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heme/theme2.xml" ContentType="application/vnd.openxmlformats-officedocument.theme+xml"/>
  <Override PartName="/ppt/embeddings/Microsoft_Equation15.bin" ContentType="application/vnd.openxmlformats-officedocument.oleObject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embeddings/Microsoft_Equation8.bin" ContentType="application/vnd.openxmlformats-officedocument.oleObject"/>
  <Override PartName="/ppt/embeddings/Microsoft_Equation16.bin" ContentType="application/vnd.openxmlformats-officedocument.oleObject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embeddings/Microsoft_Equation12.bin" ContentType="application/vnd.openxmlformats-officedocument.oleObject"/>
  <Override PartName="/ppt/embeddings/Microsoft_Equation14.bin" ContentType="application/vnd.openxmlformats-officedocument.oleObject"/>
  <Override PartName="/ppt/embeddings/Microsoft_Equation2.bin" ContentType="application/vnd.openxmlformats-officedocument.oleObject"/>
  <Override PartName="/ppt/embeddings/Microsoft_Equation11.bin" ContentType="application/vnd.openxmlformats-officedocument.oleObject"/>
  <Override PartName="/ppt/embeddings/Microsoft_Equation4.bin" ContentType="application/vnd.openxmlformats-officedocument.oleObject"/>
  <Override PartName="/ppt/handoutMasters/handoutMaster1.xml" ContentType="application/vnd.openxmlformats-officedocument.presentationml.handoutMaster+xml"/>
  <Override PartName="/ppt/embeddings/Microsoft_Equation10.bin" ContentType="application/vnd.openxmlformats-officedocument.oleObject"/>
  <Override PartName="/ppt/embeddings/Microsoft_Equation5.bin" ContentType="application/vnd.openxmlformats-officedocument.oleObject"/>
  <Default Extension="pict" ContentType="image/pict"/>
  <Override PartName="/ppt/embeddings/Microsoft_Equation7.bin" ContentType="application/vnd.openxmlformats-officedocument.oleObject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embeddings/Microsoft_Equation13.bin" ContentType="application/vnd.openxmlformats-officedocument.oleObject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14.xml" ContentType="application/vnd.openxmlformats-officedocument.presentationml.slideLayout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vml" ContentType="application/vnd.openxmlformats-officedocument.vmlDrawing"/>
  <Default Extension="jpeg" ContentType="image/jpe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embeddings/Microsoft_Equation1.bin" ContentType="application/vnd.openxmlformats-officedocument.oleObject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Layouts/slideLayout13.xml" ContentType="application/vnd.openxmlformats-officedocument.presentationml.slideLayout+xml"/>
  <Override PartName="/ppt/slides/slide8.xml" ContentType="application/vnd.openxmlformats-officedocument.presentationml.slide+xml"/>
  <Override PartName="/ppt/embeddings/Microsoft_Equation9.bin" ContentType="application/vnd.openxmlformats-officedocument.oleObject"/>
  <Default Extension="bin" ContentType="application/vnd.openxmlformats-officedocument.presentationml.printerSettings"/>
  <Override PartName="/ppt/slideLayouts/slideLayout15.xml" ContentType="application/vnd.openxmlformats-officedocument.presentationml.slideLayout+xml"/>
  <Override PartName="/ppt/embeddings/Microsoft_Equation6.bin" ContentType="application/vnd.openxmlformats-officedocument.oleObject"/>
  <Override PartName="/ppt/slides/slide9.xml" ContentType="application/vnd.openxmlformats-officedocument.presentationml.slide+xml"/>
  <Override PartName="/ppt/embeddings/Microsoft_Equation3.bin" ContentType="application/vnd.openxmlformats-officedocument.oleObject"/>
  <Default Extension="rels" ContentType="application/vnd.openxmlformats-package.relationships+xml"/>
  <Override PartName="/ppt/slides/slide6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76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62" r:id="rId5"/>
    <p:sldId id="260" r:id="rId6"/>
    <p:sldId id="261" r:id="rId7"/>
    <p:sldId id="263" r:id="rId8"/>
    <p:sldId id="265" r:id="rId9"/>
    <p:sldId id="264" r:id="rId10"/>
    <p:sldId id="259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02" autoAdjust="0"/>
    <p:restoredTop sz="94643" autoAdjust="0"/>
  </p:normalViewPr>
  <p:slideViewPr>
    <p:cSldViewPr snapToObjects="1">
      <p:cViewPr>
        <p:scale>
          <a:sx n="100" d="100"/>
          <a:sy n="100" d="100"/>
        </p:scale>
        <p:origin x="-1128" y="-3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printerSettings" Target="printerSettings/printerSettings1.bin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19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ict"/><Relationship Id="rId1" Type="http://schemas.openxmlformats.org/officeDocument/2006/relationships/image" Target="../media/image1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ict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pict"/><Relationship Id="rId1" Type="http://schemas.openxmlformats.org/officeDocument/2006/relationships/image" Target="../media/image4.pict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pict"/><Relationship Id="rId1" Type="http://schemas.openxmlformats.org/officeDocument/2006/relationships/image" Target="../media/image6.pict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pict"/><Relationship Id="rId3" Type="http://schemas.openxmlformats.org/officeDocument/2006/relationships/image" Target="../media/image10.pict"/><Relationship Id="rId1" Type="http://schemas.openxmlformats.org/officeDocument/2006/relationships/image" Target="../media/image8.pict"/></Relationships>
</file>

<file path=ppt/drawings/_rels/vmlDrawing6.vml.rels><?xml version="1.0" encoding="UTF-8" standalone="yes"?>
<Relationships xmlns="http://schemas.openxmlformats.org/package/2006/relationships"><Relationship Id="rId4" Type="http://schemas.openxmlformats.org/officeDocument/2006/relationships/image" Target="../media/image14.pict"/><Relationship Id="rId1" Type="http://schemas.openxmlformats.org/officeDocument/2006/relationships/image" Target="../media/image11.pict"/><Relationship Id="rId2" Type="http://schemas.openxmlformats.org/officeDocument/2006/relationships/image" Target="../media/image12.pict"/><Relationship Id="rId3" Type="http://schemas.openxmlformats.org/officeDocument/2006/relationships/image" Target="../media/image13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41FF90-5A27-0D4F-A9F0-558CCE74BC39}" type="datetimeFigureOut">
              <a:rPr lang="en-US" smtClean="0"/>
              <a:pPr/>
              <a:t>11/18/08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E3250E-6218-1345-AD5B-3BAA3490E1F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C5927D-A150-B148-9ADF-273BFF872BA3}" type="datetimeFigureOut">
              <a:rPr lang="en-US" smtClean="0"/>
              <a:pPr/>
              <a:t>11/18/08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4DB548-AFDA-AA4B-8D10-11FF097E92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Rijndael</a:t>
            </a:r>
            <a:r>
              <a:rPr lang="en-US" dirty="0" smtClean="0"/>
              <a:t> algorithm is a symmetric block cipher that can</a:t>
            </a:r>
          </a:p>
          <a:p>
            <a:r>
              <a:rPr lang="en-US" dirty="0" smtClean="0"/>
              <a:t>process data blocks of 128 bits, using cipher keys with lengths of 128, 192, and 256 bits.</a:t>
            </a:r>
          </a:p>
          <a:p>
            <a:r>
              <a:rPr lang="en-US" dirty="0" smtClean="0"/>
              <a:t>Here</a:t>
            </a:r>
            <a:r>
              <a:rPr lang="en-US" baseline="0" dirty="0" smtClean="0"/>
              <a:t> is a pseudo-code taken from FIPS 197 for AES-128 encryption. Intel’s microprocessors support the algorithm through</a:t>
            </a:r>
          </a:p>
          <a:p>
            <a:r>
              <a:rPr lang="en-US" baseline="0" dirty="0" smtClean="0"/>
              <a:t>Instructions AESENC that comprises to one round of the algorithm, and AESENCLAST that corresponds to the last round.</a:t>
            </a:r>
          </a:p>
          <a:p>
            <a:r>
              <a:rPr lang="en-US" baseline="0" dirty="0" smtClean="0"/>
              <a:t>Symmetrically, we have a decryption algorithm and associated instructions AESDEC and AESDECLAST. </a:t>
            </a:r>
          </a:p>
          <a:p>
            <a:r>
              <a:rPr lang="en-US" baseline="0" dirty="0" smtClean="0"/>
              <a:t>Last two instructions are used to generate and manipulate keys.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DB548-AFDA-AA4B-8D10-11FF097E92D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S-box</a:t>
            </a:r>
            <a:r>
              <a:rPr lang="en-US" baseline="0" dirty="0" smtClean="0"/>
              <a:t> transformation, also called Sub-transformation is an application of a non-linear transformation on each byte of the state.</a:t>
            </a:r>
          </a:p>
          <a:p>
            <a:r>
              <a:rPr lang="en-US" dirty="0" smtClean="0"/>
              <a:t>It is computed as a composition of multiplicative</a:t>
            </a:r>
            <a:r>
              <a:rPr lang="en-US" baseline="0" dirty="0" smtClean="0"/>
              <a:t> inversion of the elements in GF(2</a:t>
            </a:r>
            <a:r>
              <a:rPr lang="en-US" baseline="30000" dirty="0" smtClean="0"/>
              <a:t>8</a:t>
            </a:r>
            <a:r>
              <a:rPr lang="en-US" baseline="0" dirty="0" smtClean="0"/>
              <a:t>) and an affine transformation over GF(2). It can be represented by a table called S-box.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DB548-AFDA-AA4B-8D10-11FF097E92D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MixColumns</a:t>
            </a:r>
            <a:r>
              <a:rPr lang="en-US" dirty="0" smtClean="0"/>
              <a:t> is</a:t>
            </a:r>
            <a:r>
              <a:rPr lang="en-US" baseline="0" dirty="0" smtClean="0"/>
              <a:t> a transformation of state where each column is replaced with a transformed column. The transformation is defined as multiplication of polynomials with </a:t>
            </a:r>
            <a:r>
              <a:rPr lang="en-US" baseline="0" dirty="0" err="1" smtClean="0"/>
              <a:t>coeficients</a:t>
            </a:r>
            <a:r>
              <a:rPr lang="en-US" baseline="0" dirty="0" smtClean="0"/>
              <a:t> in GF(2</a:t>
            </a:r>
            <a:r>
              <a:rPr lang="en-US" baseline="30000" dirty="0" smtClean="0"/>
              <a:t>8</a:t>
            </a:r>
            <a:r>
              <a:rPr lang="en-US" baseline="0" dirty="0" smtClean="0"/>
              <a:t>) module polynomial x</a:t>
            </a:r>
            <a:r>
              <a:rPr lang="en-US" baseline="30000" dirty="0" smtClean="0"/>
              <a:t>4</a:t>
            </a:r>
            <a:r>
              <a:rPr lang="en-US" baseline="0" dirty="0" smtClean="0"/>
              <a:t>+1. Such multiplication is called modular multiplication to distinguish it from the multiplication in  GF(2</a:t>
            </a:r>
            <a:r>
              <a:rPr lang="en-US" baseline="30000" dirty="0" smtClean="0"/>
              <a:t>8</a:t>
            </a:r>
            <a:r>
              <a:rPr lang="en-US" baseline="0" dirty="0" smtClean="0"/>
              <a:t>). For each column, we apply modular multiplication to a special polynomial </a:t>
            </a:r>
            <a:r>
              <a:rPr lang="en-US" baseline="0" dirty="0" err="1" smtClean="0"/>
              <a:t>q</a:t>
            </a:r>
            <a:r>
              <a:rPr lang="en-US" baseline="0" dirty="0" smtClean="0"/>
              <a:t> and the column. This is the same as a left-side multiplication of the matrix </a:t>
            </a:r>
            <a:r>
              <a:rPr lang="en-US" baseline="0" dirty="0" err="1" smtClean="0"/>
              <a:t>M(q</a:t>
            </a:r>
            <a:r>
              <a:rPr lang="en-US" baseline="0" dirty="0" smtClean="0"/>
              <a:t>) to the column.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DB548-AFDA-AA4B-8D10-11FF097E92D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FMCAD 2008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Anna Slobodova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C261-A3F0-B54F-8FE5-8143559CC5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r>
              <a:rPr lang="en-US" smtClean="0"/>
              <a:t>FMCAD 2008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Anna Slobodova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C261-A3F0-B54F-8FE5-8143559CC5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FMCAD 2008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Anna Slobodova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r>
              <a:rPr lang="en-US" smtClean="0"/>
              <a:t>FMCAD 2008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Anna Slobodova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r>
              <a:rPr lang="en-US" smtClean="0"/>
              <a:t>FMCAD 2008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Anna Slobodova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FMCAD 2008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Anna Slobodova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C261-A3F0-B54F-8FE5-8143559CC5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FMCAD 2008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Anna Slobodova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C261-A3F0-B54F-8FE5-8143559CC5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FMCAD 2008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Anna Slobodova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C261-A3F0-B54F-8FE5-8143559CC5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FMCAD 2008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Anna Slobodova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FMCAD 2008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Anna Slobodova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r>
              <a:rPr lang="en-US" smtClean="0"/>
              <a:t>FMCAD 2008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Anna Slobodova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C261-A3F0-B54F-8FE5-8143559CC5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r>
              <a:rPr lang="en-US" smtClean="0"/>
              <a:t>FMCAD 2008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r>
              <a:rPr lang="en-US" smtClean="0"/>
              <a:t>Anna Slobodova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C261-A3F0-B54F-8FE5-8143559CC5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FMCAD 2008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Anna Slobodova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C261-A3F0-B54F-8FE5-8143559CC5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FMCAD 2008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Anna Slobodova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C261-A3F0-B54F-8FE5-8143559CC5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r>
              <a:rPr lang="en-US" smtClean="0"/>
              <a:t>FMCAD 2008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Anna Slobodova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C261-A3F0-B54F-8FE5-8143559CC5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slideLayout" Target="../slideLayouts/slideLayout14.xml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6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FMCAD 2008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Anna Slobodova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DC4C261-A3F0-B54F-8FE5-8143559CC5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</p:sldLayoutIdLst>
  <p:hf hdr="0"/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3.bin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5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4.bin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7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6.bin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oleObject" Target="../embeddings/Microsoft_Equation10.bin"/><Relationship Id="rId4" Type="http://schemas.openxmlformats.org/officeDocument/2006/relationships/oleObject" Target="../embeddings/Microsoft_Equation8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7.xml"/><Relationship Id="rId3" Type="http://schemas.openxmlformats.org/officeDocument/2006/relationships/notesSlide" Target="../notesSlides/notesSlide2.xml"/><Relationship Id="rId5" Type="http://schemas.openxmlformats.org/officeDocument/2006/relationships/oleObject" Target="../embeddings/Microsoft_Equation9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Equation15.bin"/><Relationship Id="rId4" Type="http://schemas.openxmlformats.org/officeDocument/2006/relationships/oleObject" Target="../embeddings/Microsoft_Equation11.bin"/><Relationship Id="rId5" Type="http://schemas.openxmlformats.org/officeDocument/2006/relationships/oleObject" Target="../embeddings/Microsoft_Equation12.bin"/><Relationship Id="rId7" Type="http://schemas.openxmlformats.org/officeDocument/2006/relationships/oleObject" Target="../embeddings/Microsoft_Equation14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Relationship Id="rId9" Type="http://schemas.openxmlformats.org/officeDocument/2006/relationships/oleObject" Target="../embeddings/Microsoft_Equation16.bin"/><Relationship Id="rId3" Type="http://schemas.openxmlformats.org/officeDocument/2006/relationships/notesSlide" Target="../notesSlides/notesSlide3.xml"/><Relationship Id="rId6" Type="http://schemas.openxmlformats.org/officeDocument/2006/relationships/oleObject" Target="../embeddings/Microsoft_Equation13.bin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/>
              <a:t>Formal Verification of Hardware Support For Advanced Encryption Standard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Anna </a:t>
            </a:r>
            <a:r>
              <a:rPr lang="en-US" dirty="0" err="1" smtClean="0"/>
              <a:t>Slobodová</a:t>
            </a:r>
            <a:endParaRPr lang="en-US" dirty="0" smtClean="0"/>
          </a:p>
          <a:p>
            <a:pPr algn="ctr"/>
            <a:r>
              <a:rPr lang="en-US" dirty="0" smtClean="0"/>
              <a:t>Centaur Technology</a:t>
            </a:r>
          </a:p>
          <a:p>
            <a:pPr algn="ctr"/>
            <a:r>
              <a:rPr lang="en-US" dirty="0" smtClean="0"/>
              <a:t>This work was done while at 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Verification of AES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Data-path proof</a:t>
            </a:r>
          </a:p>
          <a:p>
            <a:r>
              <a:rPr lang="en-US" dirty="0" smtClean="0"/>
              <a:t>Control proof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FMCAD 2008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Anna Slobodova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C261-A3F0-B54F-8FE5-8143559CC53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796534" y="4042869"/>
            <a:ext cx="4598894" cy="2227729"/>
          </a:xfrm>
          <a:prstGeom prst="rect">
            <a:avLst/>
          </a:prstGeom>
          <a:solidFill>
            <a:schemeClr val="accent1">
              <a:shade val="80000"/>
              <a:alpha val="34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406134" y="4652470"/>
            <a:ext cx="2530288" cy="1068388"/>
          </a:xfrm>
          <a:prstGeom prst="rect">
            <a:avLst/>
          </a:prstGeom>
          <a:solidFill>
            <a:schemeClr val="accent1">
              <a:shade val="80000"/>
              <a:alpha val="3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244334" y="4842970"/>
            <a:ext cx="914400" cy="571500"/>
          </a:xfrm>
          <a:prstGeom prst="rect">
            <a:avLst/>
          </a:prstGeom>
          <a:solidFill>
            <a:schemeClr val="accent1">
              <a:shade val="80000"/>
              <a:alpha val="27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AES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984358" y="4957270"/>
            <a:ext cx="259976" cy="1588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006770" y="5108082"/>
            <a:ext cx="259976" cy="1588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006770" y="5262070"/>
            <a:ext cx="259976" cy="1588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158734" y="4955682"/>
            <a:ext cx="259976" cy="1588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158734" y="5111258"/>
            <a:ext cx="259976" cy="1588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158734" y="5263658"/>
            <a:ext cx="259976" cy="1588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536558" y="4195270"/>
            <a:ext cx="259976" cy="1588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1536558" y="4346082"/>
            <a:ext cx="259976" cy="1588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536558" y="4501658"/>
            <a:ext cx="259976" cy="1588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1536558" y="4654058"/>
            <a:ext cx="259976" cy="1588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1536558" y="4841382"/>
            <a:ext cx="259976" cy="1588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1536558" y="4958858"/>
            <a:ext cx="259976" cy="1588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1536558" y="5112846"/>
            <a:ext cx="259976" cy="1588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1536558" y="5265246"/>
            <a:ext cx="259976" cy="1588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1536558" y="5414470"/>
            <a:ext cx="259976" cy="1588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1536558" y="5566870"/>
            <a:ext cx="259976" cy="1588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1536558" y="5719270"/>
            <a:ext cx="259976" cy="1588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1536558" y="5871670"/>
            <a:ext cx="259976" cy="1588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1536558" y="6024070"/>
            <a:ext cx="259976" cy="1588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1536558" y="6176470"/>
            <a:ext cx="259976" cy="1588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6395428" y="4193682"/>
            <a:ext cx="259976" cy="1588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395428" y="4344494"/>
            <a:ext cx="259976" cy="1588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6395428" y="4500070"/>
            <a:ext cx="259976" cy="1588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6395428" y="4652470"/>
            <a:ext cx="259976" cy="1588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6395428" y="4839794"/>
            <a:ext cx="259976" cy="1588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6395428" y="4957270"/>
            <a:ext cx="259976" cy="1588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6395428" y="5111258"/>
            <a:ext cx="259976" cy="1588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6395428" y="5263658"/>
            <a:ext cx="259976" cy="1588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6395428" y="5412882"/>
            <a:ext cx="259976" cy="1588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6395428" y="5565282"/>
            <a:ext cx="259976" cy="1588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6395428" y="5717682"/>
            <a:ext cx="259976" cy="1588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6395428" y="5870082"/>
            <a:ext cx="259976" cy="1588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6395428" y="6022482"/>
            <a:ext cx="259976" cy="1588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6395428" y="6174882"/>
            <a:ext cx="259976" cy="1588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1796534" y="4196858"/>
            <a:ext cx="1187824" cy="763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1796534" y="5266834"/>
            <a:ext cx="1210236" cy="9080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4418710" y="4193682"/>
            <a:ext cx="1976718" cy="76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4418710" y="5266834"/>
            <a:ext cx="1976718" cy="914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 rot="16200000">
            <a:off x="186907" y="4878221"/>
            <a:ext cx="2236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Symbolic inputs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 rot="16200000">
            <a:off x="5795328" y="4997021"/>
            <a:ext cx="2089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Symbolic outputs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 rot="16200000">
            <a:off x="1681345" y="4871869"/>
            <a:ext cx="2236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Symbolic inputs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 rot="16200000">
            <a:off x="3558634" y="4951826"/>
            <a:ext cx="2089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Symbolic outputs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2984358" y="4136944"/>
            <a:ext cx="1433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weakening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2984358" y="5653150"/>
            <a:ext cx="1585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weakening</a:t>
            </a:r>
            <a:endParaRPr lang="en-US" dirty="0"/>
          </a:p>
        </p:txBody>
      </p:sp>
      <p:sp>
        <p:nvSpPr>
          <p:cNvPr id="69" name="Freeform 68"/>
          <p:cNvSpPr/>
          <p:nvPr/>
        </p:nvSpPr>
        <p:spPr>
          <a:xfrm>
            <a:off x="1785947" y="4042869"/>
            <a:ext cx="4609481" cy="940660"/>
          </a:xfrm>
          <a:custGeom>
            <a:avLst/>
            <a:gdLst>
              <a:gd name="connsiteX0" fmla="*/ 0 w 4609481"/>
              <a:gd name="connsiteY0" fmla="*/ 11758 h 940660"/>
              <a:gd name="connsiteX1" fmla="*/ 0 w 4609481"/>
              <a:gd name="connsiteY1" fmla="*/ 152857 h 940660"/>
              <a:gd name="connsiteX2" fmla="*/ 1199406 w 4609481"/>
              <a:gd name="connsiteY2" fmla="*/ 940660 h 940660"/>
              <a:gd name="connsiteX3" fmla="*/ 1422825 w 4609481"/>
              <a:gd name="connsiteY3" fmla="*/ 940660 h 940660"/>
              <a:gd name="connsiteX4" fmla="*/ 1434584 w 4609481"/>
              <a:gd name="connsiteY4" fmla="*/ 811319 h 940660"/>
              <a:gd name="connsiteX5" fmla="*/ 2363535 w 4609481"/>
              <a:gd name="connsiteY5" fmla="*/ 799561 h 940660"/>
              <a:gd name="connsiteX6" fmla="*/ 2375294 w 4609481"/>
              <a:gd name="connsiteY6" fmla="*/ 917143 h 940660"/>
              <a:gd name="connsiteX7" fmla="*/ 2575195 w 4609481"/>
              <a:gd name="connsiteY7" fmla="*/ 928902 h 940660"/>
              <a:gd name="connsiteX8" fmla="*/ 4609481 w 4609481"/>
              <a:gd name="connsiteY8" fmla="*/ 152857 h 940660"/>
              <a:gd name="connsiteX9" fmla="*/ 4597723 w 4609481"/>
              <a:gd name="connsiteY9" fmla="*/ 0 h 940660"/>
              <a:gd name="connsiteX10" fmla="*/ 0 w 4609481"/>
              <a:gd name="connsiteY10" fmla="*/ 11758 h 940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609481" h="940660">
                <a:moveTo>
                  <a:pt x="0" y="11758"/>
                </a:moveTo>
                <a:lnTo>
                  <a:pt x="0" y="152857"/>
                </a:lnTo>
                <a:lnTo>
                  <a:pt x="1199406" y="940660"/>
                </a:lnTo>
                <a:lnTo>
                  <a:pt x="1422825" y="940660"/>
                </a:lnTo>
                <a:lnTo>
                  <a:pt x="1434584" y="811319"/>
                </a:lnTo>
                <a:lnTo>
                  <a:pt x="2363535" y="799561"/>
                </a:lnTo>
                <a:lnTo>
                  <a:pt x="2375294" y="917143"/>
                </a:lnTo>
                <a:lnTo>
                  <a:pt x="2575195" y="928902"/>
                </a:lnTo>
                <a:lnTo>
                  <a:pt x="4609481" y="152857"/>
                </a:lnTo>
                <a:lnTo>
                  <a:pt x="4597723" y="0"/>
                </a:lnTo>
                <a:lnTo>
                  <a:pt x="0" y="11758"/>
                </a:lnTo>
                <a:close/>
              </a:path>
            </a:pathLst>
          </a:custGeom>
          <a:solidFill>
            <a:schemeClr val="bg2">
              <a:lumMod val="90000"/>
              <a:alpha val="57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1785947" y="5263658"/>
            <a:ext cx="4609481" cy="1011210"/>
          </a:xfrm>
          <a:custGeom>
            <a:avLst/>
            <a:gdLst>
              <a:gd name="connsiteX0" fmla="*/ 0 w 4609481"/>
              <a:gd name="connsiteY0" fmla="*/ 999451 h 1011210"/>
              <a:gd name="connsiteX1" fmla="*/ 4609481 w 4609481"/>
              <a:gd name="connsiteY1" fmla="*/ 1011210 h 1011210"/>
              <a:gd name="connsiteX2" fmla="*/ 4597723 w 4609481"/>
              <a:gd name="connsiteY2" fmla="*/ 928902 h 1011210"/>
              <a:gd name="connsiteX3" fmla="*/ 2575195 w 4609481"/>
              <a:gd name="connsiteY3" fmla="*/ 0 h 1011210"/>
              <a:gd name="connsiteX4" fmla="*/ 2340017 w 4609481"/>
              <a:gd name="connsiteY4" fmla="*/ 23517 h 1011210"/>
              <a:gd name="connsiteX5" fmla="*/ 2351776 w 4609481"/>
              <a:gd name="connsiteY5" fmla="*/ 152857 h 1011210"/>
              <a:gd name="connsiteX6" fmla="*/ 1446342 w 4609481"/>
              <a:gd name="connsiteY6" fmla="*/ 176374 h 1011210"/>
              <a:gd name="connsiteX7" fmla="*/ 1422825 w 4609481"/>
              <a:gd name="connsiteY7" fmla="*/ 11758 h 1011210"/>
              <a:gd name="connsiteX8" fmla="*/ 1222924 w 4609481"/>
              <a:gd name="connsiteY8" fmla="*/ 11758 h 1011210"/>
              <a:gd name="connsiteX9" fmla="*/ 11759 w 4609481"/>
              <a:gd name="connsiteY9" fmla="*/ 928902 h 1011210"/>
              <a:gd name="connsiteX10" fmla="*/ 0 w 4609481"/>
              <a:gd name="connsiteY10" fmla="*/ 999451 h 1011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609481" h="1011210">
                <a:moveTo>
                  <a:pt x="0" y="999451"/>
                </a:moveTo>
                <a:lnTo>
                  <a:pt x="4609481" y="1011210"/>
                </a:lnTo>
                <a:lnTo>
                  <a:pt x="4597723" y="928902"/>
                </a:lnTo>
                <a:lnTo>
                  <a:pt x="2575195" y="0"/>
                </a:lnTo>
                <a:lnTo>
                  <a:pt x="2340017" y="23517"/>
                </a:lnTo>
                <a:lnTo>
                  <a:pt x="2351776" y="152857"/>
                </a:lnTo>
                <a:lnTo>
                  <a:pt x="1446342" y="176374"/>
                </a:lnTo>
                <a:lnTo>
                  <a:pt x="1422825" y="11758"/>
                </a:lnTo>
                <a:lnTo>
                  <a:pt x="1222924" y="11758"/>
                </a:lnTo>
                <a:lnTo>
                  <a:pt x="11759" y="928902"/>
                </a:lnTo>
                <a:lnTo>
                  <a:pt x="0" y="999451"/>
                </a:lnTo>
                <a:close/>
              </a:path>
            </a:pathLst>
          </a:custGeom>
          <a:solidFill>
            <a:schemeClr val="bg2">
              <a:lumMod val="90000"/>
              <a:alpha val="48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rapezoid 70"/>
          <p:cNvSpPr/>
          <p:nvPr/>
        </p:nvSpPr>
        <p:spPr>
          <a:xfrm rot="5400000">
            <a:off x="7015386" y="2943776"/>
            <a:ext cx="991090" cy="452438"/>
          </a:xfrm>
          <a:prstGeom prst="trapezoi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7024736" y="2900364"/>
            <a:ext cx="259976" cy="1588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7024736" y="3201988"/>
            <a:ext cx="259976" cy="1588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7024736" y="3514728"/>
            <a:ext cx="259976" cy="1588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rot="5400000">
            <a:off x="7223760" y="2516187"/>
            <a:ext cx="314938" cy="1588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endCxn id="71" idx="1"/>
          </p:cNvCxnSpPr>
          <p:nvPr/>
        </p:nvCxnSpPr>
        <p:spPr>
          <a:xfrm rot="5400000">
            <a:off x="7333756" y="2536687"/>
            <a:ext cx="371493" cy="17142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 rot="5400000">
            <a:off x="7445237" y="2559886"/>
            <a:ext cx="402336" cy="1588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7111515" y="2038256"/>
            <a:ext cx="8331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</a:t>
            </a:r>
            <a:r>
              <a:rPr lang="en-US" sz="1400" baseline="-25000" dirty="0" smtClean="0"/>
              <a:t>0</a:t>
            </a:r>
            <a:r>
              <a:rPr lang="en-US" sz="1400" dirty="0" smtClean="0"/>
              <a:t> e</a:t>
            </a:r>
            <a:r>
              <a:rPr lang="en-US" sz="1400" baseline="-25000" dirty="0" smtClean="0"/>
              <a:t>1</a:t>
            </a:r>
            <a:r>
              <a:rPr lang="en-US" sz="1400" dirty="0" smtClean="0"/>
              <a:t> e</a:t>
            </a:r>
            <a:r>
              <a:rPr lang="en-US" sz="1400" baseline="-25000" dirty="0" smtClean="0"/>
              <a:t>2</a:t>
            </a:r>
          </a:p>
        </p:txBody>
      </p:sp>
      <p:sp>
        <p:nvSpPr>
          <p:cNvPr id="93" name="TextBox 92"/>
          <p:cNvSpPr txBox="1"/>
          <p:nvPr/>
        </p:nvSpPr>
        <p:spPr>
          <a:xfrm rot="16200000">
            <a:off x="6297995" y="3018909"/>
            <a:ext cx="1084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dirty="0" smtClean="0"/>
              <a:t>   </a:t>
            </a:r>
            <a:r>
              <a:rPr lang="en-US" dirty="0" smtClean="0"/>
              <a:t>X</a:t>
            </a:r>
            <a:r>
              <a:rPr lang="en-US" baseline="-25000" dirty="0" smtClean="0"/>
              <a:t> </a:t>
            </a:r>
            <a:r>
              <a:rPr lang="en-US" dirty="0" smtClean="0"/>
              <a:t>  </a:t>
            </a:r>
            <a:r>
              <a:rPr lang="en-US" dirty="0" smtClean="0"/>
              <a:t>d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cxnSp>
        <p:nvCxnSpPr>
          <p:cNvPr id="94" name="Straight Arrow Connector 93"/>
          <p:cNvCxnSpPr/>
          <p:nvPr/>
        </p:nvCxnSpPr>
        <p:spPr>
          <a:xfrm>
            <a:off x="7737150" y="3200400"/>
            <a:ext cx="492450" cy="1588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>
          <a:xfrm>
            <a:off x="7053731" y="2245335"/>
            <a:ext cx="914400" cy="1846414"/>
          </a:xfrm>
          <a:prstGeom prst="ellipse">
            <a:avLst/>
          </a:prstGeom>
          <a:solidFill>
            <a:schemeClr val="accent6">
              <a:alpha val="30000"/>
            </a:schemeClr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6012047" y="5504062"/>
            <a:ext cx="383381" cy="770806"/>
          </a:xfrm>
          <a:prstGeom prst="ellipse">
            <a:avLst/>
          </a:prstGeom>
          <a:solidFill>
            <a:schemeClr val="accent6">
              <a:alpha val="30000"/>
            </a:schemeClr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Freeform 112"/>
          <p:cNvSpPr/>
          <p:nvPr/>
        </p:nvSpPr>
        <p:spPr>
          <a:xfrm>
            <a:off x="5983187" y="2245335"/>
            <a:ext cx="1344431" cy="3475523"/>
          </a:xfrm>
          <a:custGeom>
            <a:avLst/>
            <a:gdLst>
              <a:gd name="connsiteX0" fmla="*/ 50955 w 1344431"/>
              <a:gd name="connsiteY0" fmla="*/ 3257036 h 3257036"/>
              <a:gd name="connsiteX1" fmla="*/ 215579 w 1344431"/>
              <a:gd name="connsiteY1" fmla="*/ 1105276 h 3257036"/>
              <a:gd name="connsiteX2" fmla="*/ 1344431 w 1344431"/>
              <a:gd name="connsiteY2" fmla="*/ 0 h 3257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4431" h="3257036">
                <a:moveTo>
                  <a:pt x="50955" y="3257036"/>
                </a:moveTo>
                <a:cubicBezTo>
                  <a:pt x="25477" y="2452575"/>
                  <a:pt x="0" y="1648115"/>
                  <a:pt x="215579" y="1105276"/>
                </a:cubicBezTo>
                <a:cubicBezTo>
                  <a:pt x="431158" y="562437"/>
                  <a:pt x="1344431" y="0"/>
                  <a:pt x="1344431" y="0"/>
                </a:cubicBezTo>
              </a:path>
            </a:pathLst>
          </a:custGeom>
          <a:ln w="12700" cmpd="sng">
            <a:solidFill>
              <a:schemeClr val="accent6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Freeform 114"/>
          <p:cNvSpPr/>
          <p:nvPr/>
        </p:nvSpPr>
        <p:spPr>
          <a:xfrm>
            <a:off x="6220448" y="3974289"/>
            <a:ext cx="1540414" cy="2292859"/>
          </a:xfrm>
          <a:custGeom>
            <a:avLst/>
            <a:gdLst>
              <a:gd name="connsiteX0" fmla="*/ 0 w 1540414"/>
              <a:gd name="connsiteY0" fmla="*/ 2292859 h 2292859"/>
              <a:gd name="connsiteX1" fmla="*/ 834881 w 1540414"/>
              <a:gd name="connsiteY1" fmla="*/ 1305166 h 2292859"/>
              <a:gd name="connsiteX2" fmla="*/ 1540414 w 1540414"/>
              <a:gd name="connsiteY2" fmla="*/ 0 h 2292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40414" h="2292859">
                <a:moveTo>
                  <a:pt x="0" y="2292859"/>
                </a:moveTo>
                <a:cubicBezTo>
                  <a:pt x="289072" y="1990084"/>
                  <a:pt x="578145" y="1687309"/>
                  <a:pt x="834881" y="1305166"/>
                </a:cubicBezTo>
                <a:cubicBezTo>
                  <a:pt x="1091617" y="923023"/>
                  <a:pt x="1540414" y="0"/>
                  <a:pt x="1540414" y="0"/>
                </a:cubicBezTo>
              </a:path>
            </a:pathLst>
          </a:custGeom>
          <a:ln w="12700">
            <a:solidFill>
              <a:schemeClr val="accent6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TextBox 115"/>
          <p:cNvSpPr txBox="1"/>
          <p:nvPr/>
        </p:nvSpPr>
        <p:spPr>
          <a:xfrm flipH="1">
            <a:off x="7196277" y="2038256"/>
            <a:ext cx="6293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X X 0</a:t>
            </a:r>
            <a:endParaRPr lang="en-US" sz="1400" baseline="-25000" dirty="0" smtClean="0"/>
          </a:p>
        </p:txBody>
      </p:sp>
      <p:sp>
        <p:nvSpPr>
          <p:cNvPr id="119" name="TextBox 118"/>
          <p:cNvSpPr txBox="1"/>
          <p:nvPr/>
        </p:nvSpPr>
        <p:spPr>
          <a:xfrm>
            <a:off x="7111515" y="2038256"/>
            <a:ext cx="7594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X X e</a:t>
            </a:r>
            <a:r>
              <a:rPr lang="en-US" sz="1400" baseline="-25000" dirty="0" smtClean="0"/>
              <a:t>2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7214876" y="2091446"/>
            <a:ext cx="610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2">
                    <a:lumMod val="50000"/>
                  </a:schemeClr>
                </a:solidFill>
              </a:rPr>
              <a:t>0 0 </a:t>
            </a:r>
            <a:r>
              <a:rPr lang="en-US" sz="1400" dirty="0" smtClean="0"/>
              <a:t>1</a:t>
            </a:r>
            <a:endParaRPr lang="en-US" sz="1400" baseline="-25000" dirty="0" smtClean="0"/>
          </a:p>
        </p:txBody>
      </p:sp>
      <p:sp>
        <p:nvSpPr>
          <p:cNvPr id="73" name="TextBox 72"/>
          <p:cNvSpPr txBox="1"/>
          <p:nvPr/>
        </p:nvSpPr>
        <p:spPr>
          <a:xfrm>
            <a:off x="8082774" y="2834244"/>
            <a:ext cx="4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2000"/>
                            </p:stCondLst>
                            <p:childTnLst>
                              <p:par>
                                <p:cTn id="1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63" grpId="0"/>
      <p:bldP spid="63" grpId="1"/>
      <p:bldP spid="63" grpId="2"/>
      <p:bldP spid="64" grpId="0"/>
      <p:bldP spid="64" grpId="1"/>
      <p:bldP spid="65" grpId="0"/>
      <p:bldP spid="65" grpId="1"/>
      <p:bldP spid="66" grpId="0"/>
      <p:bldP spid="66" grpId="1"/>
      <p:bldP spid="67" grpId="0"/>
      <p:bldP spid="68" grpId="0"/>
      <p:bldP spid="69" grpId="0" animBg="1"/>
      <p:bldP spid="70" grpId="0" animBg="1"/>
      <p:bldP spid="71" grpId="0" animBg="1"/>
      <p:bldP spid="92" grpId="0"/>
      <p:bldP spid="92" grpId="1"/>
      <p:bldP spid="93" grpId="0"/>
      <p:bldP spid="96" grpId="0" animBg="1"/>
      <p:bldP spid="97" grpId="0" animBg="1"/>
      <p:bldP spid="113" grpId="0" animBg="1"/>
      <p:bldP spid="115" grpId="0" animBg="1"/>
      <p:bldP spid="116" grpId="2"/>
      <p:bldP spid="119" grpId="0"/>
      <p:bldP spid="119" grpId="1"/>
      <p:bldP spid="120" grpId="0"/>
      <p:bldP spid="120" grpId="1"/>
      <p:bldP spid="73" grpId="0"/>
      <p:bldP spid="73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BDD variable ordering for AES instructions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FMCAD 2008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Anna Slobodova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C261-A3F0-B54F-8FE5-8143559CC534}" type="slidenum">
              <a:rPr lang="en-US" smtClean="0"/>
              <a:pPr/>
              <a:t>11</a:t>
            </a:fld>
            <a:endParaRPr lang="en-US"/>
          </a:p>
        </p:txBody>
      </p:sp>
      <p:grpSp>
        <p:nvGrpSpPr>
          <p:cNvPr id="120" name="Group 119"/>
          <p:cNvGrpSpPr/>
          <p:nvPr/>
        </p:nvGrpSpPr>
        <p:grpSpPr>
          <a:xfrm>
            <a:off x="236568" y="2506979"/>
            <a:ext cx="2110122" cy="320039"/>
            <a:chOff x="838200" y="2667000"/>
            <a:chExt cx="2340576" cy="320039"/>
          </a:xfrm>
        </p:grpSpPr>
        <p:grpSp>
          <p:nvGrpSpPr>
            <p:cNvPr id="83" name="Group 82"/>
            <p:cNvGrpSpPr/>
            <p:nvPr/>
          </p:nvGrpSpPr>
          <p:grpSpPr>
            <a:xfrm>
              <a:off x="838200" y="2667000"/>
              <a:ext cx="585144" cy="320039"/>
              <a:chOff x="838200" y="2667000"/>
              <a:chExt cx="585144" cy="320039"/>
            </a:xfrm>
          </p:grpSpPr>
          <p:sp>
            <p:nvSpPr>
              <p:cNvPr id="58" name="Rectangle 57"/>
              <p:cNvSpPr/>
              <p:nvPr/>
            </p:nvSpPr>
            <p:spPr>
              <a:xfrm>
                <a:off x="838200" y="2667000"/>
                <a:ext cx="73143" cy="320039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911343" y="2667000"/>
                <a:ext cx="73143" cy="320039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984486" y="2667000"/>
                <a:ext cx="73143" cy="320039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1057629" y="2667000"/>
                <a:ext cx="73143" cy="320039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1130772" y="2667000"/>
                <a:ext cx="73143" cy="320039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1203915" y="2667000"/>
                <a:ext cx="73143" cy="320039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1277058" y="2667000"/>
                <a:ext cx="73143" cy="320039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1350201" y="2667000"/>
                <a:ext cx="73143" cy="320039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4" name="Group 83"/>
            <p:cNvGrpSpPr/>
            <p:nvPr/>
          </p:nvGrpSpPr>
          <p:grpSpPr>
            <a:xfrm>
              <a:off x="1423344" y="2667000"/>
              <a:ext cx="585144" cy="320039"/>
              <a:chOff x="838200" y="2667000"/>
              <a:chExt cx="585144" cy="320039"/>
            </a:xfrm>
            <a:solidFill>
              <a:schemeClr val="accent6">
                <a:lumMod val="75000"/>
              </a:schemeClr>
            </a:solidFill>
          </p:grpSpPr>
          <p:sp>
            <p:nvSpPr>
              <p:cNvPr id="85" name="Rectangle 84"/>
              <p:cNvSpPr/>
              <p:nvPr/>
            </p:nvSpPr>
            <p:spPr>
              <a:xfrm>
                <a:off x="838200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911343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984486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1057629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1130772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1203915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1277058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1350201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3" name="Group 92"/>
            <p:cNvGrpSpPr/>
            <p:nvPr/>
          </p:nvGrpSpPr>
          <p:grpSpPr>
            <a:xfrm>
              <a:off x="2008488" y="2667000"/>
              <a:ext cx="585144" cy="320039"/>
              <a:chOff x="838200" y="2667000"/>
              <a:chExt cx="585144" cy="320039"/>
            </a:xfrm>
            <a:solidFill>
              <a:schemeClr val="accent6">
                <a:lumMod val="60000"/>
                <a:lumOff val="40000"/>
              </a:schemeClr>
            </a:solidFill>
          </p:grpSpPr>
          <p:sp>
            <p:nvSpPr>
              <p:cNvPr id="94" name="Rectangle 93"/>
              <p:cNvSpPr/>
              <p:nvPr/>
            </p:nvSpPr>
            <p:spPr>
              <a:xfrm>
                <a:off x="838200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911343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984486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1057629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 97"/>
              <p:cNvSpPr/>
              <p:nvPr/>
            </p:nvSpPr>
            <p:spPr>
              <a:xfrm>
                <a:off x="1130772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1203915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1277058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1350201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2" name="Group 101"/>
            <p:cNvGrpSpPr/>
            <p:nvPr/>
          </p:nvGrpSpPr>
          <p:grpSpPr>
            <a:xfrm>
              <a:off x="2593632" y="2667000"/>
              <a:ext cx="585144" cy="320039"/>
              <a:chOff x="838200" y="2667000"/>
              <a:chExt cx="585144" cy="320039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103" name="Rectangle 102"/>
              <p:cNvSpPr/>
              <p:nvPr/>
            </p:nvSpPr>
            <p:spPr>
              <a:xfrm>
                <a:off x="838200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911343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984486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1057629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1130772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Rectangle 107"/>
              <p:cNvSpPr/>
              <p:nvPr/>
            </p:nvSpPr>
            <p:spPr>
              <a:xfrm>
                <a:off x="1203915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1277058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Rectangle 109"/>
              <p:cNvSpPr/>
              <p:nvPr/>
            </p:nvSpPr>
            <p:spPr>
              <a:xfrm>
                <a:off x="1350201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60" name="Group 359"/>
          <p:cNvGrpSpPr/>
          <p:nvPr/>
        </p:nvGrpSpPr>
        <p:grpSpPr>
          <a:xfrm>
            <a:off x="6632875" y="2506980"/>
            <a:ext cx="2115478" cy="320039"/>
            <a:chOff x="7028521" y="2506980"/>
            <a:chExt cx="2346517" cy="320039"/>
          </a:xfrm>
        </p:grpSpPr>
        <p:grpSp>
          <p:nvGrpSpPr>
            <p:cNvPr id="324" name="Group 323"/>
            <p:cNvGrpSpPr/>
            <p:nvPr/>
          </p:nvGrpSpPr>
          <p:grpSpPr>
            <a:xfrm>
              <a:off x="7028521" y="2506980"/>
              <a:ext cx="585144" cy="320039"/>
              <a:chOff x="838200" y="2667000"/>
              <a:chExt cx="585144" cy="320039"/>
            </a:xfrm>
            <a:solidFill>
              <a:schemeClr val="accent4">
                <a:lumMod val="50000"/>
              </a:schemeClr>
            </a:solidFill>
          </p:grpSpPr>
          <p:sp>
            <p:nvSpPr>
              <p:cNvPr id="325" name="Rectangle 324"/>
              <p:cNvSpPr/>
              <p:nvPr/>
            </p:nvSpPr>
            <p:spPr>
              <a:xfrm>
                <a:off x="838200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6" name="Rectangle 325"/>
              <p:cNvSpPr/>
              <p:nvPr/>
            </p:nvSpPr>
            <p:spPr>
              <a:xfrm>
                <a:off x="911343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7" name="Rectangle 326"/>
              <p:cNvSpPr/>
              <p:nvPr/>
            </p:nvSpPr>
            <p:spPr>
              <a:xfrm>
                <a:off x="984486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8" name="Rectangle 327"/>
              <p:cNvSpPr/>
              <p:nvPr/>
            </p:nvSpPr>
            <p:spPr>
              <a:xfrm>
                <a:off x="1057629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9" name="Rectangle 328"/>
              <p:cNvSpPr/>
              <p:nvPr/>
            </p:nvSpPr>
            <p:spPr>
              <a:xfrm>
                <a:off x="1130772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0" name="Rectangle 329"/>
              <p:cNvSpPr/>
              <p:nvPr/>
            </p:nvSpPr>
            <p:spPr>
              <a:xfrm>
                <a:off x="1203915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1" name="Rectangle 330"/>
              <p:cNvSpPr/>
              <p:nvPr/>
            </p:nvSpPr>
            <p:spPr>
              <a:xfrm>
                <a:off x="1277058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2" name="Rectangle 331"/>
              <p:cNvSpPr/>
              <p:nvPr/>
            </p:nvSpPr>
            <p:spPr>
              <a:xfrm>
                <a:off x="1350201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33" name="Group 332"/>
            <p:cNvGrpSpPr/>
            <p:nvPr/>
          </p:nvGrpSpPr>
          <p:grpSpPr>
            <a:xfrm>
              <a:off x="7613665" y="2506980"/>
              <a:ext cx="585144" cy="320039"/>
              <a:chOff x="838200" y="2667000"/>
              <a:chExt cx="585144" cy="320039"/>
            </a:xfrm>
            <a:solidFill>
              <a:schemeClr val="accent4">
                <a:lumMod val="75000"/>
              </a:schemeClr>
            </a:solidFill>
          </p:grpSpPr>
          <p:sp>
            <p:nvSpPr>
              <p:cNvPr id="334" name="Rectangle 333"/>
              <p:cNvSpPr/>
              <p:nvPr/>
            </p:nvSpPr>
            <p:spPr>
              <a:xfrm>
                <a:off x="838200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5" name="Rectangle 334"/>
              <p:cNvSpPr/>
              <p:nvPr/>
            </p:nvSpPr>
            <p:spPr>
              <a:xfrm>
                <a:off x="911343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6" name="Rectangle 335"/>
              <p:cNvSpPr/>
              <p:nvPr/>
            </p:nvSpPr>
            <p:spPr>
              <a:xfrm>
                <a:off x="984486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7" name="Rectangle 336"/>
              <p:cNvSpPr/>
              <p:nvPr/>
            </p:nvSpPr>
            <p:spPr>
              <a:xfrm>
                <a:off x="1057629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8" name="Rectangle 337"/>
              <p:cNvSpPr/>
              <p:nvPr/>
            </p:nvSpPr>
            <p:spPr>
              <a:xfrm>
                <a:off x="1130772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9" name="Rectangle 338"/>
              <p:cNvSpPr/>
              <p:nvPr/>
            </p:nvSpPr>
            <p:spPr>
              <a:xfrm>
                <a:off x="1203915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0" name="Rectangle 339"/>
              <p:cNvSpPr/>
              <p:nvPr/>
            </p:nvSpPr>
            <p:spPr>
              <a:xfrm>
                <a:off x="1277058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1" name="Rectangle 340"/>
              <p:cNvSpPr/>
              <p:nvPr/>
            </p:nvSpPr>
            <p:spPr>
              <a:xfrm>
                <a:off x="1350201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42" name="Group 341"/>
            <p:cNvGrpSpPr/>
            <p:nvPr/>
          </p:nvGrpSpPr>
          <p:grpSpPr>
            <a:xfrm>
              <a:off x="8204750" y="2506980"/>
              <a:ext cx="585144" cy="320039"/>
              <a:chOff x="838200" y="2667000"/>
              <a:chExt cx="585144" cy="320039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343" name="Rectangle 342"/>
              <p:cNvSpPr/>
              <p:nvPr/>
            </p:nvSpPr>
            <p:spPr>
              <a:xfrm>
                <a:off x="838200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4" name="Rectangle 343"/>
              <p:cNvSpPr/>
              <p:nvPr/>
            </p:nvSpPr>
            <p:spPr>
              <a:xfrm>
                <a:off x="911343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5" name="Rectangle 344"/>
              <p:cNvSpPr/>
              <p:nvPr/>
            </p:nvSpPr>
            <p:spPr>
              <a:xfrm>
                <a:off x="984486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6" name="Rectangle 345"/>
              <p:cNvSpPr/>
              <p:nvPr/>
            </p:nvSpPr>
            <p:spPr>
              <a:xfrm>
                <a:off x="1057629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7" name="Rectangle 346"/>
              <p:cNvSpPr/>
              <p:nvPr/>
            </p:nvSpPr>
            <p:spPr>
              <a:xfrm>
                <a:off x="1130772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8" name="Rectangle 347"/>
              <p:cNvSpPr/>
              <p:nvPr/>
            </p:nvSpPr>
            <p:spPr>
              <a:xfrm>
                <a:off x="1203915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9" name="Rectangle 348"/>
              <p:cNvSpPr/>
              <p:nvPr/>
            </p:nvSpPr>
            <p:spPr>
              <a:xfrm>
                <a:off x="1277058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0" name="Rectangle 349"/>
              <p:cNvSpPr/>
              <p:nvPr/>
            </p:nvSpPr>
            <p:spPr>
              <a:xfrm>
                <a:off x="1350201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51" name="Group 350"/>
            <p:cNvGrpSpPr/>
            <p:nvPr/>
          </p:nvGrpSpPr>
          <p:grpSpPr>
            <a:xfrm>
              <a:off x="8789894" y="2506980"/>
              <a:ext cx="585144" cy="320039"/>
              <a:chOff x="838200" y="2667000"/>
              <a:chExt cx="585144" cy="320039"/>
            </a:xfrm>
            <a:solidFill>
              <a:schemeClr val="accent4">
                <a:lumMod val="40000"/>
                <a:lumOff val="60000"/>
              </a:schemeClr>
            </a:solidFill>
          </p:grpSpPr>
          <p:sp>
            <p:nvSpPr>
              <p:cNvPr id="352" name="Rectangle 351"/>
              <p:cNvSpPr/>
              <p:nvPr/>
            </p:nvSpPr>
            <p:spPr>
              <a:xfrm>
                <a:off x="838200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3" name="Rectangle 352"/>
              <p:cNvSpPr/>
              <p:nvPr/>
            </p:nvSpPr>
            <p:spPr>
              <a:xfrm>
                <a:off x="911343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4" name="Rectangle 353"/>
              <p:cNvSpPr/>
              <p:nvPr/>
            </p:nvSpPr>
            <p:spPr>
              <a:xfrm>
                <a:off x="984486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5" name="Rectangle 354"/>
              <p:cNvSpPr/>
              <p:nvPr/>
            </p:nvSpPr>
            <p:spPr>
              <a:xfrm>
                <a:off x="1057629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6" name="Rectangle 355"/>
              <p:cNvSpPr/>
              <p:nvPr/>
            </p:nvSpPr>
            <p:spPr>
              <a:xfrm>
                <a:off x="1130772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7" name="Rectangle 356"/>
              <p:cNvSpPr/>
              <p:nvPr/>
            </p:nvSpPr>
            <p:spPr>
              <a:xfrm>
                <a:off x="1203915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8" name="Rectangle 357"/>
              <p:cNvSpPr/>
              <p:nvPr/>
            </p:nvSpPr>
            <p:spPr>
              <a:xfrm>
                <a:off x="1277058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9" name="Rectangle 358"/>
              <p:cNvSpPr/>
              <p:nvPr/>
            </p:nvSpPr>
            <p:spPr>
              <a:xfrm>
                <a:off x="1350201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08" name="Group 407"/>
          <p:cNvGrpSpPr/>
          <p:nvPr/>
        </p:nvGrpSpPr>
        <p:grpSpPr>
          <a:xfrm>
            <a:off x="2378425" y="2231931"/>
            <a:ext cx="2122107" cy="912813"/>
            <a:chOff x="2346690" y="2231929"/>
            <a:chExt cx="2122107" cy="912813"/>
          </a:xfrm>
        </p:grpSpPr>
        <p:grpSp>
          <p:nvGrpSpPr>
            <p:cNvPr id="111" name="Group 110"/>
            <p:cNvGrpSpPr/>
            <p:nvPr/>
          </p:nvGrpSpPr>
          <p:grpSpPr>
            <a:xfrm>
              <a:off x="2346690" y="2506980"/>
              <a:ext cx="527531" cy="320039"/>
              <a:chOff x="838200" y="2667000"/>
              <a:chExt cx="585144" cy="320039"/>
            </a:xfrm>
            <a:solidFill>
              <a:schemeClr val="accent2">
                <a:lumMod val="50000"/>
              </a:schemeClr>
            </a:solidFill>
          </p:grpSpPr>
          <p:sp>
            <p:nvSpPr>
              <p:cNvPr id="112" name="Rectangle 111"/>
              <p:cNvSpPr/>
              <p:nvPr/>
            </p:nvSpPr>
            <p:spPr>
              <a:xfrm>
                <a:off x="838200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Rectangle 112"/>
              <p:cNvSpPr/>
              <p:nvPr/>
            </p:nvSpPr>
            <p:spPr>
              <a:xfrm>
                <a:off x="911343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984486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1057629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1130772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ectangle 116"/>
              <p:cNvSpPr/>
              <p:nvPr/>
            </p:nvSpPr>
            <p:spPr>
              <a:xfrm>
                <a:off x="1203915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1277058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1350201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8" name="Group 157"/>
            <p:cNvGrpSpPr/>
            <p:nvPr/>
          </p:nvGrpSpPr>
          <p:grpSpPr>
            <a:xfrm>
              <a:off x="2886204" y="2506979"/>
              <a:ext cx="527531" cy="320039"/>
              <a:chOff x="838200" y="2667000"/>
              <a:chExt cx="585144" cy="320039"/>
            </a:xfrm>
            <a:solidFill>
              <a:schemeClr val="accent2">
                <a:lumMod val="75000"/>
              </a:schemeClr>
            </a:solidFill>
          </p:grpSpPr>
          <p:sp>
            <p:nvSpPr>
              <p:cNvPr id="159" name="Rectangle 158"/>
              <p:cNvSpPr/>
              <p:nvPr/>
            </p:nvSpPr>
            <p:spPr>
              <a:xfrm>
                <a:off x="838200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0" name="Rectangle 159"/>
              <p:cNvSpPr/>
              <p:nvPr/>
            </p:nvSpPr>
            <p:spPr>
              <a:xfrm>
                <a:off x="911343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1" name="Rectangle 160"/>
              <p:cNvSpPr/>
              <p:nvPr/>
            </p:nvSpPr>
            <p:spPr>
              <a:xfrm>
                <a:off x="984486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2" name="Rectangle 161"/>
              <p:cNvSpPr/>
              <p:nvPr/>
            </p:nvSpPr>
            <p:spPr>
              <a:xfrm>
                <a:off x="1057629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3" name="Rectangle 162"/>
              <p:cNvSpPr/>
              <p:nvPr/>
            </p:nvSpPr>
            <p:spPr>
              <a:xfrm>
                <a:off x="1130772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4" name="Rectangle 163"/>
              <p:cNvSpPr/>
              <p:nvPr/>
            </p:nvSpPr>
            <p:spPr>
              <a:xfrm>
                <a:off x="1203915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5" name="Rectangle 164"/>
              <p:cNvSpPr/>
              <p:nvPr/>
            </p:nvSpPr>
            <p:spPr>
              <a:xfrm>
                <a:off x="1277058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Rectangle 165"/>
              <p:cNvSpPr/>
              <p:nvPr/>
            </p:nvSpPr>
            <p:spPr>
              <a:xfrm>
                <a:off x="1350201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7" name="Group 166"/>
            <p:cNvGrpSpPr/>
            <p:nvPr/>
          </p:nvGrpSpPr>
          <p:grpSpPr>
            <a:xfrm>
              <a:off x="3413735" y="2506979"/>
              <a:ext cx="527531" cy="320039"/>
              <a:chOff x="838200" y="2667000"/>
              <a:chExt cx="585144" cy="320039"/>
            </a:xfrm>
            <a:solidFill>
              <a:schemeClr val="accent2">
                <a:lumMod val="60000"/>
                <a:lumOff val="40000"/>
              </a:schemeClr>
            </a:solidFill>
          </p:grpSpPr>
          <p:sp>
            <p:nvSpPr>
              <p:cNvPr id="168" name="Rectangle 167"/>
              <p:cNvSpPr/>
              <p:nvPr/>
            </p:nvSpPr>
            <p:spPr>
              <a:xfrm>
                <a:off x="838200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9" name="Rectangle 168"/>
              <p:cNvSpPr/>
              <p:nvPr/>
            </p:nvSpPr>
            <p:spPr>
              <a:xfrm>
                <a:off x="911343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0" name="Rectangle 169"/>
              <p:cNvSpPr/>
              <p:nvPr/>
            </p:nvSpPr>
            <p:spPr>
              <a:xfrm>
                <a:off x="984486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1" name="Rectangle 170"/>
              <p:cNvSpPr/>
              <p:nvPr/>
            </p:nvSpPr>
            <p:spPr>
              <a:xfrm>
                <a:off x="1057629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2" name="Rectangle 171"/>
              <p:cNvSpPr/>
              <p:nvPr/>
            </p:nvSpPr>
            <p:spPr>
              <a:xfrm>
                <a:off x="1130772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3" name="Rectangle 172"/>
              <p:cNvSpPr/>
              <p:nvPr/>
            </p:nvSpPr>
            <p:spPr>
              <a:xfrm>
                <a:off x="1203915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4" name="Rectangle 173"/>
              <p:cNvSpPr/>
              <p:nvPr/>
            </p:nvSpPr>
            <p:spPr>
              <a:xfrm>
                <a:off x="1277058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" name="Rectangle 174"/>
              <p:cNvSpPr/>
              <p:nvPr/>
            </p:nvSpPr>
            <p:spPr>
              <a:xfrm>
                <a:off x="1350201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6" name="Group 175"/>
            <p:cNvGrpSpPr/>
            <p:nvPr/>
          </p:nvGrpSpPr>
          <p:grpSpPr>
            <a:xfrm>
              <a:off x="3941266" y="2506979"/>
              <a:ext cx="527531" cy="320039"/>
              <a:chOff x="838200" y="2667000"/>
              <a:chExt cx="585144" cy="320039"/>
            </a:xfrm>
            <a:solidFill>
              <a:schemeClr val="accent2">
                <a:lumMod val="40000"/>
                <a:lumOff val="60000"/>
              </a:schemeClr>
            </a:solidFill>
          </p:grpSpPr>
          <p:sp>
            <p:nvSpPr>
              <p:cNvPr id="177" name="Rectangle 176"/>
              <p:cNvSpPr/>
              <p:nvPr/>
            </p:nvSpPr>
            <p:spPr>
              <a:xfrm>
                <a:off x="838200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8" name="Rectangle 177"/>
              <p:cNvSpPr/>
              <p:nvPr/>
            </p:nvSpPr>
            <p:spPr>
              <a:xfrm>
                <a:off x="911343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9" name="Rectangle 178"/>
              <p:cNvSpPr/>
              <p:nvPr/>
            </p:nvSpPr>
            <p:spPr>
              <a:xfrm>
                <a:off x="984486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0" name="Rectangle 179"/>
              <p:cNvSpPr/>
              <p:nvPr/>
            </p:nvSpPr>
            <p:spPr>
              <a:xfrm>
                <a:off x="1057629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1" name="Rectangle 180"/>
              <p:cNvSpPr/>
              <p:nvPr/>
            </p:nvSpPr>
            <p:spPr>
              <a:xfrm>
                <a:off x="1130772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2" name="Rectangle 181"/>
              <p:cNvSpPr/>
              <p:nvPr/>
            </p:nvSpPr>
            <p:spPr>
              <a:xfrm>
                <a:off x="1203915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3" name="Rectangle 182"/>
              <p:cNvSpPr/>
              <p:nvPr/>
            </p:nvSpPr>
            <p:spPr>
              <a:xfrm>
                <a:off x="1277058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4" name="Rectangle 183"/>
              <p:cNvSpPr/>
              <p:nvPr/>
            </p:nvSpPr>
            <p:spPr>
              <a:xfrm>
                <a:off x="1350201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02" name="Straight Connector 401"/>
            <p:cNvCxnSpPr/>
            <p:nvPr/>
          </p:nvCxnSpPr>
          <p:spPr>
            <a:xfrm rot="5400000">
              <a:off x="1905909" y="2688336"/>
              <a:ext cx="91281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9" name="Group 408"/>
          <p:cNvGrpSpPr/>
          <p:nvPr/>
        </p:nvGrpSpPr>
        <p:grpSpPr>
          <a:xfrm>
            <a:off x="4495804" y="2231930"/>
            <a:ext cx="2143982" cy="912813"/>
            <a:chOff x="4495804" y="2231930"/>
            <a:chExt cx="2143982" cy="912813"/>
          </a:xfrm>
        </p:grpSpPr>
        <p:grpSp>
          <p:nvGrpSpPr>
            <p:cNvPr id="250" name="Group 249"/>
            <p:cNvGrpSpPr/>
            <p:nvPr/>
          </p:nvGrpSpPr>
          <p:grpSpPr>
            <a:xfrm>
              <a:off x="4495804" y="2506979"/>
              <a:ext cx="527531" cy="320039"/>
              <a:chOff x="838200" y="2667000"/>
              <a:chExt cx="585144" cy="320039"/>
            </a:xfrm>
            <a:solidFill>
              <a:schemeClr val="accent3">
                <a:lumMod val="50000"/>
              </a:schemeClr>
            </a:solidFill>
          </p:grpSpPr>
          <p:sp>
            <p:nvSpPr>
              <p:cNvPr id="251" name="Rectangle 250"/>
              <p:cNvSpPr/>
              <p:nvPr/>
            </p:nvSpPr>
            <p:spPr>
              <a:xfrm>
                <a:off x="838200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2" name="Rectangle 251"/>
              <p:cNvSpPr/>
              <p:nvPr/>
            </p:nvSpPr>
            <p:spPr>
              <a:xfrm>
                <a:off x="911343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3" name="Rectangle 252"/>
              <p:cNvSpPr/>
              <p:nvPr/>
            </p:nvSpPr>
            <p:spPr>
              <a:xfrm>
                <a:off x="984486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4" name="Rectangle 253"/>
              <p:cNvSpPr/>
              <p:nvPr/>
            </p:nvSpPr>
            <p:spPr>
              <a:xfrm>
                <a:off x="1057629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5" name="Rectangle 254"/>
              <p:cNvSpPr/>
              <p:nvPr/>
            </p:nvSpPr>
            <p:spPr>
              <a:xfrm>
                <a:off x="1130772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6" name="Rectangle 255"/>
              <p:cNvSpPr/>
              <p:nvPr/>
            </p:nvSpPr>
            <p:spPr>
              <a:xfrm>
                <a:off x="1203915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7" name="Rectangle 256"/>
              <p:cNvSpPr/>
              <p:nvPr/>
            </p:nvSpPr>
            <p:spPr>
              <a:xfrm>
                <a:off x="1277058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8" name="Rectangle 257"/>
              <p:cNvSpPr/>
              <p:nvPr/>
            </p:nvSpPr>
            <p:spPr>
              <a:xfrm>
                <a:off x="1350201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59" name="Group 258"/>
            <p:cNvGrpSpPr/>
            <p:nvPr/>
          </p:nvGrpSpPr>
          <p:grpSpPr>
            <a:xfrm>
              <a:off x="5035073" y="2506979"/>
              <a:ext cx="527531" cy="320039"/>
              <a:chOff x="838200" y="2667000"/>
              <a:chExt cx="585144" cy="320039"/>
            </a:xfrm>
            <a:solidFill>
              <a:schemeClr val="accent3">
                <a:lumMod val="75000"/>
              </a:schemeClr>
            </a:solidFill>
          </p:grpSpPr>
          <p:sp>
            <p:nvSpPr>
              <p:cNvPr id="260" name="Rectangle 259"/>
              <p:cNvSpPr/>
              <p:nvPr/>
            </p:nvSpPr>
            <p:spPr>
              <a:xfrm>
                <a:off x="838200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1" name="Rectangle 260"/>
              <p:cNvSpPr/>
              <p:nvPr/>
            </p:nvSpPr>
            <p:spPr>
              <a:xfrm>
                <a:off x="911343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2" name="Rectangle 261"/>
              <p:cNvSpPr/>
              <p:nvPr/>
            </p:nvSpPr>
            <p:spPr>
              <a:xfrm>
                <a:off x="984486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3" name="Rectangle 262"/>
              <p:cNvSpPr/>
              <p:nvPr/>
            </p:nvSpPr>
            <p:spPr>
              <a:xfrm>
                <a:off x="1057629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4" name="Rectangle 263"/>
              <p:cNvSpPr/>
              <p:nvPr/>
            </p:nvSpPr>
            <p:spPr>
              <a:xfrm>
                <a:off x="1130772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5" name="Rectangle 264"/>
              <p:cNvSpPr/>
              <p:nvPr/>
            </p:nvSpPr>
            <p:spPr>
              <a:xfrm>
                <a:off x="1203915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6" name="Rectangle 265"/>
              <p:cNvSpPr/>
              <p:nvPr/>
            </p:nvSpPr>
            <p:spPr>
              <a:xfrm>
                <a:off x="1277058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7" name="Rectangle 266"/>
              <p:cNvSpPr/>
              <p:nvPr/>
            </p:nvSpPr>
            <p:spPr>
              <a:xfrm>
                <a:off x="1350201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68" name="Group 267"/>
            <p:cNvGrpSpPr/>
            <p:nvPr/>
          </p:nvGrpSpPr>
          <p:grpSpPr>
            <a:xfrm>
              <a:off x="5565416" y="2506979"/>
              <a:ext cx="527531" cy="320039"/>
              <a:chOff x="838200" y="2667000"/>
              <a:chExt cx="585144" cy="320039"/>
            </a:xfrm>
            <a:solidFill>
              <a:schemeClr val="accent3">
                <a:lumMod val="60000"/>
                <a:lumOff val="40000"/>
              </a:schemeClr>
            </a:solidFill>
          </p:grpSpPr>
          <p:sp>
            <p:nvSpPr>
              <p:cNvPr id="269" name="Rectangle 268"/>
              <p:cNvSpPr/>
              <p:nvPr/>
            </p:nvSpPr>
            <p:spPr>
              <a:xfrm>
                <a:off x="838200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0" name="Rectangle 269"/>
              <p:cNvSpPr/>
              <p:nvPr/>
            </p:nvSpPr>
            <p:spPr>
              <a:xfrm>
                <a:off x="911343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1" name="Rectangle 270"/>
              <p:cNvSpPr/>
              <p:nvPr/>
            </p:nvSpPr>
            <p:spPr>
              <a:xfrm>
                <a:off x="984486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2" name="Rectangle 271"/>
              <p:cNvSpPr/>
              <p:nvPr/>
            </p:nvSpPr>
            <p:spPr>
              <a:xfrm>
                <a:off x="1057629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3" name="Rectangle 272"/>
              <p:cNvSpPr/>
              <p:nvPr/>
            </p:nvSpPr>
            <p:spPr>
              <a:xfrm>
                <a:off x="1130772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4" name="Rectangle 273"/>
              <p:cNvSpPr/>
              <p:nvPr/>
            </p:nvSpPr>
            <p:spPr>
              <a:xfrm>
                <a:off x="1203915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5" name="Rectangle 274"/>
              <p:cNvSpPr/>
              <p:nvPr/>
            </p:nvSpPr>
            <p:spPr>
              <a:xfrm>
                <a:off x="1277058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6" name="Rectangle 275"/>
              <p:cNvSpPr/>
              <p:nvPr/>
            </p:nvSpPr>
            <p:spPr>
              <a:xfrm>
                <a:off x="1350201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77" name="Group 276"/>
            <p:cNvGrpSpPr/>
            <p:nvPr/>
          </p:nvGrpSpPr>
          <p:grpSpPr>
            <a:xfrm>
              <a:off x="6095328" y="2506979"/>
              <a:ext cx="527531" cy="320039"/>
              <a:chOff x="838200" y="2667000"/>
              <a:chExt cx="585144" cy="320039"/>
            </a:xfrm>
            <a:solidFill>
              <a:schemeClr val="accent3">
                <a:lumMod val="40000"/>
                <a:lumOff val="60000"/>
              </a:schemeClr>
            </a:solidFill>
          </p:grpSpPr>
          <p:sp>
            <p:nvSpPr>
              <p:cNvPr id="278" name="Rectangle 277"/>
              <p:cNvSpPr/>
              <p:nvPr/>
            </p:nvSpPr>
            <p:spPr>
              <a:xfrm>
                <a:off x="838200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9" name="Rectangle 278"/>
              <p:cNvSpPr/>
              <p:nvPr/>
            </p:nvSpPr>
            <p:spPr>
              <a:xfrm>
                <a:off x="911343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0" name="Rectangle 279"/>
              <p:cNvSpPr/>
              <p:nvPr/>
            </p:nvSpPr>
            <p:spPr>
              <a:xfrm>
                <a:off x="984486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1" name="Rectangle 280"/>
              <p:cNvSpPr/>
              <p:nvPr/>
            </p:nvSpPr>
            <p:spPr>
              <a:xfrm>
                <a:off x="1057629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2" name="Rectangle 281"/>
              <p:cNvSpPr/>
              <p:nvPr/>
            </p:nvSpPr>
            <p:spPr>
              <a:xfrm>
                <a:off x="1130772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3" name="Rectangle 282"/>
              <p:cNvSpPr/>
              <p:nvPr/>
            </p:nvSpPr>
            <p:spPr>
              <a:xfrm>
                <a:off x="1203915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4" name="Rectangle 283"/>
              <p:cNvSpPr/>
              <p:nvPr/>
            </p:nvSpPr>
            <p:spPr>
              <a:xfrm>
                <a:off x="1277058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5" name="Rectangle 284"/>
              <p:cNvSpPr/>
              <p:nvPr/>
            </p:nvSpPr>
            <p:spPr>
              <a:xfrm>
                <a:off x="1350201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06" name="Straight Connector 405"/>
            <p:cNvCxnSpPr/>
            <p:nvPr/>
          </p:nvCxnSpPr>
          <p:spPr>
            <a:xfrm rot="5400000">
              <a:off x="4039397" y="2688337"/>
              <a:ext cx="91281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7" name="Straight Connector 406"/>
            <p:cNvCxnSpPr/>
            <p:nvPr/>
          </p:nvCxnSpPr>
          <p:spPr>
            <a:xfrm rot="5400000">
              <a:off x="6183379" y="2688337"/>
              <a:ext cx="91281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4" name="Group 413"/>
          <p:cNvGrpSpPr/>
          <p:nvPr/>
        </p:nvGrpSpPr>
        <p:grpSpPr>
          <a:xfrm>
            <a:off x="257086" y="3657600"/>
            <a:ext cx="2110122" cy="320039"/>
            <a:chOff x="838200" y="2667000"/>
            <a:chExt cx="2340576" cy="320039"/>
          </a:xfrm>
        </p:grpSpPr>
        <p:grpSp>
          <p:nvGrpSpPr>
            <p:cNvPr id="415" name="Group 82"/>
            <p:cNvGrpSpPr/>
            <p:nvPr/>
          </p:nvGrpSpPr>
          <p:grpSpPr>
            <a:xfrm>
              <a:off x="838200" y="2667000"/>
              <a:ext cx="585144" cy="320039"/>
              <a:chOff x="838200" y="2667000"/>
              <a:chExt cx="585144" cy="320039"/>
            </a:xfrm>
          </p:grpSpPr>
          <p:sp>
            <p:nvSpPr>
              <p:cNvPr id="443" name="Rectangle 442"/>
              <p:cNvSpPr/>
              <p:nvPr/>
            </p:nvSpPr>
            <p:spPr>
              <a:xfrm>
                <a:off x="838200" y="2667000"/>
                <a:ext cx="73143" cy="320039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4" name="Rectangle 443"/>
              <p:cNvSpPr/>
              <p:nvPr/>
            </p:nvSpPr>
            <p:spPr>
              <a:xfrm>
                <a:off x="911343" y="2667000"/>
                <a:ext cx="73143" cy="320039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5" name="Rectangle 444"/>
              <p:cNvSpPr/>
              <p:nvPr/>
            </p:nvSpPr>
            <p:spPr>
              <a:xfrm>
                <a:off x="984486" y="2667000"/>
                <a:ext cx="73143" cy="320039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6" name="Rectangle 445"/>
              <p:cNvSpPr/>
              <p:nvPr/>
            </p:nvSpPr>
            <p:spPr>
              <a:xfrm>
                <a:off x="1057629" y="2667000"/>
                <a:ext cx="73143" cy="320039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7" name="Rectangle 446"/>
              <p:cNvSpPr/>
              <p:nvPr/>
            </p:nvSpPr>
            <p:spPr>
              <a:xfrm>
                <a:off x="1130772" y="2667000"/>
                <a:ext cx="73143" cy="320039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8" name="Rectangle 447"/>
              <p:cNvSpPr/>
              <p:nvPr/>
            </p:nvSpPr>
            <p:spPr>
              <a:xfrm>
                <a:off x="1203915" y="2667000"/>
                <a:ext cx="73143" cy="320039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9" name="Rectangle 448"/>
              <p:cNvSpPr/>
              <p:nvPr/>
            </p:nvSpPr>
            <p:spPr>
              <a:xfrm>
                <a:off x="1277058" y="2667000"/>
                <a:ext cx="73143" cy="320039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0" name="Rectangle 449"/>
              <p:cNvSpPr/>
              <p:nvPr/>
            </p:nvSpPr>
            <p:spPr>
              <a:xfrm>
                <a:off x="1350201" y="2667000"/>
                <a:ext cx="73143" cy="320039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16" name="Group 83"/>
            <p:cNvGrpSpPr/>
            <p:nvPr/>
          </p:nvGrpSpPr>
          <p:grpSpPr>
            <a:xfrm>
              <a:off x="1423344" y="2667000"/>
              <a:ext cx="585144" cy="320039"/>
              <a:chOff x="838200" y="2667000"/>
              <a:chExt cx="585144" cy="320039"/>
            </a:xfrm>
            <a:solidFill>
              <a:schemeClr val="accent6">
                <a:lumMod val="75000"/>
              </a:schemeClr>
            </a:solidFill>
          </p:grpSpPr>
          <p:sp>
            <p:nvSpPr>
              <p:cNvPr id="435" name="Rectangle 434"/>
              <p:cNvSpPr/>
              <p:nvPr/>
            </p:nvSpPr>
            <p:spPr>
              <a:xfrm>
                <a:off x="838200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6" name="Rectangle 435"/>
              <p:cNvSpPr/>
              <p:nvPr/>
            </p:nvSpPr>
            <p:spPr>
              <a:xfrm>
                <a:off x="911343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7" name="Rectangle 436"/>
              <p:cNvSpPr/>
              <p:nvPr/>
            </p:nvSpPr>
            <p:spPr>
              <a:xfrm>
                <a:off x="984486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8" name="Rectangle 437"/>
              <p:cNvSpPr/>
              <p:nvPr/>
            </p:nvSpPr>
            <p:spPr>
              <a:xfrm>
                <a:off x="1057629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9" name="Rectangle 438"/>
              <p:cNvSpPr/>
              <p:nvPr/>
            </p:nvSpPr>
            <p:spPr>
              <a:xfrm>
                <a:off x="1130772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0" name="Rectangle 439"/>
              <p:cNvSpPr/>
              <p:nvPr/>
            </p:nvSpPr>
            <p:spPr>
              <a:xfrm>
                <a:off x="1203915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1" name="Rectangle 440"/>
              <p:cNvSpPr/>
              <p:nvPr/>
            </p:nvSpPr>
            <p:spPr>
              <a:xfrm>
                <a:off x="1277058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2" name="Rectangle 441"/>
              <p:cNvSpPr/>
              <p:nvPr/>
            </p:nvSpPr>
            <p:spPr>
              <a:xfrm>
                <a:off x="1350201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17" name="Group 92"/>
            <p:cNvGrpSpPr/>
            <p:nvPr/>
          </p:nvGrpSpPr>
          <p:grpSpPr>
            <a:xfrm>
              <a:off x="2008488" y="2667000"/>
              <a:ext cx="585144" cy="320039"/>
              <a:chOff x="838200" y="2667000"/>
              <a:chExt cx="585144" cy="320039"/>
            </a:xfrm>
            <a:solidFill>
              <a:schemeClr val="accent6">
                <a:lumMod val="60000"/>
                <a:lumOff val="40000"/>
              </a:schemeClr>
            </a:solidFill>
          </p:grpSpPr>
          <p:sp>
            <p:nvSpPr>
              <p:cNvPr id="427" name="Rectangle 426"/>
              <p:cNvSpPr/>
              <p:nvPr/>
            </p:nvSpPr>
            <p:spPr>
              <a:xfrm>
                <a:off x="838200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8" name="Rectangle 427"/>
              <p:cNvSpPr/>
              <p:nvPr/>
            </p:nvSpPr>
            <p:spPr>
              <a:xfrm>
                <a:off x="911343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9" name="Rectangle 428"/>
              <p:cNvSpPr/>
              <p:nvPr/>
            </p:nvSpPr>
            <p:spPr>
              <a:xfrm>
                <a:off x="984486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0" name="Rectangle 429"/>
              <p:cNvSpPr/>
              <p:nvPr/>
            </p:nvSpPr>
            <p:spPr>
              <a:xfrm>
                <a:off x="1057629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1" name="Rectangle 430"/>
              <p:cNvSpPr/>
              <p:nvPr/>
            </p:nvSpPr>
            <p:spPr>
              <a:xfrm>
                <a:off x="1130772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2" name="Rectangle 431"/>
              <p:cNvSpPr/>
              <p:nvPr/>
            </p:nvSpPr>
            <p:spPr>
              <a:xfrm>
                <a:off x="1203915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3" name="Rectangle 432"/>
              <p:cNvSpPr/>
              <p:nvPr/>
            </p:nvSpPr>
            <p:spPr>
              <a:xfrm>
                <a:off x="1277058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4" name="Rectangle 433"/>
              <p:cNvSpPr/>
              <p:nvPr/>
            </p:nvSpPr>
            <p:spPr>
              <a:xfrm>
                <a:off x="1350201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18" name="Group 101"/>
            <p:cNvGrpSpPr/>
            <p:nvPr/>
          </p:nvGrpSpPr>
          <p:grpSpPr>
            <a:xfrm>
              <a:off x="2593632" y="2667000"/>
              <a:ext cx="585144" cy="320039"/>
              <a:chOff x="838200" y="2667000"/>
              <a:chExt cx="585144" cy="320039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419" name="Rectangle 418"/>
              <p:cNvSpPr/>
              <p:nvPr/>
            </p:nvSpPr>
            <p:spPr>
              <a:xfrm>
                <a:off x="838200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0" name="Rectangle 419"/>
              <p:cNvSpPr/>
              <p:nvPr/>
            </p:nvSpPr>
            <p:spPr>
              <a:xfrm>
                <a:off x="911343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1" name="Rectangle 420"/>
              <p:cNvSpPr/>
              <p:nvPr/>
            </p:nvSpPr>
            <p:spPr>
              <a:xfrm>
                <a:off x="984486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2" name="Rectangle 421"/>
              <p:cNvSpPr/>
              <p:nvPr/>
            </p:nvSpPr>
            <p:spPr>
              <a:xfrm>
                <a:off x="1057629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3" name="Rectangle 422"/>
              <p:cNvSpPr/>
              <p:nvPr/>
            </p:nvSpPr>
            <p:spPr>
              <a:xfrm>
                <a:off x="1130772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4" name="Rectangle 423"/>
              <p:cNvSpPr/>
              <p:nvPr/>
            </p:nvSpPr>
            <p:spPr>
              <a:xfrm>
                <a:off x="1203915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5" name="Rectangle 424"/>
              <p:cNvSpPr/>
              <p:nvPr/>
            </p:nvSpPr>
            <p:spPr>
              <a:xfrm>
                <a:off x="1277058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6" name="Rectangle 425"/>
              <p:cNvSpPr/>
              <p:nvPr/>
            </p:nvSpPr>
            <p:spPr>
              <a:xfrm>
                <a:off x="1350201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51" name="Group 450"/>
          <p:cNvGrpSpPr/>
          <p:nvPr/>
        </p:nvGrpSpPr>
        <p:grpSpPr>
          <a:xfrm>
            <a:off x="257086" y="4542155"/>
            <a:ext cx="2122104" cy="320040"/>
            <a:chOff x="2346686" y="2506979"/>
            <a:chExt cx="2122104" cy="320040"/>
          </a:xfrm>
        </p:grpSpPr>
        <p:grpSp>
          <p:nvGrpSpPr>
            <p:cNvPr id="452" name="Group 110"/>
            <p:cNvGrpSpPr/>
            <p:nvPr/>
          </p:nvGrpSpPr>
          <p:grpSpPr>
            <a:xfrm>
              <a:off x="2346686" y="2506980"/>
              <a:ext cx="527528" cy="320039"/>
              <a:chOff x="838200" y="2667000"/>
              <a:chExt cx="585144" cy="320039"/>
            </a:xfrm>
            <a:solidFill>
              <a:schemeClr val="accent2">
                <a:lumMod val="50000"/>
              </a:schemeClr>
            </a:solidFill>
          </p:grpSpPr>
          <p:sp>
            <p:nvSpPr>
              <p:cNvPr id="481" name="Rectangle 480"/>
              <p:cNvSpPr/>
              <p:nvPr/>
            </p:nvSpPr>
            <p:spPr>
              <a:xfrm>
                <a:off x="838200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2" name="Rectangle 481"/>
              <p:cNvSpPr/>
              <p:nvPr/>
            </p:nvSpPr>
            <p:spPr>
              <a:xfrm>
                <a:off x="911343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3" name="Rectangle 482"/>
              <p:cNvSpPr/>
              <p:nvPr/>
            </p:nvSpPr>
            <p:spPr>
              <a:xfrm>
                <a:off x="984486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4" name="Rectangle 483"/>
              <p:cNvSpPr/>
              <p:nvPr/>
            </p:nvSpPr>
            <p:spPr>
              <a:xfrm>
                <a:off x="1057629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5" name="Rectangle 484"/>
              <p:cNvSpPr/>
              <p:nvPr/>
            </p:nvSpPr>
            <p:spPr>
              <a:xfrm>
                <a:off x="1130772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6" name="Rectangle 485"/>
              <p:cNvSpPr/>
              <p:nvPr/>
            </p:nvSpPr>
            <p:spPr>
              <a:xfrm>
                <a:off x="1203915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7" name="Rectangle 486"/>
              <p:cNvSpPr/>
              <p:nvPr/>
            </p:nvSpPr>
            <p:spPr>
              <a:xfrm>
                <a:off x="1277058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8" name="Rectangle 487"/>
              <p:cNvSpPr/>
              <p:nvPr/>
            </p:nvSpPr>
            <p:spPr>
              <a:xfrm>
                <a:off x="1350201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53" name="Group 157"/>
            <p:cNvGrpSpPr/>
            <p:nvPr/>
          </p:nvGrpSpPr>
          <p:grpSpPr>
            <a:xfrm>
              <a:off x="2886200" y="2506979"/>
              <a:ext cx="527528" cy="320039"/>
              <a:chOff x="838200" y="2667000"/>
              <a:chExt cx="585144" cy="320039"/>
            </a:xfrm>
            <a:solidFill>
              <a:schemeClr val="accent2">
                <a:lumMod val="75000"/>
              </a:schemeClr>
            </a:solidFill>
          </p:grpSpPr>
          <p:sp>
            <p:nvSpPr>
              <p:cNvPr id="473" name="Rectangle 472"/>
              <p:cNvSpPr/>
              <p:nvPr/>
            </p:nvSpPr>
            <p:spPr>
              <a:xfrm>
                <a:off x="838200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4" name="Rectangle 473"/>
              <p:cNvSpPr/>
              <p:nvPr/>
            </p:nvSpPr>
            <p:spPr>
              <a:xfrm>
                <a:off x="911343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5" name="Rectangle 474"/>
              <p:cNvSpPr/>
              <p:nvPr/>
            </p:nvSpPr>
            <p:spPr>
              <a:xfrm>
                <a:off x="984486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6" name="Rectangle 475"/>
              <p:cNvSpPr/>
              <p:nvPr/>
            </p:nvSpPr>
            <p:spPr>
              <a:xfrm>
                <a:off x="1057629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7" name="Rectangle 476"/>
              <p:cNvSpPr/>
              <p:nvPr/>
            </p:nvSpPr>
            <p:spPr>
              <a:xfrm>
                <a:off x="1130772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8" name="Rectangle 477"/>
              <p:cNvSpPr/>
              <p:nvPr/>
            </p:nvSpPr>
            <p:spPr>
              <a:xfrm>
                <a:off x="1203915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9" name="Rectangle 478"/>
              <p:cNvSpPr/>
              <p:nvPr/>
            </p:nvSpPr>
            <p:spPr>
              <a:xfrm>
                <a:off x="1277058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0" name="Rectangle 479"/>
              <p:cNvSpPr/>
              <p:nvPr/>
            </p:nvSpPr>
            <p:spPr>
              <a:xfrm>
                <a:off x="1350201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54" name="Group 166"/>
            <p:cNvGrpSpPr/>
            <p:nvPr/>
          </p:nvGrpSpPr>
          <p:grpSpPr>
            <a:xfrm>
              <a:off x="3413731" y="2506979"/>
              <a:ext cx="527528" cy="320039"/>
              <a:chOff x="838200" y="2667000"/>
              <a:chExt cx="585144" cy="320039"/>
            </a:xfrm>
            <a:solidFill>
              <a:schemeClr val="accent2">
                <a:lumMod val="60000"/>
                <a:lumOff val="40000"/>
              </a:schemeClr>
            </a:solidFill>
          </p:grpSpPr>
          <p:sp>
            <p:nvSpPr>
              <p:cNvPr id="465" name="Rectangle 464"/>
              <p:cNvSpPr/>
              <p:nvPr/>
            </p:nvSpPr>
            <p:spPr>
              <a:xfrm>
                <a:off x="838200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6" name="Rectangle 465"/>
              <p:cNvSpPr/>
              <p:nvPr/>
            </p:nvSpPr>
            <p:spPr>
              <a:xfrm>
                <a:off x="911343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7" name="Rectangle 466"/>
              <p:cNvSpPr/>
              <p:nvPr/>
            </p:nvSpPr>
            <p:spPr>
              <a:xfrm>
                <a:off x="984486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8" name="Rectangle 467"/>
              <p:cNvSpPr/>
              <p:nvPr/>
            </p:nvSpPr>
            <p:spPr>
              <a:xfrm>
                <a:off x="1057629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9" name="Rectangle 468"/>
              <p:cNvSpPr/>
              <p:nvPr/>
            </p:nvSpPr>
            <p:spPr>
              <a:xfrm>
                <a:off x="1130772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0" name="Rectangle 469"/>
              <p:cNvSpPr/>
              <p:nvPr/>
            </p:nvSpPr>
            <p:spPr>
              <a:xfrm>
                <a:off x="1203915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1" name="Rectangle 470"/>
              <p:cNvSpPr/>
              <p:nvPr/>
            </p:nvSpPr>
            <p:spPr>
              <a:xfrm>
                <a:off x="1277058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2" name="Rectangle 471"/>
              <p:cNvSpPr/>
              <p:nvPr/>
            </p:nvSpPr>
            <p:spPr>
              <a:xfrm>
                <a:off x="1350201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55" name="Group 175"/>
            <p:cNvGrpSpPr/>
            <p:nvPr/>
          </p:nvGrpSpPr>
          <p:grpSpPr>
            <a:xfrm>
              <a:off x="3941262" y="2506979"/>
              <a:ext cx="527528" cy="320039"/>
              <a:chOff x="838200" y="2667000"/>
              <a:chExt cx="585144" cy="320039"/>
            </a:xfrm>
            <a:solidFill>
              <a:schemeClr val="accent2">
                <a:lumMod val="40000"/>
                <a:lumOff val="60000"/>
              </a:schemeClr>
            </a:solidFill>
          </p:grpSpPr>
          <p:sp>
            <p:nvSpPr>
              <p:cNvPr id="457" name="Rectangle 456"/>
              <p:cNvSpPr/>
              <p:nvPr/>
            </p:nvSpPr>
            <p:spPr>
              <a:xfrm>
                <a:off x="838200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8" name="Rectangle 457"/>
              <p:cNvSpPr/>
              <p:nvPr/>
            </p:nvSpPr>
            <p:spPr>
              <a:xfrm>
                <a:off x="911343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9" name="Rectangle 458"/>
              <p:cNvSpPr/>
              <p:nvPr/>
            </p:nvSpPr>
            <p:spPr>
              <a:xfrm>
                <a:off x="984486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0" name="Rectangle 459"/>
              <p:cNvSpPr/>
              <p:nvPr/>
            </p:nvSpPr>
            <p:spPr>
              <a:xfrm>
                <a:off x="1057629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1" name="Rectangle 460"/>
              <p:cNvSpPr/>
              <p:nvPr/>
            </p:nvSpPr>
            <p:spPr>
              <a:xfrm>
                <a:off x="1130772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2" name="Rectangle 461"/>
              <p:cNvSpPr/>
              <p:nvPr/>
            </p:nvSpPr>
            <p:spPr>
              <a:xfrm>
                <a:off x="1203915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3" name="Rectangle 462"/>
              <p:cNvSpPr/>
              <p:nvPr/>
            </p:nvSpPr>
            <p:spPr>
              <a:xfrm>
                <a:off x="1277058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4" name="Rectangle 463"/>
              <p:cNvSpPr/>
              <p:nvPr/>
            </p:nvSpPr>
            <p:spPr>
              <a:xfrm>
                <a:off x="1350201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89" name="Group 488"/>
          <p:cNvGrpSpPr/>
          <p:nvPr/>
        </p:nvGrpSpPr>
        <p:grpSpPr>
          <a:xfrm>
            <a:off x="240153" y="5404740"/>
            <a:ext cx="2127052" cy="320039"/>
            <a:chOff x="4495800" y="2506979"/>
            <a:chExt cx="2127052" cy="320039"/>
          </a:xfrm>
        </p:grpSpPr>
        <p:grpSp>
          <p:nvGrpSpPr>
            <p:cNvPr id="490" name="Group 249"/>
            <p:cNvGrpSpPr/>
            <p:nvPr/>
          </p:nvGrpSpPr>
          <p:grpSpPr>
            <a:xfrm>
              <a:off x="4495800" y="2506979"/>
              <a:ext cx="527528" cy="320039"/>
              <a:chOff x="838200" y="2667000"/>
              <a:chExt cx="585144" cy="320039"/>
            </a:xfrm>
            <a:solidFill>
              <a:schemeClr val="accent3">
                <a:lumMod val="50000"/>
              </a:schemeClr>
            </a:solidFill>
          </p:grpSpPr>
          <p:sp>
            <p:nvSpPr>
              <p:cNvPr id="520" name="Rectangle 519"/>
              <p:cNvSpPr/>
              <p:nvPr/>
            </p:nvSpPr>
            <p:spPr>
              <a:xfrm>
                <a:off x="838200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1" name="Rectangle 520"/>
              <p:cNvSpPr/>
              <p:nvPr/>
            </p:nvSpPr>
            <p:spPr>
              <a:xfrm>
                <a:off x="911343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2" name="Rectangle 521"/>
              <p:cNvSpPr/>
              <p:nvPr/>
            </p:nvSpPr>
            <p:spPr>
              <a:xfrm>
                <a:off x="984486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3" name="Rectangle 522"/>
              <p:cNvSpPr/>
              <p:nvPr/>
            </p:nvSpPr>
            <p:spPr>
              <a:xfrm>
                <a:off x="1057629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4" name="Rectangle 523"/>
              <p:cNvSpPr/>
              <p:nvPr/>
            </p:nvSpPr>
            <p:spPr>
              <a:xfrm>
                <a:off x="1130772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5" name="Rectangle 524"/>
              <p:cNvSpPr/>
              <p:nvPr/>
            </p:nvSpPr>
            <p:spPr>
              <a:xfrm>
                <a:off x="1203915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6" name="Rectangle 525"/>
              <p:cNvSpPr/>
              <p:nvPr/>
            </p:nvSpPr>
            <p:spPr>
              <a:xfrm>
                <a:off x="1277058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7" name="Rectangle 526"/>
              <p:cNvSpPr/>
              <p:nvPr/>
            </p:nvSpPr>
            <p:spPr>
              <a:xfrm>
                <a:off x="1350201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91" name="Group 258"/>
            <p:cNvGrpSpPr/>
            <p:nvPr/>
          </p:nvGrpSpPr>
          <p:grpSpPr>
            <a:xfrm>
              <a:off x="5035069" y="2506979"/>
              <a:ext cx="527528" cy="320039"/>
              <a:chOff x="838200" y="2667000"/>
              <a:chExt cx="585144" cy="320039"/>
            </a:xfrm>
            <a:solidFill>
              <a:schemeClr val="accent3">
                <a:lumMod val="75000"/>
              </a:schemeClr>
            </a:solidFill>
          </p:grpSpPr>
          <p:sp>
            <p:nvSpPr>
              <p:cNvPr id="512" name="Rectangle 511"/>
              <p:cNvSpPr/>
              <p:nvPr/>
            </p:nvSpPr>
            <p:spPr>
              <a:xfrm>
                <a:off x="838200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3" name="Rectangle 512"/>
              <p:cNvSpPr/>
              <p:nvPr/>
            </p:nvSpPr>
            <p:spPr>
              <a:xfrm>
                <a:off x="911343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4" name="Rectangle 513"/>
              <p:cNvSpPr/>
              <p:nvPr/>
            </p:nvSpPr>
            <p:spPr>
              <a:xfrm>
                <a:off x="984486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5" name="Rectangle 514"/>
              <p:cNvSpPr/>
              <p:nvPr/>
            </p:nvSpPr>
            <p:spPr>
              <a:xfrm>
                <a:off x="1057629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6" name="Rectangle 515"/>
              <p:cNvSpPr/>
              <p:nvPr/>
            </p:nvSpPr>
            <p:spPr>
              <a:xfrm>
                <a:off x="1130772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7" name="Rectangle 516"/>
              <p:cNvSpPr/>
              <p:nvPr/>
            </p:nvSpPr>
            <p:spPr>
              <a:xfrm>
                <a:off x="1203915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8" name="Rectangle 517"/>
              <p:cNvSpPr/>
              <p:nvPr/>
            </p:nvSpPr>
            <p:spPr>
              <a:xfrm>
                <a:off x="1277058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9" name="Rectangle 518"/>
              <p:cNvSpPr/>
              <p:nvPr/>
            </p:nvSpPr>
            <p:spPr>
              <a:xfrm>
                <a:off x="1350201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92" name="Group 267"/>
            <p:cNvGrpSpPr/>
            <p:nvPr/>
          </p:nvGrpSpPr>
          <p:grpSpPr>
            <a:xfrm>
              <a:off x="5565412" y="2506979"/>
              <a:ext cx="527528" cy="320039"/>
              <a:chOff x="838200" y="2667000"/>
              <a:chExt cx="585144" cy="320039"/>
            </a:xfrm>
            <a:solidFill>
              <a:schemeClr val="accent3">
                <a:lumMod val="60000"/>
                <a:lumOff val="40000"/>
              </a:schemeClr>
            </a:solidFill>
          </p:grpSpPr>
          <p:sp>
            <p:nvSpPr>
              <p:cNvPr id="504" name="Rectangle 503"/>
              <p:cNvSpPr/>
              <p:nvPr/>
            </p:nvSpPr>
            <p:spPr>
              <a:xfrm>
                <a:off x="838200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5" name="Rectangle 504"/>
              <p:cNvSpPr/>
              <p:nvPr/>
            </p:nvSpPr>
            <p:spPr>
              <a:xfrm>
                <a:off x="911343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6" name="Rectangle 505"/>
              <p:cNvSpPr/>
              <p:nvPr/>
            </p:nvSpPr>
            <p:spPr>
              <a:xfrm>
                <a:off x="984486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7" name="Rectangle 506"/>
              <p:cNvSpPr/>
              <p:nvPr/>
            </p:nvSpPr>
            <p:spPr>
              <a:xfrm>
                <a:off x="1057629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8" name="Rectangle 507"/>
              <p:cNvSpPr/>
              <p:nvPr/>
            </p:nvSpPr>
            <p:spPr>
              <a:xfrm>
                <a:off x="1130772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9" name="Rectangle 508"/>
              <p:cNvSpPr/>
              <p:nvPr/>
            </p:nvSpPr>
            <p:spPr>
              <a:xfrm>
                <a:off x="1203915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0" name="Rectangle 509"/>
              <p:cNvSpPr/>
              <p:nvPr/>
            </p:nvSpPr>
            <p:spPr>
              <a:xfrm>
                <a:off x="1277058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1" name="Rectangle 510"/>
              <p:cNvSpPr/>
              <p:nvPr/>
            </p:nvSpPr>
            <p:spPr>
              <a:xfrm>
                <a:off x="1350201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93" name="Group 276"/>
            <p:cNvGrpSpPr/>
            <p:nvPr/>
          </p:nvGrpSpPr>
          <p:grpSpPr>
            <a:xfrm>
              <a:off x="6095324" y="2506979"/>
              <a:ext cx="527528" cy="320039"/>
              <a:chOff x="838200" y="2667000"/>
              <a:chExt cx="585144" cy="320039"/>
            </a:xfrm>
            <a:solidFill>
              <a:schemeClr val="accent3">
                <a:lumMod val="40000"/>
                <a:lumOff val="60000"/>
              </a:schemeClr>
            </a:solidFill>
          </p:grpSpPr>
          <p:sp>
            <p:nvSpPr>
              <p:cNvPr id="496" name="Rectangle 495"/>
              <p:cNvSpPr/>
              <p:nvPr/>
            </p:nvSpPr>
            <p:spPr>
              <a:xfrm>
                <a:off x="838200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7" name="Rectangle 496"/>
              <p:cNvSpPr/>
              <p:nvPr/>
            </p:nvSpPr>
            <p:spPr>
              <a:xfrm>
                <a:off x="911343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8" name="Rectangle 497"/>
              <p:cNvSpPr/>
              <p:nvPr/>
            </p:nvSpPr>
            <p:spPr>
              <a:xfrm>
                <a:off x="984486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9" name="Rectangle 498"/>
              <p:cNvSpPr/>
              <p:nvPr/>
            </p:nvSpPr>
            <p:spPr>
              <a:xfrm>
                <a:off x="1057629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0" name="Rectangle 499"/>
              <p:cNvSpPr/>
              <p:nvPr/>
            </p:nvSpPr>
            <p:spPr>
              <a:xfrm>
                <a:off x="1130772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1" name="Rectangle 500"/>
              <p:cNvSpPr/>
              <p:nvPr/>
            </p:nvSpPr>
            <p:spPr>
              <a:xfrm>
                <a:off x="1203915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2" name="Rectangle 501"/>
              <p:cNvSpPr/>
              <p:nvPr/>
            </p:nvSpPr>
            <p:spPr>
              <a:xfrm>
                <a:off x="1277058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3" name="Rectangle 502"/>
              <p:cNvSpPr/>
              <p:nvPr/>
            </p:nvSpPr>
            <p:spPr>
              <a:xfrm>
                <a:off x="1350201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28" name="Group 527"/>
          <p:cNvGrpSpPr/>
          <p:nvPr/>
        </p:nvGrpSpPr>
        <p:grpSpPr>
          <a:xfrm>
            <a:off x="249211" y="6195697"/>
            <a:ext cx="2115478" cy="320039"/>
            <a:chOff x="7028521" y="2506980"/>
            <a:chExt cx="2346517" cy="320039"/>
          </a:xfrm>
        </p:grpSpPr>
        <p:grpSp>
          <p:nvGrpSpPr>
            <p:cNvPr id="529" name="Group 323"/>
            <p:cNvGrpSpPr/>
            <p:nvPr/>
          </p:nvGrpSpPr>
          <p:grpSpPr>
            <a:xfrm>
              <a:off x="7028521" y="2506980"/>
              <a:ext cx="585144" cy="320039"/>
              <a:chOff x="838200" y="2667000"/>
              <a:chExt cx="585144" cy="320039"/>
            </a:xfrm>
            <a:solidFill>
              <a:schemeClr val="accent4">
                <a:lumMod val="50000"/>
              </a:schemeClr>
            </a:solidFill>
          </p:grpSpPr>
          <p:sp>
            <p:nvSpPr>
              <p:cNvPr id="557" name="Rectangle 556"/>
              <p:cNvSpPr/>
              <p:nvPr/>
            </p:nvSpPr>
            <p:spPr>
              <a:xfrm>
                <a:off x="838200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8" name="Rectangle 557"/>
              <p:cNvSpPr/>
              <p:nvPr/>
            </p:nvSpPr>
            <p:spPr>
              <a:xfrm>
                <a:off x="911343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9" name="Rectangle 558"/>
              <p:cNvSpPr/>
              <p:nvPr/>
            </p:nvSpPr>
            <p:spPr>
              <a:xfrm>
                <a:off x="984486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0" name="Rectangle 559"/>
              <p:cNvSpPr/>
              <p:nvPr/>
            </p:nvSpPr>
            <p:spPr>
              <a:xfrm>
                <a:off x="1057629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1" name="Rectangle 560"/>
              <p:cNvSpPr/>
              <p:nvPr/>
            </p:nvSpPr>
            <p:spPr>
              <a:xfrm>
                <a:off x="1130772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2" name="Rectangle 561"/>
              <p:cNvSpPr/>
              <p:nvPr/>
            </p:nvSpPr>
            <p:spPr>
              <a:xfrm>
                <a:off x="1203915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3" name="Rectangle 562"/>
              <p:cNvSpPr/>
              <p:nvPr/>
            </p:nvSpPr>
            <p:spPr>
              <a:xfrm>
                <a:off x="1277058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4" name="Rectangle 563"/>
              <p:cNvSpPr/>
              <p:nvPr/>
            </p:nvSpPr>
            <p:spPr>
              <a:xfrm>
                <a:off x="1350201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30" name="Group 332"/>
            <p:cNvGrpSpPr/>
            <p:nvPr/>
          </p:nvGrpSpPr>
          <p:grpSpPr>
            <a:xfrm>
              <a:off x="7613665" y="2506980"/>
              <a:ext cx="585144" cy="320039"/>
              <a:chOff x="838200" y="2667000"/>
              <a:chExt cx="585144" cy="320039"/>
            </a:xfrm>
            <a:solidFill>
              <a:schemeClr val="accent4">
                <a:lumMod val="75000"/>
              </a:schemeClr>
            </a:solidFill>
          </p:grpSpPr>
          <p:sp>
            <p:nvSpPr>
              <p:cNvPr id="549" name="Rectangle 548"/>
              <p:cNvSpPr/>
              <p:nvPr/>
            </p:nvSpPr>
            <p:spPr>
              <a:xfrm>
                <a:off x="838200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0" name="Rectangle 549"/>
              <p:cNvSpPr/>
              <p:nvPr/>
            </p:nvSpPr>
            <p:spPr>
              <a:xfrm>
                <a:off x="911343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1" name="Rectangle 550"/>
              <p:cNvSpPr/>
              <p:nvPr/>
            </p:nvSpPr>
            <p:spPr>
              <a:xfrm>
                <a:off x="984486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2" name="Rectangle 551"/>
              <p:cNvSpPr/>
              <p:nvPr/>
            </p:nvSpPr>
            <p:spPr>
              <a:xfrm>
                <a:off x="1057629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3" name="Rectangle 552"/>
              <p:cNvSpPr/>
              <p:nvPr/>
            </p:nvSpPr>
            <p:spPr>
              <a:xfrm>
                <a:off x="1130772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4" name="Rectangle 553"/>
              <p:cNvSpPr/>
              <p:nvPr/>
            </p:nvSpPr>
            <p:spPr>
              <a:xfrm>
                <a:off x="1203915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5" name="Rectangle 554"/>
              <p:cNvSpPr/>
              <p:nvPr/>
            </p:nvSpPr>
            <p:spPr>
              <a:xfrm>
                <a:off x="1277058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6" name="Rectangle 555"/>
              <p:cNvSpPr/>
              <p:nvPr/>
            </p:nvSpPr>
            <p:spPr>
              <a:xfrm>
                <a:off x="1350201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31" name="Group 341"/>
            <p:cNvGrpSpPr/>
            <p:nvPr/>
          </p:nvGrpSpPr>
          <p:grpSpPr>
            <a:xfrm>
              <a:off x="8204750" y="2506980"/>
              <a:ext cx="585144" cy="320039"/>
              <a:chOff x="838200" y="2667000"/>
              <a:chExt cx="585144" cy="320039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541" name="Rectangle 540"/>
              <p:cNvSpPr/>
              <p:nvPr/>
            </p:nvSpPr>
            <p:spPr>
              <a:xfrm>
                <a:off x="838200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2" name="Rectangle 541"/>
              <p:cNvSpPr/>
              <p:nvPr/>
            </p:nvSpPr>
            <p:spPr>
              <a:xfrm>
                <a:off x="911343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3" name="Rectangle 542"/>
              <p:cNvSpPr/>
              <p:nvPr/>
            </p:nvSpPr>
            <p:spPr>
              <a:xfrm>
                <a:off x="984486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4" name="Rectangle 543"/>
              <p:cNvSpPr/>
              <p:nvPr/>
            </p:nvSpPr>
            <p:spPr>
              <a:xfrm>
                <a:off x="1057629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5" name="Rectangle 544"/>
              <p:cNvSpPr/>
              <p:nvPr/>
            </p:nvSpPr>
            <p:spPr>
              <a:xfrm>
                <a:off x="1130772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6" name="Rectangle 545"/>
              <p:cNvSpPr/>
              <p:nvPr/>
            </p:nvSpPr>
            <p:spPr>
              <a:xfrm>
                <a:off x="1203915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7" name="Rectangle 546"/>
              <p:cNvSpPr/>
              <p:nvPr/>
            </p:nvSpPr>
            <p:spPr>
              <a:xfrm>
                <a:off x="1277058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8" name="Rectangle 547"/>
              <p:cNvSpPr/>
              <p:nvPr/>
            </p:nvSpPr>
            <p:spPr>
              <a:xfrm>
                <a:off x="1350201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32" name="Group 350"/>
            <p:cNvGrpSpPr/>
            <p:nvPr/>
          </p:nvGrpSpPr>
          <p:grpSpPr>
            <a:xfrm>
              <a:off x="8789894" y="2506980"/>
              <a:ext cx="585144" cy="320039"/>
              <a:chOff x="838200" y="2667000"/>
              <a:chExt cx="585144" cy="320039"/>
            </a:xfrm>
            <a:solidFill>
              <a:schemeClr val="accent4">
                <a:lumMod val="40000"/>
                <a:lumOff val="60000"/>
              </a:schemeClr>
            </a:solidFill>
          </p:grpSpPr>
          <p:sp>
            <p:nvSpPr>
              <p:cNvPr id="533" name="Rectangle 532"/>
              <p:cNvSpPr/>
              <p:nvPr/>
            </p:nvSpPr>
            <p:spPr>
              <a:xfrm>
                <a:off x="838200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4" name="Rectangle 533"/>
              <p:cNvSpPr/>
              <p:nvPr/>
            </p:nvSpPr>
            <p:spPr>
              <a:xfrm>
                <a:off x="911343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5" name="Rectangle 534"/>
              <p:cNvSpPr/>
              <p:nvPr/>
            </p:nvSpPr>
            <p:spPr>
              <a:xfrm>
                <a:off x="984486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6" name="Rectangle 535"/>
              <p:cNvSpPr/>
              <p:nvPr/>
            </p:nvSpPr>
            <p:spPr>
              <a:xfrm>
                <a:off x="1057629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7" name="Rectangle 536"/>
              <p:cNvSpPr/>
              <p:nvPr/>
            </p:nvSpPr>
            <p:spPr>
              <a:xfrm>
                <a:off x="1130772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8" name="Rectangle 537"/>
              <p:cNvSpPr/>
              <p:nvPr/>
            </p:nvSpPr>
            <p:spPr>
              <a:xfrm>
                <a:off x="1203915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9" name="Rectangle 538"/>
              <p:cNvSpPr/>
              <p:nvPr/>
            </p:nvSpPr>
            <p:spPr>
              <a:xfrm>
                <a:off x="1277058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0" name="Rectangle 539"/>
              <p:cNvSpPr/>
              <p:nvPr/>
            </p:nvSpPr>
            <p:spPr>
              <a:xfrm>
                <a:off x="1350201" y="2667000"/>
                <a:ext cx="73143" cy="32003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713" name="Group 712"/>
          <p:cNvGrpSpPr/>
          <p:nvPr/>
        </p:nvGrpSpPr>
        <p:grpSpPr>
          <a:xfrm>
            <a:off x="216240" y="3144741"/>
            <a:ext cx="8639595" cy="320043"/>
            <a:chOff x="216240" y="3144741"/>
            <a:chExt cx="8639595" cy="320043"/>
          </a:xfrm>
        </p:grpSpPr>
        <p:sp>
          <p:nvSpPr>
            <p:cNvPr id="594" name="Rectangle 593"/>
            <p:cNvSpPr/>
            <p:nvPr/>
          </p:nvSpPr>
          <p:spPr>
            <a:xfrm>
              <a:off x="216240" y="3144744"/>
              <a:ext cx="65941" cy="320039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5" name="Rectangle 594"/>
            <p:cNvSpPr/>
            <p:nvPr/>
          </p:nvSpPr>
          <p:spPr>
            <a:xfrm>
              <a:off x="533304" y="3144744"/>
              <a:ext cx="65941" cy="320039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6" name="Rectangle 595"/>
            <p:cNvSpPr/>
            <p:nvPr/>
          </p:nvSpPr>
          <p:spPr>
            <a:xfrm>
              <a:off x="842682" y="3144744"/>
              <a:ext cx="65941" cy="320039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7" name="Rectangle 596"/>
            <p:cNvSpPr/>
            <p:nvPr/>
          </p:nvSpPr>
          <p:spPr>
            <a:xfrm>
              <a:off x="1126776" y="3144744"/>
              <a:ext cx="65941" cy="320039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8" name="Rectangle 597"/>
            <p:cNvSpPr/>
            <p:nvPr/>
          </p:nvSpPr>
          <p:spPr>
            <a:xfrm>
              <a:off x="1444030" y="3144744"/>
              <a:ext cx="65941" cy="320039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9" name="Rectangle 598"/>
            <p:cNvSpPr/>
            <p:nvPr/>
          </p:nvSpPr>
          <p:spPr>
            <a:xfrm>
              <a:off x="1773737" y="3144742"/>
              <a:ext cx="65941" cy="320039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0" name="Rectangle 599"/>
            <p:cNvSpPr/>
            <p:nvPr/>
          </p:nvSpPr>
          <p:spPr>
            <a:xfrm>
              <a:off x="2037503" y="3144742"/>
              <a:ext cx="65941" cy="320039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1" name="Rectangle 600"/>
            <p:cNvSpPr/>
            <p:nvPr/>
          </p:nvSpPr>
          <p:spPr>
            <a:xfrm>
              <a:off x="2361080" y="3144741"/>
              <a:ext cx="65941" cy="320039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6" name="Rectangle 585"/>
            <p:cNvSpPr/>
            <p:nvPr/>
          </p:nvSpPr>
          <p:spPr>
            <a:xfrm>
              <a:off x="2642190" y="3144741"/>
              <a:ext cx="65941" cy="320039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7" name="Rectangle 586"/>
            <p:cNvSpPr/>
            <p:nvPr/>
          </p:nvSpPr>
          <p:spPr>
            <a:xfrm>
              <a:off x="2917939" y="3144741"/>
              <a:ext cx="65941" cy="320039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8" name="Rectangle 587"/>
            <p:cNvSpPr/>
            <p:nvPr/>
          </p:nvSpPr>
          <p:spPr>
            <a:xfrm>
              <a:off x="3445472" y="3144741"/>
              <a:ext cx="65941" cy="320039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9" name="Rectangle 588"/>
            <p:cNvSpPr/>
            <p:nvPr/>
          </p:nvSpPr>
          <p:spPr>
            <a:xfrm>
              <a:off x="3765257" y="3144741"/>
              <a:ext cx="65941" cy="320039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0" name="Rectangle 589"/>
            <p:cNvSpPr/>
            <p:nvPr/>
          </p:nvSpPr>
          <p:spPr>
            <a:xfrm>
              <a:off x="4414089" y="3144741"/>
              <a:ext cx="65941" cy="320039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1" name="Rectangle 590"/>
            <p:cNvSpPr/>
            <p:nvPr/>
          </p:nvSpPr>
          <p:spPr>
            <a:xfrm>
              <a:off x="4094963" y="3144741"/>
              <a:ext cx="65941" cy="320039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2" name="Rectangle 591"/>
            <p:cNvSpPr/>
            <p:nvPr/>
          </p:nvSpPr>
          <p:spPr>
            <a:xfrm>
              <a:off x="3181707" y="3144741"/>
              <a:ext cx="65941" cy="320039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3" name="Rectangle 592"/>
            <p:cNvSpPr/>
            <p:nvPr/>
          </p:nvSpPr>
          <p:spPr>
            <a:xfrm>
              <a:off x="4710825" y="3144741"/>
              <a:ext cx="65941" cy="320039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8" name="Rectangle 577"/>
            <p:cNvSpPr/>
            <p:nvPr/>
          </p:nvSpPr>
          <p:spPr>
            <a:xfrm>
              <a:off x="5023335" y="3144745"/>
              <a:ext cx="65941" cy="320039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9" name="Rectangle 578"/>
            <p:cNvSpPr/>
            <p:nvPr/>
          </p:nvSpPr>
          <p:spPr>
            <a:xfrm>
              <a:off x="5337267" y="3144741"/>
              <a:ext cx="65941" cy="320039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0" name="Rectangle 579"/>
            <p:cNvSpPr/>
            <p:nvPr/>
          </p:nvSpPr>
          <p:spPr>
            <a:xfrm>
              <a:off x="5633739" y="3144741"/>
              <a:ext cx="65941" cy="320039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1" name="Rectangle 580"/>
            <p:cNvSpPr/>
            <p:nvPr/>
          </p:nvSpPr>
          <p:spPr>
            <a:xfrm>
              <a:off x="5897504" y="3144745"/>
              <a:ext cx="65941" cy="320039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2" name="Rectangle 581"/>
            <p:cNvSpPr/>
            <p:nvPr/>
          </p:nvSpPr>
          <p:spPr>
            <a:xfrm>
              <a:off x="6194240" y="3144741"/>
              <a:ext cx="65941" cy="320039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3" name="Rectangle 582"/>
            <p:cNvSpPr/>
            <p:nvPr/>
          </p:nvSpPr>
          <p:spPr>
            <a:xfrm>
              <a:off x="6458005" y="3144745"/>
              <a:ext cx="65941" cy="320039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4" name="Rectangle 583"/>
            <p:cNvSpPr/>
            <p:nvPr/>
          </p:nvSpPr>
          <p:spPr>
            <a:xfrm>
              <a:off x="7028523" y="3144745"/>
              <a:ext cx="65941" cy="320039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5" name="Rectangle 584"/>
            <p:cNvSpPr/>
            <p:nvPr/>
          </p:nvSpPr>
          <p:spPr>
            <a:xfrm>
              <a:off x="6764758" y="3144741"/>
              <a:ext cx="65941" cy="320039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0" name="Rectangle 569"/>
            <p:cNvSpPr/>
            <p:nvPr/>
          </p:nvSpPr>
          <p:spPr>
            <a:xfrm>
              <a:off x="7292287" y="3144745"/>
              <a:ext cx="65941" cy="320039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1" name="Rectangle 570"/>
            <p:cNvSpPr/>
            <p:nvPr/>
          </p:nvSpPr>
          <p:spPr>
            <a:xfrm>
              <a:off x="7556053" y="3144741"/>
              <a:ext cx="65941" cy="320039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2" name="Rectangle 571"/>
            <p:cNvSpPr/>
            <p:nvPr/>
          </p:nvSpPr>
          <p:spPr>
            <a:xfrm>
              <a:off x="7825174" y="3144741"/>
              <a:ext cx="65941" cy="320039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3" name="Rectangle 572"/>
            <p:cNvSpPr/>
            <p:nvPr/>
          </p:nvSpPr>
          <p:spPr>
            <a:xfrm>
              <a:off x="8088939" y="3144745"/>
              <a:ext cx="65941" cy="320039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4" name="Rectangle 573"/>
            <p:cNvSpPr/>
            <p:nvPr/>
          </p:nvSpPr>
          <p:spPr>
            <a:xfrm>
              <a:off x="8583500" y="3144745"/>
              <a:ext cx="65941" cy="320039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5" name="Rectangle 574"/>
            <p:cNvSpPr/>
            <p:nvPr/>
          </p:nvSpPr>
          <p:spPr>
            <a:xfrm>
              <a:off x="8319735" y="3144745"/>
              <a:ext cx="65941" cy="320039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1" name="Rectangle 630"/>
            <p:cNvSpPr/>
            <p:nvPr/>
          </p:nvSpPr>
          <p:spPr>
            <a:xfrm>
              <a:off x="302509" y="3144744"/>
              <a:ext cx="65941" cy="320039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2" name="Rectangle 631"/>
            <p:cNvSpPr/>
            <p:nvPr/>
          </p:nvSpPr>
          <p:spPr>
            <a:xfrm>
              <a:off x="602828" y="3144744"/>
              <a:ext cx="65941" cy="320039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3" name="Rectangle 632"/>
            <p:cNvSpPr/>
            <p:nvPr/>
          </p:nvSpPr>
          <p:spPr>
            <a:xfrm>
              <a:off x="895982" y="3144745"/>
              <a:ext cx="65941" cy="320039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4" name="Rectangle 633"/>
            <p:cNvSpPr/>
            <p:nvPr/>
          </p:nvSpPr>
          <p:spPr>
            <a:xfrm>
              <a:off x="1213236" y="3144745"/>
              <a:ext cx="65941" cy="320039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5" name="Rectangle 634"/>
            <p:cNvSpPr/>
            <p:nvPr/>
          </p:nvSpPr>
          <p:spPr>
            <a:xfrm>
              <a:off x="1521953" y="3144743"/>
              <a:ext cx="65941" cy="320039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6" name="Rectangle 635"/>
            <p:cNvSpPr/>
            <p:nvPr/>
          </p:nvSpPr>
          <p:spPr>
            <a:xfrm>
              <a:off x="1851659" y="3144742"/>
              <a:ext cx="65941" cy="320039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7" name="Rectangle 636"/>
            <p:cNvSpPr/>
            <p:nvPr/>
          </p:nvSpPr>
          <p:spPr>
            <a:xfrm flipH="1">
              <a:off x="2115426" y="3144742"/>
              <a:ext cx="45719" cy="320039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8" name="Rectangle 637"/>
            <p:cNvSpPr/>
            <p:nvPr/>
          </p:nvSpPr>
          <p:spPr>
            <a:xfrm>
              <a:off x="2444367" y="3144741"/>
              <a:ext cx="65941" cy="320039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3" name="Rectangle 622"/>
            <p:cNvSpPr/>
            <p:nvPr/>
          </p:nvSpPr>
          <p:spPr>
            <a:xfrm>
              <a:off x="2708132" y="3144741"/>
              <a:ext cx="65941" cy="320039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4" name="Rectangle 623"/>
            <p:cNvSpPr/>
            <p:nvPr/>
          </p:nvSpPr>
          <p:spPr>
            <a:xfrm>
              <a:off x="2983881" y="3144741"/>
              <a:ext cx="65941" cy="320039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5" name="Rectangle 624"/>
            <p:cNvSpPr/>
            <p:nvPr/>
          </p:nvSpPr>
          <p:spPr>
            <a:xfrm>
              <a:off x="3247648" y="3144741"/>
              <a:ext cx="65941" cy="320039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6" name="Rectangle 625"/>
            <p:cNvSpPr/>
            <p:nvPr/>
          </p:nvSpPr>
          <p:spPr>
            <a:xfrm>
              <a:off x="3511408" y="3144741"/>
              <a:ext cx="65941" cy="320039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7" name="Rectangle 626"/>
            <p:cNvSpPr/>
            <p:nvPr/>
          </p:nvSpPr>
          <p:spPr>
            <a:xfrm>
              <a:off x="3864168" y="3144741"/>
              <a:ext cx="65941" cy="320039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8" name="Rectangle 627"/>
            <p:cNvSpPr/>
            <p:nvPr/>
          </p:nvSpPr>
          <p:spPr>
            <a:xfrm>
              <a:off x="4495803" y="3144741"/>
              <a:ext cx="65941" cy="320039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9" name="Rectangle 628"/>
            <p:cNvSpPr/>
            <p:nvPr/>
          </p:nvSpPr>
          <p:spPr>
            <a:xfrm>
              <a:off x="4170826" y="3144745"/>
              <a:ext cx="65941" cy="320039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0" name="Rectangle 629"/>
            <p:cNvSpPr/>
            <p:nvPr/>
          </p:nvSpPr>
          <p:spPr>
            <a:xfrm>
              <a:off x="4792540" y="3144741"/>
              <a:ext cx="65941" cy="320039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5" name="Rectangle 614"/>
            <p:cNvSpPr/>
            <p:nvPr/>
          </p:nvSpPr>
          <p:spPr>
            <a:xfrm>
              <a:off x="5106473" y="3144745"/>
              <a:ext cx="65941" cy="320039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6" name="Rectangle 615"/>
            <p:cNvSpPr/>
            <p:nvPr/>
          </p:nvSpPr>
          <p:spPr>
            <a:xfrm>
              <a:off x="5403208" y="3144745"/>
              <a:ext cx="65941" cy="320039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7" name="Rectangle 616"/>
            <p:cNvSpPr/>
            <p:nvPr/>
          </p:nvSpPr>
          <p:spPr>
            <a:xfrm>
              <a:off x="5699680" y="3144741"/>
              <a:ext cx="65941" cy="320039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8" name="Rectangle 617"/>
            <p:cNvSpPr/>
            <p:nvPr/>
          </p:nvSpPr>
          <p:spPr>
            <a:xfrm>
              <a:off x="5963446" y="3144741"/>
              <a:ext cx="65941" cy="320039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9" name="Rectangle 618"/>
            <p:cNvSpPr/>
            <p:nvPr/>
          </p:nvSpPr>
          <p:spPr>
            <a:xfrm>
              <a:off x="6260181" y="3144745"/>
              <a:ext cx="65941" cy="320039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0" name="Rectangle 619"/>
            <p:cNvSpPr/>
            <p:nvPr/>
          </p:nvSpPr>
          <p:spPr>
            <a:xfrm>
              <a:off x="6547123" y="3144745"/>
              <a:ext cx="65941" cy="320039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1" name="Rectangle 620"/>
            <p:cNvSpPr/>
            <p:nvPr/>
          </p:nvSpPr>
          <p:spPr>
            <a:xfrm>
              <a:off x="6830699" y="3144745"/>
              <a:ext cx="65941" cy="320039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2" name="Rectangle 621"/>
            <p:cNvSpPr/>
            <p:nvPr/>
          </p:nvSpPr>
          <p:spPr>
            <a:xfrm>
              <a:off x="7094464" y="3144745"/>
              <a:ext cx="65941" cy="320039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7" name="Rectangle 606"/>
            <p:cNvSpPr/>
            <p:nvPr/>
          </p:nvSpPr>
          <p:spPr>
            <a:xfrm>
              <a:off x="7358229" y="3144741"/>
              <a:ext cx="65941" cy="320039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8" name="Rectangle 607"/>
            <p:cNvSpPr/>
            <p:nvPr/>
          </p:nvSpPr>
          <p:spPr>
            <a:xfrm>
              <a:off x="7627351" y="3144741"/>
              <a:ext cx="65941" cy="320039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9" name="Rectangle 608"/>
            <p:cNvSpPr/>
            <p:nvPr/>
          </p:nvSpPr>
          <p:spPr>
            <a:xfrm>
              <a:off x="7891115" y="3144741"/>
              <a:ext cx="65941" cy="320039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0" name="Rectangle 609"/>
            <p:cNvSpPr/>
            <p:nvPr/>
          </p:nvSpPr>
          <p:spPr>
            <a:xfrm>
              <a:off x="8121910" y="3144745"/>
              <a:ext cx="65941" cy="320039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1" name="Rectangle 610"/>
            <p:cNvSpPr/>
            <p:nvPr/>
          </p:nvSpPr>
          <p:spPr>
            <a:xfrm>
              <a:off x="8385676" y="3144741"/>
              <a:ext cx="65941" cy="320039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3" name="Rectangle 612"/>
            <p:cNvSpPr/>
            <p:nvPr/>
          </p:nvSpPr>
          <p:spPr>
            <a:xfrm>
              <a:off x="8649441" y="3144741"/>
              <a:ext cx="65941" cy="320039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8" name="Rectangle 667"/>
            <p:cNvSpPr/>
            <p:nvPr/>
          </p:nvSpPr>
          <p:spPr>
            <a:xfrm>
              <a:off x="381094" y="3144744"/>
              <a:ext cx="65941" cy="320039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9" name="Rectangle 668"/>
            <p:cNvSpPr/>
            <p:nvPr/>
          </p:nvSpPr>
          <p:spPr>
            <a:xfrm>
              <a:off x="685705" y="3144744"/>
              <a:ext cx="65941" cy="320039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0" name="Rectangle 669"/>
            <p:cNvSpPr/>
            <p:nvPr/>
          </p:nvSpPr>
          <p:spPr>
            <a:xfrm>
              <a:off x="982441" y="3144744"/>
              <a:ext cx="65941" cy="320039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1" name="Rectangle 670"/>
            <p:cNvSpPr/>
            <p:nvPr/>
          </p:nvSpPr>
          <p:spPr>
            <a:xfrm>
              <a:off x="1304271" y="3144744"/>
              <a:ext cx="65941" cy="320039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2" name="Rectangle 671"/>
            <p:cNvSpPr/>
            <p:nvPr/>
          </p:nvSpPr>
          <p:spPr>
            <a:xfrm>
              <a:off x="1918071" y="3144742"/>
              <a:ext cx="65941" cy="320039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3" name="Rectangle 672"/>
            <p:cNvSpPr/>
            <p:nvPr/>
          </p:nvSpPr>
          <p:spPr>
            <a:xfrm>
              <a:off x="1608883" y="3144742"/>
              <a:ext cx="65941" cy="320039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4" name="Rectangle 673"/>
            <p:cNvSpPr/>
            <p:nvPr/>
          </p:nvSpPr>
          <p:spPr>
            <a:xfrm>
              <a:off x="2181836" y="3144741"/>
              <a:ext cx="65941" cy="320039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5" name="Rectangle 674"/>
            <p:cNvSpPr/>
            <p:nvPr/>
          </p:nvSpPr>
          <p:spPr>
            <a:xfrm>
              <a:off x="2510308" y="3144741"/>
              <a:ext cx="65941" cy="320039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0" name="Rectangle 659"/>
            <p:cNvSpPr/>
            <p:nvPr/>
          </p:nvSpPr>
          <p:spPr>
            <a:xfrm>
              <a:off x="2774074" y="3144745"/>
              <a:ext cx="65941" cy="320039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1" name="Rectangle 660"/>
            <p:cNvSpPr/>
            <p:nvPr/>
          </p:nvSpPr>
          <p:spPr>
            <a:xfrm>
              <a:off x="3049822" y="3144741"/>
              <a:ext cx="65941" cy="320039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2" name="Rectangle 661"/>
            <p:cNvSpPr/>
            <p:nvPr/>
          </p:nvSpPr>
          <p:spPr>
            <a:xfrm>
              <a:off x="3313589" y="3144741"/>
              <a:ext cx="65941" cy="320039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3" name="Rectangle 662"/>
            <p:cNvSpPr/>
            <p:nvPr/>
          </p:nvSpPr>
          <p:spPr>
            <a:xfrm>
              <a:off x="3600404" y="3144741"/>
              <a:ext cx="65941" cy="320039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4" name="Rectangle 663"/>
            <p:cNvSpPr/>
            <p:nvPr/>
          </p:nvSpPr>
          <p:spPr>
            <a:xfrm>
              <a:off x="3930109" y="3144741"/>
              <a:ext cx="65941" cy="320039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5" name="Rectangle 664"/>
            <p:cNvSpPr/>
            <p:nvPr/>
          </p:nvSpPr>
          <p:spPr>
            <a:xfrm>
              <a:off x="4269737" y="3144741"/>
              <a:ext cx="65941" cy="320039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6" name="Rectangle 665"/>
            <p:cNvSpPr/>
            <p:nvPr/>
          </p:nvSpPr>
          <p:spPr>
            <a:xfrm>
              <a:off x="4566474" y="3144745"/>
              <a:ext cx="65941" cy="320039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7" name="Rectangle 666"/>
            <p:cNvSpPr/>
            <p:nvPr/>
          </p:nvSpPr>
          <p:spPr>
            <a:xfrm>
              <a:off x="4875678" y="3144741"/>
              <a:ext cx="65941" cy="320039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2" name="Rectangle 651"/>
            <p:cNvSpPr/>
            <p:nvPr/>
          </p:nvSpPr>
          <p:spPr>
            <a:xfrm>
              <a:off x="5199926" y="3144741"/>
              <a:ext cx="65941" cy="320039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3" name="Rectangle 652"/>
            <p:cNvSpPr/>
            <p:nvPr/>
          </p:nvSpPr>
          <p:spPr>
            <a:xfrm>
              <a:off x="5499478" y="3144745"/>
              <a:ext cx="65941" cy="320039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4" name="Rectangle 653"/>
            <p:cNvSpPr/>
            <p:nvPr/>
          </p:nvSpPr>
          <p:spPr>
            <a:xfrm>
              <a:off x="5765622" y="3144745"/>
              <a:ext cx="65941" cy="320039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5" name="Rectangle 654"/>
            <p:cNvSpPr/>
            <p:nvPr/>
          </p:nvSpPr>
          <p:spPr>
            <a:xfrm>
              <a:off x="6059976" y="3144741"/>
              <a:ext cx="65941" cy="320039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6" name="Rectangle 655"/>
            <p:cNvSpPr/>
            <p:nvPr/>
          </p:nvSpPr>
          <p:spPr>
            <a:xfrm>
              <a:off x="6326123" y="3144741"/>
              <a:ext cx="65941" cy="320039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7" name="Rectangle 656"/>
            <p:cNvSpPr/>
            <p:nvPr/>
          </p:nvSpPr>
          <p:spPr>
            <a:xfrm>
              <a:off x="6632875" y="3144741"/>
              <a:ext cx="65941" cy="320039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8" name="Rectangle 657"/>
            <p:cNvSpPr/>
            <p:nvPr/>
          </p:nvSpPr>
          <p:spPr>
            <a:xfrm>
              <a:off x="6896640" y="3144741"/>
              <a:ext cx="65941" cy="320039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9" name="Rectangle 658"/>
            <p:cNvSpPr/>
            <p:nvPr/>
          </p:nvSpPr>
          <p:spPr>
            <a:xfrm>
              <a:off x="7160405" y="3144741"/>
              <a:ext cx="65941" cy="320039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4" name="Rectangle 643"/>
            <p:cNvSpPr/>
            <p:nvPr/>
          </p:nvSpPr>
          <p:spPr>
            <a:xfrm>
              <a:off x="7424170" y="3144741"/>
              <a:ext cx="65941" cy="320039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5" name="Rectangle 644"/>
            <p:cNvSpPr/>
            <p:nvPr/>
          </p:nvSpPr>
          <p:spPr>
            <a:xfrm>
              <a:off x="7957057" y="3144741"/>
              <a:ext cx="65941" cy="320039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6" name="Rectangle 645"/>
            <p:cNvSpPr/>
            <p:nvPr/>
          </p:nvSpPr>
          <p:spPr>
            <a:xfrm>
              <a:off x="7693292" y="3144745"/>
              <a:ext cx="65941" cy="320039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7" name="Rectangle 646"/>
            <p:cNvSpPr/>
            <p:nvPr/>
          </p:nvSpPr>
          <p:spPr>
            <a:xfrm>
              <a:off x="8187852" y="3144741"/>
              <a:ext cx="65941" cy="320039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8" name="Rectangle 647"/>
            <p:cNvSpPr/>
            <p:nvPr/>
          </p:nvSpPr>
          <p:spPr>
            <a:xfrm>
              <a:off x="8451617" y="3144741"/>
              <a:ext cx="65941" cy="320039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9" name="Rectangle 648"/>
            <p:cNvSpPr/>
            <p:nvPr/>
          </p:nvSpPr>
          <p:spPr>
            <a:xfrm>
              <a:off x="8723953" y="3144741"/>
              <a:ext cx="65941" cy="320039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5" name="Rectangle 704"/>
            <p:cNvSpPr/>
            <p:nvPr/>
          </p:nvSpPr>
          <p:spPr>
            <a:xfrm>
              <a:off x="467362" y="3144744"/>
              <a:ext cx="65941" cy="32003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6" name="Rectangle 705"/>
            <p:cNvSpPr/>
            <p:nvPr/>
          </p:nvSpPr>
          <p:spPr>
            <a:xfrm>
              <a:off x="763629" y="3144744"/>
              <a:ext cx="65941" cy="32003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7" name="Rectangle 706"/>
            <p:cNvSpPr/>
            <p:nvPr/>
          </p:nvSpPr>
          <p:spPr>
            <a:xfrm>
              <a:off x="1390541" y="3144744"/>
              <a:ext cx="65941" cy="32003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8" name="Rectangle 707"/>
            <p:cNvSpPr/>
            <p:nvPr/>
          </p:nvSpPr>
          <p:spPr>
            <a:xfrm>
              <a:off x="1060835" y="3144744"/>
              <a:ext cx="65941" cy="32003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9" name="Rectangle 708"/>
            <p:cNvSpPr/>
            <p:nvPr/>
          </p:nvSpPr>
          <p:spPr>
            <a:xfrm>
              <a:off x="1687278" y="3144742"/>
              <a:ext cx="65941" cy="32003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0" name="Rectangle 709"/>
            <p:cNvSpPr/>
            <p:nvPr/>
          </p:nvSpPr>
          <p:spPr>
            <a:xfrm>
              <a:off x="1983544" y="3144742"/>
              <a:ext cx="65941" cy="32003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1" name="Rectangle 710"/>
            <p:cNvSpPr/>
            <p:nvPr/>
          </p:nvSpPr>
          <p:spPr>
            <a:xfrm>
              <a:off x="2268297" y="3144741"/>
              <a:ext cx="65941" cy="32003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2" name="Rectangle 711"/>
            <p:cNvSpPr/>
            <p:nvPr/>
          </p:nvSpPr>
          <p:spPr>
            <a:xfrm>
              <a:off x="2576250" y="3144741"/>
              <a:ext cx="65941" cy="32003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7" name="Rectangle 696"/>
            <p:cNvSpPr/>
            <p:nvPr/>
          </p:nvSpPr>
          <p:spPr>
            <a:xfrm>
              <a:off x="2851998" y="3144741"/>
              <a:ext cx="65941" cy="32003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8" name="Rectangle 697"/>
            <p:cNvSpPr/>
            <p:nvPr/>
          </p:nvSpPr>
          <p:spPr>
            <a:xfrm>
              <a:off x="3115763" y="3144741"/>
              <a:ext cx="65941" cy="32003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9" name="Rectangle 698"/>
            <p:cNvSpPr/>
            <p:nvPr/>
          </p:nvSpPr>
          <p:spPr>
            <a:xfrm>
              <a:off x="3676265" y="3144741"/>
              <a:ext cx="65941" cy="32003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0" name="Rectangle 699"/>
            <p:cNvSpPr/>
            <p:nvPr/>
          </p:nvSpPr>
          <p:spPr>
            <a:xfrm>
              <a:off x="3379531" y="3144741"/>
              <a:ext cx="65941" cy="32003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1" name="Rectangle 700"/>
            <p:cNvSpPr/>
            <p:nvPr/>
          </p:nvSpPr>
          <p:spPr>
            <a:xfrm>
              <a:off x="4016188" y="3144741"/>
              <a:ext cx="65941" cy="32003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2" name="Rectangle 701"/>
            <p:cNvSpPr/>
            <p:nvPr/>
          </p:nvSpPr>
          <p:spPr>
            <a:xfrm>
              <a:off x="4348147" y="3144741"/>
              <a:ext cx="65941" cy="32003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3" name="Rectangle 702"/>
            <p:cNvSpPr/>
            <p:nvPr/>
          </p:nvSpPr>
          <p:spPr>
            <a:xfrm>
              <a:off x="4632415" y="3144745"/>
              <a:ext cx="65941" cy="32003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4" name="Rectangle 703"/>
            <p:cNvSpPr/>
            <p:nvPr/>
          </p:nvSpPr>
          <p:spPr>
            <a:xfrm>
              <a:off x="4941620" y="3144745"/>
              <a:ext cx="65941" cy="32003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9" name="Rectangle 688"/>
            <p:cNvSpPr/>
            <p:nvPr/>
          </p:nvSpPr>
          <p:spPr>
            <a:xfrm>
              <a:off x="5271326" y="3144741"/>
              <a:ext cx="65941" cy="32003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0" name="Rectangle 689"/>
            <p:cNvSpPr/>
            <p:nvPr/>
          </p:nvSpPr>
          <p:spPr>
            <a:xfrm>
              <a:off x="5831563" y="3144745"/>
              <a:ext cx="65941" cy="32003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1" name="Rectangle 690"/>
            <p:cNvSpPr/>
            <p:nvPr/>
          </p:nvSpPr>
          <p:spPr>
            <a:xfrm>
              <a:off x="5565416" y="3144745"/>
              <a:ext cx="65941" cy="32003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2" name="Rectangle 691"/>
            <p:cNvSpPr/>
            <p:nvPr/>
          </p:nvSpPr>
          <p:spPr>
            <a:xfrm>
              <a:off x="6128298" y="3144745"/>
              <a:ext cx="65941" cy="32003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3" name="Rectangle 692"/>
            <p:cNvSpPr/>
            <p:nvPr/>
          </p:nvSpPr>
          <p:spPr>
            <a:xfrm>
              <a:off x="6698817" y="3144741"/>
              <a:ext cx="65941" cy="32003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4" name="Rectangle 693"/>
            <p:cNvSpPr/>
            <p:nvPr/>
          </p:nvSpPr>
          <p:spPr>
            <a:xfrm>
              <a:off x="6392064" y="3144741"/>
              <a:ext cx="65941" cy="32003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5" name="Rectangle 694"/>
            <p:cNvSpPr/>
            <p:nvPr/>
          </p:nvSpPr>
          <p:spPr>
            <a:xfrm>
              <a:off x="6962582" y="3144741"/>
              <a:ext cx="65941" cy="32003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6" name="Rectangle 695"/>
            <p:cNvSpPr/>
            <p:nvPr/>
          </p:nvSpPr>
          <p:spPr>
            <a:xfrm>
              <a:off x="7226347" y="3144741"/>
              <a:ext cx="65941" cy="32003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1" name="Rectangle 680"/>
            <p:cNvSpPr/>
            <p:nvPr/>
          </p:nvSpPr>
          <p:spPr>
            <a:xfrm>
              <a:off x="7490112" y="3144745"/>
              <a:ext cx="65941" cy="32003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2" name="Rectangle 681"/>
            <p:cNvSpPr/>
            <p:nvPr/>
          </p:nvSpPr>
          <p:spPr>
            <a:xfrm>
              <a:off x="7759234" y="3144745"/>
              <a:ext cx="65941" cy="32003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3" name="Rectangle 682"/>
            <p:cNvSpPr/>
            <p:nvPr/>
          </p:nvSpPr>
          <p:spPr>
            <a:xfrm>
              <a:off x="8022999" y="3144745"/>
              <a:ext cx="65941" cy="32003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4" name="Rectangle 683"/>
            <p:cNvSpPr/>
            <p:nvPr/>
          </p:nvSpPr>
          <p:spPr>
            <a:xfrm>
              <a:off x="8253793" y="3144745"/>
              <a:ext cx="65941" cy="32003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5" name="Rectangle 684"/>
            <p:cNvSpPr/>
            <p:nvPr/>
          </p:nvSpPr>
          <p:spPr>
            <a:xfrm>
              <a:off x="8789894" y="3144745"/>
              <a:ext cx="65941" cy="32003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6" name="Rectangle 685"/>
            <p:cNvSpPr/>
            <p:nvPr/>
          </p:nvSpPr>
          <p:spPr>
            <a:xfrm>
              <a:off x="8517558" y="3144741"/>
              <a:ext cx="65941" cy="32003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4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4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5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Hardware support for AES instructions can be done using BDD based simulation engine.</a:t>
            </a:r>
          </a:p>
          <a:p>
            <a:r>
              <a:rPr lang="en-US" dirty="0" smtClean="0"/>
              <a:t>There is a common BDD variable ordering that can be used across all symbolic simulation runs.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FMCAD 2008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Anna Slobodova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C261-A3F0-B54F-8FE5-8143559CC53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Outline of the talk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AES algorithm and instructions</a:t>
            </a:r>
          </a:p>
          <a:p>
            <a:pPr lvl="1"/>
            <a:r>
              <a:rPr lang="en-US" dirty="0" smtClean="0"/>
              <a:t>sketch of the algorithm</a:t>
            </a:r>
          </a:p>
          <a:p>
            <a:pPr lvl="1"/>
            <a:r>
              <a:rPr lang="en-US" dirty="0" smtClean="0"/>
              <a:t>mapping to AES instructions</a:t>
            </a:r>
          </a:p>
          <a:p>
            <a:pPr lvl="1"/>
            <a:r>
              <a:rPr lang="en-US" dirty="0" smtClean="0"/>
              <a:t>operations over GF	</a:t>
            </a:r>
          </a:p>
          <a:p>
            <a:r>
              <a:rPr lang="en-US" dirty="0" smtClean="0"/>
              <a:t>Verification of AES instructions</a:t>
            </a:r>
          </a:p>
          <a:p>
            <a:pPr lvl="1"/>
            <a:r>
              <a:rPr lang="en-US" dirty="0" smtClean="0"/>
              <a:t>Verification framework</a:t>
            </a:r>
          </a:p>
          <a:p>
            <a:pPr lvl="1"/>
            <a:r>
              <a:rPr lang="en-US" dirty="0" smtClean="0"/>
              <a:t>BDD variable ordering that works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FMCAD 2008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Anna Slobodova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C261-A3F0-B54F-8FE5-8143559CC53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AES algorithm and instructions</a:t>
            </a:r>
            <a:endParaRPr lang="en-US" dirty="0"/>
          </a:p>
        </p:txBody>
      </p:sp>
      <p:sp>
        <p:nvSpPr>
          <p:cNvPr id="29" name="Content Placeholder 28"/>
          <p:cNvSpPr>
            <a:spLocks noGrp="1"/>
          </p:cNvSpPr>
          <p:nvPr>
            <p:ph idx="1"/>
          </p:nvPr>
        </p:nvSpPr>
        <p:spPr>
          <a:xfrm>
            <a:off x="914400" y="2038256"/>
            <a:ext cx="7610476" cy="453081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err="1" smtClean="0">
                <a:latin typeface="Courier"/>
              </a:rPr>
              <a:t>Cipher(byte</a:t>
            </a:r>
            <a:r>
              <a:rPr lang="en-US" dirty="0" smtClean="0">
                <a:latin typeface="Courier"/>
              </a:rPr>
              <a:t> in[16], byte out[16], word w[4*(N</a:t>
            </a:r>
            <a:r>
              <a:rPr lang="en-US" baseline="-25000" dirty="0" smtClean="0">
                <a:latin typeface="Courier"/>
              </a:rPr>
              <a:t>r</a:t>
            </a:r>
            <a:r>
              <a:rPr lang="en-US" dirty="0" smtClean="0">
                <a:latin typeface="Courier"/>
              </a:rPr>
              <a:t>+1)])</a:t>
            </a:r>
          </a:p>
          <a:p>
            <a:pPr>
              <a:buNone/>
            </a:pPr>
            <a:r>
              <a:rPr lang="en-US" dirty="0" smtClean="0">
                <a:latin typeface="Courier"/>
              </a:rPr>
              <a:t>begin</a:t>
            </a:r>
          </a:p>
          <a:p>
            <a:pPr lvl="1">
              <a:buNone/>
            </a:pPr>
            <a:r>
              <a:rPr lang="en-US" dirty="0" smtClean="0">
                <a:latin typeface="Courier"/>
              </a:rPr>
              <a:t>byte state[4, 4]</a:t>
            </a:r>
          </a:p>
          <a:p>
            <a:pPr lvl="1">
              <a:buNone/>
            </a:pPr>
            <a:r>
              <a:rPr lang="en-US" dirty="0" smtClean="0">
                <a:latin typeface="Courier"/>
              </a:rPr>
              <a:t>state = in</a:t>
            </a:r>
          </a:p>
          <a:p>
            <a:pPr lvl="1">
              <a:buNone/>
            </a:pPr>
            <a:r>
              <a:rPr lang="en-US" dirty="0" err="1" smtClean="0">
                <a:latin typeface="Courier"/>
              </a:rPr>
              <a:t>AddRoundKey(state</a:t>
            </a:r>
            <a:r>
              <a:rPr lang="en-US" dirty="0" smtClean="0">
                <a:latin typeface="Courier"/>
              </a:rPr>
              <a:t>, w[0,3]</a:t>
            </a:r>
          </a:p>
          <a:p>
            <a:pPr lvl="1">
              <a:buNone/>
            </a:pPr>
            <a:r>
              <a:rPr lang="en-US" dirty="0" smtClean="0">
                <a:latin typeface="Courier"/>
              </a:rPr>
              <a:t>for round = 1 step 1 to N</a:t>
            </a:r>
            <a:r>
              <a:rPr lang="en-US" baseline="-25000" dirty="0" smtClean="0">
                <a:latin typeface="Courier"/>
              </a:rPr>
              <a:t>r</a:t>
            </a:r>
            <a:r>
              <a:rPr lang="en-US" dirty="0" smtClean="0">
                <a:latin typeface="Courier"/>
              </a:rPr>
              <a:t>-1 </a:t>
            </a:r>
            <a:endParaRPr lang="en-US" baseline="-25000" dirty="0" smtClean="0">
              <a:solidFill>
                <a:schemeClr val="accent1">
                  <a:lumMod val="50000"/>
                </a:schemeClr>
              </a:solidFill>
              <a:latin typeface="Courier"/>
            </a:endParaRPr>
          </a:p>
          <a:p>
            <a:pPr lvl="2">
              <a:buNone/>
            </a:pPr>
            <a:r>
              <a:rPr lang="en-US" dirty="0" err="1" smtClean="0">
                <a:latin typeface="Courier"/>
              </a:rPr>
              <a:t>SubBytes(state</a:t>
            </a:r>
            <a:r>
              <a:rPr lang="en-US" dirty="0" smtClean="0">
                <a:latin typeface="Courier"/>
              </a:rPr>
              <a:t>)</a:t>
            </a:r>
          </a:p>
          <a:p>
            <a:pPr lvl="2">
              <a:buNone/>
            </a:pPr>
            <a:r>
              <a:rPr lang="en-US" dirty="0" err="1" smtClean="0">
                <a:latin typeface="Courier"/>
              </a:rPr>
              <a:t>ShiftRows(state</a:t>
            </a:r>
            <a:r>
              <a:rPr lang="en-US" dirty="0" smtClean="0">
                <a:latin typeface="Courier"/>
              </a:rPr>
              <a:t>)</a:t>
            </a:r>
          </a:p>
          <a:p>
            <a:pPr lvl="2">
              <a:buNone/>
            </a:pPr>
            <a:r>
              <a:rPr lang="en-US" dirty="0" err="1" smtClean="0">
                <a:latin typeface="Courier"/>
              </a:rPr>
              <a:t>MixColumns(state</a:t>
            </a:r>
            <a:r>
              <a:rPr lang="en-US" dirty="0" smtClean="0">
                <a:latin typeface="Courier"/>
              </a:rPr>
              <a:t>)</a:t>
            </a:r>
          </a:p>
          <a:p>
            <a:pPr lvl="2">
              <a:buNone/>
            </a:pPr>
            <a:r>
              <a:rPr lang="en-US" dirty="0" err="1" smtClean="0">
                <a:latin typeface="Courier"/>
              </a:rPr>
              <a:t>AddRoundKey(state</a:t>
            </a:r>
            <a:r>
              <a:rPr lang="en-US" dirty="0" smtClean="0">
                <a:latin typeface="Courier"/>
              </a:rPr>
              <a:t>, w[4*round,  3*(round+1)] </a:t>
            </a:r>
          </a:p>
          <a:p>
            <a:pPr lvl="1">
              <a:buNone/>
            </a:pPr>
            <a:r>
              <a:rPr lang="en-US" dirty="0" smtClean="0">
                <a:latin typeface="Courier"/>
              </a:rPr>
              <a:t>end for</a:t>
            </a:r>
          </a:p>
          <a:p>
            <a:pPr lvl="1">
              <a:buNone/>
            </a:pPr>
            <a:r>
              <a:rPr lang="en-US" dirty="0" err="1" smtClean="0">
                <a:latin typeface="Courier"/>
              </a:rPr>
              <a:t>SubBytes(state</a:t>
            </a:r>
            <a:r>
              <a:rPr lang="en-US" dirty="0" smtClean="0">
                <a:latin typeface="Courier"/>
              </a:rPr>
              <a:t>)</a:t>
            </a:r>
          </a:p>
          <a:p>
            <a:pPr lvl="1">
              <a:buNone/>
            </a:pPr>
            <a:r>
              <a:rPr lang="en-US" dirty="0" err="1" smtClean="0">
                <a:latin typeface="Courier"/>
              </a:rPr>
              <a:t>ShiftRows(state</a:t>
            </a:r>
            <a:r>
              <a:rPr lang="en-US" dirty="0" smtClean="0">
                <a:latin typeface="Courier"/>
              </a:rPr>
              <a:t>)</a:t>
            </a:r>
          </a:p>
          <a:p>
            <a:pPr lvl="1">
              <a:buNone/>
            </a:pPr>
            <a:r>
              <a:rPr lang="en-US" dirty="0" err="1" smtClean="0">
                <a:latin typeface="Courier"/>
              </a:rPr>
              <a:t>AddRoundKey(state</a:t>
            </a:r>
            <a:r>
              <a:rPr lang="en-US" dirty="0" smtClean="0">
                <a:latin typeface="Courier"/>
              </a:rPr>
              <a:t>, w[4*N</a:t>
            </a:r>
            <a:r>
              <a:rPr lang="en-US" baseline="-25000" dirty="0" smtClean="0">
                <a:latin typeface="Courier"/>
              </a:rPr>
              <a:t>r</a:t>
            </a:r>
            <a:r>
              <a:rPr lang="en-US" dirty="0" smtClean="0">
                <a:latin typeface="Courier"/>
              </a:rPr>
              <a:t>,3*N</a:t>
            </a:r>
            <a:r>
              <a:rPr lang="en-US" baseline="-25000" dirty="0" smtClean="0">
                <a:latin typeface="Courier"/>
              </a:rPr>
              <a:t>r</a:t>
            </a:r>
            <a:r>
              <a:rPr lang="en-US" dirty="0" smtClean="0">
                <a:latin typeface="Courier"/>
              </a:rPr>
              <a:t>+1]</a:t>
            </a:r>
          </a:p>
          <a:p>
            <a:pPr lvl="1">
              <a:buNone/>
            </a:pPr>
            <a:r>
              <a:rPr lang="en-US" dirty="0" smtClean="0">
                <a:latin typeface="Courier"/>
              </a:rPr>
              <a:t>out = state</a:t>
            </a:r>
          </a:p>
          <a:p>
            <a:pPr>
              <a:buNone/>
            </a:pPr>
            <a:r>
              <a:rPr lang="en-US" dirty="0" smtClean="0">
                <a:latin typeface="Courier"/>
              </a:rPr>
              <a:t>end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FMCAD 2008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Anna Slobodova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C261-A3F0-B54F-8FE5-8143559CC53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1526241" y="3776472"/>
            <a:ext cx="4979894" cy="990600"/>
          </a:xfrm>
          <a:prstGeom prst="roundRect">
            <a:avLst/>
          </a:prstGeom>
          <a:solidFill>
            <a:schemeClr val="accent1">
              <a:lumMod val="75000"/>
              <a:alpha val="2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5329238" y="3868698"/>
            <a:ext cx="1076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AESENC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1242373" y="4965192"/>
            <a:ext cx="5284974" cy="777240"/>
          </a:xfrm>
          <a:prstGeom prst="roundRect">
            <a:avLst/>
          </a:prstGeom>
          <a:solidFill>
            <a:schemeClr val="accent1">
              <a:shade val="80000"/>
              <a:alpha val="3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4838607" y="5073134"/>
            <a:ext cx="1566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AESENCLAST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914400" y="6384409"/>
            <a:ext cx="5612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AESDEC, AESDECLAST, AESKEYGENASSIST, AESIMC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build="p"/>
      <p:bldP spid="35" grpId="0" animBg="1"/>
      <p:bldP spid="37" grpId="0"/>
      <p:bldP spid="38" grpId="0" animBg="1"/>
      <p:bldP spid="39" grpId="0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AES bytes, words and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Byte - basic unit, 8 bits</a:t>
            </a:r>
          </a:p>
          <a:p>
            <a:pPr lvl="1">
              <a:buNone/>
            </a:pPr>
            <a:r>
              <a:rPr lang="en-US" dirty="0" smtClean="0"/>
              <a:t>  		- Interpreted as polynomials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State – array of bytes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FMCAD 2008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Anna Slobodova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C261-A3F0-B54F-8FE5-8143559CC534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828800" y="3377406"/>
          <a:ext cx="6472237" cy="712788"/>
        </p:xfrm>
        <a:graphic>
          <a:graphicData uri="http://schemas.openxmlformats.org/presentationml/2006/ole">
            <p:oleObj spid="_x0000_s24578" name="Equation" r:id="rId3" imgW="4152900" imgH="457200" progId="Equation.3">
              <p:embed/>
            </p:oleObj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2055813" y="4865687"/>
          <a:ext cx="4732337" cy="1703388"/>
        </p:xfrm>
        <a:graphic>
          <a:graphicData uri="http://schemas.openxmlformats.org/presentationml/2006/ole">
            <p:oleObj spid="_x0000_s24579" name="Equation" r:id="rId4" imgW="3035300" imgH="1092200" progId="Equation.3">
              <p:embed/>
            </p:oleObj>
          </a:graphicData>
        </a:graphic>
      </p:graphicFrame>
      <p:sp>
        <p:nvSpPr>
          <p:cNvPr id="17" name="Rounded Rectangle 16"/>
          <p:cNvSpPr/>
          <p:nvPr/>
        </p:nvSpPr>
        <p:spPr>
          <a:xfrm>
            <a:off x="4800600" y="4865687"/>
            <a:ext cx="571500" cy="1472406"/>
          </a:xfrm>
          <a:prstGeom prst="roundRect">
            <a:avLst/>
          </a:prstGeom>
          <a:solidFill>
            <a:schemeClr val="accent1">
              <a:shade val="80000"/>
              <a:alpha val="2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5372100" y="4865687"/>
            <a:ext cx="571500" cy="1472406"/>
          </a:xfrm>
          <a:prstGeom prst="roundRect">
            <a:avLst/>
          </a:prstGeom>
          <a:solidFill>
            <a:schemeClr val="tx2">
              <a:lumMod val="40000"/>
              <a:lumOff val="60000"/>
              <a:alpha val="2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5943600" y="4865687"/>
            <a:ext cx="463550" cy="1472406"/>
          </a:xfrm>
          <a:prstGeom prst="roundRect">
            <a:avLst/>
          </a:prstGeom>
          <a:solidFill>
            <a:schemeClr val="tx1">
              <a:lumMod val="50000"/>
              <a:lumOff val="50000"/>
              <a:alpha val="2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6407150" y="4865687"/>
            <a:ext cx="527050" cy="1472406"/>
          </a:xfrm>
          <a:prstGeom prst="roundRect">
            <a:avLst/>
          </a:prstGeom>
          <a:solidFill>
            <a:schemeClr val="accent4">
              <a:lumMod val="40000"/>
              <a:lumOff val="60000"/>
              <a:alpha val="2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800600" y="4459526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word ≈column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800600" y="6338093"/>
            <a:ext cx="2200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[w0   w1   w2   w3]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Galois Field 2</a:t>
            </a:r>
            <a:r>
              <a:rPr lang="en-US" baseline="30000" dirty="0" smtClean="0"/>
              <a:t>8</a:t>
            </a:r>
            <a:endParaRPr lang="en-US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elements = bytes</a:t>
            </a:r>
          </a:p>
          <a:p>
            <a:pPr lvl="1">
              <a:buNone/>
            </a:pPr>
            <a:r>
              <a:rPr lang="en-US" dirty="0" smtClean="0"/>
              <a:t>7</a:t>
            </a:r>
            <a:r>
              <a:rPr lang="en-US" baseline="30000" dirty="0" smtClean="0"/>
              <a:t>th</a:t>
            </a:r>
            <a:r>
              <a:rPr lang="en-US" dirty="0" smtClean="0"/>
              <a:t> degree polynomials with binary coefficients </a:t>
            </a:r>
          </a:p>
          <a:p>
            <a:r>
              <a:rPr lang="en-US" dirty="0" smtClean="0"/>
              <a:t>addition = subtraction = bit-wise XOR</a:t>
            </a:r>
          </a:p>
          <a:p>
            <a:r>
              <a:rPr lang="en-US" dirty="0" smtClean="0"/>
              <a:t>multiplication = multiplication of polynomials modulo irreducible polynomial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FMCAD 2008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Anna Slobodova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C261-A3F0-B54F-8FE5-8143559CC534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522444" y="4953000"/>
          <a:ext cx="2987488" cy="381000"/>
        </p:xfrm>
        <a:graphic>
          <a:graphicData uri="http://schemas.openxmlformats.org/presentationml/2006/ole">
            <p:oleObj spid="_x0000_s22530" name="Equation" r:id="rId3" imgW="1651000" imgH="1905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Polynomials with coefficients in GF(2</a:t>
            </a:r>
            <a:r>
              <a:rPr lang="en-US" baseline="30000" dirty="0" smtClean="0"/>
              <a:t>8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words = 4</a:t>
            </a:r>
            <a:r>
              <a:rPr lang="en-US" baseline="30000" dirty="0" smtClean="0"/>
              <a:t>th</a:t>
            </a:r>
            <a:r>
              <a:rPr lang="en-US" dirty="0" smtClean="0"/>
              <a:t> degree polynomials with coefficients in GF(2</a:t>
            </a:r>
            <a:r>
              <a:rPr lang="en-US" baseline="30000" dirty="0" smtClean="0"/>
              <a:t>8</a:t>
            </a:r>
            <a:r>
              <a:rPr lang="en-US" dirty="0" smtClean="0"/>
              <a:t>)</a:t>
            </a:r>
          </a:p>
          <a:p>
            <a:r>
              <a:rPr lang="en-US" dirty="0" smtClean="0"/>
              <a:t>addition = addition in GF(2</a:t>
            </a:r>
            <a:r>
              <a:rPr lang="en-US" baseline="30000" dirty="0" smtClean="0"/>
              <a:t>8</a:t>
            </a:r>
            <a:r>
              <a:rPr lang="en-US" dirty="0" smtClean="0"/>
              <a:t>) of corresponding bytes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(modular) multiplication = multiplication of polynomials modulo polynomial x</a:t>
            </a:r>
            <a:r>
              <a:rPr lang="en-US" baseline="30000" dirty="0" smtClean="0"/>
              <a:t>4</a:t>
            </a:r>
            <a:r>
              <a:rPr lang="en-US" dirty="0" smtClean="0"/>
              <a:t>+1 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FMCAD 2008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Anna Slobodova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C261-A3F0-B54F-8FE5-8143559CC534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708150" y="3581400"/>
          <a:ext cx="5375275" cy="257175"/>
        </p:xfrm>
        <a:graphic>
          <a:graphicData uri="http://schemas.openxmlformats.org/presentationml/2006/ole">
            <p:oleObj spid="_x0000_s23555" name="Equation" r:id="rId3" imgW="3721100" imgH="17780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216275" y="5148263"/>
          <a:ext cx="1855788" cy="1296987"/>
        </p:xfrm>
        <a:graphic>
          <a:graphicData uri="http://schemas.openxmlformats.org/presentationml/2006/ole">
            <p:oleObj spid="_x0000_s23556" name="Equation" r:id="rId4" imgW="1600200" imgH="1117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ShiftRows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FMCAD 2008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Anna Slobodova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C261-A3F0-B54F-8FE5-8143559CC534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10" name="Content Placeholder 9"/>
          <p:cNvGraphicFramePr>
            <a:graphicFrameLocks noChangeAspect="1"/>
          </p:cNvGraphicFramePr>
          <p:nvPr>
            <p:ph idx="1"/>
          </p:nvPr>
        </p:nvGraphicFramePr>
        <p:xfrm>
          <a:off x="1295400" y="3124200"/>
          <a:ext cx="2978150" cy="2301875"/>
        </p:xfrm>
        <a:graphic>
          <a:graphicData uri="http://schemas.openxmlformats.org/presentationml/2006/ole">
            <p:oleObj spid="_x0000_s25605" name="Equation" r:id="rId3" imgW="1117600" imgH="863600" progId="Equation.3">
              <p:embed/>
            </p:oleObj>
          </a:graphicData>
        </a:graphic>
      </p:graphicFrame>
      <p:graphicFrame>
        <p:nvGraphicFramePr>
          <p:cNvPr id="25606" name="Content Placeholder 9"/>
          <p:cNvGraphicFramePr>
            <a:graphicFrameLocks noChangeAspect="1"/>
          </p:cNvGraphicFramePr>
          <p:nvPr/>
        </p:nvGraphicFramePr>
        <p:xfrm>
          <a:off x="4016188" y="3124200"/>
          <a:ext cx="3757612" cy="2301875"/>
        </p:xfrm>
        <a:graphic>
          <a:graphicData uri="http://schemas.openxmlformats.org/presentationml/2006/ole">
            <p:oleObj spid="_x0000_s25606" name="Equation" r:id="rId4" imgW="1409700" imgH="863600" progId="Equation.3">
              <p:embed/>
            </p:oleObj>
          </a:graphicData>
        </a:graphic>
      </p:graphicFrame>
      <p:sp>
        <p:nvSpPr>
          <p:cNvPr id="12" name="Rounded Rectangle 11"/>
          <p:cNvSpPr/>
          <p:nvPr/>
        </p:nvSpPr>
        <p:spPr>
          <a:xfrm>
            <a:off x="1120588" y="3124199"/>
            <a:ext cx="784412" cy="2301875"/>
          </a:xfrm>
          <a:prstGeom prst="roundRect">
            <a:avLst/>
          </a:prstGeom>
          <a:solidFill>
            <a:schemeClr val="accent1">
              <a:shade val="80000"/>
              <a:alpha val="3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5043394" y="3124200"/>
            <a:ext cx="692150" cy="575469"/>
          </a:xfrm>
          <a:prstGeom prst="roundRect">
            <a:avLst/>
          </a:prstGeom>
          <a:solidFill>
            <a:schemeClr val="accent1">
              <a:shade val="80000"/>
              <a:alpha val="3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7057838" y="3699669"/>
            <a:ext cx="653956" cy="575469"/>
          </a:xfrm>
          <a:prstGeom prst="roundRect">
            <a:avLst/>
          </a:prstGeom>
          <a:solidFill>
            <a:schemeClr val="accent1">
              <a:shade val="80000"/>
              <a:alpha val="3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6427694" y="4275138"/>
            <a:ext cx="630144" cy="575469"/>
          </a:xfrm>
          <a:prstGeom prst="roundRect">
            <a:avLst/>
          </a:prstGeom>
          <a:solidFill>
            <a:schemeClr val="accent1">
              <a:shade val="80000"/>
              <a:alpha val="3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5735544" y="4850608"/>
            <a:ext cx="630144" cy="575469"/>
          </a:xfrm>
          <a:prstGeom prst="roundRect">
            <a:avLst/>
          </a:prstGeom>
          <a:solidFill>
            <a:schemeClr val="accent1">
              <a:shade val="80000"/>
              <a:alpha val="3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1905000" y="3124200"/>
            <a:ext cx="739588" cy="2301875"/>
          </a:xfrm>
          <a:prstGeom prst="roundRect">
            <a:avLst/>
          </a:prstGeom>
          <a:solidFill>
            <a:schemeClr val="tx1">
              <a:lumMod val="50000"/>
              <a:lumOff val="50000"/>
              <a:alpha val="3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5735544" y="3124200"/>
            <a:ext cx="692150" cy="575469"/>
          </a:xfrm>
          <a:prstGeom prst="roundRect">
            <a:avLst/>
          </a:prstGeom>
          <a:solidFill>
            <a:schemeClr val="tx1">
              <a:lumMod val="50000"/>
              <a:lumOff val="50000"/>
              <a:alpha val="3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5043394" y="3699669"/>
            <a:ext cx="692150" cy="575469"/>
          </a:xfrm>
          <a:prstGeom prst="roundRect">
            <a:avLst/>
          </a:prstGeom>
          <a:solidFill>
            <a:schemeClr val="tx1">
              <a:lumMod val="50000"/>
              <a:lumOff val="50000"/>
              <a:alpha val="3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7057838" y="4275138"/>
            <a:ext cx="692150" cy="575469"/>
          </a:xfrm>
          <a:prstGeom prst="roundRect">
            <a:avLst/>
          </a:prstGeom>
          <a:solidFill>
            <a:schemeClr val="tx1">
              <a:lumMod val="50000"/>
              <a:lumOff val="50000"/>
              <a:alpha val="3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6389500" y="4850604"/>
            <a:ext cx="692150" cy="575469"/>
          </a:xfrm>
          <a:prstGeom prst="roundRect">
            <a:avLst/>
          </a:prstGeom>
          <a:solidFill>
            <a:schemeClr val="tx1">
              <a:lumMod val="50000"/>
              <a:lumOff val="50000"/>
              <a:alpha val="3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2644588" y="3124198"/>
            <a:ext cx="739588" cy="2301875"/>
          </a:xfrm>
          <a:prstGeom prst="roundRect">
            <a:avLst/>
          </a:prstGeom>
          <a:solidFill>
            <a:schemeClr val="accent3">
              <a:lumMod val="75000"/>
              <a:alpha val="3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6427694" y="3124202"/>
            <a:ext cx="630144" cy="575469"/>
          </a:xfrm>
          <a:prstGeom prst="roundRect">
            <a:avLst/>
          </a:prstGeom>
          <a:solidFill>
            <a:schemeClr val="accent3">
              <a:lumMod val="75000"/>
              <a:alpha val="3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5735544" y="3699671"/>
            <a:ext cx="692150" cy="575469"/>
          </a:xfrm>
          <a:prstGeom prst="roundRect">
            <a:avLst/>
          </a:prstGeom>
          <a:solidFill>
            <a:schemeClr val="accent3">
              <a:lumMod val="75000"/>
              <a:alpha val="3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5043394" y="4275140"/>
            <a:ext cx="692150" cy="575469"/>
          </a:xfrm>
          <a:prstGeom prst="roundRect">
            <a:avLst/>
          </a:prstGeom>
          <a:solidFill>
            <a:schemeClr val="accent3">
              <a:lumMod val="75000"/>
              <a:alpha val="3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7057838" y="4850606"/>
            <a:ext cx="692150" cy="575469"/>
          </a:xfrm>
          <a:prstGeom prst="roundRect">
            <a:avLst/>
          </a:prstGeom>
          <a:solidFill>
            <a:schemeClr val="accent3">
              <a:lumMod val="75000"/>
              <a:alpha val="3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3384176" y="3124198"/>
            <a:ext cx="739588" cy="2301875"/>
          </a:xfrm>
          <a:prstGeom prst="roundRect">
            <a:avLst/>
          </a:prstGeom>
          <a:solidFill>
            <a:schemeClr val="accent6">
              <a:lumMod val="60000"/>
              <a:lumOff val="40000"/>
              <a:alpha val="3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7057838" y="3124200"/>
            <a:ext cx="653956" cy="575469"/>
          </a:xfrm>
          <a:prstGeom prst="roundRect">
            <a:avLst/>
          </a:prstGeom>
          <a:solidFill>
            <a:schemeClr val="accent6">
              <a:lumMod val="60000"/>
              <a:lumOff val="40000"/>
              <a:alpha val="3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 flipH="1">
            <a:off x="6427694" y="3699669"/>
            <a:ext cx="630144" cy="575469"/>
          </a:xfrm>
          <a:prstGeom prst="roundRect">
            <a:avLst/>
          </a:prstGeom>
          <a:solidFill>
            <a:schemeClr val="accent6">
              <a:lumMod val="60000"/>
              <a:lumOff val="40000"/>
              <a:alpha val="3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5735544" y="4275137"/>
            <a:ext cx="653956" cy="575469"/>
          </a:xfrm>
          <a:prstGeom prst="roundRect">
            <a:avLst/>
          </a:prstGeom>
          <a:solidFill>
            <a:schemeClr val="accent6">
              <a:lumMod val="60000"/>
              <a:lumOff val="40000"/>
              <a:alpha val="3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5043394" y="4850606"/>
            <a:ext cx="653956" cy="575469"/>
          </a:xfrm>
          <a:prstGeom prst="roundRect">
            <a:avLst/>
          </a:prstGeom>
          <a:solidFill>
            <a:schemeClr val="accent6">
              <a:lumMod val="60000"/>
              <a:lumOff val="40000"/>
              <a:alpha val="3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S-box transformation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FMCAD 2008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Anna Slobodova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C261-A3F0-B54F-8FE5-8143559CC534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120588" y="2595563"/>
          <a:ext cx="4633323" cy="1435100"/>
        </p:xfrm>
        <a:graphic>
          <a:graphicData uri="http://schemas.openxmlformats.org/presentationml/2006/ole">
            <p:oleObj spid="_x0000_s26630" name="Equation" r:id="rId4" imgW="2870200" imgH="889000" progId="Equation.3">
              <p:embed/>
            </p:oleObj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1600200" y="2951988"/>
            <a:ext cx="384048" cy="381000"/>
          </a:xfrm>
          <a:prstGeom prst="roundRect">
            <a:avLst/>
          </a:prstGeom>
          <a:solidFill>
            <a:schemeClr val="accent1">
              <a:shade val="80000"/>
              <a:alpha val="3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4343400" y="2951988"/>
            <a:ext cx="384048" cy="381000"/>
          </a:xfrm>
          <a:prstGeom prst="roundRect">
            <a:avLst/>
          </a:prstGeom>
          <a:solidFill>
            <a:schemeClr val="accent1">
              <a:shade val="80000"/>
              <a:alpha val="3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1783847" y="2283028"/>
            <a:ext cx="2725718" cy="642101"/>
          </a:xfrm>
          <a:custGeom>
            <a:avLst/>
            <a:gdLst>
              <a:gd name="connsiteX0" fmla="*/ 0 w 2725718"/>
              <a:gd name="connsiteY0" fmla="*/ 642101 h 642101"/>
              <a:gd name="connsiteX1" fmla="*/ 513748 w 2725718"/>
              <a:gd name="connsiteY1" fmla="*/ 114151 h 642101"/>
              <a:gd name="connsiteX2" fmla="*/ 2140617 w 2725718"/>
              <a:gd name="connsiteY2" fmla="*/ 85613 h 642101"/>
              <a:gd name="connsiteX3" fmla="*/ 2725718 w 2725718"/>
              <a:gd name="connsiteY3" fmla="*/ 627832 h 64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25718" h="642101">
                <a:moveTo>
                  <a:pt x="0" y="642101"/>
                </a:moveTo>
                <a:cubicBezTo>
                  <a:pt x="78489" y="424500"/>
                  <a:pt x="156979" y="206899"/>
                  <a:pt x="513748" y="114151"/>
                </a:cubicBezTo>
                <a:cubicBezTo>
                  <a:pt x="870517" y="21403"/>
                  <a:pt x="1771955" y="0"/>
                  <a:pt x="2140617" y="85613"/>
                </a:cubicBezTo>
                <a:cubicBezTo>
                  <a:pt x="2509279" y="171226"/>
                  <a:pt x="2725718" y="627832"/>
                  <a:pt x="2725718" y="627832"/>
                </a:cubicBezTo>
              </a:path>
            </a:pathLst>
          </a:custGeom>
          <a:ln w="19050">
            <a:prstDash val="sysDash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6281738" y="3493088"/>
          <a:ext cx="2349500" cy="327025"/>
        </p:xfrm>
        <a:graphic>
          <a:graphicData uri="http://schemas.openxmlformats.org/presentationml/2006/ole">
            <p:oleObj spid="_x0000_s26631" name="Equation" r:id="rId5" imgW="1460500" imgH="203200" progId="Equation.3">
              <p:embed/>
            </p:oleObj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1120588" y="4114800"/>
          <a:ext cx="6099056" cy="2465996"/>
        </p:xfrm>
        <a:graphic>
          <a:graphicData uri="http://schemas.openxmlformats.org/drawingml/2006/table">
            <a:tbl>
              <a:tblPr firstRow="1" firstCol="1">
                <a:tableStyleId>{21E4AEA4-8DFA-4A89-87EB-49C32662AFE0}</a:tableStyleId>
              </a:tblPr>
              <a:tblGrid>
                <a:gridCol w="358768"/>
                <a:gridCol w="358768"/>
                <a:gridCol w="358768"/>
                <a:gridCol w="358768"/>
                <a:gridCol w="358768"/>
                <a:gridCol w="358768"/>
                <a:gridCol w="358768"/>
                <a:gridCol w="358768"/>
                <a:gridCol w="358768"/>
                <a:gridCol w="358768"/>
                <a:gridCol w="358768"/>
                <a:gridCol w="358768"/>
                <a:gridCol w="358768"/>
                <a:gridCol w="358768"/>
                <a:gridCol w="358768"/>
                <a:gridCol w="358768"/>
                <a:gridCol w="358768"/>
              </a:tblGrid>
              <a:tr h="123865"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0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1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2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3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4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5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6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7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8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9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A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B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C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D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E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F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</a:tr>
              <a:tr h="253301"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0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63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7c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77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7b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f2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6b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6f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c5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30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01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67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2b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err="1" smtClean="0"/>
                        <a:t>fe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d7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err="1" smtClean="0"/>
                        <a:t>ab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76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</a:tr>
              <a:tr h="138474"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1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ca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82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c9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7d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err="1" smtClean="0"/>
                        <a:t>fa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59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47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f0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ad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d4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a2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err="1" smtClean="0"/>
                        <a:t>af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9c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a4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72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c0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</a:tr>
              <a:tr h="138474"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2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b7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err="1" smtClean="0"/>
                        <a:t>fd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93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26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36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3f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f7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cc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34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a5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e5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f1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71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d8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31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15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</a:tr>
              <a:tr h="138474"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3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04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c7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23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c3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18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96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05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9a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07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12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80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e2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err="1" smtClean="0"/>
                        <a:t>eb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27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b2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75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</a:tr>
              <a:tr h="138474"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4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09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83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2c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1a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1b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6e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5a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a0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52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3b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d6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b3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29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e3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2f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84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</a:tr>
              <a:tr h="138474"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5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53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d1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00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err="1" smtClean="0"/>
                        <a:t>ed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20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err="1" smtClean="0"/>
                        <a:t>fc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b1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5b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6a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err="1" smtClean="0"/>
                        <a:t>cb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be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39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4a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4c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58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err="1" smtClean="0"/>
                        <a:t>cf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</a:tr>
              <a:tr h="138474"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6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d0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err="1" smtClean="0"/>
                        <a:t>ef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err="1" smtClean="0"/>
                        <a:t>aa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err="1" smtClean="0"/>
                        <a:t>fb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43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4d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33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85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45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f9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02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7f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50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3c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9f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a8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</a:tr>
              <a:tr h="138474"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7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51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a3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40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8f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92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9d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38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f5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err="1" smtClean="0"/>
                        <a:t>bc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b6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err="1" smtClean="0"/>
                        <a:t>da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21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10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ff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f3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d2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</a:tr>
              <a:tr h="138474"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8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err="1" smtClean="0"/>
                        <a:t>cd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0c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13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err="1" smtClean="0"/>
                        <a:t>ec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5f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97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44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17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c4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a7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7e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3d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64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5d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19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73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</a:tr>
              <a:tr h="138474"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9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60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81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4f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dc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22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2a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90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88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46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err="1" smtClean="0"/>
                        <a:t>ee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b8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14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de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5e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0b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db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</a:tr>
              <a:tr h="138474"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a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e0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32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3a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0a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49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06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24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5c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c2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d3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ac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62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91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95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e4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79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</a:tr>
              <a:tr h="138474">
                <a:tc>
                  <a:txBody>
                    <a:bodyPr/>
                    <a:lstStyle/>
                    <a:p>
                      <a:r>
                        <a:rPr lang="en-US" sz="700" dirty="0" err="1" smtClean="0"/>
                        <a:t>b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e7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c8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37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6d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8d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d5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4e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a9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6c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56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f4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ea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65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7a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err="1" smtClean="0"/>
                        <a:t>ae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08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</a:tr>
              <a:tr h="138474">
                <a:tc>
                  <a:txBody>
                    <a:bodyPr/>
                    <a:lstStyle/>
                    <a:p>
                      <a:r>
                        <a:rPr lang="en-US" sz="700" dirty="0" err="1" smtClean="0"/>
                        <a:t>c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err="1" smtClean="0"/>
                        <a:t>ba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78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25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2e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1c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a6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b4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c6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e8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err="1" smtClean="0"/>
                        <a:t>dd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74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1f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4b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err="1" smtClean="0"/>
                        <a:t>bd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8b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8a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</a:tr>
              <a:tr h="138474">
                <a:tc>
                  <a:txBody>
                    <a:bodyPr/>
                    <a:lstStyle/>
                    <a:p>
                      <a:r>
                        <a:rPr lang="en-US" sz="700" dirty="0" err="1" smtClean="0"/>
                        <a:t>d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70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3e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b5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66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48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03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f6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0e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61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35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57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b9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86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c1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1d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9e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</a:tr>
              <a:tr h="138474">
                <a:tc>
                  <a:txBody>
                    <a:bodyPr/>
                    <a:lstStyle/>
                    <a:p>
                      <a:r>
                        <a:rPr lang="en-US" sz="700" dirty="0" err="1" smtClean="0"/>
                        <a:t>e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e1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f8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98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11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69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8d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8e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94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9b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1e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87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e9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err="1" smtClean="0"/>
                        <a:t>ce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55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28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err="1" smtClean="0"/>
                        <a:t>df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</a:tr>
              <a:tr h="138474">
                <a:tc>
                  <a:txBody>
                    <a:bodyPr/>
                    <a:lstStyle/>
                    <a:p>
                      <a:r>
                        <a:rPr lang="en-US" sz="700" dirty="0" err="1" smtClean="0"/>
                        <a:t>f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8c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a1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89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0d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bf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e6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42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68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41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99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2d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0f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b0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54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bb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16</a:t>
                      </a:r>
                      <a:endParaRPr lang="en-US" sz="700" dirty="0"/>
                    </a:p>
                  </a:txBody>
                  <a:tcPr marL="28911" marR="28911" marT="14453" marB="14453"/>
                </a:tc>
              </a:tr>
            </a:tbl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/>
        </p:nvGraphicFramePr>
        <p:xfrm>
          <a:off x="7514771" y="5085773"/>
          <a:ext cx="1019629" cy="324427"/>
        </p:xfrm>
        <a:graphic>
          <a:graphicData uri="http://schemas.openxmlformats.org/presentationml/2006/ole">
            <p:oleObj spid="_x0000_s26632" name="Equation" r:id="rId6" imgW="558800" imgH="177800" progId="Equation.3">
              <p:embed/>
            </p:oleObj>
          </a:graphicData>
        </a:graphic>
      </p:graphicFrame>
      <p:cxnSp>
        <p:nvCxnSpPr>
          <p:cNvPr id="29" name="Straight Connector 28"/>
          <p:cNvCxnSpPr/>
          <p:nvPr/>
        </p:nvCxnSpPr>
        <p:spPr>
          <a:xfrm flipV="1">
            <a:off x="1371600" y="5942807"/>
            <a:ext cx="2039112" cy="13114"/>
          </a:xfrm>
          <a:prstGeom prst="line">
            <a:avLst/>
          </a:prstGeom>
          <a:ln w="104775">
            <a:solidFill>
              <a:schemeClr val="accent1">
                <a:alpha val="24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>
            <a:off x="2438797" y="5028803"/>
            <a:ext cx="1828006" cy="1"/>
          </a:xfrm>
          <a:prstGeom prst="line">
            <a:avLst/>
          </a:prstGeom>
          <a:ln w="98425">
            <a:solidFill>
              <a:schemeClr val="accent1">
                <a:alpha val="27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3248177" y="5925312"/>
            <a:ext cx="209244" cy="118872"/>
          </a:xfrm>
          <a:prstGeom prst="ellipse">
            <a:avLst/>
          </a:prstGeom>
          <a:solidFill>
            <a:schemeClr val="accent1">
              <a:shade val="80000"/>
              <a:alpha val="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6" grpId="0" animBg="1"/>
      <p:bldP spid="4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MixColumns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FMCAD 2008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Anna Slobodova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C261-A3F0-B54F-8FE5-8143559CC534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ChangeAspect="1"/>
          </p:cNvGraphicFramePr>
          <p:nvPr>
            <p:ph idx="1"/>
          </p:nvPr>
        </p:nvGraphicFramePr>
        <p:xfrm>
          <a:off x="838200" y="2514600"/>
          <a:ext cx="2487448" cy="1799431"/>
        </p:xfrm>
        <a:graphic>
          <a:graphicData uri="http://schemas.openxmlformats.org/presentationml/2006/ole">
            <p:oleObj spid="_x0000_s30722" name="Equation" r:id="rId4" imgW="1193800" imgH="863600" progId="Equation.3">
              <p:embed/>
            </p:oleObj>
          </a:graphicData>
        </a:graphic>
      </p:graphicFrame>
      <p:graphicFrame>
        <p:nvGraphicFramePr>
          <p:cNvPr id="30723" name="Content Placeholder 6"/>
          <p:cNvGraphicFramePr>
            <a:graphicFrameLocks noChangeAspect="1"/>
          </p:cNvGraphicFramePr>
          <p:nvPr/>
        </p:nvGraphicFramePr>
        <p:xfrm>
          <a:off x="3316894" y="2463006"/>
          <a:ext cx="1398588" cy="1851025"/>
        </p:xfrm>
        <a:graphic>
          <a:graphicData uri="http://schemas.openxmlformats.org/presentationml/2006/ole">
            <p:oleObj spid="_x0000_s30723" name="Equation" r:id="rId5" imgW="660400" imgH="889000" progId="Equation.3">
              <p:embed/>
            </p:oleObj>
          </a:graphicData>
        </a:graphic>
      </p:graphicFrame>
      <p:sp>
        <p:nvSpPr>
          <p:cNvPr id="9" name="Rectangle 8"/>
          <p:cNvSpPr/>
          <p:nvPr/>
        </p:nvSpPr>
        <p:spPr>
          <a:xfrm>
            <a:off x="838200" y="2514599"/>
            <a:ext cx="649941" cy="1799431"/>
          </a:xfrm>
          <a:prstGeom prst="rect">
            <a:avLst/>
          </a:prstGeom>
          <a:solidFill>
            <a:schemeClr val="accent1">
              <a:shade val="80000"/>
              <a:alpha val="29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217940" y="2514600"/>
            <a:ext cx="585216" cy="1799431"/>
          </a:xfrm>
          <a:prstGeom prst="rect">
            <a:avLst/>
          </a:prstGeom>
          <a:solidFill>
            <a:schemeClr val="accent1">
              <a:shade val="80000"/>
              <a:alpha val="29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Curved Connector 11"/>
          <p:cNvCxnSpPr>
            <a:stCxn id="9" idx="0"/>
            <a:endCxn id="10" idx="0"/>
          </p:cNvCxnSpPr>
          <p:nvPr/>
        </p:nvCxnSpPr>
        <p:spPr>
          <a:xfrm rot="16200000" flipH="1">
            <a:off x="2836858" y="840911"/>
            <a:ext cx="1" cy="3347377"/>
          </a:xfrm>
          <a:prstGeom prst="curvedConnector3">
            <a:avLst>
              <a:gd name="adj1" fmla="val -22860000000"/>
            </a:avLst>
          </a:prstGeom>
          <a:ln w="12700"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4905982" y="2515393"/>
          <a:ext cx="381000" cy="1799430"/>
        </p:xfrm>
        <a:graphic>
          <a:graphicData uri="http://schemas.openxmlformats.org/presentationml/2006/ole">
            <p:oleObj spid="_x0000_s30724" name="Equation" r:id="rId6" imgW="215900" imgH="889000" progId="Equation.3">
              <p:embed/>
            </p:oleObj>
          </a:graphicData>
        </a:graphic>
      </p:graphicFrame>
      <p:graphicFrame>
        <p:nvGraphicFramePr>
          <p:cNvPr id="30725" name="Object 5"/>
          <p:cNvGraphicFramePr>
            <a:graphicFrameLocks noChangeAspect="1"/>
          </p:cNvGraphicFramePr>
          <p:nvPr/>
        </p:nvGraphicFramePr>
        <p:xfrm>
          <a:off x="5372100" y="2516185"/>
          <a:ext cx="381000" cy="1798638"/>
        </p:xfrm>
        <a:graphic>
          <a:graphicData uri="http://schemas.openxmlformats.org/presentationml/2006/ole">
            <p:oleObj spid="_x0000_s30725" name="Equation" r:id="rId7" imgW="215900" imgH="889000" progId="Equation.3">
              <p:embed/>
            </p:oleObj>
          </a:graphicData>
        </a:graphic>
      </p:graphicFrame>
      <p:graphicFrame>
        <p:nvGraphicFramePr>
          <p:cNvPr id="30726" name="Object 6"/>
          <p:cNvGraphicFramePr>
            <a:graphicFrameLocks noChangeAspect="1"/>
          </p:cNvGraphicFramePr>
          <p:nvPr/>
        </p:nvGraphicFramePr>
        <p:xfrm>
          <a:off x="5943600" y="2516185"/>
          <a:ext cx="381000" cy="1798638"/>
        </p:xfrm>
        <a:graphic>
          <a:graphicData uri="http://schemas.openxmlformats.org/presentationml/2006/ole">
            <p:oleObj spid="_x0000_s30726" name="Equation" r:id="rId8" imgW="215900" imgH="889000" progId="Equation.3">
              <p:embed/>
            </p:oleObj>
          </a:graphicData>
        </a:graphic>
      </p:graphicFrame>
      <p:sp>
        <p:nvSpPr>
          <p:cNvPr id="17" name="Rectangle 16"/>
          <p:cNvSpPr/>
          <p:nvPr/>
        </p:nvSpPr>
        <p:spPr>
          <a:xfrm>
            <a:off x="1488141" y="2514598"/>
            <a:ext cx="649941" cy="1799431"/>
          </a:xfrm>
          <a:prstGeom prst="rect">
            <a:avLst/>
          </a:prstGeom>
          <a:solidFill>
            <a:schemeClr val="bg2">
              <a:lumMod val="90000"/>
              <a:alpha val="29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791456" y="2515392"/>
            <a:ext cx="585216" cy="1799431"/>
          </a:xfrm>
          <a:prstGeom prst="rect">
            <a:avLst/>
          </a:prstGeom>
          <a:solidFill>
            <a:schemeClr val="bg2">
              <a:lumMod val="90000"/>
              <a:alpha val="29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Curved Connector 19"/>
          <p:cNvCxnSpPr>
            <a:stCxn id="17" idx="0"/>
            <a:endCxn id="18" idx="0"/>
          </p:cNvCxnSpPr>
          <p:nvPr/>
        </p:nvCxnSpPr>
        <p:spPr>
          <a:xfrm rot="16200000" flipH="1">
            <a:off x="3448191" y="879519"/>
            <a:ext cx="794" cy="3270952"/>
          </a:xfrm>
          <a:prstGeom prst="curvedConnector3">
            <a:avLst>
              <a:gd name="adj1" fmla="val -28790932"/>
            </a:avLst>
          </a:prstGeom>
          <a:ln w="12700"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2138080" y="2516980"/>
            <a:ext cx="621792" cy="1798636"/>
          </a:xfrm>
          <a:prstGeom prst="rect">
            <a:avLst/>
          </a:prstGeom>
          <a:solidFill>
            <a:schemeClr val="accent6">
              <a:alpha val="29000"/>
            </a:schemeClr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376672" y="2516185"/>
            <a:ext cx="497541" cy="1799431"/>
          </a:xfrm>
          <a:prstGeom prst="rect">
            <a:avLst/>
          </a:prstGeom>
          <a:solidFill>
            <a:schemeClr val="accent6">
              <a:alpha val="29000"/>
            </a:schemeClr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Curved Connector 24"/>
          <p:cNvCxnSpPr>
            <a:stCxn id="22" idx="0"/>
            <a:endCxn id="23" idx="0"/>
          </p:cNvCxnSpPr>
          <p:nvPr/>
        </p:nvCxnSpPr>
        <p:spPr>
          <a:xfrm rot="5400000" flipH="1" flipV="1">
            <a:off x="4036812" y="928350"/>
            <a:ext cx="795" cy="3176467"/>
          </a:xfrm>
          <a:prstGeom prst="curvedConnector3">
            <a:avLst>
              <a:gd name="adj1" fmla="val 28854717"/>
            </a:avLst>
          </a:prstGeom>
          <a:ln w="12700">
            <a:solidFill>
              <a:schemeClr val="accent6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2759872" y="2514596"/>
            <a:ext cx="585216" cy="1799431"/>
          </a:xfrm>
          <a:prstGeom prst="rect">
            <a:avLst/>
          </a:prstGeom>
          <a:solidFill>
            <a:schemeClr val="tx1">
              <a:lumMod val="50000"/>
              <a:lumOff val="50000"/>
              <a:alpha val="29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5916168" y="2516185"/>
            <a:ext cx="497541" cy="1799431"/>
          </a:xfrm>
          <a:prstGeom prst="rect">
            <a:avLst/>
          </a:prstGeom>
          <a:solidFill>
            <a:schemeClr val="tx1">
              <a:lumMod val="50000"/>
              <a:lumOff val="50000"/>
              <a:alpha val="29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Curved Connector 39"/>
          <p:cNvCxnSpPr>
            <a:stCxn id="27" idx="0"/>
            <a:endCxn id="28" idx="0"/>
          </p:cNvCxnSpPr>
          <p:nvPr/>
        </p:nvCxnSpPr>
        <p:spPr>
          <a:xfrm rot="16200000" flipH="1">
            <a:off x="4607914" y="959161"/>
            <a:ext cx="1589" cy="3112459"/>
          </a:xfrm>
          <a:prstGeom prst="curvedConnector3">
            <a:avLst>
              <a:gd name="adj1" fmla="val -14386407"/>
            </a:avLst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2" name="Object 41"/>
          <p:cNvGraphicFramePr>
            <a:graphicFrameLocks noChangeAspect="1"/>
          </p:cNvGraphicFramePr>
          <p:nvPr/>
        </p:nvGraphicFramePr>
        <p:xfrm>
          <a:off x="2355180" y="4545092"/>
          <a:ext cx="2436276" cy="2023983"/>
        </p:xfrm>
        <a:graphic>
          <a:graphicData uri="http://schemas.openxmlformats.org/presentationml/2006/ole">
            <p:oleObj spid="_x0000_s30727" name="Equation" r:id="rId9" imgW="1651000" imgH="1371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" dur="10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3" dur="1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7" grpId="0" animBg="1"/>
      <p:bldP spid="18" grpId="0" animBg="1"/>
      <p:bldP spid="22" grpId="0" animBg="1"/>
      <p:bldP spid="23" grpId="0" animBg="1"/>
      <p:bldP spid="27" grpId="0" animBg="1"/>
      <p:bldP spid="28" grpId="0" animBg="1"/>
    </p:bldLst>
  </p:timing>
</p:sld>
</file>

<file path=ppt/theme/theme1.xml><?xml version="1.0" encoding="utf-8"?>
<a:theme xmlns:a="http://schemas.openxmlformats.org/drawingml/2006/main" name="Perspective">
  <a:themeElements>
    <a:clrScheme name="Focus">
      <a:dk1>
        <a:sysClr val="windowText" lastClr="000000"/>
      </a:dk1>
      <a:lt1>
        <a:sysClr val="window" lastClr="FFFFFF"/>
      </a:lt1>
      <a:dk2>
        <a:srgbClr val="0064E2"/>
      </a:dk2>
      <a:lt2>
        <a:srgbClr val="B5D2F5"/>
      </a:lt2>
      <a:accent1>
        <a:srgbClr val="FFB91D"/>
      </a:accent1>
      <a:accent2>
        <a:srgbClr val="F97817"/>
      </a:accent2>
      <a:accent3>
        <a:srgbClr val="6DE304"/>
      </a:accent3>
      <a:accent4>
        <a:srgbClr val="FF0000"/>
      </a:accent4>
      <a:accent5>
        <a:srgbClr val="732BEA"/>
      </a:accent5>
      <a:accent6>
        <a:srgbClr val="C913AD"/>
      </a:accent6>
      <a:hlink>
        <a:srgbClr val="FFE400"/>
      </a:hlink>
      <a:folHlink>
        <a:srgbClr val="A3EC62"/>
      </a:folHlink>
    </a:clrScheme>
    <a:fontScheme name="Perspective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Perspective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Perspective.thmx</Template>
  <TotalTime>1102</TotalTime>
  <Words>968</Words>
  <Application>Microsoft Macintosh PowerPoint</Application>
  <PresentationFormat>On-screen Show (4:3)</PresentationFormat>
  <Paragraphs>407</Paragraphs>
  <Slides>12</Slides>
  <Notes>3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Perspective</vt:lpstr>
      <vt:lpstr>Equation</vt:lpstr>
      <vt:lpstr>Formal Verification of Hardware Support For Advanced Encryption Standard</vt:lpstr>
      <vt:lpstr>Outline of the talk</vt:lpstr>
      <vt:lpstr>AES algorithm and instructions</vt:lpstr>
      <vt:lpstr>AES bytes, words and state</vt:lpstr>
      <vt:lpstr>Galois Field 28</vt:lpstr>
      <vt:lpstr>Polynomials with coefficients in GF(28)</vt:lpstr>
      <vt:lpstr>ShiftRows</vt:lpstr>
      <vt:lpstr>S-box transformation</vt:lpstr>
      <vt:lpstr>MixColumns</vt:lpstr>
      <vt:lpstr>Verification of AES instructions</vt:lpstr>
      <vt:lpstr>BDD variable ordering for AES instructions</vt:lpstr>
      <vt:lpstr>Conclusions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Verification of Hardware Support For Advanced Encryption Standard</dc:title>
  <dc:creator>Anna Slobodova</dc:creator>
  <cp:lastModifiedBy>Anna Slobodova</cp:lastModifiedBy>
  <cp:revision>36</cp:revision>
  <dcterms:created xsi:type="dcterms:W3CDTF">2008-11-18T15:17:01Z</dcterms:created>
  <dcterms:modified xsi:type="dcterms:W3CDTF">2008-11-18T15:43:56Z</dcterms:modified>
</cp:coreProperties>
</file>