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6"/>
  </p:notesMasterIdLst>
  <p:sldIdLst>
    <p:sldId id="262" r:id="rId2"/>
    <p:sldId id="267" r:id="rId3"/>
    <p:sldId id="268" r:id="rId4"/>
    <p:sldId id="269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000CC"/>
    <a:srgbClr val="000099"/>
    <a:srgbClr val="CC0000"/>
    <a:srgbClr val="008000"/>
    <a:srgbClr val="3333FF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82188" autoAdjust="0"/>
  </p:normalViewPr>
  <p:slideViewPr>
    <p:cSldViewPr snapToGrid="0">
      <p:cViewPr varScale="1">
        <p:scale>
          <a:sx n="92" d="100"/>
          <a:sy n="92" d="100"/>
        </p:scale>
        <p:origin x="-114" y="-246"/>
      </p:cViewPr>
      <p:guideLst>
        <p:guide orient="horz" pos="3408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Documents%20and%20Settings\pmath\Desktop\Bugs_Issues_Graph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7.0599518810148906E-2"/>
          <c:y val="2.8252405949256341E-2"/>
          <c:w val="0.65605468066491834"/>
          <c:h val="0.79822506561679785"/>
        </c:manualLayout>
      </c:layout>
      <c:barChart>
        <c:barDir val="col"/>
        <c:grouping val="clustered"/>
        <c:ser>
          <c:idx val="0"/>
          <c:order val="0"/>
          <c:tx>
            <c:strRef>
              <c:f>Sheet1!$B$23</c:f>
              <c:strCache>
                <c:ptCount val="1"/>
                <c:pt idx="0">
                  <c:v>DCU FPV Bugs </c:v>
                </c:pt>
              </c:strCache>
            </c:strRef>
          </c:tx>
          <c:cat>
            <c:numRef>
              <c:f>Sheet1!$A$24:$A$42</c:f>
              <c:numCache>
                <c:formatCode>General</c:formatCode>
                <c:ptCount val="19"/>
                <c:pt idx="0">
                  <c:v>2</c:v>
                </c:pt>
                <c:pt idx="2">
                  <c:v>6</c:v>
                </c:pt>
                <c:pt idx="4">
                  <c:v>10</c:v>
                </c:pt>
                <c:pt idx="6">
                  <c:v>14</c:v>
                </c:pt>
                <c:pt idx="8">
                  <c:v>18</c:v>
                </c:pt>
                <c:pt idx="10">
                  <c:v>22</c:v>
                </c:pt>
                <c:pt idx="12">
                  <c:v>26</c:v>
                </c:pt>
                <c:pt idx="14">
                  <c:v>30</c:v>
                </c:pt>
                <c:pt idx="16">
                  <c:v>34</c:v>
                </c:pt>
                <c:pt idx="18">
                  <c:v>38</c:v>
                </c:pt>
              </c:numCache>
            </c:numRef>
          </c:cat>
          <c:val>
            <c:numRef>
              <c:f>Sheet1!$B$24:$B$42</c:f>
              <c:numCache>
                <c:formatCode>General</c:formatCode>
                <c:ptCount val="19"/>
                <c:pt idx="0">
                  <c:v>14</c:v>
                </c:pt>
                <c:pt idx="1">
                  <c:v>17</c:v>
                </c:pt>
                <c:pt idx="2">
                  <c:v>7</c:v>
                </c:pt>
                <c:pt idx="3">
                  <c:v>4</c:v>
                </c:pt>
                <c:pt idx="4">
                  <c:v>2</c:v>
                </c:pt>
              </c:numCache>
            </c:numRef>
          </c:val>
        </c:ser>
        <c:ser>
          <c:idx val="1"/>
          <c:order val="1"/>
          <c:tx>
            <c:strRef>
              <c:f>Sheet1!$C$23</c:f>
              <c:strCache>
                <c:ptCount val="1"/>
                <c:pt idx="0">
                  <c:v>DCU uAV Bugs</c:v>
                </c:pt>
              </c:strCache>
            </c:strRef>
          </c:tx>
          <c:cat>
            <c:numRef>
              <c:f>Sheet1!$A$24:$A$42</c:f>
              <c:numCache>
                <c:formatCode>General</c:formatCode>
                <c:ptCount val="19"/>
                <c:pt idx="0">
                  <c:v>2</c:v>
                </c:pt>
                <c:pt idx="2">
                  <c:v>6</c:v>
                </c:pt>
                <c:pt idx="4">
                  <c:v>10</c:v>
                </c:pt>
                <c:pt idx="6">
                  <c:v>14</c:v>
                </c:pt>
                <c:pt idx="8">
                  <c:v>18</c:v>
                </c:pt>
                <c:pt idx="10">
                  <c:v>22</c:v>
                </c:pt>
                <c:pt idx="12">
                  <c:v>26</c:v>
                </c:pt>
                <c:pt idx="14">
                  <c:v>30</c:v>
                </c:pt>
                <c:pt idx="16">
                  <c:v>34</c:v>
                </c:pt>
                <c:pt idx="18">
                  <c:v>38</c:v>
                </c:pt>
              </c:numCache>
            </c:numRef>
          </c:cat>
          <c:val>
            <c:numRef>
              <c:f>Sheet1!$C$24:$C$42</c:f>
              <c:numCache>
                <c:formatCode>General</c:formatCode>
                <c:ptCount val="19"/>
                <c:pt idx="8">
                  <c:v>2</c:v>
                </c:pt>
                <c:pt idx="9">
                  <c:v>1</c:v>
                </c:pt>
                <c:pt idx="10">
                  <c:v>1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</c:numCache>
            </c:numRef>
          </c:val>
        </c:ser>
        <c:axId val="132793088"/>
        <c:axId val="132795008"/>
      </c:barChart>
      <c:catAx>
        <c:axId val="132793088"/>
        <c:scaling>
          <c:orientation val="minMax"/>
        </c:scaling>
        <c:axPos val="b"/>
        <c:numFmt formatCode="General" sourceLinked="1"/>
        <c:tickLblPos val="nextTo"/>
        <c:crossAx val="132795008"/>
        <c:crosses val="autoZero"/>
        <c:auto val="1"/>
        <c:lblAlgn val="ctr"/>
        <c:lblOffset val="100"/>
      </c:catAx>
      <c:valAx>
        <c:axId val="132795008"/>
        <c:scaling>
          <c:orientation val="minMax"/>
        </c:scaling>
        <c:axPos val="l"/>
        <c:majorGridlines/>
        <c:numFmt formatCode="General" sourceLinked="1"/>
        <c:tickLblPos val="nextTo"/>
        <c:crossAx val="132793088"/>
        <c:crosses val="autoZero"/>
        <c:crossBetween val="between"/>
      </c:valAx>
      <c:spPr>
        <a:noFill/>
      </c:spPr>
    </c:plotArea>
    <c:plotVisOnly val="1"/>
  </c:chart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0.08363</cdr:x>
      <cdr:y>0.01852</cdr:y>
    </cdr:from>
    <cdr:to>
      <cdr:x>0.72268</cdr:x>
      <cdr:y>0.83761</cdr:y>
    </cdr:to>
    <cdr:sp macro="" textlink="">
      <cdr:nvSpPr>
        <cdr:cNvPr id="4" name="Freeform 3"/>
        <cdr:cNvSpPr/>
      </cdr:nvSpPr>
      <cdr:spPr>
        <a:xfrm xmlns:a="http://schemas.openxmlformats.org/drawingml/2006/main">
          <a:off x="414215" y="50800"/>
          <a:ext cx="3165231" cy="2246923"/>
        </a:xfrm>
        <a:custGeom xmlns:a="http://schemas.openxmlformats.org/drawingml/2006/main">
          <a:avLst/>
          <a:gdLst>
            <a:gd name="connsiteX0" fmla="*/ 0 w 3165231"/>
            <a:gd name="connsiteY0" fmla="*/ 496277 h 2246923"/>
            <a:gd name="connsiteX1" fmla="*/ 171939 w 3165231"/>
            <a:gd name="connsiteY1" fmla="*/ 144585 h 2246923"/>
            <a:gd name="connsiteX2" fmla="*/ 336062 w 3165231"/>
            <a:gd name="connsiteY2" fmla="*/ 1363785 h 2246923"/>
            <a:gd name="connsiteX3" fmla="*/ 515816 w 3165231"/>
            <a:gd name="connsiteY3" fmla="*/ 1723292 h 2246923"/>
            <a:gd name="connsiteX4" fmla="*/ 679939 w 3165231"/>
            <a:gd name="connsiteY4" fmla="*/ 1981200 h 2246923"/>
            <a:gd name="connsiteX5" fmla="*/ 890954 w 3165231"/>
            <a:gd name="connsiteY5" fmla="*/ 2200031 h 2246923"/>
            <a:gd name="connsiteX6" fmla="*/ 1305170 w 3165231"/>
            <a:gd name="connsiteY6" fmla="*/ 2207846 h 2246923"/>
            <a:gd name="connsiteX7" fmla="*/ 1398954 w 3165231"/>
            <a:gd name="connsiteY7" fmla="*/ 1965569 h 2246923"/>
            <a:gd name="connsiteX8" fmla="*/ 1594339 w 3165231"/>
            <a:gd name="connsiteY8" fmla="*/ 2106246 h 2246923"/>
            <a:gd name="connsiteX9" fmla="*/ 1758462 w 3165231"/>
            <a:gd name="connsiteY9" fmla="*/ 2106246 h 2246923"/>
            <a:gd name="connsiteX10" fmla="*/ 2078893 w 3165231"/>
            <a:gd name="connsiteY10" fmla="*/ 2207846 h 2246923"/>
            <a:gd name="connsiteX11" fmla="*/ 3165231 w 3165231"/>
            <a:gd name="connsiteY11" fmla="*/ 2207846 h 2246923"/>
          </a:gdLst>
          <a:ahLst/>
          <a:cxnLst>
            <a:cxn ang="0">
              <a:pos x="connsiteX0" y="connsiteY0"/>
            </a:cxn>
            <a:cxn ang="0">
              <a:pos x="connsiteX1" y="connsiteY1"/>
            </a:cxn>
            <a:cxn ang="0">
              <a:pos x="connsiteX2" y="connsiteY2"/>
            </a:cxn>
            <a:cxn ang="0">
              <a:pos x="connsiteX3" y="connsiteY3"/>
            </a:cxn>
            <a:cxn ang="0">
              <a:pos x="connsiteX4" y="connsiteY4"/>
            </a:cxn>
            <a:cxn ang="0">
              <a:pos x="connsiteX5" y="connsiteY5"/>
            </a:cxn>
            <a:cxn ang="0">
              <a:pos x="connsiteX6" y="connsiteY6"/>
            </a:cxn>
            <a:cxn ang="0">
              <a:pos x="connsiteX7" y="connsiteY7"/>
            </a:cxn>
            <a:cxn ang="0">
              <a:pos x="connsiteX8" y="connsiteY8"/>
            </a:cxn>
            <a:cxn ang="0">
              <a:pos x="connsiteX9" y="connsiteY9"/>
            </a:cxn>
            <a:cxn ang="0">
              <a:pos x="connsiteX10" y="connsiteY10"/>
            </a:cxn>
            <a:cxn ang="0">
              <a:pos x="connsiteX11" y="connsiteY11"/>
            </a:cxn>
          </a:cxnLst>
          <a:rect l="l" t="t" r="r" b="b"/>
          <a:pathLst>
            <a:path w="3165231" h="2246923">
              <a:moveTo>
                <a:pt x="0" y="496277"/>
              </a:moveTo>
              <a:cubicBezTo>
                <a:pt x="57964" y="248138"/>
                <a:pt x="115929" y="0"/>
                <a:pt x="171939" y="144585"/>
              </a:cubicBezTo>
              <a:cubicBezTo>
                <a:pt x="227949" y="289170"/>
                <a:pt x="278749" y="1100667"/>
                <a:pt x="336062" y="1363785"/>
              </a:cubicBezTo>
              <a:cubicBezTo>
                <a:pt x="393375" y="1626903"/>
                <a:pt x="458503" y="1620390"/>
                <a:pt x="515816" y="1723292"/>
              </a:cubicBezTo>
              <a:cubicBezTo>
                <a:pt x="573129" y="1826194"/>
                <a:pt x="617416" y="1901744"/>
                <a:pt x="679939" y="1981200"/>
              </a:cubicBezTo>
              <a:cubicBezTo>
                <a:pt x="742462" y="2060656"/>
                <a:pt x="786749" y="2162257"/>
                <a:pt x="890954" y="2200031"/>
              </a:cubicBezTo>
              <a:cubicBezTo>
                <a:pt x="995159" y="2237805"/>
                <a:pt x="1220503" y="2246923"/>
                <a:pt x="1305170" y="2207846"/>
              </a:cubicBezTo>
              <a:cubicBezTo>
                <a:pt x="1389837" y="2168769"/>
                <a:pt x="1350759" y="1982502"/>
                <a:pt x="1398954" y="1965569"/>
              </a:cubicBezTo>
              <a:cubicBezTo>
                <a:pt x="1447149" y="1948636"/>
                <a:pt x="1534421" y="2082800"/>
                <a:pt x="1594339" y="2106246"/>
              </a:cubicBezTo>
              <a:cubicBezTo>
                <a:pt x="1654257" y="2129692"/>
                <a:pt x="1677703" y="2089313"/>
                <a:pt x="1758462" y="2106246"/>
              </a:cubicBezTo>
              <a:cubicBezTo>
                <a:pt x="1839221" y="2123179"/>
                <a:pt x="1844432" y="2190913"/>
                <a:pt x="2078893" y="2207846"/>
              </a:cubicBezTo>
              <a:cubicBezTo>
                <a:pt x="2313354" y="2224779"/>
                <a:pt x="2739292" y="2216312"/>
                <a:pt x="3165231" y="2207846"/>
              </a:cubicBezTo>
            </a:path>
          </a:pathLst>
        </a:custGeom>
        <a:ln xmlns:a="http://schemas.openxmlformats.org/drawingml/2006/main" w="19050">
          <a:solidFill>
            <a:schemeClr val="accent6">
              <a:lumMod val="75000"/>
            </a:schemeClr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0.16442</cdr:x>
      <cdr:y>0.41137</cdr:y>
    </cdr:from>
    <cdr:to>
      <cdr:x>0.30192</cdr:x>
      <cdr:y>0.54158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814388" y="1128462"/>
          <a:ext cx="681037" cy="35718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2000" dirty="0" smtClean="0"/>
            <a:t>FPV</a:t>
          </a:r>
          <a:endParaRPr lang="en-US" sz="2000" dirty="0"/>
        </a:p>
      </cdr:txBody>
    </cdr:sp>
  </cdr:relSizeAnchor>
  <cdr:relSizeAnchor xmlns:cdr="http://schemas.openxmlformats.org/drawingml/2006/chartDrawing">
    <cdr:from>
      <cdr:x>0.4125</cdr:x>
      <cdr:y>0.4184</cdr:y>
    </cdr:from>
    <cdr:to>
      <cdr:x>0.91206</cdr:x>
      <cdr:y>0.54861</cdr:y>
    </cdr:to>
    <cdr:sp macro="" textlink="">
      <cdr:nvSpPr>
        <cdr:cNvPr id="5" name="TextBox 1"/>
        <cdr:cNvSpPr txBox="1"/>
      </cdr:nvSpPr>
      <cdr:spPr>
        <a:xfrm xmlns:a="http://schemas.openxmlformats.org/drawingml/2006/main">
          <a:off x="2043113" y="1147755"/>
          <a:ext cx="2474335" cy="35719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Tahoma"/>
            </a:defRPr>
          </a:lvl1pPr>
          <a:lvl2pPr marL="457200" indent="0">
            <a:defRPr sz="1100">
              <a:latin typeface="Tahoma"/>
            </a:defRPr>
          </a:lvl2pPr>
          <a:lvl3pPr marL="914400" indent="0">
            <a:defRPr sz="1100">
              <a:latin typeface="Tahoma"/>
            </a:defRPr>
          </a:lvl3pPr>
          <a:lvl4pPr marL="1371600" indent="0">
            <a:defRPr sz="1100">
              <a:latin typeface="Tahoma"/>
            </a:defRPr>
          </a:lvl4pPr>
          <a:lvl5pPr marL="1828800" indent="0">
            <a:defRPr sz="1100">
              <a:latin typeface="Tahoma"/>
            </a:defRPr>
          </a:lvl5pPr>
          <a:lvl6pPr marL="2286000" indent="0">
            <a:defRPr sz="1100">
              <a:latin typeface="Tahoma"/>
            </a:defRPr>
          </a:lvl6pPr>
          <a:lvl7pPr marL="2743200" indent="0">
            <a:defRPr sz="1100">
              <a:latin typeface="Tahoma"/>
            </a:defRPr>
          </a:lvl7pPr>
          <a:lvl8pPr marL="3200400" indent="0">
            <a:defRPr sz="1100">
              <a:latin typeface="Tahoma"/>
            </a:defRPr>
          </a:lvl8pPr>
          <a:lvl9pPr marL="3657600" indent="0">
            <a:defRPr sz="1100">
              <a:latin typeface="Tahoma"/>
            </a:defRPr>
          </a:lvl9pPr>
        </a:lstStyle>
        <a:p xmlns:a="http://schemas.openxmlformats.org/drawingml/2006/main">
          <a:r>
            <a:rPr lang="en-US" sz="2000" dirty="0" smtClean="0"/>
            <a:t>FPV + Simulation</a:t>
          </a:r>
          <a:endParaRPr lang="en-US" sz="20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57D62AA5-6B31-40A2-A4FD-467120CDAB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E9F1E5B-3398-4F1F-89F6-962FF47C4900}" type="slidenum">
              <a:rPr lang="en-US"/>
              <a:pPr/>
              <a:t>1</a:t>
            </a:fld>
            <a:endParaRPr lang="en-US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593725" y="736600"/>
            <a:ext cx="5761038" cy="4321175"/>
          </a:xfrm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7538" y="5456238"/>
            <a:ext cx="5713412" cy="3444875"/>
          </a:xfrm>
          <a:noFill/>
          <a:ln/>
        </p:spPr>
        <p:txBody>
          <a:bodyPr lIns="86621" tIns="43311" rIns="86621" bIns="43311"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152400" y="381000"/>
            <a:ext cx="228600" cy="6353175"/>
            <a:chOff x="112" y="145"/>
            <a:chExt cx="128" cy="4097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1">
              <a:gsLst>
                <a:gs pos="0">
                  <a:srgbClr val="0000CC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1">
              <a:gsLst>
                <a:gs pos="0">
                  <a:srgbClr val="008000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</p:grpSp>
      <p:grpSp>
        <p:nvGrpSpPr>
          <p:cNvPr id="7" name="Group 5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6"/>
            <p:cNvSpPr>
              <a:spLocks noChangeArrowheads="1"/>
            </p:cNvSpPr>
            <p:nvPr userDrawn="1"/>
          </p:nvSpPr>
          <p:spPr bwMode="auto">
            <a:xfrm rot="-10800000" flipH="1" flipV="1">
              <a:off x="5621" y="139"/>
              <a:ext cx="43" cy="3989"/>
            </a:xfrm>
            <a:prstGeom prst="rect">
              <a:avLst/>
            </a:prstGeom>
            <a:gradFill rotWithShape="1">
              <a:gsLst>
                <a:gs pos="0">
                  <a:srgbClr val="0000CC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" name="Rectangle 7"/>
            <p:cNvSpPr>
              <a:spLocks noChangeArrowheads="1"/>
            </p:cNvSpPr>
            <p:nvPr userDrawn="1"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1">
              <a:gsLst>
                <a:gs pos="0">
                  <a:srgbClr val="008000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grpSp>
        <p:nvGrpSpPr>
          <p:cNvPr id="10" name="Group 8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9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0000CC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008000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grpSp>
        <p:nvGrpSpPr>
          <p:cNvPr id="14" name="Group 20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5" name="Rectangle 21"/>
            <p:cNvSpPr>
              <a:spLocks noChangeArrowheads="1"/>
            </p:cNvSpPr>
            <p:nvPr userDrawn="1"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1">
              <a:gsLst>
                <a:gs pos="0">
                  <a:srgbClr val="008000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" name="Rectangle 22"/>
            <p:cNvSpPr>
              <a:spLocks noChangeArrowheads="1"/>
            </p:cNvSpPr>
            <p:nvPr userDrawn="1"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1">
              <a:gsLst>
                <a:gs pos="0">
                  <a:srgbClr val="0000CC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5131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29239" y="1060972"/>
            <a:ext cx="7760617" cy="1983885"/>
          </a:xfrm>
        </p:spPr>
        <p:txBody>
          <a:bodyPr/>
          <a:lstStyle>
            <a:lvl1pPr algn="ctr">
              <a:defRPr sz="2800" b="0"/>
            </a:lvl1pPr>
          </a:lstStyle>
          <a:p>
            <a:r>
              <a:rPr lang="en-US" dirty="0"/>
              <a:t>Click to edit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5132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778250"/>
            <a:ext cx="6400800" cy="1524000"/>
          </a:xfrm>
        </p:spPr>
        <p:txBody>
          <a:bodyPr/>
          <a:lstStyle>
            <a:lvl1pPr marL="0" indent="0" algn="ctr">
              <a:buFontTx/>
              <a:buNone/>
              <a:defRPr sz="18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8" name="Rectangle 13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439738" y="5989638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" name="Rectangle 14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800850" y="5978525"/>
            <a:ext cx="1905000" cy="457200"/>
          </a:xfrm>
        </p:spPr>
        <p:txBody>
          <a:bodyPr/>
          <a:lstStyle>
            <a:lvl1pPr>
              <a:defRPr sz="1400" smtClean="0"/>
            </a:lvl1pPr>
          </a:lstStyle>
          <a:p>
            <a:pPr>
              <a:defRPr/>
            </a:pPr>
            <a:fld id="{34EFD585-82CB-4460-81B0-6526FFE156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&lt;your_name&gt;, &lt;your_company&gt;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E31023-3799-45D9-9D55-0817AA93DEDA}" type="slidenum">
              <a:rPr lang="en-US" smtClean="0"/>
              <a:pPr>
                <a:defRPr/>
              </a:pPr>
              <a:t>‹#›</a:t>
            </a:fld>
            <a:r>
              <a:rPr lang="en-US" dirty="0" smtClean="0"/>
              <a:t> of 4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2125" y="457200"/>
            <a:ext cx="2155825" cy="5981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71475" y="457200"/>
            <a:ext cx="6318250" cy="5981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&lt;your_name&gt;, &lt;your_company&gt;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B66703-3F37-492B-A2CF-2226709B1B7E}" type="slidenum">
              <a:rPr lang="en-US" smtClean="0"/>
              <a:pPr>
                <a:defRPr/>
              </a:pPr>
              <a:t>‹#›</a:t>
            </a:fld>
            <a:r>
              <a:rPr lang="en-US" dirty="0" smtClean="0"/>
              <a:t> of 4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Erik Seligman, Intel Corporation</a:t>
            </a:r>
            <a:endParaRPr lang="en-US" dirty="0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391099-3661-4C46-99D6-3160D7060C7B}" type="slidenum">
              <a:rPr lang="en-US"/>
              <a:pPr>
                <a:defRPr/>
              </a:pPr>
              <a:t>‹#›</a:t>
            </a:fld>
            <a:r>
              <a:rPr lang="en-US" dirty="0"/>
              <a:t> </a:t>
            </a:r>
            <a:r>
              <a:rPr lang="en-US" dirty="0" smtClean="0"/>
              <a:t>of 4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&lt;</a:t>
            </a:r>
            <a:r>
              <a:rPr lang="en-US" dirty="0" err="1"/>
              <a:t>your_name</a:t>
            </a:r>
            <a:r>
              <a:rPr lang="en-US" dirty="0"/>
              <a:t>&gt;, &lt;</a:t>
            </a:r>
            <a:r>
              <a:rPr lang="en-US" dirty="0" err="1"/>
              <a:t>your_company</a:t>
            </a:r>
            <a:r>
              <a:rPr lang="en-US" dirty="0"/>
              <a:t>&gt;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D1E32E-044D-4181-8908-CA14228E623B}" type="slidenum">
              <a:rPr lang="en-US" smtClean="0"/>
              <a:pPr>
                <a:defRPr/>
              </a:pPr>
              <a:t>‹#›</a:t>
            </a:fld>
            <a:r>
              <a:rPr lang="en-US" dirty="0" smtClean="0"/>
              <a:t> of 4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1447800"/>
            <a:ext cx="4237038" cy="4991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0913" y="1447800"/>
            <a:ext cx="4237037" cy="4991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&lt;your_name&gt;, &lt;your_company&gt;</a:t>
            </a: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240AF0-0328-4B42-B151-40EEDA544729}" type="slidenum">
              <a:rPr lang="en-US"/>
              <a:pPr>
                <a:defRPr/>
              </a:pPr>
              <a:t>‹#›</a:t>
            </a:fld>
            <a:r>
              <a:rPr lang="en-US" dirty="0"/>
              <a:t> </a:t>
            </a:r>
            <a:r>
              <a:rPr lang="en-US" dirty="0" smtClean="0"/>
              <a:t>of 4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&lt;your_name&gt;, &lt;your_company&gt;</a:t>
            </a:r>
          </a:p>
        </p:txBody>
      </p:sp>
      <p:sp>
        <p:nvSpPr>
          <p:cNvPr id="8" name="Rectangle 1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6DE102-A127-4E3D-B85E-C64A6CD15248}" type="slidenum">
              <a:rPr lang="en-US"/>
              <a:pPr>
                <a:defRPr/>
              </a:pPr>
              <a:t>‹#›</a:t>
            </a:fld>
            <a:r>
              <a:rPr lang="en-US" dirty="0"/>
              <a:t> </a:t>
            </a:r>
            <a:r>
              <a:rPr lang="en-US" dirty="0" smtClean="0"/>
              <a:t>of 4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Erik Seligman, Intel Corporation</a:t>
            </a:r>
            <a:endParaRPr lang="en-US" dirty="0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510A3A-8295-4E36-B712-75C593020885}" type="slidenum">
              <a:rPr lang="en-US" smtClean="0"/>
              <a:pPr>
                <a:defRPr/>
              </a:pPr>
              <a:t>‹#›</a:t>
            </a:fld>
            <a:r>
              <a:rPr lang="en-US" dirty="0" smtClean="0"/>
              <a:t> of 4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4CD5F8-D371-46CA-ABDA-B78216CF613F}" type="slidenum">
              <a:rPr lang="en-US" smtClean="0"/>
              <a:pPr>
                <a:defRPr/>
              </a:pPr>
              <a:t>‹#›</a:t>
            </a:fld>
            <a:r>
              <a:rPr lang="en-US" dirty="0" smtClean="0"/>
              <a:t> of 4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&lt;your_name&gt;, &lt;your_company&gt;</a:t>
            </a: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56148B-F901-403B-95D7-C181042C3633}" type="slidenum">
              <a:rPr lang="en-US" smtClean="0"/>
              <a:pPr>
                <a:defRPr/>
              </a:pPr>
              <a:t>‹#›</a:t>
            </a:fld>
            <a:r>
              <a:rPr lang="en-US" dirty="0" smtClean="0"/>
              <a:t> of 4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&lt;your_name&gt;, &lt;your_company&gt;</a:t>
            </a: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D75AE3-5BC3-4FCB-B7AB-DED3A7B286C2}" type="slidenum">
              <a:rPr lang="en-US" smtClean="0"/>
              <a:pPr>
                <a:defRPr/>
              </a:pPr>
              <a:t>‹#›</a:t>
            </a:fld>
            <a:r>
              <a:rPr lang="en-US" dirty="0" smtClean="0"/>
              <a:t> of 4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90488" y="230188"/>
            <a:ext cx="203200" cy="6503987"/>
            <a:chOff x="57" y="145"/>
            <a:chExt cx="128" cy="4097"/>
          </a:xfrm>
        </p:grpSpPr>
        <p:sp>
          <p:nvSpPr>
            <p:cNvPr id="4099" name="Rectangle 3"/>
            <p:cNvSpPr>
              <a:spLocks noChangeArrowheads="1"/>
            </p:cNvSpPr>
            <p:nvPr/>
          </p:nvSpPr>
          <p:spPr bwMode="auto">
            <a:xfrm flipH="1">
              <a:off x="137" y="162"/>
              <a:ext cx="48" cy="4080"/>
            </a:xfrm>
            <a:prstGeom prst="rect">
              <a:avLst/>
            </a:prstGeom>
            <a:gradFill rotWithShape="1">
              <a:gsLst>
                <a:gs pos="0">
                  <a:srgbClr val="0000CC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00" name="Rectangle 4"/>
            <p:cNvSpPr>
              <a:spLocks noChangeArrowheads="1"/>
            </p:cNvSpPr>
            <p:nvPr/>
          </p:nvSpPr>
          <p:spPr bwMode="auto">
            <a:xfrm>
              <a:off x="57" y="145"/>
              <a:ext cx="48" cy="3941"/>
            </a:xfrm>
            <a:prstGeom prst="rect">
              <a:avLst/>
            </a:prstGeom>
            <a:gradFill rotWithShape="1">
              <a:gsLst>
                <a:gs pos="0">
                  <a:srgbClr val="008000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</p:grpSp>
      <p:grpSp>
        <p:nvGrpSpPr>
          <p:cNvPr id="2051" name="Group 5"/>
          <p:cNvGrpSpPr>
            <a:grpSpLocks/>
          </p:cNvGrpSpPr>
          <p:nvPr/>
        </p:nvGrpSpPr>
        <p:grpSpPr bwMode="auto">
          <a:xfrm>
            <a:off x="71438" y="263525"/>
            <a:ext cx="8745537" cy="161925"/>
            <a:chOff x="45" y="166"/>
            <a:chExt cx="5509" cy="102"/>
          </a:xfrm>
        </p:grpSpPr>
        <p:sp>
          <p:nvSpPr>
            <p:cNvPr id="4102" name="Rectangle 6"/>
            <p:cNvSpPr>
              <a:spLocks noChangeArrowheads="1"/>
            </p:cNvSpPr>
            <p:nvPr userDrawn="1"/>
          </p:nvSpPr>
          <p:spPr bwMode="auto">
            <a:xfrm rot="5400000" flipV="1">
              <a:off x="2850" y="-2436"/>
              <a:ext cx="37" cy="5371"/>
            </a:xfrm>
            <a:prstGeom prst="rect">
              <a:avLst/>
            </a:prstGeom>
            <a:gradFill rotWithShape="1">
              <a:gsLst>
                <a:gs pos="0">
                  <a:srgbClr val="008000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03" name="Rectangle 7"/>
            <p:cNvSpPr>
              <a:spLocks noChangeArrowheads="1"/>
            </p:cNvSpPr>
            <p:nvPr userDrawn="1"/>
          </p:nvSpPr>
          <p:spPr bwMode="auto">
            <a:xfrm rot="5400000" flipV="1">
              <a:off x="2781" y="-2570"/>
              <a:ext cx="38" cy="5509"/>
            </a:xfrm>
            <a:prstGeom prst="rect">
              <a:avLst/>
            </a:prstGeom>
            <a:gradFill rotWithShape="1">
              <a:gsLst>
                <a:gs pos="0">
                  <a:srgbClr val="0000CC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2052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57200"/>
            <a:ext cx="6983413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</a:t>
            </a:r>
            <a:br>
              <a:rPr lang="en-US" smtClean="0"/>
            </a:br>
            <a:r>
              <a:rPr lang="en-US" smtClean="0"/>
              <a:t>Master title style</a:t>
            </a:r>
          </a:p>
        </p:txBody>
      </p:sp>
      <p:sp>
        <p:nvSpPr>
          <p:cNvPr id="2053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371475" y="1447800"/>
            <a:ext cx="8626475" cy="499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106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73063" y="6567488"/>
            <a:ext cx="7285037" cy="23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dirty="0" smtClean="0"/>
              <a:t>Erik Seligman, Intel Corporation</a:t>
            </a:r>
            <a:endParaRPr lang="en-US" dirty="0"/>
          </a:p>
        </p:txBody>
      </p:sp>
      <p:sp>
        <p:nvSpPr>
          <p:cNvPr id="4107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772400" y="6553200"/>
            <a:ext cx="795338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A0EBD1FD-EC96-49F8-B10F-F74C2E46DAAB}" type="slidenum">
              <a:rPr lang="en-US" smtClean="0"/>
              <a:pPr>
                <a:defRPr/>
              </a:pPr>
              <a:t>‹#›</a:t>
            </a:fld>
            <a:r>
              <a:rPr lang="en-US" dirty="0" smtClean="0"/>
              <a:t> of 4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Font typeface="Times New Roman" pitchFamily="18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000099"/>
        </a:buClr>
        <a:buFont typeface="Times New Roman" pitchFamily="18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0099"/>
        </a:buClr>
        <a:buFont typeface="Times New Roman" pitchFamily="18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0099"/>
        </a:buClr>
        <a:buFont typeface="Times New Roman" pitchFamily="18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0099"/>
        </a:buClr>
        <a:buFont typeface="Times New Roman" pitchFamily="18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 smtClean="0"/>
              <a:t>Hardware Model Checking:</a:t>
            </a:r>
            <a:br>
              <a:rPr lang="en-US" sz="4000" dirty="0" smtClean="0"/>
            </a:br>
            <a:r>
              <a:rPr lang="en-US" sz="4000" dirty="0" smtClean="0"/>
              <a:t>Status, Challenges, and Opportunities</a:t>
            </a:r>
            <a:br>
              <a:rPr lang="en-US" sz="4000" dirty="0" smtClean="0"/>
            </a:br>
            <a:r>
              <a:rPr lang="en-US" sz="1800" dirty="0" smtClean="0"/>
              <a:t>FMCAD 2011 Panel Position Statement</a:t>
            </a:r>
            <a:endParaRPr lang="en-US" sz="4000" dirty="0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Erik Seligman</a:t>
            </a:r>
          </a:p>
          <a:p>
            <a:pPr eaLnBrk="1" hangingPunct="1"/>
            <a:r>
              <a:rPr lang="en-US" dirty="0" smtClean="0"/>
              <a:t>Intel Corporation</a:t>
            </a:r>
          </a:p>
        </p:txBody>
      </p:sp>
      <p:pic>
        <p:nvPicPr>
          <p:cNvPr id="5" name="Picture 7" descr="intellogo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black">
          <a:xfrm>
            <a:off x="3539181" y="4495800"/>
            <a:ext cx="2246613" cy="177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Taking Stock of the Area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RTL Formal Property Verification (FPV) works in real life!</a:t>
            </a:r>
          </a:p>
          <a:p>
            <a:pPr lvl="1"/>
            <a:r>
              <a:rPr lang="en-US" dirty="0" smtClean="0"/>
              <a:t>Proven ROI in many Intel CPUs</a:t>
            </a:r>
          </a:p>
          <a:p>
            <a:pPr lvl="2"/>
            <a:r>
              <a:rPr lang="en-US" sz="2400" dirty="0" smtClean="0"/>
              <a:t> One study showed %bugs proportional to effort, but much higher quality</a:t>
            </a:r>
          </a:p>
          <a:p>
            <a:pPr lvl="1"/>
            <a:r>
              <a:rPr lang="en-US" dirty="0" smtClean="0"/>
              <a:t>Early FPV pulls in bugs, reducing validation cycle</a:t>
            </a:r>
          </a:p>
          <a:p>
            <a:pPr lvl="2"/>
            <a:r>
              <a:rPr lang="en-US" dirty="0" smtClean="0"/>
              <a:t>Don’t forget the “Validation Crisis”</a:t>
            </a:r>
          </a:p>
          <a:p>
            <a:pPr lvl="1"/>
            <a:r>
              <a:rPr lang="en-US" dirty="0" smtClean="0"/>
              <a:t>Designer use growing</a:t>
            </a:r>
          </a:p>
          <a:p>
            <a:pPr lvl="2"/>
            <a:r>
              <a:rPr lang="en-US" dirty="0" smtClean="0"/>
              <a:t>Non-experts</a:t>
            </a:r>
          </a:p>
          <a:p>
            <a:pPr lvl="2"/>
            <a:r>
              <a:rPr lang="en-US" dirty="0" smtClean="0"/>
              <a:t>One tool in the toolkit</a:t>
            </a:r>
          </a:p>
          <a:p>
            <a:pPr lvl="2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sz="2800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391099-3661-4C46-99D6-3160D7060C7B}" type="slidenum">
              <a:rPr lang="en-US" smtClean="0"/>
              <a:pPr>
                <a:defRPr/>
              </a:pPr>
              <a:t>2</a:t>
            </a:fld>
            <a:r>
              <a:rPr lang="en-US" dirty="0" smtClean="0"/>
              <a:t> of 4</a:t>
            </a:r>
            <a:endParaRPr lang="en-US" dirty="0"/>
          </a:p>
        </p:txBody>
      </p:sp>
      <p:graphicFrame>
        <p:nvGraphicFramePr>
          <p:cNvPr id="8" name="Chart 7"/>
          <p:cNvGraphicFramePr/>
          <p:nvPr/>
        </p:nvGraphicFramePr>
        <p:xfrm>
          <a:off x="4045527" y="3931045"/>
          <a:ext cx="4953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9" name="Straight Arrow Connector 8"/>
          <p:cNvCxnSpPr/>
          <p:nvPr/>
        </p:nvCxnSpPr>
        <p:spPr>
          <a:xfrm rot="5400000">
            <a:off x="4911508" y="5526482"/>
            <a:ext cx="1371600" cy="1588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036127" y="4616845"/>
            <a:ext cx="10470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RTL Release</a:t>
            </a:r>
            <a:endParaRPr 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6483927" y="5607445"/>
            <a:ext cx="1620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Bugs by week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 To Wider Adoption:  Where Do </a:t>
            </a:r>
            <a:r>
              <a:rPr lang="en-US" dirty="0" err="1" smtClean="0"/>
              <a:t>FPVers</a:t>
            </a:r>
            <a:r>
              <a:rPr lang="en-US" dirty="0" smtClean="0"/>
              <a:t> Spend Time?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Erik Seligman, Intel Corporation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391099-3661-4C46-99D6-3160D7060C7B}" type="slidenum">
              <a:rPr lang="en-US" smtClean="0"/>
              <a:pPr>
                <a:defRPr/>
              </a:pPr>
              <a:t>3</a:t>
            </a:fld>
            <a:r>
              <a:rPr lang="en-US" dirty="0" smtClean="0"/>
              <a:t> of 4</a:t>
            </a:r>
            <a:endParaRPr lang="en-US" dirty="0"/>
          </a:p>
        </p:txBody>
      </p:sp>
      <p:pic>
        <p:nvPicPr>
          <p:cNvPr id="1034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904809"/>
            <a:ext cx="8063345" cy="3498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2732809" y="4052452"/>
            <a:ext cx="554874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70% Wiggling:  </a:t>
            </a:r>
            <a:r>
              <a:rPr lang="en-US" sz="2800" dirty="0" smtClean="0"/>
              <a:t>understanding model, </a:t>
            </a:r>
            <a:r>
              <a:rPr lang="en-US" sz="2800" dirty="0" smtClean="0"/>
              <a:t>root-causing </a:t>
            </a:r>
            <a:r>
              <a:rPr lang="en-US" sz="2800" dirty="0" smtClean="0"/>
              <a:t>low-bounds counterexamples </a:t>
            </a:r>
            <a:endParaRPr lang="en-US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1049483" y="2815936"/>
            <a:ext cx="3429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20% Solidifying:  </a:t>
            </a:r>
            <a:r>
              <a:rPr lang="en-US" sz="2000" dirty="0" smtClean="0"/>
              <a:t>Deepening bounds for wiggled proofs</a:t>
            </a:r>
            <a:endParaRPr lang="en-US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3553691" y="2140527"/>
            <a:ext cx="41355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10% Heroics</a:t>
            </a:r>
            <a:r>
              <a:rPr lang="en-US" dirty="0" smtClean="0"/>
              <a:t>:  really hard stuff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85800" y="5611091"/>
            <a:ext cx="87699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i="1" dirty="0" smtClean="0"/>
              <a:t>Have we forgotten Amdahl’s Law?</a:t>
            </a:r>
            <a:endParaRPr lang="en-US" sz="4000" b="1" i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Key To Renewing Interest:  Focus On Wiggling!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Optimize process of understanding counterexamples</a:t>
            </a:r>
          </a:p>
          <a:p>
            <a:pPr lvl="1"/>
            <a:r>
              <a:rPr lang="en-US" sz="2000" dirty="0" smtClean="0"/>
              <a:t>Better what-if tools?</a:t>
            </a:r>
          </a:p>
          <a:p>
            <a:pPr lvl="1"/>
            <a:r>
              <a:rPr lang="en-US" sz="2000" dirty="0" smtClean="0"/>
              <a:t>Automatic root-cause analysis that works?</a:t>
            </a:r>
          </a:p>
          <a:p>
            <a:pPr lvl="1"/>
            <a:r>
              <a:rPr lang="en-US" sz="2000" dirty="0" smtClean="0"/>
              <a:t>Cool ideas I would never think of?</a:t>
            </a:r>
          </a:p>
          <a:p>
            <a:r>
              <a:rPr lang="en-US" dirty="0" smtClean="0"/>
              <a:t>Human factors meets hardcore engineering</a:t>
            </a:r>
          </a:p>
          <a:p>
            <a:pPr lvl="1"/>
            <a:r>
              <a:rPr lang="en-US" sz="2000" dirty="0" smtClean="0"/>
              <a:t>Harder in some ways:  not doable alone in lab</a:t>
            </a:r>
          </a:p>
          <a:p>
            <a:pPr lvl="1"/>
            <a:r>
              <a:rPr lang="en-US" sz="2000" dirty="0" smtClean="0"/>
              <a:t>Need continuous supply of new testcases from industry</a:t>
            </a:r>
          </a:p>
          <a:p>
            <a:pPr lvl="2"/>
            <a:r>
              <a:rPr lang="en-US" dirty="0" smtClean="0"/>
              <a:t>If you already know the answer, defeats the point</a:t>
            </a:r>
          </a:p>
          <a:p>
            <a:r>
              <a:rPr lang="en-US" dirty="0" smtClean="0"/>
              <a:t>Improved engines are nice– but need Wiggle focus</a:t>
            </a:r>
          </a:p>
          <a:p>
            <a:pPr lvl="1"/>
            <a:r>
              <a:rPr lang="en-US" sz="2000" dirty="0" smtClean="0"/>
              <a:t>Quicker results for low-bounds / failing proofs</a:t>
            </a:r>
          </a:p>
          <a:p>
            <a:pPr lvl="1"/>
            <a:r>
              <a:rPr lang="en-US" sz="2000" dirty="0" smtClean="0"/>
              <a:t>Don’t default to engine research because it’s easier in lab</a:t>
            </a:r>
            <a:endParaRPr lang="en-US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Erik Seligman, Intel Corporation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9391099-3661-4C46-99D6-3160D7060C7B}" type="slidenum">
              <a:rPr lang="en-US" smtClean="0"/>
              <a:pPr>
                <a:defRPr/>
              </a:pPr>
              <a:t>4</a:t>
            </a:fld>
            <a:r>
              <a:rPr lang="en-US" dirty="0" smtClean="0"/>
              <a:t> of 4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VCon07_template">
  <a:themeElements>
    <a:clrScheme name="DVCon07_template 9">
      <a:dk1>
        <a:srgbClr val="000000"/>
      </a:dk1>
      <a:lt1>
        <a:srgbClr val="FFFFFF"/>
      </a:lt1>
      <a:dk2>
        <a:srgbClr val="CC0000"/>
      </a:dk2>
      <a:lt2>
        <a:srgbClr val="777777"/>
      </a:lt2>
      <a:accent1>
        <a:srgbClr val="DDDDDD"/>
      </a:accent1>
      <a:accent2>
        <a:srgbClr val="FFFF00"/>
      </a:accent2>
      <a:accent3>
        <a:srgbClr val="FFFFFF"/>
      </a:accent3>
      <a:accent4>
        <a:srgbClr val="000000"/>
      </a:accent4>
      <a:accent5>
        <a:srgbClr val="EBEBEB"/>
      </a:accent5>
      <a:accent6>
        <a:srgbClr val="E7E700"/>
      </a:accent6>
      <a:hlink>
        <a:srgbClr val="000000"/>
      </a:hlink>
      <a:folHlink>
        <a:srgbClr val="FF0000"/>
      </a:folHlink>
    </a:clrScheme>
    <a:fontScheme name="DVCon07_template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VCon07_template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VCon07_template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VCon07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VCon07_template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VCon07_template 5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FF6600"/>
        </a:accent1>
        <a:accent2>
          <a:srgbClr val="FF41FF"/>
        </a:accent2>
        <a:accent3>
          <a:srgbClr val="AAAAAA"/>
        </a:accent3>
        <a:accent4>
          <a:srgbClr val="D4D4D4"/>
        </a:accent4>
        <a:accent5>
          <a:srgbClr val="FFB8AA"/>
        </a:accent5>
        <a:accent6>
          <a:srgbClr val="E73AE7"/>
        </a:accent6>
        <a:hlink>
          <a:srgbClr val="FF0066"/>
        </a:hlink>
        <a:folHlink>
          <a:srgbClr val="CC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VCon07_template 6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FF4FC9"/>
        </a:accent1>
        <a:accent2>
          <a:srgbClr val="FF91B6"/>
        </a:accent2>
        <a:accent3>
          <a:srgbClr val="AAAAAA"/>
        </a:accent3>
        <a:accent4>
          <a:srgbClr val="D4D4D4"/>
        </a:accent4>
        <a:accent5>
          <a:srgbClr val="FFB2E1"/>
        </a:accent5>
        <a:accent6>
          <a:srgbClr val="E783A5"/>
        </a:accent6>
        <a:hlink>
          <a:srgbClr val="FF99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VCon07_template 7">
        <a:dk1>
          <a:srgbClr val="000066"/>
        </a:dk1>
        <a:lt1>
          <a:srgbClr val="FFFFFF"/>
        </a:lt1>
        <a:dk2>
          <a:srgbClr val="FF0000"/>
        </a:dk2>
        <a:lt2>
          <a:srgbClr val="777777"/>
        </a:lt2>
        <a:accent1>
          <a:srgbClr val="DDDDDD"/>
        </a:accent1>
        <a:accent2>
          <a:srgbClr val="FFFF00"/>
        </a:accent2>
        <a:accent3>
          <a:srgbClr val="FFFFFF"/>
        </a:accent3>
        <a:accent4>
          <a:srgbClr val="000056"/>
        </a:accent4>
        <a:accent5>
          <a:srgbClr val="EBEBEB"/>
        </a:accent5>
        <a:accent6>
          <a:srgbClr val="E7E700"/>
        </a:accent6>
        <a:hlink>
          <a:srgbClr val="000000"/>
        </a:hlink>
        <a:folHlink>
          <a:srgbClr val="FF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VCon07_template 8">
        <a:dk1>
          <a:srgbClr val="000000"/>
        </a:dk1>
        <a:lt1>
          <a:srgbClr val="FFFFFF"/>
        </a:lt1>
        <a:dk2>
          <a:srgbClr val="FF0000"/>
        </a:dk2>
        <a:lt2>
          <a:srgbClr val="777777"/>
        </a:lt2>
        <a:accent1>
          <a:srgbClr val="DDDDDD"/>
        </a:accent1>
        <a:accent2>
          <a:srgbClr val="FFFF0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E7E700"/>
        </a:accent6>
        <a:hlink>
          <a:srgbClr val="000000"/>
        </a:hlink>
        <a:folHlink>
          <a:srgbClr val="FF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VCon07_template 9">
        <a:dk1>
          <a:srgbClr val="000000"/>
        </a:dk1>
        <a:lt1>
          <a:srgbClr val="FFFFFF"/>
        </a:lt1>
        <a:dk2>
          <a:srgbClr val="CC0000"/>
        </a:dk2>
        <a:lt2>
          <a:srgbClr val="777777"/>
        </a:lt2>
        <a:accent1>
          <a:srgbClr val="DDDDDD"/>
        </a:accent1>
        <a:accent2>
          <a:srgbClr val="FFFF0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E7E700"/>
        </a:accent6>
        <a:hlink>
          <a:srgbClr val="000000"/>
        </a:hlink>
        <a:folHlink>
          <a:srgbClr val="FF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1803</TotalTime>
  <Words>234</Words>
  <Application>Microsoft Office PowerPoint</Application>
  <PresentationFormat>On-screen Show (4:3)</PresentationFormat>
  <Paragraphs>42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DVCon07_template</vt:lpstr>
      <vt:lpstr>Hardware Model Checking: Status, Challenges, and Opportunities FMCAD 2011 Panel Position Statement</vt:lpstr>
      <vt:lpstr>Taking Stock of the Area</vt:lpstr>
      <vt:lpstr>Challenges To Wider Adoption:  Where Do FPVers Spend Time?</vt:lpstr>
      <vt:lpstr>The Key To Renewing Interest:  Focus On Wiggling!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tfitzpat</dc:creator>
  <cp:lastModifiedBy>eseligma</cp:lastModifiedBy>
  <cp:revision>98</cp:revision>
  <dcterms:created xsi:type="dcterms:W3CDTF">2007-02-23T19:16:55Z</dcterms:created>
  <dcterms:modified xsi:type="dcterms:W3CDTF">2011-09-26T16:59:04Z</dcterms:modified>
</cp:coreProperties>
</file>