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sldIdLst>
    <p:sldId id="434" r:id="rId2"/>
    <p:sldId id="388" r:id="rId3"/>
    <p:sldId id="415" r:id="rId4"/>
    <p:sldId id="416" r:id="rId5"/>
    <p:sldId id="417" r:id="rId6"/>
    <p:sldId id="394" r:id="rId7"/>
    <p:sldId id="395" r:id="rId8"/>
    <p:sldId id="396" r:id="rId9"/>
    <p:sldId id="397" r:id="rId10"/>
    <p:sldId id="419" r:id="rId11"/>
    <p:sldId id="420" r:id="rId12"/>
    <p:sldId id="424" r:id="rId13"/>
    <p:sldId id="423" r:id="rId14"/>
    <p:sldId id="418" r:id="rId15"/>
    <p:sldId id="436" r:id="rId16"/>
    <p:sldId id="431" r:id="rId17"/>
    <p:sldId id="432" r:id="rId18"/>
    <p:sldId id="435" r:id="rId19"/>
    <p:sldId id="437" r:id="rId20"/>
    <p:sldId id="427" r:id="rId21"/>
    <p:sldId id="428" r:id="rId22"/>
    <p:sldId id="429" r:id="rId23"/>
    <p:sldId id="430" r:id="rId24"/>
    <p:sldId id="433" r:id="rId2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  <a:srgbClr val="800080"/>
    <a:srgbClr val="FF3399"/>
    <a:srgbClr val="E9F4F5"/>
    <a:srgbClr val="FF33CC"/>
    <a:srgbClr val="FF6600"/>
    <a:srgbClr val="CC3300"/>
    <a:srgbClr val="008000"/>
    <a:srgbClr val="FF0066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Calibri" pitchFamily="32" charset="0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0F10ACE-F5BB-4334-BE8B-2DC50B175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54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UILogoCL4L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 Vasudevan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cs typeface="+mn-cs"/>
              </a:defRPr>
            </a:lvl1pPr>
          </a:lstStyle>
          <a:p>
            <a:pPr>
              <a:defRPr/>
            </a:pPr>
            <a:fld id="{0BA5536C-7CB5-4323-A1A7-D1A193251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2133600" y="658336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endParaRPr lang="en-US" sz="1200" b="1" baseline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362200" y="6473825"/>
            <a:ext cx="388461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algn="ctr">
              <a:defRPr sz="2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 sz="2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 sz="2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 sz="2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 sz="2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endParaRPr lang="en-US" sz="1000" b="1" baseline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US" sz="1200" b="1" baseline="0">
                <a:latin typeface="Times New Roman" pitchFamily="18" charset="0"/>
              </a:rPr>
              <a:t>Coordinated Science Laboratory @ Illinois</a:t>
            </a:r>
          </a:p>
        </p:txBody>
      </p:sp>
      <p:sp>
        <p:nvSpPr>
          <p:cNvPr id="7" name="Line 28"/>
          <p:cNvSpPr>
            <a:spLocks noChangeShapeType="1"/>
          </p:cNvSpPr>
          <p:nvPr userDrawn="1"/>
        </p:nvSpPr>
        <p:spPr bwMode="auto">
          <a:xfrm flipV="1">
            <a:off x="596900" y="914400"/>
            <a:ext cx="795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8" name="Line 29"/>
          <p:cNvSpPr>
            <a:spLocks noChangeShapeType="1"/>
          </p:cNvSpPr>
          <p:nvPr userDrawn="1"/>
        </p:nvSpPr>
        <p:spPr bwMode="auto">
          <a:xfrm>
            <a:off x="685800" y="66294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31"/>
          <p:cNvSpPr>
            <a:spLocks noChangeArrowheads="1"/>
          </p:cNvSpPr>
          <p:nvPr userDrawn="1"/>
        </p:nvSpPr>
        <p:spPr bwMode="auto">
          <a:xfrm>
            <a:off x="59436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defRPr/>
            </a:pPr>
            <a:fld id="{2429BD57-E415-4D29-865B-3E9B831FAA62}" type="slidenum">
              <a:rPr lang="en-US" sz="1200" baseline="0">
                <a:latin typeface="Times New Roman" pitchFamily="18" charset="0"/>
              </a:rPr>
              <a:pPr algn="r">
                <a:spcBef>
                  <a:spcPct val="0"/>
                </a:spcBef>
                <a:defRPr/>
              </a:pPr>
              <a:t>‹#›</a:t>
            </a:fld>
            <a:endParaRPr lang="en-US" sz="1200" baseline="0">
              <a:latin typeface="Times New Roman" pitchFamily="18" charset="0"/>
            </a:endParaRPr>
          </a:p>
        </p:txBody>
      </p:sp>
      <p:pic>
        <p:nvPicPr>
          <p:cNvPr id="10" name="Picture 12" descr="ilogo_horz_bo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88900"/>
            <a:ext cx="2081213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600" y="8890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066800"/>
            <a:ext cx="388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8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09/28/2001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29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1BF8-61F2-4264-A225-7A7FA6F781ED}" type="slidenum">
              <a:rPr lang="en-US"/>
              <a:pPr>
                <a:defRPr/>
              </a:pPr>
              <a:t>‹#›</a:t>
            </a:fld>
            <a:endParaRPr lang="en-US" sz="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6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>
            <a:lvl1pPr>
              <a:defRPr sz="4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9396" name="Picture 23" descr="UILogoCL4L"/>
          <p:cNvPicPr>
            <a:picLocks noChangeAspect="1" noChangeArrowheads="1"/>
          </p:cNvPicPr>
          <p:nvPr/>
        </p:nvPicPr>
        <p:blipFill>
          <a:blip r:embed="rId15" cstate="print"/>
          <a:srcRect b="10001"/>
          <a:stretch>
            <a:fillRect/>
          </a:stretch>
        </p:blipFill>
        <p:spPr bwMode="auto">
          <a:xfrm>
            <a:off x="7239000" y="61722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8689975" y="0"/>
            <a:ext cx="45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68F96558-4DCB-4DFD-A47A-F3C36556FE65}" type="slidenum">
              <a:rPr lang="en-US">
                <a:solidFill>
                  <a:schemeClr val="tx2"/>
                </a:solidFill>
                <a:cs typeface="+mn-cs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en-US">
              <a:solidFill>
                <a:schemeClr val="tx2"/>
              </a:solidFill>
              <a:cs typeface="+mn-cs"/>
            </a:endParaRP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0" y="6400800"/>
            <a:ext cx="3200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dirty="0" err="1" smtClean="0">
                <a:solidFill>
                  <a:schemeClr val="tx1"/>
                </a:solidFill>
                <a:cs typeface="+mn-cs"/>
              </a:rPr>
              <a:t>Asok</a:t>
            </a:r>
            <a:r>
              <a:rPr lang="en-US" dirty="0" smtClean="0">
                <a:solidFill>
                  <a:schemeClr val="tx1"/>
                </a:solidFill>
                <a:cs typeface="+mn-cs"/>
              </a:rPr>
              <a:t> Kumar, Liu</a:t>
            </a:r>
            <a:r>
              <a:rPr lang="en-US" baseline="0" dirty="0" smtClean="0">
                <a:solidFill>
                  <a:schemeClr val="tx1"/>
                </a:solidFill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cs typeface="+mn-cs"/>
              </a:rPr>
              <a:t>Vasudevan</a:t>
            </a:r>
            <a:endParaRPr lang="en-US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657600" y="644525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28CFA4FA-D70D-41C5-BF7B-3032B5996EF4}" type="datetime1">
              <a:rPr lang="en-US">
                <a:solidFill>
                  <a:schemeClr val="tx1"/>
                </a:solidFill>
                <a:cs typeface="+mn-cs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11/2/2011</a:t>
            </a:fld>
            <a:endParaRPr lang="en-US">
              <a:solidFill>
                <a:schemeClr val="tx1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6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01600" y="2286000"/>
            <a:ext cx="8966200" cy="1422400"/>
          </a:xfrm>
          <a:prstGeom prst="roundRect">
            <a:avLst>
              <a:gd name="adj" fmla="val 16667"/>
            </a:avLst>
          </a:prstGeom>
          <a:solidFill>
            <a:schemeClr val="bg2">
              <a:alpha val="5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1600" y="2286000"/>
            <a:ext cx="8966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188" tIns="50800" rIns="103188" bIns="50800" anchor="ctr"/>
          <a:lstStyle/>
          <a:p>
            <a:pPr algn="ctr" defTabSz="1023938">
              <a:spcBef>
                <a:spcPct val="0"/>
              </a:spcBef>
            </a:pPr>
            <a:r>
              <a:rPr lang="en-US" sz="3000" b="1" baseline="0" dirty="0" smtClean="0">
                <a:solidFill>
                  <a:srgbClr val="002060"/>
                </a:solidFill>
                <a:latin typeface="Garamond" pitchFamily="18" charset="0"/>
              </a:rPr>
              <a:t>Scaling Probabilistic Timing Verification of Hardware using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 Abstractions in Design Source Code</a:t>
            </a:r>
            <a:endParaRPr lang="en-US" sz="3000" b="1" baseline="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4150" y="3949700"/>
            <a:ext cx="87820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ctr">
              <a:defRPr sz="24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 sz="24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 sz="24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 sz="24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 sz="24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b="1" baseline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Jayanand </a:t>
            </a:r>
            <a:r>
              <a:rPr lang="en-US" b="1" baseline="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Asok</a:t>
            </a:r>
            <a:r>
              <a:rPr lang="en-US" b="1" baseline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baseline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Kumar</a:t>
            </a:r>
            <a:r>
              <a:rPr lang="en-US" b="1" baseline="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baseline="0" dirty="0" err="1" smtClean="0">
                <a:latin typeface="Calibri" pitchFamily="34" charset="0"/>
                <a:cs typeface="Calibri" pitchFamily="34" charset="0"/>
              </a:rPr>
              <a:t>Lingyi</a:t>
            </a:r>
            <a:r>
              <a:rPr lang="en-US" b="1" baseline="0" dirty="0" smtClean="0">
                <a:latin typeface="Calibri" pitchFamily="34" charset="0"/>
                <a:cs typeface="Calibri" pitchFamily="34" charset="0"/>
              </a:rPr>
              <a:t> Liu </a:t>
            </a:r>
            <a:r>
              <a:rPr lang="en-US" baseline="0" dirty="0">
                <a:latin typeface="Calibri" pitchFamily="34" charset="0"/>
                <a:cs typeface="Calibri" pitchFamily="34" charset="0"/>
              </a:rPr>
              <a:t>and</a:t>
            </a:r>
            <a:r>
              <a:rPr lang="en-US" b="1" baseline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baseline="0" dirty="0" err="1">
                <a:latin typeface="Calibri" pitchFamily="34" charset="0"/>
                <a:cs typeface="Calibri" pitchFamily="34" charset="0"/>
              </a:rPr>
              <a:t>Shobha</a:t>
            </a:r>
            <a:r>
              <a:rPr lang="en-US" b="1" baseline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baseline="0" dirty="0" err="1">
                <a:latin typeface="Calibri" pitchFamily="34" charset="0"/>
                <a:cs typeface="Calibri" pitchFamily="34" charset="0"/>
              </a:rPr>
              <a:t>Vasudevan</a:t>
            </a:r>
            <a:endParaRPr lang="en-US" b="1" baseline="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</a:pPr>
            <a:endParaRPr lang="en-US" sz="2000" b="1" baseline="0" dirty="0">
              <a:solidFill>
                <a:srgbClr val="003300"/>
              </a:solidFill>
              <a:latin typeface="Palatino Linotype" pitchFamily="18" charset="0"/>
            </a:endParaRPr>
          </a:p>
          <a:p>
            <a:pPr>
              <a:spcBef>
                <a:spcPct val="0"/>
              </a:spcBef>
            </a:pPr>
            <a:r>
              <a:rPr lang="en-US" sz="2200" b="1" baseline="0" dirty="0">
                <a:latin typeface="Calibri" pitchFamily="34" charset="0"/>
                <a:cs typeface="Calibri" pitchFamily="34" charset="0"/>
              </a:rPr>
              <a:t>Electrical and Computer </a:t>
            </a:r>
            <a:r>
              <a:rPr lang="en-US" sz="2200" b="1" baseline="0" dirty="0" smtClean="0">
                <a:latin typeface="Calibri" pitchFamily="34" charset="0"/>
                <a:cs typeface="Calibri" pitchFamily="34" charset="0"/>
              </a:rPr>
              <a:t>Engineering</a:t>
            </a:r>
          </a:p>
          <a:p>
            <a:pPr>
              <a:spcBef>
                <a:spcPct val="0"/>
              </a:spcBef>
            </a:pPr>
            <a:r>
              <a:rPr lang="en-US" sz="2200" b="1" baseline="0" dirty="0" smtClean="0">
                <a:latin typeface="Calibri" pitchFamily="34" charset="0"/>
                <a:cs typeface="Calibri" pitchFamily="34" charset="0"/>
              </a:rPr>
              <a:t>Coordinated Science Laboratory</a:t>
            </a:r>
            <a:endParaRPr lang="en-US" sz="2200" b="1" baseline="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</a:pPr>
            <a:r>
              <a:rPr lang="en-US" b="1" baseline="0" dirty="0">
                <a:latin typeface="Calibri" pitchFamily="34" charset="0"/>
                <a:cs typeface="Calibri" pitchFamily="34" charset="0"/>
              </a:rPr>
              <a:t>University of Illinois at Urbana-Champaign</a:t>
            </a:r>
          </a:p>
          <a:p>
            <a:pPr>
              <a:spcBef>
                <a:spcPct val="0"/>
              </a:spcBef>
            </a:pPr>
            <a:endParaRPr lang="en-US" sz="2800" b="1" baseline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Propagating constraints backwards to inputs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4495799" cy="202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in RTL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31837"/>
            <a:ext cx="8686800" cy="5135563"/>
          </a:xfrm>
        </p:spPr>
        <p:txBody>
          <a:bodyPr/>
          <a:lstStyle/>
          <a:p>
            <a:r>
              <a:rPr lang="en-US" dirty="0" smtClean="0"/>
              <a:t>Propagate constraint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backwards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Sup(V)</a:t>
            </a:r>
          </a:p>
          <a:p>
            <a:pPr lvl="1"/>
            <a:r>
              <a:rPr lang="en-US" dirty="0" smtClean="0"/>
              <a:t>We employ symbolic execution in RTL program</a:t>
            </a:r>
            <a:endParaRPr lang="en-US" dirty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/>
              <a:t>RTL example: Consider the constraint 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O1&lt; 100  </a:t>
            </a:r>
            <a:endParaRPr lang="en-US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if (select)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chemeClr val="accent2"/>
                </a:solidFill>
                <a:latin typeface="QuickType II Mono" pitchFamily="49" charset="0"/>
              </a:rPr>
              <a:t>	</a:t>
            </a: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O</a:t>
            </a:r>
            <a:r>
              <a:rPr lang="pl-PL" sz="1800" b="1" dirty="0">
                <a:solidFill>
                  <a:srgbClr val="002060"/>
                </a:solidFill>
                <a:latin typeface="QuickType II Mono" pitchFamily="49" charset="0"/>
              </a:rPr>
              <a:t>1 &lt;= I1</a:t>
            </a: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 + I2</a:t>
            </a:r>
            <a:r>
              <a:rPr lang="en-US" sz="1800" b="1" dirty="0" smtClean="0">
                <a:solidFill>
                  <a:srgbClr val="002060"/>
                </a:solidFill>
                <a:latin typeface="QuickType II Mono" pitchFamily="49" charset="0"/>
              </a:rPr>
              <a:t>;            </a:t>
            </a:r>
            <a:r>
              <a:rPr lang="en-US" sz="2200" b="1" dirty="0" smtClean="0"/>
              <a:t>Constraint</a:t>
            </a:r>
            <a:r>
              <a:rPr lang="en-US" sz="2200" b="1" dirty="0" smtClean="0">
                <a:solidFill>
                  <a:schemeClr val="accent2"/>
                </a:solidFill>
              </a:rPr>
              <a:t> 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I1 + I2 &lt; 100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else</a:t>
            </a:r>
          </a:p>
          <a:p>
            <a:pPr>
              <a:buFontTx/>
              <a:buNone/>
            </a:pPr>
            <a:r>
              <a:rPr lang="en-US" sz="1800" b="1" dirty="0">
                <a:solidFill>
                  <a:schemeClr val="accent2"/>
                </a:solidFill>
                <a:latin typeface="QuickType II Mono" pitchFamily="49" charset="0"/>
              </a:rPr>
              <a:t>	</a:t>
            </a: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O1</a:t>
            </a:r>
            <a:r>
              <a:rPr lang="pl-PL" sz="1800" b="1" dirty="0">
                <a:solidFill>
                  <a:srgbClr val="002060"/>
                </a:solidFill>
                <a:latin typeface="QuickType II Mono" pitchFamily="49" charset="0"/>
              </a:rPr>
              <a:t> &lt;= </a:t>
            </a: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4*</a:t>
            </a:r>
            <a:r>
              <a:rPr lang="pl-PL" sz="1800" b="1" dirty="0">
                <a:solidFill>
                  <a:srgbClr val="002060"/>
                </a:solidFill>
                <a:latin typeface="QuickType II Mono" pitchFamily="49" charset="0"/>
              </a:rPr>
              <a:t>I2 </a:t>
            </a:r>
            <a:r>
              <a:rPr lang="en-US" sz="1800" b="1" dirty="0">
                <a:solidFill>
                  <a:srgbClr val="002060"/>
                </a:solidFill>
                <a:latin typeface="QuickType II Mono" pitchFamily="49" charset="0"/>
              </a:rPr>
              <a:t>+</a:t>
            </a:r>
            <a:r>
              <a:rPr lang="pl-PL" sz="1800" b="1" dirty="0">
                <a:solidFill>
                  <a:srgbClr val="002060"/>
                </a:solidFill>
                <a:latin typeface="QuickType II Mono" pitchFamily="49" charset="0"/>
              </a:rPr>
              <a:t> I3</a:t>
            </a:r>
            <a:r>
              <a:rPr lang="pl-PL" sz="1800" b="1" dirty="0" smtClean="0">
                <a:solidFill>
                  <a:srgbClr val="002060"/>
                </a:solidFill>
                <a:latin typeface="QuickType II Mono" pitchFamily="49" charset="0"/>
              </a:rPr>
              <a:t>;</a:t>
            </a:r>
            <a:r>
              <a:rPr lang="en-US" sz="1800" b="1" dirty="0" smtClean="0">
                <a:solidFill>
                  <a:srgbClr val="002060"/>
                </a:solidFill>
                <a:latin typeface="QuickType II Mono" pitchFamily="49" charset="0"/>
              </a:rPr>
              <a:t>          </a:t>
            </a:r>
            <a:r>
              <a:rPr lang="en-US" sz="2200" b="1" dirty="0" smtClean="0"/>
              <a:t>Constraint</a:t>
            </a:r>
            <a:r>
              <a:rPr lang="en-US" sz="2200" b="1" dirty="0" smtClean="0">
                <a:solidFill>
                  <a:schemeClr val="accent2"/>
                </a:solidFill>
              </a:rPr>
              <a:t> 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4*I2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I3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 100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676401" y="1600200"/>
            <a:ext cx="9143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Sup(V)</a:t>
            </a:r>
            <a:endParaRPr lang="en-US" sz="2200" b="1" i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676400" y="3462754"/>
            <a:ext cx="761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V</a:t>
            </a:r>
            <a:endParaRPr lang="en-US" sz="2200" b="1" i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981200" y="2013465"/>
            <a:ext cx="0" cy="144928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57800" y="2526942"/>
            <a:ext cx="381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Substitute </a:t>
            </a:r>
            <a:r>
              <a:rPr lang="en-US" sz="22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="1" i="1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(Sup(V)) </a:t>
            </a:r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in </a:t>
            </a:r>
            <a:r>
              <a:rPr lang="el-GR" sz="22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endParaRPr lang="en-US" sz="2200" b="1" baseline="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990600" y="1938754"/>
            <a:ext cx="609601" cy="6477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295400" y="1938754"/>
            <a:ext cx="457200" cy="66736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295400" y="2586454"/>
            <a:ext cx="457200" cy="800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990600" y="2586454"/>
            <a:ext cx="609600" cy="800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343400" y="1633954"/>
            <a:ext cx="52578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(f</a:t>
            </a:r>
            <a:r>
              <a:rPr lang="en-US" sz="22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(Sup(V))) &lt; T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/>
            <a:r>
              <a:rPr lang="en-US" sz="2200" b="1" dirty="0" smtClean="0">
                <a:solidFill>
                  <a:srgbClr val="C00000"/>
                </a:solidFill>
                <a:cs typeface="Calibri" pitchFamily="34" charset="0"/>
              </a:rPr>
              <a:t>Constraint </a:t>
            </a:r>
            <a:r>
              <a:rPr 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="1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smtClean="0">
                <a:solidFill>
                  <a:srgbClr val="C00000"/>
                </a:solidFill>
                <a:cs typeface="Calibri" pitchFamily="34" charset="0"/>
              </a:rPr>
              <a:t>for 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Sup(v)</a:t>
            </a:r>
            <a:r>
              <a:rPr lang="en-US" sz="2200" b="1" baseline="-25000" dirty="0" smtClean="0">
                <a:solidFill>
                  <a:srgbClr val="C00000"/>
                </a:solidFill>
                <a:cs typeface="Calibri" pitchFamily="34" charset="0"/>
              </a:rPr>
              <a:t>      </a:t>
            </a:r>
            <a:endParaRPr lang="en-US" sz="2200" b="1" baseline="0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105400" y="3386554"/>
            <a:ext cx="4038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(V) &lt; T    </a:t>
            </a:r>
          </a:p>
          <a:p>
            <a:pPr algn="ctr"/>
            <a:r>
              <a:rPr lang="en-US" sz="2200" b="1" i="1" dirty="0" smtClean="0">
                <a:solidFill>
                  <a:schemeClr val="tx1"/>
                </a:solidFill>
                <a:cs typeface="Calibri" pitchFamily="34" charset="0"/>
              </a:rPr>
              <a:t>Predicate </a:t>
            </a:r>
            <a:r>
              <a:rPr lang="el-G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l-GR" sz="2200" b="1" dirty="0">
                <a:solidFill>
                  <a:srgbClr val="002060"/>
                </a:solidFill>
                <a:cs typeface="Calibri" pitchFamily="34" charset="0"/>
              </a:rPr>
              <a:t> </a:t>
            </a:r>
            <a:r>
              <a:rPr lang="en-US" sz="2200" b="1" i="1" dirty="0" smtClean="0">
                <a:solidFill>
                  <a:schemeClr val="tx1"/>
                </a:solidFill>
                <a:cs typeface="Calibri" pitchFamily="34" charset="0"/>
              </a:rPr>
              <a:t>is a constraint on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000" b="1" i="1" baseline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981200" y="2438400"/>
            <a:ext cx="9143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cs typeface="Calibri" pitchFamily="34" charset="0"/>
              </a:rPr>
              <a:t>Path 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i="1" baseline="-25000" dirty="0" smtClean="0">
                <a:solidFill>
                  <a:srgbClr val="002060"/>
                </a:solidFill>
                <a:cs typeface="Calibri" pitchFamily="34" charset="0"/>
              </a:rPr>
              <a:t>i</a:t>
            </a:r>
            <a:endParaRPr lang="en-US" sz="2200" b="1" i="1" baseline="-25000" dirty="0">
              <a:solidFill>
                <a:srgbClr val="002060"/>
              </a:solidFill>
              <a:cs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438400" y="1938754"/>
            <a:ext cx="609601" cy="6477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1938754"/>
            <a:ext cx="457200" cy="66736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2286000" y="2606119"/>
            <a:ext cx="457200" cy="7804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2438400" y="2586454"/>
            <a:ext cx="609601" cy="800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2667000" y="3048000"/>
            <a:ext cx="2209800" cy="876300"/>
          </a:xfrm>
          <a:prstGeom prst="ellipse">
            <a:avLst/>
          </a:prstGeom>
          <a:solidFill>
            <a:schemeClr val="bg1">
              <a:lumMod val="50000"/>
              <a:alpha val="34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814638" y="3232547"/>
            <a:ext cx="194786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200" b="1" baseline="0" dirty="0">
                <a:solidFill>
                  <a:schemeClr val="tx1"/>
                </a:solidFill>
                <a:cs typeface="Calibri" pitchFamily="34" charset="0"/>
              </a:rPr>
              <a:t>Consider all </a:t>
            </a:r>
            <a:r>
              <a:rPr lang="en-US" sz="2200" b="1" baseline="0" dirty="0" smtClean="0">
                <a:solidFill>
                  <a:schemeClr val="tx1"/>
                </a:solidFill>
                <a:cs typeface="Calibri" pitchFamily="34" charset="0"/>
              </a:rPr>
              <a:t>paths</a:t>
            </a:r>
            <a:endParaRPr lang="en-US" sz="2200" b="1" baseline="0" dirty="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1447800" y="2607677"/>
            <a:ext cx="106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5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058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  <p:bldP spid="26" grpId="0"/>
      <p:bldP spid="31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59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762000"/>
            <a:ext cx="4786312" cy="331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bounds on inputs</a:t>
            </a:r>
          </a:p>
        </p:txBody>
      </p:sp>
      <p:graphicFrame>
        <p:nvGraphicFramePr>
          <p:cNvPr id="33075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710771"/>
              </p:ext>
            </p:extLst>
          </p:nvPr>
        </p:nvGraphicFramePr>
        <p:xfrm>
          <a:off x="334382" y="693737"/>
          <a:ext cx="9495418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8" name="Visio" r:id="rId4" imgW="12799246" imgH="4611545" progId="Visio.Drawing.11">
                  <p:embed/>
                </p:oleObj>
              </mc:Choice>
              <mc:Fallback>
                <p:oleObj name="Visio" r:id="rId4" imgW="12799246" imgH="46115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82" y="693737"/>
                        <a:ext cx="9495418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914400"/>
            <a:ext cx="8763000" cy="5486400"/>
          </a:xfrm>
        </p:spPr>
        <p:txBody>
          <a:bodyPr/>
          <a:lstStyle/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Constraints specify exact bounds on input values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Expressed jointly over multiple input variables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PRISM, we define DTMC state variables independently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We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obtain constraints for individual inputs</a:t>
            </a:r>
          </a:p>
          <a:p>
            <a:pPr marL="457200" lvl="1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     We do not discard any state where</a:t>
            </a:r>
            <a:r>
              <a:rPr lang="en-US" sz="2000" i="1" dirty="0">
                <a:solidFill>
                  <a:srgbClr val="002060"/>
                </a:solidFill>
                <a:cs typeface="Calibri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cs typeface="Calibri" pitchFamily="34" charset="0"/>
              </a:rPr>
              <a:t> </a:t>
            </a:r>
            <a:r>
              <a:rPr lang="el-G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 is TRUE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7010400" y="2590800"/>
            <a:ext cx="2590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Allow some </a:t>
            </a:r>
          </a:p>
          <a:p>
            <a:pPr algn="ctr"/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states where </a:t>
            </a:r>
          </a:p>
          <a:p>
            <a:pPr algn="ctr"/>
            <a:r>
              <a:rPr lang="el-GR" sz="22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200" b="1" dirty="0" smtClean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lang="en-US" sz="2200" b="1" dirty="0">
                <a:solidFill>
                  <a:srgbClr val="800080"/>
                </a:solidFill>
                <a:latin typeface="Calibri"/>
                <a:cs typeface="Calibri"/>
              </a:rPr>
              <a:t>=</a:t>
            </a:r>
            <a:r>
              <a:rPr lang="en-US" sz="2200" b="1" dirty="0" smtClean="0">
                <a:solidFill>
                  <a:srgbClr val="800080"/>
                </a:solidFill>
                <a:latin typeface="Calibri"/>
                <a:cs typeface="Calibri"/>
              </a:rPr>
              <a:t> FALSE</a:t>
            </a:r>
            <a:endParaRPr lang="en-US" sz="22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Solving ILP to obtain value-based intervals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8" y="990600"/>
            <a:ext cx="900248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1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Linearization of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36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Define rules for ``linearization”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consider unsigned arithmetic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Non-linearity in constraints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may have non-linear operators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RTL operators like multiplication and </a:t>
            </a:r>
            <a:r>
              <a:rPr lang="en-US" dirty="0" err="1" smtClean="0"/>
              <a:t>bitshift</a:t>
            </a:r>
            <a:r>
              <a:rPr lang="en-US" dirty="0" smtClean="0"/>
              <a:t> (i.e., shift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bits)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Transform each constraint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into a set of linear constraints</a:t>
            </a:r>
            <a:endParaRPr lang="en-US" dirty="0"/>
          </a:p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95575"/>
            <a:ext cx="52768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5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Obtaining a set of integer linear constraints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7" y="990600"/>
            <a:ext cx="902636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8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and solving ILP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56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path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/>
              <a:t>, the restricted interval for </a:t>
            </a:r>
            <a:r>
              <a:rPr lang="en-US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</a:t>
            </a:r>
            <a:r>
              <a:rPr lang="en-US" dirty="0" smtClean="0"/>
              <a:t> is </a:t>
            </a: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[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(i)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l, u </a:t>
            </a:r>
            <a:r>
              <a:rPr lang="en-US" dirty="0" smtClean="0">
                <a:latin typeface="Calibri"/>
                <a:cs typeface="Calibri"/>
              </a:rPr>
              <a:t>denote the lower and upper bounds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Calibri"/>
                <a:cs typeface="Calibri"/>
              </a:rPr>
              <a:t>, respectively.</a:t>
            </a:r>
            <a:endParaRPr lang="en-US" dirty="0" smtClean="0"/>
          </a:p>
          <a:p>
            <a:r>
              <a:rPr lang="en-US" dirty="0" smtClean="0"/>
              <a:t>Compute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i="1" baseline="30000" dirty="0" smtClean="0">
              <a:latin typeface="Calibri"/>
              <a:cs typeface="Calibri"/>
            </a:endParaRPr>
          </a:p>
          <a:p>
            <a:endParaRPr lang="en-US" baseline="30000" dirty="0">
              <a:latin typeface="Calibri"/>
              <a:cs typeface="Calibri"/>
            </a:endParaRPr>
          </a:p>
          <a:p>
            <a:endParaRPr lang="en-US" baseline="30000" dirty="0" smtClean="0">
              <a:latin typeface="Calibri"/>
              <a:cs typeface="Calibri"/>
            </a:endParaRPr>
          </a:p>
          <a:p>
            <a:endParaRPr lang="en-US" baseline="30000" dirty="0">
              <a:latin typeface="Calibri"/>
              <a:cs typeface="Calibri"/>
            </a:endParaRPr>
          </a:p>
          <a:p>
            <a:endParaRPr lang="en-US" baseline="30000" dirty="0" smtClean="0">
              <a:latin typeface="Calibri"/>
              <a:cs typeface="Calibri"/>
            </a:endParaRPr>
          </a:p>
          <a:p>
            <a:endParaRPr lang="en-US" baseline="30000" dirty="0">
              <a:latin typeface="Calibri"/>
              <a:cs typeface="Calibri"/>
            </a:endParaRPr>
          </a:p>
          <a:p>
            <a:endParaRPr lang="en-US" baseline="30000" dirty="0" smtClean="0">
              <a:latin typeface="Calibri"/>
              <a:cs typeface="Calibri"/>
            </a:endParaRPr>
          </a:p>
          <a:p>
            <a:endParaRPr lang="en-US" baseline="300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Should not discard any value for which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b="1" dirty="0" smtClean="0"/>
              <a:t> </a:t>
            </a:r>
            <a:r>
              <a:rPr lang="en-US" dirty="0"/>
              <a:t>=</a:t>
            </a:r>
            <a:r>
              <a:rPr lang="en-US" b="1" dirty="0" smtClean="0"/>
              <a:t> TRUE </a:t>
            </a:r>
            <a:r>
              <a:rPr lang="en-US" dirty="0" smtClean="0"/>
              <a:t>in any path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  <a:latin typeface="Calibri"/>
                <a:cs typeface="Calibri"/>
              </a:rPr>
              <a:t>Abstract interval </a:t>
            </a: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Calibri"/>
                <a:cs typeface="Calibri"/>
              </a:rPr>
              <a:t> is the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/>
              <a:t>union of </a:t>
            </a:r>
            <a:r>
              <a:rPr lang="en-US" dirty="0" smtClean="0"/>
              <a:t>all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en-US" baseline="30000" dirty="0">
                <a:latin typeface="Calibri"/>
                <a:cs typeface="Calibri"/>
              </a:rPr>
              <a:t>)</a:t>
            </a:r>
            <a:r>
              <a:rPr lang="en-US" dirty="0">
                <a:latin typeface="Calibri"/>
                <a:cs typeface="Calibri"/>
              </a:rPr>
              <a:t> 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solidFill>
                  <a:srgbClr val="002060"/>
                </a:solidFill>
              </a:rPr>
              <a:t>Path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I1 + I2 &lt; 100           </a:t>
            </a:r>
            <a:r>
              <a:rPr lang="en-US" b="1" dirty="0">
                <a:solidFill>
                  <a:srgbClr val="002060"/>
                </a:solidFill>
              </a:rPr>
              <a:t>=&gt;    </a:t>
            </a:r>
            <a:r>
              <a:rPr lang="en-US" dirty="0" smtClean="0">
                <a:solidFill>
                  <a:srgbClr val="002060"/>
                </a:solidFill>
              </a:rPr>
              <a:t>Intervals for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I1, I2 </a:t>
            </a:r>
            <a:r>
              <a:rPr lang="en-US" b="1" dirty="0" smtClean="0">
                <a:solidFill>
                  <a:srgbClr val="002060"/>
                </a:solidFill>
              </a:rPr>
              <a:t>is [0 99]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Path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i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4*I2 + I3 &lt; 100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2060"/>
                </a:solidFill>
              </a:rPr>
              <a:t>=&gt;</a:t>
            </a: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Interval for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dirty="0" smtClean="0">
                <a:solidFill>
                  <a:srgbClr val="002060"/>
                </a:solidFill>
              </a:rPr>
              <a:t> is </a:t>
            </a:r>
            <a:r>
              <a:rPr lang="en-US" b="1" dirty="0" smtClean="0">
                <a:solidFill>
                  <a:srgbClr val="002060"/>
                </a:solidFill>
              </a:rPr>
              <a:t>[0 24],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I3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  <a:r>
              <a:rPr lang="en-US" b="1" dirty="0" smtClean="0">
                <a:solidFill>
                  <a:srgbClr val="002060"/>
                </a:solidFill>
              </a:rPr>
              <a:t>[0 99]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Abstract interval for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I1, I2, I3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  <a:r>
              <a:rPr lang="en-US" b="1" dirty="0" smtClean="0">
                <a:solidFill>
                  <a:srgbClr val="002060"/>
                </a:solidFill>
              </a:rPr>
              <a:t>[0 99]</a:t>
            </a:r>
          </a:p>
          <a:p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33400" y="2455783"/>
            <a:ext cx="17526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Maximize </a:t>
            </a:r>
            <a:r>
              <a:rPr lang="en-US" sz="22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 subject to all integer linear constraints</a:t>
            </a:r>
            <a:endParaRPr lang="en-US" sz="2200" b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010400" y="2625059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Similarly, compute </a:t>
            </a:r>
            <a:r>
              <a:rPr lang="en-US" sz="22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b="1" i="1" baseline="30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en-US" sz="2200" b="1" i="1" baseline="30000" dirty="0">
                <a:solidFill>
                  <a:srgbClr val="800080"/>
                </a:solidFill>
                <a:cs typeface="Calibri" pitchFamily="34" charset="0"/>
              </a:rPr>
              <a:t>)</a:t>
            </a:r>
            <a:r>
              <a:rPr lang="en-US" sz="2200" b="1" i="1" dirty="0" smtClean="0">
                <a:solidFill>
                  <a:srgbClr val="800080"/>
                </a:solidFill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by minimizing </a:t>
            </a:r>
            <a:r>
              <a:rPr lang="en-US" sz="22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2200" b="1" i="1" baseline="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438400" y="1600200"/>
            <a:ext cx="4495800" cy="27432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5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86000" y="1640681"/>
            <a:ext cx="753586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457200" lvl="1" indent="0"/>
            <a:r>
              <a:rPr lang="en-US" sz="2200" b="1" baseline="0" dirty="0" smtClean="0">
                <a:solidFill>
                  <a:schemeClr val="tx1"/>
                </a:solidFill>
                <a:cs typeface="Calibri" pitchFamily="34" charset="0"/>
              </a:rPr>
              <a:t>Objective:</a:t>
            </a:r>
            <a:r>
              <a:rPr lang="en-US" sz="2400" b="1" baseline="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</a:p>
          <a:p>
            <a:pPr marL="457200" lvl="1" indent="0"/>
            <a:r>
              <a:rPr lang="en-US" sz="2400" b="1" dirty="0">
                <a:solidFill>
                  <a:schemeClr val="tx1"/>
                </a:solidFill>
                <a:cs typeface="Calibri" pitchFamily="34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cs typeface="Calibri" pitchFamily="34" charset="0"/>
              </a:rPr>
              <a:t>MAX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457200" lvl="1" indent="0"/>
            <a:r>
              <a:rPr lang="en-US" sz="2200" b="1" dirty="0" smtClean="0">
                <a:solidFill>
                  <a:schemeClr val="tx1"/>
                </a:solidFill>
                <a:cs typeface="Calibri" pitchFamily="34" charset="0"/>
              </a:rPr>
              <a:t>Constraints:</a:t>
            </a:r>
            <a:r>
              <a:rPr lang="en-US" sz="2400" b="1" dirty="0" smtClean="0">
                <a:solidFill>
                  <a:schemeClr val="tx1"/>
                </a:solidFill>
                <a:cs typeface="Calibri" pitchFamily="34" charset="0"/>
              </a:rPr>
              <a:t>  </a:t>
            </a:r>
          </a:p>
          <a:p>
            <a:pPr marL="457200" lvl="1" indent="0"/>
            <a:r>
              <a:rPr lang="en-US" sz="2400" baseline="0" dirty="0" smtClean="0">
                <a:solidFill>
                  <a:schemeClr val="tx1"/>
                </a:solidFill>
                <a:cs typeface="Calibri" pitchFamily="34" charset="0"/>
              </a:rPr>
              <a:t>       </a:t>
            </a:r>
            <a:r>
              <a:rPr lang="en-US" sz="2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/>
            <a:r>
              <a:rPr lang="en-US" sz="2400" baseline="0" dirty="0" smtClean="0">
                <a:solidFill>
                  <a:schemeClr val="tx1"/>
                </a:solidFill>
                <a:cs typeface="Calibri" pitchFamily="34" charset="0"/>
              </a:rPr>
              <a:t>	</a:t>
            </a:r>
            <a:r>
              <a:rPr lang="en-US" sz="24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≥ 0</a:t>
            </a:r>
          </a:p>
          <a:p>
            <a:pPr marL="457200" lvl="1" indent="0"/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is an integer</a:t>
            </a:r>
          </a:p>
          <a:p>
            <a:pPr marL="457200" lvl="1" indent="0"/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     (for all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that appear in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lang="en-US" sz="2400" baseline="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457200" lvl="1" indent="0"/>
            <a:endParaRPr lang="en-US" sz="2400" dirty="0">
              <a:solidFill>
                <a:schemeClr val="tx1"/>
              </a:solidFill>
              <a:cs typeface="Calibri" pitchFamily="34" charset="0"/>
            </a:endParaRPr>
          </a:p>
          <a:p>
            <a:pPr marL="457200" lvl="1" indent="0"/>
            <a:endParaRPr lang="en-US" sz="2400" baseline="0" dirty="0">
              <a:solidFill>
                <a:schemeClr val="tx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7" grpId="1" animBg="1"/>
      <p:bldP spid="8" grpId="0"/>
      <p:bldP spid="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Using intervals to generate relevant DTMC states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5" y="990600"/>
            <a:ext cx="902636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1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the abstract DTMC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8037"/>
            <a:ext cx="8458200" cy="5135563"/>
          </a:xfrm>
        </p:spPr>
        <p:txBody>
          <a:bodyPr/>
          <a:lstStyle/>
          <a:p>
            <a:r>
              <a:rPr lang="en-US" dirty="0" smtClean="0"/>
              <a:t>Modify the description of variables in PRISM language</a:t>
            </a:r>
          </a:p>
          <a:p>
            <a:pPr lvl="1"/>
            <a:r>
              <a:rPr lang="en-US" dirty="0" smtClean="0"/>
              <a:t>Constrain each variable to its abstract interval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Substitute all values outside the abstract interval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with a single representative value</a:t>
            </a:r>
          </a:p>
          <a:p>
            <a:pPr lvl="1"/>
            <a:r>
              <a:rPr lang="en-US" dirty="0" smtClean="0"/>
              <a:t>Corresponding states are lumped to a single state</a:t>
            </a:r>
          </a:p>
          <a:p>
            <a:pPr lvl="1"/>
            <a:endParaRPr lang="en-US" dirty="0"/>
          </a:p>
          <a:p>
            <a:r>
              <a:rPr lang="en-US" dirty="0" smtClean="0"/>
              <a:t>PRISM now constructs the abstract DTMC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instead of the concrete DTMC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en-US" dirty="0" smtClean="0"/>
              <a:t>RTL example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has </a:t>
            </a:r>
            <a:r>
              <a:rPr lang="en-US" b="1" dirty="0" smtClean="0">
                <a:solidFill>
                  <a:srgbClr val="002060"/>
                </a:solidFill>
                <a:latin typeface="Calibri"/>
                <a:cs typeface="Calibri"/>
              </a:rPr>
              <a:t>≈ </a:t>
            </a:r>
            <a:r>
              <a:rPr lang="en-US" b="1" dirty="0" smtClean="0">
                <a:solidFill>
                  <a:srgbClr val="002060"/>
                </a:solidFill>
              </a:rPr>
              <a:t>2</a:t>
            </a:r>
            <a:r>
              <a:rPr lang="en-US" b="1" baseline="30000" dirty="0" smtClean="0">
                <a:solidFill>
                  <a:srgbClr val="002060"/>
                </a:solidFill>
              </a:rPr>
              <a:t>20</a:t>
            </a:r>
            <a:r>
              <a:rPr lang="en-US" b="1" dirty="0" smtClean="0">
                <a:solidFill>
                  <a:srgbClr val="002060"/>
                </a:solidFill>
              </a:rPr>
              <a:t> states </a:t>
            </a:r>
            <a:r>
              <a:rPr lang="en-US" dirty="0" smtClean="0"/>
              <a:t>(reduction from </a:t>
            </a:r>
            <a:r>
              <a:rPr lang="en-US" b="1" dirty="0" smtClean="0"/>
              <a:t>2</a:t>
            </a:r>
            <a:r>
              <a:rPr lang="en-US" b="1" baseline="30000" dirty="0"/>
              <a:t>3</a:t>
            </a:r>
            <a:r>
              <a:rPr lang="en-US" b="1" baseline="30000" dirty="0" smtClean="0"/>
              <a:t>0</a:t>
            </a:r>
            <a:r>
              <a:rPr lang="en-US" dirty="0" smtClean="0"/>
              <a:t> states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)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/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Our abstraction is at the language level prior to DTMC construction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8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proof for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/>
          <a:lstStyle/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dirty="0" smtClean="0"/>
              <a:t>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smtClean="0"/>
              <a:t>denote the abstraction with respect to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We interpret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as an </a:t>
            </a:r>
            <a:r>
              <a:rPr lang="en-US" i="1" dirty="0" smtClean="0"/>
              <a:t>equivalence relation</a:t>
            </a:r>
            <a:r>
              <a:rPr lang="en-US" dirty="0"/>
              <a:t> </a:t>
            </a:r>
            <a:r>
              <a:rPr lang="en-US" dirty="0" smtClean="0"/>
              <a:t>on states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lvl="1"/>
            <a:r>
              <a:rPr lang="en-US" dirty="0" smtClean="0"/>
              <a:t>Preserves value of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Λ</a:t>
            </a:r>
            <a:endParaRPr lang="en-US" dirty="0" smtClean="0"/>
          </a:p>
          <a:p>
            <a:r>
              <a:rPr lang="en-US" dirty="0" smtClean="0"/>
              <a:t>A state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= An </a:t>
            </a:r>
            <a:r>
              <a:rPr lang="en-US" i="1" dirty="0" smtClean="0">
                <a:latin typeface="Calibri"/>
                <a:cs typeface="Calibri"/>
              </a:rPr>
              <a:t>equivalence class</a:t>
            </a:r>
            <a:r>
              <a:rPr lang="en-US" dirty="0" smtClean="0">
                <a:latin typeface="Calibri"/>
                <a:cs typeface="Calibri"/>
              </a:rPr>
              <a:t>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is a </a:t>
            </a:r>
            <a:r>
              <a:rPr lang="en-US" i="1" dirty="0" smtClean="0">
                <a:solidFill>
                  <a:srgbClr val="C00000"/>
                </a:solidFill>
              </a:rPr>
              <a:t>probabilistic </a:t>
            </a:r>
            <a:r>
              <a:rPr lang="en-US" i="1" dirty="0" err="1" smtClean="0">
                <a:solidFill>
                  <a:srgbClr val="C00000"/>
                </a:solidFill>
              </a:rPr>
              <a:t>bisimulation</a:t>
            </a:r>
            <a:r>
              <a:rPr lang="en-US" dirty="0" smtClean="0"/>
              <a:t>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 smtClean="0"/>
          </a:p>
          <a:p>
            <a:pPr lvl="1"/>
            <a:r>
              <a:rPr lang="en-US" dirty="0"/>
              <a:t>Probabilistic  invariant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i="1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Calibri"/>
                <a:cs typeface="Calibri"/>
              </a:rPr>
              <a:t> =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i="1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20"/>
              <p:cNvSpPr>
                <a:spLocks noChangeArrowheads="1"/>
              </p:cNvSpPr>
              <p:nvPr/>
            </p:nvSpPr>
            <p:spPr bwMode="auto">
              <a:xfrm>
                <a:off x="762000" y="1524000"/>
                <a:ext cx="2717800" cy="990600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>
                <a:noFill/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  <a:extLst/>
            </p:spPr>
            <p:txBody>
              <a:bodyPr wrap="none" anchor="ctr"/>
              <a:lstStyle/>
              <a:p>
                <a:pPr algn="ctr"/>
                <a:r>
                  <a:rPr lang="en-US" sz="2800" b="1" i="1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 </a:t>
                </a:r>
                <a14:m>
                  <m:oMath xmlns:m="http://schemas.openxmlformats.org/officeDocument/2006/math">
                    <m:r>
                      <a:rPr lang="en-US" sz="3200" b="0" i="1" baseline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⊨</m:t>
                    </m:r>
                  </m:oMath>
                </a14:m>
                <a:r>
                  <a:rPr lang="en-US" sz="2800" b="1" i="1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800" b="1" i="1" baseline="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Φ</a:t>
                </a:r>
                <a:endParaRPr lang="en-US" sz="2800" b="1" i="1" baseline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Oval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524000"/>
                <a:ext cx="2717800" cy="9906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noFill/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20"/>
              <p:cNvSpPr>
                <a:spLocks noChangeArrowheads="1"/>
              </p:cNvSpPr>
              <p:nvPr/>
            </p:nvSpPr>
            <p:spPr bwMode="auto">
              <a:xfrm>
                <a:off x="5588000" y="1524000"/>
                <a:ext cx="2717800" cy="990600"/>
              </a:xfrm>
              <a:prstGeom prst="ellipse">
                <a:avLst/>
              </a:prstGeom>
              <a:solidFill>
                <a:srgbClr val="007DDA"/>
              </a:solidFill>
              <a:ln w="28575">
                <a:noFill/>
                <a:round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  <a:extLst/>
            </p:spPr>
            <p:txBody>
              <a:bodyPr wrap="none" anchor="ctr"/>
              <a:lstStyle/>
              <a:p>
                <a:pPr algn="ctr"/>
                <a:r>
                  <a:rPr lang="en-US" sz="2800" b="1" i="1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b="1" i="1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i="1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baseline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⊨</m:t>
                    </m:r>
                  </m:oMath>
                </a14:m>
                <a:r>
                  <a:rPr lang="en-US" sz="2800" b="1" i="1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800" b="1" i="1" baseline="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Φ</a:t>
                </a:r>
                <a:endParaRPr lang="en-US" sz="2800" b="1" i="1" baseline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Oval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8000" y="1524000"/>
                <a:ext cx="2717800" cy="9906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noFill/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endCxn id="5" idx="2"/>
          </p:cNvCxnSpPr>
          <p:nvPr/>
        </p:nvCxnSpPr>
        <p:spPr bwMode="auto">
          <a:xfrm>
            <a:off x="3479800" y="2019300"/>
            <a:ext cx="2108200" cy="0"/>
          </a:xfrm>
          <a:prstGeom prst="straightConnector1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962400" y="1524000"/>
            <a:ext cx="1219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baseline="0" dirty="0" smtClean="0">
                <a:solidFill>
                  <a:schemeClr val="tx1"/>
                </a:solidFill>
                <a:cs typeface="Calibri" pitchFamily="34" charset="0"/>
              </a:rPr>
              <a:t>EQUIVALENT</a:t>
            </a:r>
            <a:endParaRPr lang="en-US" b="1" baseline="0" dirty="0">
              <a:solidFill>
                <a:schemeClr val="tx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3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Stochastic nature of hardware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457200" y="4191000"/>
            <a:ext cx="8229600" cy="9144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5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850900"/>
            <a:ext cx="8534400" cy="600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Sources of timing variations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Random input data, process variations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Variable hardware delay can result in incorrect </a:t>
            </a:r>
            <a:r>
              <a:rPr lang="en-US" sz="2200" b="1" i="1" dirty="0" smtClean="0">
                <a:latin typeface="Calibri" pitchFamily="34" charset="0"/>
                <a:cs typeface="Calibri" pitchFamily="34" charset="0"/>
              </a:rPr>
              <a:t>latching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of values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Traditional hardware verification (non-probabilistic)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003300"/>
              </a:solidFill>
              <a:latin typeface="Calibri" pitchFamily="34" charset="0"/>
              <a:cs typeface="Calibri" pitchFamily="34" charset="0"/>
            </a:endParaRPr>
          </a:p>
          <a:p>
            <a:pPr lvl="1" indent="-506413">
              <a:lnSpc>
                <a:spcPct val="90000"/>
              </a:lnSpc>
              <a:buFontTx/>
              <a:buNone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100" b="1" i="1" dirty="0" smtClean="0">
                <a:latin typeface="Calibri" pitchFamily="34" charset="0"/>
                <a:cs typeface="Calibri" pitchFamily="34" charset="0"/>
              </a:rPr>
              <a:t>Does the hardware </a:t>
            </a:r>
            <a:r>
              <a:rPr lang="en-US" sz="2100" b="1" i="1" u="sng" dirty="0" smtClean="0">
                <a:latin typeface="Calibri" pitchFamily="34" charset="0"/>
                <a:cs typeface="Calibri" pitchFamily="34" charset="0"/>
              </a:rPr>
              <a:t>always</a:t>
            </a:r>
            <a:r>
              <a:rPr lang="en-US" sz="2100" b="1" i="1" dirty="0" smtClean="0">
                <a:latin typeface="Calibri" pitchFamily="34" charset="0"/>
                <a:cs typeface="Calibri" pitchFamily="34" charset="0"/>
              </a:rPr>
              <a:t> provide correct input/output functionality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 Cannot provide quantitative measures of “correctness”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We incorporate statistical reasoning into the high-level hardware verification paradigm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46265465"/>
              </p:ext>
            </p:extLst>
          </p:nvPr>
        </p:nvGraphicFramePr>
        <p:xfrm>
          <a:off x="2667000" y="767077"/>
          <a:ext cx="5397500" cy="1747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5" name="Visio" r:id="rId3" imgW="6375733" imgH="2063372" progId="Visio.Drawing.11">
                  <p:embed/>
                </p:oleObj>
              </mc:Choice>
              <mc:Fallback>
                <p:oleObj name="Visio" r:id="rId3" imgW="6375733" imgH="206337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767077"/>
                        <a:ext cx="5397500" cy="1747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25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Designs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536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consider several RTL designs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Data-intensive </a:t>
            </a:r>
            <a:r>
              <a:rPr lang="en-US" dirty="0" smtClean="0"/>
              <a:t>benchmarks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elliptic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fft8 </a:t>
            </a:r>
            <a:r>
              <a:rPr lang="en-US" dirty="0" smtClean="0"/>
              <a:t>(HLS’95 suite)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Several modules of </a:t>
            </a:r>
            <a:r>
              <a:rPr lang="en-US" dirty="0"/>
              <a:t>an open source </a:t>
            </a:r>
            <a:r>
              <a:rPr lang="en-US" b="1" dirty="0"/>
              <a:t>H.264 </a:t>
            </a:r>
            <a:r>
              <a:rPr lang="en-US" b="1" dirty="0" smtClean="0"/>
              <a:t>decoder</a:t>
            </a:r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 define predicates as constraints on RTL variables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</a:t>
            </a:r>
            <a:r>
              <a:rPr lang="en-US" dirty="0" smtClean="0"/>
              <a:t>inear expressions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) </a:t>
            </a:r>
            <a:r>
              <a:rPr lang="en-US" dirty="0" smtClean="0"/>
              <a:t>with `&lt;‘ comparison</a:t>
            </a:r>
            <a:endParaRPr lang="en-US" dirty="0"/>
          </a:p>
          <a:p>
            <a:pPr>
              <a:lnSpc>
                <a:spcPct val="90000"/>
              </a:lnSpc>
            </a:pPr>
            <a:endParaRPr lang="en-US" b="1" dirty="0"/>
          </a:p>
        </p:txBody>
      </p:sp>
      <p:graphicFrame>
        <p:nvGraphicFramePr>
          <p:cNvPr id="5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07088"/>
              </p:ext>
            </p:extLst>
          </p:nvPr>
        </p:nvGraphicFramePr>
        <p:xfrm>
          <a:off x="76200" y="1801786"/>
          <a:ext cx="8953502" cy="3760814"/>
        </p:xfrm>
        <a:graphic>
          <a:graphicData uri="http://schemas.openxmlformats.org/drawingml/2006/table">
            <a:tbl>
              <a:tblPr/>
              <a:tblGrid>
                <a:gridCol w="3284253"/>
                <a:gridCol w="1876716"/>
                <a:gridCol w="3792533"/>
              </a:tblGrid>
              <a:tr h="408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Design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Predicate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Predicate 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0720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Inter_pred_LPE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bilinear0_A + bilinear0_B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&lt;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bilinear0_A + bilinear0_B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&lt;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bilinear0_A + bilinear0_B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&lt;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Inter_pred_pipeline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8*</a:t>
                      </a: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Inter_blk_mvx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+ </a:t>
                      </a: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Inter_blk_mvy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Inter_pred_out0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Inter_pred_sliding_window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Inter_pix_copy0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Inter_H_window_0_0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y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elliptic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outp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7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fft8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s3r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3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Abstraction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55637"/>
            <a:ext cx="8763000" cy="5135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constraint expressed over a subset of inputs (ILPs are small)</a:t>
            </a:r>
          </a:p>
          <a:p>
            <a:pPr lvl="1"/>
            <a:r>
              <a:rPr lang="en-US" dirty="0" smtClean="0"/>
              <a:t>Total abstraction time &lt; 10 seconds for each design</a:t>
            </a:r>
          </a:p>
          <a:p>
            <a:pPr>
              <a:lnSpc>
                <a:spcPct val="90000"/>
              </a:lnSpc>
            </a:pPr>
            <a:r>
              <a:rPr lang="en-US" dirty="0"/>
              <a:t>Control-intensive </a:t>
            </a:r>
            <a:r>
              <a:rPr lang="en-US" dirty="0" smtClean="0"/>
              <a:t>designs may </a:t>
            </a:r>
            <a:r>
              <a:rPr lang="en-US" dirty="0"/>
              <a:t>face </a:t>
            </a:r>
            <a:r>
              <a:rPr lang="en-US" dirty="0" smtClean="0"/>
              <a:t>an RTL </a:t>
            </a:r>
            <a:r>
              <a:rPr lang="en-US" i="1" dirty="0"/>
              <a:t>path explosion</a:t>
            </a:r>
            <a:r>
              <a:rPr lang="en-US" dirty="0"/>
              <a:t>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Our abstractions are </a:t>
            </a:r>
            <a:r>
              <a:rPr lang="en-US" sz="2000" b="1" dirty="0">
                <a:solidFill>
                  <a:srgbClr val="C00000"/>
                </a:solidFill>
              </a:rPr>
              <a:t>more meaningful in data-intensive </a:t>
            </a:r>
            <a:r>
              <a:rPr lang="en-US" sz="2000" dirty="0" smtClean="0"/>
              <a:t>designs 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14664"/>
              </p:ext>
            </p:extLst>
          </p:nvPr>
        </p:nvGraphicFramePr>
        <p:xfrm>
          <a:off x="533400" y="655320"/>
          <a:ext cx="7924800" cy="3992880"/>
        </p:xfrm>
        <a:graphic>
          <a:graphicData uri="http://schemas.openxmlformats.org/drawingml/2006/table">
            <a:tbl>
              <a:tblPr/>
              <a:tblGrid>
                <a:gridCol w="3429000"/>
                <a:gridCol w="1219200"/>
                <a:gridCol w="990600"/>
                <a:gridCol w="990600"/>
                <a:gridCol w="1295400"/>
              </a:tblGrid>
              <a:tr h="618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Design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Predicate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No. of inputs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No. of paths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No. of 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1615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Inter_pred_LPE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5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5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5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Inter_pred_pipeline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32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1936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3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Inter_pred_sliding_window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19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16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6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elliptic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12 (8-bit)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6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fft8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8 (16-bit)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Demonstrating reductions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0437"/>
            <a:ext cx="8534400" cy="5135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demonstrate consistent reductions in state space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Makes </a:t>
            </a:r>
            <a:r>
              <a:rPr lang="en-US" dirty="0"/>
              <a:t>probabilistic model checking </a:t>
            </a:r>
            <a:r>
              <a:rPr lang="en-US" dirty="0" smtClean="0"/>
              <a:t>feasible</a:t>
            </a:r>
          </a:p>
          <a:p>
            <a:pPr>
              <a:lnSpc>
                <a:spcPct val="90000"/>
              </a:lnSpc>
            </a:pPr>
            <a:r>
              <a:rPr lang="en-US" dirty="0"/>
              <a:t>Reduction factors depend on value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dirty="0"/>
              <a:t> </a:t>
            </a:r>
            <a:r>
              <a:rPr lang="en-US" dirty="0"/>
              <a:t>in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(V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i="1" dirty="0"/>
              <a:t> &lt;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Smaller the value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, smaller the abstract DTMC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sz="2000" dirty="0">
              <a:latin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5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21508"/>
              </p:ext>
            </p:extLst>
          </p:nvPr>
        </p:nvGraphicFramePr>
        <p:xfrm>
          <a:off x="228599" y="752856"/>
          <a:ext cx="8686801" cy="4047744"/>
        </p:xfrm>
        <a:graphic>
          <a:graphicData uri="http://schemas.openxmlformats.org/drawingml/2006/table">
            <a:tbl>
              <a:tblPr/>
              <a:tblGrid>
                <a:gridCol w="4158574"/>
                <a:gridCol w="1478605"/>
                <a:gridCol w="1571017"/>
                <a:gridCol w="1478605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Design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Predicate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Concrete DTMC (states)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Abstract DTMC (states)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0372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Inter_pred_LPE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15.85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14.04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11.61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Inter_pred_pipeline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22.95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Inter_pred_sliding_window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30.11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elliptic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29.73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fft8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1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458200" cy="1143000"/>
          </a:xfrm>
        </p:spPr>
        <p:txBody>
          <a:bodyPr/>
          <a:lstStyle/>
          <a:p>
            <a:r>
              <a:rPr lang="en-US" dirty="0" smtClean="0"/>
              <a:t>Results: Empirical proof of correctness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135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onsider smaller versions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fir</a:t>
            </a:r>
            <a:r>
              <a:rPr lang="en-US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elliptic</a:t>
            </a:r>
          </a:p>
          <a:p>
            <a:pPr lvl="1"/>
            <a:r>
              <a:rPr lang="en-US" dirty="0" smtClean="0"/>
              <a:t>Choose </a:t>
            </a:r>
            <a:r>
              <a:rPr lang="en-US" dirty="0" err="1" smtClean="0"/>
              <a:t>bitwidths</a:t>
            </a:r>
            <a:r>
              <a:rPr lang="en-US" dirty="0" smtClean="0"/>
              <a:t> such that concrete DTMC can be constructed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Choose 3-bit data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fir</a:t>
            </a:r>
            <a:endParaRPr lang="en-US" sz="2000" i="1" dirty="0" smtClean="0"/>
          </a:p>
          <a:p>
            <a:r>
              <a:rPr lang="en-US" dirty="0" smtClean="0"/>
              <a:t>Compute probabilistic invariant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/>
              <a:t> (PRISM result)</a:t>
            </a:r>
          </a:p>
          <a:p>
            <a:pPr lvl="1"/>
            <a:endParaRPr lang="en-US" i="1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19200" y="4595336"/>
            <a:ext cx="2514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dirty="0">
                <a:solidFill>
                  <a:srgbClr val="800080"/>
                </a:solidFill>
              </a:rPr>
              <a:t>PRISM result using concrete DTMC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334000" y="4595336"/>
            <a:ext cx="2514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dirty="0">
                <a:solidFill>
                  <a:srgbClr val="800080"/>
                </a:solidFill>
              </a:rPr>
              <a:t>PRISM result using </a:t>
            </a:r>
            <a:r>
              <a:rPr lang="en-US" sz="2400" b="1" dirty="0" smtClean="0">
                <a:solidFill>
                  <a:srgbClr val="800080"/>
                </a:solidFill>
              </a:rPr>
              <a:t>abstract </a:t>
            </a:r>
            <a:r>
              <a:rPr lang="en-US" sz="2400" b="1" dirty="0">
                <a:solidFill>
                  <a:srgbClr val="800080"/>
                </a:solidFill>
              </a:rPr>
              <a:t>DTMC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76600" y="4648200"/>
            <a:ext cx="2514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800080"/>
                </a:solidFill>
              </a:rPr>
              <a:t>=</a:t>
            </a:r>
            <a:endParaRPr lang="en-US" sz="3200" b="1" dirty="0">
              <a:solidFill>
                <a:srgbClr val="800080"/>
              </a:solidFill>
            </a:endParaRPr>
          </a:p>
        </p:txBody>
      </p:sp>
      <p:graphicFrame>
        <p:nvGraphicFramePr>
          <p:cNvPr id="8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58441"/>
              </p:ext>
            </p:extLst>
          </p:nvPr>
        </p:nvGraphicFramePr>
        <p:xfrm>
          <a:off x="152401" y="883920"/>
          <a:ext cx="8915398" cy="1402080"/>
        </p:xfrm>
        <a:graphic>
          <a:graphicData uri="http://schemas.openxmlformats.org/drawingml/2006/table">
            <a:tbl>
              <a:tblPr/>
              <a:tblGrid>
                <a:gridCol w="1904999"/>
                <a:gridCol w="1143000"/>
                <a:gridCol w="1447800"/>
                <a:gridCol w="1473641"/>
                <a:gridCol w="1516302"/>
                <a:gridCol w="1429656"/>
              </a:tblGrid>
              <a:tr h="152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Design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Predicate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Concrete DTMC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Abstract DTMC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No. of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PRISM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No. of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PRISM 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03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fir(small)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y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4.6539 x 10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15.57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4.6539 x 10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3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宋体" pitchFamily="2" charset="-122"/>
                          <a:cs typeface="Courier New" pitchFamily="49" charset="0"/>
                        </a:rPr>
                        <a:t>elliptic(small)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outp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 &lt;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9.6485 x 10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宋体" pitchFamily="2" charset="-122"/>
                          <a:cs typeface="Calibri"/>
                        </a:rPr>
                        <a:t>≈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2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14.39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9.6485 x 10</a:t>
                      </a:r>
                      <a:r>
                        <a:rPr kumimoji="0" lang="en-US" altLang="zh-CN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Calibri" pitchFamily="34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Thank you!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Probabilistic verification of hardware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457200" y="3365500"/>
            <a:ext cx="8305800" cy="74930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5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We employ 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probabilistic model checking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PRISM</a:t>
            </a:r>
            <a:r>
              <a:rPr lang="en-US" sz="2400" b="1" dirty="0" smtClean="0">
                <a:solidFill>
                  <a:srgbClr val="66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tool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100" i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100" b="1" i="1" u="sng" dirty="0" smtClean="0">
                <a:latin typeface="Calibri" pitchFamily="34" charset="0"/>
                <a:cs typeface="Calibri" pitchFamily="34" charset="0"/>
              </a:rPr>
              <a:t>What is the probability</a:t>
            </a:r>
            <a:r>
              <a:rPr lang="en-US" sz="2100" b="1" i="1" dirty="0" smtClean="0">
                <a:latin typeface="Calibri" pitchFamily="34" charset="0"/>
                <a:cs typeface="Calibri" pitchFamily="34" charset="0"/>
              </a:rPr>
              <a:t> that the correct hardware output is available at the correct time</a:t>
            </a:r>
            <a:r>
              <a:rPr lang="en-US" sz="2100" i="1" dirty="0" smtClean="0">
                <a:latin typeface="Calibri" pitchFamily="34" charset="0"/>
                <a:cs typeface="Calibri" pitchFamily="34" charset="0"/>
              </a:rPr>
              <a:t>?”</a:t>
            </a:r>
            <a:endParaRPr lang="en-US" sz="2000" i="1" dirty="0" smtClean="0">
              <a:solidFill>
                <a:srgbClr val="0033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Quantitative timing estimates can be obtained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 “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Probability [Delay of a block &lt; Specified time constraint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]?”</a:t>
            </a:r>
            <a:endParaRPr lang="en-US" sz="22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Feasible only for systems with</a:t>
            </a:r>
            <a:r>
              <a:rPr lang="en-US" sz="24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  <a:latin typeface="Calibri" pitchFamily="34" charset="0"/>
                <a:cs typeface="Calibri" pitchFamily="34" charset="0"/>
              </a:rPr>
              <a:t>less than</a:t>
            </a:r>
            <a:r>
              <a:rPr lang="en-US" sz="2400" dirty="0" smtClean="0">
                <a:solidFill>
                  <a:srgbClr val="99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en-US" sz="2400" b="1" baseline="30000" dirty="0" smtClean="0">
                <a:solidFill>
                  <a:srgbClr val="990000"/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en-US" sz="2400" b="1" dirty="0" smtClean="0">
                <a:solidFill>
                  <a:srgbClr val="990000"/>
                </a:solidFill>
                <a:latin typeface="Calibri" pitchFamily="34" charset="0"/>
                <a:cs typeface="Calibri" pitchFamily="34" charset="0"/>
              </a:rPr>
              <a:t> states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FF33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We present an abstraction for scaling probabilistic timing verification of hardware systems</a:t>
            </a:r>
          </a:p>
          <a:p>
            <a:pPr lvl="1" algn="ctr">
              <a:lnSpc>
                <a:spcPct val="90000"/>
              </a:lnSpc>
            </a:pPr>
            <a:endParaRPr lang="en-US" sz="1200" b="1" dirty="0" smtClean="0">
              <a:solidFill>
                <a:srgbClr val="660066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endParaRPr lang="en-US" sz="1600" dirty="0" smtClean="0">
              <a:latin typeface="+mj-lt"/>
            </a:endParaRP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5575"/>
              </p:ext>
            </p:extLst>
          </p:nvPr>
        </p:nvGraphicFramePr>
        <p:xfrm>
          <a:off x="2414588" y="655637"/>
          <a:ext cx="5784850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0" name="Visio" r:id="rId3" imgW="6887271" imgH="2399710" progId="Visio.Drawing.11">
                  <p:embed/>
                </p:oleObj>
              </mc:Choice>
              <mc:Fallback>
                <p:oleObj name="Visio" r:id="rId3" imgW="6887271" imgH="23997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655637"/>
                        <a:ext cx="5784850" cy="201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04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for probabilistic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486400"/>
          </a:xfrm>
        </p:spPr>
        <p:txBody>
          <a:bodyPr/>
          <a:lstStyle/>
          <a:p>
            <a:r>
              <a:rPr lang="en-US" sz="2300" dirty="0"/>
              <a:t>T</a:t>
            </a:r>
            <a:r>
              <a:rPr lang="en-US" sz="2300" dirty="0" smtClean="0"/>
              <a:t>iming property of the form </a:t>
            </a:r>
            <a:r>
              <a:rPr lang="en-US" sz="2300" b="1" dirty="0" smtClean="0"/>
              <a:t>P[Delay &lt; 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300" b="1" dirty="0" smtClean="0"/>
              <a:t>]</a:t>
            </a:r>
          </a:p>
          <a:p>
            <a:pPr lvl="1"/>
            <a:r>
              <a:rPr lang="en-US" sz="2100" dirty="0" smtClean="0"/>
              <a:t>Delay = 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100" dirty="0" smtClean="0"/>
              <a:t> (hardware variables)</a:t>
            </a:r>
          </a:p>
          <a:p>
            <a:pPr lvl="1"/>
            <a:r>
              <a:rPr lang="en-US" sz="2100" dirty="0" smtClean="0"/>
              <a:t>Delay &lt;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100" dirty="0" smtClean="0"/>
              <a:t> is the </a:t>
            </a:r>
            <a:r>
              <a:rPr lang="en-US" sz="2100" b="1" i="1" dirty="0" smtClean="0">
                <a:solidFill>
                  <a:srgbClr val="C00000"/>
                </a:solidFill>
              </a:rPr>
              <a:t>predicate</a:t>
            </a:r>
            <a:r>
              <a:rPr lang="en-US" sz="2100" dirty="0" smtClean="0">
                <a:solidFill>
                  <a:srgbClr val="C00000"/>
                </a:solidFill>
              </a:rPr>
              <a:t> </a:t>
            </a:r>
            <a:r>
              <a:rPr lang="el-GR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endParaRPr lang="en-US" sz="2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/>
              <a:t>Hardware modeled as </a:t>
            </a:r>
            <a:r>
              <a:rPr lang="en-US" sz="2300" i="1" dirty="0" smtClean="0"/>
              <a:t>Discrete-Time Markov Chain </a:t>
            </a:r>
            <a:r>
              <a:rPr lang="en-US" sz="2300" dirty="0" smtClean="0"/>
              <a:t>(DTMC)</a:t>
            </a:r>
          </a:p>
          <a:p>
            <a:pPr lvl="1"/>
            <a:r>
              <a:rPr lang="en-US" sz="2100" dirty="0" smtClean="0"/>
              <a:t>Each state = unique assignment of values to hardware inputs</a:t>
            </a:r>
          </a:p>
          <a:p>
            <a:pPr lvl="1"/>
            <a:r>
              <a:rPr lang="en-US" sz="2100" dirty="0" smtClean="0"/>
              <a:t>States (</a:t>
            </a:r>
            <a:r>
              <a:rPr lang="en-US" sz="2100" i="1" dirty="0" smtClean="0"/>
              <a:t>i.e.</a:t>
            </a:r>
            <a:r>
              <a:rPr lang="en-US" sz="2100" dirty="0" smtClean="0"/>
              <a:t>, input values) where </a:t>
            </a:r>
            <a:r>
              <a:rPr lang="el-GR" sz="2100" b="1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l-GR" sz="2100" b="1" i="1" dirty="0">
                <a:latin typeface="Calibri"/>
                <a:cs typeface="Calibri"/>
              </a:rPr>
              <a:t> </a:t>
            </a:r>
            <a:r>
              <a:rPr lang="en-US" sz="2100" dirty="0" smtClean="0"/>
              <a:t> = </a:t>
            </a:r>
            <a:r>
              <a:rPr lang="en-US" sz="2100" b="1" dirty="0" smtClean="0"/>
              <a:t>TRUE</a:t>
            </a:r>
            <a:r>
              <a:rPr lang="en-US" sz="2100" dirty="0" smtClean="0"/>
              <a:t> are </a:t>
            </a:r>
            <a:r>
              <a:rPr lang="en-US" sz="2100" b="1" i="1" dirty="0" smtClean="0">
                <a:solidFill>
                  <a:srgbClr val="C00000"/>
                </a:solidFill>
              </a:rPr>
              <a:t>relevant</a:t>
            </a: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2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Our abstraction is property-specific and is in the source code, prior to model generation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lvl="1" algn="ctr">
              <a:lnSpc>
                <a:spcPct val="90000"/>
              </a:lnSpc>
            </a:pPr>
            <a:endParaRPr lang="en-US" sz="1200" b="1" dirty="0">
              <a:solidFill>
                <a:srgbClr val="660066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838200" y="5016044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800080"/>
                </a:solidFill>
                <a:cs typeface="Calibri" pitchFamily="34" charset="0"/>
              </a:rPr>
              <a:t>Use</a:t>
            </a:r>
            <a:r>
              <a:rPr lang="en-US" sz="1900" b="1" i="1" dirty="0" smtClean="0">
                <a:solidFill>
                  <a:srgbClr val="800080"/>
                </a:solidFill>
                <a:cs typeface="Calibri" pitchFamily="34" charset="0"/>
              </a:rPr>
              <a:t> </a:t>
            </a:r>
            <a:r>
              <a:rPr lang="en-US" sz="1900" b="1" dirty="0" smtClean="0">
                <a:solidFill>
                  <a:srgbClr val="800080"/>
                </a:solidFill>
                <a:cs typeface="Calibri" pitchFamily="34" charset="0"/>
              </a:rPr>
              <a:t> </a:t>
            </a:r>
            <a:r>
              <a:rPr lang="el-GR" sz="19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1900" b="1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lang="en-US" sz="1900" b="1" dirty="0" smtClean="0">
                <a:solidFill>
                  <a:srgbClr val="800080"/>
                </a:solidFill>
                <a:latin typeface="Calibri"/>
                <a:cs typeface="Calibri"/>
              </a:rPr>
              <a:t>as a constraint</a:t>
            </a:r>
            <a:endParaRPr lang="en-US" sz="1900" b="1" dirty="0">
              <a:solidFill>
                <a:srgbClr val="800080"/>
              </a:solidFill>
              <a:cs typeface="Calibri" pitchFamily="34" charset="0"/>
            </a:endParaRPr>
          </a:p>
          <a:p>
            <a:pPr algn="ctr"/>
            <a:endParaRPr lang="en-US" sz="19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398342" y="5174397"/>
            <a:ext cx="259325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800080"/>
                </a:solidFill>
                <a:cs typeface="Calibri" pitchFamily="34" charset="0"/>
              </a:rPr>
              <a:t>Irrelevant states of </a:t>
            </a:r>
            <a:r>
              <a:rPr lang="en-US" sz="19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900" b="1" i="1" dirty="0" smtClean="0">
                <a:solidFill>
                  <a:srgbClr val="800080"/>
                </a:solidFill>
                <a:cs typeface="Calibri" pitchFamily="34" charset="0"/>
              </a:rPr>
              <a:t> </a:t>
            </a:r>
            <a:r>
              <a:rPr lang="en-US" sz="1900" b="1" dirty="0" smtClean="0">
                <a:solidFill>
                  <a:srgbClr val="800080"/>
                </a:solidFill>
                <a:cs typeface="Calibri" pitchFamily="34" charset="0"/>
              </a:rPr>
              <a:t>are lumped together</a:t>
            </a:r>
            <a:endParaRPr lang="en-US" sz="1900" b="1" dirty="0">
              <a:solidFill>
                <a:srgbClr val="800080"/>
              </a:solidFill>
              <a:cs typeface="Calibri" pitchFamily="34" charset="0"/>
            </a:endParaRPr>
          </a:p>
          <a:p>
            <a:pPr algn="ctr"/>
            <a:endParaRPr lang="en-US" sz="19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5161935" y="1210270"/>
            <a:ext cx="3352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cs typeface="Calibri" pitchFamily="34" charset="0"/>
              </a:rPr>
              <a:t>Input variations is source of randomness in delay</a:t>
            </a:r>
            <a:endParaRPr lang="en-US" sz="2000" b="1" dirty="0">
              <a:solidFill>
                <a:srgbClr val="800080"/>
              </a:solidFill>
              <a:cs typeface="Calibri" pitchFamily="34" charset="0"/>
            </a:endParaRPr>
          </a:p>
          <a:p>
            <a:pPr algn="ctr"/>
            <a:endParaRPr lang="en-US" sz="20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304800" y="3124200"/>
            <a:ext cx="1981200" cy="94011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High-level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Source code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505200" y="3124200"/>
            <a:ext cx="1981200" cy="94011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Full range of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Values for inputs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705600" y="3183612"/>
            <a:ext cx="1981200" cy="94011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Concrete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DTMC </a:t>
            </a:r>
            <a:r>
              <a:rPr lang="en-US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286000" y="3590330"/>
            <a:ext cx="1219200" cy="0"/>
          </a:xfrm>
          <a:prstGeom prst="straightConnector1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86400" y="3544610"/>
            <a:ext cx="1219200" cy="0"/>
          </a:xfrm>
          <a:prstGeom prst="straightConnector1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5486400" y="3209330"/>
            <a:ext cx="12192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700" b="1" baseline="0" dirty="0" smtClean="0">
                <a:solidFill>
                  <a:schemeClr val="tx1"/>
                </a:solidFill>
                <a:cs typeface="Calibri" pitchFamily="34" charset="0"/>
              </a:rPr>
              <a:t>DTMC</a:t>
            </a:r>
          </a:p>
          <a:p>
            <a:pPr algn="ctr"/>
            <a:endParaRPr lang="en-US" sz="1700" b="1" baseline="0" dirty="0" smtClean="0">
              <a:solidFill>
                <a:schemeClr val="tx1"/>
              </a:solidFill>
              <a:cs typeface="Calibri" pitchFamily="34" charset="0"/>
            </a:endParaRPr>
          </a:p>
          <a:p>
            <a:pPr algn="ctr"/>
            <a:r>
              <a:rPr lang="en-US" sz="1700" b="1" dirty="0" smtClean="0">
                <a:solidFill>
                  <a:schemeClr val="tx1"/>
                </a:solidFill>
                <a:cs typeface="Calibri" pitchFamily="34" charset="0"/>
              </a:rPr>
              <a:t>generation</a:t>
            </a:r>
            <a:endParaRPr lang="en-US" sz="1700" b="1" baseline="0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2" name="Oval 16"/>
          <p:cNvSpPr>
            <a:spLocks noChangeArrowheads="1"/>
          </p:cNvSpPr>
          <p:nvPr/>
        </p:nvSpPr>
        <p:spPr bwMode="auto">
          <a:xfrm>
            <a:off x="3505200" y="4291965"/>
            <a:ext cx="1981200" cy="845195"/>
          </a:xfrm>
          <a:prstGeom prst="ellipse">
            <a:avLst/>
          </a:prstGeom>
          <a:solidFill>
            <a:srgbClr val="007DDA"/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Inputs</a:t>
            </a:r>
          </a:p>
          <a:p>
            <a:pPr algn="ctr"/>
            <a:r>
              <a:rPr lang="en-US" sz="1500" b="1" dirty="0">
                <a:solidFill>
                  <a:schemeClr val="tx1"/>
                </a:solidFill>
                <a:cs typeface="Calibri" pitchFamily="34" charset="0"/>
              </a:rPr>
              <a:t>c</a:t>
            </a:r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onstrained to</a:t>
            </a:r>
          </a:p>
          <a:p>
            <a:pPr algn="ctr"/>
            <a:r>
              <a:rPr lang="en-US" sz="1500" b="1" dirty="0">
                <a:solidFill>
                  <a:schemeClr val="tx1"/>
                </a:solidFill>
                <a:cs typeface="Calibri" pitchFamily="34" charset="0"/>
              </a:rPr>
              <a:t>r</a:t>
            </a:r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elevant intervals</a:t>
            </a: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6705600" y="4282172"/>
            <a:ext cx="1981200" cy="845195"/>
          </a:xfrm>
          <a:prstGeom prst="ellipse">
            <a:avLst/>
          </a:prstGeom>
          <a:solidFill>
            <a:srgbClr val="007DDA"/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Abstract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  <a:cs typeface="Calibri" pitchFamily="34" charset="0"/>
              </a:rPr>
              <a:t>DTMC </a:t>
            </a:r>
            <a:r>
              <a:rPr lang="en-US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5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4733330"/>
            <a:ext cx="2209800" cy="0"/>
          </a:xfrm>
          <a:prstGeom prst="straightConnector1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486400" y="4687610"/>
            <a:ext cx="1219200" cy="0"/>
          </a:xfrm>
          <a:prstGeom prst="straightConnector1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6400" y="4322296"/>
            <a:ext cx="12192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700" b="1" baseline="0" dirty="0" smtClean="0">
                <a:solidFill>
                  <a:schemeClr val="tx1"/>
                </a:solidFill>
                <a:cs typeface="Calibri" pitchFamily="34" charset="0"/>
              </a:rPr>
              <a:t>DTMC</a:t>
            </a:r>
          </a:p>
          <a:p>
            <a:pPr algn="ctr"/>
            <a:endParaRPr lang="en-US" sz="1700" b="1" baseline="0" dirty="0" smtClean="0">
              <a:solidFill>
                <a:schemeClr val="tx1"/>
              </a:solidFill>
              <a:cs typeface="Calibri" pitchFamily="34" charset="0"/>
            </a:endParaRPr>
          </a:p>
          <a:p>
            <a:pPr algn="ctr"/>
            <a:r>
              <a:rPr lang="en-US" sz="1700" b="1" dirty="0" smtClean="0">
                <a:solidFill>
                  <a:schemeClr val="tx1"/>
                </a:solidFill>
                <a:cs typeface="Calibri" pitchFamily="34" charset="0"/>
              </a:rPr>
              <a:t>generation</a:t>
            </a:r>
            <a:endParaRPr lang="en-US" sz="1700" b="1" baseline="0" dirty="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1297858" y="4064318"/>
            <a:ext cx="0" cy="714434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3886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  <p:bldP spid="15" grpId="0" animBg="1"/>
      <p:bldP spid="16" grpId="0" animBg="1"/>
      <p:bldP spid="19" grpId="0"/>
      <p:bldP spid="22" grpId="0" animBg="1"/>
      <p:bldP spid="23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06448"/>
            <a:ext cx="8991600" cy="409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16" y="990600"/>
            <a:ext cx="8740384" cy="5135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Comic Sans MS" pitchFamily="66" charset="0"/>
              </a:rPr>
              <a:t>We use a symbolic execution engine and an ILP solver</a:t>
            </a:r>
            <a:endParaRPr lang="en-US" sz="21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843915"/>
            <a:ext cx="33528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800080"/>
                </a:solidFill>
                <a:cs typeface="Calibri" pitchFamily="34" charset="0"/>
              </a:rPr>
              <a:t>Propagate constraints backwards to inputs</a:t>
            </a:r>
            <a:endParaRPr lang="en-US" sz="2100" b="1" dirty="0">
              <a:solidFill>
                <a:srgbClr val="800080"/>
              </a:solidFill>
              <a:cs typeface="Calibri" pitchFamily="34" charset="0"/>
            </a:endParaRPr>
          </a:p>
          <a:p>
            <a:pPr algn="ctr"/>
            <a:endParaRPr lang="en-US" sz="22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6019800" y="879379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800080"/>
                </a:solidFill>
                <a:cs typeface="Calibri" pitchFamily="34" charset="0"/>
              </a:rPr>
              <a:t>Obtain a set of </a:t>
            </a:r>
          </a:p>
          <a:p>
            <a:pPr algn="ctr"/>
            <a:r>
              <a:rPr lang="en-US" sz="2100" b="1" dirty="0" smtClean="0">
                <a:solidFill>
                  <a:srgbClr val="800080"/>
                </a:solidFill>
                <a:cs typeface="Calibri" pitchFamily="34" charset="0"/>
              </a:rPr>
              <a:t>integer linear constraints</a:t>
            </a:r>
            <a:endParaRPr lang="en-US" sz="22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4191000" y="5029200"/>
            <a:ext cx="33528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800080"/>
                </a:solidFill>
                <a:cs typeface="Calibri" pitchFamily="34" charset="0"/>
              </a:rPr>
              <a:t>Solving ILP to</a:t>
            </a:r>
            <a:r>
              <a:rPr lang="en-US" sz="2200" b="1" i="1" dirty="0" smtClean="0">
                <a:solidFill>
                  <a:srgbClr val="800080"/>
                </a:solidFill>
                <a:cs typeface="Calibri" pitchFamily="34" charset="0"/>
              </a:rPr>
              <a:t> </a:t>
            </a:r>
          </a:p>
          <a:p>
            <a:pPr algn="ctr"/>
            <a:r>
              <a:rPr lang="en-US" sz="2200" b="1" dirty="0" smtClean="0">
                <a:solidFill>
                  <a:srgbClr val="800080"/>
                </a:solidFill>
                <a:cs typeface="Calibri" pitchFamily="34" charset="0"/>
              </a:rPr>
              <a:t>obtain value-based intervals</a:t>
            </a:r>
            <a:endParaRPr lang="en-US" sz="2100" b="1" dirty="0" smtClean="0">
              <a:solidFill>
                <a:srgbClr val="800080"/>
              </a:solidFill>
              <a:cs typeface="Calibri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838200" y="5046659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800080"/>
                </a:solidFill>
                <a:cs typeface="Calibri" pitchFamily="34" charset="0"/>
              </a:rPr>
              <a:t>Using intervals to generate relevant DTMC states</a:t>
            </a:r>
          </a:p>
        </p:txBody>
      </p:sp>
    </p:spTree>
    <p:extLst>
      <p:ext uri="{BB962C8B-B14F-4D97-AF65-F5344CB8AC3E}">
        <p14:creationId xmlns:p14="http://schemas.microsoft.com/office/powerpoint/2010/main" val="423240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source code 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31837"/>
            <a:ext cx="8610600" cy="5135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consider </a:t>
            </a:r>
            <a:r>
              <a:rPr lang="en-US" b="1" dirty="0" smtClean="0"/>
              <a:t>R</a:t>
            </a:r>
            <a:r>
              <a:rPr lang="en-US" dirty="0" smtClean="0"/>
              <a:t>egister </a:t>
            </a:r>
            <a:r>
              <a:rPr lang="en-US" b="1" dirty="0" smtClean="0"/>
              <a:t>T</a:t>
            </a:r>
            <a:r>
              <a:rPr lang="en-US" dirty="0" smtClean="0"/>
              <a:t>ransfer </a:t>
            </a:r>
            <a:r>
              <a:rPr lang="en-US" b="1" dirty="0" smtClean="0"/>
              <a:t>L</a:t>
            </a:r>
            <a:r>
              <a:rPr lang="en-US" dirty="0" smtClean="0"/>
              <a:t>evel (RTL) designs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is represented as variables in the “</a:t>
            </a:r>
            <a:r>
              <a:rPr lang="en-US" b="1" i="1" dirty="0" smtClean="0"/>
              <a:t>program</a:t>
            </a:r>
            <a:r>
              <a:rPr lang="en-US" dirty="0" smtClean="0"/>
              <a:t>”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Variables are assigned </a:t>
            </a:r>
            <a:r>
              <a:rPr lang="en-US" dirty="0" smtClean="0"/>
              <a:t>integer </a:t>
            </a:r>
            <a:r>
              <a:rPr lang="en-US" dirty="0" smtClean="0"/>
              <a:t>values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</a:t>
            </a:r>
            <a:r>
              <a:rPr lang="en-US" i="1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-bit variable can be assigned </a:t>
            </a:r>
            <a:r>
              <a:rPr lang="en-US" sz="2400" dirty="0" smtClean="0"/>
              <a:t>2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numeric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dirty="0" smtClean="0">
              <a:solidFill>
                <a:srgbClr val="000066"/>
              </a:solidFill>
              <a:latin typeface="QuickType II Mono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input [9:0] I1,I2,I3;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output [9:0] O1;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always @(posedge clk)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if (select)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rgbClr val="000066"/>
                </a:solidFill>
                <a:latin typeface="QuickType II Mono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O1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 &lt;= I1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 + 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I2;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   </a:t>
            </a:r>
            <a:r>
              <a:rPr lang="en-US" sz="1800" b="1" dirty="0" smtClean="0">
                <a:solidFill>
                  <a:srgbClr val="C00000"/>
                </a:solidFill>
              </a:rPr>
              <a:t>RTL Path 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pl-PL" sz="1800" b="1" i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rgbClr val="000066"/>
                </a:solidFill>
                <a:latin typeface="QuickType II Mono" pitchFamily="49" charset="0"/>
              </a:rPr>
              <a:t>e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rgbClr val="000066"/>
                </a:solidFill>
                <a:latin typeface="QuickType II Mono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O1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 &lt;= </a:t>
            </a:r>
            <a:r>
              <a:rPr lang="en-US" sz="1800" b="1" dirty="0">
                <a:solidFill>
                  <a:srgbClr val="000066"/>
                </a:solidFill>
                <a:latin typeface="QuickType II Mono" pitchFamily="49" charset="0"/>
              </a:rPr>
              <a:t>4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*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I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2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 + I</a:t>
            </a: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3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; </a:t>
            </a:r>
            <a:r>
              <a:rPr lang="en-US" sz="1800" b="1" dirty="0" smtClean="0">
                <a:solidFill>
                  <a:srgbClr val="C00000"/>
                </a:solidFill>
              </a:rPr>
              <a:t>RTL Path </a:t>
            </a:r>
            <a:r>
              <a:rPr lang="en-US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000066"/>
                </a:solidFill>
                <a:latin typeface="QuickType II Mono" pitchFamily="49" charset="0"/>
              </a:rPr>
              <a:t>e</a:t>
            </a:r>
            <a:r>
              <a:rPr lang="pl-PL" sz="1800" b="1" dirty="0" smtClean="0">
                <a:solidFill>
                  <a:srgbClr val="000066"/>
                </a:solidFill>
                <a:latin typeface="QuickType II Mono" pitchFamily="49" charset="0"/>
              </a:rPr>
              <a:t>nd</a:t>
            </a:r>
            <a:endParaRPr lang="en-US" sz="1800" b="1" dirty="0" smtClean="0">
              <a:solidFill>
                <a:srgbClr val="000066"/>
              </a:solidFill>
              <a:latin typeface="QuickType II Mono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</a:rPr>
              <a:t>In the example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10-bit variables (</a:t>
            </a:r>
            <a:r>
              <a:rPr lang="en-US" sz="2000" b="1" dirty="0" smtClean="0">
                <a:latin typeface="+mj-lt"/>
              </a:rPr>
              <a:t>2</a:t>
            </a:r>
            <a:r>
              <a:rPr lang="en-US" sz="2000" b="1" baseline="30000" dirty="0" smtClean="0">
                <a:latin typeface="+mj-lt"/>
              </a:rPr>
              <a:t>10</a:t>
            </a:r>
            <a:r>
              <a:rPr lang="en-US" sz="2000" dirty="0" smtClean="0">
                <a:latin typeface="+mj-lt"/>
              </a:rPr>
              <a:t> possible numeric values)</a:t>
            </a: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4876800" y="2910245"/>
            <a:ext cx="18716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900" b="1" dirty="0">
                <a:solidFill>
                  <a:srgbClr val="800080"/>
                </a:solidFill>
              </a:rPr>
              <a:t>Input variables</a:t>
            </a:r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>
            <a:off x="4191000" y="3111857"/>
            <a:ext cx="5842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4876800" y="3215045"/>
            <a:ext cx="18716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900" b="1" dirty="0">
                <a:solidFill>
                  <a:srgbClr val="800080"/>
                </a:solidFill>
              </a:rPr>
              <a:t>Output variables</a:t>
            </a:r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>
            <a:off x="4191000" y="3389669"/>
            <a:ext cx="5842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4876800" y="3553182"/>
            <a:ext cx="37512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900" b="1" dirty="0">
                <a:solidFill>
                  <a:srgbClr val="660066"/>
                </a:solidFill>
              </a:rPr>
              <a:t>Rising edge of clock = Next time step</a:t>
            </a:r>
          </a:p>
        </p:txBody>
      </p:sp>
      <p:sp>
        <p:nvSpPr>
          <p:cNvPr id="215051" name="Line 11"/>
          <p:cNvSpPr>
            <a:spLocks noChangeShapeType="1"/>
          </p:cNvSpPr>
          <p:nvPr/>
        </p:nvSpPr>
        <p:spPr bwMode="auto">
          <a:xfrm>
            <a:off x="4191000" y="3694469"/>
            <a:ext cx="584200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2" name="Rectangle 12"/>
          <p:cNvSpPr>
            <a:spLocks noChangeArrowheads="1"/>
          </p:cNvSpPr>
          <p:nvPr/>
        </p:nvSpPr>
        <p:spPr bwMode="auto">
          <a:xfrm>
            <a:off x="5562600" y="4413647"/>
            <a:ext cx="25574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66"/>
                </a:solidFill>
              </a:rPr>
              <a:t>Assignment of values   in each clock cycle</a:t>
            </a:r>
            <a:endParaRPr lang="en-US" sz="2000" b="1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2819400" y="3276600"/>
            <a:ext cx="3962400" cy="609600"/>
          </a:xfrm>
          <a:prstGeom prst="roundRect">
            <a:avLst>
              <a:gd name="adj" fmla="val 28764"/>
            </a:avLst>
          </a:prstGeom>
          <a:solidFill>
            <a:schemeClr val="bg2">
              <a:alpha val="4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Statistically distributed data</a:t>
            </a:r>
          </a:p>
        </p:txBody>
      </p:sp>
      <p:graphicFrame>
        <p:nvGraphicFramePr>
          <p:cNvPr id="21606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5151"/>
              </p:ext>
            </p:extLst>
          </p:nvPr>
        </p:nvGraphicFramePr>
        <p:xfrm>
          <a:off x="2781300" y="3378200"/>
          <a:ext cx="400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3" imgW="1600200" imgH="203040" progId="Equation.DSMT4">
                  <p:embed/>
                </p:oleObj>
              </mc:Choice>
              <mc:Fallback>
                <p:oleObj name="Equation" r:id="rId3" imgW="1600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3378200"/>
                        <a:ext cx="4000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863600"/>
            <a:ext cx="8763000" cy="584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Assumptions on input variables (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Statistically independent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Probability distributions are </a:t>
            </a:r>
            <a:r>
              <a:rPr lang="en-US" sz="2200" b="1" i="1" dirty="0" smtClean="0">
                <a:latin typeface="Calibri" pitchFamily="34" charset="0"/>
                <a:cs typeface="Calibri" pitchFamily="34" charset="0"/>
              </a:rPr>
              <a:t>stationary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(do not change over time)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System function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variable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formula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” for evaluation of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="1" i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 a function of input values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Sup(v)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is the </a:t>
            </a:r>
            <a:r>
              <a:rPr lang="en-US" sz="2200" b="1" i="1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support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lvl="1">
              <a:lnSpc>
                <a:spcPct val="90000"/>
              </a:lnSpc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is the system function for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i="1" dirty="0" smtClean="0">
                <a:latin typeface="+mj-lt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</a:t>
            </a:r>
            <a:r>
              <a:rPr lang="en-US" sz="2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path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>
              <a:lnSpc>
                <a:spcPct val="90000"/>
              </a:lnSpc>
            </a:pPr>
            <a:endParaRPr lang="en-US" sz="22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 dirty="0" smtClean="0">
              <a:latin typeface="+mj-lt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</a:rPr>
              <a:t>We formally represent the statistical behavior of a design</a:t>
            </a:r>
          </a:p>
          <a:p>
            <a:pPr lvl="1">
              <a:lnSpc>
                <a:spcPct val="90000"/>
              </a:lnSpc>
            </a:pPr>
            <a:endParaRPr lang="en-US" sz="20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795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 for RTL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use Discrete Time Markov Chains (DTMCs)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RTL inputs as state variables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DTMC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i="1" dirty="0"/>
              <a:t> </a:t>
            </a:r>
            <a:r>
              <a:rPr lang="en-US" dirty="0" smtClean="0"/>
              <a:t>for an RTL 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State variables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Sup(v)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FontTx/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if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(select)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	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O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1 &lt;= I1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 + I2;            </a:t>
            </a:r>
            <a:r>
              <a:rPr lang="en-US" sz="2000" b="1" u="sng" dirty="0" smtClean="0">
                <a:solidFill>
                  <a:srgbClr val="002060"/>
                </a:solidFill>
              </a:rPr>
              <a:t>DTMC for </a:t>
            </a: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O1</a:t>
            </a:r>
            <a:endParaRPr lang="en-US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lse</a:t>
            </a:r>
            <a:r>
              <a:rPr lang="en-US" sz="2000" b="1" dirty="0" smtClean="0">
                <a:solidFill>
                  <a:schemeClr val="accent2"/>
                </a:solidFill>
                <a:latin typeface="QuickType II Mono" pitchFamily="49" charset="0"/>
              </a:rPr>
              <a:t>              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(O1) = { I1, I2, I3 } 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QuickType II Mono" pitchFamily="49" charset="0"/>
              </a:rPr>
              <a:t>	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O1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 &lt;=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4*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I2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+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 I3;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         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QuickType II Mono" pitchFamily="49" charset="0"/>
              </a:rPr>
              <a:t>   </a:t>
            </a:r>
            <a:r>
              <a:rPr lang="en-US" sz="2000" dirty="0" smtClean="0">
                <a:solidFill>
                  <a:srgbClr val="002060"/>
                </a:solidFill>
              </a:rPr>
              <a:t>DTMC has </a:t>
            </a:r>
            <a:r>
              <a:rPr lang="en-US" sz="2000" b="1" dirty="0" smtClean="0">
                <a:solidFill>
                  <a:srgbClr val="002060"/>
                </a:solidFill>
              </a:rPr>
              <a:t>2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30</a:t>
            </a:r>
            <a:r>
              <a:rPr lang="en-US" sz="2000" b="1" dirty="0" smtClean="0">
                <a:solidFill>
                  <a:srgbClr val="002060"/>
                </a:solidFill>
              </a:rPr>
              <a:t> states</a:t>
            </a:r>
          </a:p>
          <a:p>
            <a:pPr>
              <a:lnSpc>
                <a:spcPct val="90000"/>
              </a:lnSpc>
            </a:pPr>
            <a:r>
              <a:rPr lang="en-US" dirty="0"/>
              <a:t>Define state variables independently in PRISM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Reduce complexity of PRISM model description</a:t>
            </a:r>
          </a:p>
          <a:p>
            <a:pPr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218128" name="Oval 16"/>
          <p:cNvSpPr>
            <a:spLocks noChangeArrowheads="1"/>
          </p:cNvSpPr>
          <p:nvPr/>
        </p:nvSpPr>
        <p:spPr bwMode="auto">
          <a:xfrm>
            <a:off x="609600" y="2667000"/>
            <a:ext cx="2679700" cy="990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800" b="1" baseline="0" dirty="0">
                <a:solidFill>
                  <a:schemeClr val="tx1"/>
                </a:solidFill>
                <a:cs typeface="Calibri" pitchFamily="34" charset="0"/>
              </a:rPr>
              <a:t>An assignment of values </a:t>
            </a:r>
          </a:p>
          <a:p>
            <a:pPr algn="ctr"/>
            <a:r>
              <a:rPr lang="en-US" sz="1800" b="1" baseline="0" dirty="0">
                <a:solidFill>
                  <a:schemeClr val="tx1"/>
                </a:solidFill>
                <a:cs typeface="Calibri" pitchFamily="34" charset="0"/>
              </a:rPr>
              <a:t>to </a:t>
            </a:r>
            <a:r>
              <a:rPr lang="en-US" sz="1800" b="1" i="1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Sup(v)</a:t>
            </a: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>
            <a:off x="3289300" y="3162300"/>
            <a:ext cx="26035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cs typeface="Calibri" pitchFamily="34" charset="0"/>
            </a:endParaRP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3327400" y="2668588"/>
            <a:ext cx="3179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800" b="1" baseline="0" dirty="0">
                <a:solidFill>
                  <a:schemeClr val="tx1"/>
                </a:solidFill>
                <a:cs typeface="Calibri" pitchFamily="34" charset="0"/>
              </a:rPr>
              <a:t>1 clock cycle = 1 transition</a:t>
            </a:r>
          </a:p>
        </p:txBody>
      </p:sp>
      <p:sp>
        <p:nvSpPr>
          <p:cNvPr id="218131" name="Rectangle 19"/>
          <p:cNvSpPr>
            <a:spLocks noChangeArrowheads="1"/>
          </p:cNvSpPr>
          <p:nvPr/>
        </p:nvSpPr>
        <p:spPr bwMode="auto">
          <a:xfrm>
            <a:off x="3352800" y="3266301"/>
            <a:ext cx="3179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b="1" baseline="0" dirty="0">
                <a:solidFill>
                  <a:schemeClr val="tx2"/>
                </a:solidFill>
                <a:cs typeface="Calibri" pitchFamily="34" charset="0"/>
              </a:rPr>
              <a:t>Joint probability of </a:t>
            </a:r>
            <a:r>
              <a:rPr lang="en-US" b="1" i="1" baseline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Sup(v)</a:t>
            </a:r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5918200" y="2667000"/>
            <a:ext cx="2717800" cy="990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 algn="ctr"/>
            <a:r>
              <a:rPr lang="en-US" sz="1800" b="1" baseline="0" dirty="0">
                <a:solidFill>
                  <a:schemeClr val="tx1"/>
                </a:solidFill>
                <a:cs typeface="Calibri" pitchFamily="34" charset="0"/>
              </a:rPr>
              <a:t>New values assigned to</a:t>
            </a:r>
          </a:p>
          <a:p>
            <a:pPr algn="ctr"/>
            <a:r>
              <a:rPr lang="en-US" sz="1800" b="1" i="1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Sup(v)</a:t>
            </a:r>
          </a:p>
        </p:txBody>
      </p:sp>
      <p:sp>
        <p:nvSpPr>
          <p:cNvPr id="218137" name="Rectangle 25"/>
          <p:cNvSpPr>
            <a:spLocks noChangeArrowheads="1"/>
          </p:cNvSpPr>
          <p:nvPr/>
        </p:nvSpPr>
        <p:spPr bwMode="auto">
          <a:xfrm>
            <a:off x="1498600" y="2287588"/>
            <a:ext cx="1096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000" b="1" baseline="0" dirty="0">
                <a:solidFill>
                  <a:schemeClr val="tx1"/>
                </a:solidFill>
                <a:cs typeface="Calibri" pitchFamily="34" charset="0"/>
              </a:rPr>
              <a:t>State </a:t>
            </a:r>
            <a:r>
              <a:rPr lang="en-US" sz="2000" b="1" i="1" baseline="0" dirty="0">
                <a:solidFill>
                  <a:schemeClr val="tx1"/>
                </a:solidFill>
                <a:cs typeface="Calibri" pitchFamily="34" charset="0"/>
              </a:rPr>
              <a:t>µ</a:t>
            </a:r>
          </a:p>
        </p:txBody>
      </p:sp>
      <p:sp>
        <p:nvSpPr>
          <p:cNvPr id="218138" name="Rectangle 26"/>
          <p:cNvSpPr>
            <a:spLocks noChangeArrowheads="1"/>
          </p:cNvSpPr>
          <p:nvPr/>
        </p:nvSpPr>
        <p:spPr bwMode="auto">
          <a:xfrm>
            <a:off x="6883400" y="2287588"/>
            <a:ext cx="1096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000" b="1" baseline="0" dirty="0">
                <a:solidFill>
                  <a:schemeClr val="tx1"/>
                </a:solidFill>
                <a:cs typeface="Calibri" pitchFamily="34" charset="0"/>
              </a:rPr>
              <a:t>State </a:t>
            </a:r>
            <a:r>
              <a:rPr lang="en-US" sz="2000" b="1" i="1" baseline="0" dirty="0">
                <a:solidFill>
                  <a:schemeClr val="tx1"/>
                </a:solidFill>
                <a:cs typeface="Calibri" pitchFamily="34" charset="0"/>
              </a:rPr>
              <a:t>µ’</a:t>
            </a:r>
          </a:p>
        </p:txBody>
      </p:sp>
    </p:spTree>
    <p:extLst>
      <p:ext uri="{BB962C8B-B14F-4D97-AF65-F5344CB8AC3E}">
        <p14:creationId xmlns:p14="http://schemas.microsoft.com/office/powerpoint/2010/main" val="884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8" grpId="0" animBg="1"/>
      <p:bldP spid="218129" grpId="0" animBg="1"/>
      <p:bldP spid="218130" grpId="0"/>
      <p:bldP spid="218131" grpId="0"/>
      <p:bldP spid="218132" grpId="0" animBg="1"/>
      <p:bldP spid="218137" grpId="0"/>
      <p:bldP spid="2181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2819400" y="4267200"/>
            <a:ext cx="3048000" cy="609600"/>
          </a:xfrm>
          <a:prstGeom prst="roundRect">
            <a:avLst>
              <a:gd name="adj" fmla="val 28764"/>
            </a:avLst>
          </a:prstGeom>
          <a:solidFill>
            <a:schemeClr val="bg2">
              <a:alpha val="4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819400" y="2514600"/>
            <a:ext cx="3048000" cy="609600"/>
          </a:xfrm>
          <a:prstGeom prst="roundRect">
            <a:avLst>
              <a:gd name="adj" fmla="val 28764"/>
            </a:avLst>
          </a:prstGeom>
          <a:solidFill>
            <a:schemeClr val="bg2">
              <a:alpha val="4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specification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139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228600" y="685800"/>
                <a:ext cx="8610600" cy="5791200"/>
              </a:xfrm>
            </p:spPr>
            <p:txBody>
              <a:bodyPr/>
              <a:lstStyle/>
              <a:p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Delay = </a:t>
                </a:r>
                <a:r>
                  <a:rPr lang="en-US" sz="2400" i="1" dirty="0" err="1" smtClean="0">
                    <a:latin typeface="Times New Roman" pitchFamily="18" charset="0"/>
                    <a:cs typeface="Times New Roman" pitchFamily="18" charset="0"/>
                  </a:rPr>
                  <a:t>expr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1"/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expr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is a real-valued function, 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is a set of RTL variables</a:t>
                </a:r>
              </a:p>
              <a:p>
                <a:pPr lvl="1"/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expr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can be derived by simulating lower-level hardware implementations of RTL operators</a:t>
                </a:r>
              </a:p>
              <a:p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Probabilistic invariant </a:t>
                </a:r>
                <a:r>
                  <a:rPr lang="el-GR" sz="2400" b="1" dirty="0" smtClean="0">
                    <a:latin typeface="Times New Roman" pitchFamily="18" charset="0"/>
                    <a:cs typeface="Times New Roman" pitchFamily="18" charset="0"/>
                  </a:rPr>
                  <a:t>Γ</a:t>
                </a:r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  <a:ea typeface="Cambria Math"/>
                        <a:cs typeface="Calibri" pitchFamily="34" charset="0"/>
                      </a:rPr>
                      <m:t>Γ</m:t>
                    </m:r>
                    <m:r>
                      <a:rPr lang="el-GR" sz="2400" i="1" smtClean="0">
                        <a:latin typeface="Cambria Math"/>
                        <a:ea typeface="Cambria Math"/>
                        <a:cs typeface="Calibri" pitchFamily="34" charset="0"/>
                      </a:rPr>
                      <m:t>≜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𝑃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[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Calibri" pitchFamily="34" charset="0"/>
                          </a:rPr>
                        </m:ctrlPr>
                      </m:funcPr>
                      <m:fNam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Calibri" pitchFamily="34" charset="0"/>
                          </a:rPr>
                          <m:t>𝑒𝑥𝑝𝑟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Calibri" pitchFamily="34" charset="0"/>
                              </a:rPr>
                              <m:t>𝑉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𝑇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]</m:t>
                    </m:r>
                  </m:oMath>
                </a14:m>
                <a:endParaRPr 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     where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is a real-valued constant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    </a:t>
                </a:r>
                <a:endParaRPr lang="en-US" sz="2000" dirty="0" smtClean="0">
                  <a:latin typeface="Times New Roman" pitchFamily="18" charset="0"/>
                </a:endParaRPr>
              </a:p>
              <a:p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Property </a:t>
                </a:r>
                <a:r>
                  <a:rPr lang="el-GR" sz="2400" b="1" i="1" dirty="0" smtClean="0">
                    <a:latin typeface="+mj-lt"/>
                    <a:cs typeface="Times New Roman" pitchFamily="18" charset="0"/>
                  </a:rPr>
                  <a:t>Φ</a:t>
                </a:r>
                <a:endParaRPr lang="en-US" sz="2400" b="1" i="1" dirty="0">
                  <a:latin typeface="+mj-lt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                                         </a:t>
                </a: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/>
                        <a:ea typeface="Cambria Math"/>
                        <a:cs typeface="Calibri" pitchFamily="34" charset="0"/>
                      </a:rPr>
                      <m:t>𝜙</m:t>
                    </m:r>
                    <m:r>
                      <a:rPr lang="el-GR" sz="2400" i="1">
                        <a:latin typeface="Cambria Math"/>
                        <a:ea typeface="Cambria Math"/>
                        <a:cs typeface="Calibri" pitchFamily="34" charset="0"/>
                      </a:rPr>
                      <m:t>≜</m:t>
                    </m:r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  <a:ea typeface="Cambria Math"/>
                        <a:cs typeface="Calibri" pitchFamily="34" charset="0"/>
                      </a:rPr>
                      <m:t>Γ</m:t>
                    </m:r>
                    <m:r>
                      <a:rPr lang="el-GR" sz="2400" i="1" smtClean="0">
                        <a:latin typeface="Cambria Math"/>
                        <a:ea typeface="Cambria Math"/>
                        <a:cs typeface="Calibri" pitchFamily="34" charset="0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Calibri" pitchFamily="34" charset="0"/>
                      </a:rPr>
                      <m:t>𝑝</m:t>
                    </m:r>
                  </m:oMath>
                </a14:m>
                <a:endParaRPr 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      where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is a real-valued </a:t>
                </a:r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constant in [0, 1]</a:t>
                </a:r>
              </a:p>
              <a:p>
                <a:pPr marL="0" indent="0">
                  <a:buNone/>
                </a:pPr>
                <a:endParaRPr lang="en-US" sz="2400" dirty="0" smtClean="0">
                  <a:latin typeface="Calibri" pitchFamily="34" charset="0"/>
                  <a:cs typeface="Calibri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2200" b="1" dirty="0">
                    <a:solidFill>
                      <a:srgbClr val="FF0000"/>
                    </a:solidFill>
                    <a:latin typeface="Comic Sans MS" pitchFamily="66" charset="0"/>
                  </a:rPr>
                  <a:t>We 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verify </a:t>
                </a:r>
                <a:r>
                  <a:rPr lang="en-US" sz="22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 satisfies </a:t>
                </a:r>
                <a:r>
                  <a:rPr lang="el-GR" sz="2200" b="1" i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Φ</a:t>
                </a:r>
                <a:r>
                  <a:rPr lang="en-US" sz="2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 using PRISM</a:t>
                </a:r>
                <a:endParaRPr lang="en-US" sz="2200" dirty="0">
                  <a:latin typeface="Calibri" pitchFamily="34" charset="0"/>
                  <a:cs typeface="Calibri" pitchFamily="34" charset="0"/>
                </a:endParaRPr>
              </a:p>
              <a:p>
                <a:pPr lvl="1"/>
                <a:endParaRPr lang="en-US" sz="2000" dirty="0">
                  <a:latin typeface="Times New Roman" pitchFamily="18" charset="0"/>
                </a:endParaRPr>
              </a:p>
              <a:p>
                <a:endParaRPr lang="en-US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/>
                <a:endParaRPr lang="en-US" sz="2000" dirty="0" smtClean="0">
                  <a:latin typeface="Times New Roman" pitchFamily="18" charset="0"/>
                </a:endParaRPr>
              </a:p>
              <a:p>
                <a:pPr lvl="1" algn="ctr">
                  <a:buFontTx/>
                  <a:buNone/>
                </a:pPr>
                <a:endParaRPr lang="en-US" dirty="0" smtClean="0">
                  <a:solidFill>
                    <a:srgbClr val="FF3300"/>
                  </a:solidFill>
                  <a:latin typeface="Times New Roman" pitchFamily="18" charset="0"/>
                </a:endParaRPr>
              </a:p>
              <a:p>
                <a:pPr lvl="1" algn="ctr">
                  <a:buFontTx/>
                  <a:buNone/>
                </a:pPr>
                <a:r>
                  <a:rPr lang="en-US" sz="22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We check </a:t>
                </a:r>
                <a:r>
                  <a:rPr lang="en-US" sz="2200" b="1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 satisfies </a:t>
                </a:r>
                <a:r>
                  <a:rPr lang="el-GR" sz="2200" b="1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Φ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Comic Sans MS" pitchFamily="66" charset="0"/>
                    <a:cs typeface="Times New Roman" pitchFamily="18" charset="0"/>
                  </a:rPr>
                  <a:t> 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using PRISM</a:t>
                </a:r>
              </a:p>
            </p:txBody>
          </p:sp>
        </mc:Choice>
        <mc:Fallback xmlns="">
          <p:sp>
            <p:nvSpPr>
              <p:cNvPr id="2191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228600" y="685800"/>
                <a:ext cx="8610600" cy="5791200"/>
              </a:xfrm>
              <a:blipFill rotWithShape="1">
                <a:blip r:embed="rId2"/>
                <a:stretch>
                  <a:fillRect l="-1133" t="-947" b="-81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6324600" y="2667000"/>
            <a:ext cx="2590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4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400" b="1" dirty="0">
                <a:solidFill>
                  <a:srgbClr val="800080"/>
                </a:solidFill>
                <a:cs typeface="Calibri" pitchFamily="34" charset="0"/>
              </a:rPr>
              <a:t>is the predicate </a:t>
            </a:r>
            <a:r>
              <a:rPr lang="el-GR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b="1" dirty="0">
                <a:solidFill>
                  <a:srgbClr val="800080"/>
                </a:solidFill>
                <a:latin typeface="Calibri"/>
                <a:cs typeface="Calibri"/>
              </a:rPr>
              <a:t> of our interest</a:t>
            </a:r>
            <a:endParaRPr lang="en-US" sz="2400" b="1" dirty="0">
              <a:solidFill>
                <a:srgbClr val="800080"/>
              </a:solidFill>
              <a:cs typeface="Calibri" pitchFamily="34" charset="0"/>
            </a:endParaRPr>
          </a:p>
          <a:p>
            <a:pPr algn="ctr"/>
            <a:endParaRPr lang="en-US" sz="2400" b="1" i="1" baseline="0" dirty="0">
              <a:solidFill>
                <a:srgbClr val="80008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2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UIUC_PhD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UIUC_PhD</Template>
  <TotalTime>1723</TotalTime>
  <Words>1544</Words>
  <Application>Microsoft Office PowerPoint</Application>
  <PresentationFormat>On-screen Show (4:3)</PresentationFormat>
  <Paragraphs>498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UIUC_PhD</vt:lpstr>
      <vt:lpstr>Visio</vt:lpstr>
      <vt:lpstr>Equation</vt:lpstr>
      <vt:lpstr>PowerPoint Presentation</vt:lpstr>
      <vt:lpstr>PowerPoint Presentation</vt:lpstr>
      <vt:lpstr>Probabilistic verification of hardware</vt:lpstr>
      <vt:lpstr>Abstractions for probabilistic timing</vt:lpstr>
      <vt:lpstr>Our approach</vt:lpstr>
      <vt:lpstr>Design source code </vt:lpstr>
      <vt:lpstr>Statistically distributed data</vt:lpstr>
      <vt:lpstr>Statistical model for RTL</vt:lpstr>
      <vt:lpstr>Property specification</vt:lpstr>
      <vt:lpstr>Propagating constraints backwards to inputs</vt:lpstr>
      <vt:lpstr>Symbolic execution in RTL</vt:lpstr>
      <vt:lpstr>Conservative bounds on inputs</vt:lpstr>
      <vt:lpstr>Solving ILP to obtain value-based intervals</vt:lpstr>
      <vt:lpstr>Linearization of constraints</vt:lpstr>
      <vt:lpstr>Obtaining a set of integer linear constraints</vt:lpstr>
      <vt:lpstr>Formulating and solving ILP instances</vt:lpstr>
      <vt:lpstr>Using intervals to generate relevant DTMC states</vt:lpstr>
      <vt:lpstr>Construct the abstract DTMC model</vt:lpstr>
      <vt:lpstr>Sketch of proof for correctness</vt:lpstr>
      <vt:lpstr>Experiments: Designs and Properties</vt:lpstr>
      <vt:lpstr>Results: Abstraction time</vt:lpstr>
      <vt:lpstr>Results: Demonstrating reductions </vt:lpstr>
      <vt:lpstr>Results: Empirical proof of correctness </vt:lpstr>
      <vt:lpstr>Thank you!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Jayanand</dc:creator>
  <cp:lastModifiedBy>Jayanand</cp:lastModifiedBy>
  <cp:revision>172</cp:revision>
  <cp:lastPrinted>1601-01-01T00:00:00Z</cp:lastPrinted>
  <dcterms:created xsi:type="dcterms:W3CDTF">2011-10-23T00:46:01Z</dcterms:created>
  <dcterms:modified xsi:type="dcterms:W3CDTF">2011-11-02T11:57:20Z</dcterms:modified>
</cp:coreProperties>
</file>