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92" r:id="rId2"/>
    <p:sldId id="293" r:id="rId3"/>
    <p:sldId id="294" r:id="rId4"/>
    <p:sldId id="330" r:id="rId5"/>
    <p:sldId id="258" r:id="rId6"/>
    <p:sldId id="259" r:id="rId7"/>
    <p:sldId id="260" r:id="rId8"/>
    <p:sldId id="261" r:id="rId9"/>
    <p:sldId id="295" r:id="rId10"/>
    <p:sldId id="262" r:id="rId11"/>
    <p:sldId id="296" r:id="rId12"/>
    <p:sldId id="263" r:id="rId13"/>
    <p:sldId id="264" r:id="rId14"/>
    <p:sldId id="325" r:id="rId15"/>
    <p:sldId id="297" r:id="rId16"/>
    <p:sldId id="313" r:id="rId17"/>
    <p:sldId id="265" r:id="rId18"/>
    <p:sldId id="312" r:id="rId19"/>
    <p:sldId id="267" r:id="rId20"/>
    <p:sldId id="268" r:id="rId21"/>
    <p:sldId id="331" r:id="rId22"/>
    <p:sldId id="322" r:id="rId23"/>
    <p:sldId id="273" r:id="rId24"/>
    <p:sldId id="274" r:id="rId25"/>
    <p:sldId id="277" r:id="rId26"/>
    <p:sldId id="317" r:id="rId27"/>
    <p:sldId id="281" r:id="rId28"/>
    <p:sldId id="316" r:id="rId29"/>
    <p:sldId id="276" r:id="rId30"/>
    <p:sldId id="269" r:id="rId31"/>
    <p:sldId id="299" r:id="rId32"/>
    <p:sldId id="279" r:id="rId33"/>
    <p:sldId id="284" r:id="rId34"/>
    <p:sldId id="285" r:id="rId35"/>
    <p:sldId id="326" r:id="rId36"/>
    <p:sldId id="300" r:id="rId37"/>
    <p:sldId id="301" r:id="rId38"/>
    <p:sldId id="302" r:id="rId39"/>
    <p:sldId id="303" r:id="rId40"/>
    <p:sldId id="328" r:id="rId41"/>
    <p:sldId id="304" r:id="rId42"/>
    <p:sldId id="305" r:id="rId43"/>
    <p:sldId id="306" r:id="rId44"/>
    <p:sldId id="324" r:id="rId45"/>
    <p:sldId id="323" r:id="rId46"/>
    <p:sldId id="308" r:id="rId47"/>
    <p:sldId id="307" r:id="rId48"/>
    <p:sldId id="332" r:id="rId49"/>
    <p:sldId id="309" r:id="rId50"/>
    <p:sldId id="310" r:id="rId51"/>
    <p:sldId id="333" r:id="rId52"/>
    <p:sldId id="329" r:id="rId53"/>
    <p:sldId id="318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4155" autoAdjust="0"/>
    <p:restoredTop sz="94660"/>
  </p:normalViewPr>
  <p:slideViewPr>
    <p:cSldViewPr>
      <p:cViewPr varScale="1">
        <p:scale>
          <a:sx n="120" d="100"/>
          <a:sy n="120" d="100"/>
        </p:scale>
        <p:origin x="-32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7542D-F5DA-47AF-B7FB-17429B10BCC0}" type="datetimeFigureOut">
              <a:rPr lang="en-GB" smtClean="0"/>
              <a:t>10/23/12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0370E-D820-48AE-88BD-B15604BD7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934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571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31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5DF4-2CEF-4E2E-8416-D2EAEBB5E984}" type="datetimeFigureOut">
              <a:rPr lang="en-GB" smtClean="0"/>
              <a:t>10/23/12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B5B3-4E8D-483C-99D4-2F6C0E8CB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59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5DF4-2CEF-4E2E-8416-D2EAEBB5E984}" type="datetimeFigureOut">
              <a:rPr lang="en-GB" smtClean="0"/>
              <a:t>10/23/12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B5B3-4E8D-483C-99D4-2F6C0E8CB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86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5DF4-2CEF-4E2E-8416-D2EAEBB5E984}" type="datetimeFigureOut">
              <a:rPr lang="en-GB" smtClean="0"/>
              <a:t>10/23/12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B5B3-4E8D-483C-99D4-2F6C0E8CB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87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5DF4-2CEF-4E2E-8416-D2EAEBB5E984}" type="datetimeFigureOut">
              <a:rPr lang="en-GB" smtClean="0"/>
              <a:t>10/23/12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B5B3-4E8D-483C-99D4-2F6C0E8CB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60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5DF4-2CEF-4E2E-8416-D2EAEBB5E984}" type="datetimeFigureOut">
              <a:rPr lang="en-GB" smtClean="0"/>
              <a:t>10/23/12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B5B3-4E8D-483C-99D4-2F6C0E8CB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22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5DF4-2CEF-4E2E-8416-D2EAEBB5E984}" type="datetimeFigureOut">
              <a:rPr lang="en-GB" smtClean="0"/>
              <a:t>10/23/12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B5B3-4E8D-483C-99D4-2F6C0E8CB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384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5DF4-2CEF-4E2E-8416-D2EAEBB5E984}" type="datetimeFigureOut">
              <a:rPr lang="en-GB" smtClean="0"/>
              <a:t>10/23/12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B5B3-4E8D-483C-99D4-2F6C0E8CB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98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5DF4-2CEF-4E2E-8416-D2EAEBB5E984}" type="datetimeFigureOut">
              <a:rPr lang="en-GB" smtClean="0"/>
              <a:t>10/23/12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B5B3-4E8D-483C-99D4-2F6C0E8CB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67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5DF4-2CEF-4E2E-8416-D2EAEBB5E984}" type="datetimeFigureOut">
              <a:rPr lang="en-GB" smtClean="0"/>
              <a:t>10/23/12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B5B3-4E8D-483C-99D4-2F6C0E8CB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6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5DF4-2CEF-4E2E-8416-D2EAEBB5E984}" type="datetimeFigureOut">
              <a:rPr lang="en-GB" smtClean="0"/>
              <a:t>10/23/12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B5B3-4E8D-483C-99D4-2F6C0E8CB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00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5DF4-2CEF-4E2E-8416-D2EAEBB5E984}" type="datetimeFigureOut">
              <a:rPr lang="en-GB" smtClean="0"/>
              <a:t>10/23/12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4B5B3-4E8D-483C-99D4-2F6C0E8CB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95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C5DF4-2CEF-4E2E-8416-D2EAEBB5E984}" type="datetimeFigureOut">
              <a:rPr lang="en-GB" smtClean="0"/>
              <a:t>10/23/12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4B5B3-4E8D-483C-99D4-2F6C0E8CB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19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Laws of concurrent design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056784" cy="220709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Tony Hoare</a:t>
            </a:r>
          </a:p>
          <a:p>
            <a:r>
              <a:rPr lang="en-GB" dirty="0" smtClean="0"/>
              <a:t>Microsoft Research		Cambridge</a:t>
            </a:r>
          </a:p>
          <a:p>
            <a:endParaRPr lang="en-GB" dirty="0"/>
          </a:p>
          <a:p>
            <a:r>
              <a:rPr lang="en-GB" dirty="0" smtClean="0"/>
              <a:t>FMCAD 2012 		   23 October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482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Axiom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=&gt;    is a partial order</a:t>
            </a:r>
          </a:p>
          <a:p>
            <a:pPr lvl="1"/>
            <a:r>
              <a:rPr lang="en-GB" dirty="0" smtClean="0"/>
              <a:t>reflexive	p =&gt; p</a:t>
            </a:r>
          </a:p>
          <a:p>
            <a:pPr lvl="1"/>
            <a:r>
              <a:rPr lang="en-GB" dirty="0" smtClean="0"/>
              <a:t>transitive	if  p =&gt; q  &amp;  q =&gt; r  then  p =&gt; r</a:t>
            </a:r>
            <a:endParaRPr lang="en-GB" dirty="0"/>
          </a:p>
          <a:p>
            <a:r>
              <a:rPr lang="en-GB" dirty="0" smtClean="0"/>
              <a:t>swapping the operands of  =&gt;</a:t>
            </a:r>
          </a:p>
          <a:p>
            <a:pPr marL="0" indent="0">
              <a:buNone/>
            </a:pPr>
            <a:r>
              <a:rPr lang="en-GB" dirty="0" smtClean="0"/>
              <a:t>    translates each axiom into itself</a:t>
            </a:r>
          </a:p>
          <a:p>
            <a:r>
              <a:rPr lang="en-GB" dirty="0" smtClean="0"/>
              <a:t>justifies duality by order reversal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17485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Monotonicity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Definition:  an operator  </a:t>
            </a:r>
            <a:r>
              <a:rPr lang="en-GB" dirty="0">
                <a:sym typeface="Symbol"/>
              </a:rPr>
              <a:t>  is monotonic if</a:t>
            </a:r>
          </a:p>
          <a:p>
            <a:pPr lvl="1"/>
            <a:r>
              <a:rPr lang="en-GB" dirty="0">
                <a:sym typeface="Symbol"/>
              </a:rPr>
              <a:t>p =&gt; q   	implies 	</a:t>
            </a:r>
            <a:r>
              <a:rPr lang="en-GB" dirty="0" err="1">
                <a:sym typeface="Symbol"/>
              </a:rPr>
              <a:t>pr</a:t>
            </a:r>
            <a:r>
              <a:rPr lang="en-GB" dirty="0">
                <a:sym typeface="Symbol"/>
              </a:rPr>
              <a:t>  =&gt;  </a:t>
            </a:r>
            <a:r>
              <a:rPr lang="en-GB" dirty="0" err="1">
                <a:sym typeface="Symbol"/>
              </a:rPr>
              <a:t>qr</a:t>
            </a:r>
            <a:r>
              <a:rPr lang="en-GB" dirty="0">
                <a:sym typeface="Symbol"/>
              </a:rPr>
              <a:t>    </a:t>
            </a:r>
          </a:p>
          <a:p>
            <a:pPr marL="457200" lvl="1" indent="0">
              <a:buNone/>
            </a:pPr>
            <a:r>
              <a:rPr lang="en-GB" dirty="0">
                <a:sym typeface="Symbol"/>
              </a:rPr>
              <a:t> 				    &amp;    </a:t>
            </a:r>
            <a:r>
              <a:rPr lang="en-GB" dirty="0" err="1">
                <a:sym typeface="Symbol"/>
              </a:rPr>
              <a:t>rp</a:t>
            </a:r>
            <a:r>
              <a:rPr lang="en-GB" dirty="0">
                <a:sym typeface="Symbol"/>
              </a:rPr>
              <a:t>  =&gt;  </a:t>
            </a:r>
            <a:r>
              <a:rPr lang="en-GB" dirty="0" err="1">
                <a:sym typeface="Symbol"/>
              </a:rPr>
              <a:t>rq</a:t>
            </a:r>
            <a:endParaRPr lang="en-GB" dirty="0">
              <a:sym typeface="Symbol"/>
            </a:endParaRPr>
          </a:p>
          <a:p>
            <a:endParaRPr lang="en-GB" dirty="0" smtClean="0"/>
          </a:p>
          <a:p>
            <a:r>
              <a:rPr lang="en-GB" dirty="0" smtClean="0"/>
              <a:t>Axiom:  ;  and  ||  are monotonic</a:t>
            </a:r>
          </a:p>
          <a:p>
            <a:endParaRPr lang="en-GB" dirty="0"/>
          </a:p>
          <a:p>
            <a:r>
              <a:rPr lang="en-GB" dirty="0" smtClean="0"/>
              <a:t>justifies replacement of any component  </a:t>
            </a:r>
          </a:p>
          <a:p>
            <a:pPr marL="0" indent="0">
              <a:buNone/>
            </a:pPr>
            <a:r>
              <a:rPr lang="en-GB" dirty="0" smtClean="0"/>
              <a:t>    of a term by one that is more refined/defined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101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Monotonicity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Metatheorem</a:t>
            </a:r>
            <a:r>
              <a:rPr lang="en-GB" dirty="0" smtClean="0"/>
              <a:t> :</a:t>
            </a:r>
          </a:p>
          <a:p>
            <a:pPr marL="0" indent="0">
              <a:buNone/>
            </a:pPr>
            <a:r>
              <a:rPr lang="en-GB" dirty="0" smtClean="0"/>
              <a:t>Let F be a formula containing p.</a:t>
            </a:r>
          </a:p>
          <a:p>
            <a:pPr marL="0" indent="0">
              <a:buNone/>
            </a:pPr>
            <a:r>
              <a:rPr lang="en-GB" dirty="0" smtClean="0"/>
              <a:t>Let F’ be  a translation of  F  </a:t>
            </a:r>
          </a:p>
          <a:p>
            <a:pPr marL="0" indent="0">
              <a:buNone/>
            </a:pPr>
            <a:r>
              <a:rPr lang="en-GB" dirty="0" smtClean="0"/>
              <a:t>that replaces  an occurrence of  p  by  q</a:t>
            </a:r>
          </a:p>
          <a:p>
            <a:pPr marL="0" indent="0">
              <a:buNone/>
            </a:pPr>
            <a:r>
              <a:rPr lang="en-GB" dirty="0" smtClean="0"/>
              <a:t>Let  p =&gt; q  be a theorem</a:t>
            </a:r>
          </a:p>
          <a:p>
            <a:pPr marL="0" indent="0">
              <a:buNone/>
            </a:pPr>
            <a:r>
              <a:rPr lang="en-GB" dirty="0" smtClean="0"/>
              <a:t>--------------------------------------------------------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Then F(p)  =</a:t>
            </a:r>
            <a:r>
              <a:rPr lang="en-GB" smtClean="0"/>
              <a:t>&gt;  </a:t>
            </a:r>
            <a:r>
              <a:rPr lang="en-GB" smtClean="0"/>
              <a:t>F’(</a:t>
            </a:r>
            <a:r>
              <a:rPr lang="en-GB" dirty="0" smtClean="0"/>
              <a:t>q)  is also a theore</a:t>
            </a:r>
            <a:r>
              <a:rPr lang="en-GB" dirty="0"/>
              <a:t>m</a:t>
            </a:r>
            <a:r>
              <a:rPr lang="en-GB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997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Exchange Axiom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(p||q) ; (p’||q’)	=&gt;	(</a:t>
            </a:r>
            <a:r>
              <a:rPr lang="en-GB" dirty="0" err="1" smtClean="0"/>
              <a:t>p;p</a:t>
            </a:r>
            <a:r>
              <a:rPr lang="en-GB" dirty="0" smtClean="0"/>
              <a:t>’) || (</a:t>
            </a:r>
            <a:r>
              <a:rPr lang="en-GB" dirty="0" err="1" smtClean="0"/>
              <a:t>q;q</a:t>
            </a:r>
            <a:r>
              <a:rPr lang="en-GB" dirty="0" smtClean="0"/>
              <a:t>’)</a:t>
            </a:r>
          </a:p>
          <a:p>
            <a:endParaRPr lang="en-GB" dirty="0" smtClean="0"/>
          </a:p>
          <a:p>
            <a:r>
              <a:rPr lang="en-GB" dirty="0" smtClean="0"/>
              <a:t>Theorem (frame):  (p||q) ; q’   =&gt;   p||(</a:t>
            </a:r>
            <a:r>
              <a:rPr lang="en-GB" dirty="0" err="1" smtClean="0"/>
              <a:t>q;q</a:t>
            </a:r>
            <a:r>
              <a:rPr lang="en-GB" dirty="0" smtClean="0"/>
              <a:t>’)</a:t>
            </a:r>
          </a:p>
          <a:p>
            <a:pPr lvl="1"/>
            <a:r>
              <a:rPr lang="en-GB" dirty="0" smtClean="0"/>
              <a:t>Proof</a:t>
            </a:r>
            <a:r>
              <a:rPr lang="en-GB" dirty="0"/>
              <a:t>: substitute  </a:t>
            </a:r>
            <a:r>
              <a:rPr lang="en-GB" dirty="0">
                <a:sym typeface="Symbol"/>
              </a:rPr>
              <a:t></a:t>
            </a:r>
            <a:r>
              <a:rPr lang="en-GB" dirty="0"/>
              <a:t>  for  p’  in  </a:t>
            </a:r>
            <a:r>
              <a:rPr lang="en-GB" dirty="0" smtClean="0"/>
              <a:t>exchange axiom</a:t>
            </a:r>
          </a:p>
          <a:p>
            <a:endParaRPr lang="en-GB" dirty="0" smtClean="0"/>
          </a:p>
          <a:p>
            <a:r>
              <a:rPr lang="en-GB" dirty="0" smtClean="0"/>
              <a:t>Theorem:  </a:t>
            </a:r>
            <a:r>
              <a:rPr lang="en-GB" dirty="0" err="1" smtClean="0"/>
              <a:t>p;q</a:t>
            </a:r>
            <a:r>
              <a:rPr lang="en-GB" dirty="0" smtClean="0"/>
              <a:t>   =&gt;   p*q</a:t>
            </a:r>
          </a:p>
          <a:p>
            <a:endParaRPr lang="en-GB" dirty="0"/>
          </a:p>
          <a:p>
            <a:r>
              <a:rPr lang="en-GB" dirty="0" smtClean="0"/>
              <a:t>This axiom is self-dual by time-reversal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719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2. Applications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949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laws are useful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for proof of correctness of programs/designs</a:t>
            </a:r>
          </a:p>
          <a:p>
            <a:pPr lvl="1"/>
            <a:r>
              <a:rPr lang="en-GB" dirty="0" smtClean="0"/>
              <a:t>by means of Hoare logic</a:t>
            </a:r>
          </a:p>
          <a:p>
            <a:pPr lvl="1"/>
            <a:r>
              <a:rPr lang="en-GB" dirty="0" smtClean="0"/>
              <a:t>extended by concurrent separation logic.</a:t>
            </a:r>
          </a:p>
          <a:p>
            <a:r>
              <a:rPr lang="en-GB" dirty="0" smtClean="0"/>
              <a:t>for design/proof of implementations</a:t>
            </a:r>
          </a:p>
          <a:p>
            <a:pPr lvl="1"/>
            <a:r>
              <a:rPr lang="en-GB" dirty="0" smtClean="0"/>
              <a:t>using Milner transitions</a:t>
            </a:r>
          </a:p>
          <a:p>
            <a:pPr lvl="1"/>
            <a:r>
              <a:rPr lang="en-GB" dirty="0" smtClean="0"/>
              <a:t>extended by sequential composition.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821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Hoare triple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Definition:  {p} q {r}      =   	</a:t>
            </a:r>
            <a:r>
              <a:rPr lang="en-GB" sz="3600" dirty="0" err="1" smtClean="0"/>
              <a:t>p;q</a:t>
            </a:r>
            <a:r>
              <a:rPr lang="en-GB" sz="3600" dirty="0" smtClean="0"/>
              <a:t> =&gt; r</a:t>
            </a:r>
          </a:p>
          <a:p>
            <a:pPr lvl="1"/>
            <a:r>
              <a:rPr lang="en-GB" dirty="0" smtClean="0"/>
              <a:t>If  p  describes what has happened so far</a:t>
            </a:r>
          </a:p>
          <a:p>
            <a:pPr lvl="1"/>
            <a:r>
              <a:rPr lang="en-GB" dirty="0" smtClean="0"/>
              <a:t>and  q is then executed to completion,</a:t>
            </a:r>
          </a:p>
          <a:p>
            <a:pPr lvl="1"/>
            <a:r>
              <a:rPr lang="en-GB" dirty="0" smtClean="0"/>
              <a:t>the overall result will satisfy  r.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88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rule of composition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Definition:  {p} q {r}      =   	</a:t>
            </a:r>
            <a:r>
              <a:rPr lang="en-GB" sz="3600" dirty="0" err="1" smtClean="0"/>
              <a:t>p;q</a:t>
            </a:r>
            <a:r>
              <a:rPr lang="en-GB" sz="3600" dirty="0" smtClean="0"/>
              <a:t> =&gt; r</a:t>
            </a:r>
          </a:p>
          <a:p>
            <a:r>
              <a:rPr lang="en-GB" sz="3600" dirty="0" smtClean="0"/>
              <a:t>Theorem:</a:t>
            </a:r>
          </a:p>
          <a:p>
            <a:pPr marL="400050" lvl="2" indent="0">
              <a:buNone/>
            </a:pPr>
            <a:r>
              <a:rPr lang="en-GB" sz="3600" u="sng" dirty="0">
                <a:cs typeface="Lucida Sans Unicode" pitchFamily="34" charset="0"/>
              </a:rPr>
              <a:t>{p} q {s} 			 {s} q’ {r} </a:t>
            </a:r>
          </a:p>
          <a:p>
            <a:pPr marL="0" lvl="1" indent="0">
              <a:buNone/>
            </a:pPr>
            <a:r>
              <a:rPr lang="en-GB" sz="3600" dirty="0">
                <a:cs typeface="Lucida Sans Unicode" pitchFamily="34" charset="0"/>
              </a:rPr>
              <a:t>		   {p} </a:t>
            </a:r>
            <a:r>
              <a:rPr lang="en-GB" sz="3600" dirty="0" err="1">
                <a:cs typeface="Lucida Sans Unicode" pitchFamily="34" charset="0"/>
              </a:rPr>
              <a:t>q;q</a:t>
            </a:r>
            <a:r>
              <a:rPr lang="en-GB" sz="3600" dirty="0">
                <a:cs typeface="Lucida Sans Unicode" pitchFamily="34" charset="0"/>
              </a:rPr>
              <a:t>’ {r</a:t>
            </a:r>
            <a:r>
              <a:rPr lang="en-GB" sz="3600" dirty="0" smtClean="0">
                <a:cs typeface="Lucida Sans Unicode" pitchFamily="34" charset="0"/>
              </a:rPr>
              <a:t>}</a:t>
            </a:r>
          </a:p>
          <a:p>
            <a:pPr marL="0" lvl="1" indent="0">
              <a:buNone/>
            </a:pPr>
            <a:endParaRPr lang="en-GB" sz="3600" dirty="0" smtClean="0">
              <a:cs typeface="Lucida Sans Unicode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408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Proof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Definition:  {p} q {r}      =   	</a:t>
            </a:r>
            <a:r>
              <a:rPr lang="en-GB" sz="3600" dirty="0" err="1" smtClean="0"/>
              <a:t>p;q</a:t>
            </a:r>
            <a:r>
              <a:rPr lang="en-GB" sz="3600" dirty="0" smtClean="0"/>
              <a:t> =&gt; r</a:t>
            </a:r>
          </a:p>
          <a:p>
            <a:r>
              <a:rPr lang="en-GB" sz="3600" dirty="0" smtClean="0"/>
              <a:t>expanding the definition:</a:t>
            </a:r>
          </a:p>
          <a:p>
            <a:pPr marL="400050" lvl="2" indent="0">
              <a:buNone/>
            </a:pPr>
            <a:r>
              <a:rPr lang="en-GB" sz="3600" u="sng" dirty="0" err="1" smtClean="0">
                <a:cs typeface="Lucida Sans Unicode" pitchFamily="34" charset="0"/>
              </a:rPr>
              <a:t>p;q</a:t>
            </a:r>
            <a:r>
              <a:rPr lang="en-GB" sz="3600" u="sng" dirty="0" smtClean="0">
                <a:cs typeface="Lucida Sans Unicode" pitchFamily="34" charset="0"/>
              </a:rPr>
              <a:t>  =&gt;  s </a:t>
            </a:r>
            <a:r>
              <a:rPr lang="en-GB" sz="3600" u="sng" dirty="0">
                <a:cs typeface="Lucida Sans Unicode" pitchFamily="34" charset="0"/>
              </a:rPr>
              <a:t>			 </a:t>
            </a:r>
            <a:r>
              <a:rPr lang="en-GB" sz="3600" u="sng" dirty="0" err="1" smtClean="0">
                <a:cs typeface="Lucida Sans Unicode" pitchFamily="34" charset="0"/>
              </a:rPr>
              <a:t>s;q</a:t>
            </a:r>
            <a:r>
              <a:rPr lang="en-GB" sz="3600" u="sng" dirty="0">
                <a:cs typeface="Lucida Sans Unicode" pitchFamily="34" charset="0"/>
              </a:rPr>
              <a:t>’ </a:t>
            </a:r>
            <a:r>
              <a:rPr lang="en-GB" sz="3600" u="sng" dirty="0" smtClean="0">
                <a:cs typeface="Lucida Sans Unicode" pitchFamily="34" charset="0"/>
              </a:rPr>
              <a:t> =&gt;  r</a:t>
            </a:r>
            <a:endParaRPr lang="en-GB" sz="3600" u="sng" dirty="0">
              <a:cs typeface="Lucida Sans Unicode" pitchFamily="34" charset="0"/>
            </a:endParaRPr>
          </a:p>
          <a:p>
            <a:pPr marL="0" lvl="1" indent="0">
              <a:buNone/>
            </a:pPr>
            <a:r>
              <a:rPr lang="en-GB" sz="3600" dirty="0">
                <a:cs typeface="Lucida Sans Unicode" pitchFamily="34" charset="0"/>
              </a:rPr>
              <a:t>		   </a:t>
            </a:r>
            <a:r>
              <a:rPr lang="en-GB" sz="3600" dirty="0" err="1" smtClean="0">
                <a:cs typeface="Lucida Sans Unicode" pitchFamily="34" charset="0"/>
              </a:rPr>
              <a:t>p;q;q</a:t>
            </a:r>
            <a:r>
              <a:rPr lang="en-GB" sz="3600" dirty="0">
                <a:cs typeface="Lucida Sans Unicode" pitchFamily="34" charset="0"/>
              </a:rPr>
              <a:t>’ </a:t>
            </a:r>
            <a:r>
              <a:rPr lang="en-GB" sz="3600" dirty="0" smtClean="0">
                <a:cs typeface="Lucida Sans Unicode" pitchFamily="34" charset="0"/>
              </a:rPr>
              <a:t> =&gt;  r</a:t>
            </a:r>
          </a:p>
          <a:p>
            <a:pPr marL="0" lvl="1" indent="0">
              <a:buNone/>
            </a:pPr>
            <a:endParaRPr lang="en-GB" sz="3600" dirty="0" smtClean="0">
              <a:cs typeface="Lucida Sans Unicode" pitchFamily="34" charset="0"/>
            </a:endParaRPr>
          </a:p>
          <a:p>
            <a:pPr marL="0" lvl="1" indent="0">
              <a:buNone/>
            </a:pPr>
            <a:r>
              <a:rPr lang="en-GB" sz="3600" dirty="0" smtClean="0">
                <a:cs typeface="Lucida Sans Unicode" pitchFamily="34" charset="0"/>
              </a:rPr>
              <a:t>because  ;  is monotonic and associative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555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Modularity rule for  ||</a:t>
            </a:r>
            <a:br>
              <a:rPr lang="en-GB" dirty="0" smtClean="0"/>
            </a:b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en-GB" sz="3600" dirty="0" smtClean="0"/>
              <a:t>in concurrent separation logic</a:t>
            </a:r>
          </a:p>
          <a:p>
            <a:pPr marL="0" indent="0" algn="ctr">
              <a:buNone/>
            </a:pPr>
            <a:endParaRPr lang="en-GB" sz="3600" dirty="0"/>
          </a:p>
          <a:p>
            <a:pPr marL="0" indent="0" algn="ctr">
              <a:buNone/>
            </a:pPr>
            <a:r>
              <a:rPr lang="en-GB" sz="3600" u="sng" dirty="0" smtClean="0"/>
              <a:t>{</a:t>
            </a:r>
            <a:r>
              <a:rPr lang="en-GB" sz="3600" u="sng" dirty="0"/>
              <a:t>p} q {r}		   {p’} q’ {r’}</a:t>
            </a:r>
            <a:r>
              <a:rPr lang="en-GB" sz="3600" dirty="0"/>
              <a:t>         </a:t>
            </a:r>
          </a:p>
          <a:p>
            <a:pPr marL="0" indent="0" algn="ctr">
              <a:buNone/>
            </a:pPr>
            <a:r>
              <a:rPr lang="en-GB" sz="3600" dirty="0" smtClean="0"/>
              <a:t>{p||p</a:t>
            </a:r>
            <a:r>
              <a:rPr lang="en-GB" sz="3600" dirty="0"/>
              <a:t>’} </a:t>
            </a:r>
            <a:r>
              <a:rPr lang="en-GB" sz="3600" dirty="0" smtClean="0"/>
              <a:t>q||q’ </a:t>
            </a:r>
            <a:r>
              <a:rPr lang="en-GB" sz="3600" dirty="0"/>
              <a:t>{</a:t>
            </a:r>
            <a:r>
              <a:rPr lang="en-GB" sz="3600" dirty="0" smtClean="0"/>
              <a:t>r||r’}</a:t>
            </a:r>
          </a:p>
          <a:p>
            <a:pPr marL="0" indent="0" algn="ctr">
              <a:buNone/>
            </a:pPr>
            <a:endParaRPr lang="en-GB" dirty="0"/>
          </a:p>
          <a:p>
            <a:pPr lvl="1"/>
            <a:r>
              <a:rPr lang="en-GB" dirty="0"/>
              <a:t>permits modular proof of concurrent programs</a:t>
            </a:r>
            <a:r>
              <a:rPr lang="en-GB" dirty="0" smtClean="0"/>
              <a:t>.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sz="3600" dirty="0" smtClean="0"/>
              <a:t>it is equivalent </a:t>
            </a:r>
            <a:r>
              <a:rPr lang="en-GB" sz="3600" dirty="0"/>
              <a:t>to </a:t>
            </a:r>
            <a:r>
              <a:rPr lang="en-GB" sz="3600" dirty="0" smtClean="0"/>
              <a:t>the exchange law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902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they?</a:t>
            </a:r>
          </a:p>
          <a:p>
            <a:r>
              <a:rPr lang="en-GB" dirty="0" smtClean="0"/>
              <a:t>Are they useful?</a:t>
            </a:r>
          </a:p>
          <a:p>
            <a:r>
              <a:rPr lang="en-GB" dirty="0" smtClean="0"/>
              <a:t>Are they true?</a:t>
            </a:r>
          </a:p>
          <a:p>
            <a:r>
              <a:rPr lang="en-GB" dirty="0" smtClean="0"/>
              <a:t>Are they beautiful?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004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Modularity rule </a:t>
            </a:r>
            <a:r>
              <a:rPr lang="en-GB" dirty="0" smtClean="0">
                <a:sym typeface="Symbol"/>
              </a:rPr>
              <a:t>implies</a:t>
            </a:r>
            <a:r>
              <a:rPr lang="en-GB" dirty="0" smtClean="0"/>
              <a:t> </a:t>
            </a:r>
            <a:r>
              <a:rPr lang="en-GB" dirty="0"/>
              <a:t>E</a:t>
            </a:r>
            <a:r>
              <a:rPr lang="en-GB" dirty="0" smtClean="0"/>
              <a:t>xchange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By reflexivity:  </a:t>
            </a:r>
            <a:r>
              <a:rPr lang="en-GB" dirty="0" err="1" smtClean="0"/>
              <a:t>p;q</a:t>
            </a:r>
            <a:r>
              <a:rPr lang="en-GB" dirty="0" smtClean="0"/>
              <a:t> =&gt; </a:t>
            </a:r>
            <a:r>
              <a:rPr lang="en-GB" dirty="0" err="1"/>
              <a:t>p;q</a:t>
            </a:r>
            <a:r>
              <a:rPr lang="en-GB" dirty="0"/>
              <a:t>    and   </a:t>
            </a:r>
            <a:r>
              <a:rPr lang="en-GB" dirty="0" err="1"/>
              <a:t>p’;q</a:t>
            </a:r>
            <a:r>
              <a:rPr lang="en-GB" dirty="0"/>
              <a:t>’ </a:t>
            </a:r>
            <a:r>
              <a:rPr lang="en-GB" dirty="0" smtClean="0"/>
              <a:t>=&gt; </a:t>
            </a:r>
            <a:r>
              <a:rPr lang="en-GB" dirty="0" err="1" smtClean="0"/>
              <a:t>p’;q</a:t>
            </a:r>
            <a:r>
              <a:rPr lang="en-GB" dirty="0" smtClean="0"/>
              <a:t>’</a:t>
            </a:r>
          </a:p>
          <a:p>
            <a:r>
              <a:rPr lang="en-GB" dirty="0" smtClean="0"/>
              <a:t>Exchange is the conclusion of modularity rule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(</a:t>
            </a:r>
            <a:r>
              <a:rPr lang="en-GB" dirty="0"/>
              <a:t>p</a:t>
            </a:r>
            <a:r>
              <a:rPr lang="en-GB" dirty="0" smtClean="0"/>
              <a:t>||p’) </a:t>
            </a:r>
            <a:r>
              <a:rPr lang="en-GB" dirty="0"/>
              <a:t>; </a:t>
            </a:r>
            <a:r>
              <a:rPr lang="en-GB" dirty="0" smtClean="0"/>
              <a:t>(</a:t>
            </a:r>
            <a:r>
              <a:rPr lang="en-GB" dirty="0"/>
              <a:t>q</a:t>
            </a:r>
            <a:r>
              <a:rPr lang="en-GB" dirty="0" smtClean="0"/>
              <a:t>||</a:t>
            </a:r>
            <a:r>
              <a:rPr lang="en-GB" dirty="0"/>
              <a:t>q’)	</a:t>
            </a:r>
            <a:r>
              <a:rPr lang="en-GB" dirty="0" smtClean="0"/>
              <a:t>  =&gt;</a:t>
            </a:r>
            <a:r>
              <a:rPr lang="en-GB" dirty="0"/>
              <a:t>	(</a:t>
            </a:r>
            <a:r>
              <a:rPr lang="en-GB" dirty="0" err="1" smtClean="0"/>
              <a:t>p;q</a:t>
            </a:r>
            <a:r>
              <a:rPr lang="en-GB" dirty="0" smtClean="0"/>
              <a:t>) </a:t>
            </a:r>
            <a:r>
              <a:rPr lang="en-GB" dirty="0"/>
              <a:t>|| </a:t>
            </a:r>
            <a:r>
              <a:rPr lang="en-GB" dirty="0" smtClean="0"/>
              <a:t>(</a:t>
            </a:r>
            <a:r>
              <a:rPr lang="en-GB" dirty="0" err="1" smtClean="0"/>
              <a:t>p’;q</a:t>
            </a:r>
            <a:r>
              <a:rPr lang="en-GB" dirty="0" smtClean="0"/>
              <a:t>’)</a:t>
            </a:r>
          </a:p>
          <a:p>
            <a:pPr marL="0" indent="0">
              <a:buNone/>
            </a:pPr>
            <a:r>
              <a:rPr lang="en-GB" dirty="0" smtClean="0"/>
              <a:t>		 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5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Exchange law implies modularity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Assume:		</a:t>
            </a:r>
            <a:r>
              <a:rPr lang="en-GB" dirty="0" err="1"/>
              <a:t>p;q</a:t>
            </a:r>
            <a:r>
              <a:rPr lang="en-GB" dirty="0"/>
              <a:t> =&gt; r    and   </a:t>
            </a:r>
            <a:r>
              <a:rPr lang="en-GB" dirty="0" err="1"/>
              <a:t>p’;q</a:t>
            </a:r>
            <a:r>
              <a:rPr lang="en-GB" dirty="0"/>
              <a:t>’ =&gt; r’</a:t>
            </a:r>
          </a:p>
          <a:p>
            <a:r>
              <a:rPr lang="en-GB" dirty="0"/>
              <a:t>monotonicity of || gives</a:t>
            </a:r>
          </a:p>
          <a:p>
            <a:pPr marL="0" indent="0">
              <a:buNone/>
            </a:pPr>
            <a:r>
              <a:rPr lang="en-GB" dirty="0"/>
              <a:t>	(</a:t>
            </a:r>
            <a:r>
              <a:rPr lang="en-GB" dirty="0" err="1"/>
              <a:t>p;q</a:t>
            </a:r>
            <a:r>
              <a:rPr lang="en-GB" dirty="0"/>
              <a:t>) || (</a:t>
            </a:r>
            <a:r>
              <a:rPr lang="en-GB" dirty="0" err="1"/>
              <a:t>p’;q</a:t>
            </a:r>
            <a:r>
              <a:rPr lang="en-GB" dirty="0"/>
              <a:t>’)	  =&gt;	r|| r’</a:t>
            </a:r>
          </a:p>
          <a:p>
            <a:r>
              <a:rPr lang="en-GB" dirty="0" smtClean="0"/>
              <a:t>the Exchange law says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	(</a:t>
            </a:r>
            <a:r>
              <a:rPr lang="en-GB" dirty="0"/>
              <a:t>p||p’) ; (q||q’)	  =&gt;	(</a:t>
            </a:r>
            <a:r>
              <a:rPr lang="en-GB" dirty="0" err="1"/>
              <a:t>p;q</a:t>
            </a:r>
            <a:r>
              <a:rPr lang="en-GB" dirty="0"/>
              <a:t>) || (</a:t>
            </a:r>
            <a:r>
              <a:rPr lang="en-GB" dirty="0" err="1"/>
              <a:t>p’;q</a:t>
            </a:r>
            <a:r>
              <a:rPr lang="en-GB" dirty="0" smtClean="0"/>
              <a:t>’)</a:t>
            </a:r>
          </a:p>
          <a:p>
            <a:r>
              <a:rPr lang="en-GB" dirty="0" smtClean="0"/>
              <a:t>by transitivity: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	(</a:t>
            </a:r>
            <a:r>
              <a:rPr lang="en-GB" dirty="0"/>
              <a:t>p||p’) ; (q||q’)	=&gt;	</a:t>
            </a:r>
            <a:r>
              <a:rPr lang="en-GB" dirty="0" smtClean="0"/>
              <a:t>r||r’</a:t>
            </a:r>
          </a:p>
          <a:p>
            <a:pPr marL="0" indent="0">
              <a:buNone/>
            </a:pPr>
            <a:r>
              <a:rPr lang="en-GB" dirty="0" smtClean="0"/>
              <a:t>which is the conclusion of the modularity rule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356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Frame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/>
              <a:t>	</a:t>
            </a:r>
            <a:r>
              <a:rPr lang="en-GB" sz="3900" dirty="0" smtClean="0"/>
              <a:t>     </a:t>
            </a:r>
            <a:r>
              <a:rPr lang="en-GB" sz="3900" u="sng" dirty="0" smtClean="0"/>
              <a:t>{</a:t>
            </a:r>
            <a:r>
              <a:rPr lang="en-GB" sz="3900" u="sng" dirty="0"/>
              <a:t>p} q {r</a:t>
            </a:r>
            <a:r>
              <a:rPr lang="en-GB" sz="3900" u="sng" dirty="0" smtClean="0"/>
              <a:t>}</a:t>
            </a:r>
            <a:r>
              <a:rPr lang="en-GB" sz="3900" dirty="0" smtClean="0"/>
              <a:t>			</a:t>
            </a:r>
            <a:endParaRPr lang="en-GB" sz="3900" u="sng" dirty="0" smtClean="0"/>
          </a:p>
          <a:p>
            <a:pPr marL="0" indent="0">
              <a:buNone/>
            </a:pPr>
            <a:r>
              <a:rPr lang="en-GB" sz="3900" dirty="0" smtClean="0"/>
              <a:t>		{p||f} q {r||f}</a:t>
            </a:r>
          </a:p>
          <a:p>
            <a:pPr lvl="1"/>
            <a:r>
              <a:rPr lang="en-GB" dirty="0" smtClean="0"/>
              <a:t>adapts a triple to a concurrent environment  f</a:t>
            </a:r>
          </a:p>
          <a:p>
            <a:pPr lvl="1"/>
            <a:r>
              <a:rPr lang="en-GB" dirty="0" smtClean="0"/>
              <a:t>proof: from frame theorem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4000" dirty="0">
                <a:cs typeface="Lucida Sans Unicode" pitchFamily="34" charset="0"/>
              </a:rPr>
              <a:t> </a:t>
            </a:r>
            <a:r>
              <a:rPr lang="en-GB" sz="4000" dirty="0" smtClean="0">
                <a:cs typeface="Lucida Sans Unicode" pitchFamily="34" charset="0"/>
              </a:rPr>
              <a:t>	   	</a:t>
            </a:r>
            <a:r>
              <a:rPr lang="en-GB" sz="4000" u="sng" dirty="0" smtClean="0">
                <a:cs typeface="Lucida Sans Unicode" pitchFamily="34" charset="0"/>
              </a:rPr>
              <a:t>  {p</a:t>
            </a:r>
            <a:r>
              <a:rPr lang="en-GB" sz="4000" u="sng" dirty="0">
                <a:cs typeface="Lucida Sans Unicode" pitchFamily="34" charset="0"/>
              </a:rPr>
              <a:t>} q {r}__ </a:t>
            </a:r>
          </a:p>
          <a:p>
            <a:pPr marL="0" indent="0">
              <a:buNone/>
            </a:pPr>
            <a:r>
              <a:rPr lang="en-GB" sz="4000" dirty="0">
                <a:cs typeface="Lucida Sans Unicode" pitchFamily="34" charset="0"/>
              </a:rPr>
              <a:t>	   </a:t>
            </a:r>
            <a:r>
              <a:rPr lang="en-GB" sz="4000" dirty="0" smtClean="0">
                <a:cs typeface="Lucida Sans Unicode" pitchFamily="34" charset="0"/>
              </a:rPr>
              <a:t>	{</a:t>
            </a:r>
            <a:r>
              <a:rPr lang="en-GB" sz="4000" dirty="0" err="1">
                <a:cs typeface="Lucida Sans Unicode" pitchFamily="34" charset="0"/>
              </a:rPr>
              <a:t>f;p</a:t>
            </a:r>
            <a:r>
              <a:rPr lang="en-GB" sz="4000" dirty="0">
                <a:cs typeface="Lucida Sans Unicode" pitchFamily="34" charset="0"/>
              </a:rPr>
              <a:t>} q {</a:t>
            </a:r>
            <a:r>
              <a:rPr lang="en-GB" sz="4000" dirty="0" err="1">
                <a:cs typeface="Lucida Sans Unicode" pitchFamily="34" charset="0"/>
              </a:rPr>
              <a:t>f;r</a:t>
            </a:r>
            <a:r>
              <a:rPr lang="en-GB" sz="4000" dirty="0">
                <a:cs typeface="Lucida Sans Unicode" pitchFamily="34" charset="0"/>
              </a:rPr>
              <a:t>}</a:t>
            </a:r>
          </a:p>
          <a:p>
            <a:pPr marL="1314450" lvl="3" indent="-457200"/>
            <a:r>
              <a:rPr lang="en-GB" sz="2800" dirty="0" smtClean="0">
                <a:cs typeface="Lucida Sans Unicode" pitchFamily="34" charset="0"/>
              </a:rPr>
              <a:t>proof</a:t>
            </a:r>
            <a:r>
              <a:rPr lang="en-GB" sz="2800" dirty="0">
                <a:cs typeface="Lucida Sans Unicode" pitchFamily="34" charset="0"/>
              </a:rPr>
              <a:t>: </a:t>
            </a:r>
            <a:r>
              <a:rPr lang="en-GB" sz="2800" dirty="0" err="1">
                <a:cs typeface="Lucida Sans Unicode" pitchFamily="34" charset="0"/>
              </a:rPr>
              <a:t>mon</a:t>
            </a:r>
            <a:r>
              <a:rPr lang="en-GB" sz="2800" dirty="0">
                <a:cs typeface="Lucida Sans Unicode" pitchFamily="34" charset="0"/>
              </a:rPr>
              <a:t>, </a:t>
            </a:r>
            <a:r>
              <a:rPr lang="en-GB" sz="2800" dirty="0" err="1">
                <a:cs typeface="Lucida Sans Unicode" pitchFamily="34" charset="0"/>
              </a:rPr>
              <a:t>assoc</a:t>
            </a:r>
            <a:r>
              <a:rPr lang="en-GB" sz="2800" dirty="0">
                <a:cs typeface="Lucida Sans Unicode" pitchFamily="34" charset="0"/>
              </a:rPr>
              <a:t> of ;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26935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Milner triple: </a:t>
            </a:r>
            <a:r>
              <a:rPr lang="en-GB" dirty="0" smtClean="0">
                <a:cs typeface="Lucida Sans Unicode" pitchFamily="34" charset="0"/>
              </a:rPr>
              <a:t>r - q -&gt; p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421088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3600" dirty="0" smtClean="0">
                <a:cs typeface="Lucida Sans Unicode" pitchFamily="34" charset="0"/>
              </a:rPr>
              <a:t>defined </a:t>
            </a:r>
            <a:r>
              <a:rPr lang="en-GB" sz="3600" dirty="0">
                <a:cs typeface="Lucida Sans Unicode" pitchFamily="34" charset="0"/>
              </a:rPr>
              <a:t>as </a:t>
            </a:r>
            <a:r>
              <a:rPr lang="en-GB" sz="3600" dirty="0" smtClean="0">
                <a:cs typeface="Lucida Sans Unicode" pitchFamily="34" charset="0"/>
              </a:rPr>
              <a:t> </a:t>
            </a:r>
            <a:r>
              <a:rPr lang="en-GB" sz="3600" dirty="0">
                <a:cs typeface="Lucida Sans Unicode" pitchFamily="34" charset="0"/>
              </a:rPr>
              <a:t> </a:t>
            </a:r>
            <a:r>
              <a:rPr lang="en-GB" sz="3600" dirty="0" smtClean="0">
                <a:cs typeface="Lucida Sans Unicode" pitchFamily="34" charset="0"/>
              </a:rPr>
              <a:t>   </a:t>
            </a:r>
            <a:r>
              <a:rPr lang="en-GB" sz="3600" dirty="0" err="1" smtClean="0">
                <a:cs typeface="Lucida Sans Unicode" pitchFamily="34" charset="0"/>
              </a:rPr>
              <a:t>q;p</a:t>
            </a:r>
            <a:r>
              <a:rPr lang="en-GB" sz="3600" dirty="0" smtClean="0">
                <a:cs typeface="Lucida Sans Unicode" pitchFamily="34" charset="0"/>
              </a:rPr>
              <a:t>  </a:t>
            </a:r>
            <a:r>
              <a:rPr lang="en-GB" sz="3600" dirty="0">
                <a:cs typeface="Lucida Sans Unicode" pitchFamily="34" charset="0"/>
              </a:rPr>
              <a:t>=&gt;	 r </a:t>
            </a:r>
            <a:r>
              <a:rPr lang="en-GB" sz="3200" dirty="0" smtClean="0">
                <a:cs typeface="Lucida Sans Unicode" pitchFamily="34" charset="0"/>
              </a:rPr>
              <a:t>	</a:t>
            </a:r>
          </a:p>
          <a:p>
            <a:pPr marL="457200" lvl="1" indent="-457200"/>
            <a:r>
              <a:rPr lang="en-GB" dirty="0" smtClean="0">
                <a:cs typeface="Lucida Sans Unicode" pitchFamily="34" charset="0"/>
              </a:rPr>
              <a:t>the time reversal  </a:t>
            </a:r>
            <a:r>
              <a:rPr lang="en-GB" dirty="0">
                <a:cs typeface="Lucida Sans Unicode" pitchFamily="34" charset="0"/>
              </a:rPr>
              <a:t>of  {p} q {r}</a:t>
            </a:r>
          </a:p>
          <a:p>
            <a:pPr marL="457200" lvl="1" indent="-457200"/>
            <a:r>
              <a:rPr lang="en-GB" dirty="0" smtClean="0">
                <a:cs typeface="Lucida Sans Unicode" pitchFamily="34" charset="0"/>
              </a:rPr>
              <a:t>r   may be executed by first executing  q  </a:t>
            </a:r>
          </a:p>
          <a:p>
            <a:pPr marL="457200" lvl="1" indent="-457200"/>
            <a:r>
              <a:rPr lang="en-GB" dirty="0" smtClean="0">
                <a:cs typeface="Lucida Sans Unicode" pitchFamily="34" charset="0"/>
              </a:rPr>
              <a:t>with  p  as continuation for later execution.</a:t>
            </a:r>
          </a:p>
          <a:p>
            <a:pPr marL="0" indent="-400050"/>
            <a:r>
              <a:rPr lang="en-GB" dirty="0" smtClean="0">
                <a:cs typeface="Lucida Sans Unicode" pitchFamily="34" charset="0"/>
              </a:rPr>
              <a:t> maybe there are other ways of executing  r </a:t>
            </a:r>
          </a:p>
          <a:p>
            <a:pPr marL="0" indent="-400050"/>
            <a:endParaRPr lang="en-GB" sz="2800" dirty="0" smtClean="0">
              <a:cs typeface="Lucida Sans Unicode" pitchFamily="34" charset="0"/>
            </a:endParaRPr>
          </a:p>
          <a:p>
            <a:r>
              <a:rPr lang="en-GB" sz="3600" dirty="0" smtClean="0">
                <a:cs typeface="Lucida Sans Unicode" pitchFamily="34" charset="0"/>
              </a:rPr>
              <a:t>Tautology:  (q ; p)  – q -&gt;  p</a:t>
            </a:r>
            <a:endParaRPr lang="en-GB" sz="3600" dirty="0">
              <a:cs typeface="Lucida Sans Unicode" pitchFamily="34" charset="0"/>
            </a:endParaRPr>
          </a:p>
          <a:p>
            <a:r>
              <a:rPr lang="en-GB" sz="2800" dirty="0" smtClean="0">
                <a:cs typeface="Lucida Sans Unicode" pitchFamily="34" charset="0"/>
              </a:rPr>
              <a:t>Proof:   from reflexivity:    </a:t>
            </a:r>
            <a:r>
              <a:rPr lang="en-GB" sz="2800" dirty="0" err="1" smtClean="0">
                <a:cs typeface="Lucida Sans Unicode" pitchFamily="34" charset="0"/>
              </a:rPr>
              <a:t>q;p</a:t>
            </a:r>
            <a:r>
              <a:rPr lang="en-GB" sz="2800" dirty="0" smtClean="0">
                <a:cs typeface="Lucida Sans Unicode" pitchFamily="34" charset="0"/>
              </a:rPr>
              <a:t>  =&gt;  </a:t>
            </a:r>
            <a:r>
              <a:rPr lang="en-GB" sz="2800" dirty="0" err="1" smtClean="0">
                <a:cs typeface="Lucida Sans Unicode" pitchFamily="34" charset="0"/>
              </a:rPr>
              <a:t>q;p</a:t>
            </a:r>
            <a:endParaRPr lang="en-GB" sz="2800" dirty="0" smtClean="0">
              <a:cs typeface="Lucida Sans Unicode" pitchFamily="34" charset="0"/>
            </a:endParaRPr>
          </a:p>
          <a:p>
            <a:pPr marL="400050" lvl="1" indent="-400050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02967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Technical Objection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Originally, Hoare restricted  q  to be a program, and  p , r  to be state descriptions</a:t>
            </a:r>
          </a:p>
          <a:p>
            <a:r>
              <a:rPr lang="en-GB" dirty="0" smtClean="0"/>
              <a:t>Originally, Milner restricted  p  and  r  to be programs, and  q  to be an atomic action.</a:t>
            </a:r>
            <a:endParaRPr lang="en-GB" dirty="0"/>
          </a:p>
          <a:p>
            <a:r>
              <a:rPr lang="en-GB" dirty="0" smtClean="0"/>
              <a:t>These restrictions are useful in application.</a:t>
            </a:r>
          </a:p>
          <a:p>
            <a:r>
              <a:rPr lang="en-GB" dirty="0" smtClean="0"/>
              <a:t>And so is their removal  </a:t>
            </a:r>
          </a:p>
          <a:p>
            <a:r>
              <a:rPr lang="en-GB" dirty="0" smtClean="0"/>
              <a:t>(provided that the axioms are still consistent).</a:t>
            </a:r>
          </a:p>
        </p:txBody>
      </p:sp>
    </p:spTree>
    <p:extLst>
      <p:ext uri="{BB962C8B-B14F-4D97-AF65-F5344CB8AC3E}">
        <p14:creationId xmlns:p14="http://schemas.microsoft.com/office/powerpoint/2010/main" val="390977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Sequential composition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00050" lvl="2" indent="0">
              <a:buNone/>
            </a:pPr>
            <a:r>
              <a:rPr lang="en-GB" sz="3600" u="sng" dirty="0">
                <a:cs typeface="Lucida Sans Unicode" pitchFamily="34" charset="0"/>
              </a:rPr>
              <a:t>{p} q {s} </a:t>
            </a:r>
            <a:r>
              <a:rPr lang="en-GB" sz="3600" u="sng" dirty="0" smtClean="0">
                <a:cs typeface="Lucida Sans Unicode" pitchFamily="34" charset="0"/>
              </a:rPr>
              <a:t>			 </a:t>
            </a:r>
            <a:r>
              <a:rPr lang="en-GB" sz="3600" u="sng" dirty="0">
                <a:cs typeface="Lucida Sans Unicode" pitchFamily="34" charset="0"/>
              </a:rPr>
              <a:t>{s} q’ {r} </a:t>
            </a:r>
            <a:endParaRPr lang="en-GB" sz="3600" u="sng" dirty="0" smtClean="0">
              <a:cs typeface="Lucida Sans Unicode" pitchFamily="34" charset="0"/>
            </a:endParaRPr>
          </a:p>
          <a:p>
            <a:pPr marL="0" lvl="1" indent="0">
              <a:buNone/>
            </a:pPr>
            <a:r>
              <a:rPr lang="en-GB" sz="3600" dirty="0">
                <a:cs typeface="Lucida Sans Unicode" pitchFamily="34" charset="0"/>
              </a:rPr>
              <a:t>	</a:t>
            </a:r>
            <a:r>
              <a:rPr lang="en-GB" sz="3600" dirty="0" smtClean="0">
                <a:cs typeface="Lucida Sans Unicode" pitchFamily="34" charset="0"/>
              </a:rPr>
              <a:t>	   {</a:t>
            </a:r>
            <a:r>
              <a:rPr lang="en-GB" sz="3600" dirty="0">
                <a:cs typeface="Lucida Sans Unicode" pitchFamily="34" charset="0"/>
              </a:rPr>
              <a:t>p} </a:t>
            </a:r>
            <a:r>
              <a:rPr lang="en-GB" sz="3600" dirty="0" err="1">
                <a:cs typeface="Lucida Sans Unicode" pitchFamily="34" charset="0"/>
              </a:rPr>
              <a:t>q;q</a:t>
            </a:r>
            <a:r>
              <a:rPr lang="en-GB" sz="3600" dirty="0">
                <a:cs typeface="Lucida Sans Unicode" pitchFamily="34" charset="0"/>
              </a:rPr>
              <a:t>’ {r</a:t>
            </a:r>
            <a:r>
              <a:rPr lang="en-GB" sz="3600" dirty="0" smtClean="0">
                <a:cs typeface="Lucida Sans Unicode" pitchFamily="34" charset="0"/>
              </a:rPr>
              <a:t>}</a:t>
            </a:r>
          </a:p>
          <a:p>
            <a:pPr marL="0" lvl="1" indent="0">
              <a:buNone/>
            </a:pPr>
            <a:endParaRPr lang="en-GB" sz="3200" dirty="0" smtClean="0">
              <a:cs typeface="Lucida Sans Unicode" pitchFamily="34" charset="0"/>
            </a:endParaRPr>
          </a:p>
          <a:p>
            <a:pPr marL="0" lvl="1" indent="0">
              <a:buNone/>
            </a:pPr>
            <a:r>
              <a:rPr lang="en-GB" sz="3600" dirty="0">
                <a:cs typeface="Lucida Sans Unicode" pitchFamily="34" charset="0"/>
              </a:rPr>
              <a:t> </a:t>
            </a:r>
            <a:r>
              <a:rPr lang="en-GB" sz="3600" dirty="0" smtClean="0">
                <a:cs typeface="Lucida Sans Unicode" pitchFamily="34" charset="0"/>
              </a:rPr>
              <a:t>    r</a:t>
            </a:r>
            <a:r>
              <a:rPr lang="en-GB" sz="3600" u="sng" dirty="0" smtClean="0">
                <a:cs typeface="Lucida Sans Unicode" pitchFamily="34" charset="0"/>
              </a:rPr>
              <a:t> –q-&gt; s			s –q’-&gt; p</a:t>
            </a:r>
          </a:p>
          <a:p>
            <a:pPr marL="0" lvl="1" indent="0">
              <a:buNone/>
            </a:pPr>
            <a:r>
              <a:rPr lang="en-GB" sz="3600" dirty="0" smtClean="0">
                <a:cs typeface="Lucida Sans Unicode" pitchFamily="34" charset="0"/>
              </a:rPr>
              <a:t>		   r –(</a:t>
            </a:r>
            <a:r>
              <a:rPr lang="en-GB" sz="3600" dirty="0" err="1" smtClean="0">
                <a:cs typeface="Lucida Sans Unicode" pitchFamily="34" charset="0"/>
              </a:rPr>
              <a:t>q;q</a:t>
            </a:r>
            <a:r>
              <a:rPr lang="en-GB" sz="3600" dirty="0" smtClean="0">
                <a:cs typeface="Lucida Sans Unicode" pitchFamily="34" charset="0"/>
              </a:rPr>
              <a:t>’)-&gt; p</a:t>
            </a:r>
          </a:p>
          <a:p>
            <a:pPr marL="0" lvl="1" indent="0">
              <a:buNone/>
            </a:pPr>
            <a:endParaRPr lang="en-GB" sz="3600" dirty="0" smtClean="0">
              <a:cs typeface="Lucida Sans Unicode" pitchFamily="34" charset="0"/>
            </a:endParaRPr>
          </a:p>
          <a:p>
            <a:pPr marL="0" indent="0">
              <a:buNone/>
            </a:pPr>
            <a:r>
              <a:rPr lang="en-GB" sz="3500" dirty="0" smtClean="0">
                <a:cs typeface="Lucida Sans Unicode" pitchFamily="34" charset="0"/>
              </a:rPr>
              <a:t>Proof: by reversal of the Hoare rule</a:t>
            </a:r>
          </a:p>
          <a:p>
            <a:pPr marL="0" indent="0">
              <a:buNone/>
            </a:pPr>
            <a:r>
              <a:rPr lang="en-GB" sz="3600" dirty="0" smtClean="0">
                <a:cs typeface="Lucida Sans Unicode" pitchFamily="34" charset="0"/>
              </a:rPr>
              <a:t>	</a:t>
            </a:r>
            <a:endParaRPr lang="en-GB" sz="3600" dirty="0">
              <a:cs typeface="Lucida Sans Unicode" pitchFamily="34" charset="0"/>
            </a:endParaRP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63150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Concurrency in CCS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 	 </a:t>
            </a:r>
            <a:r>
              <a:rPr lang="en-GB" u="sng" dirty="0"/>
              <a:t>r –p-&gt; q		r’ -p’-&gt; q</a:t>
            </a:r>
            <a:r>
              <a:rPr lang="en-GB" dirty="0"/>
              <a:t>’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    (r||r’)  -(p||p’)-&gt;  (q||q’)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provided  p||p’  =  </a:t>
            </a:r>
            <a:r>
              <a:rPr lang="el-GR" dirty="0" smtClean="0"/>
              <a:t>τ</a:t>
            </a:r>
            <a:endParaRPr lang="en-GB" dirty="0" smtClean="0"/>
          </a:p>
          <a:p>
            <a:pPr lvl="1"/>
            <a:r>
              <a:rPr lang="en-GB" dirty="0" smtClean="0"/>
              <a:t>where  </a:t>
            </a:r>
            <a:r>
              <a:rPr lang="el-GR" dirty="0" smtClean="0"/>
              <a:t>τ</a:t>
            </a:r>
            <a:r>
              <a:rPr lang="en-GB" dirty="0" smtClean="0"/>
              <a:t>  is the unobserved atomic transition,</a:t>
            </a:r>
          </a:p>
          <a:p>
            <a:pPr marL="457200" lvl="1" indent="0">
              <a:buNone/>
            </a:pPr>
            <a:r>
              <a:rPr lang="en-GB" dirty="0" smtClean="0"/>
              <a:t>which occurs (in CCS) when p  and  p’  are an input and an output on the same channel.</a:t>
            </a:r>
          </a:p>
          <a:p>
            <a:r>
              <a:rPr lang="en-GB" dirty="0" smtClean="0"/>
              <a:t>Proof: by reversal of the modularity rule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980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Frame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/>
              <a:t>	</a:t>
            </a:r>
            <a:r>
              <a:rPr lang="en-GB" u="sng" dirty="0" smtClean="0"/>
              <a:t>     r </a:t>
            </a:r>
            <a:r>
              <a:rPr lang="en-GB" u="sng" dirty="0"/>
              <a:t>–q-&gt; </a:t>
            </a:r>
            <a:r>
              <a:rPr lang="en-GB" u="sng" dirty="0" smtClean="0"/>
              <a:t>p		</a:t>
            </a:r>
            <a:endParaRPr lang="en-GB" u="sng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(r||f) </a:t>
            </a:r>
            <a:r>
              <a:rPr lang="en-GB" dirty="0"/>
              <a:t>–q-&gt; </a:t>
            </a:r>
            <a:r>
              <a:rPr lang="en-GB" dirty="0" smtClean="0"/>
              <a:t>(p||f)</a:t>
            </a:r>
          </a:p>
          <a:p>
            <a:pPr lvl="1"/>
            <a:r>
              <a:rPr lang="en-GB" dirty="0" smtClean="0"/>
              <a:t>a step  q  possible for a single thread r  is still possible when  r  is executed concurrently with  f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cs typeface="Lucida Sans Unicode" pitchFamily="34" charset="0"/>
              </a:rPr>
              <a:t>		</a:t>
            </a:r>
            <a:r>
              <a:rPr lang="en-GB" u="sng" dirty="0" smtClean="0">
                <a:cs typeface="Lucida Sans Unicode" pitchFamily="34" charset="0"/>
              </a:rPr>
              <a:t>   r </a:t>
            </a:r>
            <a:r>
              <a:rPr lang="en-GB" u="sng" dirty="0">
                <a:cs typeface="Lucida Sans Unicode" pitchFamily="34" charset="0"/>
              </a:rPr>
              <a:t>–q-&gt; p	</a:t>
            </a:r>
            <a:endParaRPr lang="en-GB" sz="2800" u="sng" dirty="0">
              <a:cs typeface="Lucida Sans Unicode" pitchFamily="34" charset="0"/>
            </a:endParaRPr>
          </a:p>
          <a:p>
            <a:pPr marL="0" indent="0">
              <a:buNone/>
            </a:pPr>
            <a:r>
              <a:rPr lang="en-GB" dirty="0">
                <a:cs typeface="Lucida Sans Unicode" pitchFamily="34" charset="0"/>
              </a:rPr>
              <a:t>    	</a:t>
            </a:r>
            <a:r>
              <a:rPr lang="en-GB" dirty="0" smtClean="0">
                <a:cs typeface="Lucida Sans Unicode" pitchFamily="34" charset="0"/>
              </a:rPr>
              <a:t>	(</a:t>
            </a:r>
            <a:r>
              <a:rPr lang="en-GB" dirty="0" err="1">
                <a:cs typeface="Lucida Sans Unicode" pitchFamily="34" charset="0"/>
              </a:rPr>
              <a:t>r;f</a:t>
            </a:r>
            <a:r>
              <a:rPr lang="en-GB" dirty="0">
                <a:cs typeface="Lucida Sans Unicode" pitchFamily="34" charset="0"/>
              </a:rPr>
              <a:t>) –q-&gt;(</a:t>
            </a:r>
            <a:r>
              <a:rPr lang="en-GB" dirty="0" err="1">
                <a:cs typeface="Lucida Sans Unicode" pitchFamily="34" charset="0"/>
              </a:rPr>
              <a:t>p;f</a:t>
            </a:r>
            <a:r>
              <a:rPr lang="en-GB" dirty="0" smtClean="0">
                <a:cs typeface="Lucida Sans Unicode" pitchFamily="34" charset="0"/>
              </a:rPr>
              <a:t>) </a:t>
            </a:r>
          </a:p>
          <a:p>
            <a:pPr lvl="1"/>
            <a:r>
              <a:rPr lang="en-GB" dirty="0" smtClean="0">
                <a:cs typeface="Lucida Sans Unicode" pitchFamily="34" charset="0"/>
              </a:rPr>
              <a:t>operational definition of ; </a:t>
            </a:r>
            <a:endParaRPr lang="en-GB" dirty="0">
              <a:cs typeface="Lucida Sans Unicode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168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internal step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cs typeface="Lucida Sans Unicode" pitchFamily="34" charset="0"/>
              </a:rPr>
              <a:t>r </a:t>
            </a:r>
            <a:r>
              <a:rPr lang="en-GB" dirty="0">
                <a:cs typeface="Lucida Sans Unicode" pitchFamily="34" charset="0"/>
              </a:rPr>
              <a:t>-&gt; p   = </a:t>
            </a:r>
            <a:r>
              <a:rPr lang="en-GB" baseline="-25000" dirty="0">
                <a:cs typeface="Lucida Sans Unicode" pitchFamily="34" charset="0"/>
              </a:rPr>
              <a:t>def.   </a:t>
            </a:r>
            <a:r>
              <a:rPr lang="en-GB" dirty="0">
                <a:cs typeface="Lucida Sans Unicode" pitchFamily="34" charset="0"/>
              </a:rPr>
              <a:t>p =&gt; r</a:t>
            </a:r>
            <a:r>
              <a:rPr lang="en-GB" sz="2800" dirty="0">
                <a:cs typeface="Lucida Sans Unicode" pitchFamily="34" charset="0"/>
              </a:rPr>
              <a:t>		</a:t>
            </a:r>
            <a:endParaRPr lang="en-GB" sz="2800" dirty="0" smtClean="0">
              <a:cs typeface="Lucida Sans Unicode" pitchFamily="34" charset="0"/>
            </a:endParaRPr>
          </a:p>
          <a:p>
            <a:pPr lvl="1"/>
            <a:r>
              <a:rPr lang="en-GB" dirty="0" smtClean="0">
                <a:cs typeface="Lucida Sans Unicode" pitchFamily="34" charset="0"/>
              </a:rPr>
              <a:t>(the </a:t>
            </a:r>
            <a:r>
              <a:rPr lang="en-GB" dirty="0">
                <a:cs typeface="Lucida Sans Unicode" pitchFamily="34" charset="0"/>
              </a:rPr>
              <a:t>order dual of </a:t>
            </a:r>
            <a:r>
              <a:rPr lang="en-GB" dirty="0" smtClean="0">
                <a:cs typeface="Lucida Sans Unicode" pitchFamily="34" charset="0"/>
              </a:rPr>
              <a:t>refinement)</a:t>
            </a:r>
            <a:endParaRPr lang="en-GB" sz="3200" dirty="0">
              <a:cs typeface="Lucida Sans Unicode" pitchFamily="34" charset="0"/>
            </a:endParaRPr>
          </a:p>
          <a:p>
            <a:pPr lvl="1"/>
            <a:r>
              <a:rPr lang="en-GB" dirty="0" smtClean="0">
                <a:cs typeface="Lucida Sans Unicode" pitchFamily="34" charset="0"/>
              </a:rPr>
              <a:t>the implementation may make a refinement step</a:t>
            </a:r>
          </a:p>
          <a:p>
            <a:pPr lvl="1"/>
            <a:r>
              <a:rPr lang="en-GB" dirty="0" smtClean="0">
                <a:cs typeface="Lucida Sans Unicode" pitchFamily="34" charset="0"/>
              </a:rPr>
              <a:t>reducing </a:t>
            </a:r>
            <a:r>
              <a:rPr lang="en-GB" dirty="0">
                <a:cs typeface="Lucida Sans Unicode" pitchFamily="34" charset="0"/>
              </a:rPr>
              <a:t>the range of subsequent </a:t>
            </a:r>
            <a:r>
              <a:rPr lang="en-GB" dirty="0" smtClean="0">
                <a:cs typeface="Lucida Sans Unicode" pitchFamily="34" charset="0"/>
              </a:rPr>
              <a:t>behaviours</a:t>
            </a:r>
          </a:p>
          <a:p>
            <a:pPr lvl="1"/>
            <a:endParaRPr lang="en-GB" dirty="0">
              <a:cs typeface="Lucida Sans Unicode" pitchFamily="34" charset="0"/>
            </a:endParaRPr>
          </a:p>
          <a:p>
            <a:pPr marL="400050" lvl="1" indent="-40005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439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 of consequence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u="sng" dirty="0" smtClean="0"/>
              <a:t>p  =&gt;  p’	   	{p’} q {r’}		r’ =&gt;  r</a:t>
            </a:r>
          </a:p>
          <a:p>
            <a:pPr marL="0" indent="0">
              <a:buNone/>
            </a:pPr>
            <a:r>
              <a:rPr lang="en-GB" dirty="0" smtClean="0"/>
              <a:t>			{p} q {r}</a:t>
            </a:r>
            <a:endParaRPr lang="en-GB" dirty="0"/>
          </a:p>
          <a:p>
            <a:r>
              <a:rPr lang="en-GB" u="sng" dirty="0" smtClean="0"/>
              <a:t>r -&gt; r’		r’ –q-&gt; p’		p’ -&gt; p</a:t>
            </a:r>
          </a:p>
          <a:p>
            <a:pPr marL="0" indent="0">
              <a:buNone/>
            </a:pPr>
            <a:r>
              <a:rPr lang="en-GB" dirty="0" smtClean="0"/>
              <a:t>			r –q-&gt; p</a:t>
            </a:r>
          </a:p>
          <a:p>
            <a:pPr lvl="1"/>
            <a:r>
              <a:rPr lang="en-GB" dirty="0" smtClean="0"/>
              <a:t>Proof: ; is monotonic and associative,  </a:t>
            </a:r>
          </a:p>
          <a:p>
            <a:pPr lvl="1"/>
            <a:r>
              <a:rPr lang="en-GB" dirty="0" smtClean="0"/>
              <a:t>  =&gt; is transitive.</a:t>
            </a:r>
          </a:p>
          <a:p>
            <a:r>
              <a:rPr lang="en-GB" dirty="0" smtClean="0"/>
              <a:t>Each rule is the dual of the other</a:t>
            </a:r>
          </a:p>
          <a:p>
            <a:pPr lvl="1"/>
            <a:r>
              <a:rPr lang="en-GB" dirty="0" smtClean="0"/>
              <a:t>by order reversal and time reversal</a:t>
            </a:r>
          </a:p>
        </p:txBody>
      </p:sp>
    </p:spTree>
    <p:extLst>
      <p:ext uri="{BB962C8B-B14F-4D97-AF65-F5344CB8AC3E}">
        <p14:creationId xmlns:p14="http://schemas.microsoft.com/office/powerpoint/2010/main" val="2944332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1. Laws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44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operators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 \/ q	describes all traces of  p  and all of  q</a:t>
            </a:r>
          </a:p>
          <a:p>
            <a:pPr lvl="1"/>
            <a:r>
              <a:rPr lang="en-GB" dirty="0" smtClean="0"/>
              <a:t>describes options in design</a:t>
            </a:r>
          </a:p>
          <a:p>
            <a:pPr lvl="1"/>
            <a:r>
              <a:rPr lang="en-GB" dirty="0" smtClean="0"/>
              <a:t>choice (non-determinism) in execution</a:t>
            </a:r>
            <a:endParaRPr lang="en-GB" dirty="0"/>
          </a:p>
          <a:p>
            <a:r>
              <a:rPr lang="en-GB" dirty="0" smtClean="0"/>
              <a:t>p /\ q   	describes all traces </a:t>
            </a:r>
            <a:r>
              <a:rPr lang="en-GB" dirty="0"/>
              <a:t>of  </a:t>
            </a:r>
            <a:r>
              <a:rPr lang="en-GB" dirty="0" smtClean="0"/>
              <a:t>both p  and q</a:t>
            </a:r>
          </a:p>
          <a:p>
            <a:pPr lvl="1"/>
            <a:r>
              <a:rPr lang="en-GB" dirty="0" smtClean="0"/>
              <a:t>conjunction of requirements (aspects) in design</a:t>
            </a:r>
          </a:p>
          <a:p>
            <a:pPr lvl="1"/>
            <a:r>
              <a:rPr lang="en-GB" dirty="0" smtClean="0"/>
              <a:t>lock-step concurrency in execution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27809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/>
              <a:t>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154494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Axioms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/\ is the </a:t>
            </a:r>
            <a:r>
              <a:rPr lang="en-GB" dirty="0"/>
              <a:t>disjunction and </a:t>
            </a:r>
            <a:r>
              <a:rPr lang="en-GB" dirty="0" smtClean="0"/>
              <a:t>\/  is the conjunction </a:t>
            </a:r>
            <a:r>
              <a:rPr lang="en-GB" dirty="0"/>
              <a:t>of a Boolean Algebra  </a:t>
            </a:r>
            <a:r>
              <a:rPr lang="en-GB" dirty="0" smtClean="0"/>
              <a:t>(even with </a:t>
            </a:r>
            <a:r>
              <a:rPr lang="en-GB" dirty="0"/>
              <a:t>negation).</a:t>
            </a:r>
          </a:p>
          <a:p>
            <a:r>
              <a:rPr lang="en-GB" dirty="0"/>
              <a:t>Axiom:   ;  and  ||  distribute through  </a:t>
            </a:r>
            <a:r>
              <a:rPr lang="en-GB" dirty="0">
                <a:sym typeface="Symbol"/>
              </a:rPr>
              <a:t>\/</a:t>
            </a:r>
          </a:p>
          <a:p>
            <a:pPr lvl="1"/>
            <a:r>
              <a:rPr lang="en-GB" dirty="0">
                <a:sym typeface="Symbol"/>
              </a:rPr>
              <a:t>which validates reasoning by </a:t>
            </a:r>
            <a:r>
              <a:rPr lang="en-GB" dirty="0" smtClean="0">
                <a:sym typeface="Symbol"/>
              </a:rPr>
              <a:t>cases</a:t>
            </a:r>
          </a:p>
          <a:p>
            <a:pPr lvl="1"/>
            <a:r>
              <a:rPr lang="en-GB" dirty="0" smtClean="0">
                <a:sym typeface="Symbol"/>
              </a:rPr>
              <a:t>and implementation by non-deterministic selection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074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Choice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   </a:t>
            </a:r>
            <a:r>
              <a:rPr lang="en-GB" u="sng" dirty="0" smtClean="0"/>
              <a:t>{p} q {r}		{p} q’ {r}</a:t>
            </a:r>
          </a:p>
          <a:p>
            <a:pPr marL="0" indent="0">
              <a:buNone/>
            </a:pPr>
            <a:r>
              <a:rPr lang="en-GB" dirty="0"/>
              <a:t>	 </a:t>
            </a:r>
            <a:r>
              <a:rPr lang="en-GB" dirty="0" smtClean="0"/>
              <a:t>  {p} (q \/ q’) {r}</a:t>
            </a:r>
          </a:p>
          <a:p>
            <a:pPr lvl="1"/>
            <a:r>
              <a:rPr lang="en-GB" dirty="0" smtClean="0"/>
              <a:t>both choices must be correct</a:t>
            </a:r>
          </a:p>
          <a:p>
            <a:pPr lvl="1"/>
            <a:r>
              <a:rPr lang="en-GB" dirty="0" smtClean="0"/>
              <a:t>proof: distribution of  ;  through  \/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___</a:t>
            </a:r>
            <a:r>
              <a:rPr lang="en-GB" u="sng" dirty="0" smtClean="0"/>
              <a:t>r </a:t>
            </a:r>
            <a:r>
              <a:rPr lang="en-GB" u="sng" dirty="0"/>
              <a:t>–q-&gt; p____</a:t>
            </a:r>
            <a:r>
              <a:rPr lang="en-GB" dirty="0"/>
              <a:t>  </a:t>
            </a:r>
            <a:endParaRPr lang="en-GB" u="sng" dirty="0"/>
          </a:p>
          <a:p>
            <a:pPr marL="0" indent="0">
              <a:buNone/>
            </a:pPr>
            <a:r>
              <a:rPr lang="en-GB" dirty="0"/>
              <a:t>   	    </a:t>
            </a:r>
            <a:r>
              <a:rPr lang="en-GB" dirty="0" smtClean="0"/>
              <a:t>(</a:t>
            </a:r>
            <a:r>
              <a:rPr lang="en-GB" dirty="0"/>
              <a:t>r \/ r’) –q-&gt; p</a:t>
            </a:r>
          </a:p>
          <a:p>
            <a:pPr lvl="1"/>
            <a:r>
              <a:rPr lang="en-GB" dirty="0"/>
              <a:t>only one of the alternatives is </a:t>
            </a:r>
            <a:r>
              <a:rPr lang="en-GB" dirty="0" smtClean="0"/>
              <a:t>executed</a:t>
            </a:r>
          </a:p>
          <a:p>
            <a:pPr lvl="1"/>
            <a:r>
              <a:rPr lang="en-GB" dirty="0" smtClean="0"/>
              <a:t>proof:  r  =&gt;  r \/ r’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2212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Axioms proved from calculi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from Hoare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614165"/>
          </a:xfrm>
        </p:spPr>
        <p:txBody>
          <a:bodyPr/>
          <a:lstStyle/>
          <a:p>
            <a:r>
              <a:rPr lang="en-GB" dirty="0" smtClean="0"/>
              <a:t>p ; (q\/r)  =&gt;  </a:t>
            </a:r>
            <a:r>
              <a:rPr lang="en-GB" dirty="0" err="1"/>
              <a:t>p</a:t>
            </a:r>
            <a:r>
              <a:rPr lang="en-GB" dirty="0" err="1" smtClean="0"/>
              <a:t>;q</a:t>
            </a:r>
            <a:r>
              <a:rPr lang="en-GB" dirty="0" smtClean="0"/>
              <a:t>  \/  </a:t>
            </a:r>
            <a:r>
              <a:rPr lang="en-GB" dirty="0" err="1" smtClean="0"/>
              <a:t>p;r</a:t>
            </a:r>
            <a:endParaRPr lang="en-GB" dirty="0" smtClean="0"/>
          </a:p>
          <a:p>
            <a:r>
              <a:rPr lang="en-GB" dirty="0" err="1" smtClean="0"/>
              <a:t>p;r</a:t>
            </a:r>
            <a:r>
              <a:rPr lang="en-GB" dirty="0" smtClean="0"/>
              <a:t> \/ </a:t>
            </a:r>
            <a:r>
              <a:rPr lang="en-GB" dirty="0" err="1" smtClean="0"/>
              <a:t>q;r</a:t>
            </a:r>
            <a:r>
              <a:rPr lang="en-GB" dirty="0" smtClean="0"/>
              <a:t>  =&gt;  (p\/q) ; r</a:t>
            </a:r>
          </a:p>
          <a:p>
            <a:endParaRPr lang="en-GB" dirty="0"/>
          </a:p>
          <a:p>
            <a:pPr algn="ctr"/>
            <a:endParaRPr lang="en-GB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from Milner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614165"/>
          </a:xfrm>
        </p:spPr>
        <p:txBody>
          <a:bodyPr/>
          <a:lstStyle/>
          <a:p>
            <a:r>
              <a:rPr lang="en-GB" dirty="0" smtClean="0"/>
              <a:t>(p\/q) ; r   =&gt;  (</a:t>
            </a:r>
            <a:r>
              <a:rPr lang="en-GB" dirty="0" err="1" smtClean="0"/>
              <a:t>p;r</a:t>
            </a:r>
            <a:r>
              <a:rPr lang="en-GB" dirty="0" smtClean="0"/>
              <a:t>) \/ (</a:t>
            </a:r>
            <a:r>
              <a:rPr lang="en-GB" dirty="0" err="1" smtClean="0"/>
              <a:t>q;r</a:t>
            </a:r>
            <a:r>
              <a:rPr lang="en-GB" dirty="0" smtClean="0"/>
              <a:t>)</a:t>
            </a:r>
            <a:endParaRPr lang="en-GB" dirty="0"/>
          </a:p>
          <a:p>
            <a:r>
              <a:rPr lang="en-GB" dirty="0" err="1" smtClean="0"/>
              <a:t>p;q</a:t>
            </a:r>
            <a:r>
              <a:rPr lang="en-GB" dirty="0" smtClean="0"/>
              <a:t> \/ </a:t>
            </a:r>
            <a:r>
              <a:rPr lang="en-GB" dirty="0" err="1" smtClean="0"/>
              <a:t>p;r</a:t>
            </a:r>
            <a:r>
              <a:rPr lang="en-GB" dirty="0" smtClean="0"/>
              <a:t>  =&gt;  p ; (q\/r)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11760" y="3717032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from both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/>
              <a:t>p ; (</a:t>
            </a:r>
            <a:r>
              <a:rPr lang="en-GB" sz="2400" dirty="0" err="1"/>
              <a:t>q;r</a:t>
            </a:r>
            <a:r>
              <a:rPr lang="en-GB" sz="2400" dirty="0"/>
              <a:t>)  =&gt;  (</a:t>
            </a:r>
            <a:r>
              <a:rPr lang="en-GB" sz="2400" dirty="0" err="1"/>
              <a:t>p;q</a:t>
            </a:r>
            <a:r>
              <a:rPr lang="en-GB" sz="2400" dirty="0"/>
              <a:t>) ; </a:t>
            </a:r>
            <a:r>
              <a:rPr lang="en-GB" sz="2400" dirty="0" smtClean="0"/>
              <a:t>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/>
              <a:t>(</a:t>
            </a:r>
            <a:r>
              <a:rPr lang="en-GB" sz="2400" dirty="0" err="1"/>
              <a:t>p;q</a:t>
            </a:r>
            <a:r>
              <a:rPr lang="en-GB" sz="2400" dirty="0"/>
              <a:t>) ; r   =&gt;   p ; (</a:t>
            </a:r>
            <a:r>
              <a:rPr lang="en-GB" sz="2400" dirty="0" err="1"/>
              <a:t>q;r</a:t>
            </a:r>
            <a:r>
              <a:rPr lang="en-GB" sz="240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exchange law</a:t>
            </a:r>
            <a:endParaRPr lang="en-GB" sz="2400" dirty="0"/>
          </a:p>
          <a:p>
            <a:pPr marL="342900" indent="-342900">
              <a:buFont typeface="Arial" pitchFamily="34" charset="0"/>
              <a:buChar char="•"/>
            </a:pPr>
            <a:endParaRPr lang="en-GB" sz="2400" dirty="0"/>
          </a:p>
          <a:p>
            <a:pPr marL="342900" indent="-342900">
              <a:buFont typeface="Arial" pitchFamily="34" charset="0"/>
              <a:buChar char="•"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552011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Message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490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Both the Hoare and Milner rules are derived from the same algebra of programming.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The algebra is simpler than each of the calculi,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and stronger than both of them combined.</a:t>
            </a:r>
          </a:p>
          <a:p>
            <a:endParaRPr lang="en-GB" sz="2400" b="1" dirty="0"/>
          </a:p>
          <a:p>
            <a:r>
              <a:rPr lang="en-GB" sz="2400" b="1" dirty="0" smtClean="0"/>
              <a:t>They are mutually consistent, provided the laws are true</a:t>
            </a:r>
          </a:p>
        </p:txBody>
      </p:sp>
    </p:spTree>
    <p:extLst>
      <p:ext uri="{BB962C8B-B14F-4D97-AF65-F5344CB8AC3E}">
        <p14:creationId xmlns:p14="http://schemas.microsoft.com/office/powerpoint/2010/main" val="3388681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3.  The laws are true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096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laws are true of…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specifications, designs, implementations of</a:t>
            </a:r>
          </a:p>
          <a:p>
            <a:pPr lvl="1"/>
            <a:r>
              <a:rPr lang="en-GB" dirty="0" smtClean="0"/>
              <a:t>programs</a:t>
            </a:r>
          </a:p>
          <a:p>
            <a:pPr lvl="1"/>
            <a:r>
              <a:rPr lang="en-GB" dirty="0" smtClean="0"/>
              <a:t>hardware</a:t>
            </a:r>
          </a:p>
          <a:p>
            <a:pPr lvl="1"/>
            <a:r>
              <a:rPr lang="en-GB" dirty="0" smtClean="0"/>
              <a:t>networks</a:t>
            </a:r>
          </a:p>
          <a:p>
            <a:pPr lvl="1"/>
            <a:r>
              <a:rPr lang="en-GB" dirty="0" smtClean="0"/>
              <a:t>hybrid systems</a:t>
            </a:r>
          </a:p>
          <a:p>
            <a:pPr lvl="1"/>
            <a:r>
              <a:rPr lang="en-GB" dirty="0" smtClean="0"/>
              <a:t>the real world of events </a:t>
            </a:r>
          </a:p>
          <a:p>
            <a:pPr marL="457200" lvl="1" indent="0">
              <a:buNone/>
            </a:pPr>
            <a:r>
              <a:rPr lang="en-GB" dirty="0"/>
              <a:t>	</a:t>
            </a:r>
            <a:r>
              <a:rPr lang="en-GB" dirty="0" smtClean="0"/>
              <a:t>occurring in space and time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780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Happens before (</a:t>
            </a:r>
            <a:r>
              <a:rPr lang="en-GB" dirty="0">
                <a:ea typeface="Calibri"/>
                <a:cs typeface="Times New Roman"/>
                <a:sym typeface="Wingdings"/>
              </a:rPr>
              <a:t></a:t>
            </a:r>
            <a:r>
              <a:rPr lang="en-GB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Let  </a:t>
            </a:r>
            <a:r>
              <a:rPr lang="en-GB" dirty="0">
                <a:ea typeface="Calibri"/>
                <a:cs typeface="Times New Roman"/>
              </a:rPr>
              <a:t>e, f, g  є  </a:t>
            </a:r>
            <a:r>
              <a:rPr lang="en-GB" b="1" dirty="0" err="1">
                <a:ea typeface="Calibri"/>
                <a:cs typeface="Times New Roman"/>
              </a:rPr>
              <a:t>Ev</a:t>
            </a:r>
            <a:r>
              <a:rPr lang="en-GB" b="1" dirty="0">
                <a:ea typeface="Calibri"/>
                <a:cs typeface="Times New Roman"/>
              </a:rPr>
              <a:t>  </a:t>
            </a:r>
            <a:r>
              <a:rPr lang="en-GB" dirty="0">
                <a:ea typeface="Calibri"/>
                <a:cs typeface="Times New Roman"/>
              </a:rPr>
              <a:t> 	</a:t>
            </a:r>
            <a:r>
              <a:rPr lang="en-GB" dirty="0" smtClean="0">
                <a:ea typeface="Calibri"/>
                <a:cs typeface="Times New Roman"/>
              </a:rPr>
              <a:t>(</a:t>
            </a:r>
            <a:r>
              <a:rPr lang="en-GB" dirty="0">
                <a:ea typeface="Calibri"/>
                <a:cs typeface="Times New Roman"/>
              </a:rPr>
              <a:t>a set of event occurrences).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a typeface="Calibri"/>
                <a:cs typeface="Times New Roman"/>
              </a:rPr>
              <a:t>Let  e </a:t>
            </a:r>
            <a:r>
              <a:rPr lang="en-GB" dirty="0">
                <a:ea typeface="Calibri"/>
                <a:cs typeface="Times New Roman"/>
                <a:sym typeface="Wingdings"/>
              </a:rPr>
              <a:t></a:t>
            </a:r>
            <a:r>
              <a:rPr lang="en-GB" dirty="0">
                <a:ea typeface="Calibri"/>
                <a:cs typeface="Times New Roman"/>
              </a:rPr>
              <a:t> f  mean (your choice of) :  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a typeface="Calibri"/>
                <a:cs typeface="Times New Roman"/>
              </a:rPr>
              <a:t>‘the occurrence  e  </a:t>
            </a:r>
            <a:r>
              <a:rPr lang="en-GB" dirty="0" smtClean="0">
                <a:ea typeface="Calibri"/>
                <a:cs typeface="Times New Roman"/>
              </a:rPr>
              <a:t>was/will be </a:t>
            </a:r>
            <a:r>
              <a:rPr lang="en-GB" dirty="0">
                <a:ea typeface="Calibri"/>
                <a:cs typeface="Times New Roman"/>
              </a:rPr>
              <a:t>an immediate </a:t>
            </a:r>
            <a:r>
              <a:rPr lang="en-GB" dirty="0" smtClean="0">
                <a:ea typeface="Calibri"/>
                <a:cs typeface="Times New Roman"/>
              </a:rPr>
              <a:t>and necessary </a:t>
            </a:r>
            <a:r>
              <a:rPr lang="en-GB" dirty="0">
                <a:ea typeface="Calibri"/>
                <a:cs typeface="Times New Roman"/>
              </a:rPr>
              <a:t>cause of the occurrence  f ’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a typeface="Calibri"/>
                <a:cs typeface="Times New Roman"/>
              </a:rPr>
              <a:t>‘the occurrence  f  directly depends (depended) on  the occurrence </a:t>
            </a:r>
            <a:r>
              <a:rPr lang="en-GB" dirty="0" smtClean="0">
                <a:ea typeface="Calibri"/>
                <a:cs typeface="Times New Roman"/>
              </a:rPr>
              <a:t> e ’ </a:t>
            </a:r>
            <a:endParaRPr lang="en-GB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a typeface="Calibri"/>
                <a:cs typeface="Times New Roman"/>
              </a:rPr>
              <a:t>‘e  </a:t>
            </a:r>
            <a:r>
              <a:rPr lang="en-GB" dirty="0" smtClean="0">
                <a:ea typeface="Calibri"/>
                <a:cs typeface="Times New Roman"/>
              </a:rPr>
              <a:t>happens </a:t>
            </a:r>
            <a:r>
              <a:rPr lang="en-GB" dirty="0">
                <a:ea typeface="Calibri"/>
                <a:cs typeface="Times New Roman"/>
              </a:rPr>
              <a:t>before  f ’		</a:t>
            </a:r>
            <a:r>
              <a:rPr lang="en-GB" dirty="0" smtClean="0">
                <a:ea typeface="Calibri"/>
                <a:cs typeface="Times New Roman"/>
              </a:rPr>
              <a:t>‘</a:t>
            </a:r>
            <a:r>
              <a:rPr lang="en-GB" dirty="0">
                <a:ea typeface="Calibri"/>
                <a:cs typeface="Times New Roman"/>
              </a:rPr>
              <a:t>f  happens </a:t>
            </a:r>
            <a:r>
              <a:rPr lang="en-GB" dirty="0" smtClean="0">
                <a:ea typeface="Calibri"/>
                <a:cs typeface="Times New Roman"/>
              </a:rPr>
              <a:t>after e ’</a:t>
            </a:r>
            <a:endParaRPr lang="en-GB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7280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Example: </a:t>
            </a:r>
            <a:r>
              <a:rPr lang="en-GB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hardware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a </a:t>
            </a:r>
            <a:r>
              <a:rPr lang="en-GB" dirty="0">
                <a:ea typeface="Calibri"/>
                <a:cs typeface="Times New Roman"/>
              </a:rPr>
              <a:t>rising edge </a:t>
            </a:r>
            <a:r>
              <a:rPr lang="en-GB" dirty="0" smtClean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  <a:sym typeface="Wingdings"/>
              </a:rPr>
              <a:t></a:t>
            </a:r>
            <a:r>
              <a:rPr lang="en-GB" dirty="0" smtClean="0">
                <a:ea typeface="Calibri"/>
                <a:cs typeface="Times New Roman"/>
              </a:rPr>
              <a:t>  next falling </a:t>
            </a:r>
            <a:r>
              <a:rPr lang="en-GB" dirty="0">
                <a:ea typeface="Calibri"/>
                <a:cs typeface="Times New Roman"/>
              </a:rPr>
              <a:t>edge on </a:t>
            </a:r>
            <a:r>
              <a:rPr lang="en-GB" dirty="0" smtClean="0">
                <a:ea typeface="Calibri"/>
                <a:cs typeface="Times New Roman"/>
              </a:rPr>
              <a:t>same wire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a </a:t>
            </a:r>
            <a:r>
              <a:rPr lang="en-GB" dirty="0">
                <a:ea typeface="Calibri"/>
                <a:cs typeface="Times New Roman"/>
              </a:rPr>
              <a:t>rising </a:t>
            </a:r>
            <a:r>
              <a:rPr lang="en-GB" dirty="0" smtClean="0">
                <a:ea typeface="Calibri"/>
                <a:cs typeface="Times New Roman"/>
              </a:rPr>
              <a:t>edge  </a:t>
            </a:r>
            <a:r>
              <a:rPr lang="en-GB" dirty="0" smtClean="0">
                <a:ea typeface="Calibri"/>
                <a:cs typeface="Times New Roman"/>
                <a:sym typeface="Wingdings"/>
              </a:rPr>
              <a:t></a:t>
            </a:r>
            <a:r>
              <a:rPr lang="en-GB" dirty="0">
                <a:ea typeface="Calibri"/>
                <a:cs typeface="Times New Roman"/>
                <a:sym typeface="Wingdings"/>
              </a:rPr>
              <a:t> </a:t>
            </a:r>
            <a:r>
              <a:rPr lang="en-GB" dirty="0" smtClean="0">
                <a:ea typeface="Calibri"/>
                <a:cs typeface="Times New Roman"/>
                <a:sym typeface="Wingdings"/>
              </a:rPr>
              <a:t>  </a:t>
            </a:r>
            <a:r>
              <a:rPr lang="en-GB" dirty="0" smtClean="0">
                <a:ea typeface="Calibri"/>
                <a:cs typeface="Times New Roman"/>
              </a:rPr>
              <a:t>rising </a:t>
            </a:r>
            <a:r>
              <a:rPr lang="en-GB" dirty="0">
                <a:ea typeface="Calibri"/>
                <a:cs typeface="Times New Roman"/>
              </a:rPr>
              <a:t>edge on another </a:t>
            </a:r>
            <a:r>
              <a:rPr lang="en-GB" dirty="0" smtClean="0">
                <a:ea typeface="Calibri"/>
                <a:cs typeface="Times New Roman"/>
              </a:rPr>
              <a:t>wire</a:t>
            </a:r>
            <a:endParaRPr lang="en-GB" dirty="0">
              <a:ea typeface="Calibri"/>
              <a:cs typeface="Times New Roman"/>
            </a:endParaRPr>
          </a:p>
        </p:txBody>
      </p:sp>
      <p:cxnSp>
        <p:nvCxnSpPr>
          <p:cNvPr id="5" name="Elbow Connector 4"/>
          <p:cNvCxnSpPr/>
          <p:nvPr/>
        </p:nvCxnSpPr>
        <p:spPr>
          <a:xfrm flipV="1">
            <a:off x="467544" y="2492896"/>
            <a:ext cx="2952328" cy="432048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/>
          <p:nvPr/>
        </p:nvCxnSpPr>
        <p:spPr>
          <a:xfrm flipV="1">
            <a:off x="467544" y="4653136"/>
            <a:ext cx="2952328" cy="432048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>
            <a:off x="3419872" y="2492896"/>
            <a:ext cx="2952328" cy="408431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/>
          <p:nvPr/>
        </p:nvCxnSpPr>
        <p:spPr>
          <a:xfrm flipV="1">
            <a:off x="3396414" y="5157192"/>
            <a:ext cx="2952328" cy="432048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23728" y="4797152"/>
            <a:ext cx="2664296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118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Example: Petri </a:t>
            </a:r>
            <a:r>
              <a:rPr lang="en-GB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nets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337" y="1412776"/>
            <a:ext cx="8229600" cy="1401108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>
                <a:ea typeface="Calibri"/>
                <a:cs typeface="Times New Roman"/>
              </a:rPr>
              <a:t>		</a:t>
            </a:r>
            <a:r>
              <a:rPr lang="en-GB" sz="2800" dirty="0" smtClean="0">
                <a:ea typeface="Calibri"/>
                <a:cs typeface="Times New Roman"/>
              </a:rPr>
              <a:t>e     </a:t>
            </a:r>
            <a:r>
              <a:rPr lang="en-GB" sz="2800" dirty="0">
                <a:ea typeface="Calibri"/>
                <a:cs typeface="Times New Roman"/>
                <a:sym typeface="Wingdings"/>
              </a:rPr>
              <a:t></a:t>
            </a:r>
            <a:r>
              <a:rPr lang="en-GB" sz="2800" dirty="0">
                <a:ea typeface="Calibri"/>
                <a:cs typeface="Times New Roman"/>
              </a:rPr>
              <a:t>    f </a:t>
            </a:r>
            <a:r>
              <a:rPr lang="en-GB" sz="2800" dirty="0" smtClean="0">
                <a:ea typeface="Calibri"/>
                <a:cs typeface="Times New Roman"/>
              </a:rPr>
              <a:t> </a:t>
            </a:r>
            <a:r>
              <a:rPr lang="en-GB" sz="2800" dirty="0">
                <a:ea typeface="Calibri"/>
                <a:cs typeface="Times New Roman"/>
              </a:rPr>
              <a:t>,  </a:t>
            </a:r>
            <a:r>
              <a:rPr lang="en-GB" sz="2800" dirty="0" smtClean="0">
                <a:ea typeface="Calibri"/>
                <a:cs typeface="Times New Roman"/>
              </a:rPr>
              <a:t>f</a:t>
            </a:r>
            <a:r>
              <a:rPr lang="en-GB" sz="2800" dirty="0">
                <a:ea typeface="Calibri"/>
                <a:cs typeface="Times New Roman"/>
              </a:rPr>
              <a:t>’    </a:t>
            </a:r>
            <a:r>
              <a:rPr lang="en-GB" sz="2800" dirty="0">
                <a:ea typeface="Calibri"/>
                <a:cs typeface="Times New Roman"/>
                <a:sym typeface="Wingdings"/>
              </a:rPr>
              <a:t></a:t>
            </a:r>
            <a:r>
              <a:rPr lang="en-GB" sz="2800" dirty="0">
                <a:ea typeface="Calibri"/>
                <a:cs typeface="Times New Roman"/>
              </a:rPr>
              <a:t>      g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800" dirty="0">
                <a:ea typeface="Calibri"/>
                <a:cs typeface="Times New Roman"/>
              </a:rPr>
              <a:t>		</a:t>
            </a:r>
            <a:r>
              <a:rPr lang="en-GB" sz="2800" dirty="0" smtClean="0">
                <a:ea typeface="Calibri"/>
                <a:cs typeface="Times New Roman"/>
              </a:rPr>
              <a:t>e     </a:t>
            </a:r>
            <a:r>
              <a:rPr lang="en-GB" sz="2800" dirty="0">
                <a:ea typeface="Calibri"/>
                <a:cs typeface="Times New Roman"/>
                <a:sym typeface="Wingdings"/>
              </a:rPr>
              <a:t></a:t>
            </a:r>
            <a:r>
              <a:rPr lang="en-GB" sz="2800" dirty="0">
                <a:ea typeface="Calibri"/>
                <a:cs typeface="Times New Roman"/>
              </a:rPr>
              <a:t>    </a:t>
            </a:r>
            <a:r>
              <a:rPr lang="en-GB" sz="2800" dirty="0" smtClean="0">
                <a:ea typeface="Calibri"/>
                <a:cs typeface="Times New Roman"/>
              </a:rPr>
              <a:t>f  </a:t>
            </a:r>
            <a:r>
              <a:rPr lang="en-GB" sz="2800" dirty="0">
                <a:ea typeface="Calibri"/>
                <a:cs typeface="Times New Roman"/>
              </a:rPr>
              <a:t>, </a:t>
            </a:r>
            <a:r>
              <a:rPr lang="en-GB" sz="2800" dirty="0" smtClean="0">
                <a:ea typeface="Calibri"/>
                <a:cs typeface="Times New Roman"/>
              </a:rPr>
              <a:t> f’    </a:t>
            </a:r>
            <a:r>
              <a:rPr lang="en-GB" sz="2800" dirty="0">
                <a:ea typeface="Calibri"/>
                <a:cs typeface="Times New Roman"/>
                <a:sym typeface="Wingdings"/>
              </a:rPr>
              <a:t></a:t>
            </a:r>
            <a:r>
              <a:rPr lang="en-GB" sz="2800" dirty="0">
                <a:ea typeface="Calibri"/>
                <a:cs typeface="Times New Roman"/>
              </a:rPr>
              <a:t>     </a:t>
            </a:r>
            <a:r>
              <a:rPr lang="en-GB" sz="2800" dirty="0" smtClean="0">
                <a:ea typeface="Calibri"/>
                <a:cs typeface="Times New Roman"/>
              </a:rPr>
              <a:t>  g</a:t>
            </a:r>
            <a:endParaRPr lang="en-GB" sz="2800" dirty="0">
              <a:ea typeface="Calibri"/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3968" y="3284984"/>
            <a:ext cx="0" cy="10801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04855" y="4797152"/>
            <a:ext cx="0" cy="11521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83968" y="3861048"/>
            <a:ext cx="21602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304855" y="5013176"/>
            <a:ext cx="21602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465095" y="3501008"/>
            <a:ext cx="0" cy="18722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444208" y="4437112"/>
            <a:ext cx="108012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304855" y="5674641"/>
            <a:ext cx="321947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403648" y="3573016"/>
            <a:ext cx="288032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148940" y="3825044"/>
            <a:ext cx="0" cy="18722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144615" y="4221088"/>
            <a:ext cx="21602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123728" y="5355936"/>
            <a:ext cx="21602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148940" y="5805264"/>
            <a:ext cx="388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e</a:t>
            </a:r>
            <a:endParaRPr lang="en-GB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3722483" y="5811034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f</a:t>
            </a:r>
            <a:endParaRPr lang="en-GB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5987808" y="3041612"/>
            <a:ext cx="378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98979" y="3020329"/>
            <a:ext cx="4341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f’</a:t>
            </a:r>
            <a:endParaRPr lang="en-GB" sz="32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043608" y="4761148"/>
            <a:ext cx="108012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74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Subject matter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824536"/>
          </a:xfrm>
        </p:spPr>
        <p:txBody>
          <a:bodyPr>
            <a:normAutofit/>
          </a:bodyPr>
          <a:lstStyle/>
          <a:p>
            <a:r>
              <a:rPr lang="en-GB" dirty="0" smtClean="0"/>
              <a:t>(traces of) execution of a program </a:t>
            </a:r>
          </a:p>
          <a:p>
            <a:pPr lvl="1"/>
            <a:r>
              <a:rPr lang="en-GB" dirty="0" smtClean="0"/>
              <a:t>recording a set of events, </a:t>
            </a:r>
          </a:p>
          <a:p>
            <a:pPr lvl="1"/>
            <a:r>
              <a:rPr lang="en-GB" dirty="0" smtClean="0"/>
              <a:t>occurring inside and near a computer</a:t>
            </a:r>
          </a:p>
          <a:p>
            <a:pPr lvl="1"/>
            <a:r>
              <a:rPr lang="en-GB" dirty="0" smtClean="0"/>
              <a:t>while it is executing a program</a:t>
            </a:r>
          </a:p>
          <a:p>
            <a:r>
              <a:rPr lang="en-GB" dirty="0" smtClean="0"/>
              <a:t>specifications/designs/programs</a:t>
            </a:r>
          </a:p>
          <a:p>
            <a:pPr lvl="1"/>
            <a:r>
              <a:rPr lang="en-GB" dirty="0" smtClean="0"/>
              <a:t>describing sets of traces</a:t>
            </a:r>
          </a:p>
          <a:p>
            <a:pPr lvl="1"/>
            <a:r>
              <a:rPr lang="en-GB" dirty="0" smtClean="0"/>
              <a:t>that are desired/planned/actual</a:t>
            </a:r>
          </a:p>
          <a:p>
            <a:pPr lvl="1"/>
            <a:r>
              <a:rPr lang="en-GB" dirty="0" smtClean="0"/>
              <a:t>when the program is executed</a:t>
            </a:r>
          </a:p>
          <a:p>
            <a:r>
              <a:rPr lang="en-GB" dirty="0" smtClean="0"/>
              <a:t>the same laws will apply to both.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942465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Message sequence charts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283968" y="1916832"/>
            <a:ext cx="0" cy="24482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283968" y="4221088"/>
            <a:ext cx="20887" cy="1728192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83968" y="3284984"/>
            <a:ext cx="21602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323513" y="4218127"/>
            <a:ext cx="2160240" cy="0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465095" y="1916832"/>
            <a:ext cx="0" cy="4032448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426785" y="3645024"/>
            <a:ext cx="108012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304855" y="5674641"/>
            <a:ext cx="213935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159383" y="2852936"/>
            <a:ext cx="21350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148940" y="1916832"/>
            <a:ext cx="14333" cy="4032448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159383" y="3645024"/>
            <a:ext cx="2160240" cy="0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163273" y="4581128"/>
            <a:ext cx="21602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043608" y="4761148"/>
            <a:ext cx="108012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69321" y="1916832"/>
            <a:ext cx="655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 smtClean="0"/>
              <a:t>sql</a:t>
            </a:r>
            <a:endParaRPr lang="en-GB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1334293" y="1916831"/>
            <a:ext cx="8146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app</a:t>
            </a:r>
            <a:endParaRPr lang="en-GB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5650448" y="1916830"/>
            <a:ext cx="8333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net </a:t>
            </a:r>
            <a:endParaRPr lang="en-GB" sz="32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163273" y="5229200"/>
            <a:ext cx="2160240" cy="0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810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Examples: software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a typeface="Calibri"/>
                <a:cs typeface="Times New Roman"/>
              </a:rPr>
              <a:t>n</a:t>
            </a:r>
            <a:r>
              <a:rPr lang="en-GB" sz="2800" baseline="30000" dirty="0" smtClean="0">
                <a:ea typeface="Calibri"/>
                <a:cs typeface="Times New Roman"/>
              </a:rPr>
              <a:t>th </a:t>
            </a:r>
            <a:r>
              <a:rPr lang="en-GB" sz="2800" dirty="0" smtClean="0">
                <a:ea typeface="Calibri"/>
                <a:cs typeface="Times New Roman"/>
              </a:rPr>
              <a:t>  </a:t>
            </a:r>
            <a:r>
              <a:rPr lang="en-GB" sz="2800" dirty="0">
                <a:ea typeface="Calibri"/>
                <a:cs typeface="Times New Roman"/>
              </a:rPr>
              <a:t>output  </a:t>
            </a:r>
            <a:r>
              <a:rPr lang="en-GB" sz="2800" dirty="0" smtClean="0">
                <a:ea typeface="Calibri"/>
                <a:cs typeface="Times New Roman"/>
                <a:sym typeface="Wingdings"/>
              </a:rPr>
              <a:t></a:t>
            </a:r>
            <a:r>
              <a:rPr lang="en-GB" sz="2800" dirty="0" smtClean="0">
                <a:ea typeface="Calibri"/>
                <a:cs typeface="Times New Roman"/>
              </a:rPr>
              <a:t> </a:t>
            </a:r>
            <a:r>
              <a:rPr lang="en-GB" sz="2800" dirty="0">
                <a:ea typeface="Calibri"/>
                <a:cs typeface="Times New Roman"/>
              </a:rPr>
              <a:t>	n</a:t>
            </a:r>
            <a:r>
              <a:rPr lang="en-GB" sz="2800" baseline="30000" dirty="0">
                <a:ea typeface="Calibri"/>
                <a:cs typeface="Times New Roman"/>
              </a:rPr>
              <a:t>th  </a:t>
            </a:r>
            <a:r>
              <a:rPr lang="en-GB" sz="2800" dirty="0" smtClean="0">
                <a:ea typeface="Calibri"/>
                <a:cs typeface="Times New Roman"/>
              </a:rPr>
              <a:t>input</a:t>
            </a:r>
            <a:r>
              <a:rPr lang="en-GB" sz="2800" dirty="0">
                <a:ea typeface="Calibri"/>
                <a:cs typeface="Times New Roman"/>
              </a:rPr>
              <a:t>	</a:t>
            </a:r>
            <a:r>
              <a:rPr lang="en-GB" sz="2800" dirty="0" smtClean="0">
                <a:ea typeface="Calibri"/>
                <a:cs typeface="Times New Roman"/>
              </a:rPr>
              <a:t>(on reliable channel)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a typeface="Calibri"/>
                <a:cs typeface="Times New Roman"/>
              </a:rPr>
              <a:t>n</a:t>
            </a:r>
            <a:r>
              <a:rPr lang="en-GB" sz="2800" baseline="30000" dirty="0" smtClean="0">
                <a:ea typeface="Calibri"/>
                <a:cs typeface="Times New Roman"/>
              </a:rPr>
              <a:t>th</a:t>
            </a:r>
            <a:r>
              <a:rPr lang="en-GB" sz="2800" dirty="0" smtClean="0">
                <a:ea typeface="Calibri"/>
                <a:cs typeface="Times New Roman"/>
              </a:rPr>
              <a:t>   </a:t>
            </a:r>
            <a:r>
              <a:rPr lang="en-GB" sz="2800" dirty="0">
                <a:ea typeface="Calibri"/>
                <a:cs typeface="Times New Roman"/>
              </a:rPr>
              <a:t>V  	</a:t>
            </a:r>
            <a:r>
              <a:rPr lang="en-GB" sz="2800" dirty="0" smtClean="0">
                <a:ea typeface="Calibri"/>
                <a:cs typeface="Times New Roman"/>
              </a:rPr>
              <a:t>   </a:t>
            </a:r>
            <a:r>
              <a:rPr lang="en-GB" sz="2800" dirty="0" smtClean="0">
                <a:ea typeface="Calibri"/>
                <a:cs typeface="Times New Roman"/>
                <a:sym typeface="Wingdings"/>
              </a:rPr>
              <a:t>	</a:t>
            </a:r>
            <a:r>
              <a:rPr lang="en-GB" sz="2800" dirty="0" smtClean="0">
                <a:ea typeface="Calibri"/>
                <a:cs typeface="Times New Roman"/>
              </a:rPr>
              <a:t>n</a:t>
            </a:r>
            <a:r>
              <a:rPr lang="en-GB" sz="2800" baseline="30000" dirty="0" smtClean="0">
                <a:ea typeface="Calibri"/>
                <a:cs typeface="Times New Roman"/>
              </a:rPr>
              <a:t>th</a:t>
            </a:r>
            <a:r>
              <a:rPr lang="en-GB" sz="2800" dirty="0" smtClean="0">
                <a:ea typeface="Calibri"/>
                <a:cs typeface="Times New Roman"/>
              </a:rPr>
              <a:t>   P 	         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800" dirty="0">
                <a:ea typeface="Calibri"/>
                <a:cs typeface="Times New Roman"/>
              </a:rPr>
              <a:t>	</a:t>
            </a:r>
            <a:r>
              <a:rPr lang="en-GB" sz="2800" dirty="0" smtClean="0">
                <a:ea typeface="Calibri"/>
                <a:cs typeface="Times New Roman"/>
              </a:rPr>
              <a:t>			(on an exclusion semaphore)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a typeface="Calibri"/>
                <a:cs typeface="Times New Roman"/>
              </a:rPr>
              <a:t>n</a:t>
            </a:r>
            <a:r>
              <a:rPr lang="en-GB" sz="2800" baseline="30000" dirty="0" smtClean="0">
                <a:ea typeface="Calibri"/>
                <a:cs typeface="Times New Roman"/>
              </a:rPr>
              <a:t>th</a:t>
            </a:r>
            <a:r>
              <a:rPr lang="en-GB" sz="2800" dirty="0" smtClean="0">
                <a:ea typeface="Calibri"/>
                <a:cs typeface="Times New Roman"/>
              </a:rPr>
              <a:t>  </a:t>
            </a:r>
            <a:r>
              <a:rPr lang="en-GB" sz="2800" dirty="0">
                <a:ea typeface="Calibri"/>
                <a:cs typeface="Times New Roman"/>
              </a:rPr>
              <a:t>assignment 	</a:t>
            </a:r>
            <a:r>
              <a:rPr lang="en-GB" sz="2800" dirty="0" smtClean="0">
                <a:ea typeface="Calibri"/>
                <a:cs typeface="Times New Roman"/>
              </a:rPr>
              <a:t> </a:t>
            </a:r>
            <a:r>
              <a:rPr lang="en-GB" sz="2800" dirty="0" smtClean="0">
                <a:ea typeface="Calibri"/>
                <a:cs typeface="Times New Roman"/>
                <a:sym typeface="Wingdings"/>
              </a:rPr>
              <a:t>   </a:t>
            </a:r>
            <a:r>
              <a:rPr lang="en-GB" sz="2800" dirty="0">
                <a:ea typeface="Calibri"/>
                <a:cs typeface="Times New Roman"/>
                <a:sym typeface="Wingdings"/>
              </a:rPr>
              <a:t> </a:t>
            </a:r>
            <a:r>
              <a:rPr lang="en-GB" sz="2800" dirty="0" smtClean="0">
                <a:ea typeface="Calibri"/>
                <a:cs typeface="Times New Roman"/>
              </a:rPr>
              <a:t>read </a:t>
            </a:r>
            <a:r>
              <a:rPr lang="en-GB" sz="2800" dirty="0">
                <a:ea typeface="Calibri"/>
                <a:cs typeface="Times New Roman"/>
              </a:rPr>
              <a:t>of n</a:t>
            </a:r>
            <a:r>
              <a:rPr lang="en-GB" sz="2800" baseline="30000" dirty="0">
                <a:ea typeface="Calibri"/>
                <a:cs typeface="Times New Roman"/>
              </a:rPr>
              <a:t>th</a:t>
            </a:r>
            <a:r>
              <a:rPr lang="en-GB" sz="2800" dirty="0">
                <a:ea typeface="Calibri"/>
                <a:cs typeface="Times New Roman"/>
              </a:rPr>
              <a:t> </a:t>
            </a:r>
            <a:r>
              <a:rPr lang="en-GB" sz="2800" dirty="0" smtClean="0">
                <a:ea typeface="Calibri"/>
                <a:cs typeface="Times New Roman"/>
              </a:rPr>
              <a:t>value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800" dirty="0">
                <a:ea typeface="Calibri"/>
                <a:cs typeface="Times New Roman"/>
              </a:rPr>
              <a:t>	</a:t>
            </a:r>
            <a:r>
              <a:rPr lang="en-GB" sz="2800" dirty="0" smtClean="0">
                <a:ea typeface="Calibri"/>
                <a:cs typeface="Times New Roman"/>
              </a:rPr>
              <a:t>	     		 (of a variable in memory)</a:t>
            </a:r>
            <a:r>
              <a:rPr lang="en-GB" sz="2400" dirty="0" smtClean="0"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a typeface="Calibri"/>
                <a:cs typeface="Times New Roman"/>
              </a:rPr>
              <a:t>read </a:t>
            </a:r>
            <a:r>
              <a:rPr lang="en-GB" sz="2800" dirty="0">
                <a:ea typeface="Calibri"/>
                <a:cs typeface="Times New Roman"/>
              </a:rPr>
              <a:t>of </a:t>
            </a:r>
            <a:r>
              <a:rPr lang="en-GB" sz="2800" dirty="0" smtClean="0">
                <a:ea typeface="Calibri"/>
                <a:cs typeface="Times New Roman"/>
              </a:rPr>
              <a:t>n</a:t>
            </a:r>
            <a:r>
              <a:rPr lang="en-GB" sz="2800" baseline="30000" dirty="0" smtClean="0">
                <a:ea typeface="Calibri"/>
                <a:cs typeface="Times New Roman"/>
              </a:rPr>
              <a:t>th</a:t>
            </a:r>
            <a:r>
              <a:rPr lang="en-GB" sz="2800" dirty="0" smtClean="0">
                <a:ea typeface="Calibri"/>
                <a:cs typeface="Times New Roman"/>
              </a:rPr>
              <a:t>  value    </a:t>
            </a:r>
            <a:r>
              <a:rPr lang="en-GB" sz="2800" dirty="0" smtClean="0">
                <a:ea typeface="Calibri"/>
                <a:cs typeface="Times New Roman"/>
                <a:sym typeface="Wingdings"/>
              </a:rPr>
              <a:t></a:t>
            </a:r>
            <a:r>
              <a:rPr lang="en-GB" sz="2800" dirty="0" smtClean="0">
                <a:ea typeface="Calibri"/>
                <a:cs typeface="Times New Roman"/>
              </a:rPr>
              <a:t>        (n </a:t>
            </a:r>
            <a:r>
              <a:rPr lang="en-GB" sz="2800" dirty="0">
                <a:ea typeface="Calibri"/>
                <a:cs typeface="Times New Roman"/>
              </a:rPr>
              <a:t>+ </a:t>
            </a:r>
            <a:r>
              <a:rPr lang="en-GB" sz="2800" dirty="0" smtClean="0">
                <a:ea typeface="Calibri"/>
                <a:cs typeface="Times New Roman"/>
              </a:rPr>
              <a:t>1)</a:t>
            </a:r>
            <a:r>
              <a:rPr lang="en-GB" sz="2800" baseline="30000" dirty="0" err="1" smtClean="0">
                <a:ea typeface="Calibri"/>
                <a:cs typeface="Times New Roman"/>
              </a:rPr>
              <a:t>st</a:t>
            </a:r>
            <a:r>
              <a:rPr lang="en-GB" sz="2800" baseline="30000" dirty="0" smtClean="0">
                <a:ea typeface="Calibri"/>
                <a:cs typeface="Times New Roman"/>
              </a:rPr>
              <a:t>   </a:t>
            </a:r>
            <a:r>
              <a:rPr lang="en-GB" sz="2800" dirty="0" smtClean="0">
                <a:ea typeface="Calibri"/>
                <a:cs typeface="Times New Roman"/>
              </a:rPr>
              <a:t>assignment         				</a:t>
            </a:r>
            <a:r>
              <a:rPr lang="en-GB" sz="2800" dirty="0">
                <a:ea typeface="Calibri"/>
                <a:cs typeface="Times New Roman"/>
              </a:rPr>
              <a:t>	</a:t>
            </a:r>
            <a:r>
              <a:rPr lang="en-GB" sz="2800" dirty="0" smtClean="0">
                <a:ea typeface="Calibri"/>
                <a:cs typeface="Times New Roman"/>
              </a:rPr>
              <a:t>	(in strong memory)</a:t>
            </a:r>
            <a:r>
              <a:rPr lang="en-GB" sz="2800" b="1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 </a:t>
            </a:r>
            <a:endParaRPr lang="en-GB" sz="2800" b="1" dirty="0">
              <a:solidFill>
                <a:srgbClr val="4F81BD"/>
              </a:solidFill>
              <a:effectLst/>
              <a:latin typeface="Cambria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96818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Precedes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Define      </a:t>
            </a:r>
            <a:r>
              <a:rPr lang="en-GB" u="sng" dirty="0">
                <a:ea typeface="Calibri"/>
                <a:cs typeface="Times New Roman"/>
              </a:rPr>
              <a:t>&lt;</a:t>
            </a:r>
            <a:r>
              <a:rPr lang="en-GB" dirty="0">
                <a:ea typeface="Calibri"/>
                <a:cs typeface="Times New Roman"/>
              </a:rPr>
              <a:t>  	</a:t>
            </a:r>
            <a:r>
              <a:rPr lang="en-GB" dirty="0" smtClean="0">
                <a:ea typeface="Calibri"/>
                <a:cs typeface="Times New Roman"/>
              </a:rPr>
              <a:t>as </a:t>
            </a:r>
            <a:r>
              <a:rPr lang="en-GB" dirty="0">
                <a:ea typeface="Calibri"/>
                <a:cs typeface="Times New Roman"/>
              </a:rPr>
              <a:t>	</a:t>
            </a:r>
            <a:r>
              <a:rPr lang="en-GB" dirty="0" smtClean="0">
                <a:ea typeface="Calibri"/>
                <a:cs typeface="Times New Roman"/>
              </a:rPr>
              <a:t>(</a:t>
            </a:r>
            <a:r>
              <a:rPr lang="en-GB" dirty="0">
                <a:ea typeface="Calibri"/>
                <a:cs typeface="Times New Roman"/>
                <a:sym typeface="Wingdings"/>
              </a:rPr>
              <a:t></a:t>
            </a:r>
            <a:r>
              <a:rPr lang="en-GB" dirty="0">
                <a:ea typeface="Calibri"/>
                <a:cs typeface="Times New Roman"/>
              </a:rPr>
              <a:t>)*   	</a:t>
            </a:r>
            <a:endParaRPr lang="en-GB" dirty="0" smtClean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the reflexive transitive closure</a:t>
            </a:r>
            <a:endParaRPr lang="en-GB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a typeface="Calibri"/>
                <a:cs typeface="Times New Roman"/>
              </a:rPr>
              <a:t>Define      </a:t>
            </a:r>
            <a:r>
              <a:rPr lang="en-GB" u="sng" dirty="0">
                <a:ea typeface="Calibri"/>
                <a:cs typeface="Times New Roman"/>
              </a:rPr>
              <a:t>&gt;</a:t>
            </a:r>
            <a:r>
              <a:rPr lang="en-GB" dirty="0">
                <a:ea typeface="Calibri"/>
                <a:cs typeface="Times New Roman"/>
              </a:rPr>
              <a:t>	</a:t>
            </a:r>
            <a:r>
              <a:rPr lang="en-GB" dirty="0" smtClean="0">
                <a:ea typeface="Calibri"/>
                <a:cs typeface="Times New Roman"/>
              </a:rPr>
              <a:t>as</a:t>
            </a:r>
            <a:r>
              <a:rPr lang="en-GB" dirty="0">
                <a:ea typeface="Calibri"/>
                <a:cs typeface="Times New Roman"/>
              </a:rPr>
              <a:t>	</a:t>
            </a:r>
            <a:r>
              <a:rPr lang="en-GB" u="sng" dirty="0" smtClean="0">
                <a:ea typeface="Calibri"/>
                <a:cs typeface="Times New Roman"/>
              </a:rPr>
              <a:t>&lt;</a:t>
            </a:r>
            <a:r>
              <a:rPr lang="en-GB" dirty="0">
                <a:ea typeface="Calibri"/>
                <a:cs typeface="Times New Roman"/>
                <a:sym typeface="Symbol"/>
              </a:rPr>
              <a:t></a:t>
            </a:r>
            <a:r>
              <a:rPr lang="en-GB" dirty="0">
                <a:ea typeface="Calibri"/>
                <a:cs typeface="Times New Roman"/>
              </a:rPr>
              <a:t>	</a:t>
            </a:r>
            <a:r>
              <a:rPr lang="en-GB" dirty="0" smtClean="0">
                <a:ea typeface="Calibri"/>
                <a:cs typeface="Times New Roman"/>
              </a:rPr>
              <a:t>  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the converse </a:t>
            </a:r>
            <a:r>
              <a:rPr lang="en-GB" dirty="0">
                <a:ea typeface="Calibri"/>
                <a:cs typeface="Times New Roman"/>
              </a:rPr>
              <a:t>of </a:t>
            </a:r>
            <a:r>
              <a:rPr lang="en-GB" dirty="0" smtClean="0">
                <a:ea typeface="Calibri"/>
                <a:cs typeface="Times New Roman"/>
              </a:rPr>
              <a:t> </a:t>
            </a:r>
            <a:r>
              <a:rPr lang="en-GB" u="sng" dirty="0" smtClean="0">
                <a:ea typeface="Calibri"/>
                <a:cs typeface="Times New Roman"/>
              </a:rPr>
              <a:t>&lt;</a:t>
            </a:r>
            <a:endParaRPr lang="en-GB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Examples:</a:t>
            </a:r>
            <a:endParaRPr lang="en-GB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a typeface="Calibri"/>
                <a:cs typeface="Times New Roman"/>
              </a:rPr>
              <a:t>allocation of a resource	</a:t>
            </a:r>
            <a:r>
              <a:rPr lang="en-GB" dirty="0" smtClean="0">
                <a:ea typeface="Calibri"/>
                <a:cs typeface="Times New Roman"/>
              </a:rPr>
              <a:t>  </a:t>
            </a:r>
            <a:r>
              <a:rPr lang="en-GB" u="sng" dirty="0" smtClean="0">
                <a:ea typeface="Calibri"/>
                <a:cs typeface="Times New Roman"/>
              </a:rPr>
              <a:t>&lt;</a:t>
            </a:r>
            <a:r>
              <a:rPr lang="en-GB" dirty="0">
                <a:ea typeface="Calibri"/>
                <a:cs typeface="Times New Roman"/>
              </a:rPr>
              <a:t>	any use of </a:t>
            </a:r>
            <a:r>
              <a:rPr lang="en-GB" dirty="0" smtClean="0">
                <a:ea typeface="Calibri"/>
                <a:cs typeface="Times New Roman"/>
              </a:rPr>
              <a:t>it</a:t>
            </a:r>
            <a:endParaRPr lang="en-GB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a typeface="Calibri"/>
                <a:cs typeface="Times New Roman"/>
              </a:rPr>
              <a:t>disposal of a resource	</a:t>
            </a:r>
            <a:r>
              <a:rPr lang="en-GB" dirty="0" smtClean="0">
                <a:ea typeface="Calibri"/>
                <a:cs typeface="Times New Roman"/>
              </a:rPr>
              <a:t>  	  </a:t>
            </a:r>
            <a:r>
              <a:rPr lang="en-GB" u="sng" dirty="0" smtClean="0">
                <a:ea typeface="Calibri"/>
                <a:cs typeface="Times New Roman"/>
              </a:rPr>
              <a:t>&gt;</a:t>
            </a:r>
            <a:r>
              <a:rPr lang="en-GB" dirty="0">
                <a:ea typeface="Calibri"/>
                <a:cs typeface="Times New Roman"/>
              </a:rPr>
              <a:t>	any use of </a:t>
            </a:r>
            <a:r>
              <a:rPr lang="en-GB" dirty="0" smtClean="0">
                <a:ea typeface="Calibri"/>
                <a:cs typeface="Times New Roman"/>
              </a:rPr>
              <a:t>it</a:t>
            </a:r>
            <a:endParaRPr lang="en-GB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2512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Interpretations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GB" dirty="0" smtClean="0">
                <a:ea typeface="Calibri"/>
                <a:cs typeface="Times New Roman"/>
              </a:rPr>
              <a:t>e </a:t>
            </a:r>
            <a:r>
              <a:rPr lang="en-GB" u="sng" dirty="0">
                <a:ea typeface="Calibri"/>
                <a:cs typeface="Times New Roman"/>
              </a:rPr>
              <a:t>&lt;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</a:rPr>
              <a:t>f	&amp; </a:t>
            </a:r>
            <a:r>
              <a:rPr lang="en-GB" dirty="0">
                <a:ea typeface="Calibri"/>
                <a:cs typeface="Times New Roman"/>
              </a:rPr>
              <a:t>	f </a:t>
            </a:r>
            <a:r>
              <a:rPr lang="en-GB" u="sng" dirty="0">
                <a:ea typeface="Calibri"/>
                <a:cs typeface="Times New Roman"/>
              </a:rPr>
              <a:t>&lt;</a:t>
            </a:r>
            <a:r>
              <a:rPr lang="en-GB" dirty="0">
                <a:ea typeface="Calibri"/>
                <a:cs typeface="Times New Roman"/>
              </a:rPr>
              <a:t> e	</a:t>
            </a:r>
            <a:r>
              <a:rPr lang="en-GB" dirty="0" smtClean="0">
                <a:ea typeface="Calibri"/>
                <a:cs typeface="Times New Roman"/>
              </a:rPr>
              <a:t>	   means</a:t>
            </a:r>
          </a:p>
          <a:p>
            <a:pPr lvl="1">
              <a:lnSpc>
                <a:spcPct val="115000"/>
              </a:lnSpc>
              <a:spcBef>
                <a:spcPts val="1000"/>
              </a:spcBef>
            </a:pPr>
            <a:r>
              <a:rPr lang="en-GB" dirty="0" smtClean="0">
                <a:ea typeface="Calibri"/>
                <a:cs typeface="Times New Roman"/>
              </a:rPr>
              <a:t>e  </a:t>
            </a:r>
            <a:r>
              <a:rPr lang="en-GB" dirty="0">
                <a:ea typeface="Calibri"/>
                <a:cs typeface="Times New Roman"/>
              </a:rPr>
              <a:t>and  f  are </a:t>
            </a:r>
            <a:r>
              <a:rPr lang="en-GB" dirty="0" smtClean="0">
                <a:ea typeface="Calibri"/>
                <a:cs typeface="Times New Roman"/>
              </a:rPr>
              <a:t> (part of) </a:t>
            </a:r>
            <a:r>
              <a:rPr lang="en-GB" dirty="0">
                <a:ea typeface="Calibri"/>
                <a:cs typeface="Times New Roman"/>
              </a:rPr>
              <a:t>the same atomic </a:t>
            </a:r>
            <a:r>
              <a:rPr lang="en-GB" dirty="0" smtClean="0">
                <a:ea typeface="Calibri"/>
                <a:cs typeface="Times New Roman"/>
              </a:rPr>
              <a:t>action</a:t>
            </a:r>
          </a:p>
          <a:p>
            <a:pPr lvl="1">
              <a:lnSpc>
                <a:spcPct val="115000"/>
              </a:lnSpc>
              <a:spcBef>
                <a:spcPts val="1000"/>
              </a:spcBef>
            </a:pPr>
            <a:r>
              <a:rPr lang="en-GB" dirty="0" smtClean="0">
                <a:ea typeface="Calibri"/>
                <a:cs typeface="Times New Roman"/>
              </a:rPr>
              <a:t>or there is deadlock </a:t>
            </a: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GB" b="1" dirty="0" smtClean="0">
                <a:ea typeface="Calibri"/>
                <a:cs typeface="Times New Roman"/>
              </a:rPr>
              <a:t>not </a:t>
            </a:r>
            <a:r>
              <a:rPr lang="en-GB" dirty="0" smtClean="0">
                <a:ea typeface="Calibri"/>
                <a:cs typeface="Times New Roman"/>
              </a:rPr>
              <a:t> </a:t>
            </a:r>
            <a:r>
              <a:rPr lang="en-GB" dirty="0">
                <a:ea typeface="Calibri"/>
                <a:cs typeface="Times New Roman"/>
              </a:rPr>
              <a:t>e </a:t>
            </a:r>
            <a:r>
              <a:rPr lang="en-GB" u="sng" dirty="0">
                <a:ea typeface="Calibri"/>
                <a:cs typeface="Times New Roman"/>
              </a:rPr>
              <a:t>&lt;</a:t>
            </a:r>
            <a:r>
              <a:rPr lang="en-GB" dirty="0">
                <a:ea typeface="Calibri"/>
                <a:cs typeface="Times New Roman"/>
              </a:rPr>
              <a:t> f	</a:t>
            </a:r>
            <a:r>
              <a:rPr lang="en-GB" dirty="0" smtClean="0">
                <a:ea typeface="Calibri"/>
                <a:cs typeface="Times New Roman"/>
              </a:rPr>
              <a:t>   &amp; 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</a:rPr>
              <a:t>  </a:t>
            </a:r>
            <a:r>
              <a:rPr lang="en-GB" b="1" dirty="0" smtClean="0">
                <a:ea typeface="Calibri"/>
                <a:cs typeface="Times New Roman"/>
              </a:rPr>
              <a:t>not </a:t>
            </a:r>
            <a:r>
              <a:rPr lang="en-GB" dirty="0" smtClean="0">
                <a:ea typeface="Calibri"/>
                <a:cs typeface="Times New Roman"/>
              </a:rPr>
              <a:t> </a:t>
            </a:r>
            <a:r>
              <a:rPr lang="en-GB" dirty="0">
                <a:ea typeface="Calibri"/>
                <a:cs typeface="Times New Roman"/>
              </a:rPr>
              <a:t>f </a:t>
            </a:r>
            <a:r>
              <a:rPr lang="en-GB" u="sng" dirty="0">
                <a:ea typeface="Calibri"/>
                <a:cs typeface="Times New Roman"/>
              </a:rPr>
              <a:t>&lt;</a:t>
            </a:r>
            <a:r>
              <a:rPr lang="en-GB" dirty="0">
                <a:ea typeface="Calibri"/>
                <a:cs typeface="Times New Roman"/>
              </a:rPr>
              <a:t> e	</a:t>
            </a:r>
            <a:r>
              <a:rPr lang="en-GB" dirty="0" smtClean="0">
                <a:ea typeface="Calibri"/>
                <a:cs typeface="Times New Roman"/>
              </a:rPr>
              <a:t>   means</a:t>
            </a:r>
            <a:r>
              <a:rPr lang="en-GB" dirty="0">
                <a:ea typeface="Calibri"/>
                <a:cs typeface="Times New Roman"/>
              </a:rPr>
              <a:t>		</a:t>
            </a:r>
            <a:endParaRPr lang="en-GB" dirty="0" smtClean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e  and  f  are independent of each other</a:t>
            </a:r>
            <a:endParaRPr lang="en-GB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their </a:t>
            </a:r>
            <a:r>
              <a:rPr lang="en-GB" dirty="0">
                <a:ea typeface="Calibri"/>
                <a:cs typeface="Times New Roman"/>
              </a:rPr>
              <a:t>executions may overlap in time, </a:t>
            </a:r>
            <a:endParaRPr lang="en-GB" dirty="0" smtClean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or one </a:t>
            </a:r>
            <a:r>
              <a:rPr lang="en-GB" dirty="0">
                <a:ea typeface="Calibri"/>
                <a:cs typeface="Times New Roman"/>
              </a:rPr>
              <a:t>may complete before the other </a:t>
            </a:r>
            <a:r>
              <a:rPr lang="en-GB" dirty="0" smtClean="0">
                <a:ea typeface="Calibri"/>
                <a:cs typeface="Times New Roman"/>
              </a:rPr>
              <a:t>starts</a:t>
            </a:r>
            <a:endParaRPr lang="en-GB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97454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Cartesian product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Let  </a:t>
            </a:r>
            <a:r>
              <a:rPr lang="en-GB" dirty="0">
                <a:ea typeface="Calibri"/>
                <a:cs typeface="Times New Roman"/>
              </a:rPr>
              <a:t>p, q, r 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   </a:t>
            </a:r>
            <a:r>
              <a:rPr lang="en-GB" b="1" dirty="0" err="1">
                <a:ea typeface="Calibri"/>
                <a:cs typeface="Times New Roman"/>
              </a:rPr>
              <a:t>Ev</a:t>
            </a:r>
            <a:r>
              <a:rPr lang="en-GB" dirty="0">
                <a:ea typeface="Calibri"/>
                <a:cs typeface="Times New Roman"/>
              </a:rPr>
              <a:t>		</a:t>
            </a:r>
            <a:r>
              <a:rPr lang="en-GB" dirty="0" smtClean="0">
                <a:ea typeface="Calibri"/>
                <a:cs typeface="Times New Roman"/>
              </a:rPr>
              <a:t>     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traces </a:t>
            </a:r>
            <a:r>
              <a:rPr lang="en-GB" dirty="0">
                <a:ea typeface="Calibri"/>
                <a:cs typeface="Times New Roman"/>
              </a:rPr>
              <a:t>of </a:t>
            </a:r>
            <a:r>
              <a:rPr lang="en-GB" dirty="0" smtClean="0">
                <a:ea typeface="Calibri"/>
                <a:cs typeface="Times New Roman"/>
              </a:rPr>
              <a:t>execution</a:t>
            </a:r>
            <a:endParaRPr lang="en-GB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Define  p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q </a:t>
            </a:r>
            <a:r>
              <a:rPr lang="en-GB" dirty="0" smtClean="0">
                <a:ea typeface="Calibri"/>
                <a:cs typeface="Times New Roman"/>
              </a:rPr>
              <a:t>   =   {(</a:t>
            </a:r>
            <a:r>
              <a:rPr lang="en-GB" dirty="0" err="1" smtClean="0">
                <a:ea typeface="Calibri"/>
                <a:cs typeface="Times New Roman"/>
              </a:rPr>
              <a:t>e,f</a:t>
            </a:r>
            <a:r>
              <a:rPr lang="en-GB" dirty="0" smtClean="0">
                <a:ea typeface="Calibri"/>
                <a:cs typeface="Times New Roman"/>
              </a:rPr>
              <a:t>) | e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 p &amp; f  q }     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err="1" smtClean="0">
                <a:ea typeface="Calibri"/>
                <a:cs typeface="Times New Roman"/>
              </a:rPr>
              <a:t>cartesian</a:t>
            </a:r>
            <a:r>
              <a:rPr lang="en-GB" dirty="0" smtClean="0">
                <a:ea typeface="Calibri"/>
                <a:cs typeface="Times New Roman"/>
              </a:rPr>
              <a:t> product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Theorem:  p </a:t>
            </a:r>
            <a:r>
              <a:rPr lang="en-GB" dirty="0" smtClean="0">
                <a:ea typeface="Calibri"/>
                <a:cs typeface="Calibri"/>
              </a:rPr>
              <a:t>× (q </a:t>
            </a:r>
            <a:r>
              <a:rPr lang="en-GB" dirty="0" smtClean="0">
                <a:ea typeface="Calibri"/>
                <a:cs typeface="Calibri"/>
                <a:sym typeface="Symbol"/>
              </a:rPr>
              <a:t> r)   =   </a:t>
            </a:r>
            <a:r>
              <a:rPr lang="en-GB" dirty="0" err="1" smtClean="0">
                <a:ea typeface="Calibri"/>
                <a:cs typeface="Calibri"/>
                <a:sym typeface="Symbol"/>
              </a:rPr>
              <a:t>p×q</a:t>
            </a:r>
            <a:r>
              <a:rPr lang="en-GB" dirty="0" smtClean="0">
                <a:ea typeface="Calibri"/>
                <a:cs typeface="Calibri"/>
                <a:sym typeface="Symbol"/>
              </a:rPr>
              <a:t>  </a:t>
            </a:r>
            <a:r>
              <a:rPr lang="en-GB" dirty="0" err="1" smtClean="0">
                <a:ea typeface="Calibri"/>
                <a:cs typeface="Calibri"/>
                <a:sym typeface="Symbol"/>
              </a:rPr>
              <a:t>p</a:t>
            </a:r>
            <a:r>
              <a:rPr lang="en-GB" dirty="0" err="1" smtClean="0">
                <a:ea typeface="Calibri"/>
                <a:cs typeface="Calibri"/>
              </a:rPr>
              <a:t>×r</a:t>
            </a:r>
            <a:endParaRPr lang="en-GB" dirty="0">
              <a:ea typeface="Calibri"/>
              <a:cs typeface="Calibri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 smtClean="0">
                <a:ea typeface="Calibri"/>
                <a:cs typeface="Calibri"/>
              </a:rPr>
              <a:t>		(q </a:t>
            </a:r>
            <a:r>
              <a:rPr lang="en-GB" dirty="0" smtClean="0">
                <a:ea typeface="Calibri"/>
                <a:cs typeface="Calibri"/>
                <a:sym typeface="Symbol"/>
              </a:rPr>
              <a:t> </a:t>
            </a:r>
            <a:r>
              <a:rPr lang="en-GB" dirty="0">
                <a:ea typeface="Calibri"/>
                <a:cs typeface="Calibri"/>
                <a:sym typeface="Symbol"/>
              </a:rPr>
              <a:t>r) </a:t>
            </a:r>
            <a:r>
              <a:rPr lang="en-GB" dirty="0" smtClean="0">
                <a:ea typeface="Calibri"/>
                <a:cs typeface="Calibri"/>
              </a:rPr>
              <a:t>× </a:t>
            </a:r>
            <a:r>
              <a:rPr lang="en-GB" dirty="0" smtClean="0">
                <a:ea typeface="Calibri"/>
                <a:cs typeface="Times New Roman"/>
              </a:rPr>
              <a:t>p   =   </a:t>
            </a:r>
            <a:r>
              <a:rPr lang="en-GB" dirty="0" err="1" smtClean="0">
                <a:ea typeface="Calibri"/>
                <a:cs typeface="Calibri"/>
                <a:sym typeface="Symbol"/>
              </a:rPr>
              <a:t>q×p</a:t>
            </a:r>
            <a:r>
              <a:rPr lang="en-GB" dirty="0" smtClean="0">
                <a:ea typeface="Calibri"/>
                <a:cs typeface="Calibri"/>
                <a:sym typeface="Symbol"/>
              </a:rPr>
              <a:t> </a:t>
            </a:r>
            <a:r>
              <a:rPr lang="en-GB" dirty="0">
                <a:ea typeface="Calibri"/>
                <a:cs typeface="Calibri"/>
                <a:sym typeface="Symbol"/>
              </a:rPr>
              <a:t> </a:t>
            </a:r>
            <a:r>
              <a:rPr lang="en-GB" dirty="0" err="1" smtClean="0">
                <a:ea typeface="Calibri"/>
                <a:cs typeface="Calibri"/>
                <a:sym typeface="Symbol"/>
              </a:rPr>
              <a:t>r</a:t>
            </a:r>
            <a:r>
              <a:rPr lang="en-GB" dirty="0" err="1" smtClean="0">
                <a:ea typeface="Calibri"/>
                <a:cs typeface="Calibri"/>
              </a:rPr>
              <a:t>×</a:t>
            </a:r>
            <a:r>
              <a:rPr lang="en-GB" dirty="0" err="1" smtClean="0">
                <a:ea typeface="Calibri"/>
                <a:cs typeface="Calibri"/>
                <a:sym typeface="Symbol"/>
              </a:rPr>
              <a:t>p</a:t>
            </a:r>
            <a:endParaRPr lang="en-GB" dirty="0" smtClean="0">
              <a:ea typeface="Calibri"/>
              <a:cs typeface="Calibri"/>
              <a:sym typeface="Symbo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dirty="0">
              <a:ea typeface="Calibri"/>
              <a:cs typeface="Calibri"/>
              <a:sym typeface="Symbo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dirty="0" smtClean="0">
              <a:ea typeface="Calibri"/>
              <a:cs typeface="Calibri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818790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Composition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Let  </a:t>
            </a:r>
            <a:r>
              <a:rPr lang="en-GB" dirty="0">
                <a:ea typeface="Calibri"/>
                <a:cs typeface="Times New Roman"/>
              </a:rPr>
              <a:t>p, q, r 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   </a:t>
            </a:r>
            <a:r>
              <a:rPr lang="en-GB" b="1" dirty="0" err="1">
                <a:ea typeface="Calibri"/>
                <a:cs typeface="Times New Roman"/>
              </a:rPr>
              <a:t>Ev</a:t>
            </a:r>
            <a:r>
              <a:rPr lang="en-GB" dirty="0">
                <a:ea typeface="Calibri"/>
                <a:cs typeface="Times New Roman"/>
              </a:rPr>
              <a:t>		</a:t>
            </a:r>
            <a:r>
              <a:rPr lang="en-GB" dirty="0" smtClean="0">
                <a:ea typeface="Calibri"/>
                <a:cs typeface="Times New Roman"/>
              </a:rPr>
              <a:t>   (</a:t>
            </a:r>
            <a:r>
              <a:rPr lang="en-GB" dirty="0">
                <a:ea typeface="Calibri"/>
                <a:cs typeface="Times New Roman"/>
              </a:rPr>
              <a:t>traces of execution)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Let    </a:t>
            </a:r>
            <a:r>
              <a:rPr lang="en-GB" b="1" dirty="0" err="1">
                <a:ea typeface="Calibri"/>
                <a:cs typeface="Times New Roman"/>
              </a:rPr>
              <a:t>seq</a:t>
            </a:r>
            <a:r>
              <a:rPr lang="en-GB" dirty="0">
                <a:ea typeface="Calibri"/>
                <a:cs typeface="Times New Roman"/>
              </a:rPr>
              <a:t>   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 smtClean="0">
                <a:ea typeface="Calibri"/>
                <a:cs typeface="Times New Roman"/>
              </a:rPr>
              <a:t>   </a:t>
            </a:r>
            <a:r>
              <a:rPr lang="en-GB" b="1" dirty="0" err="1" smtClean="0">
                <a:ea typeface="Calibri"/>
                <a:cs typeface="Times New Roman"/>
              </a:rPr>
              <a:t>Ev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Calibri"/>
              </a:rPr>
              <a:t>×</a:t>
            </a:r>
            <a:r>
              <a:rPr lang="en-GB" dirty="0" smtClean="0">
                <a:ea typeface="Calibri"/>
                <a:cs typeface="Times New Roman"/>
              </a:rPr>
              <a:t>  </a:t>
            </a:r>
            <a:r>
              <a:rPr lang="en-GB" b="1" dirty="0" err="1">
                <a:ea typeface="Calibri"/>
                <a:cs typeface="Times New Roman"/>
              </a:rPr>
              <a:t>Ev</a:t>
            </a:r>
            <a:r>
              <a:rPr lang="en-GB" dirty="0" smtClean="0">
                <a:ea typeface="Calibri"/>
                <a:cs typeface="Times New Roman"/>
              </a:rPr>
              <a:t>         (arbitrary relation)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Define   </a:t>
            </a:r>
            <a:r>
              <a:rPr lang="en-GB" dirty="0" err="1" smtClean="0">
                <a:ea typeface="Calibri"/>
                <a:cs typeface="Times New Roman"/>
              </a:rPr>
              <a:t>p;q</a:t>
            </a:r>
            <a:r>
              <a:rPr lang="en-GB" dirty="0" smtClean="0">
                <a:ea typeface="Calibri"/>
                <a:cs typeface="Times New Roman"/>
              </a:rPr>
              <a:t>  =  p </a:t>
            </a:r>
            <a:r>
              <a:rPr lang="en-GB" dirty="0">
                <a:ea typeface="Calibri"/>
                <a:cs typeface="Times New Roman"/>
                <a:sym typeface="Symbol"/>
              </a:rPr>
              <a:t>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</a:rPr>
              <a:t>q</a:t>
            </a:r>
            <a:r>
              <a:rPr lang="en-GB" dirty="0">
                <a:ea typeface="Calibri"/>
                <a:cs typeface="Times New Roman"/>
              </a:rPr>
              <a:t>	</a:t>
            </a:r>
            <a:r>
              <a:rPr lang="en-GB" dirty="0" smtClean="0">
                <a:ea typeface="Calibri"/>
                <a:cs typeface="Times New Roman"/>
              </a:rPr>
              <a:t>	</a:t>
            </a:r>
            <a:r>
              <a:rPr lang="en-GB" b="1" dirty="0" smtClean="0">
                <a:ea typeface="Calibri"/>
                <a:cs typeface="Times New Roman"/>
              </a:rPr>
              <a:t>if</a:t>
            </a:r>
            <a:r>
              <a:rPr lang="en-GB" dirty="0" smtClean="0">
                <a:ea typeface="Calibri"/>
                <a:cs typeface="Times New Roman"/>
              </a:rPr>
              <a:t> p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q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b="1" dirty="0">
                <a:ea typeface="Calibri"/>
                <a:cs typeface="Times New Roman"/>
              </a:rPr>
              <a:t> </a:t>
            </a:r>
            <a:r>
              <a:rPr lang="en-GB" b="1" dirty="0" err="1">
                <a:ea typeface="Calibri"/>
                <a:cs typeface="Times New Roman"/>
              </a:rPr>
              <a:t>seq</a:t>
            </a:r>
            <a:r>
              <a:rPr lang="en-GB" b="1" dirty="0">
                <a:ea typeface="Calibri"/>
                <a:cs typeface="Times New Roman"/>
              </a:rPr>
              <a:t> </a:t>
            </a:r>
            <a:endParaRPr lang="en-GB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b="1" dirty="0">
                <a:ea typeface="Calibri"/>
                <a:cs typeface="Times New Roman"/>
              </a:rPr>
              <a:t>	</a:t>
            </a:r>
            <a:r>
              <a:rPr lang="en-GB" b="1" dirty="0" smtClean="0">
                <a:ea typeface="Calibri"/>
                <a:cs typeface="Times New Roman"/>
              </a:rPr>
              <a:t>			</a:t>
            </a:r>
            <a:r>
              <a:rPr lang="en-GB" dirty="0" smtClean="0">
                <a:ea typeface="Calibri"/>
                <a:cs typeface="Times New Roman"/>
              </a:rPr>
              <a:t>     &amp;  p, q  are defined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and is undefined otherwise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 smtClean="0">
                <a:ea typeface="Calibri"/>
                <a:cs typeface="Times New Roman"/>
              </a:rPr>
              <a:t>Theorem:  ;  is monotonic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with respect to </a:t>
            </a:r>
            <a:r>
              <a:rPr lang="en-GB" dirty="0" err="1" smtClean="0">
                <a:ea typeface="Calibri"/>
                <a:cs typeface="Times New Roman"/>
              </a:rPr>
              <a:t>definement</a:t>
            </a:r>
            <a:r>
              <a:rPr lang="en-GB" dirty="0" smtClean="0">
                <a:ea typeface="Calibri"/>
                <a:cs typeface="Times New Roman"/>
              </a:rPr>
              <a:t> ordering</a:t>
            </a:r>
          </a:p>
        </p:txBody>
      </p:sp>
    </p:spTree>
    <p:extLst>
      <p:ext uri="{BB962C8B-B14F-4D97-AF65-F5344CB8AC3E}">
        <p14:creationId xmlns:p14="http://schemas.microsoft.com/office/powerpoint/2010/main" val="3457547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  <a:latin typeface="Cambria"/>
                <a:ea typeface="Times New Roman"/>
                <a:cs typeface="Times New Roman"/>
              </a:rPr>
              <a:t>Theorem:	(p ; q) ; r   =  p ; (q ; r)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Proof</a:t>
            </a:r>
            <a:r>
              <a:rPr lang="en-GB" dirty="0">
                <a:ea typeface="Calibri"/>
                <a:cs typeface="Times New Roman"/>
              </a:rPr>
              <a:t>:  when they are both defined, each side is equal to  ( p </a:t>
            </a:r>
            <a:r>
              <a:rPr lang="en-GB" dirty="0">
                <a:ea typeface="Calibri"/>
                <a:cs typeface="Times New Roman"/>
                <a:sym typeface="Symbol"/>
              </a:rPr>
              <a:t></a:t>
            </a:r>
            <a:r>
              <a:rPr lang="en-GB" dirty="0">
                <a:ea typeface="Calibri"/>
                <a:cs typeface="Times New Roman"/>
              </a:rPr>
              <a:t> q </a:t>
            </a:r>
            <a:r>
              <a:rPr lang="en-GB" dirty="0">
                <a:ea typeface="Calibri"/>
                <a:cs typeface="Times New Roman"/>
                <a:sym typeface="Symbol"/>
              </a:rPr>
              <a:t></a:t>
            </a:r>
            <a:r>
              <a:rPr lang="en-GB" dirty="0">
                <a:ea typeface="Calibri"/>
                <a:cs typeface="Times New Roman"/>
              </a:rPr>
              <a:t> r ).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>
                <a:ea typeface="Calibri"/>
                <a:cs typeface="Times New Roman"/>
              </a:rPr>
              <a:t>LHS is defined   </a:t>
            </a:r>
            <a:r>
              <a:rPr lang="en-GB" u="sng" dirty="0" smtClean="0">
                <a:ea typeface="Calibri"/>
                <a:cs typeface="Times New Roman"/>
                <a:sym typeface="Symbol"/>
              </a:rPr>
              <a:t></a:t>
            </a:r>
            <a:r>
              <a:rPr lang="en-GB" dirty="0" smtClean="0">
                <a:ea typeface="Calibri"/>
                <a:cs typeface="Times New Roman"/>
                <a:sym typeface="Wingdings"/>
              </a:rPr>
              <a:t>  	                 </a:t>
            </a:r>
            <a:r>
              <a:rPr lang="en-GB" dirty="0" smtClean="0">
                <a:ea typeface="Calibri"/>
                <a:cs typeface="Times New Roman"/>
              </a:rPr>
              <a:t>(</a:t>
            </a:r>
            <a:r>
              <a:rPr lang="en-GB" dirty="0">
                <a:ea typeface="Calibri"/>
                <a:cs typeface="Times New Roman"/>
              </a:rPr>
              <a:t>by definition of  </a:t>
            </a:r>
            <a:r>
              <a:rPr lang="en-GB" dirty="0" smtClean="0">
                <a:ea typeface="Calibri"/>
                <a:cs typeface="Times New Roman"/>
              </a:rPr>
              <a:t>;)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 smtClean="0">
                <a:ea typeface="Calibri"/>
                <a:cs typeface="Times New Roman"/>
              </a:rPr>
              <a:t>p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q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b="1" dirty="0" err="1">
                <a:ea typeface="Calibri"/>
                <a:cs typeface="Times New Roman"/>
              </a:rPr>
              <a:t>seq</a:t>
            </a:r>
            <a:r>
              <a:rPr lang="en-GB" dirty="0">
                <a:ea typeface="Calibri"/>
                <a:cs typeface="Times New Roman"/>
              </a:rPr>
              <a:t>   &amp; </a:t>
            </a:r>
            <a:r>
              <a:rPr lang="en-GB" dirty="0" smtClean="0">
                <a:ea typeface="Calibri"/>
                <a:cs typeface="Times New Roman"/>
              </a:rPr>
              <a:t>(</a:t>
            </a:r>
            <a:r>
              <a:rPr lang="en-GB" dirty="0">
                <a:ea typeface="Calibri"/>
                <a:cs typeface="Times New Roman"/>
              </a:rPr>
              <a:t>p </a:t>
            </a:r>
            <a:r>
              <a:rPr lang="en-GB" dirty="0">
                <a:ea typeface="Calibri"/>
                <a:cs typeface="Times New Roman"/>
                <a:sym typeface="Symbol"/>
              </a:rPr>
              <a:t></a:t>
            </a:r>
            <a:r>
              <a:rPr lang="en-GB" dirty="0">
                <a:ea typeface="Calibri"/>
                <a:cs typeface="Times New Roman"/>
              </a:rPr>
              <a:t> q)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r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 </a:t>
            </a:r>
            <a:r>
              <a:rPr lang="en-GB" b="1" dirty="0" err="1" smtClean="0">
                <a:ea typeface="Calibri"/>
                <a:cs typeface="Times New Roman"/>
              </a:rPr>
              <a:t>seq</a:t>
            </a:r>
            <a:r>
              <a:rPr lang="en-GB" dirty="0" smtClean="0">
                <a:ea typeface="Calibri"/>
                <a:cs typeface="Times New Roman"/>
              </a:rPr>
              <a:t>    (by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 </a:t>
            </a:r>
            <a:r>
              <a:rPr lang="en-GB" dirty="0" err="1">
                <a:ea typeface="Calibri"/>
                <a:cs typeface="Times New Roman"/>
              </a:rPr>
              <a:t>distrib</a:t>
            </a:r>
            <a:r>
              <a:rPr lang="en-GB" dirty="0">
                <a:ea typeface="Calibri"/>
                <a:cs typeface="Times New Roman"/>
              </a:rPr>
              <a:t> 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</a:t>
            </a:r>
            <a:r>
              <a:rPr lang="en-GB" dirty="0" smtClean="0">
                <a:ea typeface="Calibri"/>
                <a:cs typeface="Times New Roman"/>
              </a:rPr>
              <a:t>)      </a:t>
            </a:r>
            <a:endParaRPr lang="en-GB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u="sng" dirty="0" smtClean="0">
                <a:ea typeface="Calibri"/>
                <a:cs typeface="Times New Roman"/>
                <a:sym typeface="Symbol"/>
              </a:rPr>
              <a:t></a:t>
            </a:r>
            <a:r>
              <a:rPr lang="en-GB" dirty="0" smtClean="0">
                <a:ea typeface="Calibri"/>
                <a:cs typeface="Times New Roman"/>
              </a:rPr>
              <a:t>  p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q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b="1" dirty="0" err="1">
                <a:ea typeface="Calibri"/>
                <a:cs typeface="Times New Roman"/>
              </a:rPr>
              <a:t>seq</a:t>
            </a:r>
            <a:r>
              <a:rPr lang="en-GB" dirty="0">
                <a:ea typeface="Calibri"/>
                <a:cs typeface="Times New Roman"/>
              </a:rPr>
              <a:t>   &amp;   p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r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 </a:t>
            </a:r>
            <a:r>
              <a:rPr lang="en-GB" b="1" dirty="0" err="1">
                <a:ea typeface="Calibri"/>
                <a:cs typeface="Times New Roman"/>
              </a:rPr>
              <a:t>seq</a:t>
            </a:r>
            <a:r>
              <a:rPr lang="en-GB" dirty="0">
                <a:ea typeface="Calibri"/>
                <a:cs typeface="Times New Roman"/>
              </a:rPr>
              <a:t>   &amp;   q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r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 </a:t>
            </a:r>
            <a:r>
              <a:rPr lang="en-GB" b="1" dirty="0" err="1">
                <a:ea typeface="Calibri"/>
                <a:cs typeface="Times New Roman"/>
              </a:rPr>
              <a:t>seq</a:t>
            </a:r>
            <a:r>
              <a:rPr lang="en-GB" dirty="0">
                <a:ea typeface="Calibri"/>
                <a:cs typeface="Times New Roman"/>
              </a:rPr>
              <a:t>   </a:t>
            </a:r>
            <a:r>
              <a:rPr lang="en-GB" u="sng" dirty="0" smtClean="0">
                <a:ea typeface="Calibri"/>
                <a:cs typeface="Times New Roman"/>
                <a:sym typeface="Symbol"/>
              </a:rPr>
              <a:t></a:t>
            </a:r>
            <a:r>
              <a:rPr lang="en-GB" dirty="0" smtClean="0">
                <a:ea typeface="Calibri"/>
                <a:cs typeface="Times New Roman"/>
              </a:rPr>
              <a:t>  		p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</a:rPr>
              <a:t>(q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 </a:t>
            </a:r>
            <a:r>
              <a:rPr lang="en-GB" dirty="0" smtClean="0">
                <a:ea typeface="Calibri"/>
                <a:cs typeface="Times New Roman"/>
              </a:rPr>
              <a:t>r)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 </a:t>
            </a:r>
            <a:r>
              <a:rPr lang="en-GB" b="1" dirty="0" err="1">
                <a:ea typeface="Calibri"/>
                <a:cs typeface="Times New Roman"/>
              </a:rPr>
              <a:t>seq</a:t>
            </a:r>
            <a:r>
              <a:rPr lang="en-GB" dirty="0">
                <a:ea typeface="Calibri"/>
                <a:cs typeface="Times New Roman"/>
              </a:rPr>
              <a:t>    </a:t>
            </a:r>
            <a:r>
              <a:rPr lang="en-GB" dirty="0" smtClean="0">
                <a:ea typeface="Calibri"/>
                <a:cs typeface="Times New Roman"/>
              </a:rPr>
              <a:t>    &amp;   </a:t>
            </a:r>
            <a:r>
              <a:rPr lang="en-GB" dirty="0">
                <a:ea typeface="Calibri"/>
                <a:cs typeface="Times New Roman"/>
              </a:rPr>
              <a:t>q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r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 </a:t>
            </a:r>
            <a:r>
              <a:rPr lang="en-GB" b="1" dirty="0" err="1">
                <a:ea typeface="Calibri"/>
                <a:cs typeface="Times New Roman"/>
              </a:rPr>
              <a:t>seq</a:t>
            </a:r>
            <a:r>
              <a:rPr lang="en-GB" dirty="0">
                <a:ea typeface="Calibri"/>
                <a:cs typeface="Times New Roman"/>
              </a:rPr>
              <a:t> </a:t>
            </a:r>
            <a:endParaRPr lang="en-GB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u="sng" dirty="0" smtClean="0">
                <a:ea typeface="Calibri"/>
                <a:cs typeface="Times New Roman"/>
                <a:sym typeface="Symbol"/>
              </a:rPr>
              <a:t></a:t>
            </a:r>
            <a:r>
              <a:rPr lang="en-GB" dirty="0" smtClean="0">
                <a:ea typeface="Calibri"/>
                <a:cs typeface="Times New Roman"/>
              </a:rPr>
              <a:t>  RHS  </a:t>
            </a:r>
            <a:r>
              <a:rPr lang="en-GB" dirty="0">
                <a:ea typeface="Calibri"/>
                <a:cs typeface="Times New Roman"/>
              </a:rPr>
              <a:t>is defined			</a:t>
            </a:r>
          </a:p>
        </p:txBody>
      </p:sp>
    </p:spTree>
    <p:extLst>
      <p:ext uri="{BB962C8B-B14F-4D97-AF65-F5344CB8AC3E}">
        <p14:creationId xmlns:p14="http://schemas.microsoft.com/office/powerpoint/2010/main" val="3471196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Sequential </a:t>
            </a:r>
            <a:r>
              <a:rPr lang="en-GB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composition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Define  </a:t>
            </a:r>
            <a:r>
              <a:rPr lang="en-GB" b="1" dirty="0" err="1" smtClean="0">
                <a:ea typeface="Calibri"/>
                <a:cs typeface="Times New Roman"/>
              </a:rPr>
              <a:t>seq</a:t>
            </a:r>
            <a:r>
              <a:rPr lang="en-GB" dirty="0" smtClean="0">
                <a:ea typeface="Calibri"/>
                <a:cs typeface="Times New Roman"/>
              </a:rPr>
              <a:t>  =  </a:t>
            </a:r>
            <a:r>
              <a:rPr lang="en-GB" u="sng" dirty="0" smtClean="0">
                <a:ea typeface="Calibri"/>
                <a:cs typeface="Times New Roman"/>
              </a:rPr>
              <a:t>&lt;</a:t>
            </a:r>
            <a:r>
              <a:rPr lang="en-GB" dirty="0" smtClean="0">
                <a:ea typeface="Calibri"/>
                <a:cs typeface="Times New Roman"/>
              </a:rPr>
              <a:t>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Then  </a:t>
            </a:r>
            <a:r>
              <a:rPr lang="en-GB" dirty="0" err="1" smtClean="0">
                <a:ea typeface="Calibri"/>
                <a:cs typeface="Times New Roman"/>
              </a:rPr>
              <a:t>p;q</a:t>
            </a:r>
            <a:r>
              <a:rPr lang="en-GB" dirty="0" smtClean="0">
                <a:ea typeface="Calibri"/>
                <a:cs typeface="Times New Roman"/>
              </a:rPr>
              <a:t>  is </a:t>
            </a:r>
            <a:r>
              <a:rPr lang="en-GB" b="1" dirty="0" smtClean="0">
                <a:ea typeface="Calibri"/>
                <a:cs typeface="Times New Roman"/>
              </a:rPr>
              <a:t>strong</a:t>
            </a:r>
            <a:r>
              <a:rPr lang="en-GB" dirty="0" smtClean="0">
                <a:ea typeface="Calibri"/>
                <a:cs typeface="Times New Roman"/>
              </a:rPr>
              <a:t> sequential composition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means that  p  must finish before  q  starts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all events in  p  precede all events in  q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Example:  </a:t>
            </a:r>
            <a:r>
              <a:rPr lang="en-GB" b="1" dirty="0" err="1" smtClean="0">
                <a:ea typeface="Calibri"/>
                <a:cs typeface="Times New Roman"/>
              </a:rPr>
              <a:t>Ev</a:t>
            </a:r>
            <a:r>
              <a:rPr lang="en-GB" dirty="0" smtClean="0">
                <a:ea typeface="Calibri"/>
                <a:cs typeface="Times New Roman"/>
              </a:rPr>
              <a:t>  is  </a:t>
            </a:r>
            <a:r>
              <a:rPr lang="en-GB" b="1" dirty="0" smtClean="0">
                <a:ea typeface="Calibri"/>
                <a:cs typeface="Times New Roman"/>
              </a:rPr>
              <a:t>NN 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{1, 7, 19} ; {21, 32}      =   </a:t>
            </a:r>
            <a:r>
              <a:rPr lang="en-GB" b="1" dirty="0" smtClean="0">
                <a:ea typeface="Calibri"/>
                <a:cs typeface="Times New Roman"/>
              </a:rPr>
              <a:t>	</a:t>
            </a:r>
            <a:r>
              <a:rPr lang="en-GB" dirty="0">
                <a:ea typeface="Calibri"/>
                <a:cs typeface="Times New Roman"/>
              </a:rPr>
              <a:t>{1, 7, </a:t>
            </a:r>
            <a:r>
              <a:rPr lang="en-GB" dirty="0" smtClean="0">
                <a:ea typeface="Calibri"/>
                <a:cs typeface="Times New Roman"/>
              </a:rPr>
              <a:t>19, 21</a:t>
            </a:r>
            <a:r>
              <a:rPr lang="en-GB" dirty="0">
                <a:ea typeface="Calibri"/>
                <a:cs typeface="Times New Roman"/>
              </a:rPr>
              <a:t>, 32</a:t>
            </a:r>
            <a:r>
              <a:rPr lang="en-GB" dirty="0" smtClean="0">
                <a:ea typeface="Calibri"/>
                <a:cs typeface="Times New Roman"/>
              </a:rPr>
              <a:t>}</a:t>
            </a:r>
            <a:r>
              <a:rPr lang="en-GB" dirty="0">
                <a:ea typeface="Calibri"/>
                <a:cs typeface="Times New Roman"/>
              </a:rPr>
              <a:t> </a:t>
            </a:r>
            <a:endParaRPr lang="en-GB" dirty="0" smtClean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{</a:t>
            </a:r>
            <a:r>
              <a:rPr lang="en-GB" dirty="0">
                <a:ea typeface="Calibri"/>
                <a:cs typeface="Times New Roman"/>
              </a:rPr>
              <a:t>1, 7, 19} ; </a:t>
            </a:r>
            <a:r>
              <a:rPr lang="en-GB" dirty="0" smtClean="0">
                <a:ea typeface="Calibri"/>
                <a:cs typeface="Times New Roman"/>
              </a:rPr>
              <a:t>{19, </a:t>
            </a:r>
            <a:r>
              <a:rPr lang="en-GB" dirty="0">
                <a:ea typeface="Calibri"/>
                <a:cs typeface="Times New Roman"/>
              </a:rPr>
              <a:t>32} </a:t>
            </a:r>
            <a:r>
              <a:rPr lang="en-GB" dirty="0" smtClean="0">
                <a:ea typeface="Calibri"/>
                <a:cs typeface="Times New Roman"/>
              </a:rPr>
              <a:t>  is undefined</a:t>
            </a:r>
          </a:p>
        </p:txBody>
      </p:sp>
    </p:spTree>
    <p:extLst>
      <p:ext uri="{BB962C8B-B14F-4D97-AF65-F5344CB8AC3E}">
        <p14:creationId xmlns:p14="http://schemas.microsoft.com/office/powerpoint/2010/main" val="3936883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Sequential </a:t>
            </a:r>
            <a:r>
              <a:rPr lang="en-GB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composition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Define  </a:t>
            </a:r>
            <a:r>
              <a:rPr lang="en-GB" b="1" dirty="0" err="1" smtClean="0">
                <a:ea typeface="Calibri"/>
                <a:cs typeface="Times New Roman"/>
              </a:rPr>
              <a:t>seq</a:t>
            </a:r>
            <a:r>
              <a:rPr lang="en-GB" dirty="0" smtClean="0">
                <a:ea typeface="Calibri"/>
                <a:cs typeface="Times New Roman"/>
              </a:rPr>
              <a:t>  =  </a:t>
            </a:r>
            <a:r>
              <a:rPr lang="en-GB" b="1" dirty="0" smtClean="0">
                <a:ea typeface="Calibri"/>
                <a:cs typeface="Times New Roman"/>
              </a:rPr>
              <a:t>not </a:t>
            </a:r>
            <a:r>
              <a:rPr lang="en-GB" dirty="0" smtClean="0">
                <a:ea typeface="Calibri"/>
                <a:cs typeface="Times New Roman"/>
              </a:rPr>
              <a:t> </a:t>
            </a:r>
            <a:r>
              <a:rPr lang="en-GB" u="sng" dirty="0" smtClean="0">
                <a:ea typeface="Calibri"/>
                <a:cs typeface="Times New Roman"/>
              </a:rPr>
              <a:t>&gt;</a:t>
            </a:r>
            <a:r>
              <a:rPr lang="en-GB" dirty="0" smtClean="0"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Then  </a:t>
            </a:r>
            <a:r>
              <a:rPr lang="en-GB" dirty="0" err="1" smtClean="0">
                <a:ea typeface="Calibri"/>
                <a:cs typeface="Times New Roman"/>
              </a:rPr>
              <a:t>p;q</a:t>
            </a:r>
            <a:r>
              <a:rPr lang="en-GB" dirty="0" smtClean="0">
                <a:ea typeface="Calibri"/>
                <a:cs typeface="Times New Roman"/>
              </a:rPr>
              <a:t>  is </a:t>
            </a:r>
            <a:r>
              <a:rPr lang="en-GB" b="1" dirty="0" smtClean="0">
                <a:ea typeface="Calibri"/>
                <a:cs typeface="Times New Roman"/>
              </a:rPr>
              <a:t>weak</a:t>
            </a:r>
            <a:r>
              <a:rPr lang="en-GB" dirty="0" smtClean="0">
                <a:ea typeface="Calibri"/>
                <a:cs typeface="Times New Roman"/>
              </a:rPr>
              <a:t> sequential composition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means that  p  </a:t>
            </a:r>
            <a:r>
              <a:rPr lang="en-GB" dirty="0">
                <a:ea typeface="Calibri"/>
                <a:cs typeface="Times New Roman"/>
              </a:rPr>
              <a:t>may finish before  q  </a:t>
            </a:r>
            <a:r>
              <a:rPr lang="en-GB" dirty="0" smtClean="0">
                <a:ea typeface="Calibri"/>
                <a:cs typeface="Times New Roman"/>
              </a:rPr>
              <a:t>begins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note that q  may start before  p  finishes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with events that are independent of  p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Calibri"/>
                <a:cs typeface="Times New Roman"/>
              </a:rPr>
              <a:t>just as in your computer today</a:t>
            </a:r>
            <a:r>
              <a:rPr lang="en-GB" b="1" dirty="0" smtClean="0">
                <a:ea typeface="Calibri"/>
                <a:cs typeface="Times New Roman"/>
              </a:rPr>
              <a:t>			</a:t>
            </a:r>
            <a:endParaRPr lang="en-GB" dirty="0" smtClean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5808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70C0"/>
                </a:solidFill>
                <a:latin typeface="Cambria"/>
                <a:ea typeface="Times New Roman"/>
                <a:cs typeface="Times New Roman"/>
              </a:rPr>
              <a:t>Concurrent</a:t>
            </a:r>
            <a:r>
              <a:rPr lang="en-GB" b="1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GB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Composition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 smtClean="0">
                <a:ea typeface="Calibri"/>
                <a:cs typeface="Times New Roman"/>
              </a:rPr>
              <a:t>Define      </a:t>
            </a:r>
            <a:r>
              <a:rPr lang="en-GB" b="1" dirty="0">
                <a:ea typeface="Calibri"/>
                <a:cs typeface="Times New Roman"/>
              </a:rPr>
              <a:t>par</a:t>
            </a:r>
            <a:r>
              <a:rPr lang="en-GB" dirty="0">
                <a:ea typeface="Calibri"/>
                <a:cs typeface="Times New Roman"/>
              </a:rPr>
              <a:t>  =   </a:t>
            </a:r>
            <a:r>
              <a:rPr lang="en-GB" b="1" dirty="0" err="1">
                <a:ea typeface="Calibri"/>
                <a:cs typeface="Times New Roman"/>
              </a:rPr>
              <a:t>seq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dirty="0">
                <a:ea typeface="Calibri"/>
                <a:cs typeface="Times New Roman"/>
                <a:sym typeface="Symbol"/>
              </a:rPr>
              <a:t>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b="1" dirty="0" err="1">
                <a:ea typeface="Calibri"/>
                <a:cs typeface="Times New Roman"/>
              </a:rPr>
              <a:t>seq</a:t>
            </a:r>
            <a:r>
              <a:rPr lang="en-GB" dirty="0">
                <a:ea typeface="Calibri"/>
                <a:cs typeface="Times New Roman"/>
                <a:sym typeface="Symbol"/>
              </a:rPr>
              <a:t></a:t>
            </a:r>
            <a:r>
              <a:rPr lang="en-GB" dirty="0">
                <a:ea typeface="Calibri"/>
                <a:cs typeface="Times New Roman"/>
              </a:rPr>
              <a:t>	</a:t>
            </a:r>
            <a:endParaRPr lang="en-GB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 smtClean="0">
                <a:ea typeface="Calibri"/>
                <a:cs typeface="Times New Roman"/>
              </a:rPr>
              <a:t>Note</a:t>
            </a:r>
            <a:r>
              <a:rPr lang="en-GB" dirty="0">
                <a:ea typeface="Calibri"/>
                <a:cs typeface="Times New Roman"/>
              </a:rPr>
              <a:t>:	</a:t>
            </a:r>
            <a:r>
              <a:rPr lang="en-GB" dirty="0" smtClean="0">
                <a:ea typeface="Calibri"/>
                <a:cs typeface="Times New Roman"/>
              </a:rPr>
              <a:t>	</a:t>
            </a:r>
            <a:r>
              <a:rPr lang="en-GB" b="1" dirty="0" err="1" smtClean="0">
                <a:ea typeface="Calibri"/>
                <a:cs typeface="Times New Roman"/>
              </a:rPr>
              <a:t>seq</a:t>
            </a:r>
            <a:r>
              <a:rPr lang="en-GB" dirty="0">
                <a:ea typeface="Calibri"/>
                <a:cs typeface="Times New Roman"/>
              </a:rPr>
              <a:t>	 </a:t>
            </a:r>
            <a:r>
              <a:rPr lang="en-GB" dirty="0" smtClean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	</a:t>
            </a:r>
            <a:r>
              <a:rPr lang="en-GB" b="1" dirty="0" smtClean="0">
                <a:ea typeface="Calibri"/>
                <a:cs typeface="Times New Roman"/>
              </a:rPr>
              <a:t>par	   =      par</a:t>
            </a:r>
            <a:r>
              <a:rPr lang="en-GB" dirty="0">
                <a:ea typeface="Calibri"/>
                <a:cs typeface="Times New Roman"/>
                <a:sym typeface="Symbol"/>
              </a:rPr>
              <a:t></a:t>
            </a:r>
            <a:endParaRPr lang="en-GB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>
                <a:ea typeface="Calibri"/>
                <a:cs typeface="Times New Roman"/>
              </a:rPr>
              <a:t>Define    p||q  =  p </a:t>
            </a:r>
            <a:r>
              <a:rPr lang="en-GB" dirty="0">
                <a:ea typeface="Calibri"/>
                <a:cs typeface="Times New Roman"/>
                <a:sym typeface="Symbol"/>
              </a:rPr>
              <a:t></a:t>
            </a:r>
            <a:r>
              <a:rPr lang="en-GB" dirty="0">
                <a:ea typeface="Calibri"/>
                <a:cs typeface="Times New Roman"/>
              </a:rPr>
              <a:t> q	 </a:t>
            </a:r>
            <a:r>
              <a:rPr lang="en-GB" dirty="0" smtClean="0">
                <a:ea typeface="Calibri"/>
                <a:cs typeface="Times New Roman"/>
              </a:rPr>
              <a:t> 	if</a:t>
            </a:r>
            <a:r>
              <a:rPr lang="en-GB" b="1" dirty="0" smtClean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</a:rPr>
              <a:t>  p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q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 </a:t>
            </a:r>
            <a:r>
              <a:rPr lang="en-GB" b="1" dirty="0" smtClean="0">
                <a:ea typeface="Calibri"/>
                <a:cs typeface="Times New Roman"/>
              </a:rPr>
              <a:t>par</a:t>
            </a:r>
            <a:r>
              <a:rPr lang="en-GB" dirty="0" smtClean="0">
                <a:ea typeface="Calibri"/>
                <a:cs typeface="Times New Roman"/>
              </a:rPr>
              <a:t> 	    </a:t>
            </a:r>
            <a:r>
              <a:rPr lang="en-GB" dirty="0">
                <a:ea typeface="Calibri"/>
                <a:cs typeface="Times New Roman"/>
              </a:rPr>
              <a:t>	      </a:t>
            </a:r>
            <a:r>
              <a:rPr lang="en-GB" dirty="0" smtClean="0">
                <a:ea typeface="Calibri"/>
                <a:cs typeface="Times New Roman"/>
              </a:rPr>
              <a:t>      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</a:rPr>
              <a:t>  			and  p, q defined 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 smtClean="0">
                <a:ea typeface="Calibri"/>
                <a:cs typeface="Times New Roman"/>
              </a:rPr>
              <a:t>Theorem</a:t>
            </a:r>
            <a:r>
              <a:rPr lang="en-GB" dirty="0">
                <a:ea typeface="Calibri"/>
                <a:cs typeface="Times New Roman"/>
              </a:rPr>
              <a:t>:  ||  is associative and commutative. </a:t>
            </a:r>
          </a:p>
          <a:p>
            <a:pPr marL="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3200" dirty="0" smtClean="0">
                <a:ea typeface="Calibri"/>
                <a:cs typeface="Times New Roman"/>
              </a:rPr>
              <a:t>Strong ||  is interleaving.</a:t>
            </a:r>
          </a:p>
          <a:p>
            <a:pPr marL="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3200" dirty="0" smtClean="0">
                <a:ea typeface="Calibri"/>
                <a:cs typeface="Times New Roman"/>
              </a:rPr>
              <a:t>Weak ||  avoids deadlocks</a:t>
            </a:r>
            <a:endParaRPr lang="en-GB" sz="3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46389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operators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en-GB" dirty="0" smtClean="0"/>
              <a:t>then		;	sequential composition</a:t>
            </a:r>
          </a:p>
          <a:p>
            <a:r>
              <a:rPr lang="en-GB" dirty="0" smtClean="0"/>
              <a:t>with		||	concurrent composition</a:t>
            </a:r>
          </a:p>
          <a:p>
            <a:r>
              <a:rPr lang="en-GB" dirty="0" smtClean="0">
                <a:latin typeface="+mj-lt"/>
              </a:rPr>
              <a:t>skip	 	</a:t>
            </a:r>
            <a:r>
              <a:rPr lang="en-GB" dirty="0" smtClean="0">
                <a:latin typeface="Andalus" pitchFamily="18" charset="-78"/>
                <a:cs typeface="Andalus" pitchFamily="18" charset="-78"/>
              </a:rPr>
              <a:t>I</a:t>
            </a:r>
            <a:r>
              <a:rPr lang="en-GB" dirty="0" smtClean="0">
                <a:latin typeface="+mj-lt"/>
              </a:rPr>
              <a:t>	does nothing</a:t>
            </a:r>
          </a:p>
        </p:txBody>
      </p:sp>
    </p:spTree>
    <p:extLst>
      <p:ext uri="{BB962C8B-B14F-4D97-AF65-F5344CB8AC3E}">
        <p14:creationId xmlns:p14="http://schemas.microsoft.com/office/powerpoint/2010/main" val="2491520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>
                <a:ea typeface="Calibri"/>
                <a:cs typeface="Times New Roman"/>
              </a:rPr>
              <a:t>Proof:  when LHS is defined, it equals RHS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 smtClean="0">
                <a:ea typeface="Calibri"/>
                <a:cs typeface="Times New Roman"/>
              </a:rPr>
              <a:t>LHS defined  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  </a:t>
            </a:r>
            <a:r>
              <a:rPr lang="en-GB" dirty="0" smtClean="0">
                <a:ea typeface="Calibri"/>
                <a:cs typeface="Times New Roman"/>
              </a:rPr>
              <a:t>q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</a:rPr>
              <a:t>q’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b="1" dirty="0">
                <a:ea typeface="Calibri"/>
                <a:cs typeface="Times New Roman"/>
              </a:rPr>
              <a:t> </a:t>
            </a:r>
            <a:r>
              <a:rPr lang="en-GB" b="1" dirty="0" smtClean="0">
                <a:ea typeface="Calibri"/>
                <a:cs typeface="Times New Roman"/>
              </a:rPr>
              <a:t>par  </a:t>
            </a:r>
            <a:r>
              <a:rPr lang="en-GB" dirty="0" smtClean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&amp;    r × r’</a:t>
            </a:r>
            <a:r>
              <a:rPr lang="en-GB" dirty="0" smtClean="0">
                <a:ea typeface="Calibri"/>
                <a:cs typeface="Times New Roman"/>
              </a:rPr>
              <a:t>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b="1" dirty="0">
                <a:ea typeface="Calibri"/>
                <a:cs typeface="Times New Roman"/>
              </a:rPr>
              <a:t> par</a:t>
            </a:r>
            <a:r>
              <a:rPr lang="en-GB" dirty="0">
                <a:ea typeface="Calibri"/>
                <a:cs typeface="Times New Roman"/>
              </a:rPr>
              <a:t>   </a:t>
            </a:r>
            <a:endParaRPr lang="en-GB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>
                <a:ea typeface="Calibri"/>
                <a:cs typeface="Times New Roman"/>
              </a:rPr>
              <a:t>	</a:t>
            </a:r>
            <a:r>
              <a:rPr lang="en-GB" dirty="0" smtClean="0">
                <a:ea typeface="Calibri"/>
                <a:cs typeface="Times New Roman"/>
              </a:rPr>
              <a:t>	     &amp; (q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 q’) </a:t>
            </a:r>
            <a:r>
              <a:rPr lang="en-GB" dirty="0" smtClean="0">
                <a:ea typeface="Calibri"/>
                <a:cs typeface="Calibri"/>
              </a:rPr>
              <a:t>×</a:t>
            </a:r>
            <a:r>
              <a:rPr lang="en-GB" dirty="0" smtClean="0">
                <a:ea typeface="Calibri"/>
                <a:cs typeface="Times New Roman"/>
              </a:rPr>
              <a:t> (r </a:t>
            </a:r>
            <a:r>
              <a:rPr lang="en-GB" dirty="0">
                <a:ea typeface="Calibri"/>
                <a:cs typeface="Times New Roman"/>
                <a:sym typeface="Symbol"/>
              </a:rPr>
              <a:t>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</a:rPr>
              <a:t>r’)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 </a:t>
            </a:r>
            <a:r>
              <a:rPr lang="en-GB" b="1" dirty="0" err="1">
                <a:ea typeface="Calibri"/>
                <a:cs typeface="Times New Roman"/>
              </a:rPr>
              <a:t>seq</a:t>
            </a:r>
            <a:r>
              <a:rPr lang="en-GB" b="1" dirty="0">
                <a:ea typeface="Calibri"/>
                <a:cs typeface="Times New Roman"/>
              </a:rPr>
              <a:t>    </a:t>
            </a:r>
            <a:endParaRPr lang="en-GB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 smtClean="0">
                <a:ea typeface="Calibri"/>
                <a:cs typeface="Times New Roman"/>
                <a:sym typeface="Symbol"/>
              </a:rPr>
              <a:t></a:t>
            </a:r>
            <a:r>
              <a:rPr lang="en-GB" dirty="0" smtClean="0">
                <a:ea typeface="Calibri"/>
                <a:cs typeface="Times New Roman"/>
              </a:rPr>
              <a:t> 	q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q’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  r × </a:t>
            </a:r>
            <a:r>
              <a:rPr lang="en-GB" dirty="0">
                <a:ea typeface="Calibri"/>
                <a:cs typeface="Times New Roman"/>
                <a:sym typeface="Symbol"/>
              </a:rPr>
              <a:t>r’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</a:t>
            </a:r>
            <a:r>
              <a:rPr lang="en-GB" dirty="0" smtClean="0">
                <a:ea typeface="Calibri"/>
                <a:cs typeface="Times New Roman"/>
              </a:rPr>
              <a:t>  </a:t>
            </a:r>
            <a:r>
              <a:rPr lang="en-GB" b="1" dirty="0" smtClean="0">
                <a:ea typeface="Calibri"/>
                <a:cs typeface="Times New Roman"/>
              </a:rPr>
              <a:t>par </a:t>
            </a:r>
            <a:endParaRPr lang="en-GB" dirty="0" smtClean="0">
              <a:ea typeface="Calibri"/>
              <a:cs typeface="Times New Roman"/>
              <a:sym typeface="Symbo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</a:rPr>
              <a:t>     &amp;  	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  <a:sym typeface="Symbol"/>
              </a:rPr>
              <a:t>q’ × r’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en-GB" dirty="0">
                <a:ea typeface="Calibri"/>
                <a:cs typeface="Times New Roman"/>
                <a:sym typeface="Symbol"/>
              </a:rPr>
              <a:t>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 </a:t>
            </a:r>
            <a:r>
              <a:rPr lang="en-GB" dirty="0" smtClean="0">
                <a:solidFill>
                  <a:srgbClr val="FF0000"/>
                </a:solidFill>
                <a:ea typeface="Calibri"/>
                <a:cs typeface="Times New Roman"/>
              </a:rPr>
              <a:t>q </a:t>
            </a:r>
            <a:r>
              <a:rPr lang="en-GB" dirty="0">
                <a:solidFill>
                  <a:srgbClr val="FF0000"/>
                </a:solidFill>
                <a:ea typeface="Calibri"/>
                <a:cs typeface="Calibri"/>
              </a:rPr>
              <a:t>×</a:t>
            </a:r>
            <a:r>
              <a:rPr lang="en-GB" dirty="0">
                <a:solidFill>
                  <a:srgbClr val="FF0000"/>
                </a:solidFill>
                <a:ea typeface="Calibri"/>
                <a:cs typeface="Times New Roman"/>
              </a:rPr>
              <a:t> r  </a:t>
            </a:r>
            <a:r>
              <a:rPr lang="en-GB" dirty="0">
                <a:ea typeface="Calibri"/>
                <a:cs typeface="Times New Roman"/>
                <a:sym typeface="Symbol"/>
              </a:rPr>
              <a:t></a:t>
            </a:r>
            <a:r>
              <a:rPr lang="en-GB" dirty="0">
                <a:ea typeface="Calibri"/>
                <a:cs typeface="Times New Roman"/>
              </a:rPr>
              <a:t> q’ </a:t>
            </a:r>
            <a:r>
              <a:rPr lang="en-GB" dirty="0">
                <a:ea typeface="Calibri"/>
                <a:cs typeface="Calibri"/>
              </a:rPr>
              <a:t>×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dirty="0" smtClean="0">
                <a:ea typeface="Calibri"/>
                <a:cs typeface="Times New Roman"/>
              </a:rPr>
              <a:t>r  </a:t>
            </a:r>
            <a:r>
              <a:rPr lang="en-GB" dirty="0">
                <a:ea typeface="Calibri"/>
                <a:cs typeface="Times New Roman"/>
                <a:sym typeface="Symbol"/>
              </a:rPr>
              <a:t>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q </a:t>
            </a:r>
            <a:r>
              <a:rPr lang="en-GB" dirty="0">
                <a:ea typeface="Calibri"/>
                <a:cs typeface="Times New Roman"/>
                <a:sym typeface="Symbol"/>
              </a:rPr>
              <a:t>×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r’  </a:t>
            </a:r>
            <a:r>
              <a:rPr lang="en-GB" dirty="0" smtClean="0">
                <a:ea typeface="Calibri"/>
                <a:cs typeface="Times New Roman"/>
              </a:rPr>
              <a:t> </a:t>
            </a:r>
            <a:r>
              <a:rPr lang="en-GB" b="1" dirty="0" smtClean="0">
                <a:ea typeface="Calibri"/>
                <a:cs typeface="Times New Roman"/>
              </a:rPr>
              <a:t> </a:t>
            </a:r>
            <a:r>
              <a:rPr lang="en-GB" b="1" dirty="0" err="1" smtClean="0">
                <a:ea typeface="Calibri"/>
                <a:cs typeface="Times New Roman"/>
              </a:rPr>
              <a:t>seq</a:t>
            </a:r>
            <a:r>
              <a:rPr lang="en-GB" dirty="0" smtClean="0">
                <a:ea typeface="Calibri"/>
                <a:cs typeface="Times New Roman"/>
              </a:rPr>
              <a:t>  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 smtClean="0">
                <a:ea typeface="Calibri"/>
                <a:cs typeface="Times New Roman"/>
                <a:sym typeface="Symbol"/>
              </a:rPr>
              <a:t></a:t>
            </a:r>
            <a:r>
              <a:rPr lang="en-GB" dirty="0" smtClean="0">
                <a:ea typeface="Calibri"/>
                <a:cs typeface="Times New Roman"/>
              </a:rPr>
              <a:t>	</a:t>
            </a:r>
            <a:r>
              <a:rPr lang="en-GB" dirty="0" smtClean="0">
                <a:solidFill>
                  <a:srgbClr val="0070C0"/>
                </a:solidFill>
                <a:ea typeface="Calibri"/>
                <a:cs typeface="Times New Roman"/>
              </a:rPr>
              <a:t>q’ </a:t>
            </a:r>
            <a:r>
              <a:rPr lang="en-GB" dirty="0">
                <a:solidFill>
                  <a:srgbClr val="0070C0"/>
                </a:solidFill>
                <a:ea typeface="Calibri"/>
                <a:cs typeface="Calibri"/>
              </a:rPr>
              <a:t>×</a:t>
            </a:r>
            <a:r>
              <a:rPr lang="en-GB" dirty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en-GB" dirty="0" smtClean="0">
                <a:solidFill>
                  <a:srgbClr val="0070C0"/>
                </a:solidFill>
                <a:ea typeface="Calibri"/>
                <a:cs typeface="Times New Roman"/>
              </a:rPr>
              <a:t>r’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 </a:t>
            </a:r>
            <a:r>
              <a:rPr lang="en-GB" dirty="0" smtClean="0">
                <a:ea typeface="Calibri"/>
                <a:cs typeface="Times New Roman"/>
              </a:rPr>
              <a:t> </a:t>
            </a:r>
            <a:r>
              <a:rPr lang="en-GB" b="1" dirty="0" err="1" smtClean="0">
                <a:ea typeface="Calibri"/>
                <a:cs typeface="Times New Roman"/>
              </a:rPr>
              <a:t>seq</a:t>
            </a:r>
            <a:r>
              <a:rPr lang="en-GB" b="1" dirty="0" smtClean="0">
                <a:ea typeface="Calibri"/>
                <a:cs typeface="Times New Roman"/>
              </a:rPr>
              <a:t>    </a:t>
            </a:r>
            <a:r>
              <a:rPr lang="en-GB" dirty="0">
                <a:ea typeface="Calibri"/>
                <a:cs typeface="Times New Roman"/>
              </a:rPr>
              <a:t>&amp;</a:t>
            </a:r>
            <a:r>
              <a:rPr lang="en-GB" b="1" dirty="0">
                <a:ea typeface="Calibri"/>
                <a:cs typeface="Times New Roman"/>
              </a:rPr>
              <a:t>   </a:t>
            </a:r>
            <a:r>
              <a:rPr lang="en-GB" dirty="0">
                <a:solidFill>
                  <a:srgbClr val="FF0000"/>
                </a:solidFill>
                <a:ea typeface="Calibri"/>
                <a:cs typeface="Times New Roman"/>
              </a:rPr>
              <a:t>q</a:t>
            </a:r>
            <a:r>
              <a:rPr lang="en-GB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GB" dirty="0">
                <a:solidFill>
                  <a:srgbClr val="FF0000"/>
                </a:solidFill>
                <a:ea typeface="Calibri"/>
                <a:cs typeface="Calibri"/>
              </a:rPr>
              <a:t>×</a:t>
            </a:r>
            <a:r>
              <a:rPr lang="en-GB" dirty="0">
                <a:solidFill>
                  <a:srgbClr val="FF0000"/>
                </a:solidFill>
                <a:ea typeface="Calibri"/>
                <a:cs typeface="Times New Roman"/>
              </a:rPr>
              <a:t> r 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  </a:t>
            </a:r>
            <a:r>
              <a:rPr lang="en-GB" b="1" dirty="0" err="1">
                <a:ea typeface="Calibri"/>
                <a:cs typeface="Times New Roman"/>
              </a:rPr>
              <a:t>seq</a:t>
            </a:r>
            <a:r>
              <a:rPr lang="en-GB" b="1" dirty="0">
                <a:ea typeface="Calibri"/>
                <a:cs typeface="Times New Roman"/>
              </a:rPr>
              <a:t> </a:t>
            </a:r>
            <a:r>
              <a:rPr lang="en-GB" b="1" dirty="0" smtClean="0">
                <a:ea typeface="Calibri"/>
                <a:cs typeface="Times New Roman"/>
              </a:rPr>
              <a:t> 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 smtClean="0">
                <a:ea typeface="Calibri"/>
                <a:cs typeface="Times New Roman"/>
              </a:rPr>
              <a:t>	&amp;  (q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 r) × (q’ </a:t>
            </a:r>
            <a:r>
              <a:rPr lang="en-GB" dirty="0">
                <a:ea typeface="Calibri"/>
                <a:cs typeface="Times New Roman"/>
                <a:sym typeface="Symbol"/>
              </a:rPr>
              <a:t> </a:t>
            </a:r>
            <a:r>
              <a:rPr lang="en-GB" dirty="0" smtClean="0">
                <a:ea typeface="Calibri"/>
                <a:cs typeface="Times New Roman"/>
                <a:sym typeface="Symbol"/>
              </a:rPr>
              <a:t>r’) </a:t>
            </a:r>
            <a:r>
              <a:rPr lang="en-GB" dirty="0">
                <a:ea typeface="Calibri"/>
                <a:cs typeface="Times New Roman"/>
                <a:sym typeface="Symbol"/>
              </a:rPr>
              <a:t></a:t>
            </a:r>
            <a:r>
              <a:rPr lang="en-GB" dirty="0">
                <a:ea typeface="Calibri"/>
                <a:cs typeface="Times New Roman"/>
              </a:rPr>
              <a:t> </a:t>
            </a:r>
            <a:r>
              <a:rPr lang="en-GB" b="1" dirty="0">
                <a:ea typeface="Calibri"/>
                <a:cs typeface="Times New Roman"/>
              </a:rPr>
              <a:t> par</a:t>
            </a:r>
            <a:r>
              <a:rPr lang="en-GB" dirty="0">
                <a:ea typeface="Calibri"/>
                <a:cs typeface="Times New Roman"/>
              </a:rPr>
              <a:t>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 smtClean="0">
                <a:ea typeface="Calibri"/>
                <a:cs typeface="Times New Roman"/>
                <a:sym typeface="Symbol"/>
              </a:rPr>
              <a:t></a:t>
            </a:r>
            <a:r>
              <a:rPr lang="en-GB" dirty="0" smtClean="0">
                <a:ea typeface="Calibri"/>
                <a:cs typeface="Times New Roman"/>
              </a:rPr>
              <a:t>	RHS  </a:t>
            </a:r>
            <a:r>
              <a:rPr lang="en-GB" dirty="0">
                <a:ea typeface="Calibri"/>
                <a:cs typeface="Times New Roman"/>
              </a:rPr>
              <a:t>defined</a:t>
            </a:r>
            <a:r>
              <a:rPr lang="en-GB" dirty="0" smtClean="0">
                <a:ea typeface="Calibri"/>
                <a:cs typeface="Times New Roman"/>
              </a:rPr>
              <a:t>.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70C0"/>
                </a:solidFill>
                <a:latin typeface="Cambria" pitchFamily="18" charset="0"/>
                <a:ea typeface="Calibri"/>
                <a:cs typeface="Times New Roman"/>
              </a:rPr>
              <a:t>(q </a:t>
            </a:r>
            <a:r>
              <a:rPr lang="en-GB" b="1" dirty="0">
                <a:solidFill>
                  <a:srgbClr val="0070C0"/>
                </a:solidFill>
                <a:latin typeface="Cambria" pitchFamily="18" charset="0"/>
                <a:ea typeface="Calibri"/>
                <a:cs typeface="Times New Roman"/>
              </a:rPr>
              <a:t>|| q’) ; </a:t>
            </a:r>
            <a:r>
              <a:rPr lang="en-GB" b="1" dirty="0" smtClean="0">
                <a:solidFill>
                  <a:srgbClr val="0070C0"/>
                </a:solidFill>
                <a:latin typeface="Cambria" pitchFamily="18" charset="0"/>
                <a:ea typeface="Calibri"/>
                <a:cs typeface="Times New Roman"/>
              </a:rPr>
              <a:t>(</a:t>
            </a:r>
            <a:r>
              <a:rPr lang="en-GB" b="1" dirty="0">
                <a:solidFill>
                  <a:srgbClr val="0070C0"/>
                </a:solidFill>
                <a:latin typeface="Cambria" pitchFamily="18" charset="0"/>
                <a:ea typeface="Calibri"/>
                <a:cs typeface="Times New Roman"/>
              </a:rPr>
              <a:t>r || r</a:t>
            </a:r>
            <a:r>
              <a:rPr lang="en-GB" b="1" dirty="0" smtClean="0">
                <a:solidFill>
                  <a:srgbClr val="0070C0"/>
                </a:solidFill>
                <a:latin typeface="Cambria" pitchFamily="18" charset="0"/>
                <a:ea typeface="Calibri"/>
                <a:cs typeface="Times New Roman"/>
              </a:rPr>
              <a:t>’)=&gt;  (</a:t>
            </a:r>
            <a:r>
              <a:rPr lang="en-GB" b="1" dirty="0">
                <a:solidFill>
                  <a:srgbClr val="0070C0"/>
                </a:solidFill>
                <a:latin typeface="Cambria" pitchFamily="18" charset="0"/>
                <a:ea typeface="Calibri"/>
                <a:cs typeface="Times New Roman"/>
              </a:rPr>
              <a:t>q ; r ) || (q’ ; r</a:t>
            </a:r>
            <a:r>
              <a:rPr lang="en-GB" b="1" dirty="0" smtClean="0">
                <a:solidFill>
                  <a:srgbClr val="0070C0"/>
                </a:solidFill>
                <a:latin typeface="Cambria" pitchFamily="18" charset="0"/>
                <a:ea typeface="Calibri"/>
                <a:cs typeface="Times New Roman"/>
              </a:rPr>
              <a:t>’)</a:t>
            </a:r>
            <a:endParaRPr lang="en-GB" b="1" dirty="0">
              <a:solidFill>
                <a:srgbClr val="0070C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785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Interleaving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Strong.</a:t>
            </a:r>
          </a:p>
          <a:p>
            <a:r>
              <a:rPr lang="en-GB" dirty="0" smtClean="0"/>
              <a:t>{1, 7, 9}||{3, 12}  =  {1, 3, 7, 9, 12}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7322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4. Conclusion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laws are useful</a:t>
            </a:r>
          </a:p>
          <a:p>
            <a:r>
              <a:rPr lang="en-GB" dirty="0" smtClean="0"/>
              <a:t>The laws are true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573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Laws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laws are useful</a:t>
            </a:r>
          </a:p>
          <a:p>
            <a:pPr lvl="1"/>
            <a:r>
              <a:rPr lang="en-GB" dirty="0" smtClean="0"/>
              <a:t>they shorten formulae, theorems, proofs</a:t>
            </a:r>
          </a:p>
          <a:p>
            <a:pPr lvl="1"/>
            <a:r>
              <a:rPr lang="en-GB" dirty="0" smtClean="0"/>
              <a:t>they prove consistency of </a:t>
            </a:r>
            <a:r>
              <a:rPr lang="en-GB" dirty="0"/>
              <a:t>proof rules </a:t>
            </a:r>
          </a:p>
          <a:p>
            <a:pPr lvl="1"/>
            <a:r>
              <a:rPr lang="en-GB" dirty="0" smtClean="0"/>
              <a:t>with the implementation </a:t>
            </a:r>
          </a:p>
          <a:p>
            <a:r>
              <a:rPr lang="en-GB" dirty="0" smtClean="0"/>
              <a:t>The laws are true</a:t>
            </a:r>
          </a:p>
          <a:p>
            <a:pPr lvl="1"/>
            <a:r>
              <a:rPr lang="en-GB" dirty="0" smtClean="0"/>
              <a:t>of specifications, designs, products</a:t>
            </a:r>
          </a:p>
          <a:p>
            <a:pPr lvl="1"/>
            <a:r>
              <a:rPr lang="en-GB" dirty="0" smtClean="0"/>
              <a:t>hardware/software/the real world</a:t>
            </a:r>
          </a:p>
          <a:p>
            <a:r>
              <a:rPr lang="en-GB" dirty="0" smtClean="0"/>
              <a:t>The laws are beautiful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27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Five Axioms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assoc</a:t>
            </a:r>
            <a:r>
              <a:rPr lang="en-GB" dirty="0" smtClean="0"/>
              <a:t>		p;(</a:t>
            </a:r>
            <a:r>
              <a:rPr lang="en-GB" dirty="0" err="1" smtClean="0"/>
              <a:t>q;r</a:t>
            </a:r>
            <a:r>
              <a:rPr lang="en-GB" dirty="0" smtClean="0"/>
              <a:t>)  =  (</a:t>
            </a:r>
            <a:r>
              <a:rPr lang="en-GB" dirty="0" err="1" smtClean="0"/>
              <a:t>p;q</a:t>
            </a:r>
            <a:r>
              <a:rPr lang="en-GB" dirty="0" smtClean="0"/>
              <a:t>);r		(also ||)</a:t>
            </a:r>
          </a:p>
          <a:p>
            <a:r>
              <a:rPr lang="en-GB" dirty="0" err="1" smtClean="0"/>
              <a:t>comm</a:t>
            </a:r>
            <a:r>
              <a:rPr lang="en-GB" dirty="0" smtClean="0"/>
              <a:t>		p||q    =   q||p</a:t>
            </a:r>
          </a:p>
          <a:p>
            <a:r>
              <a:rPr lang="en-GB" dirty="0" smtClean="0"/>
              <a:t>unit		p||</a:t>
            </a:r>
            <a:r>
              <a:rPr lang="en-GB" dirty="0" smtClean="0">
                <a:latin typeface="Andalus" pitchFamily="18" charset="-78"/>
                <a:cs typeface="Andalus" pitchFamily="18" charset="-78"/>
              </a:rPr>
              <a:t>I   </a:t>
            </a:r>
            <a:r>
              <a:rPr lang="en-GB" dirty="0" smtClean="0">
                <a:cs typeface="Andalus" pitchFamily="18" charset="-78"/>
              </a:rPr>
              <a:t>=   p  =  </a:t>
            </a:r>
            <a:r>
              <a:rPr lang="en-GB" dirty="0">
                <a:latin typeface="Andalus" pitchFamily="18" charset="-78"/>
                <a:cs typeface="Andalus" pitchFamily="18" charset="-78"/>
              </a:rPr>
              <a:t>I</a:t>
            </a:r>
            <a:r>
              <a:rPr lang="en-GB" dirty="0" smtClean="0">
                <a:cs typeface="Andalus" pitchFamily="18" charset="-78"/>
              </a:rPr>
              <a:t>||p	(also  ;)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044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Reversibility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assoc</a:t>
            </a:r>
            <a:r>
              <a:rPr lang="en-GB" dirty="0" smtClean="0"/>
              <a:t>		p;(</a:t>
            </a:r>
            <a:r>
              <a:rPr lang="en-GB" dirty="0" err="1" smtClean="0"/>
              <a:t>q;r</a:t>
            </a:r>
            <a:r>
              <a:rPr lang="en-GB" dirty="0" smtClean="0"/>
              <a:t>)  =  (</a:t>
            </a:r>
            <a:r>
              <a:rPr lang="en-GB" dirty="0" err="1" smtClean="0"/>
              <a:t>p;q</a:t>
            </a:r>
            <a:r>
              <a:rPr lang="en-GB" dirty="0" smtClean="0"/>
              <a:t>);r		(also ||)</a:t>
            </a:r>
          </a:p>
          <a:p>
            <a:r>
              <a:rPr lang="en-GB" dirty="0" err="1" smtClean="0"/>
              <a:t>comm</a:t>
            </a:r>
            <a:r>
              <a:rPr lang="en-GB" dirty="0" smtClean="0"/>
              <a:t>		p||q    =   q||p</a:t>
            </a:r>
          </a:p>
          <a:p>
            <a:r>
              <a:rPr lang="en-GB" dirty="0" smtClean="0"/>
              <a:t>unit	      p||</a:t>
            </a:r>
            <a:r>
              <a:rPr lang="en-GB" dirty="0" smtClean="0">
                <a:latin typeface="Andalus" pitchFamily="18" charset="-78"/>
                <a:cs typeface="Andalus" pitchFamily="18" charset="-78"/>
              </a:rPr>
              <a:t>I   </a:t>
            </a:r>
            <a:r>
              <a:rPr lang="en-GB" dirty="0" smtClean="0">
                <a:cs typeface="Andalus" pitchFamily="18" charset="-78"/>
              </a:rPr>
              <a:t>=   p  =   </a:t>
            </a:r>
            <a:r>
              <a:rPr lang="en-GB" dirty="0">
                <a:latin typeface="Andalus" pitchFamily="18" charset="-78"/>
                <a:cs typeface="Andalus" pitchFamily="18" charset="-78"/>
              </a:rPr>
              <a:t>I</a:t>
            </a:r>
            <a:r>
              <a:rPr lang="en-GB" dirty="0" smtClean="0">
                <a:cs typeface="Andalus" pitchFamily="18" charset="-78"/>
              </a:rPr>
              <a:t>||p		(also  ;)</a:t>
            </a:r>
          </a:p>
          <a:p>
            <a:endParaRPr lang="en-GB" dirty="0" smtClean="0"/>
          </a:p>
          <a:p>
            <a:r>
              <a:rPr lang="en-GB" dirty="0" smtClean="0"/>
              <a:t>swapping the </a:t>
            </a:r>
            <a:r>
              <a:rPr lang="en-GB" dirty="0"/>
              <a:t>order of operands of </a:t>
            </a:r>
            <a:r>
              <a:rPr lang="en-GB" dirty="0" smtClean="0"/>
              <a:t> ;  (or of ||) translates each axiom </a:t>
            </a:r>
            <a:r>
              <a:rPr lang="en-GB" dirty="0"/>
              <a:t>into </a:t>
            </a:r>
            <a:r>
              <a:rPr lang="en-GB" dirty="0" smtClean="0"/>
              <a:t>itself.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810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Metatheorem</a:t>
            </a:r>
            <a:r>
              <a:rPr lang="en-GB" dirty="0" smtClean="0"/>
              <a:t>: (theorems for free)</a:t>
            </a:r>
          </a:p>
          <a:p>
            <a:pPr marL="0" indent="0">
              <a:buNone/>
            </a:pPr>
            <a:r>
              <a:rPr lang="en-GB" dirty="0" smtClean="0"/>
              <a:t>When a theorem is translated by reversing the operands of </a:t>
            </a:r>
            <a:r>
              <a:rPr lang="en-GB" b="1" dirty="0" smtClean="0"/>
              <a:t>all</a:t>
            </a:r>
            <a:r>
              <a:rPr lang="en-GB" dirty="0" smtClean="0"/>
              <a:t>  ;s  (or of </a:t>
            </a:r>
            <a:r>
              <a:rPr lang="en-GB" b="1" dirty="0" smtClean="0"/>
              <a:t>all</a:t>
            </a:r>
            <a:r>
              <a:rPr lang="en-GB" dirty="0" smtClean="0"/>
              <a:t> ||s),  the result is also a theorem.</a:t>
            </a:r>
          </a:p>
          <a:p>
            <a:endParaRPr lang="en-GB" dirty="0" smtClean="0"/>
          </a:p>
          <a:p>
            <a:r>
              <a:rPr lang="en-GB" dirty="0" smtClean="0"/>
              <a:t>Many laws of physics are also reversible in the direction of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806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Comparison:   p </a:t>
            </a:r>
            <a:r>
              <a:rPr lang="en-GB" dirty="0"/>
              <a:t>=&gt; q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Example: refinement </a:t>
            </a:r>
          </a:p>
          <a:p>
            <a:pPr lvl="1"/>
            <a:r>
              <a:rPr lang="en-GB" dirty="0" smtClean="0"/>
              <a:t>every trace described by    p</a:t>
            </a:r>
          </a:p>
          <a:p>
            <a:pPr marL="457200" lvl="1" indent="0">
              <a:buNone/>
            </a:pPr>
            <a:r>
              <a:rPr lang="en-GB" dirty="0" smtClean="0"/>
              <a:t>   is also described by      q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Example: </a:t>
            </a:r>
            <a:r>
              <a:rPr lang="en-GB" dirty="0" err="1" smtClean="0"/>
              <a:t>definement</a:t>
            </a:r>
            <a:r>
              <a:rPr lang="en-GB" dirty="0" smtClean="0"/>
              <a:t>			(Scott </a:t>
            </a:r>
            <a:r>
              <a:rPr lang="en-GB" dirty="0" smtClean="0">
                <a:latin typeface="Lucida Sans Unicode"/>
                <a:cs typeface="Lucida Sans Unicode"/>
              </a:rPr>
              <a:t>⊑)</a:t>
            </a:r>
            <a:endParaRPr lang="en-GB" dirty="0" smtClean="0"/>
          </a:p>
          <a:p>
            <a:pPr lvl="1"/>
            <a:r>
              <a:rPr lang="en-GB" dirty="0"/>
              <a:t> </a:t>
            </a:r>
            <a:r>
              <a:rPr lang="en-GB" dirty="0" smtClean="0"/>
              <a:t>if the trace  p  is defined</a:t>
            </a:r>
          </a:p>
          <a:p>
            <a:pPr marL="457200" lvl="1" indent="0">
              <a:buNone/>
            </a:pPr>
            <a:r>
              <a:rPr lang="en-GB" dirty="0"/>
              <a:t> </a:t>
            </a:r>
            <a:r>
              <a:rPr lang="en-GB" dirty="0" smtClean="0"/>
              <a:t>    it is equal to the trace  q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091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1169</Words>
  <Application>Microsoft Macintosh PowerPoint</Application>
  <PresentationFormat>On-screen Show (4:3)</PresentationFormat>
  <Paragraphs>361</Paragraphs>
  <Slides>53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Laws of concurrent design</vt:lpstr>
      <vt:lpstr>Summary</vt:lpstr>
      <vt:lpstr>1. Laws</vt:lpstr>
      <vt:lpstr>Subject matter</vt:lpstr>
      <vt:lpstr>Three operators</vt:lpstr>
      <vt:lpstr>Five Axioms</vt:lpstr>
      <vt:lpstr>Reversibility</vt:lpstr>
      <vt:lpstr>Duality</vt:lpstr>
      <vt:lpstr>Comparison:   p =&gt; q </vt:lpstr>
      <vt:lpstr>Axiom</vt:lpstr>
      <vt:lpstr>Monotonicity</vt:lpstr>
      <vt:lpstr>Monotonicity</vt:lpstr>
      <vt:lpstr>Exchange Axiom</vt:lpstr>
      <vt:lpstr>2. Applications</vt:lpstr>
      <vt:lpstr>The laws are useful</vt:lpstr>
      <vt:lpstr>The Hoare triple</vt:lpstr>
      <vt:lpstr>The rule of composition</vt:lpstr>
      <vt:lpstr>Proof</vt:lpstr>
      <vt:lpstr>Modularity rule for  || </vt:lpstr>
      <vt:lpstr>Modularity rule implies Exchange law</vt:lpstr>
      <vt:lpstr>Exchange law implies modularity</vt:lpstr>
      <vt:lpstr>Frame Rules</vt:lpstr>
      <vt:lpstr>The Milner triple: r - q -&gt; p </vt:lpstr>
      <vt:lpstr>Technical Objection</vt:lpstr>
      <vt:lpstr>Sequential composition</vt:lpstr>
      <vt:lpstr>Concurrency in CCS</vt:lpstr>
      <vt:lpstr>Frame Rules</vt:lpstr>
      <vt:lpstr>The internal step</vt:lpstr>
      <vt:lpstr>Rule of consequence</vt:lpstr>
      <vt:lpstr>Additional operators</vt:lpstr>
      <vt:lpstr>Axioms</vt:lpstr>
      <vt:lpstr>Choice</vt:lpstr>
      <vt:lpstr>Axioms proved from calculi</vt:lpstr>
      <vt:lpstr>Message</vt:lpstr>
      <vt:lpstr>3.  The laws are true</vt:lpstr>
      <vt:lpstr>The laws are true of…</vt:lpstr>
      <vt:lpstr>Happens before ()</vt:lpstr>
      <vt:lpstr>Example: hardware</vt:lpstr>
      <vt:lpstr>Example: Petri nets</vt:lpstr>
      <vt:lpstr>Message sequence charts</vt:lpstr>
      <vt:lpstr>Examples: software</vt:lpstr>
      <vt:lpstr>Precedes</vt:lpstr>
      <vt:lpstr>Interpretations</vt:lpstr>
      <vt:lpstr>Cartesian product</vt:lpstr>
      <vt:lpstr>Composition</vt:lpstr>
      <vt:lpstr>Theorem: (p ; q) ; r   =  p ; (q ; r)</vt:lpstr>
      <vt:lpstr>Sequential composition</vt:lpstr>
      <vt:lpstr>Sequential composition</vt:lpstr>
      <vt:lpstr>Concurrent Composition</vt:lpstr>
      <vt:lpstr>(q || q’) ; (r || r’)=&gt;  (q ; r ) || (q’ ; r’)</vt:lpstr>
      <vt:lpstr>Interleaving</vt:lpstr>
      <vt:lpstr>4. Conclusion</vt:lpstr>
      <vt:lpstr>The Laws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Hoare</dc:creator>
  <cp:lastModifiedBy>Satnam Singh</cp:lastModifiedBy>
  <cp:revision>92</cp:revision>
  <dcterms:created xsi:type="dcterms:W3CDTF">2012-08-16T15:36:38Z</dcterms:created>
  <dcterms:modified xsi:type="dcterms:W3CDTF">2012-10-23T13:10:16Z</dcterms:modified>
</cp:coreProperties>
</file>