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5" r:id="rId1"/>
  </p:sldMasterIdLst>
  <p:notesMasterIdLst>
    <p:notesMasterId r:id="rId33"/>
  </p:notesMasterIdLst>
  <p:sldIdLst>
    <p:sldId id="267" r:id="rId2"/>
    <p:sldId id="323" r:id="rId3"/>
    <p:sldId id="321" r:id="rId4"/>
    <p:sldId id="292" r:id="rId5"/>
    <p:sldId id="340" r:id="rId6"/>
    <p:sldId id="336" r:id="rId7"/>
    <p:sldId id="294" r:id="rId8"/>
    <p:sldId id="295" r:id="rId9"/>
    <p:sldId id="301" r:id="rId10"/>
    <p:sldId id="322" r:id="rId11"/>
    <p:sldId id="302" r:id="rId12"/>
    <p:sldId id="305" r:id="rId13"/>
    <p:sldId id="303" r:id="rId14"/>
    <p:sldId id="306" r:id="rId15"/>
    <p:sldId id="308" r:id="rId16"/>
    <p:sldId id="304" r:id="rId17"/>
    <p:sldId id="309" r:id="rId18"/>
    <p:sldId id="310" r:id="rId19"/>
    <p:sldId id="311" r:id="rId20"/>
    <p:sldId id="312" r:id="rId21"/>
    <p:sldId id="314" r:id="rId22"/>
    <p:sldId id="333" r:id="rId23"/>
    <p:sldId id="316" r:id="rId24"/>
    <p:sldId id="317" r:id="rId25"/>
    <p:sldId id="318" r:id="rId26"/>
    <p:sldId id="319" r:id="rId27"/>
    <p:sldId id="324" r:id="rId28"/>
    <p:sldId id="320" r:id="rId29"/>
    <p:sldId id="337" r:id="rId30"/>
    <p:sldId id="338" r:id="rId31"/>
    <p:sldId id="339" r:id="rId32"/>
  </p:sldIdLst>
  <p:sldSz cx="10080625" cy="7559675"/>
  <p:notesSz cx="7559675" cy="10691813"/>
  <p:defaultTextStyle>
    <a:defPPr>
      <a:defRPr lang="sv-S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72E"/>
    <a:srgbClr val="DEE8DC"/>
    <a:srgbClr val="85AC7C"/>
    <a:srgbClr val="ABD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4" autoAdjust="0"/>
  </p:normalViewPr>
  <p:slideViewPr>
    <p:cSldViewPr>
      <p:cViewPr>
        <p:scale>
          <a:sx n="100" d="100"/>
          <a:sy n="100" d="100"/>
        </p:scale>
        <p:origin x="-252" y="9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4CAE2-320D-4365-B675-3E158DF1E5BB}" type="datetimeFigureOut">
              <a:rPr lang="sv-SE" smtClean="0"/>
              <a:t>2015-09-30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8E74F-CD5B-42FD-999D-0E904C8C09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87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rdware_transactional_memor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B2600-EC9B-4CEB-BFCB-594B7CE1BD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3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a simple trace,</a:t>
            </a:r>
            <a:r>
              <a:rPr lang="en-US" baseline="0" dirty="0" smtClean="0"/>
              <a:t> that we call a pattern, does not pass the filter. There is a trace in which the pattern exists, so the trace cannot pass the filter either.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filter does not pass forbidden patterns and the traces in which any forbidden pattern exists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88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the filter does not work correctly,</a:t>
            </a:r>
            <a:r>
              <a:rPr lang="en-US" baseline="0" dirty="0" smtClean="0"/>
              <a:t> there is a trace which reaches incoherent states. We find that only x is involved in the bad states, so we project the trace to x and get a shorter trace with only one variable x. This trace can also pass the filter but reaches the bad state.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922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Pre: compute</a:t>
            </a:r>
            <a:r>
              <a:rPr lang="en-US" baseline="0" dirty="0" smtClean="0"/>
              <a:t> the set of configurations from which will get the current set of configurations after the transition the is performed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172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an ordering -&gt; upward closed sets -&gt; must also be upward closed sets in monotonicity -&gt; ordering not monotonic in our case -&gt; make the set after pre upward closed if it is not, which is called monotonic abstraction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system is well-structured -&gt; backward reachability can be applied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algorithm terminates because the order is a well-quasi-order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244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larger configurations “simulate” smaller configurations</a:t>
            </a:r>
            <a:endParaRPr lang="sv-SE" sz="120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c1</a:t>
            </a:r>
            <a:r>
              <a:rPr lang="en-US" baseline="0" dirty="0" smtClean="0"/>
              <a:t> &lt;= c2, and c2-&gt;c3, but if there is forbidden{E} in the transition, and c2 contains E, then there is no c4 such that c2-&gt;c4 for the same transition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24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of configurations of incoherent states (bad set): upward closed</a:t>
            </a:r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Upward-closed</a:t>
            </a:r>
            <a:r>
              <a:rPr lang="en-US" baseline="0" smtClean="0"/>
              <a:t> sets are preserved in monotonicity</a:t>
            </a:r>
            <a:endParaRPr lang="en-US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170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transitions are different since the sets are different and sometimes only</a:t>
            </a:r>
            <a:r>
              <a:rPr lang="en-US" baseline="0" dirty="0" smtClean="0"/>
              <a:t> some specific transitions can be performed on the specific set</a:t>
            </a:r>
          </a:p>
          <a:p>
            <a:endParaRPr lang="en-US" baseline="0" dirty="0" smtClean="0"/>
          </a:p>
          <a:p>
            <a:r>
              <a:rPr lang="en-US" sz="1200" dirty="0" smtClean="0"/>
              <a:t>Compute predecessors (with information of minimal elements)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6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93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Conflict:</a:t>
            </a:r>
            <a:r>
              <a:rPr lang="en-US" baseline="0" dirty="0" smtClean="0"/>
              <a:t> T1 reading the old value of x and writing x based on the old read value, despite that x has been updated by T2. So T1 cannot commit.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Atomicity:</a:t>
            </a:r>
            <a:r>
              <a:rPr lang="en-US" baseline="0" dirty="0" smtClean="0"/>
              <a:t> </a:t>
            </a:r>
            <a:r>
              <a:rPr lang="en-US" dirty="0" smtClean="0"/>
              <a:t>All speculative memory updates of a transaction are either committed or discarded as a unit. </a:t>
            </a:r>
          </a:p>
          <a:p>
            <a:r>
              <a:rPr lang="en-US" dirty="0" smtClean="0"/>
              <a:t>Consistency: The memory operations of a transaction take place in order. Transactions are committed one transaction at a time (in some agreed order). </a:t>
            </a:r>
          </a:p>
          <a:p>
            <a:r>
              <a:rPr lang="en-US" dirty="0" smtClean="0"/>
              <a:t>Isolation: Memory updates are not visible outside of a transaction until the transaction commits data.</a:t>
            </a:r>
          </a:p>
          <a:p>
            <a:endParaRPr lang="en-US" dirty="0" smtClean="0"/>
          </a:p>
          <a:p>
            <a:r>
              <a:rPr lang="en-US" dirty="0" smtClean="0"/>
              <a:t>Tentative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06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animation</a:t>
            </a:r>
            <a:r>
              <a:rPr lang="en-US" baseline="0" dirty="0" smtClean="0"/>
              <a:t> until </a:t>
            </a:r>
            <a:r>
              <a:rPr lang="en-US" baseline="0" smtClean="0"/>
              <a:t>the red commit-commit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</a:t>
            </a:r>
            <a:r>
              <a:rPr lang="en-US" baseline="0" dirty="0" smtClean="0"/>
              <a:t> threads writing on the same variable, so one must abort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Atomicity:</a:t>
            </a:r>
            <a:r>
              <a:rPr lang="en-US" baseline="0" dirty="0" smtClean="0"/>
              <a:t> </a:t>
            </a:r>
            <a:r>
              <a:rPr lang="en-US" dirty="0" smtClean="0"/>
              <a:t>All speculative memory updates of a transaction are either committed or discarded as a unit. </a:t>
            </a:r>
          </a:p>
          <a:p>
            <a:r>
              <a:rPr lang="en-US" dirty="0" smtClean="0"/>
              <a:t>Consistency: The memory operations of a transaction take place in order. Transactions are committed one transaction at a time (in some agreed order). </a:t>
            </a:r>
          </a:p>
          <a:p>
            <a:r>
              <a:rPr lang="en-US" dirty="0" smtClean="0"/>
              <a:t>Isolation: Memory updates are not visible outside of a transaction until the transaction commits data.</a:t>
            </a:r>
          </a:p>
          <a:p>
            <a:endParaRPr lang="en-US" dirty="0" smtClean="0"/>
          </a:p>
          <a:p>
            <a:r>
              <a:rPr lang="en-US" dirty="0" smtClean="0"/>
              <a:t>Tentative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94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 action="ppaction://hlinkfile" tooltip="Hardware transactional memory"/>
              </a:rPr>
              <a:t>Hardware transactional memory</a:t>
            </a:r>
            <a:r>
              <a:rPr lang="en-US" dirty="0" smtClean="0"/>
              <a:t> systems may comprise modifications in processors, cache and bus protocol to support transactions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94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Conflict manager:</a:t>
            </a:r>
            <a:r>
              <a:rPr lang="en-US" baseline="0" dirty="0" smtClean="0"/>
              <a:t> communicates with the program and decides if an instruction can be executed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Cache protocol: after each instruction execution, the state of some cache line is changed according to the transition rules of the protocol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18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what a trace is!</a:t>
            </a:r>
          </a:p>
          <a:p>
            <a:endParaRPr lang="en-US" dirty="0" smtClean="0"/>
          </a:p>
          <a:p>
            <a:r>
              <a:rPr lang="en-US" dirty="0" smtClean="0"/>
              <a:t>Emphasize</a:t>
            </a:r>
            <a:r>
              <a:rPr lang="en-US" baseline="0" dirty="0" smtClean="0"/>
              <a:t> that the example illustrates the conflict manager is needed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Conflict manager add (filter) in last animation!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Protocol: shows the transitions of</a:t>
            </a:r>
            <a:r>
              <a:rPr lang="en-US" baseline="0" dirty="0" smtClean="0"/>
              <a:t> the cache line states. Suppose there is only one variable in each cache line here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Tentative write in a transaction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Tmi</a:t>
            </a:r>
            <a:r>
              <a:rPr lang="en-US" baseline="0" dirty="0" smtClean="0"/>
              <a:t> state needed -&gt; reflex </a:t>
            </a:r>
            <a:r>
              <a:rPr lang="en-US" baseline="0" dirty="0" err="1" smtClean="0"/>
              <a:t>itomicity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Motivating example: suppose there is no conflict manager -&gt; all the instructions can be executed -&gt; incoherent states reached –&gt; conflict manager needed -&gt; commit in t1 not allowed -&gt; trace allowed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 (M, M): two threads modifying  the same variable at the same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Conflict manager behaves like a filter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79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we verify: all the traces pass the filter do not reach any incoherent state according to the cache protocol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79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transitions are between configurations</a:t>
            </a:r>
          </a:p>
          <a:p>
            <a:endParaRPr lang="en-US" dirty="0" smtClean="0"/>
          </a:p>
          <a:p>
            <a:r>
              <a:rPr lang="en-US" dirty="0" smtClean="0"/>
              <a:t>Describe the configuration example</a:t>
            </a:r>
            <a:r>
              <a:rPr lang="en-US" baseline="0" dirty="0" smtClean="0"/>
              <a:t> and avoid defining 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cache protocol</a:t>
            </a:r>
            <a:r>
              <a:rPr lang="en-US" baseline="0" dirty="0" smtClean="0"/>
              <a:t> rules consist of the </a:t>
            </a:r>
            <a:r>
              <a:rPr lang="en-US" dirty="0" smtClean="0"/>
              <a:t>set</a:t>
            </a:r>
            <a:r>
              <a:rPr lang="en-US" baseline="0" dirty="0" smtClean="0"/>
              <a:t> of the transitions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Horizontal transition: perform the transition on cache c1, which is called the local cache while the other two are called remote caches.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Required: look at the remote cache, if they satisfy the condition; forbidden: no remote cache line is TMI. Then perform the state, and the broadcast should also apply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8E74F-CD5B-42FD-999D-0E904C8C095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33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0065BE-0657-4A47-90AD-C21C55E16B19}" type="datetime4">
              <a:rPr lang="en-US" smtClean="0"/>
              <a:pPr/>
              <a:t>September 30, 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B012D-77A1-44B0-BB26-329BA1EE55C9}" type="datetime4">
              <a:rPr lang="en-US" smtClean="0"/>
              <a:pPr/>
              <a:t>September 30,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r>
              <a:rPr lang="en-US" sz="1400" smtClean="0">
                <a:latin typeface="Times New Roman"/>
              </a:rPr>
              <a:t>&lt;date/time&gt;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algn="ctr"/>
            <a:r>
              <a:rPr lang="en-US" sz="1400" smtClean="0">
                <a:latin typeface="Times New Roman"/>
              </a:rPr>
              <a:t>&lt;footer&gt;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 algn="r"/>
            <a:fld id="{F590EA1A-9285-450E-B472-3D186F24207B}" type="slidenum">
              <a:rPr lang="en-US" sz="1400" smtClean="0">
                <a:latin typeface="Times New Roman"/>
              </a:r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68" y="539477"/>
            <a:ext cx="9721080" cy="2016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Verification of Cache Coherence Protocols </a:t>
            </a:r>
            <a:r>
              <a:rPr lang="en-US" dirty="0" err="1" smtClean="0"/>
              <a:t>wrt</a:t>
            </a:r>
            <a:r>
              <a:rPr lang="en-US" dirty="0" smtClean="0"/>
              <a:t>. </a:t>
            </a:r>
            <a:r>
              <a:rPr lang="en-US" smtClean="0"/>
              <a:t>Trace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91863"/>
            <a:ext cx="10164630" cy="3746540"/>
          </a:xfrm>
        </p:spPr>
        <p:txBody>
          <a:bodyPr>
            <a:normAutofit/>
          </a:bodyPr>
          <a:lstStyle/>
          <a:p>
            <a:pPr algn="ctr"/>
            <a:r>
              <a:rPr lang="en-US" sz="2900" dirty="0" err="1"/>
              <a:t>Parosh</a:t>
            </a:r>
            <a:r>
              <a:rPr lang="en-US" sz="2900" dirty="0"/>
              <a:t> </a:t>
            </a:r>
            <a:r>
              <a:rPr lang="en-US" sz="2900" dirty="0" smtClean="0"/>
              <a:t>Aziz Abdulla</a:t>
            </a:r>
            <a:r>
              <a:rPr lang="en-US" sz="2900" baseline="30000" dirty="0" smtClean="0"/>
              <a:t>1</a:t>
            </a:r>
            <a:r>
              <a:rPr lang="en-US" sz="2900" dirty="0"/>
              <a:t>, </a:t>
            </a:r>
            <a:r>
              <a:rPr lang="en-US" sz="2900" dirty="0" smtClean="0"/>
              <a:t>Mohamed </a:t>
            </a:r>
            <a:r>
              <a:rPr lang="en-US" sz="2900" dirty="0" err="1" smtClean="0"/>
              <a:t>Faouzi</a:t>
            </a:r>
            <a:r>
              <a:rPr lang="en-US" sz="2900" dirty="0" smtClean="0"/>
              <a:t> Atig</a:t>
            </a:r>
            <a:r>
              <a:rPr lang="en-US" sz="2900" baseline="30000" dirty="0" smtClean="0"/>
              <a:t>1</a:t>
            </a:r>
            <a:r>
              <a:rPr lang="en-US" sz="2900" dirty="0" smtClean="0"/>
              <a:t>, </a:t>
            </a:r>
          </a:p>
          <a:p>
            <a:pPr algn="ctr"/>
            <a:r>
              <a:rPr lang="en-US" sz="2900" dirty="0" err="1" smtClean="0"/>
              <a:t>Zeinab</a:t>
            </a:r>
            <a:r>
              <a:rPr lang="en-US" sz="2900" dirty="0" smtClean="0"/>
              <a:t> Ganjei</a:t>
            </a:r>
            <a:r>
              <a:rPr lang="en-US" sz="2900" baseline="30000" dirty="0" smtClean="0"/>
              <a:t>2</a:t>
            </a:r>
            <a:r>
              <a:rPr lang="en-US" sz="2900" dirty="0" smtClean="0"/>
              <a:t>, Ahmed Rezine</a:t>
            </a:r>
            <a:r>
              <a:rPr lang="en-US" sz="2900" baseline="30000" dirty="0" smtClean="0"/>
              <a:t>2</a:t>
            </a:r>
            <a:r>
              <a:rPr lang="en-US" sz="2900" dirty="0" smtClean="0"/>
              <a:t> </a:t>
            </a:r>
            <a:r>
              <a:rPr lang="en-US" sz="2900" dirty="0"/>
              <a:t>and </a:t>
            </a:r>
            <a:r>
              <a:rPr lang="en-US" sz="2900" dirty="0" err="1"/>
              <a:t>Yunyun</a:t>
            </a:r>
            <a:r>
              <a:rPr lang="en-US" sz="2900" dirty="0"/>
              <a:t> </a:t>
            </a:r>
            <a:r>
              <a:rPr lang="en-US" sz="2900" dirty="0" smtClean="0"/>
              <a:t>Zhu</a:t>
            </a:r>
            <a:r>
              <a:rPr lang="en-US" sz="2900" baseline="30000" dirty="0" smtClean="0"/>
              <a:t>1</a:t>
            </a:r>
          </a:p>
          <a:p>
            <a:pPr algn="ctr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Uppsala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University, Sweden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</a:t>
            </a:r>
            <a:r>
              <a:rPr lang="sv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köping University, Sweden</a:t>
            </a:r>
          </a:p>
          <a:p>
            <a:pPr algn="ctr"/>
            <a:endParaRPr lang="sv-S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sv-SE" sz="3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sv-SE" sz="3100" b="1" dirty="0" smtClean="0">
                <a:solidFill>
                  <a:schemeClr val="accent4">
                    <a:lumMod val="50000"/>
                  </a:schemeClr>
                </a:solidFill>
              </a:rPr>
              <a:t>FMCAD 2015</a:t>
            </a:r>
            <a:endParaRPr lang="en-US" sz="31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808" y="2699717"/>
            <a:ext cx="9072563" cy="1259946"/>
          </a:xfrm>
        </p:spPr>
        <p:txBody>
          <a:bodyPr/>
          <a:lstStyle/>
          <a:p>
            <a:pPr algn="ctr"/>
            <a:r>
              <a:rPr lang="en-US" dirty="0" smtClean="0"/>
              <a:t>Contributions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9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Formal model for protocols with filters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model theorem </a:t>
            </a:r>
          </a:p>
          <a:p>
            <a:pPr lvl="1"/>
            <a:r>
              <a:rPr lang="en-US" dirty="0" smtClean="0"/>
              <a:t>Reduces the problem to finite number of variables</a:t>
            </a:r>
          </a:p>
          <a:p>
            <a:endParaRPr lang="en-US" dirty="0"/>
          </a:p>
          <a:p>
            <a:r>
              <a:rPr lang="en-US" dirty="0" smtClean="0"/>
              <a:t>Backward reachability analysis</a:t>
            </a:r>
          </a:p>
          <a:p>
            <a:endParaRPr lang="en-US" dirty="0"/>
          </a:p>
          <a:p>
            <a:r>
              <a:rPr lang="en-US" dirty="0" smtClean="0"/>
              <a:t>Prototype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Contributions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58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824" y="2483693"/>
            <a:ext cx="9072563" cy="125994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Formal Model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3285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413" y="22369"/>
            <a:ext cx="9072563" cy="1259946"/>
          </a:xfrm>
        </p:spPr>
        <p:txBody>
          <a:bodyPr/>
          <a:lstStyle/>
          <a:p>
            <a:r>
              <a:rPr lang="en-US" dirty="0" smtClean="0"/>
              <a:t>Formal Model: Cache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3504" y="1174716"/>
                <a:ext cx="9736207" cy="4700466"/>
              </a:xfrm>
            </p:spPr>
            <p:txBody>
              <a:bodyPr>
                <a:normAutofit/>
              </a:bodyPr>
              <a:lstStyle/>
              <a:p>
                <a:r>
                  <a:rPr lang="en-US" sz="2500" dirty="0" smtClean="0"/>
                  <a:t>Configuration </a:t>
                </a:r>
              </a:p>
              <a:p>
                <a:pPr lvl="1"/>
                <a:r>
                  <a:rPr lang="en-US" sz="2000" dirty="0" smtClean="0"/>
                  <a:t>Maps each cache line to a state</a:t>
                </a:r>
              </a:p>
              <a:p>
                <a:pPr marL="433415" lvl="1" indent="0">
                  <a:buNone/>
                </a:pPr>
                <a:endParaRPr lang="en-US" sz="2500" dirty="0" smtClean="0"/>
              </a:p>
              <a:p>
                <a:r>
                  <a:rPr lang="en-US" sz="2500" dirty="0" smtClean="0"/>
                  <a:t>Transitions:</a:t>
                </a:r>
              </a:p>
              <a:p>
                <a:pPr lvl="1"/>
                <a:r>
                  <a:rPr lang="en-US" sz="2000" dirty="0" smtClean="0"/>
                  <a:t>Concerns the same cache line of different threads</a:t>
                </a:r>
              </a:p>
              <a:p>
                <a:pPr marL="433415" lvl="1" indent="0">
                  <a:buNone/>
                </a:pPr>
                <a:r>
                  <a:rPr lang="en-US" sz="2000" dirty="0" smtClean="0"/>
                  <a:t>   </a:t>
                </a:r>
              </a:p>
              <a:p>
                <a:pPr marL="43341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I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  <m:brk m:alnAt="2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equired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E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TI</m:t>
                                  </m:r>
                                  <m:r>
                                    <a:rPr lang="en-US" sz="2800" b="0" i="0" smtClean="0">
                                      <a:latin typeface="Cambria Math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I</m:t>
                                  </m:r>
                                </m:e>
                              </m:d>
                              <m:r>
                                <m:rPr>
                                  <m:brk m:alnAt="2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0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forbidden</m:t>
                              </m:r>
                              <m: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T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MI</m:t>
                                  </m:r>
                                </m:e>
                              </m:d>
                              <m:r>
                                <m:rPr>
                                  <m:brk m:alnAt="2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brk m:alnAt="2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2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b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roadcast</m:t>
                              </m:r>
                              <m:r>
                                <m:rPr>
                                  <m:brk m:alnAt="2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m:rPr>
                                  <m:sty m:val="p"/>
                                  <m:brk m:alnAt="2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E</m:t>
                              </m:r>
                              <m:r>
                                <a:rPr lang="en-US" sz="2800" b="0" i="0" smtClean="0">
                                  <a:latin typeface="Cambria Math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S</m:t>
                              </m:r>
                              <m:r>
                                <m:rPr>
                                  <m:brk m:alnAt="2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}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433415" lvl="1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504" y="1174716"/>
                <a:ext cx="9736207" cy="4700466"/>
              </a:xfrm>
              <a:blipFill rotWithShape="1">
                <a:blip r:embed="rId3"/>
                <a:stretch>
                  <a:fillRect t="-90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5"/>
          <p:cNvSpPr/>
          <p:nvPr/>
        </p:nvSpPr>
        <p:spPr>
          <a:xfrm>
            <a:off x="611749" y="4496142"/>
            <a:ext cx="2952328" cy="1045317"/>
          </a:xfrm>
          <a:prstGeom prst="cloudCallout">
            <a:avLst>
              <a:gd name="adj1" fmla="val 39933"/>
              <a:gd name="adj2" fmla="val -1117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At least one remote cache line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b="1" dirty="0" smtClean="0"/>
              <a:t> is E, TI or I</a:t>
            </a:r>
            <a:endParaRPr lang="sv-SE" sz="1500" b="1" dirty="0"/>
          </a:p>
        </p:txBody>
      </p:sp>
      <p:sp>
        <p:nvSpPr>
          <p:cNvPr id="81" name="Cloud Callout 80"/>
          <p:cNvSpPr/>
          <p:nvPr/>
        </p:nvSpPr>
        <p:spPr>
          <a:xfrm>
            <a:off x="3672160" y="4211885"/>
            <a:ext cx="2210906" cy="993387"/>
          </a:xfrm>
          <a:prstGeom prst="cloudCallout">
            <a:avLst>
              <a:gd name="adj1" fmla="val 36316"/>
              <a:gd name="adj2" fmla="val -889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None remote cache line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b="1" dirty="0"/>
              <a:t> </a:t>
            </a:r>
            <a:r>
              <a:rPr lang="en-US" sz="1500" b="1" dirty="0" smtClean="0"/>
              <a:t>is TMI</a:t>
            </a:r>
            <a:endParaRPr lang="sv-SE" sz="1500" b="1" dirty="0"/>
          </a:p>
        </p:txBody>
      </p:sp>
      <p:sp>
        <p:nvSpPr>
          <p:cNvPr id="83" name="Cloud Callout 82"/>
          <p:cNvSpPr/>
          <p:nvPr/>
        </p:nvSpPr>
        <p:spPr>
          <a:xfrm>
            <a:off x="6476531" y="4119775"/>
            <a:ext cx="2989781" cy="1085497"/>
          </a:xfrm>
          <a:prstGeom prst="cloudCallout">
            <a:avLst>
              <a:gd name="adj1" fmla="val -12086"/>
              <a:gd name="adj2" fmla="val -758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All the remote cache lines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b="1" dirty="0" smtClean="0"/>
              <a:t> in M transits to S</a:t>
            </a:r>
            <a:endParaRPr lang="sv-SE" sz="15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40279" y="3795748"/>
            <a:ext cx="453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80072" y="3795748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367689" y="3795748"/>
            <a:ext cx="5062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821187" y="5214794"/>
            <a:ext cx="5015908" cy="1872208"/>
            <a:chOff x="4825491" y="5229009"/>
            <a:chExt cx="5015908" cy="1872208"/>
          </a:xfrm>
        </p:grpSpPr>
        <p:grpSp>
          <p:nvGrpSpPr>
            <p:cNvPr id="13" name="Group 12"/>
            <p:cNvGrpSpPr/>
            <p:nvPr/>
          </p:nvGrpSpPr>
          <p:grpSpPr>
            <a:xfrm>
              <a:off x="4825491" y="5229009"/>
              <a:ext cx="5015908" cy="1872208"/>
              <a:chOff x="4464249" y="5219997"/>
              <a:chExt cx="5015908" cy="187220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802659" y="5285293"/>
                <a:ext cx="1064509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grpSp>
            <p:nvGrpSpPr>
              <p:cNvPr id="194" name="Group 193"/>
              <p:cNvGrpSpPr/>
              <p:nvPr/>
            </p:nvGrpSpPr>
            <p:grpSpPr>
              <a:xfrm>
                <a:off x="4628816" y="5551822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74" name="Rounded Rectangle 73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6" name="Straight Connector 85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Rectangle 64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860060" y="3031371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64" name="Straight Connector 163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5" name="Rectangle 164"/>
                <p:cNvSpPr/>
                <p:nvPr/>
              </p:nvSpPr>
              <p:spPr>
                <a:xfrm>
                  <a:off x="5754403" y="3299046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9" name="Group 168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2" name="Rectangle 171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5768242" y="3607530"/>
                  <a:ext cx="704632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TMI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8" name="Rounded Rectangle 327"/>
              <p:cNvSpPr/>
              <p:nvPr/>
            </p:nvSpPr>
            <p:spPr>
              <a:xfrm>
                <a:off x="4464249" y="5219997"/>
                <a:ext cx="5015908" cy="1872208"/>
              </a:xfrm>
              <a:prstGeom prst="roundRect">
                <a:avLst>
                  <a:gd name="adj" fmla="val 7985"/>
                </a:avLst>
              </a:prstGeom>
              <a:noFill/>
              <a:ln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9" name="TextBox 348"/>
              <p:cNvSpPr txBox="1"/>
              <p:nvPr/>
            </p:nvSpPr>
            <p:spPr>
              <a:xfrm>
                <a:off x="6438648" y="5285293"/>
                <a:ext cx="1101413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350" name="Group 349"/>
              <p:cNvGrpSpPr/>
              <p:nvPr/>
            </p:nvGrpSpPr>
            <p:grpSpPr>
              <a:xfrm>
                <a:off x="6264801" y="5551822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351" name="Rounded Rectangle 350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53" name="Group 352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366" name="Rectangle 365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67" name="Straight Connector 366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4" name="Rectangle 353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868529" y="3033426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56" name="Group 355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364" name="Rectangle 363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65" name="Straight Connector 364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7" name="Rectangle 356"/>
                <p:cNvSpPr/>
                <p:nvPr/>
              </p:nvSpPr>
              <p:spPr>
                <a:xfrm>
                  <a:off x="5761819" y="3292589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59" name="Group 358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362" name="Rectangle 361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63" name="Straight Connector 362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0" name="Rectangle 359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5861293" y="3619968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8" name="TextBox 367"/>
              <p:cNvSpPr txBox="1"/>
              <p:nvPr/>
            </p:nvSpPr>
            <p:spPr>
              <a:xfrm>
                <a:off x="8074445" y="5301056"/>
                <a:ext cx="1069924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3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369" name="Group 368"/>
              <p:cNvGrpSpPr/>
              <p:nvPr/>
            </p:nvGrpSpPr>
            <p:grpSpPr>
              <a:xfrm>
                <a:off x="7900601" y="5567585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370" name="Rounded Rectangle 369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72" name="Group 371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385" name="Rectangle 384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86" name="Straight Connector 385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3" name="Rectangle 372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5871393" y="3033271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75" name="Group 374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383" name="Rectangle 382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84" name="Straight Connector 383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6" name="Rectangle 375"/>
                <p:cNvSpPr/>
                <p:nvPr/>
              </p:nvSpPr>
              <p:spPr>
                <a:xfrm>
                  <a:off x="5762842" y="3292588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78" name="Group 377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381" name="Rectangle 380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82" name="Straight Connector 381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9" name="Rectangle 378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5865475" y="3615990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1" name="Rectangle 100"/>
            <p:cNvSpPr/>
            <p:nvPr/>
          </p:nvSpPr>
          <p:spPr>
            <a:xfrm>
              <a:off x="5643640" y="5700688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176692" y="570068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290854" y="5686378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795048" y="568637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898922" y="5704355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435691" y="5706060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sp>
        <p:nvSpPr>
          <p:cNvPr id="97" name="Oval Callout 96"/>
          <p:cNvSpPr/>
          <p:nvPr/>
        </p:nvSpPr>
        <p:spPr>
          <a:xfrm>
            <a:off x="3156869" y="5418704"/>
            <a:ext cx="1218504" cy="478604"/>
          </a:xfrm>
          <a:prstGeom prst="wedgeEllipseCallout">
            <a:avLst>
              <a:gd name="adj1" fmla="val 167229"/>
              <a:gd name="adj2" fmla="val 804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state</a:t>
            </a:r>
            <a:endParaRPr lang="sv-SE" sz="2000" b="1" dirty="0"/>
          </a:p>
        </p:txBody>
      </p:sp>
      <p:sp>
        <p:nvSpPr>
          <p:cNvPr id="98" name="Rounded Rectangular Callout 97"/>
          <p:cNvSpPr/>
          <p:nvPr/>
        </p:nvSpPr>
        <p:spPr>
          <a:xfrm>
            <a:off x="5303900" y="7171557"/>
            <a:ext cx="812477" cy="288032"/>
          </a:xfrm>
          <a:prstGeom prst="wedgeRoundRectCallout">
            <a:avLst>
              <a:gd name="adj1" fmla="val -2579"/>
              <a:gd name="adj2" fmla="val -1769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local</a:t>
            </a:r>
            <a:endParaRPr lang="sv-SE" b="1" dirty="0"/>
          </a:p>
        </p:txBody>
      </p:sp>
      <p:sp>
        <p:nvSpPr>
          <p:cNvPr id="99" name="Rounded Rectangular Callout 98"/>
          <p:cNvSpPr/>
          <p:nvPr/>
        </p:nvSpPr>
        <p:spPr>
          <a:xfrm>
            <a:off x="8477239" y="7171557"/>
            <a:ext cx="1068096" cy="288032"/>
          </a:xfrm>
          <a:prstGeom prst="wedgeRoundRectCallout">
            <a:avLst>
              <a:gd name="adj1" fmla="val -2463"/>
              <a:gd name="adj2" fmla="val -16214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remote</a:t>
            </a:r>
            <a:endParaRPr lang="sv-SE" b="1" dirty="0"/>
          </a:p>
        </p:txBody>
      </p:sp>
      <p:sp>
        <p:nvSpPr>
          <p:cNvPr id="100" name="Rounded Rectangular Callout 99"/>
          <p:cNvSpPr/>
          <p:nvPr/>
        </p:nvSpPr>
        <p:spPr>
          <a:xfrm>
            <a:off x="6883644" y="7171557"/>
            <a:ext cx="1052704" cy="288032"/>
          </a:xfrm>
          <a:prstGeom prst="wedgeRoundRectCallout">
            <a:avLst>
              <a:gd name="adj1" fmla="val -5640"/>
              <a:gd name="adj2" fmla="val -1809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remote</a:t>
            </a:r>
            <a:endParaRPr lang="sv-SE" b="1" dirty="0"/>
          </a:p>
        </p:txBody>
      </p:sp>
      <p:sp>
        <p:nvSpPr>
          <p:cNvPr id="111" name="Flowchart: Process 110"/>
          <p:cNvSpPr/>
          <p:nvPr/>
        </p:nvSpPr>
        <p:spPr>
          <a:xfrm>
            <a:off x="5710138" y="5954490"/>
            <a:ext cx="542812" cy="283463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Flowchart: Process 111"/>
          <p:cNvSpPr/>
          <p:nvPr/>
        </p:nvSpPr>
        <p:spPr>
          <a:xfrm>
            <a:off x="5710138" y="5954490"/>
            <a:ext cx="549058" cy="279611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Flowchart: Process 112"/>
          <p:cNvSpPr/>
          <p:nvPr/>
        </p:nvSpPr>
        <p:spPr>
          <a:xfrm>
            <a:off x="7338885" y="5955329"/>
            <a:ext cx="532495" cy="266776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Flowchart: Process 113"/>
          <p:cNvSpPr/>
          <p:nvPr/>
        </p:nvSpPr>
        <p:spPr>
          <a:xfrm>
            <a:off x="8986539" y="5988635"/>
            <a:ext cx="532495" cy="266776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Flowchart: Process 114"/>
          <p:cNvSpPr/>
          <p:nvPr/>
        </p:nvSpPr>
        <p:spPr>
          <a:xfrm>
            <a:off x="7333046" y="5953920"/>
            <a:ext cx="532495" cy="26677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1" grpId="0" animBg="1"/>
      <p:bldP spid="81" grpId="1" animBg="1"/>
      <p:bldP spid="83" grpId="0" animBg="1"/>
      <p:bldP spid="83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883" y="114123"/>
            <a:ext cx="9072563" cy="1259946"/>
          </a:xfrm>
        </p:spPr>
        <p:txBody>
          <a:bodyPr/>
          <a:lstStyle/>
          <a:p>
            <a:r>
              <a:rPr lang="en-US" dirty="0" smtClean="0"/>
              <a:t>Formal Model: Filter</a:t>
            </a:r>
            <a:endParaRPr lang="sv-SE" dirty="0"/>
          </a:p>
        </p:txBody>
      </p:sp>
      <p:sp>
        <p:nvSpPr>
          <p:cNvPr id="330" name="Content Placeholder 1"/>
          <p:cNvSpPr>
            <a:spLocks noGrp="1"/>
          </p:cNvSpPr>
          <p:nvPr>
            <p:ph idx="1"/>
          </p:nvPr>
        </p:nvSpPr>
        <p:spPr>
          <a:xfrm>
            <a:off x="213688" y="1282851"/>
            <a:ext cx="9072563" cy="3505098"/>
          </a:xfrm>
        </p:spPr>
        <p:txBody>
          <a:bodyPr>
            <a:normAutofit/>
          </a:bodyPr>
          <a:lstStyle/>
          <a:p>
            <a:r>
              <a:rPr lang="en-US" dirty="0" smtClean="0"/>
              <a:t>Finite set of forbidden </a:t>
            </a:r>
          </a:p>
          <a:p>
            <a:pPr marL="120953" indent="0">
              <a:buNone/>
            </a:pPr>
            <a:r>
              <a:rPr lang="en-US" dirty="0" smtClean="0"/>
              <a:t>patterns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748" y="2296041"/>
            <a:ext cx="5681159" cy="357134"/>
            <a:chOff x="503808" y="2933709"/>
            <a:chExt cx="4709392" cy="287904"/>
          </a:xfrm>
        </p:grpSpPr>
        <p:sp>
          <p:nvSpPr>
            <p:cNvPr id="6" name="Rectangle 5"/>
            <p:cNvSpPr/>
            <p:nvPr/>
          </p:nvSpPr>
          <p:spPr>
            <a:xfrm>
              <a:off x="503808" y="2933710"/>
              <a:ext cx="1192421" cy="287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write, </a:t>
              </a:r>
              <a:r>
                <a:rPr lang="en-US" b="1" i="1" dirty="0" smtClean="0"/>
                <a:t>x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1</a:t>
              </a:r>
              <a:endParaRPr lang="sv-SE" b="1" baseline="-250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702802" y="2933710"/>
              <a:ext cx="1185848" cy="287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write, x, t</a:t>
              </a:r>
              <a:r>
                <a:rPr lang="en-US" b="1" baseline="-25000" dirty="0" smtClean="0"/>
                <a:t>2</a:t>
              </a:r>
              <a:endParaRPr lang="sv-SE" b="1" baseline="-250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888650" y="2933709"/>
              <a:ext cx="1162275" cy="287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commit, t</a:t>
              </a:r>
              <a:r>
                <a:rPr lang="en-US" b="1" baseline="-25000" dirty="0"/>
                <a:t>1</a:t>
              </a:r>
              <a:endParaRPr lang="sv-SE" b="1" baseline="-250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050925" y="2933710"/>
              <a:ext cx="1162275" cy="287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commit, t</a:t>
              </a:r>
              <a:r>
                <a:rPr lang="en-US" b="1" baseline="-25000" dirty="0"/>
                <a:t>2</a:t>
              </a:r>
              <a:endParaRPr lang="sv-SE" b="1" baseline="-25000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3200885" y="1740120"/>
            <a:ext cx="2384842" cy="357053"/>
          </a:xfrm>
          <a:prstGeom prst="wedgeRoundRectCallout">
            <a:avLst>
              <a:gd name="adj1" fmla="val -3128"/>
              <a:gd name="adj2" fmla="val 1104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Forbidden pattern</a:t>
            </a:r>
            <a:endParaRPr lang="sv-SE" b="1" dirty="0"/>
          </a:p>
        </p:txBody>
      </p:sp>
      <p:grpSp>
        <p:nvGrpSpPr>
          <p:cNvPr id="325" name="Group 324"/>
          <p:cNvGrpSpPr/>
          <p:nvPr/>
        </p:nvGrpSpPr>
        <p:grpSpPr>
          <a:xfrm>
            <a:off x="4943518" y="266074"/>
            <a:ext cx="5015908" cy="6801590"/>
            <a:chOff x="4943518" y="266074"/>
            <a:chExt cx="5015908" cy="6801590"/>
          </a:xfrm>
        </p:grpSpPr>
        <p:sp>
          <p:nvSpPr>
            <p:cNvPr id="80" name="TextBox 79"/>
            <p:cNvSpPr txBox="1"/>
            <p:nvPr/>
          </p:nvSpPr>
          <p:spPr>
            <a:xfrm>
              <a:off x="5301247" y="2937114"/>
              <a:ext cx="4536504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Filter</a:t>
              </a:r>
              <a:endParaRPr lang="en-US" b="1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10783" y="266074"/>
              <a:ext cx="2846990" cy="2217619"/>
              <a:chOff x="5857721" y="1009885"/>
              <a:chExt cx="2846990" cy="221761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5857721" y="1011513"/>
                <a:ext cx="1070187" cy="22159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Thread</a:t>
                </a:r>
                <a:r>
                  <a:rPr lang="en-US" baseline="-25000" dirty="0" smtClean="0"/>
                  <a:t>1</a:t>
                </a:r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 smtClean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991322" y="1549789"/>
                <a:ext cx="844876" cy="2263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/>
                  <a:t>w</a:t>
                </a:r>
                <a:r>
                  <a:rPr lang="en-US" sz="1500" b="1" dirty="0" smtClean="0"/>
                  <a:t>rite x</a:t>
                </a:r>
                <a:endParaRPr lang="sv-SE" sz="15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638776" y="1009885"/>
                <a:ext cx="1065935" cy="22159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Thread</a:t>
                </a:r>
                <a:r>
                  <a:rPr lang="en-US" baseline="-25000" dirty="0" smtClean="0"/>
                  <a:t>2</a:t>
                </a:r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 smtClean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709782" y="2339293"/>
                <a:ext cx="916666" cy="3231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commit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709782" y="1863142"/>
                <a:ext cx="923922" cy="2240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 smtClean="0"/>
                  <a:t>write x</a:t>
                </a:r>
                <a:endParaRPr lang="sv-SE" sz="15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943527" y="2633556"/>
                <a:ext cx="898574" cy="3231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commit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4943518" y="5195456"/>
              <a:ext cx="5015908" cy="1872208"/>
              <a:chOff x="4464249" y="5219997"/>
              <a:chExt cx="5015908" cy="1872208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4774732" y="5254515"/>
                <a:ext cx="1120398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4628816" y="5551822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153" name="Rounded Rectangle 152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5" name="Group 154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78" name="Rectangle 177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79" name="Straight Connector 178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Rectangle 155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5860060" y="3031371"/>
                  <a:ext cx="504056" cy="259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8" name="Group 157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76" name="Rectangle 175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77" name="Straight Connector 176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Rectangle 158"/>
                <p:cNvSpPr/>
                <p:nvPr/>
              </p:nvSpPr>
              <p:spPr>
                <a:xfrm>
                  <a:off x="5831878" y="3299047"/>
                  <a:ext cx="588410" cy="255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1" name="Group 160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74" name="Rectangle 173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" name="Rectangle 166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5852679" y="3574222"/>
                  <a:ext cx="532017" cy="2579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4" name="Rounded Rectangle 103"/>
              <p:cNvSpPr/>
              <p:nvPr/>
            </p:nvSpPr>
            <p:spPr>
              <a:xfrm>
                <a:off x="4464249" y="5219997"/>
                <a:ext cx="5015908" cy="1872208"/>
              </a:xfrm>
              <a:prstGeom prst="roundRect">
                <a:avLst>
                  <a:gd name="adj" fmla="val 7985"/>
                </a:avLst>
              </a:prstGeom>
              <a:noFill/>
              <a:ln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465503" y="5254514"/>
                <a:ext cx="1038884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6264801" y="5551822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132" name="Rounded Rectangle 131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4" name="Group 133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52" name="Straight Connector 151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5" name="Rectangle 134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5868529" y="3033426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7" name="Group 136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50" name="Straight Connector 149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8" name="Rectangle 137"/>
                <p:cNvSpPr/>
                <p:nvPr/>
              </p:nvSpPr>
              <p:spPr>
                <a:xfrm>
                  <a:off x="5761819" y="3292589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48" name="Straight Connector 147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2" name="Rectangle 141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868529" y="3619968"/>
                  <a:ext cx="496820" cy="1807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8086193" y="5271924"/>
                <a:ext cx="1056524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900601" y="5567585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111" name="Rounded Rectangle 110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30" name="Rectangle 129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31" name="Straight Connector 130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8" name="Rectangle 117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871393" y="3033271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28" name="Rectangle 127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29" name="Straight Connector 128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Rectangle 120"/>
                <p:cNvSpPr/>
                <p:nvPr/>
              </p:nvSpPr>
              <p:spPr>
                <a:xfrm>
                  <a:off x="5762842" y="3292588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3" name="Group 122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26" name="Rectangle 125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27" name="Straight Connector 126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4" name="Rectangle 123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871393" y="3615990"/>
                  <a:ext cx="498138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46" name="TextBox 145"/>
            <p:cNvSpPr txBox="1"/>
            <p:nvPr/>
          </p:nvSpPr>
          <p:spPr>
            <a:xfrm>
              <a:off x="5456155" y="2653175"/>
              <a:ext cx="12474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instruction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944772" y="2568629"/>
              <a:ext cx="10388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response</a:t>
              </a:r>
            </a:p>
          </p:txBody>
        </p:sp>
        <p:cxnSp>
          <p:nvCxnSpPr>
            <p:cNvPr id="320" name="Straight Arrow Connector 319"/>
            <p:cNvCxnSpPr/>
            <p:nvPr/>
          </p:nvCxnSpPr>
          <p:spPr>
            <a:xfrm>
              <a:off x="6635150" y="2505681"/>
              <a:ext cx="0" cy="431433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V="1">
              <a:off x="6858532" y="2482065"/>
              <a:ext cx="0" cy="431433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8383898" y="2505681"/>
              <a:ext cx="0" cy="431433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flipV="1">
              <a:off x="8640712" y="2505681"/>
              <a:ext cx="0" cy="431433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9" name="Down Arrow 168"/>
            <p:cNvSpPr/>
            <p:nvPr/>
          </p:nvSpPr>
          <p:spPr>
            <a:xfrm>
              <a:off x="6544580" y="3324980"/>
              <a:ext cx="154368" cy="182757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0" name="Up Arrow 169"/>
            <p:cNvSpPr/>
            <p:nvPr/>
          </p:nvSpPr>
          <p:spPr>
            <a:xfrm>
              <a:off x="8716702" y="3293601"/>
              <a:ext cx="162568" cy="1877214"/>
            </a:xfrm>
            <a:prstGeom prst="up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142" y="4272588"/>
            <a:ext cx="9056634" cy="366704"/>
            <a:chOff x="505335" y="3522919"/>
            <a:chExt cx="7049947" cy="287904"/>
          </a:xfrm>
        </p:grpSpPr>
        <p:sp>
          <p:nvSpPr>
            <p:cNvPr id="172" name="Rectangle 171"/>
            <p:cNvSpPr/>
            <p:nvPr/>
          </p:nvSpPr>
          <p:spPr>
            <a:xfrm>
              <a:off x="505335" y="3522920"/>
              <a:ext cx="1205569" cy="287903"/>
            </a:xfrm>
            <a:prstGeom prst="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write, </a:t>
              </a:r>
              <a:r>
                <a:rPr lang="en-US" b="1" i="1" dirty="0" smtClean="0"/>
                <a:t>x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1</a:t>
              </a:r>
              <a:endParaRPr lang="sv-SE" b="1" baseline="-250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842309" y="3522920"/>
              <a:ext cx="1177436" cy="287903"/>
            </a:xfrm>
            <a:prstGeom prst="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write, </a:t>
              </a:r>
              <a:r>
                <a:rPr lang="en-US" b="1" i="1" dirty="0" smtClean="0"/>
                <a:t>x</a:t>
              </a:r>
              <a:r>
                <a:rPr lang="en-US" b="1" dirty="0" smtClean="0"/>
                <a:t>, t</a:t>
              </a:r>
              <a:r>
                <a:rPr lang="en-US" b="1" baseline="-25000" dirty="0"/>
                <a:t>2</a:t>
              </a:r>
              <a:endParaRPr lang="sv-SE" b="1" baseline="-25000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019745" y="3522920"/>
              <a:ext cx="1135066" cy="287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read, </a:t>
              </a:r>
              <a:r>
                <a:rPr lang="en-US" b="1" i="1" dirty="0" smtClean="0"/>
                <a:t>z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1</a:t>
              </a:r>
              <a:endParaRPr lang="sv-SE" b="1" baseline="-25000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153428" y="3522920"/>
              <a:ext cx="1201885" cy="287903"/>
            </a:xfrm>
            <a:prstGeom prst="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commit, </a:t>
              </a:r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sv-SE" b="1" baseline="-25000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706456" y="3522920"/>
              <a:ext cx="1135853" cy="287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write, </a:t>
              </a:r>
              <a:r>
                <a:rPr lang="en-US" b="1" i="1" dirty="0"/>
                <a:t>y</a:t>
              </a:r>
              <a:r>
                <a:rPr lang="en-US" b="1" dirty="0" smtClean="0"/>
                <a:t>, t</a:t>
              </a:r>
              <a:r>
                <a:rPr lang="en-US" b="1" baseline="-25000" dirty="0"/>
                <a:t>2</a:t>
              </a:r>
              <a:endParaRPr lang="sv-SE" b="1" baseline="-250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355313" y="3522919"/>
              <a:ext cx="1199969" cy="287903"/>
            </a:xfrm>
            <a:prstGeom prst="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commit, </a:t>
              </a:r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sv-SE" b="1" baseline="-25000" dirty="0"/>
            </a:p>
          </p:txBody>
        </p:sp>
      </p:grpSp>
      <p:cxnSp>
        <p:nvCxnSpPr>
          <p:cNvPr id="190" name="Straight Arrow Connector 189"/>
          <p:cNvCxnSpPr>
            <a:stCxn id="172" idx="0"/>
            <a:endCxn id="6" idx="2"/>
          </p:cNvCxnSpPr>
          <p:nvPr/>
        </p:nvCxnSpPr>
        <p:spPr>
          <a:xfrm flipH="1" flipV="1">
            <a:off x="745985" y="2653175"/>
            <a:ext cx="188517" cy="1619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endCxn id="89" idx="2"/>
          </p:cNvCxnSpPr>
          <p:nvPr/>
        </p:nvCxnSpPr>
        <p:spPr>
          <a:xfrm flipH="1" flipV="1">
            <a:off x="2188422" y="2653175"/>
            <a:ext cx="1708028" cy="1619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0"/>
            <a:endCxn id="90" idx="2"/>
          </p:cNvCxnSpPr>
          <p:nvPr/>
        </p:nvCxnSpPr>
        <p:spPr>
          <a:xfrm flipH="1" flipV="1">
            <a:off x="3604747" y="2653174"/>
            <a:ext cx="3298509" cy="16194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9" idx="0"/>
            <a:endCxn id="91" idx="2"/>
          </p:cNvCxnSpPr>
          <p:nvPr/>
        </p:nvCxnSpPr>
        <p:spPr>
          <a:xfrm flipH="1" flipV="1">
            <a:off x="5006854" y="2653175"/>
            <a:ext cx="3439159" cy="1619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/>
          <p:cNvGrpSpPr/>
          <p:nvPr/>
        </p:nvGrpSpPr>
        <p:grpSpPr>
          <a:xfrm>
            <a:off x="152531" y="4272592"/>
            <a:ext cx="9064245" cy="366705"/>
            <a:chOff x="88748" y="3061720"/>
            <a:chExt cx="6983658" cy="288991"/>
          </a:xfrm>
        </p:grpSpPr>
        <p:sp>
          <p:nvSpPr>
            <p:cNvPr id="195" name="Rectangle 194"/>
            <p:cNvSpPr/>
            <p:nvPr/>
          </p:nvSpPr>
          <p:spPr>
            <a:xfrm>
              <a:off x="2407669" y="3061720"/>
              <a:ext cx="1177973" cy="28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write, </a:t>
              </a:r>
              <a:r>
                <a:rPr lang="en-US" b="1" i="1" dirty="0" smtClean="0">
                  <a:solidFill>
                    <a:schemeClr val="bg1"/>
                  </a:solidFill>
                </a:rPr>
                <a:t>x</a:t>
              </a:r>
              <a:r>
                <a:rPr lang="en-US" b="1" dirty="0" smtClean="0">
                  <a:solidFill>
                    <a:schemeClr val="bg1"/>
                  </a:solidFill>
                </a:rPr>
                <a:t>, t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88748" y="3062808"/>
              <a:ext cx="1194692" cy="28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write, </a:t>
              </a:r>
              <a:r>
                <a:rPr lang="en-US" b="1" i="1" dirty="0" smtClean="0">
                  <a:solidFill>
                    <a:schemeClr val="bg1"/>
                  </a:solidFill>
                </a:rPr>
                <a:t>x</a:t>
              </a:r>
              <a:r>
                <a:rPr lang="en-US" b="1" dirty="0" smtClean="0">
                  <a:solidFill>
                    <a:schemeClr val="bg1"/>
                  </a:solidFill>
                </a:rPr>
                <a:t>, t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1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707273" y="3062808"/>
              <a:ext cx="1169714" cy="28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commit, </a:t>
              </a:r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889328" y="3062808"/>
              <a:ext cx="1183078" cy="28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commit, </a:t>
              </a:r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9" name="Oval 198"/>
          <p:cNvSpPr/>
          <p:nvPr/>
        </p:nvSpPr>
        <p:spPr>
          <a:xfrm>
            <a:off x="2248375" y="4132599"/>
            <a:ext cx="3900911" cy="64807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Trace not allowed!</a:t>
            </a:r>
            <a:endParaRPr lang="sv-SE" sz="2000" b="1" dirty="0"/>
          </a:p>
        </p:txBody>
      </p:sp>
      <p:sp>
        <p:nvSpPr>
          <p:cNvPr id="200" name="Rounded Rectangular Callout 199"/>
          <p:cNvSpPr/>
          <p:nvPr/>
        </p:nvSpPr>
        <p:spPr>
          <a:xfrm>
            <a:off x="126331" y="5189572"/>
            <a:ext cx="792088" cy="357053"/>
          </a:xfrm>
          <a:prstGeom prst="wedgeRoundRectCallout">
            <a:avLst>
              <a:gd name="adj1" fmla="val 142297"/>
              <a:gd name="adj2" fmla="val -1996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trace</a:t>
            </a:r>
            <a:endParaRPr lang="sv-SE" b="1" dirty="0"/>
          </a:p>
        </p:txBody>
      </p:sp>
      <p:sp>
        <p:nvSpPr>
          <p:cNvPr id="113" name="Rectangle 112"/>
          <p:cNvSpPr/>
          <p:nvPr/>
        </p:nvSpPr>
        <p:spPr>
          <a:xfrm>
            <a:off x="5757116" y="5670294"/>
            <a:ext cx="645494" cy="2753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85005" y="5670294"/>
            <a:ext cx="552370" cy="2719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410522" y="5667135"/>
            <a:ext cx="645494" cy="2753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938411" y="5667135"/>
            <a:ext cx="552370" cy="2719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036210" y="5686774"/>
            <a:ext cx="645494" cy="2753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564099" y="5686774"/>
            <a:ext cx="552370" cy="2719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9" grpId="0" animBg="1"/>
      <p:bldP spid="2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816" y="2411685"/>
            <a:ext cx="9072563" cy="1259946"/>
          </a:xfrm>
        </p:spPr>
        <p:txBody>
          <a:bodyPr/>
          <a:lstStyle/>
          <a:p>
            <a:pPr algn="ctr"/>
            <a:r>
              <a:rPr lang="en-US" dirty="0" smtClean="0"/>
              <a:t>Small Model Theorem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48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88237" y="1262289"/>
            <a:ext cx="9072563" cy="498903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Reduces the analysis to a finite number </a:t>
            </a:r>
          </a:p>
          <a:p>
            <a:pPr marL="120953" indent="0">
              <a:buNone/>
            </a:pPr>
            <a:r>
              <a:rPr lang="en-US" sz="2500" dirty="0" smtClean="0"/>
              <a:t>of variables</a:t>
            </a:r>
            <a:endParaRPr lang="sv-SE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768" y="188280"/>
            <a:ext cx="9072563" cy="1259946"/>
          </a:xfrm>
        </p:spPr>
        <p:txBody>
          <a:bodyPr/>
          <a:lstStyle/>
          <a:p>
            <a:r>
              <a:rPr lang="en-US" dirty="0" smtClean="0"/>
              <a:t>Small Model Theorem</a:t>
            </a:r>
            <a:endParaRPr lang="sv-S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1074" y="1121963"/>
            <a:ext cx="9072563" cy="531529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lvl1pPr marL="403177" indent="-282224" algn="l" rtl="0" eaLnBrk="1" latinLnBrk="0" hangingPunct="1"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01" indent="-251986" algn="l" rtl="0" eaLnBrk="1" latinLnBrk="0" hangingPunct="1">
              <a:spcBef>
                <a:spcPts val="357"/>
              </a:spcBef>
              <a:buClr>
                <a:schemeClr val="accent1"/>
              </a:buClr>
              <a:buFont typeface="Verdana"/>
              <a:buChar char="◦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7467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929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15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3900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5886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7872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9858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defTabSz="914400"/>
            <a:endParaRPr lang="en-US" dirty="0" smtClean="0"/>
          </a:p>
          <a:p>
            <a:pPr marL="433415" lvl="1" indent="0" defTabSz="914400">
              <a:buFont typeface="Verdana"/>
              <a:buNone/>
            </a:pPr>
            <a:endParaRPr lang="en-US" dirty="0" smtClean="0"/>
          </a:p>
          <a:p>
            <a:pPr marL="433415" lvl="1" indent="0" defTabSz="914400">
              <a:buFont typeface="Verdana"/>
              <a:buNone/>
            </a:pPr>
            <a:endParaRPr lang="en-US" dirty="0" smtClean="0"/>
          </a:p>
          <a:p>
            <a:pPr marL="433415" lvl="1" indent="0" defTabSz="914400">
              <a:buFont typeface="Verdana"/>
              <a:buNone/>
            </a:pPr>
            <a:endParaRPr lang="en-US" dirty="0" smtClean="0"/>
          </a:p>
          <a:p>
            <a:pPr marL="433415" lvl="1" indent="0" defTabSz="914400">
              <a:buFont typeface="Verdana"/>
              <a:buNone/>
            </a:pPr>
            <a:endParaRPr lang="en-US" dirty="0" smtClean="0"/>
          </a:p>
          <a:p>
            <a:pPr marL="433415" lvl="1" indent="0" defTabSz="914400">
              <a:buFont typeface="Verdana"/>
              <a:buNone/>
            </a:pPr>
            <a:endParaRPr lang="en-US" sz="2000" dirty="0" smtClean="0"/>
          </a:p>
          <a:p>
            <a:pPr marL="433415" lvl="1" indent="0" defTabSz="914400">
              <a:buFont typeface="Verdana"/>
              <a:buNone/>
            </a:pPr>
            <a:endParaRPr lang="en-US" sz="2000" dirty="0" smtClean="0"/>
          </a:p>
          <a:p>
            <a:pPr marL="433415" lvl="1" indent="0" defTabSz="914400">
              <a:buFont typeface="Verdana"/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72820" y="424906"/>
            <a:ext cx="1070183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01899" y="900218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w</a:t>
            </a:r>
            <a:r>
              <a:rPr lang="en-US" sz="1500" b="1" dirty="0" smtClean="0"/>
              <a:t>rite x</a:t>
            </a:r>
            <a:endParaRPr lang="sv-SE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57643" y="423278"/>
            <a:ext cx="1069817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312817" y="1188809"/>
            <a:ext cx="923922" cy="2240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r</a:t>
            </a:r>
            <a:r>
              <a:rPr lang="en-US" sz="1500" b="1" dirty="0" smtClean="0"/>
              <a:t>ead y</a:t>
            </a:r>
            <a:endParaRPr lang="sv-SE" sz="1500" b="1" dirty="0"/>
          </a:p>
        </p:txBody>
      </p:sp>
      <p:sp>
        <p:nvSpPr>
          <p:cNvPr id="78" name="Rectangle 77"/>
          <p:cNvSpPr/>
          <p:nvPr/>
        </p:nvSpPr>
        <p:spPr>
          <a:xfrm>
            <a:off x="6701899" y="1311000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w</a:t>
            </a:r>
            <a:r>
              <a:rPr lang="en-US" sz="1500" b="1" dirty="0" smtClean="0"/>
              <a:t>rite z</a:t>
            </a:r>
            <a:endParaRPr lang="sv-SE" sz="1500" b="1" dirty="0"/>
          </a:p>
        </p:txBody>
      </p:sp>
      <p:sp>
        <p:nvSpPr>
          <p:cNvPr id="79" name="Rectangle 78"/>
          <p:cNvSpPr/>
          <p:nvPr/>
        </p:nvSpPr>
        <p:spPr>
          <a:xfrm>
            <a:off x="8326521" y="1460270"/>
            <a:ext cx="923922" cy="2240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x</a:t>
            </a:r>
            <a:endParaRPr lang="sv-SE" sz="15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652367" y="2120245"/>
            <a:ext cx="911087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313746" y="1949885"/>
            <a:ext cx="957610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92" name="Rounded Rectangular Callout 91"/>
          <p:cNvSpPr/>
          <p:nvPr/>
        </p:nvSpPr>
        <p:spPr>
          <a:xfrm>
            <a:off x="4180080" y="6103958"/>
            <a:ext cx="1249587" cy="578916"/>
          </a:xfrm>
          <a:prstGeom prst="wedgeRoundRectCallout">
            <a:avLst>
              <a:gd name="adj1" fmla="val 101411"/>
              <a:gd name="adj2" fmla="val -67813"/>
              <a:gd name="adj3" fmla="val 16667"/>
            </a:avLst>
          </a:prstGeom>
          <a:gradFill>
            <a:gsLst>
              <a:gs pos="0">
                <a:schemeClr val="accent2">
                  <a:tint val="62000"/>
                  <a:satMod val="180000"/>
                </a:schemeClr>
              </a:gs>
              <a:gs pos="65000">
                <a:schemeClr val="accent2">
                  <a:tint val="32000"/>
                  <a:satMod val="250000"/>
                </a:schemeClr>
              </a:gs>
              <a:gs pos="100000">
                <a:schemeClr val="accent2">
                  <a:tint val="23000"/>
                  <a:satMod val="300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Only x involved</a:t>
            </a:r>
            <a:endParaRPr lang="sv-SE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749765" y="3550749"/>
            <a:ext cx="5450993" cy="407493"/>
            <a:chOff x="749765" y="3550749"/>
            <a:chExt cx="5450993" cy="407493"/>
          </a:xfrm>
        </p:grpSpPr>
        <p:sp>
          <p:nvSpPr>
            <p:cNvPr id="110" name="Rectangle 109"/>
            <p:cNvSpPr/>
            <p:nvPr/>
          </p:nvSpPr>
          <p:spPr>
            <a:xfrm>
              <a:off x="749765" y="3561631"/>
              <a:ext cx="1357702" cy="39661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write, </a:t>
              </a:r>
              <a:r>
                <a:rPr lang="en-US" b="1" i="1" dirty="0" smtClean="0">
                  <a:solidFill>
                    <a:schemeClr val="bg1"/>
                  </a:solidFill>
                </a:rPr>
                <a:t>x</a:t>
              </a:r>
              <a:r>
                <a:rPr lang="en-US" b="1" dirty="0" smtClean="0">
                  <a:solidFill>
                    <a:schemeClr val="bg1"/>
                  </a:solidFill>
                </a:rPr>
                <a:t>, t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1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15197" y="3561631"/>
              <a:ext cx="1356390" cy="3949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write, </a:t>
              </a:r>
              <a:r>
                <a:rPr lang="en-US" b="1" i="1" dirty="0" smtClean="0">
                  <a:solidFill>
                    <a:schemeClr val="bg1"/>
                  </a:solidFill>
                </a:rPr>
                <a:t>x</a:t>
              </a:r>
              <a:r>
                <a:rPr lang="en-US" b="1" dirty="0" smtClean="0">
                  <a:solidFill>
                    <a:schemeClr val="bg1"/>
                  </a:solidFill>
                </a:rPr>
                <a:t>, t</a:t>
              </a:r>
              <a:r>
                <a:rPr lang="en-US" b="1" baseline="-25000" dirty="0">
                  <a:solidFill>
                    <a:schemeClr val="bg1"/>
                  </a:solidFill>
                </a:rPr>
                <a:t>2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74770" y="3557067"/>
              <a:ext cx="1365432" cy="3994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commit</a:t>
              </a:r>
              <a:r>
                <a:rPr lang="en-US" sz="1500" b="1" dirty="0" smtClean="0">
                  <a:solidFill>
                    <a:schemeClr val="bg1"/>
                  </a:solidFill>
                </a:rPr>
                <a:t>, t</a:t>
              </a:r>
              <a:r>
                <a:rPr lang="en-US" sz="1500" b="1" baseline="-25000" dirty="0" smtClean="0">
                  <a:solidFill>
                    <a:schemeClr val="bg1"/>
                  </a:solidFill>
                </a:rPr>
                <a:t>1</a:t>
              </a:r>
              <a:endParaRPr lang="sv-SE" sz="15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35889" y="3550749"/>
              <a:ext cx="1364869" cy="401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commit, </a:t>
              </a:r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5" name="Straight Arrow Connector 114"/>
          <p:cNvCxnSpPr>
            <a:stCxn id="284" idx="2"/>
            <a:endCxn id="110" idx="0"/>
          </p:cNvCxnSpPr>
          <p:nvPr/>
        </p:nvCxnSpPr>
        <p:spPr>
          <a:xfrm>
            <a:off x="753054" y="3207359"/>
            <a:ext cx="675562" cy="35427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83" idx="2"/>
            <a:endCxn id="111" idx="0"/>
          </p:cNvCxnSpPr>
          <p:nvPr/>
        </p:nvCxnSpPr>
        <p:spPr>
          <a:xfrm flipH="1">
            <a:off x="2793392" y="3203286"/>
            <a:ext cx="2069917" cy="35834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285" idx="2"/>
            <a:endCxn id="112" idx="0"/>
          </p:cNvCxnSpPr>
          <p:nvPr/>
        </p:nvCxnSpPr>
        <p:spPr>
          <a:xfrm flipH="1">
            <a:off x="4157486" y="3203279"/>
            <a:ext cx="2076811" cy="35378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286" idx="2"/>
            <a:endCxn id="113" idx="0"/>
          </p:cNvCxnSpPr>
          <p:nvPr/>
        </p:nvCxnSpPr>
        <p:spPr>
          <a:xfrm flipH="1">
            <a:off x="5518324" y="3203278"/>
            <a:ext cx="2081197" cy="34747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6572819" y="412177"/>
            <a:ext cx="2754641" cy="2217619"/>
            <a:chOff x="5952248" y="1072849"/>
            <a:chExt cx="2754641" cy="2217619"/>
          </a:xfrm>
        </p:grpSpPr>
        <p:sp>
          <p:nvSpPr>
            <p:cNvPr id="140" name="TextBox 139"/>
            <p:cNvSpPr txBox="1"/>
            <p:nvPr/>
          </p:nvSpPr>
          <p:spPr>
            <a:xfrm>
              <a:off x="5952248" y="1074477"/>
              <a:ext cx="1070186" cy="22159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</a:t>
              </a:r>
              <a:r>
                <a:rPr lang="en-US" baseline="-25000" dirty="0" smtClean="0"/>
                <a:t>1</a:t>
              </a:r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83032" y="1549789"/>
              <a:ext cx="844876" cy="2263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w</a:t>
              </a:r>
              <a:r>
                <a:rPr lang="en-US" sz="1500" b="1" dirty="0" smtClean="0"/>
                <a:t>rite x</a:t>
              </a:r>
              <a:endParaRPr lang="sv-SE" sz="15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638776" y="1072849"/>
              <a:ext cx="1068113" cy="22159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</a:t>
              </a:r>
              <a:r>
                <a:rPr lang="en-US" baseline="-25000" dirty="0" smtClean="0"/>
                <a:t>2</a:t>
              </a:r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735377" y="2379554"/>
              <a:ext cx="903187" cy="3231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commit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705950" y="2120614"/>
              <a:ext cx="923922" cy="2240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write x</a:t>
              </a:r>
              <a:endParaRPr lang="sv-SE" sz="15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001289" y="2633556"/>
              <a:ext cx="971419" cy="3231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commit</a:t>
              </a:r>
            </a:p>
          </p:txBody>
        </p:sp>
      </p:grpSp>
      <p:sp>
        <p:nvSpPr>
          <p:cNvPr id="193" name="Rounded Rectangular Callout 192"/>
          <p:cNvSpPr/>
          <p:nvPr/>
        </p:nvSpPr>
        <p:spPr>
          <a:xfrm>
            <a:off x="471074" y="4784803"/>
            <a:ext cx="3199162" cy="732900"/>
          </a:xfrm>
          <a:prstGeom prst="wedgeRoundRectCallout">
            <a:avLst>
              <a:gd name="adj1" fmla="val -16498"/>
              <a:gd name="adj2" fmla="val -1633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/>
              <a:t>Reaches incoherent state, and </a:t>
            </a:r>
            <a:r>
              <a:rPr lang="en-US" dirty="0" smtClean="0"/>
              <a:t>passes the filter</a:t>
            </a:r>
            <a:endParaRPr lang="sv-SE" dirty="0"/>
          </a:p>
        </p:txBody>
      </p:sp>
      <p:sp>
        <p:nvSpPr>
          <p:cNvPr id="137" name="TextBox 136"/>
          <p:cNvSpPr txBox="1"/>
          <p:nvPr/>
        </p:nvSpPr>
        <p:spPr>
          <a:xfrm>
            <a:off x="5461503" y="4252991"/>
            <a:ext cx="45365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Filter</a:t>
            </a:r>
            <a:endParaRPr lang="en-US" b="1" dirty="0"/>
          </a:p>
        </p:txBody>
      </p:sp>
      <p:sp>
        <p:nvSpPr>
          <p:cNvPr id="265" name="TextBox 264"/>
          <p:cNvSpPr txBox="1"/>
          <p:nvPr/>
        </p:nvSpPr>
        <p:spPr>
          <a:xfrm>
            <a:off x="5688384" y="3302459"/>
            <a:ext cx="1229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instruction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7262734" y="2862833"/>
            <a:ext cx="10637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response</a:t>
            </a:r>
          </a:p>
        </p:txBody>
      </p:sp>
      <p:cxnSp>
        <p:nvCxnSpPr>
          <p:cNvPr id="267" name="Straight Arrow Connector 266"/>
          <p:cNvCxnSpPr/>
          <p:nvPr/>
        </p:nvCxnSpPr>
        <p:spPr>
          <a:xfrm>
            <a:off x="6922306" y="2640897"/>
            <a:ext cx="0" cy="16120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7262734" y="2639269"/>
            <a:ext cx="0" cy="161372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1" name="Down Arrow 270"/>
          <p:cNvSpPr/>
          <p:nvPr/>
        </p:nvSpPr>
        <p:spPr>
          <a:xfrm>
            <a:off x="6812204" y="4622323"/>
            <a:ext cx="146158" cy="53960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2" name="Up Arrow 271"/>
          <p:cNvSpPr/>
          <p:nvPr/>
        </p:nvSpPr>
        <p:spPr>
          <a:xfrm>
            <a:off x="8984326" y="4622322"/>
            <a:ext cx="162568" cy="539605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3" name="Straight Arrow Connector 272"/>
          <p:cNvCxnSpPr/>
          <p:nvPr/>
        </p:nvCxnSpPr>
        <p:spPr>
          <a:xfrm>
            <a:off x="8589406" y="2639269"/>
            <a:ext cx="0" cy="161372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8975542" y="2639269"/>
            <a:ext cx="8784" cy="16323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85301" y="2831033"/>
            <a:ext cx="8189557" cy="373083"/>
            <a:chOff x="452514" y="3540259"/>
            <a:chExt cx="8200091" cy="287906"/>
          </a:xfrm>
        </p:grpSpPr>
        <p:sp>
          <p:nvSpPr>
            <p:cNvPr id="276" name="Rectangle 275"/>
            <p:cNvSpPr/>
            <p:nvPr/>
          </p:nvSpPr>
          <p:spPr>
            <a:xfrm>
              <a:off x="452514" y="3540261"/>
              <a:ext cx="1368152" cy="287903"/>
            </a:xfrm>
            <a:prstGeom prst="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write, </a:t>
              </a:r>
              <a:r>
                <a:rPr lang="en-US" b="1" i="1" dirty="0" smtClean="0"/>
                <a:t>x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1</a:t>
              </a:r>
              <a:endParaRPr lang="sv-SE" b="1" baseline="-25000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186111" y="3540262"/>
              <a:ext cx="1368152" cy="287903"/>
            </a:xfrm>
            <a:prstGeom prst="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write, </a:t>
              </a:r>
              <a:r>
                <a:rPr lang="en-US" b="1" i="1" dirty="0" smtClean="0"/>
                <a:t>z</a:t>
              </a:r>
              <a:r>
                <a:rPr lang="en-US" b="1" dirty="0" smtClean="0"/>
                <a:t>, t</a:t>
              </a:r>
              <a:r>
                <a:rPr lang="en-US" b="1" baseline="-25000" dirty="0"/>
                <a:t>1</a:t>
              </a:r>
              <a:endParaRPr lang="sv-SE" b="1" baseline="-2500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554263" y="3540262"/>
              <a:ext cx="1365095" cy="287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write, </a:t>
              </a:r>
              <a:r>
                <a:rPr lang="en-US" b="1" i="1" dirty="0" smtClean="0"/>
                <a:t>x</a:t>
              </a:r>
              <a:r>
                <a:rPr lang="en-US" b="1" dirty="0" smtClean="0"/>
                <a:t>, t</a:t>
              </a:r>
              <a:r>
                <a:rPr lang="en-US" b="1" baseline="-25000" dirty="0"/>
                <a:t>2</a:t>
              </a:r>
              <a:endParaRPr lang="sv-SE" b="1" baseline="-25000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5919358" y="3540262"/>
              <a:ext cx="1368152" cy="287903"/>
            </a:xfrm>
            <a:prstGeom prst="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commit, </a:t>
              </a:r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sv-SE" b="1" baseline="-25000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819488" y="3540259"/>
              <a:ext cx="1368152" cy="2879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read, </a:t>
              </a:r>
              <a:r>
                <a:rPr lang="en-US" b="1" i="1" dirty="0" smtClean="0"/>
                <a:t>y</a:t>
              </a:r>
              <a:r>
                <a:rPr lang="en-US" b="1" dirty="0" smtClean="0"/>
                <a:t>, t</a:t>
              </a:r>
              <a:r>
                <a:rPr lang="en-US" b="1" baseline="-25000" dirty="0"/>
                <a:t>2</a:t>
              </a:r>
              <a:endParaRPr lang="sv-SE" b="1" baseline="-25000" dirty="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7284453" y="3540262"/>
              <a:ext cx="1368152" cy="287903"/>
            </a:xfrm>
            <a:prstGeom prst="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commit, </a:t>
              </a:r>
              <a:r>
                <a:rPr lang="en-US" b="1" dirty="0" smtClean="0"/>
                <a:t>t</a:t>
              </a:r>
              <a:r>
                <a:rPr lang="en-US" b="1" baseline="-25000" dirty="0"/>
                <a:t>1</a:t>
              </a:r>
              <a:endParaRPr lang="sv-SE" b="1" baseline="-25000" dirty="0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67559" y="2826005"/>
            <a:ext cx="8217456" cy="381354"/>
            <a:chOff x="472782" y="3300568"/>
            <a:chExt cx="8200450" cy="291017"/>
          </a:xfrm>
        </p:grpSpPr>
        <p:sp>
          <p:nvSpPr>
            <p:cNvPr id="283" name="Rectangle 282"/>
            <p:cNvSpPr/>
            <p:nvPr/>
          </p:nvSpPr>
          <p:spPr>
            <a:xfrm>
              <a:off x="4574531" y="3300574"/>
              <a:ext cx="1368152" cy="28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write, </a:t>
              </a:r>
              <a:r>
                <a:rPr lang="en-US" b="1" i="1" dirty="0" smtClean="0">
                  <a:solidFill>
                    <a:schemeClr val="bg1"/>
                  </a:solidFill>
                </a:rPr>
                <a:t>x</a:t>
              </a:r>
              <a:r>
                <a:rPr lang="en-US" b="1" dirty="0" smtClean="0">
                  <a:solidFill>
                    <a:schemeClr val="bg1"/>
                  </a:solidFill>
                </a:rPr>
                <a:t>, t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72782" y="3303682"/>
              <a:ext cx="1368152" cy="28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write, </a:t>
              </a:r>
              <a:r>
                <a:rPr lang="en-US" b="1" i="1" dirty="0" smtClean="0">
                  <a:solidFill>
                    <a:schemeClr val="bg1"/>
                  </a:solidFill>
                </a:rPr>
                <a:t>x</a:t>
              </a:r>
              <a:r>
                <a:rPr lang="en-US" b="1" dirty="0" smtClean="0">
                  <a:solidFill>
                    <a:schemeClr val="bg1"/>
                  </a:solidFill>
                </a:rPr>
                <a:t>, t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1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942683" y="3300569"/>
              <a:ext cx="1368151" cy="28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commit, </a:t>
              </a:r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7305081" y="3300568"/>
              <a:ext cx="1368151" cy="2879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commit, </a:t>
              </a:r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r>
                <a:rPr lang="en-US" b="1" baseline="-25000" dirty="0">
                  <a:solidFill>
                    <a:schemeClr val="bg1"/>
                  </a:solidFill>
                </a:rPr>
                <a:t>1</a:t>
              </a:r>
              <a:endParaRPr lang="sv-SE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7002226" y="3373609"/>
            <a:ext cx="1755816" cy="539006"/>
          </a:xfrm>
          <a:prstGeom prst="wedgeEllipseCallout">
            <a:avLst>
              <a:gd name="adj1" fmla="val -1193"/>
              <a:gd name="adj2" fmla="val 111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Incorrect</a:t>
            </a:r>
            <a:endParaRPr lang="sv-SE" dirty="0"/>
          </a:p>
        </p:txBody>
      </p:sp>
      <p:grpSp>
        <p:nvGrpSpPr>
          <p:cNvPr id="5" name="Group 4"/>
          <p:cNvGrpSpPr/>
          <p:nvPr/>
        </p:nvGrpSpPr>
        <p:grpSpPr>
          <a:xfrm>
            <a:off x="6113838" y="5172588"/>
            <a:ext cx="3632376" cy="2006699"/>
            <a:chOff x="6106727" y="5191702"/>
            <a:chExt cx="3632376" cy="2006699"/>
          </a:xfrm>
        </p:grpSpPr>
        <p:grpSp>
          <p:nvGrpSpPr>
            <p:cNvPr id="83" name="Group 82"/>
            <p:cNvGrpSpPr/>
            <p:nvPr/>
          </p:nvGrpSpPr>
          <p:grpSpPr>
            <a:xfrm>
              <a:off x="6106727" y="5191702"/>
              <a:ext cx="3632376" cy="2006699"/>
              <a:chOff x="6408464" y="4695454"/>
              <a:chExt cx="3383173" cy="187220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824831" y="4760749"/>
                <a:ext cx="964995" cy="3015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6573031" y="5027278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7" name="Straight Connector 76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Rectangle 63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868529" y="3022318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5860064" y="3299046"/>
                  <a:ext cx="532014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99611" y="3301588"/>
                  <a:ext cx="546233" cy="1763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Rectangle 69"/>
                <p:cNvSpPr/>
                <p:nvPr/>
              </p:nvSpPr>
              <p:spPr>
                <a:xfrm>
                  <a:off x="5299611" y="3597393"/>
                  <a:ext cx="541122" cy="1438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5768242" y="3584343"/>
                  <a:ext cx="704632" cy="2477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Rounded Rectangle 21"/>
              <p:cNvSpPr/>
              <p:nvPr/>
            </p:nvSpPr>
            <p:spPr>
              <a:xfrm>
                <a:off x="6408464" y="4695454"/>
                <a:ext cx="3383173" cy="1872208"/>
              </a:xfrm>
              <a:prstGeom prst="roundRect">
                <a:avLst>
                  <a:gd name="adj" fmla="val 7985"/>
                </a:avLst>
              </a:prstGeom>
              <a:noFill/>
              <a:ln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46053" y="4760749"/>
                <a:ext cx="966088" cy="3015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8209016" y="5027278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5327802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868529" y="3033426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5853337" y="3281473"/>
                  <a:ext cx="546234" cy="2501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318926" y="3301588"/>
                  <a:ext cx="521810" cy="1808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5299611" y="3597394"/>
                  <a:ext cx="541122" cy="143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5861293" y="3619968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1" name="Rectangle 190"/>
            <p:cNvSpPr/>
            <p:nvPr/>
          </p:nvSpPr>
          <p:spPr>
            <a:xfrm>
              <a:off x="7001589" y="5712562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533472" y="5712562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8753132" y="5708458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8285015" y="570845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sp>
        <p:nvSpPr>
          <p:cNvPr id="190" name="Flowchart: Process 189"/>
          <p:cNvSpPr/>
          <p:nvPr/>
        </p:nvSpPr>
        <p:spPr>
          <a:xfrm>
            <a:off x="8781983" y="6265314"/>
            <a:ext cx="641619" cy="298097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Flowchart: Process 199"/>
          <p:cNvSpPr/>
          <p:nvPr/>
        </p:nvSpPr>
        <p:spPr>
          <a:xfrm>
            <a:off x="8778219" y="5968833"/>
            <a:ext cx="641619" cy="298097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Flowchart: Process 200"/>
          <p:cNvSpPr/>
          <p:nvPr/>
        </p:nvSpPr>
        <p:spPr>
          <a:xfrm>
            <a:off x="7030541" y="5975933"/>
            <a:ext cx="641619" cy="298097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Flowchart: Process 201"/>
          <p:cNvSpPr/>
          <p:nvPr/>
        </p:nvSpPr>
        <p:spPr>
          <a:xfrm>
            <a:off x="7037787" y="6576035"/>
            <a:ext cx="641619" cy="298097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Flowchart: Process 202"/>
          <p:cNvSpPr/>
          <p:nvPr/>
        </p:nvSpPr>
        <p:spPr>
          <a:xfrm>
            <a:off x="8781983" y="5967217"/>
            <a:ext cx="641619" cy="2980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Flowchart: Process 203"/>
          <p:cNvSpPr/>
          <p:nvPr/>
        </p:nvSpPr>
        <p:spPr>
          <a:xfrm>
            <a:off x="7025354" y="5976133"/>
            <a:ext cx="641619" cy="2980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78" grpId="0"/>
      <p:bldP spid="79" grpId="0"/>
      <p:bldP spid="80" grpId="0" animBg="1"/>
      <p:bldP spid="81" grpId="0" animBg="1"/>
      <p:bldP spid="92" grpId="0" animBg="1"/>
      <p:bldP spid="92" grpId="1" animBg="1"/>
      <p:bldP spid="193" grpId="0" animBg="1"/>
      <p:bldP spid="137" grpId="0" animBg="1"/>
      <p:bldP spid="265" grpId="0"/>
      <p:bldP spid="266" grpId="0"/>
      <p:bldP spid="271" grpId="0" animBg="1"/>
      <p:bldP spid="272" grpId="0" animBg="1"/>
      <p:bldP spid="12" grpId="0" animBg="1"/>
      <p:bldP spid="190" grpId="0" animBg="1"/>
      <p:bldP spid="190" grpId="1" animBg="1"/>
      <p:bldP spid="200" grpId="0" animBg="1"/>
      <p:bldP spid="201" grpId="0" animBg="1"/>
      <p:bldP spid="202" grpId="0" animBg="1"/>
      <p:bldP spid="202" grpId="1" animBg="1"/>
      <p:bldP spid="203" grpId="0" animBg="1"/>
      <p:bldP spid="2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808" y="2699717"/>
            <a:ext cx="9072563" cy="1259946"/>
          </a:xfrm>
        </p:spPr>
        <p:txBody>
          <a:bodyPr/>
          <a:lstStyle/>
          <a:p>
            <a:pPr algn="ctr"/>
            <a:r>
              <a:rPr lang="en-US" dirty="0" smtClean="0"/>
              <a:t>Backward Reachability Analysis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04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808" y="1979637"/>
            <a:ext cx="9072563" cy="4989036"/>
          </a:xfrm>
        </p:spPr>
        <p:txBody>
          <a:bodyPr/>
          <a:lstStyle/>
          <a:p>
            <a:r>
              <a:rPr lang="en-US" dirty="0" smtClean="0"/>
              <a:t>Define a </a:t>
            </a:r>
            <a:r>
              <a:rPr lang="en-US" b="1" dirty="0" smtClean="0"/>
              <a:t>well-quasi-order</a:t>
            </a:r>
            <a:r>
              <a:rPr lang="en-US" dirty="0" smtClean="0"/>
              <a:t> on configurations</a:t>
            </a:r>
          </a:p>
          <a:p>
            <a:endParaRPr lang="en-US" dirty="0"/>
          </a:p>
          <a:p>
            <a:r>
              <a:rPr lang="en-US" dirty="0" smtClean="0"/>
              <a:t>Prove transition relation is </a:t>
            </a:r>
            <a:r>
              <a:rPr lang="en-US" b="1" dirty="0" smtClean="0"/>
              <a:t>monotonic</a:t>
            </a:r>
          </a:p>
          <a:p>
            <a:endParaRPr lang="en-US" dirty="0"/>
          </a:p>
          <a:p>
            <a:r>
              <a:rPr lang="en-US" dirty="0" smtClean="0"/>
              <a:t>Provide an algorithm to compute the set of </a:t>
            </a:r>
            <a:r>
              <a:rPr lang="en-US" b="1" dirty="0" smtClean="0"/>
              <a:t>predecessors</a:t>
            </a:r>
            <a:r>
              <a:rPr lang="en-US" dirty="0" smtClean="0"/>
              <a:t> of an upward closed set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Well-Structured Transition System</a:t>
            </a:r>
            <a:endParaRPr lang="sv-SE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439912" y="5804270"/>
            <a:ext cx="3672408" cy="460612"/>
          </a:xfrm>
          <a:prstGeom prst="wedgeRoundRectCallout">
            <a:avLst>
              <a:gd name="adj1" fmla="val -21926"/>
              <a:gd name="adj2" fmla="val -261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Achievable with techniques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2744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Well-Structured Transition System</a:t>
            </a:r>
            <a:endParaRPr lang="sv-SE" dirty="0"/>
          </a:p>
        </p:txBody>
      </p:sp>
      <p:sp>
        <p:nvSpPr>
          <p:cNvPr id="127" name="Rectangle 126"/>
          <p:cNvSpPr/>
          <p:nvPr/>
        </p:nvSpPr>
        <p:spPr>
          <a:xfrm>
            <a:off x="3950627" y="4486233"/>
            <a:ext cx="566681" cy="507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</a:rPr>
              <a:t>⊑</a:t>
            </a:r>
            <a:endParaRPr lang="sv-SE" dirty="0">
              <a:solidFill>
                <a:schemeClr val="accent5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2777439" y="2483316"/>
            <a:ext cx="310960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127" idx="0"/>
          </p:cNvCxnSpPr>
          <p:nvPr/>
        </p:nvCxnSpPr>
        <p:spPr>
          <a:xfrm>
            <a:off x="4233967" y="2483316"/>
            <a:ext cx="1" cy="2002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1603242" y="3203152"/>
            <a:ext cx="112443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sv-SE" sz="2000" b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619896" y="3204151"/>
            <a:ext cx="112443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20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v-SE" sz="2000" b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Content Placeholder 1"/>
          <p:cNvSpPr txBox="1">
            <a:spLocks/>
          </p:cNvSpPr>
          <p:nvPr/>
        </p:nvSpPr>
        <p:spPr>
          <a:xfrm>
            <a:off x="568521" y="1979637"/>
            <a:ext cx="9361039" cy="5001114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lvl1pPr marL="403177" indent="-282224" algn="l" rtl="0" eaLnBrk="1" latinLnBrk="0" hangingPunct="1"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01" indent="-251986" algn="l" rtl="0" eaLnBrk="1" latinLnBrk="0" hangingPunct="1">
              <a:spcBef>
                <a:spcPts val="357"/>
              </a:spcBef>
              <a:buClr>
                <a:schemeClr val="accent1"/>
              </a:buClr>
              <a:buFont typeface="Verdana"/>
              <a:buChar char="◦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7467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929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15" indent="-251986" algn="l" rtl="0" eaLnBrk="1" latinLnBrk="0" hangingPunct="1">
              <a:spcBef>
                <a:spcPts val="386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3900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5886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7872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9858" indent="-251986" algn="l" rtl="0" eaLnBrk="1" latinLnBrk="0" hangingPunct="1">
              <a:spcBef>
                <a:spcPts val="386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/>
              <a:t>Define a </a:t>
            </a:r>
            <a:r>
              <a:rPr lang="en-US" b="1" dirty="0" smtClean="0"/>
              <a:t>well-quasi-order</a:t>
            </a:r>
            <a:r>
              <a:rPr lang="en-US" dirty="0" smtClean="0"/>
              <a:t> on configurations</a:t>
            </a:r>
          </a:p>
          <a:p>
            <a:pPr marL="120953" indent="0" defTabSz="914400">
              <a:buNone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81931" y="3927557"/>
            <a:ext cx="3380108" cy="1715305"/>
            <a:chOff x="481931" y="3927557"/>
            <a:chExt cx="3380108" cy="1715305"/>
          </a:xfrm>
        </p:grpSpPr>
        <p:grpSp>
          <p:nvGrpSpPr>
            <p:cNvPr id="123" name="Group 122"/>
            <p:cNvGrpSpPr/>
            <p:nvPr/>
          </p:nvGrpSpPr>
          <p:grpSpPr>
            <a:xfrm>
              <a:off x="481931" y="3927557"/>
              <a:ext cx="3380108" cy="1715305"/>
              <a:chOff x="306043" y="3872391"/>
              <a:chExt cx="3380108" cy="171530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4453" y="3937687"/>
                <a:ext cx="1064509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470610" y="4204216"/>
                <a:ext cx="1440161" cy="1185778"/>
                <a:chOff x="5125763" y="2573971"/>
                <a:chExt cx="1440161" cy="1185778"/>
              </a:xfrm>
            </p:grpSpPr>
            <p:sp>
              <p:nvSpPr>
                <p:cNvPr id="105" name="Rounded Rectangle 104"/>
                <p:cNvSpPr/>
                <p:nvPr/>
              </p:nvSpPr>
              <p:spPr>
                <a:xfrm>
                  <a:off x="5125763" y="2573971"/>
                  <a:ext cx="1440161" cy="1185778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8" name="Rectangle 107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5860060" y="3031371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19" name="Straight Connector 118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1" name="Rectangle 110"/>
                <p:cNvSpPr/>
                <p:nvPr/>
              </p:nvSpPr>
              <p:spPr>
                <a:xfrm>
                  <a:off x="5754403" y="3299046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6" name="Rounded Rectangle 65"/>
              <p:cNvSpPr/>
              <p:nvPr/>
            </p:nvSpPr>
            <p:spPr>
              <a:xfrm>
                <a:off x="306043" y="3872391"/>
                <a:ext cx="3380108" cy="1715305"/>
              </a:xfrm>
              <a:prstGeom prst="roundRect">
                <a:avLst>
                  <a:gd name="adj" fmla="val 7985"/>
                </a:avLst>
              </a:prstGeom>
              <a:noFill/>
              <a:ln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80438" y="3937687"/>
                <a:ext cx="1092467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106595" y="4204216"/>
                <a:ext cx="1440161" cy="1201541"/>
                <a:chOff x="5125763" y="2573971"/>
                <a:chExt cx="1440161" cy="120154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5125763" y="2573971"/>
                  <a:ext cx="1440161" cy="1201541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1" name="Rectangle 90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5868529" y="3033426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4" name="Rectangle 93"/>
                <p:cNvSpPr/>
                <p:nvPr/>
              </p:nvSpPr>
              <p:spPr>
                <a:xfrm>
                  <a:off x="5761819" y="3292589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5" name="Rectangle 114"/>
            <p:cNvSpPr/>
            <p:nvPr/>
          </p:nvSpPr>
          <p:spPr>
            <a:xfrm>
              <a:off x="1307052" y="4395776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09099" y="4407192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954530" y="4387022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452500" y="439843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669109" y="3854651"/>
            <a:ext cx="5015908" cy="1872208"/>
            <a:chOff x="4658598" y="3846498"/>
            <a:chExt cx="5015908" cy="1872208"/>
          </a:xfrm>
        </p:grpSpPr>
        <p:grpSp>
          <p:nvGrpSpPr>
            <p:cNvPr id="4" name="Group 3"/>
            <p:cNvGrpSpPr/>
            <p:nvPr/>
          </p:nvGrpSpPr>
          <p:grpSpPr>
            <a:xfrm>
              <a:off x="4658598" y="3846498"/>
              <a:ext cx="5015908" cy="1872208"/>
              <a:chOff x="4464249" y="5219997"/>
              <a:chExt cx="5015908" cy="187220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21978" y="5285293"/>
                <a:ext cx="1073152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628816" y="5551822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860060" y="3031371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5754403" y="3299046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768242" y="3607530"/>
                  <a:ext cx="704632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TMI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" name="Rounded Rectangle 6"/>
              <p:cNvSpPr/>
              <p:nvPr/>
            </p:nvSpPr>
            <p:spPr>
              <a:xfrm>
                <a:off x="4464249" y="5219997"/>
                <a:ext cx="5015908" cy="1872208"/>
              </a:xfrm>
              <a:prstGeom prst="roundRect">
                <a:avLst>
                  <a:gd name="adj" fmla="val 7985"/>
                </a:avLst>
              </a:prstGeom>
              <a:noFill/>
              <a:ln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57963" y="5285293"/>
                <a:ext cx="1046424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264801" y="5551822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868529" y="3033426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3" name="Straight Connector 42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5761819" y="3292589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861293" y="3619968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8093175" y="5301056"/>
                <a:ext cx="1051194" cy="3231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7900601" y="5567585"/>
                <a:ext cx="1440161" cy="1383480"/>
                <a:chOff x="5125763" y="2573971"/>
                <a:chExt cx="1440161" cy="138348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5125763" y="2573971"/>
                  <a:ext cx="144016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5299611" y="2692574"/>
                  <a:ext cx="1092466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5299608" y="2985750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5318925" y="3042292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871393" y="3033271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5299607" y="3265053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5762842" y="3292588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299611" y="3301588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5299607" y="3542732"/>
                  <a:ext cx="1092467" cy="295724"/>
                  <a:chOff x="5912096" y="4245806"/>
                  <a:chExt cx="978660" cy="295724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912096" y="4245854"/>
                    <a:ext cx="978660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>
                  <a:xfrm flipH="1">
                    <a:off x="6396851" y="4245806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5299611" y="3597393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865475" y="3615990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30" name="Rectangle 129"/>
            <p:cNvSpPr/>
            <p:nvPr/>
          </p:nvSpPr>
          <p:spPr>
            <a:xfrm>
              <a:off x="5484202" y="4303867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016327" y="4307279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127102" y="4307279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629149" y="4318695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763943" y="4326572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265990" y="433798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5011465" y="4611522"/>
            <a:ext cx="1082876" cy="517082"/>
          </a:xfrm>
          <a:prstGeom prst="rect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ectangle 121"/>
          <p:cNvSpPr/>
          <p:nvPr/>
        </p:nvSpPr>
        <p:spPr>
          <a:xfrm>
            <a:off x="8288825" y="4621208"/>
            <a:ext cx="1073433" cy="509528"/>
          </a:xfrm>
          <a:prstGeom prst="rect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Curved Down Arrow 138"/>
          <p:cNvSpPr/>
          <p:nvPr/>
        </p:nvSpPr>
        <p:spPr>
          <a:xfrm>
            <a:off x="1511920" y="3059757"/>
            <a:ext cx="4306040" cy="1063901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0" name="Curved Down Arrow 139"/>
          <p:cNvSpPr/>
          <p:nvPr/>
        </p:nvSpPr>
        <p:spPr>
          <a:xfrm>
            <a:off x="3004396" y="3062509"/>
            <a:ext cx="6082294" cy="1063901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32" grpId="0"/>
      <p:bldP spid="133" grpId="0"/>
      <p:bldP spid="117" grpId="0" animBg="1"/>
      <p:bldP spid="122" grpId="0" animBg="1"/>
      <p:bldP spid="139" grpId="0" animBg="1"/>
      <p:bldP spid="139" grpId="1" animBg="1"/>
      <p:bldP spid="140" grpId="0" animBg="1"/>
      <p:bldP spid="1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694" y="1187549"/>
            <a:ext cx="9864849" cy="5832648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Transactional memories</a:t>
            </a:r>
          </a:p>
          <a:p>
            <a:pPr marL="433415" lvl="1" indent="0">
              <a:buNone/>
            </a:pPr>
            <a:endParaRPr lang="en-US" dirty="0"/>
          </a:p>
          <a:p>
            <a:r>
              <a:rPr lang="en-US" dirty="0" smtClean="0"/>
              <a:t>Formal model</a:t>
            </a:r>
          </a:p>
          <a:p>
            <a:pPr marL="433415" lvl="1" indent="0">
              <a:buNone/>
            </a:pPr>
            <a:endParaRPr lang="en-US" dirty="0" smtClean="0"/>
          </a:p>
          <a:p>
            <a:r>
              <a:rPr lang="en-US" dirty="0" smtClean="0"/>
              <a:t>Small model theorem</a:t>
            </a:r>
          </a:p>
          <a:p>
            <a:pPr lvl="1"/>
            <a:r>
              <a:rPr lang="en-US" dirty="0" smtClean="0"/>
              <a:t>Limit the analysis to a finite number of variables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Verification algorithm for cache coherence</a:t>
            </a:r>
          </a:p>
          <a:p>
            <a:pPr lvl="1"/>
            <a:r>
              <a:rPr lang="en-US" dirty="0"/>
              <a:t>Backward </a:t>
            </a:r>
            <a:r>
              <a:rPr lang="en-US" dirty="0" smtClean="0"/>
              <a:t>reachability analysis with monotonic abstraction</a:t>
            </a:r>
          </a:p>
          <a:p>
            <a:pPr marL="433415" lvl="1" indent="0">
              <a:buNone/>
            </a:pPr>
            <a:endParaRPr lang="en-US" dirty="0" smtClean="0"/>
          </a:p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Two cache protocols verified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808" y="0"/>
            <a:ext cx="9072563" cy="125994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3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Well-Structured Transition System</a:t>
            </a:r>
            <a:endParaRPr lang="sv-SE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7328478" y="3764525"/>
            <a:ext cx="2178353" cy="1224136"/>
          </a:xfrm>
          <a:prstGeom prst="wedgeRoundRectCallout">
            <a:avLst>
              <a:gd name="adj1" fmla="val -169098"/>
              <a:gd name="adj2" fmla="val -7625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Due to forbidden sets in transitions</a:t>
            </a:r>
            <a:endParaRPr lang="sv-SE" sz="20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9035" y="5671432"/>
            <a:ext cx="2621628" cy="908259"/>
            <a:chOff x="4466159" y="5724053"/>
            <a:chExt cx="3380108" cy="1152128"/>
          </a:xfrm>
        </p:grpSpPr>
        <p:sp>
          <p:nvSpPr>
            <p:cNvPr id="20" name="TextBox 19"/>
            <p:cNvSpPr txBox="1"/>
            <p:nvPr/>
          </p:nvSpPr>
          <p:spPr>
            <a:xfrm>
              <a:off x="4908477" y="5739162"/>
              <a:ext cx="884658" cy="40993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630726" y="6113640"/>
              <a:ext cx="1440161" cy="579222"/>
              <a:chOff x="5125763" y="2837208"/>
              <a:chExt cx="1440161" cy="579222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5125763" y="2837208"/>
                <a:ext cx="1440161" cy="579222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299608" y="2985750"/>
                <a:ext cx="1092467" cy="295724"/>
                <a:chOff x="5912096" y="4245806"/>
                <a:chExt cx="978660" cy="295724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912096" y="4245854"/>
                  <a:ext cx="978660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endParaRPr lang="sv-S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6396851" y="4245806"/>
                  <a:ext cx="767" cy="295724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tangle 46"/>
              <p:cNvSpPr/>
              <p:nvPr/>
            </p:nvSpPr>
            <p:spPr>
              <a:xfrm>
                <a:off x="5318924" y="3042292"/>
                <a:ext cx="504056" cy="1767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860060" y="3031371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4466159" y="5724053"/>
              <a:ext cx="3380108" cy="1152128"/>
            </a:xfrm>
            <a:prstGeom prst="roundRect">
              <a:avLst>
                <a:gd name="adj" fmla="val 7985"/>
              </a:avLst>
            </a:prstGeom>
            <a:noFill/>
            <a:ln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44462" y="5739161"/>
              <a:ext cx="884658" cy="40993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266711" y="6113640"/>
              <a:ext cx="1440161" cy="579222"/>
              <a:chOff x="5125763" y="2837208"/>
              <a:chExt cx="1440161" cy="579222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125763" y="2837208"/>
                <a:ext cx="1440161" cy="579222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299608" y="2985750"/>
                <a:ext cx="1092467" cy="295724"/>
                <a:chOff x="5912096" y="4245806"/>
                <a:chExt cx="978660" cy="295724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912096" y="4245854"/>
                  <a:ext cx="978660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endParaRPr lang="sv-S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396851" y="4245806"/>
                  <a:ext cx="767" cy="295724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tangle 29"/>
              <p:cNvSpPr/>
              <p:nvPr/>
            </p:nvSpPr>
            <p:spPr>
              <a:xfrm>
                <a:off x="5318925" y="3042292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868529" y="3033426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7026458" y="5671927"/>
            <a:ext cx="2621628" cy="908259"/>
            <a:chOff x="4466159" y="5724053"/>
            <a:chExt cx="3380108" cy="1152128"/>
          </a:xfrm>
        </p:grpSpPr>
        <p:sp>
          <p:nvSpPr>
            <p:cNvPr id="57" name="TextBox 56"/>
            <p:cNvSpPr txBox="1"/>
            <p:nvPr/>
          </p:nvSpPr>
          <p:spPr>
            <a:xfrm>
              <a:off x="4908477" y="5754708"/>
              <a:ext cx="884658" cy="40993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630726" y="6113640"/>
              <a:ext cx="1440161" cy="579222"/>
              <a:chOff x="5125763" y="2837208"/>
              <a:chExt cx="1440161" cy="579222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5125763" y="2837208"/>
                <a:ext cx="1440161" cy="579222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5299608" y="2985750"/>
                <a:ext cx="1092467" cy="295724"/>
                <a:chOff x="5912096" y="4245806"/>
                <a:chExt cx="978660" cy="295724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912096" y="4245854"/>
                  <a:ext cx="978660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endParaRPr lang="sv-S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6396851" y="4245806"/>
                  <a:ext cx="767" cy="295724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Rectangle 69"/>
              <p:cNvSpPr/>
              <p:nvPr/>
            </p:nvSpPr>
            <p:spPr>
              <a:xfrm>
                <a:off x="5318925" y="3042292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860060" y="3031371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4466159" y="5724053"/>
              <a:ext cx="3380108" cy="1152128"/>
            </a:xfrm>
            <a:prstGeom prst="roundRect">
              <a:avLst>
                <a:gd name="adj" fmla="val 7985"/>
              </a:avLst>
            </a:prstGeom>
            <a:noFill/>
            <a:ln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44462" y="5743382"/>
              <a:ext cx="884658" cy="40993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266711" y="6113640"/>
              <a:ext cx="1440161" cy="579222"/>
              <a:chOff x="5125763" y="2837208"/>
              <a:chExt cx="1440161" cy="579222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5125763" y="2837208"/>
                <a:ext cx="1440161" cy="579222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5299608" y="2985750"/>
                <a:ext cx="1092467" cy="295724"/>
                <a:chOff x="5912096" y="4245806"/>
                <a:chExt cx="978660" cy="295724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912096" y="4245854"/>
                  <a:ext cx="978660" cy="289269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endParaRPr lang="sv-S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6396851" y="4245806"/>
                  <a:ext cx="767" cy="295724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5318925" y="3042292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868529" y="3033426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7" name="Content Placeholder 1"/>
          <p:cNvSpPr>
            <a:spLocks noGrp="1"/>
          </p:cNvSpPr>
          <p:nvPr>
            <p:ph idx="1"/>
          </p:nvPr>
        </p:nvSpPr>
        <p:spPr>
          <a:xfrm>
            <a:off x="232640" y="1918671"/>
            <a:ext cx="9157376" cy="4832966"/>
          </a:xfrm>
        </p:spPr>
        <p:txBody>
          <a:bodyPr/>
          <a:lstStyle/>
          <a:p>
            <a:r>
              <a:rPr lang="en-US" dirty="0" smtClean="0"/>
              <a:t>Prove transition relation is </a:t>
            </a:r>
            <a:r>
              <a:rPr lang="en-US" b="1" dirty="0" smtClean="0"/>
              <a:t>monotonic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76414" y="5683343"/>
                <a:ext cx="2709971" cy="8539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v-SE" sz="3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I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sv-SE" sz="320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  <m:brk m:alnAt="2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f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orbidden</m:t>
                              </m:r>
                              <m:r>
                                <a:rPr lang="en-US" sz="3200" b="0" i="0" smtClean="0">
                                  <a:latin typeface="Cambria Math"/>
                                </a:rPr>
                                <m:t> {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S</m:t>
                              </m:r>
                              <m:r>
                                <a:rPr lang="en-US" sz="3200" b="0" i="0" smtClean="0">
                                  <a:latin typeface="Cambria Math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E</m:t>
                              </m:r>
                              <m:r>
                                <a:rPr lang="en-US" sz="3200" b="0" i="0" smtClean="0">
                                  <a:latin typeface="Cambria Math"/>
                                </a:rPr>
                                <m:t>}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E</m:t>
                          </m:r>
                        </m:e>
                      </m:d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414" y="5683343"/>
                <a:ext cx="2709971" cy="853960"/>
              </a:xfrm>
              <a:prstGeom prst="rect">
                <a:avLst/>
              </a:prstGeom>
              <a:blipFill rotWithShape="1">
                <a:blip r:embed="rId3"/>
                <a:stretch>
                  <a:fillRect l="-7640" r="-29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564049" y="3301838"/>
            <a:ext cx="4107189" cy="908259"/>
            <a:chOff x="1005130" y="2484469"/>
            <a:chExt cx="4107189" cy="908259"/>
          </a:xfrm>
        </p:grpSpPr>
        <p:sp>
          <p:nvSpPr>
            <p:cNvPr id="79" name="TextBox 78"/>
            <p:cNvSpPr txBox="1"/>
            <p:nvPr/>
          </p:nvSpPr>
          <p:spPr>
            <a:xfrm>
              <a:off x="1348195" y="2507990"/>
              <a:ext cx="686145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132770" y="2791593"/>
              <a:ext cx="1116996" cy="456619"/>
              <a:chOff x="5125763" y="2837208"/>
              <a:chExt cx="1440161" cy="579222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5125763" y="2837208"/>
                <a:ext cx="1440161" cy="579222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299608" y="2985750"/>
                <a:ext cx="1092467" cy="295724"/>
                <a:chOff x="5912096" y="4245806"/>
                <a:chExt cx="978660" cy="295724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912096" y="4245854"/>
                  <a:ext cx="978660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endParaRPr lang="sv-S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6396851" y="4245806"/>
                  <a:ext cx="767" cy="295724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Rectangle 91"/>
              <p:cNvSpPr/>
              <p:nvPr/>
            </p:nvSpPr>
            <p:spPr>
              <a:xfrm>
                <a:off x="5318925" y="3042292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860060" y="3031371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Rounded Rectangle 80"/>
            <p:cNvSpPr/>
            <p:nvPr/>
          </p:nvSpPr>
          <p:spPr>
            <a:xfrm>
              <a:off x="1005130" y="2484469"/>
              <a:ext cx="4107189" cy="908259"/>
            </a:xfrm>
            <a:prstGeom prst="roundRect">
              <a:avLst>
                <a:gd name="adj" fmla="val 7985"/>
              </a:avLst>
            </a:prstGeom>
            <a:noFill/>
            <a:ln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617073" y="2507989"/>
              <a:ext cx="686145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401648" y="2791593"/>
              <a:ext cx="1116996" cy="456619"/>
              <a:chOff x="5125763" y="2837208"/>
              <a:chExt cx="1440161" cy="579222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5125763" y="2837208"/>
                <a:ext cx="1440161" cy="579222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5299608" y="2985750"/>
                <a:ext cx="1092467" cy="295724"/>
                <a:chOff x="5912096" y="4245806"/>
                <a:chExt cx="978660" cy="295724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912096" y="4245854"/>
                  <a:ext cx="978660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endParaRPr lang="sv-S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6396851" y="4245806"/>
                  <a:ext cx="767" cy="295724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Rectangle 85"/>
              <p:cNvSpPr/>
              <p:nvPr/>
            </p:nvSpPr>
            <p:spPr>
              <a:xfrm>
                <a:off x="5318925" y="3042292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868529" y="3033426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891744" y="2507988"/>
              <a:ext cx="686145" cy="3231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r>
                <a:rPr lang="en-US" sz="1500" b="1" baseline="-25000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endParaRPr lang="en-US" sz="1500" b="1" baseline="-2500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676319" y="2791593"/>
              <a:ext cx="1116996" cy="456619"/>
              <a:chOff x="5125763" y="2837208"/>
              <a:chExt cx="1440161" cy="579222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5125763" y="2837208"/>
                <a:ext cx="1440161" cy="579222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5299608" y="2985750"/>
                <a:ext cx="1092467" cy="295724"/>
                <a:chOff x="5912096" y="4245806"/>
                <a:chExt cx="978660" cy="295724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912096" y="4245854"/>
                  <a:ext cx="978660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endParaRPr lang="sv-S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6396851" y="4245806"/>
                  <a:ext cx="767" cy="295724"/>
                </a:xfrm>
                <a:prstGeom prst="line">
                  <a:avLst/>
                </a:prstGeom>
                <a:ln/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Rectangle 99"/>
              <p:cNvSpPr/>
              <p:nvPr/>
            </p:nvSpPr>
            <p:spPr>
              <a:xfrm>
                <a:off x="5318925" y="3042292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868529" y="3033426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4" name="Rectangle 103"/>
          <p:cNvSpPr/>
          <p:nvPr/>
        </p:nvSpPr>
        <p:spPr>
          <a:xfrm>
            <a:off x="2266335" y="4484898"/>
            <a:ext cx="3600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⊑</a:t>
            </a:r>
            <a:endParaRPr lang="sv-SE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786566" y="3730172"/>
            <a:ext cx="423285" cy="22396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763919" y="3776928"/>
            <a:ext cx="194421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5487974" y="3612429"/>
            <a:ext cx="475716" cy="360628"/>
            <a:chOff x="8309012" y="4211297"/>
            <a:chExt cx="475716" cy="360628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8309012" y="4211297"/>
              <a:ext cx="475716" cy="360628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8309013" y="4211297"/>
              <a:ext cx="475715" cy="346623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6299784" y="1942632"/>
            <a:ext cx="1268027" cy="612582"/>
            <a:chOff x="8309012" y="4211297"/>
            <a:chExt cx="475716" cy="360628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8309012" y="4211297"/>
              <a:ext cx="475716" cy="360628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8309013" y="4211297"/>
              <a:ext cx="475715" cy="346623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2051980" y="4949520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3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sv-SE" sz="32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664048" y="3941114"/>
            <a:ext cx="3600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⊑</a:t>
            </a:r>
            <a:endParaRPr lang="sv-SE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64125" y="4949520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32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v-SE" sz="32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3564148" y="5237552"/>
            <a:ext cx="194421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418243" y="3149467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3200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v-SE" sz="32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030311" y="3941261"/>
            <a:ext cx="3600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⊑</a:t>
            </a:r>
            <a:endParaRPr lang="sv-SE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3564148" y="3437352"/>
            <a:ext cx="194421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051980" y="3149320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32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v-SE" sz="3200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288203" y="3272853"/>
            <a:ext cx="475716" cy="360628"/>
            <a:chOff x="8309012" y="4211297"/>
            <a:chExt cx="475716" cy="360628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8309012" y="4211297"/>
              <a:ext cx="475716" cy="360628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8309013" y="4211297"/>
              <a:ext cx="475715" cy="346623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2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7" grpId="0" build="p"/>
      <p:bldP spid="16" grpId="0"/>
      <p:bldP spid="16" grpId="1"/>
      <p:bldP spid="104" grpId="0"/>
      <p:bldP spid="104" grpId="1"/>
      <p:bldP spid="105" grpId="0" animBg="1"/>
      <p:bldP spid="105" grpId="1" animBg="1"/>
      <p:bldP spid="78" grpId="0"/>
      <p:bldP spid="78" grpId="1"/>
      <p:bldP spid="78" grpId="2"/>
      <p:bldP spid="110" grpId="0"/>
      <p:bldP spid="110" grpId="1"/>
      <p:bldP spid="110" grpId="2"/>
      <p:bldP spid="114" grpId="0"/>
      <p:bldP spid="114" grpId="1"/>
      <p:bldP spid="114" grpId="2"/>
      <p:bldP spid="116" grpId="0"/>
      <p:bldP spid="116" grpId="1"/>
      <p:bldP spid="116" grpId="2"/>
      <p:bldP spid="117" grpId="0"/>
      <p:bldP spid="117" grpId="1"/>
      <p:bldP spid="117" grpId="2"/>
      <p:bldP spid="119" grpId="0"/>
      <p:bldP spid="119" grpId="1"/>
      <p:bldP spid="11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031" y="2411685"/>
            <a:ext cx="9072563" cy="4989036"/>
          </a:xfrm>
        </p:spPr>
        <p:txBody>
          <a:bodyPr/>
          <a:lstStyle/>
          <a:p>
            <a:r>
              <a:rPr lang="en-US" dirty="0" smtClean="0"/>
              <a:t>Define a </a:t>
            </a:r>
            <a:r>
              <a:rPr lang="en-US" b="1" dirty="0" smtClean="0"/>
              <a:t>well-quasi-order</a:t>
            </a:r>
            <a:r>
              <a:rPr lang="en-US" dirty="0" smtClean="0"/>
              <a:t> on configurations</a:t>
            </a:r>
          </a:p>
          <a:p>
            <a:endParaRPr lang="en-US" dirty="0"/>
          </a:p>
          <a:p>
            <a:r>
              <a:rPr lang="en-US" dirty="0" smtClean="0"/>
              <a:t>Prove transition relation is </a:t>
            </a:r>
            <a:r>
              <a:rPr lang="en-US" b="1" dirty="0" smtClean="0"/>
              <a:t>monotonic</a:t>
            </a:r>
          </a:p>
          <a:p>
            <a:pPr marL="120953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Well-Structured Transition System</a:t>
            </a:r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6264448" y="3419797"/>
            <a:ext cx="1268027" cy="612582"/>
            <a:chOff x="8309012" y="4211297"/>
            <a:chExt cx="475716" cy="36062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09012" y="4211297"/>
              <a:ext cx="475716" cy="360628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8309013" y="4211297"/>
              <a:ext cx="475715" cy="346623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7272560" y="2915741"/>
            <a:ext cx="2736304" cy="1325585"/>
          </a:xfrm>
          <a:prstGeom prst="ellipse">
            <a:avLst/>
          </a:prstGeom>
          <a:solidFill>
            <a:schemeClr val="accent1">
              <a:lumMod val="75000"/>
              <a:alpha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Monotonic abstraction needed</a:t>
            </a:r>
            <a:endParaRPr lang="sv-SE" sz="2300" b="1" dirty="0"/>
          </a:p>
        </p:txBody>
      </p:sp>
    </p:spTree>
    <p:extLst>
      <p:ext uri="{BB962C8B-B14F-4D97-AF65-F5344CB8AC3E}">
        <p14:creationId xmlns:p14="http://schemas.microsoft.com/office/powerpoint/2010/main" val="37679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84" y="1534233"/>
            <a:ext cx="9072563" cy="49890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Incoherent states representable </a:t>
            </a:r>
          </a:p>
          <a:p>
            <a:pPr marL="120953" indent="0">
              <a:buNone/>
            </a:pPr>
            <a:r>
              <a:rPr lang="en-US" dirty="0" smtClean="0"/>
              <a:t>by finite caches</a:t>
            </a:r>
          </a:p>
          <a:p>
            <a:pPr marL="120953" indent="0">
              <a:buNone/>
            </a:pPr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dirty="0" smtClean="0"/>
              <a:t>With </a:t>
            </a:r>
            <a:r>
              <a:rPr lang="en-US" dirty="0"/>
              <a:t>more </a:t>
            </a:r>
            <a:r>
              <a:rPr lang="en-US" dirty="0" smtClean="0"/>
              <a:t>caches still incoherent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pPr marL="120953" indent="0">
              <a:buNone/>
            </a:pPr>
            <a:endParaRPr lang="en-US" sz="2500" dirty="0"/>
          </a:p>
          <a:p>
            <a:r>
              <a:rPr lang="en-US" dirty="0" smtClean="0"/>
              <a:t>Upward closed sets: symbolic representations</a:t>
            </a:r>
          </a:p>
          <a:p>
            <a:pPr marL="120953" indent="0">
              <a:buNone/>
            </a:pPr>
            <a:r>
              <a:rPr lang="en-US" dirty="0" smtClean="0"/>
              <a:t>for incoherent states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808" y="197536"/>
            <a:ext cx="9072563" cy="1259946"/>
          </a:xfrm>
        </p:spPr>
        <p:txBody>
          <a:bodyPr/>
          <a:lstStyle/>
          <a:p>
            <a:r>
              <a:rPr lang="en-US" dirty="0" smtClean="0"/>
              <a:t>Upward Closed Set</a:t>
            </a:r>
            <a:endParaRPr lang="sv-SE" dirty="0"/>
          </a:p>
        </p:txBody>
      </p:sp>
      <p:sp>
        <p:nvSpPr>
          <p:cNvPr id="4" name="Arc 3"/>
          <p:cNvSpPr/>
          <p:nvPr/>
        </p:nvSpPr>
        <p:spPr>
          <a:xfrm rot="10800000">
            <a:off x="6911450" y="-1764780"/>
            <a:ext cx="2809381" cy="5958759"/>
          </a:xfrm>
          <a:prstGeom prst="arc">
            <a:avLst>
              <a:gd name="adj1" fmla="val 11790756"/>
              <a:gd name="adj2" fmla="val 205520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" name="Group 12"/>
          <p:cNvGrpSpPr/>
          <p:nvPr/>
        </p:nvGrpSpPr>
        <p:grpSpPr>
          <a:xfrm>
            <a:off x="7848088" y="3419798"/>
            <a:ext cx="936104" cy="432048"/>
            <a:chOff x="3168104" y="3630519"/>
            <a:chExt cx="936104" cy="432048"/>
          </a:xfrm>
        </p:grpSpPr>
        <p:sp>
          <p:nvSpPr>
            <p:cNvPr id="5" name="Rectangle 4"/>
            <p:cNvSpPr/>
            <p:nvPr/>
          </p:nvSpPr>
          <p:spPr>
            <a:xfrm>
              <a:off x="3168104" y="3630519"/>
              <a:ext cx="936104" cy="432048"/>
            </a:xfrm>
            <a:prstGeom prst="rect">
              <a:avLst/>
            </a:prstGeom>
            <a:ln w="190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sv-SE" dirty="0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3636156" y="3630519"/>
              <a:ext cx="0" cy="4320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222110" y="3651333"/>
              <a:ext cx="360040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sv-SE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90162" y="3645992"/>
              <a:ext cx="360040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sv-SE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14062" y="2761319"/>
            <a:ext cx="1404155" cy="432048"/>
            <a:chOff x="4572037" y="4571925"/>
            <a:chExt cx="1404155" cy="432048"/>
          </a:xfrm>
        </p:grpSpPr>
        <p:grpSp>
          <p:nvGrpSpPr>
            <p:cNvPr id="34" name="Group 33"/>
            <p:cNvGrpSpPr/>
            <p:nvPr/>
          </p:nvGrpSpPr>
          <p:grpSpPr>
            <a:xfrm>
              <a:off x="4572037" y="4571925"/>
              <a:ext cx="936104" cy="432048"/>
              <a:chOff x="3168104" y="3630519"/>
              <a:chExt cx="936104" cy="43204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168104" y="3630519"/>
                <a:ext cx="936104" cy="432048"/>
              </a:xfrm>
              <a:prstGeom prst="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sv-SE" dirty="0"/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>
              <a:xfrm>
                <a:off x="3636156" y="3630519"/>
                <a:ext cx="0" cy="43204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3222110" y="3651333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sv-SE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690162" y="3645992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sv-SE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508139" y="4571925"/>
              <a:ext cx="468053" cy="432048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sv-SE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146011" y="2030697"/>
            <a:ext cx="2340257" cy="432048"/>
            <a:chOff x="3888184" y="5075981"/>
            <a:chExt cx="2340257" cy="432048"/>
          </a:xfrm>
        </p:grpSpPr>
        <p:grpSp>
          <p:nvGrpSpPr>
            <p:cNvPr id="42" name="Group 41"/>
            <p:cNvGrpSpPr/>
            <p:nvPr/>
          </p:nvGrpSpPr>
          <p:grpSpPr>
            <a:xfrm>
              <a:off x="3888184" y="5075981"/>
              <a:ext cx="936104" cy="432048"/>
              <a:chOff x="3168104" y="3630519"/>
              <a:chExt cx="936104" cy="43204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168104" y="3630519"/>
                <a:ext cx="936104" cy="432048"/>
              </a:xfrm>
              <a:prstGeom prst="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sv-SE" dirty="0"/>
              </a:p>
            </p:txBody>
          </p:sp>
          <p:cxnSp>
            <p:nvCxnSpPr>
              <p:cNvPr id="45" name="Straight Connector 44"/>
              <p:cNvCxnSpPr>
                <a:stCxn id="44" idx="0"/>
                <a:endCxn id="44" idx="2"/>
              </p:cNvCxnSpPr>
              <p:nvPr/>
            </p:nvCxnSpPr>
            <p:spPr>
              <a:xfrm>
                <a:off x="3636156" y="3630519"/>
                <a:ext cx="0" cy="43204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3222110" y="3651333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sv-SE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690162" y="3645992"/>
                <a:ext cx="360040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sv-SE" sz="23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4824286" y="5075981"/>
              <a:ext cx="468053" cy="432048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sv-SE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96993" y="5075981"/>
              <a:ext cx="468053" cy="432048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sv-SE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60388" y="5075981"/>
              <a:ext cx="468053" cy="432048"/>
            </a:xfrm>
            <a:prstGeom prst="rect">
              <a:avLst/>
            </a:prstGeom>
            <a:ln w="1905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sv-SE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5904408" y="4499917"/>
            <a:ext cx="1943680" cy="720080"/>
          </a:xfrm>
          <a:prstGeom prst="wedgeEllipseCallout">
            <a:avLst>
              <a:gd name="adj1" fmla="val 73839"/>
              <a:gd name="adj2" fmla="val -1409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Minimal element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214361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0933" y="1251429"/>
            <a:ext cx="6114675" cy="61926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Start from bad set</a:t>
            </a:r>
          </a:p>
          <a:p>
            <a:pPr marL="120953" indent="0">
              <a:buNone/>
            </a:pPr>
            <a:endParaRPr lang="en-US" sz="2500" dirty="0" smtClean="0"/>
          </a:p>
          <a:p>
            <a:r>
              <a:rPr lang="en-US" sz="2200" dirty="0" smtClean="0"/>
              <a:t>Compute the set of predecessors, </a:t>
            </a:r>
          </a:p>
          <a:p>
            <a:pPr marL="120953" indent="0">
              <a:buNone/>
            </a:pPr>
            <a:r>
              <a:rPr lang="en-US" sz="2200" dirty="0" smtClean="0"/>
              <a:t>and make it upward-closed if needed</a:t>
            </a:r>
          </a:p>
          <a:p>
            <a:pPr marL="120953" indent="0">
              <a:buNone/>
            </a:pPr>
            <a:endParaRPr lang="en-US" sz="2200" dirty="0"/>
          </a:p>
          <a:p>
            <a:r>
              <a:rPr lang="en-US" sz="2200" dirty="0"/>
              <a:t>Stop </a:t>
            </a:r>
            <a:r>
              <a:rPr lang="en-US" sz="2200" dirty="0" smtClean="0"/>
              <a:t>if no </a:t>
            </a:r>
            <a:r>
              <a:rPr lang="en-US" sz="2200" dirty="0"/>
              <a:t>more new </a:t>
            </a:r>
            <a:r>
              <a:rPr lang="en-US" sz="2200" dirty="0" smtClean="0"/>
              <a:t>configuration</a:t>
            </a:r>
          </a:p>
          <a:p>
            <a:pPr marL="120953" indent="0">
              <a:buNone/>
            </a:pPr>
            <a:r>
              <a:rPr lang="en-US" sz="2200" dirty="0" smtClean="0"/>
              <a:t>discovered. </a:t>
            </a:r>
          </a:p>
          <a:p>
            <a:pPr marL="120953" indent="0">
              <a:buNone/>
            </a:pPr>
            <a:endParaRPr lang="en-US" sz="2200" dirty="0" smtClean="0"/>
          </a:p>
          <a:p>
            <a:r>
              <a:rPr lang="en-US" sz="2200" dirty="0" smtClean="0"/>
              <a:t>A searching branch closed if</a:t>
            </a:r>
          </a:p>
          <a:p>
            <a:pPr lvl="1"/>
            <a:r>
              <a:rPr lang="en-US" sz="2000" dirty="0" smtClean="0"/>
              <a:t>The minimal element is subsumed</a:t>
            </a:r>
          </a:p>
          <a:p>
            <a:pPr marL="433415" lvl="1" indent="0">
              <a:buNone/>
            </a:pPr>
            <a:r>
              <a:rPr lang="en-US" sz="2000" dirty="0" smtClean="0"/>
              <a:t>By an older minimal element</a:t>
            </a:r>
          </a:p>
          <a:p>
            <a:pPr marL="433415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The trace fails the filter</a:t>
            </a:r>
            <a:endParaRPr lang="en-US" sz="2000" dirty="0"/>
          </a:p>
          <a:p>
            <a:pPr marL="120953" indent="0">
              <a:buNone/>
            </a:pPr>
            <a:endParaRPr lang="en-US" sz="2500" dirty="0" smtClean="0"/>
          </a:p>
          <a:p>
            <a:pPr marL="120953" indent="0">
              <a:buNone/>
            </a:pPr>
            <a:endParaRPr lang="en-US" sz="2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9244" y="206341"/>
            <a:ext cx="9072563" cy="1259946"/>
          </a:xfrm>
        </p:spPr>
        <p:txBody>
          <a:bodyPr/>
          <a:lstStyle/>
          <a:p>
            <a:r>
              <a:rPr lang="en-US" dirty="0" smtClean="0"/>
              <a:t>Backward Reachability Analysis</a:t>
            </a:r>
            <a:endParaRPr lang="sv-SE" dirty="0"/>
          </a:p>
        </p:txBody>
      </p:sp>
      <p:sp>
        <p:nvSpPr>
          <p:cNvPr id="4" name="Chord 3"/>
          <p:cNvSpPr/>
          <p:nvPr/>
        </p:nvSpPr>
        <p:spPr>
          <a:xfrm rot="16200000">
            <a:off x="8341795" y="1224578"/>
            <a:ext cx="2343071" cy="847052"/>
          </a:xfrm>
          <a:prstGeom prst="chord">
            <a:avLst>
              <a:gd name="adj1" fmla="val 5230041"/>
              <a:gd name="adj2" fmla="val 164126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Arc 4"/>
          <p:cNvSpPr/>
          <p:nvPr/>
        </p:nvSpPr>
        <p:spPr>
          <a:xfrm rot="11324269">
            <a:off x="8383055" y="-535131"/>
            <a:ext cx="5411361" cy="4493184"/>
          </a:xfrm>
          <a:prstGeom prst="arc">
            <a:avLst>
              <a:gd name="adj1" fmla="val 17515177"/>
              <a:gd name="adj2" fmla="val 21435801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Arc 6"/>
          <p:cNvSpPr/>
          <p:nvPr/>
        </p:nvSpPr>
        <p:spPr>
          <a:xfrm rot="11712163">
            <a:off x="6735423" y="-1297095"/>
            <a:ext cx="9637514" cy="7074911"/>
          </a:xfrm>
          <a:prstGeom prst="arc">
            <a:avLst>
              <a:gd name="adj1" fmla="val 17270561"/>
              <a:gd name="adj2" fmla="val 21259049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Chord 8"/>
          <p:cNvSpPr/>
          <p:nvPr/>
        </p:nvSpPr>
        <p:spPr>
          <a:xfrm rot="16200000">
            <a:off x="7063142" y="2504458"/>
            <a:ext cx="2343071" cy="847052"/>
          </a:xfrm>
          <a:prstGeom prst="chord">
            <a:avLst>
              <a:gd name="adj1" fmla="val 5230041"/>
              <a:gd name="adj2" fmla="val 164126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Chord 26"/>
          <p:cNvSpPr/>
          <p:nvPr/>
        </p:nvSpPr>
        <p:spPr>
          <a:xfrm rot="16200000">
            <a:off x="4625075" y="1314191"/>
            <a:ext cx="2343071" cy="847052"/>
          </a:xfrm>
          <a:prstGeom prst="chord">
            <a:avLst>
              <a:gd name="adj1" fmla="val 5230041"/>
              <a:gd name="adj2" fmla="val 164126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Chord 27"/>
          <p:cNvSpPr/>
          <p:nvPr/>
        </p:nvSpPr>
        <p:spPr>
          <a:xfrm rot="16200000">
            <a:off x="5146152" y="2752711"/>
            <a:ext cx="2343071" cy="847052"/>
          </a:xfrm>
          <a:prstGeom prst="chord">
            <a:avLst>
              <a:gd name="adj1" fmla="val 5230041"/>
              <a:gd name="adj2" fmla="val 16412654"/>
            </a:avLst>
          </a:prstGeom>
          <a:gradFill>
            <a:gsLst>
              <a:gs pos="0">
                <a:schemeClr val="bg2">
                  <a:lumMod val="25000"/>
                </a:schemeClr>
              </a:gs>
              <a:gs pos="65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Chord 29"/>
          <p:cNvSpPr/>
          <p:nvPr/>
        </p:nvSpPr>
        <p:spPr>
          <a:xfrm rot="16200000">
            <a:off x="7576179" y="4847529"/>
            <a:ext cx="2343071" cy="847052"/>
          </a:xfrm>
          <a:prstGeom prst="chord">
            <a:avLst>
              <a:gd name="adj1" fmla="val 5230041"/>
              <a:gd name="adj2" fmla="val 16412654"/>
            </a:avLst>
          </a:prstGeom>
          <a:gradFill>
            <a:gsLst>
              <a:gs pos="0">
                <a:schemeClr val="accent6"/>
              </a:gs>
              <a:gs pos="6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Arc 30"/>
          <p:cNvSpPr/>
          <p:nvPr/>
        </p:nvSpPr>
        <p:spPr>
          <a:xfrm rot="11811978">
            <a:off x="4965712" y="-2752506"/>
            <a:ext cx="15418013" cy="10706240"/>
          </a:xfrm>
          <a:prstGeom prst="arc">
            <a:avLst>
              <a:gd name="adj1" fmla="val 17250655"/>
              <a:gd name="adj2" fmla="val 2110868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Chord 31"/>
          <p:cNvSpPr/>
          <p:nvPr/>
        </p:nvSpPr>
        <p:spPr>
          <a:xfrm rot="16200000">
            <a:off x="6013663" y="3746806"/>
            <a:ext cx="2343071" cy="847052"/>
          </a:xfrm>
          <a:prstGeom prst="chord">
            <a:avLst>
              <a:gd name="adj1" fmla="val 5230041"/>
              <a:gd name="adj2" fmla="val 16412654"/>
            </a:avLst>
          </a:prstGeom>
          <a:gradFill>
            <a:gsLst>
              <a:gs pos="0">
                <a:srgbClr val="1F572E"/>
              </a:gs>
              <a:gs pos="65000">
                <a:srgbClr val="ABD1B8"/>
              </a:gs>
              <a:gs pos="100000">
                <a:srgbClr val="DEE8DC"/>
              </a:gs>
            </a:gsLst>
          </a:gradFill>
          <a:ln>
            <a:solidFill>
              <a:srgbClr val="1F572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73170" y="2004701"/>
            <a:ext cx="1085867" cy="2629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619473" y="2819640"/>
            <a:ext cx="860870" cy="67216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201650" y="2123653"/>
            <a:ext cx="1208875" cy="1440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741213" y="2411685"/>
            <a:ext cx="747371" cy="115212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598085" y="3635821"/>
            <a:ext cx="292943" cy="85501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8073170" y="3995861"/>
            <a:ext cx="251019" cy="15572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494696" y="1887932"/>
            <a:ext cx="457432" cy="2482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t</a:t>
            </a:r>
            <a:r>
              <a:rPr lang="en-US" sz="2300" b="1" baseline="-25000" dirty="0" smtClean="0"/>
              <a:t>1</a:t>
            </a:r>
            <a:endParaRPr lang="sv-SE" sz="2300" b="1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8930321" y="2750543"/>
            <a:ext cx="457432" cy="2482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t</a:t>
            </a:r>
            <a:r>
              <a:rPr lang="en-US" sz="2300" b="1" baseline="-25000" dirty="0" smtClean="0"/>
              <a:t>2</a:t>
            </a:r>
            <a:endParaRPr lang="sv-SE" sz="2300" b="1" baseline="-25000" dirty="0"/>
          </a:p>
        </p:txBody>
      </p:sp>
      <p:sp>
        <p:nvSpPr>
          <p:cNvPr id="70" name="Rectangle 69"/>
          <p:cNvSpPr/>
          <p:nvPr/>
        </p:nvSpPr>
        <p:spPr>
          <a:xfrm>
            <a:off x="6317687" y="1936815"/>
            <a:ext cx="457432" cy="2482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</a:t>
            </a:r>
            <a:r>
              <a:rPr lang="en-US" sz="2000" b="1" baseline="-25000" dirty="0"/>
              <a:t>2</a:t>
            </a:r>
            <a:endParaRPr lang="sv-SE" sz="2000" b="1" baseline="-25000" dirty="0"/>
          </a:p>
        </p:txBody>
      </p:sp>
      <p:sp>
        <p:nvSpPr>
          <p:cNvPr id="71" name="Rectangle 70"/>
          <p:cNvSpPr/>
          <p:nvPr/>
        </p:nvSpPr>
        <p:spPr>
          <a:xfrm>
            <a:off x="6657466" y="2927984"/>
            <a:ext cx="457432" cy="2482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t</a:t>
            </a:r>
            <a:r>
              <a:rPr lang="en-US" sz="2300" b="1" baseline="-25000" dirty="0" smtClean="0"/>
              <a:t>3</a:t>
            </a:r>
            <a:endParaRPr lang="sv-SE" sz="2300" b="1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7410525" y="3871734"/>
            <a:ext cx="457432" cy="2482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t</a:t>
            </a:r>
            <a:r>
              <a:rPr lang="en-US" sz="2300" b="1" baseline="-25000" dirty="0" smtClean="0"/>
              <a:t>1</a:t>
            </a:r>
            <a:endParaRPr lang="sv-SE" sz="2300" b="1" baseline="-25000" dirty="0"/>
          </a:p>
        </p:txBody>
      </p:sp>
      <p:sp>
        <p:nvSpPr>
          <p:cNvPr id="73" name="Rectangle 72"/>
          <p:cNvSpPr/>
          <p:nvPr/>
        </p:nvSpPr>
        <p:spPr>
          <a:xfrm>
            <a:off x="8140269" y="4865724"/>
            <a:ext cx="457432" cy="2482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t</a:t>
            </a:r>
            <a:r>
              <a:rPr lang="en-US" sz="2300" b="1" baseline="-25000" dirty="0" smtClean="0"/>
              <a:t>3</a:t>
            </a:r>
            <a:endParaRPr lang="sv-SE" sz="2300" b="1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6201650" y="4170332"/>
            <a:ext cx="243292" cy="10471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Oval 73"/>
          <p:cNvSpPr/>
          <p:nvPr/>
        </p:nvSpPr>
        <p:spPr>
          <a:xfrm>
            <a:off x="9391684" y="2619128"/>
            <a:ext cx="243292" cy="1047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5" name="Group 74"/>
          <p:cNvGrpSpPr/>
          <p:nvPr/>
        </p:nvGrpSpPr>
        <p:grpSpPr>
          <a:xfrm>
            <a:off x="7952058" y="4476055"/>
            <a:ext cx="493241" cy="380523"/>
            <a:chOff x="8309012" y="4211297"/>
            <a:chExt cx="475716" cy="36062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8309012" y="4211297"/>
              <a:ext cx="475716" cy="360628"/>
            </a:xfrm>
            <a:prstGeom prst="line">
              <a:avLst/>
            </a:prstGeom>
            <a:ln w="63500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309013" y="4211297"/>
              <a:ext cx="475715" cy="346623"/>
            </a:xfrm>
            <a:prstGeom prst="line">
              <a:avLst/>
            </a:prstGeom>
            <a:ln w="63500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003621" y="3215549"/>
            <a:ext cx="2600473" cy="1312369"/>
            <a:chOff x="8140269" y="3858361"/>
            <a:chExt cx="1796588" cy="800566"/>
          </a:xfrm>
        </p:grpSpPr>
        <p:sp>
          <p:nvSpPr>
            <p:cNvPr id="15" name="Oval 14"/>
            <p:cNvSpPr/>
            <p:nvPr/>
          </p:nvSpPr>
          <p:spPr>
            <a:xfrm>
              <a:off x="8140269" y="3858361"/>
              <a:ext cx="1796588" cy="8005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3200" b="1" dirty="0" smtClean="0"/>
                <a:t>⊒</a:t>
              </a:r>
              <a:endParaRPr lang="sv-SE" sz="3200" b="1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9328420" y="4184510"/>
              <a:ext cx="243292" cy="10471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Oval 42"/>
            <p:cNvSpPr/>
            <p:nvPr/>
          </p:nvSpPr>
          <p:spPr>
            <a:xfrm>
              <a:off x="8494121" y="4186002"/>
              <a:ext cx="243292" cy="10471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47714" y="4099519"/>
              <a:ext cx="640039" cy="3193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5616376" y="5148536"/>
            <a:ext cx="2618301" cy="935557"/>
          </a:xfrm>
          <a:prstGeom prst="wedgeEllipseCallout">
            <a:avLst>
              <a:gd name="adj1" fmla="val 47995"/>
              <a:gd name="adj2" fmla="val -9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Trace (t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, t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 fails the filter</a:t>
            </a:r>
            <a:endParaRPr lang="sv-SE" sz="2000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5809102" y="3193770"/>
            <a:ext cx="1017170" cy="887358"/>
            <a:chOff x="8309012" y="4211297"/>
            <a:chExt cx="475716" cy="36062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8309012" y="4211297"/>
              <a:ext cx="475716" cy="360628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309013" y="4211297"/>
              <a:ext cx="475715" cy="346623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237405" y="5334455"/>
            <a:ext cx="1057539" cy="923211"/>
            <a:chOff x="8309012" y="4211297"/>
            <a:chExt cx="475716" cy="36062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8309012" y="4211297"/>
              <a:ext cx="475716" cy="360628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8309013" y="4211297"/>
              <a:ext cx="475715" cy="346623"/>
            </a:xfrm>
            <a:prstGeom prst="line">
              <a:avLst/>
            </a:prstGeom>
            <a:ln w="104775">
              <a:solidFill>
                <a:srgbClr val="C00000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315931" y="257542"/>
            <a:ext cx="889732" cy="2343071"/>
            <a:chOff x="3456136" y="4527080"/>
            <a:chExt cx="889732" cy="2343071"/>
          </a:xfrm>
        </p:grpSpPr>
        <p:sp>
          <p:nvSpPr>
            <p:cNvPr id="89" name="Chord 88"/>
            <p:cNvSpPr/>
            <p:nvPr/>
          </p:nvSpPr>
          <p:spPr>
            <a:xfrm rot="16200000">
              <a:off x="2708126" y="5275090"/>
              <a:ext cx="2343071" cy="847052"/>
            </a:xfrm>
            <a:prstGeom prst="chord">
              <a:avLst>
                <a:gd name="adj1" fmla="val 5230041"/>
                <a:gd name="adj2" fmla="val 1641265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17243" y="5592855"/>
              <a:ext cx="428625" cy="457200"/>
            </a:xfrm>
            <a:custGeom>
              <a:avLst/>
              <a:gdLst>
                <a:gd name="connsiteX0" fmla="*/ 0 w 438150"/>
                <a:gd name="connsiteY0" fmla="*/ 0 h 457200"/>
                <a:gd name="connsiteX1" fmla="*/ 438150 w 438150"/>
                <a:gd name="connsiteY1" fmla="*/ 19050 h 457200"/>
                <a:gd name="connsiteX2" fmla="*/ 409575 w 438150"/>
                <a:gd name="connsiteY2" fmla="*/ 447675 h 457200"/>
                <a:gd name="connsiteX3" fmla="*/ 295275 w 438150"/>
                <a:gd name="connsiteY3" fmla="*/ 457200 h 457200"/>
                <a:gd name="connsiteX4" fmla="*/ 238125 w 438150"/>
                <a:gd name="connsiteY4" fmla="*/ 323850 h 457200"/>
                <a:gd name="connsiteX5" fmla="*/ 142875 w 438150"/>
                <a:gd name="connsiteY5" fmla="*/ 409575 h 457200"/>
                <a:gd name="connsiteX6" fmla="*/ 38100 w 438150"/>
                <a:gd name="connsiteY6" fmla="*/ 371475 h 457200"/>
                <a:gd name="connsiteX7" fmla="*/ 9525 w 438150"/>
                <a:gd name="connsiteY7" fmla="*/ 180975 h 457200"/>
                <a:gd name="connsiteX8" fmla="*/ 0 w 438150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457200">
                  <a:moveTo>
                    <a:pt x="0" y="0"/>
                  </a:moveTo>
                  <a:lnTo>
                    <a:pt x="438150" y="19050"/>
                  </a:lnTo>
                  <a:lnTo>
                    <a:pt x="409575" y="447675"/>
                  </a:lnTo>
                  <a:lnTo>
                    <a:pt x="295275" y="457200"/>
                  </a:lnTo>
                  <a:lnTo>
                    <a:pt x="238125" y="323850"/>
                  </a:lnTo>
                  <a:lnTo>
                    <a:pt x="142875" y="409575"/>
                  </a:lnTo>
                  <a:lnTo>
                    <a:pt x="38100" y="371475"/>
                  </a:lnTo>
                  <a:lnTo>
                    <a:pt x="9525" y="18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0" name="Chord 89"/>
          <p:cNvSpPr/>
          <p:nvPr/>
        </p:nvSpPr>
        <p:spPr>
          <a:xfrm rot="16200000">
            <a:off x="6573021" y="1005170"/>
            <a:ext cx="2343071" cy="847052"/>
          </a:xfrm>
          <a:prstGeom prst="chord">
            <a:avLst>
              <a:gd name="adj1" fmla="val 5230041"/>
              <a:gd name="adj2" fmla="val 164126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ounded Rectangular Callout 33"/>
          <p:cNvSpPr/>
          <p:nvPr/>
        </p:nvSpPr>
        <p:spPr>
          <a:xfrm>
            <a:off x="8162983" y="1075810"/>
            <a:ext cx="1773874" cy="614666"/>
          </a:xfrm>
          <a:prstGeom prst="wedgeRoundRectCallout">
            <a:avLst>
              <a:gd name="adj1" fmla="val -51795"/>
              <a:gd name="adj2" fmla="val 10232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Monotonic abstraction</a:t>
            </a:r>
            <a:endParaRPr lang="sv-SE" sz="2000" b="1" dirty="0"/>
          </a:p>
        </p:txBody>
      </p:sp>
      <p:grpSp>
        <p:nvGrpSpPr>
          <p:cNvPr id="92" name="Group 91"/>
          <p:cNvGrpSpPr/>
          <p:nvPr/>
        </p:nvGrpSpPr>
        <p:grpSpPr>
          <a:xfrm>
            <a:off x="3928034" y="-4377497"/>
            <a:ext cx="12305181" cy="11521280"/>
            <a:chOff x="3928034" y="-4357067"/>
            <a:chExt cx="12305181" cy="11521280"/>
          </a:xfrm>
        </p:grpSpPr>
        <p:sp>
          <p:nvSpPr>
            <p:cNvPr id="93" name="Pie 92"/>
            <p:cNvSpPr/>
            <p:nvPr/>
          </p:nvSpPr>
          <p:spPr>
            <a:xfrm>
              <a:off x="3928034" y="-4357067"/>
              <a:ext cx="12305181" cy="11521280"/>
            </a:xfrm>
            <a:prstGeom prst="pie">
              <a:avLst>
                <a:gd name="adj1" fmla="val 5400022"/>
                <a:gd name="adj2" fmla="val 10799489"/>
              </a:avLst>
            </a:prstGeom>
            <a:solidFill>
              <a:schemeClr val="bg2">
                <a:lumMod val="50000"/>
                <a:alpha val="9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94" name="Chord 93"/>
            <p:cNvSpPr/>
            <p:nvPr/>
          </p:nvSpPr>
          <p:spPr>
            <a:xfrm rot="16200000">
              <a:off x="8341796" y="1241445"/>
              <a:ext cx="2343071" cy="847052"/>
            </a:xfrm>
            <a:prstGeom prst="chord">
              <a:avLst>
                <a:gd name="adj1" fmla="val 5230041"/>
                <a:gd name="adj2" fmla="val 1641265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5" name="Chord 94"/>
            <p:cNvSpPr/>
            <p:nvPr/>
          </p:nvSpPr>
          <p:spPr>
            <a:xfrm rot="16200000">
              <a:off x="6562900" y="1050764"/>
              <a:ext cx="2343071" cy="847052"/>
            </a:xfrm>
            <a:prstGeom prst="chord">
              <a:avLst>
                <a:gd name="adj1" fmla="val 5230041"/>
                <a:gd name="adj2" fmla="val 1641265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Chord 95"/>
            <p:cNvSpPr/>
            <p:nvPr/>
          </p:nvSpPr>
          <p:spPr>
            <a:xfrm rot="16200000">
              <a:off x="7078819" y="2504458"/>
              <a:ext cx="2343071" cy="847052"/>
            </a:xfrm>
            <a:prstGeom prst="chord">
              <a:avLst>
                <a:gd name="adj1" fmla="val 5230041"/>
                <a:gd name="adj2" fmla="val 1641265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Chord 96"/>
            <p:cNvSpPr/>
            <p:nvPr/>
          </p:nvSpPr>
          <p:spPr>
            <a:xfrm rot="16200000">
              <a:off x="4625076" y="1314191"/>
              <a:ext cx="2343071" cy="847052"/>
            </a:xfrm>
            <a:prstGeom prst="chord">
              <a:avLst>
                <a:gd name="adj1" fmla="val 5230041"/>
                <a:gd name="adj2" fmla="val 16412654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Chord 97"/>
            <p:cNvSpPr/>
            <p:nvPr/>
          </p:nvSpPr>
          <p:spPr>
            <a:xfrm rot="16200000">
              <a:off x="6027110" y="3715774"/>
              <a:ext cx="2343071" cy="847052"/>
            </a:xfrm>
            <a:prstGeom prst="chord">
              <a:avLst>
                <a:gd name="adj1" fmla="val 5230041"/>
                <a:gd name="adj2" fmla="val 16412654"/>
              </a:avLst>
            </a:prstGeom>
            <a:gradFill>
              <a:gsLst>
                <a:gs pos="0">
                  <a:srgbClr val="1F572E"/>
                </a:gs>
                <a:gs pos="65000">
                  <a:srgbClr val="ABD1B8"/>
                </a:gs>
                <a:gs pos="100000">
                  <a:srgbClr val="DEE8DC"/>
                </a:gs>
              </a:gsLst>
            </a:gradFill>
            <a:ln>
              <a:solidFill>
                <a:srgbClr val="1F572E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1" name="Oval 100"/>
          <p:cNvSpPr/>
          <p:nvPr/>
        </p:nvSpPr>
        <p:spPr>
          <a:xfrm>
            <a:off x="3888708" y="1401619"/>
            <a:ext cx="6073635" cy="4248471"/>
          </a:xfrm>
          <a:prstGeom prst="ellipse">
            <a:avLst/>
          </a:prstGeom>
          <a:solidFill>
            <a:srgbClr val="C00000">
              <a:alpha val="8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300" b="1" dirty="0" smtClean="0"/>
              <a:t>∩ Init = ∅ ?</a:t>
            </a:r>
            <a:endParaRPr lang="sv-SE" sz="5300" b="1" dirty="0"/>
          </a:p>
        </p:txBody>
      </p:sp>
    </p:spTree>
    <p:extLst>
      <p:ext uri="{BB962C8B-B14F-4D97-AF65-F5344CB8AC3E}">
        <p14:creationId xmlns:p14="http://schemas.microsoft.com/office/powerpoint/2010/main" val="13731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5" grpId="0"/>
      <p:bldP spid="69" grpId="0"/>
      <p:bldP spid="70" grpId="0"/>
      <p:bldP spid="71" grpId="0"/>
      <p:bldP spid="72" grpId="0"/>
      <p:bldP spid="73" grpId="0"/>
      <p:bldP spid="42" grpId="0" animBg="1"/>
      <p:bldP spid="74" grpId="0" animBg="1"/>
      <p:bldP spid="18" grpId="0" animBg="1"/>
      <p:bldP spid="18" grpId="1" animBg="1"/>
      <p:bldP spid="90" grpId="0" animBg="1"/>
      <p:bldP spid="34" grpId="0" animBg="1"/>
      <p:bldP spid="34" grpId="1" animBg="1"/>
      <p:bldP spid="1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816" y="2555701"/>
            <a:ext cx="9072563" cy="1259946"/>
          </a:xfrm>
        </p:spPr>
        <p:txBody>
          <a:bodyPr/>
          <a:lstStyle/>
          <a:p>
            <a:pPr algn="ctr"/>
            <a:r>
              <a:rPr lang="en-US" dirty="0" smtClean="0"/>
              <a:t>Prototype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03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</a:t>
            </a:r>
            <a:r>
              <a:rPr lang="en-US" dirty="0" err="1" smtClean="0"/>
              <a:t>Zaama</a:t>
            </a:r>
            <a:r>
              <a:rPr lang="en-US" dirty="0" smtClean="0"/>
              <a:t>, which implements constrained monotonic abstraction</a:t>
            </a:r>
          </a:p>
          <a:p>
            <a:endParaRPr lang="en-US" dirty="0" smtClean="0"/>
          </a:p>
          <a:p>
            <a:r>
              <a:rPr lang="en-US" dirty="0"/>
              <a:t>Applied to </a:t>
            </a:r>
          </a:p>
          <a:p>
            <a:pPr lvl="1"/>
            <a:r>
              <a:rPr lang="en-US" dirty="0"/>
              <a:t>Two cache protocols</a:t>
            </a:r>
          </a:p>
          <a:p>
            <a:pPr lvl="1"/>
            <a:r>
              <a:rPr lang="en-US" dirty="0"/>
              <a:t>With six </a:t>
            </a:r>
            <a:r>
              <a:rPr lang="en-US" dirty="0" smtClean="0"/>
              <a:t>filters</a:t>
            </a:r>
          </a:p>
          <a:p>
            <a:endParaRPr lang="en-US" dirty="0" smtClean="0"/>
          </a:p>
          <a:p>
            <a:r>
              <a:rPr lang="en-US" dirty="0" smtClean="0"/>
              <a:t>Results obtained a 2.9 </a:t>
            </a:r>
            <a:r>
              <a:rPr lang="en-US" dirty="0" err="1" smtClean="0"/>
              <a:t>Ghz</a:t>
            </a:r>
            <a:r>
              <a:rPr lang="en-US" dirty="0" smtClean="0"/>
              <a:t> Intel Core i7 with 8GB of 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18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" y="2195661"/>
            <a:ext cx="98679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721" y="2195661"/>
            <a:ext cx="9867900" cy="20193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28" name="Group 1027"/>
          <p:cNvGrpSpPr/>
          <p:nvPr/>
        </p:nvGrpSpPr>
        <p:grpSpPr>
          <a:xfrm>
            <a:off x="97391" y="3201441"/>
            <a:ext cx="9794490" cy="432048"/>
            <a:chOff x="117315" y="3059757"/>
            <a:chExt cx="9794490" cy="432048"/>
          </a:xfrm>
        </p:grpSpPr>
        <p:sp>
          <p:nvSpPr>
            <p:cNvPr id="21" name="Rectangle 20"/>
            <p:cNvSpPr/>
            <p:nvPr/>
          </p:nvSpPr>
          <p:spPr>
            <a:xfrm>
              <a:off x="117315" y="3059757"/>
              <a:ext cx="9794490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UTCP (serial. filter)        70       47        Yes, bad state (M, M)       117.3s</a:t>
              </a:r>
              <a:endParaRPr lang="sv-SE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388017" y="3059757"/>
              <a:ext cx="0" cy="4320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24121" y="3059757"/>
              <a:ext cx="0" cy="4320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60225" y="3059757"/>
              <a:ext cx="0" cy="4320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572593" y="3059757"/>
              <a:ext cx="0" cy="4320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96032" y="3851845"/>
            <a:ext cx="9794490" cy="435074"/>
            <a:chOff x="105648" y="4427909"/>
            <a:chExt cx="9794490" cy="43507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105648" y="4427909"/>
              <a:ext cx="9794490" cy="435074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TMESI (serial. filter)        42       38         Yes, bad state (M, M)        35.8s</a:t>
              </a:r>
              <a:endParaRPr lang="sv-SE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380239" y="4443486"/>
              <a:ext cx="0" cy="41949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16343" y="4435499"/>
              <a:ext cx="0" cy="427484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52447" y="4427909"/>
              <a:ext cx="0" cy="435074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682378" y="4443486"/>
              <a:ext cx="0" cy="41949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29370" y="2195661"/>
            <a:ext cx="9794490" cy="432048"/>
            <a:chOff x="275479" y="1547589"/>
            <a:chExt cx="9794490" cy="432048"/>
          </a:xfrm>
        </p:grpSpPr>
        <p:sp>
          <p:nvSpPr>
            <p:cNvPr id="17" name="Rectangle 16"/>
            <p:cNvSpPr/>
            <p:nvPr/>
          </p:nvSpPr>
          <p:spPr>
            <a:xfrm>
              <a:off x="275479" y="1547589"/>
              <a:ext cx="9794490" cy="4320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Cache protocol (filter) #rules #bad states Reachable(Y/N)   Execution time</a:t>
              </a:r>
              <a:endParaRPr lang="sv-SE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40112" y="1547589"/>
              <a:ext cx="0" cy="4320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04208" y="1547589"/>
              <a:ext cx="0" cy="4320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44368" y="1547589"/>
              <a:ext cx="0" cy="4320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48624" y="1547589"/>
              <a:ext cx="0" cy="43204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14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sv-SE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04031" y="1632890"/>
            <a:ext cx="9072563" cy="4989036"/>
          </a:xfrm>
        </p:spPr>
        <p:txBody>
          <a:bodyPr/>
          <a:lstStyle/>
          <a:p>
            <a:r>
              <a:rPr lang="sv-SE" dirty="0" smtClean="0"/>
              <a:t>Formal model for protocols with filters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model theorem </a:t>
            </a:r>
          </a:p>
          <a:p>
            <a:pPr lvl="1"/>
            <a:r>
              <a:rPr lang="en-US" dirty="0" smtClean="0"/>
              <a:t>Reduces the problem to finite number of variables</a:t>
            </a:r>
          </a:p>
          <a:p>
            <a:endParaRPr lang="en-US" dirty="0"/>
          </a:p>
          <a:p>
            <a:r>
              <a:rPr lang="en-US" dirty="0" smtClean="0"/>
              <a:t>Backward reachability analysis</a:t>
            </a:r>
          </a:p>
          <a:p>
            <a:endParaRPr lang="en-US" dirty="0"/>
          </a:p>
          <a:p>
            <a:r>
              <a:rPr lang="en-US" dirty="0" smtClean="0"/>
              <a:t>Prototype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808" y="2555701"/>
            <a:ext cx="9072563" cy="1259946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3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2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808" y="2555701"/>
            <a:ext cx="9072563" cy="12599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Transactional Memory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55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4" y="755501"/>
            <a:ext cx="94869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6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39477"/>
            <a:ext cx="94869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9159986" y="4625458"/>
            <a:ext cx="297926" cy="730149"/>
            <a:chOff x="5972549" y="4947584"/>
            <a:chExt cx="297926" cy="704996"/>
          </a:xfrm>
        </p:grpSpPr>
        <p:grpSp>
          <p:nvGrpSpPr>
            <p:cNvPr id="57" name="Group 56"/>
            <p:cNvGrpSpPr/>
            <p:nvPr/>
          </p:nvGrpSpPr>
          <p:grpSpPr>
            <a:xfrm>
              <a:off x="5973240" y="4947584"/>
              <a:ext cx="297235" cy="141964"/>
              <a:chOff x="5973240" y="4947584"/>
              <a:chExt cx="297235" cy="14196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972549" y="5379527"/>
              <a:ext cx="297235" cy="141964"/>
              <a:chOff x="5973240" y="4947584"/>
              <a:chExt cx="297235" cy="141964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5973240" y="5510616"/>
              <a:ext cx="297235" cy="141964"/>
              <a:chOff x="5973240" y="4947584"/>
              <a:chExt cx="297235" cy="14196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7" name="Straight Connector 186"/>
          <p:cNvCxnSpPr/>
          <p:nvPr/>
        </p:nvCxnSpPr>
        <p:spPr>
          <a:xfrm>
            <a:off x="6285398" y="3693785"/>
            <a:ext cx="0" cy="26506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6883998" y="3697511"/>
            <a:ext cx="2074" cy="29199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97247" y="3382318"/>
            <a:ext cx="2475895" cy="28803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x = 0</a:t>
            </a:r>
            <a:endParaRPr lang="sv-S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8780" y="3957557"/>
            <a:ext cx="2231678" cy="1872208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add()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atomic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 = x;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t = t + 5;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t;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8977" y="6045075"/>
            <a:ext cx="1311284" cy="274214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Thread 1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80072" y="3966919"/>
            <a:ext cx="2376264" cy="1872208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add()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atomic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 = x;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t = t +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t;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66995" y="6045075"/>
            <a:ext cx="1285285" cy="274214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Thread 2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sv-SE" dirty="0" smtClean="0"/>
              <a:t>Transactional Memory (TM)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3649" y="1472401"/>
            <a:ext cx="9072563" cy="4989036"/>
          </a:xfrm>
        </p:spPr>
        <p:txBody>
          <a:bodyPr/>
          <a:lstStyle/>
          <a:p>
            <a:pPr marL="403177" lvl="1" indent="-282224">
              <a:spcBef>
                <a:spcPts val="441"/>
              </a:spcBef>
              <a:buSzPct val="68000"/>
              <a:buFont typeface="Wingdings 3"/>
              <a:buChar char=""/>
            </a:pPr>
            <a:r>
              <a:rPr lang="en-US" sz="3000" dirty="0"/>
              <a:t>To simplify concurrent programming</a:t>
            </a:r>
          </a:p>
          <a:p>
            <a:pPr marL="120953" indent="0">
              <a:buNone/>
            </a:pP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2337781" y="4423836"/>
            <a:ext cx="204598" cy="927698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Left Brace 9"/>
          <p:cNvSpPr/>
          <p:nvPr/>
        </p:nvSpPr>
        <p:spPr>
          <a:xfrm>
            <a:off x="3466995" y="4423836"/>
            <a:ext cx="144016" cy="927698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Line Callout 1 10"/>
          <p:cNvSpPr/>
          <p:nvPr/>
        </p:nvSpPr>
        <p:spPr>
          <a:xfrm rot="5400000">
            <a:off x="2578922" y="5923639"/>
            <a:ext cx="398275" cy="1398339"/>
          </a:xfrm>
          <a:prstGeom prst="borderCallout1">
            <a:avLst>
              <a:gd name="adj1" fmla="val 47791"/>
              <a:gd name="adj2" fmla="val 3625"/>
              <a:gd name="adj3" fmla="val 552"/>
              <a:gd name="adj4" fmla="val -386168"/>
            </a:avLst>
          </a:prstGeom>
          <a:ln w="158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transaction</a:t>
            </a:r>
            <a:endParaRPr lang="sv-SE" b="1" dirty="0"/>
          </a:p>
        </p:txBody>
      </p:sp>
      <p:cxnSp>
        <p:nvCxnSpPr>
          <p:cNvPr id="15" name="Straight Connector 14"/>
          <p:cNvCxnSpPr>
            <a:stCxn id="9" idx="1"/>
            <a:endCxn id="11" idx="2"/>
          </p:cNvCxnSpPr>
          <p:nvPr/>
        </p:nvCxnSpPr>
        <p:spPr>
          <a:xfrm>
            <a:off x="2542379" y="4887685"/>
            <a:ext cx="235680" cy="153598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32923" y="134211"/>
            <a:ext cx="1110183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719748" y="134211"/>
            <a:ext cx="1072991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7800547" y="1598206"/>
            <a:ext cx="946811" cy="323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59986" y="4625458"/>
            <a:ext cx="297926" cy="730149"/>
            <a:chOff x="5972549" y="4947584"/>
            <a:chExt cx="297926" cy="704996"/>
          </a:xfrm>
        </p:grpSpPr>
        <p:grpSp>
          <p:nvGrpSpPr>
            <p:cNvPr id="57" name="Group 56"/>
            <p:cNvGrpSpPr/>
            <p:nvPr/>
          </p:nvGrpSpPr>
          <p:grpSpPr>
            <a:xfrm>
              <a:off x="5973240" y="4947584"/>
              <a:ext cx="297235" cy="141964"/>
              <a:chOff x="5973240" y="4947584"/>
              <a:chExt cx="297235" cy="14196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972549" y="5379527"/>
              <a:ext cx="297235" cy="141964"/>
              <a:chOff x="5973240" y="4947584"/>
              <a:chExt cx="297235" cy="141964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5973240" y="5510616"/>
              <a:ext cx="297235" cy="141964"/>
              <a:chOff x="5973240" y="4947584"/>
              <a:chExt cx="297235" cy="14196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7" name="Straight Connector 186"/>
          <p:cNvCxnSpPr/>
          <p:nvPr/>
        </p:nvCxnSpPr>
        <p:spPr>
          <a:xfrm>
            <a:off x="6285398" y="3693785"/>
            <a:ext cx="0" cy="26506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6883998" y="3697511"/>
            <a:ext cx="2074" cy="29199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045" y="1784256"/>
            <a:ext cx="966803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044" y="1784255"/>
            <a:ext cx="966803" cy="323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abort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780" y="3382318"/>
            <a:ext cx="5069564" cy="2936971"/>
            <a:chOff x="258780" y="3382318"/>
            <a:chExt cx="5069564" cy="2936971"/>
          </a:xfrm>
        </p:grpSpPr>
        <p:sp>
          <p:nvSpPr>
            <p:cNvPr id="23" name="Rectangle 22"/>
            <p:cNvSpPr/>
            <p:nvPr/>
          </p:nvSpPr>
          <p:spPr>
            <a:xfrm>
              <a:off x="1397247" y="3382318"/>
              <a:ext cx="2475895" cy="288032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Init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: x = 0</a:t>
              </a:r>
              <a:endParaRPr lang="sv-SE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780" y="3957557"/>
              <a:ext cx="2333260" cy="1872208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add()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atomic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 = x;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t = t + 5;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t;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}</a:t>
              </a:r>
            </a:p>
            <a:p>
              <a:pPr algn="ctr"/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}</a:t>
              </a:r>
              <a:endParaRPr lang="sv-SE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4749" y="6045075"/>
              <a:ext cx="1202351" cy="274214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Thread 1</a:t>
              </a:r>
              <a:endParaRPr lang="sv-SE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40654" y="3966919"/>
              <a:ext cx="2387690" cy="1872208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add()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atomic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 = x;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t = t +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10;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t;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}</a:t>
              </a:r>
            </a:p>
            <a:p>
              <a:pPr algn="ctr"/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}</a:t>
              </a:r>
              <a:endParaRPr lang="sv-SE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66995" y="6045075"/>
              <a:ext cx="1202351" cy="274214"/>
            </a:xfrm>
            <a:prstGeom prst="rect">
              <a:avLst/>
            </a:prstGeom>
            <a:no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Thread 2</a:t>
              </a:r>
              <a:endParaRPr lang="sv-SE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40" name="Straight Arrow Connector 39"/>
          <p:cNvCxnSpPr>
            <a:endCxn id="44" idx="1"/>
          </p:cNvCxnSpPr>
          <p:nvPr/>
        </p:nvCxnSpPr>
        <p:spPr>
          <a:xfrm>
            <a:off x="7261872" y="626182"/>
            <a:ext cx="538675" cy="113360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4" idx="1"/>
            <a:endCxn id="22" idx="3"/>
          </p:cNvCxnSpPr>
          <p:nvPr/>
        </p:nvCxnSpPr>
        <p:spPr>
          <a:xfrm flipH="1">
            <a:off x="7366847" y="1759789"/>
            <a:ext cx="433700" cy="18604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00894" y="372380"/>
            <a:ext cx="1093483" cy="311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read x: </a:t>
            </a:r>
            <a:r>
              <a:rPr lang="en-US" sz="1500" b="1" dirty="0" smtClean="0"/>
              <a:t>0</a:t>
            </a:r>
            <a:endParaRPr lang="sv-SE" sz="1500" b="1" dirty="0"/>
          </a:p>
        </p:txBody>
      </p:sp>
      <p:sp>
        <p:nvSpPr>
          <p:cNvPr id="4" name="Rectangle 3"/>
          <p:cNvSpPr/>
          <p:nvPr/>
        </p:nvSpPr>
        <p:spPr>
          <a:xfrm>
            <a:off x="884774" y="4499917"/>
            <a:ext cx="1663878" cy="25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 = x;</a:t>
            </a:r>
            <a:endParaRPr lang="sv-SE" sz="1900" b="1" dirty="0"/>
          </a:p>
        </p:txBody>
      </p:sp>
      <p:sp>
        <p:nvSpPr>
          <p:cNvPr id="5" name="Rectangle 4"/>
          <p:cNvSpPr/>
          <p:nvPr/>
        </p:nvSpPr>
        <p:spPr>
          <a:xfrm>
            <a:off x="6402568" y="476112"/>
            <a:ext cx="970891" cy="2079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int</a:t>
            </a:r>
            <a:r>
              <a:rPr lang="en-US" sz="1500" b="1" dirty="0"/>
              <a:t> t = </a:t>
            </a:r>
            <a:r>
              <a:rPr lang="en-US" sz="1500" b="1" dirty="0" smtClean="0"/>
              <a:t>x</a:t>
            </a:r>
            <a:endParaRPr lang="sv-SE" sz="1500" b="1" dirty="0"/>
          </a:p>
        </p:txBody>
      </p:sp>
      <p:sp>
        <p:nvSpPr>
          <p:cNvPr id="48" name="Rectangle 47"/>
          <p:cNvSpPr/>
          <p:nvPr/>
        </p:nvSpPr>
        <p:spPr>
          <a:xfrm>
            <a:off x="863848" y="4787949"/>
            <a:ext cx="1663878" cy="25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+ 5;</a:t>
            </a:r>
            <a:endParaRPr lang="sv-SE" sz="1900" b="1" dirty="0"/>
          </a:p>
        </p:txBody>
      </p:sp>
      <p:sp>
        <p:nvSpPr>
          <p:cNvPr id="49" name="Rectangle 48"/>
          <p:cNvSpPr/>
          <p:nvPr/>
        </p:nvSpPr>
        <p:spPr>
          <a:xfrm>
            <a:off x="1210520" y="5041452"/>
            <a:ext cx="1075306" cy="25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t;</a:t>
            </a:r>
            <a:endParaRPr lang="sv-SE" sz="1900" b="1" dirty="0"/>
          </a:p>
        </p:txBody>
      </p:sp>
      <p:sp>
        <p:nvSpPr>
          <p:cNvPr id="50" name="Rectangle 49"/>
          <p:cNvSpPr/>
          <p:nvPr/>
        </p:nvSpPr>
        <p:spPr>
          <a:xfrm>
            <a:off x="3600152" y="4502779"/>
            <a:ext cx="1663878" cy="25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 = x;</a:t>
            </a:r>
            <a:endParaRPr lang="sv-SE" sz="1900" b="1" dirty="0"/>
          </a:p>
        </p:txBody>
      </p:sp>
      <p:sp>
        <p:nvSpPr>
          <p:cNvPr id="51" name="Rectangle 50"/>
          <p:cNvSpPr/>
          <p:nvPr/>
        </p:nvSpPr>
        <p:spPr>
          <a:xfrm>
            <a:off x="3526932" y="4787949"/>
            <a:ext cx="1801412" cy="25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+ 10;</a:t>
            </a:r>
            <a:endParaRPr lang="sv-SE" sz="1900" b="1" dirty="0"/>
          </a:p>
        </p:txBody>
      </p:sp>
      <p:sp>
        <p:nvSpPr>
          <p:cNvPr id="52" name="Rectangle 51"/>
          <p:cNvSpPr/>
          <p:nvPr/>
        </p:nvSpPr>
        <p:spPr>
          <a:xfrm>
            <a:off x="3912778" y="5041452"/>
            <a:ext cx="1075306" cy="25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t;</a:t>
            </a:r>
            <a:endParaRPr lang="sv-SE" sz="1900" b="1" dirty="0"/>
          </a:p>
        </p:txBody>
      </p:sp>
      <p:sp>
        <p:nvSpPr>
          <p:cNvPr id="54" name="Rectangle 53"/>
          <p:cNvSpPr/>
          <p:nvPr/>
        </p:nvSpPr>
        <p:spPr>
          <a:xfrm>
            <a:off x="6381502" y="774828"/>
            <a:ext cx="1013024" cy="2354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t </a:t>
            </a:r>
            <a:r>
              <a:rPr lang="en-US" sz="1500" b="1" dirty="0"/>
              <a:t>= </a:t>
            </a:r>
            <a:r>
              <a:rPr lang="en-US" sz="1500" b="1" dirty="0" smtClean="0"/>
              <a:t>t + 5</a:t>
            </a:r>
            <a:endParaRPr lang="sv-SE" sz="1500" b="1" dirty="0"/>
          </a:p>
        </p:txBody>
      </p:sp>
      <p:sp>
        <p:nvSpPr>
          <p:cNvPr id="55" name="Rectangle 54"/>
          <p:cNvSpPr/>
          <p:nvPr/>
        </p:nvSpPr>
        <p:spPr>
          <a:xfrm>
            <a:off x="6416996" y="1405429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x = t</a:t>
            </a:r>
            <a:endParaRPr lang="sv-SE" sz="1500" b="1" dirty="0"/>
          </a:p>
        </p:txBody>
      </p:sp>
      <p:sp>
        <p:nvSpPr>
          <p:cNvPr id="56" name="Rectangle 55"/>
          <p:cNvSpPr/>
          <p:nvPr/>
        </p:nvSpPr>
        <p:spPr>
          <a:xfrm>
            <a:off x="5043138" y="1412228"/>
            <a:ext cx="1091848" cy="311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</a:t>
            </a:r>
            <a:r>
              <a:rPr lang="en-US" sz="1500" b="1" dirty="0"/>
              <a:t>x: </a:t>
            </a:r>
            <a:r>
              <a:rPr lang="en-US" sz="1500" b="1" dirty="0" smtClean="0"/>
              <a:t>5</a:t>
            </a:r>
            <a:endParaRPr lang="sv-SE" sz="1500" b="1" dirty="0"/>
          </a:p>
        </p:txBody>
      </p:sp>
      <p:sp>
        <p:nvSpPr>
          <p:cNvPr id="58" name="Rectangle 57"/>
          <p:cNvSpPr/>
          <p:nvPr/>
        </p:nvSpPr>
        <p:spPr>
          <a:xfrm>
            <a:off x="8954754" y="561656"/>
            <a:ext cx="1034565" cy="311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read x: </a:t>
            </a:r>
            <a:r>
              <a:rPr lang="en-US" sz="1500" b="1" dirty="0" smtClean="0"/>
              <a:t>0</a:t>
            </a:r>
            <a:endParaRPr lang="sv-SE" sz="1500" b="1" dirty="0"/>
          </a:p>
        </p:txBody>
      </p:sp>
      <p:sp>
        <p:nvSpPr>
          <p:cNvPr id="61" name="Rectangle 60"/>
          <p:cNvSpPr/>
          <p:nvPr/>
        </p:nvSpPr>
        <p:spPr>
          <a:xfrm>
            <a:off x="8853546" y="1235873"/>
            <a:ext cx="1204069" cy="311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</a:t>
            </a:r>
            <a:r>
              <a:rPr lang="en-US" sz="1500" b="1" dirty="0"/>
              <a:t>x: </a:t>
            </a:r>
            <a:r>
              <a:rPr lang="en-US" sz="1500" b="1" dirty="0" smtClean="0"/>
              <a:t>10</a:t>
            </a:r>
            <a:endParaRPr lang="sv-SE" sz="1500" b="1" dirty="0"/>
          </a:p>
        </p:txBody>
      </p:sp>
      <p:sp>
        <p:nvSpPr>
          <p:cNvPr id="64" name="Rectangle 63"/>
          <p:cNvSpPr/>
          <p:nvPr/>
        </p:nvSpPr>
        <p:spPr>
          <a:xfrm>
            <a:off x="7792792" y="626182"/>
            <a:ext cx="969071" cy="2314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int</a:t>
            </a:r>
            <a:r>
              <a:rPr lang="en-US" sz="1500" b="1" dirty="0"/>
              <a:t> t = </a:t>
            </a:r>
            <a:r>
              <a:rPr lang="en-US" sz="1500" b="1" dirty="0" smtClean="0"/>
              <a:t>x</a:t>
            </a:r>
            <a:endParaRPr lang="sv-SE" sz="1500" b="1" dirty="0"/>
          </a:p>
        </p:txBody>
      </p:sp>
      <p:sp>
        <p:nvSpPr>
          <p:cNvPr id="65" name="Rectangle 64"/>
          <p:cNvSpPr/>
          <p:nvPr/>
        </p:nvSpPr>
        <p:spPr>
          <a:xfrm>
            <a:off x="7719748" y="947943"/>
            <a:ext cx="1133798" cy="287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t </a:t>
            </a:r>
            <a:r>
              <a:rPr lang="en-US" sz="1500" b="1" dirty="0"/>
              <a:t>= </a:t>
            </a:r>
            <a:r>
              <a:rPr lang="en-US" sz="1500" b="1" dirty="0" smtClean="0"/>
              <a:t>t + 10</a:t>
            </a:r>
            <a:endParaRPr lang="sv-SE" sz="1500" b="1" dirty="0"/>
          </a:p>
        </p:txBody>
      </p:sp>
      <p:sp>
        <p:nvSpPr>
          <p:cNvPr id="68" name="Rectangle 67"/>
          <p:cNvSpPr/>
          <p:nvPr/>
        </p:nvSpPr>
        <p:spPr>
          <a:xfrm>
            <a:off x="7854890" y="1265107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x = t</a:t>
            </a:r>
            <a:endParaRPr lang="sv-SE" sz="1500" b="1" dirty="0"/>
          </a:p>
        </p:txBody>
      </p:sp>
      <p:sp>
        <p:nvSpPr>
          <p:cNvPr id="75" name="Content Placeholder 1"/>
          <p:cNvSpPr>
            <a:spLocks noGrp="1"/>
          </p:cNvSpPr>
          <p:nvPr>
            <p:ph idx="1"/>
          </p:nvPr>
        </p:nvSpPr>
        <p:spPr>
          <a:xfrm>
            <a:off x="5395914" y="3519641"/>
            <a:ext cx="5184328" cy="2667476"/>
          </a:xfrm>
        </p:spPr>
        <p:txBody>
          <a:bodyPr/>
          <a:lstStyle/>
          <a:p>
            <a:pPr marL="120953" indent="0">
              <a:buNone/>
            </a:pPr>
            <a:r>
              <a:rPr lang="en-US" dirty="0" smtClean="0"/>
              <a:t>Properties of TMs: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Atomicity</a:t>
            </a:r>
          </a:p>
          <a:p>
            <a:pPr lvl="1"/>
            <a:r>
              <a:rPr lang="en-US" dirty="0" smtClean="0"/>
              <a:t>Isolation</a:t>
            </a:r>
          </a:p>
        </p:txBody>
      </p:sp>
      <p:sp>
        <p:nvSpPr>
          <p:cNvPr id="71" name="Explosion 1 70"/>
          <p:cNvSpPr/>
          <p:nvPr/>
        </p:nvSpPr>
        <p:spPr>
          <a:xfrm>
            <a:off x="6530572" y="787655"/>
            <a:ext cx="2062238" cy="896435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Conflict!</a:t>
            </a:r>
            <a:endParaRPr lang="sv-SE" sz="1600" b="1" dirty="0"/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88114" y="371828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sv-SE" sz="3200" dirty="0" smtClean="0"/>
              <a:t>Transactional Memory (TM)</a:t>
            </a:r>
            <a:endParaRPr lang="sv-SE" sz="3200" dirty="0"/>
          </a:p>
        </p:txBody>
      </p:sp>
      <p:sp>
        <p:nvSpPr>
          <p:cNvPr id="53" name="Rectangle 52"/>
          <p:cNvSpPr/>
          <p:nvPr/>
        </p:nvSpPr>
        <p:spPr>
          <a:xfrm>
            <a:off x="5043138" y="1405429"/>
            <a:ext cx="1091848" cy="31171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</a:t>
            </a:r>
            <a:r>
              <a:rPr lang="en-US" sz="1500" b="1" dirty="0"/>
              <a:t>x: </a:t>
            </a:r>
            <a:r>
              <a:rPr lang="en-US" sz="1500" b="1" dirty="0" smtClean="0"/>
              <a:t>5</a:t>
            </a:r>
            <a:endParaRPr lang="sv-SE" sz="1500" b="1" dirty="0"/>
          </a:p>
        </p:txBody>
      </p:sp>
    </p:spTree>
    <p:extLst>
      <p:ext uri="{BB962C8B-B14F-4D97-AF65-F5344CB8AC3E}">
        <p14:creationId xmlns:p14="http://schemas.microsoft.com/office/powerpoint/2010/main" val="1887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4" grpId="0" animBg="1"/>
      <p:bldP spid="21" grpId="0" animBg="1"/>
      <p:bldP spid="22" grpId="0" animBg="1"/>
      <p:bldP spid="3" grpId="0" animBg="1"/>
      <p:bldP spid="4" grpId="0" animBg="1"/>
      <p:bldP spid="4" grpId="1" animBg="1"/>
      <p:bldP spid="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/>
      <p:bldP spid="55" grpId="0"/>
      <p:bldP spid="56" grpId="0" animBg="1"/>
      <p:bldP spid="56" grpId="1" animBg="1"/>
      <p:bldP spid="58" grpId="0" animBg="1"/>
      <p:bldP spid="61" grpId="0" animBg="1"/>
      <p:bldP spid="64" grpId="0"/>
      <p:bldP spid="65" grpId="0"/>
      <p:bldP spid="68" grpId="0"/>
      <p:bldP spid="71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32923" y="134211"/>
            <a:ext cx="1110183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719748" y="134211"/>
            <a:ext cx="1072991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7800547" y="1598206"/>
            <a:ext cx="946811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159986" y="4625458"/>
            <a:ext cx="297926" cy="730149"/>
            <a:chOff x="5972549" y="4947584"/>
            <a:chExt cx="297926" cy="704996"/>
          </a:xfrm>
        </p:grpSpPr>
        <p:grpSp>
          <p:nvGrpSpPr>
            <p:cNvPr id="57" name="Group 56"/>
            <p:cNvGrpSpPr/>
            <p:nvPr/>
          </p:nvGrpSpPr>
          <p:grpSpPr>
            <a:xfrm>
              <a:off x="5973240" y="4947584"/>
              <a:ext cx="297235" cy="141964"/>
              <a:chOff x="5973240" y="4947584"/>
              <a:chExt cx="297235" cy="14196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972549" y="5379527"/>
              <a:ext cx="297235" cy="141964"/>
              <a:chOff x="5973240" y="4947584"/>
              <a:chExt cx="297235" cy="141964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5973240" y="5510616"/>
              <a:ext cx="297235" cy="141964"/>
              <a:chOff x="5973240" y="4947584"/>
              <a:chExt cx="297235" cy="14196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7" name="Straight Connector 186"/>
          <p:cNvCxnSpPr/>
          <p:nvPr/>
        </p:nvCxnSpPr>
        <p:spPr>
          <a:xfrm>
            <a:off x="6285398" y="3693785"/>
            <a:ext cx="0" cy="26506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6883998" y="3697511"/>
            <a:ext cx="2074" cy="29199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045" y="1784256"/>
            <a:ext cx="966803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044" y="1784255"/>
            <a:ext cx="966803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abort</a:t>
            </a:r>
          </a:p>
        </p:txBody>
      </p:sp>
      <p:cxnSp>
        <p:nvCxnSpPr>
          <p:cNvPr id="40" name="Straight Arrow Connector 39"/>
          <p:cNvCxnSpPr>
            <a:endCxn id="44" idx="1"/>
          </p:cNvCxnSpPr>
          <p:nvPr/>
        </p:nvCxnSpPr>
        <p:spPr>
          <a:xfrm>
            <a:off x="7261872" y="626182"/>
            <a:ext cx="538675" cy="113360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4" idx="1"/>
            <a:endCxn id="22" idx="3"/>
          </p:cNvCxnSpPr>
          <p:nvPr/>
        </p:nvCxnSpPr>
        <p:spPr>
          <a:xfrm flipH="1">
            <a:off x="7366847" y="1759789"/>
            <a:ext cx="433700" cy="18604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00894" y="372380"/>
            <a:ext cx="1093483" cy="311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read x: </a:t>
            </a:r>
            <a:r>
              <a:rPr lang="en-US" sz="1500" b="1" dirty="0" smtClean="0"/>
              <a:t>0</a:t>
            </a:r>
            <a:endParaRPr lang="sv-SE" sz="1500" b="1" dirty="0"/>
          </a:p>
        </p:txBody>
      </p:sp>
      <p:sp>
        <p:nvSpPr>
          <p:cNvPr id="5" name="Rectangle 4"/>
          <p:cNvSpPr/>
          <p:nvPr/>
        </p:nvSpPr>
        <p:spPr>
          <a:xfrm>
            <a:off x="6375056" y="446945"/>
            <a:ext cx="970891" cy="2079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int</a:t>
            </a:r>
            <a:r>
              <a:rPr lang="en-US" sz="1500" b="1" dirty="0"/>
              <a:t> t = </a:t>
            </a:r>
            <a:r>
              <a:rPr lang="en-US" sz="1500" b="1" dirty="0" smtClean="0"/>
              <a:t>x</a:t>
            </a:r>
            <a:endParaRPr lang="sv-SE" sz="1500" b="1" dirty="0"/>
          </a:p>
        </p:txBody>
      </p:sp>
      <p:sp>
        <p:nvSpPr>
          <p:cNvPr id="54" name="Rectangle 53"/>
          <p:cNvSpPr/>
          <p:nvPr/>
        </p:nvSpPr>
        <p:spPr>
          <a:xfrm>
            <a:off x="6353989" y="774828"/>
            <a:ext cx="1013024" cy="2354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t </a:t>
            </a:r>
            <a:r>
              <a:rPr lang="en-US" sz="1500" b="1" dirty="0"/>
              <a:t>= </a:t>
            </a:r>
            <a:r>
              <a:rPr lang="en-US" sz="1500" b="1" dirty="0" smtClean="0"/>
              <a:t>t + 5</a:t>
            </a:r>
            <a:endParaRPr lang="sv-SE" sz="1500" b="1" dirty="0"/>
          </a:p>
        </p:txBody>
      </p:sp>
      <p:sp>
        <p:nvSpPr>
          <p:cNvPr id="55" name="Rectangle 54"/>
          <p:cNvSpPr/>
          <p:nvPr/>
        </p:nvSpPr>
        <p:spPr>
          <a:xfrm>
            <a:off x="6416996" y="1405429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x = t</a:t>
            </a:r>
            <a:endParaRPr lang="sv-SE" sz="1500" b="1" dirty="0"/>
          </a:p>
        </p:txBody>
      </p:sp>
      <p:sp>
        <p:nvSpPr>
          <p:cNvPr id="56" name="Rectangle 55"/>
          <p:cNvSpPr/>
          <p:nvPr/>
        </p:nvSpPr>
        <p:spPr>
          <a:xfrm>
            <a:off x="5043138" y="1412228"/>
            <a:ext cx="1091848" cy="311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</a:t>
            </a:r>
            <a:r>
              <a:rPr lang="en-US" sz="1500" b="1" dirty="0"/>
              <a:t>x: </a:t>
            </a:r>
            <a:r>
              <a:rPr lang="en-US" sz="1500" b="1" dirty="0" smtClean="0"/>
              <a:t>5</a:t>
            </a:r>
            <a:endParaRPr lang="sv-SE" sz="1500" b="1" dirty="0"/>
          </a:p>
        </p:txBody>
      </p:sp>
      <p:sp>
        <p:nvSpPr>
          <p:cNvPr id="58" name="Rectangle 57"/>
          <p:cNvSpPr/>
          <p:nvPr/>
        </p:nvSpPr>
        <p:spPr>
          <a:xfrm>
            <a:off x="8954754" y="561656"/>
            <a:ext cx="1034565" cy="311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read x: </a:t>
            </a:r>
            <a:r>
              <a:rPr lang="en-US" sz="1500" b="1" dirty="0" smtClean="0"/>
              <a:t>0</a:t>
            </a:r>
            <a:endParaRPr lang="sv-SE" sz="1500" b="1" dirty="0"/>
          </a:p>
        </p:txBody>
      </p:sp>
      <p:sp>
        <p:nvSpPr>
          <p:cNvPr id="61" name="Rectangle 60"/>
          <p:cNvSpPr/>
          <p:nvPr/>
        </p:nvSpPr>
        <p:spPr>
          <a:xfrm>
            <a:off x="8853546" y="1235873"/>
            <a:ext cx="1204069" cy="311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</a:t>
            </a:r>
            <a:r>
              <a:rPr lang="en-US" sz="1500" b="1" dirty="0"/>
              <a:t>x: </a:t>
            </a:r>
            <a:r>
              <a:rPr lang="en-US" sz="1500" b="1" dirty="0" smtClean="0"/>
              <a:t>10</a:t>
            </a:r>
            <a:endParaRPr lang="sv-SE" sz="1500" b="1" dirty="0"/>
          </a:p>
        </p:txBody>
      </p:sp>
      <p:sp>
        <p:nvSpPr>
          <p:cNvPr id="64" name="Rectangle 63"/>
          <p:cNvSpPr/>
          <p:nvPr/>
        </p:nvSpPr>
        <p:spPr>
          <a:xfrm>
            <a:off x="7839094" y="626182"/>
            <a:ext cx="969071" cy="2314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int</a:t>
            </a:r>
            <a:r>
              <a:rPr lang="en-US" sz="1500" b="1" dirty="0"/>
              <a:t> t = </a:t>
            </a:r>
            <a:r>
              <a:rPr lang="en-US" sz="1500" b="1" dirty="0" smtClean="0"/>
              <a:t>x</a:t>
            </a:r>
            <a:endParaRPr lang="sv-SE" sz="1500" b="1" dirty="0"/>
          </a:p>
        </p:txBody>
      </p:sp>
      <p:sp>
        <p:nvSpPr>
          <p:cNvPr id="65" name="Rectangle 64"/>
          <p:cNvSpPr/>
          <p:nvPr/>
        </p:nvSpPr>
        <p:spPr>
          <a:xfrm>
            <a:off x="7719748" y="947943"/>
            <a:ext cx="1133798" cy="287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t </a:t>
            </a:r>
            <a:r>
              <a:rPr lang="en-US" sz="1500" b="1" dirty="0"/>
              <a:t>= </a:t>
            </a:r>
            <a:r>
              <a:rPr lang="en-US" sz="1500" b="1" dirty="0" smtClean="0"/>
              <a:t>t + 10</a:t>
            </a:r>
            <a:endParaRPr lang="sv-SE" sz="1500" b="1" dirty="0"/>
          </a:p>
        </p:txBody>
      </p:sp>
      <p:sp>
        <p:nvSpPr>
          <p:cNvPr id="68" name="Rectangle 67"/>
          <p:cNvSpPr/>
          <p:nvPr/>
        </p:nvSpPr>
        <p:spPr>
          <a:xfrm>
            <a:off x="7854890" y="1265107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x = t</a:t>
            </a:r>
            <a:endParaRPr lang="sv-SE" sz="1500" b="1" dirty="0"/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88114" y="371828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sv-SE" sz="3200" dirty="0" smtClean="0"/>
              <a:t>Transactional Memory (TM)</a:t>
            </a:r>
            <a:endParaRPr lang="sv-SE" sz="3200" dirty="0"/>
          </a:p>
        </p:txBody>
      </p:sp>
      <p:sp>
        <p:nvSpPr>
          <p:cNvPr id="53" name="Rectangle 52"/>
          <p:cNvSpPr/>
          <p:nvPr/>
        </p:nvSpPr>
        <p:spPr>
          <a:xfrm>
            <a:off x="5043138" y="1405429"/>
            <a:ext cx="1091848" cy="311716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</a:t>
            </a:r>
            <a:r>
              <a:rPr lang="en-US" sz="1500" b="1" dirty="0"/>
              <a:t>x: </a:t>
            </a:r>
            <a:r>
              <a:rPr lang="en-US" sz="1500" b="1" dirty="0" smtClean="0"/>
              <a:t>5</a:t>
            </a:r>
            <a:endParaRPr lang="sv-SE" sz="1500" b="1" dirty="0"/>
          </a:p>
        </p:txBody>
      </p:sp>
      <p:sp>
        <p:nvSpPr>
          <p:cNvPr id="73" name="Rectangle 72"/>
          <p:cNvSpPr/>
          <p:nvPr/>
        </p:nvSpPr>
        <p:spPr>
          <a:xfrm>
            <a:off x="5987094" y="4349323"/>
            <a:ext cx="3672408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33415" lvl="1">
              <a:spcBef>
                <a:spcPts val="357"/>
              </a:spcBef>
              <a:buClr>
                <a:schemeClr val="accent1"/>
              </a:buClr>
            </a:pPr>
            <a:r>
              <a:rPr lang="en-US" sz="3200" b="1" dirty="0" smtClean="0">
                <a:solidFill>
                  <a:schemeClr val="tx1"/>
                </a:solidFill>
              </a:rPr>
              <a:t>Hardware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TM</a:t>
            </a:r>
            <a:endParaRPr lang="sv-SE" sz="3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97247" y="3382318"/>
            <a:ext cx="2475895" cy="288032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x = 0</a:t>
            </a:r>
            <a:endParaRPr lang="sv-S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8780" y="3957557"/>
            <a:ext cx="2231678" cy="1872208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add()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atomic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 = x;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t = t + 5;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t;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8977" y="6045075"/>
            <a:ext cx="1311284" cy="274214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Thread 1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80072" y="3966919"/>
            <a:ext cx="2376264" cy="1872208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add()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atomic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 = x;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t = t +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t;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66995" y="6045075"/>
            <a:ext cx="1285285" cy="274214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Thread 2</a:t>
            </a:r>
            <a:endParaRPr lang="sv-S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9159986" y="4625458"/>
            <a:ext cx="297926" cy="730149"/>
            <a:chOff x="5972549" y="4947584"/>
            <a:chExt cx="297926" cy="704996"/>
          </a:xfrm>
        </p:grpSpPr>
        <p:grpSp>
          <p:nvGrpSpPr>
            <p:cNvPr id="57" name="Group 56"/>
            <p:cNvGrpSpPr/>
            <p:nvPr/>
          </p:nvGrpSpPr>
          <p:grpSpPr>
            <a:xfrm>
              <a:off x="5973240" y="4947584"/>
              <a:ext cx="297235" cy="141964"/>
              <a:chOff x="5973240" y="4947584"/>
              <a:chExt cx="297235" cy="14196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972549" y="5379527"/>
              <a:ext cx="297235" cy="141964"/>
              <a:chOff x="5973240" y="4947584"/>
              <a:chExt cx="297235" cy="141964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5973240" y="5510616"/>
              <a:ext cx="297235" cy="141964"/>
              <a:chOff x="5973240" y="4947584"/>
              <a:chExt cx="297235" cy="14196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7" name="Straight Connector 186"/>
          <p:cNvCxnSpPr/>
          <p:nvPr/>
        </p:nvCxnSpPr>
        <p:spPr>
          <a:xfrm>
            <a:off x="6285398" y="3693785"/>
            <a:ext cx="0" cy="26506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6883998" y="3697511"/>
            <a:ext cx="2074" cy="29199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>
            <a:spLocks noGrp="1"/>
          </p:cNvSpPr>
          <p:nvPr>
            <p:ph type="title"/>
          </p:nvPr>
        </p:nvSpPr>
        <p:spPr>
          <a:xfrm>
            <a:off x="143768" y="434575"/>
            <a:ext cx="7416601" cy="82498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Hardware Transactional </a:t>
            </a:r>
            <a:br>
              <a:rPr lang="en-US" sz="3600" dirty="0" smtClean="0"/>
            </a:br>
            <a:r>
              <a:rPr lang="en-US" sz="3600" dirty="0" smtClean="0"/>
              <a:t>Memory (HTM)</a:t>
            </a:r>
            <a:endParaRPr lang="sv-SE" sz="3600" dirty="0"/>
          </a:p>
        </p:txBody>
      </p:sp>
      <p:sp>
        <p:nvSpPr>
          <p:cNvPr id="71" name="Content Placeholder 1"/>
          <p:cNvSpPr>
            <a:spLocks noGrp="1"/>
          </p:cNvSpPr>
          <p:nvPr>
            <p:ph idx="1"/>
          </p:nvPr>
        </p:nvSpPr>
        <p:spPr>
          <a:xfrm>
            <a:off x="-144042" y="1509941"/>
            <a:ext cx="9072563" cy="4989036"/>
          </a:xfrm>
        </p:spPr>
        <p:txBody>
          <a:bodyPr>
            <a:normAutofit/>
          </a:bodyPr>
          <a:lstStyle/>
          <a:p>
            <a:r>
              <a:rPr lang="en-US" dirty="0" smtClean="0"/>
              <a:t>Conflict manager</a:t>
            </a:r>
          </a:p>
          <a:p>
            <a:pPr lvl="1"/>
            <a:r>
              <a:rPr lang="en-US" dirty="0" smtClean="0"/>
              <a:t>Decide if an instruction </a:t>
            </a:r>
          </a:p>
          <a:p>
            <a:pPr marL="433415" lvl="1" indent="0">
              <a:buNone/>
            </a:pPr>
            <a:r>
              <a:rPr lang="en-US" dirty="0"/>
              <a:t> </a:t>
            </a:r>
            <a:r>
              <a:rPr lang="en-US" dirty="0" smtClean="0"/>
              <a:t>  can be executed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Cache protocol</a:t>
            </a:r>
          </a:p>
          <a:p>
            <a:pPr lvl="1"/>
            <a:r>
              <a:rPr lang="en-US" sz="2400" dirty="0" smtClean="0"/>
              <a:t>Adapted with TM context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24929" y="2851289"/>
            <a:ext cx="45365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Conflict manager</a:t>
            </a:r>
            <a:endParaRPr lang="en-US" b="1" dirty="0"/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6488979" y="2582850"/>
            <a:ext cx="532606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6733108" y="2573159"/>
            <a:ext cx="53419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598274" y="2374866"/>
            <a:ext cx="11983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instruction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36505" y="2471330"/>
            <a:ext cx="10687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response</a:t>
            </a:r>
          </a:p>
        </p:txBody>
      </p:sp>
      <p:sp>
        <p:nvSpPr>
          <p:cNvPr id="81" name="Down Arrow 80"/>
          <p:cNvSpPr/>
          <p:nvPr/>
        </p:nvSpPr>
        <p:spPr>
          <a:xfrm>
            <a:off x="6677701" y="3227077"/>
            <a:ext cx="154368" cy="59887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Up Arrow 81"/>
          <p:cNvSpPr/>
          <p:nvPr/>
        </p:nvSpPr>
        <p:spPr>
          <a:xfrm>
            <a:off x="8642898" y="3217069"/>
            <a:ext cx="162568" cy="61514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7" name="Straight Arrow Connector 136"/>
          <p:cNvCxnSpPr/>
          <p:nvPr/>
        </p:nvCxnSpPr>
        <p:spPr>
          <a:xfrm rot="5400000" flipH="1" flipV="1">
            <a:off x="8328451" y="2571924"/>
            <a:ext cx="53419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5400000">
            <a:off x="8082734" y="2582850"/>
            <a:ext cx="532606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90525" y="3862928"/>
            <a:ext cx="4603302" cy="3425758"/>
            <a:chOff x="5390525" y="3862928"/>
            <a:chExt cx="4603302" cy="3425758"/>
          </a:xfrm>
        </p:grpSpPr>
        <p:sp>
          <p:nvSpPr>
            <p:cNvPr id="84" name="Rectangle 83"/>
            <p:cNvSpPr/>
            <p:nvPr/>
          </p:nvSpPr>
          <p:spPr>
            <a:xfrm>
              <a:off x="7644320" y="5631841"/>
              <a:ext cx="196138" cy="2949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547045" y="5214282"/>
              <a:ext cx="196138" cy="2949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719216" y="5207250"/>
              <a:ext cx="196138" cy="2949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568439" y="5520471"/>
              <a:ext cx="4319056" cy="14347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400352" y="3862928"/>
              <a:ext cx="4593475" cy="3425758"/>
            </a:xfrm>
            <a:prstGeom prst="roundRect">
              <a:avLst>
                <a:gd name="adj" fmla="val 7985"/>
              </a:avLst>
            </a:prstGeom>
            <a:noFill/>
            <a:ln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390525" y="4105269"/>
              <a:ext cx="415498" cy="107720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Cache C</a:t>
              </a:r>
              <a:r>
                <a: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567333" y="4114157"/>
              <a:ext cx="415498" cy="104791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Cache C</a:t>
              </a:r>
              <a:r>
                <a:rPr lang="en-US" sz="1500" b="1" baseline="-250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sz="1500" b="1" baseline="-2500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62919" y="6079203"/>
              <a:ext cx="415498" cy="83683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Memory</a:t>
              </a:r>
              <a:endParaRPr lang="en-US" sz="1500" b="1" baseline="-2500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756985" y="3977092"/>
              <a:ext cx="1803691" cy="1383480"/>
              <a:chOff x="5756985" y="3977092"/>
              <a:chExt cx="1803691" cy="138348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756985" y="3977092"/>
                <a:ext cx="1803691" cy="1383480"/>
                <a:chOff x="5823961" y="3977092"/>
                <a:chExt cx="1803691" cy="1383480"/>
              </a:xfrm>
            </p:grpSpPr>
            <p:sp>
              <p:nvSpPr>
                <p:cNvPr id="123" name="Rounded Rectangle 122"/>
                <p:cNvSpPr/>
                <p:nvPr/>
              </p:nvSpPr>
              <p:spPr>
                <a:xfrm>
                  <a:off x="5823961" y="3977092"/>
                  <a:ext cx="180369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5912096" y="4082295"/>
                  <a:ext cx="1591087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6" name="Group 125"/>
                <p:cNvGrpSpPr/>
                <p:nvPr/>
              </p:nvGrpSpPr>
              <p:grpSpPr>
                <a:xfrm>
                  <a:off x="5912095" y="4366037"/>
                  <a:ext cx="1591088" cy="303810"/>
                  <a:chOff x="5912096" y="4236372"/>
                  <a:chExt cx="1425337" cy="303810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32" name="Straight Connector 131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flipH="1">
                    <a:off x="6886304" y="4248184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5912094" y="4634388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141" name="Rectangle 140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:endParaRPr lang="sv-SE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42" name="Straight Connector 141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5912094" y="4920430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145" name="Rectangle 144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46" name="Straight Connector 145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5864434" y="4432013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864434" y="469130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844416" y="496782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400217" y="4412040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398012" y="4678795"/>
                <a:ext cx="504056" cy="2476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98012" y="4997251"/>
                <a:ext cx="504056" cy="168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943438" y="4408802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937586" y="4689030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937586" y="4970975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917141" y="3977092"/>
              <a:ext cx="1803691" cy="1383480"/>
              <a:chOff x="5756985" y="3977092"/>
              <a:chExt cx="1803691" cy="1383480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5756985" y="3977092"/>
                <a:ext cx="1803691" cy="1383480"/>
                <a:chOff x="5823961" y="3977092"/>
                <a:chExt cx="1803691" cy="1383480"/>
              </a:xfrm>
            </p:grpSpPr>
            <p:sp>
              <p:nvSpPr>
                <p:cNvPr id="113" name="Rounded Rectangle 112"/>
                <p:cNvSpPr/>
                <p:nvPr/>
              </p:nvSpPr>
              <p:spPr>
                <a:xfrm>
                  <a:off x="5823961" y="3977092"/>
                  <a:ext cx="180369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5912096" y="4082295"/>
                  <a:ext cx="1591087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5912095" y="4366037"/>
                  <a:ext cx="1591088" cy="303810"/>
                  <a:chOff x="5912096" y="4236372"/>
                  <a:chExt cx="1425337" cy="303810"/>
                </a:xfrm>
              </p:grpSpPr>
              <p:sp>
                <p:nvSpPr>
                  <p:cNvPr id="125" name="Rectangle 124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27" name="Straight Connector 126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flipH="1">
                    <a:off x="6886304" y="4248184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5912094" y="4634388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121" name="Rectangle 120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:endParaRPr lang="sv-SE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22" name="Straight Connector 121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5912094" y="4920430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19" name="Straight Connector 118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4" name="Rectangle 103"/>
              <p:cNvSpPr/>
              <p:nvPr/>
            </p:nvSpPr>
            <p:spPr>
              <a:xfrm>
                <a:off x="5864434" y="4432013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864434" y="469130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844416" y="496782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400217" y="4412040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398012" y="4678795"/>
                <a:ext cx="504056" cy="2476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398012" y="4997251"/>
                <a:ext cx="504056" cy="168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943438" y="4408802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937586" y="4689030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937586" y="4970975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912520" y="5829366"/>
              <a:ext cx="1803691" cy="1383480"/>
              <a:chOff x="5756985" y="3977092"/>
              <a:chExt cx="1803691" cy="138348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5756985" y="3977092"/>
                <a:ext cx="1803691" cy="1383480"/>
                <a:chOff x="5823961" y="3977092"/>
                <a:chExt cx="1803691" cy="1383480"/>
              </a:xfrm>
            </p:grpSpPr>
            <p:sp>
              <p:nvSpPr>
                <p:cNvPr id="184" name="Rounded Rectangle 183"/>
                <p:cNvSpPr/>
                <p:nvPr/>
              </p:nvSpPr>
              <p:spPr>
                <a:xfrm>
                  <a:off x="5823961" y="3977092"/>
                  <a:ext cx="180369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5912096" y="4082295"/>
                  <a:ext cx="1591087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86" name="Group 185"/>
                <p:cNvGrpSpPr/>
                <p:nvPr/>
              </p:nvGrpSpPr>
              <p:grpSpPr>
                <a:xfrm>
                  <a:off x="5912095" y="4366037"/>
                  <a:ext cx="1591088" cy="303810"/>
                  <a:chOff x="5912096" y="4236372"/>
                  <a:chExt cx="1425337" cy="303810"/>
                </a:xfrm>
              </p:grpSpPr>
              <p:sp>
                <p:nvSpPr>
                  <p:cNvPr id="197" name="Rectangle 196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98" name="Straight Connector 197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flipH="1">
                    <a:off x="6886304" y="4248184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5912094" y="4634388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194" name="Rectangle 193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:endParaRPr lang="sv-SE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95" name="Straight Connector 194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5912094" y="4920430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191" name="Rectangle 190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92" name="Straight Connector 191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5" name="Rectangle 134"/>
              <p:cNvSpPr/>
              <p:nvPr/>
            </p:nvSpPr>
            <p:spPr>
              <a:xfrm>
                <a:off x="5864434" y="4432013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864434" y="469130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844416" y="496782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6400217" y="4412040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398012" y="4678795"/>
                <a:ext cx="504056" cy="2476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398012" y="4997251"/>
                <a:ext cx="504056" cy="168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943438" y="4408802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937586" y="4689030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937586" y="4970975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8" name="TextBox 147"/>
          <p:cNvSpPr txBox="1"/>
          <p:nvPr/>
        </p:nvSpPr>
        <p:spPr>
          <a:xfrm>
            <a:off x="6332923" y="89630"/>
            <a:ext cx="1110183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149" name="TextBox 148"/>
          <p:cNvSpPr txBox="1"/>
          <p:nvPr/>
        </p:nvSpPr>
        <p:spPr>
          <a:xfrm>
            <a:off x="7938962" y="90865"/>
            <a:ext cx="1072991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150" name="TextBox 149"/>
          <p:cNvSpPr txBox="1"/>
          <p:nvPr/>
        </p:nvSpPr>
        <p:spPr>
          <a:xfrm>
            <a:off x="8004572" y="1598204"/>
            <a:ext cx="946811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400045" y="1784256"/>
            <a:ext cx="966803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400044" y="1784255"/>
            <a:ext cx="966803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abort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6375056" y="446945"/>
            <a:ext cx="970891" cy="2079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int</a:t>
            </a:r>
            <a:r>
              <a:rPr lang="en-US" sz="1500" b="1" dirty="0"/>
              <a:t> t = </a:t>
            </a:r>
            <a:r>
              <a:rPr lang="en-US" sz="1500" b="1" dirty="0" smtClean="0"/>
              <a:t>x</a:t>
            </a:r>
            <a:endParaRPr lang="sv-SE" sz="1500" b="1" dirty="0"/>
          </a:p>
        </p:txBody>
      </p:sp>
      <p:sp>
        <p:nvSpPr>
          <p:cNvPr id="154" name="Rectangle 153"/>
          <p:cNvSpPr/>
          <p:nvPr/>
        </p:nvSpPr>
        <p:spPr>
          <a:xfrm>
            <a:off x="6353989" y="774828"/>
            <a:ext cx="1013024" cy="2354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t </a:t>
            </a:r>
            <a:r>
              <a:rPr lang="en-US" sz="1500" b="1" dirty="0"/>
              <a:t>= </a:t>
            </a:r>
            <a:r>
              <a:rPr lang="en-US" sz="1500" b="1" dirty="0" smtClean="0"/>
              <a:t>t + 5</a:t>
            </a:r>
            <a:endParaRPr lang="sv-SE" sz="1500" b="1" dirty="0"/>
          </a:p>
        </p:txBody>
      </p:sp>
      <p:sp>
        <p:nvSpPr>
          <p:cNvPr id="155" name="Rectangle 154"/>
          <p:cNvSpPr/>
          <p:nvPr/>
        </p:nvSpPr>
        <p:spPr>
          <a:xfrm>
            <a:off x="6416996" y="1405429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x = t</a:t>
            </a:r>
            <a:endParaRPr lang="sv-SE" sz="1500" b="1" dirty="0"/>
          </a:p>
        </p:txBody>
      </p:sp>
      <p:sp>
        <p:nvSpPr>
          <p:cNvPr id="156" name="Rectangle 155"/>
          <p:cNvSpPr/>
          <p:nvPr/>
        </p:nvSpPr>
        <p:spPr>
          <a:xfrm>
            <a:off x="8058308" y="626182"/>
            <a:ext cx="969071" cy="2314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int</a:t>
            </a:r>
            <a:r>
              <a:rPr lang="en-US" sz="1500" b="1" dirty="0"/>
              <a:t> t = </a:t>
            </a:r>
            <a:r>
              <a:rPr lang="en-US" sz="1500" b="1" dirty="0" smtClean="0"/>
              <a:t>x</a:t>
            </a:r>
            <a:endParaRPr lang="sv-SE" sz="1500" b="1" dirty="0"/>
          </a:p>
        </p:txBody>
      </p:sp>
      <p:sp>
        <p:nvSpPr>
          <p:cNvPr id="157" name="Rectangle 156"/>
          <p:cNvSpPr/>
          <p:nvPr/>
        </p:nvSpPr>
        <p:spPr>
          <a:xfrm>
            <a:off x="7938962" y="947943"/>
            <a:ext cx="1133798" cy="287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t </a:t>
            </a:r>
            <a:r>
              <a:rPr lang="en-US" sz="1500" b="1" dirty="0"/>
              <a:t>= </a:t>
            </a:r>
            <a:r>
              <a:rPr lang="en-US" sz="1500" b="1" dirty="0" smtClean="0"/>
              <a:t>t + 10</a:t>
            </a:r>
            <a:endParaRPr lang="sv-SE" sz="1500" b="1" dirty="0"/>
          </a:p>
        </p:txBody>
      </p:sp>
      <p:sp>
        <p:nvSpPr>
          <p:cNvPr id="158" name="Rectangle 157"/>
          <p:cNvSpPr/>
          <p:nvPr/>
        </p:nvSpPr>
        <p:spPr>
          <a:xfrm>
            <a:off x="8074104" y="1265107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x = t</a:t>
            </a:r>
            <a:endParaRPr lang="sv-SE" sz="15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840277" y="4103545"/>
            <a:ext cx="1673372" cy="275386"/>
            <a:chOff x="5840277" y="4103545"/>
            <a:chExt cx="1673372" cy="275386"/>
          </a:xfrm>
        </p:grpSpPr>
        <p:sp>
          <p:nvSpPr>
            <p:cNvPr id="159" name="Rectangle 158"/>
            <p:cNvSpPr/>
            <p:nvPr/>
          </p:nvSpPr>
          <p:spPr>
            <a:xfrm>
              <a:off x="6865578" y="4103546"/>
              <a:ext cx="648071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327293" y="4103545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840277" y="410695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982831" y="4106821"/>
            <a:ext cx="1673372" cy="275386"/>
            <a:chOff x="5840277" y="4103545"/>
            <a:chExt cx="1673372" cy="275386"/>
          </a:xfrm>
        </p:grpSpPr>
        <p:sp>
          <p:nvSpPr>
            <p:cNvPr id="172" name="Rectangle 171"/>
            <p:cNvSpPr/>
            <p:nvPr/>
          </p:nvSpPr>
          <p:spPr>
            <a:xfrm>
              <a:off x="6865578" y="4103546"/>
              <a:ext cx="648071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327293" y="4103545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840277" y="410695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978417" y="5956516"/>
            <a:ext cx="1673372" cy="275386"/>
            <a:chOff x="5840277" y="4103545"/>
            <a:chExt cx="1673372" cy="275386"/>
          </a:xfrm>
        </p:grpSpPr>
        <p:sp>
          <p:nvSpPr>
            <p:cNvPr id="176" name="Rectangle 175"/>
            <p:cNvSpPr/>
            <p:nvPr/>
          </p:nvSpPr>
          <p:spPr>
            <a:xfrm>
              <a:off x="6865578" y="4103546"/>
              <a:ext cx="648071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27293" y="4103545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840277" y="410695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7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9159986" y="4625458"/>
            <a:ext cx="297926" cy="730149"/>
            <a:chOff x="5972549" y="4947584"/>
            <a:chExt cx="297926" cy="704996"/>
          </a:xfrm>
        </p:grpSpPr>
        <p:grpSp>
          <p:nvGrpSpPr>
            <p:cNvPr id="57" name="Group 56"/>
            <p:cNvGrpSpPr/>
            <p:nvPr/>
          </p:nvGrpSpPr>
          <p:grpSpPr>
            <a:xfrm>
              <a:off x="5973240" y="4947584"/>
              <a:ext cx="297235" cy="141964"/>
              <a:chOff x="5973240" y="4947584"/>
              <a:chExt cx="297235" cy="14196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972549" y="5379527"/>
              <a:ext cx="297235" cy="141964"/>
              <a:chOff x="5973240" y="4947584"/>
              <a:chExt cx="297235" cy="141964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5973240" y="5510616"/>
              <a:ext cx="297235" cy="141964"/>
              <a:chOff x="5973240" y="4947584"/>
              <a:chExt cx="297235" cy="141964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5973240" y="4947584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270475" y="4951517"/>
                <a:ext cx="0" cy="138031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7" name="Straight Connector 186"/>
          <p:cNvCxnSpPr/>
          <p:nvPr/>
        </p:nvCxnSpPr>
        <p:spPr>
          <a:xfrm>
            <a:off x="6285398" y="3693785"/>
            <a:ext cx="0" cy="26506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6883998" y="3697511"/>
            <a:ext cx="2074" cy="29199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39845" y="108545"/>
            <a:ext cx="1094634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463634" y="609523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w</a:t>
            </a:r>
            <a:r>
              <a:rPr lang="en-US" sz="1500" b="1" dirty="0" smtClean="0"/>
              <a:t>rite x</a:t>
            </a:r>
            <a:endParaRPr lang="sv-SE" sz="15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39843" y="107035"/>
            <a:ext cx="1067751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8044300" y="1486614"/>
            <a:ext cx="890764" cy="323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035040" y="827509"/>
            <a:ext cx="923922" cy="2240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read x</a:t>
            </a:r>
            <a:endParaRPr lang="sv-SE" sz="15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6443063" y="1702638"/>
            <a:ext cx="918010" cy="323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78474" y="2347894"/>
            <a:ext cx="4247425" cy="1490398"/>
            <a:chOff x="5440335" y="2348895"/>
            <a:chExt cx="4247425" cy="1490398"/>
          </a:xfrm>
        </p:grpSpPr>
        <p:sp>
          <p:nvSpPr>
            <p:cNvPr id="108" name="Rectangle 107"/>
            <p:cNvSpPr/>
            <p:nvPr/>
          </p:nvSpPr>
          <p:spPr>
            <a:xfrm>
              <a:off x="6782332" y="2351203"/>
              <a:ext cx="157945" cy="59473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398931" y="2348895"/>
              <a:ext cx="165959" cy="57334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440335" y="2917971"/>
              <a:ext cx="4247425" cy="14347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Down Arrow 112"/>
            <p:cNvSpPr/>
            <p:nvPr/>
          </p:nvSpPr>
          <p:spPr>
            <a:xfrm>
              <a:off x="6514341" y="3061449"/>
              <a:ext cx="163123" cy="77784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4" name="Up Arrow 113"/>
            <p:cNvSpPr/>
            <p:nvPr/>
          </p:nvSpPr>
          <p:spPr>
            <a:xfrm>
              <a:off x="8674074" y="3036782"/>
              <a:ext cx="171788" cy="798972"/>
            </a:xfrm>
            <a:prstGeom prst="up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1" name="Title 2"/>
          <p:cNvSpPr>
            <a:spLocks noGrp="1"/>
          </p:cNvSpPr>
          <p:nvPr>
            <p:ph type="title"/>
          </p:nvPr>
        </p:nvSpPr>
        <p:spPr>
          <a:xfrm>
            <a:off x="144075" y="329601"/>
            <a:ext cx="7416601" cy="8249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MESI Protocol</a:t>
            </a:r>
            <a:endParaRPr lang="sv-SE" sz="3600" dirty="0"/>
          </a:p>
        </p:txBody>
      </p:sp>
      <p:sp>
        <p:nvSpPr>
          <p:cNvPr id="180" name="Title 2"/>
          <p:cNvSpPr txBox="1">
            <a:spLocks/>
          </p:cNvSpPr>
          <p:nvPr/>
        </p:nvSpPr>
        <p:spPr>
          <a:xfrm>
            <a:off x="36875" y="290560"/>
            <a:ext cx="7416601" cy="824981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 smtClean="0"/>
              <a:t>TMESI Protocol (of </a:t>
            </a:r>
            <a:r>
              <a:rPr lang="en-US" sz="3600" dirty="0" err="1" smtClean="0"/>
              <a:t>FlexTM</a:t>
            </a:r>
            <a:r>
              <a:rPr lang="en-US" sz="3600" dirty="0" smtClean="0"/>
              <a:t>)</a:t>
            </a:r>
            <a:endParaRPr lang="sv-SE" sz="3600" dirty="0"/>
          </a:p>
        </p:txBody>
      </p:sp>
      <p:sp>
        <p:nvSpPr>
          <p:cNvPr id="181" name="Title 2"/>
          <p:cNvSpPr txBox="1">
            <a:spLocks/>
          </p:cNvSpPr>
          <p:nvPr/>
        </p:nvSpPr>
        <p:spPr>
          <a:xfrm>
            <a:off x="41781" y="290560"/>
            <a:ext cx="7416601" cy="824981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600" dirty="0" smtClean="0"/>
              <a:t>Motivating Example</a:t>
            </a:r>
            <a:endParaRPr lang="sv-SE" sz="3600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5333934" y="2311704"/>
            <a:ext cx="4536504" cy="1529316"/>
            <a:chOff x="5376068" y="2305621"/>
            <a:chExt cx="4536504" cy="1529316"/>
          </a:xfrm>
        </p:grpSpPr>
        <p:sp>
          <p:nvSpPr>
            <p:cNvPr id="183" name="TextBox 182"/>
            <p:cNvSpPr txBox="1"/>
            <p:nvPr/>
          </p:nvSpPr>
          <p:spPr>
            <a:xfrm>
              <a:off x="5376068" y="2841436"/>
              <a:ext cx="4536504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Conflict manager</a:t>
              </a:r>
              <a:endParaRPr lang="en-US" b="1" dirty="0"/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rot="5400000">
              <a:off x="6488979" y="2582850"/>
              <a:ext cx="532606" cy="79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rot="5400000" flipH="1" flipV="1">
              <a:off x="6733108" y="2573159"/>
              <a:ext cx="534194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5585813" y="2411135"/>
              <a:ext cx="12489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instruction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047570" y="2489984"/>
              <a:ext cx="105216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response</a:t>
              </a:r>
            </a:p>
          </p:txBody>
        </p:sp>
        <p:sp>
          <p:nvSpPr>
            <p:cNvPr id="190" name="Down Arrow 189"/>
            <p:cNvSpPr/>
            <p:nvPr/>
          </p:nvSpPr>
          <p:spPr>
            <a:xfrm>
              <a:off x="6594614" y="3236064"/>
              <a:ext cx="154368" cy="598873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1" name="Up Arrow 190"/>
            <p:cNvSpPr/>
            <p:nvPr/>
          </p:nvSpPr>
          <p:spPr>
            <a:xfrm>
              <a:off x="8766736" y="3204685"/>
              <a:ext cx="162568" cy="615140"/>
            </a:xfrm>
            <a:prstGeom prst="up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92" name="Straight Arrow Connector 191"/>
            <p:cNvCxnSpPr/>
            <p:nvPr/>
          </p:nvCxnSpPr>
          <p:spPr>
            <a:xfrm rot="5400000" flipH="1" flipV="1">
              <a:off x="8328451" y="2571924"/>
              <a:ext cx="534194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rot="5400000">
              <a:off x="8082734" y="2582850"/>
              <a:ext cx="532606" cy="79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/>
          <p:cNvGrpSpPr/>
          <p:nvPr/>
        </p:nvGrpSpPr>
        <p:grpSpPr>
          <a:xfrm>
            <a:off x="5400352" y="3862928"/>
            <a:ext cx="4593475" cy="3425758"/>
            <a:chOff x="5400352" y="3862928"/>
            <a:chExt cx="4593475" cy="3425758"/>
          </a:xfrm>
        </p:grpSpPr>
        <p:sp>
          <p:nvSpPr>
            <p:cNvPr id="276" name="Rectangle 275"/>
            <p:cNvSpPr/>
            <p:nvPr/>
          </p:nvSpPr>
          <p:spPr>
            <a:xfrm>
              <a:off x="7644320" y="5631841"/>
              <a:ext cx="196138" cy="2949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547045" y="5214282"/>
              <a:ext cx="196138" cy="2949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8719216" y="5207250"/>
              <a:ext cx="196138" cy="2949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5568439" y="5520471"/>
              <a:ext cx="4319056" cy="14347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5400352" y="3862928"/>
              <a:ext cx="4593475" cy="3425758"/>
            </a:xfrm>
            <a:prstGeom prst="roundRect">
              <a:avLst>
                <a:gd name="adj" fmla="val 7985"/>
              </a:avLst>
            </a:prstGeom>
            <a:noFill/>
            <a:ln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84" name="Group 283"/>
            <p:cNvGrpSpPr/>
            <p:nvPr/>
          </p:nvGrpSpPr>
          <p:grpSpPr>
            <a:xfrm>
              <a:off x="5756985" y="3977092"/>
              <a:ext cx="1803691" cy="1383480"/>
              <a:chOff x="5756985" y="3977092"/>
              <a:chExt cx="1803691" cy="1383480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5756985" y="3977092"/>
                <a:ext cx="1803691" cy="1383480"/>
                <a:chOff x="5823961" y="3977092"/>
                <a:chExt cx="1803691" cy="1383480"/>
              </a:xfrm>
            </p:grpSpPr>
            <p:sp>
              <p:nvSpPr>
                <p:cNvPr id="345" name="Rounded Rectangle 344"/>
                <p:cNvSpPr/>
                <p:nvPr/>
              </p:nvSpPr>
              <p:spPr>
                <a:xfrm>
                  <a:off x="5823961" y="3977092"/>
                  <a:ext cx="180369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5912096" y="4082295"/>
                  <a:ext cx="1591087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47" name="Group 346"/>
                <p:cNvGrpSpPr/>
                <p:nvPr/>
              </p:nvGrpSpPr>
              <p:grpSpPr>
                <a:xfrm>
                  <a:off x="5912095" y="4366037"/>
                  <a:ext cx="1591088" cy="303810"/>
                  <a:chOff x="5912096" y="4236372"/>
                  <a:chExt cx="1425337" cy="303810"/>
                </a:xfrm>
              </p:grpSpPr>
              <p:sp>
                <p:nvSpPr>
                  <p:cNvPr id="356" name="Rectangle 355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57" name="Straight Connector 356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Straight Connector 357"/>
                  <p:cNvCxnSpPr/>
                  <p:nvPr/>
                </p:nvCxnSpPr>
                <p:spPr>
                  <a:xfrm flipH="1">
                    <a:off x="6886304" y="4248184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8" name="Group 347"/>
                <p:cNvGrpSpPr/>
                <p:nvPr/>
              </p:nvGrpSpPr>
              <p:grpSpPr>
                <a:xfrm>
                  <a:off x="5912094" y="4634388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353" name="Rectangle 352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:endParaRPr lang="sv-SE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54" name="Straight Connector 353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Straight Connector 354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9" name="Group 348"/>
                <p:cNvGrpSpPr/>
                <p:nvPr/>
              </p:nvGrpSpPr>
              <p:grpSpPr>
                <a:xfrm>
                  <a:off x="5912094" y="4920430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350" name="Rectangle 349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51" name="Straight Connector 350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Straight Connector 351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6" name="Rectangle 335"/>
              <p:cNvSpPr/>
              <p:nvPr/>
            </p:nvSpPr>
            <p:spPr>
              <a:xfrm>
                <a:off x="5864434" y="4432013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5864434" y="469130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5844416" y="496782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6400217" y="4412040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6398012" y="4678795"/>
                <a:ext cx="504056" cy="2476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6398012" y="4997251"/>
                <a:ext cx="504056" cy="168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6943438" y="4408802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6951028" y="4689030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6937586" y="4970975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7917141" y="3977092"/>
              <a:ext cx="1803691" cy="1383480"/>
              <a:chOff x="5756985" y="3977092"/>
              <a:chExt cx="1803691" cy="1383480"/>
            </a:xfrm>
          </p:grpSpPr>
          <p:grpSp>
            <p:nvGrpSpPr>
              <p:cNvPr id="311" name="Group 310"/>
              <p:cNvGrpSpPr/>
              <p:nvPr/>
            </p:nvGrpSpPr>
            <p:grpSpPr>
              <a:xfrm>
                <a:off x="5756985" y="3977092"/>
                <a:ext cx="1803691" cy="1383480"/>
                <a:chOff x="5823961" y="3977092"/>
                <a:chExt cx="1803691" cy="1383480"/>
              </a:xfrm>
            </p:grpSpPr>
            <p:sp>
              <p:nvSpPr>
                <p:cNvPr id="321" name="Rounded Rectangle 320"/>
                <p:cNvSpPr/>
                <p:nvPr/>
              </p:nvSpPr>
              <p:spPr>
                <a:xfrm>
                  <a:off x="5823961" y="3977092"/>
                  <a:ext cx="180369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5912096" y="4082295"/>
                  <a:ext cx="1591087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23" name="Group 322"/>
                <p:cNvGrpSpPr/>
                <p:nvPr/>
              </p:nvGrpSpPr>
              <p:grpSpPr>
                <a:xfrm>
                  <a:off x="5912095" y="4366037"/>
                  <a:ext cx="1591088" cy="303810"/>
                  <a:chOff x="5912096" y="4236372"/>
                  <a:chExt cx="1425337" cy="303810"/>
                </a:xfrm>
              </p:grpSpPr>
              <p:sp>
                <p:nvSpPr>
                  <p:cNvPr id="332" name="Rectangle 331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33" name="Straight Connector 332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/>
                  <p:cNvCxnSpPr/>
                  <p:nvPr/>
                </p:nvCxnSpPr>
                <p:spPr>
                  <a:xfrm flipH="1">
                    <a:off x="6886304" y="4248184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4" name="Group 323"/>
                <p:cNvGrpSpPr/>
                <p:nvPr/>
              </p:nvGrpSpPr>
              <p:grpSpPr>
                <a:xfrm>
                  <a:off x="5912094" y="4634388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329" name="Rectangle 328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:endParaRPr lang="sv-SE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30" name="Straight Connector 329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5" name="Group 324"/>
                <p:cNvGrpSpPr/>
                <p:nvPr/>
              </p:nvGrpSpPr>
              <p:grpSpPr>
                <a:xfrm>
                  <a:off x="5912094" y="4920430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326" name="Rectangle 325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27" name="Straight Connector 326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2" name="Rectangle 311"/>
              <p:cNvSpPr/>
              <p:nvPr/>
            </p:nvSpPr>
            <p:spPr>
              <a:xfrm>
                <a:off x="5864434" y="4432013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5864434" y="469130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5844416" y="496782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6400217" y="4412040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6398012" y="4678795"/>
                <a:ext cx="504056" cy="2476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6398012" y="4997251"/>
                <a:ext cx="504056" cy="168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6943438" y="4408802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6937586" y="4689030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6937586" y="4970975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6912520" y="5829366"/>
              <a:ext cx="1803691" cy="1383480"/>
              <a:chOff x="5756985" y="3977092"/>
              <a:chExt cx="1803691" cy="1383480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5756985" y="3977092"/>
                <a:ext cx="1803691" cy="1383480"/>
                <a:chOff x="5823961" y="3977092"/>
                <a:chExt cx="1803691" cy="1383480"/>
              </a:xfrm>
            </p:grpSpPr>
            <p:sp>
              <p:nvSpPr>
                <p:cNvPr id="297" name="Rounded Rectangle 296"/>
                <p:cNvSpPr/>
                <p:nvPr/>
              </p:nvSpPr>
              <p:spPr>
                <a:xfrm>
                  <a:off x="5823961" y="3977092"/>
                  <a:ext cx="1803691" cy="138348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5912096" y="4082295"/>
                  <a:ext cx="1591087" cy="289268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99" name="Group 298"/>
                <p:cNvGrpSpPr/>
                <p:nvPr/>
              </p:nvGrpSpPr>
              <p:grpSpPr>
                <a:xfrm>
                  <a:off x="5912095" y="4366037"/>
                  <a:ext cx="1591088" cy="303810"/>
                  <a:chOff x="5912096" y="4236372"/>
                  <a:chExt cx="1425337" cy="303810"/>
                </a:xfrm>
              </p:grpSpPr>
              <p:sp>
                <p:nvSpPr>
                  <p:cNvPr id="308" name="Rectangle 307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09" name="Straight Connector 308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/>
                  <p:cNvCxnSpPr/>
                  <p:nvPr/>
                </p:nvCxnSpPr>
                <p:spPr>
                  <a:xfrm flipH="1">
                    <a:off x="6886304" y="4248184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5912094" y="4634388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305" name="Rectangle 304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</a:t>
                    </a:r>
                    <a:endParaRPr lang="sv-SE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06" name="Straight Connector 305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5912094" y="4920430"/>
                  <a:ext cx="1591088" cy="298750"/>
                  <a:chOff x="5912096" y="4236372"/>
                  <a:chExt cx="1425337" cy="298750"/>
                </a:xfrm>
              </p:grpSpPr>
              <p:sp>
                <p:nvSpPr>
                  <p:cNvPr id="302" name="Rectangle 301"/>
                  <p:cNvSpPr/>
                  <p:nvPr/>
                </p:nvSpPr>
                <p:spPr>
                  <a:xfrm>
                    <a:off x="5912096" y="4245854"/>
                    <a:ext cx="142533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 </a:t>
                    </a:r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</a:t>
                    </a:r>
                    <a:endParaRPr lang="sv-SE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03" name="Straight Connector 302"/>
                  <p:cNvCxnSpPr/>
                  <p:nvPr/>
                </p:nvCxnSpPr>
                <p:spPr>
                  <a:xfrm flipH="1">
                    <a:off x="6383626" y="4236372"/>
                    <a:ext cx="767" cy="295724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flipH="1">
                    <a:off x="6885977" y="4240098"/>
                    <a:ext cx="2074" cy="29199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8" name="Rectangle 287"/>
              <p:cNvSpPr/>
              <p:nvPr/>
            </p:nvSpPr>
            <p:spPr>
              <a:xfrm>
                <a:off x="5864434" y="4432013"/>
                <a:ext cx="504056" cy="1767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5864434" y="469130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5844416" y="4967829"/>
                <a:ext cx="504056" cy="162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6400217" y="4412040"/>
                <a:ext cx="504056" cy="2225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398012" y="4678795"/>
                <a:ext cx="504056" cy="2476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6398012" y="4997251"/>
                <a:ext cx="504056" cy="168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6943438" y="4408802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937586" y="4689030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6937586" y="4970975"/>
                <a:ext cx="504056" cy="1983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sv-SE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43" name="Rectangle 442"/>
          <p:cNvSpPr/>
          <p:nvPr/>
        </p:nvSpPr>
        <p:spPr>
          <a:xfrm>
            <a:off x="6358397" y="4375519"/>
            <a:ext cx="579189" cy="2736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TMI</a:t>
            </a:r>
            <a:endParaRPr lang="sv-S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8524405" y="4377849"/>
            <a:ext cx="579189" cy="2736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TMI</a:t>
            </a:r>
            <a:endParaRPr lang="sv-S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6368490" y="4382300"/>
            <a:ext cx="579189" cy="2736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8509226" y="4383543"/>
            <a:ext cx="579189" cy="2736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6364249" y="4373541"/>
            <a:ext cx="579189" cy="2736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8510268" y="4373541"/>
            <a:ext cx="579189" cy="2697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6366541" y="4371138"/>
            <a:ext cx="579189" cy="2736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sv-S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8516865" y="4374196"/>
            <a:ext cx="579189" cy="2736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sv-SE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8027721" y="1097196"/>
            <a:ext cx="923922" cy="2240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x</a:t>
            </a:r>
            <a:endParaRPr lang="sv-SE" sz="15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6338755" y="107036"/>
            <a:ext cx="1094634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1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6473351" y="614609"/>
            <a:ext cx="844876" cy="226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x</a:t>
            </a:r>
            <a:endParaRPr lang="sv-SE" sz="15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939844" y="111065"/>
            <a:ext cx="1067750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Thread</a:t>
            </a:r>
            <a:r>
              <a:rPr lang="en-US" baseline="-25000" dirty="0" smtClean="0"/>
              <a:t>2</a:t>
            </a:r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/>
          </a:p>
          <a:p>
            <a:pPr algn="ctr"/>
            <a:endParaRPr lang="en-US" sz="1500" b="1" baseline="-25000" dirty="0" smtClean="0"/>
          </a:p>
          <a:p>
            <a:pPr algn="ctr"/>
            <a:endParaRPr lang="en-US" sz="1500" b="1" baseline="-25000" dirty="0" smtClean="0"/>
          </a:p>
        </p:txBody>
      </p:sp>
      <p:sp>
        <p:nvSpPr>
          <p:cNvPr id="152" name="TextBox 151"/>
          <p:cNvSpPr txBox="1"/>
          <p:nvPr/>
        </p:nvSpPr>
        <p:spPr>
          <a:xfrm>
            <a:off x="8043736" y="1481206"/>
            <a:ext cx="890764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8034476" y="905055"/>
            <a:ext cx="923922" cy="2240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write x</a:t>
            </a:r>
            <a:endParaRPr lang="sv-SE" sz="15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6467621" y="1723224"/>
            <a:ext cx="889798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60" name="Oval 159"/>
          <p:cNvSpPr/>
          <p:nvPr/>
        </p:nvSpPr>
        <p:spPr>
          <a:xfrm>
            <a:off x="6825815" y="779856"/>
            <a:ext cx="1786810" cy="90274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Trace not allowed!</a:t>
            </a:r>
            <a:endParaRPr lang="sv-SE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6467621" y="1723224"/>
            <a:ext cx="887216" cy="323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abort</a:t>
            </a:r>
          </a:p>
        </p:txBody>
      </p:sp>
      <p:sp>
        <p:nvSpPr>
          <p:cNvPr id="162" name="Oval 161"/>
          <p:cNvSpPr/>
          <p:nvPr/>
        </p:nvSpPr>
        <p:spPr>
          <a:xfrm>
            <a:off x="6820414" y="788863"/>
            <a:ext cx="1786810" cy="902742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Trace allowed</a:t>
            </a:r>
            <a:endParaRPr lang="sv-SE" b="1" dirty="0"/>
          </a:p>
        </p:txBody>
      </p:sp>
      <p:sp>
        <p:nvSpPr>
          <p:cNvPr id="165" name="Explosion 1 164"/>
          <p:cNvSpPr/>
          <p:nvPr/>
        </p:nvSpPr>
        <p:spPr>
          <a:xfrm>
            <a:off x="5809590" y="4486030"/>
            <a:ext cx="3973215" cy="2045039"/>
          </a:xfrm>
          <a:prstGeom prst="irregularSeal1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Incoherent states!</a:t>
            </a:r>
            <a:endParaRPr lang="sv-SE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3" y="1245853"/>
            <a:ext cx="2233865" cy="4077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2" y="1176232"/>
            <a:ext cx="4929051" cy="4305672"/>
          </a:xfrm>
          <a:prstGeom prst="rect">
            <a:avLst/>
          </a:prstGeom>
        </p:spPr>
      </p:pic>
      <p:sp>
        <p:nvSpPr>
          <p:cNvPr id="156" name="Rounded Rectangular Callout 155"/>
          <p:cNvSpPr/>
          <p:nvPr/>
        </p:nvSpPr>
        <p:spPr>
          <a:xfrm>
            <a:off x="143768" y="1109954"/>
            <a:ext cx="1058895" cy="380260"/>
          </a:xfrm>
          <a:prstGeom prst="wedgeRoundRectCallout">
            <a:avLst>
              <a:gd name="adj1" fmla="val 46852"/>
              <a:gd name="adj2" fmla="val 1287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Modified</a:t>
            </a:r>
            <a:endParaRPr lang="sv-SE" sz="1500" b="1" dirty="0"/>
          </a:p>
        </p:txBody>
      </p:sp>
      <p:sp>
        <p:nvSpPr>
          <p:cNvPr id="158" name="Rounded Rectangular Callout 157"/>
          <p:cNvSpPr/>
          <p:nvPr/>
        </p:nvSpPr>
        <p:spPr>
          <a:xfrm>
            <a:off x="69762" y="2117315"/>
            <a:ext cx="1108674" cy="358078"/>
          </a:xfrm>
          <a:prstGeom prst="wedgeRoundRectCallout">
            <a:avLst>
              <a:gd name="adj1" fmla="val 48225"/>
              <a:gd name="adj2" fmla="val 12158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Exclusive</a:t>
            </a:r>
            <a:endParaRPr lang="sv-SE" sz="1500" b="1" dirty="0"/>
          </a:p>
        </p:txBody>
      </p:sp>
      <p:sp>
        <p:nvSpPr>
          <p:cNvPr id="163" name="Rounded Rectangular Callout 162"/>
          <p:cNvSpPr/>
          <p:nvPr/>
        </p:nvSpPr>
        <p:spPr>
          <a:xfrm>
            <a:off x="65710" y="3102066"/>
            <a:ext cx="874741" cy="358078"/>
          </a:xfrm>
          <a:prstGeom prst="wedgeRoundRectCallout">
            <a:avLst>
              <a:gd name="adj1" fmla="val 72443"/>
              <a:gd name="adj2" fmla="val 1167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Shared</a:t>
            </a:r>
            <a:endParaRPr lang="sv-SE" sz="1500" b="1" dirty="0"/>
          </a:p>
        </p:txBody>
      </p:sp>
      <p:sp>
        <p:nvSpPr>
          <p:cNvPr id="164" name="Rounded Rectangular Callout 163"/>
          <p:cNvSpPr/>
          <p:nvPr/>
        </p:nvSpPr>
        <p:spPr>
          <a:xfrm>
            <a:off x="69762" y="4849172"/>
            <a:ext cx="900932" cy="358078"/>
          </a:xfrm>
          <a:prstGeom prst="wedgeRoundRectCallout">
            <a:avLst>
              <a:gd name="adj1" fmla="val 68537"/>
              <a:gd name="adj2" fmla="val -804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Invalid</a:t>
            </a:r>
            <a:endParaRPr lang="sv-SE" sz="1500" b="1" dirty="0"/>
          </a:p>
        </p:txBody>
      </p:sp>
      <p:sp>
        <p:nvSpPr>
          <p:cNvPr id="166" name="Cloud Callout 165"/>
          <p:cNvSpPr/>
          <p:nvPr/>
        </p:nvSpPr>
        <p:spPr>
          <a:xfrm>
            <a:off x="3693418" y="910236"/>
            <a:ext cx="2525947" cy="993820"/>
          </a:xfrm>
          <a:prstGeom prst="cloudCallout">
            <a:avLst>
              <a:gd name="adj1" fmla="val -14585"/>
              <a:gd name="adj2" fmla="val 957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sv-SE" dirty="0" smtClean="0"/>
              <a:t>Write within a transaction</a:t>
            </a:r>
            <a:endParaRPr lang="sv-SE" dirty="0"/>
          </a:p>
        </p:txBody>
      </p:sp>
      <p:sp>
        <p:nvSpPr>
          <p:cNvPr id="167" name="Cloud Callout 166"/>
          <p:cNvSpPr/>
          <p:nvPr/>
        </p:nvSpPr>
        <p:spPr>
          <a:xfrm>
            <a:off x="1643971" y="5520471"/>
            <a:ext cx="3609574" cy="1199828"/>
          </a:xfrm>
          <a:prstGeom prst="cloudCallout">
            <a:avLst>
              <a:gd name="adj1" fmla="val 27829"/>
              <a:gd name="adj2" fmla="val -1583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sv-SE" dirty="0" smtClean="0"/>
              <a:t>Read while another writes within a transaction</a:t>
            </a:r>
            <a:endParaRPr lang="sv-SE" dirty="0"/>
          </a:p>
        </p:txBody>
      </p:sp>
      <p:sp>
        <p:nvSpPr>
          <p:cNvPr id="168" name="Cloud Callout 167"/>
          <p:cNvSpPr/>
          <p:nvPr/>
        </p:nvSpPr>
        <p:spPr>
          <a:xfrm>
            <a:off x="3600152" y="2162342"/>
            <a:ext cx="1356239" cy="898106"/>
          </a:xfrm>
          <a:prstGeom prst="cloudCallout">
            <a:avLst>
              <a:gd name="adj1" fmla="val 79891"/>
              <a:gd name="adj2" fmla="val 289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Filter</a:t>
            </a:r>
            <a:endParaRPr lang="sv-SE" sz="22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5390525" y="4105269"/>
            <a:ext cx="415498" cy="10772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5">
                    <a:lumMod val="75000"/>
                  </a:schemeClr>
                </a:solidFill>
              </a:rPr>
              <a:t>Cache C</a:t>
            </a:r>
            <a:r>
              <a:rPr lang="en-US" sz="1500" b="1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7567333" y="4114157"/>
            <a:ext cx="415498" cy="10479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5">
                    <a:lumMod val="75000"/>
                  </a:schemeClr>
                </a:solidFill>
              </a:rPr>
              <a:t>Cache C</a:t>
            </a:r>
            <a:r>
              <a:rPr lang="en-US" sz="15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1500" b="1" baseline="-25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562919" y="6079203"/>
            <a:ext cx="415498" cy="8368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5">
                    <a:lumMod val="75000"/>
                  </a:schemeClr>
                </a:solidFill>
              </a:rPr>
              <a:t>Memory</a:t>
            </a:r>
            <a:endParaRPr lang="en-US" sz="1500" b="1" baseline="-25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4" name="Rounded Rectangular Callout 173"/>
          <p:cNvSpPr/>
          <p:nvPr/>
        </p:nvSpPr>
        <p:spPr>
          <a:xfrm>
            <a:off x="2376016" y="1799034"/>
            <a:ext cx="1017495" cy="285539"/>
          </a:xfrm>
          <a:prstGeom prst="wedgeRoundRectCallout">
            <a:avLst>
              <a:gd name="adj1" fmla="val 34998"/>
              <a:gd name="adj2" fmla="val -2152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Commit</a:t>
            </a:r>
            <a:endParaRPr lang="sv-SE" sz="1500" b="1" dirty="0"/>
          </a:p>
        </p:txBody>
      </p:sp>
      <p:sp>
        <p:nvSpPr>
          <p:cNvPr id="175" name="Rounded Rectangular Callout 174"/>
          <p:cNvSpPr/>
          <p:nvPr/>
        </p:nvSpPr>
        <p:spPr>
          <a:xfrm>
            <a:off x="2491949" y="4465989"/>
            <a:ext cx="785627" cy="285539"/>
          </a:xfrm>
          <a:prstGeom prst="wedgeRoundRectCallout">
            <a:avLst>
              <a:gd name="adj1" fmla="val 79367"/>
              <a:gd name="adj2" fmla="val 25847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Abort</a:t>
            </a:r>
            <a:endParaRPr lang="sv-SE" sz="1500" b="1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5840277" y="4103545"/>
            <a:ext cx="1673372" cy="275386"/>
            <a:chOff x="5840277" y="4103545"/>
            <a:chExt cx="1673372" cy="275386"/>
          </a:xfrm>
        </p:grpSpPr>
        <p:sp>
          <p:nvSpPr>
            <p:cNvPr id="155" name="Rectangle 154"/>
            <p:cNvSpPr/>
            <p:nvPr/>
          </p:nvSpPr>
          <p:spPr>
            <a:xfrm>
              <a:off x="6865578" y="4103546"/>
              <a:ext cx="648071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27293" y="4103545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840277" y="410695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004572" y="4111256"/>
            <a:ext cx="1673372" cy="275386"/>
            <a:chOff x="5840277" y="4103545"/>
            <a:chExt cx="1673372" cy="275386"/>
          </a:xfrm>
        </p:grpSpPr>
        <p:sp>
          <p:nvSpPr>
            <p:cNvPr id="176" name="Rectangle 175"/>
            <p:cNvSpPr/>
            <p:nvPr/>
          </p:nvSpPr>
          <p:spPr>
            <a:xfrm>
              <a:off x="6865578" y="4103546"/>
              <a:ext cx="648071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27293" y="4103545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840277" y="410695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981595" y="5941510"/>
            <a:ext cx="1673372" cy="275386"/>
            <a:chOff x="5840277" y="4103545"/>
            <a:chExt cx="1673372" cy="275386"/>
          </a:xfrm>
        </p:grpSpPr>
        <p:sp>
          <p:nvSpPr>
            <p:cNvPr id="194" name="Rectangle 193"/>
            <p:cNvSpPr/>
            <p:nvPr/>
          </p:nvSpPr>
          <p:spPr>
            <a:xfrm>
              <a:off x="6865578" y="4103546"/>
              <a:ext cx="648071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327293" y="4103545"/>
              <a:ext cx="645494" cy="2753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840277" y="4106958"/>
              <a:ext cx="552370" cy="2719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  <a:endParaRPr lang="sv-S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8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80" grpId="0"/>
      <p:bldP spid="180" grpId="1"/>
      <p:bldP spid="181" grpId="0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149" grpId="0" animBg="1"/>
      <p:bldP spid="150" grpId="0"/>
      <p:bldP spid="151" grpId="0" animBg="1"/>
      <p:bldP spid="152" grpId="0" animBg="1"/>
      <p:bldP spid="153" grpId="0"/>
      <p:bldP spid="159" grpId="0" animBg="1"/>
      <p:bldP spid="160" grpId="0" animBg="1"/>
      <p:bldP spid="160" grpId="1" animBg="1"/>
      <p:bldP spid="161" grpId="0" animBg="1"/>
      <p:bldP spid="162" grpId="0" animBg="1"/>
      <p:bldP spid="165" grpId="0" animBg="1"/>
      <p:bldP spid="165" grpId="1" animBg="1"/>
      <p:bldP spid="156" grpId="0" animBg="1"/>
      <p:bldP spid="156" grpId="1" animBg="1"/>
      <p:bldP spid="158" grpId="0" animBg="1"/>
      <p:bldP spid="158" grpId="1" animBg="1"/>
      <p:bldP spid="163" grpId="0" animBg="1"/>
      <p:bldP spid="163" grpId="1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74" grpId="0" animBg="1"/>
      <p:bldP spid="174" grpId="1" animBg="1"/>
      <p:bldP spid="175" grpId="0" animBg="1"/>
      <p:bldP spid="17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2"/>
          <p:cNvSpPr>
            <a:spLocks noGrp="1"/>
          </p:cNvSpPr>
          <p:nvPr>
            <p:ph type="title"/>
          </p:nvPr>
        </p:nvSpPr>
        <p:spPr>
          <a:xfrm>
            <a:off x="144075" y="329601"/>
            <a:ext cx="7416601" cy="8249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</a:t>
            </a:r>
            <a:endParaRPr lang="sv-SE" sz="3600" dirty="0"/>
          </a:p>
        </p:txBody>
      </p:sp>
      <p:sp>
        <p:nvSpPr>
          <p:cNvPr id="138" name="Content Placeholder 1"/>
          <p:cNvSpPr>
            <a:spLocks noGrp="1"/>
          </p:cNvSpPr>
          <p:nvPr>
            <p:ph idx="1"/>
          </p:nvPr>
        </p:nvSpPr>
        <p:spPr>
          <a:xfrm>
            <a:off x="164789" y="1410225"/>
            <a:ext cx="9072563" cy="4989036"/>
          </a:xfrm>
        </p:spPr>
        <p:txBody>
          <a:bodyPr/>
          <a:lstStyle/>
          <a:p>
            <a:r>
              <a:rPr lang="sv-SE" sz="2500" dirty="0" smtClean="0"/>
              <a:t>Verification of coherence </a:t>
            </a:r>
          </a:p>
          <a:p>
            <a:pPr marL="120953" indent="0">
              <a:buNone/>
            </a:pPr>
            <a:r>
              <a:rPr lang="sv-SE" sz="2500" dirty="0" smtClean="0"/>
              <a:t>in presence of filters</a:t>
            </a:r>
          </a:p>
          <a:p>
            <a:pPr marL="120953" indent="0">
              <a:buNone/>
            </a:pPr>
            <a:endParaRPr lang="sv-SE" dirty="0" smtClean="0"/>
          </a:p>
          <a:p>
            <a:endParaRPr lang="sv-SE" sz="2500" dirty="0" smtClean="0"/>
          </a:p>
          <a:p>
            <a:r>
              <a:rPr lang="sv-SE" sz="2500" dirty="0" smtClean="0"/>
              <a:t>Challenges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Unbounded number of transactions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Unbounded number of threads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Unbounded number of variables</a:t>
            </a:r>
            <a:endParaRPr lang="en-US" dirty="0" smtClean="0"/>
          </a:p>
        </p:txBody>
      </p:sp>
      <p:cxnSp>
        <p:nvCxnSpPr>
          <p:cNvPr id="187" name="Straight Connector 186"/>
          <p:cNvCxnSpPr/>
          <p:nvPr/>
        </p:nvCxnSpPr>
        <p:spPr>
          <a:xfrm>
            <a:off x="6284346" y="3693877"/>
            <a:ext cx="0" cy="26506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6882946" y="3697603"/>
            <a:ext cx="2074" cy="29199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332924" y="131995"/>
            <a:ext cx="2679029" cy="2181509"/>
            <a:chOff x="6332924" y="131995"/>
            <a:chExt cx="2679029" cy="2218299"/>
          </a:xfrm>
        </p:grpSpPr>
        <p:sp>
          <p:nvSpPr>
            <p:cNvPr id="12" name="TextBox 11"/>
            <p:cNvSpPr txBox="1"/>
            <p:nvPr/>
          </p:nvSpPr>
          <p:spPr>
            <a:xfrm>
              <a:off x="6332924" y="134303"/>
              <a:ext cx="1095233" cy="22159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</a:t>
              </a:r>
              <a:r>
                <a:rPr lang="en-US" baseline="-25000" dirty="0" smtClean="0"/>
                <a:t>1</a:t>
              </a:r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62582" y="609615"/>
              <a:ext cx="844876" cy="2263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w</a:t>
              </a:r>
              <a:r>
                <a:rPr lang="en-US" sz="1500" b="1" dirty="0" smtClean="0"/>
                <a:t>rite x</a:t>
              </a:r>
              <a:endParaRPr lang="sv-SE" sz="15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38962" y="131995"/>
              <a:ext cx="1072991" cy="22159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</a:t>
              </a:r>
              <a:r>
                <a:rPr lang="en-US" baseline="-25000" dirty="0" smtClean="0"/>
                <a:t>2</a:t>
              </a:r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17263" y="1487627"/>
              <a:ext cx="916387" cy="3286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commit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033988" y="910879"/>
              <a:ext cx="923922" cy="2240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write x</a:t>
              </a:r>
              <a:endParaRPr lang="sv-SE" sz="15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12817" y="1702730"/>
              <a:ext cx="762000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commit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12817" y="1702730"/>
              <a:ext cx="762000" cy="3286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abort</a:t>
              </a: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5326034" y="2837996"/>
            <a:ext cx="45365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Conflict manager</a:t>
            </a:r>
            <a:endParaRPr lang="en-US" b="1" dirty="0"/>
          </a:p>
        </p:txBody>
      </p:sp>
      <p:cxnSp>
        <p:nvCxnSpPr>
          <p:cNvPr id="184" name="Straight Arrow Connector 183"/>
          <p:cNvCxnSpPr/>
          <p:nvPr/>
        </p:nvCxnSpPr>
        <p:spPr>
          <a:xfrm rot="5400000">
            <a:off x="6513437" y="2579410"/>
            <a:ext cx="532606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5400000" flipH="1" flipV="1">
            <a:off x="6757566" y="2569719"/>
            <a:ext cx="53419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5616376" y="2371426"/>
            <a:ext cx="1204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instruction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960963" y="2467890"/>
            <a:ext cx="10524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response</a:t>
            </a:r>
          </a:p>
        </p:txBody>
      </p:sp>
      <p:sp>
        <p:nvSpPr>
          <p:cNvPr id="190" name="Down Arrow 189"/>
          <p:cNvSpPr/>
          <p:nvPr/>
        </p:nvSpPr>
        <p:spPr>
          <a:xfrm>
            <a:off x="6544580" y="3232624"/>
            <a:ext cx="154368" cy="59887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1" name="Up Arrow 190"/>
          <p:cNvSpPr/>
          <p:nvPr/>
        </p:nvSpPr>
        <p:spPr>
          <a:xfrm>
            <a:off x="8716702" y="3201245"/>
            <a:ext cx="162568" cy="61514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2" name="Straight Arrow Connector 191"/>
          <p:cNvCxnSpPr/>
          <p:nvPr/>
        </p:nvCxnSpPr>
        <p:spPr>
          <a:xfrm rot="5400000" flipH="1" flipV="1">
            <a:off x="8352909" y="2568484"/>
            <a:ext cx="53419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rot="5400000">
            <a:off x="8107192" y="2579410"/>
            <a:ext cx="532606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5326034" y="2851541"/>
            <a:ext cx="45365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Filter</a:t>
            </a:r>
            <a:endParaRPr lang="en-US" b="1" dirty="0"/>
          </a:p>
        </p:txBody>
      </p:sp>
      <p:grpSp>
        <p:nvGrpSpPr>
          <p:cNvPr id="971" name="Group 970"/>
          <p:cNvGrpSpPr/>
          <p:nvPr/>
        </p:nvGrpSpPr>
        <p:grpSpPr>
          <a:xfrm>
            <a:off x="6333599" y="130297"/>
            <a:ext cx="2679029" cy="2215847"/>
            <a:chOff x="1591351" y="2919407"/>
            <a:chExt cx="2679029" cy="2230721"/>
          </a:xfrm>
        </p:grpSpPr>
        <p:sp>
          <p:nvSpPr>
            <p:cNvPr id="1056" name="TextBox 1055"/>
            <p:cNvSpPr txBox="1"/>
            <p:nvPr/>
          </p:nvSpPr>
          <p:spPr>
            <a:xfrm>
              <a:off x="1591351" y="2934137"/>
              <a:ext cx="1095233" cy="22159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</a:t>
              </a:r>
              <a:r>
                <a:rPr lang="en-US" baseline="-25000" dirty="0" smtClean="0"/>
                <a:t>1</a:t>
              </a:r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  <a:p>
              <a:pPr algn="ctr"/>
              <a:r>
                <a:rPr lang="en-US" sz="1500" b="1" baseline="-25000" dirty="0" smtClean="0"/>
                <a:t>.</a:t>
              </a:r>
              <a:endParaRPr lang="en-US" sz="1500" b="1" baseline="-25000" dirty="0"/>
            </a:p>
            <a:p>
              <a:pPr algn="ctr"/>
              <a:r>
                <a:rPr lang="en-US" sz="1500" b="1" baseline="-25000" dirty="0" smtClean="0"/>
                <a:t>.</a:t>
              </a:r>
            </a:p>
            <a:p>
              <a:pPr algn="ctr"/>
              <a:endParaRPr lang="en-US" sz="1500" b="1" baseline="-25000" dirty="0" smtClean="0"/>
            </a:p>
          </p:txBody>
        </p:sp>
        <p:sp>
          <p:nvSpPr>
            <p:cNvPr id="1057" name="TextBox 1056"/>
            <p:cNvSpPr txBox="1"/>
            <p:nvPr/>
          </p:nvSpPr>
          <p:spPr>
            <a:xfrm>
              <a:off x="3197389" y="2919407"/>
              <a:ext cx="1072991" cy="22159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</a:t>
              </a:r>
              <a:r>
                <a:rPr lang="en-US" baseline="-25000" dirty="0" smtClean="0"/>
                <a:t>2</a:t>
              </a:r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endParaRPr lang="en-US" sz="1500" b="1" baseline="-25000" dirty="0" smtClean="0"/>
            </a:p>
            <a:p>
              <a:pPr algn="ctr"/>
              <a:endParaRPr lang="en-US" sz="1500" b="1" baseline="-25000" dirty="0"/>
            </a:p>
            <a:p>
              <a:pPr algn="ctr"/>
              <a:r>
                <a:rPr lang="en-US" sz="1500" b="1" baseline="-25000" dirty="0" smtClean="0"/>
                <a:t>.</a:t>
              </a:r>
            </a:p>
            <a:p>
              <a:pPr algn="ctr"/>
              <a:r>
                <a:rPr lang="en-US" sz="1500" b="1" baseline="-25000" dirty="0" smtClean="0"/>
                <a:t>.</a:t>
              </a:r>
            </a:p>
          </p:txBody>
        </p:sp>
        <p:sp>
          <p:nvSpPr>
            <p:cNvPr id="1058" name="TextBox 1057"/>
            <p:cNvSpPr txBox="1"/>
            <p:nvPr/>
          </p:nvSpPr>
          <p:spPr>
            <a:xfrm>
              <a:off x="1722615" y="3351658"/>
              <a:ext cx="841664" cy="325334"/>
            </a:xfrm>
            <a:prstGeom prst="rect">
              <a:avLst/>
            </a:prstGeom>
            <a:noFill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write x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59" name="TextBox 1058"/>
            <p:cNvSpPr txBox="1"/>
            <p:nvPr/>
          </p:nvSpPr>
          <p:spPr>
            <a:xfrm>
              <a:off x="1766156" y="3722304"/>
              <a:ext cx="762000" cy="325334"/>
            </a:xfrm>
            <a:prstGeom prst="rect">
              <a:avLst/>
            </a:prstGeom>
            <a:noFill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read y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60" name="TextBox 1059"/>
            <p:cNvSpPr txBox="1"/>
            <p:nvPr/>
          </p:nvSpPr>
          <p:spPr>
            <a:xfrm>
              <a:off x="3348006" y="3535137"/>
              <a:ext cx="832455" cy="325334"/>
            </a:xfrm>
            <a:prstGeom prst="rect">
              <a:avLst/>
            </a:prstGeom>
            <a:noFill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write y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061" name="TextBox 1060"/>
            <p:cNvSpPr txBox="1"/>
            <p:nvPr/>
          </p:nvSpPr>
          <p:spPr>
            <a:xfrm>
              <a:off x="3336592" y="3884970"/>
              <a:ext cx="835070" cy="3253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r</a:t>
              </a:r>
              <a:r>
                <a:rPr lang="en-US" sz="1500" b="1" dirty="0" smtClean="0"/>
                <a:t>ead x</a:t>
              </a:r>
              <a:endParaRPr lang="en-US" sz="1500" b="1" dirty="0"/>
            </a:p>
          </p:txBody>
        </p:sp>
        <p:sp>
          <p:nvSpPr>
            <p:cNvPr id="1062" name="TextBox 1061"/>
            <p:cNvSpPr txBox="1"/>
            <p:nvPr/>
          </p:nvSpPr>
          <p:spPr>
            <a:xfrm>
              <a:off x="1688751" y="4047638"/>
              <a:ext cx="929411" cy="32533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commit</a:t>
              </a:r>
            </a:p>
          </p:txBody>
        </p:sp>
        <p:sp>
          <p:nvSpPr>
            <p:cNvPr id="1063" name="TextBox 1062"/>
            <p:cNvSpPr txBox="1"/>
            <p:nvPr/>
          </p:nvSpPr>
          <p:spPr>
            <a:xfrm>
              <a:off x="3352883" y="4178139"/>
              <a:ext cx="762000" cy="32533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abort</a:t>
              </a:r>
            </a:p>
          </p:txBody>
        </p:sp>
        <p:sp>
          <p:nvSpPr>
            <p:cNvPr id="1064" name="TextBox 1063"/>
            <p:cNvSpPr txBox="1"/>
            <p:nvPr/>
          </p:nvSpPr>
          <p:spPr>
            <a:xfrm>
              <a:off x="1737171" y="4407768"/>
              <a:ext cx="828714" cy="325334"/>
            </a:xfrm>
            <a:prstGeom prst="rect">
              <a:avLst/>
            </a:prstGeom>
            <a:noFill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write </a:t>
              </a:r>
              <a:r>
                <a:rPr lang="en-US" sz="1500" b="1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065" name="TextBox 1064"/>
            <p:cNvSpPr txBox="1"/>
            <p:nvPr/>
          </p:nvSpPr>
          <p:spPr>
            <a:xfrm>
              <a:off x="3312270" y="4520560"/>
              <a:ext cx="868191" cy="325334"/>
            </a:xfrm>
            <a:prstGeom prst="rect">
              <a:avLst/>
            </a:prstGeom>
            <a:noFill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write 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81709" y="89662"/>
            <a:ext cx="4884297" cy="2761879"/>
            <a:chOff x="-702657" y="-69485"/>
            <a:chExt cx="4884297" cy="2761879"/>
          </a:xfrm>
        </p:grpSpPr>
        <p:cxnSp>
          <p:nvCxnSpPr>
            <p:cNvPr id="1067" name="Straight Arrow Connector 1066"/>
            <p:cNvCxnSpPr/>
            <p:nvPr/>
          </p:nvCxnSpPr>
          <p:spPr>
            <a:xfrm rot="5400000">
              <a:off x="183565" y="2416979"/>
              <a:ext cx="532606" cy="79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Arrow Connector 1067"/>
            <p:cNvCxnSpPr/>
            <p:nvPr/>
          </p:nvCxnSpPr>
          <p:spPr>
            <a:xfrm rot="5400000" flipH="1" flipV="1">
              <a:off x="404671" y="2420747"/>
              <a:ext cx="534194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69" name="TextBox 1068"/>
            <p:cNvSpPr txBox="1"/>
            <p:nvPr/>
          </p:nvSpPr>
          <p:spPr>
            <a:xfrm>
              <a:off x="216389" y="1070231"/>
              <a:ext cx="762000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commit</a:t>
              </a:r>
            </a:p>
          </p:txBody>
        </p:sp>
        <p:sp>
          <p:nvSpPr>
            <p:cNvPr id="1070" name="TextBox 1069"/>
            <p:cNvSpPr txBox="1"/>
            <p:nvPr/>
          </p:nvSpPr>
          <p:spPr>
            <a:xfrm>
              <a:off x="1579180" y="1238023"/>
              <a:ext cx="762000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abort</a:t>
              </a:r>
            </a:p>
          </p:txBody>
        </p:sp>
        <p:grpSp>
          <p:nvGrpSpPr>
            <p:cNvPr id="1071" name="Group 1070"/>
            <p:cNvGrpSpPr/>
            <p:nvPr/>
          </p:nvGrpSpPr>
          <p:grpSpPr>
            <a:xfrm>
              <a:off x="17423" y="-64918"/>
              <a:ext cx="1117749" cy="2215991"/>
              <a:chOff x="1064900" y="2616178"/>
              <a:chExt cx="1117749" cy="2215991"/>
            </a:xfrm>
          </p:grpSpPr>
          <p:sp>
            <p:nvSpPr>
              <p:cNvPr id="1090" name="TextBox 1089"/>
              <p:cNvSpPr txBox="1"/>
              <p:nvPr/>
            </p:nvSpPr>
            <p:spPr>
              <a:xfrm>
                <a:off x="1064900" y="2616178"/>
                <a:ext cx="1117749" cy="22159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Thread</a:t>
                </a:r>
                <a:r>
                  <a:rPr lang="en-US" baseline="-25000" dirty="0" smtClean="0"/>
                  <a:t>1</a:t>
                </a:r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r>
                  <a:rPr lang="en-US" sz="1500" b="1" baseline="-25000" dirty="0" smtClean="0"/>
                  <a:t>.</a:t>
                </a:r>
                <a:endParaRPr lang="en-US" sz="1500" b="1" baseline="-25000" dirty="0"/>
              </a:p>
              <a:p>
                <a:pPr algn="ctr"/>
                <a:r>
                  <a:rPr lang="en-US" sz="1500" b="1" baseline="-25000" dirty="0" smtClean="0"/>
                  <a:t>.</a:t>
                </a:r>
              </a:p>
              <a:p>
                <a:pPr algn="ctr"/>
                <a:endParaRPr lang="en-US" sz="1500" b="1" baseline="-25000" dirty="0" smtClean="0"/>
              </a:p>
            </p:txBody>
          </p:sp>
          <p:sp>
            <p:nvSpPr>
              <p:cNvPr id="1091" name="TextBox 1090"/>
              <p:cNvSpPr txBox="1"/>
              <p:nvPr/>
            </p:nvSpPr>
            <p:spPr>
              <a:xfrm>
                <a:off x="1225353" y="3033698"/>
                <a:ext cx="830124" cy="32316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write x</a:t>
                </a:r>
                <a:endParaRPr 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2" name="TextBox 1091"/>
              <p:cNvSpPr txBox="1"/>
              <p:nvPr/>
            </p:nvSpPr>
            <p:spPr>
              <a:xfrm>
                <a:off x="1232420" y="3414699"/>
                <a:ext cx="762000" cy="32316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read y</a:t>
                </a:r>
                <a:endParaRPr 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3" name="TextBox 1092"/>
              <p:cNvSpPr txBox="1"/>
              <p:nvPr/>
            </p:nvSpPr>
            <p:spPr>
              <a:xfrm>
                <a:off x="1161874" y="3705598"/>
                <a:ext cx="888958" cy="3231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commit</a:t>
                </a:r>
              </a:p>
            </p:txBody>
          </p:sp>
          <p:sp>
            <p:nvSpPr>
              <p:cNvPr id="1094" name="TextBox 1093"/>
              <p:cNvSpPr txBox="1"/>
              <p:nvPr/>
            </p:nvSpPr>
            <p:spPr>
              <a:xfrm>
                <a:off x="1208419" y="4068510"/>
                <a:ext cx="863991" cy="32316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write </a:t>
                </a:r>
                <a:r>
                  <a:rPr lang="en-US" sz="1500" b="1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grpSp>
          <p:nvGrpSpPr>
            <p:cNvPr id="1072" name="Group 1071"/>
            <p:cNvGrpSpPr/>
            <p:nvPr/>
          </p:nvGrpSpPr>
          <p:grpSpPr>
            <a:xfrm>
              <a:off x="1529591" y="-64918"/>
              <a:ext cx="1081627" cy="2215991"/>
              <a:chOff x="2807802" y="2611242"/>
              <a:chExt cx="1081627" cy="2215991"/>
            </a:xfrm>
          </p:grpSpPr>
          <p:sp>
            <p:nvSpPr>
              <p:cNvPr id="1085" name="TextBox 1084"/>
              <p:cNvSpPr txBox="1"/>
              <p:nvPr/>
            </p:nvSpPr>
            <p:spPr>
              <a:xfrm>
                <a:off x="2807802" y="2611242"/>
                <a:ext cx="1081627" cy="22159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Thread</a:t>
                </a:r>
                <a:r>
                  <a:rPr lang="en-US" baseline="-25000" dirty="0" smtClean="0"/>
                  <a:t>2</a:t>
                </a:r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r>
                  <a:rPr lang="en-US" sz="1500" b="1" baseline="-25000" dirty="0" smtClean="0"/>
                  <a:t>.</a:t>
                </a:r>
              </a:p>
              <a:p>
                <a:pPr algn="ctr"/>
                <a:r>
                  <a:rPr lang="en-US" sz="1500" b="1" baseline="-25000" dirty="0" smtClean="0"/>
                  <a:t>.</a:t>
                </a:r>
              </a:p>
            </p:txBody>
          </p:sp>
          <p:sp>
            <p:nvSpPr>
              <p:cNvPr id="1086" name="TextBox 1085"/>
              <p:cNvSpPr txBox="1"/>
              <p:nvPr/>
            </p:nvSpPr>
            <p:spPr>
              <a:xfrm>
                <a:off x="2907484" y="3223668"/>
                <a:ext cx="836633" cy="32316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write y</a:t>
                </a:r>
                <a:endParaRPr 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7" name="TextBox 1086"/>
              <p:cNvSpPr txBox="1"/>
              <p:nvPr/>
            </p:nvSpPr>
            <p:spPr>
              <a:xfrm>
                <a:off x="2921455" y="3546833"/>
                <a:ext cx="786741" cy="3231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read x</a:t>
                </a:r>
                <a:endParaRPr lang="en-US" sz="1500" b="1" dirty="0"/>
              </a:p>
            </p:txBody>
          </p:sp>
          <p:sp>
            <p:nvSpPr>
              <p:cNvPr id="1088" name="TextBox 1087"/>
              <p:cNvSpPr txBox="1"/>
              <p:nvPr/>
            </p:nvSpPr>
            <p:spPr>
              <a:xfrm>
                <a:off x="2944800" y="3873441"/>
                <a:ext cx="762000" cy="3231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abort</a:t>
                </a:r>
              </a:p>
            </p:txBody>
          </p:sp>
          <p:sp>
            <p:nvSpPr>
              <p:cNvPr id="1089" name="TextBox 1088"/>
              <p:cNvSpPr txBox="1"/>
              <p:nvPr/>
            </p:nvSpPr>
            <p:spPr>
              <a:xfrm>
                <a:off x="2894770" y="4208420"/>
                <a:ext cx="862061" cy="32316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write x</a:t>
                </a:r>
                <a:endParaRPr lang="en-US" sz="15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3" name="Group 1072"/>
            <p:cNvGrpSpPr/>
            <p:nvPr/>
          </p:nvGrpSpPr>
          <p:grpSpPr>
            <a:xfrm>
              <a:off x="3113767" y="-69485"/>
              <a:ext cx="1067873" cy="2215991"/>
              <a:chOff x="2611092" y="2611242"/>
              <a:chExt cx="1067873" cy="2215991"/>
            </a:xfrm>
          </p:grpSpPr>
          <p:sp>
            <p:nvSpPr>
              <p:cNvPr id="1081" name="TextBox 1080"/>
              <p:cNvSpPr txBox="1"/>
              <p:nvPr/>
            </p:nvSpPr>
            <p:spPr>
              <a:xfrm>
                <a:off x="2611092" y="2611242"/>
                <a:ext cx="1067873" cy="22159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Thread</a:t>
                </a:r>
                <a:r>
                  <a:rPr lang="en-US" baseline="-25000" dirty="0" err="1"/>
                  <a:t>n</a:t>
                </a:r>
                <a:endParaRPr lang="en-US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endParaRPr lang="en-US" sz="1500" b="1" baseline="-25000" dirty="0" smtClean="0"/>
              </a:p>
              <a:p>
                <a:pPr algn="ctr"/>
                <a:endParaRPr lang="en-US" sz="1500" b="1" baseline="-25000" dirty="0"/>
              </a:p>
              <a:p>
                <a:pPr algn="ctr"/>
                <a:r>
                  <a:rPr lang="en-US" sz="1500" b="1" baseline="-25000" dirty="0" smtClean="0"/>
                  <a:t>.</a:t>
                </a:r>
              </a:p>
              <a:p>
                <a:pPr algn="ctr"/>
                <a:r>
                  <a:rPr lang="en-US" sz="1500" b="1" baseline="-25000" dirty="0" smtClean="0"/>
                  <a:t>.</a:t>
                </a:r>
              </a:p>
            </p:txBody>
          </p:sp>
          <p:sp>
            <p:nvSpPr>
              <p:cNvPr id="1082" name="TextBox 1081"/>
              <p:cNvSpPr txBox="1"/>
              <p:nvPr/>
            </p:nvSpPr>
            <p:spPr>
              <a:xfrm>
                <a:off x="2723949" y="3233059"/>
                <a:ext cx="842157" cy="323165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read z</a:t>
                </a:r>
                <a:endParaRPr lang="en-US" sz="1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3" name="TextBox 1082"/>
              <p:cNvSpPr txBox="1"/>
              <p:nvPr/>
            </p:nvSpPr>
            <p:spPr>
              <a:xfrm>
                <a:off x="2709677" y="3545852"/>
                <a:ext cx="870701" cy="3231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write z</a:t>
                </a:r>
                <a:endParaRPr lang="en-US" sz="1500" b="1" dirty="0"/>
              </a:p>
            </p:txBody>
          </p:sp>
          <p:sp>
            <p:nvSpPr>
              <p:cNvPr id="1084" name="TextBox 1083"/>
              <p:cNvSpPr txBox="1"/>
              <p:nvPr/>
            </p:nvSpPr>
            <p:spPr>
              <a:xfrm>
                <a:off x="2701488" y="4013380"/>
                <a:ext cx="887077" cy="3231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tx1"/>
                    </a:solidFill>
                  </a:rPr>
                  <a:t>commit</a:t>
                </a:r>
              </a:p>
            </p:txBody>
          </p:sp>
        </p:grpSp>
        <p:cxnSp>
          <p:nvCxnSpPr>
            <p:cNvPr id="1074" name="Straight Arrow Connector 1073"/>
            <p:cNvCxnSpPr/>
            <p:nvPr/>
          </p:nvCxnSpPr>
          <p:spPr>
            <a:xfrm rot="5400000" flipH="1" flipV="1">
              <a:off x="1889238" y="2413318"/>
              <a:ext cx="534194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5" name="Straight Arrow Connector 1074"/>
            <p:cNvCxnSpPr/>
            <p:nvPr/>
          </p:nvCxnSpPr>
          <p:spPr>
            <a:xfrm rot="5400000">
              <a:off x="1680057" y="2420350"/>
              <a:ext cx="532606" cy="79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Arrow Connector 1075"/>
            <p:cNvCxnSpPr/>
            <p:nvPr/>
          </p:nvCxnSpPr>
          <p:spPr>
            <a:xfrm rot="5400000" flipH="1" flipV="1">
              <a:off x="3495536" y="2410187"/>
              <a:ext cx="534194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7" name="Straight Arrow Connector 1076"/>
            <p:cNvCxnSpPr/>
            <p:nvPr/>
          </p:nvCxnSpPr>
          <p:spPr>
            <a:xfrm rot="5400000">
              <a:off x="3279909" y="2425694"/>
              <a:ext cx="532606" cy="79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8" name="TextBox 1077"/>
            <p:cNvSpPr txBox="1"/>
            <p:nvPr/>
          </p:nvSpPr>
          <p:spPr>
            <a:xfrm>
              <a:off x="-702657" y="2230931"/>
              <a:ext cx="122584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instruction</a:t>
              </a: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595102" y="2329561"/>
              <a:ext cx="108014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response</a:t>
              </a: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611218" y="870673"/>
              <a:ext cx="381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...</a:t>
              </a:r>
            </a:p>
          </p:txBody>
        </p:sp>
        <p:sp>
          <p:nvSpPr>
            <p:cNvPr id="1168" name="TextBox 1167"/>
            <p:cNvSpPr txBox="1"/>
            <p:nvPr/>
          </p:nvSpPr>
          <p:spPr>
            <a:xfrm>
              <a:off x="3204162" y="1655818"/>
              <a:ext cx="887077" cy="3231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/>
                <a:t>write z</a:t>
              </a:r>
              <a:endParaRPr lang="en-US" sz="1500" b="1" dirty="0"/>
            </a:p>
          </p:txBody>
        </p:sp>
      </p:grpSp>
      <p:grpSp>
        <p:nvGrpSpPr>
          <p:cNvPr id="1254" name="Group 1253"/>
          <p:cNvGrpSpPr/>
          <p:nvPr/>
        </p:nvGrpSpPr>
        <p:grpSpPr>
          <a:xfrm>
            <a:off x="5389582" y="3849117"/>
            <a:ext cx="4593475" cy="3419567"/>
            <a:chOff x="5424468" y="4427909"/>
            <a:chExt cx="4593475" cy="2778235"/>
          </a:xfrm>
        </p:grpSpPr>
        <p:grpSp>
          <p:nvGrpSpPr>
            <p:cNvPr id="1255" name="Group 1254"/>
            <p:cNvGrpSpPr/>
            <p:nvPr/>
          </p:nvGrpSpPr>
          <p:grpSpPr>
            <a:xfrm>
              <a:off x="5522774" y="4693796"/>
              <a:ext cx="4396862" cy="2375311"/>
              <a:chOff x="5545756" y="4836481"/>
              <a:chExt cx="4396862" cy="2375311"/>
            </a:xfrm>
          </p:grpSpPr>
          <p:grpSp>
            <p:nvGrpSpPr>
              <p:cNvPr id="1261" name="Group 1260"/>
              <p:cNvGrpSpPr/>
              <p:nvPr/>
            </p:nvGrpSpPr>
            <p:grpSpPr>
              <a:xfrm>
                <a:off x="7187182" y="6300117"/>
                <a:ext cx="1170130" cy="911675"/>
                <a:chOff x="5532191" y="4832203"/>
                <a:chExt cx="1170130" cy="966216"/>
              </a:xfrm>
            </p:grpSpPr>
            <p:sp>
              <p:nvSpPr>
                <p:cNvPr id="1313" name="Rounded Rectangle 1312"/>
                <p:cNvSpPr/>
                <p:nvPr/>
              </p:nvSpPr>
              <p:spPr>
                <a:xfrm>
                  <a:off x="5532191" y="4832203"/>
                  <a:ext cx="1170130" cy="966216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1314" name="Group 1313"/>
                <p:cNvGrpSpPr/>
                <p:nvPr/>
              </p:nvGrpSpPr>
              <p:grpSpPr>
                <a:xfrm>
                  <a:off x="5685208" y="4947584"/>
                  <a:ext cx="864096" cy="141964"/>
                  <a:chOff x="5685208" y="4947584"/>
                  <a:chExt cx="864096" cy="141964"/>
                </a:xfrm>
              </p:grpSpPr>
              <p:sp>
                <p:nvSpPr>
                  <p:cNvPr id="1324" name="Rectangle 1323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15" name="Rectangle 1314"/>
                <p:cNvSpPr/>
                <p:nvPr/>
              </p:nvSpPr>
              <p:spPr>
                <a:xfrm>
                  <a:off x="6061949" y="5070573"/>
                  <a:ext cx="216024" cy="3370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sv-SE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...</a:t>
                  </a:r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1316" name="Group 1315"/>
                <p:cNvGrpSpPr/>
                <p:nvPr/>
              </p:nvGrpSpPr>
              <p:grpSpPr>
                <a:xfrm>
                  <a:off x="5684517" y="5383460"/>
                  <a:ext cx="864096" cy="138031"/>
                  <a:chOff x="5685208" y="4951517"/>
                  <a:chExt cx="864096" cy="138031"/>
                </a:xfrm>
              </p:grpSpPr>
              <p:sp>
                <p:nvSpPr>
                  <p:cNvPr id="1321" name="Rectangle 1320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322" name="Straight Connector 1321"/>
                  <p:cNvCxnSpPr/>
                  <p:nvPr/>
                </p:nvCxnSpPr>
                <p:spPr>
                  <a:xfrm flipH="1">
                    <a:off x="5973240" y="4957867"/>
                    <a:ext cx="691" cy="12774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3" name="Straight Connector 1322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7" name="Group 1316"/>
                <p:cNvGrpSpPr/>
                <p:nvPr/>
              </p:nvGrpSpPr>
              <p:grpSpPr>
                <a:xfrm>
                  <a:off x="5685208" y="5510616"/>
                  <a:ext cx="864096" cy="141964"/>
                  <a:chOff x="5685208" y="4947584"/>
                  <a:chExt cx="864096" cy="141964"/>
                </a:xfrm>
              </p:grpSpPr>
              <p:sp>
                <p:nvSpPr>
                  <p:cNvPr id="1318" name="Rectangle 1317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319" name="Straight Connector 1318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0" name="Straight Connector 1319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62" name="TextBox 1261"/>
              <p:cNvSpPr txBox="1"/>
              <p:nvPr/>
            </p:nvSpPr>
            <p:spPr>
              <a:xfrm>
                <a:off x="8203604" y="5098576"/>
                <a:ext cx="381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...</a:t>
                </a:r>
              </a:p>
            </p:txBody>
          </p:sp>
          <p:sp>
            <p:nvSpPr>
              <p:cNvPr id="1263" name="Rectangle 1262"/>
              <p:cNvSpPr/>
              <p:nvPr/>
            </p:nvSpPr>
            <p:spPr>
              <a:xfrm>
                <a:off x="7674178" y="6002152"/>
                <a:ext cx="196138" cy="26873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4" name="Rectangle 1263"/>
              <p:cNvSpPr/>
              <p:nvPr/>
            </p:nvSpPr>
            <p:spPr>
              <a:xfrm>
                <a:off x="6023019" y="5745868"/>
                <a:ext cx="196138" cy="26873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5" name="Rectangle 1264"/>
              <p:cNvSpPr/>
              <p:nvPr/>
            </p:nvSpPr>
            <p:spPr>
              <a:xfrm>
                <a:off x="7370506" y="5733413"/>
                <a:ext cx="196138" cy="26873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6" name="Rectangle 1265"/>
              <p:cNvSpPr/>
              <p:nvPr/>
            </p:nvSpPr>
            <p:spPr>
              <a:xfrm>
                <a:off x="9285320" y="5756748"/>
                <a:ext cx="196138" cy="26873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7" name="Rectangle 1266"/>
              <p:cNvSpPr/>
              <p:nvPr/>
            </p:nvSpPr>
            <p:spPr>
              <a:xfrm>
                <a:off x="5545756" y="5987785"/>
                <a:ext cx="4396862" cy="990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268" name="Group 1267"/>
              <p:cNvGrpSpPr/>
              <p:nvPr/>
            </p:nvGrpSpPr>
            <p:grpSpPr>
              <a:xfrm>
                <a:off x="5545756" y="4854900"/>
                <a:ext cx="1170130" cy="911675"/>
                <a:chOff x="5532191" y="4832203"/>
                <a:chExt cx="1170130" cy="966216"/>
              </a:xfrm>
            </p:grpSpPr>
            <p:sp>
              <p:nvSpPr>
                <p:cNvPr id="1299" name="Rounded Rectangle 1298"/>
                <p:cNvSpPr/>
                <p:nvPr/>
              </p:nvSpPr>
              <p:spPr>
                <a:xfrm>
                  <a:off x="5532191" y="4832203"/>
                  <a:ext cx="1170130" cy="966216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1300" name="Group 1299"/>
                <p:cNvGrpSpPr/>
                <p:nvPr/>
              </p:nvGrpSpPr>
              <p:grpSpPr>
                <a:xfrm>
                  <a:off x="5685208" y="4947584"/>
                  <a:ext cx="864096" cy="141964"/>
                  <a:chOff x="5685208" y="4947584"/>
                  <a:chExt cx="864096" cy="141964"/>
                </a:xfrm>
              </p:grpSpPr>
              <p:sp>
                <p:nvSpPr>
                  <p:cNvPr id="1310" name="Rectangle 1309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311" name="Straight Connector 1310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2" name="Straight Connector 1311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01" name="Rectangle 1300"/>
                <p:cNvSpPr/>
                <p:nvPr/>
              </p:nvSpPr>
              <p:spPr>
                <a:xfrm>
                  <a:off x="6061949" y="5070573"/>
                  <a:ext cx="216024" cy="3370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sv-SE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...</a:t>
                  </a:r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1302" name="Group 1301"/>
                <p:cNvGrpSpPr/>
                <p:nvPr/>
              </p:nvGrpSpPr>
              <p:grpSpPr>
                <a:xfrm>
                  <a:off x="5684517" y="5383460"/>
                  <a:ext cx="864096" cy="138031"/>
                  <a:chOff x="5685208" y="4951517"/>
                  <a:chExt cx="864096" cy="138031"/>
                </a:xfrm>
              </p:grpSpPr>
              <p:sp>
                <p:nvSpPr>
                  <p:cNvPr id="1307" name="Rectangle 1306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308" name="Straight Connector 1307"/>
                  <p:cNvCxnSpPr/>
                  <p:nvPr/>
                </p:nvCxnSpPr>
                <p:spPr>
                  <a:xfrm>
                    <a:off x="5973931" y="4955452"/>
                    <a:ext cx="0" cy="12322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9" name="Straight Connector 1308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03" name="Group 1302"/>
                <p:cNvGrpSpPr/>
                <p:nvPr/>
              </p:nvGrpSpPr>
              <p:grpSpPr>
                <a:xfrm>
                  <a:off x="5685208" y="5510616"/>
                  <a:ext cx="864096" cy="141964"/>
                  <a:chOff x="5685208" y="4947584"/>
                  <a:chExt cx="864096" cy="141964"/>
                </a:xfrm>
              </p:grpSpPr>
              <p:sp>
                <p:nvSpPr>
                  <p:cNvPr id="1304" name="Rectangle 1303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305" name="Straight Connector 1304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6" name="Straight Connector 1305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69" name="Group 1268"/>
              <p:cNvGrpSpPr/>
              <p:nvPr/>
            </p:nvGrpSpPr>
            <p:grpSpPr>
              <a:xfrm>
                <a:off x="8766726" y="4836481"/>
                <a:ext cx="1170130" cy="911675"/>
                <a:chOff x="5532191" y="4832203"/>
                <a:chExt cx="1170130" cy="966216"/>
              </a:xfrm>
            </p:grpSpPr>
            <p:sp>
              <p:nvSpPr>
                <p:cNvPr id="1285" name="Rounded Rectangle 1284"/>
                <p:cNvSpPr/>
                <p:nvPr/>
              </p:nvSpPr>
              <p:spPr>
                <a:xfrm>
                  <a:off x="5532191" y="4832203"/>
                  <a:ext cx="1170130" cy="966216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1286" name="Group 1285"/>
                <p:cNvGrpSpPr/>
                <p:nvPr/>
              </p:nvGrpSpPr>
              <p:grpSpPr>
                <a:xfrm>
                  <a:off x="5685208" y="4951517"/>
                  <a:ext cx="864096" cy="138031"/>
                  <a:chOff x="5685208" y="4951517"/>
                  <a:chExt cx="864096" cy="138031"/>
                </a:xfrm>
              </p:grpSpPr>
              <p:sp>
                <p:nvSpPr>
                  <p:cNvPr id="1296" name="Rectangle 1295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297" name="Straight Connector 1296"/>
                  <p:cNvCxnSpPr/>
                  <p:nvPr/>
                </p:nvCxnSpPr>
                <p:spPr>
                  <a:xfrm>
                    <a:off x="5972549" y="4960713"/>
                    <a:ext cx="691" cy="1249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8" name="Straight Connector 1297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87" name="Rectangle 1286"/>
                <p:cNvSpPr/>
                <p:nvPr/>
              </p:nvSpPr>
              <p:spPr>
                <a:xfrm>
                  <a:off x="6061949" y="5070573"/>
                  <a:ext cx="216024" cy="3370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sv-SE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...</a:t>
                  </a:r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1288" name="Group 1287"/>
                <p:cNvGrpSpPr/>
                <p:nvPr/>
              </p:nvGrpSpPr>
              <p:grpSpPr>
                <a:xfrm>
                  <a:off x="5684517" y="5379527"/>
                  <a:ext cx="864096" cy="141964"/>
                  <a:chOff x="5685208" y="4947584"/>
                  <a:chExt cx="864096" cy="141964"/>
                </a:xfrm>
              </p:grpSpPr>
              <p:sp>
                <p:nvSpPr>
                  <p:cNvPr id="1293" name="Rectangle 1292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294" name="Straight Connector 1293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5" name="Straight Connector 1294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9" name="Group 1288"/>
                <p:cNvGrpSpPr/>
                <p:nvPr/>
              </p:nvGrpSpPr>
              <p:grpSpPr>
                <a:xfrm>
                  <a:off x="5685208" y="5510616"/>
                  <a:ext cx="864096" cy="141964"/>
                  <a:chOff x="5685208" y="4947584"/>
                  <a:chExt cx="864096" cy="141964"/>
                </a:xfrm>
              </p:grpSpPr>
              <p:sp>
                <p:nvSpPr>
                  <p:cNvPr id="1290" name="Rectangle 1289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291" name="Straight Connector 1290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2" name="Straight Connector 1291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70" name="Group 1269"/>
              <p:cNvGrpSpPr/>
              <p:nvPr/>
            </p:nvGrpSpPr>
            <p:grpSpPr>
              <a:xfrm>
                <a:off x="6903791" y="4845073"/>
                <a:ext cx="1170130" cy="911675"/>
                <a:chOff x="5532191" y="4832203"/>
                <a:chExt cx="1170130" cy="966216"/>
              </a:xfrm>
            </p:grpSpPr>
            <p:sp>
              <p:nvSpPr>
                <p:cNvPr id="1271" name="Rounded Rectangle 1270"/>
                <p:cNvSpPr/>
                <p:nvPr/>
              </p:nvSpPr>
              <p:spPr>
                <a:xfrm>
                  <a:off x="5532191" y="4832203"/>
                  <a:ext cx="1170130" cy="966216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1272" name="Group 1271"/>
                <p:cNvGrpSpPr/>
                <p:nvPr/>
              </p:nvGrpSpPr>
              <p:grpSpPr>
                <a:xfrm>
                  <a:off x="5685208" y="4947584"/>
                  <a:ext cx="864096" cy="141964"/>
                  <a:chOff x="5685208" y="4947584"/>
                  <a:chExt cx="864096" cy="141964"/>
                </a:xfrm>
              </p:grpSpPr>
              <p:sp>
                <p:nvSpPr>
                  <p:cNvPr id="1282" name="Rectangle 1281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283" name="Straight Connector 1282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4" name="Straight Connector 1283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3" name="Rectangle 1272"/>
                <p:cNvSpPr/>
                <p:nvPr/>
              </p:nvSpPr>
              <p:spPr>
                <a:xfrm>
                  <a:off x="6061949" y="5070573"/>
                  <a:ext cx="216024" cy="3370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eaVert" rtlCol="0" anchor="ctr"/>
                <a:lstStyle/>
                <a:p>
                  <a:pPr algn="ctr"/>
                  <a:r>
                    <a:rPr lang="sv-SE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...</a:t>
                  </a:r>
                  <a:endParaRPr lang="sv-SE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grpSp>
              <p:nvGrpSpPr>
                <p:cNvPr id="1274" name="Group 1273"/>
                <p:cNvGrpSpPr/>
                <p:nvPr/>
              </p:nvGrpSpPr>
              <p:grpSpPr>
                <a:xfrm>
                  <a:off x="5684517" y="5383460"/>
                  <a:ext cx="864096" cy="138031"/>
                  <a:chOff x="5685208" y="4951517"/>
                  <a:chExt cx="864096" cy="138031"/>
                </a:xfrm>
              </p:grpSpPr>
              <p:sp>
                <p:nvSpPr>
                  <p:cNvPr id="1279" name="Rectangle 1278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280" name="Straight Connector 1279"/>
                  <p:cNvCxnSpPr/>
                  <p:nvPr/>
                </p:nvCxnSpPr>
                <p:spPr>
                  <a:xfrm>
                    <a:off x="5973240" y="4955452"/>
                    <a:ext cx="0" cy="13016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1" name="Straight Connector 1280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75" name="Group 1274"/>
                <p:cNvGrpSpPr/>
                <p:nvPr/>
              </p:nvGrpSpPr>
              <p:grpSpPr>
                <a:xfrm>
                  <a:off x="5685208" y="5510616"/>
                  <a:ext cx="864096" cy="141964"/>
                  <a:chOff x="5685208" y="4947584"/>
                  <a:chExt cx="864096" cy="141964"/>
                </a:xfrm>
              </p:grpSpPr>
              <p:sp>
                <p:nvSpPr>
                  <p:cNvPr id="1276" name="Rectangle 1275"/>
                  <p:cNvSpPr/>
                  <p:nvPr/>
                </p:nvSpPr>
                <p:spPr>
                  <a:xfrm>
                    <a:off x="5685208" y="4955452"/>
                    <a:ext cx="864096" cy="130163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cxnSp>
                <p:nvCxnSpPr>
                  <p:cNvPr id="1277" name="Straight Connector 1276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8" name="Straight Connector 1277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256" name="Rounded Rectangle 1255"/>
            <p:cNvSpPr/>
            <p:nvPr/>
          </p:nvSpPr>
          <p:spPr>
            <a:xfrm>
              <a:off x="5424468" y="4427909"/>
              <a:ext cx="4593475" cy="2778235"/>
            </a:xfrm>
            <a:prstGeom prst="roundRect">
              <a:avLst>
                <a:gd name="adj" fmla="val 7985"/>
              </a:avLst>
            </a:prstGeom>
            <a:noFill/>
            <a:ln cmpd="sng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57" name="TextBox 1256"/>
            <p:cNvSpPr txBox="1"/>
            <p:nvPr/>
          </p:nvSpPr>
          <p:spPr>
            <a:xfrm>
              <a:off x="5594416" y="4479073"/>
              <a:ext cx="1026846" cy="26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Cache C</a:t>
              </a:r>
              <a:r>
                <a: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258" name="TextBox 1257"/>
            <p:cNvSpPr txBox="1"/>
            <p:nvPr/>
          </p:nvSpPr>
          <p:spPr>
            <a:xfrm>
              <a:off x="6905760" y="4479073"/>
              <a:ext cx="1118846" cy="26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Cache C</a:t>
              </a:r>
              <a:r>
                <a:rPr lang="en-US" sz="1500" b="1" baseline="-250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sz="1500" b="1" baseline="-2500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59" name="TextBox 1258"/>
            <p:cNvSpPr txBox="1"/>
            <p:nvPr/>
          </p:nvSpPr>
          <p:spPr>
            <a:xfrm>
              <a:off x="8851505" y="4479073"/>
              <a:ext cx="1017804" cy="26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Cache C</a:t>
              </a:r>
              <a:r>
                <a:rPr lang="en-US" sz="1500" b="1" baseline="-25000" dirty="0">
                  <a:solidFill>
                    <a:schemeClr val="accent5">
                      <a:lumMod val="75000"/>
                    </a:schemeClr>
                  </a:solidFill>
                </a:rPr>
                <a:t>n</a:t>
              </a:r>
              <a:endParaRPr lang="en-US" sz="1500" b="1" baseline="-2500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60" name="TextBox 1259"/>
            <p:cNvSpPr txBox="1"/>
            <p:nvPr/>
          </p:nvSpPr>
          <p:spPr>
            <a:xfrm>
              <a:off x="6796107" y="6265160"/>
              <a:ext cx="415498" cy="70395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accent5">
                      <a:lumMod val="75000"/>
                    </a:schemeClr>
                  </a:solidFill>
                </a:rPr>
                <a:t>Memory</a:t>
              </a:r>
              <a:endParaRPr lang="en-US" sz="1500" b="1" baseline="-2500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8944" y="3842926"/>
            <a:ext cx="4593475" cy="3425758"/>
            <a:chOff x="208437" y="1735872"/>
            <a:chExt cx="4593475" cy="3425758"/>
          </a:xfrm>
        </p:grpSpPr>
        <p:grpSp>
          <p:nvGrpSpPr>
            <p:cNvPr id="6" name="Group 5"/>
            <p:cNvGrpSpPr/>
            <p:nvPr/>
          </p:nvGrpSpPr>
          <p:grpSpPr>
            <a:xfrm>
              <a:off x="208437" y="1735872"/>
              <a:ext cx="4593475" cy="3425758"/>
              <a:chOff x="5399300" y="3863020"/>
              <a:chExt cx="4593475" cy="342575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9158934" y="4625550"/>
                <a:ext cx="297926" cy="730149"/>
                <a:chOff x="5972549" y="4947584"/>
                <a:chExt cx="297926" cy="704996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5973240" y="4947584"/>
                  <a:ext cx="297235" cy="141964"/>
                  <a:chOff x="5973240" y="4947584"/>
                  <a:chExt cx="297235" cy="141964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5972549" y="5379527"/>
                  <a:ext cx="297235" cy="141964"/>
                  <a:chOff x="5973240" y="4947584"/>
                  <a:chExt cx="297235" cy="141964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5973240" y="5510616"/>
                  <a:ext cx="297235" cy="141964"/>
                  <a:chOff x="5973240" y="4947584"/>
                  <a:chExt cx="297235" cy="141964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5973240" y="4947584"/>
                    <a:ext cx="0" cy="138031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6270475" y="4951517"/>
                    <a:ext cx="0" cy="138031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0" name="Rectangle 199"/>
              <p:cNvSpPr/>
              <p:nvPr/>
            </p:nvSpPr>
            <p:spPr>
              <a:xfrm>
                <a:off x="7643268" y="5631933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6545993" y="5214374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8718164" y="5207342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5567387" y="5520563"/>
                <a:ext cx="4319056" cy="14347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4" name="Rounded Rectangle 203"/>
              <p:cNvSpPr/>
              <p:nvPr/>
            </p:nvSpPr>
            <p:spPr>
              <a:xfrm>
                <a:off x="5399300" y="3863020"/>
                <a:ext cx="4593475" cy="3425758"/>
              </a:xfrm>
              <a:prstGeom prst="roundRect">
                <a:avLst>
                  <a:gd name="adj" fmla="val 7985"/>
                </a:avLst>
              </a:prstGeom>
              <a:noFill/>
              <a:ln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5421305" y="4183015"/>
                <a:ext cx="415498" cy="102147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7587396" y="4249449"/>
                <a:ext cx="415498" cy="92996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6536828" y="6164425"/>
                <a:ext cx="415498" cy="85682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Memory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8" name="Group 207"/>
              <p:cNvGrpSpPr/>
              <p:nvPr/>
            </p:nvGrpSpPr>
            <p:grpSpPr>
              <a:xfrm>
                <a:off x="5755933" y="3977184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269" name="Rounded Rectangle 268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71" name="Group 270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280" name="Rectangle 279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81" name="Straight Connector 280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281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2" name="Group 271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277" name="Rectangle 276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78" name="Straight Connector 277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3" name="Group 272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274" name="Rectangle 273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75" name="Straight Connector 274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275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60" name="Rectangle 259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400217" y="4412040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398012" y="4678795"/>
                  <a:ext cx="504056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398012" y="4997251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7916089" y="3977184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245" name="Rounded Rectangle 244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47" name="Group 246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256" name="Rectangle 255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57" name="Straight Connector 256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257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Group 247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253" name="Rectangle 252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54" name="Straight Connector 253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Straight Connector 254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" name="Group 248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250" name="Rectangle 249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51" name="Straight Connector 250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Straight Connector 251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36" name="Rectangle 235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400217" y="4412040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6398012" y="4678795"/>
                  <a:ext cx="504056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398012" y="4997251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6911468" y="5829458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211" name="Group 210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221" name="Rounded Rectangle 220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232" name="Rectangle 231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33" name="Straight Connector 232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233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229" name="Rectangle 228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30" name="Straight Connector 229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5" name="Group 224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226" name="Rectangle 225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12" name="Rectangle 211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400217" y="4412040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398012" y="4678795"/>
                  <a:ext cx="504056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398012" y="4997251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3" name="Rectangle 282"/>
              <p:cNvSpPr/>
              <p:nvPr/>
            </p:nvSpPr>
            <p:spPr>
              <a:xfrm>
                <a:off x="8527594" y="4383402"/>
                <a:ext cx="579189" cy="2736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sv-SE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6367438" y="4377941"/>
                <a:ext cx="579189" cy="2736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sv-SE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7" name="Group 406"/>
            <p:cNvGrpSpPr/>
            <p:nvPr/>
          </p:nvGrpSpPr>
          <p:grpSpPr>
            <a:xfrm>
              <a:off x="650442" y="1949516"/>
              <a:ext cx="1673372" cy="275386"/>
              <a:chOff x="5840277" y="4103545"/>
              <a:chExt cx="1673372" cy="275386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6865578" y="4103546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1" name="Group 410"/>
            <p:cNvGrpSpPr/>
            <p:nvPr/>
          </p:nvGrpSpPr>
          <p:grpSpPr>
            <a:xfrm>
              <a:off x="2793156" y="1963831"/>
              <a:ext cx="1673372" cy="275386"/>
              <a:chOff x="5840277" y="4103545"/>
              <a:chExt cx="1673372" cy="275386"/>
            </a:xfrm>
          </p:grpSpPr>
          <p:sp>
            <p:nvSpPr>
              <p:cNvPr id="412" name="Rectangle 411"/>
              <p:cNvSpPr/>
              <p:nvPr/>
            </p:nvSpPr>
            <p:spPr>
              <a:xfrm>
                <a:off x="6865578" y="4103546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5" name="Group 414"/>
            <p:cNvGrpSpPr/>
            <p:nvPr/>
          </p:nvGrpSpPr>
          <p:grpSpPr>
            <a:xfrm>
              <a:off x="1781446" y="3822248"/>
              <a:ext cx="1673372" cy="275386"/>
              <a:chOff x="5840277" y="4103545"/>
              <a:chExt cx="1673372" cy="275386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6865578" y="4103546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398945" y="3851845"/>
            <a:ext cx="4593475" cy="3425758"/>
            <a:chOff x="3289181" y="3212276"/>
            <a:chExt cx="4593475" cy="3425758"/>
          </a:xfrm>
        </p:grpSpPr>
        <p:grpSp>
          <p:nvGrpSpPr>
            <p:cNvPr id="1327" name="Group 1326"/>
            <p:cNvGrpSpPr/>
            <p:nvPr/>
          </p:nvGrpSpPr>
          <p:grpSpPr>
            <a:xfrm>
              <a:off x="3289181" y="3212276"/>
              <a:ext cx="4593475" cy="3425758"/>
              <a:chOff x="5400352" y="3862928"/>
              <a:chExt cx="4593475" cy="3425758"/>
            </a:xfrm>
          </p:grpSpPr>
          <p:sp>
            <p:nvSpPr>
              <p:cNvPr id="1328" name="Rectangle 1327"/>
              <p:cNvSpPr/>
              <p:nvPr/>
            </p:nvSpPr>
            <p:spPr>
              <a:xfrm>
                <a:off x="7644320" y="5631841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29" name="Rectangle 1328"/>
              <p:cNvSpPr/>
              <p:nvPr/>
            </p:nvSpPr>
            <p:spPr>
              <a:xfrm>
                <a:off x="6547045" y="5214282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0" name="Rectangle 1329"/>
              <p:cNvSpPr/>
              <p:nvPr/>
            </p:nvSpPr>
            <p:spPr>
              <a:xfrm>
                <a:off x="8719216" y="5207250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1" name="Rectangle 1330"/>
              <p:cNvSpPr/>
              <p:nvPr/>
            </p:nvSpPr>
            <p:spPr>
              <a:xfrm>
                <a:off x="5568439" y="5520471"/>
                <a:ext cx="4319056" cy="14347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2" name="Rounded Rectangle 1331"/>
              <p:cNvSpPr/>
              <p:nvPr/>
            </p:nvSpPr>
            <p:spPr>
              <a:xfrm>
                <a:off x="5400352" y="3862928"/>
                <a:ext cx="4593475" cy="3425758"/>
              </a:xfrm>
              <a:prstGeom prst="roundRect">
                <a:avLst>
                  <a:gd name="adj" fmla="val 7985"/>
                </a:avLst>
              </a:prstGeom>
              <a:noFill/>
              <a:ln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3" name="TextBox 1332"/>
              <p:cNvSpPr txBox="1"/>
              <p:nvPr/>
            </p:nvSpPr>
            <p:spPr>
              <a:xfrm>
                <a:off x="5422357" y="4182922"/>
                <a:ext cx="415498" cy="98641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334" name="TextBox 1333"/>
              <p:cNvSpPr txBox="1"/>
              <p:nvPr/>
            </p:nvSpPr>
            <p:spPr>
              <a:xfrm>
                <a:off x="7590259" y="4218399"/>
                <a:ext cx="415498" cy="92575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5" name="TextBox 1334"/>
              <p:cNvSpPr txBox="1"/>
              <p:nvPr/>
            </p:nvSpPr>
            <p:spPr>
              <a:xfrm>
                <a:off x="6562919" y="6143352"/>
                <a:ext cx="415498" cy="90571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Memory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336" name="Group 1335"/>
              <p:cNvGrpSpPr/>
              <p:nvPr/>
            </p:nvGrpSpPr>
            <p:grpSpPr>
              <a:xfrm>
                <a:off x="5756985" y="3977092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1387" name="Group 1386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1397" name="Rounded Rectangle 1396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398" name="Rectangle 1397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99" name="Group 1398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1408" name="Rectangle 1407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409" name="Straight Connector 1408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0" name="Straight Connector 1409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0" name="Group 1399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405" name="Rectangle 1404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406" name="Straight Connector 1405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7" name="Straight Connector 1406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1" name="Group 1400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402" name="Rectangle 1401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403" name="Straight Connector 1402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4" name="Straight Connector 1403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88" name="Rectangle 1387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9" name="Rectangle 1388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0" name="Rectangle 1389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1" name="Rectangle 1390"/>
                <p:cNvSpPr/>
                <p:nvPr/>
              </p:nvSpPr>
              <p:spPr>
                <a:xfrm>
                  <a:off x="6400217" y="4412040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2" name="Rectangle 1391"/>
                <p:cNvSpPr/>
                <p:nvPr/>
              </p:nvSpPr>
              <p:spPr>
                <a:xfrm>
                  <a:off x="6289915" y="4678353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TMI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3" name="Rectangle 1392"/>
                <p:cNvSpPr/>
                <p:nvPr/>
              </p:nvSpPr>
              <p:spPr>
                <a:xfrm>
                  <a:off x="6398012" y="4997251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4" name="Rectangle 1393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5" name="Rectangle 1394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6" name="Rectangle 1395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7" name="Group 1336"/>
              <p:cNvGrpSpPr/>
              <p:nvPr/>
            </p:nvGrpSpPr>
            <p:grpSpPr>
              <a:xfrm>
                <a:off x="7917141" y="3977092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1363" name="Group 1362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1373" name="Rounded Rectangle 1372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374" name="Rectangle 1373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75" name="Group 1374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1384" name="Rectangle 1383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85" name="Straight Connector 1384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6" name="Straight Connector 1385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6" name="Group 1375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381" name="Rectangle 1380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82" name="Straight Connector 1381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3" name="Straight Connector 1382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7" name="Group 1376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378" name="Rectangle 1377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79" name="Straight Connector 1378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0" name="Straight Connector 1379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64" name="Rectangle 1363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5" name="Rectangle 1364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6" name="Rectangle 1365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7" name="Rectangle 1366"/>
                <p:cNvSpPr/>
                <p:nvPr/>
              </p:nvSpPr>
              <p:spPr>
                <a:xfrm>
                  <a:off x="6296810" y="4431827"/>
                  <a:ext cx="720638" cy="176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TMI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8" name="Rectangle 1367"/>
                <p:cNvSpPr/>
                <p:nvPr/>
              </p:nvSpPr>
              <p:spPr>
                <a:xfrm>
                  <a:off x="6398012" y="4678795"/>
                  <a:ext cx="504056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9" name="Rectangle 1368"/>
                <p:cNvSpPr/>
                <p:nvPr/>
              </p:nvSpPr>
              <p:spPr>
                <a:xfrm>
                  <a:off x="6398012" y="4997251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0" name="Rectangle 1369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1" name="Rectangle 1370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2" name="Rectangle 1371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8" name="Group 1337"/>
              <p:cNvGrpSpPr/>
              <p:nvPr/>
            </p:nvGrpSpPr>
            <p:grpSpPr>
              <a:xfrm>
                <a:off x="6912520" y="5829366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1339" name="Group 1338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1349" name="Rounded Rectangle 1348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350" name="Rectangle 1349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51" name="Group 1350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1360" name="Rectangle 1359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52" name="Group 1351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357" name="Rectangle 1356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53" name="Group 1352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354" name="Rectangle 1353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55" name="Straight Connector 1354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6" name="Straight Connector 1355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40" name="Rectangle 1339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1" name="Rectangle 1340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2" name="Rectangle 1341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3" name="Rectangle 1342"/>
                <p:cNvSpPr/>
                <p:nvPr/>
              </p:nvSpPr>
              <p:spPr>
                <a:xfrm>
                  <a:off x="6400217" y="4412040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4" name="Rectangle 1343"/>
                <p:cNvSpPr/>
                <p:nvPr/>
              </p:nvSpPr>
              <p:spPr>
                <a:xfrm>
                  <a:off x="6398012" y="4678795"/>
                  <a:ext cx="504056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5" name="Rectangle 1344"/>
                <p:cNvSpPr/>
                <p:nvPr/>
              </p:nvSpPr>
              <p:spPr>
                <a:xfrm>
                  <a:off x="6398012" y="4997251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6" name="Rectangle 1345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7" name="Rectangle 1346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8" name="Rectangle 1347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19" name="Group 418"/>
            <p:cNvGrpSpPr/>
            <p:nvPr/>
          </p:nvGrpSpPr>
          <p:grpSpPr>
            <a:xfrm>
              <a:off x="3711867" y="3455151"/>
              <a:ext cx="1673372" cy="275386"/>
              <a:chOff x="5840277" y="4103545"/>
              <a:chExt cx="1673372" cy="275386"/>
            </a:xfrm>
          </p:grpSpPr>
          <p:sp>
            <p:nvSpPr>
              <p:cNvPr id="420" name="Rectangle 419"/>
              <p:cNvSpPr/>
              <p:nvPr/>
            </p:nvSpPr>
            <p:spPr>
              <a:xfrm>
                <a:off x="6865578" y="4103546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3" name="Group 422"/>
            <p:cNvGrpSpPr/>
            <p:nvPr/>
          </p:nvGrpSpPr>
          <p:grpSpPr>
            <a:xfrm>
              <a:off x="5865064" y="3458564"/>
              <a:ext cx="1673372" cy="275386"/>
              <a:chOff x="5840277" y="4103545"/>
              <a:chExt cx="1673372" cy="275386"/>
            </a:xfrm>
          </p:grpSpPr>
          <p:sp>
            <p:nvSpPr>
              <p:cNvPr id="424" name="Rectangle 423"/>
              <p:cNvSpPr/>
              <p:nvPr/>
            </p:nvSpPr>
            <p:spPr>
              <a:xfrm>
                <a:off x="6865578" y="4103546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7" name="Group 426"/>
            <p:cNvGrpSpPr/>
            <p:nvPr/>
          </p:nvGrpSpPr>
          <p:grpSpPr>
            <a:xfrm>
              <a:off x="4872803" y="5301265"/>
              <a:ext cx="1673372" cy="275386"/>
              <a:chOff x="5840277" y="4103545"/>
              <a:chExt cx="1673372" cy="275386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6865578" y="4103546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26034" y="3851845"/>
            <a:ext cx="4657023" cy="3425758"/>
            <a:chOff x="88380" y="3121003"/>
            <a:chExt cx="4657023" cy="3425758"/>
          </a:xfrm>
        </p:grpSpPr>
        <p:grpSp>
          <p:nvGrpSpPr>
            <p:cNvPr id="1169" name="Group 1168"/>
            <p:cNvGrpSpPr/>
            <p:nvPr/>
          </p:nvGrpSpPr>
          <p:grpSpPr>
            <a:xfrm>
              <a:off x="88380" y="3121003"/>
              <a:ext cx="4657023" cy="3425758"/>
              <a:chOff x="-130337" y="869208"/>
              <a:chExt cx="4657023" cy="3425758"/>
            </a:xfrm>
          </p:grpSpPr>
          <p:sp>
            <p:nvSpPr>
              <p:cNvPr id="1170" name="Rectangle 1169"/>
              <p:cNvSpPr/>
              <p:nvPr/>
            </p:nvSpPr>
            <p:spPr>
              <a:xfrm>
                <a:off x="2177179" y="2638121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1" name="Rectangle 1170"/>
              <p:cNvSpPr/>
              <p:nvPr/>
            </p:nvSpPr>
            <p:spPr>
              <a:xfrm>
                <a:off x="964926" y="2229982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2" name="Rectangle 1171"/>
              <p:cNvSpPr/>
              <p:nvPr/>
            </p:nvSpPr>
            <p:spPr>
              <a:xfrm>
                <a:off x="3480842" y="2192097"/>
                <a:ext cx="196138" cy="2949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3" name="Rectangle 1172"/>
              <p:cNvSpPr/>
              <p:nvPr/>
            </p:nvSpPr>
            <p:spPr>
              <a:xfrm>
                <a:off x="101298" y="2526751"/>
                <a:ext cx="4319056" cy="14347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4" name="Rounded Rectangle 1173"/>
              <p:cNvSpPr/>
              <p:nvPr/>
            </p:nvSpPr>
            <p:spPr>
              <a:xfrm>
                <a:off x="-66789" y="869208"/>
                <a:ext cx="4593475" cy="3425758"/>
              </a:xfrm>
              <a:prstGeom prst="roundRect">
                <a:avLst>
                  <a:gd name="adj" fmla="val 7985"/>
                </a:avLst>
              </a:prstGeom>
              <a:noFill/>
              <a:ln cmpd="sng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5" name="TextBox 1174"/>
              <p:cNvSpPr txBox="1"/>
              <p:nvPr/>
            </p:nvSpPr>
            <p:spPr>
              <a:xfrm>
                <a:off x="-130337" y="1143729"/>
                <a:ext cx="415498" cy="100620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76" name="TextBox 1175"/>
              <p:cNvSpPr txBox="1"/>
              <p:nvPr/>
            </p:nvSpPr>
            <p:spPr>
              <a:xfrm>
                <a:off x="2311511" y="1173286"/>
                <a:ext cx="415498" cy="95597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Cache C</a:t>
                </a:r>
                <a:r>
                  <a:rPr lang="en-US" sz="1500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n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77" name="TextBox 1176"/>
              <p:cNvSpPr txBox="1"/>
              <p:nvPr/>
            </p:nvSpPr>
            <p:spPr>
              <a:xfrm>
                <a:off x="1095778" y="3075351"/>
                <a:ext cx="415498" cy="90406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Memory</a:t>
                </a:r>
                <a:endParaRPr lang="en-US" sz="1500" b="1" baseline="-25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178" name="Group 1177"/>
              <p:cNvGrpSpPr/>
              <p:nvPr/>
            </p:nvGrpSpPr>
            <p:grpSpPr>
              <a:xfrm>
                <a:off x="199693" y="972366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1230" name="Group 1229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1240" name="Rounded Rectangle 1239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241" name="Rectangle 1240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42" name="Group 1241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1251" name="Rectangle 1250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52" name="Straight Connector 1251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3" name="Straight Connector 1252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3" name="Group 1242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248" name="Rectangle 1247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49" name="Straight Connector 1248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0" name="Straight Connector 1249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4" name="Group 1243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245" name="Rectangle 1244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7" name="Straight Connector 1246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31" name="Rectangle 1230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2" name="Rectangle 1231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3" name="Rectangle 1232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4" name="Rectangle 1233"/>
                <p:cNvSpPr/>
                <p:nvPr/>
              </p:nvSpPr>
              <p:spPr>
                <a:xfrm>
                  <a:off x="6400217" y="4412040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5" name="Rectangle 1234"/>
                <p:cNvSpPr/>
                <p:nvPr/>
              </p:nvSpPr>
              <p:spPr>
                <a:xfrm>
                  <a:off x="6289915" y="4678353"/>
                  <a:ext cx="709323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TMI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6" name="Rectangle 1235"/>
                <p:cNvSpPr/>
                <p:nvPr/>
              </p:nvSpPr>
              <p:spPr>
                <a:xfrm>
                  <a:off x="6398012" y="4997251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7" name="Rectangle 1236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8" name="Rectangle 1237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9" name="Rectangle 1238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79" name="Group 1178"/>
              <p:cNvGrpSpPr/>
              <p:nvPr/>
            </p:nvGrpSpPr>
            <p:grpSpPr>
              <a:xfrm>
                <a:off x="2629326" y="974210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1206" name="Group 1205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1216" name="Rounded Rectangle 1215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217" name="Rectangle 1216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218" name="Group 1217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1227" name="Rectangle 1226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9" name="Group 1218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224" name="Rectangle 1223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25" name="Straight Connector 1224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6" name="Straight Connector 1225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0" name="Group 1219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221" name="Rectangle 1220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22" name="Straight Connector 1221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3" name="Straight Connector 1222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07" name="Rectangle 1206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8" name="Rectangle 1207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9" name="Rectangle 1208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0" name="Rectangle 1209"/>
                <p:cNvSpPr/>
                <p:nvPr/>
              </p:nvSpPr>
              <p:spPr>
                <a:xfrm>
                  <a:off x="6296626" y="4428987"/>
                  <a:ext cx="720638" cy="1766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1" name="Rectangle 1210"/>
                <p:cNvSpPr/>
                <p:nvPr/>
              </p:nvSpPr>
              <p:spPr>
                <a:xfrm>
                  <a:off x="6398012" y="4678795"/>
                  <a:ext cx="504056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2" name="Rectangle 1211"/>
                <p:cNvSpPr/>
                <p:nvPr/>
              </p:nvSpPr>
              <p:spPr>
                <a:xfrm>
                  <a:off x="6296626" y="5016724"/>
                  <a:ext cx="689839" cy="139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TMI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3" name="Rectangle 1212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4" name="Rectangle 1213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5" name="Rectangle 1214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80" name="Group 1179"/>
              <p:cNvGrpSpPr/>
              <p:nvPr/>
            </p:nvGrpSpPr>
            <p:grpSpPr>
              <a:xfrm>
                <a:off x="1445379" y="2835646"/>
                <a:ext cx="1803691" cy="1383480"/>
                <a:chOff x="5756985" y="3977092"/>
                <a:chExt cx="1803691" cy="1383480"/>
              </a:xfrm>
            </p:grpSpPr>
            <p:grpSp>
              <p:nvGrpSpPr>
                <p:cNvPr id="1182" name="Group 1181"/>
                <p:cNvGrpSpPr/>
                <p:nvPr/>
              </p:nvGrpSpPr>
              <p:grpSpPr>
                <a:xfrm>
                  <a:off x="5756985" y="3977092"/>
                  <a:ext cx="1803691" cy="1383480"/>
                  <a:chOff x="5823961" y="3977092"/>
                  <a:chExt cx="1803691" cy="1383480"/>
                </a:xfrm>
              </p:grpSpPr>
              <p:sp>
                <p:nvSpPr>
                  <p:cNvPr id="1192" name="Rounded Rectangle 1191"/>
                  <p:cNvSpPr/>
                  <p:nvPr/>
                </p:nvSpPr>
                <p:spPr>
                  <a:xfrm>
                    <a:off x="5823961" y="3977092"/>
                    <a:ext cx="1803691" cy="1383480"/>
                  </a:xfrm>
                  <a:prstGeom prst="round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193" name="Rectangle 1192"/>
                  <p:cNvSpPr/>
                  <p:nvPr/>
                </p:nvSpPr>
                <p:spPr>
                  <a:xfrm>
                    <a:off x="5912096" y="4082295"/>
                    <a:ext cx="1591087" cy="289268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r"/>
                    <a:endParaRPr lang="sv-SE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194" name="Group 1193"/>
                  <p:cNvGrpSpPr/>
                  <p:nvPr/>
                </p:nvGrpSpPr>
                <p:grpSpPr>
                  <a:xfrm>
                    <a:off x="5912095" y="4366037"/>
                    <a:ext cx="1591088" cy="303810"/>
                    <a:chOff x="5912096" y="4236372"/>
                    <a:chExt cx="1425337" cy="303810"/>
                  </a:xfrm>
                </p:grpSpPr>
                <p:sp>
                  <p:nvSpPr>
                    <p:cNvPr id="1203" name="Rectangle 1202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04" name="Straight Connector 1203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5" name="Straight Connector 1204"/>
                    <p:cNvCxnSpPr/>
                    <p:nvPr/>
                  </p:nvCxnSpPr>
                  <p:spPr>
                    <a:xfrm flipH="1">
                      <a:off x="6886304" y="4248184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95" name="Group 1194"/>
                  <p:cNvGrpSpPr/>
                  <p:nvPr/>
                </p:nvGrpSpPr>
                <p:grpSpPr>
                  <a:xfrm>
                    <a:off x="5912094" y="4634388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200" name="Rectangle 1199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sv-S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01" name="Straight Connector 1200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2" name="Straight Connector 1201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96" name="Group 1195"/>
                  <p:cNvGrpSpPr/>
                  <p:nvPr/>
                </p:nvGrpSpPr>
                <p:grpSpPr>
                  <a:xfrm>
                    <a:off x="5912094" y="4920430"/>
                    <a:ext cx="1591088" cy="298750"/>
                    <a:chOff x="5912096" y="4236372"/>
                    <a:chExt cx="1425337" cy="298750"/>
                  </a:xfrm>
                </p:grpSpPr>
                <p:sp>
                  <p:nvSpPr>
                    <p:cNvPr id="1197" name="Rectangle 1196"/>
                    <p:cNvSpPr/>
                    <p:nvPr/>
                  </p:nvSpPr>
                  <p:spPr>
                    <a:xfrm>
                      <a:off x="5912096" y="4245854"/>
                      <a:ext cx="1425337" cy="289268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sv-SE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198" name="Straight Connector 1197"/>
                    <p:cNvCxnSpPr/>
                    <p:nvPr/>
                  </p:nvCxnSpPr>
                  <p:spPr>
                    <a:xfrm flipH="1">
                      <a:off x="6383626" y="4236372"/>
                      <a:ext cx="767" cy="295724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9" name="Straight Connector 1198"/>
                    <p:cNvCxnSpPr/>
                    <p:nvPr/>
                  </p:nvCxnSpPr>
                  <p:spPr>
                    <a:xfrm flipH="1">
                      <a:off x="6885977" y="4240098"/>
                      <a:ext cx="2074" cy="291998"/>
                    </a:xfrm>
                    <a:prstGeom prst="lin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83" name="Rectangle 1182"/>
                <p:cNvSpPr/>
                <p:nvPr/>
              </p:nvSpPr>
              <p:spPr>
                <a:xfrm>
                  <a:off x="5864434" y="4432013"/>
                  <a:ext cx="504056" cy="1767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4" name="Rectangle 1183"/>
                <p:cNvSpPr/>
                <p:nvPr/>
              </p:nvSpPr>
              <p:spPr>
                <a:xfrm>
                  <a:off x="5864434" y="469130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5" name="Rectangle 1184"/>
                <p:cNvSpPr/>
                <p:nvPr/>
              </p:nvSpPr>
              <p:spPr>
                <a:xfrm>
                  <a:off x="5844416" y="4967829"/>
                  <a:ext cx="504056" cy="162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6" name="Rectangle 1185"/>
                <p:cNvSpPr/>
                <p:nvPr/>
              </p:nvSpPr>
              <p:spPr>
                <a:xfrm>
                  <a:off x="6400217" y="4412040"/>
                  <a:ext cx="504056" cy="2225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7" name="Rectangle 1186"/>
                <p:cNvSpPr/>
                <p:nvPr/>
              </p:nvSpPr>
              <p:spPr>
                <a:xfrm>
                  <a:off x="6398012" y="4678795"/>
                  <a:ext cx="504056" cy="2476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8" name="Rectangle 1187"/>
                <p:cNvSpPr/>
                <p:nvPr/>
              </p:nvSpPr>
              <p:spPr>
                <a:xfrm>
                  <a:off x="6398012" y="4997251"/>
                  <a:ext cx="504056" cy="168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9" name="Rectangle 1188"/>
                <p:cNvSpPr/>
                <p:nvPr/>
              </p:nvSpPr>
              <p:spPr>
                <a:xfrm>
                  <a:off x="6943438" y="4408802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0" name="Rectangle 1189"/>
                <p:cNvSpPr/>
                <p:nvPr/>
              </p:nvSpPr>
              <p:spPr>
                <a:xfrm>
                  <a:off x="6937586" y="4689030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1" name="Rectangle 1190"/>
                <p:cNvSpPr/>
                <p:nvPr/>
              </p:nvSpPr>
              <p:spPr>
                <a:xfrm>
                  <a:off x="6937586" y="4970975"/>
                  <a:ext cx="504056" cy="198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sv-SE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81" name="TextBox 1180"/>
              <p:cNvSpPr txBox="1"/>
              <p:nvPr/>
            </p:nvSpPr>
            <p:spPr>
              <a:xfrm>
                <a:off x="2013760" y="1523204"/>
                <a:ext cx="381000" cy="39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...</a:t>
                </a:r>
              </a:p>
            </p:txBody>
          </p:sp>
        </p:grpSp>
        <p:grpSp>
          <p:nvGrpSpPr>
            <p:cNvPr id="444" name="Group 443"/>
            <p:cNvGrpSpPr/>
            <p:nvPr/>
          </p:nvGrpSpPr>
          <p:grpSpPr>
            <a:xfrm>
              <a:off x="491395" y="3329364"/>
              <a:ext cx="1657719" cy="276759"/>
              <a:chOff x="5840277" y="4103545"/>
              <a:chExt cx="1657719" cy="276759"/>
            </a:xfrm>
          </p:grpSpPr>
          <p:sp>
            <p:nvSpPr>
              <p:cNvPr id="445" name="Rectangle 444"/>
              <p:cNvSpPr/>
              <p:nvPr/>
            </p:nvSpPr>
            <p:spPr>
              <a:xfrm>
                <a:off x="6849925" y="4108331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8" name="Group 447"/>
            <p:cNvGrpSpPr/>
            <p:nvPr/>
          </p:nvGrpSpPr>
          <p:grpSpPr>
            <a:xfrm>
              <a:off x="2914298" y="3343679"/>
              <a:ext cx="1690408" cy="282282"/>
              <a:chOff x="5840277" y="4103545"/>
              <a:chExt cx="1690408" cy="282282"/>
            </a:xfrm>
          </p:grpSpPr>
          <p:sp>
            <p:nvSpPr>
              <p:cNvPr id="449" name="Rectangle 448"/>
              <p:cNvSpPr/>
              <p:nvPr/>
            </p:nvSpPr>
            <p:spPr>
              <a:xfrm>
                <a:off x="6882614" y="4113854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2" name="Group 451"/>
            <p:cNvGrpSpPr/>
            <p:nvPr/>
          </p:nvGrpSpPr>
          <p:grpSpPr>
            <a:xfrm>
              <a:off x="1720465" y="5202096"/>
              <a:ext cx="1673372" cy="275386"/>
              <a:chOff x="5840277" y="4103545"/>
              <a:chExt cx="1673372" cy="275386"/>
            </a:xfrm>
          </p:grpSpPr>
          <p:sp>
            <p:nvSpPr>
              <p:cNvPr id="453" name="Rectangle 452"/>
              <p:cNvSpPr/>
              <p:nvPr/>
            </p:nvSpPr>
            <p:spPr>
              <a:xfrm>
                <a:off x="6865578" y="4103546"/>
                <a:ext cx="648071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6327293" y="4103545"/>
                <a:ext cx="645494" cy="2753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5840277" y="4106958"/>
                <a:ext cx="552370" cy="27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</a:t>
                </a:r>
                <a:endParaRPr lang="sv-SE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83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8694</TotalTime>
  <Words>2441</Words>
  <Application>Microsoft Office PowerPoint</Application>
  <PresentationFormat>Custom</PresentationFormat>
  <Paragraphs>1195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Verification of Cache Coherence Protocols wrt. Trace Filters</vt:lpstr>
      <vt:lpstr>Outline</vt:lpstr>
      <vt:lpstr>Transactional Memory</vt:lpstr>
      <vt:lpstr>Transactional Memory (TM)</vt:lpstr>
      <vt:lpstr>PowerPoint Presentation</vt:lpstr>
      <vt:lpstr>PowerPoint Presentation</vt:lpstr>
      <vt:lpstr>Hardware Transactional  Memory (HTM)</vt:lpstr>
      <vt:lpstr>MESI Protocol</vt:lpstr>
      <vt:lpstr>Goal</vt:lpstr>
      <vt:lpstr>Contributions</vt:lpstr>
      <vt:lpstr>Contributions</vt:lpstr>
      <vt:lpstr>Formal Model</vt:lpstr>
      <vt:lpstr>Formal Model: Cache</vt:lpstr>
      <vt:lpstr>Formal Model: Filter</vt:lpstr>
      <vt:lpstr>Small Model Theorem</vt:lpstr>
      <vt:lpstr>Small Model Theorem</vt:lpstr>
      <vt:lpstr>Backward Reachability Analysis</vt:lpstr>
      <vt:lpstr>Well-Structured Transition System</vt:lpstr>
      <vt:lpstr>Well-Structured Transition System</vt:lpstr>
      <vt:lpstr>Well-Structured Transition System</vt:lpstr>
      <vt:lpstr>Well-Structured Transition System</vt:lpstr>
      <vt:lpstr>Upward Closed Set</vt:lpstr>
      <vt:lpstr>Backward Reachability Analysis</vt:lpstr>
      <vt:lpstr>Prototype</vt:lpstr>
      <vt:lpstr>Prototype</vt:lpstr>
      <vt:lpstr>Experimental Results</vt:lpstr>
      <vt:lpstr>Conclusion</vt:lpstr>
      <vt:lpstr>Thank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Yunyun</cp:lastModifiedBy>
  <cp:revision>633</cp:revision>
  <dcterms:modified xsi:type="dcterms:W3CDTF">2015-09-30T10:57:45Z</dcterms:modified>
</cp:coreProperties>
</file>