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2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545" r:id="rId2"/>
    <p:sldId id="483" r:id="rId3"/>
    <p:sldId id="571" r:id="rId4"/>
    <p:sldId id="572" r:id="rId5"/>
    <p:sldId id="546" r:id="rId6"/>
    <p:sldId id="547" r:id="rId7"/>
    <p:sldId id="548" r:id="rId8"/>
    <p:sldId id="549" r:id="rId9"/>
    <p:sldId id="550" r:id="rId10"/>
    <p:sldId id="557" r:id="rId11"/>
    <p:sldId id="558" r:id="rId12"/>
    <p:sldId id="560" r:id="rId13"/>
    <p:sldId id="561" r:id="rId14"/>
    <p:sldId id="563" r:id="rId15"/>
    <p:sldId id="564" r:id="rId16"/>
    <p:sldId id="565" r:id="rId17"/>
    <p:sldId id="569" r:id="rId18"/>
    <p:sldId id="552" r:id="rId19"/>
    <p:sldId id="570" r:id="rId20"/>
    <p:sldId id="574" r:id="rId21"/>
    <p:sldId id="573" r:id="rId22"/>
  </p:sldIdLst>
  <p:sldSz cx="9144000" cy="6858000" type="screen4x3"/>
  <p:notesSz cx="7150100" cy="9448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0000"/>
    <a:srgbClr val="00CC66"/>
    <a:srgbClr val="EAEAEA"/>
    <a:srgbClr val="FFFFFF"/>
    <a:srgbClr val="086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7" autoAdjust="0"/>
    <p:restoredTop sz="95340" autoAdjust="0"/>
  </p:normalViewPr>
  <p:slideViewPr>
    <p:cSldViewPr>
      <p:cViewPr varScale="1">
        <p:scale>
          <a:sx n="85" d="100"/>
          <a:sy n="85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9713" y="0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4138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9713" y="8974138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82DF6E-5A12-4A11-9DA2-38F2CE34F0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172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l" defTabSz="947738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1300" y="0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8025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088" y="4487863"/>
            <a:ext cx="5241925" cy="425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5725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l" defTabSz="947738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1300" y="8975725"/>
            <a:ext cx="3098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/>
            </a:lvl1pPr>
          </a:lstStyle>
          <a:p>
            <a:pPr>
              <a:defRPr/>
            </a:pPr>
            <a:fld id="{3C9209B8-4AF4-4E09-A468-4F0EB9C0E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489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231775" indent="-230188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461963" indent="-228600" algn="l" rtl="0" eaLnBrk="0" fontAlgn="base" hangingPunct="0">
      <a:spcBef>
        <a:spcPct val="30000"/>
      </a:spcBef>
      <a:spcAft>
        <a:spcPct val="0"/>
      </a:spcAft>
      <a:buFont typeface="Verdana" panose="020B0604030504040204" pitchFamily="34" charset="0"/>
      <a:buChar char="–"/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633413" indent="-169863" algn="l" rtl="0" eaLnBrk="0" fontAlgn="base" hangingPunct="0">
      <a:spcBef>
        <a:spcPct val="30000"/>
      </a:spcBef>
      <a:spcAft>
        <a:spcPct val="0"/>
      </a:spcAft>
      <a:buFont typeface="Verdana" panose="020B0604030504040204" pitchFamily="34" charset="0"/>
      <a:buChar char="•"/>
      <a:defRPr sz="1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803275" indent="-168275" algn="l" rtl="0" eaLnBrk="0" fontAlgn="base" hangingPunct="0">
      <a:spcBef>
        <a:spcPct val="30000"/>
      </a:spcBef>
      <a:spcAft>
        <a:spcPct val="0"/>
      </a:spcAft>
      <a:buFont typeface="Verdana" panose="020B0604030504040204" pitchFamily="34" charset="0"/>
      <a:buChar char="–"/>
      <a:defRPr sz="1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738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E1189B3-C7AD-432F-BAA5-99A50BCD09D8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2024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9209B8-4AF4-4E09-A468-4F0EB9C0E6D4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84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intel_rgb_17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538163"/>
            <a:ext cx="129857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4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420938" y="3711575"/>
            <a:ext cx="6265862" cy="396875"/>
          </a:xfrm>
        </p:spPr>
        <p:txBody>
          <a:bodyPr anchor="b">
            <a:spAutoFit/>
          </a:bodyPr>
          <a:lstStyle>
            <a:lvl1pPr algn="r">
              <a:defRPr sz="3000">
                <a:solidFill>
                  <a:srgbClr val="0860A8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2174875" y="4478338"/>
            <a:ext cx="3775075" cy="274637"/>
          </a:xfrm>
        </p:spPr>
        <p:txBody>
          <a:bodyPr wrap="none">
            <a:spAutoFit/>
          </a:bodyPr>
          <a:lstStyle>
            <a:lvl1pPr algn="r">
              <a:defRPr sz="3000">
                <a:solidFill>
                  <a:srgbClr val="0860A8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19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66FA1-2DAB-42F3-AB33-0338AB228550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2209-4DC7-4EAE-8A73-83C5183CE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15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54000"/>
            <a:ext cx="2171700" cy="5613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54000"/>
            <a:ext cx="6362700" cy="561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5565D-F021-4AF2-BB10-659A406D66C7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C5AB5-64D0-4453-B82D-2A4E95BB8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96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4850-4B65-4EBA-B697-FB4B5B54B7C8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AEBB5-B8A7-486B-914D-6250E3DBD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89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52E80-568D-49A6-993E-2FDAD60906BC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9E6F-5632-4F0B-B4D4-60196E9C31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052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5A108-3DC4-4B9F-9DB7-68B1B6D5C019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ABFB1-8AD1-4C04-A097-8D30BD3840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77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2EF94-5646-4952-B654-BC45492B151D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154CD-03F8-4FDD-A205-C09CD4E265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2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FF193-C8B4-4DA8-B667-07F1800DDC13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93186-DEF2-49BB-A79B-113798C2CB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53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8AC6B-726B-4AA6-B567-A5ABA5C48BB7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52739-B0F8-4073-8885-DA61E05B29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76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4DED1-569F-44EE-BCFB-C75E943E13BF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99394-233B-4418-A8E1-37F5203BAA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42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5327F-81E0-4673-8B8D-F7AADC234976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C0F2D-5723-4EAD-9988-0D92655632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42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/>
        </p:nvSpPr>
        <p:spPr bwMode="white">
          <a:xfrm>
            <a:off x="3175" y="6029325"/>
            <a:ext cx="9140825" cy="828675"/>
          </a:xfrm>
          <a:prstGeom prst="rect">
            <a:avLst/>
          </a:prstGeom>
          <a:solidFill>
            <a:srgbClr val="0860A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54000"/>
            <a:ext cx="8686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90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5988" y="6357938"/>
            <a:ext cx="752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B2CE041-9BC3-4A0A-8298-F87E7627E6DC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8788" y="6357938"/>
            <a:ext cx="468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8788" y="6357938"/>
            <a:ext cx="415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7443AE8-5CC9-4E52-8C3C-A094A6D90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4" descr="Intel_wh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75" y="6169025"/>
            <a:ext cx="811213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9"/>
          <p:cNvSpPr txBox="1">
            <a:spLocks noChangeArrowheads="1"/>
          </p:cNvSpPr>
          <p:nvPr/>
        </p:nvSpPr>
        <p:spPr bwMode="auto">
          <a:xfrm>
            <a:off x="4764088" y="5849938"/>
            <a:ext cx="39084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r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10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anose="020B0604030504040204" pitchFamily="34" charset="0"/>
        </a:defRPr>
      </a:lvl9pPr>
    </p:titleStyle>
    <p:bodyStyle>
      <a:lvl1pPr marL="231775" indent="-231775" algn="l" rtl="0" eaLnBrk="0" fontAlgn="base" hangingPunct="0">
        <a:spcBef>
          <a:spcPct val="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590550" indent="-244475" algn="l" rtl="0" eaLnBrk="0" fontAlgn="base" hangingPunct="0">
        <a:spcBef>
          <a:spcPct val="0"/>
        </a:spcBef>
        <a:spcAft>
          <a:spcPct val="0"/>
        </a:spcAft>
        <a:buSzPct val="125000"/>
        <a:buFont typeface="Times" panose="02020603050405020304" pitchFamily="18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23850" algn="l" rtl="0" eaLnBrk="0" fontAlgn="base" hangingPunct="0">
        <a:spcBef>
          <a:spcPct val="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95400" indent="-152400" algn="l" rtl="0" eaLnBrk="0" fontAlgn="base" hangingPunct="0">
        <a:spcBef>
          <a:spcPct val="0"/>
        </a:spcBef>
        <a:spcAft>
          <a:spcPct val="0"/>
        </a:spcAft>
        <a:buFont typeface="Times" panose="02020603050405020304" pitchFamily="18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19275" indent="-409575" algn="l" rtl="0" eaLnBrk="0" fontAlgn="base" hangingPunct="0">
        <a:spcBef>
          <a:spcPct val="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tags" Target="../tags/tag41.xml"/><Relationship Id="rId21" Type="http://schemas.openxmlformats.org/officeDocument/2006/relationships/image" Target="../media/image32.png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tags" Target="../tags/tag40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24" Type="http://schemas.openxmlformats.org/officeDocument/2006/relationships/image" Target="../media/image35.png"/><Relationship Id="rId5" Type="http://schemas.openxmlformats.org/officeDocument/2006/relationships/tags" Target="../tags/tag43.xml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34.png"/><Relationship Id="rId10" Type="http://schemas.openxmlformats.org/officeDocument/2006/relationships/tags" Target="../tags/tag48.xml"/><Relationship Id="rId19" Type="http://schemas.openxmlformats.org/officeDocument/2006/relationships/image" Target="../media/image30.png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tags" Target="../tags/tag52.xml"/><Relationship Id="rId22" Type="http://schemas.openxmlformats.org/officeDocument/2006/relationships/image" Target="../media/image33.png"/><Relationship Id="rId27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13" Type="http://schemas.openxmlformats.org/officeDocument/2006/relationships/image" Target="../media/image5.png"/><Relationship Id="rId18" Type="http://schemas.openxmlformats.org/officeDocument/2006/relationships/image" Target="../media/image44.png"/><Relationship Id="rId3" Type="http://schemas.openxmlformats.org/officeDocument/2006/relationships/tags" Target="../tags/tag56.xml"/><Relationship Id="rId21" Type="http://schemas.openxmlformats.org/officeDocument/2006/relationships/image" Target="../media/image47.png"/><Relationship Id="rId7" Type="http://schemas.openxmlformats.org/officeDocument/2006/relationships/tags" Target="../tags/tag60.xml"/><Relationship Id="rId12" Type="http://schemas.openxmlformats.org/officeDocument/2006/relationships/slideLayout" Target="../slideLayouts/slideLayout6.xml"/><Relationship Id="rId17" Type="http://schemas.openxmlformats.org/officeDocument/2006/relationships/image" Target="../media/image43.png"/><Relationship Id="rId2" Type="http://schemas.openxmlformats.org/officeDocument/2006/relationships/tags" Target="../tags/tag55.xml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tags" Target="../tags/tag64.xml"/><Relationship Id="rId5" Type="http://schemas.openxmlformats.org/officeDocument/2006/relationships/tags" Target="../tags/tag58.xml"/><Relationship Id="rId15" Type="http://schemas.openxmlformats.org/officeDocument/2006/relationships/image" Target="../media/image41.png"/><Relationship Id="rId10" Type="http://schemas.openxmlformats.org/officeDocument/2006/relationships/tags" Target="../tags/tag63.xml"/><Relationship Id="rId19" Type="http://schemas.openxmlformats.org/officeDocument/2006/relationships/image" Target="../media/image45.png"/><Relationship Id="rId4" Type="http://schemas.openxmlformats.org/officeDocument/2006/relationships/tags" Target="../tags/tag57.xml"/><Relationship Id="rId9" Type="http://schemas.openxmlformats.org/officeDocument/2006/relationships/tags" Target="../tags/tag62.xml"/><Relationship Id="rId14" Type="http://schemas.openxmlformats.org/officeDocument/2006/relationships/image" Target="../media/image40.png"/><Relationship Id="rId22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13" Type="http://schemas.openxmlformats.org/officeDocument/2006/relationships/tags" Target="../tags/tag77.xml"/><Relationship Id="rId18" Type="http://schemas.openxmlformats.org/officeDocument/2006/relationships/notesSlide" Target="../notesSlides/notesSlide2.xml"/><Relationship Id="rId26" Type="http://schemas.openxmlformats.org/officeDocument/2006/relationships/image" Target="../media/image51.png"/><Relationship Id="rId3" Type="http://schemas.openxmlformats.org/officeDocument/2006/relationships/tags" Target="../tags/tag67.xml"/><Relationship Id="rId21" Type="http://schemas.openxmlformats.org/officeDocument/2006/relationships/image" Target="../media/image41.png"/><Relationship Id="rId34" Type="http://schemas.openxmlformats.org/officeDocument/2006/relationships/image" Target="../media/image28.png"/><Relationship Id="rId7" Type="http://schemas.openxmlformats.org/officeDocument/2006/relationships/tags" Target="../tags/tag71.xml"/><Relationship Id="rId12" Type="http://schemas.openxmlformats.org/officeDocument/2006/relationships/tags" Target="../tags/tag76.xml"/><Relationship Id="rId17" Type="http://schemas.openxmlformats.org/officeDocument/2006/relationships/slideLayout" Target="../slideLayouts/slideLayout6.xml"/><Relationship Id="rId25" Type="http://schemas.openxmlformats.org/officeDocument/2006/relationships/image" Target="../media/image50.png"/><Relationship Id="rId33" Type="http://schemas.openxmlformats.org/officeDocument/2006/relationships/image" Target="../media/image57.png"/><Relationship Id="rId2" Type="http://schemas.openxmlformats.org/officeDocument/2006/relationships/tags" Target="../tags/tag66.xml"/><Relationship Id="rId16" Type="http://schemas.openxmlformats.org/officeDocument/2006/relationships/tags" Target="../tags/tag80.xml"/><Relationship Id="rId20" Type="http://schemas.openxmlformats.org/officeDocument/2006/relationships/image" Target="../media/image40.png"/><Relationship Id="rId29" Type="http://schemas.openxmlformats.org/officeDocument/2006/relationships/image" Target="../media/image54.png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tags" Target="../tags/tag75.xml"/><Relationship Id="rId24" Type="http://schemas.openxmlformats.org/officeDocument/2006/relationships/image" Target="../media/image49.png"/><Relationship Id="rId32" Type="http://schemas.openxmlformats.org/officeDocument/2006/relationships/image" Target="../media/image56.png"/><Relationship Id="rId5" Type="http://schemas.openxmlformats.org/officeDocument/2006/relationships/tags" Target="../tags/tag69.xml"/><Relationship Id="rId15" Type="http://schemas.openxmlformats.org/officeDocument/2006/relationships/tags" Target="../tags/tag79.xml"/><Relationship Id="rId23" Type="http://schemas.openxmlformats.org/officeDocument/2006/relationships/image" Target="../media/image43.png"/><Relationship Id="rId28" Type="http://schemas.openxmlformats.org/officeDocument/2006/relationships/image" Target="../media/image53.png"/><Relationship Id="rId10" Type="http://schemas.openxmlformats.org/officeDocument/2006/relationships/tags" Target="../tags/tag74.xml"/><Relationship Id="rId19" Type="http://schemas.openxmlformats.org/officeDocument/2006/relationships/image" Target="../media/image5.png"/><Relationship Id="rId31" Type="http://schemas.openxmlformats.org/officeDocument/2006/relationships/image" Target="../media/image38.png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4" Type="http://schemas.openxmlformats.org/officeDocument/2006/relationships/tags" Target="../tags/tag78.xml"/><Relationship Id="rId22" Type="http://schemas.openxmlformats.org/officeDocument/2006/relationships/image" Target="../media/image42.png"/><Relationship Id="rId27" Type="http://schemas.openxmlformats.org/officeDocument/2006/relationships/image" Target="../media/image52.png"/><Relationship Id="rId30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tags" Target="../tags/tag83.xml"/><Relationship Id="rId7" Type="http://schemas.openxmlformats.org/officeDocument/2006/relationships/image" Target="../media/image58.png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32.png"/><Relationship Id="rId5" Type="http://schemas.openxmlformats.org/officeDocument/2006/relationships/tags" Target="../tags/tag85.xml"/><Relationship Id="rId10" Type="http://schemas.openxmlformats.org/officeDocument/2006/relationships/image" Target="../media/image59.png"/><Relationship Id="rId4" Type="http://schemas.openxmlformats.org/officeDocument/2006/relationships/tags" Target="../tags/tag84.xml"/><Relationship Id="rId9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image" Target="../media/image6.png"/><Relationship Id="rId26" Type="http://schemas.openxmlformats.org/officeDocument/2006/relationships/image" Target="../media/image14.png"/><Relationship Id="rId3" Type="http://schemas.openxmlformats.org/officeDocument/2006/relationships/tags" Target="../tags/tag3.xml"/><Relationship Id="rId21" Type="http://schemas.openxmlformats.org/officeDocument/2006/relationships/image" Target="../media/image9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2" Type="http://schemas.openxmlformats.org/officeDocument/2006/relationships/tags" Target="../tags/tag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12.png"/><Relationship Id="rId5" Type="http://schemas.openxmlformats.org/officeDocument/2006/relationships/tags" Target="../tags/tag5.xm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tags" Target="../tags/tag10.xml"/><Relationship Id="rId19" Type="http://schemas.openxmlformats.org/officeDocument/2006/relationships/image" Target="../media/image7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Relationship Id="rId22" Type="http://schemas.openxmlformats.org/officeDocument/2006/relationships/image" Target="../media/image10.png"/><Relationship Id="rId27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tags" Target="../tags/tag26.xml"/><Relationship Id="rId18" Type="http://schemas.openxmlformats.org/officeDocument/2006/relationships/image" Target="../media/image10.png"/><Relationship Id="rId26" Type="http://schemas.openxmlformats.org/officeDocument/2006/relationships/image" Target="../media/image17.png"/><Relationship Id="rId3" Type="http://schemas.openxmlformats.org/officeDocument/2006/relationships/tags" Target="../tags/tag16.xml"/><Relationship Id="rId21" Type="http://schemas.openxmlformats.org/officeDocument/2006/relationships/image" Target="../media/image6.png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17" Type="http://schemas.openxmlformats.org/officeDocument/2006/relationships/image" Target="../media/image5.png"/><Relationship Id="rId25" Type="http://schemas.openxmlformats.org/officeDocument/2006/relationships/image" Target="../media/image16.png"/><Relationship Id="rId2" Type="http://schemas.openxmlformats.org/officeDocument/2006/relationships/tags" Target="../tags/tag15.xml"/><Relationship Id="rId16" Type="http://schemas.openxmlformats.org/officeDocument/2006/relationships/image" Target="../media/image4.png"/><Relationship Id="rId20" Type="http://schemas.openxmlformats.org/officeDocument/2006/relationships/image" Target="../media/image12.png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24" Type="http://schemas.openxmlformats.org/officeDocument/2006/relationships/image" Target="../media/image9.png"/><Relationship Id="rId5" Type="http://schemas.openxmlformats.org/officeDocument/2006/relationships/tags" Target="../tags/tag18.xml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8.png"/><Relationship Id="rId28" Type="http://schemas.openxmlformats.org/officeDocument/2006/relationships/image" Target="../media/image19.png"/><Relationship Id="rId10" Type="http://schemas.openxmlformats.org/officeDocument/2006/relationships/tags" Target="../tags/tag23.xml"/><Relationship Id="rId19" Type="http://schemas.openxmlformats.org/officeDocument/2006/relationships/image" Target="../media/image11.png"/><Relationship Id="rId4" Type="http://schemas.openxmlformats.org/officeDocument/2006/relationships/tags" Target="../tags/tag17.xml"/><Relationship Id="rId9" Type="http://schemas.openxmlformats.org/officeDocument/2006/relationships/tags" Target="../tags/tag22.xml"/><Relationship Id="rId14" Type="http://schemas.openxmlformats.org/officeDocument/2006/relationships/tags" Target="../tags/tag27.xml"/><Relationship Id="rId22" Type="http://schemas.openxmlformats.org/officeDocument/2006/relationships/image" Target="../media/image7.png"/><Relationship Id="rId27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image" Target="../media/image5.png"/><Relationship Id="rId18" Type="http://schemas.openxmlformats.org/officeDocument/2006/relationships/image" Target="../media/image24.png"/><Relationship Id="rId3" Type="http://schemas.openxmlformats.org/officeDocument/2006/relationships/tags" Target="../tags/tag30.xml"/><Relationship Id="rId21" Type="http://schemas.openxmlformats.org/officeDocument/2006/relationships/image" Target="../media/image4.png"/><Relationship Id="rId7" Type="http://schemas.openxmlformats.org/officeDocument/2006/relationships/tags" Target="../tags/tag34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23.png"/><Relationship Id="rId2" Type="http://schemas.openxmlformats.org/officeDocument/2006/relationships/tags" Target="../tags/tag29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image" Target="../media/image21.png"/><Relationship Id="rId10" Type="http://schemas.openxmlformats.org/officeDocument/2006/relationships/tags" Target="../tags/tag37.xml"/><Relationship Id="rId19" Type="http://schemas.openxmlformats.org/officeDocument/2006/relationships/image" Target="../media/image25.png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1788" y="2438400"/>
            <a:ext cx="8305800" cy="984885"/>
          </a:xfrm>
        </p:spPr>
        <p:txBody>
          <a:bodyPr/>
          <a:lstStyle/>
          <a:p>
            <a:pPr algn="ctr" eaLnBrk="1" hangingPunct="1"/>
            <a:r>
              <a:rPr lang="en-US" altLang="en-US" sz="3200" dirty="0" smtClean="0"/>
              <a:t>Universal </a:t>
            </a:r>
            <a:br>
              <a:rPr lang="en-US" altLang="en-US" sz="3200" dirty="0" smtClean="0"/>
            </a:br>
            <a:r>
              <a:rPr lang="en-US" altLang="en-US" sz="3200" dirty="0" smtClean="0"/>
              <a:t>Boolean Functional Vectors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6847" y="4114800"/>
            <a:ext cx="8104188" cy="1846659"/>
          </a:xfrm>
        </p:spPr>
        <p:txBody>
          <a:bodyPr wrap="square"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2000" dirty="0" smtClean="0"/>
              <a:t>Jesse Bingham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en-US" altLang="en-US" sz="2000" dirty="0" smtClean="0"/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2000" dirty="0" smtClean="0"/>
              <a:t>FMCAD 2015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2000" dirty="0" smtClean="0"/>
              <a:t>Austin, Texas, 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Floating Point Addition (FADD)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990600" y="1600200"/>
            <a:ext cx="6553200" cy="304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219200" y="1600200"/>
            <a:ext cx="2057400" cy="304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3" name="Right Brace 2"/>
          <p:cNvSpPr/>
          <p:nvPr/>
        </p:nvSpPr>
        <p:spPr bwMode="auto">
          <a:xfrm rot="16200000">
            <a:off x="2057400" y="342900"/>
            <a:ext cx="381000" cy="2057400"/>
          </a:xfrm>
          <a:prstGeom prst="rightBrace">
            <a:avLst>
              <a:gd name="adj1" fmla="val 97745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49" name="Right Brace 48"/>
          <p:cNvSpPr/>
          <p:nvPr/>
        </p:nvSpPr>
        <p:spPr bwMode="auto">
          <a:xfrm rot="16200000">
            <a:off x="5200650" y="-742950"/>
            <a:ext cx="419100" cy="4267200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50" name="Right Brace 49"/>
          <p:cNvSpPr/>
          <p:nvPr/>
        </p:nvSpPr>
        <p:spPr bwMode="auto">
          <a:xfrm rot="16200000">
            <a:off x="923364" y="1280832"/>
            <a:ext cx="381000" cy="210671"/>
          </a:xfrm>
          <a:prstGeom prst="rightBrace">
            <a:avLst>
              <a:gd name="adj1" fmla="val 97745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85800" y="78823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251" y="2209800"/>
            <a:ext cx="1544349" cy="3788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652" y="867205"/>
            <a:ext cx="145062" cy="171159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632113" y="773668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exponent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680113" y="762000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mantissa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57" y="900758"/>
            <a:ext cx="138367" cy="1711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59" y="885969"/>
            <a:ext cx="305746" cy="171159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2146093" y="2219299"/>
            <a:ext cx="2557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represented is</a:t>
            </a:r>
            <a:endParaRPr lang="en-US" dirty="0"/>
          </a:p>
        </p:txBody>
      </p:sp>
      <p:grpSp>
        <p:nvGrpSpPr>
          <p:cNvPr id="9230" name="Group 9229"/>
          <p:cNvGrpSpPr/>
          <p:nvPr/>
        </p:nvGrpSpPr>
        <p:grpSpPr>
          <a:xfrm>
            <a:off x="631291" y="2908033"/>
            <a:ext cx="7096286" cy="824985"/>
            <a:chOff x="631291" y="2908033"/>
            <a:chExt cx="7096286" cy="824985"/>
          </a:xfrm>
        </p:grpSpPr>
        <p:sp>
          <p:nvSpPr>
            <p:cNvPr id="77" name="Rectangle 76"/>
            <p:cNvSpPr/>
            <p:nvPr/>
          </p:nvSpPr>
          <p:spPr bwMode="auto">
            <a:xfrm>
              <a:off x="1394013" y="2908033"/>
              <a:ext cx="6324599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1394013" y="2908033"/>
              <a:ext cx="2057400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0313" y="2974853"/>
              <a:ext cx="278965" cy="22364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7406" y="2948609"/>
              <a:ext cx="439649" cy="223648"/>
            </a:xfrm>
            <a:prstGeom prst="rect">
              <a:avLst/>
            </a:prstGeom>
          </p:spPr>
        </p:pic>
        <p:sp>
          <p:nvSpPr>
            <p:cNvPr id="83" name="Rectangle 82"/>
            <p:cNvSpPr/>
            <p:nvPr/>
          </p:nvSpPr>
          <p:spPr bwMode="auto">
            <a:xfrm>
              <a:off x="1402978" y="3352800"/>
              <a:ext cx="6324599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1402978" y="3352800"/>
              <a:ext cx="2057400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9278" y="3419620"/>
              <a:ext cx="287892" cy="223648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6371" y="3393376"/>
              <a:ext cx="448576" cy="223648"/>
            </a:xfrm>
            <a:prstGeom prst="rect">
              <a:avLst/>
            </a:prstGeom>
          </p:spPr>
        </p:pic>
        <p:pic>
          <p:nvPicPr>
            <p:cNvPr id="9228" name="Picture 9227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291" y="3329870"/>
              <a:ext cx="623768" cy="403148"/>
            </a:xfrm>
            <a:prstGeom prst="rect">
              <a:avLst/>
            </a:prstGeom>
          </p:spPr>
        </p:pic>
      </p:grpSp>
      <p:grpSp>
        <p:nvGrpSpPr>
          <p:cNvPr id="9231" name="Group 9230"/>
          <p:cNvGrpSpPr/>
          <p:nvPr/>
        </p:nvGrpSpPr>
        <p:grpSpPr>
          <a:xfrm>
            <a:off x="685800" y="4191000"/>
            <a:ext cx="7212580" cy="1524000"/>
            <a:chOff x="685800" y="4191000"/>
            <a:chExt cx="7212580" cy="1524000"/>
          </a:xfrm>
        </p:grpSpPr>
        <p:sp>
          <p:nvSpPr>
            <p:cNvPr id="95" name="Rectangle 94"/>
            <p:cNvSpPr/>
            <p:nvPr/>
          </p:nvSpPr>
          <p:spPr bwMode="auto">
            <a:xfrm>
              <a:off x="1143000" y="4905152"/>
              <a:ext cx="4267199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9374" y="4191000"/>
              <a:ext cx="2309830" cy="342318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8993" y="4945728"/>
              <a:ext cx="439649" cy="223648"/>
            </a:xfrm>
            <a:prstGeom prst="rect">
              <a:avLst/>
            </a:prstGeom>
          </p:spPr>
        </p:pic>
        <p:sp>
          <p:nvSpPr>
            <p:cNvPr id="100" name="Rectangle 99"/>
            <p:cNvSpPr/>
            <p:nvPr/>
          </p:nvSpPr>
          <p:spPr bwMode="auto">
            <a:xfrm>
              <a:off x="3631181" y="5410200"/>
              <a:ext cx="4267199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7174" y="5450776"/>
              <a:ext cx="448576" cy="223648"/>
            </a:xfrm>
            <a:prstGeom prst="rect">
              <a:avLst/>
            </a:prstGeom>
          </p:spPr>
        </p:pic>
        <p:cxnSp>
          <p:nvCxnSpPr>
            <p:cNvPr id="20" name="Straight Arrow Connector 19"/>
            <p:cNvCxnSpPr/>
            <p:nvPr/>
          </p:nvCxnSpPr>
          <p:spPr bwMode="auto">
            <a:xfrm flipH="1">
              <a:off x="5410199" y="4699534"/>
              <a:ext cx="2488181" cy="0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" name="Rectangle 101"/>
            <p:cNvSpPr/>
            <p:nvPr/>
          </p:nvSpPr>
          <p:spPr bwMode="auto">
            <a:xfrm>
              <a:off x="5410198" y="4899783"/>
              <a:ext cx="2488181" cy="3048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9224" name="Picture 9223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4003" y="4926491"/>
              <a:ext cx="2258501" cy="260162"/>
            </a:xfrm>
            <a:prstGeom prst="rect">
              <a:avLst/>
            </a:prstGeom>
          </p:spPr>
        </p:pic>
        <p:pic>
          <p:nvPicPr>
            <p:cNvPr id="9229" name="Picture 9228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5311852"/>
              <a:ext cx="780385" cy="339638"/>
            </a:xfrm>
            <a:prstGeom prst="rect">
              <a:avLst/>
            </a:prstGeom>
          </p:spPr>
        </p:pic>
      </p:grpSp>
      <p:sp>
        <p:nvSpPr>
          <p:cNvPr id="9233" name="Date Placeholder 92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03B838-14C3-4D16-89DC-BE1BA756282B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9234" name="Footer Placeholder 92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9235" name="Slide Number Placeholder 92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63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30200"/>
            <a:ext cx="8686800" cy="508000"/>
          </a:xfrm>
        </p:spPr>
        <p:txBody>
          <a:bodyPr/>
          <a:lstStyle/>
          <a:p>
            <a:r>
              <a:rPr lang="en-US" dirty="0" smtClean="0"/>
              <a:t>FADD with BDDs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029200"/>
          </a:xfrm>
        </p:spPr>
        <p:txBody>
          <a:bodyPr/>
          <a:lstStyle/>
          <a:p>
            <a:r>
              <a:rPr lang="en-US" sz="2400" i="1" dirty="0" smtClean="0"/>
              <a:t>Integer </a:t>
            </a:r>
            <a:r>
              <a:rPr lang="en-US" sz="2400" dirty="0" smtClean="0"/>
              <a:t>addition: if variable order interleaves the bits from both inputs, you get linear sized BDDs</a:t>
            </a:r>
            <a:endParaRPr lang="en-US" sz="1800" dirty="0" smtClean="0"/>
          </a:p>
          <a:p>
            <a:r>
              <a:rPr lang="en-US" sz="2400" dirty="0" smtClean="0"/>
              <a:t>FADD: because of the data-dependent (</a:t>
            </a:r>
            <a:r>
              <a:rPr lang="en-US" sz="2400" i="1" dirty="0" err="1" smtClean="0"/>
              <a:t>ediff</a:t>
            </a:r>
            <a:r>
              <a:rPr lang="en-US" sz="2400" dirty="0" smtClean="0"/>
              <a:t>) alignment, there is no good variable order</a:t>
            </a:r>
          </a:p>
          <a:p>
            <a:pPr lvl="1"/>
            <a:r>
              <a:rPr lang="en-US" sz="2400" dirty="0" smtClean="0"/>
              <a:t>BDDs for FADD are exponential for any order</a:t>
            </a:r>
          </a:p>
          <a:p>
            <a:r>
              <a:rPr lang="en-US" sz="2400" dirty="0" smtClean="0"/>
              <a:t>Standard solution: case split based on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ediff</a:t>
            </a:r>
            <a:endParaRPr lang="en-US" sz="20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EF9929-CB23-4582-BA78-BECAC66B6CF3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17" name="Picture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429000"/>
            <a:ext cx="3048451" cy="2461329"/>
          </a:xfrm>
          <a:prstGeom prst="rect">
            <a:avLst/>
          </a:prstGeom>
        </p:spPr>
      </p:pic>
      <p:sp>
        <p:nvSpPr>
          <p:cNvPr id="13" name="Right Brace 12"/>
          <p:cNvSpPr/>
          <p:nvPr/>
        </p:nvSpPr>
        <p:spPr bwMode="auto">
          <a:xfrm>
            <a:off x="4440420" y="3352800"/>
            <a:ext cx="419100" cy="2537529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7993" y="4336498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28 cases </a:t>
            </a:r>
          </a:p>
        </p:txBody>
      </p:sp>
    </p:spTree>
    <p:extLst>
      <p:ext uri="{BB962C8B-B14F-4D97-AF65-F5344CB8AC3E}">
        <p14:creationId xmlns:p14="http://schemas.microsoft.com/office/powerpoint/2010/main" val="138307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505" y="346194"/>
            <a:ext cx="8686800" cy="508000"/>
          </a:xfrm>
        </p:spPr>
        <p:txBody>
          <a:bodyPr/>
          <a:lstStyle/>
          <a:p>
            <a:r>
              <a:rPr lang="en-US" dirty="0" smtClean="0"/>
              <a:t>A UBFV for FADD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5988" y="6934200"/>
            <a:ext cx="752475" cy="304800"/>
          </a:xfrm>
        </p:spPr>
        <p:txBody>
          <a:bodyPr/>
          <a:lstStyle/>
          <a:p>
            <a:pPr>
              <a:defRPr/>
            </a:pPr>
            <a:fld id="{C7911E44-A694-44CF-9050-D0C18212A545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28788" y="6934200"/>
            <a:ext cx="4686300" cy="3048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8788" y="6934200"/>
            <a:ext cx="415925" cy="304800"/>
          </a:xfrm>
        </p:spPr>
        <p:txBody>
          <a:bodyPr/>
          <a:lstStyle/>
          <a:p>
            <a:pPr>
              <a:defRPr/>
            </a:pPr>
            <a:fld id="{74193186-DEF2-49BB-A79B-113798C2CB0C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pic>
        <p:nvPicPr>
          <p:cNvPr id="8" name="Picture 43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783655"/>
            <a:ext cx="559003" cy="495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 bwMode="auto">
          <a:xfrm>
            <a:off x="1200420" y="1390263"/>
            <a:ext cx="1559485" cy="55726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45" name="Picture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28" y="1464415"/>
            <a:ext cx="1200666" cy="413064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 bwMode="auto">
          <a:xfrm>
            <a:off x="2759905" y="1390263"/>
            <a:ext cx="1852810" cy="55726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90" name="Picture 8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17" y="1447800"/>
            <a:ext cx="1642546" cy="438168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 bwMode="auto">
          <a:xfrm>
            <a:off x="4664905" y="1390602"/>
            <a:ext cx="1559485" cy="55726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313" y="1464754"/>
            <a:ext cx="1200666" cy="413064"/>
          </a:xfrm>
          <a:prstGeom prst="rect">
            <a:avLst/>
          </a:prstGeom>
        </p:spPr>
      </p:pic>
      <p:grpSp>
        <p:nvGrpSpPr>
          <p:cNvPr id="77" name="Group 76"/>
          <p:cNvGrpSpPr/>
          <p:nvPr/>
        </p:nvGrpSpPr>
        <p:grpSpPr>
          <a:xfrm>
            <a:off x="6201978" y="520407"/>
            <a:ext cx="2410632" cy="1427455"/>
            <a:chOff x="6201978" y="-55855"/>
            <a:chExt cx="2410632" cy="1427455"/>
          </a:xfrm>
        </p:grpSpPr>
        <p:sp>
          <p:nvSpPr>
            <p:cNvPr id="39" name="Rectangle 38"/>
            <p:cNvSpPr/>
            <p:nvPr/>
          </p:nvSpPr>
          <p:spPr bwMode="auto">
            <a:xfrm>
              <a:off x="6224390" y="814001"/>
              <a:ext cx="2388220" cy="557599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48" name="Picture 47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6799" y="918719"/>
              <a:ext cx="2173696" cy="319497"/>
            </a:xfrm>
            <a:prstGeom prst="rect">
              <a:avLst/>
            </a:prstGeom>
          </p:spPr>
        </p:pic>
        <p:sp>
          <p:nvSpPr>
            <p:cNvPr id="73" name="Right Brace 72"/>
            <p:cNvSpPr/>
            <p:nvPr/>
          </p:nvSpPr>
          <p:spPr bwMode="auto">
            <a:xfrm rot="16200000">
              <a:off x="7197744" y="-622813"/>
              <a:ext cx="419100" cy="2410632"/>
            </a:xfrm>
            <a:prstGeom prst="rightBrace">
              <a:avLst>
                <a:gd name="adj1" fmla="val 98173"/>
                <a:gd name="adj2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75" name="Picture 74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9960" y="-25494"/>
              <a:ext cx="428490" cy="260162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7209826" y="-55855"/>
              <a:ext cx="12205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4"/>
                  </a:solidFill>
                </a:rPr>
                <a:t>variables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953400" y="3315179"/>
            <a:ext cx="4419849" cy="810416"/>
            <a:chOff x="3953400" y="3315179"/>
            <a:chExt cx="4419849" cy="810416"/>
          </a:xfrm>
        </p:grpSpPr>
        <p:pic>
          <p:nvPicPr>
            <p:cNvPr id="52" name="Picture 51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9378" y="3647844"/>
              <a:ext cx="1803230" cy="376550"/>
            </a:xfrm>
            <a:prstGeom prst="rect">
              <a:avLst/>
            </a:prstGeom>
          </p:spPr>
        </p:pic>
        <p:sp>
          <p:nvSpPr>
            <p:cNvPr id="60" name="Rectangle 59"/>
            <p:cNvSpPr/>
            <p:nvPr/>
          </p:nvSpPr>
          <p:spPr bwMode="auto">
            <a:xfrm rot="5400000">
              <a:off x="4733210" y="2761010"/>
              <a:ext cx="573980" cy="21336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63" name="Straight Connector 46 2 1"/>
            <p:cNvCxnSpPr>
              <a:cxnSpLocks noChangeShapeType="1"/>
            </p:cNvCxnSpPr>
            <p:nvPr/>
          </p:nvCxnSpPr>
          <p:spPr bwMode="auto">
            <a:xfrm>
              <a:off x="4981187" y="3315179"/>
              <a:ext cx="0" cy="257902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85" name="Group 84"/>
            <p:cNvGrpSpPr/>
            <p:nvPr/>
          </p:nvGrpSpPr>
          <p:grpSpPr>
            <a:xfrm>
              <a:off x="6170402" y="3540820"/>
              <a:ext cx="2202847" cy="584775"/>
              <a:chOff x="1654066" y="558598"/>
              <a:chExt cx="2202847" cy="584775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1654066" y="558598"/>
                <a:ext cx="2202847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Extract middle</a:t>
                </a:r>
              </a:p>
              <a:p>
                <a:r>
                  <a:rPr lang="en-US" sz="1600" dirty="0"/>
                  <a:t> </a:t>
                </a:r>
                <a:r>
                  <a:rPr lang="en-US" sz="1600" dirty="0" smtClean="0"/>
                  <a:t>    bits from shifter</a:t>
                </a:r>
                <a:endParaRPr lang="en-US" sz="1600" dirty="0"/>
              </a:p>
            </p:txBody>
          </p:sp>
          <p:pic>
            <p:nvPicPr>
              <p:cNvPr id="94" name="Picture 93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28788" y="885219"/>
                <a:ext cx="247721" cy="171159"/>
              </a:xfrm>
              <a:prstGeom prst="rect">
                <a:avLst/>
              </a:prstGeom>
            </p:spPr>
          </p:pic>
        </p:grpSp>
      </p:grpSp>
      <p:grpSp>
        <p:nvGrpSpPr>
          <p:cNvPr id="113" name="Group 112"/>
          <p:cNvGrpSpPr/>
          <p:nvPr/>
        </p:nvGrpSpPr>
        <p:grpSpPr>
          <a:xfrm>
            <a:off x="2675636" y="4114800"/>
            <a:ext cx="6392164" cy="1765864"/>
            <a:chOff x="2675636" y="4114800"/>
            <a:chExt cx="6392164" cy="1765864"/>
          </a:xfrm>
        </p:grpSpPr>
        <p:cxnSp>
          <p:nvCxnSpPr>
            <p:cNvPr id="67" name="Straight Connector 46 3"/>
            <p:cNvCxnSpPr>
              <a:cxnSpLocks noChangeShapeType="1"/>
            </p:cNvCxnSpPr>
            <p:nvPr/>
          </p:nvCxnSpPr>
          <p:spPr bwMode="auto">
            <a:xfrm>
              <a:off x="4981189" y="4114800"/>
              <a:ext cx="1" cy="88225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12" name="Group 111"/>
            <p:cNvGrpSpPr/>
            <p:nvPr/>
          </p:nvGrpSpPr>
          <p:grpSpPr>
            <a:xfrm>
              <a:off x="2675636" y="4997055"/>
              <a:ext cx="6392164" cy="883609"/>
              <a:chOff x="2675636" y="4997055"/>
              <a:chExt cx="6392164" cy="883609"/>
            </a:xfrm>
          </p:grpSpPr>
          <p:pic>
            <p:nvPicPr>
              <p:cNvPr id="22" name="Picture 21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21356" y="5378136"/>
                <a:ext cx="6168476" cy="413064"/>
              </a:xfrm>
              <a:prstGeom prst="rect">
                <a:avLst/>
              </a:prstGeom>
            </p:spPr>
          </p:pic>
          <p:pic>
            <p:nvPicPr>
              <p:cNvPr id="15" name="Picture 14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62449" y="5159951"/>
                <a:ext cx="247721" cy="171159"/>
              </a:xfrm>
              <a:prstGeom prst="rect">
                <a:avLst/>
              </a:prstGeom>
            </p:spPr>
          </p:pic>
          <p:sp>
            <p:nvSpPr>
              <p:cNvPr id="56" name="TextBox 55"/>
              <p:cNvSpPr txBox="1"/>
              <p:nvPr/>
            </p:nvSpPr>
            <p:spPr>
              <a:xfrm>
                <a:off x="3914886" y="5060864"/>
                <a:ext cx="29833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4"/>
                    </a:solidFill>
                  </a:rPr>
                  <a:t>BDDs over the variables</a:t>
                </a:r>
                <a:endParaRPr lang="en-US" dirty="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2675636" y="4997055"/>
                <a:ext cx="6392164" cy="883609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</p:grpSp>
      </p:grpSp>
      <p:grpSp>
        <p:nvGrpSpPr>
          <p:cNvPr id="110" name="Group 109"/>
          <p:cNvGrpSpPr/>
          <p:nvPr/>
        </p:nvGrpSpPr>
        <p:grpSpPr>
          <a:xfrm>
            <a:off x="1861914" y="1961389"/>
            <a:ext cx="7166732" cy="1485565"/>
            <a:chOff x="1861914" y="1961389"/>
            <a:chExt cx="7166732" cy="1485565"/>
          </a:xfrm>
        </p:grpSpPr>
        <p:sp>
          <p:nvSpPr>
            <p:cNvPr id="78" name="TextBox 77"/>
            <p:cNvSpPr txBox="1"/>
            <p:nvPr/>
          </p:nvSpPr>
          <p:spPr>
            <a:xfrm>
              <a:off x="6404528" y="2615957"/>
              <a:ext cx="2624118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Shift right by </a:t>
              </a:r>
              <a:r>
                <a:rPr lang="en-US" sz="1600" dirty="0" err="1" smtClean="0"/>
                <a:t>ediff</a:t>
              </a:r>
              <a:r>
                <a:rPr lang="en-US" sz="1600" dirty="0" smtClean="0"/>
                <a:t> </a:t>
              </a:r>
            </a:p>
            <a:p>
              <a:r>
                <a:rPr lang="en-US" sz="1600" dirty="0" smtClean="0"/>
                <a:t>(negative </a:t>
              </a:r>
            </a:p>
            <a:p>
              <a:r>
                <a:rPr lang="en-US" sz="1600" dirty="0" err="1" smtClean="0"/>
                <a:t>ediff</a:t>
              </a:r>
              <a:r>
                <a:rPr lang="en-US" sz="1600" dirty="0" smtClean="0"/>
                <a:t> shifts left)</a:t>
              </a:r>
              <a:endParaRPr lang="en-US" sz="1600" dirty="0"/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1861914" y="1961389"/>
              <a:ext cx="5556586" cy="1345962"/>
              <a:chOff x="1861914" y="1961389"/>
              <a:chExt cx="5556586" cy="1345962"/>
            </a:xfrm>
          </p:grpSpPr>
          <p:pic>
            <p:nvPicPr>
              <p:cNvPr id="91" name="Picture 90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80602" y="2811644"/>
                <a:ext cx="2242879" cy="378831"/>
              </a:xfrm>
              <a:prstGeom prst="rect">
                <a:avLst/>
              </a:prstGeom>
            </p:spPr>
          </p:pic>
          <p:cxnSp>
            <p:nvCxnSpPr>
              <p:cNvPr id="58" name="Straight Connector 46 1"/>
              <p:cNvCxnSpPr>
                <a:cxnSpLocks noChangeShapeType="1"/>
              </p:cNvCxnSpPr>
              <p:nvPr/>
            </p:nvCxnSpPr>
            <p:spPr bwMode="auto">
              <a:xfrm flipH="1">
                <a:off x="5409622" y="2459636"/>
                <a:ext cx="4123" cy="292663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9" name="Rectangle 58"/>
              <p:cNvSpPr/>
              <p:nvPr/>
            </p:nvSpPr>
            <p:spPr bwMode="auto">
              <a:xfrm rot="5400000">
                <a:off x="4896660" y="1788923"/>
                <a:ext cx="573980" cy="24628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 bwMode="auto">
              <a:xfrm flipH="1" flipV="1">
                <a:off x="1870301" y="2279210"/>
                <a:ext cx="45719" cy="45719"/>
              </a:xfrm>
              <a:prstGeom prst="ellipse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cxnSp>
            <p:nvCxnSpPr>
              <p:cNvPr id="72" name="Straight Connector 49 3 2"/>
              <p:cNvCxnSpPr>
                <a:cxnSpLocks noChangeShapeType="1"/>
              </p:cNvCxnSpPr>
              <p:nvPr/>
            </p:nvCxnSpPr>
            <p:spPr bwMode="auto">
              <a:xfrm>
                <a:off x="1861914" y="2286000"/>
                <a:ext cx="3025385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" name="Straight Connector 46 2 2"/>
              <p:cNvCxnSpPr>
                <a:cxnSpLocks noChangeShapeType="1"/>
              </p:cNvCxnSpPr>
              <p:nvPr/>
            </p:nvCxnSpPr>
            <p:spPr bwMode="auto">
              <a:xfrm>
                <a:off x="4887299" y="2286000"/>
                <a:ext cx="0" cy="447371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80" name="Oval 79"/>
              <p:cNvSpPr/>
              <p:nvPr/>
            </p:nvSpPr>
            <p:spPr bwMode="auto">
              <a:xfrm flipH="1" flipV="1">
                <a:off x="5383686" y="2420612"/>
                <a:ext cx="45719" cy="45719"/>
              </a:xfrm>
              <a:prstGeom prst="ellipse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cxnSp>
            <p:nvCxnSpPr>
              <p:cNvPr id="83" name="Straight Connector 46 2 3"/>
              <p:cNvCxnSpPr>
                <a:cxnSpLocks noChangeShapeType="1"/>
              </p:cNvCxnSpPr>
              <p:nvPr/>
            </p:nvCxnSpPr>
            <p:spPr bwMode="auto">
              <a:xfrm>
                <a:off x="5791200" y="2494397"/>
                <a:ext cx="0" cy="257902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7" name="Straight Connector 49 3 3"/>
              <p:cNvCxnSpPr>
                <a:cxnSpLocks noChangeShapeType="1"/>
              </p:cNvCxnSpPr>
              <p:nvPr/>
            </p:nvCxnSpPr>
            <p:spPr bwMode="auto">
              <a:xfrm>
                <a:off x="5791200" y="2494397"/>
                <a:ext cx="1627300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9" name="Straight Connector 49 3 4"/>
              <p:cNvCxnSpPr>
                <a:cxnSpLocks noChangeShapeType="1"/>
              </p:cNvCxnSpPr>
              <p:nvPr/>
            </p:nvCxnSpPr>
            <p:spPr bwMode="auto">
              <a:xfrm>
                <a:off x="7415982" y="1961389"/>
                <a:ext cx="0" cy="547366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04" name="Group 103"/>
          <p:cNvGrpSpPr/>
          <p:nvPr/>
        </p:nvGrpSpPr>
        <p:grpSpPr>
          <a:xfrm>
            <a:off x="1895282" y="1934489"/>
            <a:ext cx="3514918" cy="2789572"/>
            <a:chOff x="1895282" y="1934489"/>
            <a:chExt cx="3514918" cy="2789572"/>
          </a:xfrm>
        </p:grpSpPr>
        <p:cxnSp>
          <p:nvCxnSpPr>
            <p:cNvPr id="9" name="Straight Connector 46 4"/>
            <p:cNvCxnSpPr>
              <a:cxnSpLocks noChangeShapeType="1"/>
            </p:cNvCxnSpPr>
            <p:nvPr/>
          </p:nvCxnSpPr>
          <p:spPr bwMode="auto">
            <a:xfrm flipH="1">
              <a:off x="1895282" y="1947523"/>
              <a:ext cx="11089" cy="27765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46 5"/>
            <p:cNvCxnSpPr>
              <a:cxnSpLocks noChangeShapeType="1"/>
            </p:cNvCxnSpPr>
            <p:nvPr/>
          </p:nvCxnSpPr>
          <p:spPr bwMode="auto">
            <a:xfrm flipH="1">
              <a:off x="2948711" y="1947523"/>
              <a:ext cx="11089" cy="27765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Straight Connector 46 6"/>
            <p:cNvCxnSpPr>
              <a:cxnSpLocks noChangeShapeType="1"/>
            </p:cNvCxnSpPr>
            <p:nvPr/>
          </p:nvCxnSpPr>
          <p:spPr bwMode="auto">
            <a:xfrm>
              <a:off x="3658895" y="2443471"/>
              <a:ext cx="0" cy="227253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49 3 1"/>
            <p:cNvCxnSpPr>
              <a:cxnSpLocks noChangeShapeType="1"/>
            </p:cNvCxnSpPr>
            <p:nvPr/>
          </p:nvCxnSpPr>
          <p:spPr bwMode="auto">
            <a:xfrm>
              <a:off x="3658895" y="2445200"/>
              <a:ext cx="1751305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Straight Connector 49 3 4"/>
            <p:cNvCxnSpPr>
              <a:cxnSpLocks noChangeShapeType="1"/>
              <a:endCxn id="80" idx="0"/>
            </p:cNvCxnSpPr>
            <p:nvPr/>
          </p:nvCxnSpPr>
          <p:spPr bwMode="auto">
            <a:xfrm flipH="1">
              <a:off x="5406545" y="1934489"/>
              <a:ext cx="3655" cy="531842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" name="Rectangle 6"/>
          <p:cNvSpPr/>
          <p:nvPr/>
        </p:nvSpPr>
        <p:spPr bwMode="auto">
          <a:xfrm rot="5400000">
            <a:off x="3463768" y="-982096"/>
            <a:ext cx="2180980" cy="8417488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336126" y="3067717"/>
            <a:ext cx="1698927" cy="1569660"/>
            <a:chOff x="944799" y="4586077"/>
            <a:chExt cx="1698927" cy="1569660"/>
          </a:xfrm>
        </p:grpSpPr>
        <p:sp>
          <p:nvSpPr>
            <p:cNvPr id="116" name="Rectangle 115"/>
            <p:cNvSpPr/>
            <p:nvPr/>
          </p:nvSpPr>
          <p:spPr>
            <a:xfrm rot="10800000">
              <a:off x="1160198" y="4586077"/>
              <a:ext cx="1173847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600" b="1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sym typeface="Symbol" panose="05050102010706020507" pitchFamily="18" charset="2"/>
                </a:rPr>
                <a:t>A</a:t>
              </a:r>
              <a:endPara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944799" y="4873903"/>
              <a:ext cx="16989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Importantly, </a:t>
              </a:r>
            </a:p>
            <a:p>
              <a:pPr algn="ctr"/>
              <a:r>
                <a:rPr lang="en-US" dirty="0"/>
                <a:t>t</a:t>
              </a:r>
              <a:r>
                <a:rPr lang="en-US" dirty="0" smtClean="0"/>
                <a:t>his is</a:t>
              </a:r>
            </a:p>
            <a:p>
              <a:pPr algn="ctr"/>
              <a:r>
                <a:rPr lang="en-US" dirty="0" smtClean="0"/>
                <a:t>universal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4603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3205839" y="4654573"/>
            <a:ext cx="2896896" cy="1365227"/>
            <a:chOff x="3205839" y="4654573"/>
            <a:chExt cx="2896896" cy="1365227"/>
          </a:xfrm>
        </p:grpSpPr>
        <p:sp>
          <p:nvSpPr>
            <p:cNvPr id="118" name="Oval 117"/>
            <p:cNvSpPr/>
            <p:nvPr/>
          </p:nvSpPr>
          <p:spPr bwMode="auto">
            <a:xfrm>
              <a:off x="3205839" y="4718135"/>
              <a:ext cx="2896896" cy="464487"/>
            </a:xfrm>
            <a:prstGeom prst="ellipse">
              <a:avLst/>
            </a:prstGeom>
            <a:solidFill>
              <a:schemeClr val="accent5"/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429970" y="4741979"/>
              <a:ext cx="20875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Moderate BDDs</a:t>
              </a:r>
              <a:endParaRPr lang="en-US" dirty="0"/>
            </a:p>
          </p:txBody>
        </p:sp>
        <p:cxnSp>
          <p:nvCxnSpPr>
            <p:cNvPr id="117" name="Straight Connector 46 3"/>
            <p:cNvCxnSpPr>
              <a:cxnSpLocks noChangeShapeType="1"/>
            </p:cNvCxnSpPr>
            <p:nvPr/>
          </p:nvCxnSpPr>
          <p:spPr bwMode="auto">
            <a:xfrm>
              <a:off x="5595852" y="4654573"/>
              <a:ext cx="0" cy="136522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5988" y="6324600"/>
            <a:ext cx="752475" cy="304800"/>
          </a:xfrm>
        </p:spPr>
        <p:txBody>
          <a:bodyPr/>
          <a:lstStyle/>
          <a:p>
            <a:pPr>
              <a:defRPr/>
            </a:pPr>
            <a:fld id="{70AB05A0-6FC9-4906-AA3C-BA0D7A1A89A5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28788" y="6324600"/>
            <a:ext cx="4686300" cy="3048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8788" y="6324600"/>
            <a:ext cx="415925" cy="304800"/>
          </a:xfrm>
        </p:spPr>
        <p:txBody>
          <a:bodyPr/>
          <a:lstStyle/>
          <a:p>
            <a:pPr>
              <a:defRPr/>
            </a:pPr>
            <a:fld id="{74193186-DEF2-49BB-A79B-113798C2CB0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pSp>
        <p:nvGrpSpPr>
          <p:cNvPr id="40" name="Group 39"/>
          <p:cNvGrpSpPr/>
          <p:nvPr/>
        </p:nvGrpSpPr>
        <p:grpSpPr>
          <a:xfrm>
            <a:off x="345514" y="228600"/>
            <a:ext cx="8417488" cy="2612694"/>
            <a:chOff x="345514" y="228600"/>
            <a:chExt cx="8417488" cy="2612694"/>
          </a:xfrm>
        </p:grpSpPr>
        <p:sp>
          <p:nvSpPr>
            <p:cNvPr id="7" name="Rectangle 6"/>
            <p:cNvSpPr/>
            <p:nvPr/>
          </p:nvSpPr>
          <p:spPr bwMode="auto">
            <a:xfrm rot="5400000">
              <a:off x="3910465" y="-2758038"/>
              <a:ext cx="1287586" cy="841748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8" name="Picture 43 1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788" y="1454409"/>
              <a:ext cx="559003" cy="495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 bwMode="auto">
            <a:xfrm>
              <a:off x="1200420" y="228600"/>
              <a:ext cx="1559485" cy="405841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45" name="Picture 44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2828" y="271702"/>
              <a:ext cx="1200666" cy="334251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 bwMode="auto">
            <a:xfrm>
              <a:off x="2759905" y="228600"/>
              <a:ext cx="1852810" cy="405841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90" name="Picture 8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2317" y="256377"/>
              <a:ext cx="1642546" cy="354565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auto">
            <a:xfrm>
              <a:off x="4664905" y="228939"/>
              <a:ext cx="1559485" cy="405841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46" name="Picture 45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7313" y="272041"/>
              <a:ext cx="1200666" cy="334251"/>
            </a:xfrm>
            <a:prstGeom prst="rect">
              <a:avLst/>
            </a:prstGeom>
          </p:spPr>
        </p:pic>
        <p:sp>
          <p:nvSpPr>
            <p:cNvPr id="39" name="Rectangle 38"/>
            <p:cNvSpPr/>
            <p:nvPr/>
          </p:nvSpPr>
          <p:spPr bwMode="auto">
            <a:xfrm>
              <a:off x="6224390" y="228633"/>
              <a:ext cx="2388220" cy="40608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48" name="Picture 47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6799" y="297459"/>
              <a:ext cx="2173696" cy="25853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0602" y="1482398"/>
              <a:ext cx="4264818" cy="378831"/>
            </a:xfrm>
            <a:prstGeom prst="rect">
              <a:avLst/>
            </a:prstGeom>
          </p:spPr>
        </p:pic>
        <p:cxnSp>
          <p:nvCxnSpPr>
            <p:cNvPr id="58" name="Straight Connector 46 1"/>
            <p:cNvCxnSpPr>
              <a:cxnSpLocks noChangeShapeType="1"/>
            </p:cNvCxnSpPr>
            <p:nvPr/>
          </p:nvCxnSpPr>
          <p:spPr bwMode="auto">
            <a:xfrm>
              <a:off x="5418587" y="618277"/>
              <a:ext cx="0" cy="804776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9" name="Rectangle 58"/>
            <p:cNvSpPr/>
            <p:nvPr/>
          </p:nvSpPr>
          <p:spPr bwMode="auto">
            <a:xfrm rot="5400000">
              <a:off x="5999942" y="-643605"/>
              <a:ext cx="564938" cy="4660398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Connector 46 4"/>
            <p:cNvCxnSpPr>
              <a:cxnSpLocks noChangeShapeType="1"/>
            </p:cNvCxnSpPr>
            <p:nvPr/>
          </p:nvCxnSpPr>
          <p:spPr bwMode="auto">
            <a:xfrm flipH="1">
              <a:off x="1897493" y="618277"/>
              <a:ext cx="8879" cy="222301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46 5"/>
            <p:cNvCxnSpPr>
              <a:cxnSpLocks noChangeShapeType="1"/>
            </p:cNvCxnSpPr>
            <p:nvPr/>
          </p:nvCxnSpPr>
          <p:spPr bwMode="auto">
            <a:xfrm flipH="1">
              <a:off x="2950922" y="618277"/>
              <a:ext cx="8879" cy="222301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Straight Connector 46 6"/>
            <p:cNvCxnSpPr>
              <a:cxnSpLocks noChangeShapeType="1"/>
            </p:cNvCxnSpPr>
            <p:nvPr/>
          </p:nvCxnSpPr>
          <p:spPr bwMode="auto">
            <a:xfrm>
              <a:off x="3658895" y="1114225"/>
              <a:ext cx="0" cy="1727069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49 3 1"/>
            <p:cNvCxnSpPr>
              <a:cxnSpLocks noChangeShapeType="1"/>
            </p:cNvCxnSpPr>
            <p:nvPr/>
          </p:nvCxnSpPr>
          <p:spPr bwMode="auto">
            <a:xfrm>
              <a:off x="3658895" y="1115954"/>
              <a:ext cx="1751305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Straight Connector 46 3"/>
            <p:cNvCxnSpPr>
              <a:cxnSpLocks noChangeShapeType="1"/>
            </p:cNvCxnSpPr>
            <p:nvPr/>
          </p:nvCxnSpPr>
          <p:spPr bwMode="auto">
            <a:xfrm>
              <a:off x="6234655" y="1959039"/>
              <a:ext cx="1" cy="88225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1" name="Oval 70"/>
            <p:cNvSpPr/>
            <p:nvPr/>
          </p:nvSpPr>
          <p:spPr bwMode="auto">
            <a:xfrm flipH="1" flipV="1">
              <a:off x="1870301" y="949964"/>
              <a:ext cx="45719" cy="45719"/>
            </a:xfrm>
            <a:prstGeom prst="ellips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cxnSp>
          <p:nvCxnSpPr>
            <p:cNvPr id="72" name="Straight Connector 49 3 2"/>
            <p:cNvCxnSpPr>
              <a:cxnSpLocks noChangeShapeType="1"/>
            </p:cNvCxnSpPr>
            <p:nvPr/>
          </p:nvCxnSpPr>
          <p:spPr bwMode="auto">
            <a:xfrm>
              <a:off x="1861914" y="956754"/>
              <a:ext cx="3025385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46 2 2"/>
            <p:cNvCxnSpPr>
              <a:cxnSpLocks noChangeShapeType="1"/>
            </p:cNvCxnSpPr>
            <p:nvPr/>
          </p:nvCxnSpPr>
          <p:spPr bwMode="auto">
            <a:xfrm>
              <a:off x="4887299" y="949964"/>
              <a:ext cx="0" cy="454161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0" name="Oval 79"/>
            <p:cNvSpPr/>
            <p:nvPr/>
          </p:nvSpPr>
          <p:spPr bwMode="auto">
            <a:xfrm flipH="1" flipV="1">
              <a:off x="5383686" y="1091366"/>
              <a:ext cx="45719" cy="45719"/>
            </a:xfrm>
            <a:prstGeom prst="ellips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cxnSp>
          <p:nvCxnSpPr>
            <p:cNvPr id="83" name="Straight Connector 46 2 3"/>
            <p:cNvCxnSpPr>
              <a:cxnSpLocks noChangeShapeType="1"/>
            </p:cNvCxnSpPr>
            <p:nvPr/>
          </p:nvCxnSpPr>
          <p:spPr bwMode="auto">
            <a:xfrm>
              <a:off x="5791200" y="1165151"/>
              <a:ext cx="0" cy="257902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Straight Connector 49 3 3"/>
            <p:cNvCxnSpPr>
              <a:cxnSpLocks noChangeShapeType="1"/>
            </p:cNvCxnSpPr>
            <p:nvPr/>
          </p:nvCxnSpPr>
          <p:spPr bwMode="auto">
            <a:xfrm>
              <a:off x="5791200" y="1165151"/>
              <a:ext cx="162730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49 3 4"/>
            <p:cNvCxnSpPr>
              <a:cxnSpLocks noChangeShapeType="1"/>
            </p:cNvCxnSpPr>
            <p:nvPr/>
          </p:nvCxnSpPr>
          <p:spPr bwMode="auto">
            <a:xfrm>
              <a:off x="7415982" y="609600"/>
              <a:ext cx="2518" cy="567444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3" name="Group 42"/>
          <p:cNvGrpSpPr/>
          <p:nvPr/>
        </p:nvGrpSpPr>
        <p:grpSpPr>
          <a:xfrm>
            <a:off x="397252" y="2832472"/>
            <a:ext cx="8215358" cy="2958730"/>
            <a:chOff x="397252" y="2832472"/>
            <a:chExt cx="8215358" cy="2958730"/>
          </a:xfrm>
        </p:grpSpPr>
        <p:sp>
          <p:nvSpPr>
            <p:cNvPr id="51" name="Rectangle 50"/>
            <p:cNvSpPr/>
            <p:nvPr/>
          </p:nvSpPr>
          <p:spPr bwMode="auto">
            <a:xfrm rot="5400000">
              <a:off x="3025567" y="204158"/>
              <a:ext cx="2958730" cy="821535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7252" y="2902514"/>
              <a:ext cx="10005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</a:rPr>
                <a:t>FADD</a:t>
              </a:r>
            </a:p>
            <a:p>
              <a:r>
                <a:rPr lang="en-US" b="1" dirty="0" smtClean="0">
                  <a:solidFill>
                    <a:srgbClr val="000000"/>
                  </a:solidFill>
                </a:rPr>
                <a:t>circuit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pic>
          <p:nvPicPr>
            <p:cNvPr id="54" name="Picture 53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3216" y="2914157"/>
              <a:ext cx="505608" cy="20428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6" name="Picture 1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3342" y="2890603"/>
              <a:ext cx="754876" cy="231397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7" name="Picture 16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2916723"/>
              <a:ext cx="761948" cy="231397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3" name="Picture 12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9970" y="2942494"/>
              <a:ext cx="512679" cy="204280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50" name="Group 49"/>
          <p:cNvGrpSpPr/>
          <p:nvPr/>
        </p:nvGrpSpPr>
        <p:grpSpPr>
          <a:xfrm>
            <a:off x="4335830" y="5281428"/>
            <a:ext cx="2522170" cy="357372"/>
            <a:chOff x="4335830" y="5281428"/>
            <a:chExt cx="2522170" cy="357372"/>
          </a:xfrm>
        </p:grpSpPr>
        <p:sp>
          <p:nvSpPr>
            <p:cNvPr id="68" name="Rectangle 67"/>
            <p:cNvSpPr/>
            <p:nvPr/>
          </p:nvSpPr>
          <p:spPr bwMode="auto">
            <a:xfrm rot="5400000">
              <a:off x="5418742" y="4198516"/>
              <a:ext cx="356346" cy="252216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400083" y="5300246"/>
              <a:ext cx="245791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Normalizer &amp; Rounder</a:t>
              </a:r>
              <a:endParaRPr lang="en-US" sz="16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52400" y="2133600"/>
            <a:ext cx="3808792" cy="541399"/>
            <a:chOff x="152400" y="2133600"/>
            <a:chExt cx="3808792" cy="541399"/>
          </a:xfrm>
        </p:grpSpPr>
        <p:sp>
          <p:nvSpPr>
            <p:cNvPr id="24" name="Oval 23"/>
            <p:cNvSpPr/>
            <p:nvPr/>
          </p:nvSpPr>
          <p:spPr bwMode="auto">
            <a:xfrm>
              <a:off x="152400" y="2133600"/>
              <a:ext cx="3808792" cy="541399"/>
            </a:xfrm>
            <a:prstGeom prst="ellipse">
              <a:avLst/>
            </a:prstGeom>
            <a:solidFill>
              <a:schemeClr val="accent5"/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06901" y="2245407"/>
              <a:ext cx="15855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4"/>
                  </a:solidFill>
                </a:rPr>
                <a:t>Trivial BDDs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791200" y="2133600"/>
            <a:ext cx="2590800" cy="541399"/>
            <a:chOff x="5791200" y="2133600"/>
            <a:chExt cx="2590800" cy="541399"/>
          </a:xfrm>
        </p:grpSpPr>
        <p:sp>
          <p:nvSpPr>
            <p:cNvPr id="82" name="Oval 81"/>
            <p:cNvSpPr/>
            <p:nvPr/>
          </p:nvSpPr>
          <p:spPr bwMode="auto">
            <a:xfrm>
              <a:off x="5791200" y="2133600"/>
              <a:ext cx="2590800" cy="541399"/>
            </a:xfrm>
            <a:prstGeom prst="ellipse">
              <a:avLst/>
            </a:prstGeom>
            <a:solidFill>
              <a:schemeClr val="accent5"/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298328" y="2233532"/>
              <a:ext cx="2008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4"/>
                  </a:solidFill>
                </a:rPr>
                <a:t>Moderate BDDs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pic>
        <p:nvPicPr>
          <p:cNvPr id="31" name="Picture 3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367" y="4047552"/>
            <a:ext cx="2133524" cy="41564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856" y="3380245"/>
            <a:ext cx="3037371" cy="359362"/>
          </a:xfrm>
          <a:prstGeom prst="rect">
            <a:avLst/>
          </a:prstGeom>
        </p:spPr>
      </p:pic>
      <p:grpSp>
        <p:nvGrpSpPr>
          <p:cNvPr id="44" name="Group 43"/>
          <p:cNvGrpSpPr/>
          <p:nvPr/>
        </p:nvGrpSpPr>
        <p:grpSpPr>
          <a:xfrm>
            <a:off x="3047999" y="3180134"/>
            <a:ext cx="5442495" cy="1468066"/>
            <a:chOff x="3047999" y="3180134"/>
            <a:chExt cx="5442495" cy="1468066"/>
          </a:xfrm>
        </p:grpSpPr>
        <p:sp>
          <p:nvSpPr>
            <p:cNvPr id="91" name="Rectangle 90"/>
            <p:cNvSpPr/>
            <p:nvPr/>
          </p:nvSpPr>
          <p:spPr bwMode="auto">
            <a:xfrm>
              <a:off x="3212014" y="3300520"/>
              <a:ext cx="5169986" cy="507091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4494863" y="3981499"/>
              <a:ext cx="2439337" cy="5658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01" name="Picture 100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194" y="4071491"/>
              <a:ext cx="780385" cy="339638"/>
            </a:xfrm>
            <a:prstGeom prst="rect">
              <a:avLst/>
            </a:prstGeom>
          </p:spPr>
        </p:pic>
        <p:sp>
          <p:nvSpPr>
            <p:cNvPr id="106" name="Rectangle 105"/>
            <p:cNvSpPr/>
            <p:nvPr/>
          </p:nvSpPr>
          <p:spPr bwMode="auto">
            <a:xfrm rot="5400000">
              <a:off x="5035214" y="1192919"/>
              <a:ext cx="1468066" cy="544249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47970" y="3300520"/>
            <a:ext cx="3751813" cy="1804880"/>
            <a:chOff x="547970" y="3300520"/>
            <a:chExt cx="3751813" cy="180488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4038600" y="3300520"/>
              <a:ext cx="261183" cy="507091"/>
            </a:xfrm>
            <a:prstGeom prst="rect">
              <a:avLst/>
            </a:prstGeom>
            <a:solidFill>
              <a:schemeClr val="accent1"/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547970" y="3521926"/>
              <a:ext cx="2301581" cy="1583474"/>
            </a:xfrm>
            <a:prstGeom prst="ellipse">
              <a:avLst/>
            </a:prstGeom>
            <a:solidFill>
              <a:schemeClr val="accent5"/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30" name="Freeform 29"/>
            <p:cNvSpPr/>
            <p:nvPr/>
          </p:nvSpPr>
          <p:spPr bwMode="auto">
            <a:xfrm>
              <a:off x="2211288" y="3525489"/>
              <a:ext cx="2011087" cy="282122"/>
            </a:xfrm>
            <a:custGeom>
              <a:avLst/>
              <a:gdLst>
                <a:gd name="connsiteX0" fmla="*/ 0 w 2501152"/>
                <a:gd name="connsiteY0" fmla="*/ 392087 h 392087"/>
                <a:gd name="connsiteX1" fmla="*/ 681317 w 2501152"/>
                <a:gd name="connsiteY1" fmla="*/ 6605 h 392087"/>
                <a:gd name="connsiteX2" fmla="*/ 1389529 w 2501152"/>
                <a:gd name="connsiteY2" fmla="*/ 141076 h 392087"/>
                <a:gd name="connsiteX3" fmla="*/ 2501152 w 2501152"/>
                <a:gd name="connsiteY3" fmla="*/ 42464 h 392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1152" h="392087">
                  <a:moveTo>
                    <a:pt x="0" y="392087"/>
                  </a:moveTo>
                  <a:cubicBezTo>
                    <a:pt x="224864" y="220263"/>
                    <a:pt x="449729" y="48440"/>
                    <a:pt x="681317" y="6605"/>
                  </a:cubicBezTo>
                  <a:cubicBezTo>
                    <a:pt x="912905" y="-35230"/>
                    <a:pt x="1086223" y="135100"/>
                    <a:pt x="1389529" y="141076"/>
                  </a:cubicBezTo>
                  <a:cubicBezTo>
                    <a:pt x="1692835" y="147052"/>
                    <a:pt x="2096993" y="94758"/>
                    <a:pt x="2501152" y="4246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61999" y="3849178"/>
              <a:ext cx="20875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bit     only depends on</a:t>
              </a:r>
            </a:p>
            <a:p>
              <a:r>
                <a:rPr lang="en-US" dirty="0" smtClean="0"/>
                <a:t>and     variables</a:t>
              </a:r>
              <a:endParaRPr lang="en-US" dirty="0"/>
            </a:p>
          </p:txBody>
        </p:sp>
        <p:pic>
          <p:nvPicPr>
            <p:cNvPr id="32" name="Picture 31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8415" y="4079868"/>
              <a:ext cx="294588" cy="317215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6806" y="3908507"/>
              <a:ext cx="100428" cy="253316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3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2441" y="4489075"/>
              <a:ext cx="145062" cy="171159"/>
            </a:xfrm>
            <a:prstGeom prst="rect">
              <a:avLst/>
            </a:prstGeom>
          </p:spPr>
        </p:pic>
      </p:grpSp>
      <p:sp>
        <p:nvSpPr>
          <p:cNvPr id="119" name="TextBox 118"/>
          <p:cNvSpPr txBox="1"/>
          <p:nvPr/>
        </p:nvSpPr>
        <p:spPr>
          <a:xfrm>
            <a:off x="1190666" y="4943444"/>
            <a:ext cx="2087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8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FADD UBFV just presented involves variables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Intuition:      is the bit of the second input’s mantissa that aligns with bit    of the first </a:t>
            </a:r>
            <a:r>
              <a:rPr lang="en-US" sz="2000" i="1" dirty="0" smtClean="0"/>
              <a:t>after alignment</a:t>
            </a:r>
            <a:br>
              <a:rPr lang="en-US" sz="2000" i="1" dirty="0" smtClean="0"/>
            </a:br>
            <a:r>
              <a:rPr lang="en-US" sz="2000" i="1" dirty="0" smtClean="0"/>
              <a:t>  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variable order that interleaves the     variables with the variables results with BDDs behavior similar to integer addition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Normalization and Rounding do not introduce significant additional complexity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Hence we can verify FADD instructions without case splitting, by symbolically simulating with this UBFV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B425A1-A2D2-44F8-9938-693C3C4B9460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524000"/>
            <a:ext cx="2878388" cy="3701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099" y="2200835"/>
            <a:ext cx="347301" cy="30262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53" y="2532912"/>
            <a:ext cx="118398" cy="24166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097" y="3207443"/>
            <a:ext cx="228903" cy="16328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3207443"/>
            <a:ext cx="518321" cy="21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1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686800" cy="4876800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Comparison of UBFV-approach vs classical case-splitting approach, for SSE Scalar FADD instructions (recent Intel design)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For single instruction multiple-data (SIMD) instructions it is also effective</a:t>
            </a:r>
          </a:p>
          <a:p>
            <a:pPr lvl="1"/>
            <a:r>
              <a:rPr lang="en-US" sz="2000" dirty="0" smtClean="0"/>
              <a:t>Allows for elimination of decomposition cut-point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See paper for results on other instructions, such as Fused-Multiply Add</a:t>
            </a:r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B425A1-A2D2-44F8-9938-693C3C4B9460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74" y="2183892"/>
            <a:ext cx="7612380" cy="124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95600"/>
            <a:ext cx="7315200" cy="904875"/>
          </a:xfrm>
        </p:spPr>
        <p:txBody>
          <a:bodyPr/>
          <a:lstStyle/>
          <a:p>
            <a:r>
              <a:rPr lang="en-US" sz="4400" dirty="0" smtClean="0"/>
              <a:t>Theory:</a:t>
            </a:r>
            <a:br>
              <a:rPr lang="en-US" sz="4400" dirty="0" smtClean="0"/>
            </a:br>
            <a:r>
              <a:rPr lang="en-US" sz="4400" dirty="0" smtClean="0"/>
              <a:t>Partitioned BDDs and UBFV Representations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E231F-847B-4492-9C6F-D3441A74210B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9E6F-5632-4F0B-B4D4-60196E9C3158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78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30200"/>
            <a:ext cx="8686800" cy="508000"/>
          </a:xfrm>
        </p:spPr>
        <p:txBody>
          <a:bodyPr/>
          <a:lstStyle/>
          <a:p>
            <a:r>
              <a:rPr lang="en-US" dirty="0" smtClean="0"/>
              <a:t>Summary of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029200"/>
          </a:xfrm>
        </p:spPr>
        <p:txBody>
          <a:bodyPr/>
          <a:lstStyle/>
          <a:p>
            <a:r>
              <a:rPr lang="en-US" sz="2400" i="1" dirty="0" smtClean="0"/>
              <a:t>Partitioned BDDs </a:t>
            </a:r>
            <a:r>
              <a:rPr lang="en-US" sz="2400" dirty="0" smtClean="0"/>
              <a:t>represent a function by a set of BDDs, each can employ a different variable order</a:t>
            </a:r>
          </a:p>
          <a:p>
            <a:pPr lvl="1"/>
            <a:r>
              <a:rPr lang="en-US" sz="2000" dirty="0" smtClean="0"/>
              <a:t>Basically a formalization of BDD case-splitting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</a:p>
          <a:p>
            <a:r>
              <a:rPr lang="en-US" sz="2400" dirty="0" smtClean="0"/>
              <a:t>There exist functions that have tractable partitioned BDDs that don’t have tractable BDDs</a:t>
            </a:r>
          </a:p>
          <a:p>
            <a:pPr lvl="1"/>
            <a:r>
              <a:rPr lang="en-US" sz="2000" dirty="0" smtClean="0"/>
              <a:t>Floating point addition, hidden weighted bit, </a:t>
            </a:r>
            <a:r>
              <a:rPr lang="en-US" sz="2000" dirty="0" err="1" smtClean="0"/>
              <a:t>etc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b="1" dirty="0" smtClean="0"/>
              <a:t>Theorem</a:t>
            </a:r>
            <a:r>
              <a:rPr lang="en-US" sz="2400" dirty="0" smtClean="0"/>
              <a:t>: any partitioned BDD has a UBFV representation (a single BDD) with at most a polynomial increase in size</a:t>
            </a:r>
          </a:p>
          <a:p>
            <a:pPr lvl="1"/>
            <a:r>
              <a:rPr lang="en-US" sz="2000" dirty="0" smtClean="0"/>
              <a:t>Furthermore, the UBFV only has logarithmically more secondary variables</a:t>
            </a:r>
          </a:p>
          <a:p>
            <a:pPr lvl="1"/>
            <a:r>
              <a:rPr lang="en-US" sz="2000" dirty="0" smtClean="0"/>
              <a:t>Promotes BDD node “sharing” across partitions</a:t>
            </a:r>
          </a:p>
          <a:p>
            <a:pPr lvl="1"/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EF9929-CB23-4582-BA78-BECAC66B6CF3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66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BDDs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83F3D-DEA4-4D13-8D08-3C97E1E093B8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193186-DEF2-49BB-A79B-113798C2CB0C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43" name="Oval 42"/>
          <p:cNvSpPr/>
          <p:nvPr/>
        </p:nvSpPr>
        <p:spPr bwMode="auto">
          <a:xfrm>
            <a:off x="5395308" y="863372"/>
            <a:ext cx="508227" cy="508227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432855" y="765114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ym typeface="Symbol" panose="05050102010706020507" pitchFamily="18" charset="2"/>
              </a:rPr>
              <a:t></a:t>
            </a:r>
            <a:endParaRPr lang="en-US" b="1" dirty="0"/>
          </a:p>
        </p:txBody>
      </p:sp>
      <p:grpSp>
        <p:nvGrpSpPr>
          <p:cNvPr id="111" name="Group 110"/>
          <p:cNvGrpSpPr/>
          <p:nvPr/>
        </p:nvGrpSpPr>
        <p:grpSpPr>
          <a:xfrm>
            <a:off x="2682762" y="1981200"/>
            <a:ext cx="1188546" cy="2743203"/>
            <a:chOff x="1509108" y="1981200"/>
            <a:chExt cx="1188546" cy="2743203"/>
          </a:xfrm>
        </p:grpSpPr>
        <p:sp>
          <p:nvSpPr>
            <p:cNvPr id="7" name="Flowchart: Decision 6"/>
            <p:cNvSpPr/>
            <p:nvPr/>
          </p:nvSpPr>
          <p:spPr>
            <a:xfrm rot="5400000">
              <a:off x="1574739" y="3601488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2209800" y="3667116"/>
                  <a:ext cx="46192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800" y="3667116"/>
                  <a:ext cx="461921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3947" b="-1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Flowchart: Decision 37"/>
            <p:cNvSpPr/>
            <p:nvPr/>
          </p:nvSpPr>
          <p:spPr>
            <a:xfrm rot="5400000">
              <a:off x="965139" y="3591971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600200" y="3657600"/>
                  <a:ext cx="36631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200" y="3657600"/>
                  <a:ext cx="366318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3333" b="-3606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5" name="Group 44"/>
            <p:cNvGrpSpPr/>
            <p:nvPr/>
          </p:nvGrpSpPr>
          <p:grpSpPr>
            <a:xfrm>
              <a:off x="1849267" y="1981200"/>
              <a:ext cx="508227" cy="606485"/>
              <a:chOff x="1524110" y="1882942"/>
              <a:chExt cx="508227" cy="606485"/>
            </a:xfrm>
          </p:grpSpPr>
          <p:sp>
            <p:nvSpPr>
              <p:cNvPr id="40" name="Oval 39"/>
              <p:cNvSpPr/>
              <p:nvPr/>
            </p:nvSpPr>
            <p:spPr bwMode="auto">
              <a:xfrm>
                <a:off x="1524110" y="1981200"/>
                <a:ext cx="508227" cy="508227"/>
              </a:xfrm>
              <a:prstGeom prst="ellips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561657" y="1882942"/>
                <a:ext cx="4331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ym typeface="Symbol" panose="05050102010706020507" pitchFamily="18" charset="2"/>
                  </a:rPr>
                  <a:t></a:t>
                </a:r>
                <a:endParaRPr lang="en-US" b="1" dirty="0"/>
              </a:p>
            </p:txBody>
          </p:sp>
        </p:grpSp>
        <p:cxnSp>
          <p:nvCxnSpPr>
            <p:cNvPr id="47" name="Straight Connector 46"/>
            <p:cNvCxnSpPr>
              <a:stCxn id="7" idx="1"/>
              <a:endCxn id="40" idx="4"/>
            </p:cNvCxnSpPr>
            <p:nvPr/>
          </p:nvCxnSpPr>
          <p:spPr bwMode="auto">
            <a:xfrm flipH="1" flipV="1">
              <a:off x="2103381" y="2587685"/>
              <a:ext cx="304800" cy="46983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40" idx="4"/>
              <a:endCxn id="38" idx="1"/>
            </p:cNvCxnSpPr>
            <p:nvPr/>
          </p:nvCxnSpPr>
          <p:spPr bwMode="auto">
            <a:xfrm flipH="1">
              <a:off x="1798581" y="2587685"/>
              <a:ext cx="304800" cy="46031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76" name="Straight Connector 75"/>
          <p:cNvCxnSpPr>
            <a:stCxn id="43" idx="4"/>
          </p:cNvCxnSpPr>
          <p:nvPr/>
        </p:nvCxnSpPr>
        <p:spPr bwMode="auto">
          <a:xfrm flipH="1">
            <a:off x="3314096" y="1371599"/>
            <a:ext cx="2335326" cy="70785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Connector 78"/>
          <p:cNvCxnSpPr>
            <a:stCxn id="43" idx="4"/>
          </p:cNvCxnSpPr>
          <p:nvPr/>
        </p:nvCxnSpPr>
        <p:spPr bwMode="auto">
          <a:xfrm flipH="1">
            <a:off x="4801034" y="1371599"/>
            <a:ext cx="848388" cy="7368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>
            <a:stCxn id="43" idx="4"/>
          </p:cNvCxnSpPr>
          <p:nvPr/>
        </p:nvCxnSpPr>
        <p:spPr bwMode="auto">
          <a:xfrm>
            <a:off x="5649422" y="1371599"/>
            <a:ext cx="2081212" cy="7368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2" name="Group 111"/>
          <p:cNvGrpSpPr/>
          <p:nvPr/>
        </p:nvGrpSpPr>
        <p:grpSpPr>
          <a:xfrm>
            <a:off x="4176108" y="1981200"/>
            <a:ext cx="1188546" cy="2743203"/>
            <a:chOff x="1509108" y="1981200"/>
            <a:chExt cx="1188546" cy="2743203"/>
          </a:xfrm>
        </p:grpSpPr>
        <p:sp>
          <p:nvSpPr>
            <p:cNvPr id="113" name="Flowchart: Decision 112"/>
            <p:cNvSpPr/>
            <p:nvPr/>
          </p:nvSpPr>
          <p:spPr>
            <a:xfrm rot="5400000">
              <a:off x="1574739" y="3601488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Box 113"/>
                <p:cNvSpPr txBox="1"/>
                <p:nvPr/>
              </p:nvSpPr>
              <p:spPr>
                <a:xfrm>
                  <a:off x="2209800" y="3667116"/>
                  <a:ext cx="46903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4" name="TextBox 1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800" y="3667116"/>
                  <a:ext cx="469038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896" b="-1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5" name="Flowchart: Decision 114"/>
            <p:cNvSpPr/>
            <p:nvPr/>
          </p:nvSpPr>
          <p:spPr>
            <a:xfrm rot="5400000">
              <a:off x="965139" y="3591971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TextBox 115"/>
                <p:cNvSpPr txBox="1"/>
                <p:nvPr/>
              </p:nvSpPr>
              <p:spPr>
                <a:xfrm>
                  <a:off x="1600200" y="3657600"/>
                  <a:ext cx="37343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6" name="TextBox 1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200" y="3657600"/>
                  <a:ext cx="373436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2951" b="-3606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7" name="Group 116"/>
            <p:cNvGrpSpPr/>
            <p:nvPr/>
          </p:nvGrpSpPr>
          <p:grpSpPr>
            <a:xfrm>
              <a:off x="1849267" y="1981200"/>
              <a:ext cx="508227" cy="606485"/>
              <a:chOff x="1524110" y="1882942"/>
              <a:chExt cx="508227" cy="606485"/>
            </a:xfrm>
          </p:grpSpPr>
          <p:sp>
            <p:nvSpPr>
              <p:cNvPr id="120" name="Oval 119"/>
              <p:cNvSpPr/>
              <p:nvPr/>
            </p:nvSpPr>
            <p:spPr bwMode="auto">
              <a:xfrm>
                <a:off x="1524110" y="1981200"/>
                <a:ext cx="508227" cy="508227"/>
              </a:xfrm>
              <a:prstGeom prst="ellips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1561657" y="1882942"/>
                <a:ext cx="4331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ym typeface="Symbol" panose="05050102010706020507" pitchFamily="18" charset="2"/>
                  </a:rPr>
                  <a:t></a:t>
                </a:r>
                <a:endParaRPr lang="en-US" b="1" dirty="0"/>
              </a:p>
            </p:txBody>
          </p:sp>
        </p:grpSp>
        <p:cxnSp>
          <p:nvCxnSpPr>
            <p:cNvPr id="118" name="Straight Connector 117"/>
            <p:cNvCxnSpPr>
              <a:stCxn id="113" idx="1"/>
              <a:endCxn id="120" idx="4"/>
            </p:cNvCxnSpPr>
            <p:nvPr/>
          </p:nvCxnSpPr>
          <p:spPr bwMode="auto">
            <a:xfrm flipH="1" flipV="1">
              <a:off x="2103381" y="2587685"/>
              <a:ext cx="304800" cy="46983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9" name="Straight Connector 118"/>
            <p:cNvCxnSpPr>
              <a:stCxn id="120" idx="4"/>
              <a:endCxn id="115" idx="1"/>
            </p:cNvCxnSpPr>
            <p:nvPr/>
          </p:nvCxnSpPr>
          <p:spPr bwMode="auto">
            <a:xfrm flipH="1">
              <a:off x="1798581" y="2587685"/>
              <a:ext cx="304800" cy="46031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2" name="Group 121"/>
          <p:cNvGrpSpPr/>
          <p:nvPr/>
        </p:nvGrpSpPr>
        <p:grpSpPr>
          <a:xfrm>
            <a:off x="7117254" y="1981200"/>
            <a:ext cx="1188546" cy="2743203"/>
            <a:chOff x="1509108" y="1981200"/>
            <a:chExt cx="1188546" cy="2743203"/>
          </a:xfrm>
        </p:grpSpPr>
        <p:sp>
          <p:nvSpPr>
            <p:cNvPr id="123" name="Flowchart: Decision 122"/>
            <p:cNvSpPr/>
            <p:nvPr/>
          </p:nvSpPr>
          <p:spPr>
            <a:xfrm rot="5400000">
              <a:off x="1574739" y="3601488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/>
                <p:cNvSpPr txBox="1"/>
                <p:nvPr/>
              </p:nvSpPr>
              <p:spPr>
                <a:xfrm>
                  <a:off x="2209800" y="3667116"/>
                  <a:ext cx="48205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24" name="TextBox 1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800" y="3667116"/>
                  <a:ext cx="482055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750"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5" name="Flowchart: Decision 124"/>
            <p:cNvSpPr/>
            <p:nvPr/>
          </p:nvSpPr>
          <p:spPr>
            <a:xfrm rot="5400000">
              <a:off x="965139" y="3591971"/>
              <a:ext cx="1666884" cy="578946"/>
            </a:xfrm>
            <a:prstGeom prst="flowChartDecision">
              <a:avLst/>
            </a:prstGeom>
            <a:solidFill>
              <a:schemeClr val="bg1">
                <a:lumMod val="75000"/>
                <a:alpha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/>
                <p:cNvSpPr txBox="1"/>
                <p:nvPr/>
              </p:nvSpPr>
              <p:spPr>
                <a:xfrm>
                  <a:off x="1600200" y="3657600"/>
                  <a:ext cx="38645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26" name="TextBox 1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200" y="3657600"/>
                  <a:ext cx="386451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21875" b="-3606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Group 126"/>
            <p:cNvGrpSpPr/>
            <p:nvPr/>
          </p:nvGrpSpPr>
          <p:grpSpPr>
            <a:xfrm>
              <a:off x="1849267" y="1981200"/>
              <a:ext cx="508227" cy="606485"/>
              <a:chOff x="1524110" y="1882942"/>
              <a:chExt cx="508227" cy="606485"/>
            </a:xfrm>
          </p:grpSpPr>
          <p:sp>
            <p:nvSpPr>
              <p:cNvPr id="130" name="Oval 129"/>
              <p:cNvSpPr/>
              <p:nvPr/>
            </p:nvSpPr>
            <p:spPr bwMode="auto">
              <a:xfrm>
                <a:off x="1524110" y="1981200"/>
                <a:ext cx="508227" cy="508227"/>
              </a:xfrm>
              <a:prstGeom prst="ellips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1561657" y="1882942"/>
                <a:ext cx="4331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ym typeface="Symbol" panose="05050102010706020507" pitchFamily="18" charset="2"/>
                  </a:rPr>
                  <a:t></a:t>
                </a:r>
                <a:endParaRPr lang="en-US" b="1" dirty="0"/>
              </a:p>
            </p:txBody>
          </p:sp>
        </p:grpSp>
        <p:cxnSp>
          <p:nvCxnSpPr>
            <p:cNvPr id="128" name="Straight Connector 127"/>
            <p:cNvCxnSpPr>
              <a:stCxn id="123" idx="1"/>
              <a:endCxn id="130" idx="4"/>
            </p:cNvCxnSpPr>
            <p:nvPr/>
          </p:nvCxnSpPr>
          <p:spPr bwMode="auto">
            <a:xfrm flipH="1" flipV="1">
              <a:off x="2103381" y="2587685"/>
              <a:ext cx="304800" cy="46983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9" name="Straight Connector 128"/>
            <p:cNvCxnSpPr>
              <a:stCxn id="130" idx="4"/>
              <a:endCxn id="125" idx="1"/>
            </p:cNvCxnSpPr>
            <p:nvPr/>
          </p:nvCxnSpPr>
          <p:spPr bwMode="auto">
            <a:xfrm flipH="1">
              <a:off x="1798581" y="2587685"/>
              <a:ext cx="304800" cy="46031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2" name="Right Brace 131"/>
          <p:cNvSpPr/>
          <p:nvPr/>
        </p:nvSpPr>
        <p:spPr bwMode="auto">
          <a:xfrm rot="16200000" flipH="1">
            <a:off x="3123343" y="4550871"/>
            <a:ext cx="338039" cy="1002706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411654" y="3580547"/>
            <a:ext cx="1737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BDDs over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 smtClean="0">
                <a:solidFill>
                  <a:srgbClr val="0860A8"/>
                </a:solidFill>
              </a:rPr>
              <a:t>variables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Right Brace 133"/>
          <p:cNvSpPr/>
          <p:nvPr/>
        </p:nvSpPr>
        <p:spPr bwMode="auto">
          <a:xfrm flipH="1">
            <a:off x="2209800" y="3124200"/>
            <a:ext cx="304799" cy="1853881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5" name="Right Brace 134"/>
          <p:cNvSpPr/>
          <p:nvPr/>
        </p:nvSpPr>
        <p:spPr bwMode="auto">
          <a:xfrm rot="16200000" flipH="1">
            <a:off x="4587427" y="4544467"/>
            <a:ext cx="338039" cy="1002706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6" name="Right Brace 135"/>
          <p:cNvSpPr/>
          <p:nvPr/>
        </p:nvSpPr>
        <p:spPr bwMode="auto">
          <a:xfrm rot="16200000" flipH="1">
            <a:off x="7483027" y="4544467"/>
            <a:ext cx="338039" cy="1002706"/>
          </a:xfrm>
          <a:prstGeom prst="rightBrace">
            <a:avLst>
              <a:gd name="adj1" fmla="val 98173"/>
              <a:gd name="adj2" fmla="val 50000"/>
            </a:avLst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8" name="Freeform 137"/>
          <p:cNvSpPr/>
          <p:nvPr/>
        </p:nvSpPr>
        <p:spPr bwMode="auto">
          <a:xfrm>
            <a:off x="3290047" y="5271247"/>
            <a:ext cx="2359375" cy="476273"/>
          </a:xfrm>
          <a:custGeom>
            <a:avLst/>
            <a:gdLst>
              <a:gd name="connsiteX0" fmla="*/ 1434353 w 1434353"/>
              <a:gd name="connsiteY0" fmla="*/ 573741 h 573741"/>
              <a:gd name="connsiteX1" fmla="*/ 735106 w 1434353"/>
              <a:gd name="connsiteY1" fmla="*/ 286871 h 573741"/>
              <a:gd name="connsiteX2" fmla="*/ 224118 w 1434353"/>
              <a:gd name="connsiteY2" fmla="*/ 331694 h 573741"/>
              <a:gd name="connsiteX3" fmla="*/ 0 w 1434353"/>
              <a:gd name="connsiteY3" fmla="*/ 0 h 57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4353" h="573741">
                <a:moveTo>
                  <a:pt x="1434353" y="573741"/>
                </a:moveTo>
                <a:cubicBezTo>
                  <a:pt x="1185582" y="450476"/>
                  <a:pt x="936812" y="327212"/>
                  <a:pt x="735106" y="286871"/>
                </a:cubicBezTo>
                <a:cubicBezTo>
                  <a:pt x="533400" y="246530"/>
                  <a:pt x="346636" y="379506"/>
                  <a:pt x="224118" y="331694"/>
                </a:cubicBezTo>
                <a:cubicBezTo>
                  <a:pt x="101600" y="283882"/>
                  <a:pt x="50800" y="141941"/>
                  <a:pt x="0" y="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9" name="Freeform 138"/>
          <p:cNvSpPr/>
          <p:nvPr/>
        </p:nvSpPr>
        <p:spPr bwMode="auto">
          <a:xfrm flipH="1">
            <a:off x="6721839" y="5241734"/>
            <a:ext cx="942985" cy="413896"/>
          </a:xfrm>
          <a:custGeom>
            <a:avLst/>
            <a:gdLst>
              <a:gd name="connsiteX0" fmla="*/ 1434353 w 1434353"/>
              <a:gd name="connsiteY0" fmla="*/ 573741 h 573741"/>
              <a:gd name="connsiteX1" fmla="*/ 735106 w 1434353"/>
              <a:gd name="connsiteY1" fmla="*/ 286871 h 573741"/>
              <a:gd name="connsiteX2" fmla="*/ 224118 w 1434353"/>
              <a:gd name="connsiteY2" fmla="*/ 331694 h 573741"/>
              <a:gd name="connsiteX3" fmla="*/ 0 w 1434353"/>
              <a:gd name="connsiteY3" fmla="*/ 0 h 57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4353" h="573741">
                <a:moveTo>
                  <a:pt x="1434353" y="573741"/>
                </a:moveTo>
                <a:cubicBezTo>
                  <a:pt x="1185582" y="450476"/>
                  <a:pt x="936812" y="327212"/>
                  <a:pt x="735106" y="286871"/>
                </a:cubicBezTo>
                <a:cubicBezTo>
                  <a:pt x="533400" y="246530"/>
                  <a:pt x="346636" y="379506"/>
                  <a:pt x="224118" y="331694"/>
                </a:cubicBezTo>
                <a:cubicBezTo>
                  <a:pt x="101600" y="283882"/>
                  <a:pt x="50800" y="141941"/>
                  <a:pt x="0" y="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40" name="Freeform 139"/>
          <p:cNvSpPr/>
          <p:nvPr/>
        </p:nvSpPr>
        <p:spPr bwMode="auto">
          <a:xfrm rot="20829112">
            <a:off x="4782749" y="5035892"/>
            <a:ext cx="1102501" cy="681723"/>
          </a:xfrm>
          <a:custGeom>
            <a:avLst/>
            <a:gdLst>
              <a:gd name="connsiteX0" fmla="*/ 1434353 w 1434353"/>
              <a:gd name="connsiteY0" fmla="*/ 573741 h 573741"/>
              <a:gd name="connsiteX1" fmla="*/ 735106 w 1434353"/>
              <a:gd name="connsiteY1" fmla="*/ 286871 h 573741"/>
              <a:gd name="connsiteX2" fmla="*/ 224118 w 1434353"/>
              <a:gd name="connsiteY2" fmla="*/ 331694 h 573741"/>
              <a:gd name="connsiteX3" fmla="*/ 0 w 1434353"/>
              <a:gd name="connsiteY3" fmla="*/ 0 h 57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4353" h="573741">
                <a:moveTo>
                  <a:pt x="1434353" y="573741"/>
                </a:moveTo>
                <a:cubicBezTo>
                  <a:pt x="1185582" y="450476"/>
                  <a:pt x="936812" y="327212"/>
                  <a:pt x="735106" y="286871"/>
                </a:cubicBezTo>
                <a:cubicBezTo>
                  <a:pt x="533400" y="246530"/>
                  <a:pt x="346636" y="379506"/>
                  <a:pt x="224118" y="331694"/>
                </a:cubicBezTo>
                <a:cubicBezTo>
                  <a:pt x="101600" y="283882"/>
                  <a:pt x="50800" y="141941"/>
                  <a:pt x="0" y="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41" name="Oval 140"/>
          <p:cNvSpPr/>
          <p:nvPr/>
        </p:nvSpPr>
        <p:spPr bwMode="auto">
          <a:xfrm>
            <a:off x="5432855" y="4850337"/>
            <a:ext cx="1577545" cy="1169463"/>
          </a:xfrm>
          <a:prstGeom prst="ellipse">
            <a:avLst/>
          </a:prstGeom>
          <a:solidFill>
            <a:schemeClr val="tx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728265" y="3039590"/>
            <a:ext cx="939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…</a:t>
            </a:r>
            <a:endParaRPr lang="en-US" sz="72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648619" y="5014444"/>
            <a:ext cx="11673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different</a:t>
            </a:r>
          </a:p>
          <a:p>
            <a:pPr algn="ctr"/>
            <a:r>
              <a:rPr lang="en-US" dirty="0">
                <a:solidFill>
                  <a:schemeClr val="accent3"/>
                </a:solidFill>
              </a:rPr>
              <a:t>v</a:t>
            </a:r>
            <a:r>
              <a:rPr lang="en-US" dirty="0" smtClean="0">
                <a:solidFill>
                  <a:schemeClr val="accent3"/>
                </a:solidFill>
              </a:rPr>
              <a:t>ariable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</a:rPr>
              <a:t>orders</a:t>
            </a:r>
            <a:endParaRPr lang="en-US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145"/>
              <p:cNvSpPr txBox="1"/>
              <p:nvPr/>
            </p:nvSpPr>
            <p:spPr>
              <a:xfrm>
                <a:off x="6636688" y="453431"/>
                <a:ext cx="54040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6" name="TextBox 1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688" y="453431"/>
                <a:ext cx="540400" cy="5539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Freeform 148"/>
          <p:cNvSpPr/>
          <p:nvPr/>
        </p:nvSpPr>
        <p:spPr bwMode="auto">
          <a:xfrm>
            <a:off x="5907741" y="717176"/>
            <a:ext cx="806824" cy="286871"/>
          </a:xfrm>
          <a:custGeom>
            <a:avLst/>
            <a:gdLst>
              <a:gd name="connsiteX0" fmla="*/ 806824 w 806824"/>
              <a:gd name="connsiteY0" fmla="*/ 35859 h 286871"/>
              <a:gd name="connsiteX1" fmla="*/ 546847 w 806824"/>
              <a:gd name="connsiteY1" fmla="*/ 0 h 286871"/>
              <a:gd name="connsiteX2" fmla="*/ 546847 w 806824"/>
              <a:gd name="connsiteY2" fmla="*/ 0 h 286871"/>
              <a:gd name="connsiteX3" fmla="*/ 421341 w 806824"/>
              <a:gd name="connsiteY3" fmla="*/ 233083 h 286871"/>
              <a:gd name="connsiteX4" fmla="*/ 170330 w 806824"/>
              <a:gd name="connsiteY4" fmla="*/ 206189 h 286871"/>
              <a:gd name="connsiteX5" fmla="*/ 0 w 806824"/>
              <a:gd name="connsiteY5" fmla="*/ 286871 h 286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6824" h="286871">
                <a:moveTo>
                  <a:pt x="806824" y="35859"/>
                </a:moveTo>
                <a:lnTo>
                  <a:pt x="546847" y="0"/>
                </a:lnTo>
                <a:lnTo>
                  <a:pt x="546847" y="0"/>
                </a:lnTo>
                <a:cubicBezTo>
                  <a:pt x="525929" y="38847"/>
                  <a:pt x="484094" y="198718"/>
                  <a:pt x="421341" y="233083"/>
                </a:cubicBezTo>
                <a:cubicBezTo>
                  <a:pt x="358588" y="267448"/>
                  <a:pt x="240553" y="197224"/>
                  <a:pt x="170330" y="206189"/>
                </a:cubicBezTo>
                <a:cubicBezTo>
                  <a:pt x="100107" y="215154"/>
                  <a:pt x="50053" y="251012"/>
                  <a:pt x="0" y="286871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/>
              <p:cNvSpPr txBox="1"/>
              <p:nvPr/>
            </p:nvSpPr>
            <p:spPr>
              <a:xfrm>
                <a:off x="322178" y="1383268"/>
                <a:ext cx="3298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0" name="TextBox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78" y="1383268"/>
                <a:ext cx="32983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27778" r="-9259" b="-36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/>
              <p:cNvSpPr txBox="1"/>
              <p:nvPr/>
            </p:nvSpPr>
            <p:spPr>
              <a:xfrm>
                <a:off x="304800" y="875268"/>
                <a:ext cx="4254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1" name="TextBox 1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875268"/>
                <a:ext cx="425437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286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TextBox 151"/>
          <p:cNvSpPr txBox="1"/>
          <p:nvPr/>
        </p:nvSpPr>
        <p:spPr>
          <a:xfrm>
            <a:off x="654933" y="875268"/>
            <a:ext cx="1856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860A8"/>
                </a:solidFill>
              </a:rPr>
              <a:t>: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 smtClean="0"/>
              <a:t>th</a:t>
            </a:r>
            <a:r>
              <a:rPr lang="en-US" dirty="0" smtClean="0"/>
              <a:t> case split</a:t>
            </a:r>
            <a:endParaRPr lang="en-US" dirty="0"/>
          </a:p>
        </p:txBody>
      </p:sp>
      <p:sp>
        <p:nvSpPr>
          <p:cNvPr id="153" name="TextBox 152"/>
          <p:cNvSpPr txBox="1"/>
          <p:nvPr/>
        </p:nvSpPr>
        <p:spPr>
          <a:xfrm>
            <a:off x="652013" y="1371600"/>
            <a:ext cx="3415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represents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/>
              <a:t> within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7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UBFV Representation Construction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D71892-A9F9-41DF-864A-1E914022A69D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193186-DEF2-49BB-A79B-113798C2CB0C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7" name="Flowchart: Decision 6"/>
          <p:cNvSpPr/>
          <p:nvPr/>
        </p:nvSpPr>
        <p:spPr>
          <a:xfrm rot="5400000">
            <a:off x="5134726" y="3220831"/>
            <a:ext cx="1236749" cy="1143000"/>
          </a:xfrm>
          <a:prstGeom prst="flowChartDecision">
            <a:avLst/>
          </a:prstGeom>
          <a:solidFill>
            <a:schemeClr val="bg1">
              <a:lumMod val="75000"/>
              <a:alpha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747767" y="1591304"/>
            <a:ext cx="2024634" cy="914400"/>
          </a:xfrm>
          <a:prstGeom prst="triangle">
            <a:avLst/>
          </a:prstGeom>
          <a:solidFill>
            <a:schemeClr val="bg1">
              <a:lumMod val="75000"/>
              <a:alpha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95467" y="504086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61115" y="504086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229601" y="1524000"/>
                <a:ext cx="609601" cy="9055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func>
                                        <m:func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i="0" smtClean="0"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fNam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func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⋮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dirty="0"/>
                                    <m:t> </m:t>
                                  </m:r>
                                </m:e>
                              </m:mr>
                            </m:m>
                          </m:e>
                        </m:mr>
                        <m:m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baseline="-2500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i="1" baseline="-2500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1" y="1524000"/>
                <a:ext cx="609601" cy="905504"/>
              </a:xfrm>
              <a:prstGeom prst="rect">
                <a:avLst/>
              </a:prstGeom>
              <a:blipFill rotWithShape="0">
                <a:blip r:embed="rId2"/>
                <a:stretch>
                  <a:fillRect b="-4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239001" y="3859754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392439" y="3173954"/>
                <a:ext cx="283924" cy="1236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mr>
                        <m:m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⋮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2439" y="3173954"/>
                <a:ext cx="283924" cy="123674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>
            <a:stCxn id="8" idx="2"/>
            <a:endCxn id="7" idx="1"/>
          </p:cNvCxnSpPr>
          <p:nvPr/>
        </p:nvCxnSpPr>
        <p:spPr>
          <a:xfrm>
            <a:off x="5747767" y="2505704"/>
            <a:ext cx="5334" cy="668253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366005" y="2514478"/>
            <a:ext cx="1524" cy="66825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739511" y="2505704"/>
            <a:ext cx="6858" cy="68580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93218" y="2682257"/>
                <a:ext cx="4545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[1]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218" y="2682257"/>
                <a:ext cx="454548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6667" r="-18667" b="-4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911040" y="2685905"/>
                <a:ext cx="4545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[2]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040" y="2685905"/>
                <a:ext cx="45454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6757" r="-18919" b="-4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285292" y="2685536"/>
                <a:ext cx="45967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5292" y="2685536"/>
                <a:ext cx="459677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6579" r="-18421" b="-4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02738" y="3343904"/>
                <a:ext cx="3408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738" y="3343904"/>
                <a:ext cx="340863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26786" t="-4444" r="-7143" b="-4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lowchart: Decision 20"/>
          <p:cNvSpPr/>
          <p:nvPr/>
        </p:nvSpPr>
        <p:spPr>
          <a:xfrm rot="5400000">
            <a:off x="5744326" y="3220829"/>
            <a:ext cx="1236749" cy="1143000"/>
          </a:xfrm>
          <a:prstGeom prst="flowChartDecision">
            <a:avLst/>
          </a:prstGeom>
          <a:solidFill>
            <a:schemeClr val="bg1">
              <a:lumMod val="75000"/>
              <a:alpha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212338" y="3343902"/>
                <a:ext cx="3461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338" y="3343902"/>
                <a:ext cx="346185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24561" t="-4444" r="-8772" b="-4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Flowchart: Decision 22"/>
          <p:cNvSpPr/>
          <p:nvPr/>
        </p:nvSpPr>
        <p:spPr>
          <a:xfrm rot="5400000">
            <a:off x="7115927" y="3238379"/>
            <a:ext cx="1236749" cy="1143000"/>
          </a:xfrm>
          <a:prstGeom prst="flowChartDecision">
            <a:avLst/>
          </a:prstGeom>
          <a:solidFill>
            <a:schemeClr val="bg1">
              <a:lumMod val="75000"/>
              <a:alpha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83939" y="3361452"/>
                <a:ext cx="35593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939" y="3361452"/>
                <a:ext cx="355931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24138" t="-2174" r="-6897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808338" y="3606030"/>
                <a:ext cx="48536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338" y="3606030"/>
                <a:ext cx="485363" cy="27699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811550" y="2658104"/>
                <a:ext cx="48536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550" y="2658104"/>
                <a:ext cx="485363" cy="27699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>
            <a:stCxn id="7" idx="3"/>
            <a:endCxn id="9" idx="0"/>
          </p:cNvCxnSpPr>
          <p:nvPr/>
        </p:nvCxnSpPr>
        <p:spPr>
          <a:xfrm>
            <a:off x="5753101" y="4410706"/>
            <a:ext cx="793209" cy="63016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3"/>
            <a:endCxn id="10" idx="0"/>
          </p:cNvCxnSpPr>
          <p:nvPr/>
        </p:nvCxnSpPr>
        <p:spPr>
          <a:xfrm>
            <a:off x="5753101" y="4410706"/>
            <a:ext cx="1258857" cy="63016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3"/>
            <a:endCxn id="10" idx="0"/>
          </p:cNvCxnSpPr>
          <p:nvPr/>
        </p:nvCxnSpPr>
        <p:spPr>
          <a:xfrm>
            <a:off x="6362701" y="4410704"/>
            <a:ext cx="649257" cy="630164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1" idx="3"/>
            <a:endCxn id="9" idx="0"/>
          </p:cNvCxnSpPr>
          <p:nvPr/>
        </p:nvCxnSpPr>
        <p:spPr>
          <a:xfrm>
            <a:off x="6362701" y="4410704"/>
            <a:ext cx="183609" cy="630164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3" idx="3"/>
            <a:endCxn id="9" idx="0"/>
          </p:cNvCxnSpPr>
          <p:nvPr/>
        </p:nvCxnSpPr>
        <p:spPr>
          <a:xfrm flipH="1">
            <a:off x="6546310" y="4428254"/>
            <a:ext cx="1187992" cy="612614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3" idx="3"/>
            <a:endCxn id="10" idx="0"/>
          </p:cNvCxnSpPr>
          <p:nvPr/>
        </p:nvCxnSpPr>
        <p:spPr>
          <a:xfrm flipH="1">
            <a:off x="7011958" y="4428254"/>
            <a:ext cx="722344" cy="612614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/>
          <p:cNvSpPr txBox="1">
            <a:spLocks/>
          </p:cNvSpPr>
          <p:nvPr/>
        </p:nvSpPr>
        <p:spPr>
          <a:xfrm>
            <a:off x="381000" y="914400"/>
            <a:ext cx="5115768" cy="4800600"/>
          </a:xfrm>
          <a:prstGeom prst="rect">
            <a:avLst/>
          </a:prstGeom>
        </p:spPr>
        <p:txBody>
          <a:bodyPr/>
          <a:lstStyle>
            <a:lvl1pPr marL="231775" indent="-231775" algn="l" rtl="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0550" indent="-244475" algn="l" rtl="0" eaLnBrk="0" fontAlgn="base" hangingPunct="0">
              <a:spcBef>
                <a:spcPct val="0"/>
              </a:spcBef>
              <a:spcAft>
                <a:spcPct val="0"/>
              </a:spcAft>
              <a:buSzPct val="125000"/>
              <a:buFont typeface="Times" panose="02020603050405020304" pitchFamily="18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23850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95400" indent="-152400" algn="l" rtl="0" eaLnBrk="0" fontAlgn="base" hangingPunct="0">
              <a:spcBef>
                <a:spcPct val="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275" indent="-409575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Three-fold Trickery:</a:t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smtClean="0"/>
              <a:t>secondary variables select one of the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smtClean="0"/>
              <a:t> partitions</a:t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</a:t>
            </a:r>
            <a:r>
              <a:rPr lang="en-US" sz="2000" dirty="0" smtClean="0"/>
              <a:t>econdary variables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/>
              <a:t>are such that in each partition,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/>
              <a:t> corresponds to the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err="1" smtClean="0"/>
              <a:t>th</a:t>
            </a:r>
            <a:r>
              <a:rPr lang="en-US" sz="2000" dirty="0" smtClean="0"/>
              <a:t> primary variable in the partition’s order</a:t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err="1" smtClean="0"/>
              <a:t>th</a:t>
            </a:r>
            <a:r>
              <a:rPr lang="en-US" sz="2000" dirty="0" smtClean="0"/>
              <a:t> partition becomes BDD for generalized co-factor of </a:t>
            </a:r>
            <a:r>
              <a:rPr lang="en-US" sz="2400" i="1" dirty="0" err="1">
                <a:solidFill>
                  <a:srgbClr val="0860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i="1" baseline="-25000" dirty="0" err="1">
                <a:solidFill>
                  <a:srgbClr val="0860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smtClean="0"/>
              <a:t> with respect to </a:t>
            </a:r>
            <a:r>
              <a:rPr lang="en-US" sz="2400" i="1" dirty="0" err="1">
                <a:solidFill>
                  <a:srgbClr val="0860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>
                <a:solidFill>
                  <a:srgbClr val="0860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smtClean="0"/>
              <a:t>, which has size at most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2000" dirty="0" smtClean="0"/>
              <a:t>. 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i="1" dirty="0" smtClean="0"/>
          </a:p>
          <a:p>
            <a:pPr marL="457200" indent="-457200">
              <a:buFont typeface="+mj-lt"/>
              <a:buAutoNum type="arabicPeriod"/>
            </a:pPr>
            <a:endParaRPr lang="en-US" sz="2400" i="1" dirty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885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40498" y="4317534"/>
            <a:ext cx="8448717" cy="1394023"/>
            <a:chOff x="140498" y="4317534"/>
            <a:chExt cx="8448717" cy="1394023"/>
          </a:xfrm>
        </p:grpSpPr>
        <p:sp>
          <p:nvSpPr>
            <p:cNvPr id="16" name="Rectangle 15"/>
            <p:cNvSpPr/>
            <p:nvPr/>
          </p:nvSpPr>
          <p:spPr bwMode="auto">
            <a:xfrm>
              <a:off x="861266" y="4640263"/>
              <a:ext cx="2110534" cy="3048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649227" y="4317534"/>
              <a:ext cx="3939988" cy="32272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0498" y="4388118"/>
              <a:ext cx="74411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 smtClean="0">
                  <a:ln>
                    <a:solidFill>
                      <a:schemeClr val="tx1"/>
                    </a:solidFill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?</a:t>
              </a:r>
              <a:endParaRPr lang="en-US" sz="8000" dirty="0">
                <a:ln>
                  <a:solidFill>
                    <a:schemeClr val="tx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61266" y="2743199"/>
            <a:ext cx="7444534" cy="1905001"/>
            <a:chOff x="861266" y="2743199"/>
            <a:chExt cx="7444534" cy="1905001"/>
          </a:xfrm>
        </p:grpSpPr>
        <p:grpSp>
          <p:nvGrpSpPr>
            <p:cNvPr id="3" name="Group 2"/>
            <p:cNvGrpSpPr/>
            <p:nvPr/>
          </p:nvGrpSpPr>
          <p:grpSpPr>
            <a:xfrm>
              <a:off x="861266" y="3733800"/>
              <a:ext cx="7444534" cy="914400"/>
              <a:chOff x="861266" y="3657600"/>
              <a:chExt cx="7444534" cy="914400"/>
            </a:xfrm>
            <a:solidFill>
              <a:srgbClr val="66FF66"/>
            </a:solidFill>
          </p:grpSpPr>
          <p:sp>
            <p:nvSpPr>
              <p:cNvPr id="2" name="Rectangle 1"/>
              <p:cNvSpPr/>
              <p:nvPr/>
            </p:nvSpPr>
            <p:spPr bwMode="auto">
              <a:xfrm>
                <a:off x="861267" y="4191000"/>
                <a:ext cx="3786934" cy="381000"/>
              </a:xfrm>
              <a:prstGeom prst="rect">
                <a:avLst/>
              </a:prstGeom>
              <a:grpFill/>
              <a:ln w="508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861266" y="3962400"/>
                <a:ext cx="7444534" cy="304800"/>
              </a:xfrm>
              <a:prstGeom prst="rect">
                <a:avLst/>
              </a:prstGeom>
              <a:grpFill/>
              <a:ln w="508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4419600" y="3657600"/>
                <a:ext cx="3886200" cy="381000"/>
              </a:xfrm>
              <a:prstGeom prst="rect">
                <a:avLst/>
              </a:prstGeom>
              <a:grpFill/>
              <a:ln w="508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4" name="Freeform 3"/>
            <p:cNvSpPr/>
            <p:nvPr/>
          </p:nvSpPr>
          <p:spPr bwMode="auto">
            <a:xfrm>
              <a:off x="7315200" y="2743199"/>
              <a:ext cx="990600" cy="971643"/>
            </a:xfrm>
            <a:custGeom>
              <a:avLst/>
              <a:gdLst>
                <a:gd name="connsiteX0" fmla="*/ 0 w 1237130"/>
                <a:gd name="connsiteY0" fmla="*/ 824753 h 1165412"/>
                <a:gd name="connsiteX1" fmla="*/ 439271 w 1237130"/>
                <a:gd name="connsiteY1" fmla="*/ 1165412 h 1165412"/>
                <a:gd name="connsiteX2" fmla="*/ 1237130 w 1237130"/>
                <a:gd name="connsiteY2" fmla="*/ 358588 h 1165412"/>
                <a:gd name="connsiteX3" fmla="*/ 842683 w 1237130"/>
                <a:gd name="connsiteY3" fmla="*/ 0 h 1165412"/>
                <a:gd name="connsiteX4" fmla="*/ 421342 w 1237130"/>
                <a:gd name="connsiteY4" fmla="*/ 896470 h 1165412"/>
                <a:gd name="connsiteX5" fmla="*/ 170330 w 1237130"/>
                <a:gd name="connsiteY5" fmla="*/ 555812 h 1165412"/>
                <a:gd name="connsiteX6" fmla="*/ 0 w 1237130"/>
                <a:gd name="connsiteY6" fmla="*/ 824753 h 116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7130" h="1165412">
                  <a:moveTo>
                    <a:pt x="0" y="824753"/>
                  </a:moveTo>
                  <a:lnTo>
                    <a:pt x="439271" y="1165412"/>
                  </a:lnTo>
                  <a:lnTo>
                    <a:pt x="1237130" y="358588"/>
                  </a:lnTo>
                  <a:lnTo>
                    <a:pt x="842683" y="0"/>
                  </a:lnTo>
                  <a:lnTo>
                    <a:pt x="421342" y="896470"/>
                  </a:lnTo>
                  <a:lnTo>
                    <a:pt x="170330" y="555812"/>
                  </a:lnTo>
                  <a:lnTo>
                    <a:pt x="0" y="824753"/>
                  </a:lnTo>
                  <a:close/>
                </a:path>
              </a:pathLst>
            </a:custGeom>
            <a:solidFill>
              <a:srgbClr val="66FF66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</p:grpSp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9963DD0-FD57-43F9-A7EE-300F8A122B1E}" type="datetime1">
              <a:rPr lang="en-US" altLang="en-US" smtClean="0">
                <a:solidFill>
                  <a:srgbClr val="FFFFFF"/>
                </a:solidFill>
              </a:rPr>
              <a:t>9/30/2015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Copyright © Intel Corporation, 2015. All rights reserved. Third-party marks and brands are the property of their respective owners. All products, dates, and figures are preliminary and subject to change without notice.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20E7AD1-D12A-486F-A477-784BCE2E7BC2}" type="slidenum">
              <a:rPr lang="en-US" altLang="en-US" smtClean="0">
                <a:solidFill>
                  <a:srgbClr val="FFFFFF"/>
                </a:solidFill>
              </a:rPr>
              <a:pPr/>
              <a:t>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77851" y="381000"/>
            <a:ext cx="8140700" cy="5375275"/>
          </a:xfrm>
        </p:spPr>
        <p:txBody>
          <a:bodyPr/>
          <a:lstStyle/>
          <a:p>
            <a:pPr marL="346075" lvl="1" indent="0">
              <a:buFont typeface="Times" panose="02020603050405020304" pitchFamily="18" charset="0"/>
              <a:buNone/>
              <a:defRPr/>
            </a:pPr>
            <a:r>
              <a:rPr lang="en-US" sz="2000" dirty="0" smtClean="0"/>
              <a:t>“… </a:t>
            </a:r>
            <a:r>
              <a:rPr lang="en-US" sz="2000" i="1" dirty="0" smtClean="0"/>
              <a:t>I </a:t>
            </a:r>
            <a:r>
              <a:rPr lang="en-US" sz="2000" i="1" dirty="0"/>
              <a:t>see the theoretical contribution in this paper as a very personal view of something very intuitive (and standard</a:t>
            </a:r>
            <a:r>
              <a:rPr lang="en-US" sz="2000" i="1" dirty="0" smtClean="0"/>
              <a:t>)”</a:t>
            </a: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 smtClean="0"/>
              <a:t>-</a:t>
            </a:r>
            <a:r>
              <a:rPr lang="en-US" sz="2000" b="1" i="1" dirty="0" smtClean="0"/>
              <a:t>Anonymous Reviewer, 2015</a:t>
            </a:r>
          </a:p>
          <a:p>
            <a:pPr marL="346075" lvl="1" indent="0">
              <a:buNone/>
              <a:defRPr/>
            </a:pPr>
            <a:endParaRPr lang="en-US" sz="2000" b="1" i="1" dirty="0"/>
          </a:p>
          <a:p>
            <a:pPr marL="346075" lvl="1" indent="0">
              <a:buNone/>
              <a:defRPr/>
            </a:pPr>
            <a:endParaRPr lang="en-US" sz="2000" i="1" dirty="0"/>
          </a:p>
          <a:p>
            <a:pPr marL="346075" lvl="1" indent="0">
              <a:buFont typeface="Times" panose="02020603050405020304" pitchFamily="18" charset="0"/>
              <a:buNone/>
              <a:defRPr/>
            </a:pPr>
            <a:r>
              <a:rPr lang="en-US" sz="2000" dirty="0" smtClean="0"/>
              <a:t>“</a:t>
            </a:r>
            <a:r>
              <a:rPr lang="en-US" sz="2000" i="1" dirty="0"/>
              <a:t>S</a:t>
            </a:r>
            <a:r>
              <a:rPr lang="en-US" sz="2000" i="1" dirty="0" smtClean="0"/>
              <a:t>omebody needs to be killed for the title of your paper.</a:t>
            </a:r>
            <a:r>
              <a:rPr lang="en-US" sz="2000" dirty="0" smtClean="0"/>
              <a:t>”</a:t>
            </a: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>-</a:t>
            </a:r>
            <a:r>
              <a:rPr lang="en-US" sz="2000" b="1" i="1" dirty="0" smtClean="0"/>
              <a:t>Non-anonymous Colleague, 2015</a:t>
            </a:r>
          </a:p>
          <a:p>
            <a:pPr marL="346075" lvl="1" indent="0">
              <a:buFont typeface="Times" panose="02020603050405020304" pitchFamily="18" charset="0"/>
              <a:buNone/>
              <a:defRPr/>
            </a:pPr>
            <a:endParaRPr lang="en-US" sz="2000" b="1" i="1" dirty="0" smtClean="0"/>
          </a:p>
          <a:p>
            <a:pPr marL="346075" lvl="1" indent="0">
              <a:buFont typeface="Times" panose="02020603050405020304" pitchFamily="18" charset="0"/>
              <a:buNone/>
              <a:defRPr/>
            </a:pPr>
            <a:endParaRPr lang="en-US" sz="2000" b="1" i="1" dirty="0"/>
          </a:p>
          <a:p>
            <a:pPr marL="346075" lvl="1" indent="0">
              <a:buNone/>
              <a:defRPr/>
            </a:pPr>
            <a:r>
              <a:rPr lang="en-US" sz="2000" dirty="0"/>
              <a:t>“… </a:t>
            </a:r>
            <a:r>
              <a:rPr lang="en-US" sz="2000" i="1" dirty="0"/>
              <a:t>this difficulty also arises in circuits containing shifters where the shift amount depends on the data, such as in a floating point alignment unit.  Multiplication is a particularly difficult function</a:t>
            </a:r>
            <a:r>
              <a:rPr lang="en-US" sz="2000" i="1" dirty="0" smtClean="0"/>
              <a:t>, ...”</a:t>
            </a: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>-</a:t>
            </a:r>
            <a:r>
              <a:rPr lang="en-US" sz="2000" b="1" i="1" dirty="0" smtClean="0"/>
              <a:t>Randy </a:t>
            </a:r>
            <a:r>
              <a:rPr lang="en-US" sz="2000" b="1" i="1" dirty="0"/>
              <a:t>Bryant, 1998</a:t>
            </a:r>
          </a:p>
          <a:p>
            <a:pPr marL="346075" lvl="1" indent="0">
              <a:buFont typeface="Times" panose="02020603050405020304" pitchFamily="18" charset="0"/>
              <a:buNone/>
              <a:defRPr/>
            </a:pPr>
            <a:endParaRPr lang="en-US" sz="2000" b="1" i="1" dirty="0"/>
          </a:p>
          <a:p>
            <a:pPr marL="0" lvl="1" indent="0">
              <a:buFont typeface="Times" panose="02020603050405020304" pitchFamily="18" charset="0"/>
              <a:buNone/>
              <a:defRPr/>
            </a:pP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1447800"/>
            <a:ext cx="8151812" cy="2352675"/>
          </a:xfrm>
        </p:spPr>
        <p:txBody>
          <a:bodyPr/>
          <a:lstStyle/>
          <a:p>
            <a:r>
              <a:rPr lang="en-US" sz="2800" b="0" dirty="0" smtClean="0"/>
              <a:t>So…</a:t>
            </a:r>
            <a:br>
              <a:rPr lang="en-US" sz="2800" b="0" dirty="0" smtClean="0"/>
            </a:b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b="0" dirty="0" smtClean="0"/>
              <a:t>If you are doing case-splitting/partitioning on BDDs, you should chuck that out and use a UBFV instead.</a:t>
            </a:r>
            <a:endParaRPr lang="en-US" sz="2800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E231F-847B-4492-9C6F-D3441A74210B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9E6F-5632-4F0B-B4D4-60196E9C3158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95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362200"/>
            <a:ext cx="4724400" cy="904875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26A9D-18C9-4DB0-BCB5-9697B7D3016C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9E6F-5632-4F0B-B4D4-60196E9C3158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6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 Has Three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686800" cy="4876800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Summary of Approach – meant to be accessible by all</a:t>
            </a:r>
          </a:p>
          <a:p>
            <a:r>
              <a:rPr lang="en-US" sz="2400" dirty="0" smtClean="0"/>
              <a:t>Case Study: Floating Point Addition</a:t>
            </a:r>
          </a:p>
          <a:p>
            <a:r>
              <a:rPr lang="en-US" sz="2400" dirty="0" smtClean="0"/>
              <a:t>Main Theoretical Result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Please see paper for related work, mathematical rigor, further experiments, and whatever else is in there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Assumption: you have some clue what a BDD is.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B425A1-A2D2-44F8-9938-693C3C4B9460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50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362200"/>
            <a:ext cx="7315200" cy="904875"/>
          </a:xfrm>
        </p:spPr>
        <p:txBody>
          <a:bodyPr/>
          <a:lstStyle/>
          <a:p>
            <a:r>
              <a:rPr lang="en-US" sz="4400" dirty="0" smtClean="0"/>
              <a:t>Summary of Approach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E231F-847B-4492-9C6F-D3441A74210B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9E6F-5632-4F0B-B4D4-60196E9C3158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81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a Nutshell…</a:t>
            </a:r>
          </a:p>
        </p:txBody>
      </p:sp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A6F0ACB-13D8-48ED-B99C-17C7EBC25A41}" type="datetime1">
              <a:rPr lang="en-US" altLang="en-US" smtClean="0">
                <a:solidFill>
                  <a:srgbClr val="FFFFFF"/>
                </a:solidFill>
              </a:rPr>
              <a:t>9/30/2015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Copyright © Intel Corporation, 2015. All rights reserved. Third-party marks and brands are the property of their respective owners. All products, dates, and figures are preliminary and subject to change without notice.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42CDB78-3AF8-4240-BA75-A837E497CFA3}" type="slidenum">
              <a:rPr lang="en-US" altLang="en-US" smtClean="0">
                <a:solidFill>
                  <a:srgbClr val="FFFFFF"/>
                </a:solidFill>
              </a:rPr>
              <a:pPr/>
              <a:t>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10138" y="2286000"/>
            <a:ext cx="1004887" cy="1973263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915025" y="3282950"/>
            <a:ext cx="274638" cy="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3146425"/>
            <a:ext cx="1798637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009900"/>
            <a:ext cx="279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203" name="Straight Connector 38"/>
          <p:cNvCxnSpPr>
            <a:cxnSpLocks noChangeShapeType="1"/>
          </p:cNvCxnSpPr>
          <p:nvPr/>
        </p:nvCxnSpPr>
        <p:spPr bwMode="auto">
          <a:xfrm>
            <a:off x="2743200" y="2438400"/>
            <a:ext cx="2166938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4" name="Straight Connector 40"/>
          <p:cNvCxnSpPr>
            <a:cxnSpLocks noChangeShapeType="1"/>
          </p:cNvCxnSpPr>
          <p:nvPr/>
        </p:nvCxnSpPr>
        <p:spPr bwMode="auto">
          <a:xfrm>
            <a:off x="2725738" y="2819400"/>
            <a:ext cx="2168525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5" name="Straight Connector 41"/>
          <p:cNvCxnSpPr>
            <a:cxnSpLocks noChangeShapeType="1"/>
          </p:cNvCxnSpPr>
          <p:nvPr/>
        </p:nvCxnSpPr>
        <p:spPr bwMode="auto">
          <a:xfrm>
            <a:off x="2760663" y="4114800"/>
            <a:ext cx="2166937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6" name="Group 65"/>
          <p:cNvGrpSpPr>
            <a:grpSpLocks/>
          </p:cNvGrpSpPr>
          <p:nvPr/>
        </p:nvGrpSpPr>
        <p:grpSpPr bwMode="auto">
          <a:xfrm>
            <a:off x="1225550" y="2057400"/>
            <a:ext cx="1511300" cy="2438400"/>
            <a:chOff x="904270" y="2057400"/>
            <a:chExt cx="1510752" cy="2438400"/>
          </a:xfrm>
        </p:grpSpPr>
        <p:sp>
          <p:nvSpPr>
            <p:cNvPr id="28" name="Rectangle 27"/>
            <p:cNvSpPr/>
            <p:nvPr/>
          </p:nvSpPr>
          <p:spPr>
            <a:xfrm>
              <a:off x="1524758" y="2057400"/>
              <a:ext cx="890264" cy="2438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8223" name="Picture 43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788" y="3034637"/>
              <a:ext cx="558800" cy="495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224" name="Straight Connector 46"/>
            <p:cNvCxnSpPr>
              <a:cxnSpLocks noChangeShapeType="1"/>
            </p:cNvCxnSpPr>
            <p:nvPr/>
          </p:nvCxnSpPr>
          <p:spPr bwMode="auto">
            <a:xfrm>
              <a:off x="904270" y="22098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25" name="Straight Connector 48"/>
            <p:cNvCxnSpPr>
              <a:cxnSpLocks noChangeShapeType="1"/>
            </p:cNvCxnSpPr>
            <p:nvPr/>
          </p:nvCxnSpPr>
          <p:spPr bwMode="auto">
            <a:xfrm>
              <a:off x="914400" y="25146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26" name="Straight Connector 49"/>
            <p:cNvCxnSpPr>
              <a:cxnSpLocks noChangeShapeType="1"/>
            </p:cNvCxnSpPr>
            <p:nvPr/>
          </p:nvCxnSpPr>
          <p:spPr bwMode="auto">
            <a:xfrm>
              <a:off x="914400" y="43434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5" name="Group 64"/>
          <p:cNvGrpSpPr>
            <a:grpSpLocks/>
          </p:cNvGrpSpPr>
          <p:nvPr/>
        </p:nvGrpSpPr>
        <p:grpSpPr bwMode="auto">
          <a:xfrm>
            <a:off x="2820988" y="2132013"/>
            <a:ext cx="2038350" cy="1952625"/>
            <a:chOff x="2482343" y="2162757"/>
            <a:chExt cx="2037841" cy="1952043"/>
          </a:xfrm>
        </p:grpSpPr>
        <p:pic>
          <p:nvPicPr>
            <p:cNvPr id="8216" name="Picture 57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2343" y="2162757"/>
              <a:ext cx="2011680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7" name="Picture 59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4120" y="2566415"/>
              <a:ext cx="2011680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8" name="Picture 61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4120" y="3861816"/>
              <a:ext cx="2036064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" name="Picture 6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3146425"/>
            <a:ext cx="18970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Oval Callout 69"/>
          <p:cNvSpPr>
            <a:spLocks noChangeArrowheads="1"/>
          </p:cNvSpPr>
          <p:nvPr/>
        </p:nvSpPr>
        <p:spPr bwMode="auto">
          <a:xfrm>
            <a:off x="5757862" y="770192"/>
            <a:ext cx="2795587" cy="1143000"/>
          </a:xfrm>
          <a:prstGeom prst="wedgeEllipseCallout">
            <a:avLst>
              <a:gd name="adj1" fmla="val -4311"/>
              <a:gd name="adj2" fmla="val 15462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/>
              <a:t>Might be </a:t>
            </a:r>
          </a:p>
          <a:p>
            <a:pPr algn="ctr"/>
            <a:r>
              <a:rPr lang="en-US" altLang="en-US"/>
              <a:t>exponentially big</a:t>
            </a:r>
          </a:p>
        </p:txBody>
      </p:sp>
      <p:grpSp>
        <p:nvGrpSpPr>
          <p:cNvPr id="76" name="Group 75"/>
          <p:cNvGrpSpPr>
            <a:grpSpLocks/>
          </p:cNvGrpSpPr>
          <p:nvPr/>
        </p:nvGrpSpPr>
        <p:grpSpPr bwMode="auto">
          <a:xfrm>
            <a:off x="3352800" y="4632325"/>
            <a:ext cx="3641725" cy="1158875"/>
            <a:chOff x="3352800" y="4631809"/>
            <a:chExt cx="3642360" cy="1159391"/>
          </a:xfrm>
        </p:grpSpPr>
        <p:sp>
          <p:nvSpPr>
            <p:cNvPr id="8212" name="Oval Callout 70"/>
            <p:cNvSpPr>
              <a:spLocks noChangeArrowheads="1"/>
            </p:cNvSpPr>
            <p:nvPr/>
          </p:nvSpPr>
          <p:spPr bwMode="auto">
            <a:xfrm>
              <a:off x="3352800" y="4631809"/>
              <a:ext cx="3619704" cy="1143000"/>
            </a:xfrm>
            <a:prstGeom prst="wedgeEllipseCallout">
              <a:avLst>
                <a:gd name="adj1" fmla="val -44310"/>
                <a:gd name="adj2" fmla="val -95380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3" name="Oval Callout 71"/>
            <p:cNvSpPr>
              <a:spLocks noChangeArrowheads="1"/>
            </p:cNvSpPr>
            <p:nvPr/>
          </p:nvSpPr>
          <p:spPr bwMode="auto">
            <a:xfrm>
              <a:off x="3367836" y="4648200"/>
              <a:ext cx="3619704" cy="1143000"/>
            </a:xfrm>
            <a:prstGeom prst="wedgeEllipseCallout">
              <a:avLst>
                <a:gd name="adj1" fmla="val -43046"/>
                <a:gd name="adj2" fmla="val -209380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4" name="Oval Callout 72"/>
            <p:cNvSpPr>
              <a:spLocks noChangeArrowheads="1"/>
            </p:cNvSpPr>
            <p:nvPr/>
          </p:nvSpPr>
          <p:spPr bwMode="auto">
            <a:xfrm>
              <a:off x="3375456" y="4648200"/>
              <a:ext cx="3619704" cy="1143000"/>
            </a:xfrm>
            <a:prstGeom prst="wedgeEllipseCallout">
              <a:avLst>
                <a:gd name="adj1" fmla="val -33574"/>
                <a:gd name="adj2" fmla="val -242046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5" name="Oval Callout 73"/>
            <p:cNvSpPr>
              <a:spLocks noChangeArrowheads="1"/>
            </p:cNvSpPr>
            <p:nvPr/>
          </p:nvSpPr>
          <p:spPr bwMode="auto">
            <a:xfrm>
              <a:off x="3352800" y="4640005"/>
              <a:ext cx="3619704" cy="1143000"/>
            </a:xfrm>
            <a:prstGeom prst="wedgeEllipseCallout">
              <a:avLst>
                <a:gd name="adj1" fmla="val 42843"/>
                <a:gd name="adj2" fmla="val -154046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All of tractable size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78613" y="1134072"/>
            <a:ext cx="1364476" cy="3120428"/>
            <a:chOff x="878613" y="1134072"/>
            <a:chExt cx="1364476" cy="3120428"/>
          </a:xfrm>
        </p:grpSpPr>
        <p:grpSp>
          <p:nvGrpSpPr>
            <p:cNvPr id="68" name="Group 67"/>
            <p:cNvGrpSpPr>
              <a:grpSpLocks/>
            </p:cNvGrpSpPr>
            <p:nvPr/>
          </p:nvGrpSpPr>
          <p:grpSpPr bwMode="auto">
            <a:xfrm>
              <a:off x="1403350" y="1982788"/>
              <a:ext cx="312738" cy="2271712"/>
              <a:chOff x="1081056" y="1982725"/>
              <a:chExt cx="313163" cy="2271770"/>
            </a:xfrm>
          </p:grpSpPr>
          <p:pic>
            <p:nvPicPr>
              <p:cNvPr id="8219" name="Picture 51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4961" y="1982725"/>
                <a:ext cx="222504" cy="149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20" name="Picture 53"/>
              <p:cNvPicPr>
                <a:picLocks noChangeAspect="1"/>
              </p:cNvPicPr>
              <p:nvPr>
                <p:custDataLst>
                  <p:tags r:id="rId8"/>
                </p:custDataLst>
              </p:nvPr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1056" y="2296040"/>
                <a:ext cx="228600" cy="149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21" name="Picture 55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3323" y="4103619"/>
                <a:ext cx="310896" cy="150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8" name="TextBox 37"/>
            <p:cNvSpPr txBox="1"/>
            <p:nvPr/>
          </p:nvSpPr>
          <p:spPr>
            <a:xfrm>
              <a:off x="878613" y="1134072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secondary</a:t>
              </a:r>
            </a:p>
            <a:p>
              <a:pPr algn="ctr"/>
              <a:r>
                <a:rPr lang="en-US" dirty="0" smtClean="0"/>
                <a:t>variables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142402" y="1462773"/>
            <a:ext cx="1220527" cy="2575827"/>
            <a:chOff x="4000223" y="1440548"/>
            <a:chExt cx="1220527" cy="2575827"/>
          </a:xfrm>
        </p:grpSpPr>
        <p:grpSp>
          <p:nvGrpSpPr>
            <p:cNvPr id="67" name="Group 66"/>
            <p:cNvGrpSpPr>
              <a:grpSpLocks/>
            </p:cNvGrpSpPr>
            <p:nvPr/>
          </p:nvGrpSpPr>
          <p:grpSpPr bwMode="auto">
            <a:xfrm>
              <a:off x="4443413" y="2220913"/>
              <a:ext cx="233362" cy="1795462"/>
              <a:chOff x="4121250" y="2221363"/>
              <a:chExt cx="233172" cy="1795287"/>
            </a:xfrm>
          </p:grpSpPr>
          <p:pic>
            <p:nvPicPr>
              <p:cNvPr id="8227" name="Picture 19"/>
              <p:cNvPicPr>
                <a:picLocks noChangeAspect="1"/>
              </p:cNvPicPr>
              <p:nvPr>
                <p:custDataLst>
                  <p:tags r:id="rId4"/>
                </p:custDataLst>
              </p:nvPr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27346" y="2221363"/>
                <a:ext cx="199644" cy="149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28" name="Picture 21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21250" y="2591308"/>
                <a:ext cx="205740" cy="149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29" name="Picture 25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21250" y="3865774"/>
                <a:ext cx="233172" cy="150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0" name="TextBox 39"/>
            <p:cNvSpPr txBox="1"/>
            <p:nvPr/>
          </p:nvSpPr>
          <p:spPr>
            <a:xfrm>
              <a:off x="4000223" y="1440548"/>
              <a:ext cx="122052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primary</a:t>
              </a:r>
            </a:p>
            <a:p>
              <a:pPr algn="ctr"/>
              <a:r>
                <a:rPr lang="en-US" dirty="0" smtClean="0"/>
                <a:t>variables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about Soundness?</a:t>
            </a:r>
          </a:p>
        </p:txBody>
      </p:sp>
      <p:sp>
        <p:nvSpPr>
          <p:cNvPr id="921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64DD0B1-477F-42E6-B12A-FD713596B776}" type="datetime1">
              <a:rPr lang="en-US" altLang="en-US" smtClean="0">
                <a:solidFill>
                  <a:srgbClr val="FFFFFF"/>
                </a:solidFill>
              </a:rPr>
              <a:t>9/30/2015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Copyright © Intel Corporation, 2015. All rights reserved. Third-party marks and brands are the property of their respective owners. All products, dates, and figures are preliminary and subject to change without notice.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C3AEC6C-1F96-48E3-B6ED-1AB5F50F99A5}" type="slidenum">
              <a:rPr lang="en-US" altLang="en-US" smtClean="0">
                <a:solidFill>
                  <a:srgbClr val="FFFFFF"/>
                </a:solidFill>
              </a:rPr>
              <a:pPr/>
              <a:t>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19738" y="3733800"/>
            <a:ext cx="1004887" cy="1973263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24625" y="4730750"/>
            <a:ext cx="274638" cy="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224" name="Picture 1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4457700"/>
            <a:ext cx="279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25" name="Straight Connector 38"/>
          <p:cNvCxnSpPr>
            <a:cxnSpLocks noChangeShapeType="1"/>
          </p:cNvCxnSpPr>
          <p:nvPr/>
        </p:nvCxnSpPr>
        <p:spPr bwMode="auto">
          <a:xfrm>
            <a:off x="2125663" y="3886200"/>
            <a:ext cx="3394075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6" name="Straight Connector 40"/>
          <p:cNvCxnSpPr>
            <a:cxnSpLocks noChangeShapeType="1"/>
          </p:cNvCxnSpPr>
          <p:nvPr/>
        </p:nvCxnSpPr>
        <p:spPr bwMode="auto">
          <a:xfrm>
            <a:off x="2109788" y="4267200"/>
            <a:ext cx="34099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7" name="Straight Connector 41"/>
          <p:cNvCxnSpPr>
            <a:cxnSpLocks noChangeShapeType="1"/>
          </p:cNvCxnSpPr>
          <p:nvPr/>
        </p:nvCxnSpPr>
        <p:spPr bwMode="auto">
          <a:xfrm>
            <a:off x="2143125" y="5562600"/>
            <a:ext cx="337661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228" name="Group 65"/>
          <p:cNvGrpSpPr>
            <a:grpSpLocks/>
          </p:cNvGrpSpPr>
          <p:nvPr/>
        </p:nvGrpSpPr>
        <p:grpSpPr bwMode="auto">
          <a:xfrm>
            <a:off x="609600" y="3505200"/>
            <a:ext cx="1511300" cy="2438400"/>
            <a:chOff x="904270" y="2057400"/>
            <a:chExt cx="1510752" cy="2438400"/>
          </a:xfrm>
        </p:grpSpPr>
        <p:sp>
          <p:nvSpPr>
            <p:cNvPr id="28" name="Rectangle 27"/>
            <p:cNvSpPr/>
            <p:nvPr/>
          </p:nvSpPr>
          <p:spPr>
            <a:xfrm>
              <a:off x="1524758" y="2057400"/>
              <a:ext cx="890264" cy="2438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9248" name="Picture 43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788" y="3034637"/>
              <a:ext cx="558800" cy="495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249" name="Straight Connector 46"/>
            <p:cNvCxnSpPr>
              <a:cxnSpLocks noChangeShapeType="1"/>
            </p:cNvCxnSpPr>
            <p:nvPr/>
          </p:nvCxnSpPr>
          <p:spPr bwMode="auto">
            <a:xfrm>
              <a:off x="904270" y="22098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50" name="Straight Connector 48"/>
            <p:cNvCxnSpPr>
              <a:cxnSpLocks noChangeShapeType="1"/>
            </p:cNvCxnSpPr>
            <p:nvPr/>
          </p:nvCxnSpPr>
          <p:spPr bwMode="auto">
            <a:xfrm>
              <a:off x="914400" y="25146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51" name="Straight Connector 49"/>
            <p:cNvCxnSpPr>
              <a:cxnSpLocks noChangeShapeType="1"/>
            </p:cNvCxnSpPr>
            <p:nvPr/>
          </p:nvCxnSpPr>
          <p:spPr bwMode="auto">
            <a:xfrm>
              <a:off x="914400" y="4343400"/>
              <a:ext cx="61973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229" name="Group 67"/>
          <p:cNvGrpSpPr>
            <a:grpSpLocks/>
          </p:cNvGrpSpPr>
          <p:nvPr/>
        </p:nvGrpSpPr>
        <p:grpSpPr bwMode="auto">
          <a:xfrm>
            <a:off x="785813" y="3430588"/>
            <a:ext cx="314325" cy="2271712"/>
            <a:chOff x="1081056" y="1982725"/>
            <a:chExt cx="313163" cy="2271770"/>
          </a:xfrm>
        </p:grpSpPr>
        <p:pic>
          <p:nvPicPr>
            <p:cNvPr id="9244" name="Picture 51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4961" y="1982725"/>
              <a:ext cx="222504" cy="149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5" name="Picture 53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1056" y="2296040"/>
              <a:ext cx="228600" cy="149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6" name="Picture 55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3323" y="4103619"/>
              <a:ext cx="310896" cy="150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30" name="Group 64"/>
          <p:cNvGrpSpPr>
            <a:grpSpLocks/>
          </p:cNvGrpSpPr>
          <p:nvPr/>
        </p:nvGrpSpPr>
        <p:grpSpPr bwMode="auto">
          <a:xfrm>
            <a:off x="2227263" y="3575050"/>
            <a:ext cx="2038350" cy="1952625"/>
            <a:chOff x="2482343" y="2162757"/>
            <a:chExt cx="2037841" cy="1952043"/>
          </a:xfrm>
        </p:grpSpPr>
        <p:pic>
          <p:nvPicPr>
            <p:cNvPr id="9241" name="Picture 57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2343" y="2162757"/>
              <a:ext cx="2011680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2" name="Picture 59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4120" y="2566415"/>
              <a:ext cx="2011680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3" name="Picture 61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4120" y="3861816"/>
              <a:ext cx="2036064" cy="252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31" name="Picture 63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4594225"/>
            <a:ext cx="18970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333240" y="1219200"/>
            <a:ext cx="2875598" cy="4366259"/>
            <a:chOff x="4180840" y="838200"/>
            <a:chExt cx="2875598" cy="4366259"/>
          </a:xfrm>
        </p:grpSpPr>
        <p:sp>
          <p:nvSpPr>
            <p:cNvPr id="43" name="Rectangle 42"/>
            <p:cNvSpPr/>
            <p:nvPr/>
          </p:nvSpPr>
          <p:spPr>
            <a:xfrm>
              <a:off x="5334000" y="838200"/>
              <a:ext cx="1295400" cy="1973263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 flipV="1">
              <a:off x="6629400" y="1819275"/>
              <a:ext cx="427038" cy="4763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9234" name="Picture 13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6088" y="1571625"/>
              <a:ext cx="925512" cy="352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1" name="Straight Connector 50"/>
            <p:cNvCxnSpPr/>
            <p:nvPr/>
          </p:nvCxnSpPr>
          <p:spPr>
            <a:xfrm>
              <a:off x="4191000" y="990600"/>
              <a:ext cx="1143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203700" y="990600"/>
              <a:ext cx="0" cy="252095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495800" y="1365250"/>
              <a:ext cx="0" cy="252095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4495800" y="1371600"/>
              <a:ext cx="838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029200" y="2660650"/>
              <a:ext cx="0" cy="252095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5029200" y="2667000"/>
              <a:ext cx="304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Oval 1"/>
            <p:cNvSpPr/>
            <p:nvPr/>
          </p:nvSpPr>
          <p:spPr bwMode="auto">
            <a:xfrm flipH="1" flipV="1">
              <a:off x="4180840" y="3477859"/>
              <a:ext cx="45719" cy="45719"/>
            </a:xfrm>
            <a:prstGeom prst="ellips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 flipH="1" flipV="1">
              <a:off x="4472940" y="3858508"/>
              <a:ext cx="45719" cy="45719"/>
            </a:xfrm>
            <a:prstGeom prst="ellips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 flipH="1" flipV="1">
              <a:off x="5003165" y="5158740"/>
              <a:ext cx="45719" cy="45719"/>
            </a:xfrm>
            <a:prstGeom prst="ellips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68" y="2366973"/>
            <a:ext cx="1968678" cy="2721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7407836" y="3238028"/>
            <a:ext cx="1082675" cy="920751"/>
            <a:chOff x="7255436" y="2857028"/>
            <a:chExt cx="1082675" cy="920751"/>
          </a:xfrm>
        </p:grpSpPr>
        <p:sp>
          <p:nvSpPr>
            <p:cNvPr id="41" name="Oval Callout 40"/>
            <p:cNvSpPr>
              <a:spLocks noChangeArrowheads="1"/>
            </p:cNvSpPr>
            <p:nvPr/>
          </p:nvSpPr>
          <p:spPr bwMode="auto">
            <a:xfrm>
              <a:off x="7255436" y="2863378"/>
              <a:ext cx="1082675" cy="914401"/>
            </a:xfrm>
            <a:prstGeom prst="wedgeEllipseCallout">
              <a:avLst>
                <a:gd name="adj1" fmla="val -73975"/>
                <a:gd name="adj2" fmla="val 93836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en-US" dirty="0" smtClean="0"/>
                <a:t>=?</a:t>
              </a:r>
              <a:endParaRPr lang="en-US" altLang="en-US" dirty="0"/>
            </a:p>
          </p:txBody>
        </p:sp>
        <p:sp>
          <p:nvSpPr>
            <p:cNvPr id="42" name="Oval Callout 41"/>
            <p:cNvSpPr>
              <a:spLocks noChangeArrowheads="1"/>
            </p:cNvSpPr>
            <p:nvPr/>
          </p:nvSpPr>
          <p:spPr bwMode="auto">
            <a:xfrm>
              <a:off x="7255436" y="2857028"/>
              <a:ext cx="1082675" cy="914401"/>
            </a:xfrm>
            <a:prstGeom prst="wedgeEllipseCallout">
              <a:avLst>
                <a:gd name="adj1" fmla="val -71491"/>
                <a:gd name="adj2" fmla="val -114987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en-US" dirty="0" smtClean="0"/>
                <a:t>=?</a:t>
              </a:r>
              <a:endParaRPr lang="en-US" alt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8925" y="824226"/>
            <a:ext cx="3708399" cy="869394"/>
            <a:chOff x="-727772" y="823966"/>
            <a:chExt cx="3708399" cy="869394"/>
          </a:xfrm>
        </p:grpSpPr>
        <p:sp>
          <p:nvSpPr>
            <p:cNvPr id="16" name="Rectangle 15"/>
            <p:cNvSpPr/>
            <p:nvPr/>
          </p:nvSpPr>
          <p:spPr bwMode="auto">
            <a:xfrm>
              <a:off x="-727772" y="823966"/>
              <a:ext cx="3708399" cy="869394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72047" y="1281166"/>
              <a:ext cx="3255264" cy="272796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-680241" y="868972"/>
              <a:ext cx="1128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Clearly, 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8924" y="1930239"/>
            <a:ext cx="3725863" cy="1254076"/>
            <a:chOff x="76200" y="1785987"/>
            <a:chExt cx="3810000" cy="1254076"/>
          </a:xfrm>
        </p:grpSpPr>
        <p:sp>
          <p:nvSpPr>
            <p:cNvPr id="58" name="Rectangle 57"/>
            <p:cNvSpPr/>
            <p:nvPr/>
          </p:nvSpPr>
          <p:spPr bwMode="auto">
            <a:xfrm>
              <a:off x="76200" y="1785987"/>
              <a:ext cx="3810000" cy="1254076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88" y="2248680"/>
              <a:ext cx="3255264" cy="272796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253959" y="1828800"/>
              <a:ext cx="2192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But we only have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3959" y="2595079"/>
              <a:ext cx="2691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  <a:r>
                <a:rPr lang="en-US" dirty="0" smtClean="0"/>
                <a:t>hen       is </a:t>
              </a:r>
              <a:r>
                <a:rPr lang="en-US" i="1" dirty="0" smtClean="0"/>
                <a:t>universal</a:t>
              </a:r>
              <a:endParaRPr lang="en-US" dirty="0"/>
            </a:p>
          </p:txBody>
        </p:sp>
        <p:pic>
          <p:nvPicPr>
            <p:cNvPr id="15" name="Picture 14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138" y="2631764"/>
              <a:ext cx="383396" cy="34003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Universality</a:t>
            </a:r>
          </a:p>
        </p:txBody>
      </p:sp>
      <p:sp>
        <p:nvSpPr>
          <p:cNvPr id="921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B4AF456-84DD-43D1-A82D-3BF10FF52765}" type="datetime1">
              <a:rPr lang="en-US" altLang="en-US" smtClean="0">
                <a:solidFill>
                  <a:srgbClr val="FFFFFF"/>
                </a:solidFill>
              </a:rPr>
              <a:t>9/30/2015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Copyright © Intel Corporation, 2015. All rights reserved. Third-party marks and brands are the property of their respective owners. All products, dates, and figures are preliminary and subject to change without notice.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C3AEC6C-1F96-48E3-B6ED-1AB5F50F99A5}" type="slidenum">
              <a:rPr lang="en-US" altLang="en-US" smtClean="0">
                <a:solidFill>
                  <a:srgbClr val="FFFFFF"/>
                </a:solidFill>
              </a:rPr>
              <a:pPr/>
              <a:t>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cxnSp>
        <p:nvCxnSpPr>
          <p:cNvPr id="9225" name="Straight Connector 38"/>
          <p:cNvCxnSpPr>
            <a:cxnSpLocks noChangeShapeType="1"/>
          </p:cNvCxnSpPr>
          <p:nvPr/>
        </p:nvCxnSpPr>
        <p:spPr bwMode="auto">
          <a:xfrm>
            <a:off x="4851716" y="1371600"/>
            <a:ext cx="467926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6" name="Straight Connector 40"/>
          <p:cNvCxnSpPr>
            <a:cxnSpLocks noChangeShapeType="1"/>
          </p:cNvCxnSpPr>
          <p:nvPr/>
        </p:nvCxnSpPr>
        <p:spPr bwMode="auto">
          <a:xfrm>
            <a:off x="4835841" y="1752600"/>
            <a:ext cx="483801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7" name="Straight Connector 41"/>
          <p:cNvCxnSpPr>
            <a:cxnSpLocks noChangeShapeType="1"/>
          </p:cNvCxnSpPr>
          <p:nvPr/>
        </p:nvCxnSpPr>
        <p:spPr bwMode="auto">
          <a:xfrm>
            <a:off x="4869178" y="3048000"/>
            <a:ext cx="450464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27"/>
          <p:cNvSpPr/>
          <p:nvPr/>
        </p:nvSpPr>
        <p:spPr bwMode="auto">
          <a:xfrm>
            <a:off x="3956366" y="990600"/>
            <a:ext cx="890587" cy="2438400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248" name="Picture 4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470" y="1967837"/>
            <a:ext cx="559003" cy="495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49" name="Straight Connector 46"/>
          <p:cNvCxnSpPr>
            <a:cxnSpLocks noChangeShapeType="1"/>
          </p:cNvCxnSpPr>
          <p:nvPr/>
        </p:nvCxnSpPr>
        <p:spPr bwMode="auto">
          <a:xfrm>
            <a:off x="3335653" y="1143000"/>
            <a:ext cx="619955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0" name="Straight Connector 48"/>
          <p:cNvCxnSpPr>
            <a:cxnSpLocks noChangeShapeType="1"/>
          </p:cNvCxnSpPr>
          <p:nvPr/>
        </p:nvCxnSpPr>
        <p:spPr bwMode="auto">
          <a:xfrm>
            <a:off x="3345787" y="1524000"/>
            <a:ext cx="619955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1" name="Straight Connector 49"/>
          <p:cNvCxnSpPr>
            <a:cxnSpLocks noChangeShapeType="1"/>
          </p:cNvCxnSpPr>
          <p:nvPr/>
        </p:nvCxnSpPr>
        <p:spPr bwMode="auto">
          <a:xfrm>
            <a:off x="3345787" y="3276600"/>
            <a:ext cx="619955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1" name="Group 30"/>
          <p:cNvGrpSpPr/>
          <p:nvPr/>
        </p:nvGrpSpPr>
        <p:grpSpPr>
          <a:xfrm>
            <a:off x="458788" y="3755321"/>
            <a:ext cx="8377533" cy="696469"/>
            <a:chOff x="461667" y="4567256"/>
            <a:chExt cx="8377533" cy="696469"/>
          </a:xfrm>
        </p:grpSpPr>
        <p:sp>
          <p:nvSpPr>
            <p:cNvPr id="58" name="Rectangle 57"/>
            <p:cNvSpPr/>
            <p:nvPr/>
          </p:nvSpPr>
          <p:spPr bwMode="auto">
            <a:xfrm>
              <a:off x="461667" y="4567256"/>
              <a:ext cx="8377533" cy="691087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35502" y="4612012"/>
              <a:ext cx="81679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Said another way: universality means that, when viewed as</a:t>
              </a:r>
            </a:p>
            <a:p>
              <a:r>
                <a:rPr lang="en-US" dirty="0" smtClean="0"/>
                <a:t>a function from    -assignments to   -assignments,       is </a:t>
              </a:r>
              <a:r>
                <a:rPr lang="en-US" b="1" dirty="0" smtClean="0"/>
                <a:t>surjective</a:t>
              </a:r>
              <a:endParaRPr lang="en-US" b="1" dirty="0"/>
            </a:p>
          </p:txBody>
        </p:sp>
        <p:pic>
          <p:nvPicPr>
            <p:cNvPr id="15" name="Picture 14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35472" y="4923689"/>
              <a:ext cx="374929" cy="340036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02613" y="4985435"/>
              <a:ext cx="191009" cy="19700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0733" y="4985435"/>
              <a:ext cx="195949" cy="197006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5319642" y="1128300"/>
            <a:ext cx="3145134" cy="2148300"/>
            <a:chOff x="5262265" y="2042700"/>
            <a:chExt cx="3145134" cy="2148300"/>
          </a:xfrm>
        </p:grpSpPr>
        <p:grpSp>
          <p:nvGrpSpPr>
            <p:cNvPr id="22" name="Group 21"/>
            <p:cNvGrpSpPr/>
            <p:nvPr/>
          </p:nvGrpSpPr>
          <p:grpSpPr>
            <a:xfrm>
              <a:off x="5262265" y="2042700"/>
              <a:ext cx="537865" cy="2148300"/>
              <a:chOff x="5257800" y="1814100"/>
              <a:chExt cx="537865" cy="214830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257800" y="1814100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0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5257800" y="2205335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1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5257800" y="3500735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0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 rot="5400000">
                <a:off x="5366497" y="2831902"/>
                <a:ext cx="3966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…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 bwMode="auto">
            <a:xfrm>
              <a:off x="5825530" y="2592807"/>
              <a:ext cx="2581869" cy="836194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962747" y="2667000"/>
              <a:ext cx="19912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For all      </a:t>
              </a:r>
            </a:p>
            <a:p>
              <a:r>
                <a:rPr lang="en-US" dirty="0" smtClean="0"/>
                <a:t>output patterns</a:t>
              </a:r>
              <a:endParaRPr lang="en-US" dirty="0"/>
            </a:p>
          </p:txBody>
        </p:sp>
        <p:pic>
          <p:nvPicPr>
            <p:cNvPr id="24" name="Picture 23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83399" y="2727580"/>
              <a:ext cx="339221" cy="253315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3999" y="3029241"/>
              <a:ext cx="209781" cy="171159"/>
            </a:xfrm>
            <a:prstGeom prst="rect">
              <a:avLst/>
            </a:prstGeom>
          </p:spPr>
        </p:pic>
      </p:grpSp>
      <p:grpSp>
        <p:nvGrpSpPr>
          <p:cNvPr id="30" name="Group 29"/>
          <p:cNvGrpSpPr/>
          <p:nvPr/>
        </p:nvGrpSpPr>
        <p:grpSpPr>
          <a:xfrm>
            <a:off x="620828" y="914400"/>
            <a:ext cx="2870014" cy="2590800"/>
            <a:chOff x="563451" y="1828800"/>
            <a:chExt cx="2870014" cy="2590800"/>
          </a:xfrm>
        </p:grpSpPr>
        <p:grpSp>
          <p:nvGrpSpPr>
            <p:cNvPr id="23" name="Group 22"/>
            <p:cNvGrpSpPr/>
            <p:nvPr/>
          </p:nvGrpSpPr>
          <p:grpSpPr>
            <a:xfrm>
              <a:off x="2895600" y="1828800"/>
              <a:ext cx="380232" cy="2590800"/>
              <a:chOff x="2891135" y="1600200"/>
              <a:chExt cx="380232" cy="25908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2891135" y="1600200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1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891135" y="1991435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1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891135" y="3729335"/>
                <a:ext cx="380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00"/>
                    </a:solidFill>
                  </a:rPr>
                  <a:t>0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 rot="5400000">
              <a:off x="3004297" y="2999832"/>
              <a:ext cx="3966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…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563451" y="2293620"/>
              <a:ext cx="2240658" cy="1583493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00667" y="2367814"/>
              <a:ext cx="204575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There exists an </a:t>
              </a:r>
            </a:p>
            <a:p>
              <a:r>
                <a:rPr lang="en-US" dirty="0"/>
                <a:t>i</a:t>
              </a:r>
              <a:r>
                <a:rPr lang="en-US" dirty="0" smtClean="0"/>
                <a:t>nput pattern </a:t>
              </a:r>
            </a:p>
            <a:p>
              <a:r>
                <a:rPr lang="en-US" dirty="0" smtClean="0"/>
                <a:t>such that</a:t>
              </a:r>
              <a:endParaRPr lang="en-US" dirty="0"/>
            </a:p>
          </p:txBody>
        </p:sp>
        <p:pic>
          <p:nvPicPr>
            <p:cNvPr id="27" name="Picture 2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135" y="3294174"/>
              <a:ext cx="1651471" cy="378831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4568" y="2718443"/>
              <a:ext cx="205318" cy="340036"/>
            </a:xfrm>
            <a:prstGeom prst="rect">
              <a:avLst/>
            </a:prstGeom>
          </p:spPr>
        </p:pic>
      </p:grpSp>
      <p:grpSp>
        <p:nvGrpSpPr>
          <p:cNvPr id="9232" name="Group 9231"/>
          <p:cNvGrpSpPr/>
          <p:nvPr/>
        </p:nvGrpSpPr>
        <p:grpSpPr>
          <a:xfrm>
            <a:off x="1668463" y="4623442"/>
            <a:ext cx="5591214" cy="1047830"/>
            <a:chOff x="457201" y="5018532"/>
            <a:chExt cx="5591214" cy="1047830"/>
          </a:xfrm>
        </p:grpSpPr>
        <p:sp>
          <p:nvSpPr>
            <p:cNvPr id="90" name="Rectangle 89"/>
            <p:cNvSpPr/>
            <p:nvPr/>
          </p:nvSpPr>
          <p:spPr bwMode="auto">
            <a:xfrm>
              <a:off x="457201" y="5018532"/>
              <a:ext cx="5591213" cy="1047830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31035" y="5063287"/>
              <a:ext cx="541738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 smtClean="0"/>
                <a:t>If       is universal, we call it a UBFV, and we </a:t>
              </a:r>
            </a:p>
            <a:p>
              <a:pPr>
                <a:lnSpc>
                  <a:spcPct val="150000"/>
                </a:lnSpc>
              </a:pPr>
              <a:r>
                <a:rPr lang="en-US" dirty="0" smtClean="0"/>
                <a:t>call              a UBFV representation of</a:t>
              </a:r>
              <a:endParaRPr lang="en-US" b="1" dirty="0"/>
            </a:p>
          </p:txBody>
        </p:sp>
        <p:pic>
          <p:nvPicPr>
            <p:cNvPr id="9217" name="Picture 9216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6277" y="5552960"/>
              <a:ext cx="937323" cy="342318"/>
            </a:xfrm>
            <a:prstGeom prst="rect">
              <a:avLst/>
            </a:prstGeom>
          </p:spPr>
        </p:pic>
        <p:pic>
          <p:nvPicPr>
            <p:cNvPr id="9223" name="Picture 9222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1600" y="5550662"/>
              <a:ext cx="187465" cy="342318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671" y="5146364"/>
              <a:ext cx="374929" cy="3400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577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30200"/>
            <a:ext cx="8686800" cy="508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029200"/>
          </a:xfrm>
        </p:spPr>
        <p:txBody>
          <a:bodyPr/>
          <a:lstStyle/>
          <a:p>
            <a:r>
              <a:rPr lang="en-US" sz="2400" dirty="0" smtClean="0"/>
              <a:t>Theory</a:t>
            </a:r>
            <a:endParaRPr lang="en-US" sz="2000" dirty="0" smtClean="0"/>
          </a:p>
          <a:p>
            <a:pPr lvl="1"/>
            <a:r>
              <a:rPr lang="en-US" sz="2000" dirty="0" smtClean="0"/>
              <a:t>Any function that can be tractably represented using a </a:t>
            </a:r>
            <a:r>
              <a:rPr lang="en-US" sz="2000" i="1" dirty="0" smtClean="0"/>
              <a:t>partitioned BDD </a:t>
            </a:r>
            <a:r>
              <a:rPr lang="en-US" sz="2000" dirty="0" smtClean="0"/>
              <a:t>has a tractable UBFV representation </a:t>
            </a:r>
          </a:p>
          <a:p>
            <a:pPr lvl="2"/>
            <a:r>
              <a:rPr lang="en-US" sz="1800" dirty="0" smtClean="0"/>
              <a:t>Corollary: represent the hidden-weighted bit function tractably</a:t>
            </a:r>
          </a:p>
          <a:p>
            <a:pPr lvl="1"/>
            <a:r>
              <a:rPr lang="en-US" sz="2000" dirty="0" smtClean="0"/>
              <a:t>Cute: any (non-constant) single-output function has a UBFV representation that is just a variable</a:t>
            </a:r>
          </a:p>
          <a:p>
            <a:pPr lvl="2"/>
            <a:r>
              <a:rPr lang="en-US" sz="1800" dirty="0" smtClean="0"/>
              <a:t>Might involve exponentially large UBFV BDDs</a:t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2400" dirty="0" smtClean="0"/>
              <a:t>Practice</a:t>
            </a:r>
            <a:endParaRPr lang="en-US" sz="2000" dirty="0" smtClean="0"/>
          </a:p>
          <a:p>
            <a:pPr lvl="1"/>
            <a:r>
              <a:rPr lang="en-US" sz="2000" dirty="0" smtClean="0"/>
              <a:t>Huge impact on proofs of Floating-Point Addition Hardware</a:t>
            </a:r>
          </a:p>
          <a:p>
            <a:pPr lvl="2"/>
            <a:r>
              <a:rPr lang="en-US" dirty="0" smtClean="0"/>
              <a:t>E.g. double precision: reduced proof run-time from 50 hours to ½ hour</a:t>
            </a:r>
          </a:p>
          <a:p>
            <a:pPr lvl="2"/>
            <a:r>
              <a:rPr lang="en-US" dirty="0" smtClean="0"/>
              <a:t>Allows for packed FADD operations to be verified end-to-end</a:t>
            </a:r>
          </a:p>
          <a:p>
            <a:pPr lvl="1"/>
            <a:r>
              <a:rPr lang="en-US" sz="2000" dirty="0" smtClean="0"/>
              <a:t>Ditto for Fused-Multiply Add (FMA) designs</a:t>
            </a:r>
          </a:p>
          <a:p>
            <a:pPr lvl="1"/>
            <a:r>
              <a:rPr lang="en-US" sz="2000" dirty="0" smtClean="0"/>
              <a:t>Also: normalizing floating point hardware, string instructions</a:t>
            </a:r>
          </a:p>
          <a:p>
            <a:pPr lvl="1"/>
            <a:r>
              <a:rPr lang="en-US" sz="2000" dirty="0" smtClean="0"/>
              <a:t>Several approaches to verifying universality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7AE86D-E14C-4F7F-93F8-B3E7941D2C6F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AEBB5-B8A7-486B-914D-6250E3DBD98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6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362200"/>
            <a:ext cx="7315200" cy="904875"/>
          </a:xfrm>
        </p:spPr>
        <p:txBody>
          <a:bodyPr/>
          <a:lstStyle/>
          <a:p>
            <a:r>
              <a:rPr lang="en-US" sz="4400" dirty="0" smtClean="0"/>
              <a:t>Case Study: </a:t>
            </a:r>
            <a:br>
              <a:rPr lang="en-US" sz="4400" dirty="0" smtClean="0"/>
            </a:br>
            <a:r>
              <a:rPr lang="en-US" sz="4400" dirty="0" smtClean="0"/>
              <a:t>Floating Point Addition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E231F-847B-4492-9C6F-D3441A74210B}" type="datetime1">
              <a:rPr lang="en-US" altLang="en-US" smtClean="0"/>
              <a:t>9/30/2015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Copyright © Intel Corporation, 2015. All rights reserved. Third-party marks and brands are the property of their respective owners. All products, dates, and figures are preliminary and subject to change without notice.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9E6F-5632-4F0B-B4D4-60196E9C3158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70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885"/>
  <p:tag name="LATEXADDIN" val="\documentclass{article}&#10;\usepackage{amsmath}&#10;\pagestyle{empty}&#10;\begin{document}&#10;&#10;&#10;$\mathit{BDD}(v_1,\ldots,v_n)$&#10;&#10;\end{document}"/>
  <p:tag name="IGUANATEXSIZE" val="20"/>
  <p:tag name="IGUANATEXCURSOR" val="111"/>
  <p:tag name="TRANSPARENCY" val="True"/>
  <p:tag name="FILENAME" val=""/>
  <p:tag name="INPUTTYPE" val="0"/>
  <p:tag name="LATEXENGINEID" val="0"/>
  <p:tag name="TEMPFOLDER" val="c:\temp\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90"/>
  <p:tag name="LATEXADDIN" val="\documentclass{article}&#10;\usepackage{amsmath}&#10;\pagestyle{empty}&#10;\begin{document}&#10;&#10;&#10;$\mathit{BDD}_1(u_1,\ldots,u_m)$&#10;&#10;\end{document}"/>
  <p:tag name="IGUANATEXSIZE" val="20"/>
  <p:tag name="IGUANATEXCURSOR" val="112"/>
  <p:tag name="TRANSPARENCY" val="True"/>
  <p:tag name="FILENAME" val=""/>
  <p:tag name="INPUTTYPE" val="0"/>
  <p:tag name="LATEXENGINEID" val="0"/>
  <p:tag name="TEMPFOLDER" val="c:\temp\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90"/>
  <p:tag name="LATEXADDIN" val="\documentclass{article}&#10;\usepackage{amsmath}&#10;\pagestyle{empty}&#10;\begin{document}&#10;&#10;&#10;$\mathit{BDD}_2(u_1,\ldots,u_m)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1002"/>
  <p:tag name="LATEXADDIN" val="\documentclass{article}&#10;\usepackage{amsmath}&#10;\pagestyle{empty}&#10;\begin{document}&#10;&#10;&#10;$\mathit{BDD}_n(u_1,\ldots,u_m)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2.5"/>
  <p:tag name="ORIGINALWIDTH" val="63"/>
  <p:tag name="LATEXADDIN" val="\documentclass{article}&#10;\usepackage{amsmath}&#10;\pagestyle{empty}&#10;\begin{document}&#10;&#10;&#10;$f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33.75"/>
  <p:tag name="LATEXADDIN" val="\documentclass{article}&#10;\usepackage{amsmath}&#10;\pagestyle{empty}&#10;\begin{document}&#10;&#10;&#10;$\mathit{BDD}(u_1,\ldots,u_m)$&#10;&#10;\end{document}"/>
  <p:tag name="IGUANATEXSIZE" val="20"/>
  <p:tag name="IGUANATEXCURSOR" val="95"/>
  <p:tag name="TRANSPARENCY" val="True"/>
  <p:tag name="FILENAME" val=""/>
  <p:tag name="INPUTTYPE" val="0"/>
  <p:tag name="LATEXENGINEID" val="0"/>
  <p:tag name="TEMPFOLDER" val="c:\temp\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4.25"/>
  <p:tag name="ORIGINALWIDTH" val="969"/>
  <p:tag name="LATEXADDIN" val="\documentclass{article}&#10;\usepackage{amsmath}&#10;\pagestyle{empty}&#10;\begin{document}&#10;&#10;&#10;$\mathit{BDD}'(u_1,\ldots,u_m)$&#10;&#10;\end{document}"/>
  <p:tag name="IGUANATEXSIZE" val="20"/>
  <p:tag name="IGUANATEXCURSOR" val="96"/>
  <p:tag name="TRANSPARENCY" val="True"/>
  <p:tag name="FILENAME" val=""/>
  <p:tag name="INPUTTYPE" val="0"/>
  <p:tag name="LATEXENGINEID" val="0"/>
  <p:tag name="TEMPFOLDER" val="c:\temp\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4.25"/>
  <p:tag name="ORIGINALWIDTH" val="1602"/>
  <p:tag name="LATEXADDIN" val="\documentclass{article}&#10;\usepackage{amsmath}&#10;\pagestyle{empty}&#10;\begin{document}&#10;&#10;$(\mathit{BDD} = \mathit{BDD}') \Rightarrow (f = \mathit{spec})$&#10;&#10;&#10;\end{document}"/>
  <p:tag name="IGUANATEXSIZE" val="20"/>
  <p:tag name="IGUANATEXCURSOR" val="115"/>
  <p:tag name="TRANSPARENCY" val="True"/>
  <p:tag name="FILENAME" val=""/>
  <p:tag name="INPUTTYPE" val="0"/>
  <p:tag name="LATEXENGINEID" val="0"/>
  <p:tag name="TEMPFOLDER" val="c:\temp\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90"/>
  <p:tag name="TRANSPARENCY" val="True"/>
  <p:tag name="FILENAME" val=""/>
  <p:tag name="INPUTTYPE" val="0"/>
  <p:tag name="LATEXENGINEID" val="0"/>
  <p:tag name="TEMPFOLDER" val="c:\temp\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4.25"/>
  <p:tag name="ORIGINALWIDTH" val="1602"/>
  <p:tag name="LATEXADDIN" val="\documentclass{article}&#10;\usepackage{amsmath}&#10;\pagestyle{empty}&#10;\begin{document}&#10;&#10;$(f = \mathit{spec}) \Rightarrow (\mathit{BDD} = \mathit{BDD}')$&#10;&#10;&#10;\end{document}"/>
  <p:tag name="IGUANATEXSIZE" val="20"/>
  <p:tag name="IGUANATEXCURSOR" val="144"/>
  <p:tag name="TRANSPARENCY" val="True"/>
  <p:tag name="FILENAME" val=""/>
  <p:tag name="INPUTTYPE" val="0"/>
  <p:tag name="LATEXENGINEID" val="0"/>
  <p:tag name="TEMPFOLDER" val="c:\temp\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2.5"/>
  <p:tag name="ORIGINALWIDTH" val="63"/>
  <p:tag name="LATEXADDIN" val="\documentclass{article}&#10;\usepackage{amsmath}&#10;\pagestyle{empty}&#10;\begin{document}&#10;&#10;&#10;$f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9.5"/>
  <p:tag name="ORIGINALWIDTH" val="208.5"/>
  <p:tag name="LATEXADDIN" val="\documentclass{article}&#10;\usepackage{amsmath}&#10;\pagestyle{empty}&#10;\begin{document}&#10;&#10;&#10;$\mathit{spec}$&#10;&#10;\end{document}"/>
  <p:tag name="IGUANATEXSIZE" val="20"/>
  <p:tag name="IGUANATEXCURSOR" val="96"/>
  <p:tag name="TRANSPARENCY" val="True"/>
  <p:tag name="FILENAME" val=""/>
  <p:tag name="INPUTTYPE" val="0"/>
  <p:tag name="LATEXENGINEID" val="0"/>
  <p:tag name="TEMPFOLDER" val="c:\temp\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90"/>
  <p:tag name="LATEXADDIN" val="\documentclass{article}&#10;\usepackage{amsmath}&#10;\pagestyle{empty}&#10;\begin{document}&#10;&#10;&#10;$\mathit{BDD}_1(u_1,\ldots,u_m)$&#10;&#10;\end{document}"/>
  <p:tag name="IGUANATEXSIZE" val="20"/>
  <p:tag name="IGUANATEXCURSOR" val="112"/>
  <p:tag name="TRANSPARENCY" val="True"/>
  <p:tag name="FILENAME" val=""/>
  <p:tag name="INPUTTYPE" val="0"/>
  <p:tag name="LATEXENGINEID" val="0"/>
  <p:tag name="TEMPFOLDER" val="c:\temp\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90"/>
  <p:tag name="LATEXADDIN" val="\documentclass{article}&#10;\usepackage{amsmath}&#10;\pagestyle{empty}&#10;\begin{document}&#10;&#10;&#10;$\mathit{BDD}_2(u_1,\ldots,u_m)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1002"/>
  <p:tag name="LATEXADDIN" val="\documentclass{article}&#10;\usepackage{amsmath}&#10;\pagestyle{empty}&#10;\begin{document}&#10;&#10;&#10;$\mathit{BDD}_n(u_1,\ldots,u_m)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09.5"/>
  <p:tag name="LATEXADDIN" val="\documentclass{article}&#10;\usepackage{amsmath}&#10;\pagestyle{empty}&#10;\begin{document}&#10;&#10;$u_1$&#10;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12.5"/>
  <p:tag name="LATEXADDIN" val="\documentclass{article}&#10;\usepackage{amsmath}&#10;\pagestyle{empty}&#10;\begin{document}&#10;&#10;$u_2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4.25"/>
  <p:tag name="ORIGINALWIDTH" val="153"/>
  <p:tag name="LATEXADDIN" val="\documentclass{article}&#10;\usepackage{amsmath}&#10;\pagestyle{empty}&#10;\begin{document}&#10;&#10;$u_m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2.5"/>
  <p:tag name="ORIGINALWIDTH" val="315"/>
  <p:tag name="LATEXADDIN" val="\documentclass{article}&#10;\usepackage{amsmath}&#10;\pagestyle{empty}&#10;\begin{document}&#10;&#10;&#10;$f \circ \psi^*$&#10;&#10;\end{document}"/>
  <p:tag name="IGUANATEXSIZE" val="20"/>
  <p:tag name="IGUANATEXCURSOR" val="90"/>
  <p:tag name="TRANSPARENCY" val="True"/>
  <p:tag name="FILENAME" val=""/>
  <p:tag name="INPUTTYPE" val="0"/>
  <p:tag name="LATEXENGINEID" val="0"/>
  <p:tag name="TEMPFOLDER" val="c:\temp\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933.75"/>
  <p:tag name="LATEXADDIN" val="\documentclass{article}&#10;\usepackage{amsmath}&#10;\pagestyle{empty}&#10;\begin{document}&#10;&#10;&#10;$\mathit{BDD}(u_1,\ldots,u_m)$&#10;&#10;\end{document}"/>
  <p:tag name="IGUANATEXSIZE" val="20"/>
  <p:tag name="IGUANATEXCURSOR" val="95"/>
  <p:tag name="TRANSPARENCY" val="True"/>
  <p:tag name="FILENAME" val=""/>
  <p:tag name="INPUTTYPE" val="0"/>
  <p:tag name="LATEXENGINEID" val="0"/>
  <p:tag name="TEMPFOLDER" val="c:\temp\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2.5"/>
  <p:tag name="ORIGINALWIDTH" val="63"/>
  <p:tag name="LATEXADDIN" val="\documentclass{article}&#10;\usepackage{amsmath}&#10;\pagestyle{empty}&#10;\begin{document}&#10;&#10;&#10;$f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555"/>
  <p:tag name="LATEXADDIN" val="\documentclass{article}&#10;\usepackage{amsmath}&#10;\pagestyle{empty}&#10;\begin{document}&#10;&#10;&#10;$\psi^*(\beta) = \alpha$&#10;&#10;\end{document}"/>
  <p:tag name="IGUANATEXSIZE" val="20"/>
  <p:tag name="IGUANATEXCURSOR" val="105"/>
  <p:tag name="TRANSPARENCY" val="True"/>
  <p:tag name="FILENAME" val=""/>
  <p:tag name="INPUTTYPE" val="0"/>
  <p:tag name="LATEXENGINEID" val="0"/>
  <p:tag name="TEMPFOLDER" val="c:\temp\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69"/>
  <p:tag name="LATEXADDIN" val="\documentclass{article}&#10;\usepackage{amsmath}&#10;\pagestyle{empty}&#10;\begin{document}&#10;&#10;&#10;$\beta$&#10;&#10;\end{document}"/>
  <p:tag name="IGUANATEXSIZE" val="20"/>
  <p:tag name="IGUANATEXCURSOR" val="88"/>
  <p:tag name="TRANSPARENCY" val="True"/>
  <p:tag name="FILENAME" val=""/>
  <p:tag name="INPUTTYPE" val="0"/>
  <p:tag name="LATEXENGINEID" val="0"/>
  <p:tag name="TEMPFOLDER" val="c:\temp\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3.25"/>
  <p:tag name="ORIGINALWIDTH" val="114"/>
  <p:tag name="LATEXADDIN" val="\documentclass{article}&#10;\usepackage{amsmath}&#10;\pagestyle{empty}&#10;\begin{document}&#10;&#10;&#10;$2^n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70.5"/>
  <p:tag name="LATEXADDIN" val="\documentclass{article}&#10;\usepackage{amsmath}&#10;\pagestyle{empty}&#10;\begin{document}&#10;&#10;&#10;$\alpha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90"/>
  <p:tag name="TRANSPARENCY" val="True"/>
  <p:tag name="FILENAME" val=""/>
  <p:tag name="INPUTTYPE" val="0"/>
  <p:tag name="LATEXENGINEID" val="0"/>
  <p:tag name="TEMPFOLDER" val="c:\temp\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7.75"/>
  <p:tag name="ORIGINALWIDTH" val="87"/>
  <p:tag name="LATEXADDIN" val="\documentclass{article}&#10;\usepackage{amsmath}&#10;\pagestyle{empty}&#10;\begin{document}&#10;&#10;&#10;$U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7.75"/>
  <p:tag name="ORIGINALWIDTH" val="89.25"/>
  <p:tag name="LATEXADDIN" val="\documentclass{article}&#10;\usepackage{amsmath}&#10;\pagestyle{empty}&#10;\begin{document}&#10;&#10;&#10;$V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519"/>
  <p:tag name="LATEXADDIN" val="\documentclass{article}&#10;\usepackage{amsmath}&#10;\pagestyle{empty}&#10;\begin{document}&#10;&#10;&#10;$(-1)^s2^em$&#10;&#10;\end{document}"/>
  <p:tag name="IGUANATEXSIZE" val="20"/>
  <p:tag name="IGUANATEXCURSOR" val="93"/>
  <p:tag name="TRANSPARENCY" val="True"/>
  <p:tag name="FILENAME" val=""/>
  <p:tag name="INPUTTYPE" val="0"/>
  <p:tag name="LATEXENGINEID" val="0"/>
  <p:tag name="TEMPFOLDER" val="c:\temp\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98.25"/>
  <p:tag name="LATEXADDIN" val="\documentclass{article}&#10;\usepackage{amsmath}&#10;\pagestyle{empty}&#10;\begin{document}&#10;&#10;$v_1$&#10;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48.75"/>
  <p:tag name="LATEXADDIN" val="\documentclass{article}&#10;\usepackage{amsmath}&#10;\pagestyle{empty}&#10;\begin{document}&#10;&#10;&#10;$e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46.5"/>
  <p:tag name="LATEXADDIN" val="\documentclass{article}&#10;\usepackage{amsmath}&#10;\pagestyle{empty}&#10;\begin{document}&#10;&#10;&#10;$s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102.75"/>
  <p:tag name="LATEXADDIN" val="\documentclass{article}&#10;\usepackage{amsmath}&#10;\pagestyle{empty}&#10;\begin{document}&#10;&#10;&#10;$m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2.5"/>
  <p:tag name="ORIGINALWIDTH" val="776.25"/>
  <p:tag name="LATEXADDIN" val="\documentclass{article}&#10;\usepackage{amsmath}&#10;\pagestyle{empty}&#10;\begin{document}&#10;&#10;&#10;$\mathit{ediff} = e_1 - e_2$&#10;&#10;\end{document}"/>
  <p:tag name="IGUANATEXSIZE" val="20"/>
  <p:tag name="IGUANATEXCURSOR" val="100"/>
  <p:tag name="TRANSPARENCY" val="True"/>
  <p:tag name="FILENAME" val=""/>
  <p:tag name="INPUTTYPE" val="0"/>
  <p:tag name="LATEXENGINEID" val="0"/>
  <p:tag name="TEMPFOLDER" val="c:\temp\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47.75"/>
  <p:tag name="LATEXADDIN" val="\documentclass{article}&#10;\usepackage{amsmath}&#10;\pagestyle{empty}&#10;\begin{document}&#10;&#10;&#10;$m_1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50.75"/>
  <p:tag name="LATEXADDIN" val="\documentclass{article}&#10;\usepackage{amsmath}&#10;\pagestyle{empty}&#10;\begin{document}&#10;&#10;&#10;$m_2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5.5"/>
  <p:tag name="ORIGINALWIDTH" val="759"/>
  <p:tag name="LATEXADDIN" val="\documentclass{article}&#10;\usepackage{amsmath}&#10;\pagestyle{empty}&#10;\begin{document}&#10;&#10;&#10;$000\ldots\ldots\ldots0$&#10;&#10;\end{document}"/>
  <p:tag name="IGUANATEXSIZE" val="20"/>
  <p:tag name="IGUANATEXCURSOR" val="104"/>
  <p:tag name="TRANSPARENCY" val="True"/>
  <p:tag name="FILENAME" val=""/>
  <p:tag name="INPUTTYPE" val="0"/>
  <p:tag name="LATEXENGINEID" val="0"/>
  <p:tag name="TEMPFOLDER" val="c:\temp\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2.25"/>
  <p:tag name="ORIGINALWIDTH" val="216.75"/>
  <p:tag name="LATEXADDIN" val="\documentclass{article}&#10;\usepackage{amsmath}&#10;\pagestyle{empty}&#10;\begin{document}&#10;&#10;&#10;$+_{\mathit{int}}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93.75"/>
  <p:tag name="LATEXADDIN" val="\documentclass{article}&#10;\usepackage{amsmath}&#10;\pagestyle{empty}&#10;\begin{document}&#10;&#10;&#10;$e_1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47.75"/>
  <p:tag name="LATEXADDIN" val="\documentclass{article}&#10;\usepackage{amsmath}&#10;\pagestyle{empty}&#10;\begin{document}&#10;&#10;&#10;$m_1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01.25"/>
  <p:tag name="LATEXADDIN" val="\documentclass{article}&#10;\usepackage{amsmath}&#10;\pagestyle{empty}&#10;\begin{document}&#10;&#10;$v_2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96.75"/>
  <p:tag name="LATEXADDIN" val="\documentclass{article}&#10;\usepackage{amsmath}&#10;\pagestyle{empty}&#10;\begin{document}&#10;&#10;&#10;$e_2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50.75"/>
  <p:tag name="LATEXADDIN" val="\documentclass{article}&#10;\usepackage{amsmath}&#10;\pagestyle{empty}&#10;\begin{document}&#10;&#10;&#10;$m_2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09.5"/>
  <p:tag name="ORIGINALWIDTH" val="173.25"/>
  <p:tag name="LATEXADDIN" val="\documentclass{article}&#10;\usepackage{amsmath}&#10;\pagestyle{empty}&#10;\begin{document}&#10;&#10;&#10;$+_{\mathit{fp}}$&#10;&#10;\end{document}"/>
  <p:tag name="IGUANATEXSIZE" val="20"/>
  <p:tag name="IGUANATEXCURSOR" val="98"/>
  <p:tag name="TRANSPARENCY" val="True"/>
  <p:tag name="FILENAME" val=""/>
  <p:tag name="INPUTTYPE" val="0"/>
  <p:tag name="LATEXENGINEID" val="0"/>
  <p:tag name="TEMPFOLDER" val="c:\temp\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42.75"/>
  <p:tag name="ORIGINALWIDTH" val="1194"/>
  <p:tag name="LATEXADDIN" val="\documentclass{article}&#10;\usepackage{amsmath}&#10;\pagestyle{empty}&#10;\begin{document}&#10;&#10;&#10;$\begin{array}{rcl}&#10;       &amp; \mathit{ediff} &amp; &gt; 52 \\&#10;52 \ge &amp; \mathit{ediff} &amp; &gt; 48 \\&#10;48 \ge &amp; \mathit{ediff} &amp; &gt; 44 \\&#10;&amp; \vdots &amp; \\&#10;-48 \ge &amp; \mathit{ediff} &amp; &gt; -52 \\&#10;-52 \ge &amp; \mathit{ediff} &amp; \\&#10;\end{array}$&#10;&#10;\end{document}"/>
  <p:tag name="IGUANATEXSIZE" val="20"/>
  <p:tag name="IGUANATEXCURSOR" val="128"/>
  <p:tag name="TRANSPARENCY" val="True"/>
  <p:tag name="FILENAME" val=""/>
  <p:tag name="INPUTTYPE" val="0"/>
  <p:tag name="LATEXENGINEID" val="0"/>
  <p:tag name="TEMPFOLDER" val="c:\temp\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5.75"/>
  <p:tag name="ORIGINALWIDTH" val="403.5"/>
  <p:tag name="LATEXADDIN" val="\documentclass{article}&#10;\usepackage{amsmath}&#10;\pagestyle{empty}&#10;\begin{document}&#10;&#10;&#10;$e_1^{k}\ldots e_1^0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44"/>
  <p:tag name="ORIGINALWIDTH" val="552"/>
  <p:tag name="LATEXADDIN" val="\documentclass{article}&#10;\usepackage{amsmath}&#10;\pagestyle{empty}&#10;\begin{document}&#10;&#10;&#10;$m_1^{w-1}\!\!\!\!\!\ldots m_1^0$&#10;&#10;\end{document}"/>
  <p:tag name="IGUANATEXSIZE" val="20"/>
  <p:tag name="IGUANATEXCURSOR" val="102"/>
  <p:tag name="TRANSPARENCY" val="True"/>
  <p:tag name="FILENAME" val=""/>
  <p:tag name="INPUTTYPE" val="0"/>
  <p:tag name="LATEXENGINEID" val="0"/>
  <p:tag name="TEMPFOLDER" val="c:\temp\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5.75"/>
  <p:tag name="ORIGINALWIDTH" val="403.5"/>
  <p:tag name="LATEXADDIN" val="\documentclass{article}&#10;\usepackage{amsmath}&#10;\pagestyle{empty}&#10;\begin{document}&#10;&#10;&#10;$e_2^{k}\ldots e_2^0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753.75"/>
  <p:tag name="LATEXADDIN" val="\documentclass{article}&#10;\usepackage{amsmath}&#10;\pagestyle{empty}&#10;\begin{document}&#10;&#10;&#10;$u &gt;\!\!&gt; (e_2 - e_1)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5.75"/>
  <p:tag name="ORIGINALWIDTH" val="2073"/>
  <p:tag name="LATEXADDIN" val="\documentclass{article}&#10;\usepackage{amsmath}&#10;\pagestyle{empty}&#10;\begin{document}&#10;&#10;&#10;$\{e_1^k,\ldots,e_1^0,e_2^k,\ldots,e_2^0,u^{2w-1},\ldots,u^{-w}\}$&#10;&#10;\end{document}"/>
  <p:tag name="IGUANATEXSIZE" val="20"/>
  <p:tag name="IGUANATEXCURSOR" val="75"/>
  <p:tag name="TRANSPARENCY" val="True"/>
  <p:tag name="FILENAME" val=""/>
  <p:tag name="INPUTTYPE" val="0"/>
  <p:tag name="LATEXENGINEID" val="0"/>
  <p:tag name="TEMPFOLDER" val="c:\temp\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4.25"/>
  <p:tag name="ORIGINALWIDTH" val="114.75"/>
  <p:tag name="LATEXADDIN" val="\documentclass{article}&#10;\usepackage{amsmath}&#10;\pagestyle{empty}&#10;\begin{document}&#10;&#10;$v_n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83.25"/>
  <p:tag name="LATEXADDIN" val="\documentclass{article}&#10;\usepackage{amsmath}&#10;\pagestyle{empty}&#10;\begin{document}&#10;&#10;&#10;$w$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3.75"/>
  <p:tag name="ORIGINALWIDTH" val="606"/>
  <p:tag name="LATEXADDIN" val="\documentclass{article}&#10;\usepackage{amsmath}&#10;\pagestyle{empty}&#10;\begin{document}&#10;&#10;&#10;$[2w-1:w]$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83.25"/>
  <p:tag name="LATEXADDIN" val="\documentclass{article}&#10;\usepackage{amsmath}&#10;\pagestyle{empty}&#10;\begin{document}&#10;&#10;&#10;$w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05"/>
  <p:tag name="ORIGINALWIDTH" val="730.5"/>
  <p:tag name="LATEXADDIN" val="\documentclass{article}&#10;\usepackage{amsmath}&#10;\pagestyle{empty}&#10;\begin{document}&#10;&#10;&#10;$u^{2w-1}\ldots u^{-w}$&#10;&#10;\end{document}"/>
  <p:tag name="IGUANATEXSIZE" val="20"/>
  <p:tag name="IGUANATEXCURSOR" val="90"/>
  <p:tag name="TRANSPARENCY" val="True"/>
  <p:tag name="FILENAME" val=""/>
  <p:tag name="INPUTTYPE" val="0"/>
  <p:tag name="LATEXENGINEID" val="0"/>
  <p:tag name="TEMPFOLDER" val="c:\temp\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5.5"/>
  <p:tag name="ORIGINALWIDTH" val="144"/>
  <p:tag name="LATEXADDIN" val="\documentclass{article}&#10;\usepackage{amsmath}&#10;\pagestyle{empty}&#10;\begin{document}&#10;&#10;&#10;$3w$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44"/>
  <p:tag name="ORIGINALWIDTH" val="717"/>
  <p:tag name="LATEXADDIN" val="\documentclass{article}&#10;\usepackage{amsmath}&#10;\pagestyle{empty}&#10;\begin{document}&#10;&#10;&#10;$m_1^{w-1}\!\!\!\!\!\ldots m_1^1m_1^0$&#10;&#10;\end{document}"/>
  <p:tag name="IGUANATEXSIZE" val="20"/>
  <p:tag name="IGUANATEXCURSOR" val="109"/>
  <p:tag name="TRANSPARENCY" val="True"/>
  <p:tag name="FILENAME" val=""/>
  <p:tag name="INPUTTYPE" val="0"/>
  <p:tag name="LATEXENGINEID" val="0"/>
  <p:tag name="TEMPFOLDER" val="c:\temp\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1020.75"/>
  <p:tag name="LATEXADDIN" val="\documentclass{article}&#10;\usepackage{amsmath}&#10;\pagestyle{empty}&#10;\begin{document}&#10;&#10;&#10;$\mathit{mant}_2 &lt;\!\!&lt; (e_2 - e_1)$&#10;&#10;\end{document}"/>
  <p:tag name="IGUANATEXSIZE" val="20"/>
  <p:tag name="IGUANATEXCURSOR" val="115"/>
  <p:tag name="TRANSPARENCY" val="True"/>
  <p:tag name="FILENAME" val=""/>
  <p:tag name="INPUTTYPE" val="0"/>
  <p:tag name="LATEXENGINEID" val="0"/>
  <p:tag name="TEMPFOLDER" val="c:\temp\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04.25"/>
  <p:tag name="ORIGINALWIDTH" val="99"/>
  <p:tag name="LATEXADDIN" val="\documentclass{article}&#10;\usepackage{amsmath}&#10;\pagestyle{empty}&#10;\begin{document}&#10;&#10;&#10;$u^i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3.25"/>
  <p:tag name="ORIGINALWIDTH" val="33.75"/>
  <p:tag name="LATEXADDIN" val="\documentclass{article}&#10;\usepackage{amsmath}&#10;\pagestyle{empty}&#10;\begin{document}&#10;&#10;&#10;$i$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48.75"/>
  <p:tag name="LATEXADDIN" val="\documentclass{article}&#10;\usepackage{amsmath}&#10;\pagestyle{empty}&#10;\begin{document}&#10;&#10;&#10;$e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09.5"/>
  <p:tag name="LATEXADDIN" val="\documentclass{article}&#10;\usepackage{amsmath}&#10;\pagestyle{empty}&#10;\begin{document}&#10;&#10;$u_1$&#10;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2.25"/>
  <p:tag name="ORIGINALWIDTH" val="216.75"/>
  <p:tag name="LATEXADDIN" val="\documentclass{article}&#10;\usepackage{amsmath}&#10;\pagestyle{empty}&#10;\begin{document}&#10;&#10;&#10;$+_{\mathit{int}}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4.75"/>
  <p:tag name="ORIGINALWIDTH" val="214.5"/>
  <p:tag name="LATEXADDIN" val="\documentclass{article}&#10;\usepackage{amsmath}&#10;\pagestyle{empty}&#10;\begin{document}&#10;&#10;&#10;$\mathit{exp}_1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6"/>
  <p:tag name="ORIGINALWIDTH" val="320.25"/>
  <p:tag name="LATEXADDIN" val="\documentclass{article}&#10;\usepackage{amsmath}&#10;\pagestyle{empty}&#10;\begin{document}&#10;&#10;&#10;$\mathit{mant}_1$&#10;&#10;\end{document}"/>
  <p:tag name="IGUANATEXSIZE" val="20"/>
  <p:tag name="IGUANATEXCURSOR" val="95"/>
  <p:tag name="TRANSPARENCY" val="True"/>
  <p:tag name="FILENAME" val=""/>
  <p:tag name="INPUTTYPE" val="0"/>
  <p:tag name="LATEXENGINEID" val="0"/>
  <p:tag name="TEMPFOLDER" val="c:\temp\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96"/>
  <p:tag name="ORIGINALWIDTH" val="323.25"/>
  <p:tag name="LATEXADDIN" val="\documentclass{article}&#10;\usepackage{amsmath}&#10;\pagestyle{empty}&#10;\begin{document}&#10;&#10;&#10;$\mathit{mant}_2$&#10;&#10;\end{document}"/>
  <p:tag name="IGUANATEXSIZE" val="20"/>
  <p:tag name="IGUANATEXCURSOR" val="95"/>
  <p:tag name="TRANSPARENCY" val="True"/>
  <p:tag name="FILENAME" val=""/>
  <p:tag name="INPUTTYPE" val="0"/>
  <p:tag name="LATEXENGINEID" val="0"/>
  <p:tag name="TEMPFOLDER" val="c:\temp\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4.75"/>
  <p:tag name="ORIGINALWIDTH" val="217.5"/>
  <p:tag name="LATEXADDIN" val="\documentclass{article}&#10;\usepackage{amsmath}&#10;\pagestyle{empty}&#10;\begin{document}&#10;&#10;&#10;$\mathit{exp}_2$&#10;&#10;\end{document}"/>
  <p:tag name="IGUANATEXSIZE" val="20"/>
  <p:tag name="IGUANATEXCURSOR" val="97"/>
  <p:tag name="TRANSPARENCY" val="True"/>
  <p:tag name="FILENAME" val=""/>
  <p:tag name="INPUTTYPE" val="0"/>
  <p:tag name="LATEXENGINEID" val="0"/>
  <p:tag name="TEMPFOLDER" val="c:\temp\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11.75"/>
  <p:tag name="ORIGINALWIDTH" val="126"/>
  <p:tag name="LATEXADDIN" val="\documentclass{article}&#10;\usepackage{amsmath}&#10;\pagestyle{empty}&#10;\begin{document}&#10;&#10;&#10;$\psi^*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5.75"/>
  <p:tag name="ORIGINALWIDTH" val="403.5"/>
  <p:tag name="LATEXADDIN" val="\documentclass{article}&#10;\usepackage{amsmath}&#10;\pagestyle{empty}&#10;\begin{document}&#10;&#10;&#10;$e_1^{k}\ldots e_1^0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44"/>
  <p:tag name="ORIGINALWIDTH" val="552"/>
  <p:tag name="LATEXADDIN" val="\documentclass{article}&#10;\usepackage{amsmath}&#10;\pagestyle{empty}&#10;\begin{document}&#10;&#10;&#10;$m_1^{w-1}\!\!\!\!\!\ldots m_1^0$&#10;&#10;\end{document}"/>
  <p:tag name="IGUANATEXSIZE" val="20"/>
  <p:tag name="IGUANATEXCURSOR" val="102"/>
  <p:tag name="TRANSPARENCY" val="True"/>
  <p:tag name="FILENAME" val=""/>
  <p:tag name="INPUTTYPE" val="0"/>
  <p:tag name="LATEXENGINEID" val="0"/>
  <p:tag name="TEMPFOLDER" val="c:\temp\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35.75"/>
  <p:tag name="ORIGINALWIDTH" val="403.5"/>
  <p:tag name="LATEXADDIN" val="\documentclass{article}&#10;\usepackage{amsmath}&#10;\pagestyle{empty}&#10;\begin{document}&#10;&#10;&#10;$e_2^{k}\ldots e_2^0$&#10;&#10;\end{document}"/>
  <p:tag name="IGUANATEXSIZE" val="20"/>
  <p:tag name="IGUANATEXCURSOR" val="89"/>
  <p:tag name="TRANSPARENCY" val="True"/>
  <p:tag name="FILENAME" val=""/>
  <p:tag name="INPUTTYPE" val="0"/>
  <p:tag name="LATEXENGINEID" val="0"/>
  <p:tag name="TEMPFOLDER" val="c:\temp\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05"/>
  <p:tag name="ORIGINALWIDTH" val="730.5"/>
  <p:tag name="LATEXADDIN" val="\documentclass{article}&#10;\usepackage{amsmath}&#10;\pagestyle{empty}&#10;\begin{document}&#10;&#10;&#10;$u^{2w-1}\ldots u^{-w}$&#10;&#10;\end{document}"/>
  <p:tag name="IGUANATEXSIZE" val="20"/>
  <p:tag name="IGUANATEXCURSOR" val="90"/>
  <p:tag name="TRANSPARENCY" val="True"/>
  <p:tag name="FILENAME" val=""/>
  <p:tag name="INPUTTYPE" val="0"/>
  <p:tag name="LATEXENGINEID" val="0"/>
  <p:tag name="TEMPFOLDER" val="c:\temp\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12.5"/>
  <p:tag name="LATEXADDIN" val="\documentclass{article}&#10;\usepackage{amsmath}&#10;\pagestyle{empty}&#10;\begin{document}&#10;&#10;$u_2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4.5"/>
  <p:tag name="ORIGINALWIDTH" val="1433.25"/>
  <p:tag name="LATEXADDIN" val="\documentclass{article}&#10;\usepackage{amsmath}&#10;\pagestyle{empty}&#10;\begin{document}&#10;&#10;&#10;$(u &gt;\!\!&gt; (e_2 - e_1))[2w-1\!:\!w]$&#10;&#10;\end{document}"/>
  <p:tag name="IGUANATEXSIZE" val="20"/>
  <p:tag name="IGUANATEXCURSOR" val="117"/>
  <p:tag name="TRANSPARENCY" val="True"/>
  <p:tag name="FILENAME" val=""/>
  <p:tag name="INPUTTYPE" val="0"/>
  <p:tag name="LATEXENGINEID" val="0"/>
  <p:tag name="TEMPFOLDER" val="c:\temp\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27.5"/>
  <p:tag name="ORIGINALWIDTH" val="820.5"/>
  <p:tag name="LATEXADDIN" val="\documentclass{article}&#10;\usepackage{amsmath}&#10;\pagestyle{empty}&#10;\begin{document}&#10;&#10;&#10;$u^{2w-1},\ldots,u^{-w}$&#10;&#10;\end{document}"/>
  <p:tag name="IGUANATEXSIZE" val="20"/>
  <p:tag name="IGUANATEXCURSOR" val="99"/>
  <p:tag name="TRANSPARENCY" val="True"/>
  <p:tag name="FILENAME" val=""/>
  <p:tag name="INPUTTYPE" val="0"/>
  <p:tag name="LATEXENGINEID" val="0"/>
  <p:tag name="TEMPFOLDER" val="c:\temp\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104.25"/>
  <p:tag name="ORIGINALWIDTH" val="99"/>
  <p:tag name="LATEXADDIN" val="\documentclass{article}&#10;\usepackage{amsmath}&#10;\pagestyle{empty}&#10;\begin{document}&#10;&#10;&#10;$u^i$&#10;&#10;\end{document}"/>
  <p:tag name="IGUANATEXSIZE" val="20"/>
  <p:tag name="IGUANATEXCURSOR" val="87"/>
  <p:tag name="TRANSPARENCY" val="True"/>
  <p:tag name="FILENAME" val=""/>
  <p:tag name="INPUTTYPE" val="0"/>
  <p:tag name="LATEXENGINEID" val="0"/>
  <p:tag name="TEMPFOLDER" val="c:\temp\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83.25"/>
  <p:tag name="ORIGINALWIDTH" val="33.75"/>
  <p:tag name="LATEXADDIN" val="\documentclass{article}&#10;\usepackage{amsmath}&#10;\pagestyle{empty}&#10;\begin{document}&#10;&#10;&#10;$i$&#10;&#10;\end{document}"/>
  <p:tag name="IGUANATEXSIZE" val="20"/>
  <p:tag name="IGUANATEXCURSOR" val="83"/>
  <p:tag name="TRANSPARENCY" val="True"/>
  <p:tag name="FILENAME" val=""/>
  <p:tag name="INPUTTYPE" val="0"/>
  <p:tag name="LATEXENGINEID" val="0"/>
  <p:tag name="TEMPFOLDER" val="c:\temp\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6.25"/>
  <p:tag name="ORIGINALWIDTH" val="65.25"/>
  <p:tag name="LATEXADDIN" val="\documentclass{article}&#10;\usepackage{amsmath}&#10;\pagestyle{empty}&#10;\begin{document}&#10;&#10;&#10;$u$&#10;&#10;\end{document}"/>
  <p:tag name="IGUANATEXSIZE" val="20"/>
  <p:tag name="IGUANATEXCURSOR" val="84"/>
  <p:tag name="TRANSPARENCY" val="True"/>
  <p:tag name="FILENAME" val=""/>
  <p:tag name="INPUTTYPE" val="0"/>
  <p:tag name="LATEXENGINEID" val="0"/>
  <p:tag name="TEMPFOLDER" val="c:\temp\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3.5"/>
  <p:tag name="ORIGINALWIDTH" val="147.75"/>
  <p:tag name="LATEXADDIN" val="\documentclass{article}&#10;\usepackage{amsmath}&#10;\pagestyle{empty}&#10;\begin{document}&#10;&#10;&#10;$m_1$&#10;&#10;\end{document}"/>
  <p:tag name="IGUANATEXSIZE" val="20"/>
  <p:tag name="IGUANATEXCURSOR" val="86"/>
  <p:tag name="TRANSPARENCY" val="True"/>
  <p:tag name="FILENAME" val=""/>
  <p:tag name="INPUTTYPE" val="0"/>
  <p:tag name="LATEXENGINEID" val="0"/>
  <p:tag name="TEMPFOLDER" val="c:\temp\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612.75"/>
  <p:tag name="ORIGINALWIDTH" val="3746.25"/>
  <p:tag name="LATEXADDIN" val="\documentclass{article}&#10;\usepackage{amsmath}&#10;\pagestyle{empty}&#10;\begin{document}&#10;&#10;  \begin{tabular}{|l|r|r|r|r|r|r|}&#10;  \hline&#10;  instruction &amp; \multicolumn{2}{c|}{case-splits} &amp; \multicolumn{2}{c|}{runtime (hours)} &amp; \multicolumn{2}{c|}{memory (GB)} \\&#10;  \cline{2-7}&#10;              &amp; classic      &amp;             UBFV  &amp;       classic &amp;        UBFV  &amp;  classic &amp;        UBFV    \\&#10;  \hline&#10;  SP FADD     &amp;      113     &amp;      1            &amp;        22.1   &amp;        0.2   &amp;    2.5   &amp;            2.4  \\&#10;  DP FADD     &amp;      231     &amp;      1            &amp;        51.5   &amp;        0.5   &amp;    2.6   &amp;            6.7  \\&#10;\hline&#10;\end{tabular}&#10;&#10;\end{document}"/>
  <p:tag name="IGUANATEXSIZE" val="20"/>
  <p:tag name="IGUANATEXCURSOR" val="246"/>
  <p:tag name="TRANSPARENCY" val="True"/>
  <p:tag name="FILENAME" val=""/>
  <p:tag name="INPUTTYPE" val="0"/>
  <p:tag name="LATEXENGINEID" val="0"/>
  <p:tag name="TEMPFOLDER" val="c:\temp\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74.25"/>
  <p:tag name="ORIGINALWIDTH" val="153"/>
  <p:tag name="LATEXADDIN" val="\documentclass{article}&#10;\usepackage{amsmath}&#10;\pagestyle{empty}&#10;\begin{document}&#10;&#10;$u_m$&#10;&#10;&#10;\end{document}"/>
  <p:tag name="IGUANATEXSIZE" val="20"/>
  <p:tag name="IGUANATEXCURSOR" val="85"/>
  <p:tag name="TRANSPARENCY" val="True"/>
  <p:tag name="FILENAME" val=""/>
  <p:tag name="INPUTTYPE" val="0"/>
  <p:tag name="LATEXENGINEID" val="0"/>
  <p:tag name="TEMPFOLDER" val="c:\temp\"/>
</p:tagLst>
</file>

<file path=ppt/theme/theme1.xml><?xml version="1.0" encoding="utf-8"?>
<a:theme xmlns:a="http://schemas.openxmlformats.org/drawingml/2006/main" name="DEG2006_IntelTemplate_White_Public">
  <a:themeElements>
    <a:clrScheme name="DEG2006_IntelTemplate_White_Public 2">
      <a:dk1>
        <a:srgbClr val="0860A8"/>
      </a:dk1>
      <a:lt1>
        <a:srgbClr val="FFFFFF"/>
      </a:lt1>
      <a:dk2>
        <a:srgbClr val="F5E647"/>
      </a:dk2>
      <a:lt2>
        <a:srgbClr val="FF5C47"/>
      </a:lt2>
      <a:accent1>
        <a:srgbClr val="A6CAE1"/>
      </a:accent1>
      <a:accent2>
        <a:srgbClr val="567EB9"/>
      </a:accent2>
      <a:accent3>
        <a:srgbClr val="FFFFFF"/>
      </a:accent3>
      <a:accent4>
        <a:srgbClr val="06518F"/>
      </a:accent4>
      <a:accent5>
        <a:srgbClr val="D0E1EE"/>
      </a:accent5>
      <a:accent6>
        <a:srgbClr val="4D72A7"/>
      </a:accent6>
      <a:hlink>
        <a:srgbClr val="0C2E86"/>
      </a:hlink>
      <a:folHlink>
        <a:srgbClr val="AA014C"/>
      </a:folHlink>
    </a:clrScheme>
    <a:fontScheme name="DEG2006_IntelTemplate_White_Publi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DEG2006_IntelTemplate_White_Public 1">
        <a:dk1>
          <a:srgbClr val="FF5C00"/>
        </a:dk1>
        <a:lt1>
          <a:srgbClr val="FFFFFF"/>
        </a:lt1>
        <a:dk2>
          <a:srgbClr val="0C2E86"/>
        </a:dk2>
        <a:lt2>
          <a:srgbClr val="F5E647"/>
        </a:lt2>
        <a:accent1>
          <a:srgbClr val="A6CAE1"/>
        </a:accent1>
        <a:accent2>
          <a:srgbClr val="567EB9"/>
        </a:accent2>
        <a:accent3>
          <a:srgbClr val="AAADC3"/>
        </a:accent3>
        <a:accent4>
          <a:srgbClr val="DADADA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G2006_IntelTemplate_White_Public 2">
        <a:dk1>
          <a:srgbClr val="0860A8"/>
        </a:dk1>
        <a:lt1>
          <a:srgbClr val="FFFFFF"/>
        </a:lt1>
        <a:dk2>
          <a:srgbClr val="F5E647"/>
        </a:dk2>
        <a:lt2>
          <a:srgbClr val="FF5C47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6518F"/>
        </a:accent4>
        <a:accent5>
          <a:srgbClr val="D0E1EE"/>
        </a:accent5>
        <a:accent6>
          <a:srgbClr val="4D72A7"/>
        </a:accent6>
        <a:hlink>
          <a:srgbClr val="0C2E86"/>
        </a:hlink>
        <a:folHlink>
          <a:srgbClr val="AA014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22987</TotalTime>
  <Words>1277</Words>
  <Application>Microsoft Office PowerPoint</Application>
  <PresentationFormat>On-screen Show (4:3)</PresentationFormat>
  <Paragraphs>228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Cambria Math</vt:lpstr>
      <vt:lpstr>Symbol</vt:lpstr>
      <vt:lpstr>Times</vt:lpstr>
      <vt:lpstr>Times New Roman</vt:lpstr>
      <vt:lpstr>Verdana</vt:lpstr>
      <vt:lpstr>DEG2006_IntelTemplate_White_Public</vt:lpstr>
      <vt:lpstr>Universal  Boolean Functional Vectors</vt:lpstr>
      <vt:lpstr>PowerPoint Presentation</vt:lpstr>
      <vt:lpstr>This Talk Has Three Parts</vt:lpstr>
      <vt:lpstr>Summary of Approach</vt:lpstr>
      <vt:lpstr>In a Nutshell…</vt:lpstr>
      <vt:lpstr>What about Soundness?</vt:lpstr>
      <vt:lpstr>Universality</vt:lpstr>
      <vt:lpstr>Results</vt:lpstr>
      <vt:lpstr>Case Study:  Floating Point Addition</vt:lpstr>
      <vt:lpstr>Floating Point Addition (FADD)</vt:lpstr>
      <vt:lpstr>FADD with BDDs</vt:lpstr>
      <vt:lpstr>A UBFV for FADD</vt:lpstr>
      <vt:lpstr>PowerPoint Presentation</vt:lpstr>
      <vt:lpstr>In Summary</vt:lpstr>
      <vt:lpstr>Results</vt:lpstr>
      <vt:lpstr>Theory: Partitioned BDDs and UBFV Representations</vt:lpstr>
      <vt:lpstr>Summary of Theorem</vt:lpstr>
      <vt:lpstr>Partitioned BDDs</vt:lpstr>
      <vt:lpstr>UBFV Representation Construction</vt:lpstr>
      <vt:lpstr>So…  If you are doing case-splitting/partitioning on BDDs, you should chuck that out and use a UBFV instead.</vt:lpstr>
      <vt:lpstr>Thank you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ezgopste</dc:creator>
  <cp:lastModifiedBy>Bingham, Jesse D</cp:lastModifiedBy>
  <cp:revision>495</cp:revision>
  <dcterms:created xsi:type="dcterms:W3CDTF">2006-02-08T17:03:55Z</dcterms:created>
  <dcterms:modified xsi:type="dcterms:W3CDTF">2015-09-30T19:36:44Z</dcterms:modified>
</cp:coreProperties>
</file>