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256" r:id="rId3"/>
    <p:sldId id="324" r:id="rId4"/>
    <p:sldId id="325" r:id="rId5"/>
    <p:sldId id="277" r:id="rId6"/>
    <p:sldId id="278" r:id="rId7"/>
    <p:sldId id="327" r:id="rId8"/>
    <p:sldId id="276" r:id="rId9"/>
    <p:sldId id="288" r:id="rId10"/>
    <p:sldId id="319" r:id="rId11"/>
    <p:sldId id="304" r:id="rId12"/>
    <p:sldId id="322" r:id="rId13"/>
    <p:sldId id="331" r:id="rId14"/>
    <p:sldId id="333" r:id="rId15"/>
    <p:sldId id="336" r:id="rId16"/>
    <p:sldId id="332" r:id="rId17"/>
    <p:sldId id="338" r:id="rId18"/>
    <p:sldId id="337" r:id="rId19"/>
    <p:sldId id="334" r:id="rId20"/>
    <p:sldId id="328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FFCC99"/>
    <a:srgbClr val="FCD5B5"/>
    <a:srgbClr val="C9F2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4A990-7679-4E2B-853E-A8306D49D6D5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581595-4FD1-49F3-8E3A-6450EECBC0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2160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581595-4FD1-49F3-8E3A-6450EECBC03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2756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3FCBBF-082C-47E2-815C-C2CBF58237E6}" type="slidenum">
              <a:rPr lang="en-US"/>
              <a:pPr/>
              <a:t>4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n-US" sz="8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02532-3925-460A-967E-3D56A525993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Power</a:t>
            </a:r>
            <a:r>
              <a:rPr lang="en-US" baseline="0" dirty="0" smtClean="0"/>
              <a:t> of the method comes from two things: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Small amount annotations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Even if annotations become a significant portion of the final </a:t>
            </a:r>
            <a:r>
              <a:rPr lang="en-US" baseline="0" dirty="0" err="1" smtClean="0"/>
              <a:t>Murphi</a:t>
            </a:r>
            <a:r>
              <a:rPr lang="en-US" baseline="0" dirty="0" smtClean="0"/>
              <a:t> model this still is better than coding directly in </a:t>
            </a:r>
            <a:r>
              <a:rPr lang="en-US" baseline="0" dirty="0" err="1" smtClean="0"/>
              <a:t>Murphi</a:t>
            </a:r>
            <a:r>
              <a:rPr lang="en-US" baseline="0" dirty="0" smtClean="0"/>
              <a:t>. Just because of the way things are organized, you have to think locally, one flow at a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581595-4FD1-49F3-8E3A-6450EECBC03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581595-4FD1-49F3-8E3A-6450EECBC03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7F71E-F4E4-4E9C-9DB6-5E81604BE8D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0AD05-2A61-4988-8B60-B0DD21E36F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8B03C-7B76-4BD1-95C6-F6A8B3D67C5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F8F79-E5ED-46E0-BA7E-B05BA1D076A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E771F-223E-4AAD-9FE4-942E967F564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2DA50-5F09-43B4-A014-C34BC0A9CF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CAE6D0-8D3C-4244-94D0-A34EDA4EA18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74AE0-5F86-4DFD-9034-6FC4F0F8E24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63C5F-C903-4E1E-A33F-6CB89C9A7A7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59006-7065-41DC-A4E2-0ABB8A1A3FA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CE7D8-3808-4968-BC3B-6D86A0DDE9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4C9E6C-18EB-4B2D-B02F-F1438D940B3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Automated Synthesis of Protocols from Flows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629400" cy="27432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dirty="0" smtClean="0">
                <a:solidFill>
                  <a:schemeClr val="tx1"/>
                </a:solidFill>
              </a:rPr>
              <a:t>Murali Talupur</a:t>
            </a:r>
          </a:p>
          <a:p>
            <a:pPr algn="r"/>
            <a:r>
              <a:rPr lang="en-US" i="1" dirty="0" err="1" smtClean="0">
                <a:solidFill>
                  <a:schemeClr val="tx1"/>
                </a:solidFill>
              </a:rPr>
              <a:t>FormalSim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en-US" dirty="0" smtClean="0">
                <a:solidFill>
                  <a:schemeClr val="tx1"/>
                </a:solidFill>
              </a:rPr>
              <a:t>Sept 30 2015</a:t>
            </a:r>
          </a:p>
          <a:p>
            <a:pPr algn="r"/>
            <a:endParaRPr lang="en-US" i="1" dirty="0" smtClean="0">
              <a:solidFill>
                <a:schemeClr val="tx1"/>
              </a:solidFill>
            </a:endParaRPr>
          </a:p>
          <a:p>
            <a:pPr algn="r"/>
            <a:r>
              <a:rPr lang="en-US" sz="2400" b="1" i="1" dirty="0" smtClean="0">
                <a:solidFill>
                  <a:schemeClr val="tx1"/>
                </a:solidFill>
              </a:rPr>
              <a:t>Joint with: </a:t>
            </a:r>
            <a:r>
              <a:rPr lang="en-US" sz="2400" b="1" i="1" dirty="0" err="1" smtClean="0">
                <a:solidFill>
                  <a:schemeClr val="tx1"/>
                </a:solidFill>
              </a:rPr>
              <a:t>Sandip</a:t>
            </a:r>
            <a:r>
              <a:rPr lang="en-US" sz="2400" b="1" i="1" dirty="0" smtClean="0">
                <a:solidFill>
                  <a:schemeClr val="tx1"/>
                </a:solidFill>
              </a:rPr>
              <a:t> Ray, John Erickson</a:t>
            </a:r>
          </a:p>
          <a:p>
            <a:pPr algn="r"/>
            <a:r>
              <a:rPr lang="en-US" sz="2400" b="1" i="1" dirty="0" smtClean="0">
                <a:solidFill>
                  <a:schemeClr val="tx1"/>
                </a:solidFill>
              </a:rPr>
              <a:t> Intel</a:t>
            </a:r>
          </a:p>
          <a:p>
            <a:pPr algn="r"/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38100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We don’t break the natural organization of a protocol</a:t>
            </a:r>
          </a:p>
          <a:p>
            <a:pPr lvl="1"/>
            <a:r>
              <a:rPr lang="en-US" dirty="0"/>
              <a:t>Describe what happens within a </a:t>
            </a:r>
            <a:r>
              <a:rPr lang="en-US" dirty="0" smtClean="0"/>
              <a:t>single logical transaction</a:t>
            </a:r>
            <a:endParaRPr lang="en-US" dirty="0"/>
          </a:p>
          <a:p>
            <a:pPr lvl="1"/>
            <a:r>
              <a:rPr lang="en-US" b="1" i="1" dirty="0"/>
              <a:t>No context switching between Flows</a:t>
            </a:r>
          </a:p>
          <a:p>
            <a:pPr lvl="2"/>
            <a:r>
              <a:rPr lang="en-US" dirty="0"/>
              <a:t>We just have to describe what an agent does in a given scenario</a:t>
            </a:r>
          </a:p>
          <a:p>
            <a:pPr lvl="2"/>
            <a:r>
              <a:rPr lang="en-US" dirty="0"/>
              <a:t>In table based and direct coding, we have to consider what an agent can do in different scenarios at once </a:t>
            </a:r>
          </a:p>
          <a:p>
            <a:r>
              <a:rPr lang="en-US" dirty="0"/>
              <a:t>Intuitive and easy to understand</a:t>
            </a:r>
          </a:p>
          <a:p>
            <a:pPr lvl="1"/>
            <a:r>
              <a:rPr lang="en-US" dirty="0"/>
              <a:t>Easy to modify and maintain</a:t>
            </a:r>
          </a:p>
          <a:p>
            <a:pPr lvl="1"/>
            <a:r>
              <a:rPr lang="en-US" dirty="0"/>
              <a:t>We can give enriched flows back to the </a:t>
            </a:r>
            <a:r>
              <a:rPr lang="en-US" dirty="0" smtClean="0"/>
              <a:t>architect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5715000"/>
            <a:ext cx="5715000" cy="646331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Flow based modeling allows us to go after </a:t>
            </a:r>
            <a:r>
              <a:rPr lang="en-US" b="1" i="1" dirty="0" smtClean="0"/>
              <a:t> </a:t>
            </a:r>
            <a:r>
              <a:rPr lang="en-US" b="1" i="1" dirty="0"/>
              <a:t>large designs and a wide variety of designs</a:t>
            </a:r>
          </a:p>
        </p:txBody>
      </p:sp>
    </p:spTree>
    <p:extLst>
      <p:ext uri="{BB962C8B-B14F-4D97-AF65-F5344CB8AC3E}">
        <p14:creationId xmlns:p14="http://schemas.microsoft.com/office/powerpoint/2010/main" xmlns="" val="389781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rc 25"/>
          <p:cNvSpPr/>
          <p:nvPr/>
        </p:nvSpPr>
        <p:spPr>
          <a:xfrm rot="20675365">
            <a:off x="1813245" y="2529047"/>
            <a:ext cx="3086743" cy="816617"/>
          </a:xfrm>
          <a:prstGeom prst="arc">
            <a:avLst>
              <a:gd name="adj1" fmla="val 12752188"/>
              <a:gd name="adj2" fmla="val 21224398"/>
            </a:avLst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en-US" dirty="0" smtClean="0"/>
              <a:t>With Flows based Modeling</a:t>
            </a:r>
            <a:endParaRPr lang="en-US" dirty="0"/>
          </a:p>
        </p:txBody>
      </p:sp>
      <p:pic>
        <p:nvPicPr>
          <p:cNvPr id="5" name="Picture 3" descr="C:\Documents and Settings\joleary\Local Settings\Temporary Internet Files\Content.IE5\SWHIH987\MC9000890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456801"/>
            <a:ext cx="846389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762000" y="4752201"/>
            <a:ext cx="7772400" cy="76200"/>
          </a:xfrm>
          <a:prstGeom prst="rightArrow">
            <a:avLst>
              <a:gd name="adj1" fmla="val 63889"/>
              <a:gd name="adj2" fmla="val 218639"/>
            </a:avLst>
          </a:prstGeom>
          <a:solidFill>
            <a:srgbClr val="3399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609600" y="3048000"/>
            <a:ext cx="1371600" cy="838200"/>
          </a:xfrm>
          <a:prstGeom prst="cloudCallout">
            <a:avLst>
              <a:gd name="adj1" fmla="val 1273"/>
              <a:gd name="adj2" fmla="val -5491"/>
            </a:avLst>
          </a:prstGeom>
          <a:solidFill>
            <a:srgbClr val="99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</a:rPr>
              <a:t>MAS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8" name="AutoShape 14"/>
          <p:cNvSpPr>
            <a:spLocks noChangeArrowheads="1"/>
          </p:cNvSpPr>
          <p:nvPr/>
        </p:nvSpPr>
        <p:spPr bwMode="auto">
          <a:xfrm>
            <a:off x="7543800" y="3914001"/>
            <a:ext cx="1066800" cy="533400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</a:rPr>
              <a:t>RTL design</a:t>
            </a: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5791200" y="2161401"/>
            <a:ext cx="1066800" cy="5334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BFM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Arc 9"/>
          <p:cNvSpPr/>
          <p:nvPr/>
        </p:nvSpPr>
        <p:spPr>
          <a:xfrm>
            <a:off x="1143000" y="2999601"/>
            <a:ext cx="5312874" cy="1907012"/>
          </a:xfrm>
          <a:prstGeom prst="arc">
            <a:avLst>
              <a:gd name="adj1" fmla="val 12964899"/>
              <a:gd name="adj2" fmla="val 21550145"/>
            </a:avLst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14800" y="3124200"/>
            <a:ext cx="914400" cy="6096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noFill/>
          </a:ln>
          <a:scene3d>
            <a:camera prst="isometricLeftDown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9" name="Picture 3" descr="C:\Documents and Settings\joleary\Local Settings\Temporary Internet Files\Content.IE5\SWHIH987\MC9000890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628001"/>
            <a:ext cx="846389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" descr="C:\Documents and Settings\joleary\Local Settings\Temporary Internet Files\Content.IE5\SWHIH987\MC9000890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0211" y="3228201"/>
            <a:ext cx="846389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ight Arrow 20"/>
          <p:cNvSpPr/>
          <p:nvPr/>
        </p:nvSpPr>
        <p:spPr>
          <a:xfrm>
            <a:off x="5257800" y="2390001"/>
            <a:ext cx="457200" cy="152400"/>
          </a:xfrm>
          <a:prstGeom prst="rightArrow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7010400" y="4066401"/>
            <a:ext cx="457200" cy="152400"/>
          </a:xfrm>
          <a:prstGeom prst="rightArrow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Can 24"/>
          <p:cNvSpPr/>
          <p:nvPr/>
        </p:nvSpPr>
        <p:spPr>
          <a:xfrm>
            <a:off x="1981200" y="3505200"/>
            <a:ext cx="914400" cy="685800"/>
          </a:xfrm>
          <a:prstGeom prst="can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FFFFFF"/>
                </a:solidFill>
              </a:rPr>
              <a:t>HLM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0624094">
            <a:off x="3015753" y="2068306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Leverage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8" name="Can 27"/>
          <p:cNvSpPr/>
          <p:nvPr/>
        </p:nvSpPr>
        <p:spPr>
          <a:xfrm>
            <a:off x="5486400" y="3733800"/>
            <a:ext cx="685800" cy="457200"/>
          </a:xfrm>
          <a:prstGeom prst="can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FFFFFF"/>
                </a:solidFill>
              </a:rPr>
              <a:t>HLM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9" name="AutoShape 6"/>
          <p:cNvSpPr>
            <a:spLocks noChangeArrowheads="1"/>
          </p:cNvSpPr>
          <p:nvPr/>
        </p:nvSpPr>
        <p:spPr bwMode="auto">
          <a:xfrm>
            <a:off x="5181600" y="3456801"/>
            <a:ext cx="838200" cy="505599"/>
          </a:xfrm>
          <a:prstGeom prst="cloudCallout">
            <a:avLst>
              <a:gd name="adj1" fmla="val 1273"/>
              <a:gd name="adj2" fmla="val -5491"/>
            </a:avLst>
          </a:prstGeom>
          <a:solidFill>
            <a:srgbClr val="99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</a:rPr>
              <a:t>MAS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05400" y="4191000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Clean and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unambiguous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5105400"/>
            <a:ext cx="8229600" cy="1524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1600" i="1" dirty="0" smtClean="0"/>
              <a:t>Getting executable formal models written in </a:t>
            </a:r>
            <a:r>
              <a:rPr lang="en-US" sz="1600" i="1" dirty="0" err="1" smtClean="0"/>
              <a:t>Murphi</a:t>
            </a:r>
            <a:r>
              <a:rPr lang="en-US" sz="1600" i="1" dirty="0" smtClean="0"/>
              <a:t> or other high level languages is hard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900" b="1" i="1" dirty="0" smtClean="0"/>
              <a:t>Our work shows a way around this by working directly with Flows</a:t>
            </a:r>
          </a:p>
          <a:p>
            <a:pPr lvl="1"/>
            <a:r>
              <a:rPr lang="en-US" sz="1900" dirty="0" smtClean="0"/>
              <a:t>Flows are already available in the design documents</a:t>
            </a:r>
          </a:p>
          <a:p>
            <a:pPr lvl="1"/>
            <a:r>
              <a:rPr lang="en-US" sz="1900" dirty="0" smtClean="0"/>
              <a:t>Additional state annotations are easy to supply</a:t>
            </a:r>
            <a:endParaRPr lang="en-US" sz="19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1310777" y="3124200"/>
            <a:ext cx="610055" cy="533400"/>
            <a:chOff x="1310777" y="1360747"/>
            <a:chExt cx="610055" cy="533400"/>
          </a:xfrm>
        </p:grpSpPr>
        <p:sp>
          <p:nvSpPr>
            <p:cNvPr id="24" name="Oval 23"/>
            <p:cNvSpPr/>
            <p:nvPr/>
          </p:nvSpPr>
          <p:spPr>
            <a:xfrm rot="21168486">
              <a:off x="1364159" y="1360747"/>
              <a:ext cx="556673" cy="5334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 rot="19671876">
              <a:off x="1310777" y="1405567"/>
              <a:ext cx="60785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i="1" dirty="0" smtClean="0"/>
                <a:t>Flow</a:t>
              </a:r>
              <a:endParaRPr lang="en-US" sz="1100" b="1" i="1" dirty="0"/>
            </a:p>
            <a:p>
              <a:r>
                <a:rPr lang="en-US" sz="1100" b="1" i="1" dirty="0" smtClean="0"/>
                <a:t>charts</a:t>
              </a:r>
              <a:endParaRPr lang="en-US" sz="1100" b="1" i="1" dirty="0"/>
            </a:p>
          </p:txBody>
        </p:sp>
      </p:grpSp>
      <p:grpSp>
        <p:nvGrpSpPr>
          <p:cNvPr id="33" name="Group 32"/>
          <p:cNvGrpSpPr/>
          <p:nvPr/>
        </p:nvGrpSpPr>
        <p:grpSpPr>
          <a:xfrm rot="21230149">
            <a:off x="2278251" y="2590800"/>
            <a:ext cx="622286" cy="533400"/>
            <a:chOff x="1328419" y="1327999"/>
            <a:chExt cx="622286" cy="533400"/>
          </a:xfrm>
        </p:grpSpPr>
        <p:sp>
          <p:nvSpPr>
            <p:cNvPr id="34" name="Oval 33"/>
            <p:cNvSpPr/>
            <p:nvPr/>
          </p:nvSpPr>
          <p:spPr>
            <a:xfrm rot="19252147">
              <a:off x="1364159" y="1327999"/>
              <a:ext cx="556673" cy="5334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 rot="19671876">
              <a:off x="1328419" y="1419779"/>
              <a:ext cx="62228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i="1" dirty="0" smtClean="0"/>
                <a:t>Flows </a:t>
              </a:r>
            </a:p>
          </p:txBody>
        </p:sp>
      </p:grpSp>
      <p:sp>
        <p:nvSpPr>
          <p:cNvPr id="36" name="Down Arrow 35"/>
          <p:cNvSpPr/>
          <p:nvPr/>
        </p:nvSpPr>
        <p:spPr>
          <a:xfrm rot="13737219">
            <a:off x="1959202" y="2921926"/>
            <a:ext cx="251780" cy="313557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2339020" y="3191643"/>
            <a:ext cx="251780" cy="313557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 rot="19390094">
            <a:off x="1210681" y="2343066"/>
            <a:ext cx="10041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Low effort!</a:t>
            </a:r>
            <a:endParaRPr lang="en-US" sz="1400" b="1" i="1" dirty="0"/>
          </a:p>
        </p:txBody>
      </p:sp>
      <p:cxnSp>
        <p:nvCxnSpPr>
          <p:cNvPr id="40" name="Straight Arrow Connector 39"/>
          <p:cNvCxnSpPr>
            <a:stCxn id="38" idx="2"/>
          </p:cNvCxnSpPr>
          <p:nvPr/>
        </p:nvCxnSpPr>
        <p:spPr>
          <a:xfrm>
            <a:off x="1805025" y="2620127"/>
            <a:ext cx="176175" cy="35167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514600" y="3124200"/>
            <a:ext cx="1021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Automatic!</a:t>
            </a:r>
            <a:endParaRPr lang="en-US" sz="1400" b="1" i="1" dirty="0"/>
          </a:p>
        </p:txBody>
      </p:sp>
      <p:grpSp>
        <p:nvGrpSpPr>
          <p:cNvPr id="45" name="Group 44"/>
          <p:cNvGrpSpPr/>
          <p:nvPr/>
        </p:nvGrpSpPr>
        <p:grpSpPr>
          <a:xfrm>
            <a:off x="5154361" y="3810000"/>
            <a:ext cx="511679" cy="457200"/>
            <a:chOff x="1312874" y="1327999"/>
            <a:chExt cx="653380" cy="533400"/>
          </a:xfrm>
        </p:grpSpPr>
        <p:sp>
          <p:nvSpPr>
            <p:cNvPr id="46" name="Oval 45"/>
            <p:cNvSpPr/>
            <p:nvPr/>
          </p:nvSpPr>
          <p:spPr>
            <a:xfrm rot="21168486">
              <a:off x="1364159" y="1327999"/>
              <a:ext cx="556673" cy="5334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 rot="19671876">
              <a:off x="1312874" y="1415933"/>
              <a:ext cx="653380" cy="26930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900" b="1" i="1" dirty="0" smtClean="0"/>
                <a:t>Flows</a:t>
              </a:r>
              <a:endParaRPr lang="en-US" sz="900" b="1" i="1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54071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8" grpId="0" animBg="1"/>
      <p:bldP spid="9" grpId="0" animBg="1"/>
      <p:bldP spid="10" grpId="0" animBg="1"/>
      <p:bldP spid="12" grpId="0" animBg="1"/>
      <p:bldP spid="21" grpId="0" animBg="1"/>
      <p:bldP spid="22" grpId="0" animBg="1"/>
      <p:bldP spid="25" grpId="0" animBg="1"/>
      <p:bldP spid="27" grpId="0"/>
      <p:bldP spid="28" grpId="0" animBg="1"/>
      <p:bldP spid="29" grpId="0" animBg="1"/>
      <p:bldP spid="36" grpId="0" animBg="1"/>
      <p:bldP spid="37" grpId="0" animBg="1"/>
      <p:bldP spid="38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ln>
            <a:noFill/>
          </a:ln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Several different types of protocols synthesized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(Server) Cache coherence + Bus Interface Unit protocols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(Graphics) Cache coherence protocol and a derivative (done by Architect)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(Server) Link Layer and Bus Lock protocols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(</a:t>
            </a:r>
            <a:r>
              <a:rPr lang="en-US" dirty="0" err="1" smtClean="0">
                <a:solidFill>
                  <a:srgbClr val="7030A0"/>
                </a:solidFill>
              </a:rPr>
              <a:t>SoC</a:t>
            </a:r>
            <a:r>
              <a:rPr lang="en-US" dirty="0" smtClean="0">
                <a:solidFill>
                  <a:srgbClr val="7030A0"/>
                </a:solidFill>
              </a:rPr>
              <a:t>)  Secure Boot Flow </a:t>
            </a:r>
          </a:p>
          <a:p>
            <a:r>
              <a:rPr lang="en-US" dirty="0" smtClean="0"/>
              <a:t>6x faster compared to other modeling efforts</a:t>
            </a:r>
          </a:p>
          <a:p>
            <a:r>
              <a:rPr lang="en-US" dirty="0" smtClean="0"/>
              <a:t>Found several interesting architectural bugs</a:t>
            </a:r>
          </a:p>
          <a:p>
            <a:r>
              <a:rPr lang="en-US" i="1" dirty="0" smtClean="0"/>
              <a:t>Provides architects &amp; designers an early indication of protocol complexity</a:t>
            </a:r>
          </a:p>
          <a:p>
            <a:pPr marL="228600" lvl="2" indent="0"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14258598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Invariants from Flows [FMCAD 2008/09]</a:t>
            </a:r>
          </a:p>
          <a:p>
            <a:pPr lvl="1"/>
            <a:r>
              <a:rPr lang="en-US" dirty="0" smtClean="0"/>
              <a:t>Earlier Flows subsumed by the stronger notion here</a:t>
            </a:r>
          </a:p>
          <a:p>
            <a:r>
              <a:rPr lang="en-US" dirty="0" smtClean="0"/>
              <a:t>Message sequence charts, Live sequence charts</a:t>
            </a:r>
          </a:p>
          <a:p>
            <a:pPr lvl="1"/>
            <a:r>
              <a:rPr lang="en-US" dirty="0" smtClean="0"/>
              <a:t>More emphasis on graphical interface + real time reactive systems</a:t>
            </a:r>
          </a:p>
          <a:p>
            <a:r>
              <a:rPr lang="en-US" dirty="0" err="1" smtClean="0"/>
              <a:t>Alur</a:t>
            </a:r>
            <a:r>
              <a:rPr lang="en-US" dirty="0" smtClean="0"/>
              <a:t> et al [PLDI 2013] using snippets </a:t>
            </a:r>
          </a:p>
          <a:p>
            <a:pPr lvl="1"/>
            <a:r>
              <a:rPr lang="en-US" dirty="0" smtClean="0"/>
              <a:t>Equivalent to tables</a:t>
            </a:r>
          </a:p>
          <a:p>
            <a:r>
              <a:rPr lang="en-US" dirty="0" err="1" smtClean="0"/>
              <a:t>Alur</a:t>
            </a:r>
            <a:r>
              <a:rPr lang="en-US" dirty="0" smtClean="0"/>
              <a:t> et al [CAV 2015] using sample scenarios + FSMs + LTL properties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omplicated </a:t>
            </a:r>
            <a:r>
              <a:rPr lang="en-US" dirty="0" smtClean="0"/>
              <a:t>and impractical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Skyscrapers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601"/>
            <a:ext cx="7620000" cy="2819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RTL :model is similar to skyscraper: scaled down skyscraper</a:t>
            </a:r>
          </a:p>
          <a:p>
            <a:pPr lvl="1"/>
            <a:r>
              <a:rPr lang="en-US" sz="2000" dirty="0" smtClean="0"/>
              <a:t>Writing executable model manually takes a lot of effort</a:t>
            </a:r>
          </a:p>
          <a:p>
            <a:pPr lvl="1"/>
            <a:r>
              <a:rPr lang="en-US" sz="2000" dirty="0" smtClean="0"/>
              <a:t>And the language support is primitive</a:t>
            </a:r>
          </a:p>
          <a:p>
            <a:pPr lvl="2"/>
            <a:r>
              <a:rPr lang="en-US" sz="1800" dirty="0" smtClean="0"/>
              <a:t>Equivalent to building a scaled down skyscraper using wood instead of concrete</a:t>
            </a:r>
            <a:endParaRPr lang="en-US" dirty="0" smtClean="0"/>
          </a:p>
        </p:txBody>
      </p:sp>
      <p:pic>
        <p:nvPicPr>
          <p:cNvPr id="5" name="Picture 4" descr="empire-state-building-leed-gold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524000"/>
            <a:ext cx="3208643" cy="2485652"/>
          </a:xfrm>
          <a:prstGeom prst="rect">
            <a:avLst/>
          </a:prstGeom>
        </p:spPr>
      </p:pic>
      <p:pic>
        <p:nvPicPr>
          <p:cNvPr id="6" name="Picture 5" descr="empirestate.woo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1371600"/>
            <a:ext cx="2667000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Flows based synthesis shows an easy and effective way to generate models</a:t>
            </a:r>
          </a:p>
          <a:p>
            <a:pPr lvl="1"/>
            <a:r>
              <a:rPr lang="en-US" dirty="0" smtClean="0"/>
              <a:t>Leveraging “blueprints”</a:t>
            </a:r>
          </a:p>
          <a:p>
            <a:r>
              <a:rPr lang="en-US" dirty="0" smtClean="0"/>
              <a:t>Very easy to build your own version of Flows2HLM</a:t>
            </a:r>
          </a:p>
          <a:p>
            <a:pPr lvl="1"/>
            <a:r>
              <a:rPr lang="en-US" dirty="0" smtClean="0"/>
              <a:t>More than  &gt;4 versions at Intel</a:t>
            </a:r>
          </a:p>
          <a:p>
            <a:pPr lvl="1"/>
            <a:r>
              <a:rPr lang="en-US" dirty="0" smtClean="0"/>
              <a:t>Couple of months to build a basic version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Flows2HLM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effective way of generating executable and formal models </a:t>
            </a:r>
          </a:p>
          <a:p>
            <a:pPr lvl="1"/>
            <a:r>
              <a:rPr lang="en-US" dirty="0" smtClean="0"/>
              <a:t>Leverages information already present in specification documents</a:t>
            </a:r>
          </a:p>
          <a:p>
            <a:pPr lvl="1"/>
            <a:r>
              <a:rPr lang="en-US" dirty="0" smtClean="0"/>
              <a:t>Enables very quick modeling</a:t>
            </a:r>
          </a:p>
          <a:p>
            <a:r>
              <a:rPr lang="en-US" dirty="0" smtClean="0"/>
              <a:t>Early validation becomes possible</a:t>
            </a:r>
          </a:p>
          <a:p>
            <a:r>
              <a:rPr lang="en-US" dirty="0" smtClean="0"/>
              <a:t>Fantastic empirical results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Skyscrapers revisited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Architects do create blueprints</a:t>
            </a:r>
          </a:p>
          <a:p>
            <a:pPr lvl="1"/>
            <a:r>
              <a:rPr lang="en-US" dirty="0" smtClean="0"/>
              <a:t>Only targeted towards humans, not machines</a:t>
            </a:r>
          </a:p>
          <a:p>
            <a:r>
              <a:rPr lang="en-US" dirty="0" smtClean="0"/>
              <a:t>RTL :model is similar to skyscraper: scaled down skyscraper</a:t>
            </a:r>
          </a:p>
          <a:p>
            <a:pPr lvl="1"/>
            <a:r>
              <a:rPr lang="en-US" dirty="0" smtClean="0"/>
              <a:t>Creating executable model manually takes a lot of effort.</a:t>
            </a:r>
          </a:p>
          <a:p>
            <a:pPr lvl="1"/>
            <a:r>
              <a:rPr lang="en-US" dirty="0" smtClean="0"/>
              <a:t>Plus the language support is primitive.</a:t>
            </a:r>
          </a:p>
          <a:p>
            <a:pPr lvl="2"/>
            <a:r>
              <a:rPr lang="en-US" dirty="0" smtClean="0"/>
              <a:t>Equivalent to building a scaled down skyscraper using wood instead of concrete</a:t>
            </a:r>
          </a:p>
          <a:p>
            <a:r>
              <a:rPr lang="en-US" dirty="0" smtClean="0"/>
              <a:t>Instead we can leverage the rich information already present to generate the model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Models from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05800" cy="38100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Once we have Flows generating a model is completely automatic</a:t>
            </a:r>
          </a:p>
          <a:p>
            <a:pPr marL="571500" lvl="1" indent="-342900"/>
            <a:r>
              <a:rPr lang="en-US" dirty="0" smtClean="0"/>
              <a:t>We just need a scheduler to fire events in Flows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Advantages:</a:t>
            </a:r>
          </a:p>
          <a:p>
            <a:pPr marL="571500" lvl="1" indent="-342900"/>
            <a:r>
              <a:rPr lang="en-US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Ease</a:t>
            </a:r>
            <a:r>
              <a:rPr lang="en-US" dirty="0" smtClean="0"/>
              <a:t>: Very easy to use. </a:t>
            </a:r>
            <a:r>
              <a:rPr lang="en-US" i="1" dirty="0" smtClean="0"/>
              <a:t>Almost no entry barrier</a:t>
            </a:r>
          </a:p>
          <a:p>
            <a:pPr marL="571500" lvl="1" indent="-342900"/>
            <a:r>
              <a:rPr lang="en-US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Efficiency</a:t>
            </a:r>
            <a:r>
              <a:rPr lang="en-US" dirty="0" smtClean="0"/>
              <a:t>: Allows very quick modeling of designs</a:t>
            </a:r>
          </a:p>
          <a:p>
            <a:pPr marL="571500" lvl="1" indent="-342900"/>
            <a:r>
              <a:rPr lang="en-US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Scalability</a:t>
            </a:r>
            <a:r>
              <a:rPr lang="en-US" dirty="0" smtClean="0"/>
              <a:t>: Can model very large protocols/sets of protocols</a:t>
            </a:r>
            <a:endParaRPr lang="en-US" dirty="0"/>
          </a:p>
          <a:p>
            <a:pPr marL="571500" lvl="1" indent="-342900"/>
            <a:r>
              <a:rPr lang="en-US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Maintainability</a:t>
            </a:r>
            <a:r>
              <a:rPr lang="en-US" dirty="0" smtClean="0"/>
              <a:t>: </a:t>
            </a:r>
            <a:r>
              <a:rPr lang="en-US" dirty="0"/>
              <a:t>Intuitive to write, understand &amp; </a:t>
            </a:r>
            <a:r>
              <a:rPr lang="en-US" b="1" i="1" dirty="0" smtClean="0"/>
              <a:t>maintain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5461002"/>
            <a:ext cx="5715000" cy="584775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chemeClr val="tx2">
                    <a:lumMod val="50000"/>
                  </a:schemeClr>
                </a:solidFill>
              </a:rPr>
              <a:t>Flow based modeling allows us to go after </a:t>
            </a:r>
            <a:r>
              <a:rPr lang="en-US" sz="16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600" b="1" i="1" dirty="0">
                <a:solidFill>
                  <a:schemeClr val="tx2">
                    <a:lumMod val="50000"/>
                  </a:schemeClr>
                </a:solidFill>
              </a:rPr>
              <a:t>large designs and a wide variety of designs</a:t>
            </a:r>
          </a:p>
        </p:txBody>
      </p:sp>
    </p:spTree>
    <p:extLst>
      <p:ext uri="{BB962C8B-B14F-4D97-AF65-F5344CB8AC3E}">
        <p14:creationId xmlns="" xmlns:p14="http://schemas.microsoft.com/office/powerpoint/2010/main" val="2868726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Flows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5029200" cy="51816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We can synthesize formal executable models from </a:t>
            </a:r>
            <a:r>
              <a:rPr lang="en-US" sz="2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Flows</a:t>
            </a:r>
            <a:endParaRPr lang="en-US" sz="2000" b="1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en-US" sz="2000" dirty="0" smtClean="0"/>
              <a:t>Flows are partial orders on system events</a:t>
            </a:r>
          </a:p>
          <a:p>
            <a:pPr lvl="1"/>
            <a:r>
              <a:rPr lang="en-US" sz="1600" dirty="0" smtClean="0"/>
              <a:t>Such as sending and receiving of messages</a:t>
            </a:r>
          </a:p>
          <a:p>
            <a:pPr lvl="1"/>
            <a:r>
              <a:rPr lang="en-US" sz="1600" dirty="0" smtClean="0"/>
              <a:t>Provide natural descriptions for message passing systems</a:t>
            </a:r>
          </a:p>
          <a:p>
            <a:r>
              <a:rPr lang="en-US" sz="2000" dirty="0" smtClean="0"/>
              <a:t>Readily available in design documents</a:t>
            </a:r>
          </a:p>
          <a:p>
            <a:pPr lvl="1"/>
            <a:r>
              <a:rPr lang="en-US" sz="1600" dirty="0" smtClean="0"/>
              <a:t>Architects think in these terms</a:t>
            </a:r>
          </a:p>
          <a:p>
            <a:pPr lvl="2"/>
            <a:r>
              <a:rPr lang="en-US" sz="1400" dirty="0" smtClean="0"/>
              <a:t>Flows in fact  can be thought of as specifying the protocol</a:t>
            </a:r>
          </a:p>
          <a:p>
            <a:pPr lvl="1"/>
            <a:r>
              <a:rPr lang="en-US" sz="1600" dirty="0" smtClean="0"/>
              <a:t>Succinct and easy to understand</a:t>
            </a:r>
            <a:endParaRPr lang="en-US" sz="1400" dirty="0" smtClean="0"/>
          </a:p>
          <a:p>
            <a:pPr lvl="2"/>
            <a:r>
              <a:rPr lang="en-US" sz="1400" dirty="0" smtClean="0"/>
              <a:t>Even a large protocol has about 40 odd Flows  which is orders of magnitude smaller than the protocol itself</a:t>
            </a:r>
          </a:p>
          <a:p>
            <a:pPr lvl="2"/>
            <a:endParaRPr lang="en-US" sz="14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868988" y="2271712"/>
            <a:ext cx="292100" cy="2801938"/>
            <a:chOff x="864" y="816"/>
            <a:chExt cx="240" cy="240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864" y="81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864" y="1008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6567488" y="2271712"/>
            <a:ext cx="292100" cy="2801938"/>
            <a:chOff x="864" y="816"/>
            <a:chExt cx="240" cy="2400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864" y="81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864" y="1008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" name="AutoShape 8"/>
          <p:cNvSpPr>
            <a:spLocks noChangeArrowheads="1"/>
          </p:cNvSpPr>
          <p:nvPr/>
        </p:nvSpPr>
        <p:spPr bwMode="auto">
          <a:xfrm rot="8711490">
            <a:off x="5811838" y="2943225"/>
            <a:ext cx="755650" cy="112712"/>
          </a:xfrm>
          <a:prstGeom prst="rightArrow">
            <a:avLst>
              <a:gd name="adj1" fmla="val 50000"/>
              <a:gd name="adj2" fmla="val 167606"/>
            </a:avLst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 rot="1976548">
            <a:off x="5836740" y="3730517"/>
            <a:ext cx="757237" cy="111125"/>
          </a:xfrm>
          <a:prstGeom prst="rightArrow">
            <a:avLst>
              <a:gd name="adj1" fmla="val 50000"/>
              <a:gd name="adj2" fmla="val 170357"/>
            </a:avLst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5853113" y="2271712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 b="1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Dir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6613525" y="2295525"/>
            <a:ext cx="227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 b="1" dirty="0" err="1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i</a:t>
            </a:r>
            <a:endParaRPr lang="en-US" sz="1200" b="1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 rot="19445973">
            <a:off x="5873293" y="2631509"/>
            <a:ext cx="10033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100" b="1" dirty="0" err="1" smtClean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ReqS</a:t>
            </a:r>
            <a:endParaRPr lang="en-US" sz="1100" b="1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 rot="2011469">
            <a:off x="5839869" y="3889848"/>
            <a:ext cx="11953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100" b="1" dirty="0" err="1" smtClean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GntS</a:t>
            </a:r>
            <a:endParaRPr lang="en-US" sz="1100" b="1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7259638" y="2271712"/>
            <a:ext cx="290512" cy="2801938"/>
            <a:chOff x="864" y="816"/>
            <a:chExt cx="240" cy="2400"/>
          </a:xfrm>
        </p:grpSpPr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864" y="81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864" y="1008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7958138" y="2271712"/>
            <a:ext cx="290512" cy="2801938"/>
            <a:chOff x="864" y="816"/>
            <a:chExt cx="240" cy="2400"/>
          </a:xfrm>
        </p:grpSpPr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864" y="81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864" y="1008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AutoShape 24"/>
          <p:cNvSpPr>
            <a:spLocks noChangeArrowheads="1"/>
          </p:cNvSpPr>
          <p:nvPr/>
        </p:nvSpPr>
        <p:spPr bwMode="auto">
          <a:xfrm rot="8711490">
            <a:off x="7200900" y="2943225"/>
            <a:ext cx="757238" cy="112712"/>
          </a:xfrm>
          <a:prstGeom prst="rightArrow">
            <a:avLst>
              <a:gd name="adj1" fmla="val 50000"/>
              <a:gd name="adj2" fmla="val 167959"/>
            </a:avLst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AutoShape 25"/>
          <p:cNvSpPr>
            <a:spLocks noChangeArrowheads="1"/>
          </p:cNvSpPr>
          <p:nvPr/>
        </p:nvSpPr>
        <p:spPr bwMode="auto">
          <a:xfrm rot="1976548">
            <a:off x="7259638" y="3654317"/>
            <a:ext cx="757237" cy="111125"/>
          </a:xfrm>
          <a:prstGeom prst="rightArrow">
            <a:avLst>
              <a:gd name="adj1" fmla="val 50000"/>
              <a:gd name="adj2" fmla="val 170357"/>
            </a:avLst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224713" y="2271712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 b="1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Dir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8056563" y="2290762"/>
            <a:ext cx="2270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 b="1" dirty="0" err="1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i</a:t>
            </a:r>
            <a:endParaRPr lang="en-US" sz="1200" b="1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 rot="19445973">
            <a:off x="7231962" y="2559498"/>
            <a:ext cx="101758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100" b="1" dirty="0" err="1" smtClean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ReqE</a:t>
            </a:r>
            <a:endParaRPr lang="en-US" sz="1100" b="1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 rot="2011469">
            <a:off x="7299156" y="3812741"/>
            <a:ext cx="10572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100" b="1" dirty="0" err="1" smtClean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GntE</a:t>
            </a:r>
            <a:endParaRPr lang="en-US" sz="1100" b="1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5780088" y="5135562"/>
            <a:ext cx="904875" cy="274638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i="1">
                <a:solidFill>
                  <a:srgbClr val="000000"/>
                </a:solidFill>
              </a:rPr>
              <a:t>ReqShar</a:t>
            </a:r>
          </a:p>
        </p:txBody>
      </p:sp>
      <p:sp>
        <p:nvSpPr>
          <p:cNvPr id="37" name="Text Box 35"/>
          <p:cNvSpPr txBox="1">
            <a:spLocks noChangeArrowheads="1"/>
          </p:cNvSpPr>
          <p:nvPr/>
        </p:nvSpPr>
        <p:spPr bwMode="auto">
          <a:xfrm>
            <a:off x="7196138" y="5135562"/>
            <a:ext cx="858837" cy="274638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i="1">
                <a:solidFill>
                  <a:srgbClr val="000000"/>
                </a:solidFill>
              </a:rPr>
              <a:t>ReqExcl</a:t>
            </a: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5618551" y="5410200"/>
            <a:ext cx="2763449" cy="276999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i="1" dirty="0" smtClean="0">
                <a:solidFill>
                  <a:srgbClr val="000000"/>
                </a:solidFill>
              </a:rPr>
              <a:t>Two Flows from German’s protocol</a:t>
            </a:r>
            <a:endParaRPr lang="en-US" sz="1200" b="1" i="1" dirty="0">
              <a:solidFill>
                <a:srgbClr val="00000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 flipH="1">
            <a:off x="5867400" y="3276600"/>
            <a:ext cx="76200" cy="2286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Rounded Rectangle 41"/>
          <p:cNvSpPr/>
          <p:nvPr/>
        </p:nvSpPr>
        <p:spPr>
          <a:xfrm flipH="1">
            <a:off x="6553200" y="2590800"/>
            <a:ext cx="76200" cy="2286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Rounded Rectangle 42"/>
          <p:cNvSpPr/>
          <p:nvPr/>
        </p:nvSpPr>
        <p:spPr>
          <a:xfrm flipH="1">
            <a:off x="6553200" y="4038600"/>
            <a:ext cx="76200" cy="2286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ounded Rectangle 43"/>
          <p:cNvSpPr/>
          <p:nvPr/>
        </p:nvSpPr>
        <p:spPr>
          <a:xfrm flipH="1">
            <a:off x="7239000" y="3276600"/>
            <a:ext cx="76200" cy="2286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Rounded Rectangle 44"/>
          <p:cNvSpPr/>
          <p:nvPr/>
        </p:nvSpPr>
        <p:spPr>
          <a:xfrm flipH="1">
            <a:off x="7924800" y="3886200"/>
            <a:ext cx="76200" cy="2286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Rounded Rectangle 45"/>
          <p:cNvSpPr/>
          <p:nvPr/>
        </p:nvSpPr>
        <p:spPr>
          <a:xfrm flipH="1">
            <a:off x="7924800" y="2590800"/>
            <a:ext cx="76200" cy="2286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Skyscrapers and blueprints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37037"/>
            <a:ext cx="8229600" cy="23161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Who builds skyscrapers without blueprints?</a:t>
            </a:r>
          </a:p>
          <a:p>
            <a:pPr lvl="1"/>
            <a:r>
              <a:rPr lang="en-US" dirty="0" smtClean="0"/>
              <a:t>Leslie </a:t>
            </a:r>
            <a:r>
              <a:rPr lang="en-US" dirty="0" err="1" smtClean="0"/>
              <a:t>Lamport</a:t>
            </a:r>
            <a:r>
              <a:rPr lang="en-US" dirty="0" smtClean="0"/>
              <a:t> (REACT 2014)  voicing a common frustration among FV practitioners</a:t>
            </a:r>
          </a:p>
          <a:p>
            <a:pPr lvl="1"/>
            <a:r>
              <a:rPr lang="en-US" dirty="0" smtClean="0"/>
              <a:t>We have powerful methods for protocol verification but no models of protocols</a:t>
            </a:r>
          </a:p>
          <a:p>
            <a:r>
              <a:rPr lang="en-US" dirty="0" smtClean="0"/>
              <a:t>So why don’t the architects write executable models given the obvious benefits?</a:t>
            </a:r>
          </a:p>
          <a:p>
            <a:pPr lvl="1"/>
            <a:r>
              <a:rPr lang="en-US" dirty="0" smtClean="0"/>
              <a:t>Lazy and no incentive?</a:t>
            </a:r>
            <a:endParaRPr lang="en-US" dirty="0"/>
          </a:p>
        </p:txBody>
      </p:sp>
      <p:pic>
        <p:nvPicPr>
          <p:cNvPr id="4" name="Picture 3" descr="empire-state-building-leed-gold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447800"/>
            <a:ext cx="3429000" cy="2656358"/>
          </a:xfrm>
          <a:prstGeom prst="rect">
            <a:avLst/>
          </a:prstGeom>
        </p:spPr>
      </p:pic>
      <p:pic>
        <p:nvPicPr>
          <p:cNvPr id="5" name="Picture 4" descr="empirestate.blu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1371600"/>
            <a:ext cx="4370070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Informal Specs to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Turns out architects do create blueprints but not in the form we expect</a:t>
            </a:r>
          </a:p>
          <a:p>
            <a:pPr lvl="1"/>
            <a:r>
              <a:rPr lang="en-US" dirty="0" smtClean="0"/>
              <a:t>Detailed tables, flow diagrams all glued together with English text instead of executable models</a:t>
            </a:r>
          </a:p>
          <a:p>
            <a:pPr lvl="1"/>
            <a:r>
              <a:rPr lang="en-US" dirty="0" smtClean="0"/>
              <a:t> RTL designers quite happy with it for the last 20+ yrs</a:t>
            </a:r>
          </a:p>
          <a:p>
            <a:r>
              <a:rPr lang="en-US" dirty="0" smtClean="0"/>
              <a:t>With a little bit of massaging it is easy to generate executable models from the design artifacts</a:t>
            </a:r>
          </a:p>
          <a:p>
            <a:pPr lvl="1"/>
            <a:r>
              <a:rPr lang="en-US" dirty="0" smtClean="0"/>
              <a:t>Quick and easy to use</a:t>
            </a:r>
          </a:p>
          <a:p>
            <a:pPr lvl="1"/>
            <a:r>
              <a:rPr lang="en-US" dirty="0" smtClean="0"/>
              <a:t>Fantastic empirical results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3" descr="C:\Documents and Settings\joleary\Local Settings\Temporary Internet Files\Content.IE5\SWHIH987\MC90008902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895600"/>
            <a:ext cx="846389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Current Validation Setup </a:t>
            </a:r>
            <a:endParaRPr lang="en-US" dirty="0"/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762000" y="4191000"/>
            <a:ext cx="7772400" cy="76200"/>
          </a:xfrm>
          <a:prstGeom prst="rightArrow">
            <a:avLst>
              <a:gd name="adj1" fmla="val 63889"/>
              <a:gd name="adj2" fmla="val 218639"/>
            </a:avLst>
          </a:prstGeom>
          <a:solidFill>
            <a:srgbClr val="3399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609600" y="2514600"/>
            <a:ext cx="1371600" cy="838200"/>
          </a:xfrm>
          <a:prstGeom prst="cloudCallout">
            <a:avLst>
              <a:gd name="adj1" fmla="val 1273"/>
              <a:gd name="adj2" fmla="val -5491"/>
            </a:avLst>
          </a:prstGeom>
          <a:solidFill>
            <a:srgbClr val="99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1600"/>
              <a:t>MAS</a:t>
            </a:r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7543800" y="3352800"/>
            <a:ext cx="1066800" cy="533400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/>
            <a:r>
              <a:rPr lang="en-US" sz="1400" dirty="0"/>
              <a:t>RTL design</a:t>
            </a: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5791200" y="1600200"/>
            <a:ext cx="1066800" cy="5334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/>
            <a:endParaRPr lang="en-US" sz="1600"/>
          </a:p>
          <a:p>
            <a:pPr algn="ctr"/>
            <a:r>
              <a:rPr lang="en-US" sz="1600"/>
              <a:t>BFM </a:t>
            </a:r>
          </a:p>
          <a:p>
            <a:pPr algn="ctr"/>
            <a:endParaRPr lang="en-US" sz="1600"/>
          </a:p>
        </p:txBody>
      </p:sp>
      <p:sp>
        <p:nvSpPr>
          <p:cNvPr id="14" name="Arc 13"/>
          <p:cNvSpPr/>
          <p:nvPr/>
        </p:nvSpPr>
        <p:spPr>
          <a:xfrm rot="19996273">
            <a:off x="1697526" y="1566505"/>
            <a:ext cx="3352800" cy="1907012"/>
          </a:xfrm>
          <a:prstGeom prst="arc">
            <a:avLst>
              <a:gd name="adj1" fmla="val 12011451"/>
              <a:gd name="adj2" fmla="val 21550145"/>
            </a:avLst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15" name="Arc 14"/>
          <p:cNvSpPr/>
          <p:nvPr/>
        </p:nvSpPr>
        <p:spPr>
          <a:xfrm>
            <a:off x="1143000" y="2438400"/>
            <a:ext cx="5312874" cy="1907012"/>
          </a:xfrm>
          <a:prstGeom prst="arc">
            <a:avLst>
              <a:gd name="adj1" fmla="val 12011451"/>
              <a:gd name="adj2" fmla="val 21550145"/>
            </a:avLst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9000" y="1447800"/>
            <a:ext cx="914400" cy="6096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noFill/>
          </a:ln>
          <a:scene3d>
            <a:camera prst="isometricLeftDown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29200" y="2667000"/>
            <a:ext cx="914400" cy="6096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noFill/>
          </a:ln>
          <a:scene3d>
            <a:camera prst="isometricLeftDown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191000" y="4343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 smtClean="0"/>
              <a:t>time</a:t>
            </a:r>
            <a:endParaRPr lang="en-US" sz="1200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685800" y="4724400"/>
            <a:ext cx="769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400" dirty="0" smtClean="0"/>
              <a:t>Validation can begin in earnest only when both RTL and BFM are ready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Differing interpretations possible  at validation and design ends</a:t>
            </a:r>
            <a:endParaRPr lang="en-US" sz="2400" dirty="0"/>
          </a:p>
        </p:txBody>
      </p:sp>
      <p:pic>
        <p:nvPicPr>
          <p:cNvPr id="25" name="Picture 3" descr="C:\Documents and Settings\joleary\Local Settings\Temporary Internet Files\Content.IE5\SWHIH987\MC90008902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066800"/>
            <a:ext cx="846389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 descr="C:\Documents and Settings\joleary\Local Settings\Temporary Internet Files\Content.IE5\SWHIH987\MC90008902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0211" y="2667000"/>
            <a:ext cx="846389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ight Arrow 26"/>
          <p:cNvSpPr/>
          <p:nvPr/>
        </p:nvSpPr>
        <p:spPr>
          <a:xfrm>
            <a:off x="5257800" y="1828800"/>
            <a:ext cx="457200" cy="152400"/>
          </a:xfrm>
          <a:prstGeom prst="rightArrow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7010400" y="3505200"/>
            <a:ext cx="457200" cy="152400"/>
          </a:xfrm>
          <a:prstGeom prst="rightArrow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90600" y="3810000"/>
            <a:ext cx="7604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Architect</a:t>
            </a:r>
            <a:endParaRPr lang="en-US" sz="1200" b="1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5300052" y="2130972"/>
            <a:ext cx="778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Validator</a:t>
            </a:r>
            <a:endParaRPr lang="en-US" sz="1200" b="1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6863737" y="3827290"/>
            <a:ext cx="7505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/>
              <a:t>Designer</a:t>
            </a:r>
            <a:endParaRPr lang="en-US" sz="1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Arc 25"/>
          <p:cNvSpPr/>
          <p:nvPr/>
        </p:nvSpPr>
        <p:spPr>
          <a:xfrm rot="20675365">
            <a:off x="1813245" y="2529047"/>
            <a:ext cx="3086743" cy="816617"/>
          </a:xfrm>
          <a:prstGeom prst="arc">
            <a:avLst>
              <a:gd name="adj1" fmla="val 10951810"/>
              <a:gd name="adj2" fmla="val 21224398"/>
            </a:avLst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A better way</a:t>
            </a:r>
            <a:endParaRPr lang="en-US" dirty="0"/>
          </a:p>
        </p:txBody>
      </p:sp>
      <p:pic>
        <p:nvPicPr>
          <p:cNvPr id="5" name="Picture 3" descr="C:\Documents and Settings\joleary\Local Settings\Temporary Internet Files\Content.IE5\SWHIH987\MC9000890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456801"/>
            <a:ext cx="846389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762000" y="4752201"/>
            <a:ext cx="7772400" cy="76200"/>
          </a:xfrm>
          <a:prstGeom prst="rightArrow">
            <a:avLst>
              <a:gd name="adj1" fmla="val 63889"/>
              <a:gd name="adj2" fmla="val 218639"/>
            </a:avLst>
          </a:prstGeom>
          <a:solidFill>
            <a:srgbClr val="3399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609600" y="3075801"/>
            <a:ext cx="1371600" cy="838200"/>
          </a:xfrm>
          <a:prstGeom prst="cloudCallout">
            <a:avLst>
              <a:gd name="adj1" fmla="val 1273"/>
              <a:gd name="adj2" fmla="val -5491"/>
            </a:avLst>
          </a:prstGeom>
          <a:solidFill>
            <a:srgbClr val="99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MAS</a:t>
            </a:r>
          </a:p>
        </p:txBody>
      </p:sp>
      <p:sp>
        <p:nvSpPr>
          <p:cNvPr id="8" name="AutoShape 14"/>
          <p:cNvSpPr>
            <a:spLocks noChangeArrowheads="1"/>
          </p:cNvSpPr>
          <p:nvPr/>
        </p:nvSpPr>
        <p:spPr bwMode="auto">
          <a:xfrm>
            <a:off x="7543800" y="3914001"/>
            <a:ext cx="1066800" cy="533400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>
            <a:noFill/>
            <a:round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</a:rPr>
              <a:t>RTL design</a:t>
            </a: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5791200" y="2161401"/>
            <a:ext cx="1066800" cy="533400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BFM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Arc 9"/>
          <p:cNvSpPr/>
          <p:nvPr/>
        </p:nvSpPr>
        <p:spPr>
          <a:xfrm>
            <a:off x="1143000" y="2999601"/>
            <a:ext cx="5312874" cy="1907012"/>
          </a:xfrm>
          <a:prstGeom prst="arc">
            <a:avLst>
              <a:gd name="adj1" fmla="val 12011451"/>
              <a:gd name="adj2" fmla="val 21550145"/>
            </a:avLst>
          </a:prstGeom>
          <a:ln w="28575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FFC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14800" y="3124200"/>
            <a:ext cx="914400" cy="609600"/>
          </a:xfrm>
          <a:prstGeom prst="rect">
            <a:avLst/>
          </a:prstGeom>
          <a:solidFill>
            <a:schemeClr val="accent5">
              <a:lumMod val="25000"/>
            </a:schemeClr>
          </a:solidFill>
          <a:ln>
            <a:noFill/>
          </a:ln>
          <a:scene3d>
            <a:camera prst="isometricLeftDown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9" name="Picture 3" descr="C:\Documents and Settings\joleary\Local Settings\Temporary Internet Files\Content.IE5\SWHIH987\MC9000890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628001"/>
            <a:ext cx="846389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" descr="C:\Documents and Settings\joleary\Local Settings\Temporary Internet Files\Content.IE5\SWHIH987\MC9000890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0211" y="3228201"/>
            <a:ext cx="846389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ight Arrow 20"/>
          <p:cNvSpPr/>
          <p:nvPr/>
        </p:nvSpPr>
        <p:spPr>
          <a:xfrm>
            <a:off x="5257800" y="2390001"/>
            <a:ext cx="457200" cy="152400"/>
          </a:xfrm>
          <a:prstGeom prst="rightArrow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ight Arrow 21"/>
          <p:cNvSpPr/>
          <p:nvPr/>
        </p:nvSpPr>
        <p:spPr>
          <a:xfrm>
            <a:off x="7010400" y="4066401"/>
            <a:ext cx="457200" cy="152400"/>
          </a:xfrm>
          <a:prstGeom prst="rightArrow">
            <a:avLst/>
          </a:prstGeom>
          <a:solidFill>
            <a:srgbClr val="33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Can 24"/>
          <p:cNvSpPr/>
          <p:nvPr/>
        </p:nvSpPr>
        <p:spPr>
          <a:xfrm>
            <a:off x="1219200" y="2438400"/>
            <a:ext cx="914400" cy="685800"/>
          </a:xfrm>
          <a:prstGeom prst="can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FFFFFF"/>
                </a:solidFill>
              </a:rPr>
              <a:t>HLM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20624094">
            <a:off x="2533201" y="2198742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Leverage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8" name="Can 27"/>
          <p:cNvSpPr/>
          <p:nvPr/>
        </p:nvSpPr>
        <p:spPr>
          <a:xfrm>
            <a:off x="5486400" y="3733800"/>
            <a:ext cx="685800" cy="457200"/>
          </a:xfrm>
          <a:prstGeom prst="can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FFFFFF"/>
                </a:solidFill>
              </a:rPr>
              <a:t>HLM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9" name="AutoShape 6"/>
          <p:cNvSpPr>
            <a:spLocks noChangeArrowheads="1"/>
          </p:cNvSpPr>
          <p:nvPr/>
        </p:nvSpPr>
        <p:spPr bwMode="auto">
          <a:xfrm>
            <a:off x="5181600" y="3456801"/>
            <a:ext cx="838200" cy="505599"/>
          </a:xfrm>
          <a:prstGeom prst="cloudCallout">
            <a:avLst>
              <a:gd name="adj1" fmla="val 1273"/>
              <a:gd name="adj2" fmla="val -5491"/>
            </a:avLst>
          </a:prstGeom>
          <a:solidFill>
            <a:srgbClr val="99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</a:rPr>
              <a:t>MAS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05400" y="4191000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Clean and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</a:rPr>
              <a:t>unambiguous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1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457200" y="48768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600" dirty="0" smtClean="0">
                <a:solidFill>
                  <a:srgbClr val="000000"/>
                </a:solidFill>
              </a:rPr>
              <a:t>Create executable, high level model which is formally analyzable (HLM)</a:t>
            </a:r>
          </a:p>
          <a:p>
            <a:pPr lvl="1"/>
            <a:r>
              <a:rPr lang="en-US" sz="1600" dirty="0" smtClean="0">
                <a:solidFill>
                  <a:srgbClr val="000000"/>
                </a:solidFill>
              </a:rPr>
              <a:t>Validation can begin early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Leverage this to create validation IP</a:t>
            </a:r>
          </a:p>
          <a:p>
            <a:r>
              <a:rPr lang="en-US" sz="1600" dirty="0" smtClean="0">
                <a:solidFill>
                  <a:srgbClr val="000000"/>
                </a:solidFill>
              </a:rPr>
              <a:t>Designers benefit from having correct, unambiguous reference model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           </a:t>
            </a:r>
          </a:p>
          <a:p>
            <a:pPr marL="0" indent="0">
              <a:buNone/>
            </a:pPr>
            <a:r>
              <a:rPr lang="en-US" sz="1800" b="1" i="1" dirty="0">
                <a:solidFill>
                  <a:srgbClr val="000000"/>
                </a:solidFill>
              </a:rPr>
              <a:t> </a:t>
            </a:r>
            <a:r>
              <a:rPr lang="en-US" sz="1800" b="1" i="1" dirty="0" smtClean="0">
                <a:solidFill>
                  <a:srgbClr val="000000"/>
                </a:solidFill>
              </a:rPr>
              <a:t>                   But no viable way to create high level formal models</a:t>
            </a:r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Flows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5029200" cy="51816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Rich information readily available in design documents</a:t>
            </a:r>
          </a:p>
          <a:p>
            <a:pPr lvl="1"/>
            <a:r>
              <a:rPr lang="en-US" sz="1600" dirty="0" smtClean="0"/>
              <a:t>Tables, state descriptions, </a:t>
            </a:r>
            <a:r>
              <a:rPr lang="en-US" sz="1600" b="1" i="1" dirty="0" smtClean="0">
                <a:solidFill>
                  <a:srgbClr val="7030A0"/>
                </a:solidFill>
              </a:rPr>
              <a:t>Flows</a:t>
            </a:r>
            <a:endParaRPr lang="en-US" sz="1600" b="1" i="1" dirty="0">
              <a:solidFill>
                <a:srgbClr val="7030A0"/>
              </a:solidFill>
            </a:endParaRPr>
          </a:p>
          <a:p>
            <a:r>
              <a:rPr lang="en-US" sz="2000" dirty="0" smtClean="0"/>
              <a:t>Flows are partial orders on system events</a:t>
            </a:r>
          </a:p>
          <a:p>
            <a:pPr lvl="1"/>
            <a:r>
              <a:rPr lang="en-US" sz="1600" dirty="0" smtClean="0"/>
              <a:t>Such as sending and receiving of messages</a:t>
            </a:r>
          </a:p>
          <a:p>
            <a:pPr lvl="1"/>
            <a:r>
              <a:rPr lang="en-US" sz="1600" dirty="0" smtClean="0"/>
              <a:t>Provide natural descriptions for message passing systems</a:t>
            </a:r>
            <a:endParaRPr lang="en-US" sz="2000" dirty="0" smtClean="0"/>
          </a:p>
          <a:p>
            <a:r>
              <a:rPr lang="en-US" sz="2000" dirty="0" smtClean="0"/>
              <a:t>Succinct and easy to understand</a:t>
            </a:r>
            <a:endParaRPr lang="en-US" sz="1800" dirty="0" smtClean="0"/>
          </a:p>
          <a:p>
            <a:pPr lvl="1"/>
            <a:r>
              <a:rPr lang="en-US" sz="1600" dirty="0" smtClean="0"/>
              <a:t>Even a large protocol has about 40 odd Flows  which is orders of magnitude smaller than the protocol itself</a:t>
            </a:r>
          </a:p>
          <a:p>
            <a:pPr lvl="2"/>
            <a:endParaRPr lang="en-US" sz="14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868988" y="2271712"/>
            <a:ext cx="292100" cy="2801938"/>
            <a:chOff x="864" y="816"/>
            <a:chExt cx="240" cy="240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864" y="81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864" y="1008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6567488" y="2271712"/>
            <a:ext cx="292100" cy="2801938"/>
            <a:chOff x="864" y="816"/>
            <a:chExt cx="240" cy="2400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864" y="81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864" y="1008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" name="AutoShape 8"/>
          <p:cNvSpPr>
            <a:spLocks noChangeArrowheads="1"/>
          </p:cNvSpPr>
          <p:nvPr/>
        </p:nvSpPr>
        <p:spPr bwMode="auto">
          <a:xfrm rot="8711490">
            <a:off x="5811838" y="2943225"/>
            <a:ext cx="755650" cy="112712"/>
          </a:xfrm>
          <a:prstGeom prst="rightArrow">
            <a:avLst>
              <a:gd name="adj1" fmla="val 50000"/>
              <a:gd name="adj2" fmla="val 167606"/>
            </a:avLst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 rot="1976548">
            <a:off x="5836740" y="3730517"/>
            <a:ext cx="757237" cy="111125"/>
          </a:xfrm>
          <a:prstGeom prst="rightArrow">
            <a:avLst>
              <a:gd name="adj1" fmla="val 50000"/>
              <a:gd name="adj2" fmla="val 170357"/>
            </a:avLst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5853113" y="2271712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 b="1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Dir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6613525" y="2295525"/>
            <a:ext cx="227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 b="1" dirty="0" err="1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i</a:t>
            </a:r>
            <a:endParaRPr lang="en-US" sz="1200" b="1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 rot="19445973">
            <a:off x="5873293" y="2631509"/>
            <a:ext cx="10033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100" b="1" dirty="0" err="1" smtClean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ReqS</a:t>
            </a:r>
            <a:endParaRPr lang="en-US" sz="1100" b="1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 rot="2011469">
            <a:off x="5839869" y="3889848"/>
            <a:ext cx="11953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100" b="1" dirty="0" err="1" smtClean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GntS</a:t>
            </a:r>
            <a:endParaRPr lang="en-US" sz="1100" b="1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7259638" y="2271712"/>
            <a:ext cx="290512" cy="2801938"/>
            <a:chOff x="864" y="816"/>
            <a:chExt cx="240" cy="2400"/>
          </a:xfrm>
        </p:grpSpPr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864" y="81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864" y="1008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7958138" y="2271712"/>
            <a:ext cx="290512" cy="2801938"/>
            <a:chOff x="864" y="816"/>
            <a:chExt cx="240" cy="2400"/>
          </a:xfrm>
        </p:grpSpPr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864" y="816"/>
              <a:ext cx="240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864" y="1008"/>
              <a:ext cx="0" cy="22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AutoShape 24"/>
          <p:cNvSpPr>
            <a:spLocks noChangeArrowheads="1"/>
          </p:cNvSpPr>
          <p:nvPr/>
        </p:nvSpPr>
        <p:spPr bwMode="auto">
          <a:xfrm rot="8711490">
            <a:off x="7200900" y="2943225"/>
            <a:ext cx="757238" cy="112712"/>
          </a:xfrm>
          <a:prstGeom prst="rightArrow">
            <a:avLst>
              <a:gd name="adj1" fmla="val 50000"/>
              <a:gd name="adj2" fmla="val 167959"/>
            </a:avLst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AutoShape 25"/>
          <p:cNvSpPr>
            <a:spLocks noChangeArrowheads="1"/>
          </p:cNvSpPr>
          <p:nvPr/>
        </p:nvSpPr>
        <p:spPr bwMode="auto">
          <a:xfrm rot="1976548">
            <a:off x="7259638" y="3654317"/>
            <a:ext cx="757237" cy="111125"/>
          </a:xfrm>
          <a:prstGeom prst="rightArrow">
            <a:avLst>
              <a:gd name="adj1" fmla="val 50000"/>
              <a:gd name="adj2" fmla="val 170357"/>
            </a:avLst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7224713" y="2271712"/>
            <a:ext cx="3952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 b="1" dirty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Dir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8056563" y="2290762"/>
            <a:ext cx="2270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200" b="1" dirty="0" err="1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i</a:t>
            </a:r>
            <a:endParaRPr lang="en-US" sz="1200" b="1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 rot="19445973">
            <a:off x="7231962" y="2559498"/>
            <a:ext cx="101758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100" b="1" dirty="0" err="1" smtClean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ReqE</a:t>
            </a:r>
            <a:endParaRPr lang="en-US" sz="1100" b="1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 rot="2011469">
            <a:off x="7299156" y="3812741"/>
            <a:ext cx="10572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1100" b="1" dirty="0" err="1" smtClean="0">
                <a:solidFill>
                  <a:schemeClr val="bg2">
                    <a:lumMod val="50000"/>
                  </a:schemeClr>
                </a:solidFill>
                <a:latin typeface="Arial" charset="0"/>
                <a:cs typeface="Arial" charset="0"/>
              </a:rPr>
              <a:t>GntE</a:t>
            </a:r>
            <a:endParaRPr lang="en-US" sz="1100" b="1" dirty="0">
              <a:solidFill>
                <a:schemeClr val="bg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5780088" y="5135562"/>
            <a:ext cx="904875" cy="274638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i="1">
                <a:solidFill>
                  <a:srgbClr val="000000"/>
                </a:solidFill>
              </a:rPr>
              <a:t>ReqShar</a:t>
            </a:r>
          </a:p>
        </p:txBody>
      </p:sp>
      <p:sp>
        <p:nvSpPr>
          <p:cNvPr id="37" name="Text Box 35"/>
          <p:cNvSpPr txBox="1">
            <a:spLocks noChangeArrowheads="1"/>
          </p:cNvSpPr>
          <p:nvPr/>
        </p:nvSpPr>
        <p:spPr bwMode="auto">
          <a:xfrm>
            <a:off x="7196138" y="5135562"/>
            <a:ext cx="858837" cy="274638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i="1">
                <a:solidFill>
                  <a:srgbClr val="000000"/>
                </a:solidFill>
              </a:rPr>
              <a:t>ReqExcl</a:t>
            </a:r>
          </a:p>
        </p:txBody>
      </p:sp>
      <p:sp>
        <p:nvSpPr>
          <p:cNvPr id="38" name="Text Box 34"/>
          <p:cNvSpPr txBox="1">
            <a:spLocks noChangeArrowheads="1"/>
          </p:cNvSpPr>
          <p:nvPr/>
        </p:nvSpPr>
        <p:spPr bwMode="auto">
          <a:xfrm>
            <a:off x="5618551" y="5410200"/>
            <a:ext cx="2763449" cy="276999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 i="1" dirty="0" smtClean="0">
                <a:solidFill>
                  <a:srgbClr val="000000"/>
                </a:solidFill>
              </a:rPr>
              <a:t>Two Flows from German’s protocol</a:t>
            </a:r>
            <a:endParaRPr lang="en-US" sz="1200" b="1" i="1" dirty="0">
              <a:solidFill>
                <a:srgbClr val="00000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 flipH="1">
            <a:off x="5867400" y="3276600"/>
            <a:ext cx="76200" cy="2286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Rounded Rectangle 41"/>
          <p:cNvSpPr/>
          <p:nvPr/>
        </p:nvSpPr>
        <p:spPr>
          <a:xfrm flipH="1">
            <a:off x="6553200" y="2590800"/>
            <a:ext cx="76200" cy="2286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Rounded Rectangle 42"/>
          <p:cNvSpPr/>
          <p:nvPr/>
        </p:nvSpPr>
        <p:spPr>
          <a:xfrm flipH="1">
            <a:off x="6553200" y="4038600"/>
            <a:ext cx="76200" cy="2286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ounded Rectangle 43"/>
          <p:cNvSpPr/>
          <p:nvPr/>
        </p:nvSpPr>
        <p:spPr>
          <a:xfrm flipH="1">
            <a:off x="7239000" y="3276600"/>
            <a:ext cx="76200" cy="2286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Rounded Rectangle 44"/>
          <p:cNvSpPr/>
          <p:nvPr/>
        </p:nvSpPr>
        <p:spPr>
          <a:xfrm flipH="1">
            <a:off x="7924800" y="3886200"/>
            <a:ext cx="76200" cy="2286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Rounded Rectangle 45"/>
          <p:cNvSpPr/>
          <p:nvPr/>
        </p:nvSpPr>
        <p:spPr>
          <a:xfrm flipH="1">
            <a:off x="7924800" y="2590800"/>
            <a:ext cx="76200" cy="22860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953000" cy="3581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Annotate each event with: 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b="1" i="1" dirty="0" smtClean="0"/>
              <a:t>guard</a:t>
            </a:r>
            <a:r>
              <a:rPr lang="en-US" sz="2000" dirty="0" smtClean="0"/>
              <a:t> enabling that event</a:t>
            </a:r>
          </a:p>
          <a:p>
            <a:pPr lvl="1"/>
            <a:r>
              <a:rPr lang="en-US" sz="2000" dirty="0" smtClean="0"/>
              <a:t>And </a:t>
            </a:r>
            <a:r>
              <a:rPr lang="en-US" sz="2000" b="1" i="1" dirty="0" smtClean="0"/>
              <a:t>updates</a:t>
            </a:r>
            <a:r>
              <a:rPr lang="en-US" sz="2000" dirty="0" smtClean="0"/>
              <a:t> to states variables</a:t>
            </a:r>
          </a:p>
          <a:p>
            <a:r>
              <a:rPr lang="en-US" sz="2400" dirty="0" smtClean="0"/>
              <a:t>Both are </a:t>
            </a:r>
            <a:r>
              <a:rPr lang="en-US" sz="2400" dirty="0" err="1" smtClean="0"/>
              <a:t>Murphi</a:t>
            </a:r>
            <a:r>
              <a:rPr lang="en-US" sz="2400" dirty="0" smtClean="0"/>
              <a:t> snippets</a:t>
            </a:r>
          </a:p>
          <a:p>
            <a:r>
              <a:rPr lang="en-US" sz="2400" dirty="0" smtClean="0"/>
              <a:t>Flow language has 3 additional fields:</a:t>
            </a:r>
          </a:p>
          <a:p>
            <a:pPr lvl="1"/>
            <a:r>
              <a:rPr lang="en-US" sz="2000" dirty="0" smtClean="0"/>
              <a:t>What messages to </a:t>
            </a:r>
            <a:r>
              <a:rPr lang="en-US" sz="2000" b="1" i="1" dirty="0" err="1" smtClean="0"/>
              <a:t>recv</a:t>
            </a:r>
            <a:r>
              <a:rPr lang="en-US" sz="2000" b="1" i="1" dirty="0" smtClean="0"/>
              <a:t> </a:t>
            </a:r>
            <a:endParaRPr lang="en-US" sz="2000" dirty="0" smtClean="0"/>
          </a:p>
          <a:p>
            <a:pPr lvl="1"/>
            <a:r>
              <a:rPr lang="en-US" sz="2000" dirty="0" smtClean="0"/>
              <a:t>What messages to </a:t>
            </a:r>
            <a:r>
              <a:rPr lang="en-US" sz="2000" b="1" i="1" dirty="0" smtClean="0"/>
              <a:t>send</a:t>
            </a:r>
          </a:p>
          <a:p>
            <a:pPr lvl="1"/>
            <a:r>
              <a:rPr lang="en-US" sz="2000" dirty="0" smtClean="0"/>
              <a:t>Which </a:t>
            </a:r>
            <a:r>
              <a:rPr lang="en-US" sz="2000" b="1" i="1" dirty="0" smtClean="0"/>
              <a:t>agent</a:t>
            </a:r>
            <a:r>
              <a:rPr lang="en-US" sz="2000" dirty="0" smtClean="0"/>
              <a:t> is executing</a:t>
            </a: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Flows with state annotations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5486400" y="1998662"/>
            <a:ext cx="3352800" cy="3487738"/>
            <a:chOff x="5791200" y="1676400"/>
            <a:chExt cx="3352800" cy="3487738"/>
          </a:xfrm>
        </p:grpSpPr>
        <p:grpSp>
          <p:nvGrpSpPr>
            <p:cNvPr id="2" name="Group 19"/>
            <p:cNvGrpSpPr/>
            <p:nvPr/>
          </p:nvGrpSpPr>
          <p:grpSpPr>
            <a:xfrm>
              <a:off x="6096000" y="1676400"/>
              <a:ext cx="2110867" cy="3487738"/>
              <a:chOff x="6049963" y="2151062"/>
              <a:chExt cx="1384037" cy="2497138"/>
            </a:xfrm>
          </p:grpSpPr>
          <p:grpSp>
            <p:nvGrpSpPr>
              <p:cNvPr id="4" name="Group 73"/>
              <p:cNvGrpSpPr>
                <a:grpSpLocks/>
              </p:cNvGrpSpPr>
              <p:nvPr/>
            </p:nvGrpSpPr>
            <p:grpSpPr bwMode="auto">
              <a:xfrm>
                <a:off x="6107113" y="2163762"/>
                <a:ext cx="292100" cy="2435225"/>
                <a:chOff x="864" y="816"/>
                <a:chExt cx="240" cy="2400"/>
              </a:xfrm>
            </p:grpSpPr>
            <p:sp>
              <p:nvSpPr>
                <p:cNvPr id="5" name="Rectangle 74"/>
                <p:cNvSpPr>
                  <a:spLocks noChangeArrowheads="1"/>
                </p:cNvSpPr>
                <p:nvPr/>
              </p:nvSpPr>
              <p:spPr bwMode="auto">
                <a:xfrm>
                  <a:off x="864" y="81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" name="Line 75"/>
                <p:cNvSpPr>
                  <a:spLocks noChangeShapeType="1"/>
                </p:cNvSpPr>
                <p:nvPr/>
              </p:nvSpPr>
              <p:spPr bwMode="auto">
                <a:xfrm>
                  <a:off x="864" y="1008"/>
                  <a:ext cx="0" cy="22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1000" b="1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7" name="Group 76"/>
              <p:cNvGrpSpPr>
                <a:grpSpLocks/>
              </p:cNvGrpSpPr>
              <p:nvPr/>
            </p:nvGrpSpPr>
            <p:grpSpPr bwMode="auto">
              <a:xfrm>
                <a:off x="6794500" y="2163762"/>
                <a:ext cx="303213" cy="2484438"/>
                <a:chOff x="864" y="816"/>
                <a:chExt cx="240" cy="2400"/>
              </a:xfrm>
            </p:grpSpPr>
            <p:sp>
              <p:nvSpPr>
                <p:cNvPr id="8" name="Rectangle 77"/>
                <p:cNvSpPr>
                  <a:spLocks noChangeArrowheads="1"/>
                </p:cNvSpPr>
                <p:nvPr/>
              </p:nvSpPr>
              <p:spPr bwMode="auto">
                <a:xfrm>
                  <a:off x="864" y="81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" name="Line 78"/>
                <p:cNvSpPr>
                  <a:spLocks noChangeShapeType="1"/>
                </p:cNvSpPr>
                <p:nvPr/>
              </p:nvSpPr>
              <p:spPr bwMode="auto">
                <a:xfrm>
                  <a:off x="864" y="1008"/>
                  <a:ext cx="0" cy="22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1000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0" name="AutoShape 79"/>
              <p:cNvSpPr>
                <a:spLocks noChangeArrowheads="1"/>
              </p:cNvSpPr>
              <p:nvPr/>
            </p:nvSpPr>
            <p:spPr bwMode="auto">
              <a:xfrm rot="8711490">
                <a:off x="6049963" y="2835275"/>
                <a:ext cx="755650" cy="112712"/>
              </a:xfrm>
              <a:prstGeom prst="rightArrow">
                <a:avLst>
                  <a:gd name="adj1" fmla="val 50000"/>
                  <a:gd name="adj2" fmla="val 167606"/>
                </a:avLst>
              </a:prstGeom>
              <a:solidFill>
                <a:srgbClr val="007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0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AutoShape 80"/>
              <p:cNvSpPr>
                <a:spLocks noChangeArrowheads="1"/>
              </p:cNvSpPr>
              <p:nvPr/>
            </p:nvSpPr>
            <p:spPr bwMode="auto">
              <a:xfrm rot="1976548">
                <a:off x="6107108" y="3458104"/>
                <a:ext cx="757236" cy="111125"/>
              </a:xfrm>
              <a:prstGeom prst="rightArrow">
                <a:avLst>
                  <a:gd name="adj1" fmla="val 50000"/>
                  <a:gd name="adj2" fmla="val 170357"/>
                </a:avLst>
              </a:prstGeom>
              <a:solidFill>
                <a:srgbClr val="007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Text Box 83"/>
              <p:cNvSpPr txBox="1">
                <a:spLocks noChangeArrowheads="1"/>
              </p:cNvSpPr>
              <p:nvPr/>
            </p:nvSpPr>
            <p:spPr bwMode="auto">
              <a:xfrm>
                <a:off x="6097588" y="2151062"/>
                <a:ext cx="360362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>
                    <a:solidFill>
                      <a:srgbClr val="000000"/>
                    </a:solidFill>
                  </a:rPr>
                  <a:t>Dir</a:t>
                </a:r>
              </a:p>
            </p:txBody>
          </p:sp>
          <p:sp>
            <p:nvSpPr>
              <p:cNvPr id="15" name="Text Box 84"/>
              <p:cNvSpPr txBox="1">
                <a:spLocks noChangeArrowheads="1"/>
              </p:cNvSpPr>
              <p:nvPr/>
            </p:nvSpPr>
            <p:spPr bwMode="auto">
              <a:xfrm>
                <a:off x="6851647" y="2165350"/>
                <a:ext cx="144204" cy="176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 err="1" smtClean="0">
                    <a:solidFill>
                      <a:srgbClr val="000000"/>
                    </a:solidFill>
                  </a:rPr>
                  <a:t>i</a:t>
                </a:r>
                <a:endParaRPr lang="en-US" sz="10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" name="Text Box 85"/>
              <p:cNvSpPr txBox="1">
                <a:spLocks noChangeArrowheads="1"/>
              </p:cNvSpPr>
              <p:nvPr/>
            </p:nvSpPr>
            <p:spPr bwMode="auto">
              <a:xfrm rot="19445973">
                <a:off x="6174013" y="2455529"/>
                <a:ext cx="1003299" cy="176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000" b="1" dirty="0" err="1" smtClean="0">
                    <a:solidFill>
                      <a:srgbClr val="000000"/>
                    </a:solidFill>
                  </a:rPr>
                  <a:t>ReqS</a:t>
                </a:r>
                <a:endParaRPr lang="en-US" sz="10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Text Box 86"/>
              <p:cNvSpPr txBox="1">
                <a:spLocks noChangeArrowheads="1"/>
              </p:cNvSpPr>
              <p:nvPr/>
            </p:nvSpPr>
            <p:spPr bwMode="auto">
              <a:xfrm rot="2011469">
                <a:off x="6238614" y="3593041"/>
                <a:ext cx="1195386" cy="176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000" b="1" dirty="0" err="1" smtClean="0">
                    <a:solidFill>
                      <a:srgbClr val="000000"/>
                    </a:solidFill>
                  </a:rPr>
                  <a:t>GntS</a:t>
                </a:r>
                <a:endParaRPr lang="en-US" sz="1000" b="1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" name="Rectangular Callout 21"/>
            <p:cNvSpPr/>
            <p:nvPr/>
          </p:nvSpPr>
          <p:spPr>
            <a:xfrm>
              <a:off x="7620000" y="1676400"/>
              <a:ext cx="1524000" cy="1600200"/>
            </a:xfrm>
            <a:prstGeom prst="wedgeRectCallout">
              <a:avLst>
                <a:gd name="adj1" fmla="val -143261"/>
                <a:gd name="adj2" fmla="val 43122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i="1" u="sng" dirty="0" smtClean="0"/>
                <a:t>Guard:</a:t>
              </a:r>
            </a:p>
            <a:p>
              <a:r>
                <a:rPr lang="en-US" sz="1200" dirty="0" err="1" smtClean="0"/>
                <a:t>CurrCmd</a:t>
              </a:r>
              <a:r>
                <a:rPr lang="en-US" sz="1200" dirty="0" smtClean="0"/>
                <a:t> = Empty</a:t>
              </a:r>
            </a:p>
            <a:p>
              <a:endParaRPr lang="en-US" sz="1200" dirty="0" smtClean="0"/>
            </a:p>
            <a:p>
              <a:r>
                <a:rPr lang="en-US" sz="1200" i="1" u="sng" dirty="0" smtClean="0"/>
                <a:t>Action:</a:t>
              </a:r>
            </a:p>
            <a:p>
              <a:r>
                <a:rPr lang="en-US" sz="1200" dirty="0" err="1" smtClean="0"/>
                <a:t>CurrPtr</a:t>
              </a:r>
              <a:r>
                <a:rPr lang="en-US" sz="1200" dirty="0" smtClean="0"/>
                <a:t> = </a:t>
              </a:r>
              <a:r>
                <a:rPr lang="en-US" sz="1200" dirty="0" err="1" smtClean="0"/>
                <a:t>i</a:t>
              </a:r>
              <a:endParaRPr lang="en-US" sz="1200" dirty="0" smtClean="0"/>
            </a:p>
          </p:txBody>
        </p:sp>
        <p:sp>
          <p:nvSpPr>
            <p:cNvPr id="25" name="Rounded Rectangle 24"/>
            <p:cNvSpPr/>
            <p:nvPr/>
          </p:nvSpPr>
          <p:spPr>
            <a:xfrm flipH="1">
              <a:off x="6172200" y="3048000"/>
              <a:ext cx="762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 flipH="1">
              <a:off x="7239000" y="3886200"/>
              <a:ext cx="762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ounded Rectangle 26"/>
            <p:cNvSpPr/>
            <p:nvPr/>
          </p:nvSpPr>
          <p:spPr>
            <a:xfrm flipH="1">
              <a:off x="7239000" y="2133600"/>
              <a:ext cx="762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91200" y="2971800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/>
                <a:t>e2</a:t>
              </a:r>
              <a:endParaRPr lang="en-US" sz="1400" b="1" i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331998" y="2057400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/>
                <a:t>e1</a:t>
              </a:r>
              <a:endParaRPr lang="en-US" sz="1400" b="1" i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331998" y="3807023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/>
                <a:t>e3</a:t>
              </a:r>
              <a:endParaRPr lang="en-US" sz="1400" b="1" i="1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838200" y="5029200"/>
            <a:ext cx="3124200" cy="1754326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Event </a:t>
            </a:r>
            <a:r>
              <a:rPr lang="en-US" b="1" i="1" dirty="0" smtClean="0"/>
              <a:t>e2</a:t>
            </a:r>
            <a:r>
              <a:rPr lang="en-US" dirty="0" smtClean="0"/>
              <a:t>:</a:t>
            </a:r>
          </a:p>
          <a:p>
            <a:r>
              <a:rPr lang="en-US" b="1" i="1" dirty="0" smtClean="0"/>
              <a:t>     agent</a:t>
            </a:r>
            <a:r>
              <a:rPr lang="en-US" dirty="0" smtClean="0"/>
              <a:t>:   Dir</a:t>
            </a:r>
          </a:p>
          <a:p>
            <a:r>
              <a:rPr lang="en-US" b="1" i="1" dirty="0" smtClean="0"/>
              <a:t>     </a:t>
            </a:r>
            <a:r>
              <a:rPr lang="en-US" b="1" i="1" dirty="0" err="1" smtClean="0"/>
              <a:t>recv</a:t>
            </a:r>
            <a:r>
              <a:rPr lang="en-US" dirty="0" smtClean="0"/>
              <a:t>:      (</a:t>
            </a:r>
            <a:r>
              <a:rPr lang="en-US" dirty="0" err="1" smtClean="0"/>
              <a:t>ReqS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</a:t>
            </a:r>
            <a:r>
              <a:rPr lang="en-US" b="1" i="1" dirty="0" smtClean="0"/>
              <a:t>guard</a:t>
            </a:r>
            <a:r>
              <a:rPr lang="en-US" dirty="0" smtClean="0"/>
              <a:t>:   </a:t>
            </a:r>
            <a:r>
              <a:rPr lang="en-US" dirty="0" err="1" smtClean="0"/>
              <a:t>CurrCmd</a:t>
            </a:r>
            <a:r>
              <a:rPr lang="en-US" dirty="0" smtClean="0"/>
              <a:t> = Empty</a:t>
            </a:r>
          </a:p>
          <a:p>
            <a:r>
              <a:rPr lang="en-US" dirty="0" smtClean="0"/>
              <a:t>     </a:t>
            </a:r>
            <a:r>
              <a:rPr lang="en-US" b="1" i="1" dirty="0" smtClean="0"/>
              <a:t>update</a:t>
            </a:r>
            <a:r>
              <a:rPr lang="en-US" dirty="0" smtClean="0"/>
              <a:t>: </a:t>
            </a:r>
            <a:r>
              <a:rPr lang="en-US" dirty="0" err="1" smtClean="0"/>
              <a:t>CurrPtr</a:t>
            </a:r>
            <a:r>
              <a:rPr lang="en-US" dirty="0" smtClean="0"/>
              <a:t> :=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     </a:t>
            </a:r>
            <a:r>
              <a:rPr lang="en-US" b="1" i="1" dirty="0" smtClean="0"/>
              <a:t>send</a:t>
            </a:r>
            <a:r>
              <a:rPr lang="en-US" dirty="0" smtClean="0"/>
              <a:t>:      (</a:t>
            </a:r>
            <a:r>
              <a:rPr lang="en-US" dirty="0" err="1" smtClean="0"/>
              <a:t>GntS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248400" y="5483423"/>
            <a:ext cx="11943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err="1" smtClean="0"/>
              <a:t>ReqShar</a:t>
            </a:r>
            <a:r>
              <a:rPr lang="en-US" sz="1400" b="1" i="1" dirty="0" smtClean="0"/>
              <a:t> Flow</a:t>
            </a:r>
            <a:endParaRPr lang="en-US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Flows2HLM</a:t>
            </a:r>
            <a:endParaRPr lang="en-US" dirty="0"/>
          </a:p>
        </p:txBody>
      </p:sp>
      <p:sp>
        <p:nvSpPr>
          <p:cNvPr id="9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5105400" cy="18287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Each event converted to a </a:t>
            </a:r>
            <a:r>
              <a:rPr lang="en-US" sz="2000" dirty="0" err="1" smtClean="0"/>
              <a:t>Murphi</a:t>
            </a:r>
            <a:r>
              <a:rPr lang="en-US" sz="2000" dirty="0" smtClean="0"/>
              <a:t> rule</a:t>
            </a:r>
          </a:p>
          <a:p>
            <a:pPr lvl="1"/>
            <a:r>
              <a:rPr lang="en-US" sz="1600" dirty="0" smtClean="0"/>
              <a:t>Special functions for sending and receiving messages</a:t>
            </a:r>
          </a:p>
          <a:p>
            <a:pPr lvl="1"/>
            <a:r>
              <a:rPr lang="en-US" sz="1600" dirty="0" smtClean="0"/>
              <a:t>Track flow instantiations and where an agent is in a particular flow instance</a:t>
            </a:r>
          </a:p>
          <a:p>
            <a:pPr lvl="1"/>
            <a:r>
              <a:rPr lang="en-US" sz="1600" dirty="0" smtClean="0"/>
              <a:t>Guards and updates copied into the </a:t>
            </a:r>
            <a:r>
              <a:rPr lang="en-US" sz="1600" dirty="0" err="1" smtClean="0"/>
              <a:t>Murphi</a:t>
            </a:r>
            <a:r>
              <a:rPr lang="en-US" sz="1600" dirty="0" smtClean="0"/>
              <a:t> rule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5638800" y="2074862"/>
            <a:ext cx="3352800" cy="3487738"/>
            <a:chOff x="5791200" y="1676400"/>
            <a:chExt cx="3352800" cy="3487738"/>
          </a:xfrm>
        </p:grpSpPr>
        <p:grpSp>
          <p:nvGrpSpPr>
            <p:cNvPr id="96" name="Group 19"/>
            <p:cNvGrpSpPr/>
            <p:nvPr/>
          </p:nvGrpSpPr>
          <p:grpSpPr>
            <a:xfrm>
              <a:off x="6096000" y="1676400"/>
              <a:ext cx="2110867" cy="3487738"/>
              <a:chOff x="6049963" y="2151062"/>
              <a:chExt cx="1384037" cy="2497138"/>
            </a:xfrm>
          </p:grpSpPr>
          <p:grpSp>
            <p:nvGrpSpPr>
              <p:cNvPr id="104" name="Group 73"/>
              <p:cNvGrpSpPr>
                <a:grpSpLocks/>
              </p:cNvGrpSpPr>
              <p:nvPr/>
            </p:nvGrpSpPr>
            <p:grpSpPr bwMode="auto">
              <a:xfrm>
                <a:off x="6107113" y="2163762"/>
                <a:ext cx="292100" cy="2435225"/>
                <a:chOff x="864" y="816"/>
                <a:chExt cx="240" cy="2400"/>
              </a:xfrm>
            </p:grpSpPr>
            <p:sp>
              <p:nvSpPr>
                <p:cNvPr id="114" name="Rectangle 74"/>
                <p:cNvSpPr>
                  <a:spLocks noChangeArrowheads="1"/>
                </p:cNvSpPr>
                <p:nvPr/>
              </p:nvSpPr>
              <p:spPr bwMode="auto">
                <a:xfrm>
                  <a:off x="864" y="81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5" name="Line 75"/>
                <p:cNvSpPr>
                  <a:spLocks noChangeShapeType="1"/>
                </p:cNvSpPr>
                <p:nvPr/>
              </p:nvSpPr>
              <p:spPr bwMode="auto">
                <a:xfrm>
                  <a:off x="864" y="1008"/>
                  <a:ext cx="0" cy="22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1000" b="1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105" name="Group 76"/>
              <p:cNvGrpSpPr>
                <a:grpSpLocks/>
              </p:cNvGrpSpPr>
              <p:nvPr/>
            </p:nvGrpSpPr>
            <p:grpSpPr bwMode="auto">
              <a:xfrm>
                <a:off x="6794500" y="2163762"/>
                <a:ext cx="303213" cy="2484438"/>
                <a:chOff x="864" y="816"/>
                <a:chExt cx="240" cy="2400"/>
              </a:xfrm>
            </p:grpSpPr>
            <p:sp>
              <p:nvSpPr>
                <p:cNvPr id="112" name="Rectangle 77"/>
                <p:cNvSpPr>
                  <a:spLocks noChangeArrowheads="1"/>
                </p:cNvSpPr>
                <p:nvPr/>
              </p:nvSpPr>
              <p:spPr bwMode="auto">
                <a:xfrm>
                  <a:off x="864" y="81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sz="1000" b="1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13" name="Line 78"/>
                <p:cNvSpPr>
                  <a:spLocks noChangeShapeType="1"/>
                </p:cNvSpPr>
                <p:nvPr/>
              </p:nvSpPr>
              <p:spPr bwMode="auto">
                <a:xfrm>
                  <a:off x="864" y="1008"/>
                  <a:ext cx="0" cy="22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 sz="1000" b="1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06" name="AutoShape 79"/>
              <p:cNvSpPr>
                <a:spLocks noChangeArrowheads="1"/>
              </p:cNvSpPr>
              <p:nvPr/>
            </p:nvSpPr>
            <p:spPr bwMode="auto">
              <a:xfrm rot="8711490">
                <a:off x="6049963" y="2835275"/>
                <a:ext cx="755650" cy="112712"/>
              </a:xfrm>
              <a:prstGeom prst="rightArrow">
                <a:avLst>
                  <a:gd name="adj1" fmla="val 50000"/>
                  <a:gd name="adj2" fmla="val 167606"/>
                </a:avLst>
              </a:prstGeom>
              <a:solidFill>
                <a:srgbClr val="007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endParaRPr lang="en-US" sz="10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07" name="AutoShape 80"/>
              <p:cNvSpPr>
                <a:spLocks noChangeArrowheads="1"/>
              </p:cNvSpPr>
              <p:nvPr/>
            </p:nvSpPr>
            <p:spPr bwMode="auto">
              <a:xfrm rot="1976548">
                <a:off x="6107108" y="3458104"/>
                <a:ext cx="757236" cy="111125"/>
              </a:xfrm>
              <a:prstGeom prst="rightArrow">
                <a:avLst>
                  <a:gd name="adj1" fmla="val 50000"/>
                  <a:gd name="adj2" fmla="val 170357"/>
                </a:avLst>
              </a:prstGeom>
              <a:solidFill>
                <a:srgbClr val="007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00" b="1">
                  <a:solidFill>
                    <a:srgbClr val="000000"/>
                  </a:solidFill>
                </a:endParaRPr>
              </a:p>
            </p:txBody>
          </p:sp>
          <p:sp>
            <p:nvSpPr>
              <p:cNvPr id="108" name="Text Box 83"/>
              <p:cNvSpPr txBox="1">
                <a:spLocks noChangeArrowheads="1"/>
              </p:cNvSpPr>
              <p:nvPr/>
            </p:nvSpPr>
            <p:spPr bwMode="auto">
              <a:xfrm>
                <a:off x="6097588" y="2151062"/>
                <a:ext cx="360362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>
                    <a:solidFill>
                      <a:srgbClr val="000000"/>
                    </a:solidFill>
                  </a:rPr>
                  <a:t>Dir</a:t>
                </a:r>
              </a:p>
            </p:txBody>
          </p:sp>
          <p:sp>
            <p:nvSpPr>
              <p:cNvPr id="109" name="Text Box 84"/>
              <p:cNvSpPr txBox="1">
                <a:spLocks noChangeArrowheads="1"/>
              </p:cNvSpPr>
              <p:nvPr/>
            </p:nvSpPr>
            <p:spPr bwMode="auto">
              <a:xfrm>
                <a:off x="6851647" y="2165350"/>
                <a:ext cx="144204" cy="176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 err="1" smtClean="0">
                    <a:solidFill>
                      <a:srgbClr val="000000"/>
                    </a:solidFill>
                  </a:rPr>
                  <a:t>i</a:t>
                </a:r>
                <a:endParaRPr lang="en-US" sz="10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0" name="Text Box 85"/>
              <p:cNvSpPr txBox="1">
                <a:spLocks noChangeArrowheads="1"/>
              </p:cNvSpPr>
              <p:nvPr/>
            </p:nvSpPr>
            <p:spPr bwMode="auto">
              <a:xfrm rot="19445973">
                <a:off x="6174013" y="2455529"/>
                <a:ext cx="1003299" cy="176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000" b="1" dirty="0" err="1" smtClean="0">
                    <a:solidFill>
                      <a:srgbClr val="000000"/>
                    </a:solidFill>
                  </a:rPr>
                  <a:t>ReqS</a:t>
                </a:r>
                <a:endParaRPr lang="en-US" sz="10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1" name="Text Box 86"/>
              <p:cNvSpPr txBox="1">
                <a:spLocks noChangeArrowheads="1"/>
              </p:cNvSpPr>
              <p:nvPr/>
            </p:nvSpPr>
            <p:spPr bwMode="auto">
              <a:xfrm rot="2011469">
                <a:off x="6238614" y="3593041"/>
                <a:ext cx="1195386" cy="176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000" b="1" dirty="0" err="1" smtClean="0">
                    <a:solidFill>
                      <a:srgbClr val="000000"/>
                    </a:solidFill>
                  </a:rPr>
                  <a:t>GntS</a:t>
                </a:r>
                <a:endParaRPr lang="en-US" sz="1000" b="1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7" name="Rectangular Callout 96"/>
            <p:cNvSpPr/>
            <p:nvPr/>
          </p:nvSpPr>
          <p:spPr>
            <a:xfrm>
              <a:off x="7620000" y="1676400"/>
              <a:ext cx="1524000" cy="1600200"/>
            </a:xfrm>
            <a:prstGeom prst="wedgeRectCallout">
              <a:avLst>
                <a:gd name="adj1" fmla="val -143261"/>
                <a:gd name="adj2" fmla="val 43122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i="1" u="sng" dirty="0" smtClean="0"/>
                <a:t>Guard:</a:t>
              </a:r>
            </a:p>
            <a:p>
              <a:r>
                <a:rPr lang="en-US" sz="1200" dirty="0" err="1" smtClean="0"/>
                <a:t>CurrCmd</a:t>
              </a:r>
              <a:r>
                <a:rPr lang="en-US" sz="1200" dirty="0" smtClean="0"/>
                <a:t> = Empty</a:t>
              </a:r>
            </a:p>
            <a:p>
              <a:endParaRPr lang="en-US" sz="1200" dirty="0" smtClean="0"/>
            </a:p>
            <a:p>
              <a:r>
                <a:rPr lang="en-US" sz="1200" i="1" u="sng" dirty="0" smtClean="0"/>
                <a:t>Action:</a:t>
              </a:r>
            </a:p>
            <a:p>
              <a:r>
                <a:rPr lang="en-US" sz="1200" dirty="0" err="1" smtClean="0"/>
                <a:t>CurrPtr</a:t>
              </a:r>
              <a:r>
                <a:rPr lang="en-US" sz="1200" dirty="0" smtClean="0"/>
                <a:t>= </a:t>
              </a:r>
              <a:r>
                <a:rPr lang="en-US" sz="1200" dirty="0" err="1" smtClean="0"/>
                <a:t>i</a:t>
              </a:r>
              <a:endParaRPr lang="en-US" sz="1200" dirty="0" smtClean="0"/>
            </a:p>
          </p:txBody>
        </p:sp>
        <p:sp>
          <p:nvSpPr>
            <p:cNvPr id="98" name="Rounded Rectangle 97"/>
            <p:cNvSpPr/>
            <p:nvPr/>
          </p:nvSpPr>
          <p:spPr>
            <a:xfrm flipH="1">
              <a:off x="6172200" y="3048000"/>
              <a:ext cx="762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 flipH="1">
              <a:off x="7239000" y="3886200"/>
              <a:ext cx="762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ounded Rectangle 99"/>
            <p:cNvSpPr/>
            <p:nvPr/>
          </p:nvSpPr>
          <p:spPr>
            <a:xfrm flipH="1">
              <a:off x="7239000" y="2133600"/>
              <a:ext cx="76200" cy="2286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791200" y="2971800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/>
                <a:t>e2</a:t>
              </a:r>
              <a:endParaRPr lang="en-US" sz="1400" b="1" i="1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331998" y="2057400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/>
                <a:t>e1</a:t>
              </a:r>
              <a:endParaRPr lang="en-US" sz="1400" b="1" i="1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7331998" y="3807023"/>
              <a:ext cx="3642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i="1" dirty="0" smtClean="0"/>
                <a:t>e3</a:t>
              </a:r>
              <a:endParaRPr lang="en-US" sz="1400" b="1" i="1" dirty="0"/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914400" y="3416856"/>
            <a:ext cx="4572000" cy="2831544"/>
          </a:xfrm>
          <a:prstGeom prst="rect">
            <a:avLst/>
          </a:prstGeom>
          <a:solidFill>
            <a:srgbClr val="FFCC99"/>
          </a:solidFill>
        </p:spPr>
        <p:txBody>
          <a:bodyPr wrap="square" rtlCol="0">
            <a:spAutoFit/>
          </a:bodyPr>
          <a:lstStyle/>
          <a:p>
            <a:r>
              <a:rPr lang="en-US" sz="1600" i="1" dirty="0" err="1" smtClean="0"/>
              <a:t>ruleset</a:t>
            </a:r>
            <a:r>
              <a:rPr lang="en-US" sz="1600" dirty="0" smtClean="0"/>
              <a:t>  </a:t>
            </a:r>
            <a:r>
              <a:rPr lang="en-US" sz="1600" dirty="0" err="1" smtClean="0"/>
              <a:t>i</a:t>
            </a:r>
            <a:r>
              <a:rPr lang="en-US" sz="1600" dirty="0" smtClean="0"/>
              <a:t>: </a:t>
            </a:r>
            <a:r>
              <a:rPr lang="en-US" sz="1600" dirty="0" err="1" smtClean="0"/>
              <a:t>cbox</a:t>
            </a:r>
            <a:r>
              <a:rPr lang="en-US" sz="1600" dirty="0" smtClean="0"/>
              <a:t> </a:t>
            </a:r>
            <a:r>
              <a:rPr lang="en-US" sz="1600" i="1" dirty="0" smtClean="0"/>
              <a:t>do</a:t>
            </a:r>
          </a:p>
          <a:p>
            <a:r>
              <a:rPr lang="en-US" sz="1600" i="1" dirty="0" smtClean="0"/>
              <a:t>rule</a:t>
            </a:r>
            <a:r>
              <a:rPr lang="en-US" sz="1600" dirty="0" smtClean="0"/>
              <a:t> “e2”</a:t>
            </a:r>
          </a:p>
          <a:p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n-US" sz="1600" b="1" dirty="0" err="1" smtClean="0">
                <a:solidFill>
                  <a:schemeClr val="accent1">
                    <a:lumMod val="75000"/>
                  </a:schemeClr>
                </a:solidFill>
              </a:rPr>
              <a:t>CurrCmd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 = Empty </a:t>
            </a:r>
            <a:r>
              <a:rPr lang="en-US" sz="1600" dirty="0" smtClean="0"/>
              <a:t>&amp; </a:t>
            </a:r>
            <a:r>
              <a:rPr lang="en-US" sz="1600" b="1" i="1" dirty="0" err="1" smtClean="0"/>
              <a:t>Recv</a:t>
            </a:r>
            <a:r>
              <a:rPr lang="en-US" sz="1600" dirty="0" smtClean="0"/>
              <a:t>(</a:t>
            </a:r>
            <a:r>
              <a:rPr lang="en-US" sz="1600" dirty="0" err="1" smtClean="0"/>
              <a:t>ReqS</a:t>
            </a:r>
            <a:r>
              <a:rPr lang="en-US" sz="1600" dirty="0" smtClean="0"/>
              <a:t>, </a:t>
            </a:r>
            <a:r>
              <a:rPr lang="en-US" sz="1600" dirty="0" err="1" smtClean="0"/>
              <a:t>i</a:t>
            </a:r>
            <a:r>
              <a:rPr lang="en-US" sz="1600" dirty="0" smtClean="0"/>
              <a:t>,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b="1" i="1" dirty="0" err="1" smtClean="0">
                <a:solidFill>
                  <a:schemeClr val="accent5">
                    <a:lumMod val="50000"/>
                  </a:schemeClr>
                </a:solidFill>
                <a:sym typeface="Wingdings" pitchFamily="2" charset="2"/>
              </a:rPr>
              <a:t>tracking_info</a:t>
            </a:r>
            <a:r>
              <a:rPr lang="en-US" sz="1600" dirty="0" smtClean="0"/>
              <a:t>) &amp;   </a:t>
            </a:r>
            <a:r>
              <a:rPr lang="en-US" sz="1600" b="1" i="1" dirty="0" err="1" smtClean="0"/>
              <a:t>Check_txn_buffer</a:t>
            </a: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</a:t>
            </a:r>
          </a:p>
          <a:p>
            <a:r>
              <a:rPr lang="en-US" sz="1600" dirty="0" smtClean="0">
                <a:sym typeface="Wingdings" pitchFamily="2" charset="2"/>
              </a:rPr>
              <a:t>=&gt;</a:t>
            </a:r>
          </a:p>
          <a:p>
            <a:r>
              <a:rPr lang="en-US" sz="1600" i="1" dirty="0" smtClean="0">
                <a:sym typeface="Wingdings" pitchFamily="2" charset="2"/>
              </a:rPr>
              <a:t>Begin</a:t>
            </a:r>
          </a:p>
          <a:p>
            <a:r>
              <a:rPr lang="en-US" sz="1600" dirty="0" smtClean="0">
                <a:sym typeface="Wingdings" pitchFamily="2" charset="2"/>
              </a:rPr>
              <a:t>  </a:t>
            </a:r>
            <a:r>
              <a:rPr lang="en-US" sz="1600" b="1" dirty="0" err="1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CurrPtr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 := </a:t>
            </a:r>
            <a:r>
              <a:rPr lang="en-US" sz="1600" b="1" dirty="0" err="1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i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;</a:t>
            </a:r>
          </a:p>
          <a:p>
            <a:r>
              <a:rPr lang="en-US" sz="1600" dirty="0" smtClean="0">
                <a:sym typeface="Wingdings" pitchFamily="2" charset="2"/>
              </a:rPr>
              <a:t>  </a:t>
            </a:r>
            <a:r>
              <a:rPr lang="en-US" sz="1600" b="1" i="1" dirty="0" smtClean="0">
                <a:sym typeface="Wingdings" pitchFamily="2" charset="2"/>
              </a:rPr>
              <a:t>Send</a:t>
            </a:r>
            <a:r>
              <a:rPr lang="en-US" sz="1600" dirty="0" smtClean="0">
                <a:sym typeface="Wingdings" pitchFamily="2" charset="2"/>
              </a:rPr>
              <a:t>(</a:t>
            </a:r>
            <a:r>
              <a:rPr lang="en-US" sz="1600" dirty="0" err="1" smtClean="0">
                <a:sym typeface="Wingdings" pitchFamily="2" charset="2"/>
              </a:rPr>
              <a:t>GntS</a:t>
            </a:r>
            <a:r>
              <a:rPr lang="en-US" sz="1600" dirty="0" smtClean="0">
                <a:sym typeface="Wingdings" pitchFamily="2" charset="2"/>
              </a:rPr>
              <a:t>, </a:t>
            </a:r>
            <a:r>
              <a:rPr lang="en-US" sz="1600" dirty="0" err="1" smtClean="0">
                <a:sym typeface="Wingdings" pitchFamily="2" charset="2"/>
              </a:rPr>
              <a:t>i</a:t>
            </a:r>
            <a:r>
              <a:rPr lang="en-US" sz="1600" dirty="0" smtClean="0">
                <a:sym typeface="Wingdings" pitchFamily="2" charset="2"/>
              </a:rPr>
              <a:t>, </a:t>
            </a:r>
            <a:r>
              <a:rPr lang="en-US" sz="1600" b="1" i="1" dirty="0" err="1" smtClean="0">
                <a:solidFill>
                  <a:schemeClr val="accent5">
                    <a:lumMod val="50000"/>
                  </a:schemeClr>
                </a:solidFill>
                <a:sym typeface="Wingdings" pitchFamily="2" charset="2"/>
              </a:rPr>
              <a:t>tracking_info</a:t>
            </a:r>
            <a:r>
              <a:rPr lang="en-US" sz="1600" dirty="0" smtClean="0">
                <a:sym typeface="Wingdings" pitchFamily="2" charset="2"/>
              </a:rPr>
              <a:t>);</a:t>
            </a:r>
          </a:p>
          <a:p>
            <a:r>
              <a:rPr lang="en-US" sz="1600" dirty="0" smtClean="0">
                <a:sym typeface="Wingdings" pitchFamily="2" charset="2"/>
              </a:rPr>
              <a:t>  </a:t>
            </a:r>
            <a:r>
              <a:rPr lang="en-US" sz="1600" b="1" i="1" dirty="0" err="1" smtClean="0">
                <a:sym typeface="Wingdings" pitchFamily="2" charset="2"/>
              </a:rPr>
              <a:t>Update_txn_buffer</a:t>
            </a:r>
            <a:r>
              <a:rPr lang="en-US" sz="1600" dirty="0" smtClean="0">
                <a:sym typeface="Wingdings" pitchFamily="2" charset="2"/>
              </a:rPr>
              <a:t>(</a:t>
            </a:r>
            <a:r>
              <a:rPr lang="en-US" sz="1600" dirty="0" err="1" smtClean="0">
                <a:sym typeface="Wingdings" pitchFamily="2" charset="2"/>
              </a:rPr>
              <a:t>i</a:t>
            </a:r>
            <a:r>
              <a:rPr lang="en-US" sz="1600" dirty="0" smtClean="0">
                <a:sym typeface="Wingdings" pitchFamily="2" charset="2"/>
              </a:rPr>
              <a:t>);</a:t>
            </a:r>
          </a:p>
          <a:p>
            <a:r>
              <a:rPr lang="en-US" sz="1600" i="1" dirty="0" smtClean="0">
                <a:sym typeface="Wingdings" pitchFamily="2" charset="2"/>
              </a:rPr>
              <a:t>End </a:t>
            </a:r>
          </a:p>
          <a:p>
            <a:endParaRPr lang="en-US" dirty="0"/>
          </a:p>
        </p:txBody>
      </p:sp>
      <p:sp>
        <p:nvSpPr>
          <p:cNvPr id="117" name="TextBox 116"/>
          <p:cNvSpPr txBox="1"/>
          <p:nvPr/>
        </p:nvSpPr>
        <p:spPr>
          <a:xfrm>
            <a:off x="1905000" y="6248400"/>
            <a:ext cx="3030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Corresponding </a:t>
            </a:r>
            <a:r>
              <a:rPr lang="en-US" sz="1400" b="1" i="1" dirty="0" err="1" smtClean="0"/>
              <a:t>Murphi</a:t>
            </a:r>
            <a:r>
              <a:rPr lang="en-US" sz="1400" b="1" i="1" dirty="0" smtClean="0"/>
              <a:t> rule</a:t>
            </a:r>
            <a:endParaRPr lang="en-US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Book keeping is all free</a:t>
            </a:r>
          </a:p>
          <a:p>
            <a:pPr lvl="1"/>
            <a:r>
              <a:rPr lang="en-US" dirty="0" smtClean="0"/>
              <a:t>Avoids boring code </a:t>
            </a:r>
            <a:r>
              <a:rPr lang="en-US" dirty="0"/>
              <a:t>and </a:t>
            </a:r>
            <a:r>
              <a:rPr lang="en-US" dirty="0" smtClean="0"/>
              <a:t>focuses on aspects most </a:t>
            </a:r>
            <a:r>
              <a:rPr lang="en-US" dirty="0"/>
              <a:t>important to </a:t>
            </a:r>
            <a:r>
              <a:rPr lang="en-US" dirty="0" smtClean="0"/>
              <a:t>architects</a:t>
            </a:r>
          </a:p>
          <a:p>
            <a:pPr lvl="2"/>
            <a:r>
              <a:rPr lang="en-US" b="1" i="1" dirty="0" smtClean="0"/>
              <a:t>Less chance of making mistakes</a:t>
            </a:r>
          </a:p>
          <a:p>
            <a:r>
              <a:rPr lang="en-US" dirty="0" smtClean="0"/>
              <a:t>Amount of annotation we have to add is tiny compared to the final protocol size</a:t>
            </a:r>
          </a:p>
          <a:p>
            <a:pPr lvl="1"/>
            <a:r>
              <a:rPr lang="en-US" dirty="0" smtClean="0"/>
              <a:t>1:20 ratio typically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468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TALUPUR@PGOEKJNR6ZWZY5H8" val="469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8503</TotalTime>
  <Words>1240</Words>
  <Application>Microsoft Office PowerPoint</Application>
  <PresentationFormat>On-screen Show (4:3)</PresentationFormat>
  <Paragraphs>246</Paragraphs>
  <Slides>19</Slides>
  <Notes>5</Notes>
  <HiddenSlides>4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Default Design</vt:lpstr>
      <vt:lpstr>Automated Synthesis of Protocols from Flows </vt:lpstr>
      <vt:lpstr>Skyscrapers and blueprints</vt:lpstr>
      <vt:lpstr>Informal Specs to Models</vt:lpstr>
      <vt:lpstr>Current Validation Setup </vt:lpstr>
      <vt:lpstr>A better way</vt:lpstr>
      <vt:lpstr>Enter Flows</vt:lpstr>
      <vt:lpstr>Flows with state annotations</vt:lpstr>
      <vt:lpstr>Flows2HLM</vt:lpstr>
      <vt:lpstr>Advantages</vt:lpstr>
      <vt:lpstr>Advantages</vt:lpstr>
      <vt:lpstr>With Flows based Modeling</vt:lpstr>
      <vt:lpstr>Applications</vt:lpstr>
      <vt:lpstr>Related work</vt:lpstr>
      <vt:lpstr>Skyscrapers revisited</vt:lpstr>
      <vt:lpstr>Conclusion</vt:lpstr>
      <vt:lpstr>The Flows2HLM Method</vt:lpstr>
      <vt:lpstr>Skyscrapers revisited</vt:lpstr>
      <vt:lpstr>Protocol Models from Flows</vt:lpstr>
      <vt:lpstr>Enter Flows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Flows2HLMs: Synthesis of high level models from Flows</dc:title>
  <dc:creator>Talupur, Murali</dc:creator>
  <cp:lastModifiedBy>OWNER</cp:lastModifiedBy>
  <cp:revision>499</cp:revision>
  <dcterms:created xsi:type="dcterms:W3CDTF">2006-08-16T00:00:00Z</dcterms:created>
  <dcterms:modified xsi:type="dcterms:W3CDTF">2015-09-30T12:57:52Z</dcterms:modified>
</cp:coreProperties>
</file>