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63" r:id="rId4"/>
    <p:sldMasterId id="2147483970" r:id="rId5"/>
  </p:sldMasterIdLst>
  <p:notesMasterIdLst>
    <p:notesMasterId r:id="rId17"/>
  </p:notesMasterIdLst>
  <p:handoutMasterIdLst>
    <p:handoutMasterId r:id="rId18"/>
  </p:handoutMasterIdLst>
  <p:sldIdLst>
    <p:sldId id="1118" r:id="rId6"/>
    <p:sldId id="1170" r:id="rId7"/>
    <p:sldId id="1167" r:id="rId8"/>
    <p:sldId id="1168" r:id="rId9"/>
    <p:sldId id="1175" r:id="rId10"/>
    <p:sldId id="1172" r:id="rId11"/>
    <p:sldId id="1173" r:id="rId12"/>
    <p:sldId id="1176" r:id="rId13"/>
    <p:sldId id="1177" r:id="rId14"/>
    <p:sldId id="1179" r:id="rId15"/>
    <p:sldId id="1174"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7C3"/>
    <a:srgbClr val="FF9039"/>
    <a:srgbClr val="CE900B"/>
    <a:srgbClr val="0856C0"/>
    <a:srgbClr val="0855BD"/>
    <a:srgbClr val="0E4999"/>
    <a:srgbClr val="0953BC"/>
    <a:srgbClr val="0856C1"/>
    <a:srgbClr val="27457F"/>
    <a:srgbClr val="290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7" autoAdjust="0"/>
    <p:restoredTop sz="99822" autoAdjust="0"/>
  </p:normalViewPr>
  <p:slideViewPr>
    <p:cSldViewPr snapToGrid="0">
      <p:cViewPr varScale="1">
        <p:scale>
          <a:sx n="92" d="100"/>
          <a:sy n="92" d="100"/>
        </p:scale>
        <p:origin x="-148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6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1985F1B2-EC5A-476B-A9A2-4C1E7B456455}" type="datetimeFigureOut">
              <a:rPr lang="en-US"/>
              <a:pPr>
                <a:defRPr/>
              </a:pPr>
              <a:t>9/29/2015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458D9019-52BC-47AB-9BF9-F7711E277D38}" type="slidenum">
              <a:rPr lang="en-US"/>
              <a:pPr>
                <a:defRPr/>
              </a:pPr>
              <a:t>‹#›</a:t>
            </a:fld>
            <a:endParaRPr lang="en-US"/>
          </a:p>
        </p:txBody>
      </p:sp>
    </p:spTree>
    <p:extLst>
      <p:ext uri="{BB962C8B-B14F-4D97-AF65-F5344CB8AC3E}">
        <p14:creationId xmlns:p14="http://schemas.microsoft.com/office/powerpoint/2010/main" val="41581992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82AE4F09-91E5-44EE-8217-AD8ED668C155}" type="datetimeFigureOut">
              <a:rPr lang="en-US"/>
              <a:pPr>
                <a:defRPr/>
              </a:pPr>
              <a:t>9/29/2015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C80578C-4876-4E82-B401-DDFA89D95304}" type="slidenum">
              <a:rPr lang="en-US"/>
              <a:pPr>
                <a:defRPr/>
              </a:pPr>
              <a:t>‹#›</a:t>
            </a:fld>
            <a:endParaRPr lang="en-US"/>
          </a:p>
        </p:txBody>
      </p:sp>
    </p:spTree>
    <p:extLst>
      <p:ext uri="{BB962C8B-B14F-4D97-AF65-F5344CB8AC3E}">
        <p14:creationId xmlns:p14="http://schemas.microsoft.com/office/powerpoint/2010/main" val="11717431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49B2E6-D6B9-40CB-8D36-71930DB54911}" type="slidenum">
              <a:rPr lang="en-US" smtClean="0"/>
              <a:pPr/>
              <a:t>1</a:t>
            </a:fld>
            <a:endParaRPr lang="en-US"/>
          </a:p>
        </p:txBody>
      </p:sp>
    </p:spTree>
    <p:extLst>
      <p:ext uri="{BB962C8B-B14F-4D97-AF65-F5344CB8AC3E}">
        <p14:creationId xmlns:p14="http://schemas.microsoft.com/office/powerpoint/2010/main" val="4838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a:buChar char="•"/>
            </a:pPr>
            <a:r>
              <a:rPr lang="en-US" dirty="0" smtClean="0"/>
              <a:t>Two</a:t>
            </a:r>
            <a:r>
              <a:rPr lang="en-US" baseline="0" dirty="0" smtClean="0"/>
              <a:t> parallel tracks </a:t>
            </a:r>
          </a:p>
          <a:p>
            <a:pPr marL="179525" indent="-179525">
              <a:buFont typeface="Arial"/>
              <a:buChar char="•"/>
            </a:pPr>
            <a:r>
              <a:rPr lang="en-US" baseline="0" dirty="0" smtClean="0"/>
              <a:t>Designers focus on RTL implementation to meet timing, power and area targets</a:t>
            </a:r>
          </a:p>
          <a:p>
            <a:pPr marL="179525" indent="-179525">
              <a:buFont typeface="Arial"/>
              <a:buChar char="•"/>
            </a:pPr>
            <a:r>
              <a:rPr lang="en-US" baseline="0" dirty="0" smtClean="0"/>
              <a:t>Verification engineers focus on black-box verification. They understand the spec but do not understand the implementation</a:t>
            </a:r>
          </a:p>
          <a:p>
            <a:pPr marL="179525" indent="-179525">
              <a:buFont typeface="Arial"/>
              <a:buChar char="•"/>
            </a:pPr>
            <a:r>
              <a:rPr lang="en-US" baseline="0" dirty="0" smtClean="0"/>
              <a:t>There is are disconnected activities and therefore the huge risk on quality, productivity and schedule</a:t>
            </a:r>
            <a:endParaRPr lang="en-US" dirty="0"/>
          </a:p>
        </p:txBody>
      </p:sp>
      <p:sp>
        <p:nvSpPr>
          <p:cNvPr id="4" name="Slide Number Placeholder 3"/>
          <p:cNvSpPr>
            <a:spLocks noGrp="1"/>
          </p:cNvSpPr>
          <p:nvPr>
            <p:ph type="sldNum" sz="quarter" idx="10"/>
          </p:nvPr>
        </p:nvSpPr>
        <p:spPr/>
        <p:txBody>
          <a:bodyPr/>
          <a:lstStyle/>
          <a:p>
            <a:fld id="{F786589E-D456-4A43-97DD-9EE3C25045A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74950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630829" y="1709120"/>
            <a:ext cx="6858000" cy="609600"/>
          </a:xfrm>
          <a:prstGeom prst="rect">
            <a:avLst/>
          </a:prstGeom>
        </p:spPr>
        <p:txBody>
          <a:bodyPr anchor="t"/>
          <a:lstStyle>
            <a:lvl1pPr algn="r">
              <a:defRPr sz="3200">
                <a:solidFill>
                  <a:schemeClr val="accent4"/>
                </a:solidFill>
                <a:latin typeface="Candara"/>
                <a:cs typeface="Candara"/>
              </a:defRPr>
            </a:lvl1pPr>
          </a:lstStyle>
          <a:p>
            <a:r>
              <a:rPr lang="en-US" smtClean="0"/>
              <a:t>Click to edit Master title style</a:t>
            </a:r>
            <a:endParaRPr lang="en-US" dirty="0"/>
          </a:p>
        </p:txBody>
      </p:sp>
      <p:sp>
        <p:nvSpPr>
          <p:cNvPr id="9" name="Subtitle 8"/>
          <p:cNvSpPr>
            <a:spLocks noGrp="1"/>
          </p:cNvSpPr>
          <p:nvPr>
            <p:ph type="subTitle" idx="1"/>
          </p:nvPr>
        </p:nvSpPr>
        <p:spPr>
          <a:xfrm>
            <a:off x="1630829" y="2394920"/>
            <a:ext cx="6858000" cy="533400"/>
          </a:xfrm>
          <a:prstGeom prst="rect">
            <a:avLst/>
          </a:prstGeom>
        </p:spPr>
        <p:txBody>
          <a:bodyPr/>
          <a:lstStyle>
            <a:lvl1pPr marL="0" indent="0" algn="r">
              <a:buNone/>
              <a:defRPr sz="2000" b="1" i="1">
                <a:solidFill>
                  <a:schemeClr val="bg1"/>
                </a:solidFill>
                <a:latin typeface="Candara"/>
                <a:ea typeface="+mj-lt"/>
                <a:cs typeface="Candar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6" name="Rectangle 2"/>
          <p:cNvSpPr txBox="1">
            <a:spLocks/>
          </p:cNvSpPr>
          <p:nvPr/>
        </p:nvSpPr>
        <p:spPr>
          <a:xfrm>
            <a:off x="272451" y="3262360"/>
            <a:ext cx="8278330" cy="1219200"/>
          </a:xfrm>
          <a:prstGeom prst="rect">
            <a:avLst/>
          </a:prstGeom>
          <a:noFill/>
        </p:spPr>
        <p:txBody>
          <a:bodyPr vert="horz" lIns="91440" tIns="45720" rIns="91440" bIns="45720" rtlCol="0">
            <a:normAutofit/>
          </a:bodyPr>
          <a:lstStyle>
            <a:lvl1pPr marL="341313" indent="-341313" algn="l" defTabSz="685800" rtl="0" eaLnBrk="1" latinLnBrk="0" hangingPunct="1">
              <a:lnSpc>
                <a:spcPct val="100000"/>
              </a:lnSpc>
              <a:spcBef>
                <a:spcPts val="750"/>
              </a:spcBef>
              <a:buClr>
                <a:schemeClr val="accent6"/>
              </a:buClr>
              <a:buSzPct val="100000"/>
              <a:buFont typeface="Arial"/>
              <a:buChar char="•"/>
              <a:defRPr sz="2200" kern="1200">
                <a:solidFill>
                  <a:schemeClr val="tx1"/>
                </a:solidFill>
                <a:latin typeface="Candara"/>
                <a:ea typeface="Open Sans" panose="020B0606030504020204" pitchFamily="34" charset="0"/>
                <a:cs typeface="Candara"/>
              </a:defRPr>
            </a:lvl1pPr>
            <a:lvl2pPr marL="573088" indent="-231775" algn="l" defTabSz="685800" rtl="0" eaLnBrk="1" latinLnBrk="0" hangingPunct="1">
              <a:lnSpc>
                <a:spcPct val="100000"/>
              </a:lnSpc>
              <a:spcBef>
                <a:spcPts val="375"/>
              </a:spcBef>
              <a:buClr>
                <a:schemeClr val="accent4"/>
              </a:buClr>
              <a:buSzPct val="75000"/>
              <a:buFont typeface="Courier New"/>
              <a:buChar char="o"/>
              <a:tabLst>
                <a:tab pos="511175" algn="l"/>
              </a:tabLst>
              <a:defRPr sz="1800" kern="1200">
                <a:solidFill>
                  <a:schemeClr val="tx1"/>
                </a:solidFill>
                <a:latin typeface="Candara"/>
                <a:ea typeface="Open Sans" panose="020B0606030504020204" pitchFamily="34" charset="0"/>
                <a:cs typeface="Candara"/>
              </a:defRPr>
            </a:lvl2pPr>
            <a:lvl3pPr marL="914400" indent="-233363" algn="l" defTabSz="685800" rtl="0" eaLnBrk="1" latinLnBrk="0" hangingPunct="1">
              <a:lnSpc>
                <a:spcPct val="100000"/>
              </a:lnSpc>
              <a:spcBef>
                <a:spcPts val="375"/>
              </a:spcBef>
              <a:buClr>
                <a:schemeClr val="accent6"/>
              </a:buClr>
              <a:buSzPct val="125000"/>
              <a:buFont typeface="Arial"/>
              <a:buChar char="•"/>
              <a:defRPr sz="1600" kern="1200">
                <a:solidFill>
                  <a:schemeClr val="tx1"/>
                </a:solidFill>
                <a:latin typeface="Candara"/>
                <a:ea typeface="Open Sans" panose="020B0606030504020204" pitchFamily="34" charset="0"/>
                <a:cs typeface="Candara"/>
              </a:defRPr>
            </a:lvl3pPr>
            <a:lvl4pPr marL="1192213" indent="-169863" algn="l" defTabSz="685800" rtl="0" eaLnBrk="1" latinLnBrk="0" hangingPunct="1">
              <a:lnSpc>
                <a:spcPct val="100000"/>
              </a:lnSpc>
              <a:spcBef>
                <a:spcPts val="375"/>
              </a:spcBef>
              <a:buClr>
                <a:schemeClr val="accent6"/>
              </a:buClr>
              <a:buSzPct val="125000"/>
              <a:buFont typeface="Arial"/>
              <a:buChar char="•"/>
              <a:defRPr sz="1400" kern="1200">
                <a:solidFill>
                  <a:schemeClr val="tx1"/>
                </a:solidFill>
                <a:latin typeface="Candara"/>
                <a:ea typeface="Open Sans" panose="020B0606030504020204" pitchFamily="34" charset="0"/>
                <a:cs typeface="Candara"/>
              </a:defRPr>
            </a:lvl4pPr>
            <a:lvl5pPr marL="1543050" indent="-171450" algn="l" defTabSz="685800" rtl="0" eaLnBrk="1" latinLnBrk="0" hangingPunct="1">
              <a:lnSpc>
                <a:spcPct val="100000"/>
              </a:lnSpc>
              <a:spcBef>
                <a:spcPts val="375"/>
              </a:spcBef>
              <a:buClr>
                <a:schemeClr val="accent6"/>
              </a:buClr>
              <a:buSzPct val="125000"/>
              <a:buFont typeface="Arial"/>
              <a:buChar char="•"/>
              <a:defRPr sz="1200" kern="1200">
                <a:solidFill>
                  <a:schemeClr val="tx1"/>
                </a:solidFill>
                <a:latin typeface="Candara"/>
                <a:ea typeface="Open Sans" panose="020B0606030504020204" pitchFamily="34" charset="0"/>
                <a:cs typeface="Candar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3"/>
              <a:buNone/>
              <a:defRPr/>
            </a:pPr>
            <a:endParaRPr lang="en-US" dirty="0" smtClean="0"/>
          </a:p>
          <a:p>
            <a:pPr algn="r">
              <a:defRPr/>
            </a:pPr>
            <a:r>
              <a:rPr lang="en-US" sz="2000" b="1" i="1" dirty="0" smtClean="0">
                <a:solidFill>
                  <a:schemeClr val="bg1"/>
                </a:solidFill>
              </a:rPr>
              <a:t>Unique Methodology. Highest Coverage. Fastest Time to Market.</a:t>
            </a:r>
          </a:p>
          <a:p>
            <a:pPr algn="r">
              <a:buFont typeface="Wingdings 3"/>
              <a:buNone/>
              <a:defRPr/>
            </a:pPr>
            <a:endParaRPr lang="en-US" sz="2000" b="1" i="1" dirty="0"/>
          </a:p>
        </p:txBody>
      </p:sp>
      <p:sp>
        <p:nvSpPr>
          <p:cNvPr id="7" name="Rectangle 2"/>
          <p:cNvSpPr txBox="1">
            <a:spLocks/>
          </p:cNvSpPr>
          <p:nvPr userDrawn="1"/>
        </p:nvSpPr>
        <p:spPr>
          <a:xfrm>
            <a:off x="272451" y="3262360"/>
            <a:ext cx="8278330" cy="1219200"/>
          </a:xfrm>
          <a:prstGeom prst="rect">
            <a:avLst/>
          </a:prstGeom>
          <a:noFill/>
        </p:spPr>
        <p:txBody>
          <a:bodyPr vert="horz" lIns="91440" tIns="45720" rIns="91440" bIns="45720" rtlCol="0">
            <a:normAutofit/>
          </a:bodyPr>
          <a:lstStyle>
            <a:lvl1pPr marL="341313" indent="-341313" algn="l" defTabSz="685800" rtl="0" eaLnBrk="1" latinLnBrk="0" hangingPunct="1">
              <a:lnSpc>
                <a:spcPct val="100000"/>
              </a:lnSpc>
              <a:spcBef>
                <a:spcPts val="750"/>
              </a:spcBef>
              <a:buClr>
                <a:schemeClr val="accent6"/>
              </a:buClr>
              <a:buSzPct val="100000"/>
              <a:buFont typeface="Arial"/>
              <a:buChar char="•"/>
              <a:defRPr sz="2200" kern="1200">
                <a:solidFill>
                  <a:schemeClr val="tx1"/>
                </a:solidFill>
                <a:latin typeface="Candara"/>
                <a:ea typeface="Open Sans" panose="020B0606030504020204" pitchFamily="34" charset="0"/>
                <a:cs typeface="Candara"/>
              </a:defRPr>
            </a:lvl1pPr>
            <a:lvl2pPr marL="573088" indent="-231775" algn="l" defTabSz="685800" rtl="0" eaLnBrk="1" latinLnBrk="0" hangingPunct="1">
              <a:lnSpc>
                <a:spcPct val="100000"/>
              </a:lnSpc>
              <a:spcBef>
                <a:spcPts val="375"/>
              </a:spcBef>
              <a:buClr>
                <a:schemeClr val="accent4"/>
              </a:buClr>
              <a:buSzPct val="75000"/>
              <a:buFont typeface="Courier New"/>
              <a:buChar char="o"/>
              <a:tabLst>
                <a:tab pos="511175" algn="l"/>
              </a:tabLst>
              <a:defRPr sz="1800" kern="1200">
                <a:solidFill>
                  <a:schemeClr val="tx1"/>
                </a:solidFill>
                <a:latin typeface="Candara"/>
                <a:ea typeface="Open Sans" panose="020B0606030504020204" pitchFamily="34" charset="0"/>
                <a:cs typeface="Candara"/>
              </a:defRPr>
            </a:lvl2pPr>
            <a:lvl3pPr marL="914400" indent="-233363" algn="l" defTabSz="685800" rtl="0" eaLnBrk="1" latinLnBrk="0" hangingPunct="1">
              <a:lnSpc>
                <a:spcPct val="100000"/>
              </a:lnSpc>
              <a:spcBef>
                <a:spcPts val="375"/>
              </a:spcBef>
              <a:buClr>
                <a:schemeClr val="accent6"/>
              </a:buClr>
              <a:buSzPct val="125000"/>
              <a:buFont typeface="Arial"/>
              <a:buChar char="•"/>
              <a:defRPr sz="1600" kern="1200">
                <a:solidFill>
                  <a:schemeClr val="tx1"/>
                </a:solidFill>
                <a:latin typeface="Candara"/>
                <a:ea typeface="Open Sans" panose="020B0606030504020204" pitchFamily="34" charset="0"/>
                <a:cs typeface="Candara"/>
              </a:defRPr>
            </a:lvl3pPr>
            <a:lvl4pPr marL="1192213" indent="-169863" algn="l" defTabSz="685800" rtl="0" eaLnBrk="1" latinLnBrk="0" hangingPunct="1">
              <a:lnSpc>
                <a:spcPct val="100000"/>
              </a:lnSpc>
              <a:spcBef>
                <a:spcPts val="375"/>
              </a:spcBef>
              <a:buClr>
                <a:schemeClr val="accent6"/>
              </a:buClr>
              <a:buSzPct val="125000"/>
              <a:buFont typeface="Arial"/>
              <a:buChar char="•"/>
              <a:defRPr sz="1400" kern="1200">
                <a:solidFill>
                  <a:schemeClr val="tx1"/>
                </a:solidFill>
                <a:latin typeface="Candara"/>
                <a:ea typeface="Open Sans" panose="020B0606030504020204" pitchFamily="34" charset="0"/>
                <a:cs typeface="Candara"/>
              </a:defRPr>
            </a:lvl4pPr>
            <a:lvl5pPr marL="1543050" indent="-171450" algn="l" defTabSz="685800" rtl="0" eaLnBrk="1" latinLnBrk="0" hangingPunct="1">
              <a:lnSpc>
                <a:spcPct val="100000"/>
              </a:lnSpc>
              <a:spcBef>
                <a:spcPts val="375"/>
              </a:spcBef>
              <a:buClr>
                <a:schemeClr val="accent6"/>
              </a:buClr>
              <a:buSzPct val="125000"/>
              <a:buFont typeface="Arial"/>
              <a:buChar char="•"/>
              <a:defRPr sz="1200" kern="1200">
                <a:solidFill>
                  <a:schemeClr val="tx1"/>
                </a:solidFill>
                <a:latin typeface="Candara"/>
                <a:ea typeface="Open Sans" panose="020B0606030504020204" pitchFamily="34" charset="0"/>
                <a:cs typeface="Candar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3"/>
              <a:buNone/>
              <a:defRPr/>
            </a:pPr>
            <a:endParaRPr lang="en-US" dirty="0" smtClean="0"/>
          </a:p>
          <a:p>
            <a:pPr algn="r">
              <a:defRPr/>
            </a:pPr>
            <a:r>
              <a:rPr lang="en-US" sz="2000" b="1" i="1" dirty="0" smtClean="0">
                <a:solidFill>
                  <a:schemeClr val="bg1"/>
                </a:solidFill>
              </a:rPr>
              <a:t>Unique Methodology. Highest Coverage. Fastest Time to Market.</a:t>
            </a:r>
          </a:p>
          <a:p>
            <a:pPr algn="r">
              <a:buFont typeface="Wingdings 3"/>
              <a:buNone/>
              <a:defRPr/>
            </a:pPr>
            <a:endParaRPr lang="en-US" sz="2000" b="1" i="1" dirty="0"/>
          </a:p>
        </p:txBody>
      </p:sp>
    </p:spTree>
    <p:extLst>
      <p:ext uri="{BB962C8B-B14F-4D97-AF65-F5344CB8AC3E}">
        <p14:creationId xmlns:p14="http://schemas.microsoft.com/office/powerpoint/2010/main" val="723942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screen"/>
          <a:srcRect l="3022" r="2951" b="27389"/>
          <a:stretch>
            <a:fillRect/>
          </a:stretch>
        </p:blipFill>
        <p:spPr bwMode="auto">
          <a:xfrm>
            <a:off x="276225" y="0"/>
            <a:ext cx="8597900" cy="4979670"/>
          </a:xfrm>
          <a:prstGeom prst="rect">
            <a:avLst/>
          </a:prstGeom>
          <a:noFill/>
          <a:effectLst>
            <a:innerShdw blurRad="1016000">
              <a:prstClr val="black">
                <a:alpha val="21000"/>
              </a:prstClr>
            </a:inn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57259" y="6230507"/>
            <a:ext cx="1638074" cy="31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gray">
          <a:xfrm>
            <a:off x="276224" y="3514245"/>
            <a:ext cx="8597900" cy="1464827"/>
          </a:xfrm>
          <a:prstGeom prst="rect">
            <a:avLst/>
          </a:prstGeom>
          <a:gradFill>
            <a:gsLst>
              <a:gs pos="100000">
                <a:schemeClr val="tx1">
                  <a:alpha val="52000"/>
                </a:schemeClr>
              </a:gs>
              <a:gs pos="0">
                <a:schemeClr val="tx1">
                  <a:alpha val="88000"/>
                </a:schemeClr>
              </a:gs>
            </a:gsLst>
            <a:lin ang="0" scaled="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hangingPunct="0">
              <a:lnSpc>
                <a:spcPct val="90000"/>
              </a:lnSpc>
            </a:pPr>
            <a:endParaRPr lang="en-US" sz="2400" smtClean="0">
              <a:solidFill>
                <a:srgbClr val="000000"/>
              </a:solidFill>
            </a:endParaRPr>
          </a:p>
        </p:txBody>
      </p:sp>
      <p:sp>
        <p:nvSpPr>
          <p:cNvPr id="14" name="Text Placeholder 4"/>
          <p:cNvSpPr>
            <a:spLocks noGrp="1"/>
          </p:cNvSpPr>
          <p:nvPr>
            <p:ph type="body" sz="quarter" idx="11" hasCustomPrompt="1"/>
          </p:nvPr>
        </p:nvSpPr>
        <p:spPr bwMode="gray">
          <a:xfrm>
            <a:off x="542693" y="5081647"/>
            <a:ext cx="6886807" cy="1113020"/>
          </a:xfrm>
          <a:prstGeom prst="rect">
            <a:avLst/>
          </a:prstGeom>
        </p:spPr>
        <p:txBody>
          <a:bodyPr anchor="t" anchorCtr="0">
            <a:noAutofit/>
          </a:bodyPr>
          <a:lstStyle>
            <a:lvl1pPr marL="0" indent="0">
              <a:lnSpc>
                <a:spcPct val="100000"/>
              </a:lnSpc>
              <a:spcBef>
                <a:spcPts val="0"/>
              </a:spcBef>
              <a:spcAft>
                <a:spcPts val="0"/>
              </a:spcAft>
              <a:buNone/>
              <a:defRPr sz="1600" b="0">
                <a:solidFill>
                  <a:schemeClr val="tx1"/>
                </a:solidFill>
              </a:defRPr>
            </a:lvl1pPr>
          </a:lstStyle>
          <a:p>
            <a:pPr lvl="0"/>
            <a:r>
              <a:rPr lang="en-US" dirty="0" smtClean="0"/>
              <a:t>Click to add text</a:t>
            </a:r>
            <a:endParaRPr lang="en-US" dirty="0"/>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57259" y="6230507"/>
            <a:ext cx="1638074" cy="31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gray">
          <a:xfrm rot="10800000">
            <a:off x="276225" y="3517899"/>
            <a:ext cx="182544" cy="145964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hangingPunct="0">
              <a:lnSpc>
                <a:spcPct val="90000"/>
              </a:lnSpc>
            </a:pPr>
            <a:endParaRPr lang="en-US" sz="2400" smtClean="0">
              <a:solidFill>
                <a:srgbClr val="000000"/>
              </a:solidFill>
            </a:endParaRPr>
          </a:p>
        </p:txBody>
      </p:sp>
      <p:sp>
        <p:nvSpPr>
          <p:cNvPr id="18" name="Title 17"/>
          <p:cNvSpPr>
            <a:spLocks noGrp="1"/>
          </p:cNvSpPr>
          <p:nvPr>
            <p:ph type="title"/>
          </p:nvPr>
        </p:nvSpPr>
        <p:spPr>
          <a:xfrm>
            <a:off x="534988" y="3619500"/>
            <a:ext cx="8186737" cy="1257516"/>
          </a:xfrm>
        </p:spPr>
        <p:txBody>
          <a:bodyPr anchor="ctr"/>
          <a:lstStyle>
            <a:lvl1pPr>
              <a:defRPr sz="36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4607783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330199" y="1498600"/>
            <a:ext cx="8489951" cy="4766770"/>
          </a:xfrm>
          <a:prstGeom prst="rect">
            <a:avLst/>
          </a:prstGeom>
        </p:spPr>
        <p:txBody>
          <a:bodyPr>
            <a:noAutofit/>
          </a:bodyPr>
          <a:lstStyle>
            <a:lvl1pPr marL="234950" indent="-234950">
              <a:lnSpc>
                <a:spcPct val="90000"/>
              </a:lnSpc>
              <a:spcAft>
                <a:spcPts val="300"/>
              </a:spcAft>
              <a:buClr>
                <a:schemeClr val="accent3"/>
              </a:buClr>
              <a:buFont typeface="Arial" pitchFamily="34" charset="0"/>
              <a:buChar char="•"/>
              <a:tabLst>
                <a:tab pos="166688" algn="l"/>
                <a:tab pos="234950" algn="l"/>
              </a:tabLst>
              <a:defRPr sz="2400">
                <a:solidFill>
                  <a:schemeClr val="tx1"/>
                </a:solidFill>
              </a:defRPr>
            </a:lvl1pPr>
            <a:lvl2pPr marL="568325" indent="-228600">
              <a:lnSpc>
                <a:spcPct val="90000"/>
              </a:lnSpc>
              <a:spcBef>
                <a:spcPts val="0"/>
              </a:spcBef>
              <a:spcAft>
                <a:spcPts val="300"/>
              </a:spcAft>
              <a:buClr>
                <a:schemeClr val="tx2"/>
              </a:buClr>
              <a:buFont typeface="Arial" pitchFamily="34" charset="0"/>
              <a:buChar char="–"/>
              <a:defRPr sz="2000">
                <a:solidFill>
                  <a:schemeClr val="tx2"/>
                </a:solidFill>
              </a:defRPr>
            </a:lvl2pPr>
            <a:lvl3pPr marL="858838" indent="-230188">
              <a:lnSpc>
                <a:spcPct val="90000"/>
              </a:lnSpc>
              <a:spcBef>
                <a:spcPts val="0"/>
              </a:spcBef>
              <a:spcAft>
                <a:spcPts val="150"/>
              </a:spcAft>
              <a:buClr>
                <a:schemeClr val="tx2"/>
              </a:buClr>
              <a:buFont typeface="Arial" pitchFamily="34" charset="0"/>
              <a:buChar char="–"/>
              <a:defRPr sz="1600">
                <a:solidFill>
                  <a:schemeClr val="tx2"/>
                </a:solidFill>
              </a:defRPr>
            </a:lvl3pPr>
            <a:lvl4pPr marL="1081088" indent="-223838">
              <a:lnSpc>
                <a:spcPct val="90000"/>
              </a:lnSpc>
              <a:spcBef>
                <a:spcPts val="0"/>
              </a:spcBef>
              <a:spcAft>
                <a:spcPts val="150"/>
              </a:spcAft>
              <a:buClr>
                <a:schemeClr val="tx2"/>
              </a:buClr>
              <a:buFont typeface="Arial" pitchFamily="34" charset="0"/>
              <a:buChar char="–"/>
              <a:defRPr sz="1200">
                <a:solidFill>
                  <a:schemeClr val="tx2"/>
                </a:solidFill>
              </a:defRPr>
            </a:lvl4pPr>
            <a:lvl5pPr marL="1316038" indent="-227013">
              <a:spcBef>
                <a:spcPts val="0"/>
              </a:spcBef>
              <a:spcAft>
                <a:spcPts val="150"/>
              </a:spcAft>
              <a:buClr>
                <a:schemeClr val="tx2"/>
              </a:buClr>
              <a:buFont typeface="Arial" pitchFamily="34" charset="0"/>
              <a:buChar cha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3"/>
          <p:cNvSpPr>
            <a:spLocks noGrp="1"/>
          </p:cNvSpPr>
          <p:nvPr>
            <p:ph type="title"/>
          </p:nvPr>
        </p:nvSpPr>
        <p:spPr>
          <a:xfrm>
            <a:off x="330200" y="303252"/>
            <a:ext cx="8489950" cy="1030464"/>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356803375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303252"/>
            <a:ext cx="8489950" cy="103046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0200" y="1587500"/>
            <a:ext cx="4238625" cy="4525963"/>
          </a:xfrm>
          <a:prstGeom prst="rect">
            <a:avLst/>
          </a:prstGeom>
        </p:spPr>
        <p:txBody>
          <a:bodyPr rIns="182880"/>
          <a:lstStyle>
            <a:lvl1pPr>
              <a:buClr>
                <a:schemeClr val="accent3"/>
              </a:buClr>
              <a:buFont typeface="Arial" pitchFamily="34" charset="0"/>
              <a:buChar char="•"/>
              <a:defRPr sz="2000">
                <a:solidFill>
                  <a:schemeClr val="tx1"/>
                </a:solidFill>
              </a:defRPr>
            </a:lvl1pPr>
            <a:lvl2pPr>
              <a:defRPr sz="1600"/>
            </a:lvl2pPr>
            <a:lvl3pPr>
              <a:defRPr sz="1200"/>
            </a:lvl3pPr>
            <a:lvl4pPr>
              <a:defRPr sz="14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568825" y="1587500"/>
            <a:ext cx="4251325" cy="4525963"/>
          </a:xfrm>
          <a:prstGeom prst="rect">
            <a:avLst/>
          </a:prstGeom>
        </p:spPr>
        <p:txBody>
          <a:bodyPr rIns="182880"/>
          <a:lstStyle>
            <a:lvl1pPr>
              <a:buClr>
                <a:schemeClr val="accent3"/>
              </a:buClr>
              <a:buFont typeface="Arial" pitchFamily="34" charset="0"/>
              <a:buChar char="•"/>
              <a:defRPr sz="2000">
                <a:solidFill>
                  <a:schemeClr val="tx1"/>
                </a:solidFill>
              </a:defRPr>
            </a:lvl1pPr>
            <a:lvl2pPr>
              <a:defRPr sz="1600"/>
            </a:lvl2pPr>
            <a:lvl3pPr>
              <a:defRPr sz="1200"/>
            </a:lvl3pPr>
            <a:lvl4pPr>
              <a:defRPr sz="14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519975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330199" y="303252"/>
            <a:ext cx="8489951" cy="1030464"/>
          </a:xfrm>
        </p:spPr>
        <p:txBody>
          <a:bodyPr anchor="t"/>
          <a:lstStyle/>
          <a:p>
            <a:r>
              <a:rPr lang="en-US" smtClean="0"/>
              <a:t>Click to edit Master title style</a:t>
            </a:r>
            <a:endParaRPr lang="en-US"/>
          </a:p>
        </p:txBody>
      </p:sp>
    </p:spTree>
    <p:extLst>
      <p:ext uri="{BB962C8B-B14F-4D97-AF65-F5344CB8AC3E}">
        <p14:creationId xmlns:p14="http://schemas.microsoft.com/office/powerpoint/2010/main" val="158094766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9" name="Content Placeholder 2"/>
          <p:cNvSpPr>
            <a:spLocks noGrp="1"/>
          </p:cNvSpPr>
          <p:nvPr>
            <p:ph idx="1"/>
          </p:nvPr>
        </p:nvSpPr>
        <p:spPr>
          <a:xfrm>
            <a:off x="330199" y="1590674"/>
            <a:ext cx="4238626" cy="4674695"/>
          </a:xfrm>
          <a:prstGeom prst="rect">
            <a:avLst/>
          </a:prstGeom>
        </p:spPr>
        <p:txBody>
          <a:bodyPr>
            <a:noAutofit/>
          </a:bodyPr>
          <a:lstStyle>
            <a:lvl1pPr marL="234950" indent="-234950">
              <a:lnSpc>
                <a:spcPct val="90000"/>
              </a:lnSpc>
              <a:spcAft>
                <a:spcPts val="300"/>
              </a:spcAft>
              <a:buClr>
                <a:schemeClr val="accent3"/>
              </a:buClr>
              <a:buFont typeface="Arial" pitchFamily="34" charset="0"/>
              <a:buChar char="•"/>
              <a:tabLst>
                <a:tab pos="166688" algn="l"/>
                <a:tab pos="234950" algn="l"/>
              </a:tabLst>
              <a:defRPr sz="2000">
                <a:solidFill>
                  <a:schemeClr val="tx1"/>
                </a:solidFill>
              </a:defRPr>
            </a:lvl1pPr>
            <a:lvl2pPr marL="568325" indent="-228600">
              <a:lnSpc>
                <a:spcPct val="90000"/>
              </a:lnSpc>
              <a:spcBef>
                <a:spcPts val="0"/>
              </a:spcBef>
              <a:spcAft>
                <a:spcPts val="300"/>
              </a:spcAft>
              <a:buClr>
                <a:schemeClr val="tx2"/>
              </a:buClr>
              <a:buFont typeface="Arial" pitchFamily="34" charset="0"/>
              <a:buChar char="–"/>
              <a:defRPr sz="1600">
                <a:solidFill>
                  <a:schemeClr val="tx2"/>
                </a:solidFill>
              </a:defRPr>
            </a:lvl2pPr>
            <a:lvl3pPr marL="858838" indent="-230188">
              <a:lnSpc>
                <a:spcPct val="90000"/>
              </a:lnSpc>
              <a:spcBef>
                <a:spcPts val="0"/>
              </a:spcBef>
              <a:spcAft>
                <a:spcPts val="150"/>
              </a:spcAft>
              <a:buClr>
                <a:schemeClr val="tx2"/>
              </a:buClr>
              <a:buFont typeface="Arial" pitchFamily="34" charset="0"/>
              <a:buChar char="–"/>
              <a:defRPr sz="1200">
                <a:solidFill>
                  <a:schemeClr val="tx2"/>
                </a:solidFill>
              </a:defRPr>
            </a:lvl3pPr>
            <a:lvl4pPr marL="1081088" indent="-223838">
              <a:lnSpc>
                <a:spcPct val="90000"/>
              </a:lnSpc>
              <a:spcBef>
                <a:spcPts val="0"/>
              </a:spcBef>
              <a:spcAft>
                <a:spcPts val="150"/>
              </a:spcAft>
              <a:buClr>
                <a:schemeClr val="tx2"/>
              </a:buClr>
              <a:buFont typeface="Arial" pitchFamily="34" charset="0"/>
              <a:buChar char="–"/>
              <a:defRPr sz="1100">
                <a:solidFill>
                  <a:schemeClr val="tx2"/>
                </a:solidFill>
              </a:defRPr>
            </a:lvl4pPr>
            <a:lvl5pPr marL="1316038" indent="-227013">
              <a:spcBef>
                <a:spcPts val="0"/>
              </a:spcBef>
              <a:spcAft>
                <a:spcPts val="150"/>
              </a:spcAft>
              <a:buClr>
                <a:schemeClr val="tx2"/>
              </a:buClr>
              <a:buFont typeface="Arial" pitchFamily="34" charset="0"/>
              <a:buChar cha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a:xfrm>
            <a:off x="330199" y="303252"/>
            <a:ext cx="8489951" cy="1030464"/>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4783038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9" name="Round Same Side Corner Rectangle 8"/>
          <p:cNvSpPr/>
          <p:nvPr/>
        </p:nvSpPr>
        <p:spPr bwMode="ltGray">
          <a:xfrm rot="10800000">
            <a:off x="249237" y="0"/>
            <a:ext cx="8647111" cy="5624512"/>
          </a:xfrm>
          <a:prstGeom prst="round2SameRect">
            <a:avLst>
              <a:gd name="adj1" fmla="val 1502"/>
              <a:gd name="adj2" fmla="val 0"/>
            </a:avLst>
          </a:prstGeom>
          <a:solidFill>
            <a:schemeClr val="accent2">
              <a:lumMod val="20000"/>
              <a:lumOff val="80000"/>
            </a:schemeClr>
          </a:solidFill>
        </p:spPr>
        <p:txBody>
          <a:bodyPr vert="horz" lIns="91440" tIns="45720" rIns="91440" bIns="45720" rtlCol="0" anchor="ctr" anchorCtr="0">
            <a:noAutofit/>
          </a:bodyPr>
          <a:lstStyle/>
          <a:p>
            <a:pPr fontAlgn="auto">
              <a:spcBef>
                <a:spcPts val="0"/>
              </a:spcBef>
              <a:spcAft>
                <a:spcPts val="0"/>
              </a:spcAft>
            </a:pPr>
            <a:endParaRPr lang="en-US" dirty="0">
              <a:solidFill>
                <a:srgbClr val="FFFFFF"/>
              </a:solidFill>
              <a:latin typeface="Arial"/>
            </a:endParaRPr>
          </a:p>
        </p:txBody>
      </p:sp>
      <p:sp>
        <p:nvSpPr>
          <p:cNvPr id="7" name="Content Placeholder 2"/>
          <p:cNvSpPr>
            <a:spLocks noGrp="1"/>
          </p:cNvSpPr>
          <p:nvPr>
            <p:ph idx="1"/>
          </p:nvPr>
        </p:nvSpPr>
        <p:spPr>
          <a:xfrm>
            <a:off x="952499" y="573024"/>
            <a:ext cx="7751763" cy="3594164"/>
          </a:xfrm>
          <a:prstGeom prst="rect">
            <a:avLst/>
          </a:prstGeom>
        </p:spPr>
        <p:txBody>
          <a:bodyPr lIns="0" tIns="182880" rIns="0" bIns="182880">
            <a:noAutofit/>
          </a:bodyPr>
          <a:lstStyle>
            <a:lvl1pPr marL="0" indent="0">
              <a:spcAft>
                <a:spcPts val="300"/>
              </a:spcAft>
              <a:buClr>
                <a:schemeClr val="tx1"/>
              </a:buClr>
              <a:buFont typeface="Georgia" pitchFamily="18" charset="0"/>
              <a:buNone/>
              <a:tabLst/>
              <a:defRPr sz="2400">
                <a:solidFill>
                  <a:schemeClr val="tx1"/>
                </a:solidFill>
              </a:defRPr>
            </a:lvl1pPr>
            <a:lvl2pPr marL="339725" indent="0">
              <a:spcBef>
                <a:spcPts val="0"/>
              </a:spcBef>
              <a:spcAft>
                <a:spcPts val="300"/>
              </a:spcAft>
              <a:buClr>
                <a:schemeClr val="tx2"/>
              </a:buClr>
              <a:buFontTx/>
              <a:buNone/>
              <a:defRPr sz="2000">
                <a:solidFill>
                  <a:schemeClr val="tx2"/>
                </a:solidFill>
              </a:defRPr>
            </a:lvl2pPr>
            <a:lvl3pPr marL="628650" indent="0">
              <a:spcBef>
                <a:spcPts val="0"/>
              </a:spcBef>
              <a:spcAft>
                <a:spcPts val="150"/>
              </a:spcAft>
              <a:buClr>
                <a:schemeClr val="tx2"/>
              </a:buClr>
              <a:buFontTx/>
              <a:buNone/>
              <a:defRPr sz="1600">
                <a:solidFill>
                  <a:schemeClr val="tx2"/>
                </a:solidFill>
              </a:defRPr>
            </a:lvl3pPr>
            <a:lvl4pPr marL="857250" indent="0">
              <a:spcBef>
                <a:spcPts val="0"/>
              </a:spcBef>
              <a:spcAft>
                <a:spcPts val="150"/>
              </a:spcAft>
              <a:buClr>
                <a:schemeClr val="tx2"/>
              </a:buClr>
              <a:buFontTx/>
              <a:buNone/>
              <a:defRPr sz="1200">
                <a:solidFill>
                  <a:schemeClr val="tx2"/>
                </a:solidFill>
              </a:defRPr>
            </a:lvl4pPr>
            <a:lvl5pPr marL="1316038" indent="-227013">
              <a:spcBef>
                <a:spcPts val="0"/>
              </a:spcBef>
              <a:spcAft>
                <a:spcPts val="150"/>
              </a:spcAft>
              <a:buClr>
                <a:schemeClr val="tx2"/>
              </a:buClr>
              <a:buFont typeface="Arial" pitchFamily="34" charset="0"/>
              <a:buChar char="–"/>
              <a:defRPr sz="1400">
                <a:solidFill>
                  <a:schemeClr val="tx2"/>
                </a:solidFill>
              </a:defRPr>
            </a:lvl5pPr>
          </a:lstStyle>
          <a:p>
            <a:pPr lvl="0"/>
            <a:r>
              <a:rPr lang="en-US" smtClean="0"/>
              <a:t>Click to edit Master text styles</a:t>
            </a:r>
          </a:p>
        </p:txBody>
      </p:sp>
      <p:sp>
        <p:nvSpPr>
          <p:cNvPr id="4" name="Text Placeholder 3"/>
          <p:cNvSpPr>
            <a:spLocks noGrp="1"/>
          </p:cNvSpPr>
          <p:nvPr>
            <p:ph type="body" sz="quarter" idx="11"/>
          </p:nvPr>
        </p:nvSpPr>
        <p:spPr>
          <a:xfrm>
            <a:off x="3809999" y="4329605"/>
            <a:ext cx="4894263" cy="369396"/>
          </a:xfrm>
          <a:prstGeom prst="rect">
            <a:avLst/>
          </a:prstGeom>
        </p:spPr>
        <p:txBody>
          <a:bodyPr tIns="0" bIns="0" anchor="b" anchorCtr="0"/>
          <a:lstStyle>
            <a:lvl1pPr marL="0" indent="0">
              <a:buFontTx/>
              <a:buNone/>
              <a:defRPr sz="1600">
                <a:solidFill>
                  <a:schemeClr val="accent3"/>
                </a:solidFill>
              </a:defRPr>
            </a:lvl1pPr>
            <a:lvl2pPr marL="0" indent="0">
              <a:buFont typeface="Arial" pitchFamily="34" charset="0"/>
              <a:buChar char=" "/>
              <a:defRPr sz="1600">
                <a:solidFill>
                  <a:schemeClr val="tx1"/>
                </a:solidFill>
              </a:defRPr>
            </a:lvl2pPr>
            <a:lvl3pPr marL="346075" indent="-228600">
              <a:buFont typeface="Wingdings" pitchFamily="2" charset="2"/>
              <a:buChar char="§"/>
              <a:defRPr sz="1200">
                <a:solidFill>
                  <a:schemeClr val="tx1"/>
                </a:solidFill>
              </a:defRPr>
            </a:lvl3pPr>
            <a:lvl4pPr marL="346075" indent="-228600">
              <a:buFont typeface="Wingdings" pitchFamily="2" charset="2"/>
              <a:buChar char="§"/>
              <a:defRPr sz="1200">
                <a:solidFill>
                  <a:schemeClr val="tx1"/>
                </a:solidFill>
              </a:defRPr>
            </a:lvl4pPr>
            <a:lvl5pPr marL="346075" indent="-228600">
              <a:buFont typeface="Wingdings" pitchFamily="2" charset="2"/>
              <a:buChar char="§"/>
              <a:defRPr sz="1200">
                <a:solidFill>
                  <a:schemeClr val="tx1"/>
                </a:solidFill>
              </a:defRPr>
            </a:lvl5pPr>
          </a:lstStyle>
          <a:p>
            <a:pPr lvl="0"/>
            <a:r>
              <a:rPr lang="en-US" smtClean="0"/>
              <a:t>Click to edit Master text styles</a:t>
            </a:r>
          </a:p>
        </p:txBody>
      </p:sp>
      <p:sp>
        <p:nvSpPr>
          <p:cNvPr id="2" name="TextBox 1"/>
          <p:cNvSpPr txBox="1"/>
          <p:nvPr/>
        </p:nvSpPr>
        <p:spPr>
          <a:xfrm>
            <a:off x="777875" y="716260"/>
            <a:ext cx="161925" cy="461665"/>
          </a:xfrm>
          <a:prstGeom prst="rect">
            <a:avLst/>
          </a:prstGeom>
          <a:noFill/>
        </p:spPr>
        <p:txBody>
          <a:bodyPr wrap="square" lIns="0" rIns="0" rtlCol="0">
            <a:spAutoFit/>
          </a:bodyPr>
          <a:lstStyle/>
          <a:p>
            <a:pPr algn="r" fontAlgn="auto">
              <a:spcBef>
                <a:spcPts val="0"/>
              </a:spcBef>
              <a:spcAft>
                <a:spcPts val="0"/>
              </a:spcAft>
            </a:pPr>
            <a:r>
              <a:rPr lang="en-US" sz="2400" dirty="0" smtClean="0">
                <a:solidFill>
                  <a:srgbClr val="000000"/>
                </a:solidFill>
                <a:latin typeface="Arial"/>
              </a:rPr>
              <a:t>“</a:t>
            </a:r>
          </a:p>
        </p:txBody>
      </p:sp>
      <p:sp>
        <p:nvSpPr>
          <p:cNvPr id="5" name="Text Placeholder 4"/>
          <p:cNvSpPr>
            <a:spLocks noGrp="1"/>
          </p:cNvSpPr>
          <p:nvPr>
            <p:ph type="body" sz="quarter" idx="12"/>
          </p:nvPr>
        </p:nvSpPr>
        <p:spPr>
          <a:xfrm>
            <a:off x="3810000" y="4711700"/>
            <a:ext cx="4894263" cy="431800"/>
          </a:xfrm>
          <a:prstGeom prst="rect">
            <a:avLst/>
          </a:prstGeom>
        </p:spPr>
        <p:txBody>
          <a:bodyPr tIns="0" bIns="0"/>
          <a:lstStyle>
            <a:lvl1pPr marL="0" indent="0">
              <a:buFontTx/>
              <a:buNone/>
              <a:defRPr sz="16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21730917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screen"/>
          <a:srcRect l="3056" r="2917" b="9283"/>
          <a:stretch>
            <a:fillRect/>
          </a:stretch>
        </p:blipFill>
        <p:spPr bwMode="auto">
          <a:xfrm>
            <a:off x="276225" y="0"/>
            <a:ext cx="8597900" cy="6221413"/>
          </a:xfrm>
          <a:prstGeom prst="rect">
            <a:avLst/>
          </a:prstGeom>
          <a:noFill/>
          <a:effectLst>
            <a:innerShdw blurRad="1016000">
              <a:prstClr val="black">
                <a:alpha val="21000"/>
              </a:prstClr>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bwMode="gray">
          <a:xfrm>
            <a:off x="274802" y="3514245"/>
            <a:ext cx="8599323" cy="1464827"/>
          </a:xfrm>
          <a:prstGeom prst="rect">
            <a:avLst/>
          </a:prstGeom>
          <a:gradFill>
            <a:gsLst>
              <a:gs pos="100000">
                <a:schemeClr val="tx1">
                  <a:alpha val="52000"/>
                </a:schemeClr>
              </a:gs>
              <a:gs pos="0">
                <a:schemeClr val="tx1">
                  <a:alpha val="88000"/>
                </a:schemeClr>
              </a:gs>
            </a:gsLst>
            <a:lin ang="0" scaled="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hangingPunct="0">
              <a:lnSpc>
                <a:spcPct val="90000"/>
              </a:lnSpc>
            </a:pPr>
            <a:endParaRPr lang="en-US" sz="2400" smtClean="0">
              <a:solidFill>
                <a:srgbClr val="000000"/>
              </a:solidFill>
            </a:endParaRPr>
          </a:p>
        </p:txBody>
      </p:sp>
      <p:sp>
        <p:nvSpPr>
          <p:cNvPr id="5" name="Rectangle 4"/>
          <p:cNvSpPr/>
          <p:nvPr/>
        </p:nvSpPr>
        <p:spPr bwMode="gray">
          <a:xfrm rot="10800000">
            <a:off x="274693" y="3517899"/>
            <a:ext cx="182544" cy="146081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hangingPunct="0">
              <a:lnSpc>
                <a:spcPct val="90000"/>
              </a:lnSpc>
            </a:pPr>
            <a:endParaRPr lang="en-US" sz="2400" smtClean="0">
              <a:solidFill>
                <a:srgbClr val="000000"/>
              </a:solidFill>
            </a:endParaRPr>
          </a:p>
        </p:txBody>
      </p:sp>
      <p:sp>
        <p:nvSpPr>
          <p:cNvPr id="6" name="Title 12"/>
          <p:cNvSpPr>
            <a:spLocks noGrp="1"/>
          </p:cNvSpPr>
          <p:nvPr>
            <p:ph type="title"/>
          </p:nvPr>
        </p:nvSpPr>
        <p:spPr>
          <a:xfrm>
            <a:off x="534988" y="3622431"/>
            <a:ext cx="8186737" cy="1223889"/>
          </a:xfrm>
        </p:spPr>
        <p:txBody>
          <a:bodyPr anchor="ctr"/>
          <a:lstStyle>
            <a:lvl1pP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059302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68053" y="3049447"/>
            <a:ext cx="4007894" cy="75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88915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04672"/>
          </a:xfrm>
        </p:spPr>
        <p:txBody>
          <a:bodyPr/>
          <a:lstStyle>
            <a:lvl1pPr>
              <a:defRPr>
                <a:solidFill>
                  <a:schemeClr val="accent1"/>
                </a:solidFill>
              </a:defRPr>
            </a:lvl1pPr>
          </a:lstStyle>
          <a:p>
            <a:r>
              <a:rPr lang="en-US" smtClean="0"/>
              <a:t>Click to edit Master title style</a:t>
            </a:r>
            <a:endParaRPr lang="en-IN" dirty="0"/>
          </a:p>
        </p:txBody>
      </p:sp>
      <p:sp>
        <p:nvSpPr>
          <p:cNvPr id="7"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8"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9" name="Content Placeholder 2"/>
          <p:cNvSpPr>
            <a:spLocks noGrp="1"/>
          </p:cNvSpPr>
          <p:nvPr>
            <p:ph idx="1"/>
          </p:nvPr>
        </p:nvSpPr>
        <p:spPr>
          <a:xfrm>
            <a:off x="457200" y="960120"/>
            <a:ext cx="8229600" cy="5029200"/>
          </a:xfrm>
        </p:spPr>
        <p:txBody>
          <a:bodyPr/>
          <a:lstStyle>
            <a:lvl2pPr marL="573088" indent="-231775">
              <a:defRPr/>
            </a:lvl2pPr>
            <a:lvl3pPr marL="909638" indent="-228600">
              <a:buClr>
                <a:schemeClr val="accent6"/>
              </a:buClr>
              <a:buFont typeface="Arial"/>
              <a:buChar char="•"/>
              <a:defRPr/>
            </a:lvl3pPr>
            <a:lvl4pPr marL="1198563" indent="-176213">
              <a:buClr>
                <a:schemeClr val="accent6"/>
              </a:buClr>
              <a:buFont typeface="Arial"/>
              <a:buChar char="•"/>
              <a:defRPr/>
            </a:lvl4pPr>
            <a:lvl5pPr marL="1543050" indent="-171450">
              <a:buClr>
                <a:schemeClr val="accent6"/>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891554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04672"/>
          </a:xfrm>
        </p:spPr>
        <p:txBody>
          <a:bodyPr/>
          <a:lstStyle/>
          <a:p>
            <a:r>
              <a:rPr lang="en-US" smtClean="0"/>
              <a:t>Click to edit Master title style</a:t>
            </a:r>
            <a:endParaRPr lang="en-IN" dirty="0"/>
          </a:p>
        </p:txBody>
      </p:sp>
      <p:sp>
        <p:nvSpPr>
          <p:cNvPr id="3" name="Content Placeholder 2"/>
          <p:cNvSpPr>
            <a:spLocks noGrp="1"/>
          </p:cNvSpPr>
          <p:nvPr>
            <p:ph sz="half" idx="1"/>
          </p:nvPr>
        </p:nvSpPr>
        <p:spPr>
          <a:xfrm>
            <a:off x="457200" y="960120"/>
            <a:ext cx="389614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4" name="Content Placeholder 3"/>
          <p:cNvSpPr>
            <a:spLocks noGrp="1"/>
          </p:cNvSpPr>
          <p:nvPr>
            <p:ph sz="half" idx="2"/>
          </p:nvPr>
        </p:nvSpPr>
        <p:spPr>
          <a:xfrm>
            <a:off x="4773168" y="960120"/>
            <a:ext cx="3895344"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8"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9"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Tree>
    <p:extLst>
      <p:ext uri="{BB962C8B-B14F-4D97-AF65-F5344CB8AC3E}">
        <p14:creationId xmlns:p14="http://schemas.microsoft.com/office/powerpoint/2010/main" val="1509703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04672"/>
          </a:xfrm>
        </p:spPr>
        <p:txBody>
          <a:bodyPr/>
          <a:lstStyle/>
          <a:p>
            <a:r>
              <a:rPr lang="en-US" smtClean="0"/>
              <a:t>Click to edit Master title style</a:t>
            </a:r>
            <a:endParaRPr lang="en-IN" dirty="0"/>
          </a:p>
        </p:txBody>
      </p:sp>
      <p:sp>
        <p:nvSpPr>
          <p:cNvPr id="5"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8"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Tree>
    <p:extLst>
      <p:ext uri="{BB962C8B-B14F-4D97-AF65-F5344CB8AC3E}">
        <p14:creationId xmlns:p14="http://schemas.microsoft.com/office/powerpoint/2010/main" val="33480739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1" name="Text Placeholder 2"/>
          <p:cNvSpPr>
            <a:spLocks noGrp="1"/>
          </p:cNvSpPr>
          <p:nvPr>
            <p:ph type="body" idx="14"/>
          </p:nvPr>
        </p:nvSpPr>
        <p:spPr>
          <a:xfrm>
            <a:off x="457200" y="1097280"/>
            <a:ext cx="4040188" cy="463826"/>
          </a:xfrm>
          <a:prstGeom prst="rect">
            <a:avLst/>
          </a:prstGeom>
          <a:noFill/>
          <a:ln>
            <a:noFill/>
          </a:ln>
        </p:spPr>
        <p:txBody>
          <a:bodyPr anchor="b">
            <a:noAutofit/>
          </a:bodyPr>
          <a:lstStyle>
            <a:lvl1pPr marL="0" indent="0">
              <a:buNone/>
              <a:defRPr sz="2000" b="1" i="0" baseline="0">
                <a:solidFill>
                  <a:srgbClr val="0A4F91"/>
                </a:solidFill>
                <a:latin typeface="Candara"/>
                <a:cs typeface="Candara"/>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2" name="Text Placeholder 2"/>
          <p:cNvSpPr>
            <a:spLocks noGrp="1"/>
          </p:cNvSpPr>
          <p:nvPr>
            <p:ph type="body" idx="15"/>
          </p:nvPr>
        </p:nvSpPr>
        <p:spPr>
          <a:xfrm>
            <a:off x="4648200" y="1097280"/>
            <a:ext cx="4040188" cy="463826"/>
          </a:xfrm>
          <a:prstGeom prst="rect">
            <a:avLst/>
          </a:prstGeom>
          <a:noFill/>
          <a:ln>
            <a:noFill/>
          </a:ln>
        </p:spPr>
        <p:txBody>
          <a:bodyPr anchor="b">
            <a:noAutofit/>
          </a:bodyPr>
          <a:lstStyle>
            <a:lvl1pPr marL="0" indent="0">
              <a:buNone/>
              <a:defRPr sz="2000" b="1" i="0" baseline="0">
                <a:solidFill>
                  <a:srgbClr val="0A4F91"/>
                </a:solidFill>
                <a:latin typeface="Candara"/>
                <a:cs typeface="Candara"/>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5" name="Title 1"/>
          <p:cNvSpPr>
            <a:spLocks noGrp="1"/>
          </p:cNvSpPr>
          <p:nvPr>
            <p:ph type="title"/>
          </p:nvPr>
        </p:nvSpPr>
        <p:spPr>
          <a:xfrm>
            <a:off x="457200" y="0"/>
            <a:ext cx="8686800" cy="804672"/>
          </a:xfrm>
          <a:prstGeom prst="rect">
            <a:avLst/>
          </a:prstGeom>
        </p:spPr>
        <p:txBody>
          <a:bodyPr>
            <a:normAutofit/>
          </a:bodyPr>
          <a:lstStyle>
            <a:lvl1pPr>
              <a:defRPr sz="2800" b="1">
                <a:solidFill>
                  <a:schemeClr val="accent1"/>
                </a:solidFill>
                <a:latin typeface="Candara"/>
                <a:cs typeface="Candara"/>
              </a:defRPr>
            </a:lvl1pPr>
          </a:lstStyle>
          <a:p>
            <a:r>
              <a:rPr lang="en-US" smtClean="0"/>
              <a:t>Click to edit Master title style</a:t>
            </a:r>
            <a:endParaRPr lang="en-US" dirty="0"/>
          </a:p>
        </p:txBody>
      </p:sp>
      <p:sp>
        <p:nvSpPr>
          <p:cNvPr id="18" name="Content Placeholder 7"/>
          <p:cNvSpPr>
            <a:spLocks noGrp="1"/>
          </p:cNvSpPr>
          <p:nvPr>
            <p:ph sz="quarter" idx="1"/>
          </p:nvPr>
        </p:nvSpPr>
        <p:spPr>
          <a:xfrm>
            <a:off x="457200" y="1691640"/>
            <a:ext cx="4038600" cy="4389120"/>
          </a:xfrm>
          <a:prstGeom prst="rect">
            <a:avLst/>
          </a:prstGeom>
        </p:spPr>
        <p:txBody>
          <a:bodyPr/>
          <a:lstStyle>
            <a:lvl1pPr marL="273050" indent="-273050">
              <a:buClr>
                <a:schemeClr val="accent1"/>
              </a:buClr>
              <a:buSzPct val="100000"/>
              <a:buFont typeface="Wingdings" charset="2"/>
              <a:buChar char="§"/>
              <a:defRPr sz="1800">
                <a:latin typeface="Candara"/>
                <a:cs typeface="Candara"/>
              </a:defRPr>
            </a:lvl1pPr>
            <a:lvl2pPr marL="547688" indent="-273050">
              <a:buClr>
                <a:schemeClr val="accent1"/>
              </a:buClr>
              <a:buSzPct val="100000"/>
              <a:buFont typeface="Arial"/>
              <a:buChar char="•"/>
              <a:defRPr sz="1600">
                <a:solidFill>
                  <a:schemeClr val="tx1"/>
                </a:solidFill>
                <a:latin typeface="Candara"/>
                <a:cs typeface="Candara"/>
              </a:defRPr>
            </a:lvl2pPr>
            <a:lvl3pPr marL="822325" indent="-228600">
              <a:buClr>
                <a:schemeClr val="accent1"/>
              </a:buClr>
              <a:buFont typeface="Arial"/>
              <a:buChar char="•"/>
              <a:defRPr sz="1400">
                <a:latin typeface="Candara"/>
                <a:cs typeface="Candara"/>
              </a:defRPr>
            </a:lvl3pPr>
            <a:lvl4pPr marL="1192213" indent="-169863">
              <a:buClr>
                <a:schemeClr val="accent1"/>
              </a:buClr>
              <a:buFont typeface="Arial"/>
              <a:buChar char="•"/>
              <a:defRPr sz="1400">
                <a:latin typeface="Candara"/>
                <a:cs typeface="Candara"/>
              </a:defRPr>
            </a:lvl4pPr>
            <a:lvl5pPr marL="1543050" indent="-171450">
              <a:buClr>
                <a:schemeClr val="accent1"/>
              </a:buClr>
              <a:buFont typeface="Arial"/>
              <a:buChar char="•"/>
              <a:defRPr sz="1200">
                <a:latin typeface="Candara"/>
                <a:cs typeface="Candar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14"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9" name="Content Placeholder 7"/>
          <p:cNvSpPr>
            <a:spLocks noGrp="1"/>
          </p:cNvSpPr>
          <p:nvPr>
            <p:ph sz="quarter" idx="16"/>
          </p:nvPr>
        </p:nvSpPr>
        <p:spPr>
          <a:xfrm>
            <a:off x="4645152" y="1691640"/>
            <a:ext cx="4038600" cy="4389120"/>
          </a:xfrm>
          <a:prstGeom prst="rect">
            <a:avLst/>
          </a:prstGeom>
        </p:spPr>
        <p:txBody>
          <a:bodyPr/>
          <a:lstStyle>
            <a:lvl1pPr marL="273050" indent="-273050">
              <a:buClr>
                <a:schemeClr val="accent1"/>
              </a:buClr>
              <a:buSzPct val="100000"/>
              <a:buFont typeface="Wingdings" charset="2"/>
              <a:buChar char="§"/>
              <a:defRPr sz="1800">
                <a:latin typeface="Candara"/>
                <a:cs typeface="Candara"/>
              </a:defRPr>
            </a:lvl1pPr>
            <a:lvl2pPr marL="547688" indent="-273050">
              <a:buClr>
                <a:schemeClr val="accent1"/>
              </a:buClr>
              <a:buSzPct val="100000"/>
              <a:buFont typeface="Arial"/>
              <a:buChar char="•"/>
              <a:defRPr sz="1600">
                <a:solidFill>
                  <a:schemeClr val="tx1"/>
                </a:solidFill>
                <a:latin typeface="Candara"/>
                <a:cs typeface="Candara"/>
              </a:defRPr>
            </a:lvl2pPr>
            <a:lvl3pPr marL="822325" indent="-228600">
              <a:buClr>
                <a:schemeClr val="accent1"/>
              </a:buClr>
              <a:buFont typeface="Arial"/>
              <a:buChar char="•"/>
              <a:defRPr sz="1400">
                <a:latin typeface="Candara"/>
                <a:cs typeface="Candara"/>
              </a:defRPr>
            </a:lvl3pPr>
            <a:lvl4pPr marL="1192213" indent="-169863">
              <a:buClr>
                <a:schemeClr val="accent1"/>
              </a:buClr>
              <a:buFont typeface="Arial"/>
              <a:buChar char="•"/>
              <a:defRPr sz="1400">
                <a:latin typeface="Candara"/>
                <a:cs typeface="Candara"/>
              </a:defRPr>
            </a:lvl4pPr>
            <a:lvl5pPr marL="1543050" indent="-171450">
              <a:buClr>
                <a:schemeClr val="accent1"/>
              </a:buClr>
              <a:buFont typeface="Arial"/>
              <a:buChar char="•"/>
              <a:defRPr sz="1200">
                <a:latin typeface="Candara"/>
                <a:cs typeface="Candar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43916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Layout">
    <p:spTree>
      <p:nvGrpSpPr>
        <p:cNvPr id="1" name=""/>
        <p:cNvGrpSpPr/>
        <p:nvPr/>
      </p:nvGrpSpPr>
      <p:grpSpPr>
        <a:xfrm>
          <a:off x="0" y="0"/>
          <a:ext cx="0" cy="0"/>
          <a:chOff x="0" y="0"/>
          <a:chExt cx="0" cy="0"/>
        </a:xfrm>
      </p:grpSpPr>
      <p:pic>
        <p:nvPicPr>
          <p:cNvPr id="9" name="Picture 7"/>
          <p:cNvPicPr>
            <a:picLocks/>
          </p:cNvPicPr>
          <p:nvPr/>
        </p:nvPicPr>
        <p:blipFill rotWithShape="1">
          <a:blip r:embed="rId2" cstate="print">
            <a:extLst>
              <a:ext uri="{28A0092B-C50C-407E-A947-70E740481C1C}">
                <a14:useLocalDpi xmlns:a14="http://schemas.microsoft.com/office/drawing/2010/main" val="0"/>
              </a:ext>
            </a:extLst>
          </a:blip>
          <a:srcRect l="93623"/>
          <a:stretch/>
        </p:blipFill>
        <p:spPr bwMode="auto">
          <a:xfrm rot="5400000">
            <a:off x="4300334" y="2014337"/>
            <a:ext cx="543326"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564"/>
          <a:stretch/>
        </p:blipFill>
        <p:spPr>
          <a:xfrm>
            <a:off x="140030" y="6331324"/>
            <a:ext cx="914400" cy="410757"/>
          </a:xfrm>
          <a:prstGeom prst="rect">
            <a:avLst/>
          </a:prstGeom>
        </p:spPr>
      </p:pic>
      <p:sp>
        <p:nvSpPr>
          <p:cNvPr id="7"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8"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13" name="Rectangle 12"/>
          <p:cNvSpPr/>
          <p:nvPr/>
        </p:nvSpPr>
        <p:spPr>
          <a:xfrm>
            <a:off x="-3" y="6766560"/>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0" name="Picture 7"/>
          <p:cNvPicPr>
            <a:picLocks/>
          </p:cNvPicPr>
          <p:nvPr userDrawn="1"/>
        </p:nvPicPr>
        <p:blipFill rotWithShape="1">
          <a:blip r:embed="rId2" cstate="print">
            <a:extLst>
              <a:ext uri="{28A0092B-C50C-407E-A947-70E740481C1C}">
                <a14:useLocalDpi xmlns:a14="http://schemas.microsoft.com/office/drawing/2010/main" val="0"/>
              </a:ext>
            </a:extLst>
          </a:blip>
          <a:srcRect l="93623"/>
          <a:stretch/>
        </p:blipFill>
        <p:spPr bwMode="auto">
          <a:xfrm rot="5400000">
            <a:off x="4300334" y="2014337"/>
            <a:ext cx="543326"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3" y="6766560"/>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320930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04672"/>
          </a:xfrm>
        </p:spPr>
        <p:txBody>
          <a:bodyPr/>
          <a:lstStyle>
            <a:lvl1pPr>
              <a:defRPr>
                <a:solidFill>
                  <a:schemeClr val="accent1"/>
                </a:solidFill>
              </a:defRPr>
            </a:lvl1pPr>
          </a:lstStyle>
          <a:p>
            <a:r>
              <a:rPr lang="en-US" dirty="0" smtClean="0"/>
              <a:t>Click to edit Master title style</a:t>
            </a:r>
            <a:endParaRPr lang="en-IN" dirty="0"/>
          </a:p>
        </p:txBody>
      </p:sp>
      <p:sp>
        <p:nvSpPr>
          <p:cNvPr id="7"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8"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9" name="Content Placeholder 2"/>
          <p:cNvSpPr>
            <a:spLocks noGrp="1"/>
          </p:cNvSpPr>
          <p:nvPr>
            <p:ph idx="1"/>
          </p:nvPr>
        </p:nvSpPr>
        <p:spPr>
          <a:xfrm>
            <a:off x="457200" y="960120"/>
            <a:ext cx="8229600" cy="5029200"/>
          </a:xfrm>
        </p:spPr>
        <p:txBody>
          <a:bodyPr/>
          <a:lstStyle>
            <a:lvl2pPr marL="573088" indent="-231775">
              <a:defRPr/>
            </a:lvl2pPr>
            <a:lvl3pPr marL="909638" indent="-228600">
              <a:buClr>
                <a:schemeClr val="accent6"/>
              </a:buClr>
              <a:buFont typeface="Arial"/>
              <a:buChar char="•"/>
              <a:defRPr/>
            </a:lvl3pPr>
            <a:lvl4pPr marL="1198563" indent="-176213">
              <a:buClr>
                <a:schemeClr val="accent6"/>
              </a:buClr>
              <a:buFont typeface="Arial"/>
              <a:buChar char="•"/>
              <a:defRPr/>
            </a:lvl4pPr>
            <a:lvl5pPr marL="1543050" indent="-171450">
              <a:buClr>
                <a:schemeClr val="accent6"/>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891554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ext Placeholder 2"/>
          <p:cNvSpPr>
            <a:spLocks noGrp="1"/>
          </p:cNvSpPr>
          <p:nvPr>
            <p:ph type="body" idx="14"/>
          </p:nvPr>
        </p:nvSpPr>
        <p:spPr>
          <a:xfrm>
            <a:off x="457200" y="1097280"/>
            <a:ext cx="4040188" cy="463826"/>
          </a:xfrm>
          <a:prstGeom prst="rect">
            <a:avLst/>
          </a:prstGeom>
          <a:noFill/>
          <a:ln>
            <a:noFill/>
          </a:ln>
        </p:spPr>
        <p:txBody>
          <a:bodyPr anchor="b">
            <a:noAutofit/>
          </a:bodyPr>
          <a:lstStyle>
            <a:lvl1pPr marL="0" indent="0">
              <a:buNone/>
              <a:defRPr sz="2000" b="1" i="0" baseline="0">
                <a:solidFill>
                  <a:srgbClr val="0A4F91"/>
                </a:solidFill>
                <a:latin typeface="Candara"/>
                <a:cs typeface="Candara"/>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2" name="Text Placeholder 2"/>
          <p:cNvSpPr>
            <a:spLocks noGrp="1"/>
          </p:cNvSpPr>
          <p:nvPr>
            <p:ph type="body" idx="15"/>
          </p:nvPr>
        </p:nvSpPr>
        <p:spPr>
          <a:xfrm>
            <a:off x="4648200" y="1097280"/>
            <a:ext cx="4040188" cy="463826"/>
          </a:xfrm>
          <a:prstGeom prst="rect">
            <a:avLst/>
          </a:prstGeom>
          <a:noFill/>
          <a:ln>
            <a:noFill/>
          </a:ln>
        </p:spPr>
        <p:txBody>
          <a:bodyPr anchor="b">
            <a:noAutofit/>
          </a:bodyPr>
          <a:lstStyle>
            <a:lvl1pPr marL="0" indent="0">
              <a:buNone/>
              <a:defRPr sz="2000" b="1" i="0" baseline="0">
                <a:solidFill>
                  <a:srgbClr val="0A4F91"/>
                </a:solidFill>
                <a:latin typeface="Candara"/>
                <a:cs typeface="Candara"/>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5" name="Title 1"/>
          <p:cNvSpPr>
            <a:spLocks noGrp="1"/>
          </p:cNvSpPr>
          <p:nvPr>
            <p:ph type="title"/>
          </p:nvPr>
        </p:nvSpPr>
        <p:spPr>
          <a:xfrm>
            <a:off x="457200" y="0"/>
            <a:ext cx="8686800" cy="804672"/>
          </a:xfrm>
          <a:prstGeom prst="rect">
            <a:avLst/>
          </a:prstGeom>
        </p:spPr>
        <p:txBody>
          <a:bodyPr>
            <a:normAutofit/>
          </a:bodyPr>
          <a:lstStyle>
            <a:lvl1pPr>
              <a:defRPr sz="2800" b="1">
                <a:solidFill>
                  <a:schemeClr val="accent1"/>
                </a:solidFill>
                <a:latin typeface="Candara"/>
                <a:cs typeface="Candara"/>
              </a:defRPr>
            </a:lvl1pPr>
          </a:lstStyle>
          <a:p>
            <a:r>
              <a:rPr lang="en-US" dirty="0" smtClean="0"/>
              <a:t>Click to edit Master title style</a:t>
            </a:r>
            <a:endParaRPr lang="en-US" dirty="0"/>
          </a:p>
        </p:txBody>
      </p:sp>
      <p:sp>
        <p:nvSpPr>
          <p:cNvPr id="18" name="Content Placeholder 7"/>
          <p:cNvSpPr>
            <a:spLocks noGrp="1"/>
          </p:cNvSpPr>
          <p:nvPr>
            <p:ph sz="quarter" idx="1"/>
          </p:nvPr>
        </p:nvSpPr>
        <p:spPr>
          <a:xfrm>
            <a:off x="457200" y="1691640"/>
            <a:ext cx="4038600" cy="4389120"/>
          </a:xfrm>
          <a:prstGeom prst="rect">
            <a:avLst/>
          </a:prstGeom>
        </p:spPr>
        <p:txBody>
          <a:bodyPr/>
          <a:lstStyle>
            <a:lvl1pPr marL="273050" indent="-273050">
              <a:buClr>
                <a:schemeClr val="accent1"/>
              </a:buClr>
              <a:buSzPct val="100000"/>
              <a:buFont typeface="Wingdings" charset="2"/>
              <a:buChar char="§"/>
              <a:defRPr sz="1800">
                <a:latin typeface="Candara"/>
                <a:cs typeface="Candara"/>
              </a:defRPr>
            </a:lvl1pPr>
            <a:lvl2pPr marL="547688" indent="-273050">
              <a:buClr>
                <a:schemeClr val="accent1"/>
              </a:buClr>
              <a:buSzPct val="100000"/>
              <a:buFont typeface="Arial"/>
              <a:buChar char="•"/>
              <a:defRPr sz="1600">
                <a:solidFill>
                  <a:schemeClr val="tx1"/>
                </a:solidFill>
                <a:latin typeface="Candara"/>
                <a:cs typeface="Candara"/>
              </a:defRPr>
            </a:lvl2pPr>
            <a:lvl3pPr marL="822325" indent="-228600">
              <a:buClr>
                <a:schemeClr val="accent1"/>
              </a:buClr>
              <a:buFont typeface="Arial"/>
              <a:buChar char="•"/>
              <a:defRPr sz="1400">
                <a:latin typeface="Candara"/>
                <a:cs typeface="Candara"/>
              </a:defRPr>
            </a:lvl3pPr>
            <a:lvl4pPr marL="1192213" indent="-169863">
              <a:buClr>
                <a:schemeClr val="accent1"/>
              </a:buClr>
              <a:buFont typeface="Arial"/>
              <a:buChar char="•"/>
              <a:defRPr sz="1400">
                <a:latin typeface="Candara"/>
                <a:cs typeface="Candara"/>
              </a:defRPr>
            </a:lvl4pPr>
            <a:lvl5pPr marL="1543050" indent="-171450">
              <a:buClr>
                <a:schemeClr val="accent1"/>
              </a:buClr>
              <a:buFont typeface="Arial"/>
              <a:buChar char="•"/>
              <a:defRPr sz="1200">
                <a:latin typeface="Candara"/>
                <a:cs typeface="Candar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14"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9" name="Content Placeholder 7"/>
          <p:cNvSpPr>
            <a:spLocks noGrp="1"/>
          </p:cNvSpPr>
          <p:nvPr>
            <p:ph sz="quarter" idx="16"/>
          </p:nvPr>
        </p:nvSpPr>
        <p:spPr>
          <a:xfrm>
            <a:off x="4645152" y="1691640"/>
            <a:ext cx="4038600" cy="4389120"/>
          </a:xfrm>
          <a:prstGeom prst="rect">
            <a:avLst/>
          </a:prstGeom>
        </p:spPr>
        <p:txBody>
          <a:bodyPr/>
          <a:lstStyle>
            <a:lvl1pPr marL="273050" indent="-273050">
              <a:buClr>
                <a:schemeClr val="accent1"/>
              </a:buClr>
              <a:buSzPct val="100000"/>
              <a:buFont typeface="Wingdings" charset="2"/>
              <a:buChar char="§"/>
              <a:defRPr sz="1800">
                <a:latin typeface="Candara"/>
                <a:cs typeface="Candara"/>
              </a:defRPr>
            </a:lvl1pPr>
            <a:lvl2pPr marL="547688" indent="-273050">
              <a:buClr>
                <a:schemeClr val="accent1"/>
              </a:buClr>
              <a:buSzPct val="100000"/>
              <a:buFont typeface="Arial"/>
              <a:buChar char="•"/>
              <a:defRPr sz="1600">
                <a:solidFill>
                  <a:schemeClr val="tx1"/>
                </a:solidFill>
                <a:latin typeface="Candara"/>
                <a:cs typeface="Candara"/>
              </a:defRPr>
            </a:lvl2pPr>
            <a:lvl3pPr marL="822325" indent="-228600">
              <a:buClr>
                <a:schemeClr val="accent1"/>
              </a:buClr>
              <a:buFont typeface="Arial"/>
              <a:buChar char="•"/>
              <a:defRPr sz="1400">
                <a:latin typeface="Candara"/>
                <a:cs typeface="Candara"/>
              </a:defRPr>
            </a:lvl3pPr>
            <a:lvl4pPr marL="1192213" indent="-169863">
              <a:buClr>
                <a:schemeClr val="accent1"/>
              </a:buClr>
              <a:buFont typeface="Arial"/>
              <a:buChar char="•"/>
              <a:defRPr sz="1400">
                <a:latin typeface="Candara"/>
                <a:cs typeface="Candara"/>
              </a:defRPr>
            </a:lvl4pPr>
            <a:lvl5pPr marL="1543050" indent="-171450">
              <a:buClr>
                <a:schemeClr val="accent1"/>
              </a:buClr>
              <a:buFont typeface="Arial"/>
              <a:buChar char="•"/>
              <a:defRPr sz="1200">
                <a:latin typeface="Candara"/>
                <a:cs typeface="Candar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3916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Layout">
    <p:spTree>
      <p:nvGrpSpPr>
        <p:cNvPr id="1" name=""/>
        <p:cNvGrpSpPr/>
        <p:nvPr/>
      </p:nvGrpSpPr>
      <p:grpSpPr>
        <a:xfrm>
          <a:off x="0" y="0"/>
          <a:ext cx="0" cy="0"/>
          <a:chOff x="0" y="0"/>
          <a:chExt cx="0" cy="0"/>
        </a:xfrm>
      </p:grpSpPr>
      <p:pic>
        <p:nvPicPr>
          <p:cNvPr id="9" name="Picture 7"/>
          <p:cNvPicPr>
            <a:picLocks/>
          </p:cNvPicPr>
          <p:nvPr userDrawn="1"/>
        </p:nvPicPr>
        <p:blipFill rotWithShape="1">
          <a:blip r:embed="rId2" cstate="print">
            <a:extLst>
              <a:ext uri="{28A0092B-C50C-407E-A947-70E740481C1C}">
                <a14:useLocalDpi xmlns:a14="http://schemas.microsoft.com/office/drawing/2010/main" val="0"/>
              </a:ext>
            </a:extLst>
          </a:blip>
          <a:srcRect l="93623"/>
          <a:stretch/>
        </p:blipFill>
        <p:spPr bwMode="auto">
          <a:xfrm rot="5400000">
            <a:off x="4300334" y="2014337"/>
            <a:ext cx="543326"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564"/>
          <a:stretch/>
        </p:blipFill>
        <p:spPr>
          <a:xfrm>
            <a:off x="140030" y="6331324"/>
            <a:ext cx="914400" cy="410757"/>
          </a:xfrm>
          <a:prstGeom prst="rect">
            <a:avLst/>
          </a:prstGeom>
        </p:spPr>
      </p:pic>
      <p:sp>
        <p:nvSpPr>
          <p:cNvPr id="7"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8"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13" name="Rectangle 12"/>
          <p:cNvSpPr/>
          <p:nvPr userDrawn="1"/>
        </p:nvSpPr>
        <p:spPr>
          <a:xfrm>
            <a:off x="-3" y="6766560"/>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320930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emf"/><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 y="787066"/>
            <a:ext cx="9144000" cy="27432"/>
          </a:xfrm>
          <a:prstGeom prst="rect">
            <a:avLst/>
          </a:prstGeom>
          <a:solidFill>
            <a:schemeClr val="accent4"/>
          </a:solidFill>
          <a:ln w="381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p:cNvPicPr>
          <p:nvPr/>
        </p:nvPicPr>
        <p:blipFill rotWithShape="1">
          <a:blip r:embed="rId11" cstate="print">
            <a:extLst>
              <a:ext uri="{28A0092B-C50C-407E-A947-70E740481C1C}">
                <a14:useLocalDpi xmlns:a14="http://schemas.microsoft.com/office/drawing/2010/main" val="0"/>
              </a:ext>
            </a:extLst>
          </a:blip>
          <a:srcRect l="93623"/>
          <a:stretch/>
        </p:blipFill>
        <p:spPr bwMode="auto">
          <a:xfrm rot="5400000">
            <a:off x="4300334" y="2014337"/>
            <a:ext cx="543326"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 y="6766560"/>
            <a:ext cx="9144000" cy="91440"/>
          </a:xfrm>
          <a:prstGeom prst="rect">
            <a:avLst/>
          </a:prstGeom>
          <a:solidFill>
            <a:schemeClr val="accent4"/>
          </a:solidFill>
          <a:ln>
            <a:solidFill>
              <a:srgbClr val="F9D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3564"/>
          <a:stretch/>
        </p:blipFill>
        <p:spPr>
          <a:xfrm>
            <a:off x="140030" y="6335239"/>
            <a:ext cx="914400" cy="410757"/>
          </a:xfrm>
          <a:prstGeom prst="rect">
            <a:avLst/>
          </a:prstGeom>
        </p:spPr>
      </p:pic>
      <p:sp>
        <p:nvSpPr>
          <p:cNvPr id="2" name="Title Placeholder 1"/>
          <p:cNvSpPr>
            <a:spLocks noGrp="1"/>
          </p:cNvSpPr>
          <p:nvPr>
            <p:ph type="title"/>
          </p:nvPr>
        </p:nvSpPr>
        <p:spPr>
          <a:xfrm>
            <a:off x="457200" y="1"/>
            <a:ext cx="8686800" cy="804956"/>
          </a:xfrm>
          <a:prstGeom prst="rect">
            <a:avLst/>
          </a:prstGeom>
        </p:spPr>
        <p:txBody>
          <a:bodyPr vert="horz" lIns="91440" tIns="45720" rIns="91440" bIns="45720" rtlCol="0" anchor="ctr">
            <a:normAutofit/>
          </a:bodyPr>
          <a:lstStyle/>
          <a:p>
            <a:r>
              <a:rPr lang="en-US" smtClean="0"/>
              <a:t>Click to edit Master title style</a:t>
            </a:r>
            <a:endParaRPr lang="en-IN" dirty="0"/>
          </a:p>
        </p:txBody>
      </p:sp>
      <p:sp>
        <p:nvSpPr>
          <p:cNvPr id="3" name="Text Placeholder 2"/>
          <p:cNvSpPr>
            <a:spLocks noGrp="1"/>
          </p:cNvSpPr>
          <p:nvPr>
            <p:ph type="body" idx="1"/>
          </p:nvPr>
        </p:nvSpPr>
        <p:spPr>
          <a:xfrm>
            <a:off x="457200" y="960120"/>
            <a:ext cx="8229600" cy="50292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7" name="Footer Placeholder 4"/>
          <p:cNvSpPr>
            <a:spLocks noGrp="1"/>
          </p:cNvSpPr>
          <p:nvPr>
            <p:ph type="ftr" sz="quarter" idx="3"/>
          </p:nvPr>
        </p:nvSpPr>
        <p:spPr>
          <a:xfrm>
            <a:off x="3337560" y="6356351"/>
            <a:ext cx="2468880" cy="365125"/>
          </a:xfrm>
          <a:prstGeom prst="rect">
            <a:avLst/>
          </a:prstGeom>
        </p:spPr>
        <p:txBody>
          <a:bodyPr vert="horz" lIns="91440" tIns="45720" rIns="91440" bIns="45720" rtlCol="0" anchor="ctr"/>
          <a:lstStyle>
            <a:lvl1pPr algn="ctr">
              <a:defRPr sz="1100">
                <a:solidFill>
                  <a:schemeClr val="bg1"/>
                </a:solidFill>
                <a:latin typeface="Candara" panose="020E0502030303020204" pitchFamily="34" charset="0"/>
              </a:defRPr>
            </a:lvl1pPr>
          </a:lstStyle>
          <a:p>
            <a:r>
              <a:rPr lang="en-US" smtClean="0"/>
              <a:t>OSKI TECHNOLOGY CONFIDENTIAL</a:t>
            </a:r>
            <a:endParaRPr lang="en-US" dirty="0"/>
          </a:p>
        </p:txBody>
      </p:sp>
      <p:sp>
        <p:nvSpPr>
          <p:cNvPr id="18" name="Slide Number Placeholder 5"/>
          <p:cNvSpPr>
            <a:spLocks noGrp="1"/>
          </p:cNvSpPr>
          <p:nvPr>
            <p:ph type="sldNum" sz="quarter" idx="4"/>
          </p:nvPr>
        </p:nvSpPr>
        <p:spPr>
          <a:xfrm>
            <a:off x="7772400" y="6356351"/>
            <a:ext cx="914400" cy="365125"/>
          </a:xfrm>
          <a:prstGeom prst="rect">
            <a:avLst/>
          </a:prstGeom>
        </p:spPr>
        <p:txBody>
          <a:bodyPr vert="horz" lIns="91440" tIns="45720" rIns="91440" bIns="45720" rtlCol="0" anchor="ctr"/>
          <a:lstStyle>
            <a:lvl1pPr algn="r">
              <a:defRPr sz="1100">
                <a:solidFill>
                  <a:schemeClr val="bg1"/>
                </a:solidFill>
                <a:latin typeface="Candara" panose="020E0502030303020204" pitchFamily="34" charset="0"/>
              </a:defRPr>
            </a:lvl1pPr>
          </a:lstStyle>
          <a:p>
            <a:fld id="{C3023E2E-09DC-4675-84FC-8E9A854D4F01}" type="slidenum">
              <a:rPr lang="en-US" smtClean="0"/>
              <a:pPr/>
              <a:t>‹#›</a:t>
            </a:fld>
            <a:endParaRPr lang="en-US"/>
          </a:p>
        </p:txBody>
      </p:sp>
      <p:sp>
        <p:nvSpPr>
          <p:cNvPr id="12" name="Rectangle 11"/>
          <p:cNvSpPr/>
          <p:nvPr userDrawn="1"/>
        </p:nvSpPr>
        <p:spPr>
          <a:xfrm>
            <a:off x="-3" y="787066"/>
            <a:ext cx="9144000" cy="27432"/>
          </a:xfrm>
          <a:prstGeom prst="rect">
            <a:avLst/>
          </a:prstGeom>
          <a:solidFill>
            <a:schemeClr val="accent4"/>
          </a:solidFill>
          <a:ln w="381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
          <p:cNvPicPr>
            <a:picLocks/>
          </p:cNvPicPr>
          <p:nvPr userDrawn="1"/>
        </p:nvPicPr>
        <p:blipFill rotWithShape="1">
          <a:blip r:embed="rId11" cstate="print">
            <a:extLst>
              <a:ext uri="{28A0092B-C50C-407E-A947-70E740481C1C}">
                <a14:useLocalDpi xmlns:a14="http://schemas.microsoft.com/office/drawing/2010/main" val="0"/>
              </a:ext>
            </a:extLst>
          </a:blip>
          <a:srcRect l="93623"/>
          <a:stretch/>
        </p:blipFill>
        <p:spPr bwMode="auto">
          <a:xfrm rot="5400000">
            <a:off x="4300334" y="2014337"/>
            <a:ext cx="543326"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Placeholder 1"/>
          <p:cNvSpPr>
            <a:spLocks noGrp="1"/>
          </p:cNvSpPr>
          <p:nvPr>
            <p:ph type="title"/>
          </p:nvPr>
        </p:nvSpPr>
        <p:spPr>
          <a:xfrm>
            <a:off x="457200" y="1"/>
            <a:ext cx="8686800" cy="804956"/>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pic>
        <p:nvPicPr>
          <p:cNvPr id="16" name="Picture 15"/>
          <p:cNvPicPr>
            <a:picLocks noChangeAspect="1"/>
          </p:cNvPicPr>
          <p:nvPr userDrawn="1"/>
        </p:nvPicPr>
        <p:blipFill rotWithShape="1">
          <a:blip r:embed="rId12" cstate="print">
            <a:extLst>
              <a:ext uri="{28A0092B-C50C-407E-A947-70E740481C1C}">
                <a14:useLocalDpi xmlns:a14="http://schemas.microsoft.com/office/drawing/2010/main" val="0"/>
              </a:ext>
            </a:extLst>
          </a:blip>
          <a:srcRect l="3564"/>
          <a:stretch/>
        </p:blipFill>
        <p:spPr>
          <a:xfrm>
            <a:off x="137160" y="6336792"/>
            <a:ext cx="914400" cy="410757"/>
          </a:xfrm>
          <a:prstGeom prst="rect">
            <a:avLst/>
          </a:prstGeom>
        </p:spPr>
      </p:pic>
      <p:sp>
        <p:nvSpPr>
          <p:cNvPr id="19" name="Rectangle 18"/>
          <p:cNvSpPr/>
          <p:nvPr userDrawn="1"/>
        </p:nvSpPr>
        <p:spPr>
          <a:xfrm>
            <a:off x="0" y="6766560"/>
            <a:ext cx="9144000" cy="91440"/>
          </a:xfrm>
          <a:prstGeom prst="rect">
            <a:avLst/>
          </a:prstGeom>
          <a:solidFill>
            <a:schemeClr val="accent4"/>
          </a:solidFill>
          <a:ln>
            <a:solidFill>
              <a:srgbClr val="F9D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273006074"/>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58" r:id="rId7"/>
    <p:sldLayoutId id="2147483941" r:id="rId8"/>
    <p:sldLayoutId id="2147483962" r:id="rId9"/>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dt="0"/>
  <p:txStyles>
    <p:titleStyle>
      <a:lvl1pPr algn="l" defTabSz="685800" rtl="0" eaLnBrk="1" latinLnBrk="0" hangingPunct="1">
        <a:lnSpc>
          <a:spcPct val="90000"/>
        </a:lnSpc>
        <a:spcBef>
          <a:spcPct val="0"/>
        </a:spcBef>
        <a:buNone/>
        <a:defRPr sz="2800" b="1" i="1" kern="1200">
          <a:solidFill>
            <a:schemeClr val="accent1"/>
          </a:solidFill>
          <a:latin typeface="Candara"/>
          <a:ea typeface="+mj-ea"/>
          <a:cs typeface="Candara"/>
        </a:defRPr>
      </a:lvl1pPr>
    </p:titleStyle>
    <p:bodyStyle>
      <a:lvl1pPr marL="341313" indent="-341313" algn="l" defTabSz="685800" rtl="0" eaLnBrk="1" latinLnBrk="0" hangingPunct="1">
        <a:lnSpc>
          <a:spcPct val="100000"/>
        </a:lnSpc>
        <a:spcBef>
          <a:spcPts val="750"/>
        </a:spcBef>
        <a:buClr>
          <a:schemeClr val="accent1"/>
        </a:buClr>
        <a:buSzPct val="100000"/>
        <a:buFont typeface="Wingdings" charset="2"/>
        <a:buChar char="§"/>
        <a:defRPr sz="2200" kern="1200">
          <a:solidFill>
            <a:schemeClr val="tx1"/>
          </a:solidFill>
          <a:latin typeface="Candara"/>
          <a:ea typeface="Open Sans" panose="020B0606030504020204" pitchFamily="34" charset="0"/>
          <a:cs typeface="Candara"/>
        </a:defRPr>
      </a:lvl1pPr>
      <a:lvl2pPr marL="573088" indent="-231775" algn="l" defTabSz="685800" rtl="0" eaLnBrk="1" latinLnBrk="0" hangingPunct="1">
        <a:lnSpc>
          <a:spcPct val="100000"/>
        </a:lnSpc>
        <a:spcBef>
          <a:spcPts val="375"/>
        </a:spcBef>
        <a:buClr>
          <a:schemeClr val="accent1"/>
        </a:buClr>
        <a:buSzPct val="100000"/>
        <a:buFont typeface="Arial"/>
        <a:buChar char="•"/>
        <a:tabLst>
          <a:tab pos="571500" algn="l"/>
        </a:tabLst>
        <a:defRPr sz="1800" kern="1200">
          <a:solidFill>
            <a:schemeClr val="tx1"/>
          </a:solidFill>
          <a:latin typeface="Candara"/>
          <a:ea typeface="Open Sans" panose="020B0606030504020204" pitchFamily="34" charset="0"/>
          <a:cs typeface="Candara"/>
        </a:defRPr>
      </a:lvl2pPr>
      <a:lvl3pPr marL="914400" indent="-233363" algn="l" defTabSz="685800" rtl="0" eaLnBrk="1" latinLnBrk="0" hangingPunct="1">
        <a:lnSpc>
          <a:spcPct val="100000"/>
        </a:lnSpc>
        <a:spcBef>
          <a:spcPts val="375"/>
        </a:spcBef>
        <a:buClr>
          <a:schemeClr val="accent1"/>
        </a:buClr>
        <a:buSzPct val="100000"/>
        <a:buFont typeface="Arial"/>
        <a:buChar char="•"/>
        <a:defRPr sz="1600" kern="1200">
          <a:solidFill>
            <a:schemeClr val="tx1"/>
          </a:solidFill>
          <a:latin typeface="Candara"/>
          <a:ea typeface="Open Sans" panose="020B0606030504020204" pitchFamily="34" charset="0"/>
          <a:cs typeface="Candara"/>
        </a:defRPr>
      </a:lvl3pPr>
      <a:lvl4pPr marL="1192213" indent="-169863" algn="l" defTabSz="685800" rtl="0" eaLnBrk="1" latinLnBrk="0" hangingPunct="1">
        <a:lnSpc>
          <a:spcPct val="100000"/>
        </a:lnSpc>
        <a:spcBef>
          <a:spcPts val="375"/>
        </a:spcBef>
        <a:buClr>
          <a:schemeClr val="accent1"/>
        </a:buClr>
        <a:buSzPct val="100000"/>
        <a:buFont typeface="Arial"/>
        <a:buChar char="•"/>
        <a:defRPr sz="1400" kern="1200">
          <a:solidFill>
            <a:schemeClr val="tx1"/>
          </a:solidFill>
          <a:latin typeface="Candara"/>
          <a:ea typeface="Open Sans" panose="020B0606030504020204" pitchFamily="34" charset="0"/>
          <a:cs typeface="Candara"/>
        </a:defRPr>
      </a:lvl4pPr>
      <a:lvl5pPr marL="1543050" indent="-171450" algn="l" defTabSz="685800" rtl="0" eaLnBrk="1" latinLnBrk="0" hangingPunct="1">
        <a:lnSpc>
          <a:spcPct val="100000"/>
        </a:lnSpc>
        <a:spcBef>
          <a:spcPts val="375"/>
        </a:spcBef>
        <a:buClr>
          <a:schemeClr val="accent1"/>
        </a:buClr>
        <a:buSzPct val="100000"/>
        <a:buFont typeface="Arial"/>
        <a:buChar char="•"/>
        <a:defRPr sz="1200" kern="1200">
          <a:solidFill>
            <a:schemeClr val="tx1"/>
          </a:solidFill>
          <a:latin typeface="Candara"/>
          <a:ea typeface="Open Sans" panose="020B0606030504020204" pitchFamily="34" charset="0"/>
          <a:cs typeface="Candar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30199" y="303252"/>
            <a:ext cx="8489951" cy="103046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pic>
        <p:nvPicPr>
          <p:cNvPr id="4"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604377" y="6428916"/>
            <a:ext cx="1157704" cy="21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bwMode="gray">
          <a:xfrm>
            <a:off x="315709" y="6481366"/>
            <a:ext cx="325730" cy="230832"/>
          </a:xfrm>
          <a:prstGeom prst="rect">
            <a:avLst/>
          </a:prstGeom>
          <a:noFill/>
        </p:spPr>
        <p:txBody>
          <a:bodyPr wrap="none" rtlCol="0">
            <a:spAutoFit/>
          </a:bodyPr>
          <a:lstStyle/>
          <a:p>
            <a:pPr fontAlgn="auto">
              <a:spcBef>
                <a:spcPts val="0"/>
              </a:spcBef>
              <a:spcAft>
                <a:spcPts val="0"/>
              </a:spcAft>
            </a:pPr>
            <a:fld id="{2B7AF141-2B95-496E-A444-1A6308939B01}" type="slidenum">
              <a:rPr lang="en-US" sz="900" smtClean="0">
                <a:solidFill>
                  <a:srgbClr val="FFFFFF">
                    <a:lumMod val="75000"/>
                  </a:srgbClr>
                </a:solidFill>
              </a:rPr>
              <a:pPr fontAlgn="auto">
                <a:spcBef>
                  <a:spcPts val="0"/>
                </a:spcBef>
                <a:spcAft>
                  <a:spcPts val="0"/>
                </a:spcAft>
              </a:pPr>
              <a:t>‹#›</a:t>
            </a:fld>
            <a:endParaRPr lang="en-US" sz="900" dirty="0">
              <a:solidFill>
                <a:srgbClr val="FFFFFF">
                  <a:lumMod val="75000"/>
                </a:srgbClr>
              </a:solidFill>
              <a:latin typeface="Arial"/>
            </a:endParaRPr>
          </a:p>
        </p:txBody>
      </p:sp>
      <p:sp>
        <p:nvSpPr>
          <p:cNvPr id="9" name="TextBox 8"/>
          <p:cNvSpPr txBox="1"/>
          <p:nvPr/>
        </p:nvSpPr>
        <p:spPr bwMode="gray">
          <a:xfrm>
            <a:off x="631118" y="6481366"/>
            <a:ext cx="3155031" cy="230832"/>
          </a:xfrm>
          <a:prstGeom prst="rect">
            <a:avLst/>
          </a:prstGeom>
          <a:noFill/>
        </p:spPr>
        <p:txBody>
          <a:bodyPr wrap="none" rtlCol="0">
            <a:spAutoFit/>
          </a:bodyPr>
          <a:lstStyle/>
          <a:p>
            <a:pPr>
              <a:defRPr/>
            </a:pPr>
            <a:r>
              <a:rPr lang="en-US" sz="900" dirty="0" smtClean="0">
                <a:solidFill>
                  <a:srgbClr val="FFFFFF">
                    <a:lumMod val="75000"/>
                  </a:srgbClr>
                </a:solidFill>
              </a:rPr>
              <a:t>© 2015 Cadence Design Systems, Inc. All rights reserved.</a:t>
            </a:r>
          </a:p>
        </p:txBody>
      </p:sp>
      <p:sp>
        <p:nvSpPr>
          <p:cNvPr id="6" name="TextBox 5"/>
          <p:cNvSpPr txBox="1"/>
          <p:nvPr userDrawn="1"/>
        </p:nvSpPr>
        <p:spPr>
          <a:xfrm>
            <a:off x="0" y="6689621"/>
            <a:ext cx="9144000" cy="176972"/>
          </a:xfrm>
          <a:prstGeom prst="rect">
            <a:avLst/>
          </a:prstGeom>
          <a:noFill/>
        </p:spPr>
        <p:txBody>
          <a:bodyPr wrap="square" lIns="45720" rIns="45720" rtlCol="0">
            <a:spAutoFit/>
          </a:bodyPr>
          <a:lstStyle/>
          <a:p>
            <a:pPr algn="ctr" fontAlgn="auto">
              <a:spcBef>
                <a:spcPts val="0"/>
              </a:spcBef>
              <a:spcAft>
                <a:spcPts val="0"/>
              </a:spcAft>
            </a:pPr>
            <a:r>
              <a:rPr lang="en-US" sz="550" dirty="0" smtClean="0">
                <a:solidFill>
                  <a:srgbClr val="999999"/>
                </a:solidFill>
                <a:latin typeface="Arial"/>
              </a:rPr>
              <a:t>© 2014 Cadence Design Systems, Inc. All rights reserved worldwide. Cadence and the Cadence logo are trademarks of Cadence Design Systems, Inc. in the United States and other countries. All other trademarks are the property of their respective owners and are not affiliated with Cadence.</a:t>
            </a:r>
          </a:p>
        </p:txBody>
      </p:sp>
    </p:spTree>
    <p:extLst>
      <p:ext uri="{BB962C8B-B14F-4D97-AF65-F5344CB8AC3E}">
        <p14:creationId xmlns:p14="http://schemas.microsoft.com/office/powerpoint/2010/main" val="385161035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Lst>
  <p:transition>
    <p:fade/>
  </p:transition>
  <p:timing>
    <p:tnLst>
      <p:par>
        <p:cTn id="1" dur="indefinite" restart="never" nodeType="tmRoot"/>
      </p:par>
    </p:tnLst>
  </p:timing>
  <p:hf hdr="0" dt="0"/>
  <p:txStyles>
    <p:titleStyle>
      <a:lvl1pPr algn="l" defTabSz="914400" rtl="0" eaLnBrk="1" latinLnBrk="0" hangingPunct="1">
        <a:lnSpc>
          <a:spcPct val="85000"/>
        </a:lnSpc>
        <a:spcBef>
          <a:spcPct val="0"/>
        </a:spcBef>
        <a:buNone/>
        <a:defRPr lang="en-US" sz="3000" b="0" kern="1200" dirty="0">
          <a:solidFill>
            <a:schemeClr val="tx1"/>
          </a:solidFill>
          <a:latin typeface="+mj-lt"/>
          <a:ea typeface="+mj-ea"/>
          <a:cs typeface="+mj-cs"/>
        </a:defRPr>
      </a:lvl1pPr>
    </p:titleStyle>
    <p:bodyStyle>
      <a:lvl1pPr marL="285750" indent="-285750" algn="l" defTabSz="914400" rtl="0" eaLnBrk="1" latinLnBrk="0" hangingPunct="1">
        <a:spcBef>
          <a:spcPct val="20000"/>
        </a:spcBef>
        <a:buClr>
          <a:schemeClr val="accent1"/>
        </a:buClr>
        <a:buFont typeface="Wingdings" pitchFamily="2" charset="2"/>
        <a:buChar char="§"/>
        <a:defRPr sz="2800" kern="1200">
          <a:solidFill>
            <a:schemeClr val="tx2"/>
          </a:solidFill>
          <a:latin typeface="+mn-lt"/>
          <a:ea typeface="+mn-ea"/>
          <a:cs typeface="+mn-cs"/>
        </a:defRPr>
      </a:lvl1pPr>
      <a:lvl2pPr marL="628650" indent="-287338"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58838" indent="-230188"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089025" indent="-230188"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11275" indent="-22225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664" y="1709120"/>
            <a:ext cx="7798165" cy="1237280"/>
          </a:xfrm>
        </p:spPr>
        <p:txBody>
          <a:bodyPr>
            <a:normAutofit fontScale="90000"/>
          </a:bodyPr>
          <a:lstStyle/>
          <a:p>
            <a:r>
              <a:rPr lang="en-US" dirty="0" smtClean="0"/>
              <a:t>Formal Verification in the Industry: a 2020 Vision</a:t>
            </a:r>
            <a:br>
              <a:rPr lang="en-US" dirty="0" smtClean="0"/>
            </a:br>
            <a:r>
              <a:rPr lang="en-US" dirty="0" smtClean="0"/>
              <a:t/>
            </a:r>
            <a:br>
              <a:rPr lang="en-US" dirty="0" smtClean="0"/>
            </a:br>
            <a:r>
              <a:rPr lang="en-US" dirty="0" smtClean="0">
                <a:solidFill>
                  <a:schemeClr val="bg1"/>
                </a:solidFill>
              </a:rPr>
              <a:t>VIGYAN SINGHAL</a:t>
            </a:r>
            <a:br>
              <a:rPr lang="en-US" dirty="0" smtClean="0">
                <a:solidFill>
                  <a:schemeClr val="bg1"/>
                </a:solidFill>
              </a:rPr>
            </a:br>
            <a:r>
              <a:rPr lang="en-US" dirty="0" err="1" smtClean="0">
                <a:solidFill>
                  <a:schemeClr val="bg1"/>
                </a:solidFill>
              </a:rPr>
              <a:t>Oski</a:t>
            </a:r>
            <a:r>
              <a:rPr lang="en-US" dirty="0" smtClean="0">
                <a:solidFill>
                  <a:schemeClr val="bg1"/>
                </a:solidFill>
              </a:rPr>
              <a:t> Technology</a:t>
            </a:r>
            <a:endParaRPr lang="en-US" dirty="0">
              <a:solidFill>
                <a:schemeClr val="bg1"/>
              </a:solidFill>
            </a:endParaRPr>
          </a:p>
        </p:txBody>
      </p:sp>
    </p:spTree>
    <p:extLst>
      <p:ext uri="{BB962C8B-B14F-4D97-AF65-F5344CB8AC3E}">
        <p14:creationId xmlns:p14="http://schemas.microsoft.com/office/powerpoint/2010/main" val="2279598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985153"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 name="Title 1"/>
          <p:cNvSpPr>
            <a:spLocks noGrp="1"/>
          </p:cNvSpPr>
          <p:nvPr>
            <p:ph type="title"/>
          </p:nvPr>
        </p:nvSpPr>
        <p:spPr/>
        <p:txBody>
          <a:bodyPr/>
          <a:lstStyle/>
          <a:p>
            <a:r>
              <a:rPr lang="en-US" dirty="0" smtClean="0"/>
              <a:t>Improved Schedule and Quality at No Extra Cost</a:t>
            </a:r>
            <a:endParaRPr lang="en-IN" dirty="0"/>
          </a:p>
        </p:txBody>
      </p:sp>
      <p:sp>
        <p:nvSpPr>
          <p:cNvPr id="13" name="TextBox 12"/>
          <p:cNvSpPr txBox="1"/>
          <p:nvPr/>
        </p:nvSpPr>
        <p:spPr>
          <a:xfrm>
            <a:off x="7950269" y="1593859"/>
            <a:ext cx="712054" cy="523220"/>
          </a:xfrm>
          <a:prstGeom prst="rect">
            <a:avLst/>
          </a:prstGeom>
          <a:noFill/>
        </p:spPr>
        <p:txBody>
          <a:bodyPr wrap="none" rtlCol="0">
            <a:spAutoFit/>
          </a:bodyPr>
          <a:lstStyle/>
          <a:p>
            <a:r>
              <a:rPr lang="en-US" sz="1400" dirty="0">
                <a:solidFill>
                  <a:schemeClr val="bg1"/>
                </a:solidFill>
                <a:latin typeface="Candara"/>
                <a:cs typeface="Candara"/>
              </a:rPr>
              <a:t>p</a:t>
            </a:r>
            <a:r>
              <a:rPr lang="en-US" sz="1400" dirty="0" smtClean="0">
                <a:solidFill>
                  <a:schemeClr val="bg1"/>
                </a:solidFill>
                <a:latin typeface="Candara"/>
                <a:cs typeface="Candara"/>
              </a:rPr>
              <a:t>ost-</a:t>
            </a:r>
            <a:r>
              <a:rPr lang="en-US" sz="1400" dirty="0" err="1" smtClean="0">
                <a:solidFill>
                  <a:schemeClr val="bg1"/>
                </a:solidFill>
                <a:latin typeface="Candara"/>
                <a:cs typeface="Candara"/>
              </a:rPr>
              <a:t>si</a:t>
            </a:r>
            <a:endParaRPr lang="en-US" sz="1400" dirty="0" smtClean="0">
              <a:solidFill>
                <a:schemeClr val="bg1"/>
              </a:solidFill>
              <a:latin typeface="Candara"/>
              <a:cs typeface="Candara"/>
            </a:endParaRPr>
          </a:p>
          <a:p>
            <a:r>
              <a:rPr lang="en-US" sz="1400" dirty="0" smtClean="0">
                <a:solidFill>
                  <a:schemeClr val="bg1"/>
                </a:solidFill>
                <a:latin typeface="Candara"/>
                <a:cs typeface="Candara"/>
              </a:rPr>
              <a:t>WARs</a:t>
            </a:r>
          </a:p>
        </p:txBody>
      </p:sp>
      <p:sp>
        <p:nvSpPr>
          <p:cNvPr id="18" name="Rectangle 17"/>
          <p:cNvSpPr/>
          <p:nvPr/>
        </p:nvSpPr>
        <p:spPr>
          <a:xfrm>
            <a:off x="538110"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19" name="Rectangle 18"/>
          <p:cNvSpPr/>
          <p:nvPr/>
        </p:nvSpPr>
        <p:spPr>
          <a:xfrm>
            <a:off x="1215822"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0" name="Rectangle 19"/>
          <p:cNvSpPr/>
          <p:nvPr/>
        </p:nvSpPr>
        <p:spPr>
          <a:xfrm>
            <a:off x="1893658"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1" name="Rectangle 20"/>
          <p:cNvSpPr/>
          <p:nvPr/>
        </p:nvSpPr>
        <p:spPr>
          <a:xfrm>
            <a:off x="2571494"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2" name="Rectangle 21"/>
          <p:cNvSpPr/>
          <p:nvPr/>
        </p:nvSpPr>
        <p:spPr>
          <a:xfrm>
            <a:off x="3249206"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3" name="Rectangle 22"/>
          <p:cNvSpPr/>
          <p:nvPr/>
        </p:nvSpPr>
        <p:spPr>
          <a:xfrm>
            <a:off x="3926918"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4" name="Rectangle 23"/>
          <p:cNvSpPr/>
          <p:nvPr/>
        </p:nvSpPr>
        <p:spPr>
          <a:xfrm>
            <a:off x="4604754"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5" name="Rectangle 24"/>
          <p:cNvSpPr/>
          <p:nvPr/>
        </p:nvSpPr>
        <p:spPr>
          <a:xfrm>
            <a:off x="5273933"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6" name="Rectangle 25"/>
          <p:cNvSpPr/>
          <p:nvPr/>
        </p:nvSpPr>
        <p:spPr>
          <a:xfrm>
            <a:off x="5951645"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7" name="Rectangle 26"/>
          <p:cNvSpPr/>
          <p:nvPr/>
        </p:nvSpPr>
        <p:spPr>
          <a:xfrm>
            <a:off x="6629481"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8" name="Rectangle 27"/>
          <p:cNvSpPr/>
          <p:nvPr/>
        </p:nvSpPr>
        <p:spPr>
          <a:xfrm>
            <a:off x="7307317"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9" name="TextBox 8"/>
          <p:cNvSpPr txBox="1"/>
          <p:nvPr/>
        </p:nvSpPr>
        <p:spPr>
          <a:xfrm>
            <a:off x="2571494" y="1592088"/>
            <a:ext cx="2033260" cy="523220"/>
          </a:xfrm>
          <a:prstGeom prst="rect">
            <a:avLst/>
          </a:prstGeom>
          <a:noFill/>
        </p:spPr>
        <p:txBody>
          <a:bodyPr wrap="square" rtlCol="0">
            <a:spAutoFit/>
          </a:bodyPr>
          <a:lstStyle/>
          <a:p>
            <a:pPr algn="ctr"/>
            <a:r>
              <a:rPr lang="en-US" sz="1400" dirty="0" smtClean="0">
                <a:solidFill>
                  <a:schemeClr val="bg1"/>
                </a:solidFill>
                <a:latin typeface="Candara"/>
                <a:cs typeface="Candara"/>
              </a:rPr>
              <a:t>subsystem fixes + minor features</a:t>
            </a:r>
          </a:p>
        </p:txBody>
      </p:sp>
      <p:sp>
        <p:nvSpPr>
          <p:cNvPr id="6" name="TextBox 5"/>
          <p:cNvSpPr txBox="1"/>
          <p:nvPr/>
        </p:nvSpPr>
        <p:spPr>
          <a:xfrm>
            <a:off x="538110" y="1606077"/>
            <a:ext cx="631904" cy="523220"/>
          </a:xfrm>
          <a:prstGeom prst="rect">
            <a:avLst/>
          </a:prstGeom>
          <a:noFill/>
        </p:spPr>
        <p:txBody>
          <a:bodyPr wrap="none" rtlCol="0">
            <a:spAutoFit/>
          </a:bodyPr>
          <a:lstStyle/>
          <a:p>
            <a:pPr algn="ctr"/>
            <a:r>
              <a:rPr lang="en-US" sz="1400" dirty="0" err="1">
                <a:solidFill>
                  <a:schemeClr val="bg1"/>
                </a:solidFill>
                <a:latin typeface="Candara"/>
                <a:cs typeface="Candara"/>
              </a:rPr>
              <a:t>u</a:t>
            </a:r>
            <a:r>
              <a:rPr lang="en-US" sz="1400" dirty="0" err="1" smtClean="0">
                <a:solidFill>
                  <a:schemeClr val="bg1"/>
                </a:solidFill>
                <a:latin typeface="Candara"/>
                <a:cs typeface="Candara"/>
              </a:rPr>
              <a:t>arch</a:t>
            </a:r>
            <a:endParaRPr lang="en-US" sz="1400" dirty="0" smtClean="0">
              <a:solidFill>
                <a:schemeClr val="bg1"/>
              </a:solidFill>
              <a:latin typeface="Candara"/>
              <a:cs typeface="Candara"/>
            </a:endParaRPr>
          </a:p>
          <a:p>
            <a:pPr algn="ctr"/>
            <a:r>
              <a:rPr lang="en-US" sz="1400" dirty="0" err="1" smtClean="0">
                <a:solidFill>
                  <a:schemeClr val="bg1"/>
                </a:solidFill>
                <a:latin typeface="Candara"/>
                <a:cs typeface="Candara"/>
              </a:rPr>
              <a:t>reqs</a:t>
            </a:r>
            <a:endParaRPr lang="en-US" sz="1400" dirty="0">
              <a:solidFill>
                <a:schemeClr val="bg1"/>
              </a:solidFill>
              <a:latin typeface="Candara"/>
              <a:cs typeface="Candara"/>
            </a:endParaRPr>
          </a:p>
        </p:txBody>
      </p:sp>
      <p:sp>
        <p:nvSpPr>
          <p:cNvPr id="7" name="TextBox 6"/>
          <p:cNvSpPr txBox="1"/>
          <p:nvPr/>
        </p:nvSpPr>
        <p:spPr>
          <a:xfrm>
            <a:off x="1186638" y="1614507"/>
            <a:ext cx="712054" cy="523220"/>
          </a:xfrm>
          <a:prstGeom prst="rect">
            <a:avLst/>
          </a:prstGeom>
          <a:noFill/>
        </p:spPr>
        <p:txBody>
          <a:bodyPr wrap="none" rtlCol="0">
            <a:spAutoFit/>
          </a:bodyPr>
          <a:lstStyle/>
          <a:p>
            <a:pPr algn="ctr"/>
            <a:r>
              <a:rPr lang="en-US" sz="1400" dirty="0" smtClean="0">
                <a:solidFill>
                  <a:schemeClr val="bg1"/>
                </a:solidFill>
                <a:latin typeface="Candara"/>
                <a:cs typeface="Candara"/>
              </a:rPr>
              <a:t>RTL</a:t>
            </a:r>
          </a:p>
          <a:p>
            <a:pPr algn="ctr"/>
            <a:r>
              <a:rPr lang="en-US" sz="1400" dirty="0" smtClean="0">
                <a:solidFill>
                  <a:schemeClr val="bg1"/>
                </a:solidFill>
                <a:latin typeface="Candara"/>
                <a:cs typeface="Candara"/>
              </a:rPr>
              <a:t>coding</a:t>
            </a:r>
          </a:p>
        </p:txBody>
      </p:sp>
      <p:sp>
        <p:nvSpPr>
          <p:cNvPr id="8" name="TextBox 7"/>
          <p:cNvSpPr txBox="1"/>
          <p:nvPr/>
        </p:nvSpPr>
        <p:spPr>
          <a:xfrm>
            <a:off x="1824528" y="1621272"/>
            <a:ext cx="861133" cy="523220"/>
          </a:xfrm>
          <a:prstGeom prst="rect">
            <a:avLst/>
          </a:prstGeom>
          <a:noFill/>
        </p:spPr>
        <p:txBody>
          <a:bodyPr wrap="none" rtlCol="0">
            <a:spAutoFit/>
          </a:bodyPr>
          <a:lstStyle/>
          <a:p>
            <a:r>
              <a:rPr lang="en-US" sz="1400" dirty="0">
                <a:solidFill>
                  <a:schemeClr val="bg1"/>
                </a:solidFill>
                <a:latin typeface="Candara"/>
                <a:cs typeface="Candara"/>
              </a:rPr>
              <a:t>s</a:t>
            </a:r>
            <a:r>
              <a:rPr lang="en-US" sz="1400" dirty="0" smtClean="0">
                <a:solidFill>
                  <a:schemeClr val="bg1"/>
                </a:solidFill>
                <a:latin typeface="Candara"/>
                <a:cs typeface="Candara"/>
              </a:rPr>
              <a:t>andbox</a:t>
            </a:r>
          </a:p>
          <a:p>
            <a:pPr algn="ctr"/>
            <a:r>
              <a:rPr lang="en-US" sz="1400" dirty="0" err="1">
                <a:solidFill>
                  <a:schemeClr val="bg1"/>
                </a:solidFill>
                <a:latin typeface="Candara"/>
                <a:cs typeface="Candara"/>
              </a:rPr>
              <a:t>v</a:t>
            </a:r>
            <a:r>
              <a:rPr lang="en-US" sz="1400" dirty="0" err="1" smtClean="0">
                <a:solidFill>
                  <a:schemeClr val="bg1"/>
                </a:solidFill>
                <a:latin typeface="Candara"/>
                <a:cs typeface="Candara"/>
              </a:rPr>
              <a:t>erif</a:t>
            </a:r>
            <a:r>
              <a:rPr lang="en-US" sz="1400" dirty="0" smtClean="0">
                <a:solidFill>
                  <a:schemeClr val="bg1"/>
                </a:solidFill>
                <a:latin typeface="Candara"/>
                <a:cs typeface="Candara"/>
              </a:rPr>
              <a:t>.</a:t>
            </a:r>
          </a:p>
        </p:txBody>
      </p:sp>
      <p:sp>
        <p:nvSpPr>
          <p:cNvPr id="10" name="TextBox 9"/>
          <p:cNvSpPr txBox="1"/>
          <p:nvPr/>
        </p:nvSpPr>
        <p:spPr>
          <a:xfrm>
            <a:off x="5060408" y="1624816"/>
            <a:ext cx="1253869" cy="523220"/>
          </a:xfrm>
          <a:prstGeom prst="rect">
            <a:avLst/>
          </a:prstGeom>
          <a:noFill/>
        </p:spPr>
        <p:txBody>
          <a:bodyPr wrap="none" rtlCol="0">
            <a:spAutoFit/>
          </a:bodyPr>
          <a:lstStyle/>
          <a:p>
            <a:pPr algn="ctr"/>
            <a:r>
              <a:rPr lang="en-US" sz="1400" dirty="0">
                <a:solidFill>
                  <a:schemeClr val="bg1"/>
                </a:solidFill>
                <a:latin typeface="Candara"/>
                <a:cs typeface="Candara"/>
              </a:rPr>
              <a:t>b</a:t>
            </a:r>
            <a:r>
              <a:rPr lang="en-US" sz="1400" dirty="0" smtClean="0">
                <a:solidFill>
                  <a:schemeClr val="bg1"/>
                </a:solidFill>
                <a:latin typeface="Candara"/>
                <a:cs typeface="Candara"/>
              </a:rPr>
              <a:t>ugs + timing</a:t>
            </a:r>
          </a:p>
          <a:p>
            <a:pPr algn="ctr"/>
            <a:r>
              <a:rPr lang="en-US" sz="1400" dirty="0" smtClean="0">
                <a:solidFill>
                  <a:schemeClr val="bg1"/>
                </a:solidFill>
                <a:latin typeface="Candara"/>
                <a:cs typeface="Candara"/>
              </a:rPr>
              <a:t>fixes</a:t>
            </a:r>
          </a:p>
        </p:txBody>
      </p:sp>
      <p:sp>
        <p:nvSpPr>
          <p:cNvPr id="11" name="TextBox 10"/>
          <p:cNvSpPr txBox="1"/>
          <p:nvPr/>
        </p:nvSpPr>
        <p:spPr>
          <a:xfrm>
            <a:off x="6662798" y="1614506"/>
            <a:ext cx="539706" cy="523220"/>
          </a:xfrm>
          <a:prstGeom prst="rect">
            <a:avLst/>
          </a:prstGeom>
          <a:noFill/>
        </p:spPr>
        <p:txBody>
          <a:bodyPr wrap="none" rtlCol="0">
            <a:spAutoFit/>
          </a:bodyPr>
          <a:lstStyle/>
          <a:p>
            <a:pPr algn="ctr"/>
            <a:r>
              <a:rPr lang="en-US" sz="1400" dirty="0" smtClean="0">
                <a:solidFill>
                  <a:schemeClr val="bg1"/>
                </a:solidFill>
                <a:latin typeface="Candara"/>
                <a:cs typeface="Candara"/>
              </a:rPr>
              <a:t>ECO</a:t>
            </a:r>
          </a:p>
          <a:p>
            <a:pPr algn="ctr"/>
            <a:r>
              <a:rPr lang="en-US" sz="1400" dirty="0" smtClean="0">
                <a:solidFill>
                  <a:schemeClr val="bg1"/>
                </a:solidFill>
                <a:latin typeface="Candara"/>
                <a:cs typeface="Candara"/>
              </a:rPr>
              <a:t>fixes</a:t>
            </a:r>
          </a:p>
        </p:txBody>
      </p:sp>
      <p:sp>
        <p:nvSpPr>
          <p:cNvPr id="12" name="TextBox 11"/>
          <p:cNvSpPr txBox="1"/>
          <p:nvPr/>
        </p:nvSpPr>
        <p:spPr>
          <a:xfrm>
            <a:off x="7206838" y="1591802"/>
            <a:ext cx="886243" cy="523220"/>
          </a:xfrm>
          <a:prstGeom prst="rect">
            <a:avLst/>
          </a:prstGeom>
          <a:noFill/>
        </p:spPr>
        <p:txBody>
          <a:bodyPr wrap="none" rtlCol="0">
            <a:spAutoFit/>
          </a:bodyPr>
          <a:lstStyle/>
          <a:p>
            <a:pPr algn="ctr"/>
            <a:r>
              <a:rPr lang="en-US" sz="1400" dirty="0">
                <a:solidFill>
                  <a:schemeClr val="bg1"/>
                </a:solidFill>
                <a:latin typeface="Candara"/>
                <a:cs typeface="Candara"/>
              </a:rPr>
              <a:t>p</a:t>
            </a:r>
            <a:r>
              <a:rPr lang="en-US" sz="1400" dirty="0" smtClean="0">
                <a:solidFill>
                  <a:schemeClr val="bg1"/>
                </a:solidFill>
                <a:latin typeface="Candara"/>
                <a:cs typeface="Candara"/>
              </a:rPr>
              <a:t>ost-ECO</a:t>
            </a:r>
          </a:p>
          <a:p>
            <a:pPr algn="ctr"/>
            <a:r>
              <a:rPr lang="en-US" sz="1400" dirty="0" smtClean="0">
                <a:solidFill>
                  <a:schemeClr val="bg1"/>
                </a:solidFill>
                <a:latin typeface="Candara"/>
                <a:cs typeface="Candara"/>
              </a:rPr>
              <a:t>WARs</a:t>
            </a:r>
          </a:p>
        </p:txBody>
      </p:sp>
      <p:sp>
        <p:nvSpPr>
          <p:cNvPr id="32" name="Rectangle 31"/>
          <p:cNvSpPr/>
          <p:nvPr/>
        </p:nvSpPr>
        <p:spPr>
          <a:xfrm>
            <a:off x="537444" y="2902080"/>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33" name="Rectangle 32"/>
          <p:cNvSpPr/>
          <p:nvPr/>
        </p:nvSpPr>
        <p:spPr>
          <a:xfrm>
            <a:off x="1215156" y="2902080"/>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34" name="Rectangle 33"/>
          <p:cNvSpPr/>
          <p:nvPr/>
        </p:nvSpPr>
        <p:spPr>
          <a:xfrm>
            <a:off x="1892992" y="2902080"/>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35" name="Rectangle 34"/>
          <p:cNvSpPr/>
          <p:nvPr/>
        </p:nvSpPr>
        <p:spPr>
          <a:xfrm>
            <a:off x="2570828" y="2902080"/>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39" name="Rectangle 38"/>
          <p:cNvSpPr/>
          <p:nvPr/>
        </p:nvSpPr>
        <p:spPr>
          <a:xfrm>
            <a:off x="3250506" y="2902080"/>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41" name="Rectangle 40"/>
          <p:cNvSpPr/>
          <p:nvPr/>
        </p:nvSpPr>
        <p:spPr>
          <a:xfrm>
            <a:off x="3912270" y="2902080"/>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43" name="TextBox 42"/>
          <p:cNvSpPr txBox="1"/>
          <p:nvPr/>
        </p:nvSpPr>
        <p:spPr>
          <a:xfrm>
            <a:off x="2483276" y="2911808"/>
            <a:ext cx="853308" cy="523220"/>
          </a:xfrm>
          <a:prstGeom prst="rect">
            <a:avLst/>
          </a:prstGeom>
          <a:noFill/>
        </p:spPr>
        <p:txBody>
          <a:bodyPr wrap="square" rtlCol="0">
            <a:spAutoFit/>
          </a:bodyPr>
          <a:lstStyle/>
          <a:p>
            <a:pPr algn="ctr"/>
            <a:r>
              <a:rPr lang="en-US" sz="1400" dirty="0" smtClean="0">
                <a:solidFill>
                  <a:schemeClr val="bg1"/>
                </a:solidFill>
                <a:latin typeface="Candara"/>
                <a:cs typeface="Candara"/>
              </a:rPr>
              <a:t>minor</a:t>
            </a:r>
          </a:p>
          <a:p>
            <a:pPr algn="ctr"/>
            <a:r>
              <a:rPr lang="en-US" sz="1400" dirty="0" smtClean="0">
                <a:solidFill>
                  <a:schemeClr val="bg1"/>
                </a:solidFill>
                <a:latin typeface="Candara"/>
                <a:cs typeface="Candara"/>
              </a:rPr>
              <a:t>features</a:t>
            </a:r>
          </a:p>
        </p:txBody>
      </p:sp>
      <p:sp>
        <p:nvSpPr>
          <p:cNvPr id="44" name="TextBox 43"/>
          <p:cNvSpPr txBox="1"/>
          <p:nvPr/>
        </p:nvSpPr>
        <p:spPr>
          <a:xfrm>
            <a:off x="537444" y="2916069"/>
            <a:ext cx="631904" cy="523220"/>
          </a:xfrm>
          <a:prstGeom prst="rect">
            <a:avLst/>
          </a:prstGeom>
          <a:noFill/>
        </p:spPr>
        <p:txBody>
          <a:bodyPr wrap="none" rtlCol="0">
            <a:spAutoFit/>
          </a:bodyPr>
          <a:lstStyle/>
          <a:p>
            <a:pPr algn="ctr"/>
            <a:r>
              <a:rPr lang="en-US" sz="1400" dirty="0" err="1">
                <a:solidFill>
                  <a:schemeClr val="bg1"/>
                </a:solidFill>
                <a:latin typeface="Candara"/>
                <a:cs typeface="Candara"/>
              </a:rPr>
              <a:t>u</a:t>
            </a:r>
            <a:r>
              <a:rPr lang="en-US" sz="1400" dirty="0" err="1" smtClean="0">
                <a:solidFill>
                  <a:schemeClr val="bg1"/>
                </a:solidFill>
                <a:latin typeface="Candara"/>
                <a:cs typeface="Candara"/>
              </a:rPr>
              <a:t>arch</a:t>
            </a:r>
            <a:endParaRPr lang="en-US" sz="1400" dirty="0" smtClean="0">
              <a:solidFill>
                <a:schemeClr val="bg1"/>
              </a:solidFill>
              <a:latin typeface="Candara"/>
              <a:cs typeface="Candara"/>
            </a:endParaRPr>
          </a:p>
          <a:p>
            <a:pPr algn="ctr"/>
            <a:r>
              <a:rPr lang="en-US" sz="1400" dirty="0" err="1" smtClean="0">
                <a:solidFill>
                  <a:schemeClr val="bg1"/>
                </a:solidFill>
                <a:latin typeface="Candara"/>
                <a:cs typeface="Candara"/>
              </a:rPr>
              <a:t>reqs</a:t>
            </a:r>
            <a:endParaRPr lang="en-US" sz="1400" dirty="0">
              <a:solidFill>
                <a:schemeClr val="bg1"/>
              </a:solidFill>
              <a:latin typeface="Candara"/>
              <a:cs typeface="Candara"/>
            </a:endParaRPr>
          </a:p>
        </p:txBody>
      </p:sp>
      <p:sp>
        <p:nvSpPr>
          <p:cNvPr id="45" name="TextBox 44"/>
          <p:cNvSpPr txBox="1"/>
          <p:nvPr/>
        </p:nvSpPr>
        <p:spPr>
          <a:xfrm>
            <a:off x="1088839" y="2924499"/>
            <a:ext cx="1587294" cy="523220"/>
          </a:xfrm>
          <a:prstGeom prst="rect">
            <a:avLst/>
          </a:prstGeom>
          <a:noFill/>
        </p:spPr>
        <p:txBody>
          <a:bodyPr wrap="none" rtlCol="0">
            <a:spAutoFit/>
          </a:bodyPr>
          <a:lstStyle/>
          <a:p>
            <a:pPr algn="ctr"/>
            <a:r>
              <a:rPr lang="en-US" sz="1400" dirty="0" smtClean="0">
                <a:solidFill>
                  <a:schemeClr val="bg1"/>
                </a:solidFill>
                <a:latin typeface="Candara"/>
                <a:cs typeface="Candara"/>
              </a:rPr>
              <a:t>RTL coding +</a:t>
            </a:r>
          </a:p>
          <a:p>
            <a:pPr algn="ctr"/>
            <a:r>
              <a:rPr lang="en-US" sz="1400" dirty="0" smtClean="0">
                <a:solidFill>
                  <a:schemeClr val="bg1"/>
                </a:solidFill>
                <a:latin typeface="Candara"/>
                <a:cs typeface="Candara"/>
              </a:rPr>
              <a:t>formal verification</a:t>
            </a:r>
          </a:p>
        </p:txBody>
      </p:sp>
      <p:sp>
        <p:nvSpPr>
          <p:cNvPr id="47" name="TextBox 46"/>
          <p:cNvSpPr txBox="1"/>
          <p:nvPr/>
        </p:nvSpPr>
        <p:spPr>
          <a:xfrm>
            <a:off x="3259165" y="2925080"/>
            <a:ext cx="671979" cy="523220"/>
          </a:xfrm>
          <a:prstGeom prst="rect">
            <a:avLst/>
          </a:prstGeom>
          <a:noFill/>
        </p:spPr>
        <p:txBody>
          <a:bodyPr wrap="none" rtlCol="0">
            <a:spAutoFit/>
          </a:bodyPr>
          <a:lstStyle/>
          <a:p>
            <a:pPr algn="ctr"/>
            <a:r>
              <a:rPr lang="en-US" sz="1400" dirty="0" smtClean="0">
                <a:solidFill>
                  <a:schemeClr val="bg1"/>
                </a:solidFill>
                <a:latin typeface="Candara"/>
                <a:cs typeface="Candara"/>
              </a:rPr>
              <a:t>timing</a:t>
            </a:r>
          </a:p>
          <a:p>
            <a:pPr algn="ctr"/>
            <a:r>
              <a:rPr lang="en-US" sz="1400" dirty="0" smtClean="0">
                <a:solidFill>
                  <a:schemeClr val="bg1"/>
                </a:solidFill>
                <a:latin typeface="Candara"/>
                <a:cs typeface="Candara"/>
              </a:rPr>
              <a:t>fixes</a:t>
            </a:r>
          </a:p>
        </p:txBody>
      </p:sp>
      <p:sp>
        <p:nvSpPr>
          <p:cNvPr id="48" name="TextBox 47"/>
          <p:cNvSpPr txBox="1"/>
          <p:nvPr/>
        </p:nvSpPr>
        <p:spPr>
          <a:xfrm>
            <a:off x="3945587" y="2924498"/>
            <a:ext cx="539706" cy="523220"/>
          </a:xfrm>
          <a:prstGeom prst="rect">
            <a:avLst/>
          </a:prstGeom>
          <a:noFill/>
        </p:spPr>
        <p:txBody>
          <a:bodyPr wrap="none" rtlCol="0">
            <a:spAutoFit/>
          </a:bodyPr>
          <a:lstStyle/>
          <a:p>
            <a:pPr algn="ctr"/>
            <a:r>
              <a:rPr lang="en-US" sz="1400" dirty="0" smtClean="0">
                <a:solidFill>
                  <a:schemeClr val="bg1"/>
                </a:solidFill>
                <a:latin typeface="Candara"/>
                <a:cs typeface="Candara"/>
              </a:rPr>
              <a:t>ECO</a:t>
            </a:r>
          </a:p>
          <a:p>
            <a:pPr algn="ctr"/>
            <a:r>
              <a:rPr lang="en-US" sz="1400" dirty="0" smtClean="0">
                <a:solidFill>
                  <a:schemeClr val="bg1"/>
                </a:solidFill>
                <a:latin typeface="Candara"/>
                <a:cs typeface="Candara"/>
              </a:rPr>
              <a:t>fixes</a:t>
            </a:r>
          </a:p>
        </p:txBody>
      </p:sp>
      <p:cxnSp>
        <p:nvCxnSpPr>
          <p:cNvPr id="50" name="Straight Arrow Connector 49"/>
          <p:cNvCxnSpPr/>
          <p:nvPr/>
        </p:nvCxnSpPr>
        <p:spPr>
          <a:xfrm flipH="1">
            <a:off x="537444" y="4922196"/>
            <a:ext cx="8135936" cy="0"/>
          </a:xfrm>
          <a:prstGeom prst="straightConnector1">
            <a:avLst/>
          </a:prstGeom>
          <a:ln w="254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1" idx="3"/>
          </p:cNvCxnSpPr>
          <p:nvPr/>
        </p:nvCxnSpPr>
        <p:spPr>
          <a:xfrm flipV="1">
            <a:off x="4590106" y="3173418"/>
            <a:ext cx="4082608" cy="14688"/>
          </a:xfrm>
          <a:prstGeom prst="straightConnector1">
            <a:avLst/>
          </a:prstGeom>
          <a:ln w="76200" cmpd="sng">
            <a:solidFill>
              <a:srgbClr val="F9D61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94401" y="3158922"/>
            <a:ext cx="2523084" cy="646331"/>
          </a:xfrm>
          <a:prstGeom prst="rect">
            <a:avLst/>
          </a:prstGeom>
          <a:noFill/>
        </p:spPr>
        <p:txBody>
          <a:bodyPr wrap="none" rtlCol="0">
            <a:spAutoFit/>
          </a:bodyPr>
          <a:lstStyle/>
          <a:p>
            <a:pPr algn="ctr"/>
            <a:r>
              <a:rPr lang="en-US" dirty="0" smtClean="0">
                <a:latin typeface="Candara"/>
                <a:cs typeface="Candara"/>
              </a:rPr>
              <a:t>2X savings in schedule</a:t>
            </a:r>
          </a:p>
          <a:p>
            <a:pPr algn="ctr"/>
            <a:r>
              <a:rPr lang="en-US" dirty="0">
                <a:latin typeface="Candara"/>
                <a:cs typeface="Candara"/>
              </a:rPr>
              <a:t>n</a:t>
            </a:r>
            <a:r>
              <a:rPr lang="en-US" dirty="0" smtClean="0">
                <a:latin typeface="Candara"/>
                <a:cs typeface="Candara"/>
              </a:rPr>
              <a:t>o increase in resources</a:t>
            </a:r>
            <a:endParaRPr lang="en-US" dirty="0">
              <a:latin typeface="Candara"/>
              <a:cs typeface="Candara"/>
            </a:endParaRPr>
          </a:p>
        </p:txBody>
      </p:sp>
      <p:sp>
        <p:nvSpPr>
          <p:cNvPr id="3" name="Slide Number Placeholder 2"/>
          <p:cNvSpPr>
            <a:spLocks noGrp="1"/>
          </p:cNvSpPr>
          <p:nvPr>
            <p:ph type="sldNum" sz="quarter" idx="4"/>
          </p:nvPr>
        </p:nvSpPr>
        <p:spPr/>
        <p:txBody>
          <a:bodyPr/>
          <a:lstStyle/>
          <a:p>
            <a:fld id="{C3023E2E-09DC-4675-84FC-8E9A854D4F01}" type="slidenum">
              <a:rPr lang="en-US" smtClean="0"/>
              <a:pPr/>
              <a:t>10</a:t>
            </a:fld>
            <a:endParaRPr lang="en-US"/>
          </a:p>
        </p:txBody>
      </p:sp>
      <p:sp>
        <p:nvSpPr>
          <p:cNvPr id="5" name="TextBox 4"/>
          <p:cNvSpPr txBox="1"/>
          <p:nvPr/>
        </p:nvSpPr>
        <p:spPr>
          <a:xfrm>
            <a:off x="3667991" y="4883721"/>
            <a:ext cx="1996059" cy="369332"/>
          </a:xfrm>
          <a:prstGeom prst="rect">
            <a:avLst/>
          </a:prstGeom>
          <a:noFill/>
        </p:spPr>
        <p:txBody>
          <a:bodyPr wrap="none" rtlCol="0">
            <a:spAutoFit/>
          </a:bodyPr>
          <a:lstStyle/>
          <a:p>
            <a:r>
              <a:rPr lang="en-US" dirty="0" smtClean="0">
                <a:latin typeface="Candara" panose="020E0502030303020204" pitchFamily="34" charset="0"/>
              </a:rPr>
              <a:t>12-month schedule</a:t>
            </a:r>
            <a:endParaRPr lang="en-US" dirty="0">
              <a:latin typeface="Candara" panose="020E0502030303020204" pitchFamily="34" charset="0"/>
            </a:endParaRPr>
          </a:p>
        </p:txBody>
      </p:sp>
      <p:sp>
        <p:nvSpPr>
          <p:cNvPr id="40"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2000994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Formal Tools</a:t>
            </a:r>
            <a:endParaRPr lang="en-IN" dirty="0"/>
          </a:p>
        </p:txBody>
      </p:sp>
      <p:sp>
        <p:nvSpPr>
          <p:cNvPr id="3" name="Content Placeholder 2"/>
          <p:cNvSpPr>
            <a:spLocks noGrp="1"/>
          </p:cNvSpPr>
          <p:nvPr>
            <p:ph idx="1"/>
          </p:nvPr>
        </p:nvSpPr>
        <p:spPr>
          <a:xfrm>
            <a:off x="392594" y="969947"/>
            <a:ext cx="8412480" cy="5236305"/>
          </a:xfrm>
        </p:spPr>
        <p:txBody>
          <a:bodyPr>
            <a:normAutofit/>
          </a:bodyPr>
          <a:lstStyle/>
          <a:p>
            <a:r>
              <a:rPr lang="en-US" dirty="0" smtClean="0"/>
              <a:t>Outstanding UX</a:t>
            </a:r>
          </a:p>
          <a:p>
            <a:endParaRPr lang="en-US" dirty="0" smtClean="0"/>
          </a:p>
          <a:p>
            <a:endParaRPr lang="en-US" dirty="0" smtClean="0"/>
          </a:p>
          <a:p>
            <a:r>
              <a:rPr lang="en-US" dirty="0" smtClean="0"/>
              <a:t>Ability to specify </a:t>
            </a:r>
            <a:r>
              <a:rPr lang="en-US" dirty="0"/>
              <a:t>a</a:t>
            </a:r>
            <a:r>
              <a:rPr lang="en-US" dirty="0" smtClean="0"/>
              <a:t>bstractions, symmetry, proof </a:t>
            </a:r>
            <a:r>
              <a:rPr lang="en-US" dirty="0"/>
              <a:t>d</a:t>
            </a:r>
            <a:r>
              <a:rPr lang="en-US" dirty="0" smtClean="0"/>
              <a:t>ecompositions</a:t>
            </a:r>
          </a:p>
          <a:p>
            <a:r>
              <a:rPr lang="en-US" dirty="0" smtClean="0"/>
              <a:t>Guides when problem is intractable</a:t>
            </a:r>
          </a:p>
          <a:p>
            <a:r>
              <a:rPr lang="en-US" dirty="0" smtClean="0"/>
              <a:t>Links to coverage and completeness</a:t>
            </a:r>
          </a:p>
          <a:p>
            <a:r>
              <a:rPr lang="en-US" dirty="0" smtClean="0"/>
              <a:t>…</a:t>
            </a:r>
          </a:p>
          <a:p>
            <a:endParaRPr lang="en-US" dirty="0" smtClean="0"/>
          </a:p>
          <a:p>
            <a:pPr lvl="1"/>
            <a:endParaRPr lang="en-US" dirty="0" smtClean="0"/>
          </a:p>
          <a:p>
            <a:pPr lvl="3"/>
            <a:endParaRPr lang="en-US" dirty="0" smtClean="0"/>
          </a:p>
          <a:p>
            <a:pPr lvl="2"/>
            <a:endParaRPr lang="en-US" dirty="0"/>
          </a:p>
        </p:txBody>
      </p:sp>
      <p:sp>
        <p:nvSpPr>
          <p:cNvPr id="4" name="Slide Number Placeholder 3"/>
          <p:cNvSpPr>
            <a:spLocks noGrp="1"/>
          </p:cNvSpPr>
          <p:nvPr>
            <p:ph type="sldNum" sz="quarter" idx="4"/>
          </p:nvPr>
        </p:nvSpPr>
        <p:spPr/>
        <p:txBody>
          <a:bodyPr/>
          <a:lstStyle/>
          <a:p>
            <a:fld id="{C3023E2E-09DC-4675-84FC-8E9A854D4F01}" type="slidenum">
              <a:rPr lang="en-US" smtClean="0"/>
              <a:pPr/>
              <a:t>11</a:t>
            </a:fld>
            <a:endParaRPr lang="en-US"/>
          </a:p>
        </p:txBody>
      </p:sp>
    </p:spTree>
    <p:extLst>
      <p:ext uri="{BB962C8B-B14F-4D97-AF65-F5344CB8AC3E}">
        <p14:creationId xmlns:p14="http://schemas.microsoft.com/office/powerpoint/2010/main" val="2198146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228600" y="76200"/>
            <a:ext cx="8001000" cy="609600"/>
          </a:xfrm>
        </p:spPr>
        <p:txBody>
          <a:bodyPr rtlCol="0">
            <a:noAutofit/>
          </a:bodyPr>
          <a:lstStyle/>
          <a:p>
            <a:pPr>
              <a:defRPr/>
            </a:pPr>
            <a:r>
              <a:rPr lang="en-US" dirty="0" smtClean="0"/>
              <a:t>My Formal Journey</a:t>
            </a:r>
            <a:endParaRPr sz="2800" dirty="0" smtClean="0"/>
          </a:p>
        </p:txBody>
      </p:sp>
      <p:sp>
        <p:nvSpPr>
          <p:cNvPr id="23" name="Slide Number Placeholder 22"/>
          <p:cNvSpPr>
            <a:spLocks noGrp="1"/>
          </p:cNvSpPr>
          <p:nvPr>
            <p:ph type="sldNum" sz="quarter" idx="4294967295"/>
          </p:nvPr>
        </p:nvSpPr>
        <p:spPr>
          <a:xfrm>
            <a:off x="457200" y="6324600"/>
            <a:ext cx="457200" cy="365125"/>
          </a:xfrm>
          <a:prstGeom prst="rect">
            <a:avLst/>
          </a:prstGeom>
        </p:spPr>
        <p:txBody>
          <a:bodyPr/>
          <a:lstStyle/>
          <a:p>
            <a:pPr>
              <a:defRPr/>
            </a:pPr>
            <a:fld id="{BD990D72-0E7A-4308-A17C-E630B84DA2AA}" type="slidenum">
              <a:rPr lang="en-US"/>
              <a:pPr>
                <a:defRPr/>
              </a:pPr>
              <a:t>2</a:t>
            </a:fld>
            <a:endParaRPr lang="en-US" dirty="0"/>
          </a:p>
        </p:txBody>
      </p:sp>
      <p:sp>
        <p:nvSpPr>
          <p:cNvPr id="10" name="Freeform 9"/>
          <p:cNvSpPr/>
          <p:nvPr/>
        </p:nvSpPr>
        <p:spPr bwMode="auto">
          <a:xfrm>
            <a:off x="3223688" y="1073160"/>
            <a:ext cx="2971800" cy="1828800"/>
          </a:xfrm>
          <a:custGeom>
            <a:avLst/>
            <a:gdLst>
              <a:gd name="connsiteX0" fmla="*/ 0 w 2158907"/>
              <a:gd name="connsiteY0" fmla="*/ 0 h 1295344"/>
              <a:gd name="connsiteX1" fmla="*/ 2158907 w 2158907"/>
              <a:gd name="connsiteY1" fmla="*/ 0 h 1295344"/>
              <a:gd name="connsiteX2" fmla="*/ 2158907 w 2158907"/>
              <a:gd name="connsiteY2" fmla="*/ 1295344 h 1295344"/>
              <a:gd name="connsiteX3" fmla="*/ 0 w 2158907"/>
              <a:gd name="connsiteY3" fmla="*/ 1295344 h 1295344"/>
              <a:gd name="connsiteX4" fmla="*/ 0 w 2158907"/>
              <a:gd name="connsiteY4" fmla="*/ 0 h 129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907" h="1295344">
                <a:moveTo>
                  <a:pt x="0" y="0"/>
                </a:moveTo>
                <a:lnTo>
                  <a:pt x="2158907" y="0"/>
                </a:lnTo>
                <a:lnTo>
                  <a:pt x="2158907" y="1295344"/>
                </a:lnTo>
                <a:lnTo>
                  <a:pt x="0" y="1295344"/>
                </a:lnTo>
                <a:lnTo>
                  <a:pt x="0" y="0"/>
                </a:lnTo>
                <a:close/>
              </a:path>
            </a:pathLst>
          </a:custGeom>
          <a:solidFill>
            <a:srgbClr val="FFDD00"/>
          </a:solidFill>
          <a:ln/>
        </p:spPr>
        <p:style>
          <a:lnRef idx="3">
            <a:schemeClr val="lt1"/>
          </a:lnRef>
          <a:fillRef idx="1">
            <a:schemeClr val="accent4"/>
          </a:fillRef>
          <a:effectRef idx="1">
            <a:schemeClr val="accent4"/>
          </a:effectRef>
          <a:fontRef idx="minor">
            <a:schemeClr val="lt1"/>
          </a:fontRef>
        </p:style>
        <p:txBody>
          <a:bodyPr tIns="91440" bIns="91440" spcCol="1270" anchor="ctr"/>
          <a:lstStyle/>
          <a:p>
            <a:pPr algn="ctr" defTabSz="1066800">
              <a:lnSpc>
                <a:spcPct val="90000"/>
              </a:lnSpc>
              <a:spcAft>
                <a:spcPct val="35000"/>
              </a:spcAft>
              <a:defRPr/>
            </a:pPr>
            <a:endParaRPr lang="en-US" sz="2400" b="1" dirty="0">
              <a:solidFill>
                <a:schemeClr val="accent2">
                  <a:lumMod val="50000"/>
                </a:schemeClr>
              </a:solidFill>
              <a:latin typeface="Candara"/>
              <a:cs typeface="Candara"/>
            </a:endParaRPr>
          </a:p>
        </p:txBody>
      </p:sp>
      <p:sp>
        <p:nvSpPr>
          <p:cNvPr id="4" name="TextBox 3"/>
          <p:cNvSpPr txBox="1"/>
          <p:nvPr/>
        </p:nvSpPr>
        <p:spPr>
          <a:xfrm>
            <a:off x="3563635" y="1073160"/>
            <a:ext cx="2351989" cy="923330"/>
          </a:xfrm>
          <a:prstGeom prst="rect">
            <a:avLst/>
          </a:prstGeom>
          <a:noFill/>
        </p:spPr>
        <p:txBody>
          <a:bodyPr wrap="none" rtlCol="0">
            <a:spAutoFit/>
          </a:bodyPr>
          <a:lstStyle/>
          <a:p>
            <a:pPr algn="ctr"/>
            <a:r>
              <a:rPr lang="en-US" b="1" dirty="0" smtClean="0">
                <a:solidFill>
                  <a:schemeClr val="accent2">
                    <a:lumMod val="50000"/>
                  </a:schemeClr>
                </a:solidFill>
                <a:latin typeface="Candara"/>
                <a:cs typeface="Candara"/>
              </a:rPr>
              <a:t>University Researcher</a:t>
            </a:r>
          </a:p>
          <a:p>
            <a:pPr algn="ctr"/>
            <a:r>
              <a:rPr lang="en-US" b="1" dirty="0" smtClean="0">
                <a:solidFill>
                  <a:schemeClr val="accent2">
                    <a:lumMod val="50000"/>
                  </a:schemeClr>
                </a:solidFill>
                <a:latin typeface="Candara"/>
                <a:cs typeface="Candara"/>
              </a:rPr>
              <a:t>(4 years 1991-1995)</a:t>
            </a:r>
          </a:p>
          <a:p>
            <a:pPr algn="ctr"/>
            <a:r>
              <a:rPr lang="en-US" b="1" dirty="0" smtClean="0">
                <a:solidFill>
                  <a:schemeClr val="accent2">
                    <a:lumMod val="50000"/>
                  </a:schemeClr>
                </a:solidFill>
                <a:latin typeface="Candara"/>
                <a:cs typeface="Candara"/>
              </a:rPr>
              <a:t>(UC Berkeley)</a:t>
            </a:r>
            <a:endParaRPr lang="en-US" b="1" dirty="0">
              <a:solidFill>
                <a:schemeClr val="accent2">
                  <a:lumMod val="50000"/>
                </a:schemeClr>
              </a:solidFill>
              <a:latin typeface="Candara"/>
              <a:cs typeface="Candara"/>
            </a:endParaRPr>
          </a:p>
        </p:txBody>
      </p:sp>
      <p:sp>
        <p:nvSpPr>
          <p:cNvPr id="5" name="TextBox 4"/>
          <p:cNvSpPr txBox="1"/>
          <p:nvPr/>
        </p:nvSpPr>
        <p:spPr>
          <a:xfrm>
            <a:off x="3512370" y="2139960"/>
            <a:ext cx="2454518" cy="646331"/>
          </a:xfrm>
          <a:prstGeom prst="rect">
            <a:avLst/>
          </a:prstGeom>
          <a:noFill/>
        </p:spPr>
        <p:txBody>
          <a:bodyPr wrap="square" rtlCol="0">
            <a:spAutoFit/>
          </a:bodyPr>
          <a:lstStyle/>
          <a:p>
            <a:pPr algn="ctr"/>
            <a:r>
              <a:rPr lang="en-US" b="1" dirty="0" smtClean="0">
                <a:solidFill>
                  <a:schemeClr val="accent2">
                    <a:lumMod val="50000"/>
                  </a:schemeClr>
                </a:solidFill>
                <a:latin typeface="Candara"/>
                <a:cs typeface="Candara"/>
              </a:rPr>
              <a:t>Goal: advance state-of-the-art</a:t>
            </a:r>
            <a:endParaRPr lang="en-US" b="1" dirty="0">
              <a:solidFill>
                <a:schemeClr val="accent2">
                  <a:lumMod val="50000"/>
                </a:schemeClr>
              </a:solidFill>
              <a:latin typeface="Candara"/>
              <a:cs typeface="Candara"/>
            </a:endParaRPr>
          </a:p>
        </p:txBody>
      </p:sp>
      <p:sp>
        <p:nvSpPr>
          <p:cNvPr id="8" name="Bent Arrow 7"/>
          <p:cNvSpPr/>
          <p:nvPr/>
        </p:nvSpPr>
        <p:spPr>
          <a:xfrm rot="5400000">
            <a:off x="6614587" y="1911360"/>
            <a:ext cx="1371600" cy="1600200"/>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2">
                  <a:lumMod val="50000"/>
                </a:schemeClr>
              </a:solidFill>
              <a:latin typeface="Candara"/>
              <a:cs typeface="Candara"/>
            </a:endParaRPr>
          </a:p>
        </p:txBody>
      </p:sp>
      <p:sp>
        <p:nvSpPr>
          <p:cNvPr id="15" name="Freeform 14"/>
          <p:cNvSpPr/>
          <p:nvPr/>
        </p:nvSpPr>
        <p:spPr bwMode="auto">
          <a:xfrm>
            <a:off x="5814488" y="3968760"/>
            <a:ext cx="2971800" cy="1828800"/>
          </a:xfrm>
          <a:custGeom>
            <a:avLst/>
            <a:gdLst>
              <a:gd name="connsiteX0" fmla="*/ 0 w 2158907"/>
              <a:gd name="connsiteY0" fmla="*/ 0 h 1295344"/>
              <a:gd name="connsiteX1" fmla="*/ 2158907 w 2158907"/>
              <a:gd name="connsiteY1" fmla="*/ 0 h 1295344"/>
              <a:gd name="connsiteX2" fmla="*/ 2158907 w 2158907"/>
              <a:gd name="connsiteY2" fmla="*/ 1295344 h 1295344"/>
              <a:gd name="connsiteX3" fmla="*/ 0 w 2158907"/>
              <a:gd name="connsiteY3" fmla="*/ 1295344 h 1295344"/>
              <a:gd name="connsiteX4" fmla="*/ 0 w 2158907"/>
              <a:gd name="connsiteY4" fmla="*/ 0 h 129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907" h="1295344">
                <a:moveTo>
                  <a:pt x="0" y="0"/>
                </a:moveTo>
                <a:lnTo>
                  <a:pt x="2158907" y="0"/>
                </a:lnTo>
                <a:lnTo>
                  <a:pt x="2158907" y="1295344"/>
                </a:lnTo>
                <a:lnTo>
                  <a:pt x="0" y="1295344"/>
                </a:lnTo>
                <a:lnTo>
                  <a:pt x="0" y="0"/>
                </a:lnTo>
                <a:close/>
              </a:path>
            </a:pathLst>
          </a:custGeom>
          <a:solidFill>
            <a:srgbClr val="FFDD00"/>
          </a:solidFill>
          <a:ln/>
        </p:spPr>
        <p:style>
          <a:lnRef idx="3">
            <a:schemeClr val="lt1"/>
          </a:lnRef>
          <a:fillRef idx="1">
            <a:schemeClr val="accent4"/>
          </a:fillRef>
          <a:effectRef idx="1">
            <a:schemeClr val="accent4"/>
          </a:effectRef>
          <a:fontRef idx="minor">
            <a:schemeClr val="lt1"/>
          </a:fontRef>
        </p:style>
        <p:txBody>
          <a:bodyPr tIns="91440" bIns="91440" spcCol="1270" anchor="ctr"/>
          <a:lstStyle/>
          <a:p>
            <a:pPr algn="ctr" defTabSz="1066800">
              <a:lnSpc>
                <a:spcPct val="90000"/>
              </a:lnSpc>
              <a:spcAft>
                <a:spcPct val="35000"/>
              </a:spcAft>
              <a:defRPr/>
            </a:pPr>
            <a:endParaRPr lang="en-US" sz="2400" b="1" dirty="0">
              <a:solidFill>
                <a:schemeClr val="accent2">
                  <a:lumMod val="50000"/>
                </a:schemeClr>
              </a:solidFill>
              <a:latin typeface="Candara"/>
              <a:cs typeface="Candara"/>
            </a:endParaRPr>
          </a:p>
        </p:txBody>
      </p:sp>
      <p:sp>
        <p:nvSpPr>
          <p:cNvPr id="16" name="TextBox 15"/>
          <p:cNvSpPr txBox="1"/>
          <p:nvPr/>
        </p:nvSpPr>
        <p:spPr>
          <a:xfrm>
            <a:off x="6263764" y="3968760"/>
            <a:ext cx="2133329" cy="923330"/>
          </a:xfrm>
          <a:prstGeom prst="rect">
            <a:avLst/>
          </a:prstGeom>
          <a:noFill/>
        </p:spPr>
        <p:txBody>
          <a:bodyPr wrap="none" rtlCol="0">
            <a:spAutoFit/>
          </a:bodyPr>
          <a:lstStyle/>
          <a:p>
            <a:pPr algn="ctr"/>
            <a:r>
              <a:rPr lang="en-US" b="1" dirty="0" smtClean="0">
                <a:solidFill>
                  <a:schemeClr val="accent2">
                    <a:lumMod val="50000"/>
                  </a:schemeClr>
                </a:solidFill>
                <a:latin typeface="Candara"/>
                <a:cs typeface="Candara"/>
              </a:rPr>
              <a:t>EDA tool developer</a:t>
            </a:r>
          </a:p>
          <a:p>
            <a:pPr algn="ctr"/>
            <a:r>
              <a:rPr lang="en-US" b="1" dirty="0" smtClean="0">
                <a:solidFill>
                  <a:schemeClr val="accent2">
                    <a:lumMod val="50000"/>
                  </a:schemeClr>
                </a:solidFill>
                <a:latin typeface="Candara"/>
                <a:cs typeface="Candara"/>
              </a:rPr>
              <a:t>(10 years 1995-2005)</a:t>
            </a:r>
          </a:p>
          <a:p>
            <a:pPr algn="ctr"/>
            <a:r>
              <a:rPr lang="en-US" b="1" dirty="0" smtClean="0">
                <a:solidFill>
                  <a:schemeClr val="accent2">
                    <a:lumMod val="50000"/>
                  </a:schemeClr>
                </a:solidFill>
                <a:latin typeface="Candara"/>
                <a:cs typeface="Candara"/>
              </a:rPr>
              <a:t>(Jasper, Cadence)</a:t>
            </a:r>
            <a:endParaRPr lang="en-US" b="1" dirty="0">
              <a:solidFill>
                <a:schemeClr val="accent2">
                  <a:lumMod val="50000"/>
                </a:schemeClr>
              </a:solidFill>
              <a:latin typeface="Candara"/>
              <a:cs typeface="Candara"/>
            </a:endParaRPr>
          </a:p>
        </p:txBody>
      </p:sp>
      <p:sp>
        <p:nvSpPr>
          <p:cNvPr id="17" name="TextBox 16"/>
          <p:cNvSpPr txBox="1"/>
          <p:nvPr/>
        </p:nvSpPr>
        <p:spPr>
          <a:xfrm>
            <a:off x="6103170" y="5035560"/>
            <a:ext cx="2454518" cy="646331"/>
          </a:xfrm>
          <a:prstGeom prst="rect">
            <a:avLst/>
          </a:prstGeom>
          <a:noFill/>
        </p:spPr>
        <p:txBody>
          <a:bodyPr wrap="square" rtlCol="0">
            <a:spAutoFit/>
          </a:bodyPr>
          <a:lstStyle/>
          <a:p>
            <a:pPr algn="ctr"/>
            <a:r>
              <a:rPr lang="en-US" b="1" dirty="0" smtClean="0">
                <a:solidFill>
                  <a:schemeClr val="accent2">
                    <a:lumMod val="50000"/>
                  </a:schemeClr>
                </a:solidFill>
                <a:latin typeface="Candara"/>
                <a:cs typeface="Candara"/>
              </a:rPr>
              <a:t>Goal: build competitive tools</a:t>
            </a:r>
            <a:endParaRPr lang="en-US" b="1" dirty="0">
              <a:solidFill>
                <a:schemeClr val="accent2">
                  <a:lumMod val="50000"/>
                </a:schemeClr>
              </a:solidFill>
              <a:latin typeface="Candara"/>
              <a:cs typeface="Candara"/>
            </a:endParaRPr>
          </a:p>
        </p:txBody>
      </p:sp>
      <p:sp>
        <p:nvSpPr>
          <p:cNvPr id="18" name="Freeform 17"/>
          <p:cNvSpPr/>
          <p:nvPr/>
        </p:nvSpPr>
        <p:spPr bwMode="auto">
          <a:xfrm>
            <a:off x="861488" y="3968760"/>
            <a:ext cx="2971800" cy="1828800"/>
          </a:xfrm>
          <a:custGeom>
            <a:avLst/>
            <a:gdLst>
              <a:gd name="connsiteX0" fmla="*/ 0 w 2158907"/>
              <a:gd name="connsiteY0" fmla="*/ 0 h 1295344"/>
              <a:gd name="connsiteX1" fmla="*/ 2158907 w 2158907"/>
              <a:gd name="connsiteY1" fmla="*/ 0 h 1295344"/>
              <a:gd name="connsiteX2" fmla="*/ 2158907 w 2158907"/>
              <a:gd name="connsiteY2" fmla="*/ 1295344 h 1295344"/>
              <a:gd name="connsiteX3" fmla="*/ 0 w 2158907"/>
              <a:gd name="connsiteY3" fmla="*/ 1295344 h 1295344"/>
              <a:gd name="connsiteX4" fmla="*/ 0 w 2158907"/>
              <a:gd name="connsiteY4" fmla="*/ 0 h 129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907" h="1295344">
                <a:moveTo>
                  <a:pt x="0" y="0"/>
                </a:moveTo>
                <a:lnTo>
                  <a:pt x="2158907" y="0"/>
                </a:lnTo>
                <a:lnTo>
                  <a:pt x="2158907" y="1295344"/>
                </a:lnTo>
                <a:lnTo>
                  <a:pt x="0" y="1295344"/>
                </a:lnTo>
                <a:lnTo>
                  <a:pt x="0" y="0"/>
                </a:lnTo>
                <a:close/>
              </a:path>
            </a:pathLst>
          </a:custGeom>
          <a:solidFill>
            <a:srgbClr val="FFDD00"/>
          </a:solidFill>
          <a:ln/>
        </p:spPr>
        <p:style>
          <a:lnRef idx="3">
            <a:schemeClr val="lt1"/>
          </a:lnRef>
          <a:fillRef idx="1">
            <a:schemeClr val="accent4"/>
          </a:fillRef>
          <a:effectRef idx="1">
            <a:schemeClr val="accent4"/>
          </a:effectRef>
          <a:fontRef idx="minor">
            <a:schemeClr val="lt1"/>
          </a:fontRef>
        </p:style>
        <p:txBody>
          <a:bodyPr tIns="91440" bIns="91440" spcCol="1270" anchor="ctr"/>
          <a:lstStyle/>
          <a:p>
            <a:pPr algn="ctr" defTabSz="1066800">
              <a:lnSpc>
                <a:spcPct val="90000"/>
              </a:lnSpc>
              <a:spcAft>
                <a:spcPct val="35000"/>
              </a:spcAft>
              <a:defRPr/>
            </a:pPr>
            <a:endParaRPr lang="en-US" sz="2400" b="1" dirty="0">
              <a:solidFill>
                <a:schemeClr val="accent2">
                  <a:lumMod val="50000"/>
                </a:schemeClr>
              </a:solidFill>
              <a:latin typeface="Candara"/>
              <a:cs typeface="Candara"/>
            </a:endParaRPr>
          </a:p>
        </p:txBody>
      </p:sp>
      <p:sp>
        <p:nvSpPr>
          <p:cNvPr id="19" name="TextBox 18"/>
          <p:cNvSpPr txBox="1"/>
          <p:nvPr/>
        </p:nvSpPr>
        <p:spPr>
          <a:xfrm>
            <a:off x="1066815" y="3968760"/>
            <a:ext cx="2621230" cy="923330"/>
          </a:xfrm>
          <a:prstGeom prst="rect">
            <a:avLst/>
          </a:prstGeom>
          <a:noFill/>
        </p:spPr>
        <p:txBody>
          <a:bodyPr wrap="none" rtlCol="0">
            <a:spAutoFit/>
          </a:bodyPr>
          <a:lstStyle/>
          <a:p>
            <a:pPr algn="ctr"/>
            <a:r>
              <a:rPr lang="en-US" b="1" dirty="0" smtClean="0">
                <a:solidFill>
                  <a:schemeClr val="accent2">
                    <a:lumMod val="50000"/>
                  </a:schemeClr>
                </a:solidFill>
                <a:latin typeface="Candara"/>
                <a:cs typeface="Candara"/>
              </a:rPr>
              <a:t>Semiconductor tool user</a:t>
            </a:r>
          </a:p>
          <a:p>
            <a:pPr algn="ctr"/>
            <a:r>
              <a:rPr lang="en-US" b="1" dirty="0" smtClean="0">
                <a:solidFill>
                  <a:schemeClr val="accent2">
                    <a:lumMod val="50000"/>
                  </a:schemeClr>
                </a:solidFill>
                <a:latin typeface="Candara"/>
                <a:cs typeface="Candara"/>
              </a:rPr>
              <a:t>(10 years 2005-2015)</a:t>
            </a:r>
          </a:p>
          <a:p>
            <a:pPr algn="ctr"/>
            <a:r>
              <a:rPr lang="en-US" b="1" dirty="0" smtClean="0">
                <a:solidFill>
                  <a:schemeClr val="accent2">
                    <a:lumMod val="50000"/>
                  </a:schemeClr>
                </a:solidFill>
                <a:latin typeface="Candara"/>
                <a:cs typeface="Candara"/>
              </a:rPr>
              <a:t>(Oski)</a:t>
            </a:r>
            <a:endParaRPr lang="en-US" b="1" dirty="0">
              <a:solidFill>
                <a:schemeClr val="accent2">
                  <a:lumMod val="50000"/>
                </a:schemeClr>
              </a:solidFill>
              <a:latin typeface="Candara"/>
              <a:cs typeface="Candara"/>
            </a:endParaRPr>
          </a:p>
        </p:txBody>
      </p:sp>
      <p:sp>
        <p:nvSpPr>
          <p:cNvPr id="20" name="TextBox 19"/>
          <p:cNvSpPr txBox="1"/>
          <p:nvPr/>
        </p:nvSpPr>
        <p:spPr>
          <a:xfrm>
            <a:off x="1150170" y="5035560"/>
            <a:ext cx="2454518" cy="646331"/>
          </a:xfrm>
          <a:prstGeom prst="rect">
            <a:avLst/>
          </a:prstGeom>
          <a:noFill/>
        </p:spPr>
        <p:txBody>
          <a:bodyPr wrap="square" rtlCol="0">
            <a:spAutoFit/>
          </a:bodyPr>
          <a:lstStyle/>
          <a:p>
            <a:pPr algn="ctr"/>
            <a:r>
              <a:rPr lang="en-US" b="1" dirty="0" smtClean="0">
                <a:solidFill>
                  <a:schemeClr val="accent2">
                    <a:lumMod val="50000"/>
                  </a:schemeClr>
                </a:solidFill>
                <a:latin typeface="Candara"/>
                <a:cs typeface="Candara"/>
              </a:rPr>
              <a:t>Goal: optimize time-to-market and cost</a:t>
            </a:r>
            <a:endParaRPr lang="en-US" b="1" dirty="0">
              <a:solidFill>
                <a:schemeClr val="accent2">
                  <a:lumMod val="50000"/>
                </a:schemeClr>
              </a:solidFill>
              <a:latin typeface="Candara"/>
              <a:cs typeface="Candara"/>
            </a:endParaRPr>
          </a:p>
        </p:txBody>
      </p:sp>
      <p:sp>
        <p:nvSpPr>
          <p:cNvPr id="11" name="Right Arrow 10"/>
          <p:cNvSpPr/>
          <p:nvPr/>
        </p:nvSpPr>
        <p:spPr>
          <a:xfrm flipH="1">
            <a:off x="4290488" y="4578360"/>
            <a:ext cx="1066800" cy="600670"/>
          </a:xfrm>
          <a:prstGeom prst="rightArrow">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2">
                  <a:lumMod val="50000"/>
                </a:schemeClr>
              </a:solidFill>
              <a:latin typeface="Candara"/>
              <a:cs typeface="Candara"/>
            </a:endParaRPr>
          </a:p>
        </p:txBody>
      </p:sp>
      <p:sp>
        <p:nvSpPr>
          <p:cNvPr id="21" name="Slide Number Placeholder 2"/>
          <p:cNvSpPr>
            <a:spLocks noGrp="1"/>
          </p:cNvSpPr>
          <p:nvPr>
            <p:ph type="sldNum" sz="quarter" idx="4"/>
          </p:nvPr>
        </p:nvSpPr>
        <p:spPr>
          <a:xfrm>
            <a:off x="7772400" y="6356351"/>
            <a:ext cx="914400" cy="365125"/>
          </a:xfrm>
        </p:spPr>
        <p:txBody>
          <a:bodyPr/>
          <a:lstStyle/>
          <a:p>
            <a:fld id="{C3023E2E-09DC-4675-84FC-8E9A854D4F01}" type="slidenum">
              <a:rPr lang="en-US" smtClean="0"/>
              <a:pPr/>
              <a:t>2</a:t>
            </a:fld>
            <a:endParaRPr lang="en-US" dirty="0"/>
          </a:p>
        </p:txBody>
      </p:sp>
      <p:sp>
        <p:nvSpPr>
          <p:cNvPr id="22"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234214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Design is Hard</a:t>
            </a:r>
            <a:endParaRPr lang="en-IN" dirty="0"/>
          </a:p>
        </p:txBody>
      </p:sp>
      <p:sp>
        <p:nvSpPr>
          <p:cNvPr id="3" name="Content Placeholder 2"/>
          <p:cNvSpPr>
            <a:spLocks noGrp="1"/>
          </p:cNvSpPr>
          <p:nvPr>
            <p:ph idx="1"/>
          </p:nvPr>
        </p:nvSpPr>
        <p:spPr>
          <a:xfrm>
            <a:off x="392594" y="969947"/>
            <a:ext cx="8412480" cy="5236305"/>
          </a:xfrm>
        </p:spPr>
        <p:txBody>
          <a:bodyPr>
            <a:normAutofit/>
          </a:bodyPr>
          <a:lstStyle/>
          <a:p>
            <a:r>
              <a:rPr lang="en-US" sz="2400" dirty="0" smtClean="0"/>
              <a:t>Hard to Design </a:t>
            </a:r>
          </a:p>
          <a:p>
            <a:pPr lvl="1"/>
            <a:r>
              <a:rPr lang="en-US" sz="2000" dirty="0" smtClean="0"/>
              <a:t>Programmer LOC productivity is &gt; 10X lower than software design</a:t>
            </a:r>
          </a:p>
          <a:p>
            <a:pPr lvl="2"/>
            <a:r>
              <a:rPr lang="en-US" sz="1800" dirty="0"/>
              <a:t>M</a:t>
            </a:r>
            <a:r>
              <a:rPr lang="en-US" sz="1800" dirty="0" smtClean="0"/>
              <a:t>assively parallel program (each always block is a thread!)</a:t>
            </a:r>
          </a:p>
          <a:p>
            <a:pPr lvl="1"/>
            <a:r>
              <a:rPr lang="en-US" sz="2000" dirty="0" smtClean="0"/>
              <a:t>Have to worry about not just functionality</a:t>
            </a:r>
          </a:p>
          <a:p>
            <a:pPr lvl="2"/>
            <a:r>
              <a:rPr lang="en-US" sz="1800" dirty="0"/>
              <a:t>L</a:t>
            </a:r>
            <a:r>
              <a:rPr lang="en-US" sz="1800" dirty="0" smtClean="0"/>
              <a:t>ow-level performance – within one clock cycle!</a:t>
            </a:r>
          </a:p>
          <a:p>
            <a:pPr lvl="2"/>
            <a:r>
              <a:rPr lang="en-US" sz="1800" dirty="0" smtClean="0"/>
              <a:t>Power</a:t>
            </a:r>
          </a:p>
          <a:p>
            <a:pPr lvl="2"/>
            <a:r>
              <a:rPr lang="en-US" sz="1800" dirty="0" smtClean="0"/>
              <a:t>Area on silicon</a:t>
            </a:r>
          </a:p>
          <a:p>
            <a:pPr lvl="2"/>
            <a:r>
              <a:rPr lang="en-US" sz="1800" dirty="0" smtClean="0"/>
              <a:t>No higher-level abstraction – e.g. synchronization, OO</a:t>
            </a:r>
          </a:p>
          <a:p>
            <a:pPr lvl="1"/>
            <a:r>
              <a:rPr lang="en-US" sz="2000" dirty="0" smtClean="0"/>
              <a:t>Most designers are great craftsmen, not great mathematicians</a:t>
            </a:r>
          </a:p>
          <a:p>
            <a:endParaRPr lang="en-US" sz="2400" dirty="0" smtClean="0"/>
          </a:p>
          <a:p>
            <a:r>
              <a:rPr lang="en-US" sz="2400" dirty="0" smtClean="0"/>
              <a:t>Hard to Verify</a:t>
            </a:r>
          </a:p>
          <a:p>
            <a:pPr marL="1022350" lvl="3" indent="0">
              <a:buNone/>
            </a:pPr>
            <a:endParaRPr lang="en-US" dirty="0" smtClean="0"/>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709" y="2177374"/>
            <a:ext cx="1874601" cy="14996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991" y="4400914"/>
            <a:ext cx="2852738" cy="1276350"/>
          </a:xfrm>
          <a:prstGeom prst="rect">
            <a:avLst/>
          </a:prstGeom>
        </p:spPr>
      </p:pic>
      <p:sp>
        <p:nvSpPr>
          <p:cNvPr id="7" name="Rectangle 6"/>
          <p:cNvSpPr/>
          <p:nvPr/>
        </p:nvSpPr>
        <p:spPr>
          <a:xfrm>
            <a:off x="6820709" y="2177374"/>
            <a:ext cx="1874601" cy="1499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C3023E2E-09DC-4675-84FC-8E9A854D4F01}" type="slidenum">
              <a:rPr lang="en-US" smtClean="0"/>
              <a:pPr/>
              <a:t>3</a:t>
            </a:fld>
            <a:endParaRPr lang="en-US"/>
          </a:p>
        </p:txBody>
      </p:sp>
      <p:sp>
        <p:nvSpPr>
          <p:cNvPr id="10"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1301203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985153"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 name="Title 1"/>
          <p:cNvSpPr>
            <a:spLocks noGrp="1"/>
          </p:cNvSpPr>
          <p:nvPr>
            <p:ph type="title"/>
          </p:nvPr>
        </p:nvSpPr>
        <p:spPr/>
        <p:txBody>
          <a:bodyPr/>
          <a:lstStyle/>
          <a:p>
            <a:r>
              <a:rPr lang="en-US" dirty="0" smtClean="0"/>
              <a:t>Hard to Verify – Example Schedule</a:t>
            </a:r>
            <a:endParaRPr lang="en-IN" dirty="0"/>
          </a:p>
        </p:txBody>
      </p:sp>
      <p:sp>
        <p:nvSpPr>
          <p:cNvPr id="13" name="TextBox 12"/>
          <p:cNvSpPr txBox="1"/>
          <p:nvPr/>
        </p:nvSpPr>
        <p:spPr>
          <a:xfrm>
            <a:off x="7950269" y="1593859"/>
            <a:ext cx="712054" cy="523220"/>
          </a:xfrm>
          <a:prstGeom prst="rect">
            <a:avLst/>
          </a:prstGeom>
          <a:noFill/>
        </p:spPr>
        <p:txBody>
          <a:bodyPr wrap="none" rtlCol="0">
            <a:spAutoFit/>
          </a:bodyPr>
          <a:lstStyle/>
          <a:p>
            <a:r>
              <a:rPr lang="en-US" sz="1400" dirty="0">
                <a:solidFill>
                  <a:schemeClr val="bg1"/>
                </a:solidFill>
                <a:latin typeface="Candara"/>
                <a:cs typeface="Candara"/>
              </a:rPr>
              <a:t>p</a:t>
            </a:r>
            <a:r>
              <a:rPr lang="en-US" sz="1400" dirty="0" smtClean="0">
                <a:solidFill>
                  <a:schemeClr val="bg1"/>
                </a:solidFill>
                <a:latin typeface="Candara"/>
                <a:cs typeface="Candara"/>
              </a:rPr>
              <a:t>ost-</a:t>
            </a:r>
            <a:r>
              <a:rPr lang="en-US" sz="1400" dirty="0" err="1" smtClean="0">
                <a:solidFill>
                  <a:schemeClr val="bg1"/>
                </a:solidFill>
                <a:latin typeface="Candara"/>
                <a:cs typeface="Candara"/>
              </a:rPr>
              <a:t>si</a:t>
            </a:r>
            <a:endParaRPr lang="en-US" sz="1400" dirty="0" smtClean="0">
              <a:solidFill>
                <a:schemeClr val="bg1"/>
              </a:solidFill>
              <a:latin typeface="Candara"/>
              <a:cs typeface="Candara"/>
            </a:endParaRPr>
          </a:p>
          <a:p>
            <a:r>
              <a:rPr lang="en-US" sz="1400" dirty="0" smtClean="0">
                <a:solidFill>
                  <a:schemeClr val="bg1"/>
                </a:solidFill>
                <a:latin typeface="Candara"/>
                <a:cs typeface="Candara"/>
              </a:rPr>
              <a:t>WARs</a:t>
            </a:r>
          </a:p>
        </p:txBody>
      </p:sp>
      <p:sp>
        <p:nvSpPr>
          <p:cNvPr id="18" name="Rectangle 17"/>
          <p:cNvSpPr/>
          <p:nvPr/>
        </p:nvSpPr>
        <p:spPr>
          <a:xfrm>
            <a:off x="538110"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19" name="Rectangle 18"/>
          <p:cNvSpPr/>
          <p:nvPr/>
        </p:nvSpPr>
        <p:spPr>
          <a:xfrm>
            <a:off x="1215822"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0" name="Rectangle 19"/>
          <p:cNvSpPr/>
          <p:nvPr/>
        </p:nvSpPr>
        <p:spPr>
          <a:xfrm>
            <a:off x="1893658"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1" name="Rectangle 20"/>
          <p:cNvSpPr/>
          <p:nvPr/>
        </p:nvSpPr>
        <p:spPr>
          <a:xfrm>
            <a:off x="2571494"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2" name="Rectangle 21"/>
          <p:cNvSpPr/>
          <p:nvPr/>
        </p:nvSpPr>
        <p:spPr>
          <a:xfrm>
            <a:off x="3249206"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3" name="Rectangle 22"/>
          <p:cNvSpPr/>
          <p:nvPr/>
        </p:nvSpPr>
        <p:spPr>
          <a:xfrm>
            <a:off x="3926918"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4" name="Rectangle 23"/>
          <p:cNvSpPr/>
          <p:nvPr/>
        </p:nvSpPr>
        <p:spPr>
          <a:xfrm>
            <a:off x="4604754"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5" name="Rectangle 24"/>
          <p:cNvSpPr/>
          <p:nvPr/>
        </p:nvSpPr>
        <p:spPr>
          <a:xfrm>
            <a:off x="5273933"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6" name="Rectangle 25"/>
          <p:cNvSpPr/>
          <p:nvPr/>
        </p:nvSpPr>
        <p:spPr>
          <a:xfrm>
            <a:off x="5951645"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7" name="Rectangle 26"/>
          <p:cNvSpPr/>
          <p:nvPr/>
        </p:nvSpPr>
        <p:spPr>
          <a:xfrm>
            <a:off x="6629481" y="1592088"/>
            <a:ext cx="677836" cy="572051"/>
          </a:xfrm>
          <a:prstGeom prst="rect">
            <a:avLst/>
          </a:prstGeom>
          <a:solidFill>
            <a:srgbClr val="085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28" name="Rectangle 27"/>
          <p:cNvSpPr/>
          <p:nvPr/>
        </p:nvSpPr>
        <p:spPr>
          <a:xfrm>
            <a:off x="7307317" y="1592088"/>
            <a:ext cx="677836" cy="572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ndara"/>
              <a:cs typeface="Candara"/>
            </a:endParaRPr>
          </a:p>
        </p:txBody>
      </p:sp>
      <p:sp>
        <p:nvSpPr>
          <p:cNvPr id="9" name="TextBox 8"/>
          <p:cNvSpPr txBox="1"/>
          <p:nvPr/>
        </p:nvSpPr>
        <p:spPr>
          <a:xfrm>
            <a:off x="2571494" y="1592088"/>
            <a:ext cx="2033260" cy="523220"/>
          </a:xfrm>
          <a:prstGeom prst="rect">
            <a:avLst/>
          </a:prstGeom>
          <a:noFill/>
        </p:spPr>
        <p:txBody>
          <a:bodyPr wrap="square" rtlCol="0">
            <a:spAutoFit/>
          </a:bodyPr>
          <a:lstStyle/>
          <a:p>
            <a:pPr algn="ctr"/>
            <a:r>
              <a:rPr lang="en-US" sz="1400" dirty="0" smtClean="0">
                <a:solidFill>
                  <a:schemeClr val="bg1"/>
                </a:solidFill>
                <a:latin typeface="Candara"/>
                <a:cs typeface="Candara"/>
              </a:rPr>
              <a:t>subsystem fixes + minor features</a:t>
            </a:r>
          </a:p>
        </p:txBody>
      </p:sp>
      <p:sp>
        <p:nvSpPr>
          <p:cNvPr id="6" name="TextBox 5"/>
          <p:cNvSpPr txBox="1"/>
          <p:nvPr/>
        </p:nvSpPr>
        <p:spPr>
          <a:xfrm>
            <a:off x="538110" y="1606077"/>
            <a:ext cx="631904" cy="523220"/>
          </a:xfrm>
          <a:prstGeom prst="rect">
            <a:avLst/>
          </a:prstGeom>
          <a:noFill/>
        </p:spPr>
        <p:txBody>
          <a:bodyPr wrap="none" rtlCol="0">
            <a:spAutoFit/>
          </a:bodyPr>
          <a:lstStyle/>
          <a:p>
            <a:pPr algn="ctr"/>
            <a:r>
              <a:rPr lang="en-US" sz="1400" dirty="0" err="1">
                <a:solidFill>
                  <a:schemeClr val="bg1"/>
                </a:solidFill>
                <a:latin typeface="Candara"/>
                <a:cs typeface="Candara"/>
              </a:rPr>
              <a:t>u</a:t>
            </a:r>
            <a:r>
              <a:rPr lang="en-US" sz="1400" dirty="0" err="1" smtClean="0">
                <a:solidFill>
                  <a:schemeClr val="bg1"/>
                </a:solidFill>
                <a:latin typeface="Candara"/>
                <a:cs typeface="Candara"/>
              </a:rPr>
              <a:t>arch</a:t>
            </a:r>
            <a:endParaRPr lang="en-US" sz="1400" dirty="0" smtClean="0">
              <a:solidFill>
                <a:schemeClr val="bg1"/>
              </a:solidFill>
              <a:latin typeface="Candara"/>
              <a:cs typeface="Candara"/>
            </a:endParaRPr>
          </a:p>
          <a:p>
            <a:pPr algn="ctr"/>
            <a:r>
              <a:rPr lang="en-US" sz="1400" dirty="0" err="1" smtClean="0">
                <a:solidFill>
                  <a:schemeClr val="bg1"/>
                </a:solidFill>
                <a:latin typeface="Candara"/>
                <a:cs typeface="Candara"/>
              </a:rPr>
              <a:t>reqs</a:t>
            </a:r>
            <a:endParaRPr lang="en-US" sz="1400" dirty="0">
              <a:solidFill>
                <a:schemeClr val="bg1"/>
              </a:solidFill>
              <a:latin typeface="Candara"/>
              <a:cs typeface="Candara"/>
            </a:endParaRPr>
          </a:p>
        </p:txBody>
      </p:sp>
      <p:sp>
        <p:nvSpPr>
          <p:cNvPr id="7" name="TextBox 6"/>
          <p:cNvSpPr txBox="1"/>
          <p:nvPr/>
        </p:nvSpPr>
        <p:spPr>
          <a:xfrm>
            <a:off x="1186638" y="1614507"/>
            <a:ext cx="712054" cy="523220"/>
          </a:xfrm>
          <a:prstGeom prst="rect">
            <a:avLst/>
          </a:prstGeom>
          <a:noFill/>
        </p:spPr>
        <p:txBody>
          <a:bodyPr wrap="none" rtlCol="0">
            <a:spAutoFit/>
          </a:bodyPr>
          <a:lstStyle/>
          <a:p>
            <a:pPr algn="ctr"/>
            <a:r>
              <a:rPr lang="en-US" sz="1400" dirty="0" smtClean="0">
                <a:solidFill>
                  <a:schemeClr val="bg1"/>
                </a:solidFill>
                <a:latin typeface="Candara"/>
                <a:cs typeface="Candara"/>
              </a:rPr>
              <a:t>RTL</a:t>
            </a:r>
          </a:p>
          <a:p>
            <a:pPr algn="ctr"/>
            <a:r>
              <a:rPr lang="en-US" sz="1400" dirty="0" smtClean="0">
                <a:solidFill>
                  <a:schemeClr val="bg1"/>
                </a:solidFill>
                <a:latin typeface="Candara"/>
                <a:cs typeface="Candara"/>
              </a:rPr>
              <a:t>coding</a:t>
            </a:r>
          </a:p>
        </p:txBody>
      </p:sp>
      <p:sp>
        <p:nvSpPr>
          <p:cNvPr id="8" name="TextBox 7"/>
          <p:cNvSpPr txBox="1"/>
          <p:nvPr/>
        </p:nvSpPr>
        <p:spPr>
          <a:xfrm>
            <a:off x="1824528" y="1621272"/>
            <a:ext cx="861133" cy="523220"/>
          </a:xfrm>
          <a:prstGeom prst="rect">
            <a:avLst/>
          </a:prstGeom>
          <a:noFill/>
        </p:spPr>
        <p:txBody>
          <a:bodyPr wrap="none" rtlCol="0">
            <a:spAutoFit/>
          </a:bodyPr>
          <a:lstStyle/>
          <a:p>
            <a:r>
              <a:rPr lang="en-US" sz="1400" dirty="0">
                <a:solidFill>
                  <a:schemeClr val="bg1"/>
                </a:solidFill>
                <a:latin typeface="Candara"/>
                <a:cs typeface="Candara"/>
              </a:rPr>
              <a:t>s</a:t>
            </a:r>
            <a:r>
              <a:rPr lang="en-US" sz="1400" dirty="0" smtClean="0">
                <a:solidFill>
                  <a:schemeClr val="bg1"/>
                </a:solidFill>
                <a:latin typeface="Candara"/>
                <a:cs typeface="Candara"/>
              </a:rPr>
              <a:t>andbox</a:t>
            </a:r>
          </a:p>
          <a:p>
            <a:pPr algn="ctr"/>
            <a:r>
              <a:rPr lang="en-US" sz="1400" dirty="0" err="1">
                <a:solidFill>
                  <a:schemeClr val="bg1"/>
                </a:solidFill>
                <a:latin typeface="Candara"/>
                <a:cs typeface="Candara"/>
              </a:rPr>
              <a:t>v</a:t>
            </a:r>
            <a:r>
              <a:rPr lang="en-US" sz="1400" dirty="0" err="1" smtClean="0">
                <a:solidFill>
                  <a:schemeClr val="bg1"/>
                </a:solidFill>
                <a:latin typeface="Candara"/>
                <a:cs typeface="Candara"/>
              </a:rPr>
              <a:t>erif</a:t>
            </a:r>
            <a:r>
              <a:rPr lang="en-US" sz="1400" dirty="0" smtClean="0">
                <a:solidFill>
                  <a:schemeClr val="bg1"/>
                </a:solidFill>
                <a:latin typeface="Candara"/>
                <a:cs typeface="Candara"/>
              </a:rPr>
              <a:t>.</a:t>
            </a:r>
          </a:p>
        </p:txBody>
      </p:sp>
      <p:sp>
        <p:nvSpPr>
          <p:cNvPr id="10" name="TextBox 9"/>
          <p:cNvSpPr txBox="1"/>
          <p:nvPr/>
        </p:nvSpPr>
        <p:spPr>
          <a:xfrm>
            <a:off x="5060408" y="1624816"/>
            <a:ext cx="1253869" cy="523220"/>
          </a:xfrm>
          <a:prstGeom prst="rect">
            <a:avLst/>
          </a:prstGeom>
          <a:noFill/>
        </p:spPr>
        <p:txBody>
          <a:bodyPr wrap="none" rtlCol="0">
            <a:spAutoFit/>
          </a:bodyPr>
          <a:lstStyle/>
          <a:p>
            <a:pPr algn="ctr"/>
            <a:r>
              <a:rPr lang="en-US" sz="1400" dirty="0">
                <a:solidFill>
                  <a:schemeClr val="bg1"/>
                </a:solidFill>
                <a:latin typeface="Candara"/>
                <a:cs typeface="Candara"/>
              </a:rPr>
              <a:t>b</a:t>
            </a:r>
            <a:r>
              <a:rPr lang="en-US" sz="1400" dirty="0" smtClean="0">
                <a:solidFill>
                  <a:schemeClr val="bg1"/>
                </a:solidFill>
                <a:latin typeface="Candara"/>
                <a:cs typeface="Candara"/>
              </a:rPr>
              <a:t>ugs + timing</a:t>
            </a:r>
          </a:p>
          <a:p>
            <a:pPr algn="ctr"/>
            <a:r>
              <a:rPr lang="en-US" sz="1400" dirty="0" smtClean="0">
                <a:solidFill>
                  <a:schemeClr val="bg1"/>
                </a:solidFill>
                <a:latin typeface="Candara"/>
                <a:cs typeface="Candara"/>
              </a:rPr>
              <a:t>fixes</a:t>
            </a:r>
          </a:p>
        </p:txBody>
      </p:sp>
      <p:sp>
        <p:nvSpPr>
          <p:cNvPr id="11" name="TextBox 10"/>
          <p:cNvSpPr txBox="1"/>
          <p:nvPr/>
        </p:nvSpPr>
        <p:spPr>
          <a:xfrm>
            <a:off x="6662798" y="1614506"/>
            <a:ext cx="539706" cy="523220"/>
          </a:xfrm>
          <a:prstGeom prst="rect">
            <a:avLst/>
          </a:prstGeom>
          <a:noFill/>
        </p:spPr>
        <p:txBody>
          <a:bodyPr wrap="none" rtlCol="0">
            <a:spAutoFit/>
          </a:bodyPr>
          <a:lstStyle/>
          <a:p>
            <a:pPr algn="ctr"/>
            <a:r>
              <a:rPr lang="en-US" sz="1400" dirty="0" smtClean="0">
                <a:solidFill>
                  <a:schemeClr val="bg1"/>
                </a:solidFill>
                <a:latin typeface="Candara"/>
                <a:cs typeface="Candara"/>
              </a:rPr>
              <a:t>ECO</a:t>
            </a:r>
          </a:p>
          <a:p>
            <a:pPr algn="ctr"/>
            <a:r>
              <a:rPr lang="en-US" sz="1400" dirty="0" smtClean="0">
                <a:solidFill>
                  <a:schemeClr val="bg1"/>
                </a:solidFill>
                <a:latin typeface="Candara"/>
                <a:cs typeface="Candara"/>
              </a:rPr>
              <a:t>fixes</a:t>
            </a:r>
          </a:p>
        </p:txBody>
      </p:sp>
      <p:sp>
        <p:nvSpPr>
          <p:cNvPr id="12" name="TextBox 11"/>
          <p:cNvSpPr txBox="1"/>
          <p:nvPr/>
        </p:nvSpPr>
        <p:spPr>
          <a:xfrm>
            <a:off x="7206838" y="1591802"/>
            <a:ext cx="886243" cy="523220"/>
          </a:xfrm>
          <a:prstGeom prst="rect">
            <a:avLst/>
          </a:prstGeom>
          <a:noFill/>
        </p:spPr>
        <p:txBody>
          <a:bodyPr wrap="none" rtlCol="0">
            <a:spAutoFit/>
          </a:bodyPr>
          <a:lstStyle/>
          <a:p>
            <a:pPr algn="ctr"/>
            <a:r>
              <a:rPr lang="en-US" sz="1400" dirty="0">
                <a:solidFill>
                  <a:schemeClr val="bg1"/>
                </a:solidFill>
                <a:latin typeface="Candara"/>
                <a:cs typeface="Candara"/>
              </a:rPr>
              <a:t>p</a:t>
            </a:r>
            <a:r>
              <a:rPr lang="en-US" sz="1400" dirty="0" smtClean="0">
                <a:solidFill>
                  <a:schemeClr val="bg1"/>
                </a:solidFill>
                <a:latin typeface="Candara"/>
                <a:cs typeface="Candara"/>
              </a:rPr>
              <a:t>ost-ECO</a:t>
            </a:r>
          </a:p>
          <a:p>
            <a:pPr algn="ctr"/>
            <a:r>
              <a:rPr lang="en-US" sz="1400" dirty="0" smtClean="0">
                <a:solidFill>
                  <a:schemeClr val="bg1"/>
                </a:solidFill>
                <a:latin typeface="Candara"/>
                <a:cs typeface="Candara"/>
              </a:rPr>
              <a:t>WARs</a:t>
            </a:r>
          </a:p>
        </p:txBody>
      </p:sp>
      <p:sp>
        <p:nvSpPr>
          <p:cNvPr id="3" name="Slide Number Placeholder 2"/>
          <p:cNvSpPr>
            <a:spLocks noGrp="1"/>
          </p:cNvSpPr>
          <p:nvPr>
            <p:ph type="sldNum" sz="quarter" idx="4"/>
          </p:nvPr>
        </p:nvSpPr>
        <p:spPr/>
        <p:txBody>
          <a:bodyPr/>
          <a:lstStyle/>
          <a:p>
            <a:fld id="{C3023E2E-09DC-4675-84FC-8E9A854D4F01}" type="slidenum">
              <a:rPr lang="en-US" smtClean="0"/>
              <a:pPr/>
              <a:t>4</a:t>
            </a:fld>
            <a:endParaRPr lang="en-US" dirty="0"/>
          </a:p>
        </p:txBody>
      </p:sp>
      <p:cxnSp>
        <p:nvCxnSpPr>
          <p:cNvPr id="30" name="Straight Arrow Connector 29"/>
          <p:cNvCxnSpPr/>
          <p:nvPr/>
        </p:nvCxnSpPr>
        <p:spPr>
          <a:xfrm flipH="1">
            <a:off x="537444" y="2937515"/>
            <a:ext cx="8135936" cy="0"/>
          </a:xfrm>
          <a:prstGeom prst="straightConnector1">
            <a:avLst/>
          </a:prstGeom>
          <a:ln w="254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67991" y="2899040"/>
            <a:ext cx="1996059" cy="369332"/>
          </a:xfrm>
          <a:prstGeom prst="rect">
            <a:avLst/>
          </a:prstGeom>
          <a:noFill/>
        </p:spPr>
        <p:txBody>
          <a:bodyPr wrap="none" rtlCol="0">
            <a:spAutoFit/>
          </a:bodyPr>
          <a:lstStyle/>
          <a:p>
            <a:r>
              <a:rPr lang="en-US" dirty="0" smtClean="0">
                <a:latin typeface="Candara" panose="020E0502030303020204" pitchFamily="34" charset="0"/>
              </a:rPr>
              <a:t>12-month schedule</a:t>
            </a:r>
            <a:endParaRPr lang="en-US" dirty="0">
              <a:latin typeface="Candara" panose="020E0502030303020204" pitchFamily="34" charset="0"/>
            </a:endParaRPr>
          </a:p>
        </p:txBody>
      </p:sp>
      <p:sp>
        <p:nvSpPr>
          <p:cNvPr id="32"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1552126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Design &amp; Verification Challenges</a:t>
            </a:r>
            <a:endParaRPr lang="en-US" dirty="0"/>
          </a:p>
        </p:txBody>
      </p:sp>
      <p:sp>
        <p:nvSpPr>
          <p:cNvPr id="4" name="Slide Number Placeholder 3"/>
          <p:cNvSpPr>
            <a:spLocks noGrp="1"/>
          </p:cNvSpPr>
          <p:nvPr>
            <p:ph type="sldNum" sz="quarter" idx="4"/>
          </p:nvPr>
        </p:nvSpPr>
        <p:spPr/>
        <p:txBody>
          <a:bodyPr/>
          <a:lstStyle/>
          <a:p>
            <a:fld id="{C3023E2E-09DC-4675-84FC-8E9A854D4F01}" type="slidenum">
              <a:rPr lang="en-US" smtClean="0"/>
              <a:pPr/>
              <a:t>5</a:t>
            </a:fld>
            <a:endParaRPr lang="en-US"/>
          </a:p>
        </p:txBody>
      </p:sp>
      <p:sp>
        <p:nvSpPr>
          <p:cNvPr id="5" name="Content Placeholder 4"/>
          <p:cNvSpPr>
            <a:spLocks noGrp="1"/>
          </p:cNvSpPr>
          <p:nvPr>
            <p:ph idx="1"/>
          </p:nvPr>
        </p:nvSpPr>
        <p:spPr>
          <a:xfrm>
            <a:off x="457200" y="960120"/>
            <a:ext cx="8538344" cy="5130654"/>
          </a:xfrm>
        </p:spPr>
        <p:txBody>
          <a:bodyPr/>
          <a:lstStyle/>
          <a:p>
            <a:r>
              <a:rPr lang="en-US" dirty="0" smtClean="0"/>
              <a:t>Implicit wall between design and verification engineers</a:t>
            </a:r>
          </a:p>
          <a:p>
            <a:pPr lvl="1"/>
            <a:r>
              <a:rPr lang="en-US" dirty="0" smtClean="0"/>
              <a:t>Infrequent communication</a:t>
            </a:r>
          </a:p>
          <a:p>
            <a:pPr lvl="1"/>
            <a:r>
              <a:rPr lang="en-US" dirty="0" smtClean="0"/>
              <a:t>Miscommunication </a:t>
            </a:r>
          </a:p>
          <a:p>
            <a:pPr lvl="1"/>
            <a:r>
              <a:rPr lang="en-US" dirty="0" smtClean="0"/>
              <a:t>Delay in communication</a:t>
            </a:r>
          </a:p>
          <a:p>
            <a:pPr lvl="1"/>
            <a:endParaRPr lang="en-US" dirty="0"/>
          </a:p>
          <a:p>
            <a:r>
              <a:rPr lang="en-US" dirty="0" smtClean="0"/>
              <a:t>Drawback</a:t>
            </a:r>
          </a:p>
          <a:p>
            <a:pPr lvl="1"/>
            <a:r>
              <a:rPr lang="en-US" dirty="0" smtClean="0"/>
              <a:t>Loss of efficiency and productivity</a:t>
            </a:r>
          </a:p>
          <a:p>
            <a:pPr lvl="1"/>
            <a:r>
              <a:rPr lang="en-US" dirty="0" smtClean="0"/>
              <a:t>Lack of design quality</a:t>
            </a:r>
          </a:p>
          <a:p>
            <a:pPr lvl="1"/>
            <a:r>
              <a:rPr lang="en-US" dirty="0" smtClean="0"/>
              <a:t>Prolonged project cycle</a:t>
            </a:r>
          </a:p>
          <a:p>
            <a:pPr lvl="2"/>
            <a:r>
              <a:rPr lang="en-US" dirty="0" smtClean="0"/>
              <a:t>Verification is taking too long</a:t>
            </a:r>
          </a:p>
          <a:p>
            <a:pPr lvl="1"/>
            <a:r>
              <a:rPr lang="en-US" dirty="0" smtClean="0"/>
              <a:t>Missing bugs after tapeout</a:t>
            </a:r>
            <a:endParaRPr lang="en-US" dirty="0"/>
          </a:p>
        </p:txBody>
      </p:sp>
      <p:pic>
        <p:nvPicPr>
          <p:cNvPr id="7" name="Picture 6"/>
          <p:cNvPicPr>
            <a:picLocks noChangeAspect="1"/>
          </p:cNvPicPr>
          <p:nvPr/>
        </p:nvPicPr>
        <p:blipFill>
          <a:blip r:embed="rId2"/>
          <a:stretch>
            <a:fillRect/>
          </a:stretch>
        </p:blipFill>
        <p:spPr>
          <a:xfrm>
            <a:off x="4755369" y="3880204"/>
            <a:ext cx="4216659" cy="2229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2147189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0947"/>
            <a:ext cx="8686800" cy="609600"/>
          </a:xfrm>
        </p:spPr>
        <p:txBody>
          <a:bodyPr>
            <a:normAutofit fontScale="90000"/>
          </a:bodyPr>
          <a:lstStyle/>
          <a:p>
            <a:pPr eaLnBrk="1" hangingPunct="1"/>
            <a:r>
              <a:rPr lang="en-US" dirty="0" err="1" smtClean="0">
                <a:ea typeface="ＭＳ Ｐゴシック" charset="-128"/>
                <a:cs typeface="ＭＳ Ｐゴシック" charset="-128"/>
              </a:rPr>
              <a:t>Ziyad</a:t>
            </a:r>
            <a:r>
              <a:rPr lang="en-US" dirty="0" smtClean="0">
                <a:ea typeface="ＭＳ Ｐゴシック" charset="-128"/>
                <a:cs typeface="ＭＳ Ｐゴシック" charset="-128"/>
              </a:rPr>
              <a:t> Hanna: “Typical Design &amp; Validation Work Flows -</a:t>
            </a:r>
            <a:br>
              <a:rPr lang="en-US" dirty="0" smtClean="0">
                <a:ea typeface="ＭＳ Ｐゴシック" charset="-128"/>
                <a:cs typeface="ＭＳ Ｐゴシック" charset="-128"/>
              </a:rPr>
            </a:br>
            <a:r>
              <a:rPr lang="en-US" dirty="0" smtClean="0">
                <a:ea typeface="ＭＳ Ｐゴシック" charset="-128"/>
                <a:cs typeface="ＭＳ Ｐゴシック" charset="-128"/>
              </a:rPr>
              <a:t>two “disconnected” tasks”</a:t>
            </a:r>
          </a:p>
        </p:txBody>
      </p:sp>
      <p:grpSp>
        <p:nvGrpSpPr>
          <p:cNvPr id="19" name="Group 18"/>
          <p:cNvGrpSpPr/>
          <p:nvPr/>
        </p:nvGrpSpPr>
        <p:grpSpPr>
          <a:xfrm>
            <a:off x="0" y="1295400"/>
            <a:ext cx="9086873" cy="5181600"/>
            <a:chOff x="0" y="1295400"/>
            <a:chExt cx="9086873" cy="5181600"/>
          </a:xfrm>
        </p:grpSpPr>
        <p:sp>
          <p:nvSpPr>
            <p:cNvPr id="17411" name="Text Box 4"/>
            <p:cNvSpPr txBox="1">
              <a:spLocks noChangeArrowheads="1"/>
            </p:cNvSpPr>
            <p:nvPr/>
          </p:nvSpPr>
          <p:spPr bwMode="auto">
            <a:xfrm>
              <a:off x="381000" y="1295400"/>
              <a:ext cx="1676400" cy="396875"/>
            </a:xfrm>
            <a:prstGeom prst="rect">
              <a:avLst/>
            </a:prstGeom>
            <a:noFill/>
            <a:ln w="19050">
              <a:noFill/>
              <a:miter lim="800000"/>
              <a:headEnd/>
              <a:tailEnd type="none" w="lg" len="med"/>
            </a:ln>
          </p:spPr>
          <p:txBody>
            <a:bodyPr>
              <a:prstTxWarp prst="textNoShape">
                <a:avLst/>
              </a:prstTxWarp>
              <a:spAutoFit/>
            </a:bodyPr>
            <a:lstStyle/>
            <a:p>
              <a:pPr fontAlgn="auto">
                <a:spcBef>
                  <a:spcPts val="0"/>
                </a:spcBef>
                <a:spcAft>
                  <a:spcPts val="0"/>
                </a:spcAft>
              </a:pPr>
              <a:r>
                <a:rPr lang="en-US" b="1">
                  <a:solidFill>
                    <a:srgbClr val="000000"/>
                  </a:solidFill>
                  <a:latin typeface="Arial"/>
                </a:rPr>
                <a:t>Validation</a:t>
              </a:r>
            </a:p>
          </p:txBody>
        </p:sp>
        <p:sp>
          <p:nvSpPr>
            <p:cNvPr id="17412" name="Text Box 4"/>
            <p:cNvSpPr txBox="1">
              <a:spLocks noChangeArrowheads="1"/>
            </p:cNvSpPr>
            <p:nvPr/>
          </p:nvSpPr>
          <p:spPr bwMode="auto">
            <a:xfrm>
              <a:off x="6705600" y="1295400"/>
              <a:ext cx="1676400" cy="396875"/>
            </a:xfrm>
            <a:prstGeom prst="rect">
              <a:avLst/>
            </a:prstGeom>
            <a:noFill/>
            <a:ln w="19050">
              <a:noFill/>
              <a:miter lim="800000"/>
              <a:headEnd/>
              <a:tailEnd type="none" w="lg" len="med"/>
            </a:ln>
          </p:spPr>
          <p:txBody>
            <a:bodyPr>
              <a:prstTxWarp prst="textNoShape">
                <a:avLst/>
              </a:prstTxWarp>
              <a:spAutoFit/>
            </a:bodyPr>
            <a:lstStyle/>
            <a:p>
              <a:pPr fontAlgn="auto">
                <a:spcBef>
                  <a:spcPts val="0"/>
                </a:spcBef>
                <a:spcAft>
                  <a:spcPts val="0"/>
                </a:spcAft>
              </a:pPr>
              <a:r>
                <a:rPr lang="en-US" b="1">
                  <a:solidFill>
                    <a:srgbClr val="000000"/>
                  </a:solidFill>
                  <a:latin typeface="Arial"/>
                </a:rPr>
                <a:t>Design</a:t>
              </a:r>
            </a:p>
          </p:txBody>
        </p:sp>
        <p:sp>
          <p:nvSpPr>
            <p:cNvPr id="7" name="Rectangle 2"/>
            <p:cNvSpPr>
              <a:spLocks noChangeArrowheads="1"/>
            </p:cNvSpPr>
            <p:nvPr/>
          </p:nvSpPr>
          <p:spPr bwMode="auto">
            <a:xfrm>
              <a:off x="2971800" y="1295400"/>
              <a:ext cx="3048000" cy="395288"/>
            </a:xfrm>
            <a:prstGeom prst="rect">
              <a:avLst/>
            </a:prstGeom>
            <a:solidFill>
              <a:schemeClr val="accent5">
                <a:lumMod val="20000"/>
                <a:lumOff val="80000"/>
              </a:schemeClr>
            </a:solidFill>
            <a:ln w="19050">
              <a:solidFill>
                <a:schemeClr val="tx1"/>
              </a:solidFill>
              <a:miter lim="800000"/>
              <a:headEnd/>
              <a:tailEnd type="none" w="lg" len="med"/>
            </a:ln>
          </p:spPr>
          <p:txBody>
            <a:bodyPr wrap="none" anchor="ctr">
              <a:prstTxWarp prst="textNoShape">
                <a:avLst/>
              </a:prstTxWarp>
            </a:bodyPr>
            <a:lstStyle/>
            <a:p>
              <a:pPr algn="ctr" fontAlgn="auto">
                <a:spcBef>
                  <a:spcPts val="0"/>
                </a:spcBef>
                <a:spcAft>
                  <a:spcPts val="0"/>
                </a:spcAft>
              </a:pPr>
              <a:r>
                <a:rPr lang="en-US" sz="1400" b="1" dirty="0">
                  <a:solidFill>
                    <a:srgbClr val="000000"/>
                  </a:solidFill>
                  <a:latin typeface="Arial"/>
                </a:rPr>
                <a:t>Arch and </a:t>
              </a:r>
              <a:r>
                <a:rPr lang="en-US" sz="1400" b="1" dirty="0" err="1">
                  <a:solidFill>
                    <a:srgbClr val="000000"/>
                  </a:solidFill>
                  <a:latin typeface="Arial"/>
                </a:rPr>
                <a:t>uArch</a:t>
              </a:r>
              <a:r>
                <a:rPr lang="en-US" sz="1400" b="1" dirty="0">
                  <a:solidFill>
                    <a:srgbClr val="000000"/>
                  </a:solidFill>
                  <a:latin typeface="Arial"/>
                </a:rPr>
                <a:t> exploration</a:t>
              </a:r>
            </a:p>
          </p:txBody>
        </p:sp>
        <p:grpSp>
          <p:nvGrpSpPr>
            <p:cNvPr id="3" name="Group 244"/>
            <p:cNvGrpSpPr>
              <a:grpSpLocks/>
            </p:cNvGrpSpPr>
            <p:nvPr/>
          </p:nvGrpSpPr>
          <p:grpSpPr bwMode="auto">
            <a:xfrm>
              <a:off x="7143750" y="3238500"/>
              <a:ext cx="1295400" cy="914400"/>
              <a:chOff x="7143690" y="3276600"/>
              <a:chExt cx="1295400" cy="914400"/>
            </a:xfrm>
          </p:grpSpPr>
          <p:sp>
            <p:nvSpPr>
              <p:cNvPr id="17474" name="Rectangle 2"/>
              <p:cNvSpPr>
                <a:spLocks noChangeArrowheads="1"/>
              </p:cNvSpPr>
              <p:nvPr/>
            </p:nvSpPr>
            <p:spPr bwMode="auto">
              <a:xfrm>
                <a:off x="7143690" y="3810000"/>
                <a:ext cx="1295400" cy="381000"/>
              </a:xfrm>
              <a:prstGeom prst="rect">
                <a:avLst/>
              </a:prstGeom>
              <a:solidFill>
                <a:srgbClr val="FF6666"/>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endParaRPr lang="en-US" sz="1100" b="1" dirty="0" smtClean="0">
                  <a:solidFill>
                    <a:srgbClr val="000000"/>
                  </a:solidFill>
                  <a:latin typeface="Arial"/>
                </a:endParaRPr>
              </a:p>
              <a:p>
                <a:pPr fontAlgn="auto">
                  <a:spcBef>
                    <a:spcPts val="0"/>
                  </a:spcBef>
                  <a:spcAft>
                    <a:spcPts val="0"/>
                  </a:spcAft>
                </a:pPr>
                <a:r>
                  <a:rPr lang="en-US" sz="1100" b="1" dirty="0" smtClean="0">
                    <a:solidFill>
                      <a:srgbClr val="000000"/>
                    </a:solidFill>
                    <a:latin typeface="Arial"/>
                  </a:rPr>
                  <a:t>RTL Rev 1</a:t>
                </a:r>
                <a:endParaRPr lang="en-US" sz="1100" b="1" dirty="0">
                  <a:solidFill>
                    <a:srgbClr val="000000"/>
                  </a:solidFill>
                  <a:latin typeface="Arial"/>
                </a:endParaRPr>
              </a:p>
              <a:p>
                <a:pPr fontAlgn="auto">
                  <a:spcBef>
                    <a:spcPts val="0"/>
                  </a:spcBef>
                  <a:spcAft>
                    <a:spcPts val="0"/>
                  </a:spcAft>
                </a:pPr>
                <a:endParaRPr lang="en-US" sz="1400" b="1" dirty="0">
                  <a:solidFill>
                    <a:srgbClr val="000000"/>
                  </a:solidFill>
                  <a:latin typeface="Arial"/>
                </a:endParaRPr>
              </a:p>
            </p:txBody>
          </p:sp>
          <p:sp>
            <p:nvSpPr>
              <p:cNvPr id="17475" name="Line 11"/>
              <p:cNvSpPr>
                <a:spLocks noChangeShapeType="1"/>
              </p:cNvSpPr>
              <p:nvPr/>
            </p:nvSpPr>
            <p:spPr bwMode="auto">
              <a:xfrm>
                <a:off x="7782486" y="3276600"/>
                <a:ext cx="0" cy="457200"/>
              </a:xfrm>
              <a:prstGeom prst="line">
                <a:avLst/>
              </a:prstGeom>
              <a:noFill/>
              <a:ln w="19050">
                <a:solidFill>
                  <a:schemeClr val="tx1"/>
                </a:solidFill>
                <a:round/>
                <a:headEnd/>
                <a:tailEnd type="triangle" w="lg" len="med"/>
              </a:ln>
            </p:spPr>
            <p:txBody>
              <a:bodyPr anchor="ctr">
                <a:prstTxWarp prst="textNoShape">
                  <a:avLst/>
                </a:prstTxWarp>
              </a:bodyPr>
              <a:lstStyle/>
              <a:p>
                <a:pPr fontAlgn="auto">
                  <a:spcBef>
                    <a:spcPts val="0"/>
                  </a:spcBef>
                  <a:spcAft>
                    <a:spcPts val="0"/>
                  </a:spcAft>
                </a:pPr>
                <a:endParaRPr lang="en-US">
                  <a:solidFill>
                    <a:srgbClr val="000000"/>
                  </a:solidFill>
                  <a:latin typeface="Arial"/>
                </a:endParaRPr>
              </a:p>
            </p:txBody>
          </p:sp>
        </p:grpSp>
        <p:grpSp>
          <p:nvGrpSpPr>
            <p:cNvPr id="4" name="Group 245"/>
            <p:cNvGrpSpPr>
              <a:grpSpLocks/>
            </p:cNvGrpSpPr>
            <p:nvPr/>
          </p:nvGrpSpPr>
          <p:grpSpPr bwMode="auto">
            <a:xfrm>
              <a:off x="7143750" y="4267200"/>
              <a:ext cx="1295400" cy="914400"/>
              <a:chOff x="7143690" y="4267200"/>
              <a:chExt cx="1295400" cy="914400"/>
            </a:xfrm>
          </p:grpSpPr>
          <p:sp>
            <p:nvSpPr>
              <p:cNvPr id="17472" name="Rectangle 2"/>
              <p:cNvSpPr>
                <a:spLocks noChangeArrowheads="1"/>
              </p:cNvSpPr>
              <p:nvPr/>
            </p:nvSpPr>
            <p:spPr bwMode="auto">
              <a:xfrm>
                <a:off x="7143690" y="4800600"/>
                <a:ext cx="1295400" cy="381000"/>
              </a:xfrm>
              <a:prstGeom prst="rect">
                <a:avLst/>
              </a:prstGeom>
              <a:solidFill>
                <a:srgbClr val="FF6666"/>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100" b="1">
                    <a:solidFill>
                      <a:srgbClr val="000000"/>
                    </a:solidFill>
                    <a:latin typeface="Arial"/>
                  </a:rPr>
                  <a:t>RTL Freeze</a:t>
                </a:r>
              </a:p>
              <a:p>
                <a:pPr fontAlgn="auto">
                  <a:spcBef>
                    <a:spcPts val="0"/>
                  </a:spcBef>
                  <a:spcAft>
                    <a:spcPts val="0"/>
                  </a:spcAft>
                </a:pPr>
                <a:r>
                  <a:rPr lang="en-US" sz="1100" b="1">
                    <a:solidFill>
                      <a:srgbClr val="000000"/>
                    </a:solidFill>
                    <a:latin typeface="Arial"/>
                  </a:rPr>
                  <a:t>&gt;95% Quality</a:t>
                </a:r>
              </a:p>
            </p:txBody>
          </p:sp>
          <p:sp>
            <p:nvSpPr>
              <p:cNvPr id="17473" name="Line 11"/>
              <p:cNvSpPr>
                <a:spLocks noChangeShapeType="1"/>
              </p:cNvSpPr>
              <p:nvPr/>
            </p:nvSpPr>
            <p:spPr bwMode="auto">
              <a:xfrm>
                <a:off x="7782486" y="4267200"/>
                <a:ext cx="0" cy="457200"/>
              </a:xfrm>
              <a:prstGeom prst="line">
                <a:avLst/>
              </a:prstGeom>
              <a:noFill/>
              <a:ln w="19050">
                <a:solidFill>
                  <a:schemeClr val="tx1"/>
                </a:solidFill>
                <a:round/>
                <a:headEnd/>
                <a:tailEnd type="triangle" w="lg" len="med"/>
              </a:ln>
            </p:spPr>
            <p:txBody>
              <a:bodyPr anchor="ctr">
                <a:prstTxWarp prst="textNoShape">
                  <a:avLst/>
                </a:prstTxWarp>
              </a:bodyPr>
              <a:lstStyle/>
              <a:p>
                <a:pPr fontAlgn="auto">
                  <a:spcBef>
                    <a:spcPts val="0"/>
                  </a:spcBef>
                  <a:spcAft>
                    <a:spcPts val="0"/>
                  </a:spcAft>
                </a:pPr>
                <a:endParaRPr lang="en-US">
                  <a:solidFill>
                    <a:srgbClr val="000000"/>
                  </a:solidFill>
                  <a:latin typeface="Arial"/>
                </a:endParaRPr>
              </a:p>
            </p:txBody>
          </p:sp>
        </p:grpSp>
        <p:grpSp>
          <p:nvGrpSpPr>
            <p:cNvPr id="5" name="Group 246"/>
            <p:cNvGrpSpPr>
              <a:grpSpLocks/>
            </p:cNvGrpSpPr>
            <p:nvPr/>
          </p:nvGrpSpPr>
          <p:grpSpPr bwMode="auto">
            <a:xfrm>
              <a:off x="7143750" y="5257800"/>
              <a:ext cx="1295400" cy="914400"/>
              <a:chOff x="7143690" y="5257800"/>
              <a:chExt cx="1295400" cy="914400"/>
            </a:xfrm>
          </p:grpSpPr>
          <p:sp>
            <p:nvSpPr>
              <p:cNvPr id="17470" name="Rectangle 2"/>
              <p:cNvSpPr>
                <a:spLocks noChangeArrowheads="1"/>
              </p:cNvSpPr>
              <p:nvPr/>
            </p:nvSpPr>
            <p:spPr bwMode="auto">
              <a:xfrm>
                <a:off x="7143690" y="5791200"/>
                <a:ext cx="1295400" cy="381000"/>
              </a:xfrm>
              <a:prstGeom prst="rect">
                <a:avLst/>
              </a:prstGeom>
              <a:solidFill>
                <a:srgbClr val="FF6666"/>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100" b="1" dirty="0">
                    <a:solidFill>
                      <a:srgbClr val="000000"/>
                    </a:solidFill>
                    <a:latin typeface="Arial"/>
                  </a:rPr>
                  <a:t>CKT Design</a:t>
                </a:r>
              </a:p>
            </p:txBody>
          </p:sp>
          <p:sp>
            <p:nvSpPr>
              <p:cNvPr id="17471" name="Line 11"/>
              <p:cNvSpPr>
                <a:spLocks noChangeShapeType="1"/>
              </p:cNvSpPr>
              <p:nvPr/>
            </p:nvSpPr>
            <p:spPr bwMode="auto">
              <a:xfrm>
                <a:off x="7782486" y="5257800"/>
                <a:ext cx="0" cy="457200"/>
              </a:xfrm>
              <a:prstGeom prst="line">
                <a:avLst/>
              </a:prstGeom>
              <a:noFill/>
              <a:ln w="19050">
                <a:solidFill>
                  <a:schemeClr val="tx1"/>
                </a:solidFill>
                <a:round/>
                <a:headEnd/>
                <a:tailEnd type="triangle" w="lg" len="med"/>
              </a:ln>
            </p:spPr>
            <p:txBody>
              <a:bodyPr anchor="ctr">
                <a:prstTxWarp prst="textNoShape">
                  <a:avLst/>
                </a:prstTxWarp>
              </a:bodyPr>
              <a:lstStyle/>
              <a:p>
                <a:pPr fontAlgn="auto">
                  <a:spcBef>
                    <a:spcPts val="0"/>
                  </a:spcBef>
                  <a:spcAft>
                    <a:spcPts val="0"/>
                  </a:spcAft>
                </a:pPr>
                <a:endParaRPr lang="en-US">
                  <a:solidFill>
                    <a:srgbClr val="000000"/>
                  </a:solidFill>
                  <a:latin typeface="Arial"/>
                </a:endParaRPr>
              </a:p>
            </p:txBody>
          </p:sp>
        </p:grpSp>
        <p:grpSp>
          <p:nvGrpSpPr>
            <p:cNvPr id="6" name="Group 251"/>
            <p:cNvGrpSpPr>
              <a:grpSpLocks/>
            </p:cNvGrpSpPr>
            <p:nvPr/>
          </p:nvGrpSpPr>
          <p:grpSpPr bwMode="auto">
            <a:xfrm>
              <a:off x="8439152" y="2590800"/>
              <a:ext cx="647721" cy="3390900"/>
              <a:chOff x="8439090" y="2590800"/>
              <a:chExt cx="647776" cy="3390900"/>
            </a:xfrm>
          </p:grpSpPr>
          <p:cxnSp>
            <p:nvCxnSpPr>
              <p:cNvPr id="17466" name="Elbow Connector 61"/>
              <p:cNvCxnSpPr>
                <a:cxnSpLocks noChangeShapeType="1"/>
                <a:stCxn id="17464" idx="3"/>
                <a:endCxn id="17470" idx="3"/>
              </p:cNvCxnSpPr>
              <p:nvPr/>
            </p:nvCxnSpPr>
            <p:spPr bwMode="auto">
              <a:xfrm>
                <a:off x="8439090" y="3009900"/>
                <a:ext cx="1588" cy="2971800"/>
              </a:xfrm>
              <a:prstGeom prst="bentConnector3">
                <a:avLst>
                  <a:gd name="adj1" fmla="val 14395468"/>
                </a:avLst>
              </a:prstGeom>
              <a:noFill/>
              <a:ln w="19050">
                <a:solidFill>
                  <a:schemeClr val="tx1"/>
                </a:solidFill>
                <a:round/>
                <a:headEnd/>
                <a:tailEnd type="triangle" w="lg" len="med"/>
              </a:ln>
            </p:spPr>
          </p:cxnSp>
          <p:cxnSp>
            <p:nvCxnSpPr>
              <p:cNvPr id="17467" name="Elbow Connector 62"/>
              <p:cNvCxnSpPr>
                <a:cxnSpLocks noChangeShapeType="1"/>
                <a:stCxn id="17474" idx="3"/>
                <a:endCxn id="17470" idx="3"/>
              </p:cNvCxnSpPr>
              <p:nvPr/>
            </p:nvCxnSpPr>
            <p:spPr bwMode="auto">
              <a:xfrm>
                <a:off x="8439090" y="3962400"/>
                <a:ext cx="12701" cy="2019300"/>
              </a:xfrm>
              <a:prstGeom prst="bentConnector3">
                <a:avLst>
                  <a:gd name="adj1" fmla="val 1800000"/>
                </a:avLst>
              </a:prstGeom>
              <a:noFill/>
              <a:ln w="19050">
                <a:solidFill>
                  <a:schemeClr val="tx1"/>
                </a:solidFill>
                <a:round/>
                <a:headEnd/>
                <a:tailEnd type="triangle" w="lg" len="med"/>
              </a:ln>
            </p:spPr>
          </p:cxnSp>
          <p:cxnSp>
            <p:nvCxnSpPr>
              <p:cNvPr id="17468" name="Elbow Connector 65"/>
              <p:cNvCxnSpPr>
                <a:cxnSpLocks noChangeShapeType="1"/>
                <a:stCxn id="17472" idx="3"/>
                <a:endCxn id="17470" idx="3"/>
              </p:cNvCxnSpPr>
              <p:nvPr/>
            </p:nvCxnSpPr>
            <p:spPr bwMode="auto">
              <a:xfrm>
                <a:off x="8439090" y="4991100"/>
                <a:ext cx="1588" cy="990600"/>
              </a:xfrm>
              <a:prstGeom prst="bentConnector3">
                <a:avLst>
                  <a:gd name="adj1" fmla="val 14395468"/>
                </a:avLst>
              </a:prstGeom>
              <a:noFill/>
              <a:ln w="19050">
                <a:solidFill>
                  <a:schemeClr val="tx1"/>
                </a:solidFill>
                <a:round/>
                <a:headEnd/>
                <a:tailEnd type="triangle" w="lg" len="med"/>
              </a:ln>
            </p:spPr>
          </p:cxnSp>
          <p:sp>
            <p:nvSpPr>
              <p:cNvPr id="17469" name="Text Box 4"/>
              <p:cNvSpPr txBox="1">
                <a:spLocks noChangeArrowheads="1"/>
              </p:cNvSpPr>
              <p:nvPr/>
            </p:nvSpPr>
            <p:spPr bwMode="auto">
              <a:xfrm rot="16200000">
                <a:off x="7477111" y="3800445"/>
                <a:ext cx="2819400" cy="400110"/>
              </a:xfrm>
              <a:prstGeom prst="rect">
                <a:avLst/>
              </a:prstGeom>
              <a:noFill/>
              <a:ln w="19050">
                <a:noFill/>
                <a:miter lim="800000"/>
                <a:headEnd/>
                <a:tailEnd type="none" w="lg" len="med"/>
              </a:ln>
            </p:spPr>
            <p:txBody>
              <a:bodyPr>
                <a:prstTxWarp prst="textNoShape">
                  <a:avLst/>
                </a:prstTxWarp>
                <a:spAutoFit/>
              </a:bodyPr>
              <a:lstStyle/>
              <a:p>
                <a:pPr fontAlgn="auto">
                  <a:spcBef>
                    <a:spcPts val="0"/>
                  </a:spcBef>
                  <a:spcAft>
                    <a:spcPts val="0"/>
                  </a:spcAft>
                </a:pPr>
                <a:r>
                  <a:rPr lang="en-US" b="1" dirty="0">
                    <a:solidFill>
                      <a:srgbClr val="000000"/>
                    </a:solidFill>
                    <a:latin typeface="Arial"/>
                  </a:rPr>
                  <a:t>Parallel Design</a:t>
                </a:r>
              </a:p>
            </p:txBody>
          </p:sp>
        </p:grpSp>
        <p:cxnSp>
          <p:nvCxnSpPr>
            <p:cNvPr id="91" name="Straight Connector 90"/>
            <p:cNvCxnSpPr>
              <a:cxnSpLocks noChangeShapeType="1"/>
            </p:cNvCxnSpPr>
            <p:nvPr/>
          </p:nvCxnSpPr>
          <p:spPr bwMode="auto">
            <a:xfrm>
              <a:off x="76200" y="2474913"/>
              <a:ext cx="8991600" cy="1587"/>
            </a:xfrm>
            <a:prstGeom prst="line">
              <a:avLst/>
            </a:prstGeom>
            <a:noFill/>
            <a:ln w="28575">
              <a:solidFill>
                <a:schemeClr val="accent1"/>
              </a:solidFill>
              <a:prstDash val="sysDot"/>
              <a:round/>
              <a:headEnd type="triangle" w="med" len="med"/>
              <a:tailEnd type="triangle" w="med" len="med"/>
            </a:ln>
          </p:spPr>
        </p:cxnSp>
        <p:grpSp>
          <p:nvGrpSpPr>
            <p:cNvPr id="8" name="Group 238"/>
            <p:cNvGrpSpPr>
              <a:grpSpLocks/>
            </p:cNvGrpSpPr>
            <p:nvPr/>
          </p:nvGrpSpPr>
          <p:grpSpPr bwMode="auto">
            <a:xfrm>
              <a:off x="6616700" y="2171700"/>
              <a:ext cx="1822450" cy="1028700"/>
              <a:chOff x="6616700" y="2171700"/>
              <a:chExt cx="1822390" cy="1028700"/>
            </a:xfrm>
          </p:grpSpPr>
          <p:sp>
            <p:nvSpPr>
              <p:cNvPr id="17464" name="Rectangle 2"/>
              <p:cNvSpPr>
                <a:spLocks noChangeArrowheads="1"/>
              </p:cNvSpPr>
              <p:nvPr/>
            </p:nvSpPr>
            <p:spPr bwMode="auto">
              <a:xfrm>
                <a:off x="7143690" y="2819400"/>
                <a:ext cx="1295400" cy="381000"/>
              </a:xfrm>
              <a:prstGeom prst="rect">
                <a:avLst/>
              </a:prstGeom>
              <a:solidFill>
                <a:srgbClr val="FF6666"/>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100" b="1" dirty="0">
                    <a:solidFill>
                      <a:srgbClr val="000000"/>
                    </a:solidFill>
                    <a:latin typeface="Arial"/>
                  </a:rPr>
                  <a:t>RTL Rev0</a:t>
                </a:r>
              </a:p>
              <a:p>
                <a:pPr fontAlgn="auto">
                  <a:spcBef>
                    <a:spcPts val="0"/>
                  </a:spcBef>
                  <a:spcAft>
                    <a:spcPts val="0"/>
                  </a:spcAft>
                </a:pPr>
                <a:r>
                  <a:rPr lang="en-US" sz="1100" b="1" dirty="0">
                    <a:solidFill>
                      <a:srgbClr val="000000"/>
                    </a:solidFill>
                    <a:latin typeface="Arial"/>
                  </a:rPr>
                  <a:t>Coding Done</a:t>
                </a:r>
              </a:p>
            </p:txBody>
          </p:sp>
          <p:cxnSp>
            <p:nvCxnSpPr>
              <p:cNvPr id="17465" name="Shape 92"/>
              <p:cNvCxnSpPr>
                <a:cxnSpLocks noChangeShapeType="1"/>
                <a:stCxn id="17433" idx="3"/>
                <a:endCxn id="17464" idx="0"/>
              </p:cNvCxnSpPr>
              <p:nvPr/>
            </p:nvCxnSpPr>
            <p:spPr bwMode="auto">
              <a:xfrm>
                <a:off x="6616700" y="2171700"/>
                <a:ext cx="1174690" cy="647700"/>
              </a:xfrm>
              <a:prstGeom prst="bentConnector2">
                <a:avLst/>
              </a:prstGeom>
              <a:noFill/>
              <a:ln w="28575">
                <a:solidFill>
                  <a:schemeClr val="tx1"/>
                </a:solidFill>
                <a:round/>
                <a:headEnd/>
                <a:tailEnd type="triangle" w="med" len="med"/>
              </a:ln>
            </p:spPr>
          </p:cxnSp>
        </p:grpSp>
        <p:cxnSp>
          <p:nvCxnSpPr>
            <p:cNvPr id="94" name="Straight Connector 93"/>
            <p:cNvCxnSpPr>
              <a:cxnSpLocks noChangeShapeType="1"/>
            </p:cNvCxnSpPr>
            <p:nvPr/>
          </p:nvCxnSpPr>
          <p:spPr bwMode="auto">
            <a:xfrm>
              <a:off x="76200" y="3581400"/>
              <a:ext cx="8991600" cy="1588"/>
            </a:xfrm>
            <a:prstGeom prst="line">
              <a:avLst/>
            </a:prstGeom>
            <a:noFill/>
            <a:ln w="28575">
              <a:solidFill>
                <a:schemeClr val="accent1"/>
              </a:solidFill>
              <a:prstDash val="sysDot"/>
              <a:round/>
              <a:headEnd type="triangle" w="med" len="med"/>
              <a:tailEnd type="triangle" w="med" len="med"/>
            </a:ln>
          </p:spPr>
        </p:cxnSp>
        <p:cxnSp>
          <p:nvCxnSpPr>
            <p:cNvPr id="95" name="Straight Connector 94"/>
            <p:cNvCxnSpPr>
              <a:cxnSpLocks noChangeShapeType="1"/>
            </p:cNvCxnSpPr>
            <p:nvPr/>
          </p:nvCxnSpPr>
          <p:spPr bwMode="auto">
            <a:xfrm>
              <a:off x="76200" y="4570413"/>
              <a:ext cx="8991600" cy="1587"/>
            </a:xfrm>
            <a:prstGeom prst="line">
              <a:avLst/>
            </a:prstGeom>
            <a:noFill/>
            <a:ln w="28575">
              <a:solidFill>
                <a:schemeClr val="accent1"/>
              </a:solidFill>
              <a:prstDash val="sysDot"/>
              <a:round/>
              <a:headEnd type="triangle" w="med" len="med"/>
              <a:tailEnd type="triangle" w="med" len="med"/>
            </a:ln>
          </p:spPr>
        </p:cxnSp>
        <p:cxnSp>
          <p:nvCxnSpPr>
            <p:cNvPr id="96" name="Straight Connector 95"/>
            <p:cNvCxnSpPr>
              <a:cxnSpLocks noChangeShapeType="1"/>
            </p:cNvCxnSpPr>
            <p:nvPr/>
          </p:nvCxnSpPr>
          <p:spPr bwMode="auto">
            <a:xfrm>
              <a:off x="76200" y="5561013"/>
              <a:ext cx="8991600" cy="1587"/>
            </a:xfrm>
            <a:prstGeom prst="line">
              <a:avLst/>
            </a:prstGeom>
            <a:noFill/>
            <a:ln w="28575">
              <a:solidFill>
                <a:schemeClr val="accent1"/>
              </a:solidFill>
              <a:prstDash val="sysDot"/>
              <a:round/>
              <a:headEnd type="triangle" w="med" len="med"/>
              <a:tailEnd type="triangle" w="med" len="med"/>
            </a:ln>
          </p:spPr>
        </p:cxnSp>
        <p:grpSp>
          <p:nvGrpSpPr>
            <p:cNvPr id="9" name="Group 241"/>
            <p:cNvGrpSpPr>
              <a:grpSpLocks/>
            </p:cNvGrpSpPr>
            <p:nvPr/>
          </p:nvGrpSpPr>
          <p:grpSpPr bwMode="auto">
            <a:xfrm>
              <a:off x="2286000" y="2363788"/>
              <a:ext cx="1524000" cy="1141412"/>
              <a:chOff x="2286000" y="2362994"/>
              <a:chExt cx="1524000" cy="1142206"/>
            </a:xfrm>
          </p:grpSpPr>
          <p:cxnSp>
            <p:nvCxnSpPr>
              <p:cNvPr id="17458" name="Shape 106"/>
              <p:cNvCxnSpPr>
                <a:cxnSpLocks noChangeShapeType="1"/>
                <a:stCxn id="17435" idx="2"/>
                <a:endCxn id="17459" idx="0"/>
              </p:cNvCxnSpPr>
              <p:nvPr/>
            </p:nvCxnSpPr>
            <p:spPr bwMode="auto">
              <a:xfrm rot="5400000">
                <a:off x="2819400" y="2590800"/>
                <a:ext cx="457200" cy="1588"/>
              </a:xfrm>
              <a:prstGeom prst="bentConnector3">
                <a:avLst>
                  <a:gd name="adj1" fmla="val 50000"/>
                </a:avLst>
              </a:prstGeom>
              <a:noFill/>
              <a:ln w="28575">
                <a:solidFill>
                  <a:schemeClr val="tx1"/>
                </a:solidFill>
                <a:round/>
                <a:headEnd/>
                <a:tailEnd type="triangle" w="med" len="med"/>
              </a:ln>
            </p:spPr>
          </p:cxnSp>
          <p:sp>
            <p:nvSpPr>
              <p:cNvPr id="17459" name="Rectangle 2"/>
              <p:cNvSpPr>
                <a:spLocks noChangeArrowheads="1"/>
              </p:cNvSpPr>
              <p:nvPr/>
            </p:nvSpPr>
            <p:spPr bwMode="auto">
              <a:xfrm>
                <a:off x="2286000" y="2819400"/>
                <a:ext cx="1524000" cy="381000"/>
              </a:xfrm>
              <a:prstGeom prst="rect">
                <a:avLst/>
              </a:prstGeom>
              <a:solidFill>
                <a:srgbClr val="FF6FCF"/>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200" b="1">
                    <a:solidFill>
                      <a:srgbClr val="000000"/>
                    </a:solidFill>
                    <a:latin typeface="Arial"/>
                  </a:rPr>
                  <a:t>Black Box</a:t>
                </a:r>
              </a:p>
              <a:p>
                <a:pPr fontAlgn="auto">
                  <a:spcBef>
                    <a:spcPts val="0"/>
                  </a:spcBef>
                  <a:spcAft>
                    <a:spcPts val="0"/>
                  </a:spcAft>
                </a:pPr>
                <a:r>
                  <a:rPr lang="en-US" sz="1200" b="1">
                    <a:solidFill>
                      <a:srgbClr val="000000"/>
                    </a:solidFill>
                    <a:latin typeface="Arial"/>
                  </a:rPr>
                  <a:t>Unit/FC Test Plan</a:t>
                </a:r>
              </a:p>
            </p:txBody>
          </p:sp>
          <p:sp>
            <p:nvSpPr>
              <p:cNvPr id="17460" name="Rectangle 111"/>
              <p:cNvSpPr>
                <a:spLocks noChangeArrowheads="1"/>
              </p:cNvSpPr>
              <p:nvPr/>
            </p:nvSpPr>
            <p:spPr bwMode="auto">
              <a:xfrm>
                <a:off x="2286000" y="3230881"/>
                <a:ext cx="1524000" cy="45719"/>
              </a:xfrm>
              <a:prstGeom prst="rect">
                <a:avLst/>
              </a:prstGeom>
              <a:solidFill>
                <a:schemeClr val="accent1"/>
              </a:solidFill>
              <a:ln w="28575">
                <a:solidFill>
                  <a:schemeClr val="accent1"/>
                </a:solidFill>
                <a:round/>
                <a:headEnd type="triangle" w="med" len="med"/>
                <a:tailEnd type="triangle" w="med" len="med"/>
              </a:ln>
            </p:spPr>
            <p:txBody>
              <a:bodyPr wrap="none">
                <a:prstTxWarp prst="textNoShape">
                  <a:avLst/>
                </a:prstTxWarp>
                <a:spAutoFit/>
              </a:bodyPr>
              <a:lstStyle/>
              <a:p>
                <a:pPr marL="179388" indent="-179388" fontAlgn="auto">
                  <a:spcBef>
                    <a:spcPts val="0"/>
                  </a:spcBef>
                  <a:spcAft>
                    <a:spcPts val="0"/>
                  </a:spcAft>
                </a:pPr>
                <a:endParaRPr lang="en-US">
                  <a:solidFill>
                    <a:srgbClr val="000000"/>
                  </a:solidFill>
                  <a:latin typeface="Arial"/>
                </a:endParaRPr>
              </a:p>
            </p:txBody>
          </p:sp>
          <p:sp>
            <p:nvSpPr>
              <p:cNvPr id="17461" name="Rectangle 112"/>
              <p:cNvSpPr>
                <a:spLocks noChangeArrowheads="1"/>
              </p:cNvSpPr>
              <p:nvPr/>
            </p:nvSpPr>
            <p:spPr bwMode="auto">
              <a:xfrm>
                <a:off x="2286000" y="3307081"/>
                <a:ext cx="1524000" cy="45719"/>
              </a:xfrm>
              <a:prstGeom prst="rect">
                <a:avLst/>
              </a:prstGeom>
              <a:solidFill>
                <a:schemeClr val="accent1"/>
              </a:solidFill>
              <a:ln w="28575">
                <a:solidFill>
                  <a:schemeClr val="accent1"/>
                </a:solidFill>
                <a:round/>
                <a:headEnd type="triangle" w="med" len="med"/>
                <a:tailEnd type="triangle" w="med" len="med"/>
              </a:ln>
            </p:spPr>
            <p:txBody>
              <a:bodyPr wrap="none">
                <a:prstTxWarp prst="textNoShape">
                  <a:avLst/>
                </a:prstTxWarp>
                <a:spAutoFit/>
              </a:bodyPr>
              <a:lstStyle/>
              <a:p>
                <a:pPr marL="179388" indent="-179388" fontAlgn="auto">
                  <a:spcBef>
                    <a:spcPts val="0"/>
                  </a:spcBef>
                  <a:spcAft>
                    <a:spcPts val="0"/>
                  </a:spcAft>
                </a:pPr>
                <a:endParaRPr lang="en-US">
                  <a:solidFill>
                    <a:srgbClr val="000000"/>
                  </a:solidFill>
                  <a:latin typeface="Arial"/>
                </a:endParaRPr>
              </a:p>
            </p:txBody>
          </p:sp>
          <p:sp>
            <p:nvSpPr>
              <p:cNvPr id="17462" name="Rectangle 113"/>
              <p:cNvSpPr>
                <a:spLocks noChangeArrowheads="1"/>
              </p:cNvSpPr>
              <p:nvPr/>
            </p:nvSpPr>
            <p:spPr bwMode="auto">
              <a:xfrm>
                <a:off x="2286000" y="3383281"/>
                <a:ext cx="1524000" cy="45719"/>
              </a:xfrm>
              <a:prstGeom prst="rect">
                <a:avLst/>
              </a:prstGeom>
              <a:solidFill>
                <a:schemeClr val="accent1"/>
              </a:solidFill>
              <a:ln w="28575">
                <a:solidFill>
                  <a:schemeClr val="accent1"/>
                </a:solidFill>
                <a:round/>
                <a:headEnd type="triangle" w="med" len="med"/>
                <a:tailEnd type="triangle" w="med" len="med"/>
              </a:ln>
            </p:spPr>
            <p:txBody>
              <a:bodyPr wrap="none">
                <a:prstTxWarp prst="textNoShape">
                  <a:avLst/>
                </a:prstTxWarp>
                <a:spAutoFit/>
              </a:bodyPr>
              <a:lstStyle/>
              <a:p>
                <a:pPr marL="179388" indent="-179388" fontAlgn="auto">
                  <a:spcBef>
                    <a:spcPts val="0"/>
                  </a:spcBef>
                  <a:spcAft>
                    <a:spcPts val="0"/>
                  </a:spcAft>
                </a:pPr>
                <a:endParaRPr lang="en-US">
                  <a:solidFill>
                    <a:srgbClr val="000000"/>
                  </a:solidFill>
                  <a:latin typeface="Arial"/>
                </a:endParaRPr>
              </a:p>
            </p:txBody>
          </p:sp>
          <p:sp>
            <p:nvSpPr>
              <p:cNvPr id="17463" name="Rectangle 114"/>
              <p:cNvSpPr>
                <a:spLocks noChangeArrowheads="1"/>
              </p:cNvSpPr>
              <p:nvPr/>
            </p:nvSpPr>
            <p:spPr bwMode="auto">
              <a:xfrm>
                <a:off x="2286000" y="3459481"/>
                <a:ext cx="1524000" cy="45719"/>
              </a:xfrm>
              <a:prstGeom prst="rect">
                <a:avLst/>
              </a:prstGeom>
              <a:solidFill>
                <a:schemeClr val="accent1"/>
              </a:solidFill>
              <a:ln w="28575">
                <a:solidFill>
                  <a:schemeClr val="accent1"/>
                </a:solidFill>
                <a:round/>
                <a:headEnd type="triangle" w="med" len="med"/>
                <a:tailEnd type="triangle" w="med" len="med"/>
              </a:ln>
            </p:spPr>
            <p:txBody>
              <a:bodyPr wrap="none">
                <a:prstTxWarp prst="textNoShape">
                  <a:avLst/>
                </a:prstTxWarp>
                <a:spAutoFit/>
              </a:bodyPr>
              <a:lstStyle/>
              <a:p>
                <a:pPr marL="179388" indent="-179388" fontAlgn="auto">
                  <a:spcBef>
                    <a:spcPts val="0"/>
                  </a:spcBef>
                  <a:spcAft>
                    <a:spcPts val="0"/>
                  </a:spcAft>
                </a:pPr>
                <a:endParaRPr lang="en-US">
                  <a:solidFill>
                    <a:srgbClr val="000000"/>
                  </a:solidFill>
                  <a:latin typeface="Arial"/>
                </a:endParaRPr>
              </a:p>
            </p:txBody>
          </p:sp>
        </p:grpSp>
        <p:grpSp>
          <p:nvGrpSpPr>
            <p:cNvPr id="10" name="Group 242"/>
            <p:cNvGrpSpPr>
              <a:grpSpLocks/>
            </p:cNvGrpSpPr>
            <p:nvPr/>
          </p:nvGrpSpPr>
          <p:grpSpPr bwMode="auto">
            <a:xfrm>
              <a:off x="3810000" y="3009900"/>
              <a:ext cx="1166813" cy="1208088"/>
              <a:chOff x="3810000" y="3009900"/>
              <a:chExt cx="1167481" cy="1207651"/>
            </a:xfrm>
          </p:grpSpPr>
          <p:sp>
            <p:nvSpPr>
              <p:cNvPr id="17455" name="Can 103"/>
              <p:cNvSpPr>
                <a:spLocks noChangeArrowheads="1"/>
              </p:cNvSpPr>
              <p:nvPr/>
            </p:nvSpPr>
            <p:spPr bwMode="auto">
              <a:xfrm>
                <a:off x="3860800" y="3581400"/>
                <a:ext cx="1066800" cy="636151"/>
              </a:xfrm>
              <a:prstGeom prst="can">
                <a:avLst>
                  <a:gd name="adj" fmla="val 25000"/>
                </a:avLst>
              </a:prstGeom>
              <a:solidFill>
                <a:srgbClr val="008000"/>
              </a:solidFill>
              <a:ln w="28575">
                <a:noFill/>
                <a:round/>
                <a:headEnd type="triangle" w="med" len="med"/>
                <a:tailEnd type="triangle" w="med" len="med"/>
              </a:ln>
            </p:spPr>
            <p:txBody>
              <a:bodyPr>
                <a:prstTxWarp prst="textNoShape">
                  <a:avLst/>
                </a:prstTxWarp>
                <a:spAutoFit/>
              </a:bodyPr>
              <a:lstStyle/>
              <a:p>
                <a:pPr marL="179388" indent="-179388" fontAlgn="auto">
                  <a:spcBef>
                    <a:spcPts val="0"/>
                  </a:spcBef>
                  <a:spcAft>
                    <a:spcPts val="0"/>
                  </a:spcAft>
                </a:pPr>
                <a:endParaRPr lang="en-US">
                  <a:solidFill>
                    <a:srgbClr val="000000"/>
                  </a:solidFill>
                  <a:latin typeface="Arial"/>
                </a:endParaRPr>
              </a:p>
            </p:txBody>
          </p:sp>
          <p:sp>
            <p:nvSpPr>
              <p:cNvPr id="17456" name="TextBox 104"/>
              <p:cNvSpPr txBox="1">
                <a:spLocks noChangeArrowheads="1"/>
              </p:cNvSpPr>
              <p:nvPr/>
            </p:nvSpPr>
            <p:spPr bwMode="auto">
              <a:xfrm>
                <a:off x="3954482" y="3655080"/>
                <a:ext cx="1022999" cy="523220"/>
              </a:xfrm>
              <a:prstGeom prst="rect">
                <a:avLst/>
              </a:prstGeom>
              <a:noFill/>
              <a:ln w="9525">
                <a:noFill/>
                <a:miter lim="800000"/>
                <a:headEnd/>
                <a:tailEnd/>
              </a:ln>
            </p:spPr>
            <p:txBody>
              <a:bodyPr wrap="none">
                <a:prstTxWarp prst="textNoShape">
                  <a:avLst/>
                </a:prstTxWarp>
                <a:spAutoFit/>
              </a:bodyPr>
              <a:lstStyle/>
              <a:p>
                <a:pPr fontAlgn="auto">
                  <a:spcBef>
                    <a:spcPts val="0"/>
                  </a:spcBef>
                  <a:spcAft>
                    <a:spcPts val="0"/>
                  </a:spcAft>
                </a:pPr>
                <a:r>
                  <a:rPr lang="en-US" sz="1400">
                    <a:solidFill>
                      <a:srgbClr val="000000"/>
                    </a:solidFill>
                    <a:latin typeface="Arial"/>
                  </a:rPr>
                  <a:t>Validation</a:t>
                </a:r>
              </a:p>
              <a:p>
                <a:pPr fontAlgn="auto">
                  <a:spcBef>
                    <a:spcPts val="0"/>
                  </a:spcBef>
                  <a:spcAft>
                    <a:spcPts val="0"/>
                  </a:spcAft>
                </a:pPr>
                <a:r>
                  <a:rPr lang="en-US" sz="1400">
                    <a:solidFill>
                      <a:srgbClr val="000000"/>
                    </a:solidFill>
                    <a:latin typeface="Arial"/>
                  </a:rPr>
                  <a:t>Data Base</a:t>
                </a:r>
              </a:p>
            </p:txBody>
          </p:sp>
          <p:cxnSp>
            <p:nvCxnSpPr>
              <p:cNvPr id="17457" name="Shape 123"/>
              <p:cNvCxnSpPr>
                <a:cxnSpLocks noChangeShapeType="1"/>
                <a:stCxn id="17459" idx="3"/>
                <a:endCxn id="17455" idx="1"/>
              </p:cNvCxnSpPr>
              <p:nvPr/>
            </p:nvCxnSpPr>
            <p:spPr bwMode="auto">
              <a:xfrm>
                <a:off x="3810000" y="3009900"/>
                <a:ext cx="584200" cy="571500"/>
              </a:xfrm>
              <a:prstGeom prst="bentConnector2">
                <a:avLst/>
              </a:prstGeom>
              <a:noFill/>
              <a:ln w="28575">
                <a:solidFill>
                  <a:schemeClr val="tx1"/>
                </a:solidFill>
                <a:round/>
                <a:headEnd type="triangle" w="med" len="med"/>
                <a:tailEnd type="triangle" w="med" len="med"/>
              </a:ln>
            </p:spPr>
          </p:cxnSp>
        </p:grpSp>
        <p:grpSp>
          <p:nvGrpSpPr>
            <p:cNvPr id="11" name="Group 247"/>
            <p:cNvGrpSpPr>
              <a:grpSpLocks/>
            </p:cNvGrpSpPr>
            <p:nvPr/>
          </p:nvGrpSpPr>
          <p:grpSpPr bwMode="auto">
            <a:xfrm>
              <a:off x="609600" y="3276600"/>
              <a:ext cx="1295400" cy="914400"/>
              <a:chOff x="609600" y="3276600"/>
              <a:chExt cx="1295400" cy="914400"/>
            </a:xfrm>
          </p:grpSpPr>
          <p:sp>
            <p:nvSpPr>
              <p:cNvPr id="17453" name="Rectangle 2"/>
              <p:cNvSpPr>
                <a:spLocks noChangeArrowheads="1"/>
              </p:cNvSpPr>
              <p:nvPr/>
            </p:nvSpPr>
            <p:spPr bwMode="auto">
              <a:xfrm>
                <a:off x="609600" y="3810000"/>
                <a:ext cx="1295400" cy="381000"/>
              </a:xfrm>
              <a:prstGeom prst="rect">
                <a:avLst/>
              </a:prstGeom>
              <a:solidFill>
                <a:srgbClr val="F5A1AE"/>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endParaRPr lang="en-US" sz="1100" b="1" dirty="0" smtClean="0">
                  <a:solidFill>
                    <a:srgbClr val="000000"/>
                  </a:solidFill>
                  <a:latin typeface="Arial"/>
                </a:endParaRPr>
              </a:p>
              <a:p>
                <a:pPr fontAlgn="auto">
                  <a:spcBef>
                    <a:spcPts val="0"/>
                  </a:spcBef>
                  <a:spcAft>
                    <a:spcPts val="0"/>
                  </a:spcAft>
                </a:pPr>
                <a:r>
                  <a:rPr lang="en-US" sz="1100" b="1" dirty="0" smtClean="0">
                    <a:solidFill>
                      <a:srgbClr val="000000"/>
                    </a:solidFill>
                    <a:latin typeface="Arial"/>
                  </a:rPr>
                  <a:t>Unit </a:t>
                </a:r>
                <a:r>
                  <a:rPr lang="en-US" sz="1100" b="1" dirty="0">
                    <a:solidFill>
                      <a:srgbClr val="000000"/>
                    </a:solidFill>
                    <a:latin typeface="Arial"/>
                  </a:rPr>
                  <a:t>Level </a:t>
                </a:r>
                <a:r>
                  <a:rPr lang="en-US" sz="1100" b="1" dirty="0" smtClean="0">
                    <a:solidFill>
                      <a:srgbClr val="000000"/>
                    </a:solidFill>
                    <a:latin typeface="Arial"/>
                  </a:rPr>
                  <a:t>Val</a:t>
                </a:r>
                <a:endParaRPr lang="en-US" sz="1100" b="1" dirty="0">
                  <a:solidFill>
                    <a:srgbClr val="000000"/>
                  </a:solidFill>
                  <a:latin typeface="Arial"/>
                </a:endParaRPr>
              </a:p>
              <a:p>
                <a:pPr fontAlgn="auto">
                  <a:spcBef>
                    <a:spcPts val="0"/>
                  </a:spcBef>
                  <a:spcAft>
                    <a:spcPts val="0"/>
                  </a:spcAft>
                </a:pPr>
                <a:endParaRPr lang="en-US" sz="1400" b="1" dirty="0">
                  <a:solidFill>
                    <a:srgbClr val="000000"/>
                  </a:solidFill>
                  <a:latin typeface="Arial"/>
                </a:endParaRPr>
              </a:p>
            </p:txBody>
          </p:sp>
          <p:sp>
            <p:nvSpPr>
              <p:cNvPr id="17454" name="Line 11"/>
              <p:cNvSpPr>
                <a:spLocks noChangeShapeType="1"/>
              </p:cNvSpPr>
              <p:nvPr/>
            </p:nvSpPr>
            <p:spPr bwMode="auto">
              <a:xfrm>
                <a:off x="1248396" y="3276600"/>
                <a:ext cx="0" cy="457200"/>
              </a:xfrm>
              <a:prstGeom prst="line">
                <a:avLst/>
              </a:prstGeom>
              <a:noFill/>
              <a:ln w="19050">
                <a:solidFill>
                  <a:schemeClr val="tx1"/>
                </a:solidFill>
                <a:round/>
                <a:headEnd/>
                <a:tailEnd type="triangle" w="lg" len="med"/>
              </a:ln>
            </p:spPr>
            <p:txBody>
              <a:bodyPr anchor="ctr">
                <a:prstTxWarp prst="textNoShape">
                  <a:avLst/>
                </a:prstTxWarp>
              </a:bodyPr>
              <a:lstStyle/>
              <a:p>
                <a:pPr fontAlgn="auto">
                  <a:spcBef>
                    <a:spcPts val="0"/>
                  </a:spcBef>
                  <a:spcAft>
                    <a:spcPts val="0"/>
                  </a:spcAft>
                </a:pPr>
                <a:endParaRPr lang="en-US">
                  <a:solidFill>
                    <a:srgbClr val="000000"/>
                  </a:solidFill>
                  <a:latin typeface="Arial"/>
                </a:endParaRPr>
              </a:p>
            </p:txBody>
          </p:sp>
        </p:grpSp>
        <p:grpSp>
          <p:nvGrpSpPr>
            <p:cNvPr id="12" name="Group 248"/>
            <p:cNvGrpSpPr>
              <a:grpSpLocks/>
            </p:cNvGrpSpPr>
            <p:nvPr/>
          </p:nvGrpSpPr>
          <p:grpSpPr bwMode="auto">
            <a:xfrm>
              <a:off x="609600" y="4267200"/>
              <a:ext cx="1295400" cy="914400"/>
              <a:chOff x="609600" y="4267200"/>
              <a:chExt cx="1295400" cy="914400"/>
            </a:xfrm>
          </p:grpSpPr>
          <p:sp>
            <p:nvSpPr>
              <p:cNvPr id="17451" name="Rectangle 2"/>
              <p:cNvSpPr>
                <a:spLocks noChangeArrowheads="1"/>
              </p:cNvSpPr>
              <p:nvPr/>
            </p:nvSpPr>
            <p:spPr bwMode="auto">
              <a:xfrm>
                <a:off x="609600" y="4800600"/>
                <a:ext cx="1295400" cy="381000"/>
              </a:xfrm>
              <a:prstGeom prst="rect">
                <a:avLst/>
              </a:prstGeom>
              <a:solidFill>
                <a:srgbClr val="F5A1AE"/>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100" b="1" dirty="0">
                    <a:solidFill>
                      <a:srgbClr val="000000"/>
                    </a:solidFill>
                    <a:latin typeface="Arial"/>
                  </a:rPr>
                  <a:t>Full Chip </a:t>
                </a:r>
                <a:r>
                  <a:rPr lang="en-US" sz="1100" b="1" dirty="0" smtClean="0">
                    <a:solidFill>
                      <a:srgbClr val="000000"/>
                    </a:solidFill>
                    <a:latin typeface="Arial"/>
                  </a:rPr>
                  <a:t>Val</a:t>
                </a:r>
                <a:endParaRPr lang="en-US" sz="1100" b="1" dirty="0">
                  <a:solidFill>
                    <a:srgbClr val="000000"/>
                  </a:solidFill>
                  <a:latin typeface="Arial"/>
                </a:endParaRPr>
              </a:p>
            </p:txBody>
          </p:sp>
          <p:sp>
            <p:nvSpPr>
              <p:cNvPr id="17452" name="Line 11"/>
              <p:cNvSpPr>
                <a:spLocks noChangeShapeType="1"/>
              </p:cNvSpPr>
              <p:nvPr/>
            </p:nvSpPr>
            <p:spPr bwMode="auto">
              <a:xfrm>
                <a:off x="1248396" y="4267200"/>
                <a:ext cx="0" cy="457200"/>
              </a:xfrm>
              <a:prstGeom prst="line">
                <a:avLst/>
              </a:prstGeom>
              <a:noFill/>
              <a:ln w="19050">
                <a:solidFill>
                  <a:schemeClr val="tx1"/>
                </a:solidFill>
                <a:round/>
                <a:headEnd/>
                <a:tailEnd type="triangle" w="lg" len="med"/>
              </a:ln>
            </p:spPr>
            <p:txBody>
              <a:bodyPr anchor="ctr">
                <a:prstTxWarp prst="textNoShape">
                  <a:avLst/>
                </a:prstTxWarp>
              </a:bodyPr>
              <a:lstStyle/>
              <a:p>
                <a:pPr fontAlgn="auto">
                  <a:spcBef>
                    <a:spcPts val="0"/>
                  </a:spcBef>
                  <a:spcAft>
                    <a:spcPts val="0"/>
                  </a:spcAft>
                </a:pPr>
                <a:endParaRPr lang="en-US">
                  <a:solidFill>
                    <a:srgbClr val="000000"/>
                  </a:solidFill>
                  <a:latin typeface="Arial"/>
                </a:endParaRPr>
              </a:p>
            </p:txBody>
          </p:sp>
        </p:grpSp>
        <p:grpSp>
          <p:nvGrpSpPr>
            <p:cNvPr id="13" name="Group 249"/>
            <p:cNvGrpSpPr>
              <a:grpSpLocks/>
            </p:cNvGrpSpPr>
            <p:nvPr/>
          </p:nvGrpSpPr>
          <p:grpSpPr bwMode="auto">
            <a:xfrm>
              <a:off x="609600" y="5257800"/>
              <a:ext cx="1295400" cy="914400"/>
              <a:chOff x="609600" y="5257800"/>
              <a:chExt cx="1295400" cy="914400"/>
            </a:xfrm>
          </p:grpSpPr>
          <p:sp>
            <p:nvSpPr>
              <p:cNvPr id="17449" name="Rectangle 2"/>
              <p:cNvSpPr>
                <a:spLocks noChangeArrowheads="1"/>
              </p:cNvSpPr>
              <p:nvPr/>
            </p:nvSpPr>
            <p:spPr bwMode="auto">
              <a:xfrm>
                <a:off x="609600" y="5791200"/>
                <a:ext cx="1295400" cy="381000"/>
              </a:xfrm>
              <a:prstGeom prst="rect">
                <a:avLst/>
              </a:prstGeom>
              <a:solidFill>
                <a:srgbClr val="F5A1AE"/>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100" b="1">
                    <a:solidFill>
                      <a:srgbClr val="000000"/>
                    </a:solidFill>
                    <a:latin typeface="Arial"/>
                  </a:rPr>
                  <a:t>System Val</a:t>
                </a:r>
              </a:p>
              <a:p>
                <a:pPr fontAlgn="auto">
                  <a:spcBef>
                    <a:spcPts val="0"/>
                  </a:spcBef>
                  <a:spcAft>
                    <a:spcPts val="0"/>
                  </a:spcAft>
                </a:pPr>
                <a:r>
                  <a:rPr lang="en-US" sz="1100" b="1">
                    <a:solidFill>
                      <a:srgbClr val="000000"/>
                    </a:solidFill>
                    <a:latin typeface="Arial"/>
                  </a:rPr>
                  <a:t>Emulation</a:t>
                </a:r>
              </a:p>
            </p:txBody>
          </p:sp>
          <p:sp>
            <p:nvSpPr>
              <p:cNvPr id="17450" name="Line 11"/>
              <p:cNvSpPr>
                <a:spLocks noChangeShapeType="1"/>
              </p:cNvSpPr>
              <p:nvPr/>
            </p:nvSpPr>
            <p:spPr bwMode="auto">
              <a:xfrm>
                <a:off x="1248396" y="5257800"/>
                <a:ext cx="0" cy="457200"/>
              </a:xfrm>
              <a:prstGeom prst="line">
                <a:avLst/>
              </a:prstGeom>
              <a:noFill/>
              <a:ln w="19050">
                <a:solidFill>
                  <a:schemeClr val="tx1"/>
                </a:solidFill>
                <a:round/>
                <a:headEnd/>
                <a:tailEnd type="triangle" w="lg" len="med"/>
              </a:ln>
            </p:spPr>
            <p:txBody>
              <a:bodyPr anchor="ctr">
                <a:prstTxWarp prst="textNoShape">
                  <a:avLst/>
                </a:prstTxWarp>
              </a:bodyPr>
              <a:lstStyle/>
              <a:p>
                <a:pPr fontAlgn="auto">
                  <a:spcBef>
                    <a:spcPts val="0"/>
                  </a:spcBef>
                  <a:spcAft>
                    <a:spcPts val="0"/>
                  </a:spcAft>
                </a:pPr>
                <a:endParaRPr lang="en-US">
                  <a:solidFill>
                    <a:srgbClr val="000000"/>
                  </a:solidFill>
                  <a:latin typeface="Arial"/>
                </a:endParaRPr>
              </a:p>
            </p:txBody>
          </p:sp>
        </p:grpSp>
        <p:grpSp>
          <p:nvGrpSpPr>
            <p:cNvPr id="14" name="Group 243"/>
            <p:cNvGrpSpPr>
              <a:grpSpLocks/>
            </p:cNvGrpSpPr>
            <p:nvPr/>
          </p:nvGrpSpPr>
          <p:grpSpPr bwMode="auto">
            <a:xfrm>
              <a:off x="609600" y="2819400"/>
              <a:ext cx="1676400" cy="381000"/>
              <a:chOff x="609600" y="2819400"/>
              <a:chExt cx="1676400" cy="381000"/>
            </a:xfrm>
          </p:grpSpPr>
          <p:sp>
            <p:nvSpPr>
              <p:cNvPr id="17447" name="Rectangle 2"/>
              <p:cNvSpPr>
                <a:spLocks noChangeArrowheads="1"/>
              </p:cNvSpPr>
              <p:nvPr/>
            </p:nvSpPr>
            <p:spPr bwMode="auto">
              <a:xfrm>
                <a:off x="609600" y="2819400"/>
                <a:ext cx="1295400" cy="381000"/>
              </a:xfrm>
              <a:prstGeom prst="rect">
                <a:avLst/>
              </a:prstGeom>
              <a:solidFill>
                <a:schemeClr val="accent3">
                  <a:lumMod val="40000"/>
                  <a:lumOff val="60000"/>
                </a:schemeClr>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100" b="1">
                    <a:solidFill>
                      <a:srgbClr val="000000"/>
                    </a:solidFill>
                    <a:latin typeface="Arial"/>
                  </a:rPr>
                  <a:t>Env/Flow Dev</a:t>
                </a:r>
              </a:p>
            </p:txBody>
          </p:sp>
          <p:cxnSp>
            <p:nvCxnSpPr>
              <p:cNvPr id="17448" name="Straight Arrow Connector 183"/>
              <p:cNvCxnSpPr>
                <a:cxnSpLocks noChangeShapeType="1"/>
              </p:cNvCxnSpPr>
              <p:nvPr/>
            </p:nvCxnSpPr>
            <p:spPr bwMode="auto">
              <a:xfrm rot="10800000">
                <a:off x="1905000" y="3048000"/>
                <a:ext cx="381000" cy="1588"/>
              </a:xfrm>
              <a:prstGeom prst="straightConnector1">
                <a:avLst/>
              </a:prstGeom>
              <a:noFill/>
              <a:ln w="28575">
                <a:solidFill>
                  <a:schemeClr val="tx1"/>
                </a:solidFill>
                <a:round/>
                <a:headEnd/>
                <a:tailEnd type="triangle" w="med" len="med"/>
              </a:ln>
            </p:spPr>
          </p:cxnSp>
        </p:grpSp>
        <p:grpSp>
          <p:nvGrpSpPr>
            <p:cNvPr id="15" name="Group 250"/>
            <p:cNvGrpSpPr>
              <a:grpSpLocks/>
            </p:cNvGrpSpPr>
            <p:nvPr/>
          </p:nvGrpSpPr>
          <p:grpSpPr bwMode="auto">
            <a:xfrm>
              <a:off x="1905000" y="3556000"/>
              <a:ext cx="2489200" cy="2921000"/>
              <a:chOff x="1905000" y="3556000"/>
              <a:chExt cx="2489201" cy="2921000"/>
            </a:xfrm>
          </p:grpSpPr>
          <p:sp>
            <p:nvSpPr>
              <p:cNvPr id="17442" name="Rectangle 2"/>
              <p:cNvSpPr>
                <a:spLocks noChangeArrowheads="1"/>
              </p:cNvSpPr>
              <p:nvPr/>
            </p:nvSpPr>
            <p:spPr bwMode="auto">
              <a:xfrm>
                <a:off x="2286000" y="3556000"/>
                <a:ext cx="1524000" cy="2921000"/>
              </a:xfrm>
              <a:prstGeom prst="rect">
                <a:avLst/>
              </a:prstGeom>
              <a:solidFill>
                <a:srgbClr val="FF6FCF"/>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200" b="1">
                    <a:solidFill>
                      <a:srgbClr val="000000"/>
                    </a:solidFill>
                    <a:latin typeface="Arial"/>
                  </a:rPr>
                  <a:t>Validation </a:t>
                </a:r>
              </a:p>
              <a:p>
                <a:pPr fontAlgn="auto">
                  <a:spcBef>
                    <a:spcPts val="0"/>
                  </a:spcBef>
                  <a:spcAft>
                    <a:spcPts val="0"/>
                  </a:spcAft>
                </a:pPr>
                <a:r>
                  <a:rPr lang="en-US" sz="1200" b="1">
                    <a:solidFill>
                      <a:srgbClr val="000000"/>
                    </a:solidFill>
                    <a:latin typeface="Arial"/>
                  </a:rPr>
                  <a:t>Flows</a:t>
                </a:r>
              </a:p>
              <a:p>
                <a:pPr fontAlgn="auto">
                  <a:spcBef>
                    <a:spcPts val="0"/>
                  </a:spcBef>
                  <a:spcAft>
                    <a:spcPts val="0"/>
                  </a:spcAft>
                </a:pPr>
                <a:endParaRPr lang="en-US" sz="1200" b="1">
                  <a:solidFill>
                    <a:srgbClr val="000000"/>
                  </a:solidFill>
                  <a:latin typeface="Arial"/>
                </a:endParaRPr>
              </a:p>
              <a:p>
                <a:pPr fontAlgn="auto">
                  <a:spcBef>
                    <a:spcPts val="0"/>
                  </a:spcBef>
                  <a:spcAft>
                    <a:spcPts val="0"/>
                  </a:spcAft>
                </a:pPr>
                <a:r>
                  <a:rPr lang="en-US" sz="1200" b="1">
                    <a:solidFill>
                      <a:srgbClr val="000000"/>
                    </a:solidFill>
                    <a:latin typeface="Arial"/>
                  </a:rPr>
                  <a:t>Simulation,</a:t>
                </a:r>
              </a:p>
              <a:p>
                <a:pPr fontAlgn="auto">
                  <a:spcBef>
                    <a:spcPts val="0"/>
                  </a:spcBef>
                  <a:spcAft>
                    <a:spcPts val="0"/>
                  </a:spcAft>
                </a:pPr>
                <a:r>
                  <a:rPr lang="en-US" sz="1200" b="1">
                    <a:solidFill>
                      <a:srgbClr val="000000"/>
                    </a:solidFill>
                    <a:latin typeface="Arial"/>
                  </a:rPr>
                  <a:t>Coverage,</a:t>
                </a:r>
              </a:p>
              <a:p>
                <a:pPr fontAlgn="auto">
                  <a:spcBef>
                    <a:spcPts val="0"/>
                  </a:spcBef>
                  <a:spcAft>
                    <a:spcPts val="0"/>
                  </a:spcAft>
                </a:pPr>
                <a:r>
                  <a:rPr lang="en-US" sz="1200" b="1">
                    <a:solidFill>
                      <a:srgbClr val="000000"/>
                    </a:solidFill>
                    <a:latin typeface="Arial"/>
                  </a:rPr>
                  <a:t>FPV,</a:t>
                </a:r>
              </a:p>
              <a:p>
                <a:pPr fontAlgn="auto">
                  <a:spcBef>
                    <a:spcPts val="0"/>
                  </a:spcBef>
                  <a:spcAft>
                    <a:spcPts val="0"/>
                  </a:spcAft>
                </a:pPr>
                <a:r>
                  <a:rPr lang="en-US" sz="1200" b="1">
                    <a:solidFill>
                      <a:srgbClr val="000000"/>
                    </a:solidFill>
                    <a:latin typeface="Arial"/>
                  </a:rPr>
                  <a:t>Emulation</a:t>
                </a:r>
              </a:p>
            </p:txBody>
          </p:sp>
          <p:cxnSp>
            <p:nvCxnSpPr>
              <p:cNvPr id="17443" name="Shape 163"/>
              <p:cNvCxnSpPr>
                <a:cxnSpLocks noChangeShapeType="1"/>
                <a:stCxn id="17455" idx="3"/>
                <a:endCxn id="17442" idx="3"/>
              </p:cNvCxnSpPr>
              <p:nvPr/>
            </p:nvCxnSpPr>
            <p:spPr bwMode="auto">
              <a:xfrm rot="5400000">
                <a:off x="3702626" y="4324925"/>
                <a:ext cx="798949" cy="584200"/>
              </a:xfrm>
              <a:prstGeom prst="bentConnector2">
                <a:avLst/>
              </a:prstGeom>
              <a:noFill/>
              <a:ln w="28575">
                <a:solidFill>
                  <a:schemeClr val="tx1"/>
                </a:solidFill>
                <a:round/>
                <a:headEnd type="triangle" w="med" len="med"/>
                <a:tailEnd type="triangle" w="med" len="med"/>
              </a:ln>
            </p:spPr>
          </p:cxnSp>
          <p:cxnSp>
            <p:nvCxnSpPr>
              <p:cNvPr id="17444" name="Straight Arrow Connector 184"/>
              <p:cNvCxnSpPr>
                <a:cxnSpLocks noChangeShapeType="1"/>
              </p:cNvCxnSpPr>
              <p:nvPr/>
            </p:nvCxnSpPr>
            <p:spPr bwMode="auto">
              <a:xfrm rot="10800000">
                <a:off x="1905000" y="3962400"/>
                <a:ext cx="381000" cy="1588"/>
              </a:xfrm>
              <a:prstGeom prst="straightConnector1">
                <a:avLst/>
              </a:prstGeom>
              <a:noFill/>
              <a:ln w="28575">
                <a:solidFill>
                  <a:schemeClr val="tx1"/>
                </a:solidFill>
                <a:round/>
                <a:headEnd/>
                <a:tailEnd type="triangle" w="med" len="med"/>
              </a:ln>
            </p:spPr>
          </p:cxnSp>
          <p:cxnSp>
            <p:nvCxnSpPr>
              <p:cNvPr id="17445" name="Straight Arrow Connector 185"/>
              <p:cNvCxnSpPr>
                <a:cxnSpLocks noChangeShapeType="1"/>
              </p:cNvCxnSpPr>
              <p:nvPr/>
            </p:nvCxnSpPr>
            <p:spPr bwMode="auto">
              <a:xfrm rot="10800000">
                <a:off x="1905000" y="4953000"/>
                <a:ext cx="381000" cy="1588"/>
              </a:xfrm>
              <a:prstGeom prst="straightConnector1">
                <a:avLst/>
              </a:prstGeom>
              <a:noFill/>
              <a:ln w="28575">
                <a:solidFill>
                  <a:schemeClr val="tx1"/>
                </a:solidFill>
                <a:round/>
                <a:headEnd/>
                <a:tailEnd type="triangle" w="med" len="med"/>
              </a:ln>
            </p:spPr>
          </p:cxnSp>
          <p:cxnSp>
            <p:nvCxnSpPr>
              <p:cNvPr id="17446" name="Straight Arrow Connector 186"/>
              <p:cNvCxnSpPr>
                <a:cxnSpLocks noChangeShapeType="1"/>
              </p:cNvCxnSpPr>
              <p:nvPr/>
            </p:nvCxnSpPr>
            <p:spPr bwMode="auto">
              <a:xfrm rot="10800000">
                <a:off x="1905000" y="6019800"/>
                <a:ext cx="381000" cy="1588"/>
              </a:xfrm>
              <a:prstGeom prst="straightConnector1">
                <a:avLst/>
              </a:prstGeom>
              <a:noFill/>
              <a:ln w="28575">
                <a:solidFill>
                  <a:schemeClr val="tx1"/>
                </a:solidFill>
                <a:round/>
                <a:headEnd/>
                <a:tailEnd type="triangle" w="med" len="med"/>
              </a:ln>
            </p:spPr>
          </p:cxnSp>
        </p:grpSp>
        <p:grpSp>
          <p:nvGrpSpPr>
            <p:cNvPr id="16" name="Group 252"/>
            <p:cNvGrpSpPr>
              <a:grpSpLocks/>
            </p:cNvGrpSpPr>
            <p:nvPr/>
          </p:nvGrpSpPr>
          <p:grpSpPr bwMode="auto">
            <a:xfrm>
              <a:off x="0" y="3009900"/>
              <a:ext cx="622300" cy="2971800"/>
              <a:chOff x="0" y="3009900"/>
              <a:chExt cx="622300" cy="2971800"/>
            </a:xfrm>
          </p:grpSpPr>
          <p:cxnSp>
            <p:nvCxnSpPr>
              <p:cNvPr id="17438" name="Elbow Connector 187"/>
              <p:cNvCxnSpPr>
                <a:cxnSpLocks noChangeShapeType="1"/>
                <a:stCxn id="17447" idx="1"/>
                <a:endCxn id="17449" idx="1"/>
              </p:cNvCxnSpPr>
              <p:nvPr/>
            </p:nvCxnSpPr>
            <p:spPr bwMode="auto">
              <a:xfrm rot="10800000" flipV="1">
                <a:off x="609600" y="3009900"/>
                <a:ext cx="1588" cy="2971800"/>
              </a:xfrm>
              <a:prstGeom prst="bentConnector3">
                <a:avLst>
                  <a:gd name="adj1" fmla="val 14395468"/>
                </a:avLst>
              </a:prstGeom>
              <a:noFill/>
              <a:ln w="19050">
                <a:solidFill>
                  <a:schemeClr val="tx1"/>
                </a:solidFill>
                <a:round/>
                <a:headEnd/>
                <a:tailEnd type="triangle" w="lg" len="med"/>
              </a:ln>
            </p:spPr>
          </p:cxnSp>
          <p:cxnSp>
            <p:nvCxnSpPr>
              <p:cNvPr id="17439" name="Elbow Connector 190"/>
              <p:cNvCxnSpPr>
                <a:cxnSpLocks noChangeShapeType="1"/>
                <a:stCxn id="17453" idx="1"/>
                <a:endCxn id="17449" idx="1"/>
              </p:cNvCxnSpPr>
              <p:nvPr/>
            </p:nvCxnSpPr>
            <p:spPr bwMode="auto">
              <a:xfrm rot="10800000" flipV="1">
                <a:off x="609600" y="4000500"/>
                <a:ext cx="12700" cy="1981200"/>
              </a:xfrm>
              <a:prstGeom prst="bentConnector3">
                <a:avLst>
                  <a:gd name="adj1" fmla="val 1800000"/>
                </a:avLst>
              </a:prstGeom>
              <a:noFill/>
              <a:ln w="19050">
                <a:solidFill>
                  <a:schemeClr val="tx1"/>
                </a:solidFill>
                <a:round/>
                <a:headEnd/>
                <a:tailEnd type="triangle" w="lg" len="med"/>
              </a:ln>
            </p:spPr>
          </p:cxnSp>
          <p:cxnSp>
            <p:nvCxnSpPr>
              <p:cNvPr id="17440" name="Elbow Connector 194"/>
              <p:cNvCxnSpPr>
                <a:cxnSpLocks noChangeShapeType="1"/>
                <a:stCxn id="17451" idx="1"/>
                <a:endCxn id="17449" idx="1"/>
              </p:cNvCxnSpPr>
              <p:nvPr/>
            </p:nvCxnSpPr>
            <p:spPr bwMode="auto">
              <a:xfrm rot="10800000" flipV="1">
                <a:off x="609600" y="4991100"/>
                <a:ext cx="1588" cy="990600"/>
              </a:xfrm>
              <a:prstGeom prst="bentConnector3">
                <a:avLst>
                  <a:gd name="adj1" fmla="val 14395468"/>
                </a:avLst>
              </a:prstGeom>
              <a:noFill/>
              <a:ln w="19050">
                <a:solidFill>
                  <a:schemeClr val="tx1"/>
                </a:solidFill>
                <a:round/>
                <a:headEnd/>
                <a:tailEnd type="triangle" w="lg" len="med"/>
              </a:ln>
            </p:spPr>
          </p:cxnSp>
          <p:sp>
            <p:nvSpPr>
              <p:cNvPr id="17441" name="Text Box 4"/>
              <p:cNvSpPr txBox="1">
                <a:spLocks noChangeArrowheads="1"/>
              </p:cNvSpPr>
              <p:nvPr/>
            </p:nvSpPr>
            <p:spPr bwMode="auto">
              <a:xfrm rot="-5400000">
                <a:off x="-1209645" y="4333845"/>
                <a:ext cx="2819400" cy="400110"/>
              </a:xfrm>
              <a:prstGeom prst="rect">
                <a:avLst/>
              </a:prstGeom>
              <a:noFill/>
              <a:ln w="19050">
                <a:noFill/>
                <a:miter lim="800000"/>
                <a:headEnd/>
                <a:tailEnd type="none" w="lg" len="med"/>
              </a:ln>
            </p:spPr>
            <p:txBody>
              <a:bodyPr>
                <a:prstTxWarp prst="textNoShape">
                  <a:avLst/>
                </a:prstTxWarp>
                <a:spAutoFit/>
              </a:bodyPr>
              <a:lstStyle/>
              <a:p>
                <a:pPr fontAlgn="auto">
                  <a:spcBef>
                    <a:spcPts val="0"/>
                  </a:spcBef>
                  <a:spcAft>
                    <a:spcPts val="0"/>
                  </a:spcAft>
                </a:pPr>
                <a:r>
                  <a:rPr lang="en-US" b="1">
                    <a:solidFill>
                      <a:srgbClr val="000000"/>
                    </a:solidFill>
                    <a:latin typeface="Arial"/>
                  </a:rPr>
                  <a:t>Parallel Validation</a:t>
                </a:r>
              </a:p>
            </p:txBody>
          </p:sp>
        </p:grpSp>
        <p:grpSp>
          <p:nvGrpSpPr>
            <p:cNvPr id="17" name="Group 237"/>
            <p:cNvGrpSpPr>
              <a:grpSpLocks/>
            </p:cNvGrpSpPr>
            <p:nvPr/>
          </p:nvGrpSpPr>
          <p:grpSpPr bwMode="auto">
            <a:xfrm>
              <a:off x="2400300" y="1690688"/>
              <a:ext cx="2921000" cy="671512"/>
              <a:chOff x="2400300" y="1690510"/>
              <a:chExt cx="2921000" cy="671690"/>
            </a:xfrm>
          </p:grpSpPr>
          <p:sp>
            <p:nvSpPr>
              <p:cNvPr id="17435" name="Rectangle 2"/>
              <p:cNvSpPr>
                <a:spLocks noChangeArrowheads="1"/>
              </p:cNvSpPr>
              <p:nvPr/>
            </p:nvSpPr>
            <p:spPr bwMode="auto">
              <a:xfrm>
                <a:off x="2400300" y="1981200"/>
                <a:ext cx="1295400" cy="381000"/>
              </a:xfrm>
              <a:prstGeom prst="rect">
                <a:avLst/>
              </a:prstGeom>
              <a:solidFill>
                <a:srgbClr val="FF6FCF"/>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200" b="1">
                    <a:solidFill>
                      <a:srgbClr val="000000"/>
                    </a:solidFill>
                    <a:latin typeface="Arial"/>
                  </a:rPr>
                  <a:t>Arch Val. </a:t>
                </a:r>
              </a:p>
            </p:txBody>
          </p:sp>
          <p:cxnSp>
            <p:nvCxnSpPr>
              <p:cNvPr id="17436" name="Straight Arrow Connector 151"/>
              <p:cNvCxnSpPr>
                <a:cxnSpLocks noChangeShapeType="1"/>
                <a:stCxn id="17433" idx="1"/>
                <a:endCxn id="17435" idx="3"/>
              </p:cNvCxnSpPr>
              <p:nvPr/>
            </p:nvCxnSpPr>
            <p:spPr bwMode="auto">
              <a:xfrm rot="10800000">
                <a:off x="3695700" y="2171700"/>
                <a:ext cx="1625600" cy="1588"/>
              </a:xfrm>
              <a:prstGeom prst="straightConnector1">
                <a:avLst/>
              </a:prstGeom>
              <a:noFill/>
              <a:ln w="28575">
                <a:solidFill>
                  <a:schemeClr val="tx1"/>
                </a:solidFill>
                <a:round/>
                <a:headEnd/>
                <a:tailEnd type="triangle" w="med" len="med"/>
              </a:ln>
            </p:spPr>
          </p:cxnSp>
          <p:cxnSp>
            <p:nvCxnSpPr>
              <p:cNvPr id="17437" name="Elbow Connector 207"/>
              <p:cNvCxnSpPr>
                <a:cxnSpLocks noChangeShapeType="1"/>
                <a:stCxn id="7" idx="2"/>
                <a:endCxn id="17435" idx="0"/>
              </p:cNvCxnSpPr>
              <p:nvPr/>
            </p:nvCxnSpPr>
            <p:spPr bwMode="auto">
              <a:xfrm rot="5400000">
                <a:off x="3626556" y="1111955"/>
                <a:ext cx="290689" cy="1447800"/>
              </a:xfrm>
              <a:prstGeom prst="bentConnector3">
                <a:avLst>
                  <a:gd name="adj1" fmla="val 50000"/>
                </a:avLst>
              </a:prstGeom>
              <a:noFill/>
              <a:ln w="28575">
                <a:solidFill>
                  <a:schemeClr val="tx1"/>
                </a:solidFill>
                <a:round/>
                <a:headEnd/>
                <a:tailEnd type="triangle" w="med" len="med"/>
              </a:ln>
            </p:spPr>
          </p:cxnSp>
        </p:grpSp>
        <p:grpSp>
          <p:nvGrpSpPr>
            <p:cNvPr id="18" name="Group 236"/>
            <p:cNvGrpSpPr>
              <a:grpSpLocks/>
            </p:cNvGrpSpPr>
            <p:nvPr/>
          </p:nvGrpSpPr>
          <p:grpSpPr bwMode="auto">
            <a:xfrm>
              <a:off x="4495799" y="1690688"/>
              <a:ext cx="2120901" cy="671512"/>
              <a:chOff x="4495800" y="1690510"/>
              <a:chExt cx="2120900" cy="671690"/>
            </a:xfrm>
          </p:grpSpPr>
          <p:sp>
            <p:nvSpPr>
              <p:cNvPr id="17433" name="Rectangle 2"/>
              <p:cNvSpPr>
                <a:spLocks noChangeArrowheads="1"/>
              </p:cNvSpPr>
              <p:nvPr/>
            </p:nvSpPr>
            <p:spPr bwMode="auto">
              <a:xfrm>
                <a:off x="5321300" y="1981200"/>
                <a:ext cx="1295400" cy="381000"/>
              </a:xfrm>
              <a:prstGeom prst="rect">
                <a:avLst/>
              </a:prstGeom>
              <a:solidFill>
                <a:schemeClr val="accent2">
                  <a:lumMod val="60000"/>
                  <a:lumOff val="40000"/>
                </a:schemeClr>
              </a:solidFill>
              <a:ln w="19050">
                <a:solidFill>
                  <a:schemeClr val="tx1"/>
                </a:solidFill>
                <a:miter lim="800000"/>
                <a:headEnd/>
                <a:tailEnd type="none" w="lg" len="med"/>
              </a:ln>
            </p:spPr>
            <p:txBody>
              <a:bodyPr wrap="none" anchor="ctr">
                <a:prstTxWarp prst="textNoShape">
                  <a:avLst/>
                </a:prstTxWarp>
              </a:bodyPr>
              <a:lstStyle/>
              <a:p>
                <a:pPr fontAlgn="auto">
                  <a:spcBef>
                    <a:spcPts val="0"/>
                  </a:spcBef>
                  <a:spcAft>
                    <a:spcPts val="0"/>
                  </a:spcAft>
                </a:pPr>
                <a:r>
                  <a:rPr lang="en-US" sz="1200" b="1" dirty="0" smtClean="0">
                    <a:solidFill>
                      <a:srgbClr val="000000"/>
                    </a:solidFill>
                    <a:latin typeface="Arial"/>
                  </a:rPr>
                  <a:t>Spec Dev</a:t>
                </a:r>
                <a:r>
                  <a:rPr lang="en-US" sz="1200" b="1" dirty="0">
                    <a:solidFill>
                      <a:srgbClr val="000000"/>
                    </a:solidFill>
                    <a:latin typeface="Arial"/>
                  </a:rPr>
                  <a:t>.</a:t>
                </a:r>
              </a:p>
            </p:txBody>
          </p:sp>
          <p:cxnSp>
            <p:nvCxnSpPr>
              <p:cNvPr id="17434" name="Elbow Connector 208"/>
              <p:cNvCxnSpPr>
                <a:cxnSpLocks noChangeShapeType="1"/>
                <a:stCxn id="7" idx="2"/>
                <a:endCxn id="17433" idx="0"/>
              </p:cNvCxnSpPr>
              <p:nvPr/>
            </p:nvCxnSpPr>
            <p:spPr bwMode="auto">
              <a:xfrm rot="16200000" flipH="1">
                <a:off x="5087056" y="1099255"/>
                <a:ext cx="290689" cy="1473200"/>
              </a:xfrm>
              <a:prstGeom prst="bentConnector3">
                <a:avLst>
                  <a:gd name="adj1" fmla="val 50000"/>
                </a:avLst>
              </a:prstGeom>
              <a:noFill/>
              <a:ln w="28575">
                <a:solidFill>
                  <a:schemeClr val="tx1"/>
                </a:solidFill>
                <a:round/>
                <a:headEnd/>
                <a:tailEnd type="triangle" w="med" len="med"/>
              </a:ln>
            </p:spPr>
          </p:cxnSp>
        </p:grpSp>
      </p:grpSp>
    </p:spTree>
    <p:extLst>
      <p:ext uri="{BB962C8B-B14F-4D97-AF65-F5344CB8AC3E}">
        <p14:creationId xmlns:p14="http://schemas.microsoft.com/office/powerpoint/2010/main" val="10848190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2020 Vision</a:t>
            </a:r>
            <a:endParaRPr lang="en-IN" dirty="0"/>
          </a:p>
        </p:txBody>
      </p:sp>
      <p:pic>
        <p:nvPicPr>
          <p:cNvPr id="1026" name="Picture 2" descr="C:\Users\vigsin01\Desktop\devils-advoc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514" y="993630"/>
            <a:ext cx="5066700" cy="50667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C3023E2E-09DC-4675-84FC-8E9A854D4F01}" type="slidenum">
              <a:rPr lang="en-US" smtClean="0"/>
              <a:pPr/>
              <a:t>7</a:t>
            </a:fld>
            <a:endParaRPr lang="en-US"/>
          </a:p>
        </p:txBody>
      </p:sp>
      <p:sp>
        <p:nvSpPr>
          <p:cNvPr id="6"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20510654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Insight from Pair Programming</a:t>
            </a:r>
            <a:endParaRPr lang="en-US" dirty="0"/>
          </a:p>
        </p:txBody>
      </p:sp>
      <p:sp>
        <p:nvSpPr>
          <p:cNvPr id="4" name="Slide Number Placeholder 3"/>
          <p:cNvSpPr>
            <a:spLocks noGrp="1"/>
          </p:cNvSpPr>
          <p:nvPr>
            <p:ph type="sldNum" sz="quarter" idx="4"/>
          </p:nvPr>
        </p:nvSpPr>
        <p:spPr/>
        <p:txBody>
          <a:bodyPr/>
          <a:lstStyle/>
          <a:p>
            <a:fld id="{C3023E2E-09DC-4675-84FC-8E9A854D4F01}" type="slidenum">
              <a:rPr lang="en-US" smtClean="0"/>
              <a:pPr/>
              <a:t>8</a:t>
            </a:fld>
            <a:endParaRPr lang="en-US"/>
          </a:p>
        </p:txBody>
      </p:sp>
      <p:sp>
        <p:nvSpPr>
          <p:cNvPr id="5" name="Content Placeholder 4"/>
          <p:cNvSpPr>
            <a:spLocks noGrp="1"/>
          </p:cNvSpPr>
          <p:nvPr>
            <p:ph idx="1"/>
          </p:nvPr>
        </p:nvSpPr>
        <p:spPr/>
        <p:txBody>
          <a:bodyPr>
            <a:normAutofit/>
          </a:bodyPr>
          <a:lstStyle/>
          <a:p>
            <a:r>
              <a:rPr lang="en-US" dirty="0" smtClean="0"/>
              <a:t>Pair programming </a:t>
            </a:r>
          </a:p>
          <a:p>
            <a:pPr lvl="1"/>
            <a:r>
              <a:rPr lang="en-US" dirty="0"/>
              <a:t>A</a:t>
            </a:r>
            <a:r>
              <a:rPr lang="en-US" dirty="0" smtClean="0"/>
              <a:t>gile software development technique: two programmers develop software side by side at one computer</a:t>
            </a:r>
          </a:p>
          <a:p>
            <a:pPr lvl="1"/>
            <a:r>
              <a:rPr lang="en-US" dirty="0" smtClean="0"/>
              <a:t>The driver writes code </a:t>
            </a:r>
          </a:p>
          <a:p>
            <a:pPr lvl="1"/>
            <a:r>
              <a:rPr lang="en-US" dirty="0" smtClean="0"/>
              <a:t>The observer reviews each line of code as it is typed in</a:t>
            </a:r>
          </a:p>
          <a:p>
            <a:pPr lvl="1"/>
            <a:r>
              <a:rPr lang="en-US" dirty="0" smtClean="0"/>
              <a:t>The two programmers switch roles</a:t>
            </a:r>
          </a:p>
          <a:p>
            <a:pPr lvl="1"/>
            <a:endParaRPr lang="en-US" dirty="0"/>
          </a:p>
          <a:p>
            <a:r>
              <a:rPr lang="en-US" dirty="0" smtClean="0"/>
              <a:t>Pair programming benefits</a:t>
            </a:r>
          </a:p>
          <a:p>
            <a:pPr lvl="1"/>
            <a:r>
              <a:rPr lang="en-US" dirty="0" smtClean="0"/>
              <a:t>Improve design quality</a:t>
            </a:r>
          </a:p>
          <a:p>
            <a:pPr lvl="1"/>
            <a:r>
              <a:rPr lang="en-US" dirty="0" smtClean="0"/>
              <a:t>Reduce defects</a:t>
            </a:r>
          </a:p>
          <a:p>
            <a:pPr lvl="1"/>
            <a:r>
              <a:rPr lang="en-US" dirty="0" smtClean="0"/>
              <a:t>Reduce staffing risk</a:t>
            </a:r>
          </a:p>
          <a:p>
            <a:pPr lvl="1"/>
            <a:r>
              <a:rPr lang="en-US" dirty="0" smtClean="0"/>
              <a:t>Enhance technical skills</a:t>
            </a:r>
          </a:p>
          <a:p>
            <a:pPr lvl="1"/>
            <a:r>
              <a:rPr lang="en-US" dirty="0" smtClean="0"/>
              <a:t>Improve team communications</a:t>
            </a:r>
          </a:p>
          <a:p>
            <a:pPr lvl="1"/>
            <a:r>
              <a:rPr lang="en-US" dirty="0" smtClean="0"/>
              <a:t>Considered more enjoyable than traditional practice</a:t>
            </a:r>
          </a:p>
          <a:p>
            <a:pPr lvl="1"/>
            <a:endParaRPr lang="en-US" dirty="0"/>
          </a:p>
        </p:txBody>
      </p:sp>
      <p:pic>
        <p:nvPicPr>
          <p:cNvPr id="6" name="Picture 5"/>
          <p:cNvPicPr>
            <a:picLocks noChangeAspect="1"/>
          </p:cNvPicPr>
          <p:nvPr/>
        </p:nvPicPr>
        <p:blipFill>
          <a:blip r:embed="rId2"/>
          <a:stretch>
            <a:fillRect/>
          </a:stretch>
        </p:blipFill>
        <p:spPr>
          <a:xfrm>
            <a:off x="4893885" y="2669939"/>
            <a:ext cx="4025224" cy="2507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251528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Formal Design</a:t>
            </a:r>
            <a:endParaRPr lang="en-US" dirty="0"/>
          </a:p>
        </p:txBody>
      </p:sp>
      <p:sp>
        <p:nvSpPr>
          <p:cNvPr id="4" name="Slide Number Placeholder 3"/>
          <p:cNvSpPr>
            <a:spLocks noGrp="1"/>
          </p:cNvSpPr>
          <p:nvPr>
            <p:ph type="sldNum" sz="quarter" idx="4"/>
          </p:nvPr>
        </p:nvSpPr>
        <p:spPr/>
        <p:txBody>
          <a:bodyPr/>
          <a:lstStyle/>
          <a:p>
            <a:fld id="{C3023E2E-09DC-4675-84FC-8E9A854D4F01}" type="slidenum">
              <a:rPr lang="en-US" smtClean="0"/>
              <a:pPr/>
              <a:t>9</a:t>
            </a:fld>
            <a:endParaRPr lang="en-US"/>
          </a:p>
        </p:txBody>
      </p:sp>
      <p:sp>
        <p:nvSpPr>
          <p:cNvPr id="7" name="Content Placeholder 6"/>
          <p:cNvSpPr>
            <a:spLocks noGrp="1"/>
          </p:cNvSpPr>
          <p:nvPr>
            <p:ph idx="1"/>
          </p:nvPr>
        </p:nvSpPr>
        <p:spPr>
          <a:xfrm>
            <a:off x="457199" y="960120"/>
            <a:ext cx="8444895" cy="5419898"/>
          </a:xfrm>
        </p:spPr>
        <p:txBody>
          <a:bodyPr>
            <a:normAutofit lnSpcReduction="10000"/>
          </a:bodyPr>
          <a:lstStyle/>
          <a:p>
            <a:r>
              <a:rPr lang="en-US" dirty="0" smtClean="0"/>
              <a:t>Each designer is paired with a formal verification engineer</a:t>
            </a:r>
          </a:p>
          <a:p>
            <a:pPr lvl="1"/>
            <a:r>
              <a:rPr lang="en-US" dirty="0" smtClean="0"/>
              <a:t>Microarchitecture decisions take formal plan into consideration</a:t>
            </a:r>
          </a:p>
          <a:p>
            <a:pPr lvl="1"/>
            <a:r>
              <a:rPr lang="en-US" dirty="0" smtClean="0"/>
              <a:t>Formal engineer gains intimate knowledge of design</a:t>
            </a:r>
          </a:p>
          <a:p>
            <a:pPr lvl="2"/>
            <a:r>
              <a:rPr lang="en-US" dirty="0"/>
              <a:t>A</a:t>
            </a:r>
            <a:r>
              <a:rPr lang="en-US" dirty="0" smtClean="0"/>
              <a:t> must have for formal engineers to apply techniques likes abstraction</a:t>
            </a:r>
          </a:p>
          <a:p>
            <a:pPr lvl="1"/>
            <a:r>
              <a:rPr lang="en-US" dirty="0" smtClean="0"/>
              <a:t>Designer can have another pair of eyes to check implementation</a:t>
            </a:r>
          </a:p>
          <a:p>
            <a:pPr lvl="1"/>
            <a:r>
              <a:rPr lang="en-US" dirty="0" smtClean="0"/>
              <a:t>Designer can bravely try optimizations, timing and power fixes</a:t>
            </a:r>
          </a:p>
          <a:p>
            <a:pPr lvl="1"/>
            <a:r>
              <a:rPr lang="en-US" dirty="0" smtClean="0"/>
              <a:t>Unlike Pair Programming, roles are not inter-changeable</a:t>
            </a:r>
          </a:p>
          <a:p>
            <a:r>
              <a:rPr lang="en-US" dirty="0" smtClean="0"/>
              <a:t>Paired Formal Design benefits:</a:t>
            </a:r>
          </a:p>
          <a:p>
            <a:pPr lvl="1"/>
            <a:r>
              <a:rPr lang="en-US" dirty="0" smtClean="0"/>
              <a:t>Improve design quality</a:t>
            </a:r>
          </a:p>
          <a:p>
            <a:pPr lvl="1"/>
            <a:r>
              <a:rPr lang="en-US" dirty="0" smtClean="0"/>
              <a:t>Reduce project cycle &amp; cost</a:t>
            </a:r>
          </a:p>
          <a:p>
            <a:pPr lvl="2"/>
            <a:r>
              <a:rPr lang="en-US" dirty="0" smtClean="0"/>
              <a:t>Verification is done when design is done</a:t>
            </a:r>
          </a:p>
          <a:p>
            <a:pPr lvl="1"/>
            <a:r>
              <a:rPr lang="en-US" dirty="0" smtClean="0"/>
              <a:t>Late-stage fixes take 10X less time</a:t>
            </a:r>
          </a:p>
          <a:p>
            <a:pPr lvl="1"/>
            <a:r>
              <a:rPr lang="en-US" dirty="0" smtClean="0"/>
              <a:t>Each can fix bugs!</a:t>
            </a:r>
          </a:p>
          <a:p>
            <a:r>
              <a:rPr lang="en-US" dirty="0" smtClean="0">
                <a:solidFill>
                  <a:srgbClr val="FF0000"/>
                </a:solidFill>
              </a:rPr>
              <a:t>Organizational hierarchy?</a:t>
            </a:r>
          </a:p>
          <a:p>
            <a:r>
              <a:rPr lang="en-US" dirty="0" smtClean="0">
                <a:solidFill>
                  <a:srgbClr val="FF0000"/>
                </a:solidFill>
              </a:rPr>
              <a:t>Seat assignment?</a:t>
            </a:r>
          </a:p>
          <a:p>
            <a:r>
              <a:rPr lang="en-US" dirty="0" smtClean="0">
                <a:solidFill>
                  <a:srgbClr val="FF0000"/>
                </a:solidFill>
              </a:rPr>
              <a:t>Hiring?</a:t>
            </a:r>
          </a:p>
        </p:txBody>
      </p:sp>
      <p:pic>
        <p:nvPicPr>
          <p:cNvPr id="8" name="Picture 7"/>
          <p:cNvPicPr>
            <a:picLocks noChangeAspect="1"/>
          </p:cNvPicPr>
          <p:nvPr/>
        </p:nvPicPr>
        <p:blipFill>
          <a:blip r:embed="rId2"/>
          <a:stretch>
            <a:fillRect/>
          </a:stretch>
        </p:blipFill>
        <p:spPr>
          <a:xfrm>
            <a:off x="5523778" y="3423668"/>
            <a:ext cx="3181048" cy="2659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ooter Placeholder 6"/>
          <p:cNvSpPr>
            <a:spLocks noGrp="1"/>
          </p:cNvSpPr>
          <p:nvPr>
            <p:ph type="ftr" sz="quarter" idx="3"/>
          </p:nvPr>
        </p:nvSpPr>
        <p:spPr>
          <a:xfrm>
            <a:off x="2878282" y="6356351"/>
            <a:ext cx="3501736" cy="365125"/>
          </a:xfrm>
        </p:spPr>
        <p:txBody>
          <a:bodyPr/>
          <a:lstStyle/>
          <a:p>
            <a:r>
              <a:rPr lang="en-US" dirty="0" smtClean="0"/>
              <a:t>© 2015 OSKI TECHNOLOGY, INC.  ALL RIGHTS RESERVED.</a:t>
            </a:r>
            <a:endParaRPr lang="en-US" dirty="0"/>
          </a:p>
        </p:txBody>
      </p:sp>
    </p:spTree>
    <p:extLst>
      <p:ext uri="{BB962C8B-B14F-4D97-AF65-F5344CB8AC3E}">
        <p14:creationId xmlns:p14="http://schemas.microsoft.com/office/powerpoint/2010/main" val="392611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ski Presentation Template 2014">
  <a:themeElements>
    <a:clrScheme name="Oski Theme colors">
      <a:dk1>
        <a:sysClr val="windowText" lastClr="000000"/>
      </a:dk1>
      <a:lt1>
        <a:sysClr val="window" lastClr="FFFFFF"/>
      </a:lt1>
      <a:dk2>
        <a:srgbClr val="575F6D"/>
      </a:dk2>
      <a:lt2>
        <a:srgbClr val="FFF39D"/>
      </a:lt2>
      <a:accent1>
        <a:srgbClr val="00274E"/>
      </a:accent1>
      <a:accent2>
        <a:srgbClr val="2073BE"/>
      </a:accent2>
      <a:accent3>
        <a:srgbClr val="A5A5A5"/>
      </a:accent3>
      <a:accent4>
        <a:srgbClr val="F9D616"/>
      </a:accent4>
      <a:accent5>
        <a:srgbClr val="AEBAD5"/>
      </a:accent5>
      <a:accent6>
        <a:srgbClr val="004A87"/>
      </a:accent6>
      <a:hlink>
        <a:srgbClr val="9D4814"/>
      </a:hlink>
      <a:folHlink>
        <a:srgbClr val="3B43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ski PPT Template 2" id="{0A45610E-9D84-4A19-8359-0ECC3F17E8C1}" vid="{4EC83B0F-1BCE-488F-B587-A74B3C41A01A}"/>
    </a:ext>
  </a:extLst>
</a:theme>
</file>

<file path=ppt/theme/theme2.xml><?xml version="1.0" encoding="utf-8"?>
<a:theme xmlns:a="http://schemas.openxmlformats.org/drawingml/2006/main" name="2014-Non-Con-4x6">
  <a:themeElements>
    <a:clrScheme name="Cadence Corporate Template">
      <a:dk1>
        <a:srgbClr val="000000"/>
      </a:dk1>
      <a:lt1>
        <a:srgbClr val="FFFFFF"/>
      </a:lt1>
      <a:dk2>
        <a:srgbClr val="3C3C3C"/>
      </a:dk2>
      <a:lt2>
        <a:srgbClr val="FFFFFF"/>
      </a:lt2>
      <a:accent1>
        <a:srgbClr val="999999"/>
      </a:accent1>
      <a:accent2>
        <a:srgbClr val="6A6A6A"/>
      </a:accent2>
      <a:accent3>
        <a:srgbClr val="E31837"/>
      </a:accent3>
      <a:accent4>
        <a:srgbClr val="31A7DF"/>
      </a:accent4>
      <a:accent5>
        <a:srgbClr val="09698D"/>
      </a:accent5>
      <a:accent6>
        <a:srgbClr val="87A836"/>
      </a:accent6>
      <a:hlink>
        <a:srgbClr val="099E9C"/>
      </a:hlink>
      <a:folHlink>
        <a:srgbClr val="999999"/>
      </a:folHlink>
    </a:clrScheme>
    <a:fontScheme name="Cadence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a:defRPr dirty="0">
            <a:solidFill>
              <a:schemeClr val="tx1"/>
            </a:solidFill>
            <a:latin typeface="Arial" charset="0"/>
          </a:defRPr>
        </a:defPPr>
      </a:lst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9FE8D4D-5B44-4621-BCB6-FF6770B73B2A}">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34CA49B8-BB99-45C9-BB0D-8C05C5D5D29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Oski Presentation Template 2014.thmx</Template>
  <TotalTime>0</TotalTime>
  <Words>672</Words>
  <Application>Microsoft Office PowerPoint</Application>
  <PresentationFormat>On-screen Show (4:3)</PresentationFormat>
  <Paragraphs>182</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Oski Presentation Template 2014</vt:lpstr>
      <vt:lpstr>2014-Non-Con-4x6</vt:lpstr>
      <vt:lpstr>Formal Verification in the Industry: a 2020 Vision  VIGYAN SINGHAL Oski Technology</vt:lpstr>
      <vt:lpstr>My Formal Journey</vt:lpstr>
      <vt:lpstr>Hardware Design is Hard</vt:lpstr>
      <vt:lpstr>Hard to Verify – Example Schedule</vt:lpstr>
      <vt:lpstr>Current Design &amp; Verification Challenges</vt:lpstr>
      <vt:lpstr>Ziyad Hanna: “Typical Design &amp; Validation Work Flows - two “disconnected” tasks”</vt:lpstr>
      <vt:lpstr>My 2020 Vision</vt:lpstr>
      <vt:lpstr>Taking Insight from Pair Programming</vt:lpstr>
      <vt:lpstr>Paired Formal Design</vt:lpstr>
      <vt:lpstr>Improved Schedule and Quality at No Extra Cost</vt:lpstr>
      <vt:lpstr>What Kind of Formal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2010-08-09T21:21:07Z</dcterms:created>
  <dcterms:modified xsi:type="dcterms:W3CDTF">2015-09-29T17:08:28Z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