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13"/>
  </p:notesMasterIdLst>
  <p:handoutMasterIdLst>
    <p:handoutMasterId r:id="rId14"/>
  </p:handoutMasterIdLst>
  <p:sldIdLst>
    <p:sldId id="464" r:id="rId2"/>
    <p:sldId id="442" r:id="rId3"/>
    <p:sldId id="493" r:id="rId4"/>
    <p:sldId id="444" r:id="rId5"/>
    <p:sldId id="492" r:id="rId6"/>
    <p:sldId id="494" r:id="rId7"/>
    <p:sldId id="467" r:id="rId8"/>
    <p:sldId id="469" r:id="rId9"/>
    <p:sldId id="470" r:id="rId10"/>
    <p:sldId id="495" r:id="rId11"/>
    <p:sldId id="37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ssaf" initials="A.M." lastIdx="35" clrIdx="0"/>
  <p:cmAuthor id="1" name="Guy" initials="G" lastIdx="0" clrIdx="1"/>
  <p:cmAuthor id="2" name="geraw" initials="g" lastIdx="26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FF"/>
    <a:srgbClr val="00FF00"/>
    <a:srgbClr val="66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44" autoAdjust="0"/>
    <p:restoredTop sz="94279" autoAdjust="0"/>
  </p:normalViewPr>
  <p:slideViewPr>
    <p:cSldViewPr>
      <p:cViewPr varScale="1">
        <p:scale>
          <a:sx n="70" d="100"/>
          <a:sy n="70" d="100"/>
        </p:scale>
        <p:origin x="137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A25636-2992-424C-B232-382C47FA6BB0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2839D-639D-4906-A73A-C3FBF3BFA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737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5E9CBA-FDB1-4A0F-94E0-8EC77C476E4E}" type="datetimeFigureOut">
              <a:rPr lang="en-US" smtClean="0"/>
              <a:t>9/23/2015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35E766-A110-4AE3-88D4-42A86ADAE9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214030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5E766-A110-4AE3-88D4-42A86ADAE92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16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5E766-A110-4AE3-88D4-42A86ADAE92D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480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5E766-A110-4AE3-88D4-42A86ADAE92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633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235E766-A110-4AE3-88D4-42A86ADAE92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119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158146C-0199-4A0C-9024-6A4CAE9DF265}" type="datetime1">
              <a:rPr lang="en-US" smtClean="0"/>
              <a:t>9/23/2015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D9BF7B-6C80-4013-9634-53995E2919F6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F8E9766-DC95-41C1-8D85-70B5AF921E4C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447206A-EEC8-493A-840E-FE46C6A384A0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6EA12B-EDD2-4B54-87B1-0F8E0688CC10}" type="datetime1">
              <a:rPr lang="en-US" smtClean="0"/>
              <a:t>9/23/2015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686A8F-8D8D-465B-BF15-87F182E2E175}" type="datetime1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A9AB041-1B37-48D1-98F7-210ECB7936A8}" type="datetime1">
              <a:rPr lang="en-US" smtClean="0"/>
              <a:t>9/23/2015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C26DF6B-B9D0-4200-A68A-127DB6540D5B}" type="datetime1">
              <a:rPr lang="en-US" smtClean="0"/>
              <a:t>9/23/2015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2B5DDC-13CF-4F06-AEB9-286C1588734D}" type="datetime1">
              <a:rPr lang="en-US" smtClean="0"/>
              <a:t>9/23/2015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498087A-8D45-4DBD-B98C-9CC3690147B4}" type="datetime1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7E797A-A345-4D1B-9929-B2F3B1A6E3F3}" type="datetime1">
              <a:rPr lang="en-US" smtClean="0"/>
              <a:t>9/23/2015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36ECC6F-85AC-429B-970E-EB0C3A411B0D}" type="datetime1">
              <a:rPr lang="en-US" smtClean="0"/>
              <a:t>9/23/2015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8BF14A46-885A-4EEE-B101-81C678D2032E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0.png"/><Relationship Id="rId10" Type="http://schemas.openxmlformats.org/officeDocument/2006/relationships/image" Target="../media/image12.png"/><Relationship Id="rId4" Type="http://schemas.openxmlformats.org/officeDocument/2006/relationships/image" Target="../media/image60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447800"/>
            <a:ext cx="8153400" cy="1524000"/>
          </a:xfrm>
        </p:spPr>
        <p:txBody>
          <a:bodyPr>
            <a:normAutofit/>
          </a:bodyPr>
          <a:lstStyle/>
          <a:p>
            <a:pPr algn="ctr"/>
            <a:r>
              <a:rPr lang="en-US" sz="4400" dirty="0"/>
              <a:t>On Concurrency Idioms and their Effect </a:t>
            </a:r>
            <a:r>
              <a:rPr lang="en-US" sz="4400" dirty="0" smtClean="0"/>
              <a:t>on Program </a:t>
            </a:r>
            <a:r>
              <a:rPr lang="en-US" sz="4400" dirty="0"/>
              <a:t>Analysis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3697654" y="4482183"/>
            <a:ext cx="2694520" cy="1918617"/>
            <a:chOff x="3697654" y="4482183"/>
            <a:chExt cx="2694520" cy="1918617"/>
          </a:xfrm>
        </p:grpSpPr>
        <p:pic>
          <p:nvPicPr>
            <p:cNvPr id="6" name="Picture 2" descr="קובץ:Weizmann Institute of Science Symbol.svg"/>
            <p:cNvPicPr>
              <a:picLocks noChangeAspect="1" noChangeArrowheads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44849"/>
            <a:stretch/>
          </p:blipFill>
          <p:spPr bwMode="auto">
            <a:xfrm>
              <a:off x="4307289" y="5320800"/>
              <a:ext cx="1475250" cy="10800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6"/>
            <p:cNvSpPr txBox="1"/>
            <p:nvPr/>
          </p:nvSpPr>
          <p:spPr>
            <a:xfrm>
              <a:off x="3697654" y="4482183"/>
              <a:ext cx="2694520" cy="830997"/>
            </a:xfrm>
            <a:prstGeom prst="rect">
              <a:avLst/>
            </a:prstGeom>
            <a:noFill/>
          </p:spPr>
          <p:txBody>
            <a:bodyPr wrap="none" rtlCol="0" anchor="b">
              <a:spAutoFit/>
            </a:bodyPr>
            <a:lstStyle/>
            <a:p>
              <a:pPr algn="ctr"/>
              <a:r>
                <a:rPr lang="en-US" sz="2400" dirty="0" smtClean="0">
                  <a:solidFill>
                    <a:srgbClr val="000000"/>
                  </a:solidFill>
                </a:rPr>
                <a:t>Weizmann Institute </a:t>
              </a:r>
              <a:br>
                <a:rPr lang="en-US" sz="2400" dirty="0" smtClean="0">
                  <a:solidFill>
                    <a:srgbClr val="000000"/>
                  </a:solidFill>
                </a:rPr>
              </a:br>
              <a:r>
                <a:rPr lang="en-US" sz="2400" dirty="0" smtClean="0">
                  <a:solidFill>
                    <a:srgbClr val="000000"/>
                  </a:solidFill>
                </a:rPr>
                <a:t>of Science</a:t>
              </a:r>
              <a:endParaRPr lang="en-US" sz="2400" dirty="0">
                <a:solidFill>
                  <a:srgbClr val="000000"/>
                </a:solidFill>
              </a:endParaRP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990600" y="3352800"/>
            <a:ext cx="815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400" u="sng" dirty="0" smtClean="0">
                <a:solidFill>
                  <a:srgbClr val="0070C0"/>
                </a:solidFill>
              </a:rPr>
              <a:t>Guy Katz</a:t>
            </a:r>
            <a:r>
              <a:rPr lang="en-US" sz="2400" dirty="0" smtClean="0">
                <a:solidFill>
                  <a:srgbClr val="0070C0"/>
                </a:solidFill>
              </a:rPr>
              <a:t> and David </a:t>
            </a:r>
            <a:r>
              <a:rPr lang="en-US" sz="2400" dirty="0" err="1" smtClean="0">
                <a:solidFill>
                  <a:srgbClr val="0070C0"/>
                </a:solidFill>
              </a:rPr>
              <a:t>Harel</a:t>
            </a:r>
            <a:r>
              <a:rPr lang="en-US" sz="2400" dirty="0" smtClean="0">
                <a:solidFill>
                  <a:srgbClr val="0070C0"/>
                </a:solidFill>
              </a:rPr>
              <a:t/>
            </a:r>
            <a:br>
              <a:rPr lang="en-US" sz="2400" dirty="0" smtClean="0">
                <a:solidFill>
                  <a:srgbClr val="0070C0"/>
                </a:solidFill>
              </a:rPr>
            </a:br>
            <a:endParaRPr lang="en-US" sz="2400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58042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93"/>
    </mc:Choice>
    <mc:Fallback>
      <p:transition spd="slow" advTm="15093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Topics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Compositional verification</a:t>
            </a:r>
          </a:p>
          <a:p>
            <a:pPr lvl="1"/>
            <a:r>
              <a:rPr lang="en-US" sz="2000" dirty="0" smtClean="0"/>
              <a:t>In some cases, simple idioms facilitate assume/guarantee reasoning</a:t>
            </a:r>
          </a:p>
          <a:p>
            <a:pPr lvl="1"/>
            <a:r>
              <a:rPr lang="en-US" sz="2000" dirty="0" smtClean="0"/>
              <a:t>Can even allow for automation (see talk later today)</a:t>
            </a:r>
            <a:endParaRPr lang="en-US" sz="2000" dirty="0"/>
          </a:p>
          <a:p>
            <a:endParaRPr lang="en-US" sz="2400" dirty="0"/>
          </a:p>
          <a:p>
            <a:r>
              <a:rPr lang="en-US" sz="2400" dirty="0" smtClean="0"/>
              <a:t>Succinctness</a:t>
            </a:r>
          </a:p>
          <a:p>
            <a:pPr lvl="1"/>
            <a:r>
              <a:rPr lang="en-US" sz="2000" dirty="0" smtClean="0"/>
              <a:t>Simple idioms are enough to write small programs</a:t>
            </a:r>
          </a:p>
          <a:p>
            <a:pPr lvl="1"/>
            <a:r>
              <a:rPr lang="en-US" sz="2000" dirty="0" smtClean="0"/>
              <a:t>Just as strong as very liberal models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Automatic optimization of the program</a:t>
            </a:r>
          </a:p>
          <a:p>
            <a:pPr lvl="1"/>
            <a:r>
              <a:rPr lang="en-US" sz="2000" dirty="0" smtClean="0"/>
              <a:t>Relax certain synchronization constraints, while maintaining the program’s semantics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10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976172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5599"/>
    </mc:Choice>
    <mc:Fallback>
      <p:transition spd="slow" advTm="3559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26EBA-1F89-4DBD-9F3B-E3CD617A5B4F}" type="slidenum">
              <a:rPr lang="he-IL" smtClean="0"/>
              <a:t>11</a:t>
            </a:fld>
            <a:endParaRPr lang="he-IL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990599" y="2514600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600" kern="1200" cap="none" spc="-100" baseline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6600" dirty="0" smtClean="0">
                <a:solidFill>
                  <a:schemeClr val="tx1"/>
                </a:solidFill>
              </a:rPr>
              <a:t>Thank You!</a:t>
            </a:r>
            <a:endParaRPr lang="he-IL" sz="6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4035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238"/>
    </mc:Choice>
    <mc:Fallback>
      <p:transition spd="slow" advTm="5238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Overview</a:t>
            </a:r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Program analysis: verification, repair, synthesis, </a:t>
            </a:r>
            <a:r>
              <a:rPr lang="en-US" sz="2400" dirty="0" err="1" smtClean="0"/>
              <a:t>etc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Very desirable, but very difficult</a:t>
            </a:r>
          </a:p>
          <a:p>
            <a:pPr lvl="1"/>
            <a:r>
              <a:rPr lang="en-US" sz="2000" dirty="0" smtClean="0"/>
              <a:t>State explosion</a:t>
            </a:r>
          </a:p>
          <a:p>
            <a:endParaRPr lang="en-US" sz="2400" dirty="0" smtClean="0"/>
          </a:p>
          <a:p>
            <a:r>
              <a:rPr lang="en-US" sz="2400" dirty="0" smtClean="0"/>
              <a:t>How can we make analysis more scalable?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2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1687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468"/>
    </mc:Choice>
    <mc:Fallback>
      <p:transition spd="slow" advTm="23468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Improving Scalability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Traditional focus: more efficient algorithms</a:t>
            </a:r>
          </a:p>
          <a:p>
            <a:pPr lvl="1"/>
            <a:r>
              <a:rPr lang="en-US" sz="2000" dirty="0" smtClean="0"/>
              <a:t>Symbolic </a:t>
            </a:r>
            <a:r>
              <a:rPr lang="en-US" sz="2000" dirty="0"/>
              <a:t>model </a:t>
            </a:r>
            <a:r>
              <a:rPr lang="en-US" sz="2000" dirty="0" smtClean="0"/>
              <a:t>checking</a:t>
            </a:r>
          </a:p>
          <a:p>
            <a:pPr lvl="1"/>
            <a:r>
              <a:rPr lang="en-US" sz="2000" dirty="0" smtClean="0"/>
              <a:t>Abstraction / refinement</a:t>
            </a:r>
            <a:endParaRPr lang="en-US" sz="2000" dirty="0"/>
          </a:p>
          <a:p>
            <a:pPr lvl="1"/>
            <a:r>
              <a:rPr lang="en-US" sz="2000" dirty="0" smtClean="0"/>
              <a:t>Compositional verification</a:t>
            </a:r>
          </a:p>
          <a:p>
            <a:pPr lvl="1"/>
            <a:r>
              <a:rPr lang="en-US" sz="2000" dirty="0" smtClean="0"/>
              <a:t>And many others</a:t>
            </a:r>
          </a:p>
          <a:p>
            <a:pPr lvl="1"/>
            <a:endParaRPr lang="en-US" sz="2400" dirty="0" smtClean="0"/>
          </a:p>
          <a:p>
            <a:r>
              <a:rPr lang="en-US" sz="2400" dirty="0" smtClean="0"/>
              <a:t>Our focus: how to choose the modeling language</a:t>
            </a:r>
            <a:r>
              <a:rPr lang="en-US" sz="2400" dirty="0"/>
              <a:t> </a:t>
            </a:r>
            <a:r>
              <a:rPr lang="en-US" sz="2400" dirty="0" smtClean="0"/>
              <a:t>in a way that improves scalability</a:t>
            </a:r>
          </a:p>
          <a:p>
            <a:endParaRPr lang="en-US" sz="2400" dirty="0"/>
          </a:p>
          <a:p>
            <a:r>
              <a:rPr lang="en-US" sz="2400" dirty="0" smtClean="0"/>
              <a:t>A </a:t>
            </a:r>
            <a:r>
              <a:rPr lang="en-US" sz="2400" i="1" dirty="0" smtClean="0"/>
              <a:t>design for analysis</a:t>
            </a:r>
            <a:r>
              <a:rPr lang="en-US" sz="2400" dirty="0" smtClean="0"/>
              <a:t> approach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3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73306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8481"/>
    </mc:Choice>
    <mc:Fallback>
      <p:transition spd="slow" advTm="3848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74638"/>
            <a:ext cx="7936992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Choosing a Computational Model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400" dirty="0" smtClean="0"/>
                  <a:t>Goal: tailor a model for the task at hand</a:t>
                </a:r>
              </a:p>
              <a:p>
                <a:endParaRPr lang="en-US" sz="2400" dirty="0"/>
              </a:p>
              <a:p>
                <a:r>
                  <a:rPr lang="en-US" sz="2400" dirty="0" smtClean="0"/>
                  <a:t>Example: which programming models facilitate verification?</a:t>
                </a:r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Intuitively:  </a:t>
                </a:r>
                <a:r>
                  <a:rPr lang="en-US" sz="2400" i="0" dirty="0" smtClean="0">
                    <a:latin typeface="+mj-lt"/>
                  </a:rPr>
                  <a:t>DFA</a:t>
                </a:r>
                <a:r>
                  <a:rPr lang="en-US" sz="2400" dirty="0" smtClean="0"/>
                  <a:t> easier to verify than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/>
                      </a:rPr>
                      <m:t>𝐶</m:t>
                    </m:r>
                  </m:oMath>
                </a14:m>
                <a:r>
                  <a:rPr lang="en-US" sz="2400" dirty="0" smtClean="0"/>
                  <a:t>++</a:t>
                </a:r>
              </a:p>
              <a:p>
                <a:pPr lvl="1"/>
                <a:r>
                  <a:rPr lang="en-US" sz="2000" dirty="0" smtClean="0"/>
                  <a:t>But programmers prefer </a:t>
                </a:r>
                <a14:m>
                  <m:oMath xmlns:m="http://schemas.openxmlformats.org/officeDocument/2006/math">
                    <m:r>
                      <a:rPr lang="en-US" sz="2000" i="1" dirty="0">
                        <a:latin typeface="Cambria Math"/>
                      </a:rPr>
                      <m:t>𝐶</m:t>
                    </m:r>
                  </m:oMath>
                </a14:m>
                <a:r>
                  <a:rPr lang="en-US" sz="2000" dirty="0" smtClean="0"/>
                  <a:t>++</a:t>
                </a:r>
              </a:p>
              <a:p>
                <a:pPr lvl="1"/>
                <a:r>
                  <a:rPr lang="en-US" sz="2000" dirty="0" smtClean="0"/>
                  <a:t>A tradeoff</a:t>
                </a:r>
              </a:p>
              <a:p>
                <a:endParaRPr lang="en-US" sz="2400" dirty="0" smtClean="0"/>
              </a:p>
              <a:p>
                <a:r>
                  <a:rPr lang="en-US" sz="2400" dirty="0" smtClean="0"/>
                  <a:t>Can we quantify it?</a:t>
                </a:r>
              </a:p>
            </p:txBody>
          </p:sp>
        </mc:Choice>
        <mc:Fallback xmlns="">
          <p:sp>
            <p:nvSpPr>
              <p:cNvPr id="21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t="-1017"/>
                </a:stretch>
              </a:blipFill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4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10889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63509"/>
    </mc:Choice>
    <mc:Fallback>
      <p:transition spd="slow" advTm="6350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Our Goal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5</a:t>
            </a:fld>
            <a:endParaRPr lang="en-US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435608" y="1524000"/>
            <a:ext cx="7498080" cy="518160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Focus on individual concurrency idioms</a:t>
            </a:r>
          </a:p>
          <a:p>
            <a:pPr lvl="1"/>
            <a:r>
              <a:rPr lang="en-US" sz="2000" dirty="0" smtClean="0"/>
              <a:t>Idioms define inter-thread communication </a:t>
            </a:r>
          </a:p>
          <a:p>
            <a:endParaRPr lang="en-US" sz="2400" dirty="0" smtClean="0"/>
          </a:p>
          <a:p>
            <a:r>
              <a:rPr lang="en-US" sz="2400" dirty="0" smtClean="0"/>
              <a:t>Which idioms are amenable to analysis? When?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Retain </a:t>
            </a:r>
            <a:r>
              <a:rPr lang="en-US" sz="2400" i="1" dirty="0" smtClean="0"/>
              <a:t>just enough</a:t>
            </a:r>
            <a:r>
              <a:rPr lang="en-US" sz="2400" dirty="0" smtClean="0"/>
              <a:t> concurrency: keep things simple!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5" name="Picture 4" descr="http://blog.myetutor.tv/wp-content/uploads/2013/02/task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728546"/>
            <a:ext cx="1676400" cy="1698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>
            <a:off x="3493007" y="4648200"/>
            <a:ext cx="621793" cy="602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AutoShape 2" descr="data:image/png;base64,iVBORw0KGgoAAAANSUhEUgAAALoAAAEPCAMAAADCoC6xAAAA0lBMVEX///8/Pz8AAAC/v79CQkJERETQ0NDJycmenp77+/uMjIz39/ddXV16enqEhIRKSkpUmRAtLS0oKCjx8fEzMzM4ODjKysojIyM1NTXp6eni4uIeHh7T09MlJSUXFxcQEBCnp6eUlJS4uLiurq6YmJhZohF1dXXb29tnZ2dTU1NsbGxbpRFSlQ8kHShMiw4IJwAjSQAAHwAtVwASMQA5awBFfwsvWwAqJS4aPQBAdwYTBhk5NTwAGgAoTwAXNwAAJQAACwA3ZgEcEyAKAA0AFQALLgDpHpflAAAQdUlEQVR4nO2dfYOauBbGJYKgIg4ooqKA4BtO253dbu/2fbe7e7//V7pJADUhQLQasLfPH21n19HfZA5Jzsk5J63W/TTXBjaAinvh6I4fc3ONVi5QtqsgCrTefgnisG4gbhnAWquq2saCfw+Ap9bNxKUFsIJO+1xqxwB6t26uaoVggMd70kHM2dCHY7PxJh8CDeFOtNiDD6lziCYJfCf2+3WzlauDySca4k6khGrK7tYNV6outpbJFpxLS9hVz6gbr0yGhSx8AEhFic2EYF43X7H6mDKiyIGbmcyhbsBiBSZ8KDtDGh30kmGPQHOf1LEBx1fNkQMls/aobsJCYXsJUl59sgvN9N8put6rm7BIc4AAtRQXLUFtEt2I60YsUgcjZk+pv9KMzGLSdaln142I1D3fpIQBloFHfZK39Tgd9R7Y60fFiRaiyXcu8H3f81zXdZaWZY7HU9uWdLwH0HPoWvYjbqEGqQysA2iLJW+DbYeh1C5ockk97iFPgl/g35EG1iLJI7CetAulrin04peiVwdgJY48BIFaSkOwO2EpOmIX5kV1sg1VMU0YH8m3Fa+Fr9aAoGe1DwYl1nKEN2LTm+7X7UpyaO8D8B0+VHe3NiR3GOv7w6DXW63WUJqmRcjTWcxns1Gifr/fipVOJQwGgs8tBzd+qXT1WrUbeIBTnlX+1F2pK6fI/iFZ/Zyl47iu53lwxi6BNziH8hKpxlUuFN7pObaiyEgKKVlCspGm0zGU5/KZy4Xq+MBWkL3CVaqHBG1Wi0Jkr3Nor0h5txwtIJakSFySZbC+B3m7Ta8FDMVb0qrQjsOW+cChTLd6drlKquMtobm62FwLDdYPTuRd+DU3tyQpd7F0jD4AQ9pcZcJcTQf9QObRv4UesH0Bug0qlsbrFVYNIXwQbRfCp8vXDIAlv7VIsiPdyV7gg+pY1STKGBrNDKP3LjKXO9oLtJitzzFXyDY0E4xuA5dzbkkEonuRI8eQ5/cvQ3c3TOxlegm5DW5sL+r5Bp7PABQPeMmcfgm5ZIJJyFBEKKCkZVpjrRL1UhmpoNfEOWFAk4HzO3TeL7EX2eLd6fAodRAd6CCaJvQQbTDmolB8sG+1VoDn0Ui54azr6e10oNm/9gkWy/Vb5EW/ZGeaMvFxBaaPBrAPJxjvHF0p23VhVfsN12tie5aFfgGpxkdRhgQtZt4yKHQQjfBOZw61w0qHZzLBoxrfFX3sjk3TWi7z21fKYgAIWgcavcJJ3B7uiQ4KzsoW1KwJjWMF0d2L0Afx3RZThL5jf6pKj7oLDq39heiac5fNeiowY38qPeHLS7igQnSZQK8IInfAHdE1tyD63qYMBk4xbksHzkXoc/6No8rWJFNu+twd9IJPpdHhyuhfjN4aDyJyjcytj8fFEWuLdYDaQ53CpEMo5DzCfTieVZCTUWitYR4dtGJyy6vASadcWew8WQhxnHSK4qQSdBIgDQ7d6mfaZ0L0h20aLcU/HPY/VzhkosGhgDuIotMaJvrwUvRWFo1J1E1U9U3fKSa6BawL0esQE335EOgRC92l0bW6MVlionvAkh4S3f+h0IWejfCqAN18VHSfRhd4qsOvB0YPaAeaid7IM/wfC93LozcyxSnI27rXAo+JbjHQ/Z/ot1XO1pnog7oxWWKguzS6/BjoMhN9WzcmS9ojozOCGTS610j0dR7dyaM3Mv1zdRv07kp8Cj0DfZlH3xPf06bOWLQgkMEn4Sn0Pf9i9C6Y2jg8lMSHUIQI/LJ5+1p0PjQD3aoa9VzodQA2T5v3onO5DR50txw9AE9Qz78JZmei+zQ6GWyl0DvgHSTfvAGx2FzuQR7dvgx99M9/NpD8nXB/JIe+BHElOmEYn74+Q/IPlYHsm2vrXYuenvAYyNAh+ffk9d0GXeFF1xOzCcEbTN4DoslbB55Rd3Lo3fjf/6KNzRx82CDy9k48+p6F7lWiS5/hjDJr9T9+2aAnNILTjHh0l4lukehkkifYtaTfNs9w2If/3aBZMWqdoffvIRa6TqErDkSn4us59EVrAU38zUcdrqJPb3Ac+Ige3jJL4yhWRQSNLjtAz6EvKfQOnFR/3Ty/RZPLq2Q+VzP0PjMD43vFWqdjFrpTjd4Fv2+eXiFyIx1s1u/0roodBvqyAl3FrE94zFMHKnKEow9Z6BYHekt5gasoyDZmgfj6nOGSgS6R6BKF7uMc2h18UsHRfVoPBYPDsaPRXYhOnVZLFonuJUffg89/nTbDvaKT/PtJugJ9mZ7agzOXdSDe85asy9HNdJN47o1uxQfI7Dz6ns7MoNFtMleiP5rN5zUUL06JJR9nIVWiy8peH04dcr0LhKOPqVHH6FQCFY0eDYzeOohCXOyyWOx2c1bZwd1F5D8Woouf+ThksdAPj4s+IPMcJbOR6EvCqUiTBXsPge5yoSt1Y7Lkjpno/qOi00ngplz9RpHwOIxHo3ssdKnyfSIgPAeCgb7lQ0fpgNjlRWmCIXj3BgjexjDR1zQ66UcEDL8XuXuCuwMx0AcQHVDoBNMq3mXVCWki/kcUMX3aAKGbdgZ6L1dmMibR13Ttrf7rMwqwv4ir40biQ58S6Bq1QhkAj/kvr8XuwfjQxyQ6Oc23UcT0afOXIrjLiz/lQieogmTCmSeDPEOP6NPm31h0lJqJHtDoJoEejdGfahrI+AMFNZ4+A+E79qvQLfQH+IbrPw7/ojH//El8UyAu9KlFcIUuCn59eH6/RzkG+AlVOtmpRofIsb+VWLlETPSQRl8S1hD6qCjoFVyD5smhxts/4Nfp/9wZvTsoyJN36bJCxYfobUAev08dAr2NMA+/bDYvQ/SIPr//e1TD0QAbXaXRXQIdB6T74MPmDYCr6Obl46hVA3q/CF2qQocPxObpDST/gueWpqBPKHTbI9BTzE9fNqfjdVU4+oiJ3uFCR6HeTZYY0G4E+gpOFxS6T6Bns8ngVzjm6clv5DUDfV6Onp2RjsDbY1ViMBZMDjcgLPQZjU4mNMxPp3XH4ylNuOddiG7zoJ+FqcUfDXwn+knGPv/f7qs5E31UiQ596Vlabr1bTNphOBSeCjmnex3woZtUjyTosAjvdFyIPi1Bb7VDdbKYz0a1Nr/kQ5eKypvr1O4HRCe97Sa2o82jA7B+dHS56egLJnrfAeaDonfNy9EnEwG45ypAH1+MrgKxAUfkNeTRNdTGyboMfQF+fye4FrgAXS5Hnx27xWQdY6B/LTqrt0MXgyXoVA8ECj3X0hsAHLw7ZlPVia6T6DKJHkjZgCfD3z/8haPU34SaTCG6U4ZO5XkF4BUif0GZeLWjUw1iKPSI9EN34B2KmL79W+xGZ0KX4PGgh0v81ygJkI7wQdLmq+gSmWJ0pQQdBy7m/yTh1/hP+Ig+Cy8yuQ697ePvTGhx6v3z19fCjwYK0b0ydIC+8dvzn4Ms9f7lD1X40cBV6Ci+2AYoh3q0QKn3z1/ASHzqfQH6oRR9gjDj95vNVx09ojjumAXzIuMeYm2PrkLH4dIZymAHLxu0Eu1OQerw2AL+htpegL4lkwQUEj0Z4RV43rzLyGuIrxeg9wBRrkShp3b9+huaz39P1lDx6Cobfc2DrsL1H5InzfPEx9cL0DUaneiQl8Uc9a/PGXkNVQNtNnrAhT4Dvx0bFkZLweRM9ACjS9Xo0K6OrRY14VUDBeghH3rrtFdcCb9LJWSjU6ePCnlfQTPi67dDF141ELHRJzQ64f/MQdqFFZ8KRIG2Xq3GwqsGCtA7Fegn+ZatxPp+exB+j+BV6K3ZbJQ1Pqzv8sBcj5UCdNFROQ7xojfwWkm6x0qKviDPwX6i31ZrGl3GXcxz6IKvjOJRAfruAdBXbPTZA6D3CtGnBHoDb90tQB/5ZejheRrfsemx6CahxejjYnRzuE06GqfCXntcXRRxWxls9L5Xhm6zKkpC4ej0fQgJesuh0AlYOWC8U8RRRXNTDRjoaPmxiNYTFPqQZdaB6Ioxuj0MF3rMQtdEe3hbTvTg/JtiVu/blejkryJ0k2j4QaHrrOIp4c4p3dlGko7ociH6noU+EJ38RXe2OUMnRp2w7j3raHcvutMmCx15RCZxcEqhH1joWUl7qN1aBZuQq9C3LPRsxjSS5nG3k1IQa6D7CWXoY+LMl0Zn2YYdsD/hbqL7CSF05P3bBLpMtgIfsNBN0ZvLInTpYnRX9Ja+CF0mjqtlsgyWie6JRqdbIWXo+4vR/aagHx4A3cmjo6juFngEOjEdMtGFxzuK0Adl6AZjpu0Kj+0VoRul6IztykjUbcdH6Y7Ega5Uo8+KrsG6m/QlG508OKVHfbzqGdu9PrTP29uITrZmoaPhI08fZZ9An+wPh+2xvU1a1i48dZYXvYG941noaPwCIr+hkeixlUdHRhsRZZs/0W+rEvSmG8zwcUd9SPUTQjdt/tDo+Oq4tJLtlBAuOFtQKUAPy9AZSeBIggMxMh+6R6Cvh7tUZ6ngI8EJDl3pGnS6yUqinthRL0OXCtEDZiidtZ+8o7o2fbFyit4uRWcmS7EckDuqPy1A75ShR8wS8IFg9HEB+qIUnZlddxA79/dNTnRiRENmzwBm/Pd+6lsF6LsydJx6nxPzrON+6i+neXSU/k+hu8TswU6ClZOQavceYnzcyC1An5NJAiQ6u7VH0gJ3Vd6M/EqxQhDeNegTJrqPQ72zgiuSv08Mx3fk2Wx0KjXDJRZ5dsK34PDXyL8GfcFGF1oLlm9UkqF3y9DZJSWCY0i86A5xKFqALjYScx06K6dXOHquUUmG3iLTkMiLNX6if5940ZfV6H3h6NKt0GeCQ73c6ESySx692+/vakefHtHHJehRsO4Z24MeD1GMbGo6qNWN2KpNXnSyd/xIGUtDfb81emsNXYcXhm21sxBcb8qN3rxW4P8P6M1rBc6NLjr/slq86BytwEWLG138vTxV4kYX3jewUtzoZt2kOc3olhmPjD5mo1t1k+bEiz4Wf/NXlbjR3bpJc5rzogtvqlopbnRmgLRW7UrQzR8EXfzdglXiRZ82D31B1/b8GOjjZqPnemc9DvqERpd/ot9fKie6/RP9hso1Knkk9AcedfHoXXwlF865QrdELTqTiaq2kcKTUDwwCgJNQ61EcCnxYLs9HPZ7XY/jGJX8jBnofp+FHuK3wu+1hu+2Qm94LFEenL3vUJHsqWk5ruff7sjXR/KgXCTHWS6X1pRGN4HTTdCJw2AWhp/p7D3hm1qWZWKNkaZQ9rmkAsmJlALJOeXeAKL3Gej572SqiEuEzmydPoJvugoe00fQGbpZ66//ciF0bOsxdTtr8wUfUxPPMAaga92bLtkCSTw6BLlwZMOFr2hHmj2csStedtf9EOSqaJst2c8qBUOQO4RvuECWTNQF1IW+TZd5qurSHmtBVXxwOiG1HmqSmYKzrkc7AOi2FM2VDMD5GUAA2aWHgJfRrpzI+FsDdDdI0+FlBQW+yLYeSUGJb0pwp597fU5Hb6DIW7hQ1X5A4rtMTRc5PrkmR/Mh9ofc1PFJZJFaJnISuWfyTvJzup37BxWzsrdU/aafcQd5+qooO3QU9nQ4auDME/VS7xYNuh0nSm8i3WMdsLbbwXmLsNWZ1kiMtiTBUe1USULyZDLpIKU3Ts+PxVwj4q6s/wGUN/0Pdvc00gAAAABJRU5ErkJggg=="/>
          <p:cNvSpPr>
            <a:spLocks noChangeAspect="1" noChangeArrowheads="1"/>
          </p:cNvSpPr>
          <p:nvPr/>
        </p:nvSpPr>
        <p:spPr bwMode="auto">
          <a:xfrm>
            <a:off x="155575" y="-2819400"/>
            <a:ext cx="4038600" cy="5886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he-IL"/>
          </a:p>
        </p:txBody>
      </p:sp>
      <p:grpSp>
        <p:nvGrpSpPr>
          <p:cNvPr id="11" name="Group 10"/>
          <p:cNvGrpSpPr/>
          <p:nvPr/>
        </p:nvGrpSpPr>
        <p:grpSpPr>
          <a:xfrm>
            <a:off x="4334542" y="3447811"/>
            <a:ext cx="1892086" cy="2127729"/>
            <a:chOff x="4334542" y="3447811"/>
            <a:chExt cx="1892086" cy="2127729"/>
          </a:xfrm>
        </p:grpSpPr>
        <p:pic>
          <p:nvPicPr>
            <p:cNvPr id="2054" name="Picture 6" descr="https://pixabay.com/static/uploads/photo/2014/04/03/10/42/clipboard-311168_640.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34542" y="3447811"/>
              <a:ext cx="1459801" cy="212772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TextBox 9"/>
            <p:cNvSpPr txBox="1"/>
            <p:nvPr/>
          </p:nvSpPr>
          <p:spPr>
            <a:xfrm>
              <a:off x="4746000" y="3810000"/>
              <a:ext cx="146974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 smtClean="0"/>
                <a:t>Idiom A</a:t>
              </a:r>
              <a:endParaRPr lang="he-IL" sz="1600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46000" y="4048388"/>
              <a:ext cx="146974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 smtClean="0"/>
                <a:t>Idiom B</a:t>
              </a:r>
              <a:endParaRPr lang="he-IL" sz="1600" dirty="0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46000" y="4309646"/>
              <a:ext cx="146974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 smtClean="0"/>
                <a:t>Idiom C</a:t>
              </a:r>
              <a:endParaRPr lang="he-IL" sz="1600" dirty="0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756886" y="4570904"/>
              <a:ext cx="146974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 smtClean="0"/>
                <a:t>Idiom D</a:t>
              </a:r>
              <a:endParaRPr lang="he-IL" sz="1600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4756886" y="4820726"/>
              <a:ext cx="1469742" cy="338554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en-US" sz="1600" dirty="0" smtClean="0"/>
                <a:t>Idiom E</a:t>
              </a:r>
              <a:endParaRPr lang="he-IL" sz="1600" dirty="0"/>
            </a:p>
          </p:txBody>
        </p:sp>
      </p:grpSp>
      <p:cxnSp>
        <p:nvCxnSpPr>
          <p:cNvPr id="18" name="Straight Arrow Connector 17"/>
          <p:cNvCxnSpPr/>
          <p:nvPr/>
        </p:nvCxnSpPr>
        <p:spPr>
          <a:xfrm>
            <a:off x="6006781" y="4648200"/>
            <a:ext cx="621793" cy="6022"/>
          </a:xfrm>
          <a:prstGeom prst="straightConnector1">
            <a:avLst/>
          </a:prstGeom>
          <a:ln w="317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28574" y="5159514"/>
            <a:ext cx="235938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en-US" sz="2000" dirty="0" smtClean="0">
                <a:solidFill>
                  <a:srgbClr val="00B050"/>
                </a:solidFill>
              </a:rPr>
              <a:t>Easy to analyze</a:t>
            </a:r>
            <a:endParaRPr lang="he-IL" sz="2000" dirty="0">
              <a:solidFill>
                <a:srgbClr val="00B050"/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6715454" y="3505200"/>
            <a:ext cx="2000249" cy="1638300"/>
            <a:chOff x="3352800" y="2286000"/>
            <a:chExt cx="3105150" cy="2552700"/>
          </a:xfrm>
        </p:grpSpPr>
        <p:pic>
          <p:nvPicPr>
            <p:cNvPr id="22" name="Picture 2" descr="https://upload.wikimedia.org/wikipedia/commons/thumb/2/2a/CPT-FSM-abcd.svg/326px-CPT-FSM-abcd.svg.png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52800" y="2286000"/>
              <a:ext cx="3105150" cy="25527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Rectangle 22"/>
            <p:cNvSpPr/>
            <p:nvPr/>
          </p:nvSpPr>
          <p:spPr>
            <a:xfrm>
              <a:off x="4572000" y="2496050"/>
              <a:ext cx="380999" cy="228599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5257800" y="2286000"/>
              <a:ext cx="381000" cy="1143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6096000" y="3276600"/>
              <a:ext cx="304800" cy="228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5257800" y="2971800"/>
              <a:ext cx="38100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7" name="Rectangle 26"/>
            <p:cNvSpPr/>
            <p:nvPr/>
          </p:nvSpPr>
          <p:spPr>
            <a:xfrm>
              <a:off x="4492625" y="4203700"/>
              <a:ext cx="38100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8" name="Rectangle 27"/>
            <p:cNvSpPr/>
            <p:nvPr/>
          </p:nvSpPr>
          <p:spPr>
            <a:xfrm>
              <a:off x="5943600" y="4184650"/>
              <a:ext cx="30480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29" name="Rectangle 28"/>
            <p:cNvSpPr/>
            <p:nvPr/>
          </p:nvSpPr>
          <p:spPr>
            <a:xfrm>
              <a:off x="3886200" y="2971800"/>
              <a:ext cx="304800" cy="4000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0" name="Rectangle 29"/>
            <p:cNvSpPr/>
            <p:nvPr/>
          </p:nvSpPr>
          <p:spPr>
            <a:xfrm>
              <a:off x="4492625" y="3524250"/>
              <a:ext cx="304800" cy="2667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1" name="Rectangle 30"/>
            <p:cNvSpPr/>
            <p:nvPr/>
          </p:nvSpPr>
          <p:spPr>
            <a:xfrm>
              <a:off x="5143500" y="3726380"/>
              <a:ext cx="304799" cy="2667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2" name="Rectangle 31"/>
            <p:cNvSpPr/>
            <p:nvPr/>
          </p:nvSpPr>
          <p:spPr>
            <a:xfrm>
              <a:off x="5276850" y="4679950"/>
              <a:ext cx="304800" cy="1587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  <p:sp>
          <p:nvSpPr>
            <p:cNvPr id="33" name="Rectangle 32"/>
            <p:cNvSpPr/>
            <p:nvPr/>
          </p:nvSpPr>
          <p:spPr>
            <a:xfrm>
              <a:off x="3645469" y="3886200"/>
              <a:ext cx="304799" cy="26670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/>
            </a:p>
          </p:txBody>
        </p:sp>
      </p:grpSp>
      <p:sp>
        <p:nvSpPr>
          <p:cNvPr id="34" name="Rectangle 33"/>
          <p:cNvSpPr/>
          <p:nvPr/>
        </p:nvSpPr>
        <p:spPr>
          <a:xfrm>
            <a:off x="6931119" y="4605551"/>
            <a:ext cx="196343" cy="17116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51727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46650"/>
    </mc:Choice>
    <mc:Fallback>
      <p:transition spd="slow" advTm="4665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5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990600" y="2895600"/>
            <a:ext cx="8153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4400" smtClean="0">
                <a:solidFill>
                  <a:srgbClr val="0070C0"/>
                </a:solidFill>
              </a:rPr>
              <a:t>Example: </a:t>
            </a:r>
            <a:r>
              <a:rPr lang="en-US" sz="4400" dirty="0" smtClean="0">
                <a:solidFill>
                  <a:srgbClr val="0070C0"/>
                </a:solidFill>
              </a:rPr>
              <a:t>Program Repair</a:t>
            </a:r>
            <a:endParaRPr lang="en-US" sz="44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7035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113"/>
    </mc:Choice>
    <mc:Fallback>
      <p:transition spd="slow" advTm="5113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Program Repair</a:t>
            </a:r>
            <a:endParaRPr lang="en-US" dirty="0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bug is found in existing software. Now what?</a:t>
            </a:r>
          </a:p>
          <a:p>
            <a:pPr lvl="1"/>
            <a:endParaRPr lang="en-US" sz="2000" dirty="0" smtClean="0"/>
          </a:p>
          <a:p>
            <a:r>
              <a:rPr lang="en-US" sz="2400" dirty="0" smtClean="0"/>
              <a:t>Manual repair </a:t>
            </a:r>
            <a:r>
              <a:rPr lang="en-US" sz="2400" smtClean="0"/>
              <a:t>is difficult</a:t>
            </a:r>
          </a:p>
          <a:p>
            <a:endParaRPr lang="en-US" sz="2400" dirty="0" smtClean="0"/>
          </a:p>
          <a:p>
            <a:r>
              <a:rPr lang="en-US" sz="2400" dirty="0" smtClean="0"/>
              <a:t>Automation is much needed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7</a:t>
            </a:fld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156284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23636"/>
    </mc:Choice>
    <mc:Fallback>
      <p:transition spd="slow" advTm="23636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Repair Using Blocking</a:t>
            </a:r>
            <a:endParaRPr lang="en-US" i="1" dirty="0"/>
          </a:p>
        </p:txBody>
      </p:sp>
      <p:sp>
        <p:nvSpPr>
          <p:cNvPr id="2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Blocking: threads prohibit actions by other threads</a:t>
            </a:r>
          </a:p>
          <a:p>
            <a:endParaRPr lang="en-US" sz="2400" dirty="0" smtClean="0"/>
          </a:p>
          <a:p>
            <a:r>
              <a:rPr lang="en-US" sz="2400" dirty="0" smtClean="0"/>
              <a:t>Very useful in repair</a:t>
            </a:r>
          </a:p>
          <a:p>
            <a:endParaRPr lang="en-US" sz="2400" dirty="0" smtClean="0"/>
          </a:p>
          <a:p>
            <a:r>
              <a:rPr lang="en-US" sz="2400" dirty="0" smtClean="0"/>
              <a:t>Safety bugs: something bad happens</a:t>
            </a:r>
          </a:p>
          <a:p>
            <a:pPr lvl="1"/>
            <a:r>
              <a:rPr lang="en-US" sz="2000" dirty="0" smtClean="0"/>
              <a:t>Use blocking to prevent erroneous runs</a:t>
            </a:r>
            <a:br>
              <a:rPr lang="en-US" sz="2000" dirty="0" smtClean="0"/>
            </a:br>
            <a:endParaRPr lang="en-US" sz="2000" dirty="0" smtClean="0"/>
          </a:p>
          <a:p>
            <a:r>
              <a:rPr lang="en-US" sz="2400" dirty="0"/>
              <a:t>Liveness </a:t>
            </a:r>
            <a:r>
              <a:rPr lang="en-US" sz="2400" dirty="0" smtClean="0"/>
              <a:t>bugs: good things may never happen</a:t>
            </a:r>
          </a:p>
          <a:p>
            <a:pPr lvl="1"/>
            <a:r>
              <a:rPr lang="en-US" sz="2000" dirty="0" smtClean="0"/>
              <a:t>Use blocking to steer the execution towards good states</a:t>
            </a:r>
          </a:p>
          <a:p>
            <a:pPr lvl="1"/>
            <a:endParaRPr lang="en-US" sz="2000" dirty="0"/>
          </a:p>
          <a:p>
            <a:r>
              <a:rPr lang="en-US" sz="2400" dirty="0" smtClean="0"/>
              <a:t>Patches are </a:t>
            </a:r>
            <a:r>
              <a:rPr lang="en-US" sz="2400" i="1" dirty="0" smtClean="0"/>
              <a:t>non-intrusive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F14A46-885A-4EEE-B101-81C678D2032E}" type="slidenum">
              <a:rPr lang="en-US" smtClean="0"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0600" y="6488668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"</a:t>
            </a:r>
            <a:r>
              <a:rPr lang="en-US" i="1" dirty="0"/>
              <a:t>Non-Intrusive Repair of Safety and Liveness Violations </a:t>
            </a:r>
            <a:r>
              <a:rPr lang="en-US" i="1" dirty="0" smtClean="0"/>
              <a:t>in Reactive </a:t>
            </a:r>
            <a:r>
              <a:rPr lang="en-US" i="1" dirty="0"/>
              <a:t>Programs</a:t>
            </a:r>
            <a:r>
              <a:rPr lang="en-US" dirty="0" smtClean="0"/>
              <a:t>", </a:t>
            </a:r>
            <a:r>
              <a:rPr lang="en-US" i="1" dirty="0" smtClean="0"/>
              <a:t>TCCI, 2014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49734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8153"/>
    </mc:Choice>
    <mc:Fallback>
      <p:transition spd="slow" advTm="381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bldLvl="5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tent Placeholder 2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105400"/>
          </a:xfrm>
        </p:spPr>
        <p:txBody>
          <a:bodyPr>
            <a:noAutofit/>
          </a:bodyPr>
          <a:lstStyle/>
          <a:p>
            <a:r>
              <a:rPr lang="en-US" sz="2400" dirty="0" smtClean="0"/>
              <a:t>Some states are marked </a:t>
            </a:r>
            <a:r>
              <a:rPr lang="en-US" sz="2400" i="1" dirty="0" smtClean="0"/>
              <a:t>bad</a:t>
            </a:r>
            <a:endParaRPr lang="en-US" sz="2400" dirty="0" smtClean="0"/>
          </a:p>
          <a:p>
            <a:endParaRPr lang="en-US" sz="2400" i="1" dirty="0" smtClean="0"/>
          </a:p>
          <a:p>
            <a:endParaRPr lang="en-US" sz="2400" i="1" dirty="0"/>
          </a:p>
          <a:p>
            <a:endParaRPr lang="en-US" sz="2400" i="1" dirty="0"/>
          </a:p>
          <a:p>
            <a:endParaRPr lang="en-US" sz="2400" i="1" dirty="0" smtClean="0"/>
          </a:p>
          <a:p>
            <a:endParaRPr lang="en-US" sz="2400" i="1" dirty="0"/>
          </a:p>
          <a:p>
            <a:endParaRPr lang="en-US" sz="2400" i="1" dirty="0" smtClean="0"/>
          </a:p>
          <a:p>
            <a:endParaRPr lang="en-US" sz="2400" i="1" dirty="0"/>
          </a:p>
          <a:p>
            <a:endParaRPr lang="en-US" sz="2400" i="1" dirty="0" smtClean="0"/>
          </a:p>
          <a:p>
            <a:pPr marL="82296" indent="0">
              <a:buNone/>
            </a:pPr>
            <a:endParaRPr lang="en-US" sz="2400" i="1" dirty="0" smtClean="0"/>
          </a:p>
          <a:p>
            <a:r>
              <a:rPr lang="en-US" sz="2400" dirty="0" smtClean="0"/>
              <a:t>Finally, add a thread (“patch”) that blocks these edges</a:t>
            </a:r>
          </a:p>
          <a:p>
            <a:pPr marL="470916" indent="-342900"/>
            <a:endParaRPr lang="en-US" sz="2400" dirty="0"/>
          </a:p>
          <a:p>
            <a:pPr lvl="1"/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Simple Safety Repair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Rounded Rectangle 3"/>
              <p:cNvSpPr/>
              <p:nvPr/>
            </p:nvSpPr>
            <p:spPr>
              <a:xfrm>
                <a:off x="4800600" y="2514600"/>
                <a:ext cx="457200" cy="374571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4" name="Rounded 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0600" y="2514600"/>
                <a:ext cx="457200" cy="374571"/>
              </a:xfrm>
              <a:prstGeom prst="round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ounded Rectangle 6"/>
              <p:cNvSpPr/>
              <p:nvPr/>
            </p:nvSpPr>
            <p:spPr>
              <a:xfrm>
                <a:off x="4770120" y="4981293"/>
                <a:ext cx="457200" cy="374571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6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7" name="Rounded 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0120" y="4981293"/>
                <a:ext cx="457200" cy="374571"/>
              </a:xfrm>
              <a:prstGeom prst="round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5791200" y="3302722"/>
                <a:ext cx="457200" cy="374571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latin typeface="Cambria Math"/>
                            </a:rPr>
                            <m:t>3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3302722"/>
                <a:ext cx="457200" cy="374571"/>
              </a:xfrm>
              <a:prstGeom prst="round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ounded Rectangle 8"/>
              <p:cNvSpPr/>
              <p:nvPr/>
            </p:nvSpPr>
            <p:spPr>
              <a:xfrm>
                <a:off x="3810000" y="3305793"/>
                <a:ext cx="457200" cy="340519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9" name="Rounded 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305793"/>
                <a:ext cx="457200" cy="340519"/>
              </a:xfrm>
              <a:prstGeom prst="round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ounded Rectangle 9"/>
              <p:cNvSpPr/>
              <p:nvPr/>
            </p:nvSpPr>
            <p:spPr>
              <a:xfrm>
                <a:off x="5791200" y="4193170"/>
                <a:ext cx="457200" cy="340519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0" name="Rounded 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91200" y="4193170"/>
                <a:ext cx="457200" cy="340519"/>
              </a:xfrm>
              <a:prstGeom prst="round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ounded Rectangle 10"/>
              <p:cNvSpPr/>
              <p:nvPr/>
            </p:nvSpPr>
            <p:spPr>
              <a:xfrm>
                <a:off x="3810000" y="4193169"/>
                <a:ext cx="457200" cy="340519"/>
              </a:xfrm>
              <a:prstGeom prst="roundRect">
                <a:avLst/>
              </a:prstGeom>
              <a:solidFill>
                <a:srgbClr val="FFFFCC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400" b="0" i="1" smtClean="0"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11" name="Rounded 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93169"/>
                <a:ext cx="457200" cy="340519"/>
              </a:xfrm>
              <a:prstGeom prst="round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2" name="Straight Arrow Connector 11"/>
          <p:cNvCxnSpPr>
            <a:stCxn id="4" idx="3"/>
            <a:endCxn id="8" idx="0"/>
          </p:cNvCxnSpPr>
          <p:nvPr/>
        </p:nvCxnSpPr>
        <p:spPr>
          <a:xfrm>
            <a:off x="5257800" y="2701886"/>
            <a:ext cx="762000" cy="600836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1"/>
            <a:endCxn id="9" idx="0"/>
          </p:cNvCxnSpPr>
          <p:nvPr/>
        </p:nvCxnSpPr>
        <p:spPr>
          <a:xfrm flipH="1">
            <a:off x="4038600" y="2701886"/>
            <a:ext cx="762000" cy="603907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9" idx="2"/>
            <a:endCxn id="11" idx="0"/>
          </p:cNvCxnSpPr>
          <p:nvPr/>
        </p:nvCxnSpPr>
        <p:spPr>
          <a:xfrm>
            <a:off x="4038600" y="3646312"/>
            <a:ext cx="0" cy="546857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8" idx="2"/>
            <a:endCxn id="10" idx="0"/>
          </p:cNvCxnSpPr>
          <p:nvPr/>
        </p:nvCxnSpPr>
        <p:spPr>
          <a:xfrm>
            <a:off x="6019800" y="3677293"/>
            <a:ext cx="0" cy="515877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2"/>
          </p:cNvCxnSpPr>
          <p:nvPr/>
        </p:nvCxnSpPr>
        <p:spPr>
          <a:xfrm>
            <a:off x="4038600" y="4533688"/>
            <a:ext cx="731520" cy="634891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0" idx="2"/>
          </p:cNvCxnSpPr>
          <p:nvPr/>
        </p:nvCxnSpPr>
        <p:spPr>
          <a:xfrm flipH="1">
            <a:off x="5227320" y="4533689"/>
            <a:ext cx="792480" cy="634890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4285488" y="2590800"/>
            <a:ext cx="515112" cy="0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flipH="1">
            <a:off x="4267200" y="3643241"/>
            <a:ext cx="1524000" cy="549929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flipH="1" flipV="1">
            <a:off x="4267200" y="3646313"/>
            <a:ext cx="1524000" cy="546857"/>
          </a:xfrm>
          <a:prstGeom prst="straightConnector1">
            <a:avLst/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urved Connector 44"/>
          <p:cNvCxnSpPr>
            <a:endCxn id="8" idx="3"/>
          </p:cNvCxnSpPr>
          <p:nvPr/>
        </p:nvCxnSpPr>
        <p:spPr>
          <a:xfrm rot="5400000" flipH="1" flipV="1">
            <a:off x="6163897" y="3568162"/>
            <a:ext cx="162656" cy="6349"/>
          </a:xfrm>
          <a:prstGeom prst="curvedConnector4">
            <a:avLst>
              <a:gd name="adj1" fmla="val -68595"/>
              <a:gd name="adj2" fmla="val 3700567"/>
            </a:avLst>
          </a:prstGeom>
          <a:ln w="19050">
            <a:solidFill>
              <a:srgbClr val="CC66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4038600" y="4788408"/>
            <a:ext cx="1981200" cy="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ounded Rectangle 52"/>
              <p:cNvSpPr/>
              <p:nvPr/>
            </p:nvSpPr>
            <p:spPr>
              <a:xfrm>
                <a:off x="3810000" y="4193168"/>
                <a:ext cx="457200" cy="374571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4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53" name="Rounded 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4193168"/>
                <a:ext cx="457200" cy="374571"/>
              </a:xfrm>
              <a:prstGeom prst="round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4" name="Straight Connector 53"/>
          <p:cNvCxnSpPr/>
          <p:nvPr/>
        </p:nvCxnSpPr>
        <p:spPr>
          <a:xfrm>
            <a:off x="3810000" y="3810000"/>
            <a:ext cx="2209800" cy="1171293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ounded Rectangle 57"/>
              <p:cNvSpPr/>
              <p:nvPr/>
            </p:nvSpPr>
            <p:spPr>
              <a:xfrm>
                <a:off x="3810000" y="3312145"/>
                <a:ext cx="457200" cy="374571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2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58" name="Rounded Rectangle 5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0" y="3312145"/>
                <a:ext cx="457200" cy="374571"/>
              </a:xfrm>
              <a:prstGeom prst="round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/>
          <p:cNvCxnSpPr/>
          <p:nvPr/>
        </p:nvCxnSpPr>
        <p:spPr>
          <a:xfrm>
            <a:off x="4191000" y="2743200"/>
            <a:ext cx="1676400" cy="2362200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ounded Rectangle 65"/>
              <p:cNvSpPr/>
              <p:nvPr/>
            </p:nvSpPr>
            <p:spPr>
              <a:xfrm>
                <a:off x="5784850" y="4193170"/>
                <a:ext cx="457200" cy="374571"/>
              </a:xfrm>
              <a:prstGeom prst="roundRect">
                <a:avLst/>
              </a:prstGeom>
              <a:solidFill>
                <a:srgbClr val="FF0000"/>
              </a:solidFill>
              <a:ln>
                <a:solidFill>
                  <a:srgbClr val="F2FB79"/>
                </a:solidFill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𝑞</m:t>
                          </m:r>
                        </m:e>
                        <m:sub>
                          <m:r>
                            <a:rPr lang="en-US" sz="1600" b="0" i="1" smtClean="0">
                              <a:solidFill>
                                <a:srgbClr val="000000"/>
                              </a:solidFill>
                              <a:latin typeface="Cambria Math"/>
                            </a:rPr>
                            <m:t>5</m:t>
                          </m:r>
                        </m:sub>
                      </m:sSub>
                    </m:oMath>
                  </m:oMathPara>
                </a14:m>
                <a:endParaRPr lang="en-US" sz="1600" dirty="0">
                  <a:solidFill>
                    <a:srgbClr val="000000"/>
                  </a:solidFill>
                  <a:latin typeface="Cambria Math"/>
                </a:endParaRPr>
              </a:p>
            </p:txBody>
          </p:sp>
        </mc:Choice>
        <mc:Fallback xmlns="">
          <p:sp>
            <p:nvSpPr>
              <p:cNvPr id="66" name="Rounded Rectangle 6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84850" y="4193170"/>
                <a:ext cx="457200" cy="374571"/>
              </a:xfrm>
              <a:prstGeom prst="roundRect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>
                <a:solidFill>
                  <a:srgbClr val="F2FB79"/>
                </a:solidFill>
              </a:ln>
            </p:spPr>
            <p:txBody>
              <a:bodyPr/>
              <a:lstStyle/>
              <a:p>
                <a:r>
                  <a:rPr lang="he-IL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67" name="Straight Connector 66"/>
          <p:cNvCxnSpPr/>
          <p:nvPr/>
        </p:nvCxnSpPr>
        <p:spPr>
          <a:xfrm>
            <a:off x="4191000" y="2736675"/>
            <a:ext cx="2063751" cy="1301925"/>
          </a:xfrm>
          <a:prstGeom prst="line">
            <a:avLst/>
          </a:prstGeom>
          <a:ln w="1905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4156151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5035"/>
    </mc:Choice>
    <mc:Fallback>
      <p:transition spd="slow" advTm="1503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 bldLvl="5"/>
      <p:bldP spid="4" grpId="0" animBg="1"/>
      <p:bldP spid="7" grpId="0" animBg="1"/>
      <p:bldP spid="8" grpId="0" animBg="1"/>
      <p:bldP spid="9" grpId="0" animBg="1"/>
      <p:bldP spid="10" grpId="0" animBg="1"/>
      <p:bldP spid="11" grpId="0" animBg="1"/>
      <p:bldP spid="53" grpId="0" animBg="1"/>
      <p:bldP spid="58" grpId="0" animBg="1"/>
      <p:bldP spid="6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9|4.9|4.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5.1|1.8|1.2|1.9|2.8|13.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3.9|8|25.6|6.2|1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8|4|3.1|4.4|5.7|9.8|5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7|8.3|5|6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8|6.3|2|4|3.8|3.1|4.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0.5|3.7|4.1|0.4|0.3|2.7|1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5.8|5.2|3.7|1.4|6.9|0.4|4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10901</TotalTime>
  <Words>324</Words>
  <Application>Microsoft Office PowerPoint</Application>
  <PresentationFormat>On-screen Show (4:3)</PresentationFormat>
  <Paragraphs>112</Paragraphs>
  <Slides>11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 Math</vt:lpstr>
      <vt:lpstr>Gill Sans MT</vt:lpstr>
      <vt:lpstr>Verdana</vt:lpstr>
      <vt:lpstr>Wingdings 2</vt:lpstr>
      <vt:lpstr>Solstice</vt:lpstr>
      <vt:lpstr>On Concurrency Idioms and their Effect on Program Analysis</vt:lpstr>
      <vt:lpstr>Overview</vt:lpstr>
      <vt:lpstr>Improving Scalability</vt:lpstr>
      <vt:lpstr>Choosing a Computational Model</vt:lpstr>
      <vt:lpstr>Our Goal</vt:lpstr>
      <vt:lpstr>PowerPoint Presentation</vt:lpstr>
      <vt:lpstr>Program Repair</vt:lpstr>
      <vt:lpstr>Repair Using Blocking</vt:lpstr>
      <vt:lpstr>Simple Safety Repair</vt:lpstr>
      <vt:lpstr>Additional Topics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Guy</dc:creator>
  <cp:lastModifiedBy>Guy</cp:lastModifiedBy>
  <cp:revision>490</cp:revision>
  <dcterms:created xsi:type="dcterms:W3CDTF">2012-06-16T17:56:57Z</dcterms:created>
  <dcterms:modified xsi:type="dcterms:W3CDTF">2015-09-23T15:29:08Z</dcterms:modified>
</cp:coreProperties>
</file>