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640" r:id="rId2"/>
    <p:sldId id="655" r:id="rId3"/>
    <p:sldId id="641" r:id="rId4"/>
    <p:sldId id="648" r:id="rId5"/>
    <p:sldId id="645" r:id="rId6"/>
    <p:sldId id="646" r:id="rId7"/>
    <p:sldId id="654" r:id="rId8"/>
    <p:sldId id="650" r:id="rId9"/>
    <p:sldId id="643" r:id="rId10"/>
    <p:sldId id="651" r:id="rId11"/>
    <p:sldId id="660" r:id="rId12"/>
    <p:sldId id="661" r:id="rId13"/>
  </p:sldIdLst>
  <p:sldSz cx="9144000" cy="6858000" type="screen4x3"/>
  <p:notesSz cx="7315200" cy="96012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shmi Mishra" initials="R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E1C"/>
    <a:srgbClr val="FF66CC"/>
    <a:srgbClr val="FF99CC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5740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79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00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16C383-40B1-4696-9A71-ED6EF8E41976}" type="datetimeFigureOut">
              <a:rPr lang="en-CA" smtClean="0"/>
              <a:pPr/>
              <a:t>2015-09-28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F4128-A1FF-48B0-B50E-5BD3BDC1BD6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70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553804-4163-4108-BF79-2E78AE548AFD}" type="datetimeFigureOut">
              <a:rPr lang="en-CA" smtClean="0"/>
              <a:pPr/>
              <a:t>2015-09-28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3B72A3-1BFA-4017-AC21-1C4434D7750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2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Keyword rigorously,</a:t>
            </a:r>
            <a:r>
              <a:rPr lang="en-US" baseline="0" dirty="0" smtClean="0"/>
              <a:t>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87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Swish takes two arguments as inputs.</a:t>
            </a:r>
          </a:p>
          <a:p>
            <a:r>
              <a:rPr lang="en-US" dirty="0" err="1" smtClean="0"/>
              <a:t>MaxR</a:t>
            </a:r>
            <a:r>
              <a:rPr lang="en-US" baseline="0" dirty="0" smtClean="0"/>
              <a:t> is the maximum number of search results to display</a:t>
            </a:r>
          </a:p>
          <a:p>
            <a:r>
              <a:rPr lang="en-US" baseline="0" dirty="0" smtClean="0"/>
              <a:t>N is  the total number of search results</a:t>
            </a:r>
          </a:p>
          <a:p>
            <a:r>
              <a:rPr lang="en-US" baseline="0" dirty="0" err="1" smtClean="0"/>
              <a:t>numR</a:t>
            </a:r>
            <a:r>
              <a:rPr lang="en-US" baseline="0" dirty="0" smtClean="0"/>
              <a:t> denoting the actual number of search </a:t>
            </a:r>
            <a:r>
              <a:rPr lang="en-US" baseline="0" dirty="0" smtClean="0"/>
              <a:t>results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72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property</a:t>
            </a:r>
            <a:r>
              <a:rPr lang="en-US" baseline="0" dirty="0" smtClean="0"/>
              <a:t> that we want to check is under such approximation, do the outputs of the two programs also satisfy the relation denoted by </a:t>
            </a:r>
            <a:r>
              <a:rPr lang="en-US" baseline="0" dirty="0" err="1" smtClean="0"/>
              <a:t>relatexeq</a:t>
            </a:r>
            <a:endParaRPr lang="en-US" dirty="0" smtClean="0"/>
          </a:p>
          <a:p>
            <a:r>
              <a:rPr lang="en-US" dirty="0" smtClean="0"/>
              <a:t>The verification</a:t>
            </a:r>
            <a:r>
              <a:rPr lang="en-US" baseline="0" dirty="0" smtClean="0"/>
              <a:t> of mutual summary over two programs is converted to the verification problem of a single product program.</a:t>
            </a:r>
          </a:p>
          <a:p>
            <a:r>
              <a:rPr lang="en-US" baseline="0" dirty="0" smtClean="0"/>
              <a:t>Such construction also allows invariant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927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Symdiff</a:t>
            </a:r>
            <a:r>
              <a:rPr lang="en-US" dirty="0" smtClean="0"/>
              <a:t> is</a:t>
            </a:r>
            <a:r>
              <a:rPr lang="en-US" baseline="0" dirty="0" smtClean="0"/>
              <a:t> a semantic diff tool that takes original and approximate programs written in Boogie intermediate verification language</a:t>
            </a:r>
          </a:p>
          <a:p>
            <a:r>
              <a:rPr lang="en-US" baseline="0" dirty="0" err="1" smtClean="0"/>
              <a:t>SymDiff</a:t>
            </a:r>
            <a:r>
              <a:rPr lang="en-US" baseline="0" dirty="0" smtClean="0"/>
              <a:t> also generates some invariants to improve automation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993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categories</a:t>
            </a:r>
            <a:r>
              <a:rPr lang="en-US" baseline="0" dirty="0" smtClean="0"/>
              <a:t> of benchmarks. The first one is taken from Mike </a:t>
            </a:r>
            <a:r>
              <a:rPr lang="en-US" baseline="0" dirty="0" err="1" smtClean="0"/>
              <a:t>Carbin’s</a:t>
            </a:r>
            <a:r>
              <a:rPr lang="en-US" baseline="0" dirty="0" smtClean="0"/>
              <a:t> paper. The second one is to prove control flow equivalence in several programs.</a:t>
            </a:r>
          </a:p>
          <a:p>
            <a:r>
              <a:rPr lang="en-US" baseline="0" dirty="0" smtClean="0"/>
              <a:t>We use </a:t>
            </a:r>
            <a:r>
              <a:rPr lang="en-US" baseline="0" dirty="0" err="1" smtClean="0"/>
              <a:t>uninterpreted</a:t>
            </a:r>
            <a:r>
              <a:rPr lang="en-US" baseline="0" dirty="0" smtClean="0"/>
              <a:t> functions to track the sequence of basic blocks visited.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56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r>
              <a:rPr lang="en-US" baseline="0" dirty="0" smtClean="0"/>
              <a:t> shows that we achieved a high degree of automation while maintained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72A3-1BFA-4017-AC21-1C4434D7750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8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00200"/>
          </a:xfrm>
        </p:spPr>
        <p:txBody>
          <a:bodyPr anchor="t" anchorCtr="0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772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7E527B-F71C-4149-BE29-ED4119897847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oClogo_r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47069"/>
            <a:ext cx="4648200" cy="867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"/>
            <a:ext cx="3352800" cy="889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51ED-5969-4B54-A9B6-85AD113DEA63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B23B-E621-4C22-9988-5003A4846884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07F-AC50-4440-B8C0-92A3F22DFE31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901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F409A2-ACC1-4A9A-A3DE-33551B218A5E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02F2-501D-49AA-BDDA-F13ACF35083C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18C-3603-498A-9C57-6E5EC8688968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7B52-47C5-4148-AA2A-16BB41E70709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2AC-1B81-4EAD-AEEB-296BEC3623AF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9164-A3F8-4896-822C-04A74305C6D1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7A0C-FAA9-490A-BDB3-09B1D92F4545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DDCEDC-AE9B-4AFF-AE9F-E93EEF993DA4}" type="datetime1">
              <a:rPr lang="en-US" smtClean="0"/>
              <a:pPr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400" b="1" kern="1200" baseline="0">
          <a:solidFill>
            <a:srgbClr val="8F1E1C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8077200" cy="1295400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entury Gothic" panose="020B0502020202020204" pitchFamily="34" charset="0"/>
              </a:rPr>
              <a:t>Student: Shaobo </a:t>
            </a:r>
            <a:r>
              <a:rPr lang="en-US" sz="2600" b="1" dirty="0" smtClean="0">
                <a:latin typeface="Century Gothic" panose="020B0502020202020204" pitchFamily="34" charset="0"/>
              </a:rPr>
              <a:t>He, </a:t>
            </a:r>
            <a:r>
              <a:rPr lang="en-US" sz="2600" b="1" dirty="0">
                <a:latin typeface="Century Gothic" panose="020B0502020202020204" pitchFamily="34" charset="0"/>
              </a:rPr>
              <a:t>Advisor: </a:t>
            </a:r>
            <a:r>
              <a:rPr lang="en-US" sz="2600" b="1" dirty="0" err="1">
                <a:latin typeface="Century Gothic" panose="020B0502020202020204" pitchFamily="34" charset="0"/>
              </a:rPr>
              <a:t>Zvonimir</a:t>
            </a:r>
            <a:r>
              <a:rPr lang="en-US" sz="2600" b="1" dirty="0">
                <a:latin typeface="Century Gothic" panose="020B0502020202020204" pitchFamily="34" charset="0"/>
              </a:rPr>
              <a:t> </a:t>
            </a:r>
            <a:r>
              <a:rPr lang="en-US" sz="2600" b="1" dirty="0" err="1">
                <a:latin typeface="Century Gothic" panose="020B0502020202020204" pitchFamily="34" charset="0"/>
              </a:rPr>
              <a:t>Rakamarić</a:t>
            </a:r>
            <a:endParaRPr lang="en-US" sz="26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{</a:t>
            </a:r>
            <a:r>
              <a:rPr lang="en-US" sz="2800" b="1" dirty="0" err="1">
                <a:latin typeface="Century Gothic" panose="020B0502020202020204" pitchFamily="34" charset="0"/>
              </a:rPr>
              <a:t>shaobo,zvonimir</a:t>
            </a:r>
            <a:r>
              <a:rPr lang="en-US" sz="2800" b="1" dirty="0">
                <a:latin typeface="Century Gothic" panose="020B0502020202020204" pitchFamily="34" charset="0"/>
              </a:rPr>
              <a:t>}@</a:t>
            </a:r>
            <a:r>
              <a:rPr lang="en-US" sz="2800" b="1" dirty="0" smtClean="0">
                <a:latin typeface="Century Gothic" panose="020B0502020202020204" pitchFamily="34" charset="0"/>
              </a:rPr>
              <a:t>cs.utah.edu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6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TOWARDS AUTOMATED DIFFERENTIAL PROGRAM VERIFICATION FOR APPROXIMATE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458200" cy="5090160"/>
          </a:xfrm>
        </p:spPr>
        <p:txBody>
          <a:bodyPr>
            <a:normAutofit/>
          </a:bodyPr>
          <a:lstStyle/>
          <a:p>
            <a:r>
              <a:rPr lang="en-US" dirty="0" smtClean="0"/>
              <a:t>Connect our tool flow with an approximate compiler</a:t>
            </a:r>
          </a:p>
          <a:p>
            <a:r>
              <a:rPr lang="en-US" dirty="0" smtClean="0"/>
              <a:t>Test and improve </a:t>
            </a:r>
            <a:r>
              <a:rPr lang="en-US" dirty="0"/>
              <a:t>scalability</a:t>
            </a:r>
          </a:p>
          <a:p>
            <a:r>
              <a:rPr lang="en-US" dirty="0"/>
              <a:t>Prove relative termination</a:t>
            </a:r>
          </a:p>
          <a:p>
            <a:r>
              <a:rPr lang="en-US" dirty="0"/>
              <a:t>Reason about </a:t>
            </a:r>
            <a:r>
              <a:rPr lang="en-US" dirty="0" smtClean="0"/>
              <a:t>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i="1" dirty="0"/>
              <a:t>Approximate</a:t>
            </a:r>
            <a:r>
              <a:rPr lang="en-US" sz="3000" b="1" dirty="0"/>
              <a:t> </a:t>
            </a:r>
            <a:r>
              <a:rPr lang="en-US" sz="3000" i="1" dirty="0"/>
              <a:t>computing</a:t>
            </a:r>
            <a:r>
              <a:rPr lang="en-US" sz="3000" dirty="0"/>
              <a:t> </a:t>
            </a:r>
            <a:r>
              <a:rPr lang="en-US" sz="2800" dirty="0"/>
              <a:t>is an emerging area for trading </a:t>
            </a:r>
            <a:r>
              <a:rPr lang="en-US" sz="2800" dirty="0" smtClean="0"/>
              <a:t>off the </a:t>
            </a:r>
            <a:r>
              <a:rPr lang="en-US" sz="2800" dirty="0"/>
              <a:t>accuracy of an application </a:t>
            </a:r>
            <a:r>
              <a:rPr lang="en-US" sz="2800" dirty="0" smtClean="0"/>
              <a:t>for improved performance, lower </a:t>
            </a:r>
            <a:r>
              <a:rPr lang="en-US" sz="2800" dirty="0"/>
              <a:t>energy costs, and tolerance to unreliable </a:t>
            </a:r>
            <a:r>
              <a:rPr lang="en-US" sz="2800" dirty="0" smtClean="0"/>
              <a:t>hardware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sampa.cs.washington.edu/img/nois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124200"/>
            <a:ext cx="4099448" cy="284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107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Images generated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techniques for analyzing approximation acceptability criteria often lack in</a:t>
            </a:r>
          </a:p>
          <a:p>
            <a:pPr lvl="1"/>
            <a:r>
              <a:rPr lang="en-US" dirty="0"/>
              <a:t>rigor (e.g., dynamic analysis),</a:t>
            </a:r>
          </a:p>
          <a:p>
            <a:pPr lvl="1"/>
            <a:r>
              <a:rPr lang="en-US" dirty="0"/>
              <a:t>precision (e.g., type systems), or</a:t>
            </a:r>
          </a:p>
          <a:p>
            <a:pPr lvl="1"/>
            <a:r>
              <a:rPr lang="en-US" dirty="0"/>
              <a:t>automation (e.g., interactive theorem provers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900" dirty="0" smtClean="0"/>
              <a:t>Our approach is to leverage </a:t>
            </a:r>
            <a:r>
              <a:rPr lang="en-US" sz="3200" i="1" dirty="0"/>
              <a:t>differential program </a:t>
            </a:r>
            <a:r>
              <a:rPr lang="en-US" sz="3200" i="1" dirty="0" smtClean="0"/>
              <a:t>verification </a:t>
            </a:r>
            <a:r>
              <a:rPr lang="en-US" sz="2900" dirty="0" smtClean="0"/>
              <a:t>to </a:t>
            </a:r>
            <a:r>
              <a:rPr lang="en-US" sz="2900" b="1" dirty="0" smtClean="0"/>
              <a:t>rigorously </a:t>
            </a:r>
            <a:r>
              <a:rPr lang="en-US" sz="2900" dirty="0"/>
              <a:t>and </a:t>
            </a:r>
            <a:r>
              <a:rPr lang="en-US" sz="2900" b="1" dirty="0" smtClean="0"/>
              <a:t>automatically</a:t>
            </a:r>
            <a:r>
              <a:rPr lang="en-US" sz="2900" dirty="0" smtClean="0"/>
              <a:t> verify </a:t>
            </a:r>
            <a:r>
              <a:rPr lang="en-US" sz="2900" dirty="0"/>
              <a:t>acceptability criteria of approximate </a:t>
            </a:r>
            <a:r>
              <a:rPr lang="en-US" sz="2900" dirty="0" smtClean="0"/>
              <a:t>programs</a:t>
            </a:r>
            <a:endParaRPr lang="en-US" dirty="0" smtClean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Taken from</a:t>
            </a:r>
            <a:br>
              <a:rPr lang="en-US" dirty="0" smtClean="0"/>
            </a:br>
            <a:r>
              <a:rPr lang="en-US" sz="2600" i="1" dirty="0" err="1" smtClean="0"/>
              <a:t>Carbin</a:t>
            </a:r>
            <a:r>
              <a:rPr lang="en-US" sz="2600" i="1" dirty="0" smtClean="0"/>
              <a:t>, Kim, </a:t>
            </a:r>
            <a:r>
              <a:rPr lang="en-US" sz="2600" i="1" dirty="0" err="1" smtClean="0"/>
              <a:t>Misailovic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Rinard</a:t>
            </a:r>
            <a:r>
              <a:rPr lang="en-US" sz="2600" i="1" dirty="0" smtClean="0"/>
              <a:t>, “Proving Acceptability </a:t>
            </a:r>
            <a:r>
              <a:rPr lang="en-US" sz="2600" i="1" dirty="0"/>
              <a:t>P</a:t>
            </a:r>
            <a:r>
              <a:rPr lang="en-US" sz="2600" i="1" dirty="0" smtClean="0"/>
              <a:t>roperties </a:t>
            </a:r>
            <a:r>
              <a:rPr lang="en-US" sz="2600" i="1" dirty="0"/>
              <a:t>of R</a:t>
            </a:r>
            <a:r>
              <a:rPr lang="en-US" sz="2600" i="1" dirty="0" smtClean="0"/>
              <a:t>elaxed Nondeterministic </a:t>
            </a:r>
            <a:r>
              <a:rPr lang="en-US" sz="2600" i="1" dirty="0"/>
              <a:t>A</a:t>
            </a:r>
            <a:r>
              <a:rPr lang="en-US" sz="2600" i="1" dirty="0" smtClean="0"/>
              <a:t>pproximate </a:t>
            </a:r>
            <a:r>
              <a:rPr lang="en-US" sz="2600" i="1" dirty="0"/>
              <a:t>P</a:t>
            </a:r>
            <a:r>
              <a:rPr lang="en-US" sz="2600" i="1" dirty="0" smtClean="0"/>
              <a:t>rograms”, PLDI 2012</a:t>
            </a:r>
          </a:p>
          <a:p>
            <a:r>
              <a:rPr lang="en-US" dirty="0"/>
              <a:t>Inspired by an open-source search </a:t>
            </a:r>
            <a:r>
              <a:rPr lang="en-US" dirty="0" smtClean="0"/>
              <a:t>engine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swish(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maxR:</a:t>
            </a:r>
            <a:r>
              <a:rPr lang="en-US" sz="23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,N:</a:t>
            </a:r>
            <a:r>
              <a:rPr lang="en-US" sz="23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300" b="1" dirty="0"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numR:</a:t>
            </a:r>
            <a:r>
              <a:rPr lang="en-US" sz="23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numR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:= 0;</a:t>
            </a:r>
            <a:b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3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 (numR &lt; maxR &amp;&amp; numR &lt; N)</a:t>
            </a:r>
            <a:b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numR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:= 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numR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  <a:b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procedure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swish(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maxR:</a:t>
            </a:r>
            <a:r>
              <a:rPr lang="en-US" sz="2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,N:</a:t>
            </a:r>
            <a:r>
              <a:rPr lang="en-US" sz="2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old_maxR := maxR;</a:t>
            </a:r>
            <a:b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havoc</a:t>
            </a:r>
            <a: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maxR;</a:t>
            </a:r>
            <a:r>
              <a:rPr lang="pt-BR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t-BR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assume</a:t>
            </a:r>
            <a:r>
              <a:rPr lang="pt-BR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RelaxedEq(old_maxR, maxR);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numR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:= 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  <a:b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N)</a:t>
            </a:r>
            <a:b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:= 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  <a:b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RelaxedEq</a:t>
            </a:r>
            <a:r>
              <a:rPr lang="en-US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x: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,y: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  <a:r>
              <a:rPr lang="en-US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s-ES" sz="2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(x &lt;= 10 &amp;&amp; x == y) || (x &gt; 10 &amp;&amp; y &gt;= 10)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3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Encoding &amp;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</a:t>
            </a:r>
            <a:r>
              <a:rPr lang="pt-BR" dirty="0" smtClean="0"/>
              <a:t>cceptability property is encoded into a prediate called </a:t>
            </a:r>
            <a:r>
              <a:rPr lang="pt-BR" i="1" dirty="0" smtClean="0"/>
              <a:t>mutual summary</a:t>
            </a:r>
          </a:p>
          <a:p>
            <a:pPr lvl="1"/>
            <a:r>
              <a:rPr lang="en-US" dirty="0" smtClean="0"/>
              <a:t>Relates original </a:t>
            </a:r>
            <a:r>
              <a:rPr lang="en-US" dirty="0"/>
              <a:t>and approximate </a:t>
            </a:r>
            <a:r>
              <a:rPr lang="en-US" dirty="0" smtClean="0"/>
              <a:t>versions of swish (prefixed </a:t>
            </a:r>
            <a:r>
              <a:rPr lang="en-US" dirty="0"/>
              <a:t>with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v1.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v2.</a:t>
            </a:r>
            <a:r>
              <a:rPr lang="en-US" dirty="0" smtClean="0"/>
              <a:t> respectively)</a:t>
            </a:r>
          </a:p>
          <a:p>
            <a:pPr lvl="1"/>
            <a:r>
              <a:rPr lang="pt-BR" sz="2300" dirty="0" smtClean="0"/>
              <a:t>e.g,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v1.maxR=v2.maxR </a:t>
            </a:r>
            <a:r>
              <a:rPr lang="pt-BR" sz="2300" dirty="0">
                <a:latin typeface="Consolas" panose="020B0609020204030204" pitchFamily="49" charset="0"/>
                <a:cs typeface="Consolas" panose="020B0609020204030204" pitchFamily="49" charset="0"/>
              </a:rPr>
              <a:t>&amp;&amp; v1.N=v2.N </a:t>
            </a: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</a:t>
            </a:r>
            <a:b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</a:br>
            <a:r>
              <a:rPr lang="pt-BR" sz="2300" dirty="0" smtClean="0"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	</a:t>
            </a:r>
            <a:r>
              <a:rPr lang="en-US" sz="2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RelaxedEq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(v1.numR,v2.numR)</a:t>
            </a:r>
          </a:p>
          <a:p>
            <a:pPr marL="274320" lvl="1" indent="0">
              <a:buNone/>
            </a:pPr>
            <a:endParaRPr lang="pt-BR" sz="1000" dirty="0" smtClean="0"/>
          </a:p>
          <a:p>
            <a:r>
              <a:rPr lang="en-US" dirty="0"/>
              <a:t>Mutual summaries are checked modularly by constructing a </a:t>
            </a:r>
            <a:r>
              <a:rPr lang="en-US" i="1" dirty="0"/>
              <a:t>product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Implemented in </a:t>
            </a:r>
            <a:r>
              <a:rPr lang="en-US" dirty="0" err="1">
                <a:solidFill>
                  <a:schemeClr val="tx1"/>
                </a:solidFill>
              </a:rPr>
              <a:t>SymDiff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dirty="0" err="1">
                <a:solidFill>
                  <a:schemeClr val="tx1"/>
                </a:solidFill>
              </a:rPr>
              <a:t>Lahiri</a:t>
            </a:r>
            <a:r>
              <a:rPr lang="en-US" dirty="0">
                <a:solidFill>
                  <a:schemeClr val="tx1"/>
                </a:solidFill>
              </a:rPr>
              <a:t> et al. CAV’12]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off-the-shelf program verifier and </a:t>
            </a:r>
            <a:r>
              <a:rPr lang="en-US" dirty="0" smtClean="0">
                <a:solidFill>
                  <a:schemeClr val="tx1"/>
                </a:solidFill>
              </a:rPr>
              <a:t>inference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 automatic inference of relational specification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3048000"/>
            <a:ext cx="1676400" cy="10668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SymDiff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457200" y="1447800"/>
            <a:ext cx="1757309" cy="838200"/>
          </a:xfrm>
          <a:prstGeom prst="flowChartDocumen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Program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2819400" y="1447800"/>
            <a:ext cx="1759878" cy="838200"/>
          </a:xfrm>
          <a:prstGeom prst="flowChartDocumen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Program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urved Connector 6"/>
          <p:cNvCxnSpPr>
            <a:stCxn id="5" idx="2"/>
            <a:endCxn id="4" idx="0"/>
          </p:cNvCxnSpPr>
          <p:nvPr/>
        </p:nvCxnSpPr>
        <p:spPr>
          <a:xfrm rot="16200000" flipH="1">
            <a:off x="1516520" y="2049920"/>
            <a:ext cx="817414" cy="1178745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" idx="2"/>
            <a:endCxn id="4" idx="0"/>
          </p:cNvCxnSpPr>
          <p:nvPr/>
        </p:nvCxnSpPr>
        <p:spPr>
          <a:xfrm rot="5400000">
            <a:off x="2698263" y="2046924"/>
            <a:ext cx="817414" cy="1184739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Document 12"/>
          <p:cNvSpPr/>
          <p:nvPr/>
        </p:nvSpPr>
        <p:spPr>
          <a:xfrm>
            <a:off x="4412322" y="3162300"/>
            <a:ext cx="1759878" cy="838200"/>
          </a:xfrm>
          <a:prstGeom prst="flowChartDocumen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Program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urved Connector 13"/>
          <p:cNvCxnSpPr>
            <a:stCxn id="4" idx="3"/>
            <a:endCxn id="13" idx="1"/>
          </p:cNvCxnSpPr>
          <p:nvPr/>
        </p:nvCxnSpPr>
        <p:spPr>
          <a:xfrm>
            <a:off x="3352800" y="3581400"/>
            <a:ext cx="1059522" cy="12700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086600" y="3048000"/>
            <a:ext cx="1676400" cy="107315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Boogie + Inference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urved Connector 18"/>
          <p:cNvCxnSpPr>
            <a:stCxn id="13" idx="3"/>
            <a:endCxn id="18" idx="1"/>
          </p:cNvCxnSpPr>
          <p:nvPr/>
        </p:nvCxnSpPr>
        <p:spPr>
          <a:xfrm>
            <a:off x="6172200" y="3581400"/>
            <a:ext cx="914400" cy="3175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086600" y="4876800"/>
            <a:ext cx="1676400" cy="10668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Z3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urved Connector 25"/>
          <p:cNvCxnSpPr>
            <a:stCxn id="18" idx="2"/>
            <a:endCxn id="25" idx="0"/>
          </p:cNvCxnSpPr>
          <p:nvPr/>
        </p:nvCxnSpPr>
        <p:spPr>
          <a:xfrm rot="5400000">
            <a:off x="7546975" y="4498975"/>
            <a:ext cx="755650" cy="12700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Document 28"/>
          <p:cNvSpPr/>
          <p:nvPr/>
        </p:nvSpPr>
        <p:spPr>
          <a:xfrm>
            <a:off x="1634661" y="4991100"/>
            <a:ext cx="1759878" cy="838200"/>
          </a:xfrm>
          <a:prstGeom prst="flowChartDocumen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Predicates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urved Connector 29"/>
          <p:cNvCxnSpPr>
            <a:stCxn id="29" idx="0"/>
            <a:endCxn id="4" idx="2"/>
          </p:cNvCxnSpPr>
          <p:nvPr/>
        </p:nvCxnSpPr>
        <p:spPr>
          <a:xfrm rot="5400000" flipH="1" flipV="1">
            <a:off x="2076450" y="4552950"/>
            <a:ext cx="876300" cy="12700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Acceptability of </a:t>
            </a:r>
            <a:r>
              <a:rPr lang="en-US" dirty="0" smtClean="0"/>
              <a:t>approximate programs</a:t>
            </a:r>
          </a:p>
          <a:p>
            <a:pPr lvl="1"/>
            <a:r>
              <a:rPr lang="en-US" dirty="0" smtClean="0"/>
              <a:t>Taken from </a:t>
            </a:r>
            <a:r>
              <a:rPr lang="en-US" dirty="0" err="1" smtClean="0"/>
              <a:t>Carbin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Swish++, LU Decomposition, Water</a:t>
            </a:r>
          </a:p>
          <a:p>
            <a:endParaRPr lang="en-US" dirty="0" smtClean="0"/>
          </a:p>
          <a:p>
            <a:r>
              <a:rPr lang="en-US" dirty="0" smtClean="0"/>
              <a:t>Control flow equivalence</a:t>
            </a:r>
          </a:p>
          <a:p>
            <a:pPr lvl="1"/>
            <a:r>
              <a:rPr lang="en-US" dirty="0" err="1" smtClean="0"/>
              <a:t>ReplaceChar</a:t>
            </a:r>
            <a:r>
              <a:rPr lang="en-US" dirty="0" smtClean="0"/>
              <a:t>, Selection Sort, Bubble Sort, Array Operations</a:t>
            </a:r>
          </a:p>
          <a:p>
            <a:pPr lvl="1"/>
            <a:r>
              <a:rPr lang="en-US" dirty="0" smtClean="0"/>
              <a:t>Introduced encoding that tracks a sequence of visited basic blocks using </a:t>
            </a:r>
            <a:r>
              <a:rPr lang="en-US" dirty="0" err="1" smtClean="0"/>
              <a:t>uninterpreted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Precisely capturing array fragments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238479"/>
              </p:ext>
            </p:extLst>
          </p:nvPr>
        </p:nvGraphicFramePr>
        <p:xfrm>
          <a:off x="457200" y="1417320"/>
          <a:ext cx="8229600" cy="35356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19400"/>
                <a:gridCol w="1828800"/>
                <a:gridCol w="2362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#Predicates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#Manual </a:t>
                      </a:r>
                      <a:r>
                        <a:rPr lang="en-US" sz="2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</a:t>
                      </a:r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Time(s)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Swish++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 Decomposition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ReplaceChar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Sort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Sort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 Operations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RAKAMAR@YFVDNHTFUVWXY5MJ" val="4613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BA96F"/>
      </a:lt2>
      <a:accent1>
        <a:srgbClr val="8F1E1C"/>
      </a:accent1>
      <a:accent2>
        <a:srgbClr val="D3711C"/>
      </a:accent2>
      <a:accent3>
        <a:srgbClr val="8857AD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29339</TotalTime>
  <Words>462</Words>
  <Application>Microsoft Office PowerPoint</Application>
  <PresentationFormat>On-screen Show (4:3)</PresentationFormat>
  <Paragraphs>111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Century Gothic</vt:lpstr>
      <vt:lpstr>Calibri</vt:lpstr>
      <vt:lpstr>Arial Black</vt:lpstr>
      <vt:lpstr>Gill Sans MT</vt:lpstr>
      <vt:lpstr>Wingdings</vt:lpstr>
      <vt:lpstr>Arial</vt:lpstr>
      <vt:lpstr>Symbol</vt:lpstr>
      <vt:lpstr>Wingdings 3</vt:lpstr>
      <vt:lpstr>Consolas</vt:lpstr>
      <vt:lpstr>Origin</vt:lpstr>
      <vt:lpstr>TOWARDS AUTOMATED DIFFERENTIAL PROGRAM VERIFICATION FOR APPROXIMATE COMPUTING</vt:lpstr>
      <vt:lpstr>Introduction</vt:lpstr>
      <vt:lpstr>INTRODUCTION</vt:lpstr>
      <vt:lpstr>EXAMPLE</vt:lpstr>
      <vt:lpstr>EXAMPLE: APPROXIMATION</vt:lpstr>
      <vt:lpstr>EXAMPLE: Encoding &amp; Checking</vt:lpstr>
      <vt:lpstr>IMPLEMENTATION</vt:lpstr>
      <vt:lpstr>EVALUATION</vt:lpstr>
      <vt:lpstr>EXPERIMENTS</vt:lpstr>
      <vt:lpstr>FUTURE WORK</vt:lpstr>
      <vt:lpstr>Questions?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zrakamar</dc:creator>
  <cp:lastModifiedBy>Shaobo He</cp:lastModifiedBy>
  <cp:revision>1322</cp:revision>
  <dcterms:created xsi:type="dcterms:W3CDTF">2006-08-16T00:00:00Z</dcterms:created>
  <dcterms:modified xsi:type="dcterms:W3CDTF">2015-09-28T16:59:00Z</dcterms:modified>
</cp:coreProperties>
</file>