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664" r:id="rId2"/>
    <p:sldId id="783" r:id="rId3"/>
    <p:sldId id="740" r:id="rId4"/>
    <p:sldId id="782" r:id="rId5"/>
    <p:sldId id="738" r:id="rId6"/>
    <p:sldId id="766" r:id="rId7"/>
    <p:sldId id="780" r:id="rId8"/>
    <p:sldId id="765" r:id="rId9"/>
    <p:sldId id="781" r:id="rId10"/>
  </p:sldIdLst>
  <p:sldSz cx="9144000" cy="6858000" type="screen4x3"/>
  <p:notesSz cx="7315200" cy="9601200"/>
  <p:custDataLst>
    <p:tags r:id="rId14"/>
  </p:custDataLst>
  <p:defaultTextStyle>
    <a:defPPr>
      <a:defRPr lang="en-US"/>
    </a:defPPr>
    <a:lvl1pPr algn="l" rtl="0" eaLnBrk="0" fontAlgn="base" hangingPunct="0">
      <a:spcBef>
        <a:spcPct val="0"/>
      </a:spcBef>
      <a:spcAft>
        <a:spcPct val="0"/>
      </a:spcAft>
      <a:defRPr sz="20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0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0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0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000" b="1" kern="1200">
        <a:solidFill>
          <a:schemeClr val="tx1"/>
        </a:solidFill>
        <a:latin typeface="Arial Narrow" pitchFamily="34" charset="0"/>
        <a:ea typeface="+mn-ea"/>
        <a:cs typeface="+mn-cs"/>
      </a:defRPr>
    </a:lvl5pPr>
    <a:lvl6pPr marL="2286000" algn="l" defTabSz="914400" rtl="0" eaLnBrk="1" latinLnBrk="0" hangingPunct="1">
      <a:defRPr sz="2000" b="1" kern="1200">
        <a:solidFill>
          <a:schemeClr val="tx1"/>
        </a:solidFill>
        <a:latin typeface="Arial Narrow" pitchFamily="34" charset="0"/>
        <a:ea typeface="+mn-ea"/>
        <a:cs typeface="+mn-cs"/>
      </a:defRPr>
    </a:lvl6pPr>
    <a:lvl7pPr marL="2743200" algn="l" defTabSz="914400" rtl="0" eaLnBrk="1" latinLnBrk="0" hangingPunct="1">
      <a:defRPr sz="2000" b="1" kern="1200">
        <a:solidFill>
          <a:schemeClr val="tx1"/>
        </a:solidFill>
        <a:latin typeface="Arial Narrow" pitchFamily="34" charset="0"/>
        <a:ea typeface="+mn-ea"/>
        <a:cs typeface="+mn-cs"/>
      </a:defRPr>
    </a:lvl7pPr>
    <a:lvl8pPr marL="3200400" algn="l" defTabSz="914400" rtl="0" eaLnBrk="1" latinLnBrk="0" hangingPunct="1">
      <a:defRPr sz="2000" b="1" kern="1200">
        <a:solidFill>
          <a:schemeClr val="tx1"/>
        </a:solidFill>
        <a:latin typeface="Arial Narrow" pitchFamily="34" charset="0"/>
        <a:ea typeface="+mn-ea"/>
        <a:cs typeface="+mn-cs"/>
      </a:defRPr>
    </a:lvl8pPr>
    <a:lvl9pPr marL="3657600" algn="l" defTabSz="914400" rtl="0" eaLnBrk="1" latinLnBrk="0" hangingPunct="1">
      <a:defRPr sz="20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A50021"/>
    <a:srgbClr val="336600"/>
    <a:srgbClr val="0066CC"/>
    <a:srgbClr val="336699"/>
    <a:srgbClr val="FF9900"/>
    <a:srgbClr val="CC3300"/>
    <a:srgbClr val="33CC33"/>
    <a:srgbClr val="FFCCCC"/>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0038" autoAdjust="0"/>
  </p:normalViewPr>
  <p:slideViewPr>
    <p:cSldViewPr snapToGrid="0">
      <p:cViewPr>
        <p:scale>
          <a:sx n="75" d="100"/>
          <a:sy n="75" d="100"/>
        </p:scale>
        <p:origin x="-2072" y="-96"/>
      </p:cViewPr>
      <p:guideLst>
        <p:guide orient="horz" pos="2160"/>
        <p:guide pos="2880"/>
      </p:guideLst>
    </p:cSldViewPr>
  </p:slideViewPr>
  <p:outlineViewPr>
    <p:cViewPr>
      <p:scale>
        <a:sx n="33" d="100"/>
        <a:sy n="33" d="100"/>
      </p:scale>
      <p:origin x="0" y="952"/>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7" d="100"/>
          <a:sy n="67" d="100"/>
        </p:scale>
        <p:origin x="-3504" y="-11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tags" Target="tags/tag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1"/>
            <a:ext cx="3135994" cy="483319"/>
          </a:xfrm>
          <a:prstGeom prst="rect">
            <a:avLst/>
          </a:prstGeom>
          <a:noFill/>
          <a:ln w="9525">
            <a:noFill/>
            <a:miter lim="800000"/>
            <a:headEnd/>
            <a:tailEnd/>
          </a:ln>
          <a:effectLst/>
        </p:spPr>
        <p:txBody>
          <a:bodyPr vert="horz" wrap="square" lIns="96539" tIns="48270" rIns="96539" bIns="48270" numCol="1" anchor="t" anchorCtr="0" compatLnSpc="1">
            <a:prstTxWarp prst="textNoShape">
              <a:avLst/>
            </a:prstTxWarp>
          </a:bodyPr>
          <a:lstStyle>
            <a:lvl1pPr defTabSz="966375">
              <a:defRPr sz="1300">
                <a:latin typeface="Times New Roman" pitchFamily="18" charset="0"/>
              </a:defRPr>
            </a:lvl1pPr>
          </a:lstStyle>
          <a:p>
            <a:r>
              <a:rPr lang="en-US"/>
              <a:t>DAC 2001 Tutorial</a:t>
            </a:r>
          </a:p>
        </p:txBody>
      </p:sp>
      <p:sp>
        <p:nvSpPr>
          <p:cNvPr id="252931" name="Rectangle 3"/>
          <p:cNvSpPr>
            <a:spLocks noGrp="1" noChangeArrowheads="1"/>
          </p:cNvSpPr>
          <p:nvPr>
            <p:ph type="dt" sz="quarter" idx="1"/>
          </p:nvPr>
        </p:nvSpPr>
        <p:spPr bwMode="auto">
          <a:xfrm>
            <a:off x="4179206" y="1"/>
            <a:ext cx="3135994" cy="483319"/>
          </a:xfrm>
          <a:prstGeom prst="rect">
            <a:avLst/>
          </a:prstGeom>
          <a:noFill/>
          <a:ln w="9525">
            <a:noFill/>
            <a:miter lim="800000"/>
            <a:headEnd/>
            <a:tailEnd/>
          </a:ln>
          <a:effectLst/>
        </p:spPr>
        <p:txBody>
          <a:bodyPr vert="horz" wrap="square" lIns="96539" tIns="48270" rIns="96539" bIns="48270" numCol="1" anchor="t" anchorCtr="0" compatLnSpc="1">
            <a:prstTxWarp prst="textNoShape">
              <a:avLst/>
            </a:prstTxWarp>
          </a:bodyPr>
          <a:lstStyle>
            <a:lvl1pPr algn="r" defTabSz="966375">
              <a:defRPr sz="1300">
                <a:latin typeface="Times New Roman" pitchFamily="18" charset="0"/>
              </a:defRPr>
            </a:lvl1pPr>
          </a:lstStyle>
          <a:p>
            <a:endParaRPr lang="en-US"/>
          </a:p>
        </p:txBody>
      </p:sp>
      <p:sp>
        <p:nvSpPr>
          <p:cNvPr id="252932" name="Rectangle 4"/>
          <p:cNvSpPr>
            <a:spLocks noGrp="1" noChangeArrowheads="1"/>
          </p:cNvSpPr>
          <p:nvPr>
            <p:ph type="ftr" sz="quarter" idx="2"/>
          </p:nvPr>
        </p:nvSpPr>
        <p:spPr bwMode="auto">
          <a:xfrm>
            <a:off x="0" y="9105162"/>
            <a:ext cx="3135994" cy="483319"/>
          </a:xfrm>
          <a:prstGeom prst="rect">
            <a:avLst/>
          </a:prstGeom>
          <a:noFill/>
          <a:ln w="9525">
            <a:noFill/>
            <a:miter lim="800000"/>
            <a:headEnd/>
            <a:tailEnd/>
          </a:ln>
          <a:effectLst/>
        </p:spPr>
        <p:txBody>
          <a:bodyPr vert="horz" wrap="square" lIns="96539" tIns="48270" rIns="96539" bIns="48270" numCol="1" anchor="b" anchorCtr="0" compatLnSpc="1">
            <a:prstTxWarp prst="textNoShape">
              <a:avLst/>
            </a:prstTxWarp>
          </a:bodyPr>
          <a:lstStyle>
            <a:lvl1pPr defTabSz="966375">
              <a:defRPr sz="1300">
                <a:latin typeface="Times New Roman" pitchFamily="18" charset="0"/>
                <a:cs typeface="Times New Roman" pitchFamily="18" charset="0"/>
              </a:defRPr>
            </a:lvl1pPr>
          </a:lstStyle>
          <a:p>
            <a:r>
              <a:rPr lang="en-US"/>
              <a:t>©R.A. Rutenbar, 2001</a:t>
            </a:r>
          </a:p>
        </p:txBody>
      </p:sp>
      <p:sp>
        <p:nvSpPr>
          <p:cNvPr id="252933" name="Rectangle 5"/>
          <p:cNvSpPr>
            <a:spLocks noGrp="1" noChangeArrowheads="1"/>
          </p:cNvSpPr>
          <p:nvPr>
            <p:ph type="sldNum" sz="quarter" idx="3"/>
          </p:nvPr>
        </p:nvSpPr>
        <p:spPr bwMode="auto">
          <a:xfrm>
            <a:off x="4179206" y="9105162"/>
            <a:ext cx="3135994" cy="483319"/>
          </a:xfrm>
          <a:prstGeom prst="rect">
            <a:avLst/>
          </a:prstGeom>
          <a:noFill/>
          <a:ln w="9525">
            <a:noFill/>
            <a:miter lim="800000"/>
            <a:headEnd/>
            <a:tailEnd/>
          </a:ln>
          <a:effectLst/>
        </p:spPr>
        <p:txBody>
          <a:bodyPr vert="horz" wrap="square" lIns="96539" tIns="48270" rIns="96539" bIns="48270" numCol="1" anchor="b" anchorCtr="0" compatLnSpc="1">
            <a:prstTxWarp prst="textNoShape">
              <a:avLst/>
            </a:prstTxWarp>
          </a:bodyPr>
          <a:lstStyle>
            <a:lvl1pPr algn="r" defTabSz="966375">
              <a:defRPr sz="1300">
                <a:latin typeface="Times New Roman" pitchFamily="18" charset="0"/>
              </a:defRPr>
            </a:lvl1pPr>
          </a:lstStyle>
          <a:p>
            <a:fld id="{EDA4F202-4014-4642-AA6A-DF14ED1AF7DF}" type="slidenum">
              <a:rPr lang="en-US"/>
              <a:pPr/>
              <a:t>‹#›</a:t>
            </a:fld>
            <a:endParaRPr lang="en-US"/>
          </a:p>
        </p:txBody>
      </p:sp>
    </p:spTree>
    <p:extLst>
      <p:ext uri="{BB962C8B-B14F-4D97-AF65-F5344CB8AC3E}">
        <p14:creationId xmlns:p14="http://schemas.microsoft.com/office/powerpoint/2010/main" val="1971351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3" y="3"/>
            <a:ext cx="3205967" cy="457880"/>
          </a:xfrm>
          <a:prstGeom prst="rect">
            <a:avLst/>
          </a:prstGeom>
          <a:noFill/>
          <a:ln w="9525">
            <a:noFill/>
            <a:miter lim="800000"/>
            <a:headEnd/>
            <a:tailEnd/>
          </a:ln>
          <a:effectLst/>
        </p:spPr>
        <p:txBody>
          <a:bodyPr vert="horz" wrap="square" lIns="91550" tIns="45776" rIns="91550" bIns="45776" numCol="1" anchor="t" anchorCtr="0" compatLnSpc="1">
            <a:prstTxWarp prst="textNoShape">
              <a:avLst/>
            </a:prstTxWarp>
          </a:bodyPr>
          <a:lstStyle>
            <a:lvl1pPr>
              <a:defRPr sz="1300" b="0">
                <a:latin typeface="Times New Roman" pitchFamily="18" charset="0"/>
              </a:defRPr>
            </a:lvl1pPr>
          </a:lstStyle>
          <a:p>
            <a:endParaRPr lang="en-US"/>
          </a:p>
        </p:txBody>
      </p:sp>
      <p:sp>
        <p:nvSpPr>
          <p:cNvPr id="408579" name="Rectangle 3"/>
          <p:cNvSpPr>
            <a:spLocks noGrp="1" noChangeArrowheads="1"/>
          </p:cNvSpPr>
          <p:nvPr>
            <p:ph type="dt" idx="1"/>
          </p:nvPr>
        </p:nvSpPr>
        <p:spPr bwMode="auto">
          <a:xfrm>
            <a:off x="4121958" y="3"/>
            <a:ext cx="3205967" cy="457880"/>
          </a:xfrm>
          <a:prstGeom prst="rect">
            <a:avLst/>
          </a:prstGeom>
          <a:noFill/>
          <a:ln w="9525">
            <a:noFill/>
            <a:miter lim="800000"/>
            <a:headEnd/>
            <a:tailEnd/>
          </a:ln>
          <a:effectLst/>
        </p:spPr>
        <p:txBody>
          <a:bodyPr vert="horz" wrap="square" lIns="91550" tIns="45776" rIns="91550" bIns="45776" numCol="1" anchor="t" anchorCtr="0" compatLnSpc="1">
            <a:prstTxWarp prst="textNoShape">
              <a:avLst/>
            </a:prstTxWarp>
          </a:bodyPr>
          <a:lstStyle>
            <a:lvl1pPr algn="r">
              <a:defRPr sz="1300" b="0">
                <a:latin typeface="Times New Roman" pitchFamily="18" charset="0"/>
              </a:defRPr>
            </a:lvl1pPr>
          </a:lstStyle>
          <a:p>
            <a:endParaRPr lang="en-US"/>
          </a:p>
        </p:txBody>
      </p:sp>
      <p:sp>
        <p:nvSpPr>
          <p:cNvPr id="408580" name="Rectangle 4"/>
          <p:cNvSpPr>
            <a:spLocks noGrp="1" noRot="1" noChangeAspect="1" noChangeArrowheads="1" noTextEdit="1"/>
          </p:cNvSpPr>
          <p:nvPr>
            <p:ph type="sldImg" idx="2"/>
          </p:nvPr>
        </p:nvSpPr>
        <p:spPr bwMode="auto">
          <a:xfrm>
            <a:off x="1222375" y="685800"/>
            <a:ext cx="4886325" cy="3665538"/>
          </a:xfrm>
          <a:prstGeom prst="rect">
            <a:avLst/>
          </a:prstGeom>
          <a:noFill/>
          <a:ln w="9525">
            <a:solidFill>
              <a:srgbClr val="000000"/>
            </a:solidFill>
            <a:miter lim="800000"/>
            <a:headEnd/>
            <a:tailEnd/>
          </a:ln>
          <a:effectLst/>
        </p:spPr>
      </p:sp>
      <p:sp>
        <p:nvSpPr>
          <p:cNvPr id="408581" name="Rectangle 5"/>
          <p:cNvSpPr>
            <a:spLocks noGrp="1" noChangeArrowheads="1"/>
          </p:cNvSpPr>
          <p:nvPr>
            <p:ph type="body" sz="quarter" idx="3"/>
          </p:nvPr>
        </p:nvSpPr>
        <p:spPr bwMode="auto">
          <a:xfrm>
            <a:off x="992325" y="4578816"/>
            <a:ext cx="5343277" cy="4273560"/>
          </a:xfrm>
          <a:prstGeom prst="rect">
            <a:avLst/>
          </a:prstGeom>
          <a:noFill/>
          <a:ln w="9525">
            <a:noFill/>
            <a:miter lim="800000"/>
            <a:headEnd/>
            <a:tailEnd/>
          </a:ln>
          <a:effectLst/>
        </p:spPr>
        <p:txBody>
          <a:bodyPr vert="horz" wrap="square" lIns="91550" tIns="45776" rIns="91550" bIns="4577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8582" name="Rectangle 6"/>
          <p:cNvSpPr>
            <a:spLocks noGrp="1" noChangeArrowheads="1"/>
          </p:cNvSpPr>
          <p:nvPr>
            <p:ph type="ftr" sz="quarter" idx="4"/>
          </p:nvPr>
        </p:nvSpPr>
        <p:spPr bwMode="auto">
          <a:xfrm>
            <a:off x="3" y="9157630"/>
            <a:ext cx="3205967" cy="457880"/>
          </a:xfrm>
          <a:prstGeom prst="rect">
            <a:avLst/>
          </a:prstGeom>
          <a:noFill/>
          <a:ln w="9525">
            <a:noFill/>
            <a:miter lim="800000"/>
            <a:headEnd/>
            <a:tailEnd/>
          </a:ln>
          <a:effectLst/>
        </p:spPr>
        <p:txBody>
          <a:bodyPr vert="horz" wrap="square" lIns="91550" tIns="45776" rIns="91550" bIns="45776" numCol="1" anchor="b" anchorCtr="0" compatLnSpc="1">
            <a:prstTxWarp prst="textNoShape">
              <a:avLst/>
            </a:prstTxWarp>
          </a:bodyPr>
          <a:lstStyle>
            <a:lvl1pPr>
              <a:defRPr sz="1300" b="0">
                <a:latin typeface="Times New Roman" pitchFamily="18" charset="0"/>
              </a:defRPr>
            </a:lvl1pPr>
          </a:lstStyle>
          <a:p>
            <a:endParaRPr lang="en-US"/>
          </a:p>
        </p:txBody>
      </p:sp>
      <p:sp>
        <p:nvSpPr>
          <p:cNvPr id="408583" name="Rectangle 7"/>
          <p:cNvSpPr>
            <a:spLocks noGrp="1" noChangeArrowheads="1"/>
          </p:cNvSpPr>
          <p:nvPr>
            <p:ph type="sldNum" sz="quarter" idx="5"/>
          </p:nvPr>
        </p:nvSpPr>
        <p:spPr bwMode="auto">
          <a:xfrm>
            <a:off x="4121958" y="9157630"/>
            <a:ext cx="3205967" cy="457880"/>
          </a:xfrm>
          <a:prstGeom prst="rect">
            <a:avLst/>
          </a:prstGeom>
          <a:noFill/>
          <a:ln w="9525">
            <a:noFill/>
            <a:miter lim="800000"/>
            <a:headEnd/>
            <a:tailEnd/>
          </a:ln>
          <a:effectLst/>
        </p:spPr>
        <p:txBody>
          <a:bodyPr vert="horz" wrap="square" lIns="91550" tIns="45776" rIns="91550" bIns="45776" numCol="1" anchor="b" anchorCtr="0" compatLnSpc="1">
            <a:prstTxWarp prst="textNoShape">
              <a:avLst/>
            </a:prstTxWarp>
          </a:bodyPr>
          <a:lstStyle>
            <a:lvl1pPr algn="r">
              <a:defRPr sz="1300" b="0">
                <a:latin typeface="Times New Roman" pitchFamily="18" charset="0"/>
              </a:defRPr>
            </a:lvl1pPr>
          </a:lstStyle>
          <a:p>
            <a:fld id="{4A2DBE91-E9D0-4B61-A834-5338017D7AE2}" type="slidenum">
              <a:rPr lang="en-US"/>
              <a:pPr/>
              <a:t>‹#›</a:t>
            </a:fld>
            <a:endParaRPr lang="en-US"/>
          </a:p>
        </p:txBody>
      </p:sp>
    </p:spTree>
    <p:extLst>
      <p:ext uri="{BB962C8B-B14F-4D97-AF65-F5344CB8AC3E}">
        <p14:creationId xmlns:p14="http://schemas.microsoft.com/office/powerpoint/2010/main" val="25811224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D1E34C27-E6BB-491C-A83F-607C47BC3CFF}" type="slidenum">
              <a:rPr lang="en-US" smtClean="0"/>
              <a:pPr/>
              <a:t>1</a:t>
            </a:fld>
            <a:endParaRPr lang="en-US"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r>
              <a:rPr lang="en-US" dirty="0" smtClean="0"/>
              <a:t>Hybrid Control Operator Language</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The </a:t>
            </a:r>
            <a:r>
              <a:rPr lang="en-US" dirty="0"/>
              <a:t>goal of the project I am working on is to prove the accuracy of code generated for vehicular control </a:t>
            </a:r>
            <a:r>
              <a:rPr lang="en-US" dirty="0" smtClean="0"/>
              <a:t>system</a:t>
            </a:r>
          </a:p>
          <a:p>
            <a:pPr marL="228600" indent="-228600">
              <a:buAutoNum type="arabicPeriod"/>
            </a:pPr>
            <a:r>
              <a:rPr lang="en-US" dirty="0" smtClean="0"/>
              <a:t>System</a:t>
            </a:r>
            <a:r>
              <a:rPr lang="en-US" baseline="0" dirty="0" smtClean="0"/>
              <a:t> is described in HCOL language</a:t>
            </a:r>
          </a:p>
          <a:p>
            <a:pPr marL="228600" indent="-228600">
              <a:buAutoNum type="arabicPeriod"/>
            </a:pPr>
            <a:r>
              <a:rPr lang="en-US" baseline="0" dirty="0" smtClean="0"/>
              <a:t>This is an input language of SPIRAL system which through a series of transformations converts it into optimized C code</a:t>
            </a:r>
          </a:p>
          <a:p>
            <a:pPr marL="228600" indent="-228600">
              <a:buAutoNum type="arabicPeriod"/>
            </a:pPr>
            <a:r>
              <a:rPr lang="en-US" baseline="0" dirty="0" smtClean="0"/>
              <a:t>The goal of transformations is to reshape computations to match properties of target hardware architecture</a:t>
            </a:r>
            <a:endParaRPr lang="en-US" dirty="0"/>
          </a:p>
        </p:txBody>
      </p:sp>
      <p:sp>
        <p:nvSpPr>
          <p:cNvPr id="4" name="Slide Number Placeholder 3"/>
          <p:cNvSpPr>
            <a:spLocks noGrp="1"/>
          </p:cNvSpPr>
          <p:nvPr>
            <p:ph type="sldNum" sz="quarter" idx="10"/>
          </p:nvPr>
        </p:nvSpPr>
        <p:spPr/>
        <p:txBody>
          <a:bodyPr/>
          <a:lstStyle/>
          <a:p>
            <a:fld id="{4A2DBE91-E9D0-4B61-A834-5338017D7AE2}" type="slidenum">
              <a:rPr lang="en-US" smtClean="0"/>
              <a:pPr/>
              <a:t>2</a:t>
            </a:fld>
            <a:endParaRPr lang="en-US"/>
          </a:p>
        </p:txBody>
      </p:sp>
    </p:spTree>
    <p:extLst>
      <p:ext uri="{BB962C8B-B14F-4D97-AF65-F5344CB8AC3E}">
        <p14:creationId xmlns:p14="http://schemas.microsoft.com/office/powerpoint/2010/main" val="3532472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80DD6-8A0F-4D3B-AE16-9D188E52E8F8}" type="slidenum">
              <a:rPr lang="en-US"/>
              <a:pPr/>
              <a:t>3</a:t>
            </a:fld>
            <a:endParaRPr lang="en-US"/>
          </a:p>
        </p:txBody>
      </p:sp>
      <p:sp>
        <p:nvSpPr>
          <p:cNvPr id="1418242" name="Rectangle 2"/>
          <p:cNvSpPr>
            <a:spLocks noGrp="1" noRot="1" noChangeAspect="1" noChangeArrowheads="1" noTextEdit="1"/>
          </p:cNvSpPr>
          <p:nvPr>
            <p:ph type="sldImg"/>
          </p:nvPr>
        </p:nvSpPr>
        <p:spPr>
          <a:ln/>
        </p:spPr>
      </p:sp>
      <p:sp>
        <p:nvSpPr>
          <p:cNvPr id="14182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4A2DBE91-E9D0-4B61-A834-5338017D7AE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80DD6-8A0F-4D3B-AE16-9D188E52E8F8}" type="slidenum">
              <a:rPr lang="en-US"/>
              <a:pPr/>
              <a:t>5</a:t>
            </a:fld>
            <a:endParaRPr lang="en-US"/>
          </a:p>
        </p:txBody>
      </p:sp>
      <p:sp>
        <p:nvSpPr>
          <p:cNvPr id="1418242" name="Rectangle 2"/>
          <p:cNvSpPr>
            <a:spLocks noGrp="1" noRot="1" noChangeAspect="1" noChangeArrowheads="1" noTextEdit="1"/>
          </p:cNvSpPr>
          <p:nvPr>
            <p:ph type="sldImg"/>
          </p:nvPr>
        </p:nvSpPr>
        <p:spPr>
          <a:ln/>
        </p:spPr>
      </p:sp>
      <p:sp>
        <p:nvSpPr>
          <p:cNvPr id="1418243" name="Rectangle 3"/>
          <p:cNvSpPr>
            <a:spLocks noGrp="1" noChangeArrowheads="1"/>
          </p:cNvSpPr>
          <p:nvPr>
            <p:ph type="body" idx="1"/>
          </p:nvPr>
        </p:nvSpPr>
        <p:spPr/>
        <p:txBody>
          <a:bodyPr/>
          <a:lstStyle/>
          <a:p>
            <a:r>
              <a:rPr lang="en-US" dirty="0" err="1" smtClean="0"/>
              <a:t>ScalarProduct</a:t>
            </a:r>
            <a:r>
              <a:rPr lang="en-US" smtClean="0"/>
              <a:t> example</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“Translation validation” approach.</a:t>
            </a:r>
            <a:endParaRPr lang="en-US" dirty="0"/>
          </a:p>
        </p:txBody>
      </p:sp>
      <p:sp>
        <p:nvSpPr>
          <p:cNvPr id="4" name="Slide Number Placeholder 3"/>
          <p:cNvSpPr>
            <a:spLocks noGrp="1"/>
          </p:cNvSpPr>
          <p:nvPr>
            <p:ph type="sldNum" sz="quarter" idx="10"/>
          </p:nvPr>
        </p:nvSpPr>
        <p:spPr/>
        <p:txBody>
          <a:bodyPr/>
          <a:lstStyle/>
          <a:p>
            <a:fld id="{4A2DBE91-E9D0-4B61-A834-5338017D7AE2}" type="slidenum">
              <a:rPr lang="en-US" smtClean="0"/>
              <a:pPr/>
              <a:t>6</a:t>
            </a:fld>
            <a:endParaRPr lang="en-US"/>
          </a:p>
        </p:txBody>
      </p:sp>
    </p:spTree>
    <p:extLst>
      <p:ext uri="{BB962C8B-B14F-4D97-AF65-F5344CB8AC3E}">
        <p14:creationId xmlns:p14="http://schemas.microsoft.com/office/powerpoint/2010/main" val="3329093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4A2DBE91-E9D0-4B61-A834-5338017D7AE2}"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43725" y="350838"/>
            <a:ext cx="2185988" cy="5983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2588" y="350838"/>
            <a:ext cx="6408737" cy="5983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350838"/>
            <a:ext cx="8747125"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2588" y="1362075"/>
            <a:ext cx="3871912" cy="4972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06900" y="1362075"/>
            <a:ext cx="3871913" cy="4972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2588" y="1362075"/>
            <a:ext cx="3871912" cy="4972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06900" y="1362075"/>
            <a:ext cx="3871913" cy="4972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350838"/>
            <a:ext cx="8747125"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82588" y="1362075"/>
            <a:ext cx="7896225" cy="4972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56" name="Text Box 32"/>
          <p:cNvSpPr txBox="1">
            <a:spLocks noChangeArrowheads="1"/>
          </p:cNvSpPr>
          <p:nvPr/>
        </p:nvSpPr>
        <p:spPr bwMode="auto">
          <a:xfrm>
            <a:off x="7851775" y="-20638"/>
            <a:ext cx="1274763" cy="274638"/>
          </a:xfrm>
          <a:prstGeom prst="rect">
            <a:avLst/>
          </a:prstGeom>
          <a:noFill/>
          <a:ln w="25400">
            <a:noFill/>
            <a:miter lim="800000"/>
            <a:headEnd/>
            <a:tailEnd/>
          </a:ln>
          <a:effectLst/>
        </p:spPr>
        <p:txBody>
          <a:bodyPr wrap="none">
            <a:spAutoFit/>
          </a:bodyPr>
          <a:lstStyle/>
          <a:p>
            <a:r>
              <a:rPr lang="en-US" sz="1200">
                <a:solidFill>
                  <a:schemeClr val="bg1"/>
                </a:solidFill>
                <a:latin typeface="Times New Roman" pitchFamily="18" charset="0"/>
              </a:rPr>
              <a:t>Carnegie Mellon</a:t>
            </a:r>
          </a:p>
        </p:txBody>
      </p:sp>
      <p:sp>
        <p:nvSpPr>
          <p:cNvPr id="7" name="Rectangle 8"/>
          <p:cNvSpPr>
            <a:spLocks noChangeArrowheads="1"/>
          </p:cNvSpPr>
          <p:nvPr/>
        </p:nvSpPr>
        <p:spPr bwMode="auto">
          <a:xfrm>
            <a:off x="0" y="0"/>
            <a:ext cx="9144000" cy="228600"/>
          </a:xfrm>
          <a:prstGeom prst="rect">
            <a:avLst/>
          </a:prstGeom>
          <a:gradFill flip="none" rotWithShape="1">
            <a:gsLst>
              <a:gs pos="0">
                <a:srgbClr val="B61616">
                  <a:shade val="30000"/>
                  <a:satMod val="115000"/>
                </a:srgbClr>
              </a:gs>
              <a:gs pos="50000">
                <a:srgbClr val="B61616">
                  <a:shade val="67500"/>
                  <a:satMod val="115000"/>
                </a:srgbClr>
              </a:gs>
              <a:gs pos="100000">
                <a:srgbClr val="B61616">
                  <a:shade val="100000"/>
                  <a:satMod val="115000"/>
                </a:srgbClr>
              </a:gs>
            </a:gsLst>
            <a:lin ang="13500000" scaled="1"/>
            <a:tileRect/>
          </a:gradFill>
          <a:ln w="9525">
            <a:noFill/>
            <a:miter lim="800000"/>
            <a:headEnd/>
            <a:tailEnd/>
          </a:ln>
          <a:effectLst/>
        </p:spPr>
        <p:txBody>
          <a:bodyPr wrap="none" anchor="ctr"/>
          <a:lstStyle/>
          <a:p>
            <a:pPr algn="ctr">
              <a:defRPr/>
            </a:pPr>
            <a:endParaRPr lang="en-US" sz="2400" b="0">
              <a:latin typeface="Times New Roman" pitchFamily="18" charset="0"/>
            </a:endParaRPr>
          </a:p>
        </p:txBody>
      </p:sp>
      <p:pic>
        <p:nvPicPr>
          <p:cNvPr id="6" name="Picture 5" descr="C:\Documents and Settings\Markus Pueschel\My Documents\projects\spiral\graphics\logo\2008-new.png"/>
          <p:cNvPicPr>
            <a:picLocks noChangeAspect="1" noChangeArrowheads="1"/>
          </p:cNvPicPr>
          <p:nvPr userDrawn="1"/>
        </p:nvPicPr>
        <p:blipFill>
          <a:blip r:embed="rId14" cstate="print"/>
          <a:srcRect/>
          <a:stretch>
            <a:fillRect/>
          </a:stretch>
        </p:blipFill>
        <p:spPr bwMode="auto">
          <a:xfrm>
            <a:off x="8288847" y="244170"/>
            <a:ext cx="855153" cy="29615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3600" b="1">
          <a:solidFill>
            <a:schemeClr val="tx1"/>
          </a:solidFill>
          <a:latin typeface="Calibri" pitchFamily="34" charset="0"/>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eaLnBrk="0" fontAlgn="base" hangingPunct="0">
        <a:spcBef>
          <a:spcPct val="0"/>
        </a:spcBef>
        <a:spcAft>
          <a:spcPct val="0"/>
        </a:spcAft>
        <a:defRPr sz="3600" b="1">
          <a:solidFill>
            <a:schemeClr val="tx1"/>
          </a:solidFill>
          <a:latin typeface="Arial Narrow" pitchFamily="34" charset="0"/>
        </a:defRPr>
      </a:lvl6pPr>
      <a:lvl7pPr marL="914400" algn="l" rtl="0" eaLnBrk="0" fontAlgn="base" hangingPunct="0">
        <a:spcBef>
          <a:spcPct val="0"/>
        </a:spcBef>
        <a:spcAft>
          <a:spcPct val="0"/>
        </a:spcAft>
        <a:defRPr sz="3600" b="1">
          <a:solidFill>
            <a:schemeClr val="tx1"/>
          </a:solidFill>
          <a:latin typeface="Arial Narrow" pitchFamily="34" charset="0"/>
        </a:defRPr>
      </a:lvl7pPr>
      <a:lvl8pPr marL="1371600" algn="l" rtl="0" eaLnBrk="0" fontAlgn="base" hangingPunct="0">
        <a:spcBef>
          <a:spcPct val="0"/>
        </a:spcBef>
        <a:spcAft>
          <a:spcPct val="0"/>
        </a:spcAft>
        <a:defRPr sz="3600" b="1">
          <a:solidFill>
            <a:schemeClr val="tx1"/>
          </a:solidFill>
          <a:latin typeface="Arial Narrow" pitchFamily="34" charset="0"/>
        </a:defRPr>
      </a:lvl8pPr>
      <a:lvl9pPr marL="1828800" algn="l" rtl="0" eaLnBrk="0" fontAlgn="base" hangingPunct="0">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rgbClr val="CC0000"/>
        </a:buClr>
        <a:buSzPct val="55000"/>
        <a:buFont typeface="Wingdings 2" pitchFamily="18" charset="2"/>
        <a:buChar char="¢"/>
        <a:defRPr sz="2400" b="1">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rgbClr val="CC0000"/>
        </a:buClr>
        <a:buSzPct val="11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Clr>
          <a:schemeClr val="tx1"/>
        </a:buClr>
        <a:buSzPct val="70000"/>
        <a:buFont typeface="Wingdings" pitchFamily="2" charset="2"/>
        <a:buChar char="§"/>
        <a:defRPr sz="20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1" Type="http://schemas.openxmlformats.org/officeDocument/2006/relationships/image" Target="../media/image8.png"/><Relationship Id="rId12" Type="http://schemas.openxmlformats.org/officeDocument/2006/relationships/image" Target="../media/image9.png"/><Relationship Id="rId13" Type="http://schemas.openxmlformats.org/officeDocument/2006/relationships/image" Target="../media/image10.png"/><Relationship Id="rId14" Type="http://schemas.openxmlformats.org/officeDocument/2006/relationships/image" Target="../media/image11.png"/><Relationship Id="rId15" Type="http://schemas.openxmlformats.org/officeDocument/2006/relationships/image" Target="../media/image12.png"/><Relationship Id="rId16" Type="http://schemas.openxmlformats.org/officeDocument/2006/relationships/image" Target="../media/image13.png"/><Relationship Id="rId1" Type="http://schemas.openxmlformats.org/officeDocument/2006/relationships/tags" Target="../tags/tag2.xml"/><Relationship Id="rId2" Type="http://schemas.openxmlformats.org/officeDocument/2006/relationships/tags" Target="../tags/tag3.xml"/><Relationship Id="rId3" Type="http://schemas.openxmlformats.org/officeDocument/2006/relationships/tags" Target="../tags/tag4.xml"/><Relationship Id="rId4" Type="http://schemas.openxmlformats.org/officeDocument/2006/relationships/tags" Target="../tags/tag5.xml"/><Relationship Id="rId5" Type="http://schemas.openxmlformats.org/officeDocument/2006/relationships/tags" Target="../tags/tag6.xml"/><Relationship Id="rId6" Type="http://schemas.openxmlformats.org/officeDocument/2006/relationships/tags" Target="../tags/tag7.xml"/><Relationship Id="rId7" Type="http://schemas.openxmlformats.org/officeDocument/2006/relationships/tags" Target="../tags/tag8.xml"/><Relationship Id="rId8" Type="http://schemas.openxmlformats.org/officeDocument/2006/relationships/slideLayout" Target="../slideLayouts/slideLayout2.xml"/><Relationship Id="rId9" Type="http://schemas.openxmlformats.org/officeDocument/2006/relationships/notesSlide" Target="../notesSlides/notesSlide3.xml"/><Relationship Id="rId10"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14.png"/><Relationship Id="rId1" Type="http://schemas.openxmlformats.org/officeDocument/2006/relationships/tags" Target="../tags/tag9.x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emf"/><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www.spiral.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533400" y="4461433"/>
            <a:ext cx="8283430" cy="2123658"/>
          </a:xfrm>
          <a:prstGeom prst="rect">
            <a:avLst/>
          </a:prstGeom>
          <a:noFill/>
          <a:ln w="50800">
            <a:noFill/>
            <a:miter lim="800000"/>
            <a:headEnd/>
            <a:tailEnd/>
          </a:ln>
          <a:effectLst/>
        </p:spPr>
        <p:txBody>
          <a:bodyPr wrap="square">
            <a:spAutoFit/>
          </a:bodyPr>
          <a:lstStyle/>
          <a:p>
            <a:r>
              <a:rPr lang="en-US" sz="2400" i="1" dirty="0" smtClean="0">
                <a:latin typeface="Calibri" pitchFamily="34" charset="0"/>
              </a:rPr>
              <a:t>Vadim Zaliva</a:t>
            </a:r>
            <a:r>
              <a:rPr lang="en-US" sz="2400" dirty="0" smtClean="0">
                <a:latin typeface="Calibri" pitchFamily="34" charset="0"/>
              </a:rPr>
              <a:t>,</a:t>
            </a:r>
            <a:r>
              <a:rPr lang="en-US" sz="2400" i="1" dirty="0" smtClean="0">
                <a:latin typeface="Calibri" pitchFamily="34" charset="0"/>
              </a:rPr>
              <a:t> Franz Franchetti</a:t>
            </a:r>
          </a:p>
          <a:p>
            <a:r>
              <a:rPr lang="en-US" sz="2400" b="0" dirty="0" smtClean="0">
                <a:latin typeface="Calibri" pitchFamily="34" charset="0"/>
              </a:rPr>
              <a:t>Carnegie Mellon University</a:t>
            </a:r>
          </a:p>
          <a:p>
            <a:r>
              <a:rPr lang="en-US" sz="2400" b="0" dirty="0" smtClean="0">
                <a:latin typeface="Calibri" pitchFamily="34" charset="0"/>
              </a:rPr>
              <a:t>Department of Electrical and Computer Engineering</a:t>
            </a:r>
          </a:p>
          <a:p>
            <a:endParaRPr lang="en-US" b="0" dirty="0" smtClean="0">
              <a:latin typeface="Calibri" pitchFamily="34" charset="0"/>
            </a:endParaRPr>
          </a:p>
          <a:p>
            <a:endParaRPr lang="en-US" b="0" dirty="0" smtClean="0">
              <a:latin typeface="Calibri" pitchFamily="34" charset="0"/>
            </a:endParaRPr>
          </a:p>
          <a:p>
            <a:r>
              <a:rPr lang="en-US" b="0" dirty="0" smtClean="0">
                <a:latin typeface="Calibri" pitchFamily="34" charset="0"/>
              </a:rPr>
              <a:t>Funded by the DARPA I2O HACMS Program through award FA8750-12-2-0291</a:t>
            </a:r>
            <a:endParaRPr lang="en-US" sz="1600" dirty="0">
              <a:latin typeface="Courier New" pitchFamily="49" charset="0"/>
              <a:cs typeface="Courier New" pitchFamily="49" charset="0"/>
            </a:endParaRPr>
          </a:p>
        </p:txBody>
      </p:sp>
      <p:sp>
        <p:nvSpPr>
          <p:cNvPr id="2" name="TextBox 1"/>
          <p:cNvSpPr txBox="1"/>
          <p:nvPr/>
        </p:nvSpPr>
        <p:spPr>
          <a:xfrm>
            <a:off x="8475240" y="6627168"/>
            <a:ext cx="668760" cy="230832"/>
          </a:xfrm>
          <a:prstGeom prst="rect">
            <a:avLst/>
          </a:prstGeom>
          <a:noFill/>
        </p:spPr>
        <p:txBody>
          <a:bodyPr wrap="none" rtlCol="0">
            <a:spAutoFit/>
          </a:bodyPr>
          <a:lstStyle/>
          <a:p>
            <a:r>
              <a:rPr lang="en-US" sz="900" b="0" dirty="0" smtClean="0">
                <a:latin typeface="+mn-lt"/>
              </a:rPr>
              <a:t>2015-09-16</a:t>
            </a:r>
            <a:endParaRPr lang="en-US" sz="900" b="0" dirty="0">
              <a:latin typeface="+mn-lt"/>
            </a:endParaRPr>
          </a:p>
        </p:txBody>
      </p:sp>
      <p:grpSp>
        <p:nvGrpSpPr>
          <p:cNvPr id="11" name="Группа 10"/>
          <p:cNvGrpSpPr/>
          <p:nvPr/>
        </p:nvGrpSpPr>
        <p:grpSpPr>
          <a:xfrm>
            <a:off x="317272" y="862914"/>
            <a:ext cx="8718903" cy="2972595"/>
            <a:chOff x="317272" y="862914"/>
            <a:chExt cx="8718903" cy="2972595"/>
          </a:xfrm>
        </p:grpSpPr>
        <p:pic>
          <p:nvPicPr>
            <p:cNvPr id="7" name="Picture 7" descr="C:\Documents and Settings\pueschel\Desktop\2008.png"/>
            <p:cNvPicPr>
              <a:picLocks noChangeAspect="1" noChangeArrowheads="1"/>
            </p:cNvPicPr>
            <p:nvPr/>
          </p:nvPicPr>
          <p:blipFill>
            <a:blip r:embed="rId3" cstate="print"/>
            <a:srcRect/>
            <a:stretch>
              <a:fillRect/>
            </a:stretch>
          </p:blipFill>
          <p:spPr bwMode="auto">
            <a:xfrm>
              <a:off x="533400" y="862914"/>
              <a:ext cx="6945702" cy="2972595"/>
            </a:xfrm>
            <a:prstGeom prst="rect">
              <a:avLst/>
            </a:prstGeom>
            <a:noFill/>
          </p:spPr>
        </p:pic>
        <p:pic>
          <p:nvPicPr>
            <p:cNvPr id="4098" name="Picture 7" descr="C:\Documents and Settings\pueschel\Desktop\2008.png"/>
            <p:cNvPicPr>
              <a:picLocks noChangeAspect="1" noChangeArrowheads="1"/>
            </p:cNvPicPr>
            <p:nvPr/>
          </p:nvPicPr>
          <p:blipFill>
            <a:blip r:embed="rId3" cstate="print"/>
            <a:srcRect l="44105"/>
            <a:stretch>
              <a:fillRect/>
            </a:stretch>
          </p:blipFill>
          <p:spPr bwMode="auto">
            <a:xfrm>
              <a:off x="5153897" y="862914"/>
              <a:ext cx="3882278" cy="2972595"/>
            </a:xfrm>
            <a:prstGeom prst="rect">
              <a:avLst/>
            </a:prstGeom>
            <a:noFill/>
          </p:spPr>
        </p:pic>
        <p:sp>
          <p:nvSpPr>
            <p:cNvPr id="8" name="Text Box 5"/>
            <p:cNvSpPr txBox="1">
              <a:spLocks noChangeArrowheads="1"/>
            </p:cNvSpPr>
            <p:nvPr/>
          </p:nvSpPr>
          <p:spPr bwMode="auto">
            <a:xfrm>
              <a:off x="317272" y="1254538"/>
              <a:ext cx="6359483" cy="1954381"/>
            </a:xfrm>
            <a:prstGeom prst="rect">
              <a:avLst/>
            </a:prstGeom>
            <a:noFill/>
            <a:ln w="25400">
              <a:noFill/>
              <a:miter lim="800000"/>
              <a:headEnd/>
              <a:tailEnd/>
            </a:ln>
            <a:effectLst>
              <a:outerShdw blurRad="50800" dist="38100" dir="2700000" algn="tl" rotWithShape="0">
                <a:prstClr val="black">
                  <a:alpha val="40000"/>
                </a:prstClr>
              </a:outerShdw>
            </a:effectLst>
          </p:spPr>
          <p:txBody>
            <a:bodyPr wrap="none">
              <a:spAutoFit/>
            </a:bodyPr>
            <a:lstStyle/>
            <a:p>
              <a:pPr>
                <a:spcBef>
                  <a:spcPts val="1800"/>
                </a:spcBef>
              </a:pPr>
              <a:r>
                <a:rPr lang="en-US" sz="4000" dirty="0" smtClean="0">
                  <a:solidFill>
                    <a:schemeClr val="tx1">
                      <a:lumMod val="65000"/>
                      <a:lumOff val="35000"/>
                    </a:schemeClr>
                  </a:solidFill>
                  <a:latin typeface="Calibri" pitchFamily="34" charset="0"/>
                </a:rPr>
                <a:t>Formal Verification of Hybrid</a:t>
              </a:r>
            </a:p>
            <a:p>
              <a:pPr>
                <a:spcBef>
                  <a:spcPts val="1800"/>
                </a:spcBef>
              </a:pPr>
              <a:r>
                <a:rPr lang="en-US" sz="4000" dirty="0" smtClean="0">
                  <a:solidFill>
                    <a:schemeClr val="tx1">
                      <a:lumMod val="65000"/>
                      <a:lumOff val="35000"/>
                    </a:schemeClr>
                  </a:solidFill>
                  <a:latin typeface="Calibri" pitchFamily="34" charset="0"/>
                </a:rPr>
                <a:t>Control Operator Language</a:t>
              </a:r>
              <a:endParaRPr lang="en-US" sz="4400" dirty="0" smtClean="0">
                <a:latin typeface="Calibri" pitchFamily="34" charset="0"/>
                <a:cs typeface="Calibri" pitchFamily="34" charset="0"/>
              </a:endParaRPr>
            </a:p>
            <a:p>
              <a:endParaRPr lang="en-US" sz="2600" dirty="0" smtClean="0">
                <a:latin typeface="Calibri" pitchFamily="34" charset="0"/>
              </a:endParaRPr>
            </a:p>
          </p:txBody>
        </p:sp>
        <p:sp>
          <p:nvSpPr>
            <p:cNvPr id="9" name="Прямоугольник 8"/>
            <p:cNvSpPr/>
            <p:nvPr/>
          </p:nvSpPr>
          <p:spPr bwMode="auto">
            <a:xfrm>
              <a:off x="5020887" y="3125585"/>
              <a:ext cx="448888" cy="515390"/>
            </a:xfrm>
            <a:prstGeom prst="rect">
              <a:avLst/>
            </a:prstGeom>
            <a:solidFill>
              <a:schemeClr val="bg1"/>
            </a:solidFill>
            <a:ln w="508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Группа 42"/>
          <p:cNvGrpSpPr/>
          <p:nvPr/>
        </p:nvGrpSpPr>
        <p:grpSpPr>
          <a:xfrm>
            <a:off x="6638925" y="1091137"/>
            <a:ext cx="1982561" cy="830194"/>
            <a:chOff x="6638925" y="1091137"/>
            <a:chExt cx="1982561" cy="830194"/>
          </a:xfrm>
        </p:grpSpPr>
        <p:sp>
          <p:nvSpPr>
            <p:cNvPr id="44" name="Прямоугольник 43"/>
            <p:cNvSpPr/>
            <p:nvPr/>
          </p:nvSpPr>
          <p:spPr bwMode="auto">
            <a:xfrm>
              <a:off x="6638925" y="1228725"/>
              <a:ext cx="504825" cy="514350"/>
            </a:xfrm>
            <a:prstGeom prst="rect">
              <a:avLst/>
            </a:prstGeom>
            <a:solidFill>
              <a:schemeClr val="bg1">
                <a:lumMod val="95000"/>
              </a:schemeClr>
            </a:solidFill>
            <a:ln w="508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pic>
          <p:nvPicPr>
            <p:cNvPr id="42" name="Рисунок 41" descr="Знімок екрана 2015-09-22 16.25.37_CUT.png"/>
            <p:cNvPicPr>
              <a:picLocks noChangeAspect="1"/>
            </p:cNvPicPr>
            <p:nvPr/>
          </p:nvPicPr>
          <p:blipFill>
            <a:blip r:embed="rId3" cstate="print"/>
            <a:stretch>
              <a:fillRect/>
            </a:stretch>
          </p:blipFill>
          <p:spPr>
            <a:xfrm>
              <a:off x="7042399" y="1091137"/>
              <a:ext cx="1579087" cy="830194"/>
            </a:xfrm>
            <a:prstGeom prst="rect">
              <a:avLst/>
            </a:prstGeom>
          </p:spPr>
        </p:pic>
      </p:grpSp>
      <p:sp>
        <p:nvSpPr>
          <p:cNvPr id="9" name="Rectangle 2"/>
          <p:cNvSpPr txBox="1">
            <a:spLocks noChangeArrowheads="1"/>
          </p:cNvSpPr>
          <p:nvPr/>
        </p:nvSpPr>
        <p:spPr bwMode="auto">
          <a:xfrm>
            <a:off x="478134" y="401448"/>
            <a:ext cx="7776866"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b="1">
                <a:solidFill>
                  <a:schemeClr val="tx1"/>
                </a:solidFill>
                <a:latin typeface="Calibri" pitchFamily="34" charset="0"/>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eaLnBrk="0" fontAlgn="base" hangingPunct="0">
              <a:spcBef>
                <a:spcPct val="0"/>
              </a:spcBef>
              <a:spcAft>
                <a:spcPct val="0"/>
              </a:spcAft>
              <a:defRPr sz="3600" b="1">
                <a:solidFill>
                  <a:schemeClr val="tx1"/>
                </a:solidFill>
                <a:latin typeface="Arial Narrow" pitchFamily="34" charset="0"/>
              </a:defRPr>
            </a:lvl6pPr>
            <a:lvl7pPr marL="914400" algn="l" rtl="0" eaLnBrk="0" fontAlgn="base" hangingPunct="0">
              <a:spcBef>
                <a:spcPct val="0"/>
              </a:spcBef>
              <a:spcAft>
                <a:spcPct val="0"/>
              </a:spcAft>
              <a:defRPr sz="3600" b="1">
                <a:solidFill>
                  <a:schemeClr val="tx1"/>
                </a:solidFill>
                <a:latin typeface="Arial Narrow" pitchFamily="34" charset="0"/>
              </a:defRPr>
            </a:lvl7pPr>
            <a:lvl8pPr marL="1371600" algn="l" rtl="0" eaLnBrk="0" fontAlgn="base" hangingPunct="0">
              <a:spcBef>
                <a:spcPct val="0"/>
              </a:spcBef>
              <a:spcAft>
                <a:spcPct val="0"/>
              </a:spcAft>
              <a:defRPr sz="3600" b="1">
                <a:solidFill>
                  <a:schemeClr val="tx1"/>
                </a:solidFill>
                <a:latin typeface="Arial Narrow" pitchFamily="34" charset="0"/>
              </a:defRPr>
            </a:lvl8pPr>
            <a:lvl9pPr marL="1828800" algn="l" rtl="0" eaLnBrk="0" fontAlgn="base" hangingPunct="0">
              <a:spcBef>
                <a:spcPct val="0"/>
              </a:spcBef>
              <a:spcAft>
                <a:spcPct val="0"/>
              </a:spcAft>
              <a:defRPr sz="3600" b="1">
                <a:solidFill>
                  <a:schemeClr val="tx1"/>
                </a:solidFill>
                <a:latin typeface="Arial Narrow"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kern="0" dirty="0" smtClean="0">
                <a:solidFill>
                  <a:srgbClr val="000000"/>
                </a:solidFill>
              </a:rPr>
              <a:t>Project’s Goal and High Level Approach</a:t>
            </a:r>
            <a:endParaRPr kumimoji="0" lang="en-US" sz="3600" b="1" i="0" u="none" strike="noStrike" kern="0" cap="none" spc="0" normalizeH="0" baseline="0" noProof="0" dirty="0" smtClean="0">
              <a:ln>
                <a:noFill/>
              </a:ln>
              <a:solidFill>
                <a:srgbClr val="000000"/>
              </a:solidFill>
              <a:effectLst/>
              <a:uLnTx/>
              <a:uFillTx/>
              <a:latin typeface="Calibri" pitchFamily="34" charset="0"/>
              <a:ea typeface="+mj-ea"/>
              <a:cs typeface="+mj-cs"/>
            </a:endParaRPr>
          </a:p>
        </p:txBody>
      </p:sp>
      <p:sp>
        <p:nvSpPr>
          <p:cNvPr id="10" name="Text Box 7"/>
          <p:cNvSpPr txBox="1">
            <a:spLocks noChangeArrowheads="1"/>
          </p:cNvSpPr>
          <p:nvPr/>
        </p:nvSpPr>
        <p:spPr bwMode="auto">
          <a:xfrm>
            <a:off x="510157" y="3334497"/>
            <a:ext cx="773770" cy="461665"/>
          </a:xfrm>
          <a:prstGeom prst="rect">
            <a:avLst/>
          </a:prstGeom>
          <a:noFill/>
          <a:ln w="25400">
            <a:noFill/>
            <a:miter lim="800000"/>
            <a:headEnd/>
            <a:tailEnd/>
          </a:ln>
        </p:spPr>
        <p:txBody>
          <a:bodyPr wrap="none">
            <a:spAutoFit/>
          </a:bodyPr>
          <a:lstStyle/>
          <a:p>
            <a:pPr eaLnBrk="0" hangingPunct="0"/>
            <a:r>
              <a:rPr lang="en-US" sz="2400" b="1" dirty="0" smtClean="0">
                <a:solidFill>
                  <a:srgbClr val="C00000"/>
                </a:solidFill>
                <a:latin typeface="Calibri" pitchFamily="34" charset="0"/>
              </a:rPr>
              <a:t>Goal</a:t>
            </a:r>
            <a:endParaRPr lang="en-US" sz="2400" b="1" dirty="0">
              <a:solidFill>
                <a:srgbClr val="C00000"/>
              </a:solidFill>
              <a:latin typeface="Calibri" pitchFamily="34" charset="0"/>
            </a:endParaRPr>
          </a:p>
        </p:txBody>
      </p:sp>
      <p:sp>
        <p:nvSpPr>
          <p:cNvPr id="13" name="Text Box 9"/>
          <p:cNvSpPr txBox="1">
            <a:spLocks noChangeArrowheads="1"/>
          </p:cNvSpPr>
          <p:nvPr/>
        </p:nvSpPr>
        <p:spPr bwMode="auto">
          <a:xfrm>
            <a:off x="510157" y="945117"/>
            <a:ext cx="1422234" cy="461665"/>
          </a:xfrm>
          <a:prstGeom prst="rect">
            <a:avLst/>
          </a:prstGeom>
          <a:noFill/>
          <a:ln w="25400">
            <a:noFill/>
            <a:miter lim="800000"/>
            <a:headEnd/>
            <a:tailEnd/>
          </a:ln>
        </p:spPr>
        <p:txBody>
          <a:bodyPr wrap="none">
            <a:spAutoFit/>
          </a:bodyPr>
          <a:lstStyle/>
          <a:p>
            <a:pPr eaLnBrk="0" hangingPunct="0"/>
            <a:r>
              <a:rPr lang="en-US" sz="2400" b="1" dirty="0" smtClean="0">
                <a:solidFill>
                  <a:srgbClr val="C00000"/>
                </a:solidFill>
                <a:latin typeface="Calibri" pitchFamily="34" charset="0"/>
              </a:rPr>
              <a:t>Approach</a:t>
            </a:r>
            <a:endParaRPr lang="en-US" sz="2400" b="1" dirty="0">
              <a:solidFill>
                <a:srgbClr val="C00000"/>
              </a:solidFill>
              <a:latin typeface="Calibri" pitchFamily="34" charset="0"/>
            </a:endParaRPr>
          </a:p>
        </p:txBody>
      </p:sp>
      <p:sp>
        <p:nvSpPr>
          <p:cNvPr id="15" name="TextBox 14"/>
          <p:cNvSpPr txBox="1"/>
          <p:nvPr/>
        </p:nvSpPr>
        <p:spPr>
          <a:xfrm>
            <a:off x="489492" y="3743841"/>
            <a:ext cx="3091454" cy="1384995"/>
          </a:xfrm>
          <a:prstGeom prst="rect">
            <a:avLst/>
          </a:prstGeom>
          <a:noFill/>
        </p:spPr>
        <p:txBody>
          <a:bodyPr wrap="square" rtlCol="0">
            <a:spAutoFit/>
          </a:bodyPr>
          <a:lstStyle/>
          <a:p>
            <a:r>
              <a:rPr lang="en-US" sz="1400" b="0" dirty="0" smtClean="0">
                <a:solidFill>
                  <a:srgbClr val="000000"/>
                </a:solidFill>
                <a:latin typeface="Calibri" pitchFamily="34" charset="0"/>
              </a:rPr>
              <a:t>To </a:t>
            </a:r>
            <a:r>
              <a:rPr lang="en-US" sz="1400" b="0" dirty="0">
                <a:solidFill>
                  <a:srgbClr val="000000"/>
                </a:solidFill>
                <a:latin typeface="Calibri" pitchFamily="34" charset="0"/>
              </a:rPr>
              <a:t>synthesize executable code for the control system of a robot satisfying certain safety and security properties and to produce machine-checkable proofs assuring that this code implements functional specification.</a:t>
            </a:r>
          </a:p>
        </p:txBody>
      </p:sp>
      <p:sp>
        <p:nvSpPr>
          <p:cNvPr id="65" name="TextBox 64"/>
          <p:cNvSpPr txBox="1"/>
          <p:nvPr/>
        </p:nvSpPr>
        <p:spPr>
          <a:xfrm>
            <a:off x="348344" y="1393372"/>
            <a:ext cx="3309256" cy="1942070"/>
          </a:xfrm>
          <a:prstGeom prst="rect">
            <a:avLst/>
          </a:prstGeom>
          <a:noFill/>
        </p:spPr>
        <p:txBody>
          <a:bodyPr wrap="square" rtlCol="0">
            <a:spAutoFit/>
          </a:bodyPr>
          <a:lstStyle/>
          <a:p>
            <a:pPr marL="228600" indent="-228600">
              <a:lnSpc>
                <a:spcPct val="90000"/>
              </a:lnSpc>
              <a:spcBef>
                <a:spcPts val="200"/>
              </a:spcBef>
              <a:buClr>
                <a:srgbClr val="C00000"/>
              </a:buClr>
              <a:buFont typeface="Wingdings" pitchFamily="2" charset="2"/>
              <a:buChar char="§"/>
            </a:pPr>
            <a:r>
              <a:rPr lang="en-US" sz="1600" b="0" dirty="0" smtClean="0">
                <a:solidFill>
                  <a:srgbClr val="000000"/>
                </a:solidFill>
                <a:latin typeface="Calibri" pitchFamily="34" charset="0"/>
              </a:rPr>
              <a:t>Vehicular </a:t>
            </a:r>
            <a:r>
              <a:rPr lang="en-US" sz="1600" b="0" dirty="0">
                <a:solidFill>
                  <a:srgbClr val="000000"/>
                </a:solidFill>
                <a:latin typeface="Calibri" pitchFamily="34" charset="0"/>
              </a:rPr>
              <a:t>control system </a:t>
            </a:r>
            <a:r>
              <a:rPr lang="en-US" sz="1600" b="0" dirty="0" smtClean="0">
                <a:solidFill>
                  <a:srgbClr val="000000"/>
                </a:solidFill>
                <a:latin typeface="Calibri" pitchFamily="34" charset="0"/>
              </a:rPr>
              <a:t>is </a:t>
            </a:r>
            <a:r>
              <a:rPr lang="en-US" sz="1600" b="0" dirty="0">
                <a:solidFill>
                  <a:srgbClr val="000000"/>
                </a:solidFill>
                <a:latin typeface="Calibri" pitchFamily="34" charset="0"/>
              </a:rPr>
              <a:t>specified in HCOL </a:t>
            </a:r>
            <a:r>
              <a:rPr lang="en-US" sz="1600" b="0" dirty="0" smtClean="0">
                <a:solidFill>
                  <a:srgbClr val="000000"/>
                </a:solidFill>
                <a:latin typeface="Calibri" pitchFamily="34" charset="0"/>
              </a:rPr>
              <a:t>language</a:t>
            </a:r>
          </a:p>
          <a:p>
            <a:pPr marL="228600" indent="-228600">
              <a:lnSpc>
                <a:spcPct val="90000"/>
              </a:lnSpc>
              <a:spcBef>
                <a:spcPts val="200"/>
              </a:spcBef>
              <a:buClr>
                <a:srgbClr val="C00000"/>
              </a:buClr>
              <a:buFont typeface="Wingdings" pitchFamily="2" charset="2"/>
              <a:buChar char="§"/>
            </a:pPr>
            <a:r>
              <a:rPr lang="en-US" sz="1600" b="0" dirty="0" smtClean="0"/>
              <a:t>HCOL specification is transformed </a:t>
            </a:r>
            <a:r>
              <a:rPr lang="en-US" sz="1600" b="0" dirty="0"/>
              <a:t>to the code via a series of steps </a:t>
            </a:r>
            <a:endParaRPr lang="en-US" sz="1600" b="0" dirty="0" smtClean="0">
              <a:solidFill>
                <a:srgbClr val="000000"/>
              </a:solidFill>
              <a:latin typeface="Calibri" pitchFamily="34" charset="0"/>
            </a:endParaRPr>
          </a:p>
          <a:p>
            <a:pPr marL="228600" indent="-228600" eaLnBrk="0" hangingPunct="0">
              <a:lnSpc>
                <a:spcPct val="90000"/>
              </a:lnSpc>
              <a:spcBef>
                <a:spcPts val="200"/>
              </a:spcBef>
              <a:buClr>
                <a:srgbClr val="C00000"/>
              </a:buClr>
              <a:buFont typeface="Wingdings" pitchFamily="2" charset="2"/>
              <a:buChar char="§"/>
            </a:pPr>
            <a:r>
              <a:rPr lang="en-US" sz="1600" b="0" dirty="0" smtClean="0">
                <a:solidFill>
                  <a:srgbClr val="000000"/>
                </a:solidFill>
                <a:latin typeface="Calibri" pitchFamily="34" charset="0"/>
              </a:rPr>
              <a:t>Transformation steps are formally verified in Coq proof assistant</a:t>
            </a:r>
          </a:p>
          <a:p>
            <a:pPr marL="228600" indent="-228600" eaLnBrk="0" hangingPunct="0">
              <a:lnSpc>
                <a:spcPct val="90000"/>
              </a:lnSpc>
              <a:spcBef>
                <a:spcPts val="200"/>
              </a:spcBef>
              <a:buClr>
                <a:srgbClr val="C00000"/>
              </a:buClr>
              <a:buFont typeface="Wingdings" pitchFamily="2" charset="2"/>
              <a:buChar char="§"/>
            </a:pPr>
            <a:r>
              <a:rPr lang="en-US" sz="1600" b="0" dirty="0" smtClean="0">
                <a:solidFill>
                  <a:srgbClr val="000000"/>
                </a:solidFill>
                <a:latin typeface="Calibri" pitchFamily="34" charset="0"/>
              </a:rPr>
              <a:t>SPIRAL-Synthesized and formally verified code deployed on a robot.</a:t>
            </a:r>
            <a:endParaRPr lang="en-US" sz="1600" b="0" dirty="0">
              <a:solidFill>
                <a:srgbClr val="000000"/>
              </a:solidFill>
              <a:latin typeface="Calibri" pitchFamily="34" charset="0"/>
            </a:endParaRPr>
          </a:p>
        </p:txBody>
      </p:sp>
      <p:grpSp>
        <p:nvGrpSpPr>
          <p:cNvPr id="76" name="Group 75"/>
          <p:cNvGrpSpPr/>
          <p:nvPr/>
        </p:nvGrpSpPr>
        <p:grpSpPr>
          <a:xfrm>
            <a:off x="5138056" y="1233714"/>
            <a:ext cx="1640115" cy="5152522"/>
            <a:chOff x="1867206" y="1375514"/>
            <a:chExt cx="1892057" cy="5810207"/>
          </a:xfrm>
        </p:grpSpPr>
        <p:sp>
          <p:nvSpPr>
            <p:cNvPr id="78" name="Rectangle 77"/>
            <p:cNvSpPr/>
            <p:nvPr/>
          </p:nvSpPr>
          <p:spPr bwMode="auto">
            <a:xfrm>
              <a:off x="1867206" y="4871494"/>
              <a:ext cx="1892057" cy="573248"/>
            </a:xfrm>
            <a:prstGeom prst="rect">
              <a:avLst/>
            </a:prstGeom>
            <a:solidFill>
              <a:srgbClr val="808080">
                <a:lumMod val="60000"/>
                <a:lumOff val="40000"/>
              </a:srgbClr>
            </a:solidFill>
            <a:ln w="508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Calibri" pitchFamily="34" charset="0"/>
                  <a:cs typeface="Calibri" pitchFamily="34" charset="0"/>
                </a:rPr>
                <a:t>Abstract code</a:t>
              </a:r>
              <a:endParaRPr kumimoji="0" lang="en-US" sz="1400" b="1" i="0" u="none" strike="noStrike" kern="0" cap="none" spc="0" normalizeH="0" baseline="0" noProof="0" dirty="0" smtClean="0">
                <a:ln>
                  <a:noFill/>
                </a:ln>
                <a:solidFill>
                  <a:srgbClr val="000000"/>
                </a:solidFill>
                <a:effectLst/>
                <a:uLnTx/>
                <a:uFillTx/>
                <a:latin typeface="Arial Narrow" pitchFamily="34" charset="0"/>
              </a:endParaRPr>
            </a:p>
          </p:txBody>
        </p:sp>
        <p:sp>
          <p:nvSpPr>
            <p:cNvPr id="79" name="Rectangle 78"/>
            <p:cNvSpPr/>
            <p:nvPr/>
          </p:nvSpPr>
          <p:spPr bwMode="auto">
            <a:xfrm>
              <a:off x="1867206" y="1375514"/>
              <a:ext cx="1892057" cy="573248"/>
            </a:xfrm>
            <a:prstGeom prst="rect">
              <a:avLst/>
            </a:prstGeom>
            <a:solidFill>
              <a:srgbClr val="808080">
                <a:lumMod val="60000"/>
                <a:lumOff val="40000"/>
              </a:srgbClr>
            </a:solidFill>
            <a:ln w="508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Calibri" pitchFamily="34" charset="0"/>
                  <a:cs typeface="Calibri" pitchFamily="34" charset="0"/>
                </a:rPr>
                <a:t>HCOL specification</a:t>
              </a:r>
              <a:endParaRPr kumimoji="0" lang="en-US" sz="1400" b="1" i="0" u="none" strike="noStrike" kern="0" cap="none" spc="0" normalizeH="0" baseline="0" noProof="0" dirty="0" smtClean="0">
                <a:ln>
                  <a:noFill/>
                </a:ln>
                <a:solidFill>
                  <a:srgbClr val="000000"/>
                </a:solidFill>
                <a:effectLst/>
                <a:uLnTx/>
                <a:uFillTx/>
                <a:latin typeface="Arial Narrow" pitchFamily="34" charset="0"/>
              </a:endParaRPr>
            </a:p>
          </p:txBody>
        </p:sp>
        <p:sp>
          <p:nvSpPr>
            <p:cNvPr id="80" name="Rectangle 79"/>
            <p:cNvSpPr/>
            <p:nvPr/>
          </p:nvSpPr>
          <p:spPr bwMode="auto">
            <a:xfrm>
              <a:off x="1867206" y="2255860"/>
              <a:ext cx="1892057" cy="573248"/>
            </a:xfrm>
            <a:prstGeom prst="rect">
              <a:avLst/>
            </a:prstGeom>
            <a:solidFill>
              <a:srgbClr val="808080">
                <a:lumMod val="60000"/>
                <a:lumOff val="40000"/>
              </a:srgbClr>
            </a:solidFill>
            <a:ln w="508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Calibri" pitchFamily="34" charset="0"/>
                  <a:cs typeface="Calibri" pitchFamily="34" charset="0"/>
                </a:rPr>
                <a:t>HCOL (dataflow) expression</a:t>
              </a:r>
            </a:p>
          </p:txBody>
        </p:sp>
        <p:sp>
          <p:nvSpPr>
            <p:cNvPr id="81" name="Rectangle 80"/>
            <p:cNvSpPr/>
            <p:nvPr/>
          </p:nvSpPr>
          <p:spPr bwMode="auto">
            <a:xfrm>
              <a:off x="1867206" y="4016551"/>
              <a:ext cx="1892057" cy="573248"/>
            </a:xfrm>
            <a:prstGeom prst="rect">
              <a:avLst/>
            </a:prstGeom>
            <a:solidFill>
              <a:srgbClr val="808080">
                <a:lumMod val="60000"/>
                <a:lumOff val="40000"/>
              </a:srgbClr>
            </a:solidFill>
            <a:ln w="508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Calibri" pitchFamily="34" charset="0"/>
                  <a:cs typeface="Calibri" pitchFamily="34" charset="0"/>
                </a:rPr>
                <a:t>Optimized Ʃ-HCOL expression </a:t>
              </a:r>
            </a:p>
          </p:txBody>
        </p:sp>
        <p:cxnSp>
          <p:nvCxnSpPr>
            <p:cNvPr id="82" name="Straight Arrow Connector 81"/>
            <p:cNvCxnSpPr/>
            <p:nvPr/>
          </p:nvCxnSpPr>
          <p:spPr bwMode="auto">
            <a:xfrm>
              <a:off x="2813234" y="4580888"/>
              <a:ext cx="0" cy="307098"/>
            </a:xfrm>
            <a:prstGeom prst="straightConnector1">
              <a:avLst/>
            </a:prstGeom>
            <a:solidFill>
              <a:srgbClr val="DDDDDD"/>
            </a:solidFill>
            <a:ln w="38100" cap="flat" cmpd="sng" algn="ctr">
              <a:solidFill>
                <a:srgbClr val="000000"/>
              </a:solidFill>
              <a:prstDash val="solid"/>
              <a:round/>
              <a:headEnd type="none" w="med" len="med"/>
              <a:tailEnd type="stealth"/>
            </a:ln>
            <a:effectLst/>
          </p:spPr>
        </p:cxnSp>
        <p:cxnSp>
          <p:nvCxnSpPr>
            <p:cNvPr id="83" name="Straight Arrow Connector 82"/>
            <p:cNvCxnSpPr/>
            <p:nvPr/>
          </p:nvCxnSpPr>
          <p:spPr bwMode="auto">
            <a:xfrm>
              <a:off x="2813234" y="1948762"/>
              <a:ext cx="0" cy="307098"/>
            </a:xfrm>
            <a:prstGeom prst="straightConnector1">
              <a:avLst/>
            </a:prstGeom>
            <a:solidFill>
              <a:srgbClr val="DDDDDD"/>
            </a:solidFill>
            <a:ln w="38100" cap="flat" cmpd="sng" algn="ctr">
              <a:solidFill>
                <a:srgbClr val="000000"/>
              </a:solidFill>
              <a:prstDash val="solid"/>
              <a:round/>
              <a:headEnd type="none" w="med" len="med"/>
              <a:tailEnd type="stealth"/>
            </a:ln>
            <a:effectLst/>
          </p:spPr>
        </p:cxnSp>
        <p:cxnSp>
          <p:nvCxnSpPr>
            <p:cNvPr id="84" name="Straight Arrow Connector 83"/>
            <p:cNvCxnSpPr/>
            <p:nvPr/>
          </p:nvCxnSpPr>
          <p:spPr bwMode="auto">
            <a:xfrm>
              <a:off x="2813234" y="2829108"/>
              <a:ext cx="0" cy="307098"/>
            </a:xfrm>
            <a:prstGeom prst="straightConnector1">
              <a:avLst/>
            </a:prstGeom>
            <a:solidFill>
              <a:srgbClr val="DDDDDD"/>
            </a:solidFill>
            <a:ln w="38100" cap="flat" cmpd="sng" algn="ctr">
              <a:solidFill>
                <a:srgbClr val="000000"/>
              </a:solidFill>
              <a:prstDash val="solid"/>
              <a:round/>
              <a:headEnd type="none" w="med" len="med"/>
              <a:tailEnd type="stealth"/>
            </a:ln>
            <a:effectLst/>
          </p:spPr>
        </p:cxnSp>
        <p:cxnSp>
          <p:nvCxnSpPr>
            <p:cNvPr id="85" name="Straight Arrow Connector 84"/>
            <p:cNvCxnSpPr/>
            <p:nvPr/>
          </p:nvCxnSpPr>
          <p:spPr bwMode="auto">
            <a:xfrm>
              <a:off x="2813234" y="3709453"/>
              <a:ext cx="0" cy="307098"/>
            </a:xfrm>
            <a:prstGeom prst="straightConnector1">
              <a:avLst/>
            </a:prstGeom>
            <a:solidFill>
              <a:srgbClr val="DDDDDD"/>
            </a:solidFill>
            <a:ln w="38100" cap="flat" cmpd="sng" algn="ctr">
              <a:solidFill>
                <a:srgbClr val="000000"/>
              </a:solidFill>
              <a:prstDash val="solid"/>
              <a:round/>
              <a:headEnd type="none" w="med" len="med"/>
              <a:tailEnd type="stealth"/>
            </a:ln>
            <a:effectLst/>
          </p:spPr>
        </p:cxnSp>
        <p:sp>
          <p:nvSpPr>
            <p:cNvPr id="86" name="Rectangle 85"/>
            <p:cNvSpPr/>
            <p:nvPr/>
          </p:nvSpPr>
          <p:spPr bwMode="auto">
            <a:xfrm>
              <a:off x="1867206" y="3136205"/>
              <a:ext cx="1892057" cy="573248"/>
            </a:xfrm>
            <a:prstGeom prst="rect">
              <a:avLst/>
            </a:prstGeom>
            <a:solidFill>
              <a:srgbClr val="808080">
                <a:lumMod val="60000"/>
                <a:lumOff val="40000"/>
              </a:srgbClr>
            </a:solidFill>
            <a:ln w="508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Calibri" pitchFamily="34" charset="0"/>
                  <a:cs typeface="Calibri" pitchFamily="34" charset="0"/>
                </a:rPr>
                <a:t>Ʃ-HCOL (loop) expression</a:t>
              </a:r>
            </a:p>
          </p:txBody>
        </p:sp>
        <p:sp>
          <p:nvSpPr>
            <p:cNvPr id="87" name="Rectangle 86"/>
            <p:cNvSpPr/>
            <p:nvPr/>
          </p:nvSpPr>
          <p:spPr bwMode="auto">
            <a:xfrm>
              <a:off x="1867206" y="5740465"/>
              <a:ext cx="1892057" cy="573248"/>
            </a:xfrm>
            <a:prstGeom prst="rect">
              <a:avLst/>
            </a:prstGeom>
            <a:solidFill>
              <a:srgbClr val="808080">
                <a:lumMod val="60000"/>
                <a:lumOff val="40000"/>
              </a:srgbClr>
            </a:solidFill>
            <a:ln w="508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Calibri" pitchFamily="34" charset="0"/>
                  <a:cs typeface="Calibri" pitchFamily="34" charset="0"/>
                </a:rPr>
                <a:t>Optimized abstract code</a:t>
              </a:r>
              <a:endParaRPr kumimoji="0" lang="en-US" sz="1400" b="1" i="0" u="none" strike="noStrike" kern="0" cap="none" spc="0" normalizeH="0" baseline="0" noProof="0" dirty="0" smtClean="0">
                <a:ln>
                  <a:noFill/>
                </a:ln>
                <a:solidFill>
                  <a:srgbClr val="000000"/>
                </a:solidFill>
                <a:effectLst/>
                <a:uLnTx/>
                <a:uFillTx/>
                <a:latin typeface="Arial Narrow" pitchFamily="34" charset="0"/>
              </a:endParaRPr>
            </a:p>
          </p:txBody>
        </p:sp>
        <p:cxnSp>
          <p:nvCxnSpPr>
            <p:cNvPr id="88" name="Straight Arrow Connector 87"/>
            <p:cNvCxnSpPr/>
            <p:nvPr/>
          </p:nvCxnSpPr>
          <p:spPr bwMode="auto">
            <a:xfrm>
              <a:off x="2813234" y="5449859"/>
              <a:ext cx="0" cy="307098"/>
            </a:xfrm>
            <a:prstGeom prst="straightConnector1">
              <a:avLst/>
            </a:prstGeom>
            <a:solidFill>
              <a:srgbClr val="DDDDDD"/>
            </a:solidFill>
            <a:ln w="38100" cap="flat" cmpd="sng" algn="ctr">
              <a:solidFill>
                <a:srgbClr val="000000"/>
              </a:solidFill>
              <a:prstDash val="solid"/>
              <a:round/>
              <a:headEnd type="none" w="med" len="med"/>
              <a:tailEnd type="stealth"/>
            </a:ln>
            <a:effectLst/>
          </p:spPr>
        </p:cxnSp>
        <p:sp>
          <p:nvSpPr>
            <p:cNvPr id="89" name="Rectangle 88"/>
            <p:cNvSpPr/>
            <p:nvPr/>
          </p:nvSpPr>
          <p:spPr bwMode="auto">
            <a:xfrm>
              <a:off x="1867206" y="6612473"/>
              <a:ext cx="1892057" cy="573248"/>
            </a:xfrm>
            <a:prstGeom prst="rect">
              <a:avLst/>
            </a:prstGeom>
            <a:solidFill>
              <a:srgbClr val="808080">
                <a:lumMod val="60000"/>
                <a:lumOff val="40000"/>
              </a:srgbClr>
            </a:solidFill>
            <a:ln w="508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Calibri" pitchFamily="34" charset="0"/>
                  <a:cs typeface="Calibri" pitchFamily="34" charset="0"/>
                </a:rPr>
                <a:t>C code</a:t>
              </a:r>
              <a:endParaRPr kumimoji="0" lang="en-US" sz="1400" b="1" i="0" u="none" strike="noStrike" kern="0" cap="none" spc="0" normalizeH="0" baseline="0" noProof="0" dirty="0" smtClean="0">
                <a:ln>
                  <a:noFill/>
                </a:ln>
                <a:solidFill>
                  <a:srgbClr val="000000"/>
                </a:solidFill>
                <a:effectLst/>
                <a:uLnTx/>
                <a:uFillTx/>
                <a:latin typeface="Arial Narrow" pitchFamily="34" charset="0"/>
              </a:endParaRPr>
            </a:p>
          </p:txBody>
        </p:sp>
        <p:cxnSp>
          <p:nvCxnSpPr>
            <p:cNvPr id="90" name="Straight Arrow Connector 89"/>
            <p:cNvCxnSpPr/>
            <p:nvPr/>
          </p:nvCxnSpPr>
          <p:spPr bwMode="auto">
            <a:xfrm>
              <a:off x="2813234" y="6321867"/>
              <a:ext cx="0" cy="307098"/>
            </a:xfrm>
            <a:prstGeom prst="straightConnector1">
              <a:avLst/>
            </a:prstGeom>
            <a:solidFill>
              <a:srgbClr val="DDDDDD"/>
            </a:solidFill>
            <a:ln w="38100" cap="flat" cmpd="sng" algn="ctr">
              <a:solidFill>
                <a:srgbClr val="000000"/>
              </a:solidFill>
              <a:prstDash val="solid"/>
              <a:round/>
              <a:headEnd type="none" w="med" len="med"/>
              <a:tailEnd type="stealth"/>
            </a:ln>
            <a:effectLst/>
          </p:spPr>
        </p:cxnSp>
      </p:grpSp>
      <p:grpSp>
        <p:nvGrpSpPr>
          <p:cNvPr id="41" name="Группа 40"/>
          <p:cNvGrpSpPr/>
          <p:nvPr/>
        </p:nvGrpSpPr>
        <p:grpSpPr>
          <a:xfrm>
            <a:off x="3621735" y="1722163"/>
            <a:ext cx="2058512" cy="4162146"/>
            <a:chOff x="3621735" y="1722163"/>
            <a:chExt cx="2058512" cy="4162146"/>
          </a:xfrm>
        </p:grpSpPr>
        <p:sp>
          <p:nvSpPr>
            <p:cNvPr id="71" name="TextBox 70"/>
            <p:cNvSpPr txBox="1"/>
            <p:nvPr/>
          </p:nvSpPr>
          <p:spPr>
            <a:xfrm>
              <a:off x="3621735" y="1722163"/>
              <a:ext cx="2058512" cy="304170"/>
            </a:xfrm>
            <a:prstGeom prst="rect">
              <a:avLst/>
            </a:prstGeom>
            <a:noFill/>
          </p:spPr>
          <p:txBody>
            <a:bodyPr wrap="none" rtlCol="0">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C00000"/>
                  </a:solidFill>
                  <a:effectLst/>
                  <a:uLnTx/>
                  <a:uFillTx/>
                  <a:latin typeface="Calibri" pitchFamily="34" charset="0"/>
                </a:rPr>
                <a:t>Expansion + backtracking</a:t>
              </a:r>
            </a:p>
          </p:txBody>
        </p:sp>
        <p:sp>
          <p:nvSpPr>
            <p:cNvPr id="72" name="TextBox 71"/>
            <p:cNvSpPr txBox="1"/>
            <p:nvPr/>
          </p:nvSpPr>
          <p:spPr>
            <a:xfrm>
              <a:off x="3621735" y="2491334"/>
              <a:ext cx="1574253" cy="308426"/>
            </a:xfrm>
            <a:prstGeom prst="rect">
              <a:avLst/>
            </a:prstGeom>
            <a:noFill/>
          </p:spPr>
          <p:txBody>
            <a:bodyPr wrap="none" rtlCol="0">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66CC"/>
                  </a:solidFill>
                  <a:effectLst/>
                  <a:uLnTx/>
                  <a:uFillTx/>
                  <a:latin typeface="Calibri" pitchFamily="34" charset="0"/>
                </a:rPr>
                <a:t>Recursive descent</a:t>
              </a:r>
            </a:p>
          </p:txBody>
        </p:sp>
        <p:sp>
          <p:nvSpPr>
            <p:cNvPr id="73" name="TextBox 72"/>
            <p:cNvSpPr txBox="1"/>
            <p:nvPr/>
          </p:nvSpPr>
          <p:spPr>
            <a:xfrm>
              <a:off x="3621735" y="3264761"/>
              <a:ext cx="2036455" cy="304170"/>
            </a:xfrm>
            <a:prstGeom prst="rect">
              <a:avLst/>
            </a:prstGeom>
            <a:noFill/>
          </p:spPr>
          <p:txBody>
            <a:bodyPr wrap="none" rtlCol="0">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B050"/>
                  </a:solidFill>
                  <a:effectLst/>
                  <a:uLnTx/>
                  <a:uFillTx/>
                  <a:latin typeface="Calibri" pitchFamily="34" charset="0"/>
                </a:rPr>
                <a:t>Confluent term rewriting</a:t>
              </a:r>
            </a:p>
          </p:txBody>
        </p:sp>
        <p:sp>
          <p:nvSpPr>
            <p:cNvPr id="74" name="TextBox 73"/>
            <p:cNvSpPr txBox="1"/>
            <p:nvPr/>
          </p:nvSpPr>
          <p:spPr>
            <a:xfrm>
              <a:off x="3621735" y="4033932"/>
              <a:ext cx="1574253" cy="308426"/>
            </a:xfrm>
            <a:prstGeom prst="rect">
              <a:avLst/>
            </a:prstGeom>
            <a:noFill/>
          </p:spPr>
          <p:txBody>
            <a:bodyPr wrap="none" rtlCol="0">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66CC"/>
                  </a:solidFill>
                  <a:effectLst/>
                  <a:uLnTx/>
                  <a:uFillTx/>
                  <a:latin typeface="Calibri" pitchFamily="34" charset="0"/>
                </a:rPr>
                <a:t>Recursive descent</a:t>
              </a:r>
            </a:p>
          </p:txBody>
        </p:sp>
        <p:sp>
          <p:nvSpPr>
            <p:cNvPr id="75" name="TextBox 74"/>
            <p:cNvSpPr txBox="1"/>
            <p:nvPr/>
          </p:nvSpPr>
          <p:spPr>
            <a:xfrm>
              <a:off x="3621735" y="5576532"/>
              <a:ext cx="1516634" cy="307777"/>
            </a:xfrm>
            <a:prstGeom prst="rect">
              <a:avLst/>
            </a:prstGeom>
            <a:noFill/>
          </p:spPr>
          <p:txBody>
            <a:bodyPr wrap="none" rtlCol="0">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66CC"/>
                  </a:solidFill>
                  <a:effectLst/>
                  <a:uLnTx/>
                  <a:uFillTx/>
                  <a:latin typeface="Calibri" pitchFamily="34" charset="0"/>
                </a:rPr>
                <a:t>Recursive descent</a:t>
              </a:r>
            </a:p>
          </p:txBody>
        </p:sp>
        <p:sp>
          <p:nvSpPr>
            <p:cNvPr id="77" name="TextBox 76"/>
            <p:cNvSpPr txBox="1"/>
            <p:nvPr/>
          </p:nvSpPr>
          <p:spPr>
            <a:xfrm>
              <a:off x="3621735" y="4807359"/>
              <a:ext cx="2036455" cy="304170"/>
            </a:xfrm>
            <a:prstGeom prst="rect">
              <a:avLst/>
            </a:prstGeom>
            <a:noFill/>
          </p:spPr>
          <p:txBody>
            <a:bodyPr wrap="none" rtlCol="0">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B050"/>
                  </a:solidFill>
                  <a:effectLst/>
                  <a:uLnTx/>
                  <a:uFillTx/>
                  <a:latin typeface="Calibri" pitchFamily="34" charset="0"/>
                </a:rPr>
                <a:t>Confluent term rewriting</a:t>
              </a:r>
            </a:p>
          </p:txBody>
        </p:sp>
      </p:grpSp>
      <p:grpSp>
        <p:nvGrpSpPr>
          <p:cNvPr id="40" name="Группа 39"/>
          <p:cNvGrpSpPr/>
          <p:nvPr/>
        </p:nvGrpSpPr>
        <p:grpSpPr>
          <a:xfrm>
            <a:off x="513443" y="5152570"/>
            <a:ext cx="3077028" cy="1266317"/>
            <a:chOff x="513443" y="5094514"/>
            <a:chExt cx="3077028" cy="1266317"/>
          </a:xfrm>
        </p:grpSpPr>
        <p:pic>
          <p:nvPicPr>
            <p:cNvPr id="36" name="Picture 2" descr="Screenshot 2015-09-17 18.26.40.png"/>
            <p:cNvPicPr>
              <a:picLocks noChangeAspect="1"/>
            </p:cNvPicPr>
            <p:nvPr/>
          </p:nvPicPr>
          <p:blipFill>
            <a:blip r:embed="rId4">
              <a:extLst>
                <a:ext uri="{28A0092B-C50C-407E-A947-70E740481C1C}">
                  <a14:useLocalDpi xmlns:a14="http://schemas.microsoft.com/office/drawing/2010/main" val="0"/>
                </a:ext>
              </a:extLst>
            </a:blip>
            <a:srcRect l="11010" r="4878"/>
            <a:stretch>
              <a:fillRect/>
            </a:stretch>
          </p:blipFill>
          <p:spPr>
            <a:xfrm>
              <a:off x="513443" y="5094514"/>
              <a:ext cx="3077028" cy="1266317"/>
            </a:xfrm>
            <a:prstGeom prst="rect">
              <a:avLst/>
            </a:prstGeom>
          </p:spPr>
        </p:pic>
        <p:sp>
          <p:nvSpPr>
            <p:cNvPr id="38" name="Прямоугольник 37"/>
            <p:cNvSpPr/>
            <p:nvPr/>
          </p:nvSpPr>
          <p:spPr bwMode="auto">
            <a:xfrm>
              <a:off x="2390775" y="5267325"/>
              <a:ext cx="1085850" cy="419100"/>
            </a:xfrm>
            <a:prstGeom prst="rect">
              <a:avLst/>
            </a:prstGeom>
            <a:solidFill>
              <a:schemeClr val="bg1"/>
            </a:solidFill>
            <a:ln w="508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pic>
          <p:nvPicPr>
            <p:cNvPr id="37" name="Рисунок 36" descr="car.png"/>
            <p:cNvPicPr>
              <a:picLocks noChangeAspect="1"/>
            </p:cNvPicPr>
            <p:nvPr/>
          </p:nvPicPr>
          <p:blipFill>
            <a:blip r:embed="rId5" cstate="print"/>
            <a:stretch>
              <a:fillRect/>
            </a:stretch>
          </p:blipFill>
          <p:spPr>
            <a:xfrm>
              <a:off x="2234871" y="5267325"/>
              <a:ext cx="1260351" cy="397765"/>
            </a:xfrm>
            <a:prstGeom prst="rect">
              <a:avLst/>
            </a:prstGeom>
          </p:spPr>
        </p:pic>
      </p:grpSp>
      <p:grpSp>
        <p:nvGrpSpPr>
          <p:cNvPr id="46" name="Группа 45"/>
          <p:cNvGrpSpPr/>
          <p:nvPr/>
        </p:nvGrpSpPr>
        <p:grpSpPr>
          <a:xfrm>
            <a:off x="6657975" y="3943350"/>
            <a:ext cx="2214563" cy="2562219"/>
            <a:chOff x="6657975" y="3943350"/>
            <a:chExt cx="2214563" cy="2562219"/>
          </a:xfrm>
        </p:grpSpPr>
        <p:grpSp>
          <p:nvGrpSpPr>
            <p:cNvPr id="61" name="Группа 60"/>
            <p:cNvGrpSpPr/>
            <p:nvPr/>
          </p:nvGrpSpPr>
          <p:grpSpPr>
            <a:xfrm>
              <a:off x="6657975" y="4233856"/>
              <a:ext cx="2214563" cy="2271713"/>
              <a:chOff x="6657975" y="4233856"/>
              <a:chExt cx="2214563" cy="2271713"/>
            </a:xfrm>
          </p:grpSpPr>
          <p:sp>
            <p:nvSpPr>
              <p:cNvPr id="58" name="Прямоугольник 57"/>
              <p:cNvSpPr/>
              <p:nvPr/>
            </p:nvSpPr>
            <p:spPr bwMode="auto">
              <a:xfrm>
                <a:off x="6657975" y="5876925"/>
                <a:ext cx="504825" cy="514350"/>
              </a:xfrm>
              <a:prstGeom prst="rect">
                <a:avLst/>
              </a:prstGeom>
              <a:solidFill>
                <a:schemeClr val="bg1">
                  <a:lumMod val="95000"/>
                </a:schemeClr>
              </a:solidFill>
              <a:ln w="508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pic>
            <p:nvPicPr>
              <p:cNvPr id="39" name="Рисунок 38" descr="Знімок екрана 2015-09-22 17.45.0_CUT4.png"/>
              <p:cNvPicPr>
                <a:picLocks noChangeAspect="1"/>
              </p:cNvPicPr>
              <p:nvPr/>
            </p:nvPicPr>
            <p:blipFill>
              <a:blip r:embed="rId6" cstate="print"/>
              <a:srcRect r="20810" b="14054"/>
              <a:stretch>
                <a:fillRect/>
              </a:stretch>
            </p:blipFill>
            <p:spPr>
              <a:xfrm>
                <a:off x="7005062" y="4233856"/>
                <a:ext cx="1867476" cy="2271713"/>
              </a:xfrm>
              <a:prstGeom prst="rect">
                <a:avLst/>
              </a:prstGeom>
            </p:spPr>
          </p:pic>
        </p:grpSp>
        <p:sp>
          <p:nvSpPr>
            <p:cNvPr id="45" name="TextBox 44"/>
            <p:cNvSpPr txBox="1"/>
            <p:nvPr/>
          </p:nvSpPr>
          <p:spPr>
            <a:xfrm>
              <a:off x="6896100" y="3943350"/>
              <a:ext cx="1200150" cy="338554"/>
            </a:xfrm>
            <a:prstGeom prst="rect">
              <a:avLst/>
            </a:prstGeom>
            <a:noFill/>
          </p:spPr>
          <p:txBody>
            <a:bodyPr wrap="square" rtlCol="0">
              <a:spAutoFit/>
            </a:bodyPr>
            <a:lstStyle/>
            <a:p>
              <a:r>
                <a:rPr lang="en-US" sz="1600" dirty="0" smtClean="0">
                  <a:latin typeface="Calibri" pitchFamily="34" charset="0"/>
                </a:rPr>
                <a:t>Final </a:t>
              </a:r>
              <a:r>
                <a:rPr lang="en-US" sz="1400" dirty="0" smtClean="0">
                  <a:latin typeface="Calibri" pitchFamily="34" charset="0"/>
                </a:rPr>
                <a:t>code</a:t>
              </a:r>
              <a:endParaRPr lang="uk-UA" sz="1400" dirty="0">
                <a:latin typeface="Calibri" pitchFamily="34" charset="0"/>
              </a:endParaRPr>
            </a:p>
          </p:txBody>
        </p:sp>
      </p:grpSp>
    </p:spTree>
    <p:extLst>
      <p:ext uri="{BB962C8B-B14F-4D97-AF65-F5344CB8AC3E}">
        <p14:creationId xmlns:p14="http://schemas.microsoft.com/office/powerpoint/2010/main" val="40574882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7218" name="Rectangle 2"/>
          <p:cNvSpPr>
            <a:spLocks noGrp="1" noChangeArrowheads="1"/>
          </p:cNvSpPr>
          <p:nvPr>
            <p:ph type="title"/>
          </p:nvPr>
        </p:nvSpPr>
        <p:spPr/>
        <p:txBody>
          <a:bodyPr/>
          <a:lstStyle/>
          <a:p>
            <a:r>
              <a:rPr lang="en-US" dirty="0" smtClean="0"/>
              <a:t>HCOL Basic Operators</a:t>
            </a:r>
            <a:endParaRPr lang="en-US" dirty="0"/>
          </a:p>
        </p:txBody>
      </p:sp>
      <p:pic>
        <p:nvPicPr>
          <p:cNvPr id="3" name="Picture 2" descr="txp_fig.png"/>
          <p:cNvPicPr>
            <a:picLocks noChangeAspect="1"/>
          </p:cNvPicPr>
          <p:nvPr>
            <p:custDataLst>
              <p:tags r:id="rId1"/>
            </p:custDataLst>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16519" y="1211427"/>
            <a:ext cx="5142624" cy="571403"/>
          </a:xfrm>
          <a:prstGeom prst="rect">
            <a:avLst/>
          </a:prstGeo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31F19639-BCED-4a60-ADC4-E9642A236FB7}">
              <a14:hiddenScene3d xmlns:a14="http://schemas.microsoft.com/office/drawing/2010/main">
                <a:camera prst="orthographicFront">
                  <a:rot lat="0" lon="0" rev="0"/>
                </a:camera>
                <a:lightRig rig="threePt" dir="t">
                  <a:rot lat="0" lon="0" rev="0"/>
                </a:lightRig>
              </a14:hiddenScene3d>
            </a:ext>
            <a:ext uri="{E45631CC-5BF2-4c18-A39C-3461C7D3F71A}">
              <a14:hiddenSp3d xmlns:a14="http://schemas.microsoft.com/office/drawing/2010/main" extrusionH="457200">
                <a:contourClr>
                  <a:srgbClr val="000000"/>
                </a:contourClr>
              </a14:hiddenSp3d>
            </a:ext>
            <a:ext uri="{53640926-AAD7-44d8-BBD7-CCE9431645EC}">
              <a14:shadowObscured xmlns:a14="http://schemas.microsoft.com/office/drawing/2010/main"/>
            </a:ext>
          </a:extLst>
        </p:spPr>
      </p:pic>
      <p:pic>
        <p:nvPicPr>
          <p:cNvPr id="4" name="Picture 3" descr="txp_fig.png"/>
          <p:cNvPicPr>
            <a:picLocks noChangeAspect="1"/>
          </p:cNvPicPr>
          <p:nvPr>
            <p:custDataLst>
              <p:tags r:id="rId2"/>
            </p:custDataLst>
          </p:nvPr>
        </p:nvPicPr>
        <p:blipFill>
          <a:blip r:embed="rId11"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11026" y="2795307"/>
            <a:ext cx="7469974" cy="571233"/>
          </a:xfrm>
          <a:prstGeom prst="rect">
            <a:avLst/>
          </a:prstGeo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31F19639-BCED-4a60-ADC4-E9642A236FB7}">
              <a14:hiddenScene3d xmlns:a14="http://schemas.microsoft.com/office/drawing/2010/main">
                <a:camera prst="orthographicFront">
                  <a:rot lat="0" lon="0" rev="0"/>
                </a:camera>
                <a:lightRig rig="threePt" dir="t">
                  <a:rot lat="0" lon="0" rev="0"/>
                </a:lightRig>
              </a14:hiddenScene3d>
            </a:ext>
            <a:ext uri="{E45631CC-5BF2-4c18-A39C-3461C7D3F71A}">
              <a14:hiddenSp3d xmlns:a14="http://schemas.microsoft.com/office/drawing/2010/main" extrusionH="457200">
                <a:contourClr>
                  <a:srgbClr val="000000"/>
                </a:contourClr>
              </a14:hiddenSp3d>
            </a:ext>
            <a:ext uri="{53640926-AAD7-44d8-BBD7-CCE9431645EC}">
              <a14:shadowObscured xmlns:a14="http://schemas.microsoft.com/office/drawing/2010/main"/>
            </a:ext>
          </a:extLst>
        </p:spPr>
      </p:pic>
      <p:pic>
        <p:nvPicPr>
          <p:cNvPr id="5" name="Picture 4" descr="txp_fig.png"/>
          <p:cNvPicPr>
            <a:picLocks noChangeAspect="1"/>
          </p:cNvPicPr>
          <p:nvPr>
            <p:custDataLst>
              <p:tags r:id="rId3"/>
            </p:custDataLst>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16519" y="3538322"/>
            <a:ext cx="2274532" cy="549404"/>
          </a:xfrm>
          <a:prstGeom prst="rect">
            <a:avLst/>
          </a:prstGeo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31F19639-BCED-4a60-ADC4-E9642A236FB7}">
              <a14:hiddenScene3d xmlns:a14="http://schemas.microsoft.com/office/drawing/2010/main">
                <a:camera prst="orthographicFront">
                  <a:rot lat="0" lon="0" rev="0"/>
                </a:camera>
                <a:lightRig rig="threePt" dir="t">
                  <a:rot lat="0" lon="0" rev="0"/>
                </a:lightRig>
              </a14:hiddenScene3d>
            </a:ext>
            <a:ext uri="{E45631CC-5BF2-4c18-A39C-3461C7D3F71A}">
              <a14:hiddenSp3d xmlns:a14="http://schemas.microsoft.com/office/drawing/2010/main" extrusionH="457200">
                <a:contourClr>
                  <a:srgbClr val="000000"/>
                </a:contourClr>
              </a14:hiddenSp3d>
            </a:ext>
            <a:ext uri="{53640926-AAD7-44d8-BBD7-CCE9431645EC}">
              <a14:shadowObscured xmlns:a14="http://schemas.microsoft.com/office/drawing/2010/main"/>
            </a:ext>
          </a:extLst>
        </p:spPr>
      </p:pic>
      <p:pic>
        <p:nvPicPr>
          <p:cNvPr id="6" name="Picture 5" descr="txp_fig.png"/>
          <p:cNvPicPr>
            <a:picLocks noChangeAspect="1"/>
          </p:cNvPicPr>
          <p:nvPr>
            <p:custDataLst>
              <p:tags r:id="rId4"/>
            </p:custDataLst>
          </p:nvPr>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16519" y="4978413"/>
            <a:ext cx="5871491" cy="681709"/>
          </a:xfrm>
          <a:prstGeom prst="rect">
            <a:avLst/>
          </a:prstGeo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31F19639-BCED-4a60-ADC4-E9642A236FB7}">
              <a14:hiddenScene3d xmlns:a14="http://schemas.microsoft.com/office/drawing/2010/main">
                <a:camera prst="orthographicFront">
                  <a:rot lat="0" lon="0" rev="0"/>
                </a:camera>
                <a:lightRig rig="threePt" dir="t">
                  <a:rot lat="0" lon="0" rev="0"/>
                </a:lightRig>
              </a14:hiddenScene3d>
            </a:ext>
            <a:ext uri="{E45631CC-5BF2-4c18-A39C-3461C7D3F71A}">
              <a14:hiddenSp3d xmlns:a14="http://schemas.microsoft.com/office/drawing/2010/main" extrusionH="457200">
                <a:contourClr>
                  <a:srgbClr val="000000"/>
                </a:contourClr>
              </a14:hiddenSp3d>
            </a:ext>
            <a:ext uri="{53640926-AAD7-44d8-BBD7-CCE9431645EC}">
              <a14:shadowObscured xmlns:a14="http://schemas.microsoft.com/office/drawing/2010/main"/>
            </a:ext>
          </a:extLst>
        </p:spPr>
      </p:pic>
      <p:pic>
        <p:nvPicPr>
          <p:cNvPr id="7" name="Picture 6" descr="txp_fig.png"/>
          <p:cNvPicPr>
            <a:picLocks noChangeAspect="1"/>
          </p:cNvPicPr>
          <p:nvPr>
            <p:custDataLst>
              <p:tags r:id="rId5"/>
            </p:custDataLst>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16519" y="1954577"/>
            <a:ext cx="7141668" cy="670218"/>
          </a:xfrm>
          <a:prstGeom prst="rect">
            <a:avLst/>
          </a:prstGeo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31F19639-BCED-4a60-ADC4-E9642A236FB7}">
              <a14:hiddenScene3d xmlns:a14="http://schemas.microsoft.com/office/drawing/2010/main">
                <a:camera prst="orthographicFront">
                  <a:rot lat="0" lon="0" rev="0"/>
                </a:camera>
                <a:lightRig rig="threePt" dir="t">
                  <a:rot lat="0" lon="0" rev="0"/>
                </a:lightRig>
              </a14:hiddenScene3d>
            </a:ext>
            <a:ext uri="{E45631CC-5BF2-4c18-A39C-3461C7D3F71A}">
              <a14:hiddenSp3d xmlns:a14="http://schemas.microsoft.com/office/drawing/2010/main" extrusionH="457200">
                <a:contourClr>
                  <a:srgbClr val="000000"/>
                </a:contourClr>
              </a14:hiddenSp3d>
            </a:ext>
            <a:ext uri="{53640926-AAD7-44d8-BBD7-CCE9431645EC}">
              <a14:shadowObscured xmlns:a14="http://schemas.microsoft.com/office/drawing/2010/main"/>
            </a:ext>
          </a:extLst>
        </p:spPr>
      </p:pic>
      <p:pic>
        <p:nvPicPr>
          <p:cNvPr id="8" name="Picture 7" descr="txp_fig.png"/>
          <p:cNvPicPr>
            <a:picLocks noChangeAspect="1"/>
          </p:cNvPicPr>
          <p:nvPr>
            <p:custDataLst>
              <p:tags r:id="rId6"/>
            </p:custDataLst>
          </p:nvPr>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16519" y="5830110"/>
            <a:ext cx="5790274" cy="681209"/>
          </a:xfrm>
          <a:prstGeom prst="rect">
            <a:avLst/>
          </a:prstGeo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31F19639-BCED-4a60-ADC4-E9642A236FB7}">
              <a14:hiddenScene3d xmlns:a14="http://schemas.microsoft.com/office/drawing/2010/main">
                <a:camera prst="orthographicFront">
                  <a:rot lat="0" lon="0" rev="0"/>
                </a:camera>
                <a:lightRig rig="threePt" dir="t">
                  <a:rot lat="0" lon="0" rev="0"/>
                </a:lightRig>
              </a14:hiddenScene3d>
            </a:ext>
            <a:ext uri="{E45631CC-5BF2-4c18-A39C-3461C7D3F71A}">
              <a14:hiddenSp3d xmlns:a14="http://schemas.microsoft.com/office/drawing/2010/main" extrusionH="457200">
                <a:contourClr>
                  <a:srgbClr val="000000"/>
                </a:contourClr>
              </a14:hiddenSp3d>
            </a:ext>
            <a:ext uri="{53640926-AAD7-44d8-BBD7-CCE9431645EC}">
              <a14:shadowObscured xmlns:a14="http://schemas.microsoft.com/office/drawing/2010/main"/>
            </a:ext>
          </a:extLst>
        </p:spPr>
      </p:pic>
      <p:pic>
        <p:nvPicPr>
          <p:cNvPr id="9" name="Picture 8" descr="txp_fig.png"/>
          <p:cNvPicPr>
            <a:picLocks noChangeAspect="1"/>
          </p:cNvPicPr>
          <p:nvPr>
            <p:custDataLst>
              <p:tags r:id="rId7"/>
            </p:custDataLst>
          </p:nvPr>
        </p:nvPicPr>
        <p:blipFill>
          <a:blip r:embed="rId1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16519" y="4258034"/>
            <a:ext cx="3048724" cy="550311"/>
          </a:xfrm>
          <a:prstGeom prst="rect">
            <a:avLst/>
          </a:prstGeo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31F19639-BCED-4a60-ADC4-E9642A236FB7}">
              <a14:hiddenScene3d xmlns:a14="http://schemas.microsoft.com/office/drawing/2010/main">
                <a:camera prst="orthographicFront">
                  <a:rot lat="0" lon="0" rev="0"/>
                </a:camera>
                <a:lightRig rig="threePt" dir="t">
                  <a:rot lat="0" lon="0" rev="0"/>
                </a:lightRig>
              </a14:hiddenScene3d>
            </a:ext>
            <a:ext uri="{E45631CC-5BF2-4c18-A39C-3461C7D3F71A}">
              <a14:hiddenSp3d xmlns:a14="http://schemas.microsoft.com/office/drawing/2010/main" extrusionH="457200">
                <a:contourClr>
                  <a:srgbClr val="000000"/>
                </a:contourClr>
              </a14:hiddenSp3d>
            </a:ext>
            <a:ext uri="{53640926-AAD7-44d8-BBD7-CCE9431645EC}">
              <a14:shadowObscured xmlns:a14="http://schemas.microsoft.com/office/drawing/2010/main"/>
            </a:ext>
          </a:extLst>
        </p:spPr>
      </p:pic>
      <p:sp>
        <p:nvSpPr>
          <p:cNvPr id="10" name="Прямоугольник 9"/>
          <p:cNvSpPr/>
          <p:nvPr/>
        </p:nvSpPr>
        <p:spPr bwMode="auto">
          <a:xfrm>
            <a:off x="478969" y="1074057"/>
            <a:ext cx="8186057" cy="5471886"/>
          </a:xfrm>
          <a:prstGeom prst="rect">
            <a:avLst/>
          </a:prstGeom>
          <a:no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ятиугольник 17"/>
          <p:cNvSpPr/>
          <p:nvPr/>
        </p:nvSpPr>
        <p:spPr bwMode="auto">
          <a:xfrm>
            <a:off x="361951" y="3581400"/>
            <a:ext cx="3400424" cy="1523999"/>
          </a:xfrm>
          <a:prstGeom prst="homePlate">
            <a:avLst>
              <a:gd name="adj" fmla="val 40591"/>
            </a:avLst>
          </a:prstGeom>
          <a:solidFill>
            <a:schemeClr val="accent6">
              <a:lumMod val="20000"/>
              <a:lumOff val="80000"/>
            </a:schemeClr>
          </a:solidFill>
          <a:ln w="50800" cap="flat" cmpd="sng" algn="ctr">
            <a:solidFill>
              <a:schemeClr val="bg2">
                <a:lumMod val="20000"/>
                <a:lumOff val="8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sp>
        <p:nvSpPr>
          <p:cNvPr id="2" name="Title 1"/>
          <p:cNvSpPr>
            <a:spLocks noGrp="1"/>
          </p:cNvSpPr>
          <p:nvPr>
            <p:ph type="title"/>
          </p:nvPr>
        </p:nvSpPr>
        <p:spPr/>
        <p:txBody>
          <a:bodyPr/>
          <a:lstStyle/>
          <a:p>
            <a:r>
              <a:rPr lang="en-US" dirty="0" smtClean="0"/>
              <a:t>HCOL Formalization</a:t>
            </a:r>
            <a:endParaRPr lang="en-US" dirty="0"/>
          </a:p>
        </p:txBody>
      </p:sp>
      <p:grpSp>
        <p:nvGrpSpPr>
          <p:cNvPr id="26" name="Группа 25"/>
          <p:cNvGrpSpPr/>
          <p:nvPr/>
        </p:nvGrpSpPr>
        <p:grpSpPr>
          <a:xfrm>
            <a:off x="361951" y="1295399"/>
            <a:ext cx="3400424" cy="1838325"/>
            <a:chOff x="361951" y="1295399"/>
            <a:chExt cx="3400424" cy="1838325"/>
          </a:xfrm>
        </p:grpSpPr>
        <p:sp>
          <p:nvSpPr>
            <p:cNvPr id="15" name="Пятиугольник 14"/>
            <p:cNvSpPr/>
            <p:nvPr/>
          </p:nvSpPr>
          <p:spPr bwMode="auto">
            <a:xfrm>
              <a:off x="361951" y="1295399"/>
              <a:ext cx="3400424" cy="1838325"/>
            </a:xfrm>
            <a:prstGeom prst="homePlate">
              <a:avLst>
                <a:gd name="adj" fmla="val 40591"/>
              </a:avLst>
            </a:prstGeom>
            <a:solidFill>
              <a:schemeClr val="accent5">
                <a:lumMod val="20000"/>
                <a:lumOff val="80000"/>
              </a:schemeClr>
            </a:solidFill>
            <a:ln w="50800" cap="flat" cmpd="sng" algn="ctr">
              <a:solidFill>
                <a:schemeClr val="bg2">
                  <a:lumMod val="20000"/>
                  <a:lumOff val="8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sp>
          <p:nvSpPr>
            <p:cNvPr id="5" name="TextBox 4"/>
            <p:cNvSpPr txBox="1"/>
            <p:nvPr/>
          </p:nvSpPr>
          <p:spPr>
            <a:xfrm>
              <a:off x="392642" y="1358782"/>
              <a:ext cx="2640844" cy="1754326"/>
            </a:xfrm>
            <a:prstGeom prst="rect">
              <a:avLst/>
            </a:prstGeom>
            <a:solidFill>
              <a:schemeClr val="accent5">
                <a:lumMod val="20000"/>
                <a:lumOff val="80000"/>
              </a:schemeClr>
            </a:solidFill>
          </p:spPr>
          <p:txBody>
            <a:bodyPr wrap="square" rtlCol="0">
              <a:spAutoFit/>
            </a:bodyPr>
            <a:lstStyle/>
            <a:p>
              <a:r>
                <a:rPr lang="en-US" sz="1800" b="0" dirty="0" smtClean="0"/>
                <a:t>An </a:t>
              </a:r>
              <a:r>
                <a:rPr lang="en-US" sz="1800" b="0" dirty="0"/>
                <a:t>HCOL expression can be represented by an Abstract Syntax Tree (AST</a:t>
              </a:r>
              <a:r>
                <a:rPr lang="en-US" sz="1800" b="0" dirty="0" smtClean="0"/>
                <a:t>). A subset </a:t>
              </a:r>
              <a:r>
                <a:rPr lang="en-US" sz="1800" b="0" dirty="0"/>
                <a:t>of </a:t>
              </a:r>
              <a:r>
                <a:rPr lang="en-US" sz="1800" b="0" dirty="0" smtClean="0"/>
                <a:t>the language syntax could be defined in </a:t>
              </a:r>
              <a:r>
                <a:rPr lang="en-US" sz="1800" b="0" dirty="0"/>
                <a:t>Coq using the following </a:t>
              </a:r>
              <a:r>
                <a:rPr lang="en-US" sz="1800" b="0" i="1" dirty="0"/>
                <a:t>inductive type</a:t>
              </a:r>
              <a:r>
                <a:rPr lang="en-US" sz="1800" b="0" dirty="0" smtClean="0"/>
                <a:t>:</a:t>
              </a:r>
              <a:endParaRPr lang="en-US" sz="1800" b="0" dirty="0"/>
            </a:p>
          </p:txBody>
        </p:sp>
      </p:grpSp>
      <p:grpSp>
        <p:nvGrpSpPr>
          <p:cNvPr id="25" name="Группа 24"/>
          <p:cNvGrpSpPr/>
          <p:nvPr/>
        </p:nvGrpSpPr>
        <p:grpSpPr>
          <a:xfrm>
            <a:off x="333376" y="5507037"/>
            <a:ext cx="3400424" cy="895349"/>
            <a:chOff x="333376" y="5238750"/>
            <a:chExt cx="3400424" cy="895349"/>
          </a:xfrm>
        </p:grpSpPr>
        <p:sp>
          <p:nvSpPr>
            <p:cNvPr id="24" name="Пятиугольник 23"/>
            <p:cNvSpPr/>
            <p:nvPr/>
          </p:nvSpPr>
          <p:spPr bwMode="auto">
            <a:xfrm>
              <a:off x="333376" y="5238750"/>
              <a:ext cx="3400424" cy="895349"/>
            </a:xfrm>
            <a:prstGeom prst="homePlate">
              <a:avLst>
                <a:gd name="adj" fmla="val 40591"/>
              </a:avLst>
            </a:prstGeom>
            <a:solidFill>
              <a:schemeClr val="bg1">
                <a:lumMod val="85000"/>
              </a:schemeClr>
            </a:solidFill>
            <a:ln w="50800" cap="flat" cmpd="sng" algn="ctr">
              <a:solidFill>
                <a:schemeClr val="bg2">
                  <a:lumMod val="20000"/>
                  <a:lumOff val="8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sp>
          <p:nvSpPr>
            <p:cNvPr id="8" name="TextBox 7"/>
            <p:cNvSpPr txBox="1"/>
            <p:nvPr/>
          </p:nvSpPr>
          <p:spPr>
            <a:xfrm>
              <a:off x="392642" y="5363259"/>
              <a:ext cx="2698901" cy="646331"/>
            </a:xfrm>
            <a:prstGeom prst="rect">
              <a:avLst/>
            </a:prstGeom>
            <a:solidFill>
              <a:schemeClr val="bg1">
                <a:lumMod val="85000"/>
              </a:schemeClr>
            </a:solidFill>
          </p:spPr>
          <p:txBody>
            <a:bodyPr wrap="square" rtlCol="0">
              <a:spAutoFit/>
            </a:bodyPr>
            <a:lstStyle/>
            <a:p>
              <a:r>
                <a:rPr lang="en-US" sz="1800" b="0" dirty="0" smtClean="0"/>
                <a:t>Example definitions of</a:t>
              </a:r>
            </a:p>
            <a:p>
              <a:r>
                <a:rPr lang="en-US" sz="1800" b="0" dirty="0" smtClean="0"/>
                <a:t> </a:t>
              </a:r>
              <a:r>
                <a:rPr lang="en-US" sz="1800" b="0" dirty="0"/>
                <a:t>Polynomial </a:t>
              </a:r>
              <a:r>
                <a:rPr lang="en-US" sz="1800" b="0" dirty="0" smtClean="0"/>
                <a:t>operator:</a:t>
              </a:r>
              <a:endParaRPr lang="en-US" sz="1800" b="0" dirty="0"/>
            </a:p>
          </p:txBody>
        </p:sp>
      </p:grpSp>
      <p:sp>
        <p:nvSpPr>
          <p:cNvPr id="6" name="TextBox 5"/>
          <p:cNvSpPr txBox="1"/>
          <p:nvPr/>
        </p:nvSpPr>
        <p:spPr>
          <a:xfrm>
            <a:off x="392643" y="3610785"/>
            <a:ext cx="2742444" cy="1477328"/>
          </a:xfrm>
          <a:prstGeom prst="rect">
            <a:avLst/>
          </a:prstGeom>
          <a:solidFill>
            <a:schemeClr val="accent2">
              <a:lumMod val="20000"/>
              <a:lumOff val="80000"/>
            </a:schemeClr>
          </a:solidFill>
        </p:spPr>
        <p:txBody>
          <a:bodyPr wrap="square" rtlCol="0">
            <a:spAutoFit/>
          </a:bodyPr>
          <a:lstStyle/>
          <a:p>
            <a:r>
              <a:rPr lang="en-US" sz="1800" b="0" dirty="0" smtClean="0"/>
              <a:t>The </a:t>
            </a:r>
            <a:r>
              <a:rPr lang="en-US" sz="1800" b="0" dirty="0"/>
              <a:t>semantics of </a:t>
            </a:r>
            <a:r>
              <a:rPr lang="en-US" sz="1800" b="0" dirty="0" smtClean="0"/>
              <a:t>is </a:t>
            </a:r>
            <a:r>
              <a:rPr lang="en-US" sz="1800" b="0" dirty="0"/>
              <a:t>defined via an evaluation function, which takes an </a:t>
            </a:r>
            <a:r>
              <a:rPr lang="en-US" sz="1800" b="0" dirty="0" err="1"/>
              <a:t>HOperator</a:t>
            </a:r>
            <a:r>
              <a:rPr lang="en-US" sz="1800" b="0" dirty="0"/>
              <a:t> object and an input vector and returns the resulting </a:t>
            </a:r>
            <a:r>
              <a:rPr lang="en-US" sz="1800" b="0" dirty="0" smtClean="0"/>
              <a:t>vector:</a:t>
            </a:r>
            <a:endParaRPr lang="en-US" sz="1600" b="0" dirty="0" smtClean="0">
              <a:latin typeface="Arial"/>
              <a:cs typeface="Arial"/>
              <a:sym typeface="Wingdings"/>
            </a:endParaRPr>
          </a:p>
        </p:txBody>
      </p:sp>
      <p:sp>
        <p:nvSpPr>
          <p:cNvPr id="10" name="TextBox 9"/>
          <p:cNvSpPr txBox="1"/>
          <p:nvPr/>
        </p:nvSpPr>
        <p:spPr>
          <a:xfrm>
            <a:off x="3802746" y="4189511"/>
            <a:ext cx="4940751" cy="307777"/>
          </a:xfrm>
          <a:prstGeom prst="rect">
            <a:avLst/>
          </a:prstGeom>
          <a:solidFill>
            <a:schemeClr val="accent6">
              <a:lumMod val="20000"/>
              <a:lumOff val="80000"/>
            </a:schemeClr>
          </a:solidFill>
          <a:ln w="38100">
            <a:solidFill>
              <a:schemeClr val="bg2">
                <a:lumMod val="20000"/>
                <a:lumOff val="80000"/>
              </a:schemeClr>
            </a:solidFill>
          </a:ln>
        </p:spPr>
        <p:txBody>
          <a:bodyPr wrap="square" rtlCol="0">
            <a:spAutoFit/>
          </a:bodyPr>
          <a:lstStyle/>
          <a:p>
            <a:r>
              <a:rPr lang="en-US" sz="1400" dirty="0" err="1" smtClean="0">
                <a:solidFill>
                  <a:schemeClr val="accent1">
                    <a:lumMod val="50000"/>
                  </a:schemeClr>
                </a:solidFill>
                <a:latin typeface="Calibri" pitchFamily="34" charset="0"/>
                <a:cs typeface="Times New Roman" pitchFamily="18" charset="0"/>
              </a:rPr>
              <a:t>evalHCOOL</a:t>
            </a:r>
            <a:r>
              <a:rPr lang="en-US" sz="1400" b="0" dirty="0" smtClean="0">
                <a:latin typeface="Calibri" pitchFamily="34" charset="0"/>
                <a:cs typeface="Arial" pitchFamily="34" charset="0"/>
              </a:rPr>
              <a:t>: </a:t>
            </a:r>
            <a:r>
              <a:rPr lang="uk-UA" sz="1400" b="0" dirty="0" smtClean="0">
                <a:solidFill>
                  <a:srgbClr val="FF0000"/>
                </a:solidFill>
                <a:latin typeface="Calibri" pitchFamily="34" charset="0"/>
              </a:rPr>
              <a:t>∀</a:t>
            </a:r>
            <a:r>
              <a:rPr lang="uk-UA" sz="1400" b="0" dirty="0" smtClean="0">
                <a:latin typeface="Calibri" pitchFamily="34" charset="0"/>
              </a:rPr>
              <a:t> </a:t>
            </a:r>
            <a:r>
              <a:rPr lang="en-US" sz="1400" b="0" dirty="0" smtClean="0">
                <a:latin typeface="Calibri" pitchFamily="34" charset="0"/>
                <a:cs typeface="Arial" pitchFamily="34" charset="0"/>
              </a:rPr>
              <a:t>{</a:t>
            </a:r>
            <a:r>
              <a:rPr lang="en-US" sz="1400" b="0" i="1" dirty="0" smtClean="0">
                <a:solidFill>
                  <a:srgbClr val="A50021"/>
                </a:solidFill>
                <a:latin typeface="Calibri" pitchFamily="34" charset="0"/>
                <a:cs typeface="Times New Roman" pitchFamily="18" charset="0"/>
              </a:rPr>
              <a:t>m n</a:t>
            </a:r>
            <a:r>
              <a:rPr lang="en-US" sz="1400" b="0" dirty="0" smtClean="0">
                <a:latin typeface="Calibri" pitchFamily="34" charset="0"/>
                <a:cs typeface="Arial" pitchFamily="34" charset="0"/>
              </a:rPr>
              <a:t>}, </a:t>
            </a:r>
            <a:r>
              <a:rPr lang="en-US" sz="1400" dirty="0" err="1" smtClean="0">
                <a:solidFill>
                  <a:schemeClr val="accent2"/>
                </a:solidFill>
                <a:latin typeface="Calibri" pitchFamily="34" charset="0"/>
                <a:cs typeface="Arial" pitchFamily="34" charset="0"/>
              </a:rPr>
              <a:t>HOperator</a:t>
            </a:r>
            <a:r>
              <a:rPr lang="en-US" sz="1400" b="0" dirty="0" smtClean="0">
                <a:solidFill>
                  <a:schemeClr val="accent6">
                    <a:lumMod val="75000"/>
                  </a:schemeClr>
                </a:solidFill>
                <a:latin typeface="Calibri" pitchFamily="34" charset="0"/>
                <a:cs typeface="Arial" pitchFamily="34" charset="0"/>
              </a:rPr>
              <a:t> </a:t>
            </a:r>
            <a:r>
              <a:rPr lang="en-US" sz="1400" b="0" i="1" dirty="0" smtClean="0">
                <a:solidFill>
                  <a:srgbClr val="A50021"/>
                </a:solidFill>
                <a:latin typeface="Calibri" pitchFamily="34" charset="0"/>
                <a:cs typeface="Times New Roman" pitchFamily="18" charset="0"/>
              </a:rPr>
              <a:t>m n </a:t>
            </a:r>
            <a:r>
              <a:rPr lang="en-US" sz="1400" b="0" i="1" dirty="0" smtClean="0">
                <a:latin typeface="Calibri" pitchFamily="34" charset="0"/>
                <a:cs typeface="Times New Roman" pitchFamily="18" charset="0"/>
                <a:sym typeface="Wingdings"/>
              </a:rPr>
              <a:t>→ </a:t>
            </a:r>
            <a:r>
              <a:rPr lang="en-US" sz="1400" i="1" dirty="0" smtClean="0">
                <a:solidFill>
                  <a:srgbClr val="336600"/>
                </a:solidFill>
                <a:latin typeface="Calibri" pitchFamily="34" charset="0"/>
                <a:cs typeface="Times New Roman" pitchFamily="18" charset="0"/>
                <a:sym typeface="Wingdings"/>
              </a:rPr>
              <a:t>vector</a:t>
            </a:r>
            <a:r>
              <a:rPr lang="en-US" sz="1400" b="0" i="1" dirty="0" smtClean="0">
                <a:latin typeface="Calibri" pitchFamily="34" charset="0"/>
                <a:cs typeface="Times New Roman" pitchFamily="18" charset="0"/>
                <a:sym typeface="Wingdings"/>
              </a:rPr>
              <a:t> </a:t>
            </a:r>
            <a:r>
              <a:rPr lang="en-US" sz="1400" b="0" i="1" dirty="0" smtClean="0">
                <a:solidFill>
                  <a:srgbClr val="A50021"/>
                </a:solidFill>
                <a:latin typeface="Calibri" pitchFamily="34" charset="0"/>
                <a:cs typeface="Times New Roman" pitchFamily="18" charset="0"/>
                <a:sym typeface="Wingdings"/>
              </a:rPr>
              <a:t>A m </a:t>
            </a:r>
            <a:r>
              <a:rPr lang="en-US" sz="1400" b="0" i="1" dirty="0" smtClean="0">
                <a:latin typeface="Calibri" pitchFamily="34" charset="0"/>
                <a:cs typeface="Times New Roman" pitchFamily="18" charset="0"/>
                <a:sym typeface="Wingdings"/>
              </a:rPr>
              <a:t>→ </a:t>
            </a:r>
            <a:r>
              <a:rPr lang="en-US" sz="1400" i="1" dirty="0" smtClean="0">
                <a:solidFill>
                  <a:srgbClr val="336600"/>
                </a:solidFill>
                <a:latin typeface="Calibri" pitchFamily="34" charset="0"/>
                <a:cs typeface="Times New Roman" pitchFamily="18" charset="0"/>
                <a:sym typeface="Wingdings"/>
              </a:rPr>
              <a:t>vector</a:t>
            </a:r>
            <a:r>
              <a:rPr lang="en-US" sz="1400" b="0" i="1" dirty="0" smtClean="0">
                <a:latin typeface="Calibri" pitchFamily="34" charset="0"/>
                <a:cs typeface="Times New Roman" pitchFamily="18" charset="0"/>
                <a:sym typeface="Wingdings"/>
              </a:rPr>
              <a:t> </a:t>
            </a:r>
            <a:r>
              <a:rPr lang="en-US" sz="1400" b="0" i="1" dirty="0" smtClean="0">
                <a:solidFill>
                  <a:srgbClr val="A50021"/>
                </a:solidFill>
                <a:latin typeface="Calibri" pitchFamily="34" charset="0"/>
                <a:cs typeface="Times New Roman" pitchFamily="18" charset="0"/>
                <a:sym typeface="Wingdings"/>
              </a:rPr>
              <a:t>A n</a:t>
            </a:r>
            <a:r>
              <a:rPr lang="en-US" sz="1400" b="0" dirty="0" smtClean="0">
                <a:latin typeface="Calibri" pitchFamily="34" charset="0"/>
                <a:cs typeface="Arial"/>
                <a:sym typeface="Wingdings"/>
              </a:rPr>
              <a:t>.</a:t>
            </a:r>
            <a:endParaRPr lang="uk-UA" sz="1400" b="0" dirty="0">
              <a:latin typeface="Calibri" pitchFamily="34" charset="0"/>
              <a:cs typeface="Arial" pitchFamily="34" charset="0"/>
            </a:endParaRPr>
          </a:p>
        </p:txBody>
      </p:sp>
      <p:sp>
        <p:nvSpPr>
          <p:cNvPr id="13" name="TextBox 12"/>
          <p:cNvSpPr txBox="1"/>
          <p:nvPr/>
        </p:nvSpPr>
        <p:spPr>
          <a:xfrm>
            <a:off x="3802745" y="1220283"/>
            <a:ext cx="4920339" cy="2031325"/>
          </a:xfrm>
          <a:prstGeom prst="rect">
            <a:avLst/>
          </a:prstGeom>
          <a:solidFill>
            <a:schemeClr val="accent5">
              <a:lumMod val="20000"/>
              <a:lumOff val="80000"/>
            </a:schemeClr>
          </a:solidFill>
          <a:ln w="38100">
            <a:solidFill>
              <a:schemeClr val="bg2">
                <a:lumMod val="20000"/>
                <a:lumOff val="80000"/>
              </a:schemeClr>
            </a:solidFill>
          </a:ln>
        </p:spPr>
        <p:txBody>
          <a:bodyPr wrap="square" rtlCol="0">
            <a:spAutoFit/>
          </a:bodyPr>
          <a:lstStyle/>
          <a:p>
            <a:r>
              <a:rPr lang="en-US" sz="1400" b="0" dirty="0" smtClean="0">
                <a:solidFill>
                  <a:srgbClr val="A50021"/>
                </a:solidFill>
                <a:latin typeface="Courier Prime" pitchFamily="49" charset="0"/>
              </a:rPr>
              <a:t>Inductive</a:t>
            </a:r>
            <a:r>
              <a:rPr lang="en-US" sz="1400" dirty="0" smtClean="0">
                <a:latin typeface="Calibri" pitchFamily="34" charset="0"/>
              </a:rPr>
              <a:t> </a:t>
            </a:r>
            <a:r>
              <a:rPr lang="en-US" sz="1400" dirty="0" err="1" smtClean="0">
                <a:solidFill>
                  <a:srgbClr val="0066CC"/>
                </a:solidFill>
                <a:latin typeface="Calibri" pitchFamily="34" charset="0"/>
              </a:rPr>
              <a:t>HOperator</a:t>
            </a:r>
            <a:r>
              <a:rPr lang="en-US" sz="1400" dirty="0" smtClean="0">
                <a:latin typeface="Calibri" pitchFamily="34" charset="0"/>
              </a:rPr>
              <a:t>: </a:t>
            </a:r>
            <a:r>
              <a:rPr lang="en-US" sz="1400" dirty="0" err="1" smtClean="0">
                <a:solidFill>
                  <a:srgbClr val="0066CC"/>
                </a:solidFill>
                <a:latin typeface="Calibri" pitchFamily="34" charset="0"/>
              </a:rPr>
              <a:t>nat</a:t>
            </a:r>
            <a:r>
              <a:rPr lang="en-US" sz="1400" i="1" dirty="0" smtClean="0">
                <a:latin typeface="Calibri" pitchFamily="34" charset="0"/>
              </a:rPr>
              <a:t>→ </a:t>
            </a:r>
            <a:r>
              <a:rPr lang="en-US" sz="1400" dirty="0" err="1" smtClean="0">
                <a:solidFill>
                  <a:srgbClr val="0066CC"/>
                </a:solidFill>
                <a:latin typeface="Calibri" pitchFamily="34" charset="0"/>
              </a:rPr>
              <a:t>nat</a:t>
            </a:r>
            <a:r>
              <a:rPr lang="en-US" sz="1400" i="1" dirty="0" smtClean="0">
                <a:latin typeface="Calibri" pitchFamily="34" charset="0"/>
              </a:rPr>
              <a:t> → </a:t>
            </a:r>
            <a:r>
              <a:rPr lang="en-US" sz="1400" b="0" dirty="0" smtClean="0">
                <a:solidFill>
                  <a:srgbClr val="A50021"/>
                </a:solidFill>
                <a:latin typeface="Courier Prime" pitchFamily="49" charset="0"/>
              </a:rPr>
              <a:t>Type</a:t>
            </a:r>
            <a:r>
              <a:rPr lang="en-US" sz="1400" dirty="0" smtClean="0">
                <a:latin typeface="Calibri" pitchFamily="34" charset="0"/>
              </a:rPr>
              <a:t> :=</a:t>
            </a:r>
            <a:endParaRPr lang="uk-UA" sz="1400" dirty="0" smtClean="0">
              <a:latin typeface="Calibri" pitchFamily="34" charset="0"/>
            </a:endParaRPr>
          </a:p>
          <a:p>
            <a:r>
              <a:rPr lang="en-US" sz="1400" dirty="0" smtClean="0">
                <a:latin typeface="Calibri" pitchFamily="34" charset="0"/>
              </a:rPr>
              <a:t>│</a:t>
            </a:r>
            <a:r>
              <a:rPr lang="en-US" sz="1400" dirty="0" err="1" smtClean="0">
                <a:solidFill>
                  <a:srgbClr val="A50021"/>
                </a:solidFill>
                <a:latin typeface="Calibri" pitchFamily="34" charset="0"/>
              </a:rPr>
              <a:t>HOReduction</a:t>
            </a:r>
            <a:r>
              <a:rPr lang="en-US" sz="1400" dirty="0" smtClean="0">
                <a:latin typeface="Calibri" pitchFamily="34" charset="0"/>
              </a:rPr>
              <a:t> : </a:t>
            </a:r>
            <a:r>
              <a:rPr lang="uk-UA" sz="1400" b="0" dirty="0" smtClean="0">
                <a:solidFill>
                  <a:srgbClr val="FF0000"/>
                </a:solidFill>
                <a:latin typeface="Calibri" pitchFamily="34" charset="0"/>
              </a:rPr>
              <a:t>∀</a:t>
            </a:r>
            <a:r>
              <a:rPr lang="uk-UA" sz="1400" dirty="0" smtClean="0">
                <a:latin typeface="Calibri" pitchFamily="34" charset="0"/>
              </a:rPr>
              <a:t> </a:t>
            </a:r>
            <a:r>
              <a:rPr lang="en-US" sz="1400" i="1" dirty="0" smtClean="0">
                <a:solidFill>
                  <a:srgbClr val="A50021"/>
                </a:solidFill>
                <a:latin typeface="Calibri" pitchFamily="34" charset="0"/>
              </a:rPr>
              <a:t>m</a:t>
            </a:r>
            <a:r>
              <a:rPr lang="en-US" sz="1400" i="1" dirty="0" smtClean="0">
                <a:latin typeface="Calibri" pitchFamily="34" charset="0"/>
              </a:rPr>
              <a:t> </a:t>
            </a:r>
            <a:r>
              <a:rPr lang="en-US" sz="1400" dirty="0" smtClean="0">
                <a:latin typeface="Calibri" pitchFamily="34" charset="0"/>
              </a:rPr>
              <a:t>(</a:t>
            </a:r>
            <a:r>
              <a:rPr lang="en-US" sz="1400" i="1" dirty="0" smtClean="0">
                <a:solidFill>
                  <a:srgbClr val="A50021"/>
                </a:solidFill>
                <a:latin typeface="Calibri" pitchFamily="34" charset="0"/>
              </a:rPr>
              <a:t>f</a:t>
            </a:r>
            <a:r>
              <a:rPr lang="en-US" sz="1400" i="1" dirty="0" smtClean="0">
                <a:latin typeface="Calibri" pitchFamily="34" charset="0"/>
              </a:rPr>
              <a:t>:</a:t>
            </a:r>
            <a:r>
              <a:rPr lang="en-US" sz="1400" i="1" dirty="0" smtClean="0">
                <a:solidFill>
                  <a:srgbClr val="A50021"/>
                </a:solidFill>
                <a:latin typeface="Calibri" pitchFamily="34" charset="0"/>
              </a:rPr>
              <a:t>  A </a:t>
            </a:r>
            <a:r>
              <a:rPr lang="en-US" sz="1400" i="1" dirty="0" smtClean="0">
                <a:latin typeface="Calibri" pitchFamily="34" charset="0"/>
              </a:rPr>
              <a:t>→</a:t>
            </a:r>
            <a:r>
              <a:rPr lang="en-US" sz="1400" i="1" dirty="0" smtClean="0">
                <a:solidFill>
                  <a:srgbClr val="A50021"/>
                </a:solidFill>
                <a:latin typeface="Calibri" pitchFamily="34" charset="0"/>
              </a:rPr>
              <a:t> A </a:t>
            </a:r>
            <a:r>
              <a:rPr lang="en-US" sz="1400" i="1" dirty="0" smtClean="0">
                <a:latin typeface="Calibri" pitchFamily="34" charset="0"/>
              </a:rPr>
              <a:t>→</a:t>
            </a:r>
            <a:r>
              <a:rPr lang="en-US" sz="1400" dirty="0" smtClean="0">
                <a:latin typeface="Calibri" pitchFamily="34" charset="0"/>
              </a:rPr>
              <a:t>)</a:t>
            </a:r>
            <a:endParaRPr lang="uk-UA" sz="1400" dirty="0" smtClean="0">
              <a:latin typeface="Calibri" pitchFamily="34" charset="0"/>
            </a:endParaRPr>
          </a:p>
          <a:p>
            <a:r>
              <a:rPr lang="en-US" sz="1400" dirty="0" smtClean="0">
                <a:latin typeface="Calibri" pitchFamily="34" charset="0"/>
              </a:rPr>
              <a:t>    </a:t>
            </a:r>
            <a:r>
              <a:rPr lang="uk-UA" sz="1400" dirty="0" smtClean="0">
                <a:latin typeface="Calibri" pitchFamily="34" charset="0"/>
              </a:rPr>
              <a:t>‘</a:t>
            </a:r>
            <a:r>
              <a:rPr lang="en-US" sz="1400" dirty="0" smtClean="0">
                <a:latin typeface="Calibri" pitchFamily="34" charset="0"/>
              </a:rPr>
              <a:t>{</a:t>
            </a:r>
            <a:r>
              <a:rPr lang="en-US" sz="1400" i="1" dirty="0" smtClean="0">
                <a:latin typeface="Calibri" pitchFamily="34" charset="0"/>
              </a:rPr>
              <a:t>pF</a:t>
            </a:r>
            <a:r>
              <a:rPr lang="en-US" sz="1400" dirty="0" smtClean="0">
                <a:latin typeface="Calibri" pitchFamily="34" charset="0"/>
              </a:rPr>
              <a:t>: !Proper </a:t>
            </a:r>
            <a:r>
              <a:rPr lang="en-US" sz="1400" dirty="0" smtClean="0">
                <a:solidFill>
                  <a:srgbClr val="A50021"/>
                </a:solidFill>
                <a:latin typeface="Calibri" pitchFamily="34" charset="0"/>
              </a:rPr>
              <a:t>( (=) ==&gt;  (=)  ==&gt;   (=)</a:t>
            </a:r>
            <a:r>
              <a:rPr lang="en-US" sz="1400" dirty="0" smtClean="0">
                <a:latin typeface="Calibri" pitchFamily="34" charset="0"/>
              </a:rPr>
              <a:t>  ) </a:t>
            </a:r>
            <a:r>
              <a:rPr lang="en-US" sz="1400" i="1" dirty="0" smtClean="0">
                <a:latin typeface="Calibri" pitchFamily="34" charset="0"/>
              </a:rPr>
              <a:t>f </a:t>
            </a:r>
            <a:r>
              <a:rPr lang="en-US" sz="1400" dirty="0" smtClean="0">
                <a:latin typeface="Calibri" pitchFamily="34" charset="0"/>
              </a:rPr>
              <a:t>}  (</a:t>
            </a:r>
            <a:r>
              <a:rPr lang="en-US" sz="1400" i="1" dirty="0" err="1" smtClean="0">
                <a:solidFill>
                  <a:srgbClr val="A50021"/>
                </a:solidFill>
                <a:latin typeface="Calibri" pitchFamily="34" charset="0"/>
              </a:rPr>
              <a:t>id</a:t>
            </a:r>
            <a:r>
              <a:rPr lang="en-US" sz="1400" i="1" dirty="0" err="1" smtClean="0">
                <a:latin typeface="Calibri" pitchFamily="34" charset="0"/>
              </a:rPr>
              <a:t>:</a:t>
            </a:r>
            <a:r>
              <a:rPr lang="en-US" sz="1400" i="1" dirty="0" err="1" smtClean="0">
                <a:solidFill>
                  <a:srgbClr val="A50021"/>
                </a:solidFill>
                <a:latin typeface="Calibri" pitchFamily="34" charset="0"/>
              </a:rPr>
              <a:t>A</a:t>
            </a:r>
            <a:r>
              <a:rPr lang="en-US" sz="1400" dirty="0" smtClean="0">
                <a:latin typeface="Calibri" pitchFamily="34" charset="0"/>
              </a:rPr>
              <a:t>), </a:t>
            </a:r>
            <a:r>
              <a:rPr lang="en-US" sz="1400" dirty="0" err="1" smtClean="0">
                <a:solidFill>
                  <a:srgbClr val="0066CC"/>
                </a:solidFill>
                <a:latin typeface="Calibri" pitchFamily="34" charset="0"/>
              </a:rPr>
              <a:t>HOperator</a:t>
            </a:r>
            <a:r>
              <a:rPr lang="en-US" sz="1400" dirty="0" smtClean="0">
                <a:latin typeface="Calibri" pitchFamily="34" charset="0"/>
              </a:rPr>
              <a:t>  </a:t>
            </a:r>
            <a:r>
              <a:rPr lang="en-US" sz="1400" i="1" dirty="0" smtClean="0">
                <a:solidFill>
                  <a:srgbClr val="A50021"/>
                </a:solidFill>
                <a:latin typeface="Calibri" pitchFamily="34" charset="0"/>
              </a:rPr>
              <a:t>m</a:t>
            </a:r>
            <a:r>
              <a:rPr lang="en-US" sz="1400" dirty="0" smtClean="0">
                <a:latin typeface="Calibri" pitchFamily="34" charset="0"/>
              </a:rPr>
              <a:t> 1</a:t>
            </a:r>
            <a:endParaRPr lang="uk-UA" sz="1400" dirty="0" smtClean="0">
              <a:latin typeface="Calibri" pitchFamily="34" charset="0"/>
            </a:endParaRPr>
          </a:p>
          <a:p>
            <a:r>
              <a:rPr lang="en-US" sz="1400" dirty="0" smtClean="0">
                <a:latin typeface="Calibri" pitchFamily="34" charset="0"/>
              </a:rPr>
              <a:t>│</a:t>
            </a:r>
            <a:r>
              <a:rPr lang="en-US" sz="1400" dirty="0" err="1" smtClean="0">
                <a:solidFill>
                  <a:srgbClr val="A50021"/>
                </a:solidFill>
                <a:latin typeface="Calibri" pitchFamily="34" charset="0"/>
              </a:rPr>
              <a:t>HOPointWise</a:t>
            </a:r>
            <a:r>
              <a:rPr lang="en-US" sz="1400" dirty="0" smtClean="0">
                <a:latin typeface="Calibri" pitchFamily="34" charset="0"/>
              </a:rPr>
              <a:t> : </a:t>
            </a:r>
            <a:r>
              <a:rPr lang="uk-UA" sz="1400" b="0" dirty="0" smtClean="0">
                <a:solidFill>
                  <a:srgbClr val="FF0000"/>
                </a:solidFill>
                <a:latin typeface="Calibri" pitchFamily="34" charset="0"/>
              </a:rPr>
              <a:t>∀</a:t>
            </a:r>
            <a:r>
              <a:rPr lang="uk-UA" sz="1400" dirty="0" smtClean="0">
                <a:latin typeface="Calibri" pitchFamily="34" charset="0"/>
              </a:rPr>
              <a:t> </a:t>
            </a:r>
            <a:r>
              <a:rPr lang="en-US" sz="1400" i="1" dirty="0" smtClean="0">
                <a:solidFill>
                  <a:srgbClr val="A50021"/>
                </a:solidFill>
                <a:latin typeface="Calibri" pitchFamily="34" charset="0"/>
              </a:rPr>
              <a:t>n </a:t>
            </a:r>
            <a:r>
              <a:rPr lang="en-US" sz="1400" dirty="0" smtClean="0">
                <a:latin typeface="Calibri" pitchFamily="34" charset="0"/>
              </a:rPr>
              <a:t>(</a:t>
            </a:r>
            <a:r>
              <a:rPr lang="en-US" sz="1400" i="1" dirty="0" smtClean="0">
                <a:solidFill>
                  <a:srgbClr val="A50021"/>
                </a:solidFill>
                <a:latin typeface="Calibri" pitchFamily="34" charset="0"/>
              </a:rPr>
              <a:t>f</a:t>
            </a:r>
            <a:r>
              <a:rPr lang="en-US" sz="1400" i="1" dirty="0" smtClean="0">
                <a:latin typeface="Calibri" pitchFamily="34" charset="0"/>
              </a:rPr>
              <a:t>: </a:t>
            </a:r>
            <a:r>
              <a:rPr lang="en-US" sz="1400" i="1" dirty="0" smtClean="0">
                <a:solidFill>
                  <a:srgbClr val="A50021"/>
                </a:solidFill>
                <a:latin typeface="Calibri" pitchFamily="34" charset="0"/>
              </a:rPr>
              <a:t> A </a:t>
            </a:r>
            <a:r>
              <a:rPr lang="en-US" sz="1400" i="1" dirty="0" smtClean="0">
                <a:latin typeface="Calibri" pitchFamily="34" charset="0"/>
              </a:rPr>
              <a:t>→</a:t>
            </a:r>
            <a:r>
              <a:rPr lang="en-US" sz="1400" i="1" dirty="0" smtClean="0">
                <a:solidFill>
                  <a:srgbClr val="A50021"/>
                </a:solidFill>
                <a:latin typeface="Calibri" pitchFamily="34" charset="0"/>
              </a:rPr>
              <a:t> A </a:t>
            </a:r>
            <a:r>
              <a:rPr lang="en-US" sz="1400" i="1" dirty="0" smtClean="0">
                <a:latin typeface="Calibri" pitchFamily="34" charset="0"/>
              </a:rPr>
              <a:t>→</a:t>
            </a:r>
            <a:r>
              <a:rPr lang="en-US" sz="1400" i="1" dirty="0" smtClean="0">
                <a:solidFill>
                  <a:srgbClr val="A50021"/>
                </a:solidFill>
                <a:latin typeface="Calibri" pitchFamily="34" charset="0"/>
              </a:rPr>
              <a:t>A</a:t>
            </a:r>
            <a:r>
              <a:rPr lang="en-US" sz="1400" dirty="0" smtClean="0">
                <a:latin typeface="Calibri" pitchFamily="34" charset="0"/>
              </a:rPr>
              <a:t>)</a:t>
            </a:r>
            <a:endParaRPr lang="uk-UA" sz="1400" dirty="0" smtClean="0">
              <a:latin typeface="Calibri" pitchFamily="34" charset="0"/>
            </a:endParaRPr>
          </a:p>
          <a:p>
            <a:r>
              <a:rPr lang="en-US" sz="1400" dirty="0" smtClean="0">
                <a:latin typeface="Calibri" pitchFamily="34" charset="0"/>
              </a:rPr>
              <a:t>    </a:t>
            </a:r>
            <a:r>
              <a:rPr lang="uk-UA" sz="1400" dirty="0" smtClean="0">
                <a:latin typeface="Calibri" pitchFamily="34" charset="0"/>
              </a:rPr>
              <a:t>‘</a:t>
            </a:r>
            <a:r>
              <a:rPr lang="en-US" sz="1400" dirty="0" smtClean="0">
                <a:latin typeface="Calibri" pitchFamily="34" charset="0"/>
              </a:rPr>
              <a:t>{</a:t>
            </a:r>
            <a:r>
              <a:rPr lang="en-US" sz="1400" i="1" dirty="0" smtClean="0">
                <a:latin typeface="Calibri" pitchFamily="34" charset="0"/>
              </a:rPr>
              <a:t>pF</a:t>
            </a:r>
            <a:r>
              <a:rPr lang="en-US" sz="1400" dirty="0" smtClean="0">
                <a:latin typeface="Calibri" pitchFamily="34" charset="0"/>
              </a:rPr>
              <a:t>: !Proper ( </a:t>
            </a:r>
            <a:r>
              <a:rPr lang="en-US" sz="1400" dirty="0" smtClean="0">
                <a:solidFill>
                  <a:srgbClr val="A50021"/>
                </a:solidFill>
                <a:latin typeface="Calibri" pitchFamily="34" charset="0"/>
              </a:rPr>
              <a:t>(=) ==&gt;  (=)  ==&gt;   (=)  </a:t>
            </a:r>
            <a:r>
              <a:rPr lang="en-US" sz="1400" dirty="0" smtClean="0">
                <a:latin typeface="Calibri" pitchFamily="34" charset="0"/>
              </a:rPr>
              <a:t>) </a:t>
            </a:r>
            <a:r>
              <a:rPr lang="en-US" sz="1400" i="1" dirty="0" smtClean="0">
                <a:latin typeface="Calibri" pitchFamily="34" charset="0"/>
              </a:rPr>
              <a:t>f </a:t>
            </a:r>
            <a:r>
              <a:rPr lang="en-US" sz="1400" dirty="0" smtClean="0">
                <a:latin typeface="Calibri" pitchFamily="34" charset="0"/>
              </a:rPr>
              <a:t>},  </a:t>
            </a:r>
            <a:r>
              <a:rPr lang="en-US" sz="1400" dirty="0" err="1" smtClean="0">
                <a:solidFill>
                  <a:srgbClr val="0066CC"/>
                </a:solidFill>
                <a:latin typeface="Calibri" pitchFamily="34" charset="0"/>
              </a:rPr>
              <a:t>HOperator</a:t>
            </a:r>
            <a:r>
              <a:rPr lang="en-US" sz="1400" dirty="0" smtClean="0">
                <a:latin typeface="Calibri" pitchFamily="34" charset="0"/>
              </a:rPr>
              <a:t>  </a:t>
            </a:r>
            <a:r>
              <a:rPr lang="en-US" sz="1400" i="1" dirty="0" smtClean="0">
                <a:latin typeface="Calibri" pitchFamily="34" charset="0"/>
              </a:rPr>
              <a:t>(</a:t>
            </a:r>
            <a:r>
              <a:rPr lang="en-US" sz="1400" i="1" dirty="0" err="1" smtClean="0">
                <a:solidFill>
                  <a:srgbClr val="A50021"/>
                </a:solidFill>
                <a:latin typeface="Calibri" pitchFamily="34" charset="0"/>
              </a:rPr>
              <a:t>n</a:t>
            </a:r>
            <a:r>
              <a:rPr lang="en-US" sz="1400" i="1" dirty="0" err="1" smtClean="0">
                <a:solidFill>
                  <a:srgbClr val="FF0000"/>
                </a:solidFill>
                <a:latin typeface="Calibri" pitchFamily="34" charset="0"/>
              </a:rPr>
              <a:t>+</a:t>
            </a:r>
            <a:r>
              <a:rPr lang="en-US" sz="1400" i="1" dirty="0" err="1" smtClean="0">
                <a:solidFill>
                  <a:srgbClr val="A50021"/>
                </a:solidFill>
                <a:latin typeface="Calibri" pitchFamily="34" charset="0"/>
              </a:rPr>
              <a:t>n</a:t>
            </a:r>
            <a:r>
              <a:rPr lang="en-US" sz="1400" i="1" dirty="0" smtClean="0">
                <a:latin typeface="Calibri" pitchFamily="34" charset="0"/>
              </a:rPr>
              <a:t>) </a:t>
            </a:r>
            <a:r>
              <a:rPr lang="en-US" sz="1400" i="1" dirty="0" smtClean="0">
                <a:solidFill>
                  <a:srgbClr val="A50021"/>
                </a:solidFill>
                <a:latin typeface="Calibri" pitchFamily="34" charset="0"/>
              </a:rPr>
              <a:t>n</a:t>
            </a:r>
            <a:endParaRPr lang="uk-UA" sz="1400" dirty="0" smtClean="0">
              <a:solidFill>
                <a:srgbClr val="A50021"/>
              </a:solidFill>
              <a:latin typeface="Calibri" pitchFamily="34" charset="0"/>
            </a:endParaRPr>
          </a:p>
          <a:p>
            <a:r>
              <a:rPr lang="en-US" sz="1400" dirty="0" smtClean="0">
                <a:latin typeface="Calibri" pitchFamily="34" charset="0"/>
              </a:rPr>
              <a:t>│</a:t>
            </a:r>
            <a:r>
              <a:rPr lang="en-US" sz="1400" dirty="0" err="1" smtClean="0">
                <a:solidFill>
                  <a:srgbClr val="A50021"/>
                </a:solidFill>
                <a:latin typeface="Calibri" pitchFamily="34" charset="0"/>
              </a:rPr>
              <a:t>HOScalarProd</a:t>
            </a:r>
            <a:r>
              <a:rPr lang="en-US" sz="1400" dirty="0" smtClean="0">
                <a:latin typeface="Calibri" pitchFamily="34" charset="0"/>
              </a:rPr>
              <a:t>:</a:t>
            </a:r>
            <a:r>
              <a:rPr lang="en-US" sz="1400" b="0" dirty="0" smtClean="0">
                <a:solidFill>
                  <a:srgbClr val="FF0000"/>
                </a:solidFill>
                <a:latin typeface="Calibri" pitchFamily="34" charset="0"/>
              </a:rPr>
              <a:t> </a:t>
            </a:r>
            <a:r>
              <a:rPr lang="uk-UA" sz="1400" b="0" dirty="0" smtClean="0">
                <a:solidFill>
                  <a:srgbClr val="FF0000"/>
                </a:solidFill>
                <a:latin typeface="Calibri" pitchFamily="34" charset="0"/>
              </a:rPr>
              <a:t>∀ </a:t>
            </a:r>
            <a:r>
              <a:rPr lang="uk-UA" sz="1400" b="0" i="1" dirty="0" smtClean="0">
                <a:solidFill>
                  <a:srgbClr val="FF0000"/>
                </a:solidFill>
                <a:latin typeface="Calibri" pitchFamily="34" charset="0"/>
              </a:rPr>
              <a:t> </a:t>
            </a:r>
            <a:r>
              <a:rPr lang="en-US" sz="1400" dirty="0" smtClean="0">
                <a:latin typeface="Calibri" pitchFamily="34" charset="0"/>
              </a:rPr>
              <a:t>{</a:t>
            </a:r>
            <a:r>
              <a:rPr lang="en-US" sz="1400" i="1" dirty="0" smtClean="0">
                <a:solidFill>
                  <a:srgbClr val="A50021"/>
                </a:solidFill>
                <a:latin typeface="Calibri" pitchFamily="34" charset="0"/>
              </a:rPr>
              <a:t>k</a:t>
            </a:r>
            <a:r>
              <a:rPr lang="en-US" sz="1400" dirty="0" smtClean="0">
                <a:latin typeface="Calibri" pitchFamily="34" charset="0"/>
              </a:rPr>
              <a:t>:</a:t>
            </a:r>
            <a:r>
              <a:rPr lang="en-US" sz="1400" dirty="0" smtClean="0">
                <a:solidFill>
                  <a:srgbClr val="0066CC"/>
                </a:solidFill>
                <a:latin typeface="Calibri" pitchFamily="34" charset="0"/>
              </a:rPr>
              <a:t>nat</a:t>
            </a:r>
            <a:r>
              <a:rPr lang="en-US" sz="1400" dirty="0" smtClean="0">
                <a:latin typeface="Calibri" pitchFamily="34" charset="0"/>
              </a:rPr>
              <a:t>}, </a:t>
            </a:r>
            <a:r>
              <a:rPr lang="en-US" sz="1400" dirty="0" err="1" smtClean="0">
                <a:solidFill>
                  <a:srgbClr val="0066CC"/>
                </a:solidFill>
                <a:latin typeface="Calibri" pitchFamily="34" charset="0"/>
              </a:rPr>
              <a:t>HOperator</a:t>
            </a:r>
            <a:r>
              <a:rPr lang="en-US" sz="1400" dirty="0" smtClean="0">
                <a:latin typeface="Calibri" pitchFamily="34" charset="0"/>
              </a:rPr>
              <a:t> (</a:t>
            </a:r>
            <a:r>
              <a:rPr lang="en-US" sz="1400" i="1" dirty="0" err="1" smtClean="0">
                <a:solidFill>
                  <a:srgbClr val="A50021"/>
                </a:solidFill>
                <a:latin typeface="Calibri" pitchFamily="34" charset="0"/>
              </a:rPr>
              <a:t>k</a:t>
            </a:r>
            <a:r>
              <a:rPr lang="en-US" sz="1400" i="1" dirty="0" err="1" smtClean="0">
                <a:solidFill>
                  <a:srgbClr val="FF0000"/>
                </a:solidFill>
                <a:latin typeface="Calibri" pitchFamily="34" charset="0"/>
              </a:rPr>
              <a:t>+</a:t>
            </a:r>
            <a:r>
              <a:rPr lang="en-US" sz="1400" i="1" dirty="0" err="1" smtClean="0">
                <a:solidFill>
                  <a:srgbClr val="A50021"/>
                </a:solidFill>
                <a:latin typeface="Calibri" pitchFamily="34" charset="0"/>
              </a:rPr>
              <a:t>k</a:t>
            </a:r>
            <a:r>
              <a:rPr lang="en-US" sz="1400" dirty="0" smtClean="0">
                <a:latin typeface="Calibri" pitchFamily="34" charset="0"/>
              </a:rPr>
              <a:t>) 1</a:t>
            </a:r>
            <a:endParaRPr lang="uk-UA" sz="1400" dirty="0" smtClean="0">
              <a:latin typeface="Calibri" pitchFamily="34" charset="0"/>
            </a:endParaRPr>
          </a:p>
          <a:p>
            <a:r>
              <a:rPr lang="en-US" sz="1400" dirty="0" smtClean="0">
                <a:latin typeface="Calibri" pitchFamily="34" charset="0"/>
              </a:rPr>
              <a:t>│</a:t>
            </a:r>
            <a:r>
              <a:rPr lang="en-US" sz="1400" dirty="0" err="1" smtClean="0">
                <a:solidFill>
                  <a:srgbClr val="A50021"/>
                </a:solidFill>
                <a:latin typeface="Calibri" pitchFamily="34" charset="0"/>
              </a:rPr>
              <a:t>HOEvalPolynomial</a:t>
            </a:r>
            <a:r>
              <a:rPr lang="en-US" sz="1400" b="0" dirty="0" smtClean="0">
                <a:solidFill>
                  <a:srgbClr val="FF0000"/>
                </a:solidFill>
                <a:latin typeface="Calibri" pitchFamily="34" charset="0"/>
              </a:rPr>
              <a:t>: </a:t>
            </a:r>
            <a:r>
              <a:rPr lang="uk-UA" sz="1400" b="0" dirty="0" smtClean="0">
                <a:solidFill>
                  <a:srgbClr val="FF0000"/>
                </a:solidFill>
                <a:latin typeface="Calibri" pitchFamily="34" charset="0"/>
              </a:rPr>
              <a:t>∀</a:t>
            </a:r>
            <a:r>
              <a:rPr lang="uk-UA" sz="1400" dirty="0" smtClean="0">
                <a:latin typeface="Calibri" pitchFamily="34" charset="0"/>
              </a:rPr>
              <a:t> </a:t>
            </a:r>
            <a:r>
              <a:rPr lang="uk-UA" sz="1400" i="1" dirty="0" smtClean="0">
                <a:latin typeface="Calibri" pitchFamily="34" charset="0"/>
              </a:rPr>
              <a:t> </a:t>
            </a:r>
            <a:r>
              <a:rPr lang="en-US" sz="1400" dirty="0" smtClean="0">
                <a:latin typeface="Calibri" pitchFamily="34" charset="0"/>
              </a:rPr>
              <a:t>{</a:t>
            </a:r>
            <a:r>
              <a:rPr lang="en-US" sz="1400" i="1" dirty="0" smtClean="0">
                <a:solidFill>
                  <a:srgbClr val="A50021"/>
                </a:solidFill>
                <a:latin typeface="Calibri" pitchFamily="34" charset="0"/>
              </a:rPr>
              <a:t>n</a:t>
            </a:r>
            <a:r>
              <a:rPr lang="en-US" sz="1400" dirty="0" smtClean="0">
                <a:latin typeface="Calibri" pitchFamily="34" charset="0"/>
              </a:rPr>
              <a:t>} (</a:t>
            </a:r>
            <a:r>
              <a:rPr lang="en-US" sz="1400" b="0" i="1" dirty="0" smtClean="0">
                <a:solidFill>
                  <a:srgbClr val="A50021"/>
                </a:solidFill>
                <a:latin typeface="Calibri" pitchFamily="34" charset="0"/>
              </a:rPr>
              <a:t>a</a:t>
            </a:r>
            <a:r>
              <a:rPr lang="en-US" sz="1400" dirty="0" smtClean="0">
                <a:latin typeface="Calibri" pitchFamily="34" charset="0"/>
              </a:rPr>
              <a:t>:vector </a:t>
            </a:r>
            <a:r>
              <a:rPr lang="en-US" sz="1400" i="1" dirty="0" smtClean="0">
                <a:solidFill>
                  <a:srgbClr val="A50021"/>
                </a:solidFill>
                <a:latin typeface="Calibri" pitchFamily="34" charset="0"/>
              </a:rPr>
              <a:t>A n</a:t>
            </a:r>
            <a:r>
              <a:rPr lang="en-US" sz="1400" dirty="0" smtClean="0">
                <a:latin typeface="Calibri" pitchFamily="34" charset="0"/>
              </a:rPr>
              <a:t>), </a:t>
            </a:r>
            <a:r>
              <a:rPr lang="en-US" sz="1400" dirty="0" err="1" smtClean="0">
                <a:solidFill>
                  <a:srgbClr val="0066CC"/>
                </a:solidFill>
                <a:latin typeface="Calibri" pitchFamily="34" charset="0"/>
              </a:rPr>
              <a:t>HOperator</a:t>
            </a:r>
            <a:r>
              <a:rPr lang="en-US" sz="1400" dirty="0" smtClean="0">
                <a:latin typeface="Calibri" pitchFamily="34" charset="0"/>
              </a:rPr>
              <a:t>  1 1</a:t>
            </a:r>
            <a:endParaRPr lang="uk-UA" sz="1400" dirty="0" smtClean="0">
              <a:latin typeface="Calibri" pitchFamily="34" charset="0"/>
            </a:endParaRPr>
          </a:p>
          <a:p>
            <a:r>
              <a:rPr lang="en-US" sz="1400" dirty="0" smtClean="0">
                <a:latin typeface="Calibri" pitchFamily="34" charset="0"/>
              </a:rPr>
              <a:t>│</a:t>
            </a:r>
            <a:r>
              <a:rPr lang="en-US" sz="1400" dirty="0" err="1" smtClean="0">
                <a:solidFill>
                  <a:srgbClr val="A50021"/>
                </a:solidFill>
                <a:latin typeface="Calibri" pitchFamily="34" charset="0"/>
              </a:rPr>
              <a:t>HOCompose</a:t>
            </a:r>
            <a:r>
              <a:rPr lang="en-US" sz="1400" dirty="0" smtClean="0">
                <a:latin typeface="Calibri" pitchFamily="34" charset="0"/>
              </a:rPr>
              <a:t>: </a:t>
            </a:r>
            <a:r>
              <a:rPr lang="uk-UA" sz="1400" b="0" dirty="0" smtClean="0">
                <a:solidFill>
                  <a:srgbClr val="FF0000"/>
                </a:solidFill>
                <a:latin typeface="Calibri" pitchFamily="34" charset="0"/>
              </a:rPr>
              <a:t>∀</a:t>
            </a:r>
            <a:r>
              <a:rPr lang="uk-UA" sz="1400" dirty="0" smtClean="0">
                <a:latin typeface="Calibri" pitchFamily="34" charset="0"/>
              </a:rPr>
              <a:t>  </a:t>
            </a:r>
            <a:r>
              <a:rPr lang="en-US" sz="1400" i="1" dirty="0" smtClean="0">
                <a:solidFill>
                  <a:srgbClr val="A50021"/>
                </a:solidFill>
                <a:latin typeface="Calibri" pitchFamily="34" charset="0"/>
              </a:rPr>
              <a:t>m </a:t>
            </a:r>
            <a:r>
              <a:rPr lang="en-US" sz="1400" dirty="0" smtClean="0">
                <a:latin typeface="Calibri" pitchFamily="34" charset="0"/>
              </a:rPr>
              <a:t>{</a:t>
            </a:r>
            <a:r>
              <a:rPr lang="en-US" sz="1400" i="1" dirty="0" smtClean="0">
                <a:solidFill>
                  <a:srgbClr val="A50021"/>
                </a:solidFill>
                <a:latin typeface="Calibri" pitchFamily="34" charset="0"/>
              </a:rPr>
              <a:t>k</a:t>
            </a:r>
            <a:r>
              <a:rPr lang="en-US" sz="1400" dirty="0" smtClean="0">
                <a:latin typeface="Calibri" pitchFamily="34" charset="0"/>
              </a:rPr>
              <a:t>} </a:t>
            </a:r>
            <a:r>
              <a:rPr lang="en-US" sz="1400" i="1" dirty="0" smtClean="0">
                <a:latin typeface="Calibri" pitchFamily="34" charset="0"/>
              </a:rPr>
              <a:t> </a:t>
            </a:r>
            <a:r>
              <a:rPr lang="en-US" sz="1400" i="1" dirty="0" smtClean="0">
                <a:solidFill>
                  <a:srgbClr val="A50021"/>
                </a:solidFill>
                <a:latin typeface="Calibri" pitchFamily="34" charset="0"/>
              </a:rPr>
              <a:t>n</a:t>
            </a:r>
            <a:r>
              <a:rPr lang="en-US" sz="1400" dirty="0" smtClean="0">
                <a:latin typeface="Calibri" pitchFamily="34" charset="0"/>
              </a:rPr>
              <a:t>, </a:t>
            </a:r>
            <a:r>
              <a:rPr lang="en-US" sz="1400" dirty="0" err="1" smtClean="0">
                <a:solidFill>
                  <a:srgbClr val="0066CC"/>
                </a:solidFill>
                <a:latin typeface="Calibri" pitchFamily="34" charset="0"/>
              </a:rPr>
              <a:t>HOperator</a:t>
            </a:r>
            <a:r>
              <a:rPr lang="en-US" sz="1400" dirty="0" smtClean="0">
                <a:latin typeface="Calibri" pitchFamily="34" charset="0"/>
              </a:rPr>
              <a:t>  </a:t>
            </a:r>
            <a:r>
              <a:rPr lang="en-US" sz="1400" i="1" dirty="0" smtClean="0">
                <a:solidFill>
                  <a:srgbClr val="A50021"/>
                </a:solidFill>
                <a:latin typeface="Calibri" pitchFamily="34" charset="0"/>
              </a:rPr>
              <a:t>k n</a:t>
            </a:r>
            <a:r>
              <a:rPr lang="en-US" sz="1400" dirty="0" smtClean="0">
                <a:latin typeface="Calibri" pitchFamily="34" charset="0"/>
              </a:rPr>
              <a:t> </a:t>
            </a:r>
            <a:r>
              <a:rPr lang="en-US" sz="1400" i="1" dirty="0" smtClean="0">
                <a:latin typeface="Calibri" pitchFamily="34" charset="0"/>
              </a:rPr>
              <a:t>→</a:t>
            </a:r>
            <a:r>
              <a:rPr lang="en-US" sz="1400" dirty="0" smtClean="0">
                <a:latin typeface="Calibri" pitchFamily="34" charset="0"/>
              </a:rPr>
              <a:t> </a:t>
            </a:r>
            <a:r>
              <a:rPr lang="en-US" sz="1400" dirty="0" err="1" smtClean="0">
                <a:solidFill>
                  <a:srgbClr val="0066CC"/>
                </a:solidFill>
                <a:latin typeface="Calibri" pitchFamily="34" charset="0"/>
              </a:rPr>
              <a:t>HOperator</a:t>
            </a:r>
            <a:r>
              <a:rPr lang="en-US" sz="1400" dirty="0" smtClean="0">
                <a:latin typeface="Calibri" pitchFamily="34" charset="0"/>
              </a:rPr>
              <a:t>  </a:t>
            </a:r>
            <a:r>
              <a:rPr lang="en-US" sz="1400" i="1" dirty="0" smtClean="0">
                <a:solidFill>
                  <a:srgbClr val="A50021"/>
                </a:solidFill>
                <a:latin typeface="Calibri" pitchFamily="34" charset="0"/>
              </a:rPr>
              <a:t>m</a:t>
            </a:r>
            <a:r>
              <a:rPr lang="en-US" sz="1400" dirty="0" smtClean="0">
                <a:solidFill>
                  <a:srgbClr val="A50021"/>
                </a:solidFill>
                <a:latin typeface="Calibri" pitchFamily="34" charset="0"/>
              </a:rPr>
              <a:t> </a:t>
            </a:r>
            <a:r>
              <a:rPr lang="en-US" sz="1400" i="1" dirty="0" smtClean="0">
                <a:solidFill>
                  <a:srgbClr val="A50021"/>
                </a:solidFill>
                <a:latin typeface="Calibri" pitchFamily="34" charset="0"/>
              </a:rPr>
              <a:t>k </a:t>
            </a:r>
            <a:r>
              <a:rPr lang="en-US" sz="1400" dirty="0" smtClean="0">
                <a:solidFill>
                  <a:srgbClr val="A50021"/>
                </a:solidFill>
                <a:latin typeface="Calibri" pitchFamily="34" charset="0"/>
              </a:rPr>
              <a:t> </a:t>
            </a:r>
            <a:r>
              <a:rPr lang="en-US" sz="1400" i="1" dirty="0" smtClean="0">
                <a:latin typeface="Calibri" pitchFamily="34" charset="0"/>
              </a:rPr>
              <a:t>→</a:t>
            </a:r>
            <a:endParaRPr lang="uk-UA" sz="1400" dirty="0" smtClean="0">
              <a:latin typeface="Calibri" pitchFamily="34" charset="0"/>
            </a:endParaRPr>
          </a:p>
          <a:p>
            <a:r>
              <a:rPr lang="en-US" sz="1400" i="1" dirty="0" smtClean="0">
                <a:latin typeface="Calibri" pitchFamily="34" charset="0"/>
              </a:rPr>
              <a:t>       → </a:t>
            </a:r>
            <a:r>
              <a:rPr lang="en-US" sz="1400" dirty="0" err="1" smtClean="0">
                <a:solidFill>
                  <a:srgbClr val="0066CC"/>
                </a:solidFill>
                <a:latin typeface="Calibri" pitchFamily="34" charset="0"/>
              </a:rPr>
              <a:t>HOperator</a:t>
            </a:r>
            <a:r>
              <a:rPr lang="en-US" sz="1400" dirty="0" smtClean="0">
                <a:latin typeface="Calibri" pitchFamily="34" charset="0"/>
              </a:rPr>
              <a:t>  </a:t>
            </a:r>
            <a:r>
              <a:rPr lang="en-US" sz="1400" i="1" dirty="0" smtClean="0">
                <a:solidFill>
                  <a:srgbClr val="A50021"/>
                </a:solidFill>
                <a:latin typeface="Calibri" pitchFamily="34" charset="0"/>
              </a:rPr>
              <a:t>m</a:t>
            </a:r>
            <a:r>
              <a:rPr lang="en-US" sz="1400" dirty="0" smtClean="0">
                <a:solidFill>
                  <a:srgbClr val="A50021"/>
                </a:solidFill>
                <a:latin typeface="Calibri" pitchFamily="34" charset="0"/>
              </a:rPr>
              <a:t> </a:t>
            </a:r>
            <a:r>
              <a:rPr lang="en-US" sz="1400" i="1" dirty="0" smtClean="0">
                <a:solidFill>
                  <a:srgbClr val="A50021"/>
                </a:solidFill>
                <a:latin typeface="Calibri" pitchFamily="34" charset="0"/>
              </a:rPr>
              <a:t>n</a:t>
            </a:r>
            <a:r>
              <a:rPr lang="en-US" sz="1400" i="1" dirty="0" smtClean="0">
                <a:latin typeface="Calibri" pitchFamily="34" charset="0"/>
              </a:rPr>
              <a:t>.</a:t>
            </a:r>
            <a:r>
              <a:rPr lang="en-US" sz="1400" dirty="0" smtClean="0">
                <a:latin typeface="Calibri" pitchFamily="34" charset="0"/>
              </a:rPr>
              <a:t> </a:t>
            </a:r>
            <a:endParaRPr lang="uk-UA" sz="1400" dirty="0">
              <a:latin typeface="Calibri" pitchFamily="34" charset="0"/>
            </a:endParaRPr>
          </a:p>
        </p:txBody>
      </p:sp>
      <p:sp>
        <p:nvSpPr>
          <p:cNvPr id="19" name="TextBox 18"/>
          <p:cNvSpPr txBox="1"/>
          <p:nvPr/>
        </p:nvSpPr>
        <p:spPr>
          <a:xfrm>
            <a:off x="3802745" y="5326847"/>
            <a:ext cx="4107544" cy="1255728"/>
          </a:xfrm>
          <a:prstGeom prst="rect">
            <a:avLst/>
          </a:prstGeom>
          <a:solidFill>
            <a:schemeClr val="bg1">
              <a:lumMod val="85000"/>
            </a:schemeClr>
          </a:solidFill>
          <a:ln w="38100">
            <a:solidFill>
              <a:schemeClr val="bg1">
                <a:lumMod val="95000"/>
              </a:schemeClr>
            </a:solidFill>
          </a:ln>
        </p:spPr>
        <p:txBody>
          <a:bodyPr wrap="square" rtlCol="0">
            <a:spAutoFit/>
          </a:bodyPr>
          <a:lstStyle/>
          <a:p>
            <a:pPr>
              <a:lnSpc>
                <a:spcPct val="90000"/>
              </a:lnSpc>
            </a:pPr>
            <a:r>
              <a:rPr lang="en-US" sz="1400" b="0" dirty="0" err="1" smtClean="0">
                <a:solidFill>
                  <a:srgbClr val="FF0000"/>
                </a:solidFill>
                <a:latin typeface="Courier Prime" pitchFamily="49" charset="0"/>
              </a:rPr>
              <a:t>Fixpoint</a:t>
            </a:r>
            <a:r>
              <a:rPr lang="en-US" sz="1400" b="0" dirty="0" smtClean="0">
                <a:latin typeface="Calibri" pitchFamily="34" charset="0"/>
              </a:rPr>
              <a:t>  </a:t>
            </a:r>
            <a:r>
              <a:rPr lang="en-US" sz="1400" dirty="0" err="1" smtClean="0">
                <a:solidFill>
                  <a:srgbClr val="336600"/>
                </a:solidFill>
                <a:latin typeface="Calibri" pitchFamily="34" charset="0"/>
              </a:rPr>
              <a:t>EvalPolynomial</a:t>
            </a:r>
            <a:r>
              <a:rPr lang="en-US" sz="1400" b="0" dirty="0" smtClean="0">
                <a:latin typeface="Calibri" pitchFamily="34" charset="0"/>
              </a:rPr>
              <a:t> </a:t>
            </a:r>
            <a:r>
              <a:rPr lang="en-US" sz="1400" b="0" i="1" dirty="0" smtClean="0">
                <a:latin typeface="Calibri" pitchFamily="34" charset="0"/>
              </a:rPr>
              <a:t> </a:t>
            </a:r>
            <a:r>
              <a:rPr lang="en-US" sz="1400" b="0" dirty="0" smtClean="0">
                <a:latin typeface="Calibri" pitchFamily="34" charset="0"/>
              </a:rPr>
              <a:t>{</a:t>
            </a:r>
            <a:r>
              <a:rPr lang="en-US" sz="1400" b="0" i="1" dirty="0" smtClean="0">
                <a:solidFill>
                  <a:srgbClr val="A50021"/>
                </a:solidFill>
                <a:latin typeface="Calibri" pitchFamily="34" charset="0"/>
              </a:rPr>
              <a:t>n</a:t>
            </a:r>
            <a:r>
              <a:rPr lang="en-US" sz="1400" b="0" dirty="0" smtClean="0">
                <a:latin typeface="Calibri" pitchFamily="34" charset="0"/>
              </a:rPr>
              <a:t>}  </a:t>
            </a:r>
            <a:r>
              <a:rPr lang="uk-UA" sz="1400" b="0" dirty="0" smtClean="0">
                <a:latin typeface="Calibri" pitchFamily="34" charset="0"/>
              </a:rPr>
              <a:t>‘</a:t>
            </a:r>
            <a:r>
              <a:rPr lang="en-US" sz="1400" b="0" dirty="0" smtClean="0">
                <a:latin typeface="Calibri" pitchFamily="34" charset="0"/>
              </a:rPr>
              <a:t>{</a:t>
            </a:r>
            <a:r>
              <a:rPr lang="en-US" sz="1400" b="0" dirty="0" err="1" smtClean="0">
                <a:solidFill>
                  <a:srgbClr val="0066CC"/>
                </a:solidFill>
                <a:latin typeface="Calibri" pitchFamily="34" charset="0"/>
              </a:rPr>
              <a:t>SemiRing</a:t>
            </a:r>
            <a:r>
              <a:rPr lang="en-US" sz="1400" b="0" dirty="0" smtClean="0">
                <a:solidFill>
                  <a:srgbClr val="0066CC"/>
                </a:solidFill>
                <a:latin typeface="Calibri" pitchFamily="34" charset="0"/>
              </a:rPr>
              <a:t> </a:t>
            </a:r>
            <a:r>
              <a:rPr lang="en-US" sz="1400" b="0" dirty="0" smtClean="0">
                <a:latin typeface="Calibri" pitchFamily="34" charset="0"/>
              </a:rPr>
              <a:t> </a:t>
            </a:r>
            <a:r>
              <a:rPr lang="en-US" sz="1400" b="0" i="1" dirty="0" smtClean="0">
                <a:solidFill>
                  <a:srgbClr val="A50021"/>
                </a:solidFill>
                <a:latin typeface="Calibri" pitchFamily="34" charset="0"/>
              </a:rPr>
              <a:t>A</a:t>
            </a:r>
            <a:r>
              <a:rPr lang="en-US" sz="1400" b="0" dirty="0" smtClean="0">
                <a:latin typeface="Calibri" pitchFamily="34" charset="0"/>
              </a:rPr>
              <a:t>}</a:t>
            </a:r>
            <a:endParaRPr lang="uk-UA" sz="1400" b="0" dirty="0" smtClean="0">
              <a:latin typeface="Calibri" pitchFamily="34" charset="0"/>
            </a:endParaRPr>
          </a:p>
          <a:p>
            <a:pPr>
              <a:lnSpc>
                <a:spcPct val="90000"/>
              </a:lnSpc>
            </a:pPr>
            <a:r>
              <a:rPr lang="en-US" sz="1400" b="0" dirty="0" smtClean="0">
                <a:latin typeface="Calibri" pitchFamily="34" charset="0"/>
              </a:rPr>
              <a:t>            (</a:t>
            </a:r>
            <a:r>
              <a:rPr lang="en-US" sz="1400" b="0" i="1" dirty="0" smtClean="0">
                <a:solidFill>
                  <a:srgbClr val="A50021"/>
                </a:solidFill>
                <a:latin typeface="Calibri" pitchFamily="34" charset="0"/>
              </a:rPr>
              <a:t>a</a:t>
            </a:r>
            <a:r>
              <a:rPr lang="en-US" sz="1400" b="0" dirty="0" smtClean="0">
                <a:latin typeface="Calibri" pitchFamily="34" charset="0"/>
              </a:rPr>
              <a:t>: </a:t>
            </a:r>
            <a:r>
              <a:rPr lang="en-US" sz="1400" b="0" dirty="0" smtClean="0">
                <a:solidFill>
                  <a:srgbClr val="336600"/>
                </a:solidFill>
                <a:latin typeface="Calibri" pitchFamily="34" charset="0"/>
              </a:rPr>
              <a:t>vector</a:t>
            </a:r>
            <a:r>
              <a:rPr lang="en-US" sz="1400" b="0" dirty="0" smtClean="0">
                <a:latin typeface="Calibri" pitchFamily="34" charset="0"/>
              </a:rPr>
              <a:t> </a:t>
            </a:r>
            <a:r>
              <a:rPr lang="en-US" sz="1400" b="0" i="1" dirty="0" smtClean="0">
                <a:solidFill>
                  <a:srgbClr val="A50021"/>
                </a:solidFill>
                <a:latin typeface="Calibri" pitchFamily="34" charset="0"/>
              </a:rPr>
              <a:t>A n</a:t>
            </a:r>
            <a:r>
              <a:rPr lang="en-US" sz="1400" b="0" dirty="0" smtClean="0">
                <a:latin typeface="Calibri" pitchFamily="34" charset="0"/>
              </a:rPr>
              <a:t>) (</a:t>
            </a:r>
            <a:r>
              <a:rPr lang="en-US" sz="1400" b="0" i="1" dirty="0" smtClean="0">
                <a:solidFill>
                  <a:srgbClr val="A50021"/>
                </a:solidFill>
                <a:latin typeface="Calibri" pitchFamily="34" charset="0"/>
              </a:rPr>
              <a:t>x</a:t>
            </a:r>
            <a:r>
              <a:rPr lang="en-US" sz="1400" b="0" dirty="0" smtClean="0">
                <a:latin typeface="Calibri" pitchFamily="34" charset="0"/>
              </a:rPr>
              <a:t>:</a:t>
            </a:r>
            <a:r>
              <a:rPr lang="en-US" sz="1400" b="0" i="1" dirty="0" smtClean="0">
                <a:solidFill>
                  <a:srgbClr val="A50021"/>
                </a:solidFill>
                <a:latin typeface="Calibri" pitchFamily="34" charset="0"/>
              </a:rPr>
              <a:t>A</a:t>
            </a:r>
            <a:r>
              <a:rPr lang="en-US" sz="1400" b="0" dirty="0" smtClean="0">
                <a:latin typeface="Calibri" pitchFamily="34" charset="0"/>
              </a:rPr>
              <a:t>) : </a:t>
            </a:r>
            <a:r>
              <a:rPr lang="en-US" sz="1400" b="0" i="1" dirty="0" smtClean="0">
                <a:solidFill>
                  <a:srgbClr val="A50021"/>
                </a:solidFill>
                <a:latin typeface="Calibri" pitchFamily="34" charset="0"/>
              </a:rPr>
              <a:t>A</a:t>
            </a:r>
            <a:r>
              <a:rPr lang="en-US" sz="1400" b="0" dirty="0" smtClean="0">
                <a:latin typeface="Calibri" pitchFamily="34" charset="0"/>
              </a:rPr>
              <a:t> :=</a:t>
            </a:r>
            <a:endParaRPr lang="uk-UA" sz="1400" b="0" dirty="0" smtClean="0">
              <a:latin typeface="Calibri" pitchFamily="34" charset="0"/>
            </a:endParaRPr>
          </a:p>
          <a:p>
            <a:pPr>
              <a:lnSpc>
                <a:spcPct val="90000"/>
              </a:lnSpc>
            </a:pPr>
            <a:r>
              <a:rPr lang="en-US" sz="1400" b="0" dirty="0" smtClean="0">
                <a:solidFill>
                  <a:srgbClr val="FF0000"/>
                </a:solidFill>
                <a:latin typeface="Courier Prime" pitchFamily="49" charset="0"/>
              </a:rPr>
              <a:t> match </a:t>
            </a:r>
            <a:r>
              <a:rPr lang="en-US" sz="1400" b="0" i="1" dirty="0" smtClean="0">
                <a:solidFill>
                  <a:srgbClr val="A50021"/>
                </a:solidFill>
                <a:latin typeface="Calibri" pitchFamily="34" charset="0"/>
              </a:rPr>
              <a:t>a</a:t>
            </a:r>
            <a:r>
              <a:rPr lang="en-US" sz="1400" b="0" i="1" dirty="0" smtClean="0">
                <a:solidFill>
                  <a:srgbClr val="FF0000"/>
                </a:solidFill>
                <a:latin typeface="Courier Prime" pitchFamily="49" charset="0"/>
              </a:rPr>
              <a:t> </a:t>
            </a:r>
            <a:r>
              <a:rPr lang="en-US" sz="1400" b="0" dirty="0" smtClean="0">
                <a:solidFill>
                  <a:srgbClr val="FF0000"/>
                </a:solidFill>
                <a:latin typeface="Courier Prime" pitchFamily="49" charset="0"/>
              </a:rPr>
              <a:t>with</a:t>
            </a:r>
            <a:endParaRPr lang="uk-UA" sz="1400" b="0" dirty="0" smtClean="0">
              <a:solidFill>
                <a:srgbClr val="FF0000"/>
              </a:solidFill>
              <a:latin typeface="Calibri" pitchFamily="34" charset="0"/>
            </a:endParaRPr>
          </a:p>
          <a:p>
            <a:pPr>
              <a:lnSpc>
                <a:spcPct val="90000"/>
              </a:lnSpc>
            </a:pPr>
            <a:r>
              <a:rPr lang="en-US" sz="1400" b="0" dirty="0" smtClean="0">
                <a:latin typeface="Calibri" pitchFamily="34" charset="0"/>
              </a:rPr>
              <a:t>         </a:t>
            </a:r>
            <a:r>
              <a:rPr lang="en-US" sz="1400" b="0" dirty="0" smtClean="0">
                <a:solidFill>
                  <a:srgbClr val="A50021"/>
                </a:solidFill>
                <a:latin typeface="Calibri" pitchFamily="34" charset="0"/>
              </a:rPr>
              <a:t>nil</a:t>
            </a:r>
            <a:r>
              <a:rPr lang="en-US" sz="1400" b="0" dirty="0" smtClean="0">
                <a:latin typeface="Calibri" pitchFamily="34" charset="0"/>
              </a:rPr>
              <a:t> </a:t>
            </a:r>
            <a:r>
              <a:rPr lang="uk-UA" sz="1400" b="0" dirty="0" smtClean="0">
                <a:latin typeface="Calibri" pitchFamily="34" charset="0"/>
              </a:rPr>
              <a:t>⇒</a:t>
            </a:r>
            <a:r>
              <a:rPr lang="en-US" sz="1400" b="0" dirty="0" smtClean="0">
                <a:latin typeface="Calibri" pitchFamily="34" charset="0"/>
              </a:rPr>
              <a:t>  0</a:t>
            </a:r>
            <a:endParaRPr lang="uk-UA" sz="1400" b="0" dirty="0" smtClean="0">
              <a:latin typeface="Calibri" pitchFamily="34" charset="0"/>
            </a:endParaRPr>
          </a:p>
          <a:p>
            <a:pPr>
              <a:lnSpc>
                <a:spcPct val="90000"/>
              </a:lnSpc>
            </a:pPr>
            <a:r>
              <a:rPr lang="en-US" sz="1400" b="0" dirty="0" smtClean="0">
                <a:latin typeface="Calibri" pitchFamily="34" charset="0"/>
              </a:rPr>
              <a:t>      │ </a:t>
            </a:r>
            <a:r>
              <a:rPr lang="en-US" sz="1400" b="0" i="1" dirty="0" smtClean="0">
                <a:solidFill>
                  <a:srgbClr val="A50021"/>
                </a:solidFill>
                <a:latin typeface="Calibri" pitchFamily="34" charset="0"/>
              </a:rPr>
              <a:t>cons a0 p a</a:t>
            </a:r>
            <a:r>
              <a:rPr lang="en-US" sz="1400" b="0" i="1" dirty="0" smtClean="0">
                <a:solidFill>
                  <a:srgbClr val="A50021"/>
                </a:solidFill>
                <a:latin typeface="Arial"/>
                <a:cs typeface="Arial"/>
              </a:rPr>
              <a:t>’</a:t>
            </a:r>
            <a:r>
              <a:rPr lang="en-US" sz="1400" b="0" i="1" dirty="0" smtClean="0">
                <a:solidFill>
                  <a:srgbClr val="A50021"/>
                </a:solidFill>
                <a:latin typeface="Calibri" pitchFamily="34" charset="0"/>
              </a:rPr>
              <a:t> </a:t>
            </a:r>
            <a:r>
              <a:rPr lang="uk-UA" sz="1400" b="0" dirty="0" smtClean="0">
                <a:latin typeface="Calibri" pitchFamily="34" charset="0"/>
              </a:rPr>
              <a:t>⇒</a:t>
            </a:r>
            <a:r>
              <a:rPr lang="en-US" sz="1400" b="0" dirty="0" smtClean="0">
                <a:latin typeface="Calibri" pitchFamily="34" charset="0"/>
              </a:rPr>
              <a:t> </a:t>
            </a:r>
            <a:r>
              <a:rPr lang="en-US" sz="1400" b="0" i="1" dirty="0" smtClean="0">
                <a:solidFill>
                  <a:srgbClr val="A50021"/>
                </a:solidFill>
                <a:latin typeface="Calibri" pitchFamily="34" charset="0"/>
              </a:rPr>
              <a:t>a0</a:t>
            </a:r>
            <a:r>
              <a:rPr lang="en-US" sz="1400" b="0" dirty="0" smtClean="0">
                <a:latin typeface="Calibri" pitchFamily="34" charset="0"/>
              </a:rPr>
              <a:t> </a:t>
            </a:r>
            <a:r>
              <a:rPr lang="en-US" sz="1400" b="0" dirty="0" smtClean="0">
                <a:solidFill>
                  <a:srgbClr val="FF0000"/>
                </a:solidFill>
                <a:latin typeface="Calibri" pitchFamily="34" charset="0"/>
              </a:rPr>
              <a:t>+</a:t>
            </a:r>
            <a:r>
              <a:rPr lang="en-US" sz="1400" b="0" dirty="0" smtClean="0">
                <a:solidFill>
                  <a:srgbClr val="A50021"/>
                </a:solidFill>
                <a:latin typeface="Calibri" pitchFamily="34" charset="0"/>
              </a:rPr>
              <a:t> </a:t>
            </a:r>
            <a:r>
              <a:rPr lang="en-US" sz="1400" b="0" dirty="0" smtClean="0">
                <a:solidFill>
                  <a:srgbClr val="FF0000"/>
                </a:solidFill>
                <a:latin typeface="Calibri" pitchFamily="34" charset="0"/>
              </a:rPr>
              <a:t>(</a:t>
            </a:r>
            <a:r>
              <a:rPr lang="en-US" sz="1400" b="0" i="1" dirty="0" smtClean="0">
                <a:solidFill>
                  <a:srgbClr val="A50021"/>
                </a:solidFill>
                <a:latin typeface="Calibri" pitchFamily="34" charset="0"/>
              </a:rPr>
              <a:t>x</a:t>
            </a:r>
            <a:r>
              <a:rPr lang="en-US" sz="1400" b="0" i="1" dirty="0" smtClean="0">
                <a:latin typeface="Calibri" pitchFamily="34" charset="0"/>
              </a:rPr>
              <a:t> </a:t>
            </a:r>
            <a:r>
              <a:rPr lang="en-US" sz="1400" b="0" dirty="0" smtClean="0">
                <a:latin typeface="Calibri" pitchFamily="34" charset="0"/>
              </a:rPr>
              <a:t> </a:t>
            </a:r>
            <a:r>
              <a:rPr lang="en-US" sz="1400" b="0" dirty="0" smtClean="0">
                <a:solidFill>
                  <a:srgbClr val="FF0000"/>
                </a:solidFill>
                <a:latin typeface="Calibri" pitchFamily="34" charset="0"/>
                <a:cs typeface="Arial" pitchFamily="34" charset="0"/>
              </a:rPr>
              <a:t>×</a:t>
            </a:r>
            <a:r>
              <a:rPr lang="en-US" sz="1400" b="0" dirty="0" smtClean="0">
                <a:latin typeface="Calibri" pitchFamily="34" charset="0"/>
              </a:rPr>
              <a:t> </a:t>
            </a:r>
            <a:r>
              <a:rPr lang="en-US" sz="1400" b="0" dirty="0" smtClean="0">
                <a:solidFill>
                  <a:srgbClr val="A50021"/>
                </a:solidFill>
                <a:latin typeface="Calibri" pitchFamily="34" charset="0"/>
              </a:rPr>
              <a:t> </a:t>
            </a:r>
            <a:r>
              <a:rPr lang="en-US" sz="1400" b="0" dirty="0" smtClean="0">
                <a:solidFill>
                  <a:srgbClr val="FF0000"/>
                </a:solidFill>
                <a:latin typeface="Calibri" pitchFamily="34" charset="0"/>
              </a:rPr>
              <a:t>(</a:t>
            </a:r>
            <a:r>
              <a:rPr lang="en-US" sz="1400" dirty="0" err="1" smtClean="0">
                <a:solidFill>
                  <a:srgbClr val="336600"/>
                </a:solidFill>
                <a:latin typeface="Calibri" pitchFamily="34" charset="0"/>
              </a:rPr>
              <a:t>EvalPolynomial</a:t>
            </a:r>
            <a:r>
              <a:rPr lang="en-US" sz="1400" b="0" dirty="0" smtClean="0">
                <a:latin typeface="Calibri" pitchFamily="34" charset="0"/>
              </a:rPr>
              <a:t> </a:t>
            </a:r>
            <a:r>
              <a:rPr lang="en-US" sz="1400" b="0" i="1" dirty="0" smtClean="0">
                <a:latin typeface="Calibri" pitchFamily="34" charset="0"/>
              </a:rPr>
              <a:t> </a:t>
            </a:r>
            <a:r>
              <a:rPr lang="en-US" sz="1400" b="0" i="1" dirty="0" smtClean="0">
                <a:solidFill>
                  <a:srgbClr val="A50021"/>
                </a:solidFill>
                <a:latin typeface="Calibri" pitchFamily="34" charset="0"/>
              </a:rPr>
              <a:t>a  x </a:t>
            </a:r>
            <a:r>
              <a:rPr lang="en-US" sz="1400" b="0" dirty="0" smtClean="0">
                <a:solidFill>
                  <a:srgbClr val="FF0000"/>
                </a:solidFill>
                <a:latin typeface="Calibri" pitchFamily="34" charset="0"/>
              </a:rPr>
              <a:t>))</a:t>
            </a:r>
            <a:endParaRPr lang="uk-UA" sz="1400" b="0" dirty="0" smtClean="0">
              <a:solidFill>
                <a:srgbClr val="FF0000"/>
              </a:solidFill>
              <a:latin typeface="Calibri" pitchFamily="34" charset="0"/>
            </a:endParaRPr>
          </a:p>
          <a:p>
            <a:pPr>
              <a:lnSpc>
                <a:spcPct val="90000"/>
              </a:lnSpc>
            </a:pPr>
            <a:r>
              <a:rPr lang="en-US" sz="1400" b="0" i="1" dirty="0" smtClean="0">
                <a:latin typeface="Calibri" pitchFamily="34" charset="0"/>
              </a:rPr>
              <a:t>   </a:t>
            </a:r>
            <a:r>
              <a:rPr lang="en-US" sz="1400" b="0" dirty="0" smtClean="0">
                <a:solidFill>
                  <a:srgbClr val="FF0000"/>
                </a:solidFill>
                <a:latin typeface="Courier Prime" pitchFamily="49" charset="0"/>
              </a:rPr>
              <a:t>end</a:t>
            </a:r>
            <a:endParaRPr lang="uk-UA" dirty="0"/>
          </a:p>
        </p:txBody>
      </p:sp>
      <p:sp>
        <p:nvSpPr>
          <p:cNvPr id="17" name="TextBox 16"/>
          <p:cNvSpPr txBox="1"/>
          <p:nvPr/>
        </p:nvSpPr>
        <p:spPr>
          <a:xfrm>
            <a:off x="866769" y="933450"/>
            <a:ext cx="946093" cy="400110"/>
          </a:xfrm>
          <a:prstGeom prst="rect">
            <a:avLst/>
          </a:prstGeom>
          <a:noFill/>
        </p:spPr>
        <p:txBody>
          <a:bodyPr wrap="square" rtlCol="0">
            <a:spAutoFit/>
          </a:bodyPr>
          <a:lstStyle/>
          <a:p>
            <a:r>
              <a:rPr lang="en-US" dirty="0" smtClean="0">
                <a:solidFill>
                  <a:srgbClr val="C00000"/>
                </a:solidFill>
              </a:rPr>
              <a:t>Syntax:</a:t>
            </a:r>
            <a:endParaRPr lang="uk-UA" dirty="0"/>
          </a:p>
        </p:txBody>
      </p:sp>
      <p:sp>
        <p:nvSpPr>
          <p:cNvPr id="22" name="TextBox 21"/>
          <p:cNvSpPr txBox="1"/>
          <p:nvPr/>
        </p:nvSpPr>
        <p:spPr>
          <a:xfrm>
            <a:off x="866769" y="3200400"/>
            <a:ext cx="1308371" cy="707886"/>
          </a:xfrm>
          <a:prstGeom prst="rect">
            <a:avLst/>
          </a:prstGeom>
          <a:noFill/>
        </p:spPr>
        <p:txBody>
          <a:bodyPr wrap="square" rtlCol="0">
            <a:spAutoFit/>
          </a:bodyPr>
          <a:lstStyle/>
          <a:p>
            <a:r>
              <a:rPr lang="en-US" dirty="0" smtClean="0">
                <a:solidFill>
                  <a:srgbClr val="C00000"/>
                </a:solidFill>
              </a:rPr>
              <a:t>Semantics:</a:t>
            </a:r>
          </a:p>
          <a:p>
            <a:endParaRPr lang="uk-UA" dirty="0"/>
          </a:p>
        </p:txBody>
      </p:sp>
      <p:sp>
        <p:nvSpPr>
          <p:cNvPr id="23" name="TextBox 22"/>
          <p:cNvSpPr txBox="1"/>
          <p:nvPr/>
        </p:nvSpPr>
        <p:spPr>
          <a:xfrm>
            <a:off x="866769" y="5133975"/>
            <a:ext cx="2308324" cy="707886"/>
          </a:xfrm>
          <a:prstGeom prst="rect">
            <a:avLst/>
          </a:prstGeom>
          <a:noFill/>
        </p:spPr>
        <p:txBody>
          <a:bodyPr wrap="square" rtlCol="0">
            <a:spAutoFit/>
          </a:bodyPr>
          <a:lstStyle/>
          <a:p>
            <a:r>
              <a:rPr lang="en-US" dirty="0" smtClean="0">
                <a:solidFill>
                  <a:srgbClr val="C00000"/>
                </a:solidFill>
              </a:rPr>
              <a:t>Operators’ definition:</a:t>
            </a:r>
          </a:p>
          <a:p>
            <a:endParaRPr lang="uk-UA" dirty="0"/>
          </a:p>
        </p:txBody>
      </p:sp>
    </p:spTree>
    <p:extLst>
      <p:ext uri="{BB962C8B-B14F-4D97-AF65-F5344CB8AC3E}">
        <p14:creationId xmlns:p14="http://schemas.microsoft.com/office/powerpoint/2010/main" val="31411986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7218" name="Rectangle 2"/>
          <p:cNvSpPr>
            <a:spLocks noGrp="1" noChangeArrowheads="1"/>
          </p:cNvSpPr>
          <p:nvPr>
            <p:ph type="title"/>
          </p:nvPr>
        </p:nvSpPr>
        <p:spPr/>
        <p:txBody>
          <a:bodyPr/>
          <a:lstStyle/>
          <a:p>
            <a:r>
              <a:rPr lang="en-US" dirty="0" smtClean="0"/>
              <a:t>HCOL Rewriting Rules</a:t>
            </a:r>
            <a:endParaRPr lang="en-US" dirty="0"/>
          </a:p>
        </p:txBody>
      </p:sp>
      <p:pic>
        <p:nvPicPr>
          <p:cNvPr id="7" name="Picture 6" descr="txp_fig.png"/>
          <p:cNvPicPr>
            <a:picLocks noChangeAspect="1"/>
          </p:cNvPicPr>
          <p:nvPr>
            <p:custDataLst>
              <p:tags r:id="rId1"/>
            </p:custDataLst>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1378099" y="1657901"/>
            <a:ext cx="5671569" cy="3675259"/>
          </a:xfrm>
          <a:prstGeom prst="rect">
            <a:avLst/>
          </a:prstGeom>
          <a:noFill/>
          <a:ln/>
          <a:effectLst/>
          <a:extLst>
            <a:ext uri="{909E8E84-426E-40dd-AFC4-6F175D3DCCD1}">
              <a14:hiddenFill xmlns:a14="http://schemas.microsoft.com/office/drawing/2010/main">
                <a:solidFill>
                  <a:srgbClr val="FFFFFF">
                    <a:alpha val="0"/>
                  </a:srgbClr>
                </a:solidFill>
              </a14:hiddenFill>
            </a:ext>
            <a:ext uri="{AF507438-7753-43e0-B8FC-AC1667EBCBE1}">
              <a14:hiddenEffects xmlns:a14="http://schemas.microsoft.com/office/drawing/2010/main">
                <a:effectLst>
                  <a:outerShdw blurRad="63500" dist="37357" dir="2700000" rotWithShape="0">
                    <a:scrgbClr r="0" g="0" b="0"/>
                  </a:outerShdw>
                </a:effectLst>
              </a14:hiddenEffects>
            </a:ext>
            <a:ext uri="{31F19639-BCED-4a60-ADC4-E9642A236FB7}">
              <a14:hiddenScene3d xmlns:a14="http://schemas.microsoft.com/office/drawing/2010/main">
                <a:camera prst="orthographicFront">
                  <a:rot lat="0" lon="0" rev="0"/>
                </a:camera>
                <a:lightRig rig="threePt" dir="t">
                  <a:rot lat="0" lon="0" rev="0"/>
                </a:lightRig>
              </a14:hiddenScene3d>
            </a:ext>
            <a:ext uri="{E45631CC-5BF2-4c18-A39C-3461C7D3F71A}">
              <a14:hiddenSp3d xmlns:a14="http://schemas.microsoft.com/office/drawing/2010/main" extrusionH="457200">
                <a:contourClr>
                  <a:srgbClr val="000000"/>
                </a:contourClr>
              </a14:hiddenSp3d>
            </a:ext>
            <a:ext uri="{53640926-AAD7-44d8-BBD7-CCE9431645EC}">
              <a14:shadowObscured xmlns:a14="http://schemas.microsoft.com/office/drawing/2010/main"/>
            </a:ext>
          </a:extLst>
        </p:spPr>
      </p:pic>
      <p:sp>
        <p:nvSpPr>
          <p:cNvPr id="4" name="Прямоугольник 3"/>
          <p:cNvSpPr/>
          <p:nvPr/>
        </p:nvSpPr>
        <p:spPr bwMode="auto">
          <a:xfrm>
            <a:off x="1161131" y="1393371"/>
            <a:ext cx="6357258" cy="4209143"/>
          </a:xfrm>
          <a:prstGeom prst="rect">
            <a:avLst/>
          </a:prstGeom>
          <a:no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uk-UA" sz="2000" b="1" i="0" u="none" strike="noStrike" cap="none" normalizeH="0" baseline="0" smtClean="0">
              <a:ln>
                <a:noFill/>
              </a:ln>
              <a:solidFill>
                <a:schemeClr val="tx1"/>
              </a:solidFill>
              <a:effectLst/>
              <a:latin typeface="Arial Narrow"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5063" y="3119438"/>
            <a:ext cx="433387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6" name="Title 3"/>
          <p:cNvSpPr>
            <a:spLocks noGrp="1"/>
          </p:cNvSpPr>
          <p:nvPr>
            <p:ph type="title"/>
          </p:nvPr>
        </p:nvSpPr>
        <p:spPr>
          <a:xfrm>
            <a:off x="685800" y="609600"/>
            <a:ext cx="7772400" cy="1143000"/>
          </a:xfrm>
        </p:spPr>
        <p:txBody>
          <a:bodyPr/>
          <a:lstStyle/>
          <a:p>
            <a:r>
              <a:rPr lang="en-US" dirty="0" smtClean="0"/>
              <a:t>Proving HCOL Rewriting</a:t>
            </a:r>
            <a:endParaRPr lang="en-US" dirty="0"/>
          </a:p>
        </p:txBody>
      </p:sp>
      <p:sp>
        <p:nvSpPr>
          <p:cNvPr id="17" name="Content Placeholder 4"/>
          <p:cNvSpPr>
            <a:spLocks noGrp="1"/>
          </p:cNvSpPr>
          <p:nvPr>
            <p:ph sz="half" idx="1"/>
          </p:nvPr>
        </p:nvSpPr>
        <p:spPr>
          <a:xfrm>
            <a:off x="685800" y="1981200"/>
            <a:ext cx="3810000" cy="41148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18" name="Content Placeholder 9"/>
          <p:cNvSpPr txBox="1">
            <a:spLocks/>
          </p:cNvSpPr>
          <p:nvPr/>
        </p:nvSpPr>
        <p:spPr>
          <a:xfrm>
            <a:off x="4952999" y="1787677"/>
            <a:ext cx="4079875" cy="4114800"/>
          </a:xfrm>
          <a:prstGeom prst="rect">
            <a:avLst/>
          </a:prstGeom>
        </p:spPr>
        <p:txBody>
          <a:bodyPr/>
          <a:lstStyle>
            <a:lvl1pPr marL="342900" indent="-342900" algn="l" rtl="0" eaLnBrk="0" fontAlgn="base" hangingPunct="0">
              <a:spcBef>
                <a:spcPct val="20000"/>
              </a:spcBef>
              <a:spcAft>
                <a:spcPct val="0"/>
              </a:spcAft>
              <a:buClr>
                <a:srgbClr val="CC0000"/>
              </a:buClr>
              <a:buSzPct val="55000"/>
              <a:buFont typeface="Wingdings 2" pitchFamily="18" charset="2"/>
              <a:buChar char="¢"/>
              <a:defRPr sz="2400" b="1">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rgbClr val="CC0000"/>
              </a:buClr>
              <a:buSzPct val="11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Clr>
                <a:schemeClr val="tx1"/>
              </a:buClr>
              <a:buSzPct val="70000"/>
              <a:buFont typeface="Wingdings" pitchFamily="2" charset="2"/>
              <a:buChar char="§"/>
              <a:defRPr sz="20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r>
              <a:rPr lang="en-US" sz="2200" dirty="0" smtClean="0"/>
              <a:t>Using Coq Proof Assistant</a:t>
            </a:r>
          </a:p>
          <a:p>
            <a:r>
              <a:rPr lang="en-US" sz="2200" dirty="0" smtClean="0"/>
              <a:t>Syntax: Inductive type for HCOL expressions</a:t>
            </a:r>
          </a:p>
          <a:p>
            <a:r>
              <a:rPr lang="en-US" sz="2200" dirty="0" smtClean="0"/>
              <a:t>Semantics: evaluation</a:t>
            </a:r>
          </a:p>
          <a:p>
            <a:r>
              <a:rPr lang="en-US" sz="2200" dirty="0" smtClean="0"/>
              <a:t>Equivalence: extensionality</a:t>
            </a:r>
          </a:p>
          <a:p>
            <a:r>
              <a:rPr lang="en-US" sz="2200" dirty="0" smtClean="0"/>
              <a:t>Rewriting rules as lemmas</a:t>
            </a:r>
          </a:p>
          <a:p>
            <a:r>
              <a:rPr lang="en-US" sz="2200" dirty="0" smtClean="0"/>
              <a:t>“Translation validation” – proving sequence of rule applications from SPIRAL trace.</a:t>
            </a:r>
            <a:endParaRPr lang="en-US" sz="2200" dirty="0"/>
          </a:p>
        </p:txBody>
      </p:sp>
      <p:pic>
        <p:nvPicPr>
          <p:cNvPr id="19" name="Content Placeholder 7" descr="HCOL-coq1.pdf"/>
          <p:cNvPicPr>
            <a:picLocks noChangeAspect="1"/>
          </p:cNvPicPr>
          <p:nvPr/>
        </p:nvPicPr>
        <p:blipFill>
          <a:blip r:embed="rId4">
            <a:extLst>
              <a:ext uri="{28A0092B-C50C-407E-A947-70E740481C1C}">
                <a14:useLocalDpi xmlns:a14="http://schemas.microsoft.com/office/drawing/2010/main" val="0"/>
              </a:ext>
            </a:extLst>
          </a:blip>
          <a:srcRect t="-14885" b="-14885"/>
          <a:stretch>
            <a:fillRect/>
          </a:stretch>
        </p:blipFill>
        <p:spPr bwMode="auto">
          <a:xfrm>
            <a:off x="644852" y="1311574"/>
            <a:ext cx="4308147" cy="4652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pic>
    </p:spTree>
    <p:extLst>
      <p:ext uri="{BB962C8B-B14F-4D97-AF65-F5344CB8AC3E}">
        <p14:creationId xmlns:p14="http://schemas.microsoft.com/office/powerpoint/2010/main" val="39294923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Rewriting Rules as Lemmas</a:t>
            </a:r>
            <a:endParaRPr lang="en-US" dirty="0"/>
          </a:p>
        </p:txBody>
      </p:sp>
      <p:sp>
        <p:nvSpPr>
          <p:cNvPr id="3" name="Content Placeholder 2"/>
          <p:cNvSpPr>
            <a:spLocks noGrp="1"/>
          </p:cNvSpPr>
          <p:nvPr>
            <p:ph idx="1"/>
          </p:nvPr>
        </p:nvSpPr>
        <p:spPr>
          <a:xfrm>
            <a:off x="638629" y="1059542"/>
            <a:ext cx="7804263" cy="950687"/>
          </a:xfrm>
        </p:spPr>
        <p:txBody>
          <a:bodyPr/>
          <a:lstStyle/>
          <a:p>
            <a:pPr marL="0" indent="0">
              <a:buNone/>
            </a:pPr>
            <a:r>
              <a:rPr lang="en-US" b="0" dirty="0"/>
              <a:t>We </a:t>
            </a:r>
            <a:r>
              <a:rPr lang="en-US" b="0" dirty="0" smtClean="0"/>
              <a:t>express </a:t>
            </a:r>
            <a:r>
              <a:rPr lang="en-US" b="0" dirty="0"/>
              <a:t>each rule as a lemma stating equality of two </a:t>
            </a:r>
            <a:r>
              <a:rPr lang="en-US" b="0" dirty="0" smtClean="0"/>
              <a:t>operators. For example,</a:t>
            </a:r>
            <a:endParaRPr lang="en-US" b="0" dirty="0"/>
          </a:p>
          <a:p>
            <a:pPr marL="0" indent="0">
              <a:buNone/>
            </a:pPr>
            <a:endParaRPr lang="en-US" b="0" dirty="0"/>
          </a:p>
        </p:txBody>
      </p:sp>
      <p:sp>
        <p:nvSpPr>
          <p:cNvPr id="7" name="Content Placeholder 2"/>
          <p:cNvSpPr txBox="1">
            <a:spLocks/>
          </p:cNvSpPr>
          <p:nvPr/>
        </p:nvSpPr>
        <p:spPr bwMode="auto">
          <a:xfrm>
            <a:off x="609600" y="3875312"/>
            <a:ext cx="7753880" cy="4789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0000"/>
              </a:buClr>
              <a:buSzPct val="55000"/>
              <a:buFont typeface="Wingdings 2" pitchFamily="18" charset="2"/>
              <a:buChar char="¢"/>
              <a:defRPr sz="2400" b="1">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rgbClr val="CC0000"/>
              </a:buClr>
              <a:buSzPct val="11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Clr>
                <a:schemeClr val="tx1"/>
              </a:buClr>
              <a:buSzPct val="70000"/>
              <a:buFont typeface="Wingdings" pitchFamily="2" charset="2"/>
              <a:buChar char="§"/>
              <a:defRPr sz="20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b="0" dirty="0" smtClean="0"/>
              <a:t>We defined operator extensional equality:</a:t>
            </a:r>
          </a:p>
          <a:p>
            <a:pPr marL="0" indent="0">
              <a:buFont typeface="Wingdings 2" pitchFamily="18" charset="2"/>
              <a:buNone/>
            </a:pPr>
            <a:endParaRPr lang="en-US" b="0" dirty="0"/>
          </a:p>
        </p:txBody>
      </p:sp>
      <p:sp>
        <p:nvSpPr>
          <p:cNvPr id="10" name="TextBox 9"/>
          <p:cNvSpPr txBox="1"/>
          <p:nvPr/>
        </p:nvSpPr>
        <p:spPr>
          <a:xfrm>
            <a:off x="2143125" y="1828799"/>
            <a:ext cx="4314825" cy="2123658"/>
          </a:xfrm>
          <a:prstGeom prst="rect">
            <a:avLst/>
          </a:prstGeom>
          <a:solidFill>
            <a:schemeClr val="bg1">
              <a:lumMod val="85000"/>
            </a:schemeClr>
          </a:solidFill>
        </p:spPr>
        <p:txBody>
          <a:bodyPr wrap="square" rtlCol="0">
            <a:spAutoFit/>
          </a:bodyPr>
          <a:lstStyle/>
          <a:p>
            <a:r>
              <a:rPr lang="en-US" sz="2200" b="0" dirty="0" smtClean="0">
                <a:solidFill>
                  <a:srgbClr val="FF0000"/>
                </a:solidFill>
                <a:latin typeface="Calibri" pitchFamily="34" charset="0"/>
              </a:rPr>
              <a:t>Lemma</a:t>
            </a:r>
            <a:r>
              <a:rPr lang="en-US" sz="2200" b="0" dirty="0" smtClean="0">
                <a:latin typeface="Calibri" pitchFamily="34" charset="0"/>
              </a:rPr>
              <a:t> </a:t>
            </a:r>
            <a:r>
              <a:rPr lang="en-US" sz="2200" b="0" dirty="0" err="1" smtClean="0">
                <a:solidFill>
                  <a:srgbClr val="336600"/>
                </a:solidFill>
                <a:latin typeface="Calibri" pitchFamily="34" charset="0"/>
              </a:rPr>
              <a:t>breakdown_ScalarProd</a:t>
            </a:r>
            <a:r>
              <a:rPr lang="en-US" sz="2200" b="0" dirty="0" smtClean="0">
                <a:latin typeface="Calibri" pitchFamily="34" charset="0"/>
              </a:rPr>
              <a:t>: </a:t>
            </a:r>
          </a:p>
          <a:p>
            <a:r>
              <a:rPr lang="uk-UA" sz="2200" b="0" dirty="0" smtClean="0">
                <a:solidFill>
                  <a:srgbClr val="FF0000"/>
                </a:solidFill>
                <a:latin typeface="Calibri" pitchFamily="34" charset="0"/>
              </a:rPr>
              <a:t>∀</a:t>
            </a:r>
            <a:r>
              <a:rPr lang="en-US" sz="2200" b="0" dirty="0" smtClean="0">
                <a:latin typeface="Calibri" pitchFamily="34" charset="0"/>
              </a:rPr>
              <a:t> {</a:t>
            </a:r>
            <a:r>
              <a:rPr lang="en-US" sz="2200" b="0" i="1" dirty="0" smtClean="0">
                <a:solidFill>
                  <a:srgbClr val="A50021"/>
                </a:solidFill>
                <a:latin typeface="Calibri" pitchFamily="34" charset="0"/>
              </a:rPr>
              <a:t>h</a:t>
            </a:r>
            <a:r>
              <a:rPr lang="en-US" sz="2200" b="0" i="1" dirty="0" smtClean="0">
                <a:latin typeface="Calibri" pitchFamily="34" charset="0"/>
              </a:rPr>
              <a:t>:</a:t>
            </a:r>
            <a:r>
              <a:rPr lang="en-US" sz="2200" b="0" i="1" dirty="0" smtClean="0">
                <a:solidFill>
                  <a:srgbClr val="A50021"/>
                </a:solidFill>
                <a:latin typeface="Calibri" pitchFamily="34" charset="0"/>
              </a:rPr>
              <a:t>nat</a:t>
            </a:r>
            <a:r>
              <a:rPr lang="en-US" sz="2200" b="0" dirty="0" smtClean="0">
                <a:latin typeface="Calibri" pitchFamily="34" charset="0"/>
              </a:rPr>
              <a:t>},</a:t>
            </a:r>
            <a:endParaRPr lang="uk-UA" sz="2200" b="0" dirty="0" smtClean="0">
              <a:latin typeface="Calibri" pitchFamily="34" charset="0"/>
            </a:endParaRPr>
          </a:p>
          <a:p>
            <a:r>
              <a:rPr lang="en-US" sz="2200" b="0" dirty="0" smtClean="0">
                <a:latin typeface="Calibri" pitchFamily="34" charset="0"/>
              </a:rPr>
              <a:t>      </a:t>
            </a:r>
            <a:r>
              <a:rPr lang="en-US" sz="2200" b="0" dirty="0" err="1" smtClean="0">
                <a:solidFill>
                  <a:srgbClr val="A50021"/>
                </a:solidFill>
                <a:latin typeface="Calibri" pitchFamily="34" charset="0"/>
              </a:rPr>
              <a:t>HOScalarProd</a:t>
            </a:r>
            <a:r>
              <a:rPr lang="en-US" sz="2200" b="0" dirty="0" smtClean="0">
                <a:latin typeface="Calibri" pitchFamily="34" charset="0"/>
              </a:rPr>
              <a:t> h =</a:t>
            </a:r>
            <a:endParaRPr lang="uk-UA" sz="2200" b="0" dirty="0" smtClean="0">
              <a:latin typeface="Calibri" pitchFamily="34" charset="0"/>
            </a:endParaRPr>
          </a:p>
          <a:p>
            <a:r>
              <a:rPr lang="en-US" sz="2200" b="0" dirty="0" smtClean="0">
                <a:latin typeface="Calibri" pitchFamily="34" charset="0"/>
              </a:rPr>
              <a:t>      </a:t>
            </a:r>
            <a:r>
              <a:rPr lang="en-US" sz="2200" b="0" dirty="0" err="1" smtClean="0">
                <a:solidFill>
                  <a:srgbClr val="A50021"/>
                </a:solidFill>
                <a:latin typeface="Calibri" pitchFamily="34" charset="0"/>
              </a:rPr>
              <a:t>HOCompose</a:t>
            </a:r>
            <a:r>
              <a:rPr lang="en-US" sz="2200" b="0" dirty="0" smtClean="0">
                <a:latin typeface="Calibri" pitchFamily="34" charset="0"/>
              </a:rPr>
              <a:t> </a:t>
            </a:r>
            <a:r>
              <a:rPr lang="en-US" sz="2200" b="0" dirty="0" smtClean="0">
                <a:solidFill>
                  <a:srgbClr val="A50021"/>
                </a:solidFill>
                <a:latin typeface="Calibri" pitchFamily="34" charset="0"/>
              </a:rPr>
              <a:t>_ _</a:t>
            </a:r>
            <a:endParaRPr lang="uk-UA" sz="2200" b="0" dirty="0" smtClean="0">
              <a:solidFill>
                <a:srgbClr val="A50021"/>
              </a:solidFill>
              <a:latin typeface="Calibri" pitchFamily="34" charset="0"/>
            </a:endParaRPr>
          </a:p>
          <a:p>
            <a:r>
              <a:rPr lang="en-US" sz="2200" b="0" dirty="0" smtClean="0">
                <a:latin typeface="Calibri" pitchFamily="34" charset="0"/>
              </a:rPr>
              <a:t>                   (</a:t>
            </a:r>
            <a:r>
              <a:rPr lang="en-US" sz="2200" b="0" dirty="0" err="1" smtClean="0">
                <a:solidFill>
                  <a:srgbClr val="A50021"/>
                </a:solidFill>
                <a:latin typeface="Calibri" pitchFamily="34" charset="0"/>
              </a:rPr>
              <a:t>HOReduction</a:t>
            </a:r>
            <a:r>
              <a:rPr lang="en-US" sz="2200" b="0" dirty="0" smtClean="0">
                <a:solidFill>
                  <a:srgbClr val="A50021"/>
                </a:solidFill>
                <a:latin typeface="Calibri" pitchFamily="34" charset="0"/>
              </a:rPr>
              <a:t> _ </a:t>
            </a:r>
            <a:r>
              <a:rPr lang="en-US" sz="2200" b="0" dirty="0" smtClean="0">
                <a:latin typeface="Calibri" pitchFamily="34" charset="0"/>
              </a:rPr>
              <a:t>(+) 0)</a:t>
            </a:r>
            <a:endParaRPr lang="uk-UA" sz="2200" b="0" dirty="0" smtClean="0">
              <a:latin typeface="Calibri" pitchFamily="34" charset="0"/>
            </a:endParaRPr>
          </a:p>
          <a:p>
            <a:r>
              <a:rPr lang="en-US" sz="2200" b="0" dirty="0" smtClean="0">
                <a:latin typeface="Calibri" pitchFamily="34" charset="0"/>
              </a:rPr>
              <a:t>                   (</a:t>
            </a:r>
            <a:r>
              <a:rPr lang="en-US" sz="2200" b="0" dirty="0" err="1" smtClean="0">
                <a:solidFill>
                  <a:srgbClr val="A50021"/>
                </a:solidFill>
                <a:latin typeface="Calibri" pitchFamily="34" charset="0"/>
              </a:rPr>
              <a:t>HOPointWise</a:t>
            </a:r>
            <a:r>
              <a:rPr lang="en-US" sz="2200" b="0" dirty="0" smtClean="0">
                <a:solidFill>
                  <a:srgbClr val="A50021"/>
                </a:solidFill>
                <a:latin typeface="Calibri" pitchFamily="34" charset="0"/>
              </a:rPr>
              <a:t> _ </a:t>
            </a:r>
            <a:r>
              <a:rPr lang="en-US" sz="2200" b="0" dirty="0" smtClean="0">
                <a:latin typeface="Calibri" pitchFamily="34" charset="0"/>
              </a:rPr>
              <a:t>(.*.) ).</a:t>
            </a:r>
            <a:endParaRPr lang="uk-UA" sz="2200" dirty="0"/>
          </a:p>
        </p:txBody>
      </p:sp>
      <p:sp>
        <p:nvSpPr>
          <p:cNvPr id="11" name="TextBox 10"/>
          <p:cNvSpPr txBox="1"/>
          <p:nvPr/>
        </p:nvSpPr>
        <p:spPr>
          <a:xfrm>
            <a:off x="667657" y="4339774"/>
            <a:ext cx="7314293" cy="800219"/>
          </a:xfrm>
          <a:prstGeom prst="rect">
            <a:avLst/>
          </a:prstGeom>
          <a:solidFill>
            <a:schemeClr val="bg1">
              <a:lumMod val="85000"/>
            </a:schemeClr>
          </a:solidFill>
        </p:spPr>
        <p:txBody>
          <a:bodyPr wrap="square" rtlCol="0">
            <a:spAutoFit/>
          </a:bodyPr>
          <a:lstStyle/>
          <a:p>
            <a:r>
              <a:rPr lang="en-US" sz="2200" b="0" dirty="0" smtClean="0">
                <a:solidFill>
                  <a:srgbClr val="FF0000"/>
                </a:solidFill>
                <a:latin typeface="Calibri" pitchFamily="34" charset="0"/>
              </a:rPr>
              <a:t>Global Instance </a:t>
            </a:r>
            <a:r>
              <a:rPr lang="en-US" sz="2200" b="0" dirty="0" smtClean="0">
                <a:solidFill>
                  <a:srgbClr val="336600"/>
                </a:solidFill>
                <a:latin typeface="Calibri" pitchFamily="34" charset="0"/>
              </a:rPr>
              <a:t>HCOL</a:t>
            </a:r>
            <a:r>
              <a:rPr lang="ru-RU" sz="2200" b="0" dirty="0" smtClean="0">
                <a:solidFill>
                  <a:srgbClr val="336600"/>
                </a:solidFill>
                <a:latin typeface="Calibri" pitchFamily="34" charset="0"/>
              </a:rPr>
              <a:t>_</a:t>
            </a:r>
            <a:r>
              <a:rPr lang="en-US" sz="2200" b="0" dirty="0" smtClean="0">
                <a:solidFill>
                  <a:srgbClr val="336600"/>
                </a:solidFill>
                <a:latin typeface="Calibri" pitchFamily="34" charset="0"/>
              </a:rPr>
              <a:t>equiv </a:t>
            </a:r>
            <a:r>
              <a:rPr lang="en-US" sz="2200" b="0" i="1" dirty="0" smtClean="0">
                <a:latin typeface="Calibri" pitchFamily="34" charset="0"/>
              </a:rPr>
              <a:t>{</a:t>
            </a:r>
            <a:r>
              <a:rPr lang="en-US" sz="2200" b="0" i="1" dirty="0" err="1" smtClean="0">
                <a:solidFill>
                  <a:srgbClr val="A50021"/>
                </a:solidFill>
                <a:latin typeface="Calibri" pitchFamily="34" charset="0"/>
              </a:rPr>
              <a:t>i</a:t>
            </a:r>
            <a:r>
              <a:rPr lang="en-US" sz="2200" b="0" i="1" dirty="0" smtClean="0">
                <a:latin typeface="Calibri" pitchFamily="34" charset="0"/>
              </a:rPr>
              <a:t> </a:t>
            </a:r>
            <a:r>
              <a:rPr lang="en-US" sz="2200" b="0" i="1" dirty="0" smtClean="0">
                <a:solidFill>
                  <a:srgbClr val="A50021"/>
                </a:solidFill>
                <a:latin typeface="Calibri" pitchFamily="34" charset="0"/>
              </a:rPr>
              <a:t>o</a:t>
            </a:r>
            <a:r>
              <a:rPr lang="en-US" sz="2200" b="0" dirty="0" smtClean="0">
                <a:solidFill>
                  <a:srgbClr val="0066CC"/>
                </a:solidFill>
                <a:latin typeface="Calibri" pitchFamily="34" charset="0"/>
              </a:rPr>
              <a:t>: </a:t>
            </a:r>
            <a:r>
              <a:rPr lang="en-US" sz="2200" b="0" dirty="0" err="1" smtClean="0">
                <a:solidFill>
                  <a:srgbClr val="0066CC"/>
                </a:solidFill>
                <a:latin typeface="Calibri" pitchFamily="34" charset="0"/>
              </a:rPr>
              <a:t>nat</a:t>
            </a:r>
            <a:r>
              <a:rPr lang="en-US" sz="2200" b="0" dirty="0" smtClean="0">
                <a:latin typeface="Calibri" pitchFamily="34" charset="0"/>
              </a:rPr>
              <a:t>}: </a:t>
            </a:r>
            <a:r>
              <a:rPr lang="en-US" sz="2200" b="0" dirty="0" smtClean="0">
                <a:solidFill>
                  <a:srgbClr val="0066CC"/>
                </a:solidFill>
                <a:latin typeface="Calibri" pitchFamily="34" charset="0"/>
              </a:rPr>
              <a:t>Equiv</a:t>
            </a:r>
            <a:r>
              <a:rPr lang="en-US" sz="2200" b="0" dirty="0" smtClean="0">
                <a:latin typeface="Calibri" pitchFamily="34" charset="0"/>
              </a:rPr>
              <a:t> (</a:t>
            </a:r>
            <a:r>
              <a:rPr lang="en-US" sz="2200" b="0" dirty="0" err="1" smtClean="0">
                <a:solidFill>
                  <a:srgbClr val="0066CC"/>
                </a:solidFill>
                <a:latin typeface="Calibri" pitchFamily="34" charset="0"/>
              </a:rPr>
              <a:t>HOperator</a:t>
            </a:r>
            <a:r>
              <a:rPr lang="en-US" sz="2200" b="0" dirty="0" smtClean="0">
                <a:solidFill>
                  <a:srgbClr val="0066CC"/>
                </a:solidFill>
                <a:latin typeface="Calibri" pitchFamily="34" charset="0"/>
              </a:rPr>
              <a:t> </a:t>
            </a:r>
            <a:r>
              <a:rPr lang="en-US" sz="2200" b="0" i="1" dirty="0" err="1" smtClean="0">
                <a:solidFill>
                  <a:srgbClr val="A50021"/>
                </a:solidFill>
                <a:latin typeface="Calibri" pitchFamily="34" charset="0"/>
              </a:rPr>
              <a:t>i</a:t>
            </a:r>
            <a:r>
              <a:rPr lang="en-US" sz="2200" b="0" i="1" dirty="0" smtClean="0">
                <a:solidFill>
                  <a:srgbClr val="A50021"/>
                </a:solidFill>
                <a:latin typeface="Calibri" pitchFamily="34" charset="0"/>
              </a:rPr>
              <a:t> o</a:t>
            </a:r>
            <a:r>
              <a:rPr lang="en-US" sz="2200" b="0" i="1" dirty="0" smtClean="0">
                <a:latin typeface="Calibri" pitchFamily="34" charset="0"/>
              </a:rPr>
              <a:t>) </a:t>
            </a:r>
            <a:r>
              <a:rPr lang="en-US" sz="2200" b="0" dirty="0" smtClean="0">
                <a:latin typeface="Calibri" pitchFamily="34" charset="0"/>
              </a:rPr>
              <a:t>:= </a:t>
            </a:r>
          </a:p>
          <a:p>
            <a:r>
              <a:rPr lang="en-US" sz="2200" b="0" dirty="0" smtClean="0">
                <a:solidFill>
                  <a:srgbClr val="FF0000"/>
                </a:solidFill>
                <a:latin typeface="Calibri" pitchFamily="34" charset="0"/>
              </a:rPr>
              <a:t>fun</a:t>
            </a:r>
            <a:r>
              <a:rPr lang="en-US" sz="2200" b="0" dirty="0" smtClean="0">
                <a:latin typeface="Calibri" pitchFamily="34" charset="0"/>
              </a:rPr>
              <a:t> </a:t>
            </a:r>
            <a:r>
              <a:rPr lang="en-US" sz="2200" b="0" i="1" dirty="0" smtClean="0">
                <a:solidFill>
                  <a:srgbClr val="A50021"/>
                </a:solidFill>
                <a:latin typeface="Calibri" pitchFamily="34" charset="0"/>
              </a:rPr>
              <a:t>a b </a:t>
            </a:r>
            <a:r>
              <a:rPr lang="uk-UA" sz="2400" b="0" dirty="0" smtClean="0">
                <a:latin typeface="Calibri" pitchFamily="34" charset="0"/>
              </a:rPr>
              <a:t>⇒</a:t>
            </a:r>
            <a:r>
              <a:rPr lang="en-US" sz="2200" b="0" i="1" dirty="0" smtClean="0">
                <a:solidFill>
                  <a:srgbClr val="A50021"/>
                </a:solidFill>
                <a:latin typeface="Calibri" pitchFamily="34" charset="0"/>
              </a:rPr>
              <a:t> </a:t>
            </a:r>
            <a:r>
              <a:rPr lang="uk-UA" sz="2400" b="0" dirty="0" smtClean="0">
                <a:solidFill>
                  <a:srgbClr val="FF0000"/>
                </a:solidFill>
                <a:latin typeface="Calibri" pitchFamily="34" charset="0"/>
              </a:rPr>
              <a:t>∀</a:t>
            </a:r>
            <a:r>
              <a:rPr lang="en-US" sz="2200" b="0" dirty="0" smtClean="0">
                <a:latin typeface="Calibri" pitchFamily="34" charset="0"/>
              </a:rPr>
              <a:t> </a:t>
            </a:r>
            <a:r>
              <a:rPr lang="en-US" sz="2200" b="0" i="1" dirty="0" smtClean="0">
                <a:latin typeface="Calibri" pitchFamily="34" charset="0"/>
              </a:rPr>
              <a:t>(</a:t>
            </a:r>
            <a:r>
              <a:rPr lang="en-US" sz="2200" b="0" i="1" dirty="0" smtClean="0">
                <a:solidFill>
                  <a:srgbClr val="A50021"/>
                </a:solidFill>
                <a:latin typeface="Calibri" pitchFamily="34" charset="0"/>
              </a:rPr>
              <a:t>x</a:t>
            </a:r>
            <a:r>
              <a:rPr lang="en-US" sz="2200" b="0" i="1" dirty="0" smtClean="0">
                <a:latin typeface="Calibri" pitchFamily="34" charset="0"/>
              </a:rPr>
              <a:t>: </a:t>
            </a:r>
            <a:r>
              <a:rPr lang="en-US" sz="2200" b="0" dirty="0" smtClean="0">
                <a:solidFill>
                  <a:srgbClr val="336600"/>
                </a:solidFill>
                <a:latin typeface="Calibri" pitchFamily="34" charset="0"/>
              </a:rPr>
              <a:t>vector</a:t>
            </a:r>
            <a:r>
              <a:rPr lang="en-US" sz="2200" b="0" dirty="0" smtClean="0">
                <a:latin typeface="Calibri" pitchFamily="34" charset="0"/>
              </a:rPr>
              <a:t> </a:t>
            </a:r>
            <a:r>
              <a:rPr lang="en-US" sz="2200" b="0" i="1" dirty="0" smtClean="0">
                <a:solidFill>
                  <a:srgbClr val="A50021"/>
                </a:solidFill>
                <a:latin typeface="Calibri" pitchFamily="34" charset="0"/>
              </a:rPr>
              <a:t>A </a:t>
            </a:r>
            <a:r>
              <a:rPr lang="en-US" sz="2200" b="0" i="1" dirty="0" err="1" smtClean="0">
                <a:solidFill>
                  <a:srgbClr val="A50021"/>
                </a:solidFill>
                <a:latin typeface="Calibri" pitchFamily="34" charset="0"/>
              </a:rPr>
              <a:t>i</a:t>
            </a:r>
            <a:r>
              <a:rPr lang="en-US" sz="2200" b="0" i="1" dirty="0" smtClean="0">
                <a:latin typeface="Calibri" pitchFamily="34" charset="0"/>
              </a:rPr>
              <a:t>), </a:t>
            </a:r>
            <a:r>
              <a:rPr lang="en-US" sz="2200" b="0" dirty="0" err="1" smtClean="0">
                <a:solidFill>
                  <a:srgbClr val="336600"/>
                </a:solidFill>
                <a:latin typeface="Calibri" pitchFamily="34" charset="0"/>
              </a:rPr>
              <a:t>evalHCOL</a:t>
            </a:r>
            <a:r>
              <a:rPr lang="en-US" sz="2200" b="0" dirty="0" smtClean="0">
                <a:latin typeface="Calibri" pitchFamily="34" charset="0"/>
              </a:rPr>
              <a:t> </a:t>
            </a:r>
            <a:r>
              <a:rPr lang="en-US" sz="2200" b="0" i="1" dirty="0" smtClean="0">
                <a:solidFill>
                  <a:srgbClr val="A50021"/>
                </a:solidFill>
                <a:latin typeface="Calibri" pitchFamily="34" charset="0"/>
              </a:rPr>
              <a:t>a x </a:t>
            </a:r>
            <a:r>
              <a:rPr lang="en-US" sz="2200" b="0" i="1" dirty="0" smtClean="0">
                <a:latin typeface="Calibri" pitchFamily="34" charset="0"/>
              </a:rPr>
              <a:t>= </a:t>
            </a:r>
            <a:r>
              <a:rPr lang="en-US" sz="2200" b="0" dirty="0" err="1" smtClean="0">
                <a:solidFill>
                  <a:srgbClr val="336600"/>
                </a:solidFill>
                <a:latin typeface="Calibri" pitchFamily="34" charset="0"/>
              </a:rPr>
              <a:t>evalHCOL</a:t>
            </a:r>
            <a:r>
              <a:rPr lang="en-US" sz="2200" b="0" dirty="0" smtClean="0">
                <a:latin typeface="Calibri" pitchFamily="34" charset="0"/>
              </a:rPr>
              <a:t> </a:t>
            </a:r>
            <a:r>
              <a:rPr lang="en-US" sz="2200" b="0" i="1" dirty="0" smtClean="0">
                <a:solidFill>
                  <a:srgbClr val="A50021"/>
                </a:solidFill>
                <a:latin typeface="Calibri" pitchFamily="34" charset="0"/>
              </a:rPr>
              <a:t>b x</a:t>
            </a:r>
            <a:r>
              <a:rPr lang="en-US" sz="2200" b="0" i="1" dirty="0" smtClean="0">
                <a:latin typeface="Calibri" pitchFamily="34" charset="0"/>
              </a:rPr>
              <a:t>.</a:t>
            </a:r>
            <a:endParaRPr lang="uk-UA" sz="2200" b="0" dirty="0">
              <a:latin typeface="Calibri" pitchFamily="34" charset="0"/>
            </a:endParaRPr>
          </a:p>
        </p:txBody>
      </p:sp>
      <p:sp>
        <p:nvSpPr>
          <p:cNvPr id="12" name="TextBox 11"/>
          <p:cNvSpPr txBox="1"/>
          <p:nvPr/>
        </p:nvSpPr>
        <p:spPr>
          <a:xfrm>
            <a:off x="653143" y="5232398"/>
            <a:ext cx="7837714" cy="1200329"/>
          </a:xfrm>
          <a:prstGeom prst="rect">
            <a:avLst/>
          </a:prstGeom>
          <a:noFill/>
        </p:spPr>
        <p:txBody>
          <a:bodyPr wrap="square" rtlCol="0">
            <a:spAutoFit/>
          </a:bodyPr>
          <a:lstStyle/>
          <a:p>
            <a:r>
              <a:rPr lang="en-US" sz="2400" b="0" dirty="0" smtClean="0">
                <a:latin typeface="Calibri" pitchFamily="34" charset="0"/>
              </a:rPr>
              <a:t>Informally: two operators “</a:t>
            </a:r>
            <a:r>
              <a:rPr lang="en-US" sz="2400" b="0" i="1" dirty="0" smtClean="0">
                <a:latin typeface="Calibri" pitchFamily="34" charset="0"/>
              </a:rPr>
              <a:t>a” </a:t>
            </a:r>
            <a:r>
              <a:rPr lang="en-US" sz="2400" b="0" dirty="0" smtClean="0">
                <a:latin typeface="Calibri" pitchFamily="34" charset="0"/>
              </a:rPr>
              <a:t>and “</a:t>
            </a:r>
            <a:r>
              <a:rPr lang="en-US" sz="2400" b="0" i="1" dirty="0" smtClean="0">
                <a:latin typeface="Calibri" pitchFamily="34" charset="0"/>
              </a:rPr>
              <a:t>b” </a:t>
            </a:r>
            <a:r>
              <a:rPr lang="en-US" sz="2400" b="0" dirty="0" smtClean="0">
                <a:latin typeface="Calibri" pitchFamily="34" charset="0"/>
              </a:rPr>
              <a:t>are equal if for any input vector “</a:t>
            </a:r>
            <a:r>
              <a:rPr lang="en-US" sz="2400" b="0" i="1" dirty="0" smtClean="0">
                <a:latin typeface="Calibri" pitchFamily="34" charset="0"/>
              </a:rPr>
              <a:t>x” </a:t>
            </a:r>
            <a:r>
              <a:rPr lang="en-US" sz="2400" b="0" dirty="0" smtClean="0">
                <a:latin typeface="Calibri" pitchFamily="34" charset="0"/>
              </a:rPr>
              <a:t>the values of (</a:t>
            </a:r>
            <a:r>
              <a:rPr lang="en-US" sz="2400" b="0" dirty="0" err="1" smtClean="0">
                <a:solidFill>
                  <a:srgbClr val="336600"/>
                </a:solidFill>
                <a:latin typeface="Calibri" pitchFamily="34" charset="0"/>
              </a:rPr>
              <a:t>evalHCOL</a:t>
            </a:r>
            <a:r>
              <a:rPr lang="en-US" sz="2400" b="0" dirty="0" smtClean="0">
                <a:latin typeface="Calibri" pitchFamily="34" charset="0"/>
              </a:rPr>
              <a:t> </a:t>
            </a:r>
            <a:r>
              <a:rPr lang="en-US" sz="2400" b="0" i="1" dirty="0" smtClean="0">
                <a:solidFill>
                  <a:srgbClr val="A50021"/>
                </a:solidFill>
                <a:latin typeface="Calibri" pitchFamily="34" charset="0"/>
              </a:rPr>
              <a:t>a x</a:t>
            </a:r>
            <a:r>
              <a:rPr lang="en-US" sz="2400" b="0" dirty="0" smtClean="0">
                <a:latin typeface="Calibri" pitchFamily="34" charset="0"/>
              </a:rPr>
              <a:t>) and (</a:t>
            </a:r>
            <a:r>
              <a:rPr lang="en-US" sz="2400" b="0" dirty="0" err="1" smtClean="0">
                <a:latin typeface="Calibri" pitchFamily="34" charset="0"/>
              </a:rPr>
              <a:t>evalHCOL</a:t>
            </a:r>
            <a:r>
              <a:rPr lang="en-US" sz="2400" b="0" dirty="0" smtClean="0">
                <a:latin typeface="Calibri" pitchFamily="34" charset="0"/>
              </a:rPr>
              <a:t> </a:t>
            </a:r>
            <a:r>
              <a:rPr lang="en-US" sz="2400" b="0" i="1" dirty="0" smtClean="0">
                <a:solidFill>
                  <a:srgbClr val="A50021"/>
                </a:solidFill>
                <a:latin typeface="Calibri" pitchFamily="34" charset="0"/>
              </a:rPr>
              <a:t>b x</a:t>
            </a:r>
            <a:r>
              <a:rPr lang="en-US" sz="2400" b="0" dirty="0" smtClean="0">
                <a:latin typeface="Calibri" pitchFamily="34" charset="0"/>
              </a:rPr>
              <a:t>) are also equal.</a:t>
            </a:r>
            <a:endParaRPr lang="uk-UA" sz="2400" b="0" dirty="0">
              <a:latin typeface="Calibri" pitchFamily="34" charset="0"/>
            </a:endParaRPr>
          </a:p>
        </p:txBody>
      </p:sp>
    </p:spTree>
    <p:extLst>
      <p:ext uri="{BB962C8B-B14F-4D97-AF65-F5344CB8AC3E}">
        <p14:creationId xmlns:p14="http://schemas.microsoft.com/office/powerpoint/2010/main" val="408637957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350838"/>
            <a:ext cx="7585755" cy="762000"/>
          </a:xfrm>
        </p:spPr>
        <p:txBody>
          <a:bodyPr/>
          <a:lstStyle/>
          <a:p>
            <a:r>
              <a:rPr lang="en-US" dirty="0" smtClean="0"/>
              <a:t>Results and Future Directions</a:t>
            </a:r>
            <a:endParaRPr lang="en-US" dirty="0"/>
          </a:p>
        </p:txBody>
      </p:sp>
      <p:sp>
        <p:nvSpPr>
          <p:cNvPr id="3" name="Content Placeholder 2"/>
          <p:cNvSpPr>
            <a:spLocks noGrp="1"/>
          </p:cNvSpPr>
          <p:nvPr>
            <p:ph idx="1"/>
          </p:nvPr>
        </p:nvSpPr>
        <p:spPr>
          <a:xfrm>
            <a:off x="745440" y="1086042"/>
            <a:ext cx="7222896" cy="5371231"/>
          </a:xfrm>
        </p:spPr>
        <p:txBody>
          <a:bodyPr/>
          <a:lstStyle/>
          <a:p>
            <a:pPr marL="0" indent="0">
              <a:buNone/>
            </a:pPr>
            <a:r>
              <a:rPr lang="en-US" b="0" dirty="0" smtClean="0">
                <a:cs typeface="Helvetica Neue"/>
              </a:rPr>
              <a:t>We completed Axiomatic proofs of the HCOL operator language transformations:</a:t>
            </a:r>
          </a:p>
          <a:p>
            <a:pPr lvl="1">
              <a:buFont typeface="Wingdings" charset="2"/>
              <a:buChar char="ü"/>
            </a:pPr>
            <a:r>
              <a:rPr lang="en-US" sz="2400" b="1" dirty="0" smtClean="0">
                <a:cs typeface="Helvetica Neue"/>
              </a:rPr>
              <a:t>7 breakdown rules</a:t>
            </a:r>
          </a:p>
          <a:p>
            <a:pPr lvl="1">
              <a:buFont typeface="Wingdings" charset="2"/>
              <a:buChar char="ü"/>
            </a:pPr>
            <a:r>
              <a:rPr lang="en-US" sz="2400" b="1" dirty="0" smtClean="0">
                <a:cs typeface="Helvetica Neue"/>
              </a:rPr>
              <a:t>76 Lemmas</a:t>
            </a:r>
          </a:p>
          <a:p>
            <a:pPr lvl="1">
              <a:buFont typeface="Wingdings" charset="2"/>
              <a:buChar char="ü"/>
            </a:pPr>
            <a:r>
              <a:rPr lang="en-US" sz="2400" b="1" dirty="0" smtClean="0">
                <a:cs typeface="Helvetica Neue"/>
              </a:rPr>
              <a:t>2,138 lines of Coq code</a:t>
            </a:r>
          </a:p>
          <a:p>
            <a:pPr marL="0" indent="0">
              <a:buNone/>
            </a:pPr>
            <a:endParaRPr lang="en-US" b="0" dirty="0" smtClean="0">
              <a:cs typeface="Helvetica Neue"/>
            </a:endParaRPr>
          </a:p>
          <a:p>
            <a:pPr marL="0" indent="0">
              <a:buNone/>
            </a:pPr>
            <a:r>
              <a:rPr lang="en-US" b="0" dirty="0" smtClean="0">
                <a:cs typeface="Helvetica Neue"/>
              </a:rPr>
              <a:t>Next steps to prove:</a:t>
            </a:r>
          </a:p>
          <a:p>
            <a:pPr lvl="1">
              <a:buFont typeface="Wingdings" charset="2"/>
              <a:buChar char="q"/>
            </a:pPr>
            <a:r>
              <a:rPr lang="en-US" sz="2400" b="1" i="1" dirty="0" smtClean="0">
                <a:cs typeface="Helvetica Neue"/>
              </a:rPr>
              <a:t> </a:t>
            </a:r>
            <a:r>
              <a:rPr lang="en-US" sz="2400" b="1" dirty="0" smtClean="0">
                <a:cs typeface="Helvetica Neue"/>
              </a:rPr>
              <a:t>HCOL ➣ </a:t>
            </a:r>
            <a:r>
              <a:rPr lang="en-US" sz="2400" b="1" dirty="0" smtClean="0">
                <a:solidFill>
                  <a:srgbClr val="000000"/>
                </a:solidFill>
                <a:cs typeface="Calibri" pitchFamily="34" charset="0"/>
              </a:rPr>
              <a:t>Ʃ-HCOL</a:t>
            </a:r>
            <a:endParaRPr lang="en-US" sz="2400" b="1" i="1" dirty="0" smtClean="0">
              <a:cs typeface="Helvetica Neue"/>
            </a:endParaRPr>
          </a:p>
          <a:p>
            <a:pPr lvl="1">
              <a:buFont typeface="Wingdings" charset="2"/>
              <a:buChar char="q"/>
            </a:pPr>
            <a:r>
              <a:rPr lang="en-US" sz="2400" b="1" dirty="0" smtClean="0">
                <a:solidFill>
                  <a:srgbClr val="000000"/>
                </a:solidFill>
                <a:cs typeface="Calibri" pitchFamily="34" charset="0"/>
              </a:rPr>
              <a:t> Ʃ-HCOL  </a:t>
            </a:r>
            <a:r>
              <a:rPr lang="en-US" sz="2400" b="1" i="1" dirty="0" smtClean="0">
                <a:cs typeface="Helvetica Neue"/>
              </a:rPr>
              <a:t>transformations</a:t>
            </a:r>
            <a:endParaRPr lang="en-US" sz="2400" b="1" dirty="0" smtClean="0">
              <a:cs typeface="Helvetica Neue"/>
            </a:endParaRPr>
          </a:p>
          <a:p>
            <a:pPr lvl="1">
              <a:buFont typeface="Wingdings" charset="2"/>
              <a:buChar char="q"/>
            </a:pPr>
            <a:r>
              <a:rPr lang="en-US" sz="2400" b="1" dirty="0" smtClean="0">
                <a:solidFill>
                  <a:srgbClr val="000000"/>
                </a:solidFill>
                <a:cs typeface="Calibri" pitchFamily="34" charset="0"/>
              </a:rPr>
              <a:t> Ʃ-HCOL </a:t>
            </a:r>
            <a:r>
              <a:rPr lang="en-US" sz="2400" b="1" i="1" dirty="0" smtClean="0">
                <a:cs typeface="Helvetica Neue"/>
              </a:rPr>
              <a:t> </a:t>
            </a:r>
            <a:r>
              <a:rPr lang="en-US" sz="2400" b="1" dirty="0" smtClean="0">
                <a:cs typeface="Helvetica Neue"/>
              </a:rPr>
              <a:t>➣ </a:t>
            </a:r>
            <a:r>
              <a:rPr lang="en-US" sz="2400" b="1" dirty="0" err="1">
                <a:cs typeface="Helvetica Neue"/>
              </a:rPr>
              <a:t>i</a:t>
            </a:r>
            <a:r>
              <a:rPr lang="en-US" sz="2400" b="1" dirty="0">
                <a:cs typeface="Helvetica Neue"/>
              </a:rPr>
              <a:t>-</a:t>
            </a:r>
            <a:r>
              <a:rPr lang="en-US" sz="2400" b="1" dirty="0" smtClean="0">
                <a:cs typeface="Helvetica Neue"/>
              </a:rPr>
              <a:t>Code </a:t>
            </a:r>
          </a:p>
          <a:p>
            <a:pPr lvl="1">
              <a:buFont typeface="Wingdings" charset="2"/>
              <a:buChar char="q"/>
            </a:pPr>
            <a:r>
              <a:rPr lang="en-US" sz="2400" b="1" dirty="0" smtClean="0">
                <a:cs typeface="Helvetica Neue"/>
              </a:rPr>
              <a:t> </a:t>
            </a:r>
            <a:r>
              <a:rPr lang="en-US" sz="2400" b="1" dirty="0" err="1" smtClean="0">
                <a:cs typeface="Helvetica Neue"/>
              </a:rPr>
              <a:t>i</a:t>
            </a:r>
            <a:r>
              <a:rPr lang="en-US" sz="2400" b="1" i="1" dirty="0" smtClean="0">
                <a:cs typeface="Helvetica Neue"/>
              </a:rPr>
              <a:t>-Code </a:t>
            </a:r>
            <a:r>
              <a:rPr lang="en-US" sz="2400" b="1" dirty="0" smtClean="0">
                <a:cs typeface="Helvetica Neue"/>
              </a:rPr>
              <a:t>➣ “C” code generation</a:t>
            </a:r>
          </a:p>
          <a:p>
            <a:pPr lvl="1">
              <a:buFont typeface="Wingdings" charset="2"/>
              <a:buChar char="q"/>
            </a:pPr>
            <a:r>
              <a:rPr lang="en-US" sz="2400" b="1" dirty="0" smtClean="0">
                <a:cs typeface="Helvetica Neue"/>
              </a:rPr>
              <a:t> “</a:t>
            </a:r>
            <a:r>
              <a:rPr lang="en-US" sz="2400" b="1" dirty="0">
                <a:cs typeface="Helvetica Neue"/>
              </a:rPr>
              <a:t>C” </a:t>
            </a:r>
            <a:r>
              <a:rPr lang="en-US" sz="2400" b="1" dirty="0" smtClean="0">
                <a:cs typeface="Helvetica Neue"/>
              </a:rPr>
              <a:t>code ➣ machine code compilation</a:t>
            </a:r>
            <a:endParaRPr lang="en-US" sz="2400" b="1" dirty="0">
              <a:cs typeface="Helvetica Neue"/>
            </a:endParaRPr>
          </a:p>
          <a:p>
            <a:pPr marL="457200" lvl="1" indent="0">
              <a:buNone/>
            </a:pPr>
            <a:endParaRPr lang="en-US" sz="2400" b="1" dirty="0" smtClean="0">
              <a:latin typeface="Helvetica Neue"/>
              <a:cs typeface="Helvetica Neue"/>
            </a:endParaRPr>
          </a:p>
        </p:txBody>
      </p:sp>
    </p:spTree>
    <p:extLst>
      <p:ext uri="{BB962C8B-B14F-4D97-AF65-F5344CB8AC3E}">
        <p14:creationId xmlns:p14="http://schemas.microsoft.com/office/powerpoint/2010/main" val="23763031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4" name="Text Placeholder 3"/>
          <p:cNvSpPr>
            <a:spLocks noGrp="1"/>
          </p:cNvSpPr>
          <p:nvPr>
            <p:ph type="body" idx="1"/>
          </p:nvPr>
        </p:nvSpPr>
        <p:spPr/>
        <p:txBody>
          <a:bodyPr/>
          <a:lstStyle/>
          <a:p>
            <a:r>
              <a:rPr lang="en-US" dirty="0" smtClean="0"/>
              <a:t>For </a:t>
            </a:r>
            <a:r>
              <a:rPr lang="en-US" dirty="0"/>
              <a:t>more information go to: </a:t>
            </a:r>
            <a:r>
              <a:rPr lang="en-US" dirty="0">
                <a:hlinkClick r:id="rId2"/>
              </a:rPr>
              <a:t>http://www.spiral.net</a:t>
            </a:r>
            <a:r>
              <a:rPr lang="en-US" dirty="0" smtClean="0">
                <a:hlinkClick r:id="rId2"/>
              </a:rPr>
              <a:t>/</a:t>
            </a:r>
            <a:endParaRPr lang="en-US" dirty="0" smtClean="0"/>
          </a:p>
          <a:p>
            <a:r>
              <a:rPr lang="en-US" dirty="0" smtClean="0"/>
              <a:t>Contact: </a:t>
            </a:r>
            <a:r>
              <a:rPr lang="en-US" b="0" i="1" dirty="0" err="1" smtClean="0"/>
              <a:t>vzaliva@cmu.edu</a:t>
            </a:r>
            <a:endParaRPr lang="en-US" b="0" i="1" dirty="0"/>
          </a:p>
        </p:txBody>
      </p:sp>
    </p:spTree>
    <p:extLst>
      <p:ext uri="{BB962C8B-B14F-4D97-AF65-F5344CB8AC3E}">
        <p14:creationId xmlns:p14="http://schemas.microsoft.com/office/powerpoint/2010/main" val="2159459526"/>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USEAMSFONTS" val="True"/>
  <p:tag name="USEBOLDAMS" val="False"/>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600"/>
  <p:tag name="DEFAULTMAGNIFICATION" val="0.8"/>
  <p:tag name="FIRSTMARKUS@CESERZNFUVWXY5M7" val="2607"/>
  <p:tag name="DEFAULTFONTSIZE" val="10"/>
  <p:tag name="DEFAULTWIDTH" val="636"/>
  <p:tag name="DEFAULTHEIGHT" val="585"/>
  <p:tag name="FIRSTFRANZF@ELXCRMVFUVWZY556" val="4154"/>
  <p:tag name="FIRSTLORD@C02HX4SFDKQT3PP7" val="5200"/>
  <p:tag name="DEFAULTDISPLAYSOURCE" val="\documentclass{slides}\pagestyle{empty}&#10;\begin{document}&#10;&#10;\end{document}&#10;"/>
  <p:tag name="EMBEDFONTS" val="0"/>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amssymb}&#10;\newcommand{\R}{\mathbb{R}}&#10;\newcommand{\C}{\mathbb{C}}&#10;\newcommand{\ttF}{\mathtt{F}}&#10;\newcommand{\ttI}{\mathtt{I}}&#10;\newcommand{\ttR}{\mathtt{R}}&#10;\newcommand{\ttRf}{\mathtt{R}_f}&#10;\newcommand{\ttRb}{\mathtt{R}_b}&#10;\newcommand{\ttRm}{\mathtt{R}_m}&#10;\newcommand{\bfP}{\mathbf{P}}&#10;\newcommand{\bfT}{\mathbf{T}}&#10;\newcommand{\bfF}{\mathbf{F}}&#10;\newcommand{\bfI}{\mathbf{I}}&#10;\newcommand{\bfJ}{\mathbf{C}}&#10;\newcommand{\bfR}{\mathbf{R}}&#10;\newcommand{\bfD}{\mathbf{D}}&#10;\newcommand{\bfDa}{\bfD_a}&#10;\newcommand{\bfDc}{\bfD_c}&#10;\newcommand{\bfRb}{\mathbf{R}_b}&#10;\newcommand{\bfRm}{\mathbf{R}_m}&#10;\newcommand{\calP}{\mathcal{P}}&#10;\newcommand{\calJ}{\mathcal{J}}&#10;\newcommand{\calF}{\mathcal{F}}&#10;\newcommand{\calT}{\mathcal{T}}&#10;\newcommand{\calI}{\mathcal{I}}&#10;\newcommand{\calR}{\mathcal{R}}&#10;\newcommand{\calW}{\mathcal{W}}&#10;\newcommand{\calRb}{\mathcal{R}_b}&#10;\newcommand{\calRm}{\mathcal{R}_m}&#10;\newcommand{\DFT}[0]{\operatorname{DFT}}&#10;\newcommand{\DWT}[0]{\operatorname{DWT}}&#10;\newcommand{\RDFT}[0]{\operatorname{RDFT}}&#10;\newcommand{\DCT}{\operatorname{DCT}}&#10;\newcommand{\WHT}{\operatorname{WHT}}&#10;\newcommand{\DST}{\operatorname{DST}}&#10;\newcommand{\DCTt}[1]{{\DCT\text{\rm \!-#1}}}&#10;\newcommand{\DSTt}[1]{{\DST\text{\rm \!-#1}}}&#10;\newcommand{\IMDCT}[0]{\operatorname{IMDCT}}&#10;\newcommand{\bDFT}[0]{\operatorname{\bf DFT}}&#10;\newcommand{\bMMM}[0]{\operatorname{\bf MMM}}&#10;\newcommand{\bRDFT}[0]{\operatorname{\bf RDFT}}&#10;\newcommand{\bDCT}{\operatorname{\bf DCT}}&#10;\newcommand{\bDST}{\operatorname{\bf DST}}&#10;\newcommand{\bDCTt}[1]{{\bDCT\text{\rm\bf \!-#1}}}&#10;\newcommand{\bDSTt}[1]{{\bDST\text{\rm\bf \!-#1}}}&#10;\newcommand{\bIMDCT}[0]{\operatorname{\bf IMDCT}}&#10;\newcommand{\bDHT}[0]{\operatorname{\bf DHT}}&#10;\newcommand{\bFIR}[0]{\operatorname{\bf FIR}}&#10;\newcommand{\bfilter}[0]{\operatorname{\bf Filt}}&#10;\newcommand{\bfilt}[2]{%&#10;  \operatorname{\bf Filt}_{#1}\left({#2}\right)}&#10;\newcommand{\bextfilt}[4]{%&#10;  \operatorname{\bf Filt}_{#1}^{#3,#4}\left({#2}\right)}&#10;\newcommand{\bDWT}[5]{%&#10;  \operatorname{\bf DWT}_{#1}^{#4,#5}\left({#2},{#3}\right)}&#10;\newcommand{\bbDWT}[3]{%&#10;  \operatorname{\bf DWT}_{#1}\left({#2},{#3}\right)}&#10;\newcommand{\bWHT}[0]{\operatorname{\bf WHT}}&#10;\newcommand{\extdwt}[2]{\operatorname{E}_{#1}^{#2}}&#10;\newcommand{\multdim}[1]{\mbox{\boldmath$#1$\unboldmath{\bf D-}}}&#10;\newcommand{\nont}[1]{\text{$\langle\text{#1}\rangle$}}&#10;\newcommand{\oder}[0]{$\ |\ $}&#10;\newcommand{\diag}[0]{\operatorname{diag}}&#10;\newcommand{\permP}[0]{\operatorname{P}}&#10;\newcommand{\permQ}[0]{\operatorname{Q}}&#10;\newcommand{\one}[0]{{I}}&#10;\newcommand{\zero}[0]{\operatorname{0}}&#10;\newcommand{\oppone}[0]{\operatorname{J}}&#10;\newcommand{\stride}{{L}}&#10;\newcommand{\twiddle}{{T}}&#10;\newcommand{\rotation}[0]{\operatorname{R}}&#10;\newcommand{\dft}[0]{\operatorname{F}}&#10;\newcommand{\tensor}[0]{\otimes}&#10;\newcommand{\dirsum}[0]{\oplus}&#10;\newcommand{\bigdirsum}[0]{\bigoplus}&#10;\newcommand{\rovdirsum}[1]{\oplus_{#1}}&#10;\newcommand{\covdirsum}[1]{\oplus^{#1}}&#10;\newcommand{\bigovdirsum}[1]{\operatorname*{\bigoplus\nolimits_#1}}&#10;\newcommand{\rovtensor}[1]{\otimes_{#1}}&#10;\newcommand{\covtensor}[1]{\otimes^{#1}}&#10;\newcommand{\vect}[3]{\left[ #1_0,\dots,#1_{#2-1} \right]}&#10;\DeclareMathOperator*{\argmax}{argmax}&#10;\newcommand{\prob}[0]{\boldmath${\cal P}$\unboldmath\xspace}&#10;\newcommand{\wT}[0]{\widetilde{A}}&#10;\newcommand{\spl}{SPL\xspace}&#10;\def\R{\mathbb{R}}&#10;\def\vc#1{\mathbf{#1}}&#10;&#10;\begin{document}&#10;&#10;\begin{align*}&#10;\operatorname{Pointwise}_{n, f_i}:\: &amp;\R^{n}\rightarrow \R^{n} \\&#10;&amp; (x_i)_i \mapsto f_0(x_0) \oplus \dots \oplus f_{n-1}(x_{n-1})&#10;\end{align*}&#10;&#10;\end{document}"/>
  <p:tag name="FILENAME" val="txp_fig"/>
  <p:tag name="FORMAT" val="png16m"/>
  <p:tag name="RES" val="1200"/>
  <p:tag name="BLEND" val="0"/>
  <p:tag name="TRANSPARENT" val="1"/>
  <p:tag name="TBUG" val="0"/>
  <p:tag name="ALLOWFS" val="0"/>
  <p:tag name="ORIGWIDTH" val="468"/>
  <p:tag name="PICTUREFILESIZE" val="51286"/>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amssymb}&#10;\newcommand{\R}{\mathbb{R}}&#10;\newcommand{\C}{\mathbb{C}}&#10;\newcommand{\ttF}{\mathtt{F}}&#10;\newcommand{\ttI}{\mathtt{I}}&#10;\newcommand{\ttR}{\mathtt{R}}&#10;\newcommand{\ttRf}{\mathtt{R}_f}&#10;\newcommand{\ttRb}{\mathtt{R}_b}&#10;\newcommand{\ttRm}{\mathtt{R}_m}&#10;\newcommand{\bfP}{\mathbf{P}}&#10;\newcommand{\bfT}{\mathbf{T}}&#10;\newcommand{\bfF}{\mathbf{F}}&#10;\newcommand{\bfI}{\mathbf{I}}&#10;\newcommand{\bfJ}{\mathbf{C}}&#10;\newcommand{\bfR}{\mathbf{R}}&#10;\newcommand{\bfD}{\mathbf{D}}&#10;\newcommand{\bfDa}{\bfD_a}&#10;\newcommand{\bfDc}{\bfD_c}&#10;\newcommand{\bfRb}{\mathbf{R}_b}&#10;\newcommand{\bfRm}{\mathbf{R}_m}&#10;\newcommand{\calP}{\mathcal{P}}&#10;\newcommand{\calJ}{\mathcal{J}}&#10;\newcommand{\calF}{\mathcal{F}}&#10;\newcommand{\calT}{\mathcal{T}}&#10;\newcommand{\calI}{\mathcal{I}}&#10;\newcommand{\calR}{\mathcal{R}}&#10;\newcommand{\calW}{\mathcal{W}}&#10;\newcommand{\calRb}{\mathcal{R}_b}&#10;\newcommand{\calRm}{\mathcal{R}_m}&#10;\newcommand{\DFT}[0]{\operatorname{DFT}}&#10;\newcommand{\DWT}[0]{\operatorname{DWT}}&#10;\newcommand{\RDFT}[0]{\operatorname{RDFT}}&#10;\newcommand{\DCT}{\operatorname{DCT}}&#10;\newcommand{\WHT}{\operatorname{WHT}}&#10;\newcommand{\DST}{\operatorname{DST}}&#10;\newcommand{\DCTt}[1]{{\DCT\text{\rm \!-#1}}}&#10;\newcommand{\DSTt}[1]{{\DST\text{\rm \!-#1}}}&#10;\newcommand{\IMDCT}[0]{\operatorname{IMDCT}}&#10;\newcommand{\bDFT}[0]{\operatorname{\bf DFT}}&#10;\newcommand{\bMMM}[0]{\operatorname{\bf MMM}}&#10;\newcommand{\bRDFT}[0]{\operatorname{\bf RDFT}}&#10;\newcommand{\bDCT}{\operatorname{\bf DCT}}&#10;\newcommand{\bDST}{\operatorname{\bf DST}}&#10;\newcommand{\bDCTt}[1]{{\bDCT\text{\rm\bf \!-#1}}}&#10;\newcommand{\bDSTt}[1]{{\bDST\text{\rm\bf \!-#1}}}&#10;\newcommand{\bIMDCT}[0]{\operatorname{\bf IMDCT}}&#10;\newcommand{\bDHT}[0]{\operatorname{\bf DHT}}&#10;\newcommand{\bFIR}[0]{\operatorname{\bf FIR}}&#10;\newcommand{\bfilter}[0]{\operatorname{\bf Filt}}&#10;\newcommand{\bfilt}[2]{%&#10;  \operatorname{\bf Filt}_{#1}\left({#2}\right)}&#10;\newcommand{\bextfilt}[4]{%&#10;  \operatorname{\bf Filt}_{#1}^{#3,#4}\left({#2}\right)}&#10;\newcommand{\bDWT}[5]{%&#10;  \operatorname{\bf DWT}_{#1}^{#4,#5}\left({#2},{#3}\right)}&#10;\newcommand{\bbDWT}[3]{%&#10;  \operatorname{\bf DWT}_{#1}\left({#2},{#3}\right)}&#10;\newcommand{\bWHT}[0]{\operatorname{\bf WHT}}&#10;\newcommand{\extdwt}[2]{\operatorname{E}_{#1}^{#2}}&#10;\newcommand{\multdim}[1]{\mbox{\boldmath$#1$\unboldmath{\bf D-}}}&#10;\newcommand{\nont}[1]{\text{$\langle\text{#1}\rangle$}}&#10;\newcommand{\oder}[0]{$\ |\ $}&#10;\newcommand{\diag}[0]{\operatorname{diag}}&#10;\newcommand{\permP}[0]{\operatorname{P}}&#10;\newcommand{\permQ}[0]{\operatorname{Q}}&#10;\newcommand{\one}[0]{{I}}&#10;\newcommand{\zero}[0]{\operatorname{0}}&#10;\newcommand{\oppone}[0]{\operatorname{J}}&#10;\newcommand{\stride}{{L}}&#10;\newcommand{\twiddle}{{T}}&#10;\newcommand{\rotation}[0]{\operatorname{R}}&#10;\newcommand{\dft}[0]{\operatorname{F}}&#10;\newcommand{\tensor}[0]{\otimes}&#10;\newcommand{\dirsum}[0]{\oplus}&#10;\newcommand{\bigdirsum}[0]{\bigoplus}&#10;\newcommand{\rovdirsum}[1]{\oplus_{#1}}&#10;\newcommand{\covdirsum}[1]{\oplus^{#1}}&#10;\newcommand{\bigovdirsum}[1]{\operatorname*{\bigoplus\nolimits_#1}}&#10;\newcommand{\rovtensor}[1]{\otimes_{#1}}&#10;\newcommand{\covtensor}[1]{\otimes^{#1}}&#10;\newcommand{\vect}[3]{\left[ #1_0,\dots,#1_{#2-1} \right]}&#10;\DeclareMathOperator*{\argmax}{argmax}&#10;\newcommand{\prob}[0]{\boldmath${\cal P}$\unboldmath\xspace}&#10;\newcommand{\wT}[0]{\widetilde{A}}&#10;\newcommand{\spl}{SPL\xspace}&#10;\def\R{\mathbb{R}}&#10;\def\vc#1{\mathbf{#1}}&#10;&#10;\begin{document}&#10;&#10;\begin{align*}&#10;\operatorname{Reduction}_{n, f_i}:\: &amp;\R^{n}\rightarrow \R \\&#10;&amp; (x_i)_i \mapsto f_{n-1}(x_{n-1}, f_{n-2}(x_{n-2}, f_{n-3}(\dots f_0(x_0, \operatorname{id}())\dots)&#10;\end{align*}&#10;&#10;\end{document}"/>
  <p:tag name="FILENAME" val="txp_fig"/>
  <p:tag name="FORMAT" val="png16m"/>
  <p:tag name="RES" val="1200"/>
  <p:tag name="BLEND" val="0"/>
  <p:tag name="TRANSPARENT" val="1"/>
  <p:tag name="TBUG" val="0"/>
  <p:tag name="ALLOWFS" val="0"/>
  <p:tag name="ORIGWIDTH" val="680"/>
  <p:tag name="PICTUREFILESIZE" val="69138"/>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amssymb}&#10;\newcommand{\R}{\mathbb{R}}&#10;\newcommand{\C}{\mathbb{C}}&#10;\newcommand{\ttF}{\mathtt{F}}&#10;\newcommand{\ttI}{\mathtt{I}}&#10;\newcommand{\ttR}{\mathtt{R}}&#10;\newcommand{\ttRf}{\mathtt{R}_f}&#10;\newcommand{\ttRb}{\mathtt{R}_b}&#10;\newcommand{\ttRm}{\mathtt{R}_m}&#10;\newcommand{\bfP}{\mathbf{P}}&#10;\newcommand{\bfT}{\mathbf{T}}&#10;\newcommand{\bfF}{\mathbf{F}}&#10;\newcommand{\bfI}{\mathbf{I}}&#10;\newcommand{\bfJ}{\mathbf{C}}&#10;\newcommand{\bfR}{\mathbf{R}}&#10;\newcommand{\bfD}{\mathbf{D}}&#10;\newcommand{\bfDa}{\bfD_a}&#10;\newcommand{\bfDc}{\bfD_c}&#10;\newcommand{\bfRb}{\mathbf{R}_b}&#10;\newcommand{\bfRm}{\mathbf{R}_m}&#10;\newcommand{\calP}{\mathcal{P}}&#10;\newcommand{\calJ}{\mathcal{J}}&#10;\newcommand{\calF}{\mathcal{F}}&#10;\newcommand{\calT}{\mathcal{T}}&#10;\newcommand{\calI}{\mathcal{I}}&#10;\newcommand{\calR}{\mathcal{R}}&#10;\newcommand{\calW}{\mathcal{W}}&#10;\newcommand{\calRb}{\mathcal{R}_b}&#10;\newcommand{\calRm}{\mathcal{R}_m}&#10;\newcommand{\DFT}[0]{\operatorname{DFT}}&#10;\newcommand{\DWT}[0]{\operatorname{DWT}}&#10;\newcommand{\RDFT}[0]{\operatorname{RDFT}}&#10;\newcommand{\DCT}{\operatorname{DCT}}&#10;\newcommand{\WHT}{\operatorname{WHT}}&#10;\newcommand{\DST}{\operatorname{DST}}&#10;\newcommand{\DCTt}[1]{{\DCT\text{\rm \!-#1}}}&#10;\newcommand{\DSTt}[1]{{\DST\text{\rm \!-#1}}}&#10;\newcommand{\IMDCT}[0]{\operatorname{IMDCT}}&#10;\newcommand{\bDFT}[0]{\operatorname{\bf DFT}}&#10;\newcommand{\bMMM}[0]{\operatorname{\bf MMM}}&#10;\newcommand{\bRDFT}[0]{\operatorname{\bf RDFT}}&#10;\newcommand{\bDCT}{\operatorname{\bf DCT}}&#10;\newcommand{\bDST}{\operatorname{\bf DST}}&#10;\newcommand{\bDCTt}[1]{{\bDCT\text{\rm\bf \!-#1}}}&#10;\newcommand{\bDSTt}[1]{{\bDST\text{\rm\bf \!-#1}}}&#10;\newcommand{\bIMDCT}[0]{\operatorname{\bf IMDCT}}&#10;\newcommand{\bDHT}[0]{\operatorname{\bf DHT}}&#10;\newcommand{\bFIR}[0]{\operatorname{\bf FIR}}&#10;\newcommand{\bfilter}[0]{\operatorname{\bf Filt}}&#10;\newcommand{\bfilt}[2]{%&#10;  \operatorname{\bf Filt}_{#1}\left({#2}\right)}&#10;\newcommand{\bextfilt}[4]{%&#10;  \operatorname{\bf Filt}_{#1}^{#3,#4}\left({#2}\right)}&#10;\newcommand{\bDWT}[5]{%&#10;  \operatorname{\bf DWT}_{#1}^{#4,#5}\left({#2},{#3}\right)}&#10;\newcommand{\bbDWT}[3]{%&#10;  \operatorname{\bf DWT}_{#1}\left({#2},{#3}\right)}&#10;\newcommand{\bWHT}[0]{\operatorname{\bf WHT}}&#10;\newcommand{\extdwt}[2]{\operatorname{E}_{#1}^{#2}}&#10;\newcommand{\multdim}[1]{\mbox{\boldmath$#1$\unboldmath{\bf D-}}}&#10;\newcommand{\nont}[1]{\text{$\langle\text{#1}\rangle$}}&#10;\newcommand{\oder}[0]{$\ |\ $}&#10;\newcommand{\diag}[0]{\operatorname{diag}}&#10;\newcommand{\permP}[0]{\operatorname{P}}&#10;\newcommand{\permQ}[0]{\operatorname{Q}}&#10;\newcommand{\one}[0]{{I}}&#10;\newcommand{\zero}[0]{\operatorname{0}}&#10;\newcommand{\oppone}[0]{\operatorname{J}}&#10;\newcommand{\stride}{{L}}&#10;\newcommand{\twiddle}{{T}}&#10;\newcommand{\rotation}[0]{\operatorname{R}}&#10;\newcommand{\dft}[0]{\operatorname{F}}&#10;\newcommand{\tensor}[0]{\otimes}&#10;\newcommand{\dirsum}[0]{\oplus}&#10;\newcommand{\bigdirsum}[0]{\bigoplus}&#10;\newcommand{\rovdirsum}[1]{\oplus_{#1}}&#10;\newcommand{\covdirsum}[1]{\oplus^{#1}}&#10;\newcommand{\bigovdirsum}[1]{\operatorname*{\bigoplus\nolimits_#1}}&#10;\newcommand{\rovtensor}[1]{\otimes_{#1}}&#10;\newcommand{\covtensor}[1]{\otimes^{#1}}&#10;\newcommand{\vect}[3]{\left[ #1_0,\dots,#1_{#2-1} \right]}&#10;\DeclareMathOperator*{\argmax}{argmax}&#10;\newcommand{\prob}[0]{\boldmath${\cal P}$\unboldmath\xspace}&#10;\newcommand{\wT}[0]{\widetilde{A}}&#10;\newcommand{\spl}{SPL\xspace}&#10;\def\R{\mathbb{R}}&#10;\def\vc#1{\mathbf{#1}}&#10;&#10;\begin{document}&#10;&#10;\begin{align*}&#10;\operatorname{Atomic}_{f(.)}:\: &amp;\R\rightarrow \R \\&#10;&amp; x \mapsto f(x)&#10;\end{align*}&#10;&#10;\end{document}"/>
  <p:tag name="FILENAME" val="txp_fig"/>
  <p:tag name="FORMAT" val="png16m"/>
  <p:tag name="RES" val="1200"/>
  <p:tag name="BLEND" val="0"/>
  <p:tag name="TRANSPARENT" val="1"/>
  <p:tag name="TBUG" val="0"/>
  <p:tag name="ALLOWFS" val="0"/>
  <p:tag name="ORIGWIDTH" val="207"/>
  <p:tag name="PICTUREFILESIZE" val="24853"/>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amssymb}&#10;\newcommand{\R}{\mathbb{R}}&#10;\newcommand{\C}{\mathbb{C}}&#10;\newcommand{\ttF}{\mathtt{F}}&#10;\newcommand{\ttI}{\mathtt{I}}&#10;\newcommand{\ttR}{\mathtt{R}}&#10;\newcommand{\ttRf}{\mathtt{R}_f}&#10;\newcommand{\ttRb}{\mathtt{R}_b}&#10;\newcommand{\ttRm}{\mathtt{R}_m}&#10;\newcommand{\bfP}{\mathbf{P}}&#10;\newcommand{\bfT}{\mathbf{T}}&#10;\newcommand{\bfF}{\mathbf{F}}&#10;\newcommand{\bfI}{\mathbf{I}}&#10;\newcommand{\bfJ}{\mathbf{C}}&#10;\newcommand{\bfR}{\mathbf{R}}&#10;\newcommand{\bfD}{\mathbf{D}}&#10;\newcommand{\bfDa}{\bfD_a}&#10;\newcommand{\bfDc}{\bfD_c}&#10;\newcommand{\bfRb}{\mathbf{R}_b}&#10;\newcommand{\bfRm}{\mathbf{R}_m}&#10;\newcommand{\calP}{\mathcal{P}}&#10;\newcommand{\calJ}{\mathcal{J}}&#10;\newcommand{\calF}{\mathcal{F}}&#10;\newcommand{\calT}{\mathcal{T}}&#10;\newcommand{\calI}{\mathcal{I}}&#10;\newcommand{\calR}{\mathcal{R}}&#10;\newcommand{\calW}{\mathcal{W}}&#10;\newcommand{\calRb}{\mathcal{R}_b}&#10;\newcommand{\calRm}{\mathcal{R}_m}&#10;\newcommand{\DFT}[0]{\operatorname{DFT}}&#10;\newcommand{\DWT}[0]{\operatorname{DWT}}&#10;\newcommand{\RDFT}[0]{\operatorname{RDFT}}&#10;\newcommand{\DCT}{\operatorname{DCT}}&#10;\newcommand{\WHT}{\operatorname{WHT}}&#10;\newcommand{\DST}{\operatorname{DST}}&#10;\newcommand{\DCTt}[1]{{\DCT\text{\rm \!-#1}}}&#10;\newcommand{\DSTt}[1]{{\DST\text{\rm \!-#1}}}&#10;\newcommand{\IMDCT}[0]{\operatorname{IMDCT}}&#10;\newcommand{\bDFT}[0]{\operatorname{\bf DFT}}&#10;\newcommand{\bMMM}[0]{\operatorname{\bf MMM}}&#10;\newcommand{\bRDFT}[0]{\operatorname{\bf RDFT}}&#10;\newcommand{\bDCT}{\operatorname{\bf DCT}}&#10;\newcommand{\bDST}{\operatorname{\bf DST}}&#10;\newcommand{\bDCTt}[1]{{\bDCT\text{\rm\bf \!-#1}}}&#10;\newcommand{\bDSTt}[1]{{\bDST\text{\rm\bf \!-#1}}}&#10;\newcommand{\bIMDCT}[0]{\operatorname{\bf IMDCT}}&#10;\newcommand{\bDHT}[0]{\operatorname{\bf DHT}}&#10;\newcommand{\bFIR}[0]{\operatorname{\bf FIR}}&#10;\newcommand{\bfilter}[0]{\operatorname{\bf Filt}}&#10;\newcommand{\bfilt}[2]{%&#10;  \operatorname{\bf Filt}_{#1}\left({#2}\right)}&#10;\newcommand{\bextfilt}[4]{%&#10;  \operatorname{\bf Filt}_{#1}^{#3,#4}\left({#2}\right)}&#10;\newcommand{\bDWT}[5]{%&#10;  \operatorname{\bf DWT}_{#1}^{#4,#5}\left({#2},{#3}\right)}&#10;\newcommand{\bbDWT}[3]{%&#10;  \operatorname{\bf DWT}_{#1}\left({#2},{#3}\right)}&#10;\newcommand{\bWHT}[0]{\operatorname{\bf WHT}}&#10;\newcommand{\extdwt}[2]{\operatorname{E}_{#1}^{#2}}&#10;\newcommand{\multdim}[1]{\mbox{\boldmath$#1$\unboldmath{\bf D-}}}&#10;\newcommand{\nont}[1]{\text{$\langle\text{#1}\rangle$}}&#10;\newcommand{\oder}[0]{$\ |\ $}&#10;\newcommand{\diag}[0]{\operatorname{diag}}&#10;\newcommand{\permP}[0]{\operatorname{P}}&#10;\newcommand{\permQ}[0]{\operatorname{Q}}&#10;\newcommand{\one}[0]{{I}}&#10;\newcommand{\zero}[0]{\operatorname{0}}&#10;\newcommand{\oppone}[0]{\operatorname{J}}&#10;\newcommand{\stride}{{L}}&#10;\newcommand{\twiddle}{{T}}&#10;\newcommand{\rotation}[0]{\operatorname{R}}&#10;\newcommand{\dft}[0]{\operatorname{F}}&#10;\newcommand{\tensor}[0]{\otimes}&#10;\newcommand{\dirsum}[0]{\oplus}&#10;\newcommand{\bigdirsum}[0]{\bigoplus}&#10;\newcommand{\rovdirsum}[1]{\oplus_{#1}}&#10;\newcommand{\covdirsum}[1]{\oplus^{#1}}&#10;\newcommand{\bigovdirsum}[1]{\operatorname*{\bigoplus\nolimits_#1}}&#10;\newcommand{\rovtensor}[1]{\otimes_{#1}}&#10;\newcommand{\covtensor}[1]{\otimes^{#1}}&#10;\newcommand{\vect}[3]{\left[ #1_0,\dots,#1_{#2-1} \right]}&#10;\DeclareMathOperator*{\argmax}{argmax}&#10;\newcommand{\prob}[0]{\boldmath${\cal P}$\unboldmath\xspace}&#10;\newcommand{\wT}[0]{\widetilde{A}}&#10;\newcommand{\spl}{SPL\xspace}&#10;\def\R{\mathbb{R}}&#10;\def\vc#1{\mathbf{#1}}&#10;&#10;\begin{document}&#10;&#10;\begin{align*}&#10;\operatorname{Scale}_{n,(a,b)\mapsto a\diamond b}:\: &amp;\R\times \R^{n}\rightarrow \R^{n} \\&#10;&amp; \big(\alpha, (x_i)_{i=0,\dots,n-1}\big) \mapsto (\alpha \diamond x_i)_{i=0,\dots,n-1} &#10;\end{align*}&#10;&#10;\end{document}"/>
  <p:tag name="FILENAME" val="txp_fig"/>
  <p:tag name="FORMAT" val="png16m"/>
  <p:tag name="RES" val="1200"/>
  <p:tag name="BLEND" val="0"/>
  <p:tag name="TRANSPARENT" val="1"/>
  <p:tag name="TBUG" val="0"/>
  <p:tag name="ALLOWFS" val="0"/>
  <p:tag name="ORIGWIDTH" val="534"/>
  <p:tag name="PICTUREFILESIZE" val="65640"/>
</p:tagLst>
</file>

<file path=ppt/tags/tag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amssymb}&#10;\newcommand{\R}{\mathbb{R}}&#10;\newcommand{\C}{\mathbb{C}}&#10;\newcommand{\ttF}{\mathtt{F}}&#10;\newcommand{\ttI}{\mathtt{I}}&#10;\newcommand{\ttR}{\mathtt{R}}&#10;\newcommand{\ttRf}{\mathtt{R}_f}&#10;\newcommand{\ttRb}{\mathtt{R}_b}&#10;\newcommand{\ttRm}{\mathtt{R}_m}&#10;\newcommand{\bfP}{\mathbf{P}}&#10;\newcommand{\bfT}{\mathbf{T}}&#10;\newcommand{\bfF}{\mathbf{F}}&#10;\newcommand{\bfI}{\mathbf{I}}&#10;\newcommand{\bfJ}{\mathbf{C}}&#10;\newcommand{\bfR}{\mathbf{R}}&#10;\newcommand{\bfD}{\mathbf{D}}&#10;\newcommand{\bfDa}{\bfD_a}&#10;\newcommand{\bfDc}{\bfD_c}&#10;\newcommand{\bfRb}{\mathbf{R}_b}&#10;\newcommand{\bfRm}{\mathbf{R}_m}&#10;\newcommand{\calP}{\mathcal{P}}&#10;\newcommand{\calJ}{\mathcal{J}}&#10;\newcommand{\calF}{\mathcal{F}}&#10;\newcommand{\calT}{\mathcal{T}}&#10;\newcommand{\calI}{\mathcal{I}}&#10;\newcommand{\calR}{\mathcal{R}}&#10;\newcommand{\calW}{\mathcal{W}}&#10;\newcommand{\calRb}{\mathcal{R}_b}&#10;\newcommand{\calRm}{\mathcal{R}_m}&#10;\newcommand{\DFT}[0]{\operatorname{DFT}}&#10;\newcommand{\DWT}[0]{\operatorname{DWT}}&#10;\newcommand{\RDFT}[0]{\operatorname{RDFT}}&#10;\newcommand{\DCT}{\operatorname{DCT}}&#10;\newcommand{\WHT}{\operatorname{WHT}}&#10;\newcommand{\DST}{\operatorname{DST}}&#10;\newcommand{\DCTt}[1]{{\DCT\text{\rm \!-#1}}}&#10;\newcommand{\DSTt}[1]{{\DST\text{\rm \!-#1}}}&#10;\newcommand{\IMDCT}[0]{\operatorname{IMDCT}}&#10;\newcommand{\bDFT}[0]{\operatorname{\bf DFT}}&#10;\newcommand{\bMMM}[0]{\operatorname{\bf MMM}}&#10;\newcommand{\bRDFT}[0]{\operatorname{\bf RDFT}}&#10;\newcommand{\bDCT}{\operatorname{\bf DCT}}&#10;\newcommand{\bDST}{\operatorname{\bf DST}}&#10;\newcommand{\bDCTt}[1]{{\bDCT\text{\rm\bf \!-#1}}}&#10;\newcommand{\bDSTt}[1]{{\bDST\text{\rm\bf \!-#1}}}&#10;\newcommand{\bIMDCT}[0]{\operatorname{\bf IMDCT}}&#10;\newcommand{\bDHT}[0]{\operatorname{\bf DHT}}&#10;\newcommand{\bFIR}[0]{\operatorname{\bf FIR}}&#10;\newcommand{\bfilter}[0]{\operatorname{\bf Filt}}&#10;\newcommand{\bfilt}[2]{%&#10;  \operatorname{\bf Filt}_{#1}\left({#2}\right)}&#10;\newcommand{\bextfilt}[4]{%&#10;  \operatorname{\bf Filt}_{#1}^{#3,#4}\left({#2}\right)}&#10;\newcommand{\bDWT}[5]{%&#10;  \operatorname{\bf DWT}_{#1}^{#4,#5}\left({#2},{#3}\right)}&#10;\newcommand{\bbDWT}[3]{%&#10;  \operatorname{\bf DWT}_{#1}\left({#2},{#3}\right)}&#10;\newcommand{\bWHT}[0]{\operatorname{\bf WHT}}&#10;\newcommand{\extdwt}[2]{\operatorname{E}_{#1}^{#2}}&#10;\newcommand{\multdim}[1]{\mbox{\boldmath$#1$\unboldmath{\bf D-}}}&#10;\newcommand{\nont}[1]{\text{$\langle\text{#1}\rangle$}}&#10;\newcommand{\oder}[0]{$\ |\ $}&#10;\newcommand{\diag}[0]{\operatorname{diag}}&#10;\newcommand{\permP}[0]{\operatorname{P}}&#10;\newcommand{\permQ}[0]{\operatorname{Q}}&#10;\newcommand{\one}[0]{{I}}&#10;\newcommand{\zero}[0]{\operatorname{0}}&#10;\newcommand{\oppone}[0]{\operatorname{J}}&#10;\newcommand{\stride}{{L}}&#10;\newcommand{\twiddle}{{T}}&#10;\newcommand{\rotation}[0]{\operatorname{R}}&#10;\newcommand{\dft}[0]{\operatorname{F}}&#10;\newcommand{\tensor}[0]{\otimes}&#10;\newcommand{\dirsum}[0]{\oplus}&#10;\newcommand{\bigdirsum}[0]{\bigoplus}&#10;\newcommand{\rovdirsum}[1]{\oplus_{#1}}&#10;\newcommand{\covdirsum}[1]{\oplus^{#1}}&#10;\newcommand{\bigovdirsum}[1]{\operatorname*{\bigoplus\nolimits_#1}}&#10;\newcommand{\rovtensor}[1]{\otimes_{#1}}&#10;\newcommand{\covtensor}[1]{\otimes^{#1}}&#10;\newcommand{\vect}[3]{\left[ #1_0,\dots,#1_{#2-1} \right]}&#10;\DeclareMathOperator*{\argmax}{argmax}&#10;\newcommand{\prob}[0]{\boldmath${\cal P}$\unboldmath\xspace}&#10;\newcommand{\wT}[0]{\widetilde{A}}&#10;\newcommand{\spl}{SPL\xspace}&#10;\def\R{\mathbb{R}}&#10;\def\vc#1{\mathbf{#1}}&#10;&#10;\begin{document}&#10;&#10;\begin{align*}&#10;\operatorname{Pointwise}_{n\times n, f_i}:\: &amp;\R^{n}\times \R^{n}\rightarrow \R^{n} \\&#10;&amp; \big((x_i)_i,(y_i)_i\big) \mapsto f_0(x_0,y_0) \oplus \dots \oplus f_{n-1}(x_{n-1},y_{n-1})&#10;\end{align*}&#10;&#10;\end{document}"/>
  <p:tag name="FILENAME" val="txp_fig"/>
  <p:tag name="FORMAT" val="png16m"/>
  <p:tag name="RES" val="1200"/>
  <p:tag name="BLEND" val="0"/>
  <p:tag name="TRANSPARENT" val="1"/>
  <p:tag name="TBUG" val="0"/>
  <p:tag name="ALLOWFS" val="0"/>
  <p:tag name="ORIGWIDTH" val="650"/>
  <p:tag name="PICTUREFILESIZE" val="77194"/>
</p:tagLst>
</file>

<file path=ppt/tags/tag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amssymb}&#10;\newcommand{\R}{\mathbb{R}}&#10;\newcommand{\C}{\mathbb{C}}&#10;\newcommand{\ttF}{\mathtt{F}}&#10;\newcommand{\ttI}{\mathtt{I}}&#10;\newcommand{\ttR}{\mathtt{R}}&#10;\newcommand{\ttRf}{\mathtt{R}_f}&#10;\newcommand{\ttRb}{\mathtt{R}_b}&#10;\newcommand{\ttRm}{\mathtt{R}_m}&#10;\newcommand{\bfP}{\mathbf{P}}&#10;\newcommand{\bfT}{\mathbf{T}}&#10;\newcommand{\bfF}{\mathbf{F}}&#10;\newcommand{\bfI}{\mathbf{I}}&#10;\newcommand{\bfJ}{\mathbf{C}}&#10;\newcommand{\bfR}{\mathbf{R}}&#10;\newcommand{\bfD}{\mathbf{D}}&#10;\newcommand{\bfDa}{\bfD_a}&#10;\newcommand{\bfDc}{\bfD_c}&#10;\newcommand{\bfRb}{\mathbf{R}_b}&#10;\newcommand{\bfRm}{\mathbf{R}_m}&#10;\newcommand{\calP}{\mathcal{P}}&#10;\newcommand{\calJ}{\mathcal{J}}&#10;\newcommand{\calF}{\mathcal{F}}&#10;\newcommand{\calT}{\mathcal{T}}&#10;\newcommand{\calI}{\mathcal{I}}&#10;\newcommand{\calR}{\mathcal{R}}&#10;\newcommand{\calW}{\mathcal{W}}&#10;\newcommand{\calRb}{\mathcal{R}_b}&#10;\newcommand{\calRm}{\mathcal{R}_m}&#10;\newcommand{\DFT}[0]{\operatorname{DFT}}&#10;\newcommand{\DWT}[0]{\operatorname{DWT}}&#10;\newcommand{\RDFT}[0]{\operatorname{RDFT}}&#10;\newcommand{\DCT}{\operatorname{DCT}}&#10;\newcommand{\WHT}{\operatorname{WHT}}&#10;\newcommand{\DST}{\operatorname{DST}}&#10;\newcommand{\DCTt}[1]{{\DCT\text{\rm \!-#1}}}&#10;\newcommand{\DSTt}[1]{{\DST\text{\rm \!-#1}}}&#10;\newcommand{\IMDCT}[0]{\operatorname{IMDCT}}&#10;\newcommand{\bDFT}[0]{\operatorname{\bf DFT}}&#10;\newcommand{\bMMM}[0]{\operatorname{\bf MMM}}&#10;\newcommand{\bRDFT}[0]{\operatorname{\bf RDFT}}&#10;\newcommand{\bDCT}{\operatorname{\bf DCT}}&#10;\newcommand{\bDST}{\operatorname{\bf DST}}&#10;\newcommand{\bDCTt}[1]{{\bDCT\text{\rm\bf \!-#1}}}&#10;\newcommand{\bDSTt}[1]{{\bDST\text{\rm\bf \!-#1}}}&#10;\newcommand{\bIMDCT}[0]{\operatorname{\bf IMDCT}}&#10;\newcommand{\bDHT}[0]{\operatorname{\bf DHT}}&#10;\newcommand{\bFIR}[0]{\operatorname{\bf FIR}}&#10;\newcommand{\bfilter}[0]{\operatorname{\bf Filt}}&#10;\newcommand{\bfilt}[2]{%&#10;  \operatorname{\bf Filt}_{#1}\left({#2}\right)}&#10;\newcommand{\bextfilt}[4]{%&#10;  \operatorname{\bf Filt}_{#1}^{#3,#4}\left({#2}\right)}&#10;\newcommand{\bDWT}[5]{%&#10;  \operatorname{\bf DWT}_{#1}^{#4,#5}\left({#2},{#3}\right)}&#10;\newcommand{\bbDWT}[3]{%&#10;  \operatorname{\bf DWT}_{#1}\left({#2},{#3}\right)}&#10;\newcommand{\bWHT}[0]{\operatorname{\bf WHT}}&#10;\newcommand{\extdwt}[2]{\operatorname{E}_{#1}^{#2}}&#10;\newcommand{\multdim}[1]{\mbox{\boldmath$#1$\unboldmath{\bf D-}}}&#10;\newcommand{\nont}[1]{\text{$\langle\text{#1}\rangle$}}&#10;\newcommand{\oder}[0]{$\ |\ $}&#10;\newcommand{\diag}[0]{\operatorname{diag}}&#10;\newcommand{\permP}[0]{\operatorname{P}}&#10;\newcommand{\permQ}[0]{\operatorname{Q}}&#10;\newcommand{\one}[0]{{I}}&#10;\newcommand{\zero}[0]{\operatorname{0}}&#10;\newcommand{\oppone}[0]{\operatorname{J}}&#10;\newcommand{\stride}{{L}}&#10;\newcommand{\twiddle}{{T}}&#10;\newcommand{\rotation}[0]{\operatorname{R}}&#10;\newcommand{\dft}[0]{\operatorname{F}}&#10;\newcommand{\tensor}[0]{\otimes}&#10;\newcommand{\dirsum}[0]{\oplus}&#10;\newcommand{\bigdirsum}[0]{\bigoplus}&#10;\newcommand{\rovdirsum}[1]{\oplus_{#1}}&#10;\newcommand{\covdirsum}[1]{\oplus^{#1}}&#10;\newcommand{\bigovdirsum}[1]{\operatorname*{\bigoplus\nolimits_#1}}&#10;\newcommand{\rovtensor}[1]{\otimes_{#1}}&#10;\newcommand{\covtensor}[1]{\otimes^{#1}}&#10;\newcommand{\vect}[3]{\left[ #1_0,\dots,#1_{#2-1} \right]}&#10;\DeclareMathOperator*{\argmax}{argmax}&#10;\newcommand{\prob}[0]{\boldmath${\cal P}$\unboldmath\xspace}&#10;\newcommand{\wT}[0]{\widetilde{A}}&#10;\newcommand{\spl}{SPL\xspace}&#10;\def\R{\mathbb{R}}&#10;\def\vc#1{\mathbf{#1}}&#10;&#10;\begin{document}&#10;&#10;\begin{align*}&#10;\operatorname{Concat}_{m,n}:\: &amp;\R^{m}\times \R^{n}\rightarrow \R^{m+n} \\&#10;&amp; \big((x_i)_i,(y_i)_i\big) \mapsto \big(x_0, \dots,x_{n-1}, y_0,\dots,y_{n-1}\big)&#10;\end{align*}&#10;&#10;\end{document}"/>
  <p:tag name="FILENAME" val="txp_fig"/>
  <p:tag name="FORMAT" val="png16m"/>
  <p:tag name="RES" val="1200"/>
  <p:tag name="BLEND" val="0"/>
  <p:tag name="TRANSPARENT" val="1"/>
  <p:tag name="TBUG" val="0"/>
  <p:tag name="ALLOWFS" val="0"/>
  <p:tag name="ORIGWIDTH" val="527"/>
  <p:tag name="PICTUREFILESIZE" val="64939"/>
</p:tagLst>
</file>

<file path=ppt/tags/tag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amssymb}&#10;\newcommand{\R}{\mathbb{R}}&#10;\newcommand{\C}{\mathbb{C}}&#10;\newcommand{\ttF}{\mathtt{F}}&#10;\newcommand{\ttI}{\mathtt{I}}&#10;\newcommand{\ttR}{\mathtt{R}}&#10;\newcommand{\ttRf}{\mathtt{R}_f}&#10;\newcommand{\ttRb}{\mathtt{R}_b}&#10;\newcommand{\ttRm}{\mathtt{R}_m}&#10;\newcommand{\bfP}{\mathbf{P}}&#10;\newcommand{\bfT}{\mathbf{T}}&#10;\newcommand{\bfF}{\mathbf{F}}&#10;\newcommand{\bfI}{\mathbf{I}}&#10;\newcommand{\bfJ}{\mathbf{C}}&#10;\newcommand{\bfR}{\mathbf{R}}&#10;\newcommand{\bfD}{\mathbf{D}}&#10;\newcommand{\bfDa}{\bfD_a}&#10;\newcommand{\bfDc}{\bfD_c}&#10;\newcommand{\bfRb}{\mathbf{R}_b}&#10;\newcommand{\bfRm}{\mathbf{R}_m}&#10;\newcommand{\calP}{\mathcal{P}}&#10;\newcommand{\calJ}{\mathcal{J}}&#10;\newcommand{\calF}{\mathcal{F}}&#10;\newcommand{\calT}{\mathcal{T}}&#10;\newcommand{\calI}{\mathcal{I}}&#10;\newcommand{\calR}{\mathcal{R}}&#10;\newcommand{\calW}{\mathcal{W}}&#10;\newcommand{\calRb}{\mathcal{R}_b}&#10;\newcommand{\calRm}{\mathcal{R}_m}&#10;\newcommand{\DFT}[0]{\operatorname{DFT}}&#10;\newcommand{\DWT}[0]{\operatorname{DWT}}&#10;\newcommand{\RDFT}[0]{\operatorname{RDFT}}&#10;\newcommand{\DCT}{\operatorname{DCT}}&#10;\newcommand{\WHT}{\operatorname{WHT}}&#10;\newcommand{\DST}{\operatorname{DST}}&#10;\newcommand{\DCTt}[1]{{\DCT\text{\rm \!-#1}}}&#10;\newcommand{\DSTt}[1]{{\DST\text{\rm \!-#1}}}&#10;\newcommand{\IMDCT}[0]{\operatorname{IMDCT}}&#10;\newcommand{\bDFT}[0]{\operatorname{\bf DFT}}&#10;\newcommand{\bMMM}[0]{\operatorname{\bf MMM}}&#10;\newcommand{\bRDFT}[0]{\operatorname{\bf RDFT}}&#10;\newcommand{\bDCT}{\operatorname{\bf DCT}}&#10;\newcommand{\bDST}{\operatorname{\bf DST}}&#10;\newcommand{\bDCTt}[1]{{\bDCT\text{\rm\bf \!-#1}}}&#10;\newcommand{\bDSTt}[1]{{\bDST\text{\rm\bf \!-#1}}}&#10;\newcommand{\bIMDCT}[0]{\operatorname{\bf IMDCT}}&#10;\newcommand{\bDHT}[0]{\operatorname{\bf DHT}}&#10;\newcommand{\bFIR}[0]{\operatorname{\bf FIR}}&#10;\newcommand{\bfilter}[0]{\operatorname{\bf Filt}}&#10;\newcommand{\bfilt}[2]{%&#10;  \operatorname{\bf Filt}_{#1}\left({#2}\right)}&#10;\newcommand{\bextfilt}[4]{%&#10;  \operatorname{\bf Filt}_{#1}^{#3,#4}\left({#2}\right)}&#10;\newcommand{\bDWT}[5]{%&#10;  \operatorname{\bf DWT}_{#1}^{#4,#5}\left({#2},{#3}\right)}&#10;\newcommand{\bbDWT}[3]{%&#10;  \operatorname{\bf DWT}_{#1}\left({#2},{#3}\right)}&#10;\newcommand{\bWHT}[0]{\operatorname{\bf WHT}}&#10;\newcommand{\extdwt}[2]{\operatorname{E}_{#1}^{#2}}&#10;\newcommand{\multdim}[1]{\mbox{\boldmath$#1$\unboldmath{\bf D-}}}&#10;\newcommand{\nont}[1]{\text{$\langle\text{#1}\rangle$}}&#10;\newcommand{\oder}[0]{$\ |\ $}&#10;\newcommand{\diag}[0]{\operatorname{diag}}&#10;\newcommand{\permP}[0]{\operatorname{P}}&#10;\newcommand{\permQ}[0]{\operatorname{Q}}&#10;\newcommand{\one}[0]{{I}}&#10;\newcommand{\zero}[0]{\operatorname{0}}&#10;\newcommand{\oppone}[0]{\operatorname{J}}&#10;\newcommand{\stride}{{L}}&#10;\newcommand{\twiddle}{{T}}&#10;\newcommand{\rotation}[0]{\operatorname{R}}&#10;\newcommand{\dft}[0]{\operatorname{F}}&#10;\newcommand{\tensor}[0]{\otimes}&#10;\newcommand{\dirsum}[0]{\oplus}&#10;\newcommand{\bigdirsum}[0]{\bigoplus}&#10;\newcommand{\rovdirsum}[1]{\oplus_{#1}}&#10;\newcommand{\covdirsum}[1]{\oplus^{#1}}&#10;\newcommand{\bigovdirsum}[1]{\operatorname*{\bigoplus\nolimits_#1}}&#10;\newcommand{\rovtensor}[1]{\otimes_{#1}}&#10;\newcommand{\covtensor}[1]{\otimes^{#1}}&#10;\newcommand{\vect}[3]{\left[ #1_0,\dots,#1_{#2-1} \right]}&#10;\DeclareMathOperator*{\argmax}{argmax}&#10;\newcommand{\prob}[0]{\boldmath${\cal P}$\unboldmath\xspace}&#10;\newcommand{\wT}[0]{\widetilde{A}}&#10;\newcommand{\spl}{SPL\xspace}&#10;\def\R{\mathbb{R}}&#10;\def\vc#1{\mathbf{#1}}&#10;&#10;\begin{document}&#10;&#10;\begin{align*}&#10;\operatorname{Atomic}_{f(.,.)}:\: &amp;\R\times\R\rightarrow \R \\&#10;&amp; (x,y) \mapsto f(x,y)&#10;\end{align*}&#10;&#10;\end{document}"/>
  <p:tag name="FILENAME" val="txp_fig"/>
  <p:tag name="FORMAT" val="png16m"/>
  <p:tag name="RES" val="1200"/>
  <p:tag name="BLEND" val="0"/>
  <p:tag name="TRANSPARENT" val="1"/>
  <p:tag name="TBUG" val="0"/>
  <p:tag name="ALLOWFS" val="0"/>
  <p:tag name="ORIGWIDTH" val="277"/>
  <p:tag name="PICTUREFILESIZE" val="34000"/>
</p:tagLst>
</file>

<file path=ppt/tags/tag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amssymb}&#10;\newcommand{\R}{\mathbb{R}}&#10;\newcommand{\C}{\mathbb{C}}&#10;\newcommand{\ttF}{\mathtt{F}}&#10;\newcommand{\ttI}{\mathtt{I}}&#10;\newcommand{\ttR}{\mathtt{R}}&#10;\newcommand{\ttRf}{\mathtt{R}_f}&#10;\newcommand{\ttRb}{\mathtt{R}_b}&#10;\newcommand{\ttRm}{\mathtt{R}_m}&#10;\newcommand{\bfP}{\mathbf{P}}&#10;\newcommand{\bfT}{\mathbf{T}}&#10;\newcommand{\bfF}{\mathbf{F}}&#10;\newcommand{\bfI}{\mathbf{I}}&#10;\newcommand{\bfJ}{\mathbf{C}}&#10;\newcommand{\bfR}{\mathbf{R}}&#10;\newcommand{\bfD}{\mathbf{D}}&#10;\newcommand{\bfDa}{\bfD_a}&#10;\newcommand{\bfDc}{\bfD_c}&#10;\newcommand{\bfRb}{\mathbf{R}_b}&#10;\newcommand{\bfRm}{\mathbf{R}_m}&#10;\newcommand{\calP}{\mathcal{P}}&#10;\newcommand{\calJ}{\mathcal{J}}&#10;\newcommand{\calF}{\mathcal{F}}&#10;\newcommand{\calT}{\mathcal{T}}&#10;\newcommand{\calI}{\mathcal{I}}&#10;\newcommand{\calR}{\mathcal{R}}&#10;\newcommand{\calW}{\mathcal{W}}&#10;\newcommand{\calRb}{\mathcal{R}_b}&#10;\newcommand{\calRm}{\mathcal{R}_m}&#10;\newcommand{\DFT}[0]{\operatorname{DFT}}&#10;\newcommand{\DWT}[0]{\operatorname{DWT}}&#10;\newcommand{\RDFT}[0]{\operatorname{RDFT}}&#10;\newcommand{\DCT}{\operatorname{DCT}}&#10;\newcommand{\WHT}{\operatorname{WHT}}&#10;\newcommand{\DST}{\operatorname{DST}}&#10;\newcommand{\DCTt}[1]{{\DCT\text{\rm \!-#1}}}&#10;\newcommand{\DSTt}[1]{{\DST\text{\rm \!-#1}}}&#10;\newcommand{\IMDCT}[0]{\operatorname{IMDCT}}&#10;\newcommand{\bDFT}[0]{\operatorname{\bf DFT}}&#10;\newcommand{\bMMM}[0]{\operatorname{\bf MMM}}&#10;\newcommand{\bRDFT}[0]{\operatorname{\bf RDFT}}&#10;\newcommand{\bDCT}{\operatorname{\bf DCT}}&#10;\newcommand{\bDST}{\operatorname{\bf DST}}&#10;\newcommand{\bDCTt}[1]{{\bDCT\text{\rm\bf \!-#1}}}&#10;\newcommand{\bDSTt}[1]{{\bDST\text{\rm\bf \!-#1}}}&#10;\newcommand{\bIMDCT}[0]{\operatorname{\bf IMDCT}}&#10;\newcommand{\bDHT}[0]{\operatorname{\bf DHT}}&#10;\newcommand{\bFIR}[0]{\operatorname{\bf FIR}}&#10;\newcommand{\bfilter}[0]{\operatorname{\bf Filt}}&#10;\newcommand{\bfilt}[2]{%&#10;  \operatorname{\bf Filt}_{#1}\left({#2}\right)}&#10;\newcommand{\bextfilt}[4]{%&#10;  \operatorname{\bf Filt}_{#1}^{#3,#4}\left({#2}\right)}&#10;\newcommand{\bDWT}[5]{%&#10;  \operatorname{\bf DWT}_{#1}^{#4,#5}\left({#2},{#3}\right)}&#10;\newcommand{\bbDWT}[3]{%&#10;  \operatorname{\bf DWT}_{#1}\left({#2},{#3}\right)}&#10;\newcommand{\bWHT}[0]{\operatorname{\bf WHT}}&#10;\newcommand{\extdwt}[2]{\operatorname{E}_{#1}^{#2}}&#10;\newcommand{\multdim}[1]{\mbox{\boldmath$#1$\unboldmath{\bf D-}}}&#10;\newcommand{\nont}[1]{\text{$\langle\text{#1}\rangle$}}&#10;\newcommand{\oder}[0]{$\ |\ $}&#10;\newcommand{\diag}[0]{\operatorname{diag}}&#10;\newcommand{\permP}[0]{\operatorname{P}}&#10;\newcommand{\permQ}[0]{\operatorname{Q}}&#10;\newcommand{\one}[0]{{I}}&#10;\newcommand{\zero}[0]{\operatorname{0}}&#10;\newcommand{\oppone}[0]{\operatorname{J}}&#10;\newcommand{\stride}{{L}}&#10;\newcommand{\twiddle}{{T}}&#10;\newcommand{\rotation}[0]{\operatorname{R}}&#10;\newcommand{\dft}[0]{\operatorname{F}}&#10;\newcommand{\tensor}[0]{\otimes}&#10;\newcommand{\dirsum}[0]{\oplus}&#10;\newcommand{\bigdirsum}[0]{\bigoplus}&#10;\newcommand{\rovdirsum}[1]{\oplus_{#1}}&#10;\newcommand{\covdirsum}[1]{\oplus^{#1}}&#10;\newcommand{\bigovdirsum}[1]{\operatorname*{\bigoplus\nolimits_#1}}&#10;\newcommand{\rovtensor}[1]{\otimes_{#1}}&#10;\newcommand{\covtensor}[1]{\otimes^{#1}}&#10;\newcommand{\vect}[3]{\left[ #1_0,\dots,#1_{#2-1} \right]}&#10;\DeclareMathOperator*{\argmax}{argmax}&#10;\newcommand{\prob}[0]{\boldmath${\cal P}$\unboldmath\xspace}&#10;\newcommand{\wT}[0]{\widetilde{A}}&#10;\newcommand{\spl}{SPL\xspace}&#10;\def\R{\mathbb{R}}&#10;\def\vc#1{\mathbf{#1}}&#10;&#10;\begin{document}&#10;&#10;\begin{align*}&#10;&amp;d^n_\infty(.,.) \longrightarrow \|.\|^n_\infty \circ (-)_n&#10;\\[4mm]&#10;&amp;  (\diamond)_n \longrightarrow \operatorname{Pointwise}_{n \times n, (a,b)\mapsto a\diamond b}&#10;\\[4mm]&#10;&amp; \|.\|^n_\infty \longrightarrow \operatorname{Reduction}_{n, (a,b)\mapsto \operatorname{max}(|a|,|b|)}&#10;\\[4mm]&#10;&amp;&lt;.,.&gt;_n \longrightarrow \operatorname{Reduction}_{n, (a,b)\mapsto a+b}  \circ \operatorname{Pointwise}_{n \times n, (a, b)\mapsto ab}&#10;\\[4mm]&#10;&amp;&#10;P[x,(a_0,\dots,a_n)] \longrightarrow &lt;(a_0,\dots,a_n),.&gt;\circ(x^i)_{n}&#10;\\[4mm]&#10;&amp;&#10;(x^i)_n \longrightarrow &#10;%(1 \dirsum .)_{1\times n} &#10;\operatorname{Concat}_{1,n}((1),.)&#10;\circ &#10;%(.\cdot .)_{1 \times n} \circ  \left((\operatorname{e}^{n}_1)^\top(.) [-] \operatorname{I}_n(.)  \right)&#10; \operatorname{Scale}_{n, (a,b)\mapsto ab}&#10;\\&amp;\phantom{(x^i)_n \rightarrow }&#10;\circ&#10;\left(\operatorname{e}^{1\times n}_1(.) [-] \operatorname{I}_n(.)  \right)&#10;\circ (x^i)_{n-1} \quad\text{for}\quad n &gt;1&#10;\\[4mm]&#10;&amp;(x^i)_1 \longrightarrow &#10;\operatorname{Concat}_{1,1}((1),.)&#10;%(1 \dirsum .)_{1\times 1}&#10;%\\[4mm]&#10;%&amp; (.\cdot .)_{1 \times n} \circ &#10;%\left((\operatorname{e}^{n}_1)^\top(.) [-] \operatorname{I}_n(.)  \right) \rightarrow \operatorname{Scale}_{n, 1, (a,b)\mapsto ab}&#10;\\[4mm]&#10;&amp;\operatorname{I}_n(.) \longrightarrow \operatorname{Pointwise}_{n, a\mapsto a}&#10;\end{align*}&#10;&#10;\end{document}"/>
  <p:tag name="FILENAME" val="txp_fig"/>
  <p:tag name="FORMAT" val="png16m"/>
  <p:tag name="RES" val="1200"/>
  <p:tag name="BLEND" val="0"/>
  <p:tag name="TRANSPARENT" val="1"/>
  <p:tag name="TBUG" val="0"/>
  <p:tag name="ALLOWFS" val="0"/>
  <p:tag name="ORIGWIDTH" val="554"/>
  <p:tag name="PICTUREFILESIZE" val="345132"/>
</p:tagLst>
</file>

<file path=ppt/theme/theme1.xml><?xml version="1.0" encoding="utf-8"?>
<a:theme xmlns:a="http://schemas.openxmlformats.org/drawingml/2006/main" name="spiral-template">
  <a:themeElements>
    <a:clrScheme name="spiral-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0000"/>
      </a:hlink>
      <a:folHlink>
        <a:srgbClr val="CC0000"/>
      </a:folHlink>
    </a:clrScheme>
    <a:fontScheme name="spiral-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508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000" b="1"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rgbClr val="DDDDDD"/>
        </a:solidFill>
        <a:ln w="508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000" b="1"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spiral-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iral-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iral-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iral-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iral-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iral-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iral-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piral-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0000"/>
        </a:hlink>
        <a:folHlink>
          <a:srgbClr val="CC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41471</TotalTime>
  <Words>825</Words>
  <Application>Microsoft Macintosh PowerPoint</Application>
  <PresentationFormat>On-screen Show (4:3)</PresentationFormat>
  <Paragraphs>110</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spiral-template</vt:lpstr>
      <vt:lpstr>PowerPoint Presentation</vt:lpstr>
      <vt:lpstr>PowerPoint Presentation</vt:lpstr>
      <vt:lpstr>HCOL Basic Operators</vt:lpstr>
      <vt:lpstr>HCOL Formalization</vt:lpstr>
      <vt:lpstr>HCOL Rewriting Rules</vt:lpstr>
      <vt:lpstr>Proving HCOL Rewriting</vt:lpstr>
      <vt:lpstr>Rewriting Rules as Lemmas</vt:lpstr>
      <vt:lpstr>Results and Future Directions</vt:lpstr>
      <vt:lpstr>Thanks!</vt:lpstr>
    </vt:vector>
  </TitlesOfParts>
  <Manager/>
  <Company>Carnegie Mellon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Spiral: Program Generation for Linear Transforms and Beyond</dc:title>
  <dc:subject>Spiral Overview Talk, 2010</dc:subject>
  <dc:creator>Franz Franchetti</dc:creator>
  <cp:keywords/>
  <dc:description>Spiral (www.spiral.net) is a program and hardware design generation system for linear transforms such as the discrete Fourier transform, discrete cosine transforms, filters, and others.  We are currently extending Spiral beyond its original problem domain</dc:description>
  <cp:lastModifiedBy>Vadim Zaliva</cp:lastModifiedBy>
  <cp:revision>1456</cp:revision>
  <cp:lastPrinted>1999-09-20T15:19:18Z</cp:lastPrinted>
  <dcterms:created xsi:type="dcterms:W3CDTF">2005-10-22T23:00:21Z</dcterms:created>
  <dcterms:modified xsi:type="dcterms:W3CDTF">2015-09-28T15:55:59Z</dcterms:modified>
  <cp:category/>
</cp:coreProperties>
</file>