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465" r:id="rId3"/>
    <p:sldId id="511" r:id="rId4"/>
    <p:sldId id="512" r:id="rId5"/>
    <p:sldId id="513" r:id="rId6"/>
    <p:sldId id="514" r:id="rId7"/>
    <p:sldId id="515" r:id="rId8"/>
    <p:sldId id="516" r:id="rId9"/>
    <p:sldId id="518" r:id="rId10"/>
    <p:sldId id="519" r:id="rId11"/>
    <p:sldId id="521" r:id="rId12"/>
    <p:sldId id="522" r:id="rId13"/>
    <p:sldId id="523" r:id="rId14"/>
    <p:sldId id="524" r:id="rId15"/>
    <p:sldId id="525" r:id="rId16"/>
    <p:sldId id="526" r:id="rId17"/>
    <p:sldId id="520" r:id="rId18"/>
    <p:sldId id="527" r:id="rId19"/>
    <p:sldId id="503" r:id="rId20"/>
    <p:sldId id="504" r:id="rId21"/>
    <p:sldId id="528" r:id="rId22"/>
    <p:sldId id="529" r:id="rId23"/>
    <p:sldId id="530" r:id="rId24"/>
    <p:sldId id="487" r:id="rId25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672A"/>
    <a:srgbClr val="1CA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18" autoAdjust="0"/>
    <p:restoredTop sz="74168" autoAdjust="0"/>
  </p:normalViewPr>
  <p:slideViewPr>
    <p:cSldViewPr snapToGrid="0">
      <p:cViewPr>
        <p:scale>
          <a:sx n="48" d="100"/>
          <a:sy n="48" d="100"/>
        </p:scale>
        <p:origin x="2624" y="12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4C3DB-EBE3-498C-B992-1C11339E3452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C17FF-729B-4E38-833F-89091B0CD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1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88EC346F-59A3-40AE-B33F-B4F8D0B60F11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2203B33-874E-493C-8526-DC964DBB3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96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962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81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6275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464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461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64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63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14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06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58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80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95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03B33-874E-493C-8526-DC964DBB334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95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A09F-DF31-46F4-968F-19073D444E80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22D6-FA46-41D2-A2C8-E9DEC0225D31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5C3E-E7D8-4DF0-8261-27BB625DD81A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2694E-17E1-4BF6-B290-0275A6A2D80C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2949-2A30-44B8-B398-1F85DC89B521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7AB5-67F2-4366-B7B6-1DE0E7748D1E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A516-CF9D-4E8B-A94E-F0E11EC651AB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FCFE7-945F-47BD-901E-17E8DF964D81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6055-94ED-408E-9C54-96A16E79B8AB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6D39E09-0A34-434E-8109-3DEB4260F66A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D147-C76F-4592-B118-24259E6BF99A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B3FCF95-07A2-49FB-BD6E-22729AFF5E25}" type="datetime1">
              <a:rPr lang="en-US" smtClean="0"/>
              <a:t>10/31/16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3.png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ctr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6000" b="1" dirty="0" smtClean="0"/>
                  <a:t>On </a:t>
                </a:r>
                <a14:m>
                  <m:oMath xmlns:m="http://schemas.openxmlformats.org/officeDocument/2006/math">
                    <m:r>
                      <a:rPr lang="en-US" sz="6000" b="1" i="0" smtClean="0">
                        <a:latin typeface="Cambria Math"/>
                      </a:rPr>
                      <m:t>∃∀∃!</m:t>
                    </m:r>
                  </m:oMath>
                </a14:m>
                <a:r>
                  <a:rPr lang="en-US" sz="6000" b="1" dirty="0" smtClean="0"/>
                  <a:t> </a:t>
                </a:r>
                <a:r>
                  <a:rPr lang="en-US" sz="6000" b="1" dirty="0"/>
                  <a:t>Solving: </a:t>
                </a:r>
                <a:r>
                  <a:rPr lang="en-US" sz="6000" b="1" dirty="0" smtClean="0"/>
                  <a:t/>
                </a:r>
                <a:br>
                  <a:rPr lang="en-US" sz="6000" b="1" dirty="0" smtClean="0"/>
                </a:br>
                <a:r>
                  <a:rPr lang="en-US" sz="6000" b="1" dirty="0" smtClean="0"/>
                  <a:t>A </a:t>
                </a:r>
                <a:r>
                  <a:rPr lang="en-US" sz="6000" b="1" dirty="0"/>
                  <a:t>Case Study </a:t>
                </a:r>
                <a:r>
                  <a:rPr lang="en-US" sz="6000" b="1" dirty="0" smtClean="0"/>
                  <a:t>on Automated </a:t>
                </a:r>
                <a:r>
                  <a:rPr lang="en-US" sz="6000" b="1" dirty="0"/>
                  <a:t>Synthesis of Magic Card Tricks</a:t>
                </a:r>
                <a:endParaRPr lang="en-US" sz="2800" b="1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blipFill rotWithShape="1">
                <a:blip r:embed="rId3"/>
                <a:stretch>
                  <a:fillRect l="-3636" b="-117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0" y="4455620"/>
            <a:ext cx="10749049" cy="1609899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Susmit Jha</a:t>
            </a:r>
            <a:r>
              <a:rPr lang="en-US" baseline="30000" dirty="0" smtClean="0"/>
              <a:t>1</a:t>
            </a:r>
            <a:r>
              <a:rPr lang="en-US" dirty="0" smtClean="0"/>
              <a:t>, </a:t>
            </a:r>
            <a:r>
              <a:rPr lang="en-US" dirty="0" err="1" smtClean="0"/>
              <a:t>Vasumathi</a:t>
            </a:r>
            <a:r>
              <a:rPr lang="en-US" dirty="0" smtClean="0"/>
              <a:t> </a:t>
            </a:r>
            <a:r>
              <a:rPr lang="en-US" dirty="0" smtClean="0"/>
              <a:t>Raman, </a:t>
            </a:r>
            <a:r>
              <a:rPr lang="en-US" dirty="0" smtClean="0"/>
              <a:t>Sanjit A. Seshia</a:t>
            </a:r>
            <a:r>
              <a:rPr lang="en-US" baseline="30000" dirty="0" smtClean="0"/>
              <a:t>2</a:t>
            </a:r>
            <a:endParaRPr lang="en-US" dirty="0" smtClean="0"/>
          </a:p>
          <a:p>
            <a:pPr algn="r"/>
            <a:r>
              <a:rPr lang="en-US" baseline="30000" dirty="0" smtClean="0"/>
              <a:t>1</a:t>
            </a:r>
            <a:r>
              <a:rPr lang="en-US" dirty="0" smtClean="0"/>
              <a:t>SRI International</a:t>
            </a:r>
          </a:p>
          <a:p>
            <a:pPr algn="r"/>
            <a:r>
              <a:rPr lang="en-US" baseline="30000" dirty="0" smtClean="0"/>
              <a:t>2</a:t>
            </a:r>
            <a:r>
              <a:rPr lang="en-US" dirty="0" smtClean="0"/>
              <a:t>University </a:t>
            </a:r>
            <a:r>
              <a:rPr lang="en-US" dirty="0" smtClean="0"/>
              <a:t>of California, Berkeley </a:t>
            </a:r>
          </a:p>
          <a:p>
            <a:pPr algn="r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73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Loop of Audience Choice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56590" y="2365875"/>
            <a:ext cx="1150553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Repeat{ // As many times as audience chooses</a:t>
            </a:r>
          </a:p>
          <a:p>
            <a:r>
              <a:rPr lang="en-US" sz="48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</a:t>
            </a:r>
            <a:r>
              <a:rPr lang="en-US" sz="48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Straight Cut // Audience Choice</a:t>
            </a:r>
          </a:p>
          <a:p>
            <a:r>
              <a:rPr lang="en-US" sz="48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Turn </a:t>
            </a:r>
            <a:r>
              <a:rPr lang="en-US" sz="48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over top two </a:t>
            </a:r>
            <a:r>
              <a:rPr lang="en-US" sz="48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together</a:t>
            </a:r>
          </a:p>
          <a:p>
            <a:r>
              <a:rPr lang="en-US" sz="48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335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After a few iterations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11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988397" y="2415704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K’  </a:t>
            </a:r>
            <a:r>
              <a:rPr lang="en-US" sz="2800" b="1" dirty="0">
                <a:solidFill>
                  <a:schemeClr val="bg1"/>
                </a:solidFill>
              </a:rPr>
              <a:t>--- </a:t>
            </a:r>
            <a:r>
              <a:rPr lang="en-US" sz="2800" b="1" dirty="0" smtClean="0">
                <a:solidFill>
                  <a:schemeClr val="bg1"/>
                </a:solidFill>
              </a:rPr>
              <a:t>Back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 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Q’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J’ --- Front</a:t>
            </a:r>
          </a:p>
        </p:txBody>
      </p:sp>
      <p:pic>
        <p:nvPicPr>
          <p:cNvPr id="18" name="Picture 2" descr="http://www.madore.org/~david/images/cards/english/king-club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620" y="2023589"/>
            <a:ext cx="1759075" cy="2707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95" y="1995759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872" y="2007849"/>
            <a:ext cx="1930676" cy="2702946"/>
          </a:xfrm>
          <a:prstGeom prst="rect">
            <a:avLst/>
          </a:prstGeom>
        </p:spPr>
      </p:pic>
      <p:pic>
        <p:nvPicPr>
          <p:cNvPr id="16" name="Content Placeholder 4"/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695" y="2007849"/>
            <a:ext cx="1921082" cy="2689515"/>
          </a:xfrm>
        </p:spPr>
      </p:pic>
    </p:spTree>
    <p:extLst>
      <p:ext uri="{BB962C8B-B14F-4D97-AF65-F5344CB8AC3E}">
        <p14:creationId xmlns:p14="http://schemas.microsoft.com/office/powerpoint/2010/main" val="3458041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Turn over the top card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12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704014" y="2415704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K’  </a:t>
            </a:r>
            <a:r>
              <a:rPr lang="en-US" sz="2800" b="1" dirty="0">
                <a:solidFill>
                  <a:schemeClr val="bg1"/>
                </a:solidFill>
              </a:rPr>
              <a:t>--- </a:t>
            </a:r>
            <a:r>
              <a:rPr lang="en-US" sz="2800" b="1" dirty="0" smtClean="0">
                <a:solidFill>
                  <a:schemeClr val="bg1"/>
                </a:solidFill>
              </a:rPr>
              <a:t>Back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 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Q’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J  --- Front</a:t>
            </a:r>
          </a:p>
        </p:txBody>
      </p:sp>
      <p:pic>
        <p:nvPicPr>
          <p:cNvPr id="18" name="Picture 2" descr="http://www.madore.org/~david/images/cards/english/king-club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620" y="2023589"/>
            <a:ext cx="1759075" cy="2707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95" y="1995759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872" y="2007849"/>
            <a:ext cx="1930676" cy="2702946"/>
          </a:xfrm>
          <a:prstGeom prst="rect">
            <a:avLst/>
          </a:prstGeom>
        </p:spPr>
      </p:pic>
      <p:pic>
        <p:nvPicPr>
          <p:cNvPr id="11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269" y="1980019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ight Arrow 9"/>
          <p:cNvSpPr/>
          <p:nvPr/>
        </p:nvSpPr>
        <p:spPr>
          <a:xfrm>
            <a:off x="7845949" y="3079142"/>
            <a:ext cx="600324" cy="48900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502299" y="2434092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K’  --- Back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A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Q’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J’ --- Front</a:t>
            </a:r>
          </a:p>
        </p:txBody>
      </p:sp>
    </p:spTree>
    <p:extLst>
      <p:ext uri="{BB962C8B-B14F-4D97-AF65-F5344CB8AC3E}">
        <p14:creationId xmlns:p14="http://schemas.microsoft.com/office/powerpoint/2010/main" val="129801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736" y="1934628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Put it to bottom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13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624502" y="2439662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J  </a:t>
            </a:r>
            <a:r>
              <a:rPr lang="en-US" sz="2800" b="1" dirty="0">
                <a:solidFill>
                  <a:schemeClr val="bg1"/>
                </a:solidFill>
              </a:rPr>
              <a:t>--- Back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K’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 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Q’ --- Front</a:t>
            </a:r>
          </a:p>
        </p:txBody>
      </p:sp>
      <p:pic>
        <p:nvPicPr>
          <p:cNvPr id="18" name="Picture 2" descr="http://www.madore.org/~david/images/cards/english/king-club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048" y="1956413"/>
            <a:ext cx="1759075" cy="2707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481" y="1951969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573" y="1996130"/>
            <a:ext cx="1930676" cy="2702946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7845949" y="3079142"/>
            <a:ext cx="600324" cy="48900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563249" y="2434298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K’  </a:t>
            </a:r>
            <a:r>
              <a:rPr lang="en-US" sz="2800" b="1" dirty="0">
                <a:solidFill>
                  <a:schemeClr val="bg1"/>
                </a:solidFill>
              </a:rPr>
              <a:t>--- </a:t>
            </a:r>
            <a:r>
              <a:rPr lang="en-US" sz="2800" b="1" dirty="0" smtClean="0">
                <a:solidFill>
                  <a:schemeClr val="bg1"/>
                </a:solidFill>
              </a:rPr>
              <a:t>Back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 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Q’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J  --- Front</a:t>
            </a:r>
          </a:p>
        </p:txBody>
      </p:sp>
    </p:spTree>
    <p:extLst>
      <p:ext uri="{BB962C8B-B14F-4D97-AF65-F5344CB8AC3E}">
        <p14:creationId xmlns:p14="http://schemas.microsoft.com/office/powerpoint/2010/main" val="2593071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457" y="2041502"/>
            <a:ext cx="1930676" cy="2702946"/>
          </a:xfrm>
          <a:prstGeom prst="rect">
            <a:avLst/>
          </a:prstGeom>
        </p:spPr>
      </p:pic>
      <p:pic>
        <p:nvPicPr>
          <p:cNvPr id="11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240" y="2031482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Put top to bottom again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14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823283" y="2578706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r>
              <a:rPr lang="en-US" sz="2800" b="1" dirty="0" smtClean="0">
                <a:solidFill>
                  <a:schemeClr val="bg1"/>
                </a:solidFill>
              </a:rPr>
              <a:t>’ --- Back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K</a:t>
            </a:r>
            <a:r>
              <a:rPr lang="en-US" sz="2800" b="1" dirty="0" smtClean="0">
                <a:solidFill>
                  <a:schemeClr val="bg1"/>
                </a:solidFill>
              </a:rPr>
              <a:t>’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A --- Front</a:t>
            </a:r>
          </a:p>
        </p:txBody>
      </p:sp>
      <p:pic>
        <p:nvPicPr>
          <p:cNvPr id="18" name="Picture 2" descr="http://www.madore.org/~david/images/cards/english/king-club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251" y="2053267"/>
            <a:ext cx="1759075" cy="2707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869" y="2031482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ight Arrow 9"/>
          <p:cNvSpPr/>
          <p:nvPr/>
        </p:nvSpPr>
        <p:spPr>
          <a:xfrm>
            <a:off x="8139470" y="3092813"/>
            <a:ext cx="600324" cy="48900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86721" y="2624435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J  </a:t>
            </a:r>
            <a:r>
              <a:rPr lang="en-US" sz="2800" b="1" dirty="0">
                <a:solidFill>
                  <a:schemeClr val="bg1"/>
                </a:solidFill>
              </a:rPr>
              <a:t>--- Back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K’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 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Q’ --- Front</a:t>
            </a:r>
          </a:p>
        </p:txBody>
      </p:sp>
    </p:spTree>
    <p:extLst>
      <p:ext uri="{BB962C8B-B14F-4D97-AF65-F5344CB8AC3E}">
        <p14:creationId xmlns:p14="http://schemas.microsoft.com/office/powerpoint/2010/main" val="2476841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3" y="2041502"/>
            <a:ext cx="1930676" cy="2702946"/>
          </a:xfrm>
          <a:prstGeom prst="rect">
            <a:avLst/>
          </a:prstGeom>
        </p:spPr>
      </p:pic>
      <p:pic>
        <p:nvPicPr>
          <p:cNvPr id="11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532" y="2031482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Turn Over th</a:t>
            </a:r>
            <a:r>
              <a:rPr lang="en-US" dirty="0"/>
              <a:t>e</a:t>
            </a:r>
            <a:r>
              <a:rPr lang="en-US" dirty="0" smtClean="0"/>
              <a:t> Top Card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15</a:t>
            </a:fld>
            <a:endParaRPr lang="en-US" dirty="0"/>
          </a:p>
        </p:txBody>
      </p:sp>
      <p:pic>
        <p:nvPicPr>
          <p:cNvPr id="18" name="Picture 2" descr="http://www.madore.org/~david/images/cards/english/king-club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665" y="2053267"/>
            <a:ext cx="1759075" cy="2707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783528" y="2446017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r>
              <a:rPr lang="en-US" sz="2800" b="1" dirty="0" smtClean="0">
                <a:solidFill>
                  <a:schemeClr val="bg1"/>
                </a:solidFill>
              </a:rPr>
              <a:t>’ --- Back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K</a:t>
            </a:r>
            <a:r>
              <a:rPr lang="en-US" sz="2800" b="1" dirty="0" smtClean="0">
                <a:solidFill>
                  <a:schemeClr val="bg1"/>
                </a:solidFill>
              </a:rPr>
              <a:t>’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A’ --- Front</a:t>
            </a:r>
          </a:p>
        </p:txBody>
      </p:sp>
      <p:pic>
        <p:nvPicPr>
          <p:cNvPr id="12" name="Picture 4" descr="https://upload.wikimedia.org/wikipedia/commons/d/d3/Poker-sm-221-Ah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198" y="2055440"/>
            <a:ext cx="1930675" cy="270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086721" y="2499194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r>
              <a:rPr lang="en-US" sz="2800" b="1" dirty="0" smtClean="0">
                <a:solidFill>
                  <a:schemeClr val="bg1"/>
                </a:solidFill>
              </a:rPr>
              <a:t>’ --- Back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K</a:t>
            </a:r>
            <a:r>
              <a:rPr lang="en-US" sz="2800" b="1" dirty="0" smtClean="0">
                <a:solidFill>
                  <a:schemeClr val="bg1"/>
                </a:solidFill>
              </a:rPr>
              <a:t>’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A --- Front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8139470" y="3092813"/>
            <a:ext cx="600324" cy="48900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442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3" y="2041502"/>
            <a:ext cx="1930676" cy="2702946"/>
          </a:xfrm>
          <a:prstGeom prst="rect">
            <a:avLst/>
          </a:prstGeom>
        </p:spPr>
      </p:pic>
      <p:pic>
        <p:nvPicPr>
          <p:cNvPr id="11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943" y="3621742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Odd facing card </a:t>
            </a:r>
            <a:r>
              <a:rPr lang="en-US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16</a:t>
            </a:fld>
            <a:endParaRPr lang="en-US" dirty="0"/>
          </a:p>
        </p:txBody>
      </p:sp>
      <p:pic>
        <p:nvPicPr>
          <p:cNvPr id="18" name="Picture 2" descr="http://www.madore.org/~david/images/cards/english/king-club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665" y="2053267"/>
            <a:ext cx="1759075" cy="2707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783527" y="2367495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r>
              <a:rPr lang="en-US" sz="2800" b="1" dirty="0" smtClean="0">
                <a:solidFill>
                  <a:schemeClr val="bg1"/>
                </a:solidFill>
              </a:rPr>
              <a:t>’ --- Back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K</a:t>
            </a:r>
            <a:r>
              <a:rPr lang="en-US" sz="2800" b="1" dirty="0" smtClean="0">
                <a:solidFill>
                  <a:schemeClr val="bg1"/>
                </a:solidFill>
              </a:rPr>
              <a:t>’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A’ --- Front</a:t>
            </a:r>
          </a:p>
        </p:txBody>
      </p:sp>
      <p:pic>
        <p:nvPicPr>
          <p:cNvPr id="12" name="Picture 4" descr="https://upload.wikimedia.org/wikipedia/commons/d/d3/Poker-sm-221-Ah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198" y="2055440"/>
            <a:ext cx="1930675" cy="270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Content Placeholder 4"/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406" y="4094921"/>
            <a:ext cx="1243811" cy="1741336"/>
          </a:xfrm>
        </p:spPr>
      </p:pic>
      <p:sp>
        <p:nvSpPr>
          <p:cNvPr id="14" name="TextBox 13"/>
          <p:cNvSpPr txBox="1"/>
          <p:nvPr/>
        </p:nvSpPr>
        <p:spPr>
          <a:xfrm>
            <a:off x="6055310" y="2396817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r>
              <a:rPr lang="en-US" sz="2800" b="1" dirty="0" smtClean="0">
                <a:solidFill>
                  <a:schemeClr val="bg1"/>
                </a:solidFill>
              </a:rPr>
              <a:t>’ --- Back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K</a:t>
            </a:r>
            <a:r>
              <a:rPr lang="en-US" sz="2800" b="1" dirty="0" smtClean="0">
                <a:solidFill>
                  <a:schemeClr val="bg1"/>
                </a:solidFill>
              </a:rPr>
              <a:t>’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A’ --- Front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8139470" y="3092813"/>
            <a:ext cx="600324" cy="48900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50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97280" y="1851803"/>
            <a:ext cx="7511332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Take 4 card all facing down</a:t>
            </a:r>
          </a:p>
          <a:p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</a:p>
          <a:p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top card</a:t>
            </a:r>
          </a:p>
          <a:p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Repeat {  //Audience choice on how many times</a:t>
            </a:r>
          </a:p>
          <a:p>
            <a:r>
              <a:rPr lang="en-US" sz="26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</a:t>
            </a:r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Straight Cut (at position of Audience Choice )</a:t>
            </a:r>
          </a:p>
          <a:p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Turn </a:t>
            </a:r>
            <a:r>
              <a:rPr lang="en-US" sz="26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over top two </a:t>
            </a:r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together</a:t>
            </a:r>
          </a:p>
          <a:p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}</a:t>
            </a:r>
          </a:p>
          <a:p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 and put it to bottom</a:t>
            </a:r>
          </a:p>
          <a:p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2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  <a:endParaRPr lang="en-US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6520070" y="1770883"/>
            <a:ext cx="5597718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Specification/Property</a:t>
            </a:r>
          </a:p>
          <a:p>
            <a:r>
              <a:rPr lang="en-US" sz="2800" dirty="0" smtClean="0"/>
              <a:t>The card which was at the bottom of the stack in the beginning is always odd-facing card at the end !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953416" y="4731027"/>
            <a:ext cx="47310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Magic Card Trick:</a:t>
            </a:r>
          </a:p>
          <a:p>
            <a:r>
              <a:rPr lang="en-US" sz="3200" dirty="0" smtClean="0"/>
              <a:t>Non-deterministic Program</a:t>
            </a:r>
          </a:p>
          <a:p>
            <a:r>
              <a:rPr lang="en-US" sz="3200" dirty="0" smtClean="0"/>
              <a:t>Inputs at different steps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3853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74435" y="3538330"/>
            <a:ext cx="7943353" cy="27101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20070" y="1794736"/>
            <a:ext cx="5597718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Specification/Property</a:t>
            </a:r>
          </a:p>
          <a:p>
            <a:r>
              <a:rPr lang="en-US" sz="2800" dirty="0" smtClean="0"/>
              <a:t>The card which was at the bottom of the stack in the beginning is always odd-facing card at the end !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258138" y="3427897"/>
            <a:ext cx="2391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Components </a:t>
            </a:r>
            <a:endParaRPr lang="en-US" sz="2800" u="sng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138" y="3951117"/>
            <a:ext cx="7794255" cy="22973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</p:pic>
      <p:sp>
        <p:nvSpPr>
          <p:cNvPr id="9" name="Rectangle 8"/>
          <p:cNvSpPr/>
          <p:nvPr/>
        </p:nvSpPr>
        <p:spPr>
          <a:xfrm>
            <a:off x="200878" y="1847793"/>
            <a:ext cx="3671408" cy="2462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Take 4 card all facing down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top card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Repeat {  //Audience choice on how many times</a:t>
            </a:r>
          </a:p>
          <a:p>
            <a:r>
              <a:rPr lang="en-US" sz="14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</a:t>
            </a:r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Straight Cut (at position of Audience Choice )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Turn </a:t>
            </a:r>
            <a:r>
              <a:rPr lang="en-US" sz="14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over top two </a:t>
            </a:r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together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}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 and put it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135483" y="2307223"/>
            <a:ext cx="3671408" cy="2462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Take 4 card all facing down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top card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Repeat {  //Audience choice on how many times</a:t>
            </a:r>
          </a:p>
          <a:p>
            <a:r>
              <a:rPr lang="en-US" sz="14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</a:t>
            </a:r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Straight Cut (at position of Audience Choice )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Turn </a:t>
            </a:r>
            <a:r>
              <a:rPr lang="en-US" sz="14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over top two </a:t>
            </a:r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together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}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 and put it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394948" y="2702677"/>
            <a:ext cx="3671408" cy="2462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Take 4 card all facing down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top card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Repeat {  //Audience choice on how many times</a:t>
            </a:r>
          </a:p>
          <a:p>
            <a:r>
              <a:rPr lang="en-US" sz="14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</a:t>
            </a:r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Straight Cut (at position of Audience Choice )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Turn </a:t>
            </a:r>
            <a:r>
              <a:rPr lang="en-US" sz="14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over top two </a:t>
            </a:r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together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}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 and put it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92799" y="3078899"/>
            <a:ext cx="3671408" cy="2462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Take 4 card all facing down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top card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Repeat {  //Audience choice on how many times</a:t>
            </a:r>
          </a:p>
          <a:p>
            <a:r>
              <a:rPr lang="en-US" sz="14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</a:t>
            </a:r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Straight Cut (at position of Audience Choice )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Turn </a:t>
            </a:r>
            <a:r>
              <a:rPr lang="en-US" sz="14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over top two </a:t>
            </a:r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together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}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 and put it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14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  <a:endParaRPr lang="en-US" sz="1400" dirty="0"/>
          </a:p>
        </p:txBody>
      </p:sp>
      <p:sp>
        <p:nvSpPr>
          <p:cNvPr id="13" name="Bent Arrow 12"/>
          <p:cNvSpPr/>
          <p:nvPr/>
        </p:nvSpPr>
        <p:spPr>
          <a:xfrm flipH="1">
            <a:off x="4066356" y="2307223"/>
            <a:ext cx="2259644" cy="106329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58138" y="1847793"/>
            <a:ext cx="17820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SYNTHESIS</a:t>
            </a:r>
            <a:endParaRPr lang="en-US" sz="2800" b="1" dirty="0"/>
          </a:p>
        </p:txBody>
      </p:sp>
      <p:sp>
        <p:nvSpPr>
          <p:cNvPr id="15" name="TextBox 14"/>
          <p:cNvSpPr txBox="1"/>
          <p:nvPr/>
        </p:nvSpPr>
        <p:spPr>
          <a:xfrm rot="19382161">
            <a:off x="298379" y="3672173"/>
            <a:ext cx="326025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MAGIC CARD TRICKS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423934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 Based Synthesis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19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140" y="2623221"/>
            <a:ext cx="945832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25296" y="1920240"/>
            <a:ext cx="10168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Straight-line program : Sequence of actions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Non-deterministic input to some actions in form of choice from audience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55212" y="5526019"/>
                <a:ext cx="10976776" cy="627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2"/>
                        </a:solidFill>
                        <a:latin typeface="Cambria Math"/>
                      </a:rPr>
                      <m:t>∃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accent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3200" dirty="0" smtClean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chemeClr val="accent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sSub>
                          <m:sSubPr>
                            <m:ctrlPr>
                              <a:rPr lang="en-US" sz="3200" i="1">
                                <a:solidFill>
                                  <a:schemeClr val="accent2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sz="3200" b="0" i="1" smtClean="0">
                        <a:solidFill>
                          <a:schemeClr val="accent2"/>
                        </a:solidFill>
                        <a:latin typeface="Cambria Math"/>
                      </a:rPr>
                      <m:t> …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∀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 …  </m:t>
                    </m:r>
                    <m:r>
                      <a:rPr lang="en-US" sz="3200" b="0" i="1" smtClean="0">
                        <a:solidFill>
                          <a:schemeClr val="tx2"/>
                        </a:solidFill>
                        <a:latin typeface="Cambria Math"/>
                      </a:rPr>
                      <m:t>∃! 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2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2"/>
                        </a:solidFill>
                        <a:latin typeface="Cambria Math"/>
                      </a:rPr>
                      <m:t> …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      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𝑑𝑒𝑠</m:t>
                        </m:r>
                      </m:sub>
                    </m:sSub>
                    <m:d>
                      <m:d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/>
                      </a:rPr>
                      <m:t>𝜙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 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</a:rPr>
                  <a:t>  </a:t>
                </a:r>
                <a:endParaRPr lang="en-US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12" y="5526019"/>
                <a:ext cx="10976776" cy="62709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705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Synthesis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896" y="1938057"/>
            <a:ext cx="11193303" cy="402336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 Given a high-level specification explicitly in a logical form or implicitly as an oracle, generate a formal artifact (program/controller/plan) that satisfies the specification. </a:t>
            </a:r>
            <a:endParaRPr lang="en-US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The space of possible artifacts often represented as a parametric space and synthesis reduces to efficiently searching over this space.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 </a:t>
            </a:r>
            <a:r>
              <a:rPr lang="en-US" dirty="0" smtClean="0"/>
              <a:t>Missing constants/holes in a program:  </a:t>
            </a:r>
            <a:r>
              <a:rPr lang="en-US" dirty="0"/>
              <a:t>A. Solar-</a:t>
            </a:r>
            <a:r>
              <a:rPr lang="en-US" dirty="0" err="1"/>
              <a:t>Lezama</a:t>
            </a:r>
            <a:r>
              <a:rPr lang="en-US" dirty="0"/>
              <a:t>, L. </a:t>
            </a:r>
            <a:r>
              <a:rPr lang="en-US" dirty="0" err="1"/>
              <a:t>Tancau</a:t>
            </a:r>
            <a:r>
              <a:rPr lang="en-US" dirty="0"/>
              <a:t>, R. </a:t>
            </a:r>
            <a:r>
              <a:rPr lang="en-US" dirty="0" err="1" smtClean="0"/>
              <a:t>Bodik</a:t>
            </a:r>
            <a:r>
              <a:rPr lang="en-US" dirty="0"/>
              <a:t>, S. A. Seshia, and V. A. </a:t>
            </a:r>
            <a:r>
              <a:rPr lang="en-US" dirty="0" err="1"/>
              <a:t>Saraswat</a:t>
            </a:r>
            <a:r>
              <a:rPr lang="en-US" dirty="0" smtClean="0"/>
              <a:t>, “</a:t>
            </a:r>
            <a:r>
              <a:rPr lang="en-US" dirty="0"/>
              <a:t>Combinatorial sketching for finite programs.” in ASPLOS, 2006, </a:t>
            </a:r>
            <a:r>
              <a:rPr lang="en-US" dirty="0" smtClean="0"/>
              <a:t>pp. 404–415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 Composition of component functions: S. Jha, S. </a:t>
            </a:r>
            <a:r>
              <a:rPr lang="en-US" dirty="0" err="1"/>
              <a:t>Gulwani</a:t>
            </a:r>
            <a:r>
              <a:rPr lang="en-US" dirty="0"/>
              <a:t>, S. A. Seshia, and A. Tiwari, “</a:t>
            </a:r>
            <a:r>
              <a:rPr lang="en-US" dirty="0" smtClean="0"/>
              <a:t>Oracle-guided component-based </a:t>
            </a:r>
            <a:r>
              <a:rPr lang="en-US" dirty="0"/>
              <a:t>program synthesis,” </a:t>
            </a:r>
            <a:r>
              <a:rPr lang="en-US" dirty="0" smtClean="0"/>
              <a:t>in ICSE, </a:t>
            </a:r>
            <a:r>
              <a:rPr lang="en-US" dirty="0"/>
              <a:t>2010, pp. </a:t>
            </a:r>
            <a:r>
              <a:rPr lang="en-US" dirty="0" smtClean="0"/>
              <a:t>215–224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Successful application in synthesizing programs, plans, controllers, invariants…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84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Composing Component 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20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140" y="2623221"/>
            <a:ext cx="945832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25296" y="1920240"/>
            <a:ext cx="10168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A magic trick is a straight-line program : Sequence of component actions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Non-deterministic input to some actions in form of choice from audience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55212" y="5526019"/>
                <a:ext cx="10976776" cy="627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2"/>
                        </a:solidFill>
                        <a:latin typeface="Cambria Math"/>
                      </a:rPr>
                      <m:t>∃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accent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3200" dirty="0" smtClean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chemeClr val="accent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sSub>
                          <m:sSubPr>
                            <m:ctrlPr>
                              <a:rPr lang="en-US" sz="3200" i="1">
                                <a:solidFill>
                                  <a:schemeClr val="accent2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sz="3200" b="0" i="1" smtClean="0">
                        <a:solidFill>
                          <a:schemeClr val="accent2"/>
                        </a:solidFill>
                        <a:latin typeface="Cambria Math"/>
                      </a:rPr>
                      <m:t> …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∀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 …  </m:t>
                    </m:r>
                    <m:r>
                      <a:rPr lang="en-US" sz="3200" b="0" i="1" smtClean="0">
                        <a:solidFill>
                          <a:schemeClr val="tx2"/>
                        </a:solidFill>
                        <a:latin typeface="Cambria Math"/>
                      </a:rPr>
                      <m:t>∃! 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2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2"/>
                        </a:solidFill>
                        <a:latin typeface="Cambria Math"/>
                      </a:rPr>
                      <m:t> …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      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𝑑𝑒𝑠</m:t>
                        </m:r>
                      </m:sub>
                    </m:sSub>
                    <m:d>
                      <m:d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/>
                      </a:rPr>
                      <m:t>𝜙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 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</a:rPr>
                  <a:t>  </a:t>
                </a:r>
                <a:endParaRPr lang="en-US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12" y="5526019"/>
                <a:ext cx="10976776" cy="62709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V="1">
            <a:off x="6728393" y="5027960"/>
            <a:ext cx="676656" cy="54332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995160" y="4169700"/>
            <a:ext cx="4398264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State is function of previous state and choice of audience.</a:t>
            </a:r>
          </a:p>
        </p:txBody>
      </p:sp>
    </p:spTree>
    <p:extLst>
      <p:ext uri="{BB962C8B-B14F-4D97-AF65-F5344CB8AC3E}">
        <p14:creationId xmlns:p14="http://schemas.microsoft.com/office/powerpoint/2010/main" val="31685753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CEGIS: Counterexample guided synthesis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21</a:t>
            </a:fld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6728393" y="5027960"/>
            <a:ext cx="676656" cy="54332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67866" y="1904943"/>
            <a:ext cx="7659585" cy="365104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67865" y="2519756"/>
                <a:ext cx="7137184" cy="1252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0" dirty="0" smtClean="0">
                    <a:solidFill>
                      <a:schemeClr val="accent2"/>
                    </a:solidFill>
                  </a:rPr>
                  <a:t>			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2"/>
                        </a:solidFill>
                        <a:latin typeface="Cambria Math"/>
                      </a:rPr>
                      <m:t>∃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accent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3200" dirty="0" smtClean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chemeClr val="accent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sSub>
                          <m:sSubPr>
                            <m:ctrlPr>
                              <a:rPr lang="en-US" sz="3200" i="1">
                                <a:solidFill>
                                  <a:schemeClr val="accent2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sz="3200" b="0" i="1" smtClean="0">
                        <a:solidFill>
                          <a:schemeClr val="accent2"/>
                        </a:solidFill>
                        <a:latin typeface="Cambria Math"/>
                      </a:rPr>
                      <m:t> …</m:t>
                    </m:r>
                    <m:r>
                      <a:rPr lang="en-US" sz="3200" b="0" i="1" smtClean="0">
                        <a:solidFill>
                          <a:schemeClr val="tx2"/>
                        </a:solidFill>
                        <a:latin typeface="Cambria Math"/>
                      </a:rPr>
                      <m:t>∃ 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2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2"/>
                        </a:solidFill>
                        <a:latin typeface="Cambria Math"/>
                      </a:rPr>
                      <m:t> …</m:t>
                    </m:r>
                  </m:oMath>
                </a14:m>
                <a:endParaRPr lang="en-US" sz="3200" b="0" i="1" dirty="0" smtClean="0">
                  <a:solidFill>
                    <a:schemeClr val="tx2"/>
                  </a:solidFill>
                  <a:latin typeface="Cambria Math"/>
                </a:endParaRPr>
              </a:p>
              <a:p>
                <a:r>
                  <a:rPr lang="en-US" sz="3200" b="0" dirty="0" smtClean="0">
                    <a:solidFill>
                      <a:schemeClr val="tx1"/>
                    </a:solidFill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[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∧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sub>
                        </m:s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𝑑𝑒𝑠</m:t>
                        </m:r>
                      </m:sub>
                    </m:sSub>
                    <m:d>
                      <m:d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/>
                      </a:rPr>
                      <m:t>𝜙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 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/>
                      </a:rPr>
                      <m:t> ]</m:t>
                    </m:r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</a:rPr>
                  <a:t>  </a:t>
                </a:r>
                <a:endParaRPr lang="en-US" sz="3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65" y="2519756"/>
                <a:ext cx="7137184" cy="125226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67865" y="4334776"/>
                <a:ext cx="664977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∃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…  </m:t>
                      </m:r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∃  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 …</m:t>
                      </m:r>
                    </m:oMath>
                  </m:oMathPara>
                </a14:m>
                <a:endParaRPr lang="en-US" sz="3200" b="0" i="1" dirty="0" smtClean="0">
                  <a:solidFill>
                    <a:schemeClr val="tx2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    ¬ [ 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𝑑𝑒𝑠</m:t>
                        </m:r>
                      </m:sub>
                    </m:sSub>
                    <m:d>
                      <m:d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/>
                      </a:rPr>
                      <m:t>𝜙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 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</a:rPr>
                  <a:t> ]  </a:t>
                </a:r>
                <a:endParaRPr lang="en-US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65" y="4334776"/>
                <a:ext cx="6649770" cy="1077218"/>
              </a:xfrm>
              <a:prstGeom prst="rect">
                <a:avLst/>
              </a:prstGeom>
              <a:blipFill rotWithShape="1">
                <a:blip r:embed="rId3"/>
                <a:stretch>
                  <a:fillRect b="-18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59850" y="1920240"/>
            <a:ext cx="4660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Learn from example choices</a:t>
            </a:r>
            <a:endParaRPr lang="en-US" sz="2800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459850" y="3760480"/>
            <a:ext cx="7467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Use verification to obtain counterexample choices</a:t>
            </a:r>
            <a:endParaRPr lang="en-US" sz="2800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1179177" y="5725319"/>
            <a:ext cx="6225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Iterate till no counterexample choice left.</a:t>
            </a:r>
            <a:endParaRPr lang="en-US" sz="28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746435" y="2088387"/>
                <a:ext cx="2763079" cy="86273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Generate a random sequence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solidFill>
                                  <a:schemeClr val="accent2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2400" dirty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2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solidFill>
                                  <a:schemeClr val="accent2"/>
                                </a:solidFill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sz="2400" i="1">
                        <a:solidFill>
                          <a:schemeClr val="accent2"/>
                        </a:solidFill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accent2"/>
                        </a:solidFill>
                        <a:latin typeface="Cambria Math"/>
                      </a:rPr>
                      <m:t>…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435" y="2088387"/>
                <a:ext cx="2763079" cy="862737"/>
              </a:xfrm>
              <a:prstGeom prst="rect">
                <a:avLst/>
              </a:prstGeom>
              <a:blipFill rotWithShape="1">
                <a:blip r:embed="rId4"/>
                <a:stretch>
                  <a:fillRect l="-3297" t="-4895" b="-1188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lowchart: Decision 11"/>
          <p:cNvSpPr/>
          <p:nvPr/>
        </p:nvSpPr>
        <p:spPr>
          <a:xfrm>
            <a:off x="8209722" y="3334684"/>
            <a:ext cx="3816626" cy="1374811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Obtain counterexample choice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080513" y="4901803"/>
            <a:ext cx="233569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Learn from example choices</a:t>
            </a:r>
            <a:endParaRPr lang="en-US" sz="2400" dirty="0"/>
          </a:p>
        </p:txBody>
      </p:sp>
      <p:cxnSp>
        <p:nvCxnSpPr>
          <p:cNvPr id="17" name="Straight Arrow Connector 16"/>
          <p:cNvCxnSpPr>
            <a:stCxn id="10" idx="2"/>
            <a:endCxn id="12" idx="0"/>
          </p:cNvCxnSpPr>
          <p:nvPr/>
        </p:nvCxnSpPr>
        <p:spPr>
          <a:xfrm flipH="1">
            <a:off x="10118035" y="2951124"/>
            <a:ext cx="9940" cy="383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1"/>
          </p:cNvCxnSpPr>
          <p:nvPr/>
        </p:nvCxnSpPr>
        <p:spPr>
          <a:xfrm>
            <a:off x="8209722" y="4022090"/>
            <a:ext cx="0" cy="8797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209722" y="4283700"/>
            <a:ext cx="536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482471" y="4911655"/>
            <a:ext cx="1610139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Final Magic Sequence</a:t>
            </a:r>
            <a:endParaRPr lang="en-US" sz="2400" dirty="0"/>
          </a:p>
        </p:txBody>
      </p:sp>
      <p:cxnSp>
        <p:nvCxnSpPr>
          <p:cNvPr id="25" name="Elbow Connector 24"/>
          <p:cNvCxnSpPr>
            <a:stCxn id="12" idx="3"/>
            <a:endCxn id="22" idx="0"/>
          </p:cNvCxnSpPr>
          <p:nvPr/>
        </p:nvCxnSpPr>
        <p:spPr>
          <a:xfrm flipH="1">
            <a:off x="11287541" y="4022090"/>
            <a:ext cx="738807" cy="889565"/>
          </a:xfrm>
          <a:prstGeom prst="bentConnector4">
            <a:avLst>
              <a:gd name="adj1" fmla="val -1346"/>
              <a:gd name="adj2" fmla="val 5511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09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046" y="2027258"/>
            <a:ext cx="11763954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1. Baby Hummer : A magic trick of length 10-15,  6 variants of the original trick.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2. </a:t>
            </a:r>
            <a:r>
              <a:rPr lang="en-US" sz="2800" dirty="0" err="1" smtClean="0"/>
              <a:t>Elmsley</a:t>
            </a:r>
            <a:r>
              <a:rPr lang="en-US" sz="2800" dirty="0" smtClean="0"/>
              <a:t> Shuffles: Repeating in-shuffles and out-shuffles 6-10 times, placing card from any initial position in deck to any target position through apparently random shuffles.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3. Mind-reading card-trick: Distributed magic trick where three audiences cut card decks randomly and select top cards, we find each audience’s card.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6955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565" y="1845733"/>
            <a:ext cx="11449878" cy="463458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1.  Application to adversarial planning : Non-reactive Plan in presence of adversaries where plan is guaranteed to reach the goal irrespective of adversary’s choice.</a:t>
            </a:r>
            <a:endParaRPr lang="en-US" dirty="0"/>
          </a:p>
          <a:p>
            <a:r>
              <a:rPr lang="en-US" sz="2400" dirty="0" smtClean="0"/>
              <a:t>2. Understanding magic tricks using program analysis tools. 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3. A medium to introduce and teach formal methods to students.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97280" y="3034012"/>
            <a:ext cx="751133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Take 4 card all facing down</a:t>
            </a:r>
          </a:p>
          <a:p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</a:p>
          <a:p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top card</a:t>
            </a:r>
          </a:p>
          <a:p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Repeat {  //Audience choice on how many times</a:t>
            </a:r>
          </a:p>
          <a:p>
            <a:r>
              <a:rPr lang="en-US" sz="16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</a:t>
            </a:r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Straight Cut (at position of Audience Choice )</a:t>
            </a:r>
          </a:p>
          <a:p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	Turn </a:t>
            </a:r>
            <a:r>
              <a:rPr lang="en-US" sz="1600" spc="-50" dirty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over top two </a:t>
            </a:r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together</a:t>
            </a:r>
          </a:p>
          <a:p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}</a:t>
            </a:r>
          </a:p>
          <a:p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 and put it to bottom</a:t>
            </a:r>
          </a:p>
          <a:p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Put top card to bottom</a:t>
            </a:r>
          </a:p>
          <a:p>
            <a:r>
              <a:rPr lang="en-US" sz="1600" spc="-5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 Light" panose="020F0302020204030204"/>
                <a:ea typeface="+mj-ea"/>
                <a:cs typeface="+mj-cs"/>
              </a:rPr>
              <a:t>Turn over top card</a:t>
            </a:r>
            <a:endParaRPr lang="en-US" sz="1600" dirty="0"/>
          </a:p>
        </p:txBody>
      </p:sp>
      <p:sp>
        <p:nvSpPr>
          <p:cNvPr id="7" name="Right Brace 6"/>
          <p:cNvSpPr/>
          <p:nvPr/>
        </p:nvSpPr>
        <p:spPr>
          <a:xfrm>
            <a:off x="5271715" y="3963731"/>
            <a:ext cx="532737" cy="89849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80097" y="4118287"/>
            <a:ext cx="5057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is the invariant of this loop?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04577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4"/>
            <a:ext cx="10771632" cy="4463626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pPr algn="just"/>
            <a:r>
              <a:rPr lang="en-US" sz="3200" dirty="0" smtClean="0"/>
              <a:t>Conclusion: Illustrates the success of formal synthesis approach to automate discover of magic tricks which has been long seen as a creative art. </a:t>
            </a:r>
            <a:endParaRPr lang="en-US" sz="32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46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Example with 4 cards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683" y="2126221"/>
            <a:ext cx="1921082" cy="268951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3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168" y="2121678"/>
            <a:ext cx="1930676" cy="2702946"/>
          </a:xfrm>
          <a:prstGeom prst="rect">
            <a:avLst/>
          </a:prstGeom>
        </p:spPr>
      </p:pic>
      <p:pic>
        <p:nvPicPr>
          <p:cNvPr id="1026" name="Picture 2" descr="http://www.madore.org/~david/images/cards/english/king-club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622" y="2117332"/>
            <a:ext cx="1759075" cy="2707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commons/d/d3/Poker-sm-221-Ah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6464" y="2112790"/>
            <a:ext cx="1930675" cy="270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6005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https://upload.wikimedia.org/wikipedia/commons/d/d3/Poker-sm-221-A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805" y="1983524"/>
            <a:ext cx="1930675" cy="270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madore.org/~david/images/cards/english/king-club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948" y="2062340"/>
            <a:ext cx="1759075" cy="2707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142" y="2176755"/>
            <a:ext cx="1930676" cy="27029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Example with four cards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082" y="2308925"/>
            <a:ext cx="1921082" cy="268951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151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Example with four cards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5</a:t>
            </a:fld>
            <a:endParaRPr lang="en-US" dirty="0"/>
          </a:p>
        </p:txBody>
      </p:sp>
      <p:pic>
        <p:nvPicPr>
          <p:cNvPr id="2050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188" y="1948214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078" y="2111216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625" y="2274218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090" y="2369922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531077" y="2369922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J   --- Back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Q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K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A  --- Front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2852" y="5327372"/>
            <a:ext cx="115691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Trick Summary: Irrespective of the choice from the users, we can ensure that the bottom most card (Jack) will always end up being the odd facing card.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2234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Top Card to Bottom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6</a:t>
            </a:fld>
            <a:endParaRPr lang="en-US" dirty="0"/>
          </a:p>
        </p:txBody>
      </p:sp>
      <p:pic>
        <p:nvPicPr>
          <p:cNvPr id="2050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188" y="1948214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078" y="2111216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625" y="2274218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090" y="2369922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742459" y="2566924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</a:t>
            </a:r>
            <a:r>
              <a:rPr lang="en-US" sz="2800" b="1" dirty="0" smtClean="0">
                <a:solidFill>
                  <a:schemeClr val="bg1"/>
                </a:solidFill>
              </a:rPr>
              <a:t>   --- Back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K</a:t>
            </a:r>
            <a:r>
              <a:rPr lang="en-US" sz="2800" b="1" dirty="0" smtClean="0">
                <a:solidFill>
                  <a:schemeClr val="bg1"/>
                </a:solidFill>
              </a:rPr>
              <a:t>  --- Front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5946" y="2566924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J   --- Back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Q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K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A  --- Front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728667" y="3160643"/>
            <a:ext cx="600324" cy="48900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70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Turn over the top card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7</a:t>
            </a:fld>
            <a:endParaRPr lang="en-US" dirty="0"/>
          </a:p>
        </p:txBody>
      </p:sp>
      <p:pic>
        <p:nvPicPr>
          <p:cNvPr id="2050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188" y="1948214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078" y="2111216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opengameart.org/sites/default/files/styles/watermarked/public/card%20back%20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625" y="2274218"/>
            <a:ext cx="1931456" cy="27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523798" y="2578706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</a:t>
            </a:r>
            <a:r>
              <a:rPr lang="en-US" sz="2800" b="1" dirty="0" smtClean="0">
                <a:solidFill>
                  <a:schemeClr val="bg1"/>
                </a:solidFill>
              </a:rPr>
              <a:t>   --- Back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K’  --- Front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0" name="Picture 2" descr="http://www.madore.org/~david/images/cards/english/king-club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552" y="2413492"/>
            <a:ext cx="1759075" cy="2707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343275" y="2573238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</a:t>
            </a:r>
            <a:r>
              <a:rPr lang="en-US" sz="2800" b="1" dirty="0" smtClean="0">
                <a:solidFill>
                  <a:schemeClr val="bg1"/>
                </a:solidFill>
              </a:rPr>
              <a:t>   --- Back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K</a:t>
            </a:r>
            <a:r>
              <a:rPr lang="en-US" sz="2800" b="1" dirty="0" smtClean="0">
                <a:solidFill>
                  <a:schemeClr val="bg1"/>
                </a:solidFill>
              </a:rPr>
              <a:t>  --- Front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7428505" y="3160643"/>
            <a:ext cx="600324" cy="48900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254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Straight Cut (Audience Choice)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52045" y="2540018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Q</a:t>
            </a:r>
            <a:r>
              <a:rPr lang="en-US" sz="2800" b="1" dirty="0">
                <a:solidFill>
                  <a:schemeClr val="bg1"/>
                </a:solidFill>
              </a:rPr>
              <a:t> --- Back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K’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J</a:t>
            </a:r>
            <a:r>
              <a:rPr lang="en-US" sz="2800" b="1" dirty="0">
                <a:solidFill>
                  <a:schemeClr val="bg1"/>
                </a:solidFill>
              </a:rPr>
              <a:t> --- Front</a:t>
            </a: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77572" y="2540018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K’  </a:t>
            </a:r>
            <a:r>
              <a:rPr lang="en-US" sz="2800" b="1" dirty="0">
                <a:solidFill>
                  <a:schemeClr val="bg1"/>
                </a:solidFill>
              </a:rPr>
              <a:t>--- </a:t>
            </a:r>
            <a:r>
              <a:rPr lang="en-US" sz="2800" b="1" dirty="0" smtClean="0">
                <a:solidFill>
                  <a:schemeClr val="bg1"/>
                </a:solidFill>
              </a:rPr>
              <a:t>Back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Q --- Front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03099" y="2541338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</a:t>
            </a:r>
            <a:r>
              <a:rPr lang="en-US" sz="2800" b="1" dirty="0" smtClean="0">
                <a:solidFill>
                  <a:schemeClr val="bg1"/>
                </a:solidFill>
              </a:rPr>
              <a:t>   --- Back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K’  --- Front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26518" y="2540018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J -- Front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Q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K’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  --- Back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55684" y="4953664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</a:t>
            </a:r>
            <a:r>
              <a:rPr lang="en-US" sz="2800" b="1" dirty="0" smtClean="0">
                <a:solidFill>
                  <a:schemeClr val="bg1"/>
                </a:solidFill>
              </a:rPr>
              <a:t>   --- Back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K’  --- Front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>
            <a:stCxn id="9" idx="0"/>
          </p:cNvCxnSpPr>
          <p:nvPr/>
        </p:nvCxnSpPr>
        <p:spPr>
          <a:xfrm flipH="1" flipV="1">
            <a:off x="2699459" y="4236632"/>
            <a:ext cx="3352586" cy="717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9" idx="0"/>
            <a:endCxn id="13" idx="2"/>
          </p:cNvCxnSpPr>
          <p:nvPr/>
        </p:nvCxnSpPr>
        <p:spPr>
          <a:xfrm flipH="1" flipV="1">
            <a:off x="4873933" y="4355900"/>
            <a:ext cx="1178112" cy="5977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0"/>
            <a:endCxn id="6" idx="2"/>
          </p:cNvCxnSpPr>
          <p:nvPr/>
        </p:nvCxnSpPr>
        <p:spPr>
          <a:xfrm flipV="1">
            <a:off x="6052045" y="4355900"/>
            <a:ext cx="996361" cy="5977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0"/>
          </p:cNvCxnSpPr>
          <p:nvPr/>
        </p:nvCxnSpPr>
        <p:spPr>
          <a:xfrm flipV="1">
            <a:off x="6052045" y="4237952"/>
            <a:ext cx="3170833" cy="7157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011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6547" y="1900362"/>
            <a:ext cx="9740348" cy="3172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Trick: Turn over top two together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52045" y="2540018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Q</a:t>
            </a:r>
            <a:r>
              <a:rPr lang="en-US" sz="2800" b="1" dirty="0">
                <a:solidFill>
                  <a:schemeClr val="bg1"/>
                </a:solidFill>
              </a:rPr>
              <a:t> --- Back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K’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J’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A’ </a:t>
            </a:r>
            <a:r>
              <a:rPr lang="en-US" sz="2800" b="1" dirty="0">
                <a:solidFill>
                  <a:schemeClr val="bg1"/>
                </a:solidFill>
              </a:rPr>
              <a:t>--- Front</a:t>
            </a: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77572" y="2540018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K’  </a:t>
            </a:r>
            <a:r>
              <a:rPr lang="en-US" sz="2800" b="1" dirty="0">
                <a:solidFill>
                  <a:schemeClr val="bg1"/>
                </a:solidFill>
              </a:rPr>
              <a:t>--- </a:t>
            </a:r>
            <a:r>
              <a:rPr lang="en-US" sz="2800" b="1" dirty="0" smtClean="0">
                <a:solidFill>
                  <a:schemeClr val="bg1"/>
                </a:solidFill>
              </a:rPr>
              <a:t>Back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 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Q’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J’ --- Front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03099" y="2541338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</a:t>
            </a:r>
            <a:r>
              <a:rPr lang="en-US" sz="2800" b="1" dirty="0" smtClean="0">
                <a:solidFill>
                  <a:schemeClr val="bg1"/>
                </a:solidFill>
              </a:rPr>
              <a:t>   --- Back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K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r>
              <a:rPr lang="en-US" sz="2800" b="1" dirty="0" smtClean="0">
                <a:solidFill>
                  <a:schemeClr val="bg1"/>
                </a:solidFill>
              </a:rPr>
              <a:t>’  --- Front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26518" y="2540018"/>
            <a:ext cx="1992721" cy="181588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J -- Front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Q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A</a:t>
            </a:r>
            <a:r>
              <a:rPr lang="en-US" sz="2800" b="1" dirty="0" smtClean="0">
                <a:solidFill>
                  <a:schemeClr val="bg1"/>
                </a:solidFill>
              </a:rPr>
              <a:t>’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K  --- Back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04445" y="4991336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Q</a:t>
            </a:r>
            <a:r>
              <a:rPr lang="en-US" sz="2800" b="1" dirty="0">
                <a:solidFill>
                  <a:schemeClr val="bg1"/>
                </a:solidFill>
              </a:rPr>
              <a:t> --- Back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K’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J</a:t>
            </a:r>
            <a:r>
              <a:rPr lang="en-US" sz="2800" b="1" dirty="0">
                <a:solidFill>
                  <a:schemeClr val="bg1"/>
                </a:solidFill>
              </a:rPr>
              <a:t> --- Front</a:t>
            </a: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29972" y="4991336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K’  </a:t>
            </a:r>
            <a:r>
              <a:rPr lang="en-US" sz="2800" b="1" dirty="0">
                <a:solidFill>
                  <a:schemeClr val="bg1"/>
                </a:solidFill>
              </a:rPr>
              <a:t>--- </a:t>
            </a:r>
            <a:r>
              <a:rPr lang="en-US" sz="2800" b="1" dirty="0" smtClean="0">
                <a:solidFill>
                  <a:schemeClr val="bg1"/>
                </a:solidFill>
              </a:rPr>
              <a:t>Back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Q --- Front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55499" y="4992656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</a:t>
            </a:r>
            <a:r>
              <a:rPr lang="en-US" sz="2800" b="1" dirty="0" smtClean="0">
                <a:solidFill>
                  <a:schemeClr val="bg1"/>
                </a:solidFill>
              </a:rPr>
              <a:t>   --- Back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J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Q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K’  --- Front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78918" y="4991336"/>
            <a:ext cx="1992721" cy="18158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J -- Front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Q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K’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A  --- Back</a:t>
            </a:r>
          </a:p>
        </p:txBody>
      </p:sp>
      <p:sp>
        <p:nvSpPr>
          <p:cNvPr id="3" name="Down Arrow 2"/>
          <p:cNvSpPr/>
          <p:nvPr/>
        </p:nvSpPr>
        <p:spPr>
          <a:xfrm flipV="1">
            <a:off x="2520555" y="4358444"/>
            <a:ext cx="327320" cy="63421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flipV="1">
            <a:off x="4710272" y="4340180"/>
            <a:ext cx="327320" cy="63421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flipV="1">
            <a:off x="6997389" y="4340180"/>
            <a:ext cx="327320" cy="63421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 flipV="1">
            <a:off x="9059218" y="4355900"/>
            <a:ext cx="327320" cy="63421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809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1121</Words>
  <Application>Microsoft Macintosh PowerPoint</Application>
  <PresentationFormat>Widescreen</PresentationFormat>
  <Paragraphs>303</Paragraphs>
  <Slides>24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Calibri Light</vt:lpstr>
      <vt:lpstr>Cambria Math</vt:lpstr>
      <vt:lpstr>Wingdings</vt:lpstr>
      <vt:lpstr>Retrospect</vt:lpstr>
      <vt:lpstr>On ∃∀∃! Solving:  A Case Study on Automated Synthesis of Magic Card Tricks</vt:lpstr>
      <vt:lpstr>Formal Synthesis</vt:lpstr>
      <vt:lpstr>Card Trick: Example with 4 cards</vt:lpstr>
      <vt:lpstr>Card Trick: Example with four cards</vt:lpstr>
      <vt:lpstr>Card Trick: Example with four cards</vt:lpstr>
      <vt:lpstr>Card Trick: Top Card to Bottom</vt:lpstr>
      <vt:lpstr>Card Trick: Turn over the top card</vt:lpstr>
      <vt:lpstr>Card Trick: Straight Cut (Audience Choice)</vt:lpstr>
      <vt:lpstr>Card Trick: Turn over top two together</vt:lpstr>
      <vt:lpstr>Card Trick: Loop of Audience Choice</vt:lpstr>
      <vt:lpstr>Card Trick: After a few iterations</vt:lpstr>
      <vt:lpstr>Card Trick: Turn over the top card</vt:lpstr>
      <vt:lpstr>Card Trick: Put it to bottom </vt:lpstr>
      <vt:lpstr>Card Trick: Put top to bottom again</vt:lpstr>
      <vt:lpstr>Card Trick: Turn Over the Top Card</vt:lpstr>
      <vt:lpstr>Card Trick: Odd facing card !</vt:lpstr>
      <vt:lpstr>Card Trick: Example</vt:lpstr>
      <vt:lpstr>Card Trick: Example</vt:lpstr>
      <vt:lpstr>Component Based Synthesis</vt:lpstr>
      <vt:lpstr>Composing Component Actions</vt:lpstr>
      <vt:lpstr>CEGIS: Counterexample guided synthesis</vt:lpstr>
      <vt:lpstr>Results</vt:lpstr>
      <vt:lpstr>Future Work</vt:lpstr>
      <vt:lpstr>Thanks.</vt:lpstr>
    </vt:vector>
  </TitlesOfParts>
  <Company>Intel Corporation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Inductive Synthesis Using Formal Methods</dc:title>
  <dc:creator>Jha, Susmit</dc:creator>
  <cp:keywords>Non Technical</cp:keywords>
  <cp:lastModifiedBy>Microsoft Office User</cp:lastModifiedBy>
  <cp:revision>649</cp:revision>
  <cp:lastPrinted>2014-10-07T01:57:57Z</cp:lastPrinted>
  <dcterms:created xsi:type="dcterms:W3CDTF">2014-10-05T06:41:27Z</dcterms:created>
  <dcterms:modified xsi:type="dcterms:W3CDTF">2016-10-31T22:06:47Z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b9ef3fe4-899c-4427-bf59-1cb34ffd471a</vt:lpwstr>
  </property>
  <property fmtid="{D5CDD505-2E9C-101B-9397-08002B2CF9AE}" pid="3" name="UTCTechnicalData">
    <vt:lpwstr>No</vt:lpwstr>
  </property>
  <property fmtid="{D5CDD505-2E9C-101B-9397-08002B2CF9AE}" pid="4" name="UTCTechnicalDataKeyword">
    <vt:lpwstr>Non Technical</vt:lpwstr>
  </property>
</Properties>
</file>