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47"/>
  </p:notesMasterIdLst>
  <p:handoutMasterIdLst>
    <p:handoutMasterId r:id="rId48"/>
  </p:handoutMasterIdLst>
  <p:sldIdLst>
    <p:sldId id="256" r:id="rId5"/>
    <p:sldId id="317" r:id="rId6"/>
    <p:sldId id="312" r:id="rId7"/>
    <p:sldId id="268" r:id="rId8"/>
    <p:sldId id="259" r:id="rId9"/>
    <p:sldId id="260" r:id="rId10"/>
    <p:sldId id="261" r:id="rId11"/>
    <p:sldId id="264" r:id="rId12"/>
    <p:sldId id="269" r:id="rId13"/>
    <p:sldId id="272" r:id="rId14"/>
    <p:sldId id="274" r:id="rId15"/>
    <p:sldId id="276" r:id="rId16"/>
    <p:sldId id="277" r:id="rId17"/>
    <p:sldId id="278" r:id="rId18"/>
    <p:sldId id="279" r:id="rId19"/>
    <p:sldId id="275" r:id="rId20"/>
    <p:sldId id="273" r:id="rId21"/>
    <p:sldId id="271" r:id="rId22"/>
    <p:sldId id="280" r:id="rId23"/>
    <p:sldId id="281" r:id="rId24"/>
    <p:sldId id="283" r:id="rId25"/>
    <p:sldId id="282" r:id="rId26"/>
    <p:sldId id="291" r:id="rId27"/>
    <p:sldId id="284" r:id="rId28"/>
    <p:sldId id="285" r:id="rId29"/>
    <p:sldId id="286" r:id="rId30"/>
    <p:sldId id="288" r:id="rId31"/>
    <p:sldId id="289" r:id="rId32"/>
    <p:sldId id="287" r:id="rId33"/>
    <p:sldId id="313" r:id="rId34"/>
    <p:sldId id="314" r:id="rId35"/>
    <p:sldId id="296" r:id="rId36"/>
    <p:sldId id="315" r:id="rId37"/>
    <p:sldId id="316" r:id="rId38"/>
    <p:sldId id="300" r:id="rId39"/>
    <p:sldId id="301" r:id="rId40"/>
    <p:sldId id="302" r:id="rId41"/>
    <p:sldId id="303" r:id="rId42"/>
    <p:sldId id="304" r:id="rId43"/>
    <p:sldId id="305" r:id="rId44"/>
    <p:sldId id="307" r:id="rId45"/>
    <p:sldId id="30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9900CC"/>
    <a:srgbClr val="FF0000"/>
    <a:srgbClr val="00FF00"/>
    <a:srgbClr val="FF3300"/>
    <a:srgbClr val="A03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0012" autoAdjust="0"/>
    <p:restoredTop sz="90274" autoAdjust="0"/>
  </p:normalViewPr>
  <p:slideViewPr>
    <p:cSldViewPr>
      <p:cViewPr varScale="1">
        <p:scale>
          <a:sx n="93" d="100"/>
          <a:sy n="93" d="100"/>
        </p:scale>
        <p:origin x="20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35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dela\Desktop\fmcad16_published_tes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[fmcad16_published_tests.xlsx]Crafted Presentation!PivotTable4</c:name>
    <c:fmtId val="80"/>
  </c:pivotSource>
  <c:chart>
    <c:autoTitleDeleted val="0"/>
    <c:pivotFmts>
      <c:pivotFmt>
        <c:idx val="0"/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circle"/>
          <c:size val="6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circle"/>
          <c:size val="6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circle"/>
          <c:size val="6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circle"/>
          <c:size val="6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1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1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2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2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2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2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2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2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2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2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2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2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3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3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3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3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3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3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3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3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3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3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4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4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4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4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4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4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4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4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4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4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5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5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5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5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5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5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5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5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5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5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6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6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6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6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6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  <c:pivotFmt>
        <c:idx val="6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</c:pivotFmt>
    </c:pivotFmts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123257651046046E-2"/>
          <c:y val="8.9216001548327845E-2"/>
          <c:w val="0.63941722090563913"/>
          <c:h val="0.7282830701168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'Crafted Presentation'!$B$3</c:f>
              <c:strCache>
                <c:ptCount val="1"/>
                <c:pt idx="0">
                  <c:v>DRouter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'Crafted Presentation'!$A$4:$A$8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'Crafted Presentation'!$B$4:$B$8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'Crafted Presentation'!$C$3</c:f>
              <c:strCache>
                <c:ptCount val="1"/>
                <c:pt idx="0">
                  <c:v>Drouter-R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'Crafted Presentation'!$A$4:$A$8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'Crafted Presentation'!$C$4:$C$8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'Crafted Presentation'!$D$3</c:f>
              <c:strCache>
                <c:ptCount val="1"/>
                <c:pt idx="0">
                  <c:v>DRouter-S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'Crafted Presentation'!$A$4:$A$8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'Crafted Presentation'!$D$4:$D$8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'Crafted Presentation'!$E$3</c:f>
              <c:strCache>
                <c:ptCount val="1"/>
                <c:pt idx="0">
                  <c:v>DRouter-SR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'Crafted Presentation'!$A$4:$A$8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'Crafted Presentation'!$E$4:$E$8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'Crafted Presentation'!$F$3</c:f>
              <c:strCache>
                <c:ptCount val="1"/>
                <c:pt idx="0">
                  <c:v>Monosat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'Crafted Presentation'!$A$4:$A$8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'Crafted Presentation'!$F$4:$F$8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'Crafted Presentation'!$G$3</c:f>
              <c:strCache>
                <c:ptCount val="1"/>
                <c:pt idx="0">
                  <c:v>Monosat+D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'Crafted Presentation'!$A$4:$A$8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'Crafted Presentation'!$G$4:$G$8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'Crafted Presentation'!$H$3</c:f>
              <c:strCache>
                <c:ptCount val="1"/>
                <c:pt idx="0">
                  <c:v>BV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'Crafted Presentation'!$A$4:$A$8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'Crafted Presentation'!$H$4:$H$8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07794736"/>
        <c:axId val="307789248"/>
        <c:axId val="0"/>
      </c:bar3DChart>
      <c:catAx>
        <c:axId val="307794736"/>
        <c:scaling>
          <c:orientation val="minMax"/>
        </c:scaling>
        <c:delete val="0"/>
        <c:axPos val="b"/>
        <c:title>
          <c:tx>
            <c:rich>
              <a:bodyPr rot="780000" spcFirstLastPara="1" vertOverflow="ellipsis" wrap="square" anchor="t" anchorCtr="0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C: Clause%</a:t>
                </a:r>
              </a:p>
            </c:rich>
          </c:tx>
          <c:layout>
            <c:manualLayout>
              <c:xMode val="edge"/>
              <c:yMode val="edge"/>
              <c:x val="0.28847889426665707"/>
              <c:y val="0.810047287447840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780000" spcFirstLastPara="1" vertOverflow="ellipsis" wrap="square" anchor="t" anchorCtr="0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89248"/>
        <c:crosses val="autoZero"/>
        <c:auto val="1"/>
        <c:lblAlgn val="ctr"/>
        <c:lblOffset val="100"/>
        <c:noMultiLvlLbl val="0"/>
      </c:catAx>
      <c:valAx>
        <c:axId val="307789248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# Solved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9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366320108044747"/>
          <c:y val="0.24687635584243847"/>
          <c:w val="0.2543696965063833"/>
          <c:h val="0.445377736990131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ln>
                <a:noFill/>
              </a:ln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E4667-0A74-4D3B-BFA8-1F34C2041754}" type="doc">
      <dgm:prSet loTypeId="urn:microsoft.com/office/officeart/2005/8/layout/process4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4D7E6D2-C4F9-442C-8D66-19CEE95EBCFB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Goal: Design a Scalable Design Rule-aware Router</a:t>
          </a:r>
          <a:endParaRPr lang="en-US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61C007-4825-484B-B78A-A68688EA77E7}" type="parTrans" cxnId="{6B4FC8AF-E11A-4099-B610-83D01022AB09}">
      <dgm:prSet/>
      <dgm:spPr/>
      <dgm:t>
        <a:bodyPr/>
        <a:lstStyle/>
        <a:p>
          <a:endParaRPr lang="en-US"/>
        </a:p>
      </dgm:t>
    </dgm:pt>
    <dgm:pt modelId="{88B26C6A-4EBD-4F6D-B1AA-64B8928F29C2}" type="sibTrans" cxnId="{6B4FC8AF-E11A-4099-B610-83D01022AB09}">
      <dgm:prSet/>
      <dgm:spPr/>
      <dgm:t>
        <a:bodyPr/>
        <a:lstStyle/>
        <a:p>
          <a:endParaRPr lang="en-US"/>
        </a:p>
      </dgm:t>
    </dgm:pt>
    <dgm:pt modelId="{FF8C087E-D52A-4301-A8AA-27F989E2BD1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Routing under Constraints (RUC): Problem Formalization</a:t>
          </a:r>
          <a:endParaRPr lang="en-US" sz="1800" b="1" dirty="0">
            <a:solidFill>
              <a:srgbClr val="C00000"/>
            </a:solidFill>
          </a:endParaRPr>
        </a:p>
      </dgm:t>
    </dgm:pt>
    <dgm:pt modelId="{B8D035EC-914F-4ED3-92AE-9B780950E245}" type="parTrans" cxnId="{5A6847CC-4262-4A8E-B3E2-3C5BF52C536A}">
      <dgm:prSet/>
      <dgm:spPr/>
      <dgm:t>
        <a:bodyPr/>
        <a:lstStyle/>
        <a:p>
          <a:endParaRPr lang="en-US"/>
        </a:p>
      </dgm:t>
    </dgm:pt>
    <dgm:pt modelId="{FD798667-B59E-48E5-97A0-8F3EF3A5E255}" type="sibTrans" cxnId="{5A6847CC-4262-4A8E-B3E2-3C5BF52C536A}">
      <dgm:prSet/>
      <dgm:spPr/>
      <dgm:t>
        <a:bodyPr/>
        <a:lstStyle/>
        <a:p>
          <a:endParaRPr lang="en-US"/>
        </a:p>
      </dgm:t>
    </dgm:pt>
    <dgm:pt modelId="{535C9FE0-CBEB-4C50-8197-FC6E48790E21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Bit-Vector / SAT Encoding</a:t>
          </a:r>
          <a:endParaRPr lang="en-US" sz="1800" b="1" dirty="0">
            <a:solidFill>
              <a:srgbClr val="C00000"/>
            </a:solidFill>
          </a:endParaRPr>
        </a:p>
      </dgm:t>
    </dgm:pt>
    <dgm:pt modelId="{C8E3234D-1ED2-4E5E-93A4-4CFEF8D4E807}" type="parTrans" cxnId="{F76F72A1-0545-4CD8-AE3F-60E164D4B892}">
      <dgm:prSet/>
      <dgm:spPr/>
      <dgm:t>
        <a:bodyPr/>
        <a:lstStyle/>
        <a:p>
          <a:endParaRPr lang="en-US"/>
        </a:p>
      </dgm:t>
    </dgm:pt>
    <dgm:pt modelId="{BEBF99EB-39C8-474F-B042-C3A46A60F128}" type="sibTrans" cxnId="{F76F72A1-0545-4CD8-AE3F-60E164D4B892}">
      <dgm:prSet/>
      <dgm:spPr/>
      <dgm:t>
        <a:bodyPr/>
        <a:lstStyle/>
        <a:p>
          <a:endParaRPr lang="en-US"/>
        </a:p>
      </dgm:t>
    </dgm:pt>
    <dgm:pt modelId="{0A0F1033-F4C4-43B8-ACB2-31BE633A938F}">
      <dgm:prSet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DRouter through SAT Solver Surgery</a:t>
          </a:r>
          <a:endParaRPr lang="en-US" b="1" dirty="0">
            <a:solidFill>
              <a:srgbClr val="C00000"/>
            </a:solidFill>
          </a:endParaRPr>
        </a:p>
      </dgm:t>
    </dgm:pt>
    <dgm:pt modelId="{E18F4994-F76F-4326-B8AB-AB306E1D777F}" type="parTrans" cxnId="{4E9DA4D8-EB1A-4150-98BF-DB7AD6F50FD7}">
      <dgm:prSet/>
      <dgm:spPr/>
      <dgm:t>
        <a:bodyPr/>
        <a:lstStyle/>
        <a:p>
          <a:endParaRPr lang="en-US"/>
        </a:p>
      </dgm:t>
    </dgm:pt>
    <dgm:pt modelId="{645A3FCD-778A-4135-AA62-ABCD0E4A90A6}" type="sibTrans" cxnId="{4E9DA4D8-EB1A-4150-98BF-DB7AD6F50FD7}">
      <dgm:prSet/>
      <dgm:spPr/>
      <dgm:t>
        <a:bodyPr/>
        <a:lstStyle/>
        <a:p>
          <a:endParaRPr lang="en-US"/>
        </a:p>
      </dgm:t>
    </dgm:pt>
    <dgm:pt modelId="{F205881D-0777-4EA9-B305-8CED8C07A34C}">
      <dgm:prSet phldrT="[Text]"/>
      <dgm:spPr/>
      <dgm:t>
        <a:bodyPr/>
        <a:lstStyle/>
        <a:p>
          <a:r>
            <a:rPr lang="en-US" b="0" dirty="0" smtClean="0"/>
            <a:t>Doesn’t scale</a:t>
          </a:r>
          <a:endParaRPr lang="en-US" b="0" dirty="0"/>
        </a:p>
      </dgm:t>
    </dgm:pt>
    <dgm:pt modelId="{2A3B79C2-E846-43CA-B4AE-115F19192FB5}" type="parTrans" cxnId="{2D2B12E2-B8E0-46FB-B25B-1C2B8D74FD5F}">
      <dgm:prSet/>
      <dgm:spPr/>
      <dgm:t>
        <a:bodyPr/>
        <a:lstStyle/>
        <a:p>
          <a:endParaRPr lang="en-US"/>
        </a:p>
      </dgm:t>
    </dgm:pt>
    <dgm:pt modelId="{914EA63F-593F-4625-ACD0-C83AD8E316A6}" type="sibTrans" cxnId="{2D2B12E2-B8E0-46FB-B25B-1C2B8D74FD5F}">
      <dgm:prSet/>
      <dgm:spPr/>
      <dgm:t>
        <a:bodyPr/>
        <a:lstStyle/>
        <a:p>
          <a:endParaRPr lang="en-US"/>
        </a:p>
      </dgm:t>
    </dgm:pt>
    <dgm:pt modelId="{AC912C0E-A612-4EE4-A359-83B6931FD31B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A*-based decision strategy (emulates constraints!)</a:t>
          </a:r>
          <a:endParaRPr lang="en-US" b="0" dirty="0">
            <a:solidFill>
              <a:schemeClr val="bg1"/>
            </a:solidFill>
          </a:endParaRPr>
        </a:p>
      </dgm:t>
    </dgm:pt>
    <dgm:pt modelId="{77D4BF6C-C6B6-49EF-BC17-BA94376BDFBF}" type="parTrans" cxnId="{7A222005-C7E6-42EB-BFA5-DE05F5EA98A6}">
      <dgm:prSet/>
      <dgm:spPr/>
      <dgm:t>
        <a:bodyPr/>
        <a:lstStyle/>
        <a:p>
          <a:endParaRPr lang="en-US"/>
        </a:p>
      </dgm:t>
    </dgm:pt>
    <dgm:pt modelId="{BE1B6138-4C0C-47D0-812E-90128F130B95}" type="sibTrans" cxnId="{7A222005-C7E6-42EB-BFA5-DE05F5EA98A6}">
      <dgm:prSet/>
      <dgm:spPr/>
      <dgm:t>
        <a:bodyPr/>
        <a:lstStyle/>
        <a:p>
          <a:endParaRPr lang="en-US"/>
        </a:p>
      </dgm:t>
    </dgm:pt>
    <dgm:pt modelId="{B9FC65B3-C21A-44E7-A476-4F305CC3DF08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Net restarting &amp; </a:t>
          </a:r>
          <a:br>
            <a:rPr lang="en-US" b="0" dirty="0" smtClean="0">
              <a:solidFill>
                <a:schemeClr val="bg1"/>
              </a:solidFill>
            </a:rPr>
          </a:br>
          <a:r>
            <a:rPr lang="en-US" b="0" dirty="0" smtClean="0">
              <a:solidFill>
                <a:schemeClr val="bg1"/>
              </a:solidFill>
            </a:rPr>
            <a:t>net swapping</a:t>
          </a:r>
          <a:endParaRPr lang="en-US" b="0" dirty="0">
            <a:solidFill>
              <a:schemeClr val="bg1"/>
            </a:solidFill>
          </a:endParaRPr>
        </a:p>
      </dgm:t>
    </dgm:pt>
    <dgm:pt modelId="{4EE65173-FBAB-47EA-AE25-8263CB257765}" type="parTrans" cxnId="{5BF981F4-26AA-4ED1-B349-05DE472DE83D}">
      <dgm:prSet/>
      <dgm:spPr/>
      <dgm:t>
        <a:bodyPr/>
        <a:lstStyle/>
        <a:p>
          <a:endParaRPr lang="en-US"/>
        </a:p>
      </dgm:t>
    </dgm:pt>
    <dgm:pt modelId="{CD91C2ED-17F5-4B88-93B0-9EECFF48F728}" type="sibTrans" cxnId="{5BF981F4-26AA-4ED1-B349-05DE472DE83D}">
      <dgm:prSet/>
      <dgm:spPr/>
      <dgm:t>
        <a:bodyPr/>
        <a:lstStyle/>
        <a:p>
          <a:endParaRPr lang="en-US"/>
        </a:p>
      </dgm:t>
    </dgm:pt>
    <dgm:pt modelId="{23028554-8F46-498D-84BB-1199D0ED12A5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Graph conflict analysis</a:t>
          </a:r>
          <a:endParaRPr lang="en-US" b="0" dirty="0">
            <a:solidFill>
              <a:schemeClr val="bg1"/>
            </a:solidFill>
          </a:endParaRPr>
        </a:p>
      </dgm:t>
    </dgm:pt>
    <dgm:pt modelId="{3DD0A2D3-C5BD-49C7-8A85-BD8A1F6B2263}" type="parTrans" cxnId="{B1B28B7B-0B74-43B7-B3D3-21C002F11A95}">
      <dgm:prSet/>
      <dgm:spPr/>
      <dgm:t>
        <a:bodyPr/>
        <a:lstStyle/>
        <a:p>
          <a:endParaRPr lang="en-US"/>
        </a:p>
      </dgm:t>
    </dgm:pt>
    <dgm:pt modelId="{80ADA35F-8C95-48BC-BB05-47A0DBD4409D}" type="sibTrans" cxnId="{B1B28B7B-0B74-43B7-B3D3-21C002F11A95}">
      <dgm:prSet/>
      <dgm:spPr/>
      <dgm:t>
        <a:bodyPr/>
        <a:lstStyle/>
        <a:p>
          <a:endParaRPr lang="en-US"/>
        </a:p>
      </dgm:t>
    </dgm:pt>
    <dgm:pt modelId="{01AB7D60-FC8B-4551-A196-A923EF89ADCE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Unsolved crafted and industrial RUC instances are routed!</a:t>
          </a:r>
          <a:endParaRPr lang="en-US" b="0" dirty="0">
            <a:solidFill>
              <a:schemeClr val="bg1"/>
            </a:solidFill>
          </a:endParaRPr>
        </a:p>
      </dgm:t>
    </dgm:pt>
    <dgm:pt modelId="{3518ED92-A294-4279-9747-C3C874694C7F}" type="parTrans" cxnId="{389E002A-DCA8-41E8-AF8A-4C509D4ADECD}">
      <dgm:prSet/>
      <dgm:spPr/>
      <dgm:t>
        <a:bodyPr/>
        <a:lstStyle/>
        <a:p>
          <a:endParaRPr lang="en-US"/>
        </a:p>
      </dgm:t>
    </dgm:pt>
    <dgm:pt modelId="{9B0F7D41-EB10-48F9-9EEF-7350339FAEC2}" type="sibTrans" cxnId="{389E002A-DCA8-41E8-AF8A-4C509D4ADECD}">
      <dgm:prSet/>
      <dgm:spPr/>
      <dgm:t>
        <a:bodyPr/>
        <a:lstStyle/>
        <a:p>
          <a:endParaRPr lang="en-US"/>
        </a:p>
      </dgm:t>
    </dgm:pt>
    <dgm:pt modelId="{FC10C89F-90FC-4FF5-80EA-2BBD5D20E7AF}" type="pres">
      <dgm:prSet presAssocID="{AC7E4667-0A74-4D3B-BFA8-1F34C2041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FE32C-F5A0-43D0-A33C-1BF9CF4E0C45}" type="pres">
      <dgm:prSet presAssocID="{01AB7D60-FC8B-4551-A196-A923EF89ADCE}" presName="boxAndChildren" presStyleCnt="0"/>
      <dgm:spPr/>
    </dgm:pt>
    <dgm:pt modelId="{DBFB99CD-5C7B-4216-8FB2-49139238CBD7}" type="pres">
      <dgm:prSet presAssocID="{01AB7D60-FC8B-4551-A196-A923EF89ADCE}" presName="parentTextBox" presStyleLbl="node1" presStyleIdx="0" presStyleCnt="5" custScaleY="69360"/>
      <dgm:spPr/>
      <dgm:t>
        <a:bodyPr/>
        <a:lstStyle/>
        <a:p>
          <a:endParaRPr lang="en-US"/>
        </a:p>
      </dgm:t>
    </dgm:pt>
    <dgm:pt modelId="{9768F74D-C945-4C93-B5BA-DC08706F5C98}" type="pres">
      <dgm:prSet presAssocID="{645A3FCD-778A-4135-AA62-ABCD0E4A90A6}" presName="sp" presStyleCnt="0"/>
      <dgm:spPr/>
    </dgm:pt>
    <dgm:pt modelId="{282FAE57-DE09-476C-B2AD-82E5086FD108}" type="pres">
      <dgm:prSet presAssocID="{0A0F1033-F4C4-43B8-ACB2-31BE633A938F}" presName="arrowAndChildren" presStyleCnt="0"/>
      <dgm:spPr/>
    </dgm:pt>
    <dgm:pt modelId="{A71FFE2F-DE68-4AB9-A5D7-40811778D222}" type="pres">
      <dgm:prSet presAssocID="{0A0F1033-F4C4-43B8-ACB2-31BE633A938F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81B1D3C7-EA2D-4939-BE48-5B588AA0D616}" type="pres">
      <dgm:prSet presAssocID="{0A0F1033-F4C4-43B8-ACB2-31BE633A938F}" presName="arrow" presStyleLbl="node1" presStyleIdx="1" presStyleCnt="5"/>
      <dgm:spPr/>
      <dgm:t>
        <a:bodyPr/>
        <a:lstStyle/>
        <a:p>
          <a:endParaRPr lang="en-US"/>
        </a:p>
      </dgm:t>
    </dgm:pt>
    <dgm:pt modelId="{CDEEEA30-108B-422B-B3C3-4E8FCA173625}" type="pres">
      <dgm:prSet presAssocID="{0A0F1033-F4C4-43B8-ACB2-31BE633A938F}" presName="descendantArrow" presStyleCnt="0"/>
      <dgm:spPr/>
    </dgm:pt>
    <dgm:pt modelId="{5CE08C90-D4E6-4398-B8AA-29E86B0087D1}" type="pres">
      <dgm:prSet presAssocID="{AC912C0E-A612-4EE4-A359-83B6931FD31B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C7F73-248C-4927-8D83-6F20C56B93F7}" type="pres">
      <dgm:prSet presAssocID="{23028554-8F46-498D-84BB-1199D0ED12A5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E8E76-EF36-4449-9E7F-1DB9D5323C66}" type="pres">
      <dgm:prSet presAssocID="{B9FC65B3-C21A-44E7-A476-4F305CC3DF08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3480C-5763-4E8E-8673-ACC3A8CD14B9}" type="pres">
      <dgm:prSet presAssocID="{BEBF99EB-39C8-474F-B042-C3A46A60F128}" presName="sp" presStyleCnt="0"/>
      <dgm:spPr/>
    </dgm:pt>
    <dgm:pt modelId="{F056CE74-D34E-4A51-9688-93117FB7A08E}" type="pres">
      <dgm:prSet presAssocID="{535C9FE0-CBEB-4C50-8197-FC6E48790E21}" presName="arrowAndChildren" presStyleCnt="0"/>
      <dgm:spPr/>
    </dgm:pt>
    <dgm:pt modelId="{6F006E88-2DB2-4ABB-83C1-9C5B4B2DF0C0}" type="pres">
      <dgm:prSet presAssocID="{535C9FE0-CBEB-4C50-8197-FC6E48790E21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B9BEC2F1-BA3B-444D-8105-EE871BBA698D}" type="pres">
      <dgm:prSet presAssocID="{535C9FE0-CBEB-4C50-8197-FC6E48790E21}" presName="arrow" presStyleLbl="node1" presStyleIdx="2" presStyleCnt="5" custScaleY="69360"/>
      <dgm:spPr/>
      <dgm:t>
        <a:bodyPr/>
        <a:lstStyle/>
        <a:p>
          <a:endParaRPr lang="en-US"/>
        </a:p>
      </dgm:t>
    </dgm:pt>
    <dgm:pt modelId="{CBBCFCEF-79E5-4323-AD3A-D8F0DABAE605}" type="pres">
      <dgm:prSet presAssocID="{535C9FE0-CBEB-4C50-8197-FC6E48790E21}" presName="descendantArrow" presStyleCnt="0"/>
      <dgm:spPr/>
    </dgm:pt>
    <dgm:pt modelId="{90AAE707-0572-4425-B5CB-20CC434974E4}" type="pres">
      <dgm:prSet presAssocID="{F205881D-0777-4EA9-B305-8CED8C07A34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FB2D6-BEDA-4CB1-A10A-0D894C57CACE}" type="pres">
      <dgm:prSet presAssocID="{FD798667-B59E-48E5-97A0-8F3EF3A5E255}" presName="sp" presStyleCnt="0"/>
      <dgm:spPr/>
    </dgm:pt>
    <dgm:pt modelId="{9279EDFE-B92D-4B65-85A2-28487707A96F}" type="pres">
      <dgm:prSet presAssocID="{FF8C087E-D52A-4301-A8AA-27F989E2BD14}" presName="arrowAndChildren" presStyleCnt="0"/>
      <dgm:spPr/>
    </dgm:pt>
    <dgm:pt modelId="{2785EB8B-1BBA-4FA0-A2DE-13CD2C34BD35}" type="pres">
      <dgm:prSet presAssocID="{FF8C087E-D52A-4301-A8AA-27F989E2BD14}" presName="parentTextArrow" presStyleLbl="node1" presStyleIdx="3" presStyleCnt="5" custScaleY="57875"/>
      <dgm:spPr/>
      <dgm:t>
        <a:bodyPr/>
        <a:lstStyle/>
        <a:p>
          <a:endParaRPr lang="en-US"/>
        </a:p>
      </dgm:t>
    </dgm:pt>
    <dgm:pt modelId="{6ED7F558-1EDE-426F-B1C5-D8098079C5A2}" type="pres">
      <dgm:prSet presAssocID="{88B26C6A-4EBD-4F6D-B1AA-64B8928F29C2}" presName="sp" presStyleCnt="0"/>
      <dgm:spPr/>
    </dgm:pt>
    <dgm:pt modelId="{D2EAFDB4-6A8F-4ECF-96CD-9427CA7158CD}" type="pres">
      <dgm:prSet presAssocID="{74D7E6D2-C4F9-442C-8D66-19CEE95EBCFB}" presName="arrowAndChildren" presStyleCnt="0"/>
      <dgm:spPr/>
    </dgm:pt>
    <dgm:pt modelId="{645F7A8B-29C9-4589-A082-308F5A0D683A}" type="pres">
      <dgm:prSet presAssocID="{74D7E6D2-C4F9-442C-8D66-19CEE95EBCFB}" presName="parentTextArrow" presStyleLbl="node1" presStyleIdx="4" presStyleCnt="5" custScaleY="62386"/>
      <dgm:spPr/>
      <dgm:t>
        <a:bodyPr/>
        <a:lstStyle/>
        <a:p>
          <a:endParaRPr lang="en-US"/>
        </a:p>
      </dgm:t>
    </dgm:pt>
  </dgm:ptLst>
  <dgm:cxnLst>
    <dgm:cxn modelId="{B1B28B7B-0B74-43B7-B3D3-21C002F11A95}" srcId="{0A0F1033-F4C4-43B8-ACB2-31BE633A938F}" destId="{23028554-8F46-498D-84BB-1199D0ED12A5}" srcOrd="1" destOrd="0" parTransId="{3DD0A2D3-C5BD-49C7-8A85-BD8A1F6B2263}" sibTransId="{80ADA35F-8C95-48BC-BB05-47A0DBD4409D}"/>
    <dgm:cxn modelId="{2D2B12E2-B8E0-46FB-B25B-1C2B8D74FD5F}" srcId="{535C9FE0-CBEB-4C50-8197-FC6E48790E21}" destId="{F205881D-0777-4EA9-B305-8CED8C07A34C}" srcOrd="0" destOrd="0" parTransId="{2A3B79C2-E846-43CA-B4AE-115F19192FB5}" sibTransId="{914EA63F-593F-4625-ACD0-C83AD8E316A6}"/>
    <dgm:cxn modelId="{7A222005-C7E6-42EB-BFA5-DE05F5EA98A6}" srcId="{0A0F1033-F4C4-43B8-ACB2-31BE633A938F}" destId="{AC912C0E-A612-4EE4-A359-83B6931FD31B}" srcOrd="0" destOrd="0" parTransId="{77D4BF6C-C6B6-49EF-BC17-BA94376BDFBF}" sibTransId="{BE1B6138-4C0C-47D0-812E-90128F130B95}"/>
    <dgm:cxn modelId="{71AB6FE9-CD9A-4AF9-BFD9-CF1C71ECFA16}" type="presOf" srcId="{FF8C087E-D52A-4301-A8AA-27F989E2BD14}" destId="{2785EB8B-1BBA-4FA0-A2DE-13CD2C34BD35}" srcOrd="0" destOrd="0" presId="urn:microsoft.com/office/officeart/2005/8/layout/process4"/>
    <dgm:cxn modelId="{7EA7FEA8-33E8-4E24-923E-E44EF428B043}" type="presOf" srcId="{AC912C0E-A612-4EE4-A359-83B6931FD31B}" destId="{5CE08C90-D4E6-4398-B8AA-29E86B0087D1}" srcOrd="0" destOrd="0" presId="urn:microsoft.com/office/officeart/2005/8/layout/process4"/>
    <dgm:cxn modelId="{6B4FC8AF-E11A-4099-B610-83D01022AB09}" srcId="{AC7E4667-0A74-4D3B-BFA8-1F34C2041754}" destId="{74D7E6D2-C4F9-442C-8D66-19CEE95EBCFB}" srcOrd="0" destOrd="0" parTransId="{0361C007-4825-484B-B78A-A68688EA77E7}" sibTransId="{88B26C6A-4EBD-4F6D-B1AA-64B8928F29C2}"/>
    <dgm:cxn modelId="{389E002A-DCA8-41E8-AF8A-4C509D4ADECD}" srcId="{AC7E4667-0A74-4D3B-BFA8-1F34C2041754}" destId="{01AB7D60-FC8B-4551-A196-A923EF89ADCE}" srcOrd="4" destOrd="0" parTransId="{3518ED92-A294-4279-9747-C3C874694C7F}" sibTransId="{9B0F7D41-EB10-48F9-9EEF-7350339FAEC2}"/>
    <dgm:cxn modelId="{92691C81-D02D-496F-8B04-AAB6A2960994}" type="presOf" srcId="{F205881D-0777-4EA9-B305-8CED8C07A34C}" destId="{90AAE707-0572-4425-B5CB-20CC434974E4}" srcOrd="0" destOrd="0" presId="urn:microsoft.com/office/officeart/2005/8/layout/process4"/>
    <dgm:cxn modelId="{3E7B449A-CC46-4643-8099-79B1FE8CEA70}" type="presOf" srcId="{0A0F1033-F4C4-43B8-ACB2-31BE633A938F}" destId="{81B1D3C7-EA2D-4939-BE48-5B588AA0D616}" srcOrd="1" destOrd="0" presId="urn:microsoft.com/office/officeart/2005/8/layout/process4"/>
    <dgm:cxn modelId="{7B0FA210-2B31-4A30-9AC8-C113A51E9813}" type="presOf" srcId="{535C9FE0-CBEB-4C50-8197-FC6E48790E21}" destId="{6F006E88-2DB2-4ABB-83C1-9C5B4B2DF0C0}" srcOrd="0" destOrd="0" presId="urn:microsoft.com/office/officeart/2005/8/layout/process4"/>
    <dgm:cxn modelId="{5A6847CC-4262-4A8E-B3E2-3C5BF52C536A}" srcId="{AC7E4667-0A74-4D3B-BFA8-1F34C2041754}" destId="{FF8C087E-D52A-4301-A8AA-27F989E2BD14}" srcOrd="1" destOrd="0" parTransId="{B8D035EC-914F-4ED3-92AE-9B780950E245}" sibTransId="{FD798667-B59E-48E5-97A0-8F3EF3A5E255}"/>
    <dgm:cxn modelId="{919612B8-E714-4F3F-9E85-93097274D8E3}" type="presOf" srcId="{74D7E6D2-C4F9-442C-8D66-19CEE95EBCFB}" destId="{645F7A8B-29C9-4589-A082-308F5A0D683A}" srcOrd="0" destOrd="0" presId="urn:microsoft.com/office/officeart/2005/8/layout/process4"/>
    <dgm:cxn modelId="{4E9DA4D8-EB1A-4150-98BF-DB7AD6F50FD7}" srcId="{AC7E4667-0A74-4D3B-BFA8-1F34C2041754}" destId="{0A0F1033-F4C4-43B8-ACB2-31BE633A938F}" srcOrd="3" destOrd="0" parTransId="{E18F4994-F76F-4326-B8AB-AB306E1D777F}" sibTransId="{645A3FCD-778A-4135-AA62-ABCD0E4A90A6}"/>
    <dgm:cxn modelId="{C52A31F1-973E-4A88-824D-FDF61879D223}" type="presOf" srcId="{AC7E4667-0A74-4D3B-BFA8-1F34C2041754}" destId="{FC10C89F-90FC-4FF5-80EA-2BBD5D20E7AF}" srcOrd="0" destOrd="0" presId="urn:microsoft.com/office/officeart/2005/8/layout/process4"/>
    <dgm:cxn modelId="{E224C08D-44BD-4C62-8F07-25FB06B6C753}" type="presOf" srcId="{01AB7D60-FC8B-4551-A196-A923EF89ADCE}" destId="{DBFB99CD-5C7B-4216-8FB2-49139238CBD7}" srcOrd="0" destOrd="0" presId="urn:microsoft.com/office/officeart/2005/8/layout/process4"/>
    <dgm:cxn modelId="{767CF7EF-4127-485B-A5A8-1835FE599022}" type="presOf" srcId="{0A0F1033-F4C4-43B8-ACB2-31BE633A938F}" destId="{A71FFE2F-DE68-4AB9-A5D7-40811778D222}" srcOrd="0" destOrd="0" presId="urn:microsoft.com/office/officeart/2005/8/layout/process4"/>
    <dgm:cxn modelId="{870F5D21-5D19-493C-9E85-B37F93AEA5E6}" type="presOf" srcId="{535C9FE0-CBEB-4C50-8197-FC6E48790E21}" destId="{B9BEC2F1-BA3B-444D-8105-EE871BBA698D}" srcOrd="1" destOrd="0" presId="urn:microsoft.com/office/officeart/2005/8/layout/process4"/>
    <dgm:cxn modelId="{825251B2-6EC2-4354-B612-2B9C0E8FC7F9}" type="presOf" srcId="{B9FC65B3-C21A-44E7-A476-4F305CC3DF08}" destId="{7B0E8E76-EF36-4449-9E7F-1DB9D5323C66}" srcOrd="0" destOrd="0" presId="urn:microsoft.com/office/officeart/2005/8/layout/process4"/>
    <dgm:cxn modelId="{F76F72A1-0545-4CD8-AE3F-60E164D4B892}" srcId="{AC7E4667-0A74-4D3B-BFA8-1F34C2041754}" destId="{535C9FE0-CBEB-4C50-8197-FC6E48790E21}" srcOrd="2" destOrd="0" parTransId="{C8E3234D-1ED2-4E5E-93A4-4CFEF8D4E807}" sibTransId="{BEBF99EB-39C8-474F-B042-C3A46A60F128}"/>
    <dgm:cxn modelId="{5BF981F4-26AA-4ED1-B349-05DE472DE83D}" srcId="{0A0F1033-F4C4-43B8-ACB2-31BE633A938F}" destId="{B9FC65B3-C21A-44E7-A476-4F305CC3DF08}" srcOrd="2" destOrd="0" parTransId="{4EE65173-FBAB-47EA-AE25-8263CB257765}" sibTransId="{CD91C2ED-17F5-4B88-93B0-9EECFF48F728}"/>
    <dgm:cxn modelId="{8C9F97E1-77D6-4FC1-BE93-7D278914DDE4}" type="presOf" srcId="{23028554-8F46-498D-84BB-1199D0ED12A5}" destId="{BCBC7F73-248C-4927-8D83-6F20C56B93F7}" srcOrd="0" destOrd="0" presId="urn:microsoft.com/office/officeart/2005/8/layout/process4"/>
    <dgm:cxn modelId="{B91E0977-685F-4203-900D-230FAB9DE8FC}" type="presParOf" srcId="{FC10C89F-90FC-4FF5-80EA-2BBD5D20E7AF}" destId="{5DAFE32C-F5A0-43D0-A33C-1BF9CF4E0C45}" srcOrd="0" destOrd="0" presId="urn:microsoft.com/office/officeart/2005/8/layout/process4"/>
    <dgm:cxn modelId="{1759BEAD-8105-4B63-8CA2-4E5C06C86358}" type="presParOf" srcId="{5DAFE32C-F5A0-43D0-A33C-1BF9CF4E0C45}" destId="{DBFB99CD-5C7B-4216-8FB2-49139238CBD7}" srcOrd="0" destOrd="0" presId="urn:microsoft.com/office/officeart/2005/8/layout/process4"/>
    <dgm:cxn modelId="{C1DD4CDE-975B-4266-9907-6A18657775EE}" type="presParOf" srcId="{FC10C89F-90FC-4FF5-80EA-2BBD5D20E7AF}" destId="{9768F74D-C945-4C93-B5BA-DC08706F5C98}" srcOrd="1" destOrd="0" presId="urn:microsoft.com/office/officeart/2005/8/layout/process4"/>
    <dgm:cxn modelId="{CDACDF30-7458-4799-9A35-CC51C29A453F}" type="presParOf" srcId="{FC10C89F-90FC-4FF5-80EA-2BBD5D20E7AF}" destId="{282FAE57-DE09-476C-B2AD-82E5086FD108}" srcOrd="2" destOrd="0" presId="urn:microsoft.com/office/officeart/2005/8/layout/process4"/>
    <dgm:cxn modelId="{4D29D7CE-1639-455C-8FA9-BA6F1C22C42C}" type="presParOf" srcId="{282FAE57-DE09-476C-B2AD-82E5086FD108}" destId="{A71FFE2F-DE68-4AB9-A5D7-40811778D222}" srcOrd="0" destOrd="0" presId="urn:microsoft.com/office/officeart/2005/8/layout/process4"/>
    <dgm:cxn modelId="{D80AB9E9-AC93-4E11-8DD1-833B47C54E53}" type="presParOf" srcId="{282FAE57-DE09-476C-B2AD-82E5086FD108}" destId="{81B1D3C7-EA2D-4939-BE48-5B588AA0D616}" srcOrd="1" destOrd="0" presId="urn:microsoft.com/office/officeart/2005/8/layout/process4"/>
    <dgm:cxn modelId="{CE6C3CCF-E10B-47F0-A83E-2F15731896F2}" type="presParOf" srcId="{282FAE57-DE09-476C-B2AD-82E5086FD108}" destId="{CDEEEA30-108B-422B-B3C3-4E8FCA173625}" srcOrd="2" destOrd="0" presId="urn:microsoft.com/office/officeart/2005/8/layout/process4"/>
    <dgm:cxn modelId="{887153C5-60F3-43B9-B0C9-CB923BE5CCA0}" type="presParOf" srcId="{CDEEEA30-108B-422B-B3C3-4E8FCA173625}" destId="{5CE08C90-D4E6-4398-B8AA-29E86B0087D1}" srcOrd="0" destOrd="0" presId="urn:microsoft.com/office/officeart/2005/8/layout/process4"/>
    <dgm:cxn modelId="{824B8E32-BB9C-4107-B596-F48AE3DFA530}" type="presParOf" srcId="{CDEEEA30-108B-422B-B3C3-4E8FCA173625}" destId="{BCBC7F73-248C-4927-8D83-6F20C56B93F7}" srcOrd="1" destOrd="0" presId="urn:microsoft.com/office/officeart/2005/8/layout/process4"/>
    <dgm:cxn modelId="{EC33D4BD-DC5D-4E41-8F5A-527EF2EF6607}" type="presParOf" srcId="{CDEEEA30-108B-422B-B3C3-4E8FCA173625}" destId="{7B0E8E76-EF36-4449-9E7F-1DB9D5323C66}" srcOrd="2" destOrd="0" presId="urn:microsoft.com/office/officeart/2005/8/layout/process4"/>
    <dgm:cxn modelId="{64C180E7-22E6-4876-BDFD-BEFE409ED9EB}" type="presParOf" srcId="{FC10C89F-90FC-4FF5-80EA-2BBD5D20E7AF}" destId="{5F83480C-5763-4E8E-8673-ACC3A8CD14B9}" srcOrd="3" destOrd="0" presId="urn:microsoft.com/office/officeart/2005/8/layout/process4"/>
    <dgm:cxn modelId="{BBD0EE34-4A6F-44CD-ADCE-2551382B074B}" type="presParOf" srcId="{FC10C89F-90FC-4FF5-80EA-2BBD5D20E7AF}" destId="{F056CE74-D34E-4A51-9688-93117FB7A08E}" srcOrd="4" destOrd="0" presId="urn:microsoft.com/office/officeart/2005/8/layout/process4"/>
    <dgm:cxn modelId="{FEC4B749-6522-4BF3-A8D9-EF566A44DFE8}" type="presParOf" srcId="{F056CE74-D34E-4A51-9688-93117FB7A08E}" destId="{6F006E88-2DB2-4ABB-83C1-9C5B4B2DF0C0}" srcOrd="0" destOrd="0" presId="urn:microsoft.com/office/officeart/2005/8/layout/process4"/>
    <dgm:cxn modelId="{31336AD4-9E24-4D08-B2A5-68F7B5DA7016}" type="presParOf" srcId="{F056CE74-D34E-4A51-9688-93117FB7A08E}" destId="{B9BEC2F1-BA3B-444D-8105-EE871BBA698D}" srcOrd="1" destOrd="0" presId="urn:microsoft.com/office/officeart/2005/8/layout/process4"/>
    <dgm:cxn modelId="{F779AA5A-24EC-4656-9A29-6A892FA277EA}" type="presParOf" srcId="{F056CE74-D34E-4A51-9688-93117FB7A08E}" destId="{CBBCFCEF-79E5-4323-AD3A-D8F0DABAE605}" srcOrd="2" destOrd="0" presId="urn:microsoft.com/office/officeart/2005/8/layout/process4"/>
    <dgm:cxn modelId="{C3EB15BE-0955-47E3-A00D-3E3F4AEA9E95}" type="presParOf" srcId="{CBBCFCEF-79E5-4323-AD3A-D8F0DABAE605}" destId="{90AAE707-0572-4425-B5CB-20CC434974E4}" srcOrd="0" destOrd="0" presId="urn:microsoft.com/office/officeart/2005/8/layout/process4"/>
    <dgm:cxn modelId="{A4A6319E-C46A-4623-B532-E67A57D25FC1}" type="presParOf" srcId="{FC10C89F-90FC-4FF5-80EA-2BBD5D20E7AF}" destId="{2A2FB2D6-BEDA-4CB1-A10A-0D894C57CACE}" srcOrd="5" destOrd="0" presId="urn:microsoft.com/office/officeart/2005/8/layout/process4"/>
    <dgm:cxn modelId="{4A7C0AF6-D254-4EB4-A553-1EA86455A693}" type="presParOf" srcId="{FC10C89F-90FC-4FF5-80EA-2BBD5D20E7AF}" destId="{9279EDFE-B92D-4B65-85A2-28487707A96F}" srcOrd="6" destOrd="0" presId="urn:microsoft.com/office/officeart/2005/8/layout/process4"/>
    <dgm:cxn modelId="{CDAE446A-937B-4C7D-9AAA-DCE6BFE58C70}" type="presParOf" srcId="{9279EDFE-B92D-4B65-85A2-28487707A96F}" destId="{2785EB8B-1BBA-4FA0-A2DE-13CD2C34BD35}" srcOrd="0" destOrd="0" presId="urn:microsoft.com/office/officeart/2005/8/layout/process4"/>
    <dgm:cxn modelId="{2445F8A8-8EE7-441C-9C06-2F837E863E95}" type="presParOf" srcId="{FC10C89F-90FC-4FF5-80EA-2BBD5D20E7AF}" destId="{6ED7F558-1EDE-426F-B1C5-D8098079C5A2}" srcOrd="7" destOrd="0" presId="urn:microsoft.com/office/officeart/2005/8/layout/process4"/>
    <dgm:cxn modelId="{7DD89354-33C2-43F3-83EA-D7350005E622}" type="presParOf" srcId="{FC10C89F-90FC-4FF5-80EA-2BBD5D20E7AF}" destId="{D2EAFDB4-6A8F-4ECF-96CD-9427CA7158CD}" srcOrd="8" destOrd="0" presId="urn:microsoft.com/office/officeart/2005/8/layout/process4"/>
    <dgm:cxn modelId="{F5536A4D-933F-4F66-BBEC-68EAF2DAC36C}" type="presParOf" srcId="{D2EAFDB4-6A8F-4ECF-96CD-9427CA7158CD}" destId="{645F7A8B-29C9-4589-A082-308F5A0D683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B99CD-5C7B-4216-8FB2-49139238CBD7}">
      <dsp:nvSpPr>
        <dsp:cNvPr id="0" name=""/>
        <dsp:cNvSpPr/>
      </dsp:nvSpPr>
      <dsp:spPr>
        <a:xfrm>
          <a:off x="0" y="4211907"/>
          <a:ext cx="8610600" cy="664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Unsolved crafted and industrial RUC instances are routed!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0" y="4211907"/>
        <a:ext cx="8610600" cy="664783"/>
      </dsp:txXfrm>
    </dsp:sp>
    <dsp:sp modelId="{81B1D3C7-EA2D-4939-BE48-5B588AA0D616}">
      <dsp:nvSpPr>
        <dsp:cNvPr id="0" name=""/>
        <dsp:cNvSpPr/>
      </dsp:nvSpPr>
      <dsp:spPr>
        <a:xfrm rot="10800000">
          <a:off x="0" y="2752183"/>
          <a:ext cx="8610600" cy="1474100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DRouter through SAT Solver Surgery</a:t>
          </a:r>
          <a:endParaRPr lang="en-US" sz="1800" b="1" kern="1200" dirty="0">
            <a:solidFill>
              <a:srgbClr val="C00000"/>
            </a:solidFill>
          </a:endParaRPr>
        </a:p>
      </dsp:txBody>
      <dsp:txXfrm rot="-10800000">
        <a:off x="0" y="2752183"/>
        <a:ext cx="8610600" cy="517409"/>
      </dsp:txXfrm>
    </dsp:sp>
    <dsp:sp modelId="{5CE08C90-D4E6-4398-B8AA-29E86B0087D1}">
      <dsp:nvSpPr>
        <dsp:cNvPr id="0" name=""/>
        <dsp:cNvSpPr/>
      </dsp:nvSpPr>
      <dsp:spPr>
        <a:xfrm>
          <a:off x="4204" y="3269593"/>
          <a:ext cx="2867397" cy="44075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</a:rPr>
            <a:t>A*-based decision strategy (emulates constraints!)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4204" y="3269593"/>
        <a:ext cx="2867397" cy="440756"/>
      </dsp:txXfrm>
    </dsp:sp>
    <dsp:sp modelId="{BCBC7F73-248C-4927-8D83-6F20C56B93F7}">
      <dsp:nvSpPr>
        <dsp:cNvPr id="0" name=""/>
        <dsp:cNvSpPr/>
      </dsp:nvSpPr>
      <dsp:spPr>
        <a:xfrm>
          <a:off x="2871601" y="3269593"/>
          <a:ext cx="2867397" cy="44075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</a:rPr>
            <a:t>Graph conflict analysis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2871601" y="3269593"/>
        <a:ext cx="2867397" cy="440756"/>
      </dsp:txXfrm>
    </dsp:sp>
    <dsp:sp modelId="{7B0E8E76-EF36-4449-9E7F-1DB9D5323C66}">
      <dsp:nvSpPr>
        <dsp:cNvPr id="0" name=""/>
        <dsp:cNvSpPr/>
      </dsp:nvSpPr>
      <dsp:spPr>
        <a:xfrm>
          <a:off x="5738998" y="3269593"/>
          <a:ext cx="2867397" cy="44075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</a:rPr>
            <a:t>Net restarting &amp; </a:t>
          </a:r>
          <a:br>
            <a:rPr lang="en-US" sz="1400" b="0" kern="1200" dirty="0" smtClean="0">
              <a:solidFill>
                <a:schemeClr val="bg1"/>
              </a:solidFill>
            </a:rPr>
          </a:br>
          <a:r>
            <a:rPr lang="en-US" sz="1400" b="0" kern="1200" dirty="0" smtClean="0">
              <a:solidFill>
                <a:schemeClr val="bg1"/>
              </a:solidFill>
            </a:rPr>
            <a:t>net swapping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5738998" y="3269593"/>
        <a:ext cx="2867397" cy="440756"/>
      </dsp:txXfrm>
    </dsp:sp>
    <dsp:sp modelId="{B9BEC2F1-BA3B-444D-8105-EE871BBA698D}">
      <dsp:nvSpPr>
        <dsp:cNvPr id="0" name=""/>
        <dsp:cNvSpPr/>
      </dsp:nvSpPr>
      <dsp:spPr>
        <a:xfrm rot="10800000">
          <a:off x="0" y="1744124"/>
          <a:ext cx="8610600" cy="102243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Bit-Vector / SAT Encoding</a:t>
          </a:r>
          <a:endParaRPr lang="en-US" sz="1800" b="1" kern="1200" dirty="0">
            <a:solidFill>
              <a:srgbClr val="C00000"/>
            </a:solidFill>
          </a:endParaRPr>
        </a:p>
      </dsp:txBody>
      <dsp:txXfrm rot="-10800000">
        <a:off x="0" y="1744124"/>
        <a:ext cx="8610600" cy="358875"/>
      </dsp:txXfrm>
    </dsp:sp>
    <dsp:sp modelId="{90AAE707-0572-4425-B5CB-20CC434974E4}">
      <dsp:nvSpPr>
        <dsp:cNvPr id="0" name=""/>
        <dsp:cNvSpPr/>
      </dsp:nvSpPr>
      <dsp:spPr>
        <a:xfrm>
          <a:off x="0" y="2035701"/>
          <a:ext cx="8610600" cy="44075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Doesn’t scale</a:t>
          </a:r>
          <a:endParaRPr lang="en-US" sz="1400" b="0" kern="1200" dirty="0"/>
        </a:p>
      </dsp:txBody>
      <dsp:txXfrm>
        <a:off x="0" y="2035701"/>
        <a:ext cx="8610600" cy="440756"/>
      </dsp:txXfrm>
    </dsp:sp>
    <dsp:sp modelId="{2785EB8B-1BBA-4FA0-A2DE-13CD2C34BD35}">
      <dsp:nvSpPr>
        <dsp:cNvPr id="0" name=""/>
        <dsp:cNvSpPr/>
      </dsp:nvSpPr>
      <dsp:spPr>
        <a:xfrm rot="10800000">
          <a:off x="0" y="905364"/>
          <a:ext cx="8610600" cy="85313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Routing under Constraints (RUC): Problem Formalization</a:t>
          </a:r>
          <a:endParaRPr lang="en-US" sz="1800" b="1" kern="1200" dirty="0">
            <a:solidFill>
              <a:srgbClr val="C00000"/>
            </a:solidFill>
          </a:endParaRPr>
        </a:p>
      </dsp:txBody>
      <dsp:txXfrm rot="10800000">
        <a:off x="0" y="905364"/>
        <a:ext cx="8610600" cy="554342"/>
      </dsp:txXfrm>
    </dsp:sp>
    <dsp:sp modelId="{645F7A8B-29C9-4589-A082-308F5A0D683A}">
      <dsp:nvSpPr>
        <dsp:cNvPr id="0" name=""/>
        <dsp:cNvSpPr/>
      </dsp:nvSpPr>
      <dsp:spPr>
        <a:xfrm rot="10800000">
          <a:off x="0" y="109"/>
          <a:ext cx="8610600" cy="91963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Goal: Design a Scalable Design Rule-aware Router</a:t>
          </a:r>
          <a:endParaRPr lang="en-US" sz="1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09"/>
        <a:ext cx="8610600" cy="59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05585C-6D8F-4863-9666-28CE7A78C29E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218A1D-D5D5-4BA2-9BE8-21CF8D2E5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0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BD355F-210E-49C1-B885-AEAF759C690D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EFF53E-0D4A-40A0-BCB9-BB0FB97B2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FF53E-0D4A-40A0-BCB9-BB0FB97B23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3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FF53E-0D4A-40A0-BCB9-BB0FB97B23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1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FF53E-0D4A-40A0-BCB9-BB0FB97B23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FF53E-0D4A-40A0-BCB9-BB0FB97B23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1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FF53E-0D4A-40A0-BCB9-BB0FB97B233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0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34000" y="6553200"/>
            <a:ext cx="2133600" cy="304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7E2F4D-767C-443D-89F9-6D97D9241A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0336-623B-4ACD-81FE-9D3BB185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334000" y="6553200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E2F4D-767C-443D-89F9-6D97D9241AE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BE5E-FD2D-43C1-8589-4910F474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334000" y="6553200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E2F4D-767C-443D-89F9-6D97D9241AE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9275" y="1619250"/>
            <a:ext cx="7989888" cy="45275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F654-B524-41DC-A1A4-2B9F97A20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334000" y="6553200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E2F4D-767C-443D-89F9-6D97D9241AE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1600"/>
            <a:ext cx="7989888" cy="4775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0ACB-8B0A-4B57-80DF-B8E882F06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5334000" y="6553200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E2F4D-767C-443D-89F9-6D97D9241AE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DE83-B016-4B52-8483-F0C3A3967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19250"/>
            <a:ext cx="391795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19250"/>
            <a:ext cx="391953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AD82-1EB4-4946-A203-1D46AFD04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5334000" y="6553200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E2F4D-767C-443D-89F9-6D97D9241AE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6509-1A87-4E29-BDDF-CF0F408E8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F2EB-E8D1-498A-B9F5-47D0511F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5334000" y="6553200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E2F4D-767C-443D-89F9-6D97D9241AE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9C0D-D7FC-49D4-ADDA-1B145A20B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5334000" y="6553200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E2F4D-767C-443D-89F9-6D97D9241AE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1821-DC8A-4FB2-A2AE-BA6C3F800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5334000" y="6553200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E2F4D-767C-443D-89F9-6D97D9241AE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474A-4A04-4781-9408-34EDE7A21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5334000" y="6553200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E2F4D-767C-443D-89F9-6D97D9241AE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tel_rgb_1700tag"/>
          <p:cNvPicPr>
            <a:picLocks noChangeAspect="1" noChangeArrowheads="1"/>
          </p:cNvPicPr>
          <p:nvPr/>
        </p:nvPicPr>
        <p:blipFill>
          <a:blip r:embed="rId15" cstate="print"/>
          <a:srcRect l="9770" t="18408" r="7132" b="18727"/>
          <a:stretch>
            <a:fillRect/>
          </a:stretch>
        </p:blipFill>
        <p:spPr bwMode="auto">
          <a:xfrm>
            <a:off x="76200" y="6096000"/>
            <a:ext cx="1676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7688263" y="6084888"/>
            <a:ext cx="2425700" cy="722312"/>
            <a:chOff x="859" y="2359"/>
            <a:chExt cx="1528" cy="455"/>
          </a:xfrm>
        </p:grpSpPr>
        <p:pic>
          <p:nvPicPr>
            <p:cNvPr id="1031" name="Picture 29" descr="SP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9" y="2359"/>
              <a:ext cx="1528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30"/>
            <p:cNvSpPr txBox="1">
              <a:spLocks noChangeArrowheads="1"/>
            </p:cNvSpPr>
            <p:nvPr userDrawn="1"/>
          </p:nvSpPr>
          <p:spPr bwMode="auto">
            <a:xfrm>
              <a:off x="1311" y="2451"/>
              <a:ext cx="482" cy="3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393" tIns="45697" rIns="91393" bIns="45697" anchorCtr="1">
              <a:spAutoFit/>
            </a:bodyPr>
            <a:lstStyle/>
            <a:p>
              <a:pPr marL="344488" indent="-344488">
                <a:spcBef>
                  <a:spcPct val="20000"/>
                </a:spcBef>
                <a:buClr>
                  <a:schemeClr val="folHlink"/>
                </a:buClr>
                <a:defRPr/>
              </a:pPr>
              <a:r>
                <a:rPr lang="en-US" sz="8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Design and</a:t>
              </a:r>
            </a:p>
            <a:p>
              <a:pPr marL="344488" indent="-344488">
                <a:spcBef>
                  <a:spcPct val="20000"/>
                </a:spcBef>
                <a:buClr>
                  <a:schemeClr val="folHlink"/>
                </a:buClr>
                <a:defRPr/>
              </a:pPr>
              <a:r>
                <a:rPr lang="en-US" sz="8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Technology</a:t>
              </a:r>
            </a:p>
            <a:p>
              <a:pPr marL="344488" indent="-344488">
                <a:spcBef>
                  <a:spcPct val="20000"/>
                </a:spcBef>
                <a:buClr>
                  <a:schemeClr val="folHlink"/>
                </a:buClr>
                <a:defRPr/>
              </a:pPr>
              <a:r>
                <a:rPr lang="en-US" sz="8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Solutions</a:t>
              </a: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19250"/>
            <a:ext cx="798988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 JFGKN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knv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A47768-9064-46DC-914A-F683C2AE3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Verdana" pitchFamily="34" charset="0"/>
        </a:defRPr>
      </a:lvl9pPr>
    </p:titleStyle>
    <p:bodyStyle>
      <a:lvl1pPr marL="344488" indent="-3444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rgbClr val="00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 charset="0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 charset="0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 charset="0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 charset="0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0328"/>
            <a:ext cx="8305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Routing under Constraints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010400" cy="2133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Nadel 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Intel, Israel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FMCAD</a:t>
            </a:r>
          </a:p>
          <a:p>
            <a:pPr eaLnBrk="1" hangingPunct="1"/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 View CA, USA</a:t>
            </a:r>
          </a:p>
          <a:p>
            <a:pPr eaLnBrk="1" hangingPunct="1"/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4, 2016</a:t>
            </a: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E2F4D-767C-443D-89F9-6D97D9241A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-54116"/>
            <a:ext cx="8229600" cy="1143000"/>
          </a:xfrm>
        </p:spPr>
        <p:txBody>
          <a:bodyPr/>
          <a:lstStyle/>
          <a:p>
            <a:r>
              <a:rPr lang="en-US" dirty="0" smtClean="0"/>
              <a:t>Potential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990600"/>
            <a:ext cx="384810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Constraint Solving</a:t>
            </a:r>
            <a:endParaRPr lang="en-US" sz="3200" dirty="0"/>
          </a:p>
        </p:txBody>
      </p:sp>
      <p:pic>
        <p:nvPicPr>
          <p:cNvPr id="6150" name="Picture 6" descr="http://www.carstensinz.de/graphics/DPvis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1752600"/>
            <a:ext cx="3467099" cy="34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422928"/>
            <a:ext cx="874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Next: formalizing Routing under Constraints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0634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Induces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3352800" y="2133600"/>
            <a:ext cx="304800" cy="302349"/>
          </a:xfrm>
          <a:prstGeom prst="ellips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52800" y="4112349"/>
            <a:ext cx="304800" cy="302349"/>
          </a:xfrm>
          <a:prstGeom prst="ellips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cxnSp>
        <p:nvCxnSpPr>
          <p:cNvPr id="14" name="Straight Connector 13"/>
          <p:cNvCxnSpPr>
            <a:stCxn id="11" idx="4"/>
            <a:endCxn id="12" idx="0"/>
          </p:cNvCxnSpPr>
          <p:nvPr/>
        </p:nvCxnSpPr>
        <p:spPr bwMode="auto">
          <a:xfrm>
            <a:off x="3505200" y="2435949"/>
            <a:ext cx="0" cy="16764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631758" y="2780218"/>
            <a:ext cx="231184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Edge variables</a:t>
            </a:r>
          </a:p>
          <a:p>
            <a:r>
              <a:rPr lang="en-US" dirty="0">
                <a:latin typeface="Verdana" pitchFamily="34" charset="0"/>
              </a:rPr>
              <a:t>Bool </a:t>
            </a:r>
            <a:r>
              <a:rPr lang="en-US" b="1" dirty="0" smtClean="0">
                <a:solidFill>
                  <a:srgbClr val="FFFF66"/>
                </a:solidFill>
              </a:rPr>
              <a:t>e</a:t>
            </a:r>
            <a:r>
              <a:rPr lang="en-US" dirty="0" smtClean="0"/>
              <a:t>: edge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0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1192"/>
            <a:ext cx="6248400" cy="62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57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1192"/>
            <a:ext cx="6248400" cy="6295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51816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51816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51816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51709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51709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51709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3864" y="51709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7264" y="51709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0664" y="51709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2687" y="46482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6087" y="46482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9487" y="46482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9087" y="46375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2487" y="46375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5887" y="46375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551" y="46375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3951" y="46375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7351" y="46375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2687" y="410751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16087" y="410751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49487" y="410751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9087" y="40969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92487" y="40969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5887" y="40969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0551" y="40969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3951" y="40969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37351" y="40969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2687" y="34976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16087" y="34976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9487" y="34976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9087" y="34870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92487" y="34870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25887" y="34870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70551" y="34870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03951" y="34870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37351" y="34870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76724" y="29748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10124" y="29748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43524" y="29748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53124" y="29642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86524" y="29642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19924" y="29642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64588" y="29642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97988" y="29642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31388" y="29642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57508" y="2423563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90908" y="2423563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24308" y="2423563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33908" y="2412961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67308" y="241296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00708" y="241296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45372" y="2412961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78772" y="2412961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12172" y="2412961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76724" y="188287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0124" y="188287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43524" y="188287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53124" y="18722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486524" y="18722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019924" y="18722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564588" y="18722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97988" y="18722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31388" y="18722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86000" y="13050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819400" y="13050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52800" y="13050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962400" y="12944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95800" y="12944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029200" y="12944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573864" y="12944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107264" y="12944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640664" y="12944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286000" y="8014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19400" y="8014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352800" y="8014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62400" y="7908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95800" y="7908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029200" y="7908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573864" y="7908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107264" y="7908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640664" y="7908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76724" y="2538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10124" y="2538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343524" y="2538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53124" y="2432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486524" y="243228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019924" y="243228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564588" y="2432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097988" y="2432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631388" y="2432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037014" y="48781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037014" y="43374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037014" y="372757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031051" y="320477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027407" y="273419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031051" y="21127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040327" y="15350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040327" y="103142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031051" y="48375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564296" y="48781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564296" y="43374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564296" y="372757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558333" y="320477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554689" y="273419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558333" y="21127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67609" y="15350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567609" y="103142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558333" y="48375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128175" y="49010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128175" y="436040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128175" y="375054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22212" y="32277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118568" y="275716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122212" y="21357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131488" y="155798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131488" y="10543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122212" y="5067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636241" y="49010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636241" y="436040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636241" y="375054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630278" y="32277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626634" y="275716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3630278" y="21357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639554" y="155798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639554" y="10543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630278" y="5067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198961" y="49235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198961" y="43828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198961" y="377296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192998" y="3250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189354" y="277958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4192998" y="2158188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202274" y="1580409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202274" y="1076810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192998" y="529144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749578" y="4901094"/>
            <a:ext cx="31290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749578" y="4360405"/>
            <a:ext cx="31290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749578" y="3750546"/>
            <a:ext cx="31290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743615" y="3227748"/>
            <a:ext cx="31290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4739971" y="2757166"/>
            <a:ext cx="31290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743615" y="2135768"/>
            <a:ext cx="31290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752891" y="1557989"/>
            <a:ext cx="31290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752891" y="1054390"/>
            <a:ext cx="31290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743615" y="5067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291759" y="49235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291759" y="43828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291759" y="377296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285796" y="3250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282152" y="277958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5285796" y="2158188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295072" y="1580409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295072" y="1076810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285796" y="529144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832374" y="49235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832374" y="43828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832374" y="377296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5826411" y="3250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822767" y="277958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826411" y="215818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835687" y="15804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835687" y="107681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826411" y="5291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404092" y="49235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404092" y="43828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404092" y="377296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398129" y="3250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394485" y="277958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6398129" y="215818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407405" y="15804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407405" y="107681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398129" y="5291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907199" y="49109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6907199" y="43702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6907199" y="37603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6901236" y="32375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6897592" y="27669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6901236" y="21455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6910512" y="156781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910512" y="10642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6901236" y="5165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33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Induces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2590800" y="2438400"/>
            <a:ext cx="3733800" cy="1981200"/>
          </a:xfrm>
          <a:prstGeom prst="ellips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pitchFamily="34" charset="0"/>
              </a:rPr>
              <a:t>Bool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cs typeface="Arial" charset="0"/>
              </a:rPr>
              <a:t>v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: activity status</a:t>
            </a:r>
          </a:p>
          <a:p>
            <a:r>
              <a:rPr lang="en-US" dirty="0" smtClean="0">
                <a:latin typeface="Verdana" pitchFamily="34" charset="0"/>
              </a:rPr>
              <a:t>Bit-vector </a:t>
            </a:r>
            <a:r>
              <a:rPr lang="en-US" b="1" dirty="0" smtClean="0">
                <a:solidFill>
                  <a:srgbClr val="FFFF66"/>
                </a:solidFill>
                <a:latin typeface="Verdana" pitchFamily="34" charset="0"/>
              </a:rPr>
              <a:t>n</a:t>
            </a:r>
            <a:r>
              <a:rPr lang="en-US" dirty="0" smtClean="0">
                <a:latin typeface="Verdana" pitchFamily="34" charset="0"/>
              </a:rPr>
              <a:t>: net id</a:t>
            </a:r>
          </a:p>
          <a:p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 (</a:t>
            </a:r>
            <a:r>
              <a:rPr lang="en-US" dirty="0">
                <a:sym typeface="Symbol" panose="05050102010706020507" pitchFamily="18" charset="2"/>
              </a:rPr>
              <a:t> </a:t>
            </a:r>
            <a:r>
              <a:rPr lang="en-US" dirty="0" smtClean="0">
                <a:latin typeface="Verdana" pitchFamily="34" charset="0"/>
              </a:rPr>
              <a:t>for inactive vertices)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6045" y="26371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Vertex variables</a:t>
            </a:r>
            <a:endParaRPr lang="en-US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16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1192"/>
            <a:ext cx="6248400" cy="62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65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1192"/>
            <a:ext cx="6248400" cy="62957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5181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4129" y="5181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8437" y="5181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3469" y="5181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2598" y="5181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6906" y="5181600"/>
            <a:ext cx="505267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1,</a:t>
            </a:r>
            <a:r>
              <a:rPr lang="en-US" dirty="0" smtClean="0">
                <a:solidFill>
                  <a:srgbClr val="FFFF66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5140" y="5181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4269" y="5181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78577" y="5181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23609" y="5181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460405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4129" y="460405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88437" y="460405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33469" y="460405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62598" y="460405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6906" y="4604054"/>
            <a:ext cx="505267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1,</a:t>
            </a:r>
            <a:r>
              <a:rPr lang="en-US" dirty="0" smtClean="0">
                <a:solidFill>
                  <a:srgbClr val="FFFF66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5140" y="460405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24269" y="460405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78577" y="460405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23609" y="460405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5000" y="402650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4129" y="402650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88437" y="402650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33469" y="402650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62598" y="402650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16906" y="4026508"/>
            <a:ext cx="505267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1,</a:t>
            </a:r>
            <a:r>
              <a:rPr lang="en-US" dirty="0" smtClean="0">
                <a:solidFill>
                  <a:srgbClr val="FFFF66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95140" y="402650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4269" y="402650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78577" y="402650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23609" y="402650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5000" y="345558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4129" y="345558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88437" y="345558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33469" y="345558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62598" y="345558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16906" y="3455588"/>
            <a:ext cx="505267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1,</a:t>
            </a:r>
            <a:r>
              <a:rPr lang="en-US" dirty="0" smtClean="0">
                <a:solidFill>
                  <a:srgbClr val="FFFF66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95140" y="345558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24269" y="345558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78577" y="345558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23609" y="3455588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05000" y="295299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34129" y="295299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88437" y="295299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33469" y="295299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62598" y="295299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16906" y="2952994"/>
            <a:ext cx="505267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1,</a:t>
            </a:r>
            <a:r>
              <a:rPr lang="en-US" dirty="0" smtClean="0">
                <a:solidFill>
                  <a:srgbClr val="FFFF66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95140" y="295299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24269" y="295299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78577" y="295299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23609" y="295299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05000" y="2370887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34129" y="2370887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988437" y="2370887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33469" y="2370887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62598" y="2370887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16906" y="2370887"/>
            <a:ext cx="505267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1,</a:t>
            </a:r>
            <a:r>
              <a:rPr lang="en-US" dirty="0" smtClean="0">
                <a:solidFill>
                  <a:srgbClr val="FFFF66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95140" y="2370887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24269" y="2370887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78577" y="2370887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23609" y="2370887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905000" y="186829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434129" y="186829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988437" y="186829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33469" y="186829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062598" y="1868293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16906" y="1868293"/>
            <a:ext cx="505267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1,</a:t>
            </a:r>
            <a:r>
              <a:rPr lang="en-US" dirty="0" smtClean="0">
                <a:solidFill>
                  <a:srgbClr val="FFFF66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95140" y="1868293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724269" y="186829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278577" y="186829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23609" y="186829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905000" y="129737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434129" y="129737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88437" y="129737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533469" y="129737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062598" y="1297373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616906" y="1297373"/>
            <a:ext cx="505267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1,</a:t>
            </a:r>
            <a:r>
              <a:rPr lang="en-US" dirty="0" smtClean="0">
                <a:solidFill>
                  <a:srgbClr val="FFFF66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195140" y="1297373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724269" y="129737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278577" y="129737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823609" y="1297373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905000" y="78359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434129" y="78359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988437" y="78359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33469" y="78359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062598" y="783592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616906" y="783592"/>
            <a:ext cx="505267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1,</a:t>
            </a:r>
            <a:r>
              <a:rPr lang="en-US" dirty="0" smtClean="0">
                <a:solidFill>
                  <a:srgbClr val="FFFF66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195140" y="783592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724269" y="78359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278577" y="78359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823609" y="78359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900139" y="269811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429268" y="269811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983576" y="269811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528608" y="269811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057737" y="269811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12045" y="269811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190279" y="269811"/>
            <a:ext cx="5052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1,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719408" y="269811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273716" y="269811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818748" y="269811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0,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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69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Routing under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rules can be easily expressed in BV logic</a:t>
            </a:r>
          </a:p>
          <a:p>
            <a:pPr lvl="1"/>
            <a:r>
              <a:rPr lang="en-US" dirty="0" smtClean="0"/>
              <a:t>Variables: </a:t>
            </a:r>
          </a:p>
          <a:p>
            <a:pPr lvl="2"/>
            <a:r>
              <a:rPr lang="en-US" dirty="0" smtClean="0">
                <a:latin typeface="Verdana" pitchFamily="34" charset="0"/>
              </a:rPr>
              <a:t>Edge &amp; vertex activities</a:t>
            </a:r>
          </a:p>
          <a:p>
            <a:pPr lvl="2"/>
            <a:r>
              <a:rPr lang="en-US" dirty="0" smtClean="0">
                <a:latin typeface="Verdana" pitchFamily="34" charset="0"/>
              </a:rPr>
              <a:t>Vertex </a:t>
            </a:r>
            <a:r>
              <a:rPr lang="en-US" dirty="0" err="1" smtClean="0">
                <a:latin typeface="Verdana" pitchFamily="34" charset="0"/>
              </a:rPr>
              <a:t>nids</a:t>
            </a:r>
            <a:endParaRPr lang="en-US" dirty="0" smtClean="0">
              <a:latin typeface="Verdana" pitchFamily="34" charset="0"/>
            </a:endParaRPr>
          </a:p>
          <a:p>
            <a:pPr lvl="2"/>
            <a:r>
              <a:rPr lang="en-US" dirty="0">
                <a:latin typeface="Verdana" pitchFamily="34" charset="0"/>
              </a:rPr>
              <a:t>A</a:t>
            </a:r>
            <a:r>
              <a:rPr lang="en-US" dirty="0" smtClean="0">
                <a:latin typeface="Verdana" pitchFamily="34" charset="0"/>
              </a:rPr>
              <a:t>ny auxiliary variables</a:t>
            </a:r>
            <a:endParaRPr lang="en-US" dirty="0" smtClean="0"/>
          </a:p>
          <a:p>
            <a:r>
              <a:rPr lang="en-US" dirty="0" smtClean="0"/>
              <a:t>“Short” rule example</a:t>
            </a:r>
          </a:p>
          <a:p>
            <a:pPr lvl="1"/>
            <a:r>
              <a:rPr lang="en-US" dirty="0" smtClean="0"/>
              <a:t>For every edge e=(</a:t>
            </a:r>
            <a:r>
              <a:rPr lang="en-US" dirty="0" err="1" smtClean="0"/>
              <a:t>v,u</a:t>
            </a:r>
            <a:r>
              <a:rPr lang="en-US" dirty="0" smtClean="0"/>
              <a:t>): </a:t>
            </a:r>
            <a:r>
              <a:rPr lang="en-US" dirty="0" smtClean="0">
                <a:sym typeface="Symbol" panose="05050102010706020507" pitchFamily="18" charset="2"/>
              </a:rPr>
              <a:t>v </a:t>
            </a:r>
            <a:r>
              <a:rPr 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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u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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dirty="0" err="1" smtClean="0"/>
              <a:t>nid</a:t>
            </a:r>
            <a:r>
              <a:rPr lang="en-US" dirty="0" smtClean="0"/>
              <a:t>(v)=</a:t>
            </a:r>
            <a:r>
              <a:rPr lang="en-US" dirty="0" err="1" smtClean="0"/>
              <a:t>nid</a:t>
            </a:r>
            <a:r>
              <a:rPr lang="en-US" dirty="0" smtClean="0"/>
              <a:t>(u)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875546"/>
            <a:ext cx="2133600" cy="476250"/>
          </a:xfrm>
        </p:spPr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070866"/>
            <a:ext cx="2667000" cy="268720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124200" y="4070866"/>
            <a:ext cx="1752600" cy="3853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124200" y="4070866"/>
            <a:ext cx="1752600" cy="6139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048000" y="4070866"/>
            <a:ext cx="1828800" cy="2329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124200" y="4070866"/>
            <a:ext cx="1752600" cy="8425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124200" y="4070866"/>
            <a:ext cx="1752600" cy="10711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895600" y="4070866"/>
            <a:ext cx="1981200" cy="3853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895600" y="4070866"/>
            <a:ext cx="1981200" cy="6139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895600" y="4070866"/>
            <a:ext cx="1981200" cy="8425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895600" y="4070866"/>
            <a:ext cx="1981200" cy="10711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876800" y="4016498"/>
            <a:ext cx="3962400" cy="369332"/>
          </a:xfrm>
          <a:prstGeom prst="rect">
            <a:avLst/>
          </a:prstGeom>
          <a:solidFill>
            <a:srgbClr val="9900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Short rule is violated for these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98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under Constraints (RUC): Problem Formulation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0"/>
            <a:ext cx="2590800" cy="2688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29718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Graph G(V,E)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Verdana" pitchFamily="34" charset="0"/>
              </a:rPr>
              <a:t>Disjoint </a:t>
            </a:r>
            <a:r>
              <a:rPr lang="en-US" dirty="0">
                <a:latin typeface="Verdana" pitchFamily="34" charset="0"/>
              </a:rPr>
              <a:t>Nets N</a:t>
            </a:r>
            <a:r>
              <a:rPr lang="en-US" baseline="-25000" dirty="0">
                <a:latin typeface="Verdana" pitchFamily="34" charset="0"/>
              </a:rPr>
              <a:t>i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  <a:sym typeface="Symbol" panose="05050102010706020507" pitchFamily="18" charset="2"/>
              </a:rPr>
              <a:t> V</a:t>
            </a:r>
            <a:r>
              <a:rPr lang="en-US" dirty="0">
                <a:latin typeface="Verdana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421368"/>
            <a:ext cx="1219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Input</a:t>
            </a:r>
            <a:endParaRPr lang="en-US" u="sng" dirty="0"/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 bwMode="auto">
          <a:xfrm flipH="1">
            <a:off x="2247900" y="1790700"/>
            <a:ext cx="1943100" cy="4191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886200" y="2209800"/>
            <a:ext cx="4953000" cy="20313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A quantifier-free 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bit-vector formula F(V </a:t>
            </a:r>
            <a:r>
              <a:rPr lang="en-US" dirty="0">
                <a:latin typeface="Verdana" pitchFamily="34" charset="0"/>
                <a:sym typeface="Symbol" panose="05050102010706020507" pitchFamily="18" charset="2"/>
              </a:rPr>
              <a:t> </a:t>
            </a:r>
            <a:r>
              <a:rPr lang="en-US" dirty="0" smtClean="0">
                <a:latin typeface="Verdana" pitchFamily="34" charset="0"/>
              </a:rPr>
              <a:t>E </a:t>
            </a:r>
            <a:r>
              <a:rPr lang="en-US" dirty="0" smtClean="0">
                <a:latin typeface="Verdana" pitchFamily="34" charset="0"/>
                <a:sym typeface="Symbol" panose="05050102010706020507" pitchFamily="18" charset="2"/>
              </a:rPr>
              <a:t> N </a:t>
            </a:r>
            <a:r>
              <a:rPr lang="en-US" dirty="0">
                <a:latin typeface="Verdana" pitchFamily="34" charset="0"/>
                <a:sym typeface="Symbol" panose="05050102010706020507" pitchFamily="18" charset="2"/>
              </a:rPr>
              <a:t> </a:t>
            </a:r>
            <a:r>
              <a:rPr lang="en-US" dirty="0" smtClean="0">
                <a:latin typeface="Verdana" pitchFamily="34" charset="0"/>
                <a:sym typeface="Symbol" panose="05050102010706020507" pitchFamily="18" charset="2"/>
              </a:rPr>
              <a:t>A)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Verdana" pitchFamily="34" charset="0"/>
                <a:sym typeface="Symbol" panose="05050102010706020507" pitchFamily="18" charset="2"/>
              </a:rPr>
              <a:t>V : vertex activity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Verdana" pitchFamily="34" charset="0"/>
                <a:sym typeface="Symbol" panose="05050102010706020507" pitchFamily="18" charset="2"/>
              </a:rPr>
              <a:t>E : edge activity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Verdana" pitchFamily="34" charset="0"/>
                <a:sym typeface="Symbol" panose="05050102010706020507" pitchFamily="18" charset="2"/>
              </a:rPr>
              <a:t>N : vertex net id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Verdana" pitchFamily="34" charset="0"/>
                <a:sym typeface="Symbol" panose="05050102010706020507" pitchFamily="18" charset="2"/>
              </a:rPr>
              <a:t>A : any auxiliary variables</a:t>
            </a:r>
          </a:p>
          <a:p>
            <a:r>
              <a:rPr lang="en-US" i="1" dirty="0" smtClean="0">
                <a:solidFill>
                  <a:srgbClr val="FFFF66"/>
                </a:solidFill>
                <a:latin typeface="Verdana" pitchFamily="34" charset="0"/>
                <a:sym typeface="Symbol" panose="05050102010706020507" pitchFamily="18" charset="2"/>
              </a:rPr>
              <a:t>(represents the design rules)</a:t>
            </a:r>
            <a:endParaRPr lang="en-US" i="1" dirty="0">
              <a:solidFill>
                <a:srgbClr val="FFFF66"/>
              </a:solidFill>
              <a:latin typeface="Verdana" pitchFamily="34" charset="0"/>
            </a:endParaRPr>
          </a:p>
        </p:txBody>
      </p:sp>
      <p:cxnSp>
        <p:nvCxnSpPr>
          <p:cNvPr id="12" name="Straight Arrow Connector 11"/>
          <p:cNvCxnSpPr>
            <a:stCxn id="7" idx="2"/>
            <a:endCxn id="10" idx="0"/>
          </p:cNvCxnSpPr>
          <p:nvPr/>
        </p:nvCxnSpPr>
        <p:spPr bwMode="auto">
          <a:xfrm>
            <a:off x="4191000" y="1790700"/>
            <a:ext cx="2171700" cy="4191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564038" y="4485812"/>
            <a:ext cx="5363817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Output</a:t>
            </a:r>
            <a:r>
              <a:rPr lang="en-US" dirty="0" smtClean="0"/>
              <a:t>: </a:t>
            </a:r>
            <a:r>
              <a:rPr lang="en-US" dirty="0" smtClean="0">
                <a:sym typeface="Symbol" panose="05050102010706020507" pitchFamily="18" charset="2"/>
              </a:rPr>
              <a:t>a model to F, which induces a routing: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FF00"/>
                </a:solidFill>
                <a:sym typeface="Symbol" panose="05050102010706020507" pitchFamily="18" charset="2"/>
              </a:rPr>
              <a:t>e=(</a:t>
            </a:r>
            <a:r>
              <a:rPr lang="en-US" dirty="0" err="1" smtClean="0">
                <a:solidFill>
                  <a:srgbClr val="00FF00"/>
                </a:solidFill>
                <a:sym typeface="Symbol" panose="05050102010706020507" pitchFamily="18" charset="2"/>
              </a:rPr>
              <a:t>v,u</a:t>
            </a:r>
            <a:r>
              <a:rPr lang="en-US" dirty="0" smtClean="0">
                <a:solidFill>
                  <a:srgbClr val="00FF00"/>
                </a:solidFill>
                <a:sym typeface="Symbol" panose="05050102010706020507" pitchFamily="18" charset="2"/>
              </a:rPr>
              <a:t>) is active </a:t>
            </a:r>
            <a:r>
              <a:rPr lang="en-US" dirty="0" smtClean="0">
                <a:solidFill>
                  <a:srgbClr val="00FF00"/>
                </a:solidFill>
                <a:sym typeface="Wingdings" panose="05000000000000000000" pitchFamily="2" charset="2"/>
              </a:rPr>
              <a:t>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00FF00"/>
                </a:solidFill>
                <a:sym typeface="Wingdings" panose="05000000000000000000" pitchFamily="2" charset="2"/>
              </a:rPr>
              <a:t>v and u are active, and 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solidFill>
                  <a:srgbClr val="00FF00"/>
                </a:solidFill>
                <a:sym typeface="Wingdings" panose="05000000000000000000" pitchFamily="2" charset="2"/>
              </a:rPr>
              <a:t>nid</a:t>
            </a:r>
            <a:r>
              <a:rPr lang="en-US" dirty="0" smtClean="0">
                <a:solidFill>
                  <a:srgbClr val="00FF00"/>
                </a:solidFill>
                <a:sym typeface="Wingdings" panose="05000000000000000000" pitchFamily="2" charset="2"/>
              </a:rPr>
              <a:t>(v) = </a:t>
            </a:r>
            <a:r>
              <a:rPr lang="en-US" dirty="0" err="1" smtClean="0">
                <a:solidFill>
                  <a:srgbClr val="00FF00"/>
                </a:solidFill>
                <a:sym typeface="Wingdings" panose="05000000000000000000" pitchFamily="2" charset="2"/>
              </a:rPr>
              <a:t>nid</a:t>
            </a:r>
            <a:r>
              <a:rPr lang="en-US" dirty="0" smtClean="0">
                <a:solidFill>
                  <a:srgbClr val="00FF00"/>
                </a:solidFill>
                <a:sym typeface="Wingdings" panose="05000000000000000000" pitchFamily="2" charset="2"/>
              </a:rPr>
              <a:t>(u)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For each net i: active vertices with </a:t>
            </a:r>
            <a:r>
              <a:rPr lang="en-US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nid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and active edges span the net’s terminals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Optional optimization requirement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: the overall weight of active edges is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66332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Attempt: Encoding into </a:t>
            </a:r>
            <a:br>
              <a:rPr lang="en-US" dirty="0" smtClean="0"/>
            </a:br>
            <a:r>
              <a:rPr lang="en-US" dirty="0" smtClean="0"/>
              <a:t>Bitvector Logic / 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2-terminal nets:</a:t>
            </a:r>
          </a:p>
          <a:p>
            <a:pPr marL="684212" lvl="1">
              <a:buFontTx/>
              <a:buChar char="-"/>
            </a:pPr>
            <a:r>
              <a:rPr lang="en-US" dirty="0">
                <a:solidFill>
                  <a:srgbClr val="00FF00"/>
                </a:solidFill>
                <a:sym typeface="Symbol" panose="05050102010706020507" pitchFamily="18" charset="2"/>
              </a:rPr>
              <a:t>e=(</a:t>
            </a:r>
            <a:r>
              <a:rPr lang="en-US" dirty="0" err="1">
                <a:solidFill>
                  <a:srgbClr val="00FF00"/>
                </a:solidFill>
                <a:sym typeface="Symbol" panose="05050102010706020507" pitchFamily="18" charset="2"/>
              </a:rPr>
              <a:t>v,u</a:t>
            </a:r>
            <a:r>
              <a:rPr lang="en-US" dirty="0">
                <a:solidFill>
                  <a:srgbClr val="00FF00"/>
                </a:solidFill>
                <a:sym typeface="Symbol" panose="05050102010706020507" pitchFamily="18" charset="2"/>
              </a:rPr>
              <a:t>) is active </a:t>
            </a:r>
            <a:r>
              <a:rPr lang="en-US" dirty="0">
                <a:solidFill>
                  <a:srgbClr val="00FF00"/>
                </a:solidFill>
                <a:sym typeface="Wingdings" panose="05000000000000000000" pitchFamily="2" charset="2"/>
              </a:rPr>
              <a:t> </a:t>
            </a:r>
          </a:p>
          <a:p>
            <a:pPr lvl="2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v and u are active, and </a:t>
            </a:r>
          </a:p>
          <a:p>
            <a:pPr lvl="2">
              <a:buFontTx/>
              <a:buChar char="-"/>
            </a:pPr>
            <a:r>
              <a:rPr lang="en-US" dirty="0" err="1">
                <a:sym typeface="Wingdings" panose="05000000000000000000" pitchFamily="2" charset="2"/>
              </a:rPr>
              <a:t>nid</a:t>
            </a:r>
            <a:r>
              <a:rPr lang="en-US" dirty="0">
                <a:sym typeface="Wingdings" panose="05000000000000000000" pitchFamily="2" charset="2"/>
              </a:rPr>
              <a:t>(v) = </a:t>
            </a:r>
            <a:r>
              <a:rPr lang="en-US" dirty="0" err="1">
                <a:sym typeface="Wingdings" panose="05000000000000000000" pitchFamily="2" charset="2"/>
              </a:rPr>
              <a:t>nid</a:t>
            </a:r>
            <a:r>
              <a:rPr lang="en-US" dirty="0">
                <a:sym typeface="Wingdings" panose="05000000000000000000" pitchFamily="2" charset="2"/>
              </a:rPr>
              <a:t>(u)</a:t>
            </a:r>
          </a:p>
          <a:p>
            <a:pPr lvl="1"/>
            <a:r>
              <a:rPr lang="en-US" dirty="0" smtClean="0"/>
              <a:t>A terminal has one active neighbor edge</a:t>
            </a:r>
          </a:p>
          <a:p>
            <a:pPr lvl="1"/>
            <a:r>
              <a:rPr lang="en-US" dirty="0" smtClean="0"/>
              <a:t>An active non-terminal has two active neighbor edges</a:t>
            </a:r>
          </a:p>
          <a:p>
            <a:r>
              <a:rPr lang="en-US" dirty="0" smtClean="0"/>
              <a:t>For n-terminal nets:</a:t>
            </a:r>
          </a:p>
          <a:p>
            <a:pPr lvl="1"/>
            <a:r>
              <a:rPr lang="en-US" dirty="0" smtClean="0"/>
              <a:t>Encode directed trees</a:t>
            </a:r>
          </a:p>
          <a:p>
            <a:pPr lvl="2"/>
            <a:r>
              <a:rPr lang="en-US" dirty="0" smtClean="0"/>
              <a:t>Using edge directions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715086"/>
            <a:ext cx="2667000" cy="2687205"/>
          </a:xfrm>
          <a:prstGeom prst="rect">
            <a:avLst/>
          </a:prstGeom>
        </p:spPr>
      </p:pic>
      <p:pic>
        <p:nvPicPr>
          <p:cNvPr id="1028" name="Picture 4" descr="Image result for not scal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133600"/>
            <a:ext cx="3352800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96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6420573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8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PhysicalDesign</a:t>
            </a:r>
            <a:r>
              <a:rPr lang="en-US" sz="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by Linear77 - Own work. Licensed under CC BY 3.0 via </a:t>
            </a:r>
            <a:endParaRPr lang="en-US" sz="8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Wikimedia </a:t>
            </a:r>
            <a:r>
              <a:rPr lang="en-US" sz="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Commons - https://commons.wikimedia.org/wiki/File:PhysicalDesign.png#/media/File:PhysicalDesign.png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1" y="80217"/>
            <a:ext cx="6504439" cy="6223834"/>
          </a:xfrm>
          <a:prstGeom prst="rect">
            <a:avLst/>
          </a:prstGeom>
        </p:spPr>
      </p:pic>
      <p:sp>
        <p:nvSpPr>
          <p:cNvPr id="12" name="Explosion 1 11"/>
          <p:cNvSpPr/>
          <p:nvPr/>
        </p:nvSpPr>
        <p:spPr bwMode="auto">
          <a:xfrm>
            <a:off x="5791200" y="3429000"/>
            <a:ext cx="1905000" cy="1371600"/>
          </a:xfrm>
          <a:prstGeom prst="irregularSeal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latin typeface="Verdana" pitchFamily="34" charset="0"/>
              </a:rPr>
              <a:t>Routing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80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Snip Same Side Corner Rectangle 5"/>
          <p:cNvSpPr/>
          <p:nvPr/>
        </p:nvSpPr>
        <p:spPr bwMode="auto">
          <a:xfrm>
            <a:off x="914400" y="29337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Decision Strategy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(Conflict-driven)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3810000" y="1363133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Boolean Constraint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Propagation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SAT Solver’s Internals</a:t>
            </a:r>
            <a:endParaRPr lang="en-US" dirty="0"/>
          </a:p>
        </p:txBody>
      </p:sp>
      <p:sp>
        <p:nvSpPr>
          <p:cNvPr id="9" name="Snip Same Side Corner Rectangle 8"/>
          <p:cNvSpPr/>
          <p:nvPr/>
        </p:nvSpPr>
        <p:spPr bwMode="auto">
          <a:xfrm>
            <a:off x="6553200" y="29337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Conflict Analysis &amp;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Learning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 bwMode="auto">
          <a:xfrm>
            <a:off x="3810000" y="43434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Backtracking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914400" y="5158274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Restarts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4" name="Curved Connector 13"/>
          <p:cNvCxnSpPr>
            <a:stCxn id="6" idx="3"/>
            <a:endCxn id="7" idx="2"/>
          </p:cNvCxnSpPr>
          <p:nvPr/>
        </p:nvCxnSpPr>
        <p:spPr bwMode="auto">
          <a:xfrm rot="5400000" flipH="1" flipV="1">
            <a:off x="2453217" y="1576917"/>
            <a:ext cx="999067" cy="1714500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urved Connector 14"/>
          <p:cNvCxnSpPr>
            <a:stCxn id="7" idx="0"/>
            <a:endCxn id="9" idx="3"/>
          </p:cNvCxnSpPr>
          <p:nvPr/>
        </p:nvCxnSpPr>
        <p:spPr bwMode="auto">
          <a:xfrm>
            <a:off x="6172200" y="1934633"/>
            <a:ext cx="1562100" cy="999067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urved Connector 23"/>
          <p:cNvCxnSpPr>
            <a:stCxn id="6" idx="1"/>
            <a:endCxn id="11" idx="3"/>
          </p:cNvCxnSpPr>
          <p:nvPr/>
        </p:nvCxnSpPr>
        <p:spPr bwMode="auto">
          <a:xfrm rot="5400000">
            <a:off x="1554713" y="4617487"/>
            <a:ext cx="1081574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urved Connector 26"/>
          <p:cNvCxnSpPr>
            <a:stCxn id="9" idx="1"/>
            <a:endCxn id="10" idx="0"/>
          </p:cNvCxnSpPr>
          <p:nvPr/>
        </p:nvCxnSpPr>
        <p:spPr bwMode="auto">
          <a:xfrm rot="5400000">
            <a:off x="6534150" y="3714750"/>
            <a:ext cx="838200" cy="1562100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Curved Connector 29"/>
          <p:cNvCxnSpPr>
            <a:stCxn id="10" idx="3"/>
            <a:endCxn id="7" idx="1"/>
          </p:cNvCxnSpPr>
          <p:nvPr/>
        </p:nvCxnSpPr>
        <p:spPr bwMode="auto">
          <a:xfrm rot="5400000" flipH="1" flipV="1">
            <a:off x="4072467" y="3424767"/>
            <a:ext cx="1837267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urved Connector 34"/>
          <p:cNvCxnSpPr>
            <a:stCxn id="11" idx="0"/>
            <a:endCxn id="10" idx="2"/>
          </p:cNvCxnSpPr>
          <p:nvPr/>
        </p:nvCxnSpPr>
        <p:spPr bwMode="auto">
          <a:xfrm flipV="1">
            <a:off x="3276600" y="4914900"/>
            <a:ext cx="533400" cy="81487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Curved Connector 39"/>
          <p:cNvCxnSpPr>
            <a:stCxn id="9" idx="2"/>
            <a:endCxn id="6" idx="0"/>
          </p:cNvCxnSpPr>
          <p:nvPr/>
        </p:nvCxnSpPr>
        <p:spPr bwMode="auto">
          <a:xfrm rot="10800000">
            <a:off x="3276600" y="3505200"/>
            <a:ext cx="3276600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073150" y="42685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Time-to-restart?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43689" y="312599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conflict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20284107">
            <a:off x="6561188" y="41895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23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44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3"/>
            <a:ext cx="8229600" cy="1143000"/>
          </a:xfrm>
        </p:spPr>
        <p:txBody>
          <a:bodyPr/>
          <a:lstStyle/>
          <a:p>
            <a:r>
              <a:rPr lang="en-US" dirty="0"/>
              <a:t>SAT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DRouter </a:t>
            </a:r>
            <a:r>
              <a:rPr lang="en-US" dirty="0">
                <a:sym typeface="Wingdings" panose="05000000000000000000" pitchFamily="2" charset="2"/>
              </a:rPr>
              <a:t>through </a:t>
            </a:r>
            <a:r>
              <a:rPr lang="en-US" b="1" dirty="0">
                <a:solidFill>
                  <a:srgbClr val="FF3300"/>
                </a:solidFill>
              </a:rPr>
              <a:t>Surgery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102" name="Picture 6" descr="Image result for surgery simulator  remove org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581512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74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Snip Same Side Corner Rectangle 5"/>
          <p:cNvSpPr/>
          <p:nvPr/>
        </p:nvSpPr>
        <p:spPr bwMode="auto">
          <a:xfrm>
            <a:off x="914400" y="29337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Decision Strategy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(Conflict-driven)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3810000" y="1363133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Boolean Constraint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Propagation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 bwMode="auto">
          <a:xfrm>
            <a:off x="6553200" y="29337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Conflict Analysis &amp;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Learning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 bwMode="auto">
          <a:xfrm>
            <a:off x="3810000" y="43434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Backtracking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914400" y="5158274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Restarts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4" name="Curved Connector 13"/>
          <p:cNvCxnSpPr>
            <a:stCxn id="6" idx="3"/>
            <a:endCxn id="7" idx="2"/>
          </p:cNvCxnSpPr>
          <p:nvPr/>
        </p:nvCxnSpPr>
        <p:spPr bwMode="auto">
          <a:xfrm rot="5400000" flipH="1" flipV="1">
            <a:off x="2453217" y="1576917"/>
            <a:ext cx="999067" cy="1714500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urved Connector 14"/>
          <p:cNvCxnSpPr>
            <a:stCxn id="7" idx="0"/>
            <a:endCxn id="9" idx="3"/>
          </p:cNvCxnSpPr>
          <p:nvPr/>
        </p:nvCxnSpPr>
        <p:spPr bwMode="auto">
          <a:xfrm>
            <a:off x="6172200" y="1934633"/>
            <a:ext cx="1562100" cy="999067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urved Connector 23"/>
          <p:cNvCxnSpPr>
            <a:stCxn id="6" idx="1"/>
            <a:endCxn id="11" idx="3"/>
          </p:cNvCxnSpPr>
          <p:nvPr/>
        </p:nvCxnSpPr>
        <p:spPr bwMode="auto">
          <a:xfrm rot="5400000">
            <a:off x="1554713" y="4617487"/>
            <a:ext cx="1081574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urved Connector 26"/>
          <p:cNvCxnSpPr>
            <a:stCxn id="9" idx="1"/>
            <a:endCxn id="10" idx="0"/>
          </p:cNvCxnSpPr>
          <p:nvPr/>
        </p:nvCxnSpPr>
        <p:spPr bwMode="auto">
          <a:xfrm rot="5400000">
            <a:off x="6534150" y="3714750"/>
            <a:ext cx="838200" cy="1562100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Curved Connector 29"/>
          <p:cNvCxnSpPr>
            <a:stCxn id="10" idx="3"/>
            <a:endCxn id="7" idx="1"/>
          </p:cNvCxnSpPr>
          <p:nvPr/>
        </p:nvCxnSpPr>
        <p:spPr bwMode="auto">
          <a:xfrm rot="5400000" flipH="1" flipV="1">
            <a:off x="4072467" y="3424767"/>
            <a:ext cx="1837267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urved Connector 34"/>
          <p:cNvCxnSpPr>
            <a:stCxn id="11" idx="0"/>
            <a:endCxn id="10" idx="2"/>
          </p:cNvCxnSpPr>
          <p:nvPr/>
        </p:nvCxnSpPr>
        <p:spPr bwMode="auto">
          <a:xfrm flipV="1">
            <a:off x="3276600" y="4914900"/>
            <a:ext cx="533400" cy="81487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Curved Connector 39"/>
          <p:cNvCxnSpPr>
            <a:stCxn id="9" idx="2"/>
            <a:endCxn id="6" idx="0"/>
          </p:cNvCxnSpPr>
          <p:nvPr/>
        </p:nvCxnSpPr>
        <p:spPr bwMode="auto">
          <a:xfrm rot="10800000">
            <a:off x="3276600" y="3505200"/>
            <a:ext cx="3276600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073150" y="42685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Time-to-restart?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43689" y="312599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conflict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20284107">
            <a:off x="6561188" y="41895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20" name="Snip Same Side Corner Rectangle 19"/>
          <p:cNvSpPr/>
          <p:nvPr/>
        </p:nvSpPr>
        <p:spPr bwMode="auto">
          <a:xfrm>
            <a:off x="920750" y="2933700"/>
            <a:ext cx="2362200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A*-based Router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 bwMode="auto">
          <a:xfrm>
            <a:off x="6576408" y="3870092"/>
            <a:ext cx="2362200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Graph-based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Learning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2" name="Snip Same Side Corner Rectangle 21"/>
          <p:cNvSpPr/>
          <p:nvPr/>
        </p:nvSpPr>
        <p:spPr bwMode="auto">
          <a:xfrm>
            <a:off x="1030111" y="5013092"/>
            <a:ext cx="1059039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Verdana" pitchFamily="34" charset="0"/>
              </a:rPr>
              <a:t>Net </a:t>
            </a:r>
          </a:p>
          <a:p>
            <a:pPr algn="ctr"/>
            <a:r>
              <a:rPr lang="en-US" sz="1600" dirty="0" smtClean="0">
                <a:latin typeface="Verdana" pitchFamily="34" charset="0"/>
              </a:rPr>
              <a:t>Swapping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23" name="Snip Same Side Corner Rectangle 22"/>
          <p:cNvSpPr/>
          <p:nvPr/>
        </p:nvSpPr>
        <p:spPr bwMode="auto">
          <a:xfrm>
            <a:off x="2089150" y="5013092"/>
            <a:ext cx="1157111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Verdana" pitchFamily="34" charset="0"/>
              </a:rPr>
              <a:t>Net </a:t>
            </a:r>
          </a:p>
          <a:p>
            <a:pPr algn="ctr"/>
            <a:r>
              <a:rPr lang="en-US" sz="1600" dirty="0" smtClean="0">
                <a:latin typeface="Verdana" pitchFamily="34" charset="0"/>
              </a:rPr>
              <a:t>Restarting</a:t>
            </a:r>
            <a:endParaRPr lang="en-US" sz="1600" dirty="0">
              <a:latin typeface="Verdana" pitchFamily="34" charset="0"/>
            </a:endParaRPr>
          </a:p>
        </p:txBody>
      </p:sp>
      <p:cxnSp>
        <p:nvCxnSpPr>
          <p:cNvPr id="25" name="Curved Connector 24"/>
          <p:cNvCxnSpPr>
            <a:stCxn id="6" idx="1"/>
            <a:endCxn id="22" idx="3"/>
          </p:cNvCxnSpPr>
          <p:nvPr/>
        </p:nvCxnSpPr>
        <p:spPr bwMode="auto">
          <a:xfrm rot="5400000">
            <a:off x="1359370" y="4276962"/>
            <a:ext cx="936392" cy="5358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urved Connector 27"/>
          <p:cNvCxnSpPr>
            <a:stCxn id="6" idx="1"/>
            <a:endCxn id="23" idx="3"/>
          </p:cNvCxnSpPr>
          <p:nvPr/>
        </p:nvCxnSpPr>
        <p:spPr bwMode="auto">
          <a:xfrm rot="16200000" flipH="1">
            <a:off x="1913407" y="4258793"/>
            <a:ext cx="936392" cy="5722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49250" y="425450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Time-to-flip?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36472" y="416334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Time-to-</a:t>
            </a:r>
          </a:p>
          <a:p>
            <a:r>
              <a:rPr lang="en-US" dirty="0" smtClean="0"/>
              <a:t>restart?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57200" y="244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SAT </a:t>
            </a:r>
            <a:r>
              <a:rPr lang="en-US" kern="0" dirty="0" smtClean="0">
                <a:sym typeface="Wingdings" panose="05000000000000000000" pitchFamily="2" charset="2"/>
              </a:rPr>
              <a:t> DRouter</a:t>
            </a:r>
            <a:endParaRPr lang="en-US" b="1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8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44" grpId="0"/>
      <p:bldP spid="20" grpId="0" animBg="1"/>
      <p:bldP spid="21" grpId="0" animBg="1"/>
      <p:bldP spid="22" grpId="0" animBg="1"/>
      <p:bldP spid="23" grpId="0" animBg="1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460"/>
            <a:ext cx="8229600" cy="1143000"/>
          </a:xfrm>
        </p:spPr>
        <p:txBody>
          <a:bodyPr/>
          <a:lstStyle/>
          <a:p>
            <a:r>
              <a:rPr lang="en-US" dirty="0" smtClean="0"/>
              <a:t>DRouter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914400" y="29337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Decision Strategy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(Conflict-driven)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 bwMode="auto">
          <a:xfrm>
            <a:off x="3810000" y="1363133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Boolean Constraint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Propagation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 bwMode="auto">
          <a:xfrm>
            <a:off x="6553200" y="29337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Conflict Analysis &amp;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Learning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3810000" y="43434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Backtracking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3" name="Curved Connector 12"/>
          <p:cNvCxnSpPr>
            <a:stCxn id="8" idx="3"/>
            <a:endCxn id="9" idx="2"/>
          </p:cNvCxnSpPr>
          <p:nvPr/>
        </p:nvCxnSpPr>
        <p:spPr bwMode="auto">
          <a:xfrm rot="5400000" flipH="1" flipV="1">
            <a:off x="2453217" y="1576917"/>
            <a:ext cx="999067" cy="1714500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urved Connector 13"/>
          <p:cNvCxnSpPr>
            <a:stCxn id="9" idx="0"/>
            <a:endCxn id="10" idx="3"/>
          </p:cNvCxnSpPr>
          <p:nvPr/>
        </p:nvCxnSpPr>
        <p:spPr bwMode="auto">
          <a:xfrm>
            <a:off x="6172200" y="1934633"/>
            <a:ext cx="1562100" cy="999067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urved Connector 15"/>
          <p:cNvCxnSpPr>
            <a:stCxn id="10" idx="1"/>
            <a:endCxn id="11" idx="0"/>
          </p:cNvCxnSpPr>
          <p:nvPr/>
        </p:nvCxnSpPr>
        <p:spPr bwMode="auto">
          <a:xfrm rot="5400000">
            <a:off x="6534150" y="3714750"/>
            <a:ext cx="838200" cy="1562100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urved Connector 16"/>
          <p:cNvCxnSpPr>
            <a:stCxn id="11" idx="3"/>
            <a:endCxn id="9" idx="1"/>
          </p:cNvCxnSpPr>
          <p:nvPr/>
        </p:nvCxnSpPr>
        <p:spPr bwMode="auto">
          <a:xfrm rot="5400000" flipH="1" flipV="1">
            <a:off x="4072467" y="3424767"/>
            <a:ext cx="1837267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urved Connector 17"/>
          <p:cNvCxnSpPr>
            <a:endCxn id="11" idx="2"/>
          </p:cNvCxnSpPr>
          <p:nvPr/>
        </p:nvCxnSpPr>
        <p:spPr bwMode="auto">
          <a:xfrm flipV="1">
            <a:off x="3276600" y="4914900"/>
            <a:ext cx="533400" cy="81487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urved Connector 18"/>
          <p:cNvCxnSpPr>
            <a:stCxn id="10" idx="2"/>
            <a:endCxn id="8" idx="0"/>
          </p:cNvCxnSpPr>
          <p:nvPr/>
        </p:nvCxnSpPr>
        <p:spPr bwMode="auto">
          <a:xfrm rot="10800000">
            <a:off x="3276600" y="3505200"/>
            <a:ext cx="3276600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243689" y="312599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conflict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0284107">
            <a:off x="6561188" y="41895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23" name="Snip Same Side Corner Rectangle 22"/>
          <p:cNvSpPr/>
          <p:nvPr/>
        </p:nvSpPr>
        <p:spPr bwMode="auto">
          <a:xfrm>
            <a:off x="920750" y="2933700"/>
            <a:ext cx="2362200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A*-based Router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 bwMode="auto">
          <a:xfrm>
            <a:off x="6576408" y="3870092"/>
            <a:ext cx="2362200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Graph-based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Learning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 bwMode="auto">
          <a:xfrm>
            <a:off x="1030111" y="5013092"/>
            <a:ext cx="1059039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Verdana" pitchFamily="34" charset="0"/>
              </a:rPr>
              <a:t>Net </a:t>
            </a:r>
          </a:p>
          <a:p>
            <a:pPr algn="ctr"/>
            <a:r>
              <a:rPr lang="en-US" sz="1600" dirty="0" smtClean="0">
                <a:latin typeface="Verdana" pitchFamily="34" charset="0"/>
              </a:rPr>
              <a:t>Swapping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26" name="Snip Same Side Corner Rectangle 25"/>
          <p:cNvSpPr/>
          <p:nvPr/>
        </p:nvSpPr>
        <p:spPr bwMode="auto">
          <a:xfrm>
            <a:off x="2089150" y="5013092"/>
            <a:ext cx="1157111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Verdana" pitchFamily="34" charset="0"/>
              </a:rPr>
              <a:t>Net </a:t>
            </a:r>
          </a:p>
          <a:p>
            <a:pPr algn="ctr"/>
            <a:r>
              <a:rPr lang="en-US" sz="1600" dirty="0" smtClean="0">
                <a:latin typeface="Verdana" pitchFamily="34" charset="0"/>
              </a:rPr>
              <a:t>Restarting</a:t>
            </a:r>
            <a:endParaRPr lang="en-US" sz="1600" dirty="0">
              <a:latin typeface="Verdana" pitchFamily="34" charset="0"/>
            </a:endParaRPr>
          </a:p>
        </p:txBody>
      </p:sp>
      <p:cxnSp>
        <p:nvCxnSpPr>
          <p:cNvPr id="27" name="Curved Connector 26"/>
          <p:cNvCxnSpPr>
            <a:stCxn id="8" idx="1"/>
            <a:endCxn id="25" idx="3"/>
          </p:cNvCxnSpPr>
          <p:nvPr/>
        </p:nvCxnSpPr>
        <p:spPr bwMode="auto">
          <a:xfrm rot="5400000">
            <a:off x="1359370" y="4276962"/>
            <a:ext cx="936392" cy="5358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urved Connector 27"/>
          <p:cNvCxnSpPr>
            <a:stCxn id="8" idx="1"/>
            <a:endCxn id="26" idx="3"/>
          </p:cNvCxnSpPr>
          <p:nvPr/>
        </p:nvCxnSpPr>
        <p:spPr bwMode="auto">
          <a:xfrm rot="16200000" flipH="1">
            <a:off x="1913407" y="4258793"/>
            <a:ext cx="936392" cy="5722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49250" y="425450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Time-to-flip?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36472" y="416334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Time-to-</a:t>
            </a:r>
          </a:p>
          <a:p>
            <a:r>
              <a:rPr lang="en-US" dirty="0" smtClean="0"/>
              <a:t>restart?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6037" y="369989"/>
            <a:ext cx="4296352" cy="424731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Encoded constraints:</a:t>
            </a:r>
          </a:p>
          <a:p>
            <a:pPr marL="342900" indent="-342900">
              <a:buAutoNum type="arabicPeriod"/>
            </a:pPr>
            <a:r>
              <a:rPr lang="en-US" dirty="0" smtClean="0"/>
              <a:t>Edge consistency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FF00"/>
                </a:solidFill>
                <a:sym typeface="Symbol" panose="05050102010706020507" pitchFamily="18" charset="2"/>
              </a:rPr>
              <a:t>e</a:t>
            </a:r>
            <a:r>
              <a:rPr lang="en-US" dirty="0">
                <a:solidFill>
                  <a:srgbClr val="00FF00"/>
                </a:solidFill>
                <a:sym typeface="Symbol" panose="05050102010706020507" pitchFamily="18" charset="2"/>
              </a:rPr>
              <a:t>=(</a:t>
            </a:r>
            <a:r>
              <a:rPr lang="en-US" dirty="0" err="1">
                <a:solidFill>
                  <a:srgbClr val="00FF00"/>
                </a:solidFill>
                <a:sym typeface="Symbol" panose="05050102010706020507" pitchFamily="18" charset="2"/>
              </a:rPr>
              <a:t>v,u</a:t>
            </a:r>
            <a:r>
              <a:rPr lang="en-US" dirty="0">
                <a:solidFill>
                  <a:srgbClr val="00FF00"/>
                </a:solidFill>
                <a:sym typeface="Symbol" panose="05050102010706020507" pitchFamily="18" charset="2"/>
              </a:rPr>
              <a:t>) is active </a:t>
            </a:r>
            <a:r>
              <a:rPr lang="en-US" dirty="0">
                <a:solidFill>
                  <a:srgbClr val="00FF00"/>
                </a:solidFill>
                <a:sym typeface="Wingdings" panose="05000000000000000000" pitchFamily="2" charset="2"/>
              </a:rPr>
              <a:t> </a:t>
            </a:r>
            <a:endParaRPr lang="en-US" dirty="0" smtClean="0">
              <a:solidFill>
                <a:srgbClr val="00FF00"/>
              </a:solidFill>
              <a:sym typeface="Wingdings" panose="05000000000000000000" pitchFamily="2" charset="2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FF00"/>
                </a:solidFill>
                <a:sym typeface="Wingdings" panose="05000000000000000000" pitchFamily="2" charset="2"/>
              </a:rPr>
              <a:t>v </a:t>
            </a:r>
            <a:r>
              <a:rPr lang="en-US" dirty="0">
                <a:solidFill>
                  <a:srgbClr val="00FF00"/>
                </a:solidFill>
                <a:sym typeface="Wingdings" panose="05000000000000000000" pitchFamily="2" charset="2"/>
              </a:rPr>
              <a:t>and u are </a:t>
            </a:r>
            <a:r>
              <a:rPr lang="en-US" dirty="0" smtClean="0">
                <a:solidFill>
                  <a:srgbClr val="00FF00"/>
                </a:solidFill>
                <a:sym typeface="Wingdings" panose="05000000000000000000" pitchFamily="2" charset="2"/>
              </a:rPr>
              <a:t>active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FF00"/>
                </a:solidFill>
                <a:sym typeface="Wingdings" panose="05000000000000000000" pitchFamily="2" charset="2"/>
              </a:rPr>
              <a:t>nid</a:t>
            </a:r>
            <a:r>
              <a:rPr lang="en-US" dirty="0" smtClean="0">
                <a:solidFill>
                  <a:srgbClr val="00FF00"/>
                </a:solidFill>
                <a:sym typeface="Wingdings" panose="05000000000000000000" pitchFamily="2" charset="2"/>
              </a:rPr>
              <a:t>(v</a:t>
            </a:r>
            <a:r>
              <a:rPr lang="en-US" dirty="0">
                <a:solidFill>
                  <a:srgbClr val="00FF00"/>
                </a:solidFill>
                <a:sym typeface="Wingdings" panose="05000000000000000000" pitchFamily="2" charset="2"/>
              </a:rPr>
              <a:t>) = </a:t>
            </a:r>
            <a:r>
              <a:rPr lang="en-US" dirty="0" err="1">
                <a:solidFill>
                  <a:srgbClr val="00FF00"/>
                </a:solidFill>
                <a:sym typeface="Wingdings" panose="05000000000000000000" pitchFamily="2" charset="2"/>
              </a:rPr>
              <a:t>nid</a:t>
            </a:r>
            <a:r>
              <a:rPr lang="en-US" dirty="0">
                <a:solidFill>
                  <a:srgbClr val="00FF00"/>
                </a:solidFill>
                <a:sym typeface="Wingdings" panose="05000000000000000000" pitchFamily="2" charset="2"/>
              </a:rPr>
              <a:t>(u</a:t>
            </a:r>
            <a:r>
              <a:rPr lang="en-US" dirty="0" smtClean="0">
                <a:solidFill>
                  <a:srgbClr val="00FF00"/>
                </a:solidFill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User-provided constraints modelling design rules</a:t>
            </a:r>
          </a:p>
          <a:p>
            <a:endParaRPr lang="en-US" dirty="0"/>
          </a:p>
          <a:p>
            <a:pPr algn="ctr"/>
            <a:r>
              <a:rPr lang="en-US" b="1" dirty="0" smtClean="0">
                <a:solidFill>
                  <a:srgbClr val="FFFF66"/>
                </a:solidFill>
                <a:sym typeface="Wingdings" panose="05000000000000000000" pitchFamily="2" charset="2"/>
              </a:rPr>
              <a:t>That’s it! What about disconnected terminals???</a:t>
            </a:r>
          </a:p>
          <a:p>
            <a:pPr algn="ctr"/>
            <a:endParaRPr lang="en-US" b="1" dirty="0" smtClean="0">
              <a:solidFill>
                <a:srgbClr val="FFFF66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rgbClr val="FFFF66"/>
                </a:solidFill>
                <a:sym typeface="Wingdings" panose="05000000000000000000" pitchFamily="2" charset="2"/>
              </a:rPr>
              <a:t>Routing correctness is guaranteed by the decision strategy!</a:t>
            </a:r>
          </a:p>
          <a:p>
            <a:pPr lvl="1">
              <a:buFontTx/>
              <a:buChar char="-"/>
            </a:pPr>
            <a:endParaRPr lang="en-US" dirty="0">
              <a:solidFill>
                <a:srgbClr val="00FF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1053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1-Net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914400" y="29337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Decision Strategy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(Conflict-driven)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 bwMode="auto">
          <a:xfrm>
            <a:off x="3810000" y="1363133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Boolean Constraint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Propagation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 bwMode="auto">
          <a:xfrm>
            <a:off x="6553200" y="29337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Conflict Analysis &amp;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Learning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3810000" y="43434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Backtracking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3" name="Curved Connector 12"/>
          <p:cNvCxnSpPr>
            <a:stCxn id="8" idx="3"/>
            <a:endCxn id="9" idx="2"/>
          </p:cNvCxnSpPr>
          <p:nvPr/>
        </p:nvCxnSpPr>
        <p:spPr bwMode="auto">
          <a:xfrm rot="5400000" flipH="1" flipV="1">
            <a:off x="2453217" y="1576917"/>
            <a:ext cx="999067" cy="1714500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urved Connector 13"/>
          <p:cNvCxnSpPr>
            <a:stCxn id="9" idx="0"/>
            <a:endCxn id="10" idx="3"/>
          </p:cNvCxnSpPr>
          <p:nvPr/>
        </p:nvCxnSpPr>
        <p:spPr bwMode="auto">
          <a:xfrm>
            <a:off x="6172200" y="1934633"/>
            <a:ext cx="1562100" cy="999067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urved Connector 15"/>
          <p:cNvCxnSpPr>
            <a:stCxn id="10" idx="1"/>
            <a:endCxn id="11" idx="0"/>
          </p:cNvCxnSpPr>
          <p:nvPr/>
        </p:nvCxnSpPr>
        <p:spPr bwMode="auto">
          <a:xfrm rot="5400000">
            <a:off x="6534150" y="3714750"/>
            <a:ext cx="838200" cy="1562100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urved Connector 16"/>
          <p:cNvCxnSpPr>
            <a:stCxn id="11" idx="3"/>
            <a:endCxn id="9" idx="1"/>
          </p:cNvCxnSpPr>
          <p:nvPr/>
        </p:nvCxnSpPr>
        <p:spPr bwMode="auto">
          <a:xfrm rot="5400000" flipH="1" flipV="1">
            <a:off x="4072467" y="3424767"/>
            <a:ext cx="1837267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urved Connector 17"/>
          <p:cNvCxnSpPr>
            <a:endCxn id="11" idx="2"/>
          </p:cNvCxnSpPr>
          <p:nvPr/>
        </p:nvCxnSpPr>
        <p:spPr bwMode="auto">
          <a:xfrm flipV="1">
            <a:off x="3276600" y="4914900"/>
            <a:ext cx="533400" cy="81487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urved Connector 18"/>
          <p:cNvCxnSpPr>
            <a:stCxn id="10" idx="2"/>
            <a:endCxn id="8" idx="0"/>
          </p:cNvCxnSpPr>
          <p:nvPr/>
        </p:nvCxnSpPr>
        <p:spPr bwMode="auto">
          <a:xfrm rot="10800000">
            <a:off x="3276600" y="3505200"/>
            <a:ext cx="3276600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243689" y="312599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conflict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0284107">
            <a:off x="6561188" y="41895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23" name="Snip Same Side Corner Rectangle 22"/>
          <p:cNvSpPr/>
          <p:nvPr/>
        </p:nvSpPr>
        <p:spPr bwMode="auto">
          <a:xfrm>
            <a:off x="920750" y="2933700"/>
            <a:ext cx="2362200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A*-based Router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 bwMode="auto">
          <a:xfrm>
            <a:off x="6576408" y="3870092"/>
            <a:ext cx="2362200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Graph-based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Learning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 bwMode="auto">
          <a:xfrm>
            <a:off x="1030111" y="5013092"/>
            <a:ext cx="1059039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Verdana" pitchFamily="34" charset="0"/>
              </a:rPr>
              <a:t>Net </a:t>
            </a:r>
          </a:p>
          <a:p>
            <a:pPr algn="ctr"/>
            <a:r>
              <a:rPr lang="en-US" sz="1600" dirty="0" smtClean="0">
                <a:latin typeface="Verdana" pitchFamily="34" charset="0"/>
              </a:rPr>
              <a:t>Swapping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26" name="Snip Same Side Corner Rectangle 25"/>
          <p:cNvSpPr/>
          <p:nvPr/>
        </p:nvSpPr>
        <p:spPr bwMode="auto">
          <a:xfrm>
            <a:off x="2089150" y="5013092"/>
            <a:ext cx="1157111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Verdana" pitchFamily="34" charset="0"/>
              </a:rPr>
              <a:t>Net </a:t>
            </a:r>
          </a:p>
          <a:p>
            <a:pPr algn="ctr"/>
            <a:r>
              <a:rPr lang="en-US" sz="1600" dirty="0" smtClean="0">
                <a:latin typeface="Verdana" pitchFamily="34" charset="0"/>
              </a:rPr>
              <a:t>Restarting</a:t>
            </a:r>
            <a:endParaRPr lang="en-US" sz="1600" dirty="0">
              <a:latin typeface="Verdana" pitchFamily="34" charset="0"/>
            </a:endParaRPr>
          </a:p>
        </p:txBody>
      </p:sp>
      <p:cxnSp>
        <p:nvCxnSpPr>
          <p:cNvPr id="27" name="Curved Connector 26"/>
          <p:cNvCxnSpPr>
            <a:stCxn id="8" idx="1"/>
            <a:endCxn id="25" idx="3"/>
          </p:cNvCxnSpPr>
          <p:nvPr/>
        </p:nvCxnSpPr>
        <p:spPr bwMode="auto">
          <a:xfrm rot="5400000">
            <a:off x="1359370" y="4276962"/>
            <a:ext cx="936392" cy="5358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urved Connector 27"/>
          <p:cNvCxnSpPr>
            <a:stCxn id="8" idx="1"/>
            <a:endCxn id="26" idx="3"/>
          </p:cNvCxnSpPr>
          <p:nvPr/>
        </p:nvCxnSpPr>
        <p:spPr bwMode="auto">
          <a:xfrm rot="16200000" flipH="1">
            <a:off x="1913407" y="4258793"/>
            <a:ext cx="936392" cy="5722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49250" y="425450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Time-to-flip?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36472" y="416334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Time-to-</a:t>
            </a:r>
          </a:p>
          <a:p>
            <a:r>
              <a:rPr lang="en-US" dirty="0" smtClean="0"/>
              <a:t>restart?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97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1-Net Example</a:t>
            </a:r>
            <a:endParaRPr lang="en-US" dirty="0"/>
          </a:p>
        </p:txBody>
      </p:sp>
      <p:cxnSp>
        <p:nvCxnSpPr>
          <p:cNvPr id="234" name="Straight Connector 233"/>
          <p:cNvCxnSpPr>
            <a:stCxn id="231" idx="1"/>
            <a:endCxn id="231" idx="3"/>
          </p:cNvCxnSpPr>
          <p:nvPr/>
        </p:nvCxnSpPr>
        <p:spPr>
          <a:xfrm>
            <a:off x="532851" y="3071110"/>
            <a:ext cx="343602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221939" y="1906900"/>
            <a:ext cx="3871090" cy="2612666"/>
            <a:chOff x="221939" y="2334792"/>
            <a:chExt cx="3871090" cy="2612666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1683655" y="2420968"/>
              <a:ext cx="0" cy="2156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2860475" y="2420969"/>
              <a:ext cx="0" cy="2156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2" name="Group 241"/>
            <p:cNvGrpSpPr/>
            <p:nvPr/>
          </p:nvGrpSpPr>
          <p:grpSpPr>
            <a:xfrm>
              <a:off x="221939" y="2334792"/>
              <a:ext cx="3871090" cy="2612666"/>
              <a:chOff x="220263" y="1736860"/>
              <a:chExt cx="5028256" cy="3227408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624114" y="1843314"/>
                <a:ext cx="4463143" cy="26633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20263" y="450668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227545" y="299033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249316" y="173686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1935291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3429704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4925995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sp>
        <p:nvSpPr>
          <p:cNvPr id="272" name="Oval 271"/>
          <p:cNvSpPr/>
          <p:nvPr/>
        </p:nvSpPr>
        <p:spPr>
          <a:xfrm>
            <a:off x="435769" y="4037439"/>
            <a:ext cx="228600" cy="228600"/>
          </a:xfrm>
          <a:prstGeom prst="ellipse">
            <a:avLst/>
          </a:prstGeom>
          <a:solidFill>
            <a:schemeClr val="accent3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839836" y="4034843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4371635" y="1835883"/>
            <a:ext cx="1670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s: (0, 0)</a:t>
            </a:r>
          </a:p>
          <a:p>
            <a:r>
              <a:rPr lang="en-US" dirty="0" smtClean="0"/>
              <a:t>t: (3, 0)</a:t>
            </a:r>
          </a:p>
          <a:p>
            <a:endParaRPr lang="en-US" dirty="0" smtClean="0"/>
          </a:p>
          <a:p>
            <a:r>
              <a:rPr lang="en-US" dirty="0" smtClean="0"/>
              <a:t>¬(1,0) </a:t>
            </a:r>
            <a:r>
              <a:rPr lang="en-US" dirty="0" smtClean="0">
                <a:sym typeface="Symbol" panose="05050102010706020507" pitchFamily="18" charset="2"/>
              </a:rPr>
              <a:t></a:t>
            </a:r>
            <a:r>
              <a:rPr lang="en-US" dirty="0" smtClean="0"/>
              <a:t> ¬(2,0)</a:t>
            </a:r>
          </a:p>
          <a:p>
            <a:r>
              <a:rPr lang="en-US" dirty="0"/>
              <a:t>¬(1,0)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¬(1,1)</a:t>
            </a:r>
          </a:p>
          <a:p>
            <a:r>
              <a:rPr lang="en-US" dirty="0" smtClean="0"/>
              <a:t>¬(3,2)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¬(3,1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276" name="Oval 275"/>
          <p:cNvSpPr/>
          <p:nvPr/>
        </p:nvSpPr>
        <p:spPr>
          <a:xfrm>
            <a:off x="4191041" y="1874254"/>
            <a:ext cx="228600" cy="228600"/>
          </a:xfrm>
          <a:prstGeom prst="ellipse">
            <a:avLst/>
          </a:prstGeom>
          <a:solidFill>
            <a:schemeClr val="accent3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4191041" y="2205883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3" name="Straight Connector 252"/>
          <p:cNvCxnSpPr>
            <a:stCxn id="272" idx="6"/>
            <a:endCxn id="273" idx="2"/>
          </p:cNvCxnSpPr>
          <p:nvPr/>
        </p:nvCxnSpPr>
        <p:spPr>
          <a:xfrm flipV="1">
            <a:off x="664369" y="4149143"/>
            <a:ext cx="3175467" cy="25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593431" y="3707606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path: </a:t>
            </a:r>
          </a:p>
          <a:p>
            <a:r>
              <a:rPr lang="en-US" dirty="0" smtClean="0"/>
              <a:t>A* from s-&gt;t</a:t>
            </a:r>
          </a:p>
        </p:txBody>
      </p:sp>
      <p:cxnSp>
        <p:nvCxnSpPr>
          <p:cNvPr id="281" name="Straight Connector 280"/>
          <p:cNvCxnSpPr/>
          <p:nvPr/>
        </p:nvCxnSpPr>
        <p:spPr>
          <a:xfrm>
            <a:off x="7761041" y="2056391"/>
            <a:ext cx="8717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7829596" y="2403426"/>
            <a:ext cx="87176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6676513" y="2199853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path</a:t>
            </a:r>
            <a:endParaRPr lang="en-US" dirty="0"/>
          </a:p>
        </p:txBody>
      </p:sp>
      <p:cxnSp>
        <p:nvCxnSpPr>
          <p:cNvPr id="286" name="Straight Connector 285"/>
          <p:cNvCxnSpPr/>
          <p:nvPr/>
        </p:nvCxnSpPr>
        <p:spPr>
          <a:xfrm>
            <a:off x="670519" y="4141998"/>
            <a:ext cx="995915" cy="1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Oval 287"/>
          <p:cNvSpPr/>
          <p:nvPr/>
        </p:nvSpPr>
        <p:spPr>
          <a:xfrm>
            <a:off x="8151178" y="2289126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569355" y="4028206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/>
          <p:cNvSpPr txBox="1"/>
          <p:nvPr/>
        </p:nvSpPr>
        <p:spPr>
          <a:xfrm>
            <a:off x="1501079" y="2801084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687399" y="3879292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4305341" y="2671763"/>
            <a:ext cx="1869993" cy="3341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TextBox 292"/>
          <p:cNvSpPr txBox="1"/>
          <p:nvPr/>
        </p:nvSpPr>
        <p:spPr>
          <a:xfrm>
            <a:off x="6679398" y="185281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sugg</a:t>
            </a:r>
            <a:r>
              <a:rPr lang="en-US" dirty="0" smtClean="0"/>
              <a:t>.)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133515" y="4900665"/>
            <a:ext cx="188641" cy="8571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33515" y="544288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violation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73484" y="4266039"/>
            <a:ext cx="0" cy="377399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825108" y="4531816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Activate edge in </a:t>
            </a:r>
            <a:r>
              <a:rPr lang="en-US" dirty="0" err="1" smtClean="0"/>
              <a:t>sugg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65678" y="3943633"/>
            <a:ext cx="416211" cy="4162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6030" y="3943633"/>
            <a:ext cx="416211" cy="4162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563673" y="5602875"/>
            <a:ext cx="1686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dirty="0" smtClean="0"/>
              <a:t>A* search </a:t>
            </a:r>
          </a:p>
          <a:p>
            <a:pPr lvl="1" algn="ctr"/>
            <a:r>
              <a:rPr lang="en-US" dirty="0" smtClean="0"/>
              <a:t>for new </a:t>
            </a:r>
            <a:r>
              <a:rPr lang="el-GR" dirty="0">
                <a:latin typeface="Times New Roman"/>
                <a:cs typeface="Times New Roman"/>
              </a:rPr>
              <a:t>σ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922814" y="2857500"/>
            <a:ext cx="1363436" cy="1151164"/>
          </a:xfrm>
          <a:custGeom>
            <a:avLst/>
            <a:gdLst>
              <a:gd name="connsiteX0" fmla="*/ 1363436 w 1363436"/>
              <a:gd name="connsiteY0" fmla="*/ 8164 h 1151164"/>
              <a:gd name="connsiteX1" fmla="*/ 1314450 w 1363436"/>
              <a:gd name="connsiteY1" fmla="*/ 0 h 1151164"/>
              <a:gd name="connsiteX2" fmla="*/ 1159329 w 1363436"/>
              <a:gd name="connsiteY2" fmla="*/ 24493 h 1151164"/>
              <a:gd name="connsiteX3" fmla="*/ 1012372 w 1363436"/>
              <a:gd name="connsiteY3" fmla="*/ 73479 h 1151164"/>
              <a:gd name="connsiteX4" fmla="*/ 938893 w 1363436"/>
              <a:gd name="connsiteY4" fmla="*/ 114300 h 1151164"/>
              <a:gd name="connsiteX5" fmla="*/ 742950 w 1363436"/>
              <a:gd name="connsiteY5" fmla="*/ 187779 h 1151164"/>
              <a:gd name="connsiteX6" fmla="*/ 685800 w 1363436"/>
              <a:gd name="connsiteY6" fmla="*/ 220436 h 1151164"/>
              <a:gd name="connsiteX7" fmla="*/ 547007 w 1363436"/>
              <a:gd name="connsiteY7" fmla="*/ 318407 h 1151164"/>
              <a:gd name="connsiteX8" fmla="*/ 498022 w 1363436"/>
              <a:gd name="connsiteY8" fmla="*/ 351064 h 1151164"/>
              <a:gd name="connsiteX9" fmla="*/ 416379 w 1363436"/>
              <a:gd name="connsiteY9" fmla="*/ 440871 h 1151164"/>
              <a:gd name="connsiteX10" fmla="*/ 326572 w 1363436"/>
              <a:gd name="connsiteY10" fmla="*/ 612321 h 1151164"/>
              <a:gd name="connsiteX11" fmla="*/ 302079 w 1363436"/>
              <a:gd name="connsiteY11" fmla="*/ 677636 h 1151164"/>
              <a:gd name="connsiteX12" fmla="*/ 293915 w 1363436"/>
              <a:gd name="connsiteY12" fmla="*/ 710293 h 1151164"/>
              <a:gd name="connsiteX13" fmla="*/ 228600 w 1363436"/>
              <a:gd name="connsiteY13" fmla="*/ 808264 h 1151164"/>
              <a:gd name="connsiteX14" fmla="*/ 212272 w 1363436"/>
              <a:gd name="connsiteY14" fmla="*/ 832757 h 1151164"/>
              <a:gd name="connsiteX15" fmla="*/ 171450 w 1363436"/>
              <a:gd name="connsiteY15" fmla="*/ 873579 h 1151164"/>
              <a:gd name="connsiteX16" fmla="*/ 122465 w 1363436"/>
              <a:gd name="connsiteY16" fmla="*/ 955221 h 1151164"/>
              <a:gd name="connsiteX17" fmla="*/ 57150 w 1363436"/>
              <a:gd name="connsiteY17" fmla="*/ 1012371 h 1151164"/>
              <a:gd name="connsiteX18" fmla="*/ 48986 w 1363436"/>
              <a:gd name="connsiteY18" fmla="*/ 1036864 h 1151164"/>
              <a:gd name="connsiteX19" fmla="*/ 16329 w 1363436"/>
              <a:gd name="connsiteY19" fmla="*/ 1094014 h 1151164"/>
              <a:gd name="connsiteX20" fmla="*/ 0 w 1363436"/>
              <a:gd name="connsiteY20" fmla="*/ 1151164 h 115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63436" h="1151164">
                <a:moveTo>
                  <a:pt x="1363436" y="8164"/>
                </a:moveTo>
                <a:cubicBezTo>
                  <a:pt x="1347107" y="5443"/>
                  <a:pt x="1331004" y="0"/>
                  <a:pt x="1314450" y="0"/>
                </a:cubicBezTo>
                <a:cubicBezTo>
                  <a:pt x="1265335" y="0"/>
                  <a:pt x="1206762" y="12010"/>
                  <a:pt x="1159329" y="24493"/>
                </a:cubicBezTo>
                <a:cubicBezTo>
                  <a:pt x="1125627" y="33362"/>
                  <a:pt x="1046830" y="57263"/>
                  <a:pt x="1012372" y="73479"/>
                </a:cubicBezTo>
                <a:cubicBezTo>
                  <a:pt x="987020" y="85409"/>
                  <a:pt x="964190" y="102254"/>
                  <a:pt x="938893" y="114300"/>
                </a:cubicBezTo>
                <a:cubicBezTo>
                  <a:pt x="734144" y="211798"/>
                  <a:pt x="947463" y="101668"/>
                  <a:pt x="742950" y="187779"/>
                </a:cubicBezTo>
                <a:cubicBezTo>
                  <a:pt x="722729" y="196293"/>
                  <a:pt x="704522" y="208995"/>
                  <a:pt x="685800" y="220436"/>
                </a:cubicBezTo>
                <a:cubicBezTo>
                  <a:pt x="521290" y="320970"/>
                  <a:pt x="657259" y="235719"/>
                  <a:pt x="547007" y="318407"/>
                </a:cubicBezTo>
                <a:cubicBezTo>
                  <a:pt x="531308" y="330182"/>
                  <a:pt x="513003" y="338388"/>
                  <a:pt x="498022" y="351064"/>
                </a:cubicBezTo>
                <a:cubicBezTo>
                  <a:pt x="471841" y="373217"/>
                  <a:pt x="436535" y="409197"/>
                  <a:pt x="416379" y="440871"/>
                </a:cubicBezTo>
                <a:cubicBezTo>
                  <a:pt x="392353" y="478626"/>
                  <a:pt x="335747" y="587855"/>
                  <a:pt x="326572" y="612321"/>
                </a:cubicBezTo>
                <a:cubicBezTo>
                  <a:pt x="318408" y="634093"/>
                  <a:pt x="309432" y="655577"/>
                  <a:pt x="302079" y="677636"/>
                </a:cubicBezTo>
                <a:cubicBezTo>
                  <a:pt x="298531" y="688281"/>
                  <a:pt x="299235" y="700414"/>
                  <a:pt x="293915" y="710293"/>
                </a:cubicBezTo>
                <a:cubicBezTo>
                  <a:pt x="293908" y="710306"/>
                  <a:pt x="243117" y="786488"/>
                  <a:pt x="228600" y="808264"/>
                </a:cubicBezTo>
                <a:cubicBezTo>
                  <a:pt x="223157" y="816428"/>
                  <a:pt x="219210" y="825819"/>
                  <a:pt x="212272" y="832757"/>
                </a:cubicBezTo>
                <a:cubicBezTo>
                  <a:pt x="198665" y="846364"/>
                  <a:pt x="182830" y="858061"/>
                  <a:pt x="171450" y="873579"/>
                </a:cubicBezTo>
                <a:cubicBezTo>
                  <a:pt x="152682" y="899172"/>
                  <a:pt x="144906" y="932780"/>
                  <a:pt x="122465" y="955221"/>
                </a:cubicBezTo>
                <a:cubicBezTo>
                  <a:pt x="80185" y="997501"/>
                  <a:pt x="102123" y="978642"/>
                  <a:pt x="57150" y="1012371"/>
                </a:cubicBezTo>
                <a:cubicBezTo>
                  <a:pt x="54429" y="1020535"/>
                  <a:pt x="53256" y="1029392"/>
                  <a:pt x="48986" y="1036864"/>
                </a:cubicBezTo>
                <a:cubicBezTo>
                  <a:pt x="25588" y="1077811"/>
                  <a:pt x="24838" y="1055723"/>
                  <a:pt x="16329" y="1094014"/>
                </a:cubicBezTo>
                <a:cubicBezTo>
                  <a:pt x="3762" y="1150566"/>
                  <a:pt x="20748" y="1130419"/>
                  <a:pt x="0" y="1151164"/>
                </a:cubicBezTo>
              </a:path>
            </a:pathLst>
          </a:custGeom>
          <a:noFill/>
          <a:ln w="6350" cap="flat" cmpd="sng" algn="ctr">
            <a:solidFill>
              <a:srgbClr val="FFC000"/>
            </a:solidFill>
            <a:prstDash val="sysDash"/>
            <a:round/>
            <a:headEnd type="diamond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1790584" y="3107266"/>
            <a:ext cx="2629057" cy="45719"/>
          </a:xfrm>
          <a:custGeom>
            <a:avLst/>
            <a:gdLst>
              <a:gd name="connsiteX0" fmla="*/ 1363436 w 1363436"/>
              <a:gd name="connsiteY0" fmla="*/ 8164 h 1151164"/>
              <a:gd name="connsiteX1" fmla="*/ 1314450 w 1363436"/>
              <a:gd name="connsiteY1" fmla="*/ 0 h 1151164"/>
              <a:gd name="connsiteX2" fmla="*/ 1159329 w 1363436"/>
              <a:gd name="connsiteY2" fmla="*/ 24493 h 1151164"/>
              <a:gd name="connsiteX3" fmla="*/ 1012372 w 1363436"/>
              <a:gd name="connsiteY3" fmla="*/ 73479 h 1151164"/>
              <a:gd name="connsiteX4" fmla="*/ 938893 w 1363436"/>
              <a:gd name="connsiteY4" fmla="*/ 114300 h 1151164"/>
              <a:gd name="connsiteX5" fmla="*/ 742950 w 1363436"/>
              <a:gd name="connsiteY5" fmla="*/ 187779 h 1151164"/>
              <a:gd name="connsiteX6" fmla="*/ 685800 w 1363436"/>
              <a:gd name="connsiteY6" fmla="*/ 220436 h 1151164"/>
              <a:gd name="connsiteX7" fmla="*/ 547007 w 1363436"/>
              <a:gd name="connsiteY7" fmla="*/ 318407 h 1151164"/>
              <a:gd name="connsiteX8" fmla="*/ 498022 w 1363436"/>
              <a:gd name="connsiteY8" fmla="*/ 351064 h 1151164"/>
              <a:gd name="connsiteX9" fmla="*/ 416379 w 1363436"/>
              <a:gd name="connsiteY9" fmla="*/ 440871 h 1151164"/>
              <a:gd name="connsiteX10" fmla="*/ 326572 w 1363436"/>
              <a:gd name="connsiteY10" fmla="*/ 612321 h 1151164"/>
              <a:gd name="connsiteX11" fmla="*/ 302079 w 1363436"/>
              <a:gd name="connsiteY11" fmla="*/ 677636 h 1151164"/>
              <a:gd name="connsiteX12" fmla="*/ 293915 w 1363436"/>
              <a:gd name="connsiteY12" fmla="*/ 710293 h 1151164"/>
              <a:gd name="connsiteX13" fmla="*/ 228600 w 1363436"/>
              <a:gd name="connsiteY13" fmla="*/ 808264 h 1151164"/>
              <a:gd name="connsiteX14" fmla="*/ 212272 w 1363436"/>
              <a:gd name="connsiteY14" fmla="*/ 832757 h 1151164"/>
              <a:gd name="connsiteX15" fmla="*/ 171450 w 1363436"/>
              <a:gd name="connsiteY15" fmla="*/ 873579 h 1151164"/>
              <a:gd name="connsiteX16" fmla="*/ 122465 w 1363436"/>
              <a:gd name="connsiteY16" fmla="*/ 955221 h 1151164"/>
              <a:gd name="connsiteX17" fmla="*/ 57150 w 1363436"/>
              <a:gd name="connsiteY17" fmla="*/ 1012371 h 1151164"/>
              <a:gd name="connsiteX18" fmla="*/ 48986 w 1363436"/>
              <a:gd name="connsiteY18" fmla="*/ 1036864 h 1151164"/>
              <a:gd name="connsiteX19" fmla="*/ 16329 w 1363436"/>
              <a:gd name="connsiteY19" fmla="*/ 1094014 h 1151164"/>
              <a:gd name="connsiteX20" fmla="*/ 0 w 1363436"/>
              <a:gd name="connsiteY20" fmla="*/ 1151164 h 115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63436" h="1151164">
                <a:moveTo>
                  <a:pt x="1363436" y="8164"/>
                </a:moveTo>
                <a:cubicBezTo>
                  <a:pt x="1347107" y="5443"/>
                  <a:pt x="1331004" y="0"/>
                  <a:pt x="1314450" y="0"/>
                </a:cubicBezTo>
                <a:cubicBezTo>
                  <a:pt x="1265335" y="0"/>
                  <a:pt x="1206762" y="12010"/>
                  <a:pt x="1159329" y="24493"/>
                </a:cubicBezTo>
                <a:cubicBezTo>
                  <a:pt x="1125627" y="33362"/>
                  <a:pt x="1046830" y="57263"/>
                  <a:pt x="1012372" y="73479"/>
                </a:cubicBezTo>
                <a:cubicBezTo>
                  <a:pt x="987020" y="85409"/>
                  <a:pt x="964190" y="102254"/>
                  <a:pt x="938893" y="114300"/>
                </a:cubicBezTo>
                <a:cubicBezTo>
                  <a:pt x="734144" y="211798"/>
                  <a:pt x="947463" y="101668"/>
                  <a:pt x="742950" y="187779"/>
                </a:cubicBezTo>
                <a:cubicBezTo>
                  <a:pt x="722729" y="196293"/>
                  <a:pt x="704522" y="208995"/>
                  <a:pt x="685800" y="220436"/>
                </a:cubicBezTo>
                <a:cubicBezTo>
                  <a:pt x="521290" y="320970"/>
                  <a:pt x="657259" y="235719"/>
                  <a:pt x="547007" y="318407"/>
                </a:cubicBezTo>
                <a:cubicBezTo>
                  <a:pt x="531308" y="330182"/>
                  <a:pt x="513003" y="338388"/>
                  <a:pt x="498022" y="351064"/>
                </a:cubicBezTo>
                <a:cubicBezTo>
                  <a:pt x="471841" y="373217"/>
                  <a:pt x="436535" y="409197"/>
                  <a:pt x="416379" y="440871"/>
                </a:cubicBezTo>
                <a:cubicBezTo>
                  <a:pt x="392353" y="478626"/>
                  <a:pt x="335747" y="587855"/>
                  <a:pt x="326572" y="612321"/>
                </a:cubicBezTo>
                <a:cubicBezTo>
                  <a:pt x="318408" y="634093"/>
                  <a:pt x="309432" y="655577"/>
                  <a:pt x="302079" y="677636"/>
                </a:cubicBezTo>
                <a:cubicBezTo>
                  <a:pt x="298531" y="688281"/>
                  <a:pt x="299235" y="700414"/>
                  <a:pt x="293915" y="710293"/>
                </a:cubicBezTo>
                <a:cubicBezTo>
                  <a:pt x="293908" y="710306"/>
                  <a:pt x="243117" y="786488"/>
                  <a:pt x="228600" y="808264"/>
                </a:cubicBezTo>
                <a:cubicBezTo>
                  <a:pt x="223157" y="816428"/>
                  <a:pt x="219210" y="825819"/>
                  <a:pt x="212272" y="832757"/>
                </a:cubicBezTo>
                <a:cubicBezTo>
                  <a:pt x="198665" y="846364"/>
                  <a:pt x="182830" y="858061"/>
                  <a:pt x="171450" y="873579"/>
                </a:cubicBezTo>
                <a:cubicBezTo>
                  <a:pt x="152682" y="899172"/>
                  <a:pt x="144906" y="932780"/>
                  <a:pt x="122465" y="955221"/>
                </a:cubicBezTo>
                <a:cubicBezTo>
                  <a:pt x="80185" y="997501"/>
                  <a:pt x="102123" y="978642"/>
                  <a:pt x="57150" y="1012371"/>
                </a:cubicBezTo>
                <a:cubicBezTo>
                  <a:pt x="54429" y="1020535"/>
                  <a:pt x="53256" y="1029392"/>
                  <a:pt x="48986" y="1036864"/>
                </a:cubicBezTo>
                <a:cubicBezTo>
                  <a:pt x="25588" y="1077811"/>
                  <a:pt x="24838" y="1055723"/>
                  <a:pt x="16329" y="1094014"/>
                </a:cubicBezTo>
                <a:cubicBezTo>
                  <a:pt x="3762" y="1150566"/>
                  <a:pt x="20748" y="1130419"/>
                  <a:pt x="0" y="1151164"/>
                </a:cubicBezTo>
              </a:path>
            </a:pathLst>
          </a:custGeom>
          <a:noFill/>
          <a:ln w="6350" cap="flat" cmpd="sng" algn="ctr">
            <a:solidFill>
              <a:srgbClr val="FFC000"/>
            </a:solidFill>
            <a:prstDash val="sysDash"/>
            <a:round/>
            <a:headEnd type="diamond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196" y="3825975"/>
            <a:ext cx="11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SAT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Decision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196" y="4464403"/>
            <a:ext cx="329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Path Suggestion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not an actual SAT decision)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6248400" y="2671763"/>
            <a:ext cx="228600" cy="909637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8090" y="2896929"/>
            <a:ext cx="178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73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/>
      <p:bldP spid="285" grpId="0"/>
      <p:bldP spid="288" grpId="0" animBg="1"/>
      <p:bldP spid="289" grpId="0" animBg="1"/>
      <p:bldP spid="259" grpId="0"/>
      <p:bldP spid="291" grpId="0"/>
      <p:bldP spid="261" grpId="0" animBg="1"/>
      <p:bldP spid="293" grpId="0"/>
      <p:bldP spid="5" grpId="0"/>
      <p:bldP spid="67" grpId="0"/>
      <p:bldP spid="3" grpId="0" animBg="1"/>
      <p:bldP spid="39" grpId="0" animBg="1"/>
      <p:bldP spid="40" grpId="0"/>
      <p:bldP spid="11" grpId="0" animBg="1"/>
      <p:bldP spid="44" grpId="0" animBg="1"/>
      <p:bldP spid="12" grpId="0"/>
      <p:bldP spid="12" grpId="1"/>
      <p:bldP spid="13" grpId="0" build="allAtOnce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1-Net Example</a:t>
            </a:r>
            <a:endParaRPr lang="en-US" dirty="0"/>
          </a:p>
        </p:txBody>
      </p:sp>
      <p:cxnSp>
        <p:nvCxnSpPr>
          <p:cNvPr id="234" name="Straight Connector 233"/>
          <p:cNvCxnSpPr>
            <a:stCxn id="231" idx="1"/>
            <a:endCxn id="231" idx="3"/>
          </p:cNvCxnSpPr>
          <p:nvPr/>
        </p:nvCxnSpPr>
        <p:spPr>
          <a:xfrm>
            <a:off x="532851" y="3071110"/>
            <a:ext cx="343602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221939" y="1906900"/>
            <a:ext cx="3871090" cy="2612666"/>
            <a:chOff x="221939" y="2334792"/>
            <a:chExt cx="3871090" cy="2612666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1683655" y="2420968"/>
              <a:ext cx="0" cy="2156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2860475" y="2420969"/>
              <a:ext cx="0" cy="2156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2" name="Group 241"/>
            <p:cNvGrpSpPr/>
            <p:nvPr/>
          </p:nvGrpSpPr>
          <p:grpSpPr>
            <a:xfrm>
              <a:off x="221939" y="2334792"/>
              <a:ext cx="3871090" cy="2612666"/>
              <a:chOff x="220263" y="1736860"/>
              <a:chExt cx="5028256" cy="3227408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624114" y="1843314"/>
                <a:ext cx="4463143" cy="26633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20263" y="450668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227545" y="299033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249316" y="173686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1935291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3429704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4925995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sp>
        <p:nvSpPr>
          <p:cNvPr id="272" name="Oval 271"/>
          <p:cNvSpPr/>
          <p:nvPr/>
        </p:nvSpPr>
        <p:spPr>
          <a:xfrm>
            <a:off x="435769" y="4037439"/>
            <a:ext cx="228600" cy="228600"/>
          </a:xfrm>
          <a:prstGeom prst="ellipse">
            <a:avLst/>
          </a:prstGeom>
          <a:solidFill>
            <a:schemeClr val="accent3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839836" y="4034843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4371635" y="1835883"/>
            <a:ext cx="1670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s: (0, 0)</a:t>
            </a:r>
          </a:p>
          <a:p>
            <a:r>
              <a:rPr lang="en-US" dirty="0" smtClean="0"/>
              <a:t>t: (3, 0)</a:t>
            </a:r>
          </a:p>
          <a:p>
            <a:endParaRPr lang="en-US" dirty="0" smtClean="0"/>
          </a:p>
          <a:p>
            <a:r>
              <a:rPr lang="en-US" dirty="0" smtClean="0"/>
              <a:t>¬(1,0)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¬(2,0)</a:t>
            </a:r>
          </a:p>
          <a:p>
            <a:r>
              <a:rPr lang="en-US" dirty="0"/>
              <a:t>¬(1,0)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¬(1,1)</a:t>
            </a:r>
          </a:p>
          <a:p>
            <a:r>
              <a:rPr lang="en-US" dirty="0" smtClean="0"/>
              <a:t>¬(3,2)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¬(3,1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276" name="Oval 275"/>
          <p:cNvSpPr/>
          <p:nvPr/>
        </p:nvSpPr>
        <p:spPr>
          <a:xfrm>
            <a:off x="4191041" y="1874254"/>
            <a:ext cx="228600" cy="228600"/>
          </a:xfrm>
          <a:prstGeom prst="ellipse">
            <a:avLst/>
          </a:prstGeom>
          <a:solidFill>
            <a:schemeClr val="accent3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4191041" y="2205883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3" name="Straight Connector 252"/>
          <p:cNvCxnSpPr>
            <a:stCxn id="272" idx="0"/>
          </p:cNvCxnSpPr>
          <p:nvPr/>
        </p:nvCxnSpPr>
        <p:spPr>
          <a:xfrm flipV="1">
            <a:off x="550069" y="1993077"/>
            <a:ext cx="0" cy="20443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593431" y="3707606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path: </a:t>
            </a:r>
          </a:p>
          <a:p>
            <a:r>
              <a:rPr lang="en-US" dirty="0" smtClean="0"/>
              <a:t>A* from s-&gt;t</a:t>
            </a:r>
          </a:p>
        </p:txBody>
      </p:sp>
      <p:cxnSp>
        <p:nvCxnSpPr>
          <p:cNvPr id="281" name="Straight Connector 280"/>
          <p:cNvCxnSpPr/>
          <p:nvPr/>
        </p:nvCxnSpPr>
        <p:spPr>
          <a:xfrm>
            <a:off x="7761041" y="2056391"/>
            <a:ext cx="8717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7829596" y="2403426"/>
            <a:ext cx="87176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6676513" y="2199853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path</a:t>
            </a:r>
            <a:endParaRPr lang="en-US" dirty="0"/>
          </a:p>
        </p:txBody>
      </p:sp>
      <p:cxnSp>
        <p:nvCxnSpPr>
          <p:cNvPr id="286" name="Straight Connector 285"/>
          <p:cNvCxnSpPr/>
          <p:nvPr/>
        </p:nvCxnSpPr>
        <p:spPr>
          <a:xfrm>
            <a:off x="670519" y="4141998"/>
            <a:ext cx="995915" cy="1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Oval 287"/>
          <p:cNvSpPr/>
          <p:nvPr/>
        </p:nvSpPr>
        <p:spPr>
          <a:xfrm>
            <a:off x="8151178" y="2289126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569355" y="4028206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/>
          <p:cNvSpPr txBox="1"/>
          <p:nvPr/>
        </p:nvSpPr>
        <p:spPr>
          <a:xfrm>
            <a:off x="1501079" y="2801084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687399" y="3879292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6679398" y="185281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sugg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9" name="Arc 38"/>
          <p:cNvSpPr/>
          <p:nvPr/>
        </p:nvSpPr>
        <p:spPr>
          <a:xfrm rot="11130919" flipV="1">
            <a:off x="3896026" y="4673893"/>
            <a:ext cx="1694480" cy="1149128"/>
          </a:xfrm>
          <a:prstGeom prst="arc">
            <a:avLst>
              <a:gd name="adj1" fmla="val 15740526"/>
              <a:gd name="adj2" fmla="val 2574844"/>
            </a:avLst>
          </a:prstGeom>
          <a:ln w="190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3673" y="5602875"/>
            <a:ext cx="1686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dirty="0" smtClean="0"/>
              <a:t>A* search </a:t>
            </a:r>
          </a:p>
          <a:p>
            <a:pPr lvl="1" algn="ctr"/>
            <a:r>
              <a:rPr lang="en-US" dirty="0" smtClean="0"/>
              <a:t>for new </a:t>
            </a:r>
            <a:r>
              <a:rPr lang="el-GR" dirty="0">
                <a:latin typeface="Times New Roman"/>
                <a:cs typeface="Times New Roman"/>
              </a:rPr>
              <a:t>σ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73484" y="4266039"/>
            <a:ext cx="0" cy="377399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66264" y="50286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No </a:t>
            </a:r>
            <a:r>
              <a:rPr lang="en-US" dirty="0" smtClean="0">
                <a:solidFill>
                  <a:schemeClr val="accent3"/>
                </a:solidFill>
                <a:sym typeface="Symbol" panose="05050102010706020507" pitchFamily="18" charset="2"/>
              </a:rPr>
              <a:t>-violation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4" name="Arc 43"/>
          <p:cNvSpPr/>
          <p:nvPr/>
        </p:nvSpPr>
        <p:spPr>
          <a:xfrm rot="11130919" flipH="1" flipV="1">
            <a:off x="6975559" y="4123956"/>
            <a:ext cx="1545380" cy="1744602"/>
          </a:xfrm>
          <a:prstGeom prst="arc">
            <a:avLst>
              <a:gd name="adj1" fmla="val 12029890"/>
              <a:gd name="adj2" fmla="val 1733385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36331" y="5179573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Path found</a:t>
            </a:r>
            <a:r>
              <a:rPr lang="el-GR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5551" y="5554265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Target is part </a:t>
            </a:r>
            <a:r>
              <a:rPr lang="en-US" dirty="0"/>
              <a:t>of </a:t>
            </a:r>
            <a:r>
              <a:rPr lang="en-US" dirty="0" smtClean="0"/>
              <a:t>path?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8443913" y="52452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93618" y="377157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25108" y="4531816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Activate edge in </a:t>
            </a:r>
            <a:r>
              <a:rPr lang="en-US" dirty="0" err="1" smtClean="0"/>
              <a:t>sugg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50069" y="1988554"/>
            <a:ext cx="3418810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73" idx="0"/>
          </p:cNvCxnSpPr>
          <p:nvPr/>
        </p:nvCxnSpPr>
        <p:spPr>
          <a:xfrm flipH="1">
            <a:off x="3954136" y="1988554"/>
            <a:ext cx="1" cy="204628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103663" y="4901148"/>
            <a:ext cx="481888" cy="713473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72" idx="0"/>
            <a:endCxn id="72" idx="4"/>
          </p:cNvCxnSpPr>
          <p:nvPr/>
        </p:nvCxnSpPr>
        <p:spPr>
          <a:xfrm flipH="1" flipV="1">
            <a:off x="539995" y="3171369"/>
            <a:ext cx="10074" cy="86607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25695" y="294276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2" idx="0"/>
            <a:endCxn id="76" idx="4"/>
          </p:cNvCxnSpPr>
          <p:nvPr/>
        </p:nvCxnSpPr>
        <p:spPr>
          <a:xfrm flipV="1">
            <a:off x="539995" y="2096079"/>
            <a:ext cx="4319" cy="84669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30014" y="186747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6" idx="6"/>
            <a:endCxn id="84" idx="2"/>
          </p:cNvCxnSpPr>
          <p:nvPr/>
        </p:nvCxnSpPr>
        <p:spPr>
          <a:xfrm>
            <a:off x="658614" y="1981779"/>
            <a:ext cx="2099610" cy="6715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3844728" y="186448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58224" y="1874194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571285" y="1835883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endCxn id="81" idx="2"/>
          </p:cNvCxnSpPr>
          <p:nvPr/>
        </p:nvCxnSpPr>
        <p:spPr>
          <a:xfrm flipV="1">
            <a:off x="2986824" y="1978789"/>
            <a:ext cx="857904" cy="6347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 bwMode="auto">
          <a:xfrm rot="5400000">
            <a:off x="1323650" y="276685"/>
            <a:ext cx="435114" cy="2638536"/>
          </a:xfrm>
          <a:prstGeom prst="lef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384" y="93086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82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16" grpId="0"/>
      <p:bldP spid="62" grpId="0"/>
      <p:bldP spid="20" grpId="0"/>
      <p:bldP spid="72" grpId="0" animBg="1"/>
      <p:bldP spid="76" grpId="0" animBg="1"/>
      <p:bldP spid="81" grpId="0" animBg="1"/>
      <p:bldP spid="84" grpId="0" animBg="1"/>
      <p:bldP spid="85" grpId="0" animBg="1"/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1-Net Example</a:t>
            </a:r>
            <a:endParaRPr lang="en-US" dirty="0"/>
          </a:p>
        </p:txBody>
      </p:sp>
      <p:cxnSp>
        <p:nvCxnSpPr>
          <p:cNvPr id="234" name="Straight Connector 233"/>
          <p:cNvCxnSpPr>
            <a:stCxn id="231" idx="1"/>
            <a:endCxn id="231" idx="3"/>
          </p:cNvCxnSpPr>
          <p:nvPr/>
        </p:nvCxnSpPr>
        <p:spPr>
          <a:xfrm>
            <a:off x="532851" y="3071110"/>
            <a:ext cx="343602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221939" y="1906900"/>
            <a:ext cx="3871090" cy="2612666"/>
            <a:chOff x="221939" y="2334792"/>
            <a:chExt cx="3871090" cy="2612666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1683655" y="2420968"/>
              <a:ext cx="0" cy="2156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2860475" y="2420969"/>
              <a:ext cx="0" cy="2156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2" name="Group 241"/>
            <p:cNvGrpSpPr/>
            <p:nvPr/>
          </p:nvGrpSpPr>
          <p:grpSpPr>
            <a:xfrm>
              <a:off x="221939" y="2334792"/>
              <a:ext cx="3871090" cy="2612666"/>
              <a:chOff x="220263" y="1736860"/>
              <a:chExt cx="5028256" cy="3227408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624114" y="1843314"/>
                <a:ext cx="4463143" cy="26633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20263" y="450668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227545" y="299033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249316" y="173686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1935291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3429704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4925995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sp>
        <p:nvSpPr>
          <p:cNvPr id="272" name="Oval 271"/>
          <p:cNvSpPr/>
          <p:nvPr/>
        </p:nvSpPr>
        <p:spPr>
          <a:xfrm>
            <a:off x="435769" y="4037439"/>
            <a:ext cx="228600" cy="228600"/>
          </a:xfrm>
          <a:prstGeom prst="ellipse">
            <a:avLst/>
          </a:prstGeom>
          <a:solidFill>
            <a:schemeClr val="accent3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839836" y="4034843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4371635" y="1835883"/>
            <a:ext cx="1670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s: (0, 0)</a:t>
            </a:r>
          </a:p>
          <a:p>
            <a:r>
              <a:rPr lang="en-US" dirty="0" smtClean="0"/>
              <a:t>t: (3, 0)</a:t>
            </a:r>
          </a:p>
          <a:p>
            <a:endParaRPr lang="en-US" dirty="0" smtClean="0"/>
          </a:p>
          <a:p>
            <a:r>
              <a:rPr lang="en-US" dirty="0" smtClean="0"/>
              <a:t>¬(1,0)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¬(2,0)</a:t>
            </a:r>
          </a:p>
          <a:p>
            <a:r>
              <a:rPr lang="en-US" dirty="0"/>
              <a:t>¬(1,0)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¬(1,1)</a:t>
            </a:r>
          </a:p>
          <a:p>
            <a:r>
              <a:rPr lang="en-US" dirty="0" smtClean="0"/>
              <a:t>¬(3,2)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¬(3,1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276" name="Oval 275"/>
          <p:cNvSpPr/>
          <p:nvPr/>
        </p:nvSpPr>
        <p:spPr>
          <a:xfrm>
            <a:off x="4191041" y="1874254"/>
            <a:ext cx="228600" cy="228600"/>
          </a:xfrm>
          <a:prstGeom prst="ellipse">
            <a:avLst/>
          </a:prstGeom>
          <a:solidFill>
            <a:schemeClr val="accent3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4191041" y="2205883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3" name="Straight Connector 252"/>
          <p:cNvCxnSpPr>
            <a:stCxn id="272" idx="0"/>
          </p:cNvCxnSpPr>
          <p:nvPr/>
        </p:nvCxnSpPr>
        <p:spPr>
          <a:xfrm flipV="1">
            <a:off x="550069" y="1993077"/>
            <a:ext cx="0" cy="20443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593431" y="3707606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path: </a:t>
            </a:r>
          </a:p>
          <a:p>
            <a:r>
              <a:rPr lang="en-US" dirty="0" smtClean="0"/>
              <a:t>A* from s-&gt;t</a:t>
            </a:r>
          </a:p>
        </p:txBody>
      </p:sp>
      <p:cxnSp>
        <p:nvCxnSpPr>
          <p:cNvPr id="281" name="Straight Connector 280"/>
          <p:cNvCxnSpPr/>
          <p:nvPr/>
        </p:nvCxnSpPr>
        <p:spPr>
          <a:xfrm>
            <a:off x="7761041" y="2056391"/>
            <a:ext cx="8717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7829596" y="2403426"/>
            <a:ext cx="87176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6676513" y="2199853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path</a:t>
            </a:r>
            <a:endParaRPr lang="en-US" dirty="0"/>
          </a:p>
        </p:txBody>
      </p:sp>
      <p:cxnSp>
        <p:nvCxnSpPr>
          <p:cNvPr id="286" name="Straight Connector 285"/>
          <p:cNvCxnSpPr/>
          <p:nvPr/>
        </p:nvCxnSpPr>
        <p:spPr>
          <a:xfrm>
            <a:off x="670519" y="4141998"/>
            <a:ext cx="995915" cy="1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Oval 287"/>
          <p:cNvSpPr/>
          <p:nvPr/>
        </p:nvSpPr>
        <p:spPr>
          <a:xfrm>
            <a:off x="8151178" y="2289126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569355" y="4028206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/>
          <p:cNvSpPr txBox="1"/>
          <p:nvPr/>
        </p:nvSpPr>
        <p:spPr>
          <a:xfrm>
            <a:off x="1501079" y="2801084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687399" y="3879292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6679398" y="185281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sugg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63673" y="5602875"/>
            <a:ext cx="1686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dirty="0" smtClean="0"/>
              <a:t>A* search </a:t>
            </a:r>
          </a:p>
          <a:p>
            <a:pPr lvl="1" algn="ctr"/>
            <a:r>
              <a:rPr lang="en-US" dirty="0" smtClean="0"/>
              <a:t>for new </a:t>
            </a:r>
            <a:r>
              <a:rPr lang="el-GR" dirty="0">
                <a:latin typeface="Times New Roman"/>
                <a:cs typeface="Times New Roman"/>
              </a:rPr>
              <a:t>σ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73484" y="4266039"/>
            <a:ext cx="0" cy="377399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25108" y="4531816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Activate edge in </a:t>
            </a:r>
            <a:r>
              <a:rPr lang="en-US" dirty="0" err="1" smtClean="0"/>
              <a:t>sugg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50069" y="1988554"/>
            <a:ext cx="3418810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73" idx="0"/>
          </p:cNvCxnSpPr>
          <p:nvPr/>
        </p:nvCxnSpPr>
        <p:spPr>
          <a:xfrm flipH="1">
            <a:off x="3954136" y="1988554"/>
            <a:ext cx="1" cy="204628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72" idx="0"/>
            <a:endCxn id="72" idx="4"/>
          </p:cNvCxnSpPr>
          <p:nvPr/>
        </p:nvCxnSpPr>
        <p:spPr>
          <a:xfrm flipH="1" flipV="1">
            <a:off x="539995" y="3171369"/>
            <a:ext cx="10074" cy="86607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25695" y="294276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2" idx="0"/>
            <a:endCxn id="76" idx="4"/>
          </p:cNvCxnSpPr>
          <p:nvPr/>
        </p:nvCxnSpPr>
        <p:spPr>
          <a:xfrm flipV="1">
            <a:off x="539995" y="2096079"/>
            <a:ext cx="4319" cy="84669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30014" y="186747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6" idx="6"/>
            <a:endCxn id="84" idx="2"/>
          </p:cNvCxnSpPr>
          <p:nvPr/>
        </p:nvCxnSpPr>
        <p:spPr>
          <a:xfrm>
            <a:off x="658614" y="1981779"/>
            <a:ext cx="2099610" cy="6715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3844728" y="186448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58224" y="1874194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571285" y="1835883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796265" y="2795459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8" name="Straight Connector 87"/>
          <p:cNvCxnSpPr>
            <a:endCxn id="81" idx="2"/>
          </p:cNvCxnSpPr>
          <p:nvPr/>
        </p:nvCxnSpPr>
        <p:spPr>
          <a:xfrm flipV="1">
            <a:off x="2986824" y="1978789"/>
            <a:ext cx="857904" cy="6347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4305341" y="3220601"/>
            <a:ext cx="1869993" cy="294124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059124" y="4866638"/>
            <a:ext cx="308681" cy="762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182364" y="516049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violation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66264" y="50286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No </a:t>
            </a:r>
            <a:r>
              <a:rPr lang="en-US" dirty="0" smtClean="0">
                <a:solidFill>
                  <a:schemeClr val="accent3"/>
                </a:solidFill>
                <a:sym typeface="Symbol" panose="05050102010706020507" pitchFamily="18" charset="2"/>
              </a:rPr>
              <a:t>-violation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0" name="Arc 59"/>
          <p:cNvSpPr/>
          <p:nvPr/>
        </p:nvSpPr>
        <p:spPr>
          <a:xfrm rot="11130919" flipH="1" flipV="1">
            <a:off x="6975559" y="4123956"/>
            <a:ext cx="1545380" cy="1744602"/>
          </a:xfrm>
          <a:prstGeom prst="arc">
            <a:avLst>
              <a:gd name="adj1" fmla="val 12029890"/>
              <a:gd name="adj2" fmla="val 1733385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15551" y="5554265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Target is part </a:t>
            </a:r>
            <a:r>
              <a:rPr lang="en-US" dirty="0"/>
              <a:t>of </a:t>
            </a:r>
            <a:r>
              <a:rPr lang="en-US" dirty="0" smtClean="0"/>
              <a:t>path?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443913" y="52452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93618" y="377157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6103663" y="4901148"/>
            <a:ext cx="481888" cy="713473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4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 flipH="1">
            <a:off x="550069" y="1988554"/>
            <a:ext cx="3418810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81" idx="2"/>
          </p:cNvCxnSpPr>
          <p:nvPr/>
        </p:nvCxnSpPr>
        <p:spPr>
          <a:xfrm flipV="1">
            <a:off x="2986824" y="1978789"/>
            <a:ext cx="857904" cy="6347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1-Net Example</a:t>
            </a:r>
            <a:endParaRPr lang="en-US" dirty="0"/>
          </a:p>
        </p:txBody>
      </p:sp>
      <p:cxnSp>
        <p:nvCxnSpPr>
          <p:cNvPr id="234" name="Straight Connector 233"/>
          <p:cNvCxnSpPr>
            <a:stCxn id="231" idx="1"/>
            <a:endCxn id="231" idx="3"/>
          </p:cNvCxnSpPr>
          <p:nvPr/>
        </p:nvCxnSpPr>
        <p:spPr>
          <a:xfrm>
            <a:off x="532851" y="3071110"/>
            <a:ext cx="343602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221939" y="1906900"/>
            <a:ext cx="3871090" cy="2612666"/>
            <a:chOff x="221939" y="2334792"/>
            <a:chExt cx="3871090" cy="2612666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1683655" y="2420968"/>
              <a:ext cx="0" cy="2156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2860475" y="2420969"/>
              <a:ext cx="0" cy="2156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2" name="Group 241"/>
            <p:cNvGrpSpPr/>
            <p:nvPr/>
          </p:nvGrpSpPr>
          <p:grpSpPr>
            <a:xfrm>
              <a:off x="221939" y="2334792"/>
              <a:ext cx="3871090" cy="2612666"/>
              <a:chOff x="220263" y="1736860"/>
              <a:chExt cx="5028256" cy="3227408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624114" y="1843314"/>
                <a:ext cx="4463143" cy="26633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20263" y="450668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227545" y="299033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249316" y="173686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1935291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3429704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4925995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sp>
        <p:nvSpPr>
          <p:cNvPr id="272" name="Oval 271"/>
          <p:cNvSpPr/>
          <p:nvPr/>
        </p:nvSpPr>
        <p:spPr>
          <a:xfrm>
            <a:off x="435769" y="4037439"/>
            <a:ext cx="228600" cy="228600"/>
          </a:xfrm>
          <a:prstGeom prst="ellipse">
            <a:avLst/>
          </a:prstGeom>
          <a:solidFill>
            <a:schemeClr val="accent3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839836" y="4034843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4371635" y="1835883"/>
            <a:ext cx="1670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s: (0, 0)</a:t>
            </a:r>
          </a:p>
          <a:p>
            <a:r>
              <a:rPr lang="en-US" dirty="0" smtClean="0"/>
              <a:t>t: (3, 0)</a:t>
            </a:r>
          </a:p>
          <a:p>
            <a:endParaRPr lang="en-US" dirty="0" smtClean="0"/>
          </a:p>
          <a:p>
            <a:r>
              <a:rPr lang="en-US" dirty="0" smtClean="0"/>
              <a:t>¬(1,0)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¬(2,0)</a:t>
            </a:r>
          </a:p>
          <a:p>
            <a:r>
              <a:rPr lang="en-US" dirty="0"/>
              <a:t>¬(1,0)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¬(1,1)</a:t>
            </a:r>
          </a:p>
          <a:p>
            <a:r>
              <a:rPr lang="en-US" dirty="0" smtClean="0"/>
              <a:t>¬(3,2)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¬(3,1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276" name="Oval 275"/>
          <p:cNvSpPr/>
          <p:nvPr/>
        </p:nvSpPr>
        <p:spPr>
          <a:xfrm>
            <a:off x="4191041" y="1874254"/>
            <a:ext cx="228600" cy="228600"/>
          </a:xfrm>
          <a:prstGeom prst="ellipse">
            <a:avLst/>
          </a:prstGeom>
          <a:solidFill>
            <a:schemeClr val="accent3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4191041" y="2205883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3" name="Straight Connector 252"/>
          <p:cNvCxnSpPr>
            <a:stCxn id="272" idx="0"/>
          </p:cNvCxnSpPr>
          <p:nvPr/>
        </p:nvCxnSpPr>
        <p:spPr>
          <a:xfrm flipV="1">
            <a:off x="550069" y="1993077"/>
            <a:ext cx="0" cy="20443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593431" y="3707606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path: </a:t>
            </a:r>
          </a:p>
          <a:p>
            <a:r>
              <a:rPr lang="en-US" dirty="0" smtClean="0"/>
              <a:t>A* from s-&gt;t</a:t>
            </a:r>
          </a:p>
        </p:txBody>
      </p:sp>
      <p:cxnSp>
        <p:nvCxnSpPr>
          <p:cNvPr id="281" name="Straight Connector 280"/>
          <p:cNvCxnSpPr/>
          <p:nvPr/>
        </p:nvCxnSpPr>
        <p:spPr>
          <a:xfrm>
            <a:off x="7761041" y="2056391"/>
            <a:ext cx="8717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7829596" y="2403426"/>
            <a:ext cx="87176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6676513" y="2199853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path</a:t>
            </a:r>
            <a:endParaRPr lang="en-US" dirty="0"/>
          </a:p>
        </p:txBody>
      </p:sp>
      <p:cxnSp>
        <p:nvCxnSpPr>
          <p:cNvPr id="286" name="Straight Connector 285"/>
          <p:cNvCxnSpPr/>
          <p:nvPr/>
        </p:nvCxnSpPr>
        <p:spPr>
          <a:xfrm>
            <a:off x="670519" y="4141998"/>
            <a:ext cx="995915" cy="1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Oval 287"/>
          <p:cNvSpPr/>
          <p:nvPr/>
        </p:nvSpPr>
        <p:spPr>
          <a:xfrm>
            <a:off x="8151178" y="2289126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569355" y="4028206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/>
          <p:cNvSpPr txBox="1"/>
          <p:nvPr/>
        </p:nvSpPr>
        <p:spPr>
          <a:xfrm>
            <a:off x="1501079" y="2801084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687399" y="3879292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6679398" y="185281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sugg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63673" y="5602875"/>
            <a:ext cx="1686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dirty="0" smtClean="0"/>
              <a:t>A* search </a:t>
            </a:r>
          </a:p>
          <a:p>
            <a:pPr lvl="1" algn="ctr"/>
            <a:r>
              <a:rPr lang="en-US" dirty="0" smtClean="0"/>
              <a:t>for new </a:t>
            </a:r>
            <a:r>
              <a:rPr lang="el-GR" dirty="0">
                <a:latin typeface="Times New Roman"/>
                <a:cs typeface="Times New Roman"/>
              </a:rPr>
              <a:t>σ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73484" y="4266039"/>
            <a:ext cx="0" cy="377399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25108" y="4531816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Activate edge in </a:t>
            </a:r>
            <a:r>
              <a:rPr lang="en-US" dirty="0" err="1" smtClean="0"/>
              <a:t>sugg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61" name="Straight Connector 60"/>
          <p:cNvCxnSpPr>
            <a:endCxn id="273" idx="0"/>
          </p:cNvCxnSpPr>
          <p:nvPr/>
        </p:nvCxnSpPr>
        <p:spPr>
          <a:xfrm flipH="1">
            <a:off x="3954136" y="1988554"/>
            <a:ext cx="1" cy="204628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72" idx="0"/>
            <a:endCxn id="72" idx="4"/>
          </p:cNvCxnSpPr>
          <p:nvPr/>
        </p:nvCxnSpPr>
        <p:spPr>
          <a:xfrm flipH="1" flipV="1">
            <a:off x="539995" y="3171369"/>
            <a:ext cx="10074" cy="86607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25695" y="294276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2" idx="0"/>
            <a:endCxn id="76" idx="4"/>
          </p:cNvCxnSpPr>
          <p:nvPr/>
        </p:nvCxnSpPr>
        <p:spPr>
          <a:xfrm flipV="1">
            <a:off x="539995" y="2096079"/>
            <a:ext cx="4319" cy="84669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30014" y="186747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6" idx="6"/>
            <a:endCxn id="84" idx="2"/>
          </p:cNvCxnSpPr>
          <p:nvPr/>
        </p:nvCxnSpPr>
        <p:spPr>
          <a:xfrm>
            <a:off x="658614" y="1981779"/>
            <a:ext cx="2099610" cy="6715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3844728" y="186448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58224" y="1874194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571285" y="1835883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796265" y="2795459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305341" y="3220601"/>
            <a:ext cx="1869993" cy="294124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059124" y="4866638"/>
            <a:ext cx="308681" cy="762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182364" y="516049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violation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410" y="5149964"/>
            <a:ext cx="49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conflicting clause: vertex cut  (2,0)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3,1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46410" y="4889834"/>
            <a:ext cx="479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1UIP conflict clause: </a:t>
            </a:r>
            <a:r>
              <a:rPr lang="en-US" dirty="0" smtClean="0">
                <a:solidFill>
                  <a:srgbClr val="FFFF66"/>
                </a:solidFill>
              </a:rPr>
              <a:t>(</a:t>
            </a:r>
            <a:r>
              <a:rPr lang="en-US" dirty="0">
                <a:solidFill>
                  <a:srgbClr val="FFFF66"/>
                </a:solidFill>
              </a:rPr>
              <a:t>2,0) </a:t>
            </a:r>
            <a:r>
              <a:rPr lang="en-US" dirty="0">
                <a:solidFill>
                  <a:srgbClr val="FFFF66"/>
                </a:solidFill>
                <a:sym typeface="Symbol" panose="05050102010706020507" pitchFamily="18" charset="2"/>
              </a:rPr>
              <a:t></a:t>
            </a:r>
            <a:r>
              <a:rPr lang="en-US" dirty="0">
                <a:solidFill>
                  <a:srgbClr val="FFFF66"/>
                </a:solidFill>
              </a:rPr>
              <a:t> ¬(</a:t>
            </a:r>
            <a:r>
              <a:rPr lang="en-US" dirty="0" smtClean="0">
                <a:solidFill>
                  <a:srgbClr val="FFFF66"/>
                </a:solidFill>
              </a:rPr>
              <a:t>3,2)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7039" y="3466505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  (</a:t>
            </a:r>
            <a:r>
              <a:rPr lang="en-US" dirty="0">
                <a:solidFill>
                  <a:srgbClr val="FFFF66"/>
                </a:solidFill>
              </a:rPr>
              <a:t>2,0) </a:t>
            </a:r>
            <a:r>
              <a:rPr lang="en-US" dirty="0">
                <a:solidFill>
                  <a:srgbClr val="FFFF66"/>
                </a:solidFill>
                <a:sym typeface="Symbol" panose="05050102010706020507" pitchFamily="18" charset="2"/>
              </a:rPr>
              <a:t></a:t>
            </a:r>
            <a:r>
              <a:rPr lang="en-US" dirty="0">
                <a:solidFill>
                  <a:srgbClr val="FFFF66"/>
                </a:solidFill>
              </a:rPr>
              <a:t> ¬(3,2)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69631" y="1731467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67290" y="6538676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Graph conflict (s and t can’t be connected)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7" name="Arc 66"/>
          <p:cNvSpPr/>
          <p:nvPr/>
        </p:nvSpPr>
        <p:spPr>
          <a:xfrm rot="11130919" flipV="1">
            <a:off x="2558684" y="5379292"/>
            <a:ext cx="2066079" cy="1217920"/>
          </a:xfrm>
          <a:prstGeom prst="arc">
            <a:avLst>
              <a:gd name="adj1" fmla="val 3352888"/>
              <a:gd name="adj2" fmla="val 10105241"/>
            </a:avLst>
          </a:prstGeom>
          <a:ln w="1905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594746" y="6166745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dirty="0" smtClean="0"/>
              <a:t>Learn &amp; Backtrack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66264" y="50286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No </a:t>
            </a:r>
            <a:r>
              <a:rPr lang="en-US" dirty="0" smtClean="0">
                <a:solidFill>
                  <a:schemeClr val="accent3"/>
                </a:solidFill>
                <a:sym typeface="Symbol" panose="05050102010706020507" pitchFamily="18" charset="2"/>
              </a:rPr>
              <a:t>-violation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3" name="Arc 72"/>
          <p:cNvSpPr/>
          <p:nvPr/>
        </p:nvSpPr>
        <p:spPr>
          <a:xfrm rot="11130919" flipH="1" flipV="1">
            <a:off x="6975559" y="4123956"/>
            <a:ext cx="1545380" cy="1744602"/>
          </a:xfrm>
          <a:prstGeom prst="arc">
            <a:avLst>
              <a:gd name="adj1" fmla="val 12029890"/>
              <a:gd name="adj2" fmla="val 1733385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515551" y="5554265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Target is part </a:t>
            </a:r>
            <a:r>
              <a:rPr lang="en-US" dirty="0"/>
              <a:t>of </a:t>
            </a:r>
            <a:r>
              <a:rPr lang="en-US" dirty="0" smtClean="0"/>
              <a:t>path?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443913" y="52452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493618" y="377157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103663" y="4901148"/>
            <a:ext cx="481888" cy="713473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0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6" grpId="0"/>
      <p:bldP spid="91" grpId="0" animBg="1"/>
      <p:bldP spid="10" grpId="0"/>
      <p:bldP spid="62" grpId="0"/>
      <p:bldP spid="16" grpId="0"/>
      <p:bldP spid="65" grpId="0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1-Net Example</a:t>
            </a:r>
            <a:endParaRPr lang="en-US" dirty="0"/>
          </a:p>
        </p:txBody>
      </p:sp>
      <p:cxnSp>
        <p:nvCxnSpPr>
          <p:cNvPr id="234" name="Straight Connector 233"/>
          <p:cNvCxnSpPr>
            <a:stCxn id="231" idx="1"/>
            <a:endCxn id="231" idx="3"/>
          </p:cNvCxnSpPr>
          <p:nvPr/>
        </p:nvCxnSpPr>
        <p:spPr>
          <a:xfrm>
            <a:off x="532851" y="3071110"/>
            <a:ext cx="343602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221939" y="1906900"/>
            <a:ext cx="3871090" cy="2612666"/>
            <a:chOff x="221939" y="2334792"/>
            <a:chExt cx="3871090" cy="2612666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1683655" y="2420968"/>
              <a:ext cx="0" cy="2156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2860475" y="2420969"/>
              <a:ext cx="0" cy="2156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2" name="Group 241"/>
            <p:cNvGrpSpPr/>
            <p:nvPr/>
          </p:nvGrpSpPr>
          <p:grpSpPr>
            <a:xfrm>
              <a:off x="221939" y="2334792"/>
              <a:ext cx="3871090" cy="2612666"/>
              <a:chOff x="220263" y="1736860"/>
              <a:chExt cx="5028256" cy="3227408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624114" y="1843314"/>
                <a:ext cx="4463143" cy="26633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20263" y="450668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227545" y="299033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249316" y="173686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1935291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3429704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4925995" y="459493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sp>
        <p:nvSpPr>
          <p:cNvPr id="272" name="Oval 271"/>
          <p:cNvSpPr/>
          <p:nvPr/>
        </p:nvSpPr>
        <p:spPr>
          <a:xfrm>
            <a:off x="435769" y="4037439"/>
            <a:ext cx="228600" cy="228600"/>
          </a:xfrm>
          <a:prstGeom prst="ellipse">
            <a:avLst/>
          </a:prstGeom>
          <a:solidFill>
            <a:schemeClr val="accent3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839836" y="4034843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4371635" y="1835883"/>
            <a:ext cx="1670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: (0, 0)</a:t>
            </a:r>
          </a:p>
          <a:p>
            <a:r>
              <a:rPr lang="en-US" dirty="0" smtClean="0"/>
              <a:t>t: (3, 0)</a:t>
            </a:r>
          </a:p>
          <a:p>
            <a:endParaRPr lang="en-US" dirty="0" smtClean="0"/>
          </a:p>
          <a:p>
            <a:r>
              <a:rPr lang="en-US" dirty="0" smtClean="0"/>
              <a:t>¬(1,0)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¬(2,0)</a:t>
            </a:r>
          </a:p>
          <a:p>
            <a:r>
              <a:rPr lang="en-US" dirty="0"/>
              <a:t>¬(1,0)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¬(1,1)</a:t>
            </a:r>
          </a:p>
          <a:p>
            <a:r>
              <a:rPr lang="en-US" dirty="0" smtClean="0"/>
              <a:t>¬(3,2)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 smtClean="0"/>
              <a:t> ¬(3,1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276" name="Oval 275"/>
          <p:cNvSpPr/>
          <p:nvPr/>
        </p:nvSpPr>
        <p:spPr>
          <a:xfrm>
            <a:off x="4191041" y="1874254"/>
            <a:ext cx="228600" cy="228600"/>
          </a:xfrm>
          <a:prstGeom prst="ellipse">
            <a:avLst/>
          </a:prstGeom>
          <a:solidFill>
            <a:schemeClr val="accent3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4191041" y="2205883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3" name="Straight Connector 252"/>
          <p:cNvCxnSpPr>
            <a:endCxn id="231" idx="3"/>
          </p:cNvCxnSpPr>
          <p:nvPr/>
        </p:nvCxnSpPr>
        <p:spPr>
          <a:xfrm>
            <a:off x="2871905" y="3071110"/>
            <a:ext cx="109697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593431" y="3707606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path: </a:t>
            </a:r>
          </a:p>
          <a:p>
            <a:r>
              <a:rPr lang="en-US" dirty="0" smtClean="0"/>
              <a:t>A* from s-&gt;t</a:t>
            </a:r>
          </a:p>
        </p:txBody>
      </p:sp>
      <p:cxnSp>
        <p:nvCxnSpPr>
          <p:cNvPr id="281" name="Straight Connector 280"/>
          <p:cNvCxnSpPr/>
          <p:nvPr/>
        </p:nvCxnSpPr>
        <p:spPr>
          <a:xfrm>
            <a:off x="7761041" y="2056391"/>
            <a:ext cx="8717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7829596" y="2403426"/>
            <a:ext cx="87176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6676513" y="2199853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path</a:t>
            </a:r>
            <a:endParaRPr lang="en-US" dirty="0"/>
          </a:p>
        </p:txBody>
      </p:sp>
      <p:cxnSp>
        <p:nvCxnSpPr>
          <p:cNvPr id="286" name="Straight Connector 285"/>
          <p:cNvCxnSpPr/>
          <p:nvPr/>
        </p:nvCxnSpPr>
        <p:spPr>
          <a:xfrm>
            <a:off x="670519" y="4141998"/>
            <a:ext cx="995915" cy="1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Oval 287"/>
          <p:cNvSpPr/>
          <p:nvPr/>
        </p:nvSpPr>
        <p:spPr>
          <a:xfrm>
            <a:off x="8151178" y="2289126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569355" y="4028206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/>
          <p:cNvSpPr txBox="1"/>
          <p:nvPr/>
        </p:nvSpPr>
        <p:spPr>
          <a:xfrm>
            <a:off x="1501079" y="2801084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687399" y="3879292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6679398" y="185281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sugg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9" name="Arc 38"/>
          <p:cNvSpPr/>
          <p:nvPr/>
        </p:nvSpPr>
        <p:spPr>
          <a:xfrm rot="11130919" flipV="1">
            <a:off x="3896026" y="4673893"/>
            <a:ext cx="1694480" cy="1149128"/>
          </a:xfrm>
          <a:prstGeom prst="arc">
            <a:avLst>
              <a:gd name="adj1" fmla="val 15740526"/>
              <a:gd name="adj2" fmla="val 2574844"/>
            </a:avLst>
          </a:prstGeom>
          <a:ln w="190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3673" y="5602875"/>
            <a:ext cx="1686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dirty="0" smtClean="0"/>
              <a:t>A* search </a:t>
            </a:r>
          </a:p>
          <a:p>
            <a:pPr lvl="1" algn="ctr"/>
            <a:r>
              <a:rPr lang="en-US" dirty="0" smtClean="0"/>
              <a:t>for new </a:t>
            </a:r>
            <a:r>
              <a:rPr lang="el-GR" dirty="0">
                <a:latin typeface="Times New Roman"/>
                <a:cs typeface="Times New Roman"/>
              </a:rPr>
              <a:t>σ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73484" y="4266039"/>
            <a:ext cx="0" cy="377399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66264" y="5028661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No </a:t>
            </a:r>
            <a:r>
              <a:rPr lang="el-GR" dirty="0">
                <a:solidFill>
                  <a:schemeClr val="accent3"/>
                </a:solidFill>
              </a:rPr>
              <a:t>σ-</a:t>
            </a:r>
            <a:r>
              <a:rPr lang="en-US" dirty="0" smtClean="0">
                <a:solidFill>
                  <a:schemeClr val="accent3"/>
                </a:solidFill>
              </a:rPr>
              <a:t>violation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4" name="Arc 43"/>
          <p:cNvSpPr/>
          <p:nvPr/>
        </p:nvSpPr>
        <p:spPr>
          <a:xfrm rot="11130919" flipH="1" flipV="1">
            <a:off x="6975559" y="4123956"/>
            <a:ext cx="1545380" cy="1744602"/>
          </a:xfrm>
          <a:prstGeom prst="arc">
            <a:avLst>
              <a:gd name="adj1" fmla="val 12029890"/>
              <a:gd name="adj2" fmla="val 1733385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36331" y="5179573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Path found</a:t>
            </a:r>
            <a:r>
              <a:rPr lang="el-GR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7290" y="653867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Graph conflict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8" name="Arc 47"/>
          <p:cNvSpPr/>
          <p:nvPr/>
        </p:nvSpPr>
        <p:spPr>
          <a:xfrm rot="11130919" flipV="1">
            <a:off x="2558684" y="5379292"/>
            <a:ext cx="2066079" cy="1217920"/>
          </a:xfrm>
          <a:prstGeom prst="arc">
            <a:avLst>
              <a:gd name="adj1" fmla="val 3352888"/>
              <a:gd name="adj2" fmla="val 10105241"/>
            </a:avLst>
          </a:prstGeom>
          <a:ln w="1905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94746" y="6166745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dirty="0" smtClean="0"/>
              <a:t>Learn &amp; Backtrack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0" name="Arc 49"/>
          <p:cNvSpPr/>
          <p:nvPr/>
        </p:nvSpPr>
        <p:spPr>
          <a:xfrm rot="266542" flipV="1">
            <a:off x="3022277" y="5679787"/>
            <a:ext cx="1800694" cy="985267"/>
          </a:xfrm>
          <a:prstGeom prst="arc">
            <a:avLst>
              <a:gd name="adj1" fmla="val 4374386"/>
              <a:gd name="adj2" fmla="val 11418244"/>
            </a:avLst>
          </a:prstGeom>
          <a:ln w="1905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08666" y="6337849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DONE!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515551" y="5554265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Target is part </a:t>
            </a:r>
            <a:r>
              <a:rPr lang="en-US" dirty="0"/>
              <a:t>of </a:t>
            </a:r>
            <a:r>
              <a:rPr lang="en-US" dirty="0" smtClean="0"/>
              <a:t>path?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732466" y="595479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(yes!)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732466" y="5923597"/>
            <a:ext cx="0" cy="43172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443913" y="52452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93618" y="377157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25108" y="4531816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Activate edge in </a:t>
            </a:r>
            <a:r>
              <a:rPr lang="en-US" dirty="0" err="1" smtClean="0"/>
              <a:t>sugg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7" name="Straight Connector 56"/>
          <p:cNvCxnSpPr>
            <a:endCxn id="84" idx="4"/>
          </p:cNvCxnSpPr>
          <p:nvPr/>
        </p:nvCxnSpPr>
        <p:spPr>
          <a:xfrm flipV="1">
            <a:off x="2871905" y="2102794"/>
            <a:ext cx="619" cy="9683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31" idx="3"/>
            <a:endCxn id="273" idx="0"/>
          </p:cNvCxnSpPr>
          <p:nvPr/>
        </p:nvCxnSpPr>
        <p:spPr>
          <a:xfrm flipH="1">
            <a:off x="3954136" y="3071110"/>
            <a:ext cx="14743" cy="96373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103663" y="4901148"/>
            <a:ext cx="481888" cy="713473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72" idx="0"/>
            <a:endCxn id="72" idx="4"/>
          </p:cNvCxnSpPr>
          <p:nvPr/>
        </p:nvCxnSpPr>
        <p:spPr>
          <a:xfrm flipH="1" flipV="1">
            <a:off x="539995" y="3171369"/>
            <a:ext cx="10074" cy="86607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25695" y="294276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2" idx="0"/>
            <a:endCxn id="76" idx="4"/>
          </p:cNvCxnSpPr>
          <p:nvPr/>
        </p:nvCxnSpPr>
        <p:spPr>
          <a:xfrm flipV="1">
            <a:off x="539995" y="2096079"/>
            <a:ext cx="4319" cy="84669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30014" y="1867479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6" idx="6"/>
            <a:endCxn id="84" idx="2"/>
          </p:cNvCxnSpPr>
          <p:nvPr/>
        </p:nvCxnSpPr>
        <p:spPr>
          <a:xfrm>
            <a:off x="658614" y="1981779"/>
            <a:ext cx="2099610" cy="6715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2758224" y="1874194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571285" y="1835883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769631" y="1731467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4" name="Straight Connector 73"/>
          <p:cNvCxnSpPr>
            <a:stCxn id="79" idx="0"/>
            <a:endCxn id="84" idx="4"/>
          </p:cNvCxnSpPr>
          <p:nvPr/>
        </p:nvCxnSpPr>
        <p:spPr>
          <a:xfrm flipH="1" flipV="1">
            <a:off x="2872524" y="2102794"/>
            <a:ext cx="2239" cy="854263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9" idx="6"/>
            <a:endCxn id="82" idx="2"/>
          </p:cNvCxnSpPr>
          <p:nvPr/>
        </p:nvCxnSpPr>
        <p:spPr>
          <a:xfrm>
            <a:off x="2989063" y="3071357"/>
            <a:ext cx="861078" cy="115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760463" y="2957057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850141" y="2958207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273" idx="0"/>
            <a:endCxn id="82" idx="4"/>
          </p:cNvCxnSpPr>
          <p:nvPr/>
        </p:nvCxnSpPr>
        <p:spPr>
          <a:xfrm flipV="1">
            <a:off x="3954136" y="3186807"/>
            <a:ext cx="10305" cy="848036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3512" y="4579408"/>
            <a:ext cx="2299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Result: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Path that follows constraints!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347039" y="3466505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  (</a:t>
            </a:r>
            <a:r>
              <a:rPr lang="en-US" dirty="0">
                <a:solidFill>
                  <a:srgbClr val="FFFF66"/>
                </a:solidFill>
              </a:rPr>
              <a:t>2,0) </a:t>
            </a:r>
            <a:r>
              <a:rPr lang="en-US" dirty="0">
                <a:solidFill>
                  <a:srgbClr val="FFFF66"/>
                </a:solidFill>
                <a:sym typeface="Symbol" panose="05050102010706020507" pitchFamily="18" charset="2"/>
              </a:rPr>
              <a:t></a:t>
            </a:r>
            <a:r>
              <a:rPr lang="en-US" dirty="0">
                <a:solidFill>
                  <a:srgbClr val="FFFF66"/>
                </a:solidFill>
              </a:rPr>
              <a:t> ¬(3,2)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5059124" y="4866638"/>
            <a:ext cx="308681" cy="762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182364" y="516049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violation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5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/>
      <p:bldP spid="44" grpId="0" animBg="1"/>
      <p:bldP spid="10" grpId="0"/>
      <p:bldP spid="15" grpId="0"/>
      <p:bldP spid="16" grpId="0"/>
      <p:bldP spid="59" grpId="0"/>
      <p:bldP spid="62" grpId="0"/>
      <p:bldP spid="20" grpId="0"/>
      <p:bldP spid="21" grpId="0"/>
      <p:bldP spid="79" grpId="0" animBg="1"/>
      <p:bldP spid="8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060654459"/>
              </p:ext>
            </p:extLst>
          </p:nvPr>
        </p:nvGraphicFramePr>
        <p:xfrm>
          <a:off x="304800" y="9144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932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Nets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1600"/>
            <a:ext cx="5013325" cy="4775200"/>
          </a:xfrm>
        </p:spPr>
        <p:txBody>
          <a:bodyPr/>
          <a:lstStyle/>
          <a:p>
            <a:r>
              <a:rPr lang="en-US" dirty="0" smtClean="0"/>
              <a:t>Route the nets one-by-one</a:t>
            </a:r>
          </a:p>
          <a:p>
            <a:pPr lvl="1"/>
            <a:r>
              <a:rPr lang="en-US" dirty="0" smtClean="0"/>
              <a:t>Order is critical!</a:t>
            </a:r>
          </a:p>
          <a:p>
            <a:r>
              <a:rPr lang="en-US" dirty="0" smtClean="0"/>
              <a:t>Example Order 1: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9900CC"/>
                </a:solidFill>
              </a:rPr>
              <a:t>Violet</a:t>
            </a:r>
          </a:p>
          <a:p>
            <a:pPr lvl="1"/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Black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/>
              <a:t>Example Order 2: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Black</a:t>
            </a:r>
          </a:p>
          <a:p>
            <a:pPr lvl="1"/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9900CC"/>
                </a:solidFill>
              </a:rPr>
              <a:t>Violet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16575" y="2438400"/>
            <a:ext cx="3124200" cy="3343275"/>
            <a:chOff x="5638800" y="1609725"/>
            <a:chExt cx="3124200" cy="3343275"/>
          </a:xfrm>
        </p:grpSpPr>
        <p:sp>
          <p:nvSpPr>
            <p:cNvPr id="6" name="Rectangle 5"/>
            <p:cNvSpPr/>
            <p:nvPr/>
          </p:nvSpPr>
          <p:spPr bwMode="auto">
            <a:xfrm>
              <a:off x="5638800" y="1676400"/>
              <a:ext cx="3124200" cy="3200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239000" y="1609725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15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0198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2296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198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2296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  <p:cxnSp>
        <p:nvCxnSpPr>
          <p:cNvPr id="16" name="Straight Connector 15"/>
          <p:cNvCxnSpPr>
            <a:stCxn id="11" idx="6"/>
            <a:endCxn id="12" idx="2"/>
          </p:cNvCxnSpPr>
          <p:nvPr/>
        </p:nvCxnSpPr>
        <p:spPr bwMode="auto">
          <a:xfrm>
            <a:off x="6149975" y="4781550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6140450" y="3352800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 bwMode="auto">
          <a:xfrm>
            <a:off x="5845175" y="2534793"/>
            <a:ext cx="1518064" cy="3140964"/>
          </a:xfrm>
          <a:custGeom>
            <a:avLst/>
            <a:gdLst>
              <a:gd name="connsiteX0" fmla="*/ 1620423 w 1677573"/>
              <a:gd name="connsiteY0" fmla="*/ 0 h 3140964"/>
              <a:gd name="connsiteX1" fmla="*/ 144048 w 1677573"/>
              <a:gd name="connsiteY1" fmla="*/ 457200 h 3140964"/>
              <a:gd name="connsiteX2" fmla="*/ 229773 w 1677573"/>
              <a:gd name="connsiteY2" fmla="*/ 2724150 h 3140964"/>
              <a:gd name="connsiteX3" fmla="*/ 1677573 w 1677573"/>
              <a:gd name="connsiteY3" fmla="*/ 3133725 h 314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573" h="3140964">
                <a:moveTo>
                  <a:pt x="1620423" y="0"/>
                </a:moveTo>
                <a:cubicBezTo>
                  <a:pt x="998123" y="1587"/>
                  <a:pt x="375823" y="3175"/>
                  <a:pt x="144048" y="457200"/>
                </a:cubicBezTo>
                <a:cubicBezTo>
                  <a:pt x="-87727" y="911225"/>
                  <a:pt x="-25814" y="2278063"/>
                  <a:pt x="229773" y="2724150"/>
                </a:cubicBezTo>
                <a:cubicBezTo>
                  <a:pt x="485360" y="3170237"/>
                  <a:pt x="1081466" y="3151981"/>
                  <a:pt x="1677573" y="3133725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94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Nets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1600"/>
            <a:ext cx="5013325" cy="47752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Route the nets one-by-one</a:t>
            </a:r>
          </a:p>
          <a:p>
            <a:pPr lvl="1"/>
            <a:r>
              <a:rPr lang="en-US" dirty="0" smtClean="0"/>
              <a:t>Order is critical!</a:t>
            </a:r>
          </a:p>
          <a:p>
            <a:r>
              <a:rPr lang="en-US" dirty="0" smtClean="0"/>
              <a:t>Example Order 1: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9900CC"/>
                </a:solidFill>
              </a:rPr>
              <a:t>Violet</a:t>
            </a:r>
          </a:p>
          <a:p>
            <a:pPr lvl="1"/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Black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/>
              <a:t>Example Order 2: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Black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9900CC"/>
                </a:solidFill>
              </a:rPr>
              <a:t>Violet</a:t>
            </a:r>
          </a:p>
          <a:p>
            <a:r>
              <a:rPr lang="en-US" dirty="0" smtClean="0"/>
              <a:t>Too slow! Solution: dynamic net reordering!</a:t>
            </a:r>
            <a:endParaRPr lang="en-US" dirty="0"/>
          </a:p>
          <a:p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16575" y="2438400"/>
            <a:ext cx="3124200" cy="3343275"/>
            <a:chOff x="5638800" y="1609725"/>
            <a:chExt cx="3124200" cy="3343275"/>
          </a:xfrm>
        </p:grpSpPr>
        <p:sp>
          <p:nvSpPr>
            <p:cNvPr id="6" name="Rectangle 5"/>
            <p:cNvSpPr/>
            <p:nvPr/>
          </p:nvSpPr>
          <p:spPr bwMode="auto">
            <a:xfrm>
              <a:off x="5638800" y="1676400"/>
              <a:ext cx="3124200" cy="3200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239000" y="1609725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15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0198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2296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198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2296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 bwMode="auto">
          <a:xfrm>
            <a:off x="7292975" y="2590800"/>
            <a:ext cx="76200" cy="30384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Oval Callout 18"/>
          <p:cNvSpPr/>
          <p:nvPr/>
        </p:nvSpPr>
        <p:spPr bwMode="auto">
          <a:xfrm>
            <a:off x="1098290" y="76200"/>
            <a:ext cx="4941072" cy="2895600"/>
          </a:xfrm>
          <a:prstGeom prst="wedgeEllipseCallout">
            <a:avLst>
              <a:gd name="adj1" fmla="val 72611"/>
              <a:gd name="adj2" fmla="val 6033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Graph conflict</a:t>
            </a:r>
            <a:endParaRPr kumimoji="0" lang="en-US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742950" lvl="1" indent="-285750">
              <a:buFontTx/>
              <a:buChar char="-"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black is blocked</a:t>
            </a:r>
            <a:endParaRPr lang="en-US" dirty="0">
              <a:solidFill>
                <a:schemeClr val="tx1"/>
              </a:solidFill>
              <a:latin typeface="Verdana" pitchFamily="34" charset="0"/>
              <a:cs typeface="Arial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Verdana" pitchFamily="34" charset="0"/>
                <a:cs typeface="Arial" charset="0"/>
              </a:rPr>
              <a:t>Early conflict detection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Verdana" pitchFamily="34" charset="0"/>
              <a:cs typeface="Arial" charset="0"/>
            </a:endParaRPr>
          </a:p>
          <a:p>
            <a:pPr marL="742950" lvl="1" indent="-285750">
              <a:buFontTx/>
              <a:buChar char="-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Verdana" pitchFamily="34" charset="0"/>
                <a:cs typeface="Arial" charset="0"/>
              </a:rPr>
              <a:t>Check for graph conflicts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Verdana" pitchFamily="34" charset="0"/>
                <a:cs typeface="Arial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Verdana" pitchFamily="34" charset="0"/>
                <a:cs typeface="Arial" charset="0"/>
              </a:rPr>
              <a:t>after routing each terminal</a:t>
            </a:r>
          </a:p>
          <a:p>
            <a:pPr marL="285750" indent="-285750">
              <a:buFontTx/>
              <a:buChar char="-"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FF66"/>
                </a:solidFill>
                <a:effectLst/>
                <a:latin typeface="Verdana" pitchFamily="34" charset="0"/>
                <a:cs typeface="Arial" charset="0"/>
                <a:sym typeface="Wingdings" panose="05000000000000000000" pitchFamily="2" charset="2"/>
              </a:rPr>
              <a:t>Learn a conflict clause &amp;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FF66"/>
                </a:solidFill>
                <a:effectLst/>
                <a:latin typeface="Verdana" pitchFamily="34" charset="0"/>
                <a:cs typeface="Arial" charset="0"/>
                <a:sym typeface="Wingdings" panose="05000000000000000000" pitchFamily="2" charset="2"/>
              </a:rPr>
              <a:t>re-route</a:t>
            </a:r>
          </a:p>
        </p:txBody>
      </p:sp>
      <p:cxnSp>
        <p:nvCxnSpPr>
          <p:cNvPr id="21" name="Elbow Connector 20"/>
          <p:cNvCxnSpPr>
            <a:endCxn id="8" idx="6"/>
          </p:cNvCxnSpPr>
          <p:nvPr/>
        </p:nvCxnSpPr>
        <p:spPr bwMode="auto">
          <a:xfrm rot="16200000" flipH="1">
            <a:off x="5811838" y="4071937"/>
            <a:ext cx="3114675" cy="152400"/>
          </a:xfrm>
          <a:prstGeom prst="bentConnector4">
            <a:avLst>
              <a:gd name="adj1" fmla="val 92677"/>
              <a:gd name="adj2" fmla="val 1939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 bwMode="auto">
          <a:xfrm rot="16200000" flipH="1">
            <a:off x="5811838" y="4070603"/>
            <a:ext cx="3114675" cy="152400"/>
          </a:xfrm>
          <a:prstGeom prst="bentConnector4">
            <a:avLst>
              <a:gd name="adj1" fmla="val 92677"/>
              <a:gd name="adj2" fmla="val 33411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 bwMode="auto">
          <a:xfrm rot="16200000" flipH="1">
            <a:off x="5810769" y="4069269"/>
            <a:ext cx="3114675" cy="152400"/>
          </a:xfrm>
          <a:prstGeom prst="bentConnector4">
            <a:avLst>
              <a:gd name="adj1" fmla="val 92677"/>
              <a:gd name="adj2" fmla="val 4686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 bwMode="auto">
          <a:xfrm rot="16200000" flipH="1">
            <a:off x="5810769" y="4019775"/>
            <a:ext cx="3114675" cy="152400"/>
          </a:xfrm>
          <a:prstGeom prst="bentConnector4">
            <a:avLst>
              <a:gd name="adj1" fmla="val 81428"/>
              <a:gd name="adj2" fmla="val 8219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 bwMode="auto">
          <a:xfrm rot="16200000" flipH="1">
            <a:off x="5809700" y="4083954"/>
            <a:ext cx="3114675" cy="152400"/>
          </a:xfrm>
          <a:prstGeom prst="bentConnector4">
            <a:avLst>
              <a:gd name="adj1" fmla="val 56460"/>
              <a:gd name="adj2" fmla="val 87803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 bwMode="auto">
          <a:xfrm rot="16200000" flipH="1">
            <a:off x="5801006" y="4028766"/>
            <a:ext cx="3114675" cy="152400"/>
          </a:xfrm>
          <a:prstGeom prst="bentConnector4">
            <a:avLst>
              <a:gd name="adj1" fmla="val 37254"/>
              <a:gd name="adj2" fmla="val 8219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 bwMode="auto">
          <a:xfrm rot="16200000" flipH="1">
            <a:off x="5791243" y="4069270"/>
            <a:ext cx="3114675" cy="152400"/>
          </a:xfrm>
          <a:prstGeom prst="bentConnector4">
            <a:avLst>
              <a:gd name="adj1" fmla="val 19694"/>
              <a:gd name="adj2" fmla="val 8219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6140450" y="3352800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6149975" y="4781550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17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460"/>
            <a:ext cx="8229600" cy="1143000"/>
          </a:xfrm>
        </p:spPr>
        <p:txBody>
          <a:bodyPr/>
          <a:lstStyle/>
          <a:p>
            <a:r>
              <a:rPr lang="en-US" dirty="0" smtClean="0"/>
              <a:t>DRouter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914400" y="29337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Decision Strategy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(Conflict-driven)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 bwMode="auto">
          <a:xfrm>
            <a:off x="3810000" y="1363133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Boolean Constraint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Propagation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 bwMode="auto">
          <a:xfrm>
            <a:off x="6553200" y="29337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Conflict Analysis &amp;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Learning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3810000" y="4343400"/>
            <a:ext cx="2362200" cy="1143000"/>
          </a:xfrm>
          <a:prstGeom prst="snip2Same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Backtracking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3" name="Curved Connector 12"/>
          <p:cNvCxnSpPr>
            <a:stCxn id="8" idx="3"/>
            <a:endCxn id="9" idx="2"/>
          </p:cNvCxnSpPr>
          <p:nvPr/>
        </p:nvCxnSpPr>
        <p:spPr bwMode="auto">
          <a:xfrm rot="5400000" flipH="1" flipV="1">
            <a:off x="2453217" y="1576917"/>
            <a:ext cx="999067" cy="1714500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urved Connector 13"/>
          <p:cNvCxnSpPr>
            <a:stCxn id="9" idx="0"/>
            <a:endCxn id="10" idx="3"/>
          </p:cNvCxnSpPr>
          <p:nvPr/>
        </p:nvCxnSpPr>
        <p:spPr bwMode="auto">
          <a:xfrm>
            <a:off x="6172200" y="1934633"/>
            <a:ext cx="1562100" cy="999067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urved Connector 15"/>
          <p:cNvCxnSpPr>
            <a:stCxn id="10" idx="1"/>
            <a:endCxn id="11" idx="0"/>
          </p:cNvCxnSpPr>
          <p:nvPr/>
        </p:nvCxnSpPr>
        <p:spPr bwMode="auto">
          <a:xfrm rot="5400000">
            <a:off x="6534150" y="3714750"/>
            <a:ext cx="838200" cy="1562100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urved Connector 16"/>
          <p:cNvCxnSpPr>
            <a:stCxn id="11" idx="3"/>
            <a:endCxn id="9" idx="1"/>
          </p:cNvCxnSpPr>
          <p:nvPr/>
        </p:nvCxnSpPr>
        <p:spPr bwMode="auto">
          <a:xfrm rot="5400000" flipH="1" flipV="1">
            <a:off x="4072467" y="3424767"/>
            <a:ext cx="1837267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urved Connector 17"/>
          <p:cNvCxnSpPr>
            <a:endCxn id="11" idx="2"/>
          </p:cNvCxnSpPr>
          <p:nvPr/>
        </p:nvCxnSpPr>
        <p:spPr bwMode="auto">
          <a:xfrm flipV="1">
            <a:off x="3276600" y="4914900"/>
            <a:ext cx="533400" cy="81487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urved Connector 18"/>
          <p:cNvCxnSpPr>
            <a:stCxn id="10" idx="2"/>
            <a:endCxn id="8" idx="0"/>
          </p:cNvCxnSpPr>
          <p:nvPr/>
        </p:nvCxnSpPr>
        <p:spPr bwMode="auto">
          <a:xfrm rot="10800000">
            <a:off x="3276600" y="3505200"/>
            <a:ext cx="3276600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243689" y="312599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conflict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0284107">
            <a:off x="6561188" y="41895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23" name="Snip Same Side Corner Rectangle 22"/>
          <p:cNvSpPr/>
          <p:nvPr/>
        </p:nvSpPr>
        <p:spPr bwMode="auto">
          <a:xfrm>
            <a:off x="920750" y="2933700"/>
            <a:ext cx="2362200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A*-based Router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 bwMode="auto">
          <a:xfrm>
            <a:off x="6576408" y="3870092"/>
            <a:ext cx="2362200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pitchFamily="34" charset="0"/>
              </a:rPr>
              <a:t>Graph-based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Learning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 bwMode="auto">
          <a:xfrm>
            <a:off x="1030111" y="5013092"/>
            <a:ext cx="1059039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Verdana" pitchFamily="34" charset="0"/>
              </a:rPr>
              <a:t>Net </a:t>
            </a:r>
          </a:p>
          <a:p>
            <a:pPr algn="ctr"/>
            <a:r>
              <a:rPr lang="en-US" sz="1600" dirty="0" smtClean="0">
                <a:latin typeface="Verdana" pitchFamily="34" charset="0"/>
              </a:rPr>
              <a:t>Swapping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26" name="Snip Same Side Corner Rectangle 25"/>
          <p:cNvSpPr/>
          <p:nvPr/>
        </p:nvSpPr>
        <p:spPr bwMode="auto">
          <a:xfrm>
            <a:off x="2089150" y="5013092"/>
            <a:ext cx="1157111" cy="1143000"/>
          </a:xfrm>
          <a:prstGeom prst="snip2SameRect">
            <a:avLst/>
          </a:prstGeom>
          <a:solidFill>
            <a:srgbClr val="A0322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Verdana" pitchFamily="34" charset="0"/>
              </a:rPr>
              <a:t>Net </a:t>
            </a:r>
          </a:p>
          <a:p>
            <a:pPr algn="ctr"/>
            <a:r>
              <a:rPr lang="en-US" sz="1600" dirty="0" smtClean="0">
                <a:latin typeface="Verdana" pitchFamily="34" charset="0"/>
              </a:rPr>
              <a:t>Restarting</a:t>
            </a:r>
            <a:endParaRPr lang="en-US" sz="1600" dirty="0">
              <a:latin typeface="Verdana" pitchFamily="34" charset="0"/>
            </a:endParaRPr>
          </a:p>
        </p:txBody>
      </p:sp>
      <p:cxnSp>
        <p:nvCxnSpPr>
          <p:cNvPr id="27" name="Curved Connector 26"/>
          <p:cNvCxnSpPr>
            <a:stCxn id="8" idx="1"/>
            <a:endCxn id="25" idx="3"/>
          </p:cNvCxnSpPr>
          <p:nvPr/>
        </p:nvCxnSpPr>
        <p:spPr bwMode="auto">
          <a:xfrm rot="5400000">
            <a:off x="1359370" y="4276962"/>
            <a:ext cx="936392" cy="5358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urved Connector 27"/>
          <p:cNvCxnSpPr>
            <a:stCxn id="8" idx="1"/>
            <a:endCxn id="26" idx="3"/>
          </p:cNvCxnSpPr>
          <p:nvPr/>
        </p:nvCxnSpPr>
        <p:spPr bwMode="auto">
          <a:xfrm rot="16200000" flipH="1">
            <a:off x="1913407" y="4258793"/>
            <a:ext cx="936392" cy="5722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49250" y="425450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Time-to-flip?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36472" y="416334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Time-to-</a:t>
            </a:r>
          </a:p>
          <a:p>
            <a:r>
              <a:rPr lang="en-US" dirty="0" smtClean="0"/>
              <a:t>restart?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00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Swapping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1600"/>
            <a:ext cx="5013325" cy="4775200"/>
          </a:xfrm>
        </p:spPr>
        <p:txBody>
          <a:bodyPr/>
          <a:lstStyle/>
          <a:p>
            <a:r>
              <a:rPr lang="en-US" dirty="0" smtClean="0"/>
              <a:t>Example Order 2: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Black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9900CC"/>
                </a:solidFill>
              </a:rPr>
              <a:t>Violet</a:t>
            </a:r>
          </a:p>
          <a:p>
            <a:r>
              <a:rPr lang="en-US" dirty="0" smtClean="0"/>
              <a:t>Flip:</a:t>
            </a:r>
            <a:endParaRPr lang="en-US" dirty="0"/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Black</a:t>
            </a:r>
            <a:endParaRPr lang="en-US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9900CC"/>
                </a:solidFill>
              </a:rPr>
              <a:t>Violet</a:t>
            </a:r>
            <a:endParaRPr lang="en-US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9900CC"/>
              </a:solidFill>
            </a:endParaRPr>
          </a:p>
          <a:p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16575" y="2438400"/>
            <a:ext cx="3124200" cy="3343275"/>
            <a:chOff x="5638800" y="1609725"/>
            <a:chExt cx="3124200" cy="3343275"/>
          </a:xfrm>
        </p:grpSpPr>
        <p:sp>
          <p:nvSpPr>
            <p:cNvPr id="6" name="Rectangle 5"/>
            <p:cNvSpPr/>
            <p:nvPr/>
          </p:nvSpPr>
          <p:spPr bwMode="auto">
            <a:xfrm>
              <a:off x="5638800" y="1676400"/>
              <a:ext cx="3124200" cy="3200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239000" y="1609725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15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0198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2296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198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2296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 bwMode="auto">
          <a:xfrm>
            <a:off x="7292975" y="2590800"/>
            <a:ext cx="76200" cy="30384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8" idx="6"/>
          </p:cNvCxnSpPr>
          <p:nvPr/>
        </p:nvCxnSpPr>
        <p:spPr bwMode="auto">
          <a:xfrm rot="16200000" flipH="1">
            <a:off x="5811838" y="4071937"/>
            <a:ext cx="3114675" cy="152400"/>
          </a:xfrm>
          <a:prstGeom prst="bentConnector4">
            <a:avLst>
              <a:gd name="adj1" fmla="val 92677"/>
              <a:gd name="adj2" fmla="val 1939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 bwMode="auto">
          <a:xfrm rot="16200000" flipH="1">
            <a:off x="5811838" y="4070603"/>
            <a:ext cx="3114675" cy="152400"/>
          </a:xfrm>
          <a:prstGeom prst="bentConnector4">
            <a:avLst>
              <a:gd name="adj1" fmla="val 92677"/>
              <a:gd name="adj2" fmla="val 33411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 bwMode="auto">
          <a:xfrm rot="16200000" flipH="1">
            <a:off x="5810769" y="4069269"/>
            <a:ext cx="3114675" cy="152400"/>
          </a:xfrm>
          <a:prstGeom prst="bentConnector4">
            <a:avLst>
              <a:gd name="adj1" fmla="val 92677"/>
              <a:gd name="adj2" fmla="val 4686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6140450" y="3352800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4"/>
          </p:cNvCxnSpPr>
          <p:nvPr/>
        </p:nvCxnSpPr>
        <p:spPr bwMode="auto">
          <a:xfrm rot="16200000" flipH="1">
            <a:off x="6339823" y="3543951"/>
            <a:ext cx="3106483" cy="1200179"/>
          </a:xfrm>
          <a:prstGeom prst="bentConnector3">
            <a:avLst>
              <a:gd name="adj1" fmla="val 1643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 flipV="1">
            <a:off x="7426354" y="5693282"/>
            <a:ext cx="1066800" cy="26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6149975" y="4781550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 bwMode="auto">
          <a:xfrm>
            <a:off x="2033899" y="3545900"/>
            <a:ext cx="513448" cy="410803"/>
          </a:xfrm>
          <a:custGeom>
            <a:avLst/>
            <a:gdLst>
              <a:gd name="connsiteX0" fmla="*/ 119641 w 513448"/>
              <a:gd name="connsiteY0" fmla="*/ 9150 h 410803"/>
              <a:gd name="connsiteX1" fmla="*/ 179462 w 513448"/>
              <a:gd name="connsiteY1" fmla="*/ 605 h 410803"/>
              <a:gd name="connsiteX2" fmla="*/ 427290 w 513448"/>
              <a:gd name="connsiteY2" fmla="*/ 68971 h 410803"/>
              <a:gd name="connsiteX3" fmla="*/ 495656 w 513448"/>
              <a:gd name="connsiteY3" fmla="*/ 145883 h 410803"/>
              <a:gd name="connsiteX4" fmla="*/ 512748 w 513448"/>
              <a:gd name="connsiteY4" fmla="*/ 188612 h 410803"/>
              <a:gd name="connsiteX5" fmla="*/ 384561 w 513448"/>
              <a:gd name="connsiteY5" fmla="*/ 402257 h 410803"/>
              <a:gd name="connsiteX6" fmla="*/ 350378 w 513448"/>
              <a:gd name="connsiteY6" fmla="*/ 410803 h 410803"/>
              <a:gd name="connsiteX7" fmla="*/ 0 w 513448"/>
              <a:gd name="connsiteY7" fmla="*/ 402257 h 41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448" h="410803">
                <a:moveTo>
                  <a:pt x="119641" y="9150"/>
                </a:moveTo>
                <a:cubicBezTo>
                  <a:pt x="139581" y="6302"/>
                  <a:pt x="159537" y="-2347"/>
                  <a:pt x="179462" y="605"/>
                </a:cubicBezTo>
                <a:cubicBezTo>
                  <a:pt x="268171" y="13747"/>
                  <a:pt x="344561" y="41395"/>
                  <a:pt x="427290" y="68971"/>
                </a:cubicBezTo>
                <a:cubicBezTo>
                  <a:pt x="450079" y="94608"/>
                  <a:pt x="475719" y="117971"/>
                  <a:pt x="495656" y="145883"/>
                </a:cubicBezTo>
                <a:cubicBezTo>
                  <a:pt x="504572" y="158366"/>
                  <a:pt x="516469" y="173730"/>
                  <a:pt x="512748" y="188612"/>
                </a:cubicBezTo>
                <a:cubicBezTo>
                  <a:pt x="466012" y="375558"/>
                  <a:pt x="493172" y="369673"/>
                  <a:pt x="384561" y="402257"/>
                </a:cubicBezTo>
                <a:cubicBezTo>
                  <a:pt x="373311" y="405632"/>
                  <a:pt x="361772" y="407954"/>
                  <a:pt x="350378" y="410803"/>
                </a:cubicBezTo>
                <a:cubicBezTo>
                  <a:pt x="233587" y="407883"/>
                  <a:pt x="116827" y="402257"/>
                  <a:pt x="0" y="402257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71147" y="35598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Swapped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96875" y="4705350"/>
            <a:ext cx="4991101" cy="147732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Net Swapping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After N conflicts, swap the order between:</a:t>
            </a:r>
          </a:p>
          <a:p>
            <a:pPr lvl="2"/>
            <a:r>
              <a:rPr lang="en-US" dirty="0" smtClean="0"/>
              <a:t>the first blocked net </a:t>
            </a:r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dirty="0" smtClean="0"/>
              <a:t>blocking net j</a:t>
            </a:r>
            <a:endParaRPr lang="en-US" dirty="0"/>
          </a:p>
          <a:p>
            <a:pPr lvl="1"/>
            <a:r>
              <a:rPr lang="en-US" dirty="0"/>
              <a:t>{</a:t>
            </a:r>
            <a:r>
              <a:rPr lang="en-US" dirty="0" err="1"/>
              <a:t>A,j,B,i,C</a:t>
            </a:r>
            <a:r>
              <a:rPr lang="en-US" dirty="0"/>
              <a:t>}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{</a:t>
            </a:r>
            <a:r>
              <a:rPr lang="en-US" dirty="0" err="1"/>
              <a:t>A,i,j,B,C</a:t>
            </a: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5359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Restarting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1600"/>
            <a:ext cx="5013325" cy="47752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Example Order 2: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Black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9900CC"/>
                </a:solidFill>
              </a:rPr>
              <a:t>Violet</a:t>
            </a:r>
          </a:p>
          <a:p>
            <a:r>
              <a:rPr lang="en-US" dirty="0" smtClean="0"/>
              <a:t>Flip:</a:t>
            </a:r>
            <a:endParaRPr lang="en-US" dirty="0"/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Black</a:t>
            </a:r>
            <a:endParaRPr lang="en-US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9900CC"/>
                </a:solidFill>
              </a:rPr>
              <a:t>Violet</a:t>
            </a:r>
            <a:endParaRPr lang="en-US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9900CC"/>
              </a:solidFill>
            </a:endParaRPr>
          </a:p>
          <a:p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16575" y="2438400"/>
            <a:ext cx="3124200" cy="3343275"/>
            <a:chOff x="5638800" y="1609725"/>
            <a:chExt cx="3124200" cy="3343275"/>
          </a:xfrm>
        </p:grpSpPr>
        <p:sp>
          <p:nvSpPr>
            <p:cNvPr id="6" name="Rectangle 5"/>
            <p:cNvSpPr/>
            <p:nvPr/>
          </p:nvSpPr>
          <p:spPr bwMode="auto">
            <a:xfrm>
              <a:off x="5638800" y="1676400"/>
              <a:ext cx="3124200" cy="3200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239000" y="1609725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15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0198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2296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198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2296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 bwMode="auto">
          <a:xfrm>
            <a:off x="7292975" y="2590800"/>
            <a:ext cx="76200" cy="30384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8" idx="6"/>
          </p:cNvCxnSpPr>
          <p:nvPr/>
        </p:nvCxnSpPr>
        <p:spPr bwMode="auto">
          <a:xfrm rot="16200000" flipH="1">
            <a:off x="5811838" y="4071937"/>
            <a:ext cx="3114675" cy="152400"/>
          </a:xfrm>
          <a:prstGeom prst="bentConnector4">
            <a:avLst>
              <a:gd name="adj1" fmla="val 92677"/>
              <a:gd name="adj2" fmla="val 1939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 bwMode="auto">
          <a:xfrm rot="16200000" flipH="1">
            <a:off x="5811838" y="4070603"/>
            <a:ext cx="3114675" cy="152400"/>
          </a:xfrm>
          <a:prstGeom prst="bentConnector4">
            <a:avLst>
              <a:gd name="adj1" fmla="val 92677"/>
              <a:gd name="adj2" fmla="val 33411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 bwMode="auto">
          <a:xfrm rot="16200000" flipH="1">
            <a:off x="5810769" y="4069269"/>
            <a:ext cx="3114675" cy="152400"/>
          </a:xfrm>
          <a:prstGeom prst="bentConnector4">
            <a:avLst>
              <a:gd name="adj1" fmla="val 92677"/>
              <a:gd name="adj2" fmla="val 4686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6140450" y="3352800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4"/>
          </p:cNvCxnSpPr>
          <p:nvPr/>
        </p:nvCxnSpPr>
        <p:spPr bwMode="auto">
          <a:xfrm rot="16200000" flipH="1">
            <a:off x="6339823" y="3543951"/>
            <a:ext cx="3106483" cy="1200179"/>
          </a:xfrm>
          <a:prstGeom prst="bentConnector3">
            <a:avLst>
              <a:gd name="adj1" fmla="val 1643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 flipV="1">
            <a:off x="7426354" y="5693282"/>
            <a:ext cx="1066800" cy="26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6149975" y="4781550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2209800" y="35814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439112" y="32582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Moved to the top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01655" y="4705350"/>
            <a:ext cx="5086322" cy="92333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Net Restarting</a:t>
            </a:r>
          </a:p>
          <a:p>
            <a:pPr lvl="1"/>
            <a:r>
              <a:rPr lang="en-US" dirty="0" smtClean="0"/>
              <a:t>Restart </a:t>
            </a:r>
            <a:r>
              <a:rPr lang="en-US" dirty="0"/>
              <a:t>and move </a:t>
            </a:r>
            <a:r>
              <a:rPr lang="en-US" dirty="0" smtClean="0"/>
              <a:t>the blocked net </a:t>
            </a:r>
            <a:r>
              <a:rPr lang="en-US" dirty="0"/>
              <a:t>to the top</a:t>
            </a:r>
          </a:p>
          <a:p>
            <a:pPr lvl="2"/>
            <a:r>
              <a:rPr lang="en-US" dirty="0" smtClean="0"/>
              <a:t>(after </a:t>
            </a:r>
            <a:r>
              <a:rPr lang="en-US" dirty="0"/>
              <a:t>M conflicts for that </a:t>
            </a:r>
            <a:r>
              <a:rPr lang="en-US" dirty="0" smtClean="0"/>
              <a:t>net)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9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Swapping vs. Net Restarting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Swapping is local</a:t>
            </a:r>
          </a:p>
          <a:p>
            <a:endParaRPr lang="en-US" dirty="0" smtClean="0"/>
          </a:p>
          <a:p>
            <a:r>
              <a:rPr lang="en-US" dirty="0" smtClean="0"/>
              <a:t>Restarting is global</a:t>
            </a:r>
          </a:p>
          <a:p>
            <a:endParaRPr lang="en-US" dirty="0" smtClean="0"/>
          </a:p>
          <a:p>
            <a:r>
              <a:rPr lang="en-US" dirty="0" smtClean="0"/>
              <a:t>In practice both techniques are crucial</a:t>
            </a:r>
          </a:p>
          <a:p>
            <a:endParaRPr lang="en-US" dirty="0" smtClean="0"/>
          </a:p>
          <a:p>
            <a:r>
              <a:rPr lang="en-US" dirty="0" smtClean="0"/>
              <a:t>Strategy: </a:t>
            </a:r>
          </a:p>
          <a:p>
            <a:pPr lvl="1"/>
            <a:r>
              <a:rPr lang="en-US" dirty="0" smtClean="0"/>
              <a:t>Swap for some time</a:t>
            </a:r>
          </a:p>
          <a:p>
            <a:pPr lvl="1"/>
            <a:r>
              <a:rPr lang="en-US" dirty="0" smtClean="0"/>
              <a:t>If it doesn’t work, restart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4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55952"/>
            <a:ext cx="5590039" cy="5348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Related Work 1: Clock Routing </a:t>
            </a:r>
            <a:br>
              <a:rPr lang="en-US" sz="2800" dirty="0" smtClean="0"/>
            </a:br>
            <a:r>
              <a:rPr lang="en-US" sz="2800" i="1" dirty="0" smtClean="0"/>
              <a:t>Erez </a:t>
            </a:r>
            <a:r>
              <a:rPr lang="en-US" sz="2800" i="1" dirty="0"/>
              <a:t>&amp; Nadel, CAV’15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71600"/>
            <a:ext cx="8289925" cy="4775200"/>
          </a:xfrm>
        </p:spPr>
        <p:txBody>
          <a:bodyPr/>
          <a:lstStyle/>
          <a:p>
            <a:r>
              <a:rPr lang="en-US" dirty="0" smtClean="0"/>
              <a:t>Reduction to finding bounded-path in graph</a:t>
            </a:r>
          </a:p>
          <a:p>
            <a:endParaRPr lang="en-US" dirty="0" smtClean="0"/>
          </a:p>
          <a:p>
            <a:r>
              <a:rPr lang="en-US" dirty="0" smtClean="0"/>
              <a:t>SAT solver surgery: graph-aware </a:t>
            </a:r>
            <a:r>
              <a:rPr lang="en-US" dirty="0"/>
              <a:t>decision strategy </a:t>
            </a:r>
            <a:r>
              <a:rPr lang="en-US" dirty="0" smtClean="0"/>
              <a:t>&amp; graph conflict analysis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decision </a:t>
            </a:r>
            <a:r>
              <a:rPr lang="en-US" dirty="0" smtClean="0"/>
              <a:t>strategy:</a:t>
            </a:r>
          </a:p>
          <a:p>
            <a:pPr lvl="1"/>
            <a:r>
              <a:rPr lang="en-US" dirty="0" smtClean="0"/>
              <a:t>Emulates constraints!</a:t>
            </a:r>
          </a:p>
          <a:p>
            <a:pPr lvl="1"/>
            <a:r>
              <a:rPr lang="en-US" dirty="0" smtClean="0"/>
              <a:t>Guides </a:t>
            </a:r>
            <a:r>
              <a:rPr lang="en-US" dirty="0"/>
              <a:t>the solver towards the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Considers additional </a:t>
            </a:r>
            <a:r>
              <a:rPr lang="en-US" dirty="0"/>
              <a:t>optimization </a:t>
            </a:r>
            <a:r>
              <a:rPr lang="en-US" dirty="0" smtClean="0"/>
              <a:t>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Explosion 1 5"/>
          <p:cNvSpPr/>
          <p:nvPr/>
        </p:nvSpPr>
        <p:spPr bwMode="auto">
          <a:xfrm>
            <a:off x="4977380" y="3505200"/>
            <a:ext cx="2895600" cy="1143000"/>
          </a:xfrm>
          <a:prstGeom prst="irregularSeal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latin typeface="Verdana" pitchFamily="34" charset="0"/>
              </a:rPr>
              <a:t>Clock Routing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38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Related Work </a:t>
            </a:r>
            <a:r>
              <a:rPr lang="en-US" sz="2800" dirty="0" smtClean="0"/>
              <a:t>2</a:t>
            </a:r>
            <a:r>
              <a:rPr lang="en-US" sz="2800" dirty="0"/>
              <a:t>: </a:t>
            </a:r>
            <a:r>
              <a:rPr lang="en-US" sz="2800" dirty="0" err="1"/>
              <a:t>Monosat</a:t>
            </a:r>
            <a:r>
              <a:rPr lang="en-US" sz="2800" dirty="0"/>
              <a:t> </a:t>
            </a:r>
            <a:r>
              <a:rPr lang="en-US" sz="2800" dirty="0" smtClean="0"/>
              <a:t>Solver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Bayless &amp; Bayless &amp; Hoos &amp; Hu, AAAI’15</a:t>
            </a:r>
            <a:br>
              <a:rPr lang="en-US" sz="2800" i="1" dirty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reason about graph predicates &amp; SAT/BV</a:t>
            </a:r>
          </a:p>
          <a:p>
            <a:r>
              <a:rPr lang="en-US" dirty="0" smtClean="0"/>
              <a:t>Graph conflict analysis</a:t>
            </a:r>
          </a:p>
          <a:p>
            <a:r>
              <a:rPr lang="en-US" dirty="0" smtClean="0"/>
              <a:t>Shortest-path decision heuristic can be </a:t>
            </a:r>
            <a:r>
              <a:rPr lang="en-US" dirty="0"/>
              <a:t>optionally applied </a:t>
            </a:r>
            <a:endParaRPr lang="en-US" dirty="0" smtClean="0"/>
          </a:p>
          <a:p>
            <a:r>
              <a:rPr lang="en-US" dirty="0" smtClean="0"/>
              <a:t>Path-finding (routing for one 2-terminal net) is conceptually similar in </a:t>
            </a:r>
            <a:r>
              <a:rPr lang="en-US" dirty="0" err="1" smtClean="0"/>
              <a:t>Monosat</a:t>
            </a:r>
            <a:r>
              <a:rPr lang="en-US" dirty="0" smtClean="0"/>
              <a:t> and DRouter</a:t>
            </a:r>
          </a:p>
          <a:p>
            <a:pPr lvl="1"/>
            <a:r>
              <a:rPr lang="en-US" dirty="0" smtClean="0"/>
              <a:t>Main difference:</a:t>
            </a:r>
          </a:p>
          <a:p>
            <a:pPr lvl="2"/>
            <a:r>
              <a:rPr lang="en-US" dirty="0" smtClean="0"/>
              <a:t>Lazy A* in DRouter vs.</a:t>
            </a:r>
          </a:p>
          <a:p>
            <a:pPr lvl="2"/>
            <a:r>
              <a:rPr lang="en-US" dirty="0" smtClean="0"/>
              <a:t>Eager incremental </a:t>
            </a:r>
            <a:r>
              <a:rPr lang="en-US" dirty="0" err="1" smtClean="0"/>
              <a:t>Ramalingam</a:t>
            </a:r>
            <a:r>
              <a:rPr lang="en-US" dirty="0" smtClean="0"/>
              <a:t>-Reps in </a:t>
            </a:r>
            <a:r>
              <a:rPr lang="en-US" dirty="0" err="1" smtClean="0"/>
              <a:t>Monosat</a:t>
            </a:r>
            <a:endParaRPr lang="en-US" dirty="0" smtClean="0"/>
          </a:p>
          <a:p>
            <a:r>
              <a:rPr lang="en-US" dirty="0" smtClean="0"/>
              <a:t>RUC can be easily expressed in </a:t>
            </a:r>
            <a:r>
              <a:rPr lang="en-US" dirty="0" err="1" smtClean="0"/>
              <a:t>Monosat</a:t>
            </a:r>
            <a:r>
              <a:rPr lang="en-US" dirty="0" smtClean="0"/>
              <a:t> language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9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Elbow Connector 54"/>
          <p:cNvCxnSpPr/>
          <p:nvPr/>
        </p:nvCxnSpPr>
        <p:spPr bwMode="auto">
          <a:xfrm rot="16200000" flipH="1">
            <a:off x="1404425" y="4911842"/>
            <a:ext cx="3114675" cy="152400"/>
          </a:xfrm>
          <a:prstGeom prst="bentConnector4">
            <a:avLst>
              <a:gd name="adj1" fmla="val 92677"/>
              <a:gd name="adj2" fmla="val 4686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Monosat</a:t>
            </a:r>
            <a:r>
              <a:rPr lang="en-US" dirty="0" smtClean="0"/>
              <a:t> vs. DRouter for Routing under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Monosat’s</a:t>
            </a:r>
            <a:r>
              <a:rPr lang="en-US" dirty="0" smtClean="0"/>
              <a:t> algorithms are not routing-aware</a:t>
            </a:r>
          </a:p>
          <a:p>
            <a:pPr lvl="1"/>
            <a:r>
              <a:rPr lang="en-US" dirty="0" smtClean="0"/>
              <a:t>No net re-ordering</a:t>
            </a:r>
          </a:p>
          <a:p>
            <a:pPr lvl="1"/>
            <a:r>
              <a:rPr lang="en-US" dirty="0" smtClean="0"/>
              <a:t>Graph conflict analysis for routing is inefficient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89445" y="2699076"/>
            <a:ext cx="31242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Routing in DRouter (net </a:t>
            </a:r>
            <a:r>
              <a:rPr lang="en-US" dirty="0" err="1" smtClean="0"/>
              <a:t>swapping&amp;restarting</a:t>
            </a:r>
            <a:r>
              <a:rPr lang="en-US" dirty="0" smtClean="0"/>
              <a:t> are off)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106266" y="3163498"/>
            <a:ext cx="3124200" cy="3343275"/>
            <a:chOff x="5638800" y="1609725"/>
            <a:chExt cx="3124200" cy="334327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638800" y="1676400"/>
              <a:ext cx="3124200" cy="3200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239000" y="1609725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315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0198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2296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0198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2296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 bwMode="auto">
          <a:xfrm>
            <a:off x="6782666" y="3315898"/>
            <a:ext cx="76200" cy="30384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06266" y="2699076"/>
            <a:ext cx="31242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Routing in </a:t>
            </a:r>
            <a:r>
              <a:rPr lang="en-US" dirty="0" err="1" smtClean="0"/>
              <a:t>Monosat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639666" y="4047513"/>
            <a:ext cx="1143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210231" y="3280973"/>
            <a:ext cx="3124200" cy="3343275"/>
            <a:chOff x="5638800" y="1609725"/>
            <a:chExt cx="3124200" cy="3343275"/>
          </a:xfrm>
        </p:grpSpPr>
        <p:sp>
          <p:nvSpPr>
            <p:cNvPr id="45" name="Rectangle 44"/>
            <p:cNvSpPr/>
            <p:nvPr/>
          </p:nvSpPr>
          <p:spPr bwMode="auto">
            <a:xfrm>
              <a:off x="5638800" y="1676400"/>
              <a:ext cx="3124200" cy="3200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239000" y="1609725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315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0198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229600" y="2438400"/>
              <a:ext cx="152400" cy="152400"/>
            </a:xfrm>
            <a:prstGeom prst="ellipse">
              <a:avLst/>
            </a:prstGeom>
            <a:solidFill>
              <a:schemeClr val="bg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0198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8229600" y="3876675"/>
              <a:ext cx="152400" cy="152400"/>
            </a:xfrm>
            <a:prstGeom prst="ellipse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2886631" y="3433373"/>
            <a:ext cx="76200" cy="30384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47" idx="6"/>
          </p:cNvCxnSpPr>
          <p:nvPr/>
        </p:nvCxnSpPr>
        <p:spPr bwMode="auto">
          <a:xfrm rot="16200000" flipH="1">
            <a:off x="1405494" y="4914510"/>
            <a:ext cx="3114675" cy="152400"/>
          </a:xfrm>
          <a:prstGeom prst="bentConnector4">
            <a:avLst>
              <a:gd name="adj1" fmla="val 92677"/>
              <a:gd name="adj2" fmla="val 1939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 bwMode="auto">
          <a:xfrm rot="16200000" flipH="1">
            <a:off x="1405494" y="4913176"/>
            <a:ext cx="3114675" cy="152400"/>
          </a:xfrm>
          <a:prstGeom prst="bentConnector4">
            <a:avLst>
              <a:gd name="adj1" fmla="val 92677"/>
              <a:gd name="adj2" fmla="val 33411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 bwMode="auto">
          <a:xfrm rot="16200000" flipH="1">
            <a:off x="1404425" y="4862348"/>
            <a:ext cx="3114675" cy="152400"/>
          </a:xfrm>
          <a:prstGeom prst="bentConnector4">
            <a:avLst>
              <a:gd name="adj1" fmla="val 81428"/>
              <a:gd name="adj2" fmla="val 8219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 bwMode="auto">
          <a:xfrm rot="16200000" flipH="1">
            <a:off x="1403356" y="4926527"/>
            <a:ext cx="3114675" cy="152400"/>
          </a:xfrm>
          <a:prstGeom prst="bentConnector4">
            <a:avLst>
              <a:gd name="adj1" fmla="val 56460"/>
              <a:gd name="adj2" fmla="val 87803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 bwMode="auto">
          <a:xfrm rot="16200000" flipH="1">
            <a:off x="1394662" y="4871339"/>
            <a:ext cx="3114675" cy="152400"/>
          </a:xfrm>
          <a:prstGeom prst="bentConnector4">
            <a:avLst>
              <a:gd name="adj1" fmla="val 37254"/>
              <a:gd name="adj2" fmla="val 8219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 bwMode="auto">
          <a:xfrm rot="16200000" flipH="1">
            <a:off x="1384899" y="4911843"/>
            <a:ext cx="3114675" cy="152400"/>
          </a:xfrm>
          <a:prstGeom prst="bentConnector4">
            <a:avLst>
              <a:gd name="adj1" fmla="val 19694"/>
              <a:gd name="adj2" fmla="val 8219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1734106" y="4195373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1743631" y="5624123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 bwMode="auto">
          <a:xfrm>
            <a:off x="5639666" y="4051013"/>
            <a:ext cx="1181100" cy="144360"/>
          </a:xfrm>
          <a:prstGeom prst="bentConnector3">
            <a:avLst>
              <a:gd name="adj1" fmla="val 7170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Oval Callout 72"/>
          <p:cNvSpPr/>
          <p:nvPr/>
        </p:nvSpPr>
        <p:spPr bwMode="auto">
          <a:xfrm>
            <a:off x="534981" y="4352942"/>
            <a:ext cx="1580471" cy="817952"/>
          </a:xfrm>
          <a:prstGeom prst="wedgeEllipseCallout">
            <a:avLst>
              <a:gd name="adj1" fmla="val 94467"/>
              <a:gd name="adj2" fmla="val -3773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Conflict</a:t>
            </a:r>
            <a:endParaRPr kumimoji="0" lang="en-US" sz="1800" i="0" u="none" strike="noStrike" cap="none" normalizeH="0" dirty="0" smtClean="0">
              <a:ln>
                <a:noFill/>
              </a:ln>
              <a:solidFill>
                <a:srgbClr val="FFFF66"/>
              </a:solidFill>
              <a:effectLst/>
              <a:latin typeface="Verdana" pitchFamily="34" charset="0"/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74" name="Oval Callout 73"/>
          <p:cNvSpPr/>
          <p:nvPr/>
        </p:nvSpPr>
        <p:spPr bwMode="auto">
          <a:xfrm>
            <a:off x="4310649" y="4263907"/>
            <a:ext cx="1580471" cy="817952"/>
          </a:xfrm>
          <a:prstGeom prst="wedgeEllipseCallout">
            <a:avLst>
              <a:gd name="adj1" fmla="val 102108"/>
              <a:gd name="adj2" fmla="val -651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Conflict</a:t>
            </a:r>
            <a:endParaRPr kumimoji="0" lang="en-US" sz="1800" i="0" u="none" strike="noStrike" cap="none" normalizeH="0" dirty="0" smtClean="0">
              <a:ln>
                <a:noFill/>
              </a:ln>
              <a:solidFill>
                <a:srgbClr val="FFFF66"/>
              </a:solidFill>
              <a:effectLst/>
              <a:latin typeface="Verdana" pitchFamily="34" charset="0"/>
              <a:cs typeface="Arial" charset="0"/>
              <a:sym typeface="Wingdings" panose="05000000000000000000" pitchFamily="2" charset="2"/>
            </a:endParaRPr>
          </a:p>
        </p:txBody>
      </p:sp>
      <p:cxnSp>
        <p:nvCxnSpPr>
          <p:cNvPr id="75" name="Elbow Connector 74"/>
          <p:cNvCxnSpPr/>
          <p:nvPr/>
        </p:nvCxnSpPr>
        <p:spPr bwMode="auto">
          <a:xfrm>
            <a:off x="5618476" y="4064919"/>
            <a:ext cx="1202290" cy="236736"/>
          </a:xfrm>
          <a:prstGeom prst="bentConnector3">
            <a:avLst>
              <a:gd name="adj1" fmla="val 729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 bwMode="auto">
          <a:xfrm>
            <a:off x="5599067" y="4062424"/>
            <a:ext cx="1183599" cy="510965"/>
          </a:xfrm>
          <a:prstGeom prst="bentConnector3">
            <a:avLst>
              <a:gd name="adj1" fmla="val 755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 bwMode="auto">
          <a:xfrm>
            <a:off x="5555213" y="4044014"/>
            <a:ext cx="1248643" cy="11739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 bwMode="auto">
          <a:xfrm flipV="1">
            <a:off x="5624230" y="3572040"/>
            <a:ext cx="1158436" cy="47897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 bwMode="auto">
          <a:xfrm flipV="1">
            <a:off x="5575146" y="3406488"/>
            <a:ext cx="1207520" cy="65593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 bwMode="auto">
          <a:xfrm rot="16200000" flipH="1">
            <a:off x="5309782" y="4797035"/>
            <a:ext cx="3114675" cy="152400"/>
          </a:xfrm>
          <a:prstGeom prst="bentConnector4">
            <a:avLst>
              <a:gd name="adj1" fmla="val 92677"/>
              <a:gd name="adj2" fmla="val 1686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>
            <a:off x="5618249" y="4067323"/>
            <a:ext cx="1143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 bwMode="auto">
          <a:xfrm>
            <a:off x="5616698" y="4074402"/>
            <a:ext cx="1181100" cy="144360"/>
          </a:xfrm>
          <a:prstGeom prst="bentConnector3">
            <a:avLst>
              <a:gd name="adj1" fmla="val 7170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 bwMode="auto">
          <a:xfrm>
            <a:off x="5595741" y="4090362"/>
            <a:ext cx="1202290" cy="236736"/>
          </a:xfrm>
          <a:prstGeom prst="bentConnector3">
            <a:avLst>
              <a:gd name="adj1" fmla="val 729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 bwMode="auto">
          <a:xfrm>
            <a:off x="5637888" y="4085598"/>
            <a:ext cx="1183599" cy="510965"/>
          </a:xfrm>
          <a:prstGeom prst="bentConnector3">
            <a:avLst>
              <a:gd name="adj1" fmla="val 755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 bwMode="auto">
          <a:xfrm>
            <a:off x="5551396" y="4064918"/>
            <a:ext cx="1248643" cy="11739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 bwMode="auto">
          <a:xfrm flipV="1">
            <a:off x="5637427" y="3609639"/>
            <a:ext cx="1158436" cy="47897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 bwMode="auto">
          <a:xfrm flipV="1">
            <a:off x="5567999" y="3403742"/>
            <a:ext cx="1207520" cy="65593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 bwMode="auto">
          <a:xfrm rot="16200000" flipH="1">
            <a:off x="5309782" y="4792183"/>
            <a:ext cx="3114675" cy="152400"/>
          </a:xfrm>
          <a:prstGeom prst="bentConnector4">
            <a:avLst>
              <a:gd name="adj1" fmla="val 92677"/>
              <a:gd name="adj2" fmla="val 33411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28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73" grpId="0" animBg="1"/>
      <p:bldP spid="73" grpId="1" animBg="1"/>
      <p:bldP spid="74" grpId="0" animBg="1"/>
      <p:bldP spid="7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on Crafted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Solvers: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Drouter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(default)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Drouter</a:t>
            </a:r>
            <a:r>
              <a:rPr lang="en-US" dirty="0" smtClean="0">
                <a:solidFill>
                  <a:srgbClr val="FFFF00"/>
                </a:solidFill>
              </a:rPr>
              <a:t> – R</a:t>
            </a:r>
            <a:r>
              <a:rPr lang="en-US" dirty="0" smtClean="0"/>
              <a:t>: no net restarting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Drouter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: </a:t>
            </a:r>
            <a:r>
              <a:rPr lang="en-US" dirty="0"/>
              <a:t>no net </a:t>
            </a:r>
            <a:r>
              <a:rPr lang="en-US" dirty="0" smtClean="0"/>
              <a:t>swapping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Drouter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SR</a:t>
            </a:r>
            <a:r>
              <a:rPr lang="en-US" dirty="0" smtClean="0"/>
              <a:t>: </a:t>
            </a:r>
            <a:r>
              <a:rPr lang="en-US" dirty="0"/>
              <a:t>no net </a:t>
            </a:r>
            <a:r>
              <a:rPr lang="en-US" dirty="0" smtClean="0"/>
              <a:t>swapping, no net restarting</a:t>
            </a: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Monosat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(default)</a:t>
            </a: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Monosat</a:t>
            </a:r>
            <a:r>
              <a:rPr lang="en-US" dirty="0" smtClean="0">
                <a:solidFill>
                  <a:schemeClr val="accent6"/>
                </a:solidFill>
              </a:rPr>
              <a:t> + D</a:t>
            </a:r>
            <a:r>
              <a:rPr lang="en-US" dirty="0" smtClean="0"/>
              <a:t>: shortest-path decision strategy is on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BV</a:t>
            </a:r>
            <a:r>
              <a:rPr lang="en-US" dirty="0" smtClean="0"/>
              <a:t>: reduction to BV</a:t>
            </a:r>
          </a:p>
          <a:p>
            <a:r>
              <a:rPr lang="en-US" dirty="0" smtClean="0"/>
              <a:t>Instances:</a:t>
            </a:r>
          </a:p>
          <a:p>
            <a:pPr lvl="1"/>
            <a:r>
              <a:rPr lang="en-US" dirty="0" smtClean="0"/>
              <a:t>120 solid grid graphs </a:t>
            </a:r>
            <a:r>
              <a:rPr lang="en-US" dirty="0"/>
              <a:t>of size M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20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M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{</a:t>
            </a:r>
            <a:r>
              <a:rPr lang="en-US" dirty="0" smtClean="0"/>
              <a:t>3,5,7}</a:t>
            </a:r>
          </a:p>
          <a:p>
            <a:pPr lvl="1"/>
            <a:r>
              <a:rPr lang="en-US" dirty="0" smtClean="0"/>
              <a:t>20 random 2-terminal nets</a:t>
            </a:r>
          </a:p>
          <a:p>
            <a:pPr lvl="1"/>
            <a:r>
              <a:rPr lang="en-US" dirty="0" smtClean="0"/>
              <a:t>Generate C * |V| random binary clauses </a:t>
            </a:r>
            <a:r>
              <a:rPr lang="en-US" dirty="0" smtClean="0">
                <a:sym typeface="Symbol" panose="05050102010706020507" pitchFamily="18" charset="2"/>
              </a:rPr>
              <a:t>v  u </a:t>
            </a:r>
          </a:p>
          <a:p>
            <a:pPr lvl="2"/>
            <a:r>
              <a:rPr lang="en-US" dirty="0" err="1" smtClean="0">
                <a:sym typeface="Symbol" panose="05050102010706020507" pitchFamily="18" charset="2"/>
              </a:rPr>
              <a:t>v,u</a:t>
            </a:r>
            <a:r>
              <a:rPr lang="en-US" dirty="0" smtClean="0">
                <a:sym typeface="Symbol" panose="05050102010706020507" pitchFamily="18" charset="2"/>
              </a:rPr>
              <a:t>  V</a:t>
            </a:r>
          </a:p>
          <a:p>
            <a:pPr lvl="2"/>
            <a:r>
              <a:rPr lang="en-US" dirty="0" smtClean="0"/>
              <a:t>C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dirty="0" smtClean="0"/>
              <a:t>{0,0.1,0.2,0.3}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3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-80963"/>
            <a:ext cx="9372600" cy="7019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Abboud</a:t>
            </a:r>
            <a:r>
              <a:rPr lang="en-US" dirty="0">
                <a:solidFill>
                  <a:schemeClr val="bg2"/>
                </a:solidFill>
              </a:rPr>
              <a:t> et al, OR </a:t>
            </a:r>
            <a:r>
              <a:rPr lang="en-US" dirty="0" smtClean="0">
                <a:solidFill>
                  <a:schemeClr val="bg2"/>
                </a:solidFill>
              </a:rPr>
              <a:t>Spectrum’08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15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355528"/>
              </p:ext>
            </p:extLst>
          </p:nvPr>
        </p:nvGraphicFramePr>
        <p:xfrm>
          <a:off x="990600" y="167164"/>
          <a:ext cx="5867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4876800"/>
            <a:ext cx="7696200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Full-fledged DRouter only can solves </a:t>
            </a:r>
            <a:r>
              <a:rPr lang="en-US" dirty="0"/>
              <a:t>all the </a:t>
            </a:r>
            <a:r>
              <a:rPr lang="en-US" dirty="0" smtClean="0"/>
              <a:t>instances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Both net restarting and net swapping are essential!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Monosat</a:t>
            </a:r>
            <a:r>
              <a:rPr lang="en-US" dirty="0" smtClean="0"/>
              <a:t> and BV can’t </a:t>
            </a:r>
            <a:r>
              <a:rPr lang="en-US" dirty="0"/>
              <a:t>solve a single </a:t>
            </a:r>
            <a:r>
              <a:rPr lang="en-US" dirty="0" smtClean="0"/>
              <a:t>instance</a:t>
            </a:r>
          </a:p>
        </p:txBody>
      </p:sp>
    </p:spTree>
    <p:extLst>
      <p:ext uri="{BB962C8B-B14F-4D97-AF65-F5344CB8AC3E}">
        <p14:creationId xmlns:p14="http://schemas.microsoft.com/office/powerpoint/2010/main" val="422921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DRouter on Industrial Instances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DRouter on difficult clips from Intel designs</a:t>
            </a:r>
          </a:p>
          <a:p>
            <a:pPr lvl="1"/>
            <a:r>
              <a:rPr lang="en-US" dirty="0" smtClean="0"/>
              <a:t>Couldn’t be routed cleanly by 2 industrial routers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2215"/>
              </p:ext>
            </p:extLst>
          </p:nvPr>
        </p:nvGraphicFramePr>
        <p:xfrm>
          <a:off x="152399" y="2471738"/>
          <a:ext cx="8610600" cy="2739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268"/>
                <a:gridCol w="997752"/>
                <a:gridCol w="1317034"/>
                <a:gridCol w="1496627"/>
                <a:gridCol w="1421796"/>
                <a:gridCol w="1721123"/>
              </a:tblGrid>
              <a:tr h="216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Area in </a:t>
                      </a:r>
                      <a:r>
                        <a:rPr lang="en-US" sz="1600" b="1" u="none" strike="noStrike" dirty="0" smtClean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b="1" u="none" strike="noStrike" dirty="0" smtClean="0">
                          <a:effectLst/>
                        </a:rPr>
                        <a:t>m</a:t>
                      </a:r>
                      <a:r>
                        <a:rPr lang="en-US" sz="1600" b="1" u="none" strike="noStrike" baseline="30000" dirty="0" smtClean="0">
                          <a:effectLst/>
                        </a:rPr>
                        <a:t>2</a:t>
                      </a:r>
                      <a:endParaRPr lang="en-US" sz="1600" b="1" i="0" u="none" strike="noStrike" baseline="30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Nets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Vertices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Constraints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Time in sec.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Memory in Gb.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91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          24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110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42,456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484,008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25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                     0.7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91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          24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230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42,456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484,008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391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                     1.0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91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          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352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63,740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667,764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705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2.2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91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        129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788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127,480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2,669,056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14,733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6.5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91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        129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891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127,480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2,669,056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92,950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6.5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345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DRouter: design-rule-aware router</a:t>
            </a:r>
          </a:p>
          <a:p>
            <a:pPr lvl="1"/>
            <a:r>
              <a:rPr lang="en-US" dirty="0" smtClean="0"/>
              <a:t>SAT solver surgery: </a:t>
            </a:r>
          </a:p>
          <a:p>
            <a:pPr lvl="2"/>
            <a:r>
              <a:rPr lang="en-US" dirty="0" smtClean="0"/>
              <a:t>Decision heuristic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A*-based router</a:t>
            </a:r>
          </a:p>
          <a:p>
            <a:pPr lvl="2"/>
            <a:r>
              <a:rPr lang="en-US" dirty="0" smtClean="0"/>
              <a:t>Conflict analysis enhanced with graph reasoning</a:t>
            </a:r>
          </a:p>
          <a:p>
            <a:pPr lvl="2"/>
            <a:r>
              <a:rPr lang="en-US" dirty="0" smtClean="0"/>
              <a:t>Restarts </a:t>
            </a:r>
            <a:r>
              <a:rPr lang="en-US" dirty="0" smtClean="0">
                <a:sym typeface="Wingdings" panose="05000000000000000000" pitchFamily="2" charset="2"/>
              </a:rPr>
              <a:t> n</a:t>
            </a:r>
            <a:r>
              <a:rPr lang="en-US" dirty="0" smtClean="0"/>
              <a:t>et swapping &amp; net restarting</a:t>
            </a:r>
          </a:p>
          <a:p>
            <a:r>
              <a:rPr lang="en-US" dirty="0" smtClean="0"/>
              <a:t>Solves instances which can’t be solved by existing tools</a:t>
            </a:r>
          </a:p>
          <a:p>
            <a:pPr lvl="1"/>
            <a:r>
              <a:rPr lang="en-US" dirty="0" smtClean="0"/>
              <a:t>Including clips from </a:t>
            </a:r>
            <a:r>
              <a:rPr lang="en-US" dirty="0"/>
              <a:t>real </a:t>
            </a:r>
            <a:r>
              <a:rPr lang="en-US" dirty="0" smtClean="0"/>
              <a:t>Intel 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2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Routing: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Input</a:t>
            </a:r>
            <a:b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400" i="1" dirty="0" smtClean="0"/>
              <a:t>(AKA Steiner Tree Packing Problem)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8" y="2283073"/>
            <a:ext cx="2590800" cy="2688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900" y="150563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Input</a:t>
            </a:r>
            <a:endParaRPr lang="en-US" sz="3600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3733800" y="2151966"/>
            <a:ext cx="3200400" cy="1310372"/>
          </a:xfrm>
          <a:prstGeom prst="wedgeEllipseCallout">
            <a:avLst>
              <a:gd name="adj1" fmla="val -73556"/>
              <a:gd name="adj2" fmla="val 5094"/>
            </a:avLst>
          </a:prstGeom>
          <a:solidFill>
            <a:schemeClr val="accent1"/>
          </a:solidFill>
          <a:ln w="50800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A </a:t>
            </a:r>
            <a:r>
              <a:rPr lang="en-US" sz="2400" dirty="0">
                <a:latin typeface="Verdana" pitchFamily="34" charset="0"/>
              </a:rPr>
              <a:t>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raph G(V,E)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3352800" y="3810000"/>
            <a:ext cx="3276600" cy="1164936"/>
          </a:xfrm>
          <a:prstGeom prst="wedgeEllipseCallout">
            <a:avLst>
              <a:gd name="adj1" fmla="val -90257"/>
              <a:gd name="adj2" fmla="val -74654"/>
            </a:avLst>
          </a:prstGeom>
          <a:solidFill>
            <a:schemeClr val="accent1"/>
          </a:solidFill>
          <a:ln w="50800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Disjoint Nets N</a:t>
            </a:r>
            <a:r>
              <a:rPr lang="en-US" baseline="-25000" dirty="0" smtClean="0">
                <a:latin typeface="Verdana" pitchFamily="34" charset="0"/>
              </a:rPr>
              <a:t>i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sym typeface="Symbol" panose="05050102010706020507" pitchFamily="18" charset="2"/>
              </a:rPr>
              <a:t> V</a:t>
            </a:r>
            <a:r>
              <a:rPr lang="en-US" dirty="0" smtClean="0">
                <a:latin typeface="Verdan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02550" y="6000750"/>
            <a:ext cx="1295400" cy="381000"/>
          </a:xfrm>
          <a:prstGeom prst="rect">
            <a:avLst/>
          </a:prstGeom>
          <a:solidFill>
            <a:srgbClr val="7030A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Terminals</a:t>
            </a:r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 bwMode="auto">
          <a:xfrm flipH="1" flipV="1">
            <a:off x="2831150" y="3462338"/>
            <a:ext cx="419100" cy="25384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30" idx="0"/>
          </p:cNvCxnSpPr>
          <p:nvPr/>
        </p:nvCxnSpPr>
        <p:spPr bwMode="auto">
          <a:xfrm flipH="1" flipV="1">
            <a:off x="1969138" y="4572000"/>
            <a:ext cx="1281112" cy="14287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0" idx="0"/>
          </p:cNvCxnSpPr>
          <p:nvPr/>
        </p:nvCxnSpPr>
        <p:spPr bwMode="auto">
          <a:xfrm flipH="1" flipV="1">
            <a:off x="830900" y="3429082"/>
            <a:ext cx="2419350" cy="2571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30" idx="0"/>
          </p:cNvCxnSpPr>
          <p:nvPr/>
        </p:nvCxnSpPr>
        <p:spPr bwMode="auto">
          <a:xfrm flipH="1" flipV="1">
            <a:off x="1954850" y="2743200"/>
            <a:ext cx="1295400" cy="32575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728350" y="2397414"/>
            <a:ext cx="2142140" cy="2147315"/>
            <a:chOff x="943037" y="2400301"/>
            <a:chExt cx="2142140" cy="2147315"/>
          </a:xfrm>
        </p:grpSpPr>
        <p:grpSp>
          <p:nvGrpSpPr>
            <p:cNvPr id="6" name="Group 5"/>
            <p:cNvGrpSpPr/>
            <p:nvPr/>
          </p:nvGrpSpPr>
          <p:grpSpPr>
            <a:xfrm>
              <a:off x="943037" y="2400301"/>
              <a:ext cx="2142140" cy="121919"/>
              <a:chOff x="943037" y="2400301"/>
              <a:chExt cx="2142140" cy="121919"/>
            </a:xfrm>
          </p:grpSpPr>
          <p:sp>
            <p:nvSpPr>
              <p:cNvPr id="3" name="Oval 2"/>
              <p:cNvSpPr/>
              <p:nvPr/>
            </p:nvSpPr>
            <p:spPr bwMode="auto">
              <a:xfrm>
                <a:off x="943037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1167506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1391975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1616444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1840913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2065382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2289851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514320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738789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2963258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43037" y="2634752"/>
              <a:ext cx="2142140" cy="121919"/>
              <a:chOff x="943037" y="2400301"/>
              <a:chExt cx="2142140" cy="121919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943037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1167506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1391975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1616444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1840913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2065382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2289851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514320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2738789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2963258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43037" y="2832953"/>
              <a:ext cx="2142140" cy="121919"/>
              <a:chOff x="943037" y="2400301"/>
              <a:chExt cx="2142140" cy="121919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943037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1167506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1391975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1616444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1840913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2065382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2289851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514320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2738789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963258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943037" y="3081584"/>
              <a:ext cx="2142140" cy="121919"/>
              <a:chOff x="943037" y="2400301"/>
              <a:chExt cx="2142140" cy="121919"/>
            </a:xfrm>
          </p:grpSpPr>
          <p:sp>
            <p:nvSpPr>
              <p:cNvPr id="60" name="Oval 59"/>
              <p:cNvSpPr/>
              <p:nvPr/>
            </p:nvSpPr>
            <p:spPr bwMode="auto">
              <a:xfrm>
                <a:off x="943037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1167506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1391975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1616444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1840913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2065382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2289851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2514320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2738789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2963258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943037" y="3316035"/>
              <a:ext cx="2142140" cy="121919"/>
              <a:chOff x="943037" y="2400301"/>
              <a:chExt cx="2142140" cy="121919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943037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1167506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1391975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1616444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1840913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065382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2289851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514320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2738789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963258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3037" y="3514236"/>
              <a:ext cx="2142140" cy="121919"/>
              <a:chOff x="943037" y="2400301"/>
              <a:chExt cx="2142140" cy="121919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943037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1167506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1391975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1616444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1840913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2065382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2289851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2514320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2738789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2963258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943037" y="3754769"/>
              <a:ext cx="2142140" cy="121919"/>
              <a:chOff x="943037" y="2400301"/>
              <a:chExt cx="2142140" cy="121919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943037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1167506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1391975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1616444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1840913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2065382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2289851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2514320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>
                <a:off x="2738789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 bwMode="auto">
              <a:xfrm>
                <a:off x="2963258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943037" y="3989220"/>
              <a:ext cx="2142140" cy="121919"/>
              <a:chOff x="943037" y="2400301"/>
              <a:chExt cx="2142140" cy="121919"/>
            </a:xfrm>
          </p:grpSpPr>
          <p:sp>
            <p:nvSpPr>
              <p:cNvPr id="137" name="Oval 136"/>
              <p:cNvSpPr/>
              <p:nvPr/>
            </p:nvSpPr>
            <p:spPr bwMode="auto">
              <a:xfrm>
                <a:off x="943037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1167506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>
                <a:off x="1391975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 bwMode="auto">
              <a:xfrm>
                <a:off x="1616444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>
                <a:off x="1840913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065382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2289851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2514320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2738789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2963258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943037" y="4187421"/>
              <a:ext cx="2142140" cy="121919"/>
              <a:chOff x="943037" y="2400301"/>
              <a:chExt cx="2142140" cy="121919"/>
            </a:xfrm>
          </p:grpSpPr>
          <p:sp>
            <p:nvSpPr>
              <p:cNvPr id="148" name="Oval 147"/>
              <p:cNvSpPr/>
              <p:nvPr/>
            </p:nvSpPr>
            <p:spPr bwMode="auto">
              <a:xfrm>
                <a:off x="943037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>
                <a:off x="1167506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 bwMode="auto">
              <a:xfrm>
                <a:off x="1391975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>
                <a:off x="1616444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1840913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2065382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 bwMode="auto">
              <a:xfrm>
                <a:off x="2289851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 bwMode="auto">
              <a:xfrm>
                <a:off x="2514320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>
                <a:off x="2738789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2963258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943037" y="4425697"/>
              <a:ext cx="2142140" cy="121919"/>
              <a:chOff x="943037" y="2400301"/>
              <a:chExt cx="2142140" cy="121919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943037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1167506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1391975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 bwMode="auto">
              <a:xfrm>
                <a:off x="1616444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 bwMode="auto">
              <a:xfrm>
                <a:off x="1840913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>
                <a:off x="2065382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>
                <a:off x="2289851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>
                <a:off x="2514320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 bwMode="auto">
              <a:xfrm>
                <a:off x="2738789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>
                <a:off x="2963258" y="2400301"/>
                <a:ext cx="121919" cy="121919"/>
              </a:xfrm>
              <a:prstGeom prst="ellipse">
                <a:avLst/>
              </a:prstGeom>
              <a:solidFill>
                <a:schemeClr val="bg2"/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</p:grpSp>
      <p:sp>
        <p:nvSpPr>
          <p:cNvPr id="19" name="Freeform 18"/>
          <p:cNvSpPr/>
          <p:nvPr/>
        </p:nvSpPr>
        <p:spPr bwMode="auto">
          <a:xfrm>
            <a:off x="641555" y="3156155"/>
            <a:ext cx="2278626" cy="376084"/>
          </a:xfrm>
          <a:custGeom>
            <a:avLst/>
            <a:gdLst>
              <a:gd name="connsiteX0" fmla="*/ 0 w 2278626"/>
              <a:gd name="connsiteY0" fmla="*/ 140110 h 376084"/>
              <a:gd name="connsiteX1" fmla="*/ 36871 w 2278626"/>
              <a:gd name="connsiteY1" fmla="*/ 110613 h 376084"/>
              <a:gd name="connsiteX2" fmla="*/ 66368 w 2278626"/>
              <a:gd name="connsiteY2" fmla="*/ 103239 h 376084"/>
              <a:gd name="connsiteX3" fmla="*/ 147484 w 2278626"/>
              <a:gd name="connsiteY3" fmla="*/ 81116 h 376084"/>
              <a:gd name="connsiteX4" fmla="*/ 176980 w 2278626"/>
              <a:gd name="connsiteY4" fmla="*/ 73742 h 376084"/>
              <a:gd name="connsiteX5" fmla="*/ 213851 w 2278626"/>
              <a:gd name="connsiteY5" fmla="*/ 66368 h 376084"/>
              <a:gd name="connsiteX6" fmla="*/ 235974 w 2278626"/>
              <a:gd name="connsiteY6" fmla="*/ 58993 h 376084"/>
              <a:gd name="connsiteX7" fmla="*/ 331839 w 2278626"/>
              <a:gd name="connsiteY7" fmla="*/ 51619 h 376084"/>
              <a:gd name="connsiteX8" fmla="*/ 442451 w 2278626"/>
              <a:gd name="connsiteY8" fmla="*/ 36871 h 376084"/>
              <a:gd name="connsiteX9" fmla="*/ 494071 w 2278626"/>
              <a:gd name="connsiteY9" fmla="*/ 29497 h 376084"/>
              <a:gd name="connsiteX10" fmla="*/ 663677 w 2278626"/>
              <a:gd name="connsiteY10" fmla="*/ 22122 h 376084"/>
              <a:gd name="connsiteX11" fmla="*/ 707922 w 2278626"/>
              <a:gd name="connsiteY11" fmla="*/ 14748 h 376084"/>
              <a:gd name="connsiteX12" fmla="*/ 781664 w 2278626"/>
              <a:gd name="connsiteY12" fmla="*/ 0 h 376084"/>
              <a:gd name="connsiteX13" fmla="*/ 1740310 w 2278626"/>
              <a:gd name="connsiteY13" fmla="*/ 14748 h 376084"/>
              <a:gd name="connsiteX14" fmla="*/ 1895168 w 2278626"/>
              <a:gd name="connsiteY14" fmla="*/ 22122 h 376084"/>
              <a:gd name="connsiteX15" fmla="*/ 1991032 w 2278626"/>
              <a:gd name="connsiteY15" fmla="*/ 36871 h 376084"/>
              <a:gd name="connsiteX16" fmla="*/ 2013155 w 2278626"/>
              <a:gd name="connsiteY16" fmla="*/ 44245 h 376084"/>
              <a:gd name="connsiteX17" fmla="*/ 2050026 w 2278626"/>
              <a:gd name="connsiteY17" fmla="*/ 51619 h 376084"/>
              <a:gd name="connsiteX18" fmla="*/ 2123768 w 2278626"/>
              <a:gd name="connsiteY18" fmla="*/ 66368 h 376084"/>
              <a:gd name="connsiteX19" fmla="*/ 2168013 w 2278626"/>
              <a:gd name="connsiteY19" fmla="*/ 88490 h 376084"/>
              <a:gd name="connsiteX20" fmla="*/ 2227006 w 2278626"/>
              <a:gd name="connsiteY20" fmla="*/ 103239 h 376084"/>
              <a:gd name="connsiteX21" fmla="*/ 2241755 w 2278626"/>
              <a:gd name="connsiteY21" fmla="*/ 117987 h 376084"/>
              <a:gd name="connsiteX22" fmla="*/ 2256503 w 2278626"/>
              <a:gd name="connsiteY22" fmla="*/ 140110 h 376084"/>
              <a:gd name="connsiteX23" fmla="*/ 2278626 w 2278626"/>
              <a:gd name="connsiteY23" fmla="*/ 154858 h 376084"/>
              <a:gd name="connsiteX24" fmla="*/ 2271251 w 2278626"/>
              <a:gd name="connsiteY24" fmla="*/ 206477 h 376084"/>
              <a:gd name="connsiteX25" fmla="*/ 2263877 w 2278626"/>
              <a:gd name="connsiteY25" fmla="*/ 243348 h 376084"/>
              <a:gd name="connsiteX26" fmla="*/ 2227006 w 2278626"/>
              <a:gd name="connsiteY26" fmla="*/ 280219 h 376084"/>
              <a:gd name="connsiteX27" fmla="*/ 2212258 w 2278626"/>
              <a:gd name="connsiteY27" fmla="*/ 294968 h 376084"/>
              <a:gd name="connsiteX28" fmla="*/ 2160639 w 2278626"/>
              <a:gd name="connsiteY28" fmla="*/ 309716 h 376084"/>
              <a:gd name="connsiteX29" fmla="*/ 2101645 w 2278626"/>
              <a:gd name="connsiteY29" fmla="*/ 324464 h 376084"/>
              <a:gd name="connsiteX30" fmla="*/ 1622322 w 2278626"/>
              <a:gd name="connsiteY30" fmla="*/ 331839 h 376084"/>
              <a:gd name="connsiteX31" fmla="*/ 427703 w 2278626"/>
              <a:gd name="connsiteY31" fmla="*/ 346587 h 376084"/>
              <a:gd name="connsiteX32" fmla="*/ 390832 w 2278626"/>
              <a:gd name="connsiteY32" fmla="*/ 353961 h 376084"/>
              <a:gd name="connsiteX33" fmla="*/ 309716 w 2278626"/>
              <a:gd name="connsiteY33" fmla="*/ 361335 h 376084"/>
              <a:gd name="connsiteX34" fmla="*/ 235974 w 2278626"/>
              <a:gd name="connsiteY34" fmla="*/ 376084 h 376084"/>
              <a:gd name="connsiteX35" fmla="*/ 81116 w 2278626"/>
              <a:gd name="connsiteY35" fmla="*/ 353961 h 376084"/>
              <a:gd name="connsiteX36" fmla="*/ 58993 w 2278626"/>
              <a:gd name="connsiteY36" fmla="*/ 339213 h 376084"/>
              <a:gd name="connsiteX37" fmla="*/ 51619 w 2278626"/>
              <a:gd name="connsiteY37" fmla="*/ 317090 h 376084"/>
              <a:gd name="connsiteX38" fmla="*/ 36871 w 2278626"/>
              <a:gd name="connsiteY38" fmla="*/ 294968 h 376084"/>
              <a:gd name="connsiteX39" fmla="*/ 22122 w 2278626"/>
              <a:gd name="connsiteY39" fmla="*/ 250722 h 376084"/>
              <a:gd name="connsiteX40" fmla="*/ 29497 w 2278626"/>
              <a:gd name="connsiteY40" fmla="*/ 162232 h 376084"/>
              <a:gd name="connsiteX41" fmla="*/ 125361 w 2278626"/>
              <a:gd name="connsiteY41" fmla="*/ 125361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278626" h="376084">
                <a:moveTo>
                  <a:pt x="0" y="140110"/>
                </a:moveTo>
                <a:cubicBezTo>
                  <a:pt x="12290" y="130278"/>
                  <a:pt x="23112" y="118257"/>
                  <a:pt x="36871" y="110613"/>
                </a:cubicBezTo>
                <a:cubicBezTo>
                  <a:pt x="45731" y="105691"/>
                  <a:pt x="56661" y="106151"/>
                  <a:pt x="66368" y="103239"/>
                </a:cubicBezTo>
                <a:cubicBezTo>
                  <a:pt x="165034" y="73639"/>
                  <a:pt x="61079" y="100317"/>
                  <a:pt x="147484" y="81116"/>
                </a:cubicBezTo>
                <a:cubicBezTo>
                  <a:pt x="157377" y="78918"/>
                  <a:pt x="167087" y="75940"/>
                  <a:pt x="176980" y="73742"/>
                </a:cubicBezTo>
                <a:cubicBezTo>
                  <a:pt x="189215" y="71023"/>
                  <a:pt x="201692" y="69408"/>
                  <a:pt x="213851" y="66368"/>
                </a:cubicBezTo>
                <a:cubicBezTo>
                  <a:pt x="221392" y="64483"/>
                  <a:pt x="228261" y="59957"/>
                  <a:pt x="235974" y="58993"/>
                </a:cubicBezTo>
                <a:cubicBezTo>
                  <a:pt x="267776" y="55018"/>
                  <a:pt x="299884" y="54077"/>
                  <a:pt x="331839" y="51619"/>
                </a:cubicBezTo>
                <a:cubicBezTo>
                  <a:pt x="416226" y="37555"/>
                  <a:pt x="334150" y="50408"/>
                  <a:pt x="442451" y="36871"/>
                </a:cubicBezTo>
                <a:cubicBezTo>
                  <a:pt x="459698" y="34715"/>
                  <a:pt x="476728" y="30653"/>
                  <a:pt x="494071" y="29497"/>
                </a:cubicBezTo>
                <a:cubicBezTo>
                  <a:pt x="550534" y="25733"/>
                  <a:pt x="607142" y="24580"/>
                  <a:pt x="663677" y="22122"/>
                </a:cubicBezTo>
                <a:cubicBezTo>
                  <a:pt x="678425" y="19664"/>
                  <a:pt x="693226" y="17503"/>
                  <a:pt x="707922" y="14748"/>
                </a:cubicBezTo>
                <a:cubicBezTo>
                  <a:pt x="732560" y="10128"/>
                  <a:pt x="781664" y="0"/>
                  <a:pt x="781664" y="0"/>
                </a:cubicBezTo>
                <a:lnTo>
                  <a:pt x="1740310" y="14748"/>
                </a:lnTo>
                <a:cubicBezTo>
                  <a:pt x="1791961" y="16414"/>
                  <a:pt x="1843549" y="19664"/>
                  <a:pt x="1895168" y="22122"/>
                </a:cubicBezTo>
                <a:cubicBezTo>
                  <a:pt x="1948414" y="39873"/>
                  <a:pt x="1885120" y="20577"/>
                  <a:pt x="1991032" y="36871"/>
                </a:cubicBezTo>
                <a:cubicBezTo>
                  <a:pt x="1998715" y="38053"/>
                  <a:pt x="2005614" y="42360"/>
                  <a:pt x="2013155" y="44245"/>
                </a:cubicBezTo>
                <a:cubicBezTo>
                  <a:pt x="2025315" y="47285"/>
                  <a:pt x="2037791" y="48900"/>
                  <a:pt x="2050026" y="51619"/>
                </a:cubicBezTo>
                <a:cubicBezTo>
                  <a:pt x="2116039" y="66288"/>
                  <a:pt x="2037052" y="51914"/>
                  <a:pt x="2123768" y="66368"/>
                </a:cubicBezTo>
                <a:cubicBezTo>
                  <a:pt x="2147004" y="81859"/>
                  <a:pt x="2142178" y="81444"/>
                  <a:pt x="2168013" y="88490"/>
                </a:cubicBezTo>
                <a:cubicBezTo>
                  <a:pt x="2187568" y="93823"/>
                  <a:pt x="2227006" y="103239"/>
                  <a:pt x="2227006" y="103239"/>
                </a:cubicBezTo>
                <a:cubicBezTo>
                  <a:pt x="2231922" y="108155"/>
                  <a:pt x="2237412" y="112558"/>
                  <a:pt x="2241755" y="117987"/>
                </a:cubicBezTo>
                <a:cubicBezTo>
                  <a:pt x="2247292" y="124908"/>
                  <a:pt x="2250236" y="133843"/>
                  <a:pt x="2256503" y="140110"/>
                </a:cubicBezTo>
                <a:cubicBezTo>
                  <a:pt x="2262770" y="146377"/>
                  <a:pt x="2271252" y="149942"/>
                  <a:pt x="2278626" y="154858"/>
                </a:cubicBezTo>
                <a:cubicBezTo>
                  <a:pt x="2276168" y="172064"/>
                  <a:pt x="2274109" y="189332"/>
                  <a:pt x="2271251" y="206477"/>
                </a:cubicBezTo>
                <a:cubicBezTo>
                  <a:pt x="2269190" y="218840"/>
                  <a:pt x="2270326" y="232600"/>
                  <a:pt x="2263877" y="243348"/>
                </a:cubicBezTo>
                <a:cubicBezTo>
                  <a:pt x="2254934" y="258252"/>
                  <a:pt x="2239296" y="267929"/>
                  <a:pt x="2227006" y="280219"/>
                </a:cubicBezTo>
                <a:cubicBezTo>
                  <a:pt x="2222090" y="285135"/>
                  <a:pt x="2219003" y="293282"/>
                  <a:pt x="2212258" y="294968"/>
                </a:cubicBezTo>
                <a:cubicBezTo>
                  <a:pt x="2064867" y="331815"/>
                  <a:pt x="2277010" y="277979"/>
                  <a:pt x="2160639" y="309716"/>
                </a:cubicBezTo>
                <a:cubicBezTo>
                  <a:pt x="2141083" y="315049"/>
                  <a:pt x="2121912" y="324152"/>
                  <a:pt x="2101645" y="324464"/>
                </a:cubicBezTo>
                <a:lnTo>
                  <a:pt x="1622322" y="331839"/>
                </a:lnTo>
                <a:cubicBezTo>
                  <a:pt x="1205811" y="415139"/>
                  <a:pt x="1635255" y="331679"/>
                  <a:pt x="427703" y="346587"/>
                </a:cubicBezTo>
                <a:cubicBezTo>
                  <a:pt x="415170" y="346742"/>
                  <a:pt x="403269" y="352406"/>
                  <a:pt x="390832" y="353961"/>
                </a:cubicBezTo>
                <a:cubicBezTo>
                  <a:pt x="363891" y="357328"/>
                  <a:pt x="336680" y="358163"/>
                  <a:pt x="309716" y="361335"/>
                </a:cubicBezTo>
                <a:cubicBezTo>
                  <a:pt x="275571" y="365352"/>
                  <a:pt x="266354" y="368489"/>
                  <a:pt x="235974" y="376084"/>
                </a:cubicBezTo>
                <a:cubicBezTo>
                  <a:pt x="214561" y="374656"/>
                  <a:pt x="116365" y="377459"/>
                  <a:pt x="81116" y="353961"/>
                </a:cubicBezTo>
                <a:lnTo>
                  <a:pt x="58993" y="339213"/>
                </a:lnTo>
                <a:cubicBezTo>
                  <a:pt x="56535" y="331839"/>
                  <a:pt x="55095" y="324043"/>
                  <a:pt x="51619" y="317090"/>
                </a:cubicBezTo>
                <a:cubicBezTo>
                  <a:pt x="47656" y="309163"/>
                  <a:pt x="40470" y="303067"/>
                  <a:pt x="36871" y="294968"/>
                </a:cubicBezTo>
                <a:cubicBezTo>
                  <a:pt x="30557" y="280761"/>
                  <a:pt x="22122" y="250722"/>
                  <a:pt x="22122" y="250722"/>
                </a:cubicBezTo>
                <a:cubicBezTo>
                  <a:pt x="24580" y="221225"/>
                  <a:pt x="19646" y="190143"/>
                  <a:pt x="29497" y="162232"/>
                </a:cubicBezTo>
                <a:cubicBezTo>
                  <a:pt x="47418" y="111456"/>
                  <a:pt x="86157" y="125361"/>
                  <a:pt x="125361" y="125361"/>
                </a:cubicBezTo>
              </a:path>
            </a:pathLst>
          </a:custGeom>
          <a:ln w="28575">
            <a:prstDash val="sys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69" name="Freeform 168"/>
          <p:cNvSpPr/>
          <p:nvPr/>
        </p:nvSpPr>
        <p:spPr bwMode="auto">
          <a:xfrm>
            <a:off x="1711077" y="2594919"/>
            <a:ext cx="430761" cy="2026508"/>
          </a:xfrm>
          <a:custGeom>
            <a:avLst/>
            <a:gdLst>
              <a:gd name="connsiteX0" fmla="*/ 2393 w 430761"/>
              <a:gd name="connsiteY0" fmla="*/ 123567 h 2026508"/>
              <a:gd name="connsiteX1" fmla="*/ 10631 w 430761"/>
              <a:gd name="connsiteY1" fmla="*/ 65903 h 2026508"/>
              <a:gd name="connsiteX2" fmla="*/ 27107 w 430761"/>
              <a:gd name="connsiteY2" fmla="*/ 41189 h 2026508"/>
              <a:gd name="connsiteX3" fmla="*/ 51820 w 430761"/>
              <a:gd name="connsiteY3" fmla="*/ 16476 h 2026508"/>
              <a:gd name="connsiteX4" fmla="*/ 117723 w 430761"/>
              <a:gd name="connsiteY4" fmla="*/ 0 h 2026508"/>
              <a:gd name="connsiteX5" fmla="*/ 298955 w 430761"/>
              <a:gd name="connsiteY5" fmla="*/ 16476 h 2026508"/>
              <a:gd name="connsiteX6" fmla="*/ 323669 w 430761"/>
              <a:gd name="connsiteY6" fmla="*/ 32951 h 2026508"/>
              <a:gd name="connsiteX7" fmla="*/ 348382 w 430761"/>
              <a:gd name="connsiteY7" fmla="*/ 74140 h 2026508"/>
              <a:gd name="connsiteX8" fmla="*/ 364858 w 430761"/>
              <a:gd name="connsiteY8" fmla="*/ 148281 h 2026508"/>
              <a:gd name="connsiteX9" fmla="*/ 373096 w 430761"/>
              <a:gd name="connsiteY9" fmla="*/ 255373 h 2026508"/>
              <a:gd name="connsiteX10" fmla="*/ 381334 w 430761"/>
              <a:gd name="connsiteY10" fmla="*/ 304800 h 2026508"/>
              <a:gd name="connsiteX11" fmla="*/ 389572 w 430761"/>
              <a:gd name="connsiteY11" fmla="*/ 543697 h 2026508"/>
              <a:gd name="connsiteX12" fmla="*/ 397809 w 430761"/>
              <a:gd name="connsiteY12" fmla="*/ 1153297 h 2026508"/>
              <a:gd name="connsiteX13" fmla="*/ 414285 w 430761"/>
              <a:gd name="connsiteY13" fmla="*/ 1235676 h 2026508"/>
              <a:gd name="connsiteX14" fmla="*/ 430761 w 430761"/>
              <a:gd name="connsiteY14" fmla="*/ 1351005 h 2026508"/>
              <a:gd name="connsiteX15" fmla="*/ 422523 w 430761"/>
              <a:gd name="connsiteY15" fmla="*/ 1672281 h 2026508"/>
              <a:gd name="connsiteX16" fmla="*/ 406047 w 430761"/>
              <a:gd name="connsiteY16" fmla="*/ 1771135 h 2026508"/>
              <a:gd name="connsiteX17" fmla="*/ 381334 w 430761"/>
              <a:gd name="connsiteY17" fmla="*/ 1878227 h 2026508"/>
              <a:gd name="connsiteX18" fmla="*/ 364858 w 430761"/>
              <a:gd name="connsiteY18" fmla="*/ 1927654 h 2026508"/>
              <a:gd name="connsiteX19" fmla="*/ 348382 w 430761"/>
              <a:gd name="connsiteY19" fmla="*/ 1960605 h 2026508"/>
              <a:gd name="connsiteX20" fmla="*/ 340145 w 430761"/>
              <a:gd name="connsiteY20" fmla="*/ 1985319 h 2026508"/>
              <a:gd name="connsiteX21" fmla="*/ 315431 w 430761"/>
              <a:gd name="connsiteY21" fmla="*/ 2001795 h 2026508"/>
              <a:gd name="connsiteX22" fmla="*/ 208339 w 430761"/>
              <a:gd name="connsiteY22" fmla="*/ 2026508 h 2026508"/>
              <a:gd name="connsiteX23" fmla="*/ 51820 w 430761"/>
              <a:gd name="connsiteY23" fmla="*/ 1919416 h 2026508"/>
              <a:gd name="connsiteX24" fmla="*/ 43582 w 430761"/>
              <a:gd name="connsiteY24" fmla="*/ 1886465 h 2026508"/>
              <a:gd name="connsiteX25" fmla="*/ 35345 w 430761"/>
              <a:gd name="connsiteY25" fmla="*/ 1762897 h 2026508"/>
              <a:gd name="connsiteX26" fmla="*/ 27107 w 430761"/>
              <a:gd name="connsiteY26" fmla="*/ 1688757 h 2026508"/>
              <a:gd name="connsiteX27" fmla="*/ 43582 w 430761"/>
              <a:gd name="connsiteY27" fmla="*/ 1161535 h 2026508"/>
              <a:gd name="connsiteX28" fmla="*/ 68296 w 430761"/>
              <a:gd name="connsiteY28" fmla="*/ 947351 h 2026508"/>
              <a:gd name="connsiteX29" fmla="*/ 84772 w 430761"/>
              <a:gd name="connsiteY29" fmla="*/ 741405 h 2026508"/>
              <a:gd name="connsiteX30" fmla="*/ 93009 w 430761"/>
              <a:gd name="connsiteY30" fmla="*/ 700216 h 2026508"/>
              <a:gd name="connsiteX31" fmla="*/ 101247 w 430761"/>
              <a:gd name="connsiteY31" fmla="*/ 642551 h 2026508"/>
              <a:gd name="connsiteX32" fmla="*/ 109485 w 430761"/>
              <a:gd name="connsiteY32" fmla="*/ 527222 h 2026508"/>
              <a:gd name="connsiteX33" fmla="*/ 101247 w 430761"/>
              <a:gd name="connsiteY33" fmla="*/ 288324 h 2026508"/>
              <a:gd name="connsiteX34" fmla="*/ 76534 w 430761"/>
              <a:gd name="connsiteY34" fmla="*/ 189470 h 2026508"/>
              <a:gd name="connsiteX35" fmla="*/ 51820 w 430761"/>
              <a:gd name="connsiteY35" fmla="*/ 172995 h 2026508"/>
              <a:gd name="connsiteX36" fmla="*/ 2393 w 430761"/>
              <a:gd name="connsiteY36" fmla="*/ 123567 h 202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0761" h="2026508">
                <a:moveTo>
                  <a:pt x="2393" y="123567"/>
                </a:moveTo>
                <a:cubicBezTo>
                  <a:pt x="-4472" y="105718"/>
                  <a:pt x="5052" y="84501"/>
                  <a:pt x="10631" y="65903"/>
                </a:cubicBezTo>
                <a:cubicBezTo>
                  <a:pt x="13476" y="56420"/>
                  <a:pt x="20769" y="48795"/>
                  <a:pt x="27107" y="41189"/>
                </a:cubicBezTo>
                <a:cubicBezTo>
                  <a:pt x="34565" y="32239"/>
                  <a:pt x="42127" y="22938"/>
                  <a:pt x="51820" y="16476"/>
                </a:cubicBezTo>
                <a:cubicBezTo>
                  <a:pt x="62676" y="9239"/>
                  <a:pt x="111781" y="1188"/>
                  <a:pt x="117723" y="0"/>
                </a:cubicBezTo>
                <a:cubicBezTo>
                  <a:pt x="178134" y="5492"/>
                  <a:pt x="239057" y="6892"/>
                  <a:pt x="298955" y="16476"/>
                </a:cubicBezTo>
                <a:cubicBezTo>
                  <a:pt x="308731" y="18040"/>
                  <a:pt x="317226" y="25434"/>
                  <a:pt x="323669" y="32951"/>
                </a:cubicBezTo>
                <a:cubicBezTo>
                  <a:pt x="334089" y="45108"/>
                  <a:pt x="340144" y="60410"/>
                  <a:pt x="348382" y="74140"/>
                </a:cubicBezTo>
                <a:cubicBezTo>
                  <a:pt x="353874" y="98854"/>
                  <a:pt x="361437" y="123197"/>
                  <a:pt x="364858" y="148281"/>
                </a:cubicBezTo>
                <a:cubicBezTo>
                  <a:pt x="369696" y="183755"/>
                  <a:pt x="369348" y="219767"/>
                  <a:pt x="373096" y="255373"/>
                </a:cubicBezTo>
                <a:cubicBezTo>
                  <a:pt x="374845" y="271984"/>
                  <a:pt x="378588" y="288324"/>
                  <a:pt x="381334" y="304800"/>
                </a:cubicBezTo>
                <a:cubicBezTo>
                  <a:pt x="384080" y="384432"/>
                  <a:pt x="388025" y="464032"/>
                  <a:pt x="389572" y="543697"/>
                </a:cubicBezTo>
                <a:cubicBezTo>
                  <a:pt x="393517" y="746877"/>
                  <a:pt x="390556" y="950208"/>
                  <a:pt x="397809" y="1153297"/>
                </a:cubicBezTo>
                <a:cubicBezTo>
                  <a:pt x="398808" y="1181283"/>
                  <a:pt x="410131" y="1207982"/>
                  <a:pt x="414285" y="1235676"/>
                </a:cubicBezTo>
                <a:cubicBezTo>
                  <a:pt x="435355" y="1376139"/>
                  <a:pt x="411027" y="1272073"/>
                  <a:pt x="430761" y="1351005"/>
                </a:cubicBezTo>
                <a:cubicBezTo>
                  <a:pt x="428015" y="1458097"/>
                  <a:pt x="428814" y="1565339"/>
                  <a:pt x="422523" y="1672281"/>
                </a:cubicBezTo>
                <a:cubicBezTo>
                  <a:pt x="420561" y="1705629"/>
                  <a:pt x="412599" y="1738378"/>
                  <a:pt x="406047" y="1771135"/>
                </a:cubicBezTo>
                <a:cubicBezTo>
                  <a:pt x="399513" y="1803803"/>
                  <a:pt x="391267" y="1848430"/>
                  <a:pt x="381334" y="1878227"/>
                </a:cubicBezTo>
                <a:cubicBezTo>
                  <a:pt x="375842" y="1894703"/>
                  <a:pt x="372625" y="1912121"/>
                  <a:pt x="364858" y="1927654"/>
                </a:cubicBezTo>
                <a:cubicBezTo>
                  <a:pt x="359366" y="1938638"/>
                  <a:pt x="353219" y="1949318"/>
                  <a:pt x="348382" y="1960605"/>
                </a:cubicBezTo>
                <a:cubicBezTo>
                  <a:pt x="344961" y="1968586"/>
                  <a:pt x="345569" y="1978538"/>
                  <a:pt x="340145" y="1985319"/>
                </a:cubicBezTo>
                <a:cubicBezTo>
                  <a:pt x="333960" y="1993050"/>
                  <a:pt x="324479" y="1997774"/>
                  <a:pt x="315431" y="2001795"/>
                </a:cubicBezTo>
                <a:cubicBezTo>
                  <a:pt x="272582" y="2020839"/>
                  <a:pt x="255247" y="2019807"/>
                  <a:pt x="208339" y="2026508"/>
                </a:cubicBezTo>
                <a:cubicBezTo>
                  <a:pt x="30672" y="2016057"/>
                  <a:pt x="79038" y="2064575"/>
                  <a:pt x="51820" y="1919416"/>
                </a:cubicBezTo>
                <a:cubicBezTo>
                  <a:pt x="49733" y="1908288"/>
                  <a:pt x="46328" y="1897449"/>
                  <a:pt x="43582" y="1886465"/>
                </a:cubicBezTo>
                <a:cubicBezTo>
                  <a:pt x="40836" y="1845276"/>
                  <a:pt x="38773" y="1804035"/>
                  <a:pt x="35345" y="1762897"/>
                </a:cubicBezTo>
                <a:cubicBezTo>
                  <a:pt x="33280" y="1738117"/>
                  <a:pt x="26766" y="1713620"/>
                  <a:pt x="27107" y="1688757"/>
                </a:cubicBezTo>
                <a:cubicBezTo>
                  <a:pt x="29515" y="1512947"/>
                  <a:pt x="35219" y="1337162"/>
                  <a:pt x="43582" y="1161535"/>
                </a:cubicBezTo>
                <a:cubicBezTo>
                  <a:pt x="53296" y="957529"/>
                  <a:pt x="53533" y="1058068"/>
                  <a:pt x="68296" y="947351"/>
                </a:cubicBezTo>
                <a:cubicBezTo>
                  <a:pt x="84981" y="822215"/>
                  <a:pt x="68635" y="910852"/>
                  <a:pt x="84772" y="741405"/>
                </a:cubicBezTo>
                <a:cubicBezTo>
                  <a:pt x="86099" y="727467"/>
                  <a:pt x="90707" y="714027"/>
                  <a:pt x="93009" y="700216"/>
                </a:cubicBezTo>
                <a:cubicBezTo>
                  <a:pt x="96201" y="681063"/>
                  <a:pt x="99406" y="661880"/>
                  <a:pt x="101247" y="642551"/>
                </a:cubicBezTo>
                <a:cubicBezTo>
                  <a:pt x="104901" y="604184"/>
                  <a:pt x="106739" y="565665"/>
                  <a:pt x="109485" y="527222"/>
                </a:cubicBezTo>
                <a:cubicBezTo>
                  <a:pt x="106739" y="447589"/>
                  <a:pt x="105793" y="367874"/>
                  <a:pt x="101247" y="288324"/>
                </a:cubicBezTo>
                <a:cubicBezTo>
                  <a:pt x="100633" y="277581"/>
                  <a:pt x="87395" y="196710"/>
                  <a:pt x="76534" y="189470"/>
                </a:cubicBezTo>
                <a:lnTo>
                  <a:pt x="51820" y="172995"/>
                </a:lnTo>
                <a:cubicBezTo>
                  <a:pt x="33822" y="145996"/>
                  <a:pt x="9258" y="141416"/>
                  <a:pt x="2393" y="123567"/>
                </a:cubicBezTo>
                <a:close/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54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30" grpId="0" animBg="1"/>
      <p:bldP spid="30" grpId="1" animBg="1"/>
      <p:bldP spid="19" grpId="0" animBg="1"/>
      <p:bldP spid="1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Routing: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Output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0"/>
            <a:ext cx="2590800" cy="2688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900" y="150563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Input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838700" y="150278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Output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0301"/>
            <a:ext cx="2667000" cy="2687205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 bwMode="auto">
          <a:xfrm>
            <a:off x="628650" y="4967506"/>
            <a:ext cx="8305800" cy="1805739"/>
          </a:xfrm>
          <a:prstGeom prst="wedgeEllipseCallout">
            <a:avLst>
              <a:gd name="adj1" fmla="val 13950"/>
              <a:gd name="adj2" fmla="val -65407"/>
            </a:avLst>
          </a:prstGeom>
          <a:solidFill>
            <a:schemeClr val="accent1"/>
          </a:solidFill>
          <a:ln w="50800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dirty="0" smtClean="0">
                <a:latin typeface="Verdana" pitchFamily="34" charset="0"/>
              </a:rPr>
              <a:t>Each net is spanned by a tree, </a:t>
            </a:r>
            <a:br>
              <a:rPr lang="en-US" sz="2000" dirty="0" smtClean="0">
                <a:latin typeface="Verdana" pitchFamily="34" charset="0"/>
              </a:rPr>
            </a:br>
            <a:r>
              <a:rPr lang="en-US" sz="2000" dirty="0" smtClean="0">
                <a:latin typeface="Verdana" pitchFamily="34" charset="0"/>
              </a:rPr>
              <a:t>called the </a:t>
            </a:r>
            <a:r>
              <a:rPr lang="en-US" sz="2000" b="1" dirty="0" smtClean="0">
                <a:latin typeface="Verdana" pitchFamily="34" charset="0"/>
              </a:rPr>
              <a:t>net routing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dirty="0" smtClean="0">
                <a:latin typeface="Verdana" pitchFamily="34" charset="0"/>
              </a:rPr>
              <a:t>Net routings can’t intersect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Optimization: minimize the total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routing length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900" y="1193520"/>
            <a:ext cx="7353300" cy="923330"/>
          </a:xfrm>
          <a:prstGeom prst="rect">
            <a:avLst/>
          </a:prstGeom>
          <a:solidFill>
            <a:srgbClr val="9900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is </a:t>
            </a:r>
            <a:r>
              <a:rPr lang="en-US" b="1" dirty="0" smtClean="0">
                <a:solidFill>
                  <a:srgbClr val="FFFF00"/>
                </a:solidFill>
              </a:rPr>
              <a:t>NP-hard</a:t>
            </a:r>
            <a:r>
              <a:rPr lang="en-US" dirty="0" smtClean="0"/>
              <a:t> to find: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Shortest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solution for </a:t>
            </a:r>
            <a:r>
              <a:rPr lang="en-US" b="1" dirty="0" smtClean="0">
                <a:solidFill>
                  <a:srgbClr val="FFFF00"/>
                </a:solidFill>
              </a:rPr>
              <a:t>one</a:t>
            </a:r>
            <a:r>
              <a:rPr lang="en-US" dirty="0" smtClean="0"/>
              <a:t> multi-terminal net (Steiner tree problem)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Any</a:t>
            </a:r>
            <a:r>
              <a:rPr lang="en-US" dirty="0" smtClean="0"/>
              <a:t> solution for </a:t>
            </a:r>
            <a:r>
              <a:rPr lang="en-US" b="1" dirty="0" smtClean="0">
                <a:solidFill>
                  <a:srgbClr val="FFFF00"/>
                </a:solidFill>
              </a:rPr>
              <a:t>many</a:t>
            </a:r>
            <a:r>
              <a:rPr lang="en-US" dirty="0" smtClean="0"/>
              <a:t> multi-terminal 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24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is to satisfy design rules </a:t>
            </a:r>
          </a:p>
          <a:p>
            <a:pPr lvl="1"/>
            <a:r>
              <a:rPr lang="en-US" dirty="0" smtClean="0"/>
              <a:t>Originating in the manufacturing </a:t>
            </a:r>
            <a:r>
              <a:rPr lang="en-US" dirty="0"/>
              <a:t>requirement </a:t>
            </a:r>
            <a:endParaRPr lang="en-US" dirty="0" smtClean="0"/>
          </a:p>
          <a:p>
            <a:r>
              <a:rPr lang="en-US" dirty="0" smtClean="0"/>
              <a:t>Example </a:t>
            </a:r>
            <a:r>
              <a:rPr lang="en-US" dirty="0"/>
              <a:t>“</a:t>
            </a:r>
            <a:r>
              <a:rPr lang="en-US" dirty="0" smtClean="0"/>
              <a:t>short” rule:</a:t>
            </a:r>
          </a:p>
          <a:p>
            <a:pPr lvl="1"/>
            <a:r>
              <a:rPr lang="en-US" dirty="0" smtClean="0"/>
              <a:t>The 2 vertices of any edge can’t belong to two distinct net routings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77070"/>
            <a:ext cx="2667000" cy="2687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3392404"/>
            <a:ext cx="3962400" cy="369332"/>
          </a:xfrm>
          <a:prstGeom prst="rect">
            <a:avLst/>
          </a:prstGeom>
          <a:solidFill>
            <a:srgbClr val="9900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Short rule is violated for these edges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 bwMode="auto">
          <a:xfrm flipH="1">
            <a:off x="2362200" y="3577070"/>
            <a:ext cx="1752600" cy="3853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6" idx="1"/>
          </p:cNvCxnSpPr>
          <p:nvPr/>
        </p:nvCxnSpPr>
        <p:spPr bwMode="auto">
          <a:xfrm flipH="1">
            <a:off x="2362200" y="3577070"/>
            <a:ext cx="1752600" cy="6139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6" idx="1"/>
          </p:cNvCxnSpPr>
          <p:nvPr/>
        </p:nvCxnSpPr>
        <p:spPr bwMode="auto">
          <a:xfrm flipH="1">
            <a:off x="2286000" y="3577070"/>
            <a:ext cx="1828800" cy="2329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6" idx="1"/>
          </p:cNvCxnSpPr>
          <p:nvPr/>
        </p:nvCxnSpPr>
        <p:spPr bwMode="auto">
          <a:xfrm flipH="1">
            <a:off x="2362200" y="3577070"/>
            <a:ext cx="1752600" cy="8425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6" idx="1"/>
          </p:cNvCxnSpPr>
          <p:nvPr/>
        </p:nvCxnSpPr>
        <p:spPr bwMode="auto">
          <a:xfrm flipH="1">
            <a:off x="2362200" y="3577070"/>
            <a:ext cx="1752600" cy="10711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6" idx="1"/>
          </p:cNvCxnSpPr>
          <p:nvPr/>
        </p:nvCxnSpPr>
        <p:spPr bwMode="auto">
          <a:xfrm flipH="1">
            <a:off x="2133600" y="3577070"/>
            <a:ext cx="1981200" cy="3853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6" idx="1"/>
          </p:cNvCxnSpPr>
          <p:nvPr/>
        </p:nvCxnSpPr>
        <p:spPr bwMode="auto">
          <a:xfrm flipH="1">
            <a:off x="2133600" y="3577070"/>
            <a:ext cx="1981200" cy="6139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6" idx="1"/>
          </p:cNvCxnSpPr>
          <p:nvPr/>
        </p:nvCxnSpPr>
        <p:spPr bwMode="auto">
          <a:xfrm flipH="1">
            <a:off x="2133600" y="3577070"/>
            <a:ext cx="1981200" cy="8425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6" idx="1"/>
          </p:cNvCxnSpPr>
          <p:nvPr/>
        </p:nvCxnSpPr>
        <p:spPr bwMode="auto">
          <a:xfrm flipH="1">
            <a:off x="2133600" y="3577070"/>
            <a:ext cx="1981200" cy="10711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728018" y="4123521"/>
            <a:ext cx="5257800" cy="369332"/>
          </a:xfrm>
          <a:prstGeom prst="rect">
            <a:avLst/>
          </a:prstGeom>
          <a:solidFill>
            <a:srgbClr val="9900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the short rule is on, </a:t>
            </a:r>
            <a:r>
              <a:rPr lang="en-US" dirty="0" smtClean="0">
                <a:sym typeface="Wingdings" panose="05000000000000000000" pitchFamily="2" charset="2"/>
              </a:rPr>
              <a:t>this example is UNSAT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74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Approach:</a:t>
            </a:r>
            <a:br>
              <a:rPr lang="en-US" dirty="0" smtClean="0"/>
            </a:br>
            <a:r>
              <a:rPr lang="en-US" dirty="0" smtClean="0"/>
              <a:t>Rip-Up and Reroute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71600"/>
            <a:ext cx="8366125" cy="4775200"/>
          </a:xfrm>
        </p:spPr>
        <p:txBody>
          <a:bodyPr>
            <a:normAutofit/>
          </a:bodyPr>
          <a:lstStyle/>
          <a:p>
            <a:r>
              <a:rPr lang="en-US" dirty="0" smtClean="0"/>
              <a:t>Nets are routed one-by-one</a:t>
            </a:r>
          </a:p>
          <a:p>
            <a:pPr lvl="1"/>
            <a:r>
              <a:rPr lang="en-US" dirty="0" smtClean="0"/>
              <a:t>Using A*</a:t>
            </a:r>
          </a:p>
          <a:p>
            <a:pPr lvl="2"/>
            <a:r>
              <a:rPr lang="en-US" dirty="0" smtClean="0"/>
              <a:t>s-t shortest-path given costs’ under-approximation</a:t>
            </a:r>
          </a:p>
          <a:p>
            <a:pPr lvl="2"/>
            <a:r>
              <a:rPr lang="en-US" dirty="0" smtClean="0"/>
              <a:t>A*</a:t>
            </a:r>
            <a:r>
              <a:rPr lang="en-US" dirty="0" smtClean="0">
                <a:sym typeface="Symbol" panose="05050102010706020507" pitchFamily="18" charset="2"/>
              </a:rPr>
              <a:t></a:t>
            </a:r>
            <a:r>
              <a:rPr lang="en-US" dirty="0" err="1" smtClean="0"/>
              <a:t>Dijkstra</a:t>
            </a:r>
            <a:r>
              <a:rPr lang="en-US" dirty="0" smtClean="0"/>
              <a:t> if no costs’ under-approximation is provided</a:t>
            </a:r>
          </a:p>
          <a:p>
            <a:pPr lvl="1"/>
            <a:r>
              <a:rPr lang="en-US" dirty="0" smtClean="0"/>
              <a:t>Trying to heuristically obey design rules</a:t>
            </a:r>
          </a:p>
          <a:p>
            <a:r>
              <a:rPr lang="en-US" dirty="0" smtClean="0"/>
              <a:t>Violations are allowed, hence the initial solution might be problematic</a:t>
            </a:r>
          </a:p>
          <a:p>
            <a:pPr lvl="1"/>
            <a:r>
              <a:rPr lang="en-US" dirty="0" smtClean="0"/>
              <a:t>Net routings might intersect</a:t>
            </a:r>
          </a:p>
          <a:p>
            <a:pPr lvl="1"/>
            <a:r>
              <a:rPr lang="en-US" dirty="0" smtClean="0"/>
              <a:t>Design rules might be violated</a:t>
            </a:r>
          </a:p>
          <a:p>
            <a:r>
              <a:rPr lang="en-US" dirty="0" smtClean="0">
                <a:effectLst/>
              </a:rPr>
              <a:t>Clean-up is applied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effectLst/>
              </a:rPr>
              <a:t>Rip-up</a:t>
            </a:r>
            <a:r>
              <a:rPr lang="en-US" dirty="0" smtClean="0">
                <a:effectLst/>
              </a:rPr>
              <a:t>: problematic net routings </a:t>
            </a:r>
            <a:r>
              <a:rPr lang="en-US" dirty="0">
                <a:effectLst/>
              </a:rPr>
              <a:t>are </a:t>
            </a:r>
            <a:r>
              <a:rPr lang="en-US" dirty="0" smtClean="0">
                <a:effectLst/>
              </a:rPr>
              <a:t>removed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effectLst/>
              </a:rPr>
              <a:t>Reroute</a:t>
            </a:r>
            <a:r>
              <a:rPr lang="en-US" dirty="0" smtClean="0">
                <a:effectLst/>
              </a:rPr>
              <a:t>: un-routed nets are attempted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72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the Current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rule violations persist</a:t>
            </a:r>
          </a:p>
          <a:p>
            <a:pPr lvl="1"/>
            <a:r>
              <a:rPr lang="en-US" dirty="0" smtClean="0"/>
              <a:t>Manual clean-up is carried out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70ACB-8B0A-4B57-80DF-B8E882F063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80" name="Picture 8" descr="http://www.tmac.org/sites/default/files/SmallTime-is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50243"/>
            <a:ext cx="335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theinternettimemachine.com/marketing-blog/wp-content/uploads/2011/11/poor-quality-websi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2" y="2855686"/>
            <a:ext cx="3505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042" y="2324100"/>
            <a:ext cx="3505199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Some violations still persist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2324100"/>
            <a:ext cx="3505199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Time-to-market is impacted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72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theme/theme1.xml><?xml version="1.0" encoding="utf-8"?>
<a:theme xmlns:a="http://schemas.openxmlformats.org/drawingml/2006/main" name="Via Coloring">
  <a:themeElements>
    <a:clrScheme name="1_DTS slides 15">
      <a:dk1>
        <a:srgbClr val="000000"/>
      </a:dk1>
      <a:lt1>
        <a:srgbClr val="FFFFFF"/>
      </a:lt1>
      <a:dk2>
        <a:srgbClr val="0034FF"/>
      </a:dk2>
      <a:lt2>
        <a:srgbClr val="FFCC00"/>
      </a:lt2>
      <a:accent1>
        <a:srgbClr val="66CC33"/>
      </a:accent1>
      <a:accent2>
        <a:srgbClr val="FF6600"/>
      </a:accent2>
      <a:accent3>
        <a:srgbClr val="AAAEFF"/>
      </a:accent3>
      <a:accent4>
        <a:srgbClr val="DADADA"/>
      </a:accent4>
      <a:accent5>
        <a:srgbClr val="B8E2AD"/>
      </a:accent5>
      <a:accent6>
        <a:srgbClr val="E75C00"/>
      </a:accent6>
      <a:hlink>
        <a:srgbClr val="5BB3B9"/>
      </a:hlink>
      <a:folHlink>
        <a:srgbClr val="FF0099"/>
      </a:folHlink>
    </a:clrScheme>
    <a:fontScheme name="1_DTS slid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DTS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TS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TS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TS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TS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TS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TS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TS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TS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TS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TS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TS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TS slides 13">
        <a:dk1>
          <a:srgbClr val="336699"/>
        </a:dk1>
        <a:lt1>
          <a:srgbClr val="FFFFFF"/>
        </a:lt1>
        <a:dk2>
          <a:srgbClr val="000000"/>
        </a:dk2>
        <a:lt2>
          <a:srgbClr val="FFCC00"/>
        </a:lt2>
        <a:accent1>
          <a:srgbClr val="00CC00"/>
        </a:accent1>
        <a:accent2>
          <a:srgbClr val="FF3300"/>
        </a:accent2>
        <a:accent3>
          <a:srgbClr val="AAAAAA"/>
        </a:accent3>
        <a:accent4>
          <a:srgbClr val="DADADA"/>
        </a:accent4>
        <a:accent5>
          <a:srgbClr val="AAE2AA"/>
        </a:accent5>
        <a:accent6>
          <a:srgbClr val="E72D00"/>
        </a:accent6>
        <a:hlink>
          <a:srgbClr val="9933FF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TS slides 14">
        <a:dk1>
          <a:srgbClr val="000000"/>
        </a:dk1>
        <a:lt1>
          <a:srgbClr val="FFFFFF"/>
        </a:lt1>
        <a:dk2>
          <a:srgbClr val="0034FF"/>
        </a:dk2>
        <a:lt2>
          <a:srgbClr val="FFCC00"/>
        </a:lt2>
        <a:accent1>
          <a:srgbClr val="00CC00"/>
        </a:accent1>
        <a:accent2>
          <a:srgbClr val="FF3300"/>
        </a:accent2>
        <a:accent3>
          <a:srgbClr val="AAAEFF"/>
        </a:accent3>
        <a:accent4>
          <a:srgbClr val="DADADA"/>
        </a:accent4>
        <a:accent5>
          <a:srgbClr val="AAE2AA"/>
        </a:accent5>
        <a:accent6>
          <a:srgbClr val="E72D00"/>
        </a:accent6>
        <a:hlink>
          <a:srgbClr val="9933FF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TS slides 15">
        <a:dk1>
          <a:srgbClr val="000000"/>
        </a:dk1>
        <a:lt1>
          <a:srgbClr val="FFFFFF"/>
        </a:lt1>
        <a:dk2>
          <a:srgbClr val="0034FF"/>
        </a:dk2>
        <a:lt2>
          <a:srgbClr val="FFCC00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FF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E06284-0991-4D0B-9E9B-64DA5B550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25241F1-C7B4-4F6D-9286-F57C398ED70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C7CDE4-60AF-453D-ABE6-7B548FE39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Via Coloring</Template>
  <TotalTime>52823</TotalTime>
  <Words>2271</Words>
  <Application>Microsoft Office PowerPoint</Application>
  <PresentationFormat>On-screen Show (4:3)</PresentationFormat>
  <Paragraphs>851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Symbol</vt:lpstr>
      <vt:lpstr>Times New Roman</vt:lpstr>
      <vt:lpstr>Verdana</vt:lpstr>
      <vt:lpstr>Wingdings</vt:lpstr>
      <vt:lpstr>Via Coloring</vt:lpstr>
      <vt:lpstr>Routing under Constraints </vt:lpstr>
      <vt:lpstr>PowerPoint Presentation</vt:lpstr>
      <vt:lpstr>Outline</vt:lpstr>
      <vt:lpstr>PowerPoint Presentation</vt:lpstr>
      <vt:lpstr>Routing: Input (AKA Steiner Tree Packing Problem)</vt:lpstr>
      <vt:lpstr>Routing: Output </vt:lpstr>
      <vt:lpstr>Design Rules</vt:lpstr>
      <vt:lpstr>Industrial Approach: Rip-Up and Reroute</vt:lpstr>
      <vt:lpstr>The Problem with the Current Solution</vt:lpstr>
      <vt:lpstr>Potential Solution</vt:lpstr>
      <vt:lpstr>Routing Induces Assignment</vt:lpstr>
      <vt:lpstr>PowerPoint Presentation</vt:lpstr>
      <vt:lpstr>PowerPoint Presentation</vt:lpstr>
      <vt:lpstr>Routing Induces Assignment</vt:lpstr>
      <vt:lpstr>PowerPoint Presentation</vt:lpstr>
      <vt:lpstr>PowerPoint Presentation</vt:lpstr>
      <vt:lpstr>Modeling Routing under Constraints</vt:lpstr>
      <vt:lpstr>Routing under Constraints (RUC): Problem Formulation</vt:lpstr>
      <vt:lpstr>Solving Attempt: Encoding into  Bitvector Logic / SAT</vt:lpstr>
      <vt:lpstr>SAT Solver’s Internals</vt:lpstr>
      <vt:lpstr>SAT  DRouter through Surgery</vt:lpstr>
      <vt:lpstr>PowerPoint Presentation</vt:lpstr>
      <vt:lpstr>DRouter</vt:lpstr>
      <vt:lpstr>1-Net Example</vt:lpstr>
      <vt:lpstr>1-Net Example</vt:lpstr>
      <vt:lpstr>1-Net Example</vt:lpstr>
      <vt:lpstr>1-Net Example</vt:lpstr>
      <vt:lpstr>1-Net Example</vt:lpstr>
      <vt:lpstr>1-Net Example</vt:lpstr>
      <vt:lpstr>Multiple Nets Handling</vt:lpstr>
      <vt:lpstr>Multiple Nets Handling</vt:lpstr>
      <vt:lpstr>DRouter</vt:lpstr>
      <vt:lpstr>Net Swapping</vt:lpstr>
      <vt:lpstr>Net Restarting</vt:lpstr>
      <vt:lpstr>Net Swapping vs. Net Restarting</vt:lpstr>
      <vt:lpstr>Related Work 1: Clock Routing  Erez &amp; Nadel, CAV’15   </vt:lpstr>
      <vt:lpstr>Related Work 2: Monosat Solver   Bayless &amp; Bayless &amp; Hoos &amp; Hu, AAAI’15  </vt:lpstr>
      <vt:lpstr>Monosat vs. DRouter for Routing under Constraints</vt:lpstr>
      <vt:lpstr>Experimental Results on Crafted Instances</vt:lpstr>
      <vt:lpstr>PowerPoint Presentation</vt:lpstr>
      <vt:lpstr>DRouter on Industrial Instances</vt:lpstr>
      <vt:lpstr>Conclusion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Clock Routing</dc:title>
  <dc:creator>nadela</dc:creator>
  <cp:keywords>CTPClassification=:VisualMarkings=, CTPClassification=CTP_IC:VisualMarkings=, CTPClassification=CTP_PUBLIC:VisualMarkings=</cp:keywords>
  <cp:lastModifiedBy>Nadel, Alexander</cp:lastModifiedBy>
  <cp:revision>1333</cp:revision>
  <cp:lastPrinted>1601-01-01T00:00:00Z</cp:lastPrinted>
  <dcterms:created xsi:type="dcterms:W3CDTF">2014-09-22T03:54:26Z</dcterms:created>
  <dcterms:modified xsi:type="dcterms:W3CDTF">2016-10-05T04:42:04Z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TitusGUID">
    <vt:lpwstr>31ca81d9-64e0-46f5-b834-94360cefafe1</vt:lpwstr>
  </property>
  <property fmtid="{D5CDD505-2E9C-101B-9397-08002B2CF9AE}" pid="4" name="CTP_TimeStamp">
    <vt:lpwstr>2016-10-05 04:42:04Z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CTP_PUBLIC</vt:lpwstr>
  </property>
</Properties>
</file>