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9" r:id="rId3"/>
    <p:sldId id="336" r:id="rId4"/>
    <p:sldId id="304" r:id="rId5"/>
    <p:sldId id="326" r:id="rId6"/>
    <p:sldId id="351" r:id="rId7"/>
    <p:sldId id="327" r:id="rId8"/>
    <p:sldId id="328" r:id="rId9"/>
    <p:sldId id="348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6" r:id="rId18"/>
    <p:sldId id="347" r:id="rId19"/>
    <p:sldId id="344" r:id="rId20"/>
    <p:sldId id="35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A9D9"/>
    <a:srgbClr val="D9D9D9"/>
    <a:srgbClr val="1F4E79"/>
    <a:srgbClr val="41719C"/>
    <a:srgbClr val="FFFFFF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1680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37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65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2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5095"/>
            <a:ext cx="7886700" cy="66357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5112544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  <a:latin typeface="+mj-lt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3pPr>
            <a:lvl4pPr>
              <a:defRPr>
                <a:solidFill>
                  <a:srgbClr val="C00000"/>
                </a:solidFill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6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0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59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7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9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79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7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D9CF-A25F-4033-BAC6-2D94BF53E8C6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F9EBC-5F7B-417B-840E-905C36A80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2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8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90.png"/><Relationship Id="rId7" Type="http://schemas.openxmlformats.org/officeDocument/2006/relationships/image" Target="../media/image13.png"/><Relationship Id="rId12" Type="http://schemas.openxmlformats.org/officeDocument/2006/relationships/image" Target="../media/image35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34.png"/><Relationship Id="rId5" Type="http://schemas.openxmlformats.org/officeDocument/2006/relationships/image" Target="../media/image11.png"/><Relationship Id="rId10" Type="http://schemas.openxmlformats.org/officeDocument/2006/relationships/image" Target="../media/image33.png"/><Relationship Id="rId4" Type="http://schemas.openxmlformats.org/officeDocument/2006/relationships/image" Target="../media/image100.png"/><Relationship Id="rId9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90.png"/><Relationship Id="rId7" Type="http://schemas.openxmlformats.org/officeDocument/2006/relationships/image" Target="../media/image13.png"/><Relationship Id="rId12" Type="http://schemas.openxmlformats.org/officeDocument/2006/relationships/image" Target="../media/image35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34.png"/><Relationship Id="rId5" Type="http://schemas.openxmlformats.org/officeDocument/2006/relationships/image" Target="../media/image11.png"/><Relationship Id="rId15" Type="http://schemas.openxmlformats.org/officeDocument/2006/relationships/image" Target="../media/image40.png"/><Relationship Id="rId10" Type="http://schemas.openxmlformats.org/officeDocument/2006/relationships/image" Target="../media/image33.png"/><Relationship Id="rId4" Type="http://schemas.openxmlformats.org/officeDocument/2006/relationships/image" Target="../media/image100.png"/><Relationship Id="rId9" Type="http://schemas.openxmlformats.org/officeDocument/2006/relationships/image" Target="../media/image32.png"/><Relationship Id="rId1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38.png"/><Relationship Id="rId7" Type="http://schemas.openxmlformats.org/officeDocument/2006/relationships/image" Target="../media/image13.png"/><Relationship Id="rId12" Type="http://schemas.openxmlformats.org/officeDocument/2006/relationships/image" Target="../media/image45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4.png"/><Relationship Id="rId6" Type="http://schemas.openxmlformats.org/officeDocument/2006/relationships/image" Target="../media/image12.png"/><Relationship Id="rId5" Type="http://schemas.openxmlformats.org/officeDocument/2006/relationships/image" Target="../media/image42.png"/><Relationship Id="rId10" Type="http://schemas.openxmlformats.org/officeDocument/2006/relationships/image" Target="../media/image43.png"/><Relationship Id="rId4" Type="http://schemas.openxmlformats.org/officeDocument/2006/relationships/image" Target="../media/image41.png"/><Relationship Id="rId9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  <a:r>
              <a:rPr lang="en-US" dirty="0" err="1" smtClean="0"/>
              <a:t>Composable</a:t>
            </a:r>
            <a:r>
              <a:rPr lang="en-US" dirty="0" smtClean="0"/>
              <a:t> Specifications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88436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Ken McMillan</a:t>
            </a:r>
          </a:p>
          <a:p>
            <a:r>
              <a:rPr lang="en-US" dirty="0" smtClean="0"/>
              <a:t>Microsoft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5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TileLink</a:t>
            </a:r>
            <a:r>
              <a:rPr lang="en-US" dirty="0" smtClean="0"/>
              <a:t> interface protocol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064418"/>
                <a:ext cx="7886700" cy="2085181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 smtClean="0"/>
                  <a:t>Protocol messages implement</a:t>
                </a:r>
              </a:p>
              <a:p>
                <a:pPr lvl="1"/>
                <a:r>
                  <a:rPr lang="en-US" dirty="0" smtClean="0"/>
                  <a:t>Coherent requests (MESI)</a:t>
                </a:r>
              </a:p>
              <a:p>
                <a:pPr lvl="1"/>
                <a:r>
                  <a:rPr lang="en-US" dirty="0" smtClean="0"/>
                  <a:t>Invalidation</a:t>
                </a:r>
              </a:p>
              <a:p>
                <a:pPr lvl="1"/>
                <a:r>
                  <a:rPr lang="en-US" dirty="0" smtClean="0"/>
                  <a:t>Ordered, non-coherent operations</a:t>
                </a:r>
              </a:p>
              <a:p>
                <a:r>
                  <a:rPr lang="en-US" dirty="0" smtClean="0"/>
                  <a:t>Interface has two roles:</a:t>
                </a:r>
              </a:p>
              <a:p>
                <a:pPr lvl="1"/>
                <a:r>
                  <a:rPr lang="en-US" dirty="0" smtClean="0"/>
                  <a:t>Client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 processor</a:t>
                </a:r>
              </a:p>
              <a:p>
                <a:pPr lvl="1"/>
                <a:r>
                  <a:rPr lang="en-US" dirty="0" smtClean="0"/>
                  <a:t>Manager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 memory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064418"/>
                <a:ext cx="7886700" cy="2085181"/>
              </a:xfrm>
              <a:blipFill rotWithShape="0">
                <a:blip r:embed="rId2"/>
                <a:stretch>
                  <a:fillRect l="-850" t="-6140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1360306" y="4695054"/>
            <a:ext cx="1292516" cy="1125409"/>
            <a:chOff x="1360306" y="4695054"/>
            <a:chExt cx="1292516" cy="1125409"/>
          </a:xfrm>
        </p:grpSpPr>
        <p:sp>
          <p:nvSpPr>
            <p:cNvPr id="8" name="TextBox 7"/>
            <p:cNvSpPr txBox="1"/>
            <p:nvPr/>
          </p:nvSpPr>
          <p:spPr>
            <a:xfrm>
              <a:off x="1360306" y="5080275"/>
              <a:ext cx="866868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Acquire</a:t>
              </a:r>
              <a:endParaRPr lang="en-US" sz="2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1756766" y="4695054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652823" y="4695052"/>
            <a:ext cx="2098719" cy="1125411"/>
            <a:chOff x="2652823" y="4695052"/>
            <a:chExt cx="2098719" cy="1125411"/>
          </a:xfrm>
        </p:grpSpPr>
        <p:sp>
          <p:nvSpPr>
            <p:cNvPr id="9" name="TextBox 8"/>
            <p:cNvSpPr txBox="1"/>
            <p:nvPr/>
          </p:nvSpPr>
          <p:spPr>
            <a:xfrm>
              <a:off x="2652823" y="5081897"/>
              <a:ext cx="768719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Grants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2990121" y="4695054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3278576" y="4695054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3567031" y="4695053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855486" y="4695052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4850874" y="4695052"/>
            <a:ext cx="1135850" cy="1125409"/>
            <a:chOff x="4850874" y="4695052"/>
            <a:chExt cx="1135850" cy="1125409"/>
          </a:xfrm>
        </p:grpSpPr>
        <p:sp>
          <p:nvSpPr>
            <p:cNvPr id="10" name="TextBox 9"/>
            <p:cNvSpPr txBox="1"/>
            <p:nvPr/>
          </p:nvSpPr>
          <p:spPr>
            <a:xfrm>
              <a:off x="4850874" y="5080275"/>
              <a:ext cx="696505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Finish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5090668" y="4695052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6003143" y="4695052"/>
            <a:ext cx="1129296" cy="1125409"/>
            <a:chOff x="6003143" y="4695052"/>
            <a:chExt cx="1129296" cy="1125409"/>
          </a:xfrm>
        </p:grpSpPr>
        <p:sp>
          <p:nvSpPr>
            <p:cNvPr id="11" name="TextBox 10"/>
            <p:cNvSpPr txBox="1"/>
            <p:nvPr/>
          </p:nvSpPr>
          <p:spPr>
            <a:xfrm>
              <a:off x="6003143" y="5080275"/>
              <a:ext cx="704171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Probe</a:t>
              </a:r>
              <a:endParaRPr lang="en-US" sz="2000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6236383" y="4695052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6984181" y="4695052"/>
            <a:ext cx="1297613" cy="1125409"/>
            <a:chOff x="6984181" y="4695052"/>
            <a:chExt cx="1297613" cy="1125409"/>
          </a:xfrm>
        </p:grpSpPr>
        <p:sp>
          <p:nvSpPr>
            <p:cNvPr id="12" name="TextBox 11"/>
            <p:cNvSpPr txBox="1"/>
            <p:nvPr/>
          </p:nvSpPr>
          <p:spPr>
            <a:xfrm>
              <a:off x="6984181" y="5080275"/>
              <a:ext cx="868727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Release</a:t>
              </a:r>
              <a:endParaRPr lang="en-US" sz="20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7385738" y="4695052"/>
              <a:ext cx="896056" cy="1125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324702" y="3849854"/>
            <a:ext cx="8064556" cy="2160027"/>
            <a:chOff x="324702" y="3849854"/>
            <a:chExt cx="8064556" cy="2160027"/>
          </a:xfrm>
        </p:grpSpPr>
        <p:sp>
          <p:nvSpPr>
            <p:cNvPr id="4" name="TextBox 3"/>
            <p:cNvSpPr txBox="1"/>
            <p:nvPr/>
          </p:nvSpPr>
          <p:spPr>
            <a:xfrm>
              <a:off x="601105" y="4519193"/>
              <a:ext cx="667641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client</a:t>
              </a:r>
              <a:endParaRPr lang="en-US" sz="20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24702" y="5658105"/>
              <a:ext cx="973696" cy="351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manager</a:t>
              </a:r>
              <a:endParaRPr lang="en-US" sz="2000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296177" y="4695054"/>
              <a:ext cx="70009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296176" y="5820463"/>
              <a:ext cx="709308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652822" y="3849854"/>
              <a:ext cx="35201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Typical transaction flow at interface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2084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a “good” </a:t>
            </a:r>
            <a:r>
              <a:rPr lang="en-US" dirty="0" err="1" smtClean="0"/>
              <a:t>composable</a:t>
            </a:r>
            <a:r>
              <a:rPr lang="en-US" dirty="0" smtClean="0"/>
              <a:t> spec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 has two parts:</a:t>
            </a:r>
          </a:p>
          <a:p>
            <a:pPr lvl="1"/>
            <a:r>
              <a:rPr lang="en-US" dirty="0" smtClean="0"/>
              <a:t>Temporal properties of interface</a:t>
            </a:r>
          </a:p>
          <a:p>
            <a:pPr lvl="1"/>
            <a:r>
              <a:rPr lang="en-US" dirty="0" smtClean="0"/>
              <a:t>Assume/guarantee relationships between properties</a:t>
            </a:r>
          </a:p>
          <a:p>
            <a:r>
              <a:rPr lang="en-US" dirty="0" smtClean="0"/>
              <a:t>Interface properties of two types: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nterface protocol properties</a:t>
            </a:r>
          </a:p>
          <a:p>
            <a:pPr lvl="1"/>
            <a:r>
              <a:rPr lang="en-US" dirty="0" smtClean="0"/>
              <a:t>Semantic properties, relative to reference 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2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Semantic interface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98784"/>
            <a:ext cx="7886700" cy="3855924"/>
          </a:xfrm>
        </p:spPr>
        <p:txBody>
          <a:bodyPr/>
          <a:lstStyle/>
          <a:p>
            <a:r>
              <a:rPr lang="en-US" dirty="0" smtClean="0"/>
              <a:t>Manager-side properties</a:t>
            </a:r>
          </a:p>
          <a:p>
            <a:pPr lvl="1"/>
            <a:r>
              <a:rPr lang="en-US" dirty="0" smtClean="0"/>
              <a:t>M[1]: Data in cached </a:t>
            </a:r>
            <a:r>
              <a:rPr lang="en-US" i="1" dirty="0" smtClean="0"/>
              <a:t>Grant</a:t>
            </a:r>
            <a:r>
              <a:rPr lang="en-US" dirty="0" smtClean="0"/>
              <a:t> must match </a:t>
            </a:r>
            <a:r>
              <a:rPr lang="en-US" dirty="0" err="1" smtClean="0">
                <a:solidFill>
                  <a:schemeClr val="tx1"/>
                </a:solidFill>
              </a:rPr>
              <a:t>ref.mem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M[2]: If </a:t>
            </a:r>
            <a:r>
              <a:rPr lang="en-US" dirty="0" err="1" smtClean="0"/>
              <a:t>uncached</a:t>
            </a:r>
            <a:r>
              <a:rPr lang="en-US" dirty="0" smtClean="0"/>
              <a:t> resp. then </a:t>
            </a:r>
            <a:r>
              <a:rPr lang="en-US" dirty="0" smtClean="0">
                <a:solidFill>
                  <a:schemeClr val="tx1"/>
                </a:solidFill>
              </a:rPr>
              <a:t>committed(stamp)</a:t>
            </a:r>
          </a:p>
          <a:p>
            <a:pPr lvl="1"/>
            <a:r>
              <a:rPr lang="en-US" dirty="0" smtClean="0"/>
              <a:t>M[3]: If </a:t>
            </a:r>
            <a:r>
              <a:rPr lang="en-US" dirty="0" err="1" smtClean="0"/>
              <a:t>uncached</a:t>
            </a:r>
            <a:r>
              <a:rPr lang="en-US" dirty="0" smtClean="0"/>
              <a:t> resp. then </a:t>
            </a:r>
            <a:r>
              <a:rPr lang="en-US" dirty="0" smtClean="0">
                <a:solidFill>
                  <a:schemeClr val="tx1"/>
                </a:solidFill>
              </a:rPr>
              <a:t>data = </a:t>
            </a:r>
            <a:r>
              <a:rPr lang="en-US" dirty="0" err="1" smtClean="0">
                <a:solidFill>
                  <a:schemeClr val="tx1"/>
                </a:solidFill>
              </a:rPr>
              <a:t>eval</a:t>
            </a:r>
            <a:r>
              <a:rPr lang="en-US" dirty="0" smtClean="0">
                <a:solidFill>
                  <a:schemeClr val="tx1"/>
                </a:solidFill>
              </a:rPr>
              <a:t>(stamp)</a:t>
            </a:r>
          </a:p>
          <a:p>
            <a:r>
              <a:rPr lang="en-US" dirty="0" smtClean="0"/>
              <a:t>Client-side properties</a:t>
            </a:r>
          </a:p>
          <a:p>
            <a:pPr lvl="1"/>
            <a:r>
              <a:rPr lang="en-US" dirty="0" smtClean="0">
                <a:solidFill>
                  <a:srgbClr val="1F4E79"/>
                </a:solidFill>
              </a:rPr>
              <a:t>C[1]: Data in cached Release must match </a:t>
            </a:r>
            <a:r>
              <a:rPr lang="en-US" dirty="0" err="1" smtClean="0">
                <a:solidFill>
                  <a:schemeClr val="tx1"/>
                </a:solidFill>
              </a:rPr>
              <a:t>ref.mem</a:t>
            </a:r>
            <a:r>
              <a:rPr lang="en-US" dirty="0" smtClean="0">
                <a:solidFill>
                  <a:srgbClr val="1F4E79"/>
                </a:solidFill>
              </a:rPr>
              <a:t>. </a:t>
            </a:r>
          </a:p>
          <a:p>
            <a:pPr lvl="1"/>
            <a:r>
              <a:rPr lang="en-US" dirty="0" smtClean="0">
                <a:solidFill>
                  <a:srgbClr val="1F4E79"/>
                </a:solidFill>
              </a:rPr>
              <a:t>C[2]: If </a:t>
            </a:r>
            <a:r>
              <a:rPr lang="en-US" dirty="0" err="1" smtClean="0">
                <a:solidFill>
                  <a:srgbClr val="1F4E79"/>
                </a:solidFill>
              </a:rPr>
              <a:t>uncached</a:t>
            </a:r>
            <a:r>
              <a:rPr lang="en-US" dirty="0" smtClean="0">
                <a:solidFill>
                  <a:srgbClr val="1F4E79"/>
                </a:solidFill>
              </a:rPr>
              <a:t> req. then happens-before(</a:t>
            </a:r>
            <a:r>
              <a:rPr lang="en-US" dirty="0" err="1" smtClean="0">
                <a:solidFill>
                  <a:srgbClr val="1F4E79"/>
                </a:solidFill>
              </a:rPr>
              <a:t>X,stamp</a:t>
            </a:r>
            <a:r>
              <a:rPr lang="en-US" dirty="0" smtClean="0">
                <a:solidFill>
                  <a:srgbClr val="1F4E79"/>
                </a:solidFill>
              </a:rPr>
              <a:t>) implies requested(X).</a:t>
            </a:r>
          </a:p>
          <a:p>
            <a:pPr lvl="1"/>
            <a:r>
              <a:rPr lang="en-US" dirty="0" smtClean="0">
                <a:solidFill>
                  <a:srgbClr val="1F4E79"/>
                </a:solidFill>
              </a:rPr>
              <a:t>C[3]: </a:t>
            </a:r>
            <a:r>
              <a:rPr lang="en-US" dirty="0"/>
              <a:t>If </a:t>
            </a:r>
            <a:r>
              <a:rPr lang="en-US" dirty="0" err="1"/>
              <a:t>uncached</a:t>
            </a:r>
            <a:r>
              <a:rPr lang="en-US" dirty="0"/>
              <a:t> resp. then </a:t>
            </a:r>
            <a:r>
              <a:rPr lang="en-US" dirty="0">
                <a:solidFill>
                  <a:schemeClr val="tx1"/>
                </a:solidFill>
              </a:rPr>
              <a:t>data = </a:t>
            </a:r>
            <a:r>
              <a:rPr lang="en-US" dirty="0" err="1">
                <a:solidFill>
                  <a:schemeClr val="tx1"/>
                </a:solidFill>
              </a:rPr>
              <a:t>eval</a:t>
            </a:r>
            <a:r>
              <a:rPr lang="en-US" dirty="0">
                <a:solidFill>
                  <a:schemeClr val="tx1"/>
                </a:solidFill>
              </a:rPr>
              <a:t>(stamp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650" y="1248228"/>
            <a:ext cx="711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These properties refer to the reference object to define ordering and data values at the interface.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51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Commitment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98784"/>
            <a:ext cx="7886700" cy="344481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Client-side commitments:</a:t>
            </a:r>
          </a:p>
          <a:p>
            <a:pPr lvl="1"/>
            <a:r>
              <a:rPr lang="en-US" dirty="0" smtClean="0"/>
              <a:t>SC[1]: Read may be committed on client side only if interface has </a:t>
            </a:r>
            <a:r>
              <a:rPr lang="en-US" i="1" dirty="0" smtClean="0"/>
              <a:t>shared</a:t>
            </a:r>
            <a:r>
              <a:rPr lang="en-US" dirty="0" smtClean="0"/>
              <a:t> or </a:t>
            </a:r>
            <a:r>
              <a:rPr lang="en-US" i="1" dirty="0" smtClean="0"/>
              <a:t>exclusive</a:t>
            </a:r>
            <a:r>
              <a:rPr lang="en-US" dirty="0" smtClean="0"/>
              <a:t> permissions.</a:t>
            </a:r>
          </a:p>
          <a:p>
            <a:pPr lvl="1"/>
            <a:r>
              <a:rPr lang="en-US" dirty="0" smtClean="0"/>
              <a:t>SC[2]: Write </a:t>
            </a:r>
            <a:r>
              <a:rPr lang="en-US" dirty="0"/>
              <a:t>may be committed on client side only if interface has </a:t>
            </a:r>
            <a:r>
              <a:rPr lang="en-US" i="1" dirty="0" smtClean="0"/>
              <a:t>exclusive</a:t>
            </a:r>
            <a:r>
              <a:rPr lang="en-US" dirty="0" smtClean="0"/>
              <a:t> </a:t>
            </a:r>
            <a:r>
              <a:rPr lang="en-US" dirty="0"/>
              <a:t>permissions.</a:t>
            </a:r>
          </a:p>
          <a:p>
            <a:r>
              <a:rPr lang="en-US" dirty="0" smtClean="0"/>
              <a:t>Manager-side properties</a:t>
            </a:r>
          </a:p>
          <a:p>
            <a:pPr lvl="1"/>
            <a:r>
              <a:rPr lang="en-US" dirty="0" smtClean="0"/>
              <a:t>SM[1</a:t>
            </a:r>
            <a:r>
              <a:rPr lang="en-US" dirty="0"/>
              <a:t>]: Read may be committed on </a:t>
            </a:r>
            <a:r>
              <a:rPr lang="en-US" dirty="0" smtClean="0"/>
              <a:t>manager side </a:t>
            </a:r>
            <a:r>
              <a:rPr lang="en-US" dirty="0"/>
              <a:t>only if interface has </a:t>
            </a:r>
            <a:r>
              <a:rPr lang="en-US" i="1" dirty="0"/>
              <a:t>shared</a:t>
            </a:r>
            <a:r>
              <a:rPr lang="en-US" dirty="0"/>
              <a:t> or </a:t>
            </a:r>
            <a:r>
              <a:rPr lang="en-US" i="1" dirty="0" smtClean="0"/>
              <a:t>invalid</a:t>
            </a:r>
            <a:r>
              <a:rPr lang="en-US" dirty="0" smtClean="0"/>
              <a:t> </a:t>
            </a:r>
            <a:r>
              <a:rPr lang="en-US" dirty="0"/>
              <a:t>permissions.</a:t>
            </a:r>
          </a:p>
          <a:p>
            <a:pPr lvl="1"/>
            <a:r>
              <a:rPr lang="en-US" dirty="0" smtClean="0"/>
              <a:t>SM[2</a:t>
            </a:r>
            <a:r>
              <a:rPr lang="en-US" dirty="0"/>
              <a:t>]: Write may be committed on </a:t>
            </a:r>
            <a:r>
              <a:rPr lang="en-US" dirty="0" smtClean="0"/>
              <a:t>manager side </a:t>
            </a:r>
            <a:r>
              <a:rPr lang="en-US" dirty="0"/>
              <a:t>only if interface has </a:t>
            </a:r>
            <a:r>
              <a:rPr lang="en-US" i="1" dirty="0" smtClean="0"/>
              <a:t>invalid</a:t>
            </a:r>
            <a:r>
              <a:rPr lang="en-US" dirty="0" smtClean="0"/>
              <a:t> </a:t>
            </a:r>
            <a:r>
              <a:rPr lang="en-US" dirty="0"/>
              <a:t>permissions.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8650" y="1063562"/>
            <a:ext cx="711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coherence state determines what commitments are allowed on either side of the interface. This is the function of coherence. 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28650" y="5993827"/>
            <a:ext cx="6008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“client side” means </a:t>
            </a:r>
            <a:r>
              <a:rPr lang="en-US" i="1" dirty="0" smtClean="0"/>
              <a:t>any</a:t>
            </a:r>
            <a:r>
              <a:rPr lang="en-US" dirty="0" smtClean="0"/>
              <a:t> component left of the interface.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29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>
          <a:xfrm>
            <a:off x="508943" y="1721352"/>
            <a:ext cx="4809197" cy="1486377"/>
          </a:xfrm>
          <a:prstGeom prst="rect">
            <a:avLst/>
          </a:prstGeom>
          <a:gradFill flip="none" rotWithShape="1">
            <a:gsLst>
              <a:gs pos="0">
                <a:srgbClr val="D9D9D9">
                  <a:shade val="30000"/>
                  <a:satMod val="115000"/>
                </a:srgbClr>
              </a:gs>
              <a:gs pos="50000">
                <a:srgbClr val="D9D9D9">
                  <a:shade val="67500"/>
                  <a:satMod val="115000"/>
                </a:srgbClr>
              </a:gs>
              <a:gs pos="100000">
                <a:srgbClr val="D9D9D9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95105" y="1719907"/>
            <a:ext cx="2804793" cy="1486377"/>
          </a:xfrm>
          <a:prstGeom prst="rect">
            <a:avLst/>
          </a:prstGeom>
          <a:gradFill flip="none" rotWithShape="1">
            <a:gsLst>
              <a:gs pos="0">
                <a:srgbClr val="D9D9D9">
                  <a:shade val="30000"/>
                  <a:satMod val="115000"/>
                </a:srgbClr>
              </a:gs>
              <a:gs pos="50000">
                <a:srgbClr val="D9D9D9">
                  <a:shade val="67500"/>
                  <a:satMod val="115000"/>
                </a:srgbClr>
              </a:gs>
              <a:gs pos="100000">
                <a:srgbClr val="D9D9D9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Assume/guarantee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51038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An L2 cache has </a:t>
            </a:r>
            <a:r>
              <a:rPr lang="en-US" dirty="0" err="1" smtClean="0"/>
              <a:t>TileLink</a:t>
            </a:r>
            <a:r>
              <a:rPr lang="en-US" dirty="0" smtClean="0"/>
              <a:t> interfaces on processor side and memory side.</a:t>
            </a:r>
            <a:endParaRPr lang="en-US" dirty="0"/>
          </a:p>
        </p:txBody>
      </p:sp>
      <p:grpSp>
        <p:nvGrpSpPr>
          <p:cNvPr id="75" name="Group 74"/>
          <p:cNvGrpSpPr/>
          <p:nvPr/>
        </p:nvGrpSpPr>
        <p:grpSpPr>
          <a:xfrm>
            <a:off x="838469" y="2895062"/>
            <a:ext cx="7457775" cy="1461334"/>
            <a:chOff x="838469" y="2895062"/>
            <a:chExt cx="7457775" cy="1461334"/>
          </a:xfrm>
        </p:grpSpPr>
        <p:sp>
          <p:nvSpPr>
            <p:cNvPr id="44" name="Rectangle 43"/>
            <p:cNvSpPr/>
            <p:nvPr/>
          </p:nvSpPr>
          <p:spPr>
            <a:xfrm>
              <a:off x="838469" y="3803946"/>
              <a:ext cx="7457775" cy="5524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30964" y="3871092"/>
              <a:ext cx="1724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dirty="0" smtClean="0"/>
                <a:t>eference object</a:t>
              </a:r>
              <a:endParaRPr lang="en-US" dirty="0"/>
            </a:p>
          </p:txBody>
        </p:sp>
        <p:cxnSp>
          <p:nvCxnSpPr>
            <p:cNvPr id="46" name="Straight Arrow Connector 45"/>
            <p:cNvCxnSpPr>
              <a:stCxn id="40" idx="2"/>
            </p:cNvCxnSpPr>
            <p:nvPr/>
          </p:nvCxnSpPr>
          <p:spPr>
            <a:xfrm>
              <a:off x="4314562" y="2895062"/>
              <a:ext cx="0" cy="9088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194373" y="3206284"/>
              <a:ext cx="6657473" cy="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333862" y="2902214"/>
              <a:ext cx="10026" cy="9017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2274238" y="2895062"/>
              <a:ext cx="0" cy="9088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908120" y="2020767"/>
            <a:ext cx="3388124" cy="1153433"/>
            <a:chOff x="4908120" y="2020767"/>
            <a:chExt cx="3388124" cy="1153433"/>
          </a:xfrm>
        </p:grpSpPr>
        <p:sp>
          <p:nvSpPr>
            <p:cNvPr id="41" name="Rectangle 40"/>
            <p:cNvSpPr/>
            <p:nvPr/>
          </p:nvSpPr>
          <p:spPr>
            <a:xfrm>
              <a:off x="5750330" y="2020767"/>
              <a:ext cx="1187116" cy="8742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2" name="Straight Arrow Connector 41"/>
            <p:cNvCxnSpPr>
              <a:stCxn id="40" idx="3"/>
              <a:endCxn id="41" idx="1"/>
            </p:cNvCxnSpPr>
            <p:nvPr/>
          </p:nvCxnSpPr>
          <p:spPr>
            <a:xfrm>
              <a:off x="4908120" y="2457915"/>
              <a:ext cx="842210" cy="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937446" y="2457913"/>
              <a:ext cx="842210" cy="0"/>
            </a:xfrm>
            <a:prstGeom prst="straightConnector1">
              <a:avLst/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5329226" y="2020767"/>
              <a:ext cx="0" cy="115343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7952880" y="222815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5908922" y="2270972"/>
                  <a:ext cx="791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𝑐𝑜𝑚𝑝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08922" y="2270972"/>
                  <a:ext cx="791820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3721004" y="2020767"/>
            <a:ext cx="1187116" cy="874295"/>
            <a:chOff x="3721004" y="2020767"/>
            <a:chExt cx="1187116" cy="874295"/>
          </a:xfrm>
        </p:grpSpPr>
        <p:sp>
          <p:nvSpPr>
            <p:cNvPr id="40" name="Rectangle 39"/>
            <p:cNvSpPr/>
            <p:nvPr/>
          </p:nvSpPr>
          <p:spPr>
            <a:xfrm>
              <a:off x="3721004" y="2020767"/>
              <a:ext cx="1187116" cy="874295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4129644" y="2280188"/>
                  <a:ext cx="3858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9644" y="2280188"/>
                  <a:ext cx="385875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/>
          <p:cNvGrpSpPr/>
          <p:nvPr/>
        </p:nvGrpSpPr>
        <p:grpSpPr>
          <a:xfrm>
            <a:off x="495105" y="2020767"/>
            <a:ext cx="3225898" cy="1153433"/>
            <a:chOff x="495105" y="2020767"/>
            <a:chExt cx="3225898" cy="1153433"/>
          </a:xfrm>
        </p:grpSpPr>
        <p:cxnSp>
          <p:nvCxnSpPr>
            <p:cNvPr id="50" name="Straight Arrow Connector 49"/>
            <p:cNvCxnSpPr/>
            <p:nvPr/>
          </p:nvCxnSpPr>
          <p:spPr>
            <a:xfrm>
              <a:off x="2878793" y="2457913"/>
              <a:ext cx="842210" cy="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/>
            <p:cNvGrpSpPr/>
            <p:nvPr/>
          </p:nvGrpSpPr>
          <p:grpSpPr>
            <a:xfrm>
              <a:off x="495105" y="2020767"/>
              <a:ext cx="2804793" cy="1153433"/>
              <a:chOff x="495105" y="2020767"/>
              <a:chExt cx="2804793" cy="1153433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495105" y="2228151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680680" y="2020767"/>
                <a:ext cx="1187116" cy="87429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4" name="Straight Arrow Connector 53"/>
              <p:cNvCxnSpPr/>
              <p:nvPr/>
            </p:nvCxnSpPr>
            <p:spPr>
              <a:xfrm>
                <a:off x="838470" y="2447567"/>
                <a:ext cx="842210" cy="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1871154" y="2262059"/>
                    <a:ext cx="79182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𝑐𝑜𝑚𝑝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71154" y="2262059"/>
                    <a:ext cx="791820" cy="369332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9" name="Straight Connector 58"/>
              <p:cNvCxnSpPr/>
              <p:nvPr/>
            </p:nvCxnSpPr>
            <p:spPr>
              <a:xfrm flipV="1">
                <a:off x="3299898" y="2020767"/>
                <a:ext cx="0" cy="1153433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322582" y="3479696"/>
                <a:ext cx="675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𝑹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582" y="3479696"/>
                <a:ext cx="675121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" name="Group 71"/>
          <p:cNvGrpSpPr/>
          <p:nvPr/>
        </p:nvGrpSpPr>
        <p:grpSpPr>
          <a:xfrm>
            <a:off x="3227062" y="1719907"/>
            <a:ext cx="2190410" cy="369553"/>
            <a:chOff x="3227062" y="1719907"/>
            <a:chExt cx="2190410" cy="3695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3227062" y="1719907"/>
                  <a:ext cx="6126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7062" y="1719907"/>
                  <a:ext cx="612604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941124" y="1720128"/>
                  <a:ext cx="4763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1124" y="1720128"/>
                  <a:ext cx="476348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3" name="Group 72"/>
          <p:cNvGrpSpPr/>
          <p:nvPr/>
        </p:nvGrpSpPr>
        <p:grpSpPr>
          <a:xfrm>
            <a:off x="2913096" y="1719911"/>
            <a:ext cx="2863034" cy="369545"/>
            <a:chOff x="2913096" y="1719911"/>
            <a:chExt cx="2863034" cy="36954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2913096" y="1720124"/>
                  <a:ext cx="5314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3096" y="1720124"/>
                  <a:ext cx="531428" cy="36933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5255090" y="1719911"/>
                  <a:ext cx="52104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5090" y="1719911"/>
                  <a:ext cx="521040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2855581" y="3170147"/>
                <a:ext cx="6532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581" y="3170147"/>
                <a:ext cx="653256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Group 77"/>
          <p:cNvGrpSpPr/>
          <p:nvPr/>
        </p:nvGrpSpPr>
        <p:grpSpPr>
          <a:xfrm>
            <a:off x="3272780" y="2805820"/>
            <a:ext cx="2628892" cy="401266"/>
            <a:chOff x="3272780" y="2805820"/>
            <a:chExt cx="2628892" cy="4012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3272780" y="2837754"/>
                  <a:ext cx="7424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𝑺𝑴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2780" y="2837754"/>
                  <a:ext cx="742447" cy="369332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Straight Arrow Connector 62"/>
            <p:cNvCxnSpPr>
              <a:endCxn id="61" idx="3"/>
            </p:cNvCxnSpPr>
            <p:nvPr/>
          </p:nvCxnSpPr>
          <p:spPr>
            <a:xfrm flipH="1">
              <a:off x="4015227" y="3011254"/>
              <a:ext cx="1268700" cy="1116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5258804" y="2805820"/>
                  <a:ext cx="64286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𝑆𝑀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8804" y="2805820"/>
                  <a:ext cx="642868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7" name="Group 76"/>
          <p:cNvGrpSpPr/>
          <p:nvPr/>
        </p:nvGrpSpPr>
        <p:grpSpPr>
          <a:xfrm>
            <a:off x="3508837" y="3170147"/>
            <a:ext cx="2074546" cy="369332"/>
            <a:chOff x="3508837" y="3170147"/>
            <a:chExt cx="207454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4954749" y="3170147"/>
                  <a:ext cx="6286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𝑺𝑪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4749" y="3170147"/>
                  <a:ext cx="628634" cy="369332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0" name="Straight Arrow Connector 69"/>
            <p:cNvCxnSpPr>
              <a:stCxn id="69" idx="1"/>
              <a:endCxn id="67" idx="3"/>
            </p:cNvCxnSpPr>
            <p:nvPr/>
          </p:nvCxnSpPr>
          <p:spPr>
            <a:xfrm flipH="1">
              <a:off x="3508837" y="3354813"/>
              <a:ext cx="144591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877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6" grpId="1" animBg="1"/>
      <p:bldP spid="74" grpId="0" animBg="1"/>
      <p:bldP spid="74" grpId="1" animBg="1"/>
      <p:bldP spid="62" grpId="0"/>
      <p:bldP spid="67" grpId="0"/>
      <p:bldP spid="6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Assume/guarantee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51038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An L2 cache has </a:t>
            </a:r>
            <a:r>
              <a:rPr lang="en-US" dirty="0" err="1" smtClean="0"/>
              <a:t>TileLink</a:t>
            </a:r>
            <a:r>
              <a:rPr lang="en-US" dirty="0" smtClean="0"/>
              <a:t> interfaces on processor side and memory side.</a:t>
            </a:r>
            <a:endParaRPr lang="en-US" dirty="0"/>
          </a:p>
        </p:txBody>
      </p:sp>
      <p:grpSp>
        <p:nvGrpSpPr>
          <p:cNvPr id="75" name="Group 74"/>
          <p:cNvGrpSpPr/>
          <p:nvPr/>
        </p:nvGrpSpPr>
        <p:grpSpPr>
          <a:xfrm>
            <a:off x="838469" y="2895062"/>
            <a:ext cx="7457775" cy="1461334"/>
            <a:chOff x="838469" y="2895062"/>
            <a:chExt cx="7457775" cy="1461334"/>
          </a:xfrm>
        </p:grpSpPr>
        <p:sp>
          <p:nvSpPr>
            <p:cNvPr id="44" name="Rectangle 43"/>
            <p:cNvSpPr/>
            <p:nvPr/>
          </p:nvSpPr>
          <p:spPr>
            <a:xfrm>
              <a:off x="838469" y="3803946"/>
              <a:ext cx="7457775" cy="5524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530964" y="3871092"/>
              <a:ext cx="17241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dirty="0" smtClean="0"/>
                <a:t>eference object</a:t>
              </a:r>
              <a:endParaRPr lang="en-US" dirty="0"/>
            </a:p>
          </p:txBody>
        </p:sp>
        <p:cxnSp>
          <p:nvCxnSpPr>
            <p:cNvPr id="46" name="Straight Arrow Connector 45"/>
            <p:cNvCxnSpPr>
              <a:stCxn id="40" idx="2"/>
            </p:cNvCxnSpPr>
            <p:nvPr/>
          </p:nvCxnSpPr>
          <p:spPr>
            <a:xfrm>
              <a:off x="4314562" y="2895062"/>
              <a:ext cx="0" cy="9088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194373" y="3206284"/>
              <a:ext cx="6657473" cy="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333862" y="2902214"/>
              <a:ext cx="10026" cy="9017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2274238" y="2895062"/>
              <a:ext cx="0" cy="9088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908120" y="2020767"/>
            <a:ext cx="3388124" cy="1153433"/>
            <a:chOff x="4908120" y="2020767"/>
            <a:chExt cx="3388124" cy="1153433"/>
          </a:xfrm>
        </p:grpSpPr>
        <p:sp>
          <p:nvSpPr>
            <p:cNvPr id="41" name="Rectangle 40"/>
            <p:cNvSpPr/>
            <p:nvPr/>
          </p:nvSpPr>
          <p:spPr>
            <a:xfrm>
              <a:off x="5750330" y="2020767"/>
              <a:ext cx="1187116" cy="8742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2" name="Straight Arrow Connector 41"/>
            <p:cNvCxnSpPr>
              <a:stCxn id="40" idx="3"/>
              <a:endCxn id="41" idx="1"/>
            </p:cNvCxnSpPr>
            <p:nvPr/>
          </p:nvCxnSpPr>
          <p:spPr>
            <a:xfrm>
              <a:off x="4908120" y="2457915"/>
              <a:ext cx="842210" cy="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937446" y="2457913"/>
              <a:ext cx="842210" cy="0"/>
            </a:xfrm>
            <a:prstGeom prst="straightConnector1">
              <a:avLst/>
            </a:prstGeom>
            <a:ln w="38100"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5329226" y="2020767"/>
              <a:ext cx="0" cy="1153433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7952880" y="2228151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/>
                <p:cNvSpPr txBox="1"/>
                <p:nvPr/>
              </p:nvSpPr>
              <p:spPr>
                <a:xfrm>
                  <a:off x="5908922" y="2270972"/>
                  <a:ext cx="79182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𝑐𝑜𝑚𝑝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TextBox 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08922" y="2270972"/>
                  <a:ext cx="791820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3721004" y="2020767"/>
            <a:ext cx="1187116" cy="874295"/>
            <a:chOff x="3721004" y="2020767"/>
            <a:chExt cx="1187116" cy="874295"/>
          </a:xfrm>
        </p:grpSpPr>
        <p:sp>
          <p:nvSpPr>
            <p:cNvPr id="40" name="Rectangle 39"/>
            <p:cNvSpPr/>
            <p:nvPr/>
          </p:nvSpPr>
          <p:spPr>
            <a:xfrm>
              <a:off x="3721004" y="2020767"/>
              <a:ext cx="1187116" cy="874295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4129644" y="2280188"/>
                  <a:ext cx="3858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9644" y="2280188"/>
                  <a:ext cx="385875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Group 17"/>
          <p:cNvGrpSpPr/>
          <p:nvPr/>
        </p:nvGrpSpPr>
        <p:grpSpPr>
          <a:xfrm>
            <a:off x="495105" y="2020767"/>
            <a:ext cx="3225898" cy="1153433"/>
            <a:chOff x="495105" y="2020767"/>
            <a:chExt cx="3225898" cy="1153433"/>
          </a:xfrm>
        </p:grpSpPr>
        <p:cxnSp>
          <p:nvCxnSpPr>
            <p:cNvPr id="50" name="Straight Arrow Connector 49"/>
            <p:cNvCxnSpPr/>
            <p:nvPr/>
          </p:nvCxnSpPr>
          <p:spPr>
            <a:xfrm>
              <a:off x="2878793" y="2457913"/>
              <a:ext cx="842210" cy="0"/>
            </a:xfrm>
            <a:prstGeom prst="straightConnector1">
              <a:avLst/>
            </a:prstGeom>
            <a:ln w="38100"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/>
            <p:cNvGrpSpPr/>
            <p:nvPr/>
          </p:nvGrpSpPr>
          <p:grpSpPr>
            <a:xfrm>
              <a:off x="495105" y="2020767"/>
              <a:ext cx="2804793" cy="1153433"/>
              <a:chOff x="495105" y="2020767"/>
              <a:chExt cx="2804793" cy="1153433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495105" y="2228151"/>
                <a:ext cx="343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…</a:t>
                </a: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680680" y="2020767"/>
                <a:ext cx="1187116" cy="874295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4" name="Straight Arrow Connector 53"/>
              <p:cNvCxnSpPr/>
              <p:nvPr/>
            </p:nvCxnSpPr>
            <p:spPr>
              <a:xfrm>
                <a:off x="838470" y="2447567"/>
                <a:ext cx="842210" cy="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1871154" y="2262059"/>
                    <a:ext cx="791820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𝑐𝑜𝑚𝑝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71154" y="2262059"/>
                    <a:ext cx="791820" cy="369332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9" name="Straight Connector 58"/>
              <p:cNvCxnSpPr/>
              <p:nvPr/>
            </p:nvCxnSpPr>
            <p:spPr>
              <a:xfrm flipV="1">
                <a:off x="3299898" y="2020767"/>
                <a:ext cx="0" cy="1153433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322582" y="3479696"/>
                <a:ext cx="6751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𝑹</m:t>
                      </m:r>
                      <m:sSub>
                        <m:sSub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2582" y="3479696"/>
                <a:ext cx="675121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" name="Group 71"/>
          <p:cNvGrpSpPr/>
          <p:nvPr/>
        </p:nvGrpSpPr>
        <p:grpSpPr>
          <a:xfrm>
            <a:off x="3227062" y="1719907"/>
            <a:ext cx="2190410" cy="369553"/>
            <a:chOff x="3227062" y="1719907"/>
            <a:chExt cx="2190410" cy="36955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3227062" y="1719907"/>
                  <a:ext cx="61260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𝑴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7062" y="1719907"/>
                  <a:ext cx="612604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4941124" y="1720128"/>
                  <a:ext cx="47634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41124" y="1720128"/>
                  <a:ext cx="476348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3" name="Group 72"/>
          <p:cNvGrpSpPr/>
          <p:nvPr/>
        </p:nvGrpSpPr>
        <p:grpSpPr>
          <a:xfrm>
            <a:off x="2913096" y="1719911"/>
            <a:ext cx="2863034" cy="369545"/>
            <a:chOff x="2913096" y="1719911"/>
            <a:chExt cx="2863034" cy="36954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2913096" y="1720124"/>
                  <a:ext cx="5314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13096" y="1720124"/>
                  <a:ext cx="531428" cy="36933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5255090" y="1719911"/>
                  <a:ext cx="52104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5090" y="1719911"/>
                  <a:ext cx="521040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2855581" y="3170147"/>
                <a:ext cx="6532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𝑆𝐶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581" y="3170147"/>
                <a:ext cx="653256" cy="36933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Group 77"/>
          <p:cNvGrpSpPr/>
          <p:nvPr/>
        </p:nvGrpSpPr>
        <p:grpSpPr>
          <a:xfrm>
            <a:off x="3272780" y="2805820"/>
            <a:ext cx="2628892" cy="401266"/>
            <a:chOff x="3272780" y="2805820"/>
            <a:chExt cx="2628892" cy="4012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TextBox 60"/>
                <p:cNvSpPr txBox="1"/>
                <p:nvPr/>
              </p:nvSpPr>
              <p:spPr>
                <a:xfrm>
                  <a:off x="3272780" y="2837754"/>
                  <a:ext cx="7424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𝑺𝑴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1" name="TextBox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2780" y="2837754"/>
                  <a:ext cx="742447" cy="369332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Straight Arrow Connector 62"/>
            <p:cNvCxnSpPr>
              <a:endCxn id="61" idx="3"/>
            </p:cNvCxnSpPr>
            <p:nvPr/>
          </p:nvCxnSpPr>
          <p:spPr>
            <a:xfrm flipH="1">
              <a:off x="4015227" y="3011254"/>
              <a:ext cx="1268700" cy="1116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5258804" y="2805820"/>
                  <a:ext cx="64286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𝑆𝑀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8804" y="2805820"/>
                  <a:ext cx="642868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7" name="Group 76"/>
          <p:cNvGrpSpPr/>
          <p:nvPr/>
        </p:nvGrpSpPr>
        <p:grpSpPr>
          <a:xfrm>
            <a:off x="3508837" y="3170147"/>
            <a:ext cx="2074546" cy="369332"/>
            <a:chOff x="3508837" y="3170147"/>
            <a:chExt cx="2074546" cy="3693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4954749" y="3170147"/>
                  <a:ext cx="6286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𝑺𝑪</m:t>
                            </m:r>
                          </m:e>
                          <m:sub>
                            <m:r>
                              <a:rPr lang="en-US" b="1" i="1" dirty="0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n-US" b="1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4749" y="3170147"/>
                  <a:ext cx="628634" cy="369332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0" name="Straight Arrow Connector 69"/>
            <p:cNvCxnSpPr>
              <a:stCxn id="69" idx="1"/>
              <a:endCxn id="67" idx="3"/>
            </p:cNvCxnSpPr>
            <p:nvPr/>
          </p:nvCxnSpPr>
          <p:spPr>
            <a:xfrm flipH="1">
              <a:off x="3508837" y="3354813"/>
              <a:ext cx="1445912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194373" y="4676714"/>
                <a:ext cx="3458905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 P,R: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 P,R: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𝑆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P,R: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𝑆</m:t>
                    </m:r>
                    <m:sSub>
                      <m:sSubPr>
                        <m:ctrlPr>
                          <a:rPr lang="en-US" i="1" dirty="0" err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P,R: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𝑆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err="1">
                        <a:latin typeface="Cambria Math" panose="02040503050406030204" pitchFamily="18" charset="0"/>
                      </a:rPr>
                      <m:t>𝑆</m:t>
                    </m:r>
                    <m:sSubSup>
                      <m:sSub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𝑅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𝑃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373" y="4676714"/>
                <a:ext cx="3458905" cy="1200329"/>
              </a:xfrm>
              <a:prstGeom prst="rect">
                <a:avLst/>
              </a:prstGeom>
              <a:blipFill rotWithShape="0">
                <a:blip r:embed="rId14"/>
                <a:stretch>
                  <a:fillRect t="-2538" b="-71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1313813" y="5915610"/>
            <a:ext cx="299582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40383" y="5915610"/>
                <a:ext cx="862351" cy="3907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0383" y="5915610"/>
                <a:ext cx="862351" cy="390748"/>
              </a:xfrm>
              <a:prstGeom prst="rect">
                <a:avLst/>
              </a:prstGeom>
              <a:blipFill rotWithShape="0">
                <a:blip r:embed="rId15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179298" y="5010409"/>
            <a:ext cx="2621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Checking this proof is a purely syntactic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01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Formal proofs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38559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can now formally verify components in isolation against their assume/guarantee specifications:</a:t>
            </a:r>
          </a:p>
          <a:p>
            <a:pPr lvl="1"/>
            <a:r>
              <a:rPr lang="en-US" dirty="0" err="1" smtClean="0"/>
              <a:t>Reording</a:t>
            </a:r>
            <a:r>
              <a:rPr lang="en-US" dirty="0" smtClean="0"/>
              <a:t> buffer</a:t>
            </a:r>
          </a:p>
          <a:p>
            <a:pPr lvl="1"/>
            <a:r>
              <a:rPr lang="en-US" dirty="0" smtClean="0"/>
              <a:t>Hierarchical cache</a:t>
            </a:r>
          </a:p>
          <a:p>
            <a:pPr lvl="1"/>
            <a:r>
              <a:rPr lang="en-US" dirty="0" smtClean="0"/>
              <a:t>Processor, memory, etc.</a:t>
            </a:r>
          </a:p>
          <a:p>
            <a:r>
              <a:rPr lang="en-US" dirty="0" smtClean="0"/>
              <a:t>These are simple abstract component models, intended to show that the specification has the intended implementations.</a:t>
            </a:r>
          </a:p>
          <a:p>
            <a:pPr lvl="1"/>
            <a:r>
              <a:rPr lang="en-US" dirty="0" smtClean="0"/>
              <a:t>Show key property that protocol is insensitive to message re-ordering.</a:t>
            </a:r>
          </a:p>
          <a:p>
            <a:pPr lvl="1"/>
            <a:r>
              <a:rPr lang="en-US" dirty="0" smtClean="0"/>
              <a:t>In the process, specification was corrected.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0980" y="5324762"/>
            <a:ext cx="6342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Because our assume/guarantee specification is </a:t>
            </a:r>
            <a:r>
              <a:rPr lang="en-US" dirty="0" err="1" smtClean="0"/>
              <a:t>composable</a:t>
            </a:r>
            <a:r>
              <a:rPr lang="en-US" dirty="0" smtClean="0"/>
              <a:t>, we know that hierarchies built from these components implement a weakly consistent shared memory.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730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Compositional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8319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From an assume/guarantee specification, we can automatically generate a test environment.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414573" y="2968935"/>
            <a:ext cx="5784513" cy="1133463"/>
            <a:chOff x="838469" y="2895062"/>
            <a:chExt cx="7457775" cy="1461334"/>
          </a:xfrm>
        </p:grpSpPr>
        <p:sp>
          <p:nvSpPr>
            <p:cNvPr id="5" name="Rectangle 4"/>
            <p:cNvSpPr/>
            <p:nvPr/>
          </p:nvSpPr>
          <p:spPr>
            <a:xfrm>
              <a:off x="838469" y="3803946"/>
              <a:ext cx="7457775" cy="5524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530964" y="3871092"/>
              <a:ext cx="2003703" cy="4364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r</a:t>
              </a:r>
              <a:r>
                <a:rPr lang="en-US" sz="1600" dirty="0" smtClean="0"/>
                <a:t>eference object</a:t>
              </a:r>
              <a:endParaRPr lang="en-US" sz="1600" dirty="0"/>
            </a:p>
          </p:txBody>
        </p:sp>
        <p:cxnSp>
          <p:nvCxnSpPr>
            <p:cNvPr id="7" name="Straight Arrow Connector 6"/>
            <p:cNvCxnSpPr>
              <a:stCxn id="19" idx="2"/>
            </p:cNvCxnSpPr>
            <p:nvPr/>
          </p:nvCxnSpPr>
          <p:spPr>
            <a:xfrm>
              <a:off x="4314562" y="2895062"/>
              <a:ext cx="0" cy="9088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94373" y="3206284"/>
              <a:ext cx="6657473" cy="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6333862" y="2902214"/>
              <a:ext cx="10026" cy="90173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274238" y="2895062"/>
              <a:ext cx="0" cy="9088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>
          <a:xfrm flipV="1">
            <a:off x="4897763" y="2290800"/>
            <a:ext cx="0" cy="89464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3650369" y="2290800"/>
            <a:ext cx="920769" cy="678134"/>
            <a:chOff x="3721004" y="2020767"/>
            <a:chExt cx="1187116" cy="874295"/>
          </a:xfrm>
        </p:grpSpPr>
        <p:sp>
          <p:nvSpPr>
            <p:cNvPr id="19" name="Rectangle 18"/>
            <p:cNvSpPr/>
            <p:nvPr/>
          </p:nvSpPr>
          <p:spPr>
            <a:xfrm>
              <a:off x="3721004" y="2020767"/>
              <a:ext cx="1187116" cy="874295"/>
            </a:xfrm>
            <a:prstGeom prst="rect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4034827" y="2091610"/>
                  <a:ext cx="642081" cy="7539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600" b="0" dirty="0" smtClean="0"/>
                </a:p>
                <a:p>
                  <a:r>
                    <a:rPr lang="en-US" sz="1600" dirty="0" smtClean="0"/>
                    <a:t>RTL</a:t>
                  </a:r>
                  <a:endParaRPr lang="en-US" sz="1600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4827" y="2091610"/>
                  <a:ext cx="642081" cy="75393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7407" r="-2469" b="-125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Group 46"/>
          <p:cNvGrpSpPr/>
          <p:nvPr/>
        </p:nvGrpSpPr>
        <p:grpSpPr>
          <a:xfrm>
            <a:off x="1148248" y="2290800"/>
            <a:ext cx="6110243" cy="678134"/>
            <a:chOff x="1148248" y="2290800"/>
            <a:chExt cx="6110243" cy="678134"/>
          </a:xfrm>
        </p:grpSpPr>
        <p:grpSp>
          <p:nvGrpSpPr>
            <p:cNvPr id="46" name="Group 45"/>
            <p:cNvGrpSpPr/>
            <p:nvPr/>
          </p:nvGrpSpPr>
          <p:grpSpPr>
            <a:xfrm>
              <a:off x="4571138" y="2290800"/>
              <a:ext cx="2687353" cy="678134"/>
              <a:chOff x="4571138" y="2290800"/>
              <a:chExt cx="2687353" cy="678134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5224386" y="2290800"/>
                <a:ext cx="920769" cy="67813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" name="Straight Arrow Connector 12"/>
              <p:cNvCxnSpPr>
                <a:stCxn id="19" idx="3"/>
                <a:endCxn id="12" idx="1"/>
              </p:cNvCxnSpPr>
              <p:nvPr/>
            </p:nvCxnSpPr>
            <p:spPr>
              <a:xfrm>
                <a:off x="4571138" y="2629867"/>
                <a:ext cx="653248" cy="0"/>
              </a:xfrm>
              <a:prstGeom prst="straightConnector1">
                <a:avLst/>
              </a:prstGeom>
              <a:ln w="38100"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6145154" y="2629866"/>
                <a:ext cx="653248" cy="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6932761" y="2451654"/>
                <a:ext cx="3257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…</a:t>
                </a:r>
                <a:endParaRPr lang="en-US" sz="16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5347395" y="2484868"/>
                    <a:ext cx="72257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𝑐𝑜𝑚𝑝</m:t>
                          </m:r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47395" y="2484868"/>
                    <a:ext cx="722570" cy="338554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b="-3636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5" name="Group 44"/>
            <p:cNvGrpSpPr/>
            <p:nvPr/>
          </p:nvGrpSpPr>
          <p:grpSpPr>
            <a:xfrm>
              <a:off x="1148248" y="2290800"/>
              <a:ext cx="2502120" cy="678134"/>
              <a:chOff x="1148248" y="2290800"/>
              <a:chExt cx="2502120" cy="678134"/>
            </a:xfrm>
          </p:grpSpPr>
          <p:cxnSp>
            <p:nvCxnSpPr>
              <p:cNvPr id="22" name="Straight Arrow Connector 21"/>
              <p:cNvCxnSpPr/>
              <p:nvPr/>
            </p:nvCxnSpPr>
            <p:spPr>
              <a:xfrm>
                <a:off x="2997120" y="2629866"/>
                <a:ext cx="653248" cy="0"/>
              </a:xfrm>
              <a:prstGeom prst="straightConnector1">
                <a:avLst/>
              </a:prstGeom>
              <a:ln w="38100"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1148248" y="2451654"/>
                <a:ext cx="3257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…</a:t>
                </a:r>
                <a:endParaRPr lang="en-US" sz="1600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2067822" y="2290800"/>
                <a:ext cx="920769" cy="67813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>
                <a:off x="1414574" y="2621841"/>
                <a:ext cx="653248" cy="0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2215560" y="2477955"/>
                    <a:ext cx="72257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𝑐𝑜𝑚𝑝</m:t>
                          </m:r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15560" y="2477955"/>
                    <a:ext cx="722570" cy="338554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357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8" name="Straight Connector 27"/>
          <p:cNvCxnSpPr/>
          <p:nvPr/>
        </p:nvCxnSpPr>
        <p:spPr>
          <a:xfrm flipV="1">
            <a:off x="3323744" y="2290800"/>
            <a:ext cx="0" cy="89464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116974" y="3422397"/>
                <a:ext cx="62119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𝑹</m:t>
                      </m:r>
                      <m:sSub>
                        <m:sSub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𝑷</m:t>
                          </m:r>
                        </m:sub>
                      </m:sSub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6974" y="3422397"/>
                <a:ext cx="621196" cy="3385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oup 47"/>
          <p:cNvGrpSpPr/>
          <p:nvPr/>
        </p:nvGrpSpPr>
        <p:grpSpPr>
          <a:xfrm>
            <a:off x="2979116" y="2057445"/>
            <a:ext cx="2455533" cy="1463408"/>
            <a:chOff x="2979116" y="2057445"/>
            <a:chExt cx="2455533" cy="1463408"/>
          </a:xfrm>
        </p:grpSpPr>
        <p:grpSp>
          <p:nvGrpSpPr>
            <p:cNvPr id="33" name="Group 32"/>
            <p:cNvGrpSpPr/>
            <p:nvPr/>
          </p:nvGrpSpPr>
          <p:grpSpPr>
            <a:xfrm>
              <a:off x="3023727" y="2057445"/>
              <a:ext cx="2299037" cy="338719"/>
              <a:chOff x="2913096" y="1719911"/>
              <a:chExt cx="2964070" cy="43669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2913096" y="1720124"/>
                    <a:ext cx="633732" cy="4364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60" name="TextBox 5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13096" y="1720124"/>
                    <a:ext cx="531428" cy="369332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TextBox 34"/>
                  <p:cNvSpPr txBox="1"/>
                  <p:nvPr/>
                </p:nvSpPr>
                <p:spPr>
                  <a:xfrm>
                    <a:off x="5255090" y="1719911"/>
                    <a:ext cx="622076" cy="4364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1600" b="0" i="1" dirty="0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/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55090" y="1719911"/>
                    <a:ext cx="521040" cy="369332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2979116" y="3182299"/>
                  <a:ext cx="600549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𝑆𝐶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9116" y="3182299"/>
                  <a:ext cx="600549" cy="338554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843140" y="2899714"/>
                  <a:ext cx="591509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𝑆𝑀</m:t>
                            </m:r>
                          </m:e>
                          <m:sub>
                            <m:r>
                              <a:rPr lang="en-US" sz="1600" b="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3140" y="2899714"/>
                  <a:ext cx="591509" cy="338554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Group 59"/>
          <p:cNvGrpSpPr/>
          <p:nvPr/>
        </p:nvGrpSpPr>
        <p:grpSpPr>
          <a:xfrm>
            <a:off x="3267250" y="2057442"/>
            <a:ext cx="1900334" cy="1463411"/>
            <a:chOff x="3267250" y="2057442"/>
            <a:chExt cx="1900334" cy="1463411"/>
          </a:xfrm>
        </p:grpSpPr>
        <p:grpSp>
          <p:nvGrpSpPr>
            <p:cNvPr id="30" name="Group 29"/>
            <p:cNvGrpSpPr/>
            <p:nvPr/>
          </p:nvGrpSpPr>
          <p:grpSpPr>
            <a:xfrm>
              <a:off x="3267250" y="2057442"/>
              <a:ext cx="1772750" cy="338725"/>
              <a:chOff x="3227062" y="1719907"/>
              <a:chExt cx="2285546" cy="43670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3227062" y="1719907"/>
                    <a:ext cx="730619" cy="43648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dirty="0" smtClean="0"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1600" b="1" i="1" dirty="0" smtClean="0"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</m:sSub>
                        </m:oMath>
                      </m:oMathPara>
                    </a14:m>
                    <a:endParaRPr lang="en-US" sz="1600" b="1" dirty="0"/>
                  </a:p>
                </p:txBody>
              </p:sp>
            </mc:Choice>
            <mc:Fallback xmlns="">
              <p:sp>
                <p:nvSpPr>
                  <p:cNvPr id="64" name="TextBox 6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27062" y="1719907"/>
                    <a:ext cx="612604" cy="369332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4941124" y="1720127"/>
                    <a:ext cx="571484" cy="4364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1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dirty="0" smtClean="0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e>
                            <m:sub>
                              <m:r>
                                <a:rPr lang="en-US" sz="1600" b="1" i="1" dirty="0" smtClean="0"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sub>
                          </m:sSub>
                        </m:oMath>
                      </m:oMathPara>
                    </a14:m>
                    <a:endParaRPr lang="en-US" sz="1600" b="1" dirty="0"/>
                  </a:p>
                </p:txBody>
              </p:sp>
            </mc:Choice>
            <mc:Fallback xmlns="">
              <p:sp>
                <p:nvSpPr>
                  <p:cNvPr id="65" name="TextBox 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41124" y="1720128"/>
                    <a:ext cx="476348" cy="369332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/>
                <p:cNvSpPr txBox="1"/>
                <p:nvPr/>
              </p:nvSpPr>
              <p:spPr>
                <a:xfrm>
                  <a:off x="3302710" y="2924483"/>
                  <a:ext cx="68371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dirty="0" smtClean="0">
                                <a:latin typeface="Cambria Math" panose="02040503050406030204" pitchFamily="18" charset="0"/>
                              </a:rPr>
                              <m:t>𝑺𝑴</m:t>
                            </m:r>
                          </m:e>
                          <m:sub>
                            <m:r>
                              <a:rPr lang="en-US" sz="1600" b="1" i="1" dirty="0" smtClean="0"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oMath>
                    </m:oMathPara>
                  </a14:m>
                  <a:endParaRPr lang="en-US" sz="1600" b="1" dirty="0"/>
                </a:p>
              </p:txBody>
            </p:sp>
          </mc:Choice>
          <mc:Fallback xmlns="">
            <p:sp>
              <p:nvSpPr>
                <p:cNvPr id="38" name="TextBox 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02710" y="2924483"/>
                  <a:ext cx="683713" cy="338554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4607302" y="3182299"/>
                  <a:ext cx="56028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dirty="0" smtClean="0">
                                <a:latin typeface="Cambria Math" panose="02040503050406030204" pitchFamily="18" charset="0"/>
                              </a:rPr>
                              <m:t>𝑺𝑪</m:t>
                            </m:r>
                          </m:e>
                          <m:sub>
                            <m:r>
                              <a:rPr lang="en-US" sz="1600" b="1" i="1" dirty="0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oMath>
                    </m:oMathPara>
                  </a14:m>
                  <a:endParaRPr lang="en-US" sz="1600" b="1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54749" y="3170147"/>
                  <a:ext cx="628634" cy="369332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9" name="Group 58"/>
          <p:cNvGrpSpPr/>
          <p:nvPr/>
        </p:nvGrpSpPr>
        <p:grpSpPr>
          <a:xfrm>
            <a:off x="3184244" y="2492427"/>
            <a:ext cx="1855756" cy="275771"/>
            <a:chOff x="3184244" y="2492427"/>
            <a:chExt cx="1855756" cy="275771"/>
          </a:xfrm>
        </p:grpSpPr>
        <p:grpSp>
          <p:nvGrpSpPr>
            <p:cNvPr id="55" name="Group 54"/>
            <p:cNvGrpSpPr/>
            <p:nvPr/>
          </p:nvGrpSpPr>
          <p:grpSpPr>
            <a:xfrm>
              <a:off x="3184244" y="2492427"/>
              <a:ext cx="460322" cy="275771"/>
              <a:chOff x="2830289" y="4896218"/>
              <a:chExt cx="460322" cy="275771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>
                <a:off x="2830289" y="5171989"/>
                <a:ext cx="460322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/>
              <p:nvPr/>
            </p:nvCxnSpPr>
            <p:spPr>
              <a:xfrm flipH="1">
                <a:off x="2830289" y="4896218"/>
                <a:ext cx="460322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/>
            <p:cNvGrpSpPr/>
            <p:nvPr/>
          </p:nvGrpSpPr>
          <p:grpSpPr>
            <a:xfrm>
              <a:off x="4579678" y="2492427"/>
              <a:ext cx="460322" cy="275771"/>
              <a:chOff x="2830289" y="4896218"/>
              <a:chExt cx="460322" cy="275771"/>
            </a:xfrm>
          </p:grpSpPr>
          <p:cxnSp>
            <p:nvCxnSpPr>
              <p:cNvPr id="57" name="Straight Arrow Connector 56"/>
              <p:cNvCxnSpPr/>
              <p:nvPr/>
            </p:nvCxnSpPr>
            <p:spPr>
              <a:xfrm flipH="1">
                <a:off x="2830289" y="5171989"/>
                <a:ext cx="460322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/>
              <p:cNvCxnSpPr/>
              <p:nvPr/>
            </p:nvCxnSpPr>
            <p:spPr>
              <a:xfrm>
                <a:off x="2830289" y="4896218"/>
                <a:ext cx="460322" cy="0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62"/>
          <p:cNvGrpSpPr/>
          <p:nvPr/>
        </p:nvGrpSpPr>
        <p:grpSpPr>
          <a:xfrm>
            <a:off x="2061619" y="2560123"/>
            <a:ext cx="4095439" cy="386381"/>
            <a:chOff x="2061619" y="2560123"/>
            <a:chExt cx="4095439" cy="386381"/>
          </a:xfrm>
        </p:grpSpPr>
        <p:sp>
          <p:nvSpPr>
            <p:cNvPr id="61" name="TextBox 60"/>
            <p:cNvSpPr txBox="1"/>
            <p:nvPr/>
          </p:nvSpPr>
          <p:spPr>
            <a:xfrm>
              <a:off x="5138894" y="2560123"/>
              <a:ext cx="101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75000"/>
                    </a:schemeClr>
                  </a:solidFill>
                </a:rPr>
                <a:t>generate</a:t>
              </a:r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061619" y="2577172"/>
              <a:ext cx="10181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75000"/>
                    </a:schemeClr>
                  </a:solidFill>
                </a:rPr>
                <a:t>generate</a:t>
              </a:r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216041" y="2300202"/>
            <a:ext cx="3784048" cy="376372"/>
            <a:chOff x="2216041" y="2300202"/>
            <a:chExt cx="3784048" cy="376372"/>
          </a:xfrm>
        </p:grpSpPr>
        <p:sp>
          <p:nvSpPr>
            <p:cNvPr id="65" name="TextBox 64"/>
            <p:cNvSpPr txBox="1"/>
            <p:nvPr/>
          </p:nvSpPr>
          <p:spPr>
            <a:xfrm>
              <a:off x="5278417" y="2300202"/>
              <a:ext cx="721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check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216041" y="2307242"/>
              <a:ext cx="721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check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sp>
        <p:nvSpPr>
          <p:cNvPr id="68" name="Content Placeholder 2"/>
          <p:cNvSpPr txBox="1">
            <a:spLocks/>
          </p:cNvSpPr>
          <p:nvPr/>
        </p:nvSpPr>
        <p:spPr>
          <a:xfrm>
            <a:off x="627788" y="4499392"/>
            <a:ext cx="7886700" cy="1799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6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C00000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Tested two RTL level components with randomized generation using Z3:</a:t>
            </a:r>
          </a:p>
          <a:p>
            <a:pPr lvl="1"/>
            <a:r>
              <a:rPr lang="en-US" dirty="0" smtClean="0"/>
              <a:t>L2 cache bank</a:t>
            </a:r>
          </a:p>
          <a:p>
            <a:pPr lvl="1"/>
            <a:r>
              <a:rPr lang="en-US" dirty="0" smtClean="0"/>
              <a:t>Snooping hub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3433536" y="3257554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check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2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8" grpId="0"/>
      <p:bldP spid="6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Testing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Compositional testing revealed currency errors in the RTL in under 1s (&lt; 100 cycles)</a:t>
            </a:r>
          </a:p>
          <a:p>
            <a:pPr lvl="1"/>
            <a:r>
              <a:rPr lang="en-US" dirty="0" smtClean="0"/>
              <a:t>Unit testing provides much greater flexibility in covering internal corner cases</a:t>
            </a:r>
          </a:p>
          <a:p>
            <a:pPr lvl="1"/>
            <a:r>
              <a:rPr lang="en-US" dirty="0" smtClean="0"/>
              <a:t>Randomized specification-based testing reduces bias</a:t>
            </a:r>
          </a:p>
          <a:p>
            <a:r>
              <a:rPr lang="en-US" dirty="0" smtClean="0"/>
              <a:t>Latent bugs</a:t>
            </a:r>
          </a:p>
          <a:p>
            <a:pPr lvl="1"/>
            <a:r>
              <a:rPr lang="en-US" dirty="0" smtClean="0"/>
              <a:t>Most bugs could not be stimulated in integration test</a:t>
            </a:r>
          </a:p>
          <a:p>
            <a:pPr lvl="1"/>
            <a:r>
              <a:rPr lang="en-US" dirty="0" smtClean="0"/>
              <a:t>Latent bugs affect re-usability</a:t>
            </a:r>
          </a:p>
          <a:p>
            <a:r>
              <a:rPr lang="en-US" dirty="0" smtClean="0"/>
              <a:t>Importance of composability</a:t>
            </a:r>
          </a:p>
          <a:p>
            <a:pPr lvl="1"/>
            <a:r>
              <a:rPr lang="en-US" dirty="0" smtClean="0"/>
              <a:t>All system-level errors exposed to unit testing</a:t>
            </a:r>
          </a:p>
          <a:p>
            <a:pPr lvl="1"/>
            <a:r>
              <a:rPr lang="en-US" dirty="0" smtClean="0"/>
              <a:t>Gain confidence that components can be assembled into arbitrary configuration.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04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4371181"/>
          </a:xfrm>
        </p:spPr>
        <p:txBody>
          <a:bodyPr/>
          <a:lstStyle/>
          <a:p>
            <a:r>
              <a:rPr lang="en-US" dirty="0" smtClean="0"/>
              <a:t>Good </a:t>
            </a:r>
            <a:r>
              <a:rPr lang="en-US" dirty="0" err="1" smtClean="0"/>
              <a:t>composable</a:t>
            </a:r>
            <a:r>
              <a:rPr lang="en-US" dirty="0" smtClean="0"/>
              <a:t> specification is such that:</a:t>
            </a:r>
          </a:p>
          <a:p>
            <a:pPr lvl="1"/>
            <a:r>
              <a:rPr lang="en-US" dirty="0" smtClean="0"/>
              <a:t>Correct component imply correct system</a:t>
            </a:r>
          </a:p>
          <a:p>
            <a:pPr lvl="1"/>
            <a:r>
              <a:rPr lang="en-US" dirty="0" smtClean="0"/>
              <a:t>The proof of this is efficiently checkable</a:t>
            </a:r>
          </a:p>
          <a:p>
            <a:r>
              <a:rPr lang="en-US" dirty="0" smtClean="0"/>
              <a:t>Global properties (such as memory consistency)</a:t>
            </a:r>
          </a:p>
          <a:p>
            <a:pPr lvl="1"/>
            <a:r>
              <a:rPr lang="en-US" dirty="0" smtClean="0"/>
              <a:t>Reference object + temporal assume/guarantee</a:t>
            </a:r>
          </a:p>
          <a:p>
            <a:pPr lvl="1"/>
            <a:r>
              <a:rPr lang="en-US" dirty="0" smtClean="0"/>
              <a:t>Allows local specification of interface semantics</a:t>
            </a:r>
          </a:p>
          <a:p>
            <a:r>
              <a:rPr lang="en-US" dirty="0" err="1" smtClean="0"/>
              <a:t>Composable</a:t>
            </a:r>
            <a:r>
              <a:rPr lang="en-US" dirty="0" smtClean="0"/>
              <a:t> </a:t>
            </a:r>
            <a:r>
              <a:rPr lang="en-US" dirty="0" err="1" smtClean="0"/>
              <a:t>TileLink</a:t>
            </a:r>
            <a:r>
              <a:rPr lang="en-US" dirty="0" smtClean="0"/>
              <a:t> interface spec provides:</a:t>
            </a:r>
          </a:p>
          <a:p>
            <a:pPr lvl="1"/>
            <a:r>
              <a:rPr lang="en-US" dirty="0" smtClean="0"/>
              <a:t>Documentation of the interface</a:t>
            </a:r>
          </a:p>
          <a:p>
            <a:pPr lvl="1"/>
            <a:r>
              <a:rPr lang="en-US" dirty="0" smtClean="0"/>
              <a:t>Ability to reason formally about specification</a:t>
            </a:r>
          </a:p>
          <a:p>
            <a:pPr lvl="1"/>
            <a:r>
              <a:rPr lang="en-US" dirty="0" smtClean="0"/>
              <a:t>Efficient and rigorous test to find latent bugs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23256" y="5671350"/>
            <a:ext cx="6647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Composable</a:t>
            </a:r>
            <a:r>
              <a:rPr lang="en-US" dirty="0" smtClean="0"/>
              <a:t> specifications provide a way to formal verification experts to provide value in an environment where most engineers do not have formal skills.</a:t>
            </a:r>
          </a:p>
        </p:txBody>
      </p:sp>
    </p:spTree>
    <p:extLst>
      <p:ext uri="{BB962C8B-B14F-4D97-AF65-F5344CB8AC3E}">
        <p14:creationId xmlns:p14="http://schemas.microsoft.com/office/powerpoint/2010/main" val="11511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3125196"/>
          </a:xfrm>
        </p:spPr>
        <p:txBody>
          <a:bodyPr/>
          <a:lstStyle/>
          <a:p>
            <a:r>
              <a:rPr lang="en-US" dirty="0" err="1" smtClean="0"/>
              <a:t>TileLink</a:t>
            </a:r>
            <a:r>
              <a:rPr lang="en-US" dirty="0" smtClean="0"/>
              <a:t> is a protocol for implementing a coherent memory in a system-on-chip (</a:t>
            </a:r>
            <a:r>
              <a:rPr lang="en-US" dirty="0" err="1" smtClean="0"/>
              <a:t>SoC</a:t>
            </a:r>
            <a:r>
              <a:rPr lang="en-US" dirty="0" smtClean="0"/>
              <a:t>).</a:t>
            </a:r>
          </a:p>
          <a:p>
            <a:r>
              <a:rPr lang="en-US" dirty="0" smtClean="0"/>
              <a:t>Goal: a formal, modular specification of </a:t>
            </a:r>
            <a:r>
              <a:rPr lang="en-US" dirty="0" err="1" smtClean="0"/>
              <a:t>TileLink</a:t>
            </a:r>
            <a:endParaRPr lang="en-US" dirty="0" smtClean="0"/>
          </a:p>
          <a:p>
            <a:pPr lvl="1"/>
            <a:r>
              <a:rPr lang="en-US" dirty="0" smtClean="0"/>
              <a:t>Specify the protocol</a:t>
            </a:r>
          </a:p>
          <a:p>
            <a:pPr lvl="1"/>
            <a:r>
              <a:rPr lang="en-US" dirty="0" smtClean="0"/>
              <a:t>Prove that it implements correct memory semantics</a:t>
            </a:r>
          </a:p>
          <a:p>
            <a:pPr lvl="1"/>
            <a:r>
              <a:rPr lang="en-US" dirty="0" smtClean="0"/>
              <a:t>Rigorously test component implementations</a:t>
            </a:r>
          </a:p>
          <a:p>
            <a:pPr lvl="1"/>
            <a:r>
              <a:rPr lang="en-US" dirty="0" smtClean="0"/>
              <a:t>Allow rapid configuration of </a:t>
            </a:r>
            <a:r>
              <a:rPr lang="en-US" dirty="0" err="1" smtClean="0"/>
              <a:t>SoC</a:t>
            </a:r>
            <a:r>
              <a:rPr lang="en-US" dirty="0" smtClean="0"/>
              <a:t> designs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28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Specification as a social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specification develops over time in collaboration with the system architects.</a:t>
            </a:r>
          </a:p>
          <a:p>
            <a:pPr lvl="1"/>
            <a:r>
              <a:rPr lang="en-US" dirty="0" smtClean="0"/>
              <a:t>Ambiguities in informal specs must be resolved.</a:t>
            </a:r>
          </a:p>
          <a:p>
            <a:pPr lvl="1"/>
            <a:r>
              <a:rPr lang="en-US" dirty="0" smtClean="0"/>
              <a:t>Initial formal spec almost certainly does not reflect designers intention.</a:t>
            </a:r>
          </a:p>
          <a:p>
            <a:pPr lvl="1"/>
            <a:r>
              <a:rPr lang="en-US" dirty="0" smtClean="0"/>
              <a:t>Mismatch with implementation may indicate properties should be strengthened or weakened for efficiency.</a:t>
            </a:r>
          </a:p>
          <a:p>
            <a:r>
              <a:rPr lang="en-US" dirty="0" smtClean="0"/>
              <a:t>Over time the formal spec becomes a valuable document.</a:t>
            </a:r>
          </a:p>
          <a:p>
            <a:pPr lvl="1"/>
            <a:r>
              <a:rPr lang="en-US" dirty="0" smtClean="0"/>
              <a:t>Encapsulates design knowledge.</a:t>
            </a:r>
          </a:p>
          <a:p>
            <a:pPr lvl="1"/>
            <a:r>
              <a:rPr lang="en-US" dirty="0" smtClean="0"/>
              <a:t>Allows rigorous testing and verification.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2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TileLink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909524"/>
          </a:xfrm>
        </p:spPr>
        <p:txBody>
          <a:bodyPr/>
          <a:lstStyle/>
          <a:p>
            <a:r>
              <a:rPr lang="en-US" dirty="0" smtClean="0"/>
              <a:t>Hierarchy of memory system components for </a:t>
            </a:r>
            <a:r>
              <a:rPr lang="en-US" dirty="0" err="1" smtClean="0"/>
              <a:t>SoC</a:t>
            </a:r>
            <a:r>
              <a:rPr lang="en-US" dirty="0" smtClean="0"/>
              <a:t> using a common interface protocol.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1934984" y="2513645"/>
            <a:ext cx="4997115" cy="1816769"/>
            <a:chOff x="1934984" y="2513645"/>
            <a:chExt cx="4997115" cy="1816769"/>
          </a:xfrm>
        </p:grpSpPr>
        <p:sp>
          <p:nvSpPr>
            <p:cNvPr id="4" name="Rectangle 3"/>
            <p:cNvSpPr/>
            <p:nvPr/>
          </p:nvSpPr>
          <p:spPr>
            <a:xfrm>
              <a:off x="1934984" y="2513645"/>
              <a:ext cx="737936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43007" y="3185408"/>
              <a:ext cx="737936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43007" y="3857171"/>
              <a:ext cx="737936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057929" y="3857172"/>
              <a:ext cx="593558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L2$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044519" y="2513645"/>
              <a:ext cx="641684" cy="18167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087259" y="2513645"/>
              <a:ext cx="6096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DIR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087259" y="3185408"/>
              <a:ext cx="6096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DIR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70099" y="2513645"/>
              <a:ext cx="7620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70099" y="3185408"/>
              <a:ext cx="7620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57929" y="2513645"/>
              <a:ext cx="593558" cy="1106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L2$</a:t>
              </a:r>
              <a:endParaRPr lang="en-US" dirty="0"/>
            </a:p>
          </p:txBody>
        </p:sp>
        <p:cxnSp>
          <p:nvCxnSpPr>
            <p:cNvPr id="14" name="Straight Arrow Connector 13"/>
            <p:cNvCxnSpPr>
              <a:stCxn id="4" idx="3"/>
            </p:cNvCxnSpPr>
            <p:nvPr/>
          </p:nvCxnSpPr>
          <p:spPr>
            <a:xfrm flipV="1">
              <a:off x="2672920" y="2746351"/>
              <a:ext cx="385009" cy="391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5" idx="3"/>
            </p:cNvCxnSpPr>
            <p:nvPr/>
          </p:nvCxnSpPr>
          <p:spPr>
            <a:xfrm flipV="1">
              <a:off x="2680943" y="3418114"/>
              <a:ext cx="376986" cy="391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6" idx="3"/>
              <a:endCxn id="7" idx="1"/>
            </p:cNvCxnSpPr>
            <p:nvPr/>
          </p:nvCxnSpPr>
          <p:spPr>
            <a:xfrm>
              <a:off x="2680943" y="4093792"/>
              <a:ext cx="376986" cy="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651487" y="3091924"/>
              <a:ext cx="393032" cy="725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7" idx="3"/>
            </p:cNvCxnSpPr>
            <p:nvPr/>
          </p:nvCxnSpPr>
          <p:spPr>
            <a:xfrm flipV="1">
              <a:off x="3651487" y="4093792"/>
              <a:ext cx="393032" cy="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9" idx="1"/>
            </p:cNvCxnSpPr>
            <p:nvPr/>
          </p:nvCxnSpPr>
          <p:spPr>
            <a:xfrm>
              <a:off x="4686203" y="2746351"/>
              <a:ext cx="401056" cy="391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3"/>
              <a:endCxn id="10" idx="1"/>
            </p:cNvCxnSpPr>
            <p:nvPr/>
          </p:nvCxnSpPr>
          <p:spPr>
            <a:xfrm>
              <a:off x="4686203" y="3422029"/>
              <a:ext cx="4010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9" idx="3"/>
              <a:endCxn id="11" idx="1"/>
            </p:cNvCxnSpPr>
            <p:nvPr/>
          </p:nvCxnSpPr>
          <p:spPr>
            <a:xfrm>
              <a:off x="5696859" y="2750266"/>
              <a:ext cx="4732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3"/>
              <a:endCxn id="12" idx="1"/>
            </p:cNvCxnSpPr>
            <p:nvPr/>
          </p:nvCxnSpPr>
          <p:spPr>
            <a:xfrm>
              <a:off x="5696859" y="3422029"/>
              <a:ext cx="4732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5087259" y="3857171"/>
              <a:ext cx="6096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DIR</a:t>
              </a:r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170099" y="3857171"/>
              <a:ext cx="7620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7" idx="3"/>
              <a:endCxn id="38" idx="1"/>
            </p:cNvCxnSpPr>
            <p:nvPr/>
          </p:nvCxnSpPr>
          <p:spPr>
            <a:xfrm>
              <a:off x="5696859" y="4093792"/>
              <a:ext cx="4732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4686203" y="4093792"/>
              <a:ext cx="4010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2654727" y="2202223"/>
            <a:ext cx="3458701" cy="2811608"/>
            <a:chOff x="2654727" y="2202223"/>
            <a:chExt cx="3458701" cy="2811608"/>
          </a:xfrm>
        </p:grpSpPr>
        <p:grpSp>
          <p:nvGrpSpPr>
            <p:cNvPr id="48" name="Group 47"/>
            <p:cNvGrpSpPr/>
            <p:nvPr/>
          </p:nvGrpSpPr>
          <p:grpSpPr>
            <a:xfrm>
              <a:off x="2654727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3676074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4697421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5718768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</p:grpSp>
      <p:sp>
        <p:nvSpPr>
          <p:cNvPr id="59" name="TextBox 58"/>
          <p:cNvSpPr txBox="1"/>
          <p:nvPr/>
        </p:nvSpPr>
        <p:spPr>
          <a:xfrm>
            <a:off x="1733806" y="5564537"/>
            <a:ext cx="5456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Hierarchy implements </a:t>
            </a:r>
            <a:r>
              <a:rPr lang="en-US" i="1" dirty="0" smtClean="0"/>
              <a:t>weakly consistent </a:t>
            </a:r>
            <a:r>
              <a:rPr lang="en-US" dirty="0" smtClean="0"/>
              <a:t>memory model.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Modular verification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3848667"/>
          </a:xfrm>
        </p:spPr>
        <p:txBody>
          <a:bodyPr>
            <a:normAutofit/>
          </a:bodyPr>
          <a:lstStyle/>
          <a:p>
            <a:r>
              <a:rPr lang="en-US" dirty="0" smtClean="0"/>
              <a:t>General approach:</a:t>
            </a:r>
          </a:p>
          <a:p>
            <a:pPr lvl="1"/>
            <a:r>
              <a:rPr lang="en-US" dirty="0" smtClean="0"/>
              <a:t>Write generic formal specifications of components</a:t>
            </a:r>
          </a:p>
          <a:p>
            <a:pPr lvl="1"/>
            <a:r>
              <a:rPr lang="en-US" dirty="0" smtClean="0"/>
              <a:t>Verify components locally against specifications</a:t>
            </a:r>
          </a:p>
          <a:p>
            <a:pPr lvl="1"/>
            <a:r>
              <a:rPr lang="en-US" dirty="0" smtClean="0"/>
              <a:t>Infer that systems of such components are correct</a:t>
            </a:r>
          </a:p>
          <a:p>
            <a:r>
              <a:rPr lang="en-US" i="1" dirty="0" err="1" smtClean="0"/>
              <a:t>Composable</a:t>
            </a:r>
            <a:r>
              <a:rPr lang="en-US" dirty="0" smtClean="0"/>
              <a:t> specifications:</a:t>
            </a:r>
          </a:p>
          <a:p>
            <a:pPr lvl="1"/>
            <a:r>
              <a:rPr lang="en-US" dirty="0" smtClean="0"/>
              <a:t>Correctness of components implies correctness of system.</a:t>
            </a:r>
          </a:p>
          <a:p>
            <a:pPr lvl="1"/>
            <a:r>
              <a:rPr lang="en-US" dirty="0" smtClean="0"/>
              <a:t>With a </a:t>
            </a:r>
            <a:r>
              <a:rPr lang="en-US" dirty="0" err="1" smtClean="0"/>
              <a:t>composable</a:t>
            </a:r>
            <a:r>
              <a:rPr lang="en-US" dirty="0" smtClean="0"/>
              <a:t> specification, we can assemble arbitrary configurations of components.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44057" y="5428342"/>
            <a:ext cx="6437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 </a:t>
            </a:r>
            <a:r>
              <a:rPr lang="en-US" dirty="0" err="1" smtClean="0"/>
              <a:t>composable</a:t>
            </a:r>
            <a:r>
              <a:rPr lang="en-US" dirty="0" smtClean="0"/>
              <a:t> specifications are better than others, however…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17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Good composability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76570"/>
            <a:ext cx="7886700" cy="1416277"/>
          </a:xfrm>
        </p:spPr>
        <p:txBody>
          <a:bodyPr/>
          <a:lstStyle/>
          <a:p>
            <a:r>
              <a:rPr lang="en-US" dirty="0" smtClean="0"/>
              <a:t>Assume/guarantee specifications</a:t>
            </a:r>
          </a:p>
          <a:p>
            <a:pPr lvl="1"/>
            <a:r>
              <a:rPr lang="en-US" dirty="0" smtClean="0"/>
              <a:t>A conjunction of temporal properties of interfaces</a:t>
            </a:r>
          </a:p>
          <a:p>
            <a:pPr lvl="1"/>
            <a:r>
              <a:rPr lang="en-US" dirty="0" smtClean="0"/>
              <a:t>Assume/guarantee relationships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798286" y="2939144"/>
            <a:ext cx="2975429" cy="1524000"/>
            <a:chOff x="798286" y="2939144"/>
            <a:chExt cx="2975429" cy="1524000"/>
          </a:xfrm>
        </p:grpSpPr>
        <p:sp>
          <p:nvSpPr>
            <p:cNvPr id="4" name="Rectangle 3"/>
            <p:cNvSpPr/>
            <p:nvPr/>
          </p:nvSpPr>
          <p:spPr>
            <a:xfrm>
              <a:off x="798286" y="2939144"/>
              <a:ext cx="965200" cy="1524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08515" y="2939144"/>
              <a:ext cx="965200" cy="152399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1763486" y="3302000"/>
              <a:ext cx="105228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H="1">
              <a:off x="1756230" y="4056743"/>
              <a:ext cx="105228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105314" y="2895600"/>
                <a:ext cx="3686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314" y="2895600"/>
                <a:ext cx="368627" cy="369332"/>
              </a:xfrm>
              <a:prstGeom prst="rect">
                <a:avLst/>
              </a:prstGeom>
              <a:blipFill rotWithShape="0">
                <a:blip r:embed="rId2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105314" y="3697906"/>
                <a:ext cx="3686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314" y="3697906"/>
                <a:ext cx="368627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2554514" y="3200401"/>
            <a:ext cx="0" cy="6821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032000" y="3200400"/>
            <a:ext cx="0" cy="68217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4927600" y="3015734"/>
            <a:ext cx="3399188" cy="1250681"/>
            <a:chOff x="4927600" y="3015734"/>
            <a:chExt cx="3399188" cy="125068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927601" y="3015734"/>
                  <a:ext cx="17819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A: “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𝐻𝑞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dirty="0" smtClean="0"/>
                    <a:t>”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7601" y="3015734"/>
                  <a:ext cx="1781963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730" t="-10000" r="-2048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4927600" y="3405164"/>
                  <a:ext cx="177715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B: “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dirty="0" smtClean="0"/>
                    <a:t>”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7600" y="3405164"/>
                  <a:ext cx="1777153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2740" t="-10000" r="-2055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" name="Straight Connector 17"/>
            <p:cNvCxnSpPr/>
            <p:nvPr/>
          </p:nvCxnSpPr>
          <p:spPr>
            <a:xfrm>
              <a:off x="5025148" y="3835789"/>
              <a:ext cx="156754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4927600" y="3897083"/>
                  <a:ext cx="170501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A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∥</m:t>
                      </m:r>
                    </m:oMath>
                  </a14:m>
                  <a:r>
                    <a:rPr lang="en-US" dirty="0" smtClean="0"/>
                    <a:t>B: “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dirty="0" smtClean="0"/>
                    <a:t>”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7600" y="3897083"/>
                  <a:ext cx="1705019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2857" t="-8197" r="-250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Box 19"/>
            <p:cNvSpPr txBox="1"/>
            <p:nvPr/>
          </p:nvSpPr>
          <p:spPr>
            <a:xfrm>
              <a:off x="6930572" y="3872077"/>
              <a:ext cx="13962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c</a:t>
              </a:r>
              <a:r>
                <a:rPr lang="en-US" dirty="0" err="1" smtClean="0"/>
                <a:t>omposable</a:t>
              </a:r>
              <a:r>
                <a:rPr lang="en-US" dirty="0" smtClean="0"/>
                <a:t>!</a:t>
              </a:r>
              <a:endParaRPr lang="en-US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927600" y="4602147"/>
            <a:ext cx="328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proof is checkable in P-time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39371" y="5253726"/>
            <a:ext cx="6143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want our specifications to be </a:t>
            </a:r>
            <a:r>
              <a:rPr lang="en-US" dirty="0" err="1" smtClean="0"/>
              <a:t>composable</a:t>
            </a:r>
            <a:r>
              <a:rPr lang="en-US" dirty="0" smtClean="0"/>
              <a:t> “by construction”.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05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Memory semantics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68057" y="1081296"/>
            <a:ext cx="5034570" cy="1224280"/>
            <a:chOff x="468057" y="1081296"/>
            <a:chExt cx="5034570" cy="1224280"/>
          </a:xfrm>
        </p:grpSpPr>
        <p:sp>
          <p:nvSpPr>
            <p:cNvPr id="4" name="TextBox 3"/>
            <p:cNvSpPr txBox="1"/>
            <p:nvPr/>
          </p:nvSpPr>
          <p:spPr>
            <a:xfrm>
              <a:off x="468057" y="1450628"/>
              <a:ext cx="21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Memory operations: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257204" y="1081296"/>
              <a:ext cx="22454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op(</a:t>
              </a:r>
              <a:r>
                <a:rPr lang="en-US" dirty="0" err="1" smtClean="0"/>
                <a:t>loc,kind,addr,data</a:t>
              </a:r>
              <a:r>
                <a:rPr lang="en-US" dirty="0" smtClean="0"/>
                <a:t>)</a:t>
              </a:r>
              <a:endParaRPr lang="en-US" dirty="0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3213661" y="1400611"/>
              <a:ext cx="580572" cy="304800"/>
            </a:xfrm>
            <a:custGeom>
              <a:avLst/>
              <a:gdLst>
                <a:gd name="connsiteX0" fmla="*/ 580572 w 580572"/>
                <a:gd name="connsiteY0" fmla="*/ 0 h 304800"/>
                <a:gd name="connsiteX1" fmla="*/ 580572 w 580572"/>
                <a:gd name="connsiteY1" fmla="*/ 152400 h 304800"/>
                <a:gd name="connsiteX2" fmla="*/ 0 w 580572"/>
                <a:gd name="connsiteY2" fmla="*/ 152400 h 304800"/>
                <a:gd name="connsiteX3" fmla="*/ 0 w 580572"/>
                <a:gd name="connsiteY3" fmla="*/ 30480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0572" h="304800">
                  <a:moveTo>
                    <a:pt x="580572" y="0"/>
                  </a:moveTo>
                  <a:lnTo>
                    <a:pt x="580572" y="152400"/>
                  </a:lnTo>
                  <a:lnTo>
                    <a:pt x="0" y="152400"/>
                  </a:lnTo>
                  <a:lnTo>
                    <a:pt x="0" y="30480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15237" y="1705411"/>
              <a:ext cx="5741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CPU</a:t>
              </a:r>
              <a:endParaRPr lang="en-US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4171604" y="1400611"/>
              <a:ext cx="0" cy="152400"/>
            </a:xfrm>
            <a:custGeom>
              <a:avLst/>
              <a:gdLst>
                <a:gd name="connsiteX0" fmla="*/ 0 w 0"/>
                <a:gd name="connsiteY0" fmla="*/ 0 h 152400"/>
                <a:gd name="connsiteX1" fmla="*/ 0 w 0"/>
                <a:gd name="connsiteY1" fmla="*/ 15240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52400">
                  <a:moveTo>
                    <a:pt x="0" y="0"/>
                  </a:moveTo>
                  <a:lnTo>
                    <a:pt x="0" y="15240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795090" y="1474579"/>
              <a:ext cx="75302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/>
                <a:t>r</a:t>
              </a:r>
              <a:r>
                <a:rPr lang="en-US" sz="1600" dirty="0" smtClean="0"/>
                <a:t>ead</a:t>
              </a:r>
            </a:p>
            <a:p>
              <a:pPr algn="ctr"/>
              <a:r>
                <a:rPr lang="en-US" sz="1600" dirty="0"/>
                <a:t>w</a:t>
              </a:r>
              <a:r>
                <a:rPr lang="en-US" sz="1600" dirty="0" smtClean="0"/>
                <a:t>rite</a:t>
              </a:r>
            </a:p>
            <a:p>
              <a:pPr algn="ctr"/>
              <a:r>
                <a:rPr lang="en-US" sz="1600" dirty="0" smtClean="0"/>
                <a:t>atomic</a:t>
              </a:r>
              <a:endParaRPr lang="en-US" sz="16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40741" y="2561105"/>
            <a:ext cx="7658429" cy="805879"/>
            <a:chOff x="440741" y="2561105"/>
            <a:chExt cx="7658429" cy="805879"/>
          </a:xfrm>
        </p:grpSpPr>
        <p:sp>
          <p:nvSpPr>
            <p:cNvPr id="22" name="TextBox 21"/>
            <p:cNvSpPr txBox="1"/>
            <p:nvPr/>
          </p:nvSpPr>
          <p:spPr>
            <a:xfrm>
              <a:off x="440741" y="2561105"/>
              <a:ext cx="38945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Happens-before relation on operations: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724715" y="2997652"/>
                  <a:ext cx="7374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happens-before(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dirty="0" smtClean="0"/>
                    <a:t>) 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⇔</m:t>
                      </m:r>
                    </m:oMath>
                  </a14:m>
                  <a:r>
                    <a:rPr lang="en-US" dirty="0" smtClean="0"/>
                    <a:t> loc(</a:t>
                  </a:r>
                  <a14:m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𝑜</m:t>
                      </m:r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dirty="0" smtClean="0"/>
                    <a:t>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 dirty="0" smtClean="0"/>
                    <a:t> loc(</a:t>
                  </a:r>
                  <a14:m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𝑜</m:t>
                      </m:r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dirty="0" smtClean="0"/>
                    <a:t>)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</m:t>
                      </m:r>
                    </m:oMath>
                  </a14:m>
                  <a:r>
                    <a:rPr lang="en-US" dirty="0" smtClean="0"/>
                    <a:t> time(</a:t>
                  </a:r>
                  <a14:m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𝑜</m:t>
                      </m:r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r>
                    <a:rPr lang="en-US" dirty="0" smtClean="0"/>
                    <a:t>) &lt; time(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𝑜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dirty="0" smtClean="0"/>
                    <a:t>)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4715" y="2997652"/>
                  <a:ext cx="7374455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744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/>
          <p:cNvGrpSpPr/>
          <p:nvPr/>
        </p:nvGrpSpPr>
        <p:grpSpPr>
          <a:xfrm>
            <a:off x="410936" y="5066307"/>
            <a:ext cx="7344768" cy="1411626"/>
            <a:chOff x="410936" y="5066307"/>
            <a:chExt cx="7344768" cy="1411626"/>
          </a:xfrm>
        </p:grpSpPr>
        <p:sp>
          <p:nvSpPr>
            <p:cNvPr id="25" name="TextBox 24"/>
            <p:cNvSpPr txBox="1"/>
            <p:nvPr/>
          </p:nvSpPr>
          <p:spPr>
            <a:xfrm>
              <a:off x="410936" y="5066307"/>
              <a:ext cx="1910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Weak consistency: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917935" y="5554603"/>
                  <a:ext cx="6837769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A set of operations is weakly consistent if there exists an ordering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US" dirty="0" smtClean="0"/>
                    <a:t> s.t:</a:t>
                  </a:r>
                </a:p>
                <a:p>
                  <a:pPr marL="742950" lvl="1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US" dirty="0" smtClean="0"/>
                    <a:t> respects happens-before</a:t>
                  </a:r>
                </a:p>
                <a:p>
                  <a:pPr marL="742950" lvl="1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US" dirty="0" smtClean="0"/>
                    <a:t> is consistent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7935" y="5554603"/>
                  <a:ext cx="6837769" cy="92333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803" t="-3289" b="-92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/>
          <p:cNvGrpSpPr/>
          <p:nvPr/>
        </p:nvGrpSpPr>
        <p:grpSpPr>
          <a:xfrm>
            <a:off x="468057" y="4000105"/>
            <a:ext cx="7978157" cy="754798"/>
            <a:chOff x="468057" y="4000105"/>
            <a:chExt cx="7978157" cy="754798"/>
          </a:xfrm>
        </p:grpSpPr>
        <p:sp>
          <p:nvSpPr>
            <p:cNvPr id="27" name="TextBox 26"/>
            <p:cNvSpPr txBox="1"/>
            <p:nvPr/>
          </p:nvSpPr>
          <p:spPr>
            <a:xfrm>
              <a:off x="468057" y="4000105"/>
              <a:ext cx="13578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Consistency: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917935" y="4385571"/>
              <a:ext cx="75282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 sequence of ops is consistency if every read sees value of most recent write.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794233" y="3444374"/>
                <a:ext cx="54588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dirty="0" smtClean="0"/>
                  <a:t> (</a:t>
                </a:r>
                <a:r>
                  <a:rPr lang="en-US" dirty="0" err="1" smtClean="0"/>
                  <a:t>addr</a:t>
                </a: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𝑜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 smtClean="0"/>
                  <a:t>addr(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𝑜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en-US" dirty="0" smtClean="0"/>
                  <a:t> atomic(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𝑜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en-US" dirty="0" smtClean="0"/>
                  <a:t> atomic(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𝑜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)) </a:t>
                </a:r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233" y="3444374"/>
                <a:ext cx="5458802" cy="369332"/>
              </a:xfrm>
              <a:prstGeom prst="rect">
                <a:avLst/>
              </a:prstGeom>
              <a:blipFill rotWithShape="0"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28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write a “good” </a:t>
            </a:r>
            <a:r>
              <a:rPr lang="en-US" dirty="0" err="1" smtClean="0"/>
              <a:t>composable</a:t>
            </a:r>
            <a:r>
              <a:rPr lang="en-US" dirty="0" smtClean="0"/>
              <a:t> specification for a system if its key property refers to all events in the system?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94971" y="2873828"/>
                <a:ext cx="39069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How do we witness the serialization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 smtClean="0"/>
                  <a:t>?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4971" y="2873828"/>
                <a:ext cx="3906967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24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494971" y="3500058"/>
            <a:ext cx="5406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local operations fit into the global serialization?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33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064420"/>
                <a:ext cx="7886700" cy="116154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Add a “reference object”.</a:t>
                </a:r>
              </a:p>
              <a:p>
                <a:pPr lvl="1"/>
                <a:r>
                  <a:rPr lang="en-US" dirty="0" smtClean="0"/>
                  <a:t>Constructs the witness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Verifies consistency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dirty="0" smtClean="0"/>
                  <a:t> as it is constructed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064420"/>
                <a:ext cx="7886700" cy="1161546"/>
              </a:xfrm>
              <a:blipFill rotWithShape="0">
                <a:blip r:embed="rId2"/>
                <a:stretch>
                  <a:fillRect l="-1391" t="-12105" b="-11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28650" y="5949190"/>
            <a:ext cx="72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These operations allow us to define the semantics of the system interfaces.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28650" y="2452357"/>
            <a:ext cx="5497779" cy="1497925"/>
            <a:chOff x="628650" y="2452357"/>
            <a:chExt cx="5497779" cy="1497925"/>
          </a:xfrm>
        </p:grpSpPr>
        <p:sp>
          <p:nvSpPr>
            <p:cNvPr id="4" name="Rectangle 3"/>
            <p:cNvSpPr/>
            <p:nvPr/>
          </p:nvSpPr>
          <p:spPr>
            <a:xfrm>
              <a:off x="1615621" y="2560432"/>
              <a:ext cx="1480457" cy="13898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  <a:r>
                <a:rPr lang="en-US" dirty="0" smtClean="0"/>
                <a:t>ef.</a:t>
              </a:r>
              <a:endParaRPr lang="en-US" dirty="0"/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701221" y="2821689"/>
              <a:ext cx="914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628650" y="2452357"/>
              <a:ext cx="77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create</a:t>
              </a:r>
              <a:endParaRPr lang="en-US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701221" y="3283353"/>
              <a:ext cx="914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28650" y="2914021"/>
              <a:ext cx="9008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commit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519818" y="2729355"/>
                  <a:ext cx="26066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create : op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×</m:t>
                      </m:r>
                    </m:oMath>
                  </a14:m>
                  <a:r>
                    <a:rPr lang="en-US" dirty="0" smtClean="0"/>
                    <a:t> </a:t>
                  </a:r>
                  <a:r>
                    <a:rPr lang="en-US" dirty="0" err="1" smtClean="0"/>
                    <a:t>loc</a:t>
                  </a:r>
                  <a:r>
                    <a:rPr lang="en-US" dirty="0" smtClean="0"/>
                    <a:t>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dirty="0" smtClean="0"/>
                    <a:t> stamp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9818" y="2729355"/>
                  <a:ext cx="2606611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1869" t="-10000" r="-1869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519818" y="3046801"/>
                  <a:ext cx="232057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commit : stamp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dirty="0" smtClean="0"/>
                    <a:t> unit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9818" y="3046801"/>
                  <a:ext cx="2320572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100" t="-10000" r="-1837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519818" y="3364247"/>
                  <a:ext cx="2186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/>
                    <a:t>eval</a:t>
                  </a:r>
                  <a:r>
                    <a:rPr lang="en-US" dirty="0" smtClean="0"/>
                    <a:t> : stamp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</m:oMath>
                  </a14:m>
                  <a:r>
                    <a:rPr lang="en-US" dirty="0" smtClean="0"/>
                    <a:t> value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9818" y="3364247"/>
                  <a:ext cx="2186689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2228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/>
            <p:nvPr/>
          </p:nvCxnSpPr>
          <p:spPr>
            <a:xfrm>
              <a:off x="701221" y="3745019"/>
              <a:ext cx="9144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28650" y="3375687"/>
              <a:ext cx="5632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eval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969222" y="3535263"/>
              <a:ext cx="761999" cy="3701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145523" y="4359496"/>
            <a:ext cx="7327075" cy="369933"/>
            <a:chOff x="1145523" y="4359496"/>
            <a:chExt cx="7327075" cy="369933"/>
          </a:xfrm>
        </p:grpSpPr>
        <p:sp>
          <p:nvSpPr>
            <p:cNvPr id="16" name="TextBox 15"/>
            <p:cNvSpPr txBox="1"/>
            <p:nvPr/>
          </p:nvSpPr>
          <p:spPr>
            <a:xfrm>
              <a:off x="1145523" y="4360097"/>
              <a:ext cx="16825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commit(stamp):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756546" y="4359496"/>
                  <a:ext cx="571605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/>
                    <a:t>assumes</a:t>
                  </a:r>
                  <a:r>
                    <a:rPr lang="en-US" dirty="0"/>
                    <a:t>   </a:t>
                  </a:r>
                  <a:r>
                    <a:rPr lang="en-US" dirty="0" smtClean="0"/>
                    <a:t>    </a:t>
                  </a:r>
                  <a:r>
                    <a:rPr lang="en-US" dirty="0" smtClean="0">
                      <a:solidFill>
                        <a:schemeClr val="accent5"/>
                      </a:solidFill>
                    </a:rPr>
                    <a:t>happens-before(</a:t>
                  </a:r>
                  <a:r>
                    <a:rPr lang="en-US" dirty="0" err="1" smtClean="0">
                      <a:solidFill>
                        <a:schemeClr val="accent5"/>
                      </a:solidFill>
                    </a:rPr>
                    <a:t>X,op</a:t>
                  </a:r>
                  <a:r>
                    <a:rPr lang="en-US" dirty="0" smtClean="0">
                      <a:solidFill>
                        <a:schemeClr val="accent5"/>
                      </a:solidFill>
                    </a:rPr>
                    <a:t>(stamp)) </a:t>
                  </a:r>
                  <a14:m>
                    <m:oMath xmlns:m="http://schemas.openxmlformats.org/officeDocument/2006/math">
                      <m:r>
                        <a:rPr lang="en-US" i="1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⇒ </m:t>
                      </m:r>
                    </m:oMath>
                  </a14:m>
                  <a:r>
                    <a:rPr lang="en-US" dirty="0">
                      <a:solidFill>
                        <a:schemeClr val="accent5"/>
                      </a:solidFill>
                    </a:rPr>
                    <a:t>committed(X</a:t>
                  </a:r>
                  <a:r>
                    <a:rPr lang="en-US" dirty="0" smtClean="0">
                      <a:solidFill>
                        <a:schemeClr val="accent5"/>
                      </a:solidFill>
                    </a:rPr>
                    <a:t>)</a:t>
                  </a:r>
                  <a:endParaRPr lang="en-US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546" y="4359496"/>
                  <a:ext cx="5716052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853" t="-8197" r="-320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628650" y="4798415"/>
            <a:ext cx="6138546" cy="678811"/>
            <a:chOff x="628650" y="4798415"/>
            <a:chExt cx="6138546" cy="678811"/>
          </a:xfrm>
        </p:grpSpPr>
        <p:sp>
          <p:nvSpPr>
            <p:cNvPr id="17" name="TextBox 16"/>
            <p:cNvSpPr txBox="1"/>
            <p:nvPr/>
          </p:nvSpPr>
          <p:spPr>
            <a:xfrm>
              <a:off x="628650" y="4802604"/>
              <a:ext cx="20676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value = </a:t>
              </a:r>
              <a:r>
                <a:rPr lang="en-US" dirty="0" err="1" smtClean="0"/>
                <a:t>eval</a:t>
              </a:r>
              <a:r>
                <a:rPr lang="en-US" dirty="0" smtClean="0"/>
                <a:t>(stamp):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756546" y="5107894"/>
                  <a:ext cx="40106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i="1" dirty="0"/>
                    <a:t>g</a:t>
                  </a:r>
                  <a:r>
                    <a:rPr lang="en-US" i="1" dirty="0" smtClean="0"/>
                    <a:t>uarantees</a:t>
                  </a:r>
                  <a:r>
                    <a:rPr lang="en-US" dirty="0" smtClean="0"/>
                    <a:t>  </a:t>
                  </a:r>
                  <a:r>
                    <a:rPr lang="en-US" dirty="0" smtClean="0">
                      <a:solidFill>
                        <a:schemeClr val="accent5"/>
                      </a:solidFill>
                    </a:rPr>
                    <a:t>value = result(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5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</m:oMath>
                  </a14:m>
                  <a:r>
                    <a:rPr lang="en-US" dirty="0" smtClean="0">
                      <a:solidFill>
                        <a:schemeClr val="accent5"/>
                      </a:solidFill>
                    </a:rPr>
                    <a:t>,op(stamp)) </a:t>
                  </a:r>
                  <a:endParaRPr lang="en-US" dirty="0">
                    <a:solidFill>
                      <a:schemeClr val="accent5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6546" y="5107894"/>
                  <a:ext cx="4010650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216" t="-1000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2756546" y="4798415"/>
              <a:ext cx="31515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assumes</a:t>
              </a:r>
              <a:r>
                <a:rPr lang="en-US" dirty="0"/>
                <a:t> </a:t>
              </a:r>
              <a:r>
                <a:rPr lang="en-US" dirty="0" smtClean="0"/>
                <a:t>      </a:t>
              </a:r>
              <a:r>
                <a:rPr lang="en-US" dirty="0" smtClean="0">
                  <a:solidFill>
                    <a:schemeClr val="accent5"/>
                  </a:solidFill>
                </a:rPr>
                <a:t>committed(stamp</a:t>
              </a:r>
              <a:r>
                <a:rPr lang="en-US" dirty="0">
                  <a:solidFill>
                    <a:schemeClr val="accent5"/>
                  </a:solidFill>
                </a:rPr>
                <a:t>)</a:t>
              </a:r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324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TileLink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64419"/>
            <a:ext cx="7886700" cy="909524"/>
          </a:xfrm>
        </p:spPr>
        <p:txBody>
          <a:bodyPr/>
          <a:lstStyle/>
          <a:p>
            <a:r>
              <a:rPr lang="en-US" dirty="0" smtClean="0"/>
              <a:t>Hierarchy of memory system components for </a:t>
            </a:r>
            <a:r>
              <a:rPr lang="en-US" dirty="0" err="1" smtClean="0"/>
              <a:t>SoC</a:t>
            </a:r>
            <a:r>
              <a:rPr lang="en-US" dirty="0" smtClean="0"/>
              <a:t> using a common interface protocol.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1934984" y="2513645"/>
            <a:ext cx="4997115" cy="1816769"/>
            <a:chOff x="1934984" y="2513645"/>
            <a:chExt cx="4997115" cy="1816769"/>
          </a:xfrm>
        </p:grpSpPr>
        <p:sp>
          <p:nvSpPr>
            <p:cNvPr id="4" name="Rectangle 3"/>
            <p:cNvSpPr/>
            <p:nvPr/>
          </p:nvSpPr>
          <p:spPr>
            <a:xfrm>
              <a:off x="1934984" y="2513645"/>
              <a:ext cx="737936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943007" y="3185408"/>
              <a:ext cx="737936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943007" y="3857171"/>
              <a:ext cx="737936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CORE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057929" y="3857172"/>
              <a:ext cx="593558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L2$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044519" y="2513645"/>
              <a:ext cx="641684" cy="18167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087259" y="2513645"/>
              <a:ext cx="6096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DIR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087259" y="3185408"/>
              <a:ext cx="6096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DIR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70099" y="2513645"/>
              <a:ext cx="7620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70099" y="3185408"/>
              <a:ext cx="7620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057929" y="2513645"/>
              <a:ext cx="593558" cy="1106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L2$</a:t>
              </a:r>
              <a:endParaRPr lang="en-US" dirty="0"/>
            </a:p>
          </p:txBody>
        </p:sp>
        <p:cxnSp>
          <p:nvCxnSpPr>
            <p:cNvPr id="14" name="Straight Arrow Connector 13"/>
            <p:cNvCxnSpPr>
              <a:stCxn id="4" idx="3"/>
            </p:cNvCxnSpPr>
            <p:nvPr/>
          </p:nvCxnSpPr>
          <p:spPr>
            <a:xfrm flipV="1">
              <a:off x="2672920" y="2746351"/>
              <a:ext cx="385009" cy="391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5" idx="3"/>
            </p:cNvCxnSpPr>
            <p:nvPr/>
          </p:nvCxnSpPr>
          <p:spPr>
            <a:xfrm flipV="1">
              <a:off x="2680943" y="3418114"/>
              <a:ext cx="376986" cy="391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6" idx="3"/>
              <a:endCxn id="7" idx="1"/>
            </p:cNvCxnSpPr>
            <p:nvPr/>
          </p:nvCxnSpPr>
          <p:spPr>
            <a:xfrm>
              <a:off x="2680943" y="4093792"/>
              <a:ext cx="376986" cy="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3651487" y="3091924"/>
              <a:ext cx="393032" cy="7258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7" idx="3"/>
            </p:cNvCxnSpPr>
            <p:nvPr/>
          </p:nvCxnSpPr>
          <p:spPr>
            <a:xfrm flipV="1">
              <a:off x="3651487" y="4093792"/>
              <a:ext cx="393032" cy="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9" idx="1"/>
            </p:cNvCxnSpPr>
            <p:nvPr/>
          </p:nvCxnSpPr>
          <p:spPr>
            <a:xfrm>
              <a:off x="4686203" y="2746351"/>
              <a:ext cx="401056" cy="391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3"/>
              <a:endCxn id="10" idx="1"/>
            </p:cNvCxnSpPr>
            <p:nvPr/>
          </p:nvCxnSpPr>
          <p:spPr>
            <a:xfrm>
              <a:off x="4686203" y="3422029"/>
              <a:ext cx="4010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9" idx="3"/>
              <a:endCxn id="11" idx="1"/>
            </p:cNvCxnSpPr>
            <p:nvPr/>
          </p:nvCxnSpPr>
          <p:spPr>
            <a:xfrm>
              <a:off x="5696859" y="2750266"/>
              <a:ext cx="4732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3"/>
              <a:endCxn id="12" idx="1"/>
            </p:cNvCxnSpPr>
            <p:nvPr/>
          </p:nvCxnSpPr>
          <p:spPr>
            <a:xfrm>
              <a:off x="5696859" y="3422029"/>
              <a:ext cx="4732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5087259" y="3857171"/>
              <a:ext cx="6096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DIR</a:t>
              </a:r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170099" y="3857171"/>
              <a:ext cx="762000" cy="47324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MEM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7" idx="3"/>
              <a:endCxn id="38" idx="1"/>
            </p:cNvCxnSpPr>
            <p:nvPr/>
          </p:nvCxnSpPr>
          <p:spPr>
            <a:xfrm>
              <a:off x="5696859" y="4093792"/>
              <a:ext cx="47324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4686203" y="4093792"/>
              <a:ext cx="4010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2654727" y="2202223"/>
            <a:ext cx="3458701" cy="2811608"/>
            <a:chOff x="2654727" y="2202223"/>
            <a:chExt cx="3458701" cy="2811608"/>
          </a:xfrm>
        </p:grpSpPr>
        <p:grpSp>
          <p:nvGrpSpPr>
            <p:cNvPr id="48" name="Group 47"/>
            <p:cNvGrpSpPr/>
            <p:nvPr/>
          </p:nvGrpSpPr>
          <p:grpSpPr>
            <a:xfrm>
              <a:off x="2654727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3676074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4697421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5718768" y="2202223"/>
              <a:ext cx="394660" cy="2811608"/>
              <a:chOff x="2654727" y="2213428"/>
              <a:chExt cx="394660" cy="2811608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2852057" y="2213428"/>
                <a:ext cx="0" cy="2409371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2654727" y="4655704"/>
                <a:ext cx="3946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TL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284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73860</TotalTime>
  <Words>1127</Words>
  <Application>Microsoft Office PowerPoint</Application>
  <PresentationFormat>On-screen Show (4:3)</PresentationFormat>
  <Paragraphs>256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Testing Composable Specifications</vt:lpstr>
      <vt:lpstr>Case study</vt:lpstr>
      <vt:lpstr>TileLink system</vt:lpstr>
      <vt:lpstr>Modular verification</vt:lpstr>
      <vt:lpstr>Good composability</vt:lpstr>
      <vt:lpstr>Memory semantics</vt:lpstr>
      <vt:lpstr>Problem</vt:lpstr>
      <vt:lpstr>Solution</vt:lpstr>
      <vt:lpstr>TileLink system</vt:lpstr>
      <vt:lpstr>TileLink interface protocol</vt:lpstr>
      <vt:lpstr>Writing a “good” composable spec</vt:lpstr>
      <vt:lpstr>Semantic interface properties</vt:lpstr>
      <vt:lpstr>Commitment properties</vt:lpstr>
      <vt:lpstr>Assume/guarantee relationships</vt:lpstr>
      <vt:lpstr>Assume/guarantee relationships</vt:lpstr>
      <vt:lpstr>Formal proofs</vt:lpstr>
      <vt:lpstr>Compositional testing</vt:lpstr>
      <vt:lpstr>Testing results</vt:lpstr>
      <vt:lpstr>Conclusion</vt:lpstr>
      <vt:lpstr>Specification as a social process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Importance of Generalization in Automated Proof</dc:title>
  <dc:creator>Kenneth McMillan</dc:creator>
  <cp:lastModifiedBy>Kenneth McMillan</cp:lastModifiedBy>
  <cp:revision>328</cp:revision>
  <dcterms:created xsi:type="dcterms:W3CDTF">2013-05-08T20:43:23Z</dcterms:created>
  <dcterms:modified xsi:type="dcterms:W3CDTF">2016-10-17T18:29:45Z</dcterms:modified>
</cp:coreProperties>
</file>