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08" r:id="rId3"/>
    <p:sldId id="312" r:id="rId4"/>
    <p:sldId id="313" r:id="rId5"/>
    <p:sldId id="317" r:id="rId6"/>
    <p:sldId id="315" r:id="rId7"/>
    <p:sldId id="335" r:id="rId8"/>
    <p:sldId id="310" r:id="rId9"/>
    <p:sldId id="318" r:id="rId10"/>
    <p:sldId id="319" r:id="rId11"/>
    <p:sldId id="320" r:id="rId12"/>
    <p:sldId id="321" r:id="rId13"/>
    <p:sldId id="333" r:id="rId14"/>
    <p:sldId id="324" r:id="rId15"/>
    <p:sldId id="323" r:id="rId16"/>
    <p:sldId id="327" r:id="rId17"/>
    <p:sldId id="329" r:id="rId18"/>
    <p:sldId id="330" r:id="rId19"/>
    <p:sldId id="334" r:id="rId20"/>
    <p:sldId id="332" r:id="rId21"/>
  </p:sldIdLst>
  <p:sldSz cx="9144000" cy="6858000" type="screen4x3"/>
  <p:notesSz cx="6858000" cy="9296400"/>
  <p:custDataLst>
    <p:tags r:id="rId24"/>
  </p:custDataLst>
  <p:defaultTextStyle>
    <a:defPPr>
      <a:defRPr lang="en-US"/>
    </a:defPPr>
    <a:lvl1pPr algn="just" rtl="0" fontAlgn="base">
      <a:spcBef>
        <a:spcPct val="20000"/>
      </a:spcBef>
      <a:spcAft>
        <a:spcPct val="0"/>
      </a:spcAft>
      <a:defRPr sz="2000" kern="1200">
        <a:solidFill>
          <a:schemeClr val="accent2"/>
        </a:solidFill>
        <a:latin typeface="Arial" charset="0"/>
        <a:ea typeface="+mn-ea"/>
        <a:cs typeface="+mn-cs"/>
        <a:sym typeface="Symbol" pitchFamily="18" charset="2"/>
      </a:defRPr>
    </a:lvl1pPr>
    <a:lvl2pPr marL="457200" algn="just" rtl="0" fontAlgn="base">
      <a:spcBef>
        <a:spcPct val="20000"/>
      </a:spcBef>
      <a:spcAft>
        <a:spcPct val="0"/>
      </a:spcAft>
      <a:defRPr sz="2000" kern="1200">
        <a:solidFill>
          <a:schemeClr val="accent2"/>
        </a:solidFill>
        <a:latin typeface="Arial" charset="0"/>
        <a:ea typeface="+mn-ea"/>
        <a:cs typeface="+mn-cs"/>
        <a:sym typeface="Symbol" pitchFamily="18" charset="2"/>
      </a:defRPr>
    </a:lvl2pPr>
    <a:lvl3pPr marL="914400" algn="just" rtl="0" fontAlgn="base">
      <a:spcBef>
        <a:spcPct val="20000"/>
      </a:spcBef>
      <a:spcAft>
        <a:spcPct val="0"/>
      </a:spcAft>
      <a:defRPr sz="2000" kern="1200">
        <a:solidFill>
          <a:schemeClr val="accent2"/>
        </a:solidFill>
        <a:latin typeface="Arial" charset="0"/>
        <a:ea typeface="+mn-ea"/>
        <a:cs typeface="+mn-cs"/>
        <a:sym typeface="Symbol" pitchFamily="18" charset="2"/>
      </a:defRPr>
    </a:lvl3pPr>
    <a:lvl4pPr marL="1371600" algn="just" rtl="0" fontAlgn="base">
      <a:spcBef>
        <a:spcPct val="20000"/>
      </a:spcBef>
      <a:spcAft>
        <a:spcPct val="0"/>
      </a:spcAft>
      <a:defRPr sz="2000" kern="1200">
        <a:solidFill>
          <a:schemeClr val="accent2"/>
        </a:solidFill>
        <a:latin typeface="Arial" charset="0"/>
        <a:ea typeface="+mn-ea"/>
        <a:cs typeface="+mn-cs"/>
        <a:sym typeface="Symbol" pitchFamily="18" charset="2"/>
      </a:defRPr>
    </a:lvl4pPr>
    <a:lvl5pPr marL="1828800" algn="just" rtl="0" fontAlgn="base">
      <a:spcBef>
        <a:spcPct val="20000"/>
      </a:spcBef>
      <a:spcAft>
        <a:spcPct val="0"/>
      </a:spcAft>
      <a:defRPr sz="2000" kern="1200">
        <a:solidFill>
          <a:schemeClr val="accent2"/>
        </a:solidFill>
        <a:latin typeface="Arial" charset="0"/>
        <a:ea typeface="+mn-ea"/>
        <a:cs typeface="+mn-cs"/>
        <a:sym typeface="Symbol" pitchFamily="18" charset="2"/>
      </a:defRPr>
    </a:lvl5pPr>
    <a:lvl6pPr marL="2286000" algn="l" defTabSz="914400" rtl="0" eaLnBrk="1" latinLnBrk="0" hangingPunct="1">
      <a:defRPr sz="2000" kern="1200">
        <a:solidFill>
          <a:schemeClr val="accent2"/>
        </a:solidFill>
        <a:latin typeface="Arial" charset="0"/>
        <a:ea typeface="+mn-ea"/>
        <a:cs typeface="+mn-cs"/>
        <a:sym typeface="Symbol" pitchFamily="18" charset="2"/>
      </a:defRPr>
    </a:lvl6pPr>
    <a:lvl7pPr marL="2743200" algn="l" defTabSz="914400" rtl="0" eaLnBrk="1" latinLnBrk="0" hangingPunct="1">
      <a:defRPr sz="2000" kern="1200">
        <a:solidFill>
          <a:schemeClr val="accent2"/>
        </a:solidFill>
        <a:latin typeface="Arial" charset="0"/>
        <a:ea typeface="+mn-ea"/>
        <a:cs typeface="+mn-cs"/>
        <a:sym typeface="Symbol" pitchFamily="18" charset="2"/>
      </a:defRPr>
    </a:lvl7pPr>
    <a:lvl8pPr marL="3200400" algn="l" defTabSz="914400" rtl="0" eaLnBrk="1" latinLnBrk="0" hangingPunct="1">
      <a:defRPr sz="2000" kern="1200">
        <a:solidFill>
          <a:schemeClr val="accent2"/>
        </a:solidFill>
        <a:latin typeface="Arial" charset="0"/>
        <a:ea typeface="+mn-ea"/>
        <a:cs typeface="+mn-cs"/>
        <a:sym typeface="Symbol" pitchFamily="18" charset="2"/>
      </a:defRPr>
    </a:lvl8pPr>
    <a:lvl9pPr marL="3657600" algn="l" defTabSz="914400" rtl="0" eaLnBrk="1" latinLnBrk="0" hangingPunct="1">
      <a:defRPr sz="2000" kern="1200">
        <a:solidFill>
          <a:schemeClr val="accent2"/>
        </a:solidFill>
        <a:latin typeface="Arial" charset="0"/>
        <a:ea typeface="+mn-ea"/>
        <a:cs typeface="+mn-cs"/>
        <a:sym typeface="Symbol" pitchFamily="18" charset="2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gene Goldberg" initials="E G" lastIdx="22" clrIdx="0"/>
  <p:cmAuthor id="1" name="Eugene" initials="E" lastIdx="1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0099"/>
    <a:srgbClr val="3333CC"/>
    <a:srgbClr val="008000"/>
    <a:srgbClr val="003226"/>
    <a:srgbClr val="FF3300"/>
    <a:srgbClr val="33CC33"/>
    <a:srgbClr val="FF7C80"/>
    <a:srgbClr val="FFFFC1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66" autoAdjust="0"/>
    <p:restoredTop sz="99839" autoAdjust="0"/>
  </p:normalViewPr>
  <p:slideViewPr>
    <p:cSldViewPr>
      <p:cViewPr>
        <p:scale>
          <a:sx n="69" d="100"/>
          <a:sy n="69" d="100"/>
        </p:scale>
        <p:origin x="-121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1680" y="-108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1" y="1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4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1" y="8831264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solidFill>
                  <a:schemeClr val="tx1"/>
                </a:solidFill>
              </a:defRPr>
            </a:lvl1pPr>
          </a:lstStyle>
          <a:p>
            <a:fld id="{891394AB-6C34-4E5D-99CE-5D71D68C10F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64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1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529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29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29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529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FD2600FA-99B8-4AED-A31A-47CF4FA1A6D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348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886200"/>
            <a:ext cx="6858000" cy="1752600"/>
          </a:xfrm>
        </p:spPr>
        <p:txBody>
          <a:bodyPr/>
          <a:lstStyle>
            <a:lvl1pPr marL="0" indent="0" algn="ctr">
              <a:buFontTx/>
              <a:buNone/>
              <a:defRPr b="1">
                <a:solidFill>
                  <a:srgbClr val="0066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2F73D2EE-053E-41E6-9CC1-A3BFC9CD883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0099"/>
                </a:solidFill>
              </a:defRPr>
            </a:lvl1pPr>
            <a:lvl2pPr>
              <a:defRPr>
                <a:solidFill>
                  <a:srgbClr val="000099"/>
                </a:solidFill>
              </a:defRPr>
            </a:lvl2pPr>
            <a:lvl3pPr>
              <a:defRPr>
                <a:solidFill>
                  <a:srgbClr val="000099"/>
                </a:solidFill>
              </a:defRPr>
            </a:lvl3pPr>
            <a:lvl4pPr>
              <a:defRPr>
                <a:solidFill>
                  <a:srgbClr val="000099"/>
                </a:solidFill>
              </a:defRPr>
            </a:lvl4pPr>
            <a:lvl5pPr>
              <a:defRPr>
                <a:solidFill>
                  <a:srgbClr val="00009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609600"/>
            <a:ext cx="1943100" cy="5486400"/>
          </a:xfrm>
        </p:spPr>
        <p:txBody>
          <a:bodyPr vert="eaVert"/>
          <a:lstStyle>
            <a:lvl1pPr>
              <a:defRPr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8488" cy="5486400"/>
          </a:xfrm>
        </p:spPr>
        <p:txBody>
          <a:bodyPr vert="eaVert"/>
          <a:lstStyle>
            <a:lvl1pPr>
              <a:defRPr>
                <a:solidFill>
                  <a:srgbClr val="000099"/>
                </a:solidFill>
              </a:defRPr>
            </a:lvl1pPr>
            <a:lvl2pPr>
              <a:defRPr>
                <a:solidFill>
                  <a:srgbClr val="000099"/>
                </a:solidFill>
              </a:defRPr>
            </a:lvl2pPr>
            <a:lvl3pPr>
              <a:defRPr>
                <a:solidFill>
                  <a:srgbClr val="000099"/>
                </a:solidFill>
              </a:defRPr>
            </a:lvl3pPr>
            <a:lvl4pPr>
              <a:defRPr>
                <a:solidFill>
                  <a:srgbClr val="000099"/>
                </a:solidFill>
              </a:defRPr>
            </a:lvl4pPr>
            <a:lvl5pPr>
              <a:defRPr>
                <a:solidFill>
                  <a:srgbClr val="00009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0099"/>
                </a:solidFill>
              </a:defRPr>
            </a:lvl1pPr>
            <a:lvl2pPr>
              <a:defRPr>
                <a:solidFill>
                  <a:srgbClr val="000099"/>
                </a:solidFill>
              </a:defRPr>
            </a:lvl2pPr>
            <a:lvl3pPr>
              <a:defRPr>
                <a:solidFill>
                  <a:srgbClr val="000099"/>
                </a:solidFill>
              </a:defRPr>
            </a:lvl3pPr>
            <a:lvl4pPr>
              <a:defRPr>
                <a:solidFill>
                  <a:srgbClr val="000099"/>
                </a:solidFill>
              </a:defRPr>
            </a:lvl4pPr>
            <a:lvl5pPr>
              <a:defRPr>
                <a:solidFill>
                  <a:srgbClr val="000099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00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000099"/>
                </a:solidFill>
              </a:defRPr>
            </a:lvl1pPr>
            <a:lvl2pPr>
              <a:defRPr sz="2000">
                <a:solidFill>
                  <a:srgbClr val="000099"/>
                </a:solidFill>
              </a:defRPr>
            </a:lvl2pPr>
            <a:lvl3pPr>
              <a:defRPr sz="1800">
                <a:solidFill>
                  <a:srgbClr val="000099"/>
                </a:solidFill>
              </a:defRPr>
            </a:lvl3pPr>
            <a:lvl4pPr>
              <a:defRPr sz="1600">
                <a:solidFill>
                  <a:srgbClr val="000099"/>
                </a:solidFill>
              </a:defRPr>
            </a:lvl4pPr>
            <a:lvl5pPr>
              <a:defRPr sz="1600">
                <a:solidFill>
                  <a:srgbClr val="000099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00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000099"/>
                </a:solidFill>
              </a:defRPr>
            </a:lvl1pPr>
            <a:lvl2pPr>
              <a:defRPr sz="2000">
                <a:solidFill>
                  <a:srgbClr val="000099"/>
                </a:solidFill>
              </a:defRPr>
            </a:lvl2pPr>
            <a:lvl3pPr>
              <a:defRPr sz="1800">
                <a:solidFill>
                  <a:srgbClr val="000099"/>
                </a:solidFill>
              </a:defRPr>
            </a:lvl3pPr>
            <a:lvl4pPr>
              <a:defRPr sz="1600">
                <a:solidFill>
                  <a:srgbClr val="000099"/>
                </a:solidFill>
              </a:defRPr>
            </a:lvl4pPr>
            <a:lvl5pPr>
              <a:defRPr sz="1600">
                <a:solidFill>
                  <a:srgbClr val="000099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000099"/>
                </a:solidFill>
              </a:defRPr>
            </a:lvl1pPr>
            <a:lvl2pPr>
              <a:defRPr sz="2800">
                <a:solidFill>
                  <a:srgbClr val="000099"/>
                </a:solidFill>
              </a:defRPr>
            </a:lvl2pPr>
            <a:lvl3pPr>
              <a:defRPr sz="2400">
                <a:solidFill>
                  <a:srgbClr val="000099"/>
                </a:solidFill>
              </a:defRPr>
            </a:lvl3pPr>
            <a:lvl4pPr>
              <a:defRPr sz="2000">
                <a:solidFill>
                  <a:srgbClr val="000099"/>
                </a:solidFill>
              </a:defRPr>
            </a:lvl4pPr>
            <a:lvl5pPr>
              <a:defRPr sz="2000">
                <a:solidFill>
                  <a:srgbClr val="000099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009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009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39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tabLst>
          <a:tab pos="2767013" algn="l"/>
        </a:tabLst>
        <a:defRPr sz="40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tabLst>
          <a:tab pos="2767013" algn="l"/>
        </a:tabLst>
        <a:defRPr sz="4000" b="1">
          <a:solidFill>
            <a:schemeClr val="accent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tabLst>
          <a:tab pos="2767013" algn="l"/>
        </a:tabLst>
        <a:defRPr sz="4000" b="1">
          <a:solidFill>
            <a:schemeClr val="accent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tabLst>
          <a:tab pos="2767013" algn="l"/>
        </a:tabLst>
        <a:defRPr sz="4000" b="1">
          <a:solidFill>
            <a:schemeClr val="accent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tabLst>
          <a:tab pos="2767013" algn="l"/>
        </a:tabLst>
        <a:defRPr sz="4000" b="1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2767013" algn="l"/>
        </a:tabLs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2767013" algn="l"/>
        </a:tabLs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2767013" algn="l"/>
        </a:tabLs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2767013" algn="l"/>
        </a:tabLs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accent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9" y="188913"/>
            <a:ext cx="8496944" cy="1800225"/>
          </a:xfrm>
        </p:spPr>
        <p:txBody>
          <a:bodyPr/>
          <a:lstStyle/>
          <a:p>
            <a:r>
              <a:rPr lang="en-US" dirty="0" smtClean="0">
                <a:solidFill>
                  <a:srgbClr val="000099"/>
                </a:solidFill>
              </a:rPr>
              <a:t>Equivalence Checking By Logic Relaxation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327137" y="2406080"/>
            <a:ext cx="648972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just" rtl="0" fontAlgn="base">
              <a:spcBef>
                <a:spcPct val="20000"/>
              </a:spcBef>
              <a:spcAft>
                <a:spcPct val="0"/>
              </a:spcAft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1pPr>
            <a:lvl2pPr marL="457200" algn="just" rtl="0" fontAlgn="base">
              <a:spcBef>
                <a:spcPct val="20000"/>
              </a:spcBef>
              <a:spcAft>
                <a:spcPct val="0"/>
              </a:spcAft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2pPr>
            <a:lvl3pPr marL="914400" algn="just" rtl="0" fontAlgn="base">
              <a:spcBef>
                <a:spcPct val="20000"/>
              </a:spcBef>
              <a:spcAft>
                <a:spcPct val="0"/>
              </a:spcAft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3pPr>
            <a:lvl4pPr marL="1371600" algn="just" rtl="0" fontAlgn="base">
              <a:spcBef>
                <a:spcPct val="20000"/>
              </a:spcBef>
              <a:spcAft>
                <a:spcPct val="0"/>
              </a:spcAft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4pPr>
            <a:lvl5pPr marL="1828800" algn="just" rtl="0" fontAlgn="base">
              <a:spcBef>
                <a:spcPct val="20000"/>
              </a:spcBef>
              <a:spcAft>
                <a:spcPct val="0"/>
              </a:spcAft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sz="3600" b="1" i="1" dirty="0">
                <a:solidFill>
                  <a:srgbClr val="000099"/>
                </a:solidFill>
              </a:rPr>
              <a:t>Eugene</a:t>
            </a:r>
            <a:r>
              <a:rPr lang="en-US" sz="2800" b="1" i="1" dirty="0">
                <a:solidFill>
                  <a:srgbClr val="000099"/>
                </a:solidFill>
              </a:rPr>
              <a:t> </a:t>
            </a:r>
            <a:r>
              <a:rPr lang="en-US" sz="3600" b="1" i="1" dirty="0" smtClean="0">
                <a:solidFill>
                  <a:srgbClr val="000099"/>
                </a:solidFill>
              </a:rPr>
              <a:t>Goldberg</a:t>
            </a:r>
            <a:endParaRPr lang="en-US" sz="3600" b="1" i="1" dirty="0">
              <a:solidFill>
                <a:srgbClr val="000099"/>
              </a:solidFill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619672" y="3356992"/>
            <a:ext cx="5904656" cy="134806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just" rtl="0" fontAlgn="base">
              <a:spcBef>
                <a:spcPct val="20000"/>
              </a:spcBef>
              <a:spcAft>
                <a:spcPct val="0"/>
              </a:spcAft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1pPr>
            <a:lvl2pPr marL="457200" algn="just" rtl="0" fontAlgn="base">
              <a:spcBef>
                <a:spcPct val="20000"/>
              </a:spcBef>
              <a:spcAft>
                <a:spcPct val="0"/>
              </a:spcAft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2pPr>
            <a:lvl3pPr marL="914400" algn="just" rtl="0" fontAlgn="base">
              <a:spcBef>
                <a:spcPct val="20000"/>
              </a:spcBef>
              <a:spcAft>
                <a:spcPct val="0"/>
              </a:spcAft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3pPr>
            <a:lvl4pPr marL="1371600" algn="just" rtl="0" fontAlgn="base">
              <a:spcBef>
                <a:spcPct val="20000"/>
              </a:spcBef>
              <a:spcAft>
                <a:spcPct val="0"/>
              </a:spcAft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4pPr>
            <a:lvl5pPr marL="1828800" algn="just" rtl="0" fontAlgn="base">
              <a:spcBef>
                <a:spcPct val="20000"/>
              </a:spcBef>
              <a:spcAft>
                <a:spcPct val="0"/>
              </a:spcAft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accent2"/>
                </a:solidFill>
                <a:latin typeface="Arial" charset="0"/>
                <a:ea typeface="+mn-ea"/>
                <a:cs typeface="+mn-cs"/>
                <a:sym typeface="Symbol" pitchFamily="18" charset="2"/>
              </a:defRPr>
            </a:lvl9pPr>
          </a:lstStyle>
          <a:p>
            <a:pPr algn="ctr"/>
            <a:r>
              <a:rPr lang="en-US" sz="2400" b="1" i="1" dirty="0" smtClean="0">
                <a:solidFill>
                  <a:srgbClr val="000099"/>
                </a:solidFill>
              </a:rPr>
              <a:t>FMCAD, </a:t>
            </a:r>
          </a:p>
          <a:p>
            <a:pPr algn="ctr"/>
            <a:r>
              <a:rPr lang="en-US" sz="2400" b="1" i="1" dirty="0" smtClean="0">
                <a:solidFill>
                  <a:srgbClr val="000099"/>
                </a:solidFill>
              </a:rPr>
              <a:t>Mountain View, CA, USA</a:t>
            </a:r>
          </a:p>
          <a:p>
            <a:pPr algn="ctr"/>
            <a:r>
              <a:rPr lang="en-US" sz="2400" b="1" i="1" dirty="0" smtClean="0">
                <a:solidFill>
                  <a:srgbClr val="000099"/>
                </a:solidFill>
              </a:rPr>
              <a:t>October 3-6, 2016</a:t>
            </a:r>
            <a:endParaRPr lang="en-US" sz="2400" b="1" i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advTm="164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Definition Of Boundary Formulas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3587995"/>
            <a:ext cx="6840760" cy="250530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sym typeface="Symbol"/>
              </a:rPr>
              <a:t>B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oundary formula </a:t>
            </a:r>
            <a:r>
              <a:rPr lang="en-US" sz="2800" i="1" dirty="0" smtClean="0">
                <a:solidFill>
                  <a:srgbClr val="FF0000"/>
                </a:solidFill>
                <a:sym typeface="Symbol"/>
              </a:rPr>
              <a:t>H</a:t>
            </a:r>
            <a:r>
              <a:rPr lang="en-US" sz="2800" baseline="-25000" dirty="0" smtClean="0">
                <a:solidFill>
                  <a:srgbClr val="FF0000"/>
                </a:solidFill>
                <a:sym typeface="Symbol"/>
              </a:rPr>
              <a:t>cut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000099"/>
                </a:solidFill>
                <a:sym typeface="Symbol"/>
              </a:rPr>
              <a:t>If (</a:t>
            </a:r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 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</a:t>
            </a:r>
            <a:r>
              <a:rPr lang="en-US" sz="2800" b="1" smtClean="0">
                <a:solidFill>
                  <a:srgbClr val="000099"/>
                </a:solidFill>
                <a:sym typeface="Symbol"/>
              </a:rPr>
              <a:t> </a:t>
            </a:r>
            <a:r>
              <a:rPr lang="en-US" sz="2800" i="1" smtClean="0">
                <a:solidFill>
                  <a:srgbClr val="000099"/>
                </a:solidFill>
                <a:sym typeface="Symbol"/>
              </a:rPr>
              <a:t>S</a:t>
            </a:r>
            <a:r>
              <a:rPr lang="en-US" sz="2800" baseline="-25000" smtClean="0">
                <a:solidFill>
                  <a:srgbClr val="000099"/>
                </a:solidFill>
                <a:sym typeface="Symbol"/>
              </a:rPr>
              <a:t>rlx</a:t>
            </a:r>
            <a:r>
              <a:rPr lang="en-US" sz="2800" b="1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, then </a:t>
            </a:r>
            <a:r>
              <a:rPr lang="en-US" sz="2800" i="1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800" baseline="-25000" smtClean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b="1" i="1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 = 0</a:t>
            </a:r>
            <a:endParaRPr lang="en-US" sz="2800" dirty="0">
              <a:solidFill>
                <a:srgbClr val="000099"/>
              </a:solidFill>
              <a:sym typeface="Symbol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000099"/>
                </a:solidFill>
                <a:sym typeface="Symbol"/>
              </a:rPr>
              <a:t>If (</a:t>
            </a:r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 </a:t>
            </a:r>
            <a:r>
              <a:rPr lang="en-US" sz="2800" b="1" smtClean="0">
                <a:solidFill>
                  <a:srgbClr val="000099"/>
                </a:solidFill>
                <a:sym typeface="Symbol"/>
              </a:rPr>
              <a:t> </a:t>
            </a:r>
            <a:r>
              <a:rPr lang="en-US" sz="2800" i="1" smtClean="0">
                <a:solidFill>
                  <a:srgbClr val="000099"/>
                </a:solidFill>
                <a:sym typeface="Symbol"/>
              </a:rPr>
              <a:t>S</a:t>
            </a:r>
            <a:r>
              <a:rPr lang="en-US" sz="2800" baseline="-25000" smtClean="0">
                <a:solidFill>
                  <a:srgbClr val="000099"/>
                </a:solidFill>
                <a:sym typeface="Symbol"/>
              </a:rPr>
              <a:t>imp</a:t>
            </a:r>
            <a:r>
              <a:rPr lang="en-US" sz="2800" i="1" smtClean="0">
                <a:solidFill>
                  <a:srgbClr val="000099"/>
                </a:solidFill>
                <a:sym typeface="Symbol"/>
              </a:rPr>
              <a:t> , 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then</a:t>
            </a:r>
            <a:r>
              <a:rPr lang="en-US" sz="2800" i="1" smtClean="0">
                <a:solidFill>
                  <a:srgbClr val="000099"/>
                </a:solidFill>
                <a:sym typeface="Symbol"/>
              </a:rPr>
              <a:t> H</a:t>
            </a:r>
            <a:r>
              <a:rPr lang="en-US" sz="2800" baseline="-25000" smtClean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b="1" i="1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 can take an arbitrary value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i="1" dirty="0">
                <a:solidFill>
                  <a:srgbClr val="000099"/>
                </a:solidFill>
                <a:sym typeface="Symbol"/>
              </a:rPr>
              <a:t>Img</a:t>
            </a:r>
            <a:r>
              <a:rPr lang="en-US" sz="2800" baseline="-25000" dirty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 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800" baseline="-25000" dirty="0" smtClean="0">
                <a:solidFill>
                  <a:srgbClr val="000099"/>
                </a:solidFill>
                <a:sym typeface="Symbol"/>
              </a:rPr>
              <a:t>cut</a:t>
            </a:r>
            <a:endParaRPr lang="en-US" sz="28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1943" y="2075827"/>
            <a:ext cx="7050328" cy="104028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EC by Logic Relaxation:</a:t>
            </a:r>
          </a:p>
          <a:p>
            <a:r>
              <a:rPr lang="en-US" sz="2800">
                <a:solidFill>
                  <a:srgbClr val="000099"/>
                </a:solidFill>
                <a:sym typeface="Symbol"/>
              </a:rPr>
              <a:t> 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“replace” 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Img</a:t>
            </a:r>
            <a:r>
              <a:rPr lang="en-US" sz="2800" baseline="-25000" dirty="0" smtClean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with boundary formula 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800" baseline="-25000" dirty="0" smtClean="0">
                <a:solidFill>
                  <a:srgbClr val="000099"/>
                </a:solidFill>
                <a:sym typeface="Symbol"/>
              </a:rPr>
              <a:t>cut</a:t>
            </a:r>
          </a:p>
        </p:txBody>
      </p:sp>
    </p:spTree>
    <p:extLst>
      <p:ext uri="{BB962C8B-B14F-4D97-AF65-F5344CB8AC3E}">
        <p14:creationId xmlns:p14="http://schemas.microsoft.com/office/powerpoint/2010/main" val="1232790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Boundary Formula for  </a:t>
            </a:r>
            <a:br>
              <a:rPr lang="en-US" smtClean="0"/>
            </a:br>
            <a:r>
              <a:rPr lang="en-US" i="1" smtClean="0">
                <a:sym typeface="Symbol"/>
              </a:rPr>
              <a:t>Cut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= {</a:t>
            </a:r>
            <a:r>
              <a:rPr lang="en-US" i="1">
                <a:sym typeface="Symbol"/>
              </a:rPr>
              <a:t>z</a:t>
            </a:r>
            <a:r>
              <a:rPr lang="en-US" i="1">
                <a:latin typeface="Calibri"/>
                <a:sym typeface="Symbol"/>
              </a:rPr>
              <a:t>'</a:t>
            </a:r>
            <a:r>
              <a:rPr lang="en-US">
                <a:sym typeface="Symbol"/>
              </a:rPr>
              <a:t>,</a:t>
            </a:r>
            <a:r>
              <a:rPr lang="en-US" i="1">
                <a:sym typeface="Symbol"/>
              </a:rPr>
              <a:t>z</a:t>
            </a:r>
            <a:r>
              <a:rPr lang="en-US" i="1">
                <a:latin typeface="Calibri"/>
                <a:sym typeface="Symbol"/>
              </a:rPr>
              <a:t>" </a:t>
            </a:r>
            <a:r>
              <a:rPr lang="en-US" smtClean="0">
                <a:sym typeface="Symbol"/>
              </a:rPr>
              <a:t>}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 bwMode="auto">
          <a:xfrm>
            <a:off x="722714" y="2902125"/>
            <a:ext cx="1104007" cy="169287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922138" y="4594994"/>
            <a:ext cx="0" cy="609433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1632882" y="4594994"/>
            <a:ext cx="0" cy="609433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1003509" y="5003212"/>
            <a:ext cx="450501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4454" y="4560710"/>
            <a:ext cx="487899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8412" y="1936617"/>
            <a:ext cx="397281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2461527" y="4594994"/>
            <a:ext cx="0" cy="609433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3172271" y="4594994"/>
            <a:ext cx="0" cy="609433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2585169" y="5050977"/>
            <a:ext cx="509475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38457" y="4540760"/>
            <a:ext cx="487899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62103" y="1943641"/>
            <a:ext cx="456255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4" name="Isosceles Triangle 13"/>
          <p:cNvSpPr/>
          <p:nvPr/>
        </p:nvSpPr>
        <p:spPr bwMode="auto">
          <a:xfrm>
            <a:off x="2262103" y="2902125"/>
            <a:ext cx="1104007" cy="169287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15" name="Straight Connector 14"/>
          <p:cNvCxnSpPr>
            <a:stCxn id="3" idx="0"/>
          </p:cNvCxnSpPr>
          <p:nvPr/>
        </p:nvCxnSpPr>
        <p:spPr bwMode="auto">
          <a:xfrm flipV="1">
            <a:off x="1274717" y="2428121"/>
            <a:ext cx="0" cy="474004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14" idx="0"/>
          </p:cNvCxnSpPr>
          <p:nvPr/>
        </p:nvCxnSpPr>
        <p:spPr bwMode="auto">
          <a:xfrm flipV="1">
            <a:off x="2814107" y="2428121"/>
            <a:ext cx="0" cy="474004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1632881" y="2617748"/>
            <a:ext cx="70549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59991" y="5570847"/>
            <a:ext cx="182453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EQ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0706" y="2761764"/>
            <a:ext cx="52290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47273" y="2780928"/>
            <a:ext cx="58862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1154762" y="2665123"/>
            <a:ext cx="1892511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4108567" y="2444918"/>
            <a:ext cx="3906839" cy="104028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Assume that 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and 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</a:t>
            </a:r>
          </a:p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are not  constants</a:t>
            </a:r>
          </a:p>
        </p:txBody>
      </p:sp>
      <p:sp>
        <p:nvSpPr>
          <p:cNvPr id="28" name="Down Arrow 27"/>
          <p:cNvSpPr/>
          <p:nvPr/>
        </p:nvSpPr>
        <p:spPr bwMode="auto">
          <a:xfrm>
            <a:off x="6948264" y="4125234"/>
            <a:ext cx="289972" cy="469761"/>
          </a:xfrm>
          <a:prstGeom prst="downArrow">
            <a:avLst/>
          </a:prstGeom>
          <a:solidFill>
            <a:srgbClr val="3333CC">
              <a:alpha val="97647"/>
            </a:srgb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solidFill>
                  <a:srgbClr val="000099"/>
                </a:solidFill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17928" y="4638100"/>
            <a:ext cx="21098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sym typeface="Symbol"/>
              </a:rPr>
              <a:t>H</a:t>
            </a:r>
            <a:r>
              <a:rPr lang="en-US" sz="2800" baseline="-25000" dirty="0">
                <a:solidFill>
                  <a:srgbClr val="FF0000"/>
                </a:solidFill>
                <a:sym typeface="Symbol"/>
              </a:rPr>
              <a:t>cut </a:t>
            </a:r>
            <a:r>
              <a:rPr lang="en-US" sz="2800" baseline="-250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 </a:t>
            </a:r>
            <a:r>
              <a:rPr lang="en-US" sz="2800" i="1" dirty="0" smtClean="0">
                <a:solidFill>
                  <a:srgbClr val="FF0000"/>
                </a:solidFill>
                <a:sym typeface="Symbol"/>
              </a:rPr>
              <a:t>Img</a:t>
            </a:r>
            <a:r>
              <a:rPr lang="en-US" sz="2800" baseline="-25000" dirty="0" smtClean="0">
                <a:solidFill>
                  <a:srgbClr val="FF0000"/>
                </a:solidFill>
                <a:sym typeface="Symbol"/>
              </a:rPr>
              <a:t>cut</a:t>
            </a:r>
            <a:endParaRPr lang="en-US" sz="2800" dirty="0">
              <a:solidFill>
                <a:srgbClr val="FF0000"/>
              </a:solidFill>
              <a:sym typeface="Symbo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49814" y="5543002"/>
            <a:ext cx="468052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Testing if 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is a constant: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55203" y="6076207"/>
            <a:ext cx="358514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sym typeface="Symbol"/>
              </a:rPr>
              <a:t>two </a:t>
            </a:r>
            <a:r>
              <a:rPr lang="en-US" sz="2800">
                <a:solidFill>
                  <a:srgbClr val="000099"/>
                </a:solidFill>
                <a:sym typeface="Symbol"/>
              </a:rPr>
              <a:t>easy 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SAT checks</a:t>
            </a:r>
            <a:endParaRPr lang="en-US" sz="2800" dirty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78612" y="3501008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solidFill>
                  <a:srgbClr val="000099"/>
                </a:solidFill>
                <a:sym typeface="Symbol"/>
              </a:rPr>
              <a:t>S</a:t>
            </a:r>
            <a:r>
              <a:rPr lang="en-US" sz="2800" baseline="-25000" dirty="0">
                <a:solidFill>
                  <a:srgbClr val="000099"/>
                </a:solidFill>
                <a:sym typeface="Symbol"/>
              </a:rPr>
              <a:t>excl</a:t>
            </a:r>
            <a:r>
              <a:rPr lang="en-US" sz="2800" i="1" baseline="-25000" dirty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800" i="1">
                <a:solidFill>
                  <a:srgbClr val="000099"/>
                </a:solidFill>
                <a:sym typeface="Symbol"/>
              </a:rPr>
              <a:t>=</a:t>
            </a:r>
            <a:r>
              <a:rPr lang="en-US" sz="2800" i="1" baseline="-25000">
                <a:solidFill>
                  <a:srgbClr val="000099"/>
                </a:solidFill>
                <a:sym typeface="Symbol"/>
              </a:rPr>
              <a:t> </a:t>
            </a:r>
            <a:r>
              <a:rPr lang="en-US" sz="2800" i="1" smtClean="0">
                <a:solidFill>
                  <a:srgbClr val="000099"/>
                </a:solidFill>
                <a:sym typeface="Symbol"/>
              </a:rPr>
              <a:t> S</a:t>
            </a:r>
            <a:r>
              <a:rPr lang="en-US" sz="2800" baseline="-25000" smtClean="0">
                <a:solidFill>
                  <a:srgbClr val="000099"/>
                </a:solidFill>
                <a:sym typeface="Symbol"/>
              </a:rPr>
              <a:t>rlx</a:t>
            </a:r>
            <a:endParaRPr lang="en-US" sz="2800" baseline="-25000" dirty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140753" y="3553852"/>
            <a:ext cx="16129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smtClean="0">
                <a:solidFill>
                  <a:srgbClr val="000099"/>
                </a:solidFill>
                <a:sym typeface="Symbol"/>
              </a:rPr>
              <a:t>S</a:t>
            </a:r>
            <a:r>
              <a:rPr lang="en-US" sz="2800" baseline="-25000" smtClean="0">
                <a:solidFill>
                  <a:srgbClr val="000099"/>
                </a:solidFill>
                <a:sym typeface="Symbol"/>
              </a:rPr>
              <a:t>imp</a:t>
            </a:r>
            <a:r>
              <a:rPr lang="en-US" sz="2800" i="1" smtClean="0">
                <a:solidFill>
                  <a:srgbClr val="000099"/>
                </a:solidFill>
                <a:sym typeface="Symbol"/>
              </a:rPr>
              <a:t>= </a:t>
            </a:r>
            <a:r>
              <a:rPr lang="en-US" sz="2800" b="1" smtClean="0">
                <a:solidFill>
                  <a:srgbClr val="000099"/>
                </a:solidFill>
                <a:sym typeface="Symbol"/>
              </a:rPr>
              <a:t>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 </a:t>
            </a:r>
            <a:endParaRPr lang="en-US" sz="2800" dirty="0"/>
          </a:p>
        </p:txBody>
      </p:sp>
      <p:sp>
        <p:nvSpPr>
          <p:cNvPr id="22" name="Right Arrow 21"/>
          <p:cNvSpPr/>
          <p:nvPr/>
        </p:nvSpPr>
        <p:spPr bwMode="auto">
          <a:xfrm>
            <a:off x="5796136" y="3734587"/>
            <a:ext cx="410603" cy="261610"/>
          </a:xfrm>
          <a:prstGeom prst="rightArrow">
            <a:avLst/>
          </a:prstGeom>
          <a:solidFill>
            <a:srgbClr val="3333CC"/>
          </a:solidFill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4018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8" grpId="0"/>
      <p:bldP spid="11" grpId="0"/>
      <p:bldP spid="12" grpId="0"/>
      <p:bldP spid="13" grpId="0"/>
      <p:bldP spid="14" grpId="0" animBg="1"/>
      <p:bldP spid="20" grpId="0"/>
      <p:bldP spid="21" grpId="0"/>
      <p:bldP spid="24" grpId="0"/>
      <p:bldP spid="25" grpId="0"/>
      <p:bldP spid="27" grpId="0"/>
      <p:bldP spid="28" grpId="0" animBg="1"/>
      <p:bldP spid="30" grpId="0"/>
      <p:bldP spid="26" grpId="0"/>
      <p:bldP spid="17" grpId="0"/>
      <p:bldP spid="19" grpId="0"/>
      <p:bldP spid="23" grpId="0"/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918648" cy="1143000"/>
          </a:xfrm>
        </p:spPr>
        <p:txBody>
          <a:bodyPr/>
          <a:lstStyle/>
          <a:p>
            <a:r>
              <a:rPr lang="en-US" smtClean="0"/>
              <a:t>Boundary Formula And Partial Quantifier Elimination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 bwMode="auto">
          <a:xfrm>
            <a:off x="539552" y="2747315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761800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1553888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869315" y="4981614"/>
            <a:ext cx="46839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b="1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6971" y="4511057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2477372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3269460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627988" y="5032407"/>
            <a:ext cx="542136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b="1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74551" y="4489842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12" name="Isosceles Triangle 11"/>
          <p:cNvSpPr/>
          <p:nvPr/>
        </p:nvSpPr>
        <p:spPr bwMode="auto">
          <a:xfrm>
            <a:off x="2255124" y="2747315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13" name="Straight Connector 12"/>
          <p:cNvCxnSpPr>
            <a:stCxn id="3" idx="0"/>
          </p:cNvCxnSpPr>
          <p:nvPr/>
        </p:nvCxnSpPr>
        <p:spPr bwMode="auto">
          <a:xfrm flipV="1">
            <a:off x="1154732" y="2243259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12" idx="0"/>
          </p:cNvCxnSpPr>
          <p:nvPr/>
        </p:nvCxnSpPr>
        <p:spPr bwMode="auto">
          <a:xfrm flipV="1">
            <a:off x="2870304" y="2243259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64071" y="2589391"/>
            <a:ext cx="52290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03848" y="2564904"/>
            <a:ext cx="58862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3770" y="5670584"/>
            <a:ext cx="182453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EQ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58874" y="3155390"/>
            <a:ext cx="67678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456691" y="4081427"/>
            <a:ext cx="449033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  <a:sym typeface="Symbol"/>
              </a:rPr>
              <a:t>H</a:t>
            </a:r>
            <a:r>
              <a:rPr lang="en-US" sz="2400" baseline="-25000" dirty="0">
                <a:solidFill>
                  <a:srgbClr val="FF0000"/>
                </a:solidFill>
                <a:sym typeface="Symbol"/>
              </a:rPr>
              <a:t>cut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000099"/>
                </a:solidFill>
                <a:sym typeface="Symbol"/>
              </a:rPr>
              <a:t>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 </a:t>
            </a:r>
            <a:r>
              <a:rPr lang="en-US" sz="2400" i="1" dirty="0">
                <a:solidFill>
                  <a:srgbClr val="000099"/>
                </a:solidFill>
                <a:sym typeface="Symbol"/>
              </a:rPr>
              <a:t>W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[ </a:t>
            </a:r>
            <a:r>
              <a:rPr lang="en-US" sz="2400" i="1" dirty="0">
                <a:solidFill>
                  <a:srgbClr val="000099"/>
                </a:solidFill>
                <a:sym typeface="Symbol"/>
              </a:rPr>
              <a:t>F</a:t>
            </a:r>
            <a:r>
              <a:rPr lang="en-US" sz="2400" baseline="-25000" dirty="0">
                <a:solidFill>
                  <a:srgbClr val="000099"/>
                </a:solidFill>
                <a:sym typeface="Symbol"/>
              </a:rPr>
              <a:t>M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]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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 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</a:t>
            </a:r>
            <a:r>
              <a:rPr lang="en-US" sz="2400" i="1" dirty="0">
                <a:solidFill>
                  <a:srgbClr val="000099"/>
                </a:solidFill>
                <a:sym typeface="Symbol"/>
              </a:rPr>
              <a:t>W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[ </a:t>
            </a:r>
            <a:r>
              <a:rPr lang="en-US" sz="2400" i="1" dirty="0">
                <a:solidFill>
                  <a:srgbClr val="FF0000"/>
                </a:solidFill>
                <a:sym typeface="Symbol"/>
              </a:rPr>
              <a:t>EQ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000099"/>
                </a:solidFill>
                <a:sym typeface="Symbol"/>
              </a:rPr>
              <a:t>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F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M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]</a:t>
            </a:r>
            <a:endParaRPr lang="en-US" sz="2400" dirty="0">
              <a:solidFill>
                <a:srgbClr val="000099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761800" y="3647415"/>
            <a:ext cx="25076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985733" y="1968640"/>
            <a:ext cx="3759362" cy="1348061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000099"/>
                </a:solidFill>
                <a:sym typeface="Symbol"/>
              </a:rPr>
              <a:t>Complete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Quantif. Elimin.</a:t>
            </a:r>
          </a:p>
          <a:p>
            <a:r>
              <a:rPr lang="en-US" sz="2400" i="1" smtClean="0">
                <a:solidFill>
                  <a:srgbClr val="FF0000"/>
                </a:solidFill>
                <a:sym typeface="Symbol"/>
              </a:rPr>
              <a:t>Img</a:t>
            </a:r>
            <a:r>
              <a:rPr lang="en-US" sz="2400" baseline="-25000" smtClean="0">
                <a:solidFill>
                  <a:srgbClr val="FF0000"/>
                </a:solidFill>
                <a:sym typeface="Symbol"/>
              </a:rPr>
              <a:t>cut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 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W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[ </a:t>
            </a:r>
            <a:r>
              <a:rPr lang="en-US" sz="2400" i="1" smtClean="0">
                <a:solidFill>
                  <a:srgbClr val="FF0000"/>
                </a:solidFill>
                <a:sym typeface="Symbol"/>
              </a:rPr>
              <a:t>EQ</a:t>
            </a:r>
            <a:r>
              <a:rPr lang="en-US" sz="240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smtClean="0">
                <a:solidFill>
                  <a:srgbClr val="FF0000"/>
                </a:solidFill>
                <a:sym typeface="Symbol"/>
              </a:rPr>
              <a:t></a:t>
            </a:r>
            <a:r>
              <a:rPr lang="en-US" sz="2400" i="1" smtClean="0">
                <a:solidFill>
                  <a:srgbClr val="FF0000"/>
                </a:solidFill>
                <a:sym typeface="Symbol"/>
              </a:rPr>
              <a:t>F</a:t>
            </a:r>
            <a:r>
              <a:rPr lang="en-US" sz="2400" baseline="-25000" smtClean="0">
                <a:solidFill>
                  <a:srgbClr val="FF0000"/>
                </a:solidFill>
                <a:sym typeface="Symbol"/>
              </a:rPr>
              <a:t>M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]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 </a:t>
            </a:r>
            <a:endParaRPr lang="en-US" sz="2400" smtClean="0"/>
          </a:p>
          <a:p>
            <a:r>
              <a:rPr lang="en-US" sz="2400" i="1" smtClean="0">
                <a:solidFill>
                  <a:srgbClr val="000099"/>
                </a:solidFill>
                <a:sym typeface="Symbol"/>
              </a:rPr>
              <a:t>W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= </a:t>
            </a:r>
            <a:r>
              <a:rPr lang="en-US" sz="2400" i="1" dirty="0">
                <a:solidFill>
                  <a:srgbClr val="000099"/>
                </a:solidFill>
                <a:sym typeface="Symbol"/>
              </a:rPr>
              <a:t>Vars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i="1" dirty="0">
                <a:solidFill>
                  <a:srgbClr val="000099"/>
                </a:solidFill>
                <a:sym typeface="Symbol"/>
              </a:rPr>
              <a:t>F</a:t>
            </a:r>
            <a:r>
              <a:rPr lang="en-US" sz="2400" baseline="-25000" dirty="0">
                <a:solidFill>
                  <a:srgbClr val="000099"/>
                </a:solidFill>
                <a:sym typeface="Symbol"/>
              </a:rPr>
              <a:t>M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) \ </a:t>
            </a:r>
            <a:r>
              <a:rPr lang="en-US" sz="2400" i="1" dirty="0">
                <a:solidFill>
                  <a:srgbClr val="000099"/>
                </a:solidFill>
                <a:sym typeface="Symbol"/>
              </a:rPr>
              <a:t>Vars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i="1" dirty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)</a:t>
            </a:r>
            <a:endParaRPr lang="en-US" sz="2400" dirty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6192" y="3558207"/>
            <a:ext cx="3382657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000099"/>
                </a:solidFill>
                <a:sym typeface="Symbol"/>
              </a:rPr>
              <a:t>P</a:t>
            </a:r>
            <a:r>
              <a:rPr lang="en-US" sz="2400" b="1" smtClean="0">
                <a:solidFill>
                  <a:srgbClr val="000099"/>
                </a:solidFill>
                <a:sym typeface="Symbol"/>
              </a:rPr>
              <a:t>artial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uantif. Elimin. </a:t>
            </a:r>
            <a:endParaRPr lang="en-US" sz="24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835696" y="3789040"/>
            <a:ext cx="48442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smtClean="0">
                <a:solidFill>
                  <a:srgbClr val="000099"/>
                </a:solidFill>
                <a:sym typeface="Symbol"/>
              </a:rPr>
              <a:t>M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H="1" flipV="1">
            <a:off x="1475656" y="3836988"/>
            <a:ext cx="360040" cy="266816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V="1">
            <a:off x="2333356" y="3882264"/>
            <a:ext cx="366436" cy="266816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Rectangle 32"/>
          <p:cNvSpPr/>
          <p:nvPr/>
        </p:nvSpPr>
        <p:spPr>
          <a:xfrm>
            <a:off x="3988157" y="5137042"/>
            <a:ext cx="50187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smtClean="0">
                <a:solidFill>
                  <a:srgbClr val="000099"/>
                </a:solidFill>
                <a:sym typeface="Symbol"/>
              </a:rPr>
              <a:t>EQ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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 G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rlx </a:t>
            </a:r>
            <a:r>
              <a:rPr lang="en-US" sz="2400" smtClean="0">
                <a:solidFill>
                  <a:srgbClr val="000099"/>
                </a:solidFill>
                <a:latin typeface="Calibri"/>
                <a:sym typeface="Symbol"/>
              </a:rPr>
              <a:t> ~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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>
                <a:solidFill>
                  <a:srgbClr val="000099"/>
                </a:solidFill>
                <a:sym typeface="Symbol"/>
              </a:rPr>
              <a:t>)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is equisat. with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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G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rlx</a:t>
            </a:r>
            <a:r>
              <a:rPr lang="en-US" sz="2400" i="1" baseline="-250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smtClean="0">
                <a:solidFill>
                  <a:srgbClr val="000099"/>
                </a:solidFill>
                <a:latin typeface="Calibri"/>
                <a:sym typeface="Symbol"/>
              </a:rPr>
              <a:t> ~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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>
                <a:solidFill>
                  <a:srgbClr val="000099"/>
                </a:solidFill>
                <a:sym typeface="Symbol"/>
              </a:rPr>
              <a:t>) </a:t>
            </a:r>
            <a:endParaRPr lang="en-US" sz="2400" baseline="-25000" dirty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95936" y="5926296"/>
            <a:ext cx="3028393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i="1" smtClean="0">
                <a:solidFill>
                  <a:srgbClr val="000099"/>
                </a:solidFill>
                <a:sym typeface="Symbol"/>
              </a:rPr>
              <a:t>where G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rlx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=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F</a:t>
            </a:r>
            <a:r>
              <a:rPr lang="en-US" sz="2400" i="1" baseline="-2500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baseline="-25000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baseline="-25000" dirty="0" smtClean="0">
                <a:solidFill>
                  <a:srgbClr val="000099"/>
                </a:solidFill>
                <a:latin typeface="Calibri"/>
                <a:sym typeface="Symbol"/>
              </a:rPr>
              <a:t> </a:t>
            </a:r>
            <a:r>
              <a:rPr lang="en-US" sz="2400" dirty="0" smtClean="0">
                <a:solidFill>
                  <a:srgbClr val="000099"/>
                </a:solidFill>
                <a:latin typeface="Calibri"/>
                <a:sym typeface="Symbol"/>
              </a:rPr>
              <a:t>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 F</a:t>
            </a:r>
            <a:r>
              <a:rPr lang="en-US" sz="2400" i="1" baseline="-25000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baseline="-25000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400" i="1" baseline="-25000" dirty="0" smtClean="0">
              <a:solidFill>
                <a:srgbClr val="000099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41864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10" grpId="0"/>
      <p:bldP spid="11" grpId="0"/>
      <p:bldP spid="12" grpId="0" animBg="1"/>
      <p:bldP spid="16" grpId="0"/>
      <p:bldP spid="17" grpId="0"/>
      <p:bldP spid="22" grpId="0"/>
      <p:bldP spid="23" grpId="0"/>
      <p:bldP spid="26" grpId="0"/>
      <p:bldP spid="15" grpId="0"/>
      <p:bldP spid="28" grpId="0"/>
      <p:bldP spid="29" grpId="0"/>
      <p:bldP spid="33" grpId="0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ed Rectangle 40"/>
          <p:cNvSpPr/>
          <p:nvPr/>
        </p:nvSpPr>
        <p:spPr bwMode="auto">
          <a:xfrm>
            <a:off x="6130996" y="5249469"/>
            <a:ext cx="2172861" cy="523220"/>
          </a:xfrm>
          <a:prstGeom prst="roundRect">
            <a:avLst/>
          </a:prstGeom>
          <a:solidFill>
            <a:srgbClr val="FFFF66"/>
          </a:solidFill>
          <a:ln w="9525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Contrasting Cut Image And Boundary Formulas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 bwMode="auto">
          <a:xfrm>
            <a:off x="395536" y="3749908"/>
            <a:ext cx="3744416" cy="2122796"/>
          </a:xfrm>
          <a:prstGeom prst="roundRect">
            <a:avLst/>
          </a:prstGeom>
          <a:solidFill>
            <a:srgbClr val="FFFF66"/>
          </a:solidFill>
          <a:ln w="9525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sp>
        <p:nvSpPr>
          <p:cNvPr id="4" name="Isosceles Triangle 3"/>
          <p:cNvSpPr/>
          <p:nvPr/>
        </p:nvSpPr>
        <p:spPr bwMode="auto">
          <a:xfrm>
            <a:off x="815025" y="2747315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037273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1829361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162444" y="4511057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2752845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3544933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950024" y="4489842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11" name="Isosceles Triangle 10"/>
          <p:cNvSpPr/>
          <p:nvPr/>
        </p:nvSpPr>
        <p:spPr bwMode="auto">
          <a:xfrm>
            <a:off x="2530597" y="2747315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12" name="Straight Connector 11"/>
          <p:cNvCxnSpPr>
            <a:stCxn id="4" idx="0"/>
          </p:cNvCxnSpPr>
          <p:nvPr/>
        </p:nvCxnSpPr>
        <p:spPr bwMode="auto">
          <a:xfrm flipV="1">
            <a:off x="1430205" y="2243259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11" idx="0"/>
          </p:cNvCxnSpPr>
          <p:nvPr/>
        </p:nvCxnSpPr>
        <p:spPr bwMode="auto">
          <a:xfrm flipV="1">
            <a:off x="3145777" y="2243259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829695" y="2196270"/>
            <a:ext cx="52290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35305" y="2196270"/>
            <a:ext cx="58862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89483" y="3765590"/>
            <a:ext cx="48442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smtClean="0">
                <a:solidFill>
                  <a:srgbClr val="000099"/>
                </a:solidFill>
                <a:sym typeface="Symbol"/>
              </a:rPr>
              <a:t>M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21239" y="5240875"/>
            <a:ext cx="182453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EQ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34347" y="3155390"/>
            <a:ext cx="67678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815025" y="3678610"/>
            <a:ext cx="2945932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-12042" y="3124195"/>
            <a:ext cx="1103187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  <a:sym typeface="Symbol"/>
              </a:rPr>
              <a:t>Img</a:t>
            </a:r>
            <a:r>
              <a:rPr lang="en-US" sz="2800" baseline="-25000" dirty="0" smtClean="0">
                <a:solidFill>
                  <a:srgbClr val="FF0000"/>
                </a:solidFill>
                <a:sym typeface="Symbol"/>
              </a:rPr>
              <a:t>cut</a:t>
            </a:r>
          </a:p>
        </p:txBody>
      </p:sp>
      <p:sp>
        <p:nvSpPr>
          <p:cNvPr id="23" name="Isosceles Triangle 22"/>
          <p:cNvSpPr/>
          <p:nvPr/>
        </p:nvSpPr>
        <p:spPr bwMode="auto">
          <a:xfrm>
            <a:off x="5783577" y="2755909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005825" y="455610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6797913" y="455610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130996" y="4519651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7721397" y="455610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8513485" y="455610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7918576" y="4498436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30" name="Isosceles Triangle 29"/>
          <p:cNvSpPr/>
          <p:nvPr/>
        </p:nvSpPr>
        <p:spPr bwMode="auto">
          <a:xfrm>
            <a:off x="7499149" y="2755909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31" name="Straight Connector 30"/>
          <p:cNvCxnSpPr>
            <a:stCxn id="23" idx="0"/>
          </p:cNvCxnSpPr>
          <p:nvPr/>
        </p:nvCxnSpPr>
        <p:spPr bwMode="auto">
          <a:xfrm flipV="1">
            <a:off x="6398757" y="2251853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0" idx="0"/>
          </p:cNvCxnSpPr>
          <p:nvPr/>
        </p:nvCxnSpPr>
        <p:spPr bwMode="auto">
          <a:xfrm flipV="1">
            <a:off x="8114329" y="2251853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5798247" y="2204864"/>
            <a:ext cx="52290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303857" y="2204864"/>
            <a:ext cx="58862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23203" y="3843159"/>
            <a:ext cx="48442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smtClean="0">
                <a:solidFill>
                  <a:srgbClr val="000099"/>
                </a:solidFill>
                <a:sym typeface="Symbol"/>
              </a:rPr>
              <a:t>M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289791" y="5249469"/>
            <a:ext cx="182453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EQ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902899" y="3163984"/>
            <a:ext cx="67678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>
            <a:off x="5783577" y="3687204"/>
            <a:ext cx="2945932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5126428" y="3132789"/>
            <a:ext cx="763351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  <a:sym typeface="Symbol"/>
              </a:rPr>
              <a:t>H</a:t>
            </a:r>
            <a:r>
              <a:rPr lang="en-US" sz="2800" baseline="-25000" dirty="0" smtClean="0">
                <a:solidFill>
                  <a:srgbClr val="FF0000"/>
                </a:solidFill>
                <a:sym typeface="Symbol"/>
              </a:rPr>
              <a:t>cut</a:t>
            </a:r>
          </a:p>
        </p:txBody>
      </p:sp>
    </p:spTree>
    <p:extLst>
      <p:ext uri="{BB962C8B-B14F-4D97-AF65-F5344CB8AC3E}">
        <p14:creationId xmlns:p14="http://schemas.microsoft.com/office/powerpoint/2010/main" val="91161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3" grpId="0" animBg="1"/>
      <p:bldP spid="4" grpId="0" animBg="1"/>
      <p:bldP spid="7" grpId="0"/>
      <p:bldP spid="10" grpId="0"/>
      <p:bldP spid="11" grpId="0" animBg="1"/>
      <p:bldP spid="14" grpId="0"/>
      <p:bldP spid="15" grpId="0"/>
      <p:bldP spid="16" grpId="0"/>
      <p:bldP spid="18" grpId="0"/>
      <p:bldP spid="19" grpId="0"/>
      <p:bldP spid="21" grpId="0"/>
      <p:bldP spid="23" grpId="0" animBg="1"/>
      <p:bldP spid="26" grpId="0"/>
      <p:bldP spid="29" grpId="0"/>
      <p:bldP spid="30" grpId="0" animBg="1"/>
      <p:bldP spid="33" grpId="0"/>
      <p:bldP spid="34" grpId="0"/>
      <p:bldP spid="35" grpId="0"/>
      <p:bldP spid="37" grpId="0"/>
      <p:bldP spid="38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Formulas Of Structurally Similar Circuits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 bwMode="auto">
          <a:xfrm>
            <a:off x="539552" y="2747315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761800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1553888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869315" y="4981614"/>
            <a:ext cx="46839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b="1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6971" y="4511057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2201960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994048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352576" y="5032407"/>
            <a:ext cx="542136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b="1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99139" y="4489842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12" name="Isosceles Triangle 11"/>
          <p:cNvSpPr/>
          <p:nvPr/>
        </p:nvSpPr>
        <p:spPr bwMode="auto">
          <a:xfrm>
            <a:off x="1979712" y="2747315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13" name="Straight Connector 12"/>
          <p:cNvCxnSpPr>
            <a:stCxn id="3" idx="0"/>
          </p:cNvCxnSpPr>
          <p:nvPr/>
        </p:nvCxnSpPr>
        <p:spPr bwMode="auto">
          <a:xfrm flipV="1">
            <a:off x="1154732" y="2243259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12" idx="0"/>
          </p:cNvCxnSpPr>
          <p:nvPr/>
        </p:nvCxnSpPr>
        <p:spPr bwMode="auto">
          <a:xfrm flipV="1">
            <a:off x="2594892" y="2243259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64071" y="2589391"/>
            <a:ext cx="52290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28436" y="2564904"/>
            <a:ext cx="58862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83770" y="5670584"/>
            <a:ext cx="182453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EQ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64088" y="2589391"/>
            <a:ext cx="184731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endParaRPr lang="en-US" sz="28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65350" y="1968640"/>
            <a:ext cx="4583114" cy="104028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Suppose, </a:t>
            </a:r>
            <a:r>
              <a:rPr lang="en-US" sz="2800" b="1" dirty="0" smtClean="0">
                <a:solidFill>
                  <a:srgbClr val="000099"/>
                </a:solidFill>
                <a:sym typeface="Symbol"/>
              </a:rPr>
              <a:t>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v</a:t>
            </a:r>
            <a:r>
              <a:rPr lang="en-US" sz="2800" i="1" dirty="0">
                <a:solidFill>
                  <a:srgbClr val="000099"/>
                </a:solidFill>
                <a:latin typeface="Calibri"/>
                <a:sym typeface="Symbol"/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latin typeface="Calibri"/>
                <a:sym typeface="Symbol"/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  <a:latin typeface="Calibri"/>
                <a:sym typeface="Symbol"/>
              </a:rPr>
              <a:t></a:t>
            </a:r>
            <a:r>
              <a:rPr lang="en-US" sz="2800" dirty="0" smtClean="0">
                <a:solidFill>
                  <a:srgbClr val="000099"/>
                </a:solidFill>
                <a:latin typeface="Calibri"/>
                <a:sym typeface="Symbol"/>
              </a:rPr>
              <a:t> </a:t>
            </a:r>
            <a:r>
              <a:rPr lang="en-US" sz="2800" i="1" dirty="0" smtClean="0">
                <a:solidFill>
                  <a:srgbClr val="000099"/>
                </a:solidFill>
                <a:latin typeface="+mj-lt"/>
                <a:sym typeface="Symbol"/>
              </a:rPr>
              <a:t>Cut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 </a:t>
            </a:r>
          </a:p>
          <a:p>
            <a:r>
              <a:rPr lang="en-US" sz="2800" i="1" dirty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v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latin typeface="Calibri"/>
                <a:sym typeface="Symbol"/>
              </a:rPr>
              <a:t>=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 g</a:t>
            </a:r>
            <a:r>
              <a:rPr lang="en-US" sz="2800" baseline="-25000" dirty="0" smtClean="0">
                <a:solidFill>
                  <a:srgbClr val="000099"/>
                </a:solidFill>
                <a:latin typeface="Calibri"/>
                <a:sym typeface="Symbol"/>
              </a:rPr>
              <a:t>v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(L</a:t>
            </a:r>
            <a:r>
              <a:rPr lang="en-US" sz="2800" baseline="-25000" dirty="0" smtClean="0">
                <a:solidFill>
                  <a:srgbClr val="000099"/>
                </a:solidFill>
                <a:latin typeface="Calibri"/>
                <a:sym typeface="Symbol"/>
              </a:rPr>
              <a:t>v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) </a:t>
            </a:r>
            <a:r>
              <a:rPr lang="en-US" sz="2800" dirty="0" smtClean="0">
                <a:solidFill>
                  <a:srgbClr val="000099"/>
                </a:solidFill>
                <a:latin typeface="+mj-lt"/>
                <a:sym typeface="Symbol"/>
              </a:rPr>
              <a:t>where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 L</a:t>
            </a:r>
            <a:r>
              <a:rPr lang="en-US" sz="2800" baseline="-25000" dirty="0">
                <a:solidFill>
                  <a:srgbClr val="000099"/>
                </a:solidFill>
                <a:latin typeface="Calibri"/>
                <a:sym typeface="Symbol"/>
              </a:rPr>
              <a:t>v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latin typeface="Calibri"/>
                <a:sym typeface="Symbol"/>
              </a:rPr>
              <a:t>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 </a:t>
            </a:r>
            <a:r>
              <a:rPr lang="en-US" sz="2800" i="1" dirty="0" smtClean="0">
                <a:solidFill>
                  <a:srgbClr val="000099"/>
                </a:solidFill>
                <a:latin typeface="+mj-lt"/>
                <a:sym typeface="Symbol"/>
              </a:rPr>
              <a:t>Cut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95630" y="3073154"/>
            <a:ext cx="67678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22048" y="3399383"/>
            <a:ext cx="673582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Cut'</a:t>
            </a:r>
            <a:endParaRPr lang="en-US" sz="24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08356" y="3365542"/>
            <a:ext cx="729687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Cut"</a:t>
            </a:r>
            <a:endParaRPr lang="en-US" sz="2400" baseline="-25000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696320" y="3827207"/>
            <a:ext cx="278916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4008495" y="3647415"/>
            <a:ext cx="4739969" cy="95410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Let 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Max</a:t>
            </a:r>
            <a:r>
              <a:rPr lang="en-US" sz="2800" baseline="-25000" dirty="0" smtClean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be the largest value 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of  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L</a:t>
            </a:r>
            <a:r>
              <a:rPr lang="en-US" sz="2800" baseline="-25000" dirty="0">
                <a:solidFill>
                  <a:srgbClr val="000099"/>
                </a:solidFill>
                <a:latin typeface="Calibri"/>
                <a:sym typeface="Symbol"/>
              </a:rPr>
              <a:t>v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 , </a:t>
            </a:r>
            <a:r>
              <a:rPr lang="en-US" sz="2800" i="1" smtClean="0">
                <a:solidFill>
                  <a:srgbClr val="000099"/>
                </a:solidFill>
                <a:sym typeface="Symbol"/>
              </a:rPr>
              <a:t>v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 </a:t>
            </a:r>
            <a:r>
              <a:rPr lang="en-US" sz="2800" smtClean="0">
                <a:solidFill>
                  <a:srgbClr val="000099"/>
                </a:solidFill>
                <a:latin typeface="+mj-lt"/>
                <a:sym typeface="Symbol"/>
              </a:rPr>
              <a:t> </a:t>
            </a:r>
            <a:r>
              <a:rPr lang="en-US" sz="2800" i="1" smtClean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800" i="1" dirty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i="1" dirty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800" dirty="0" smtClean="0">
                <a:solidFill>
                  <a:srgbClr val="000099"/>
                </a:solidFill>
                <a:latin typeface="+mj-lt"/>
                <a:sym typeface="Symbol"/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87794" y="4933977"/>
            <a:ext cx="4442242" cy="104028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Then 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800" baseline="-25000" dirty="0" smtClean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can be built from</a:t>
            </a:r>
          </a:p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Max</a:t>
            </a:r>
            <a:r>
              <a:rPr lang="en-US" sz="2800" baseline="-25000" dirty="0" smtClean="0">
                <a:solidFill>
                  <a:srgbClr val="000099"/>
                </a:solidFill>
                <a:sym typeface="Symbol"/>
              </a:rPr>
              <a:t>cut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+ 1)-literal clauses </a:t>
            </a:r>
          </a:p>
        </p:txBody>
      </p:sp>
    </p:spTree>
    <p:extLst>
      <p:ext uri="{BB962C8B-B14F-4D97-AF65-F5344CB8AC3E}">
        <p14:creationId xmlns:p14="http://schemas.microsoft.com/office/powerpoint/2010/main" val="414189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10" grpId="0"/>
      <p:bldP spid="11" grpId="0"/>
      <p:bldP spid="12" grpId="0" animBg="1"/>
      <p:bldP spid="15" grpId="0"/>
      <p:bldP spid="16" grpId="0"/>
      <p:bldP spid="19" grpId="0"/>
      <p:bldP spid="22" grpId="0"/>
      <p:bldP spid="25" grpId="0"/>
      <p:bldP spid="26" grpId="0"/>
      <p:bldP spid="27" grpId="0"/>
      <p:bldP spid="29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/>
          <p:cNvSpPr/>
          <p:nvPr/>
        </p:nvSpPr>
        <p:spPr bwMode="auto">
          <a:xfrm>
            <a:off x="716523" y="3933056"/>
            <a:ext cx="3207406" cy="712889"/>
          </a:xfrm>
          <a:prstGeom prst="roundRect">
            <a:avLst/>
          </a:prstGeom>
          <a:solidFill>
            <a:srgbClr val="FFFF66"/>
          </a:solidFill>
          <a:ln w="9525" cap="flat" cmpd="sng" algn="ctr">
            <a:noFill/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 By Logic Relaxation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 bwMode="auto">
          <a:xfrm>
            <a:off x="761972" y="2963339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984220" y="476353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1776308" y="476353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1074904" y="5197638"/>
            <a:ext cx="502061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9391" y="4727081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4045" y="1936617"/>
            <a:ext cx="44275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2699792" y="476353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3491880" y="476353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2837584" y="5248431"/>
            <a:ext cx="567784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96971" y="4705866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77544" y="1944086"/>
            <a:ext cx="50847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4" name="Isosceles Triangle 13"/>
          <p:cNvSpPr/>
          <p:nvPr/>
        </p:nvSpPr>
        <p:spPr bwMode="auto">
          <a:xfrm>
            <a:off x="2477544" y="2963339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56782" y="2852936"/>
            <a:ext cx="3114955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i="1" smtClean="0">
                <a:solidFill>
                  <a:srgbClr val="000099"/>
                </a:solidFill>
                <a:sym typeface="Symbol"/>
              </a:rPr>
              <a:t>where H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0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= EQ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)</a:t>
            </a:r>
            <a:endParaRPr lang="en-US" sz="2400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16" name="Straight Connector 15"/>
          <p:cNvCxnSpPr>
            <a:stCxn id="3" idx="0"/>
          </p:cNvCxnSpPr>
          <p:nvPr/>
        </p:nvCxnSpPr>
        <p:spPr bwMode="auto">
          <a:xfrm flipV="1">
            <a:off x="1377152" y="2459283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4" idx="0"/>
          </p:cNvCxnSpPr>
          <p:nvPr/>
        </p:nvCxnSpPr>
        <p:spPr bwMode="auto">
          <a:xfrm flipV="1">
            <a:off x="3092724" y="2459283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963068" y="2940761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1259632" y="2747315"/>
            <a:ext cx="2028216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55512" y="3601829"/>
            <a:ext cx="73129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r>
              <a:rPr lang="en-US" sz="2800" baseline="-25000" dirty="0" smtClean="0">
                <a:solidFill>
                  <a:srgbClr val="000099"/>
                </a:solidFill>
                <a:latin typeface="Calibri"/>
                <a:sym typeface="Symbol"/>
              </a:rPr>
              <a:t>i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5512" y="2467306"/>
            <a:ext cx="78579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r>
              <a:rPr lang="en-US" sz="2800" baseline="-25000" dirty="0" smtClean="0">
                <a:solidFill>
                  <a:srgbClr val="000099"/>
                </a:solidFill>
                <a:latin typeface="Calibri"/>
                <a:sym typeface="Symbol"/>
              </a:rPr>
              <a:t>k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31561" y="2285650"/>
            <a:ext cx="3862404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Compute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0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,..,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k</a:t>
            </a:r>
            <a:endParaRPr lang="en-US" sz="2400" baseline="-25000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824045" y="4967476"/>
            <a:ext cx="2883859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8967" y="4653136"/>
            <a:ext cx="798617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r>
              <a:rPr lang="en-US" sz="2800" baseline="-25000" dirty="0" smtClean="0">
                <a:solidFill>
                  <a:srgbClr val="000099"/>
                </a:solidFill>
                <a:latin typeface="Calibri"/>
                <a:sym typeface="Symbol"/>
              </a:rPr>
              <a:t>0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15652" y="4653136"/>
            <a:ext cx="3611886" cy="90486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If  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k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 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i="1" dirty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 dirty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 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), </a:t>
            </a:r>
          </a:p>
          <a:p>
            <a:r>
              <a:rPr lang="en-US" sz="2400" i="1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and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are equivalent </a:t>
            </a: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941305" y="3863439"/>
            <a:ext cx="2694591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7"/>
          <p:cNvSpPr/>
          <p:nvPr/>
        </p:nvSpPr>
        <p:spPr>
          <a:xfrm>
            <a:off x="4350014" y="3486199"/>
            <a:ext cx="441980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sym typeface="Symbol"/>
              </a:rPr>
              <a:t>H</a:t>
            </a:r>
            <a:r>
              <a:rPr lang="en-US" sz="2400" baseline="-25000" dirty="0">
                <a:solidFill>
                  <a:srgbClr val="FF0000"/>
                </a:solidFill>
                <a:sym typeface="Symbol"/>
              </a:rPr>
              <a:t>i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 </a:t>
            </a:r>
            <a:r>
              <a:rPr lang="en-US" sz="2400" b="1" dirty="0">
                <a:solidFill>
                  <a:srgbClr val="000099"/>
                </a:solidFill>
                <a:sym typeface="Symbol"/>
              </a:rPr>
              <a:t>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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W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i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[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F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Mi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]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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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W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i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[</a:t>
            </a:r>
            <a:r>
              <a:rPr lang="en-US" sz="2400" i="1" dirty="0" smtClean="0">
                <a:solidFill>
                  <a:srgbClr val="FF0000"/>
                </a:solidFill>
                <a:sym typeface="Symbol"/>
              </a:rPr>
              <a:t>H</a:t>
            </a:r>
            <a:r>
              <a:rPr lang="en-US" sz="2400" baseline="-25000" dirty="0" smtClean="0">
                <a:solidFill>
                  <a:srgbClr val="FF0000"/>
                </a:solidFill>
                <a:sym typeface="Symbol"/>
              </a:rPr>
              <a:t>i-1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b="1" dirty="0" smtClean="0">
                <a:solidFill>
                  <a:srgbClr val="000099"/>
                </a:solidFill>
                <a:sym typeface="Symbol"/>
              </a:rPr>
              <a:t>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F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Mi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]</a:t>
            </a:r>
            <a:endParaRPr lang="en-US" sz="2400" dirty="0">
              <a:solidFill>
                <a:srgbClr val="000099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453169" y="4088235"/>
            <a:ext cx="37637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W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i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=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Vars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F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Mi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)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\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Vars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i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)</a:t>
            </a:r>
            <a:endParaRPr lang="en-US" sz="2400" dirty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61647" y="3932326"/>
            <a:ext cx="546945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smtClean="0">
                <a:solidFill>
                  <a:srgbClr val="000099"/>
                </a:solidFill>
                <a:latin typeface="Calibri"/>
                <a:sym typeface="Symbol"/>
              </a:rPr>
              <a:t>M</a:t>
            </a:r>
            <a:r>
              <a:rPr lang="en-US" sz="2800" baseline="-25000" smtClean="0">
                <a:solidFill>
                  <a:srgbClr val="000099"/>
                </a:solidFill>
                <a:latin typeface="Calibri"/>
                <a:sym typeface="Symbol"/>
              </a:rPr>
              <a:t>i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951395" y="1805586"/>
            <a:ext cx="41761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000099"/>
                </a:solidFill>
                <a:sym typeface="Symbol"/>
              </a:rPr>
              <a:t>Cut</a:t>
            </a:r>
            <a:r>
              <a:rPr lang="en-US" sz="2400" baseline="-25000">
                <a:solidFill>
                  <a:srgbClr val="000099"/>
                </a:solidFill>
                <a:sym typeface="Symbol"/>
              </a:rPr>
              <a:t>0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=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</a:t>
            </a:r>
            <a:r>
              <a:rPr lang="en-US" sz="2400" b="1">
                <a:solidFill>
                  <a:srgbClr val="000099"/>
                </a:solidFill>
                <a:sym typeface="Symbol"/>
              </a:rPr>
              <a:t>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,...,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k</a:t>
            </a:r>
            <a:r>
              <a:rPr lang="en-US" sz="2400">
                <a:solidFill>
                  <a:srgbClr val="000099"/>
                </a:solidFill>
                <a:sym typeface="Symbol"/>
              </a:rPr>
              <a:t>={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“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}</a:t>
            </a:r>
            <a:endParaRPr lang="en-US" sz="2400" dirty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77544" y="5775567"/>
            <a:ext cx="6006773" cy="90486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If, say,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k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=0,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=1)=1 and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,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</a:t>
            </a:r>
          </a:p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can produce 0 and 1, they are inequivalent</a:t>
            </a:r>
          </a:p>
        </p:txBody>
      </p:sp>
    </p:spTree>
    <p:extLst>
      <p:ext uri="{BB962C8B-B14F-4D97-AF65-F5344CB8AC3E}">
        <p14:creationId xmlns:p14="http://schemas.microsoft.com/office/powerpoint/2010/main" val="398673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" grpId="0" animBg="1"/>
      <p:bldP spid="6" grpId="0"/>
      <p:bldP spid="7" grpId="0"/>
      <p:bldP spid="8" grpId="0"/>
      <p:bldP spid="11" grpId="0"/>
      <p:bldP spid="12" grpId="0"/>
      <p:bldP spid="13" grpId="0"/>
      <p:bldP spid="14" grpId="0" animBg="1"/>
      <p:bldP spid="15" grpId="0"/>
      <p:bldP spid="18" grpId="0"/>
      <p:bldP spid="21" grpId="0"/>
      <p:bldP spid="22" grpId="0"/>
      <p:bldP spid="23" grpId="0"/>
      <p:bldP spid="25" grpId="0"/>
      <p:bldP spid="26" grpId="0"/>
      <p:bldP spid="28" grpId="0"/>
      <p:bldP spid="20" grpId="0"/>
      <p:bldP spid="32" grpId="0"/>
      <p:bldP spid="30" grpId="0"/>
      <p:bldP spid="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773988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99"/>
                </a:solidFill>
              </a:rPr>
              <a:t>Outline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492896"/>
            <a:ext cx="7848872" cy="230425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ea typeface="Ebrima" pitchFamily="2" charset="0"/>
                <a:cs typeface="Arial" pitchFamily="34" charset="0"/>
              </a:rPr>
              <a:t>Introduction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ea typeface="Ebrima" pitchFamily="2" charset="0"/>
                <a:cs typeface="Arial" pitchFamily="34" charset="0"/>
              </a:rPr>
              <a:t>Equivalence checking by logic relaxation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ea typeface="Ebrima" pitchFamily="2" charset="0"/>
                <a:cs typeface="Arial" pitchFamily="34" charset="0"/>
              </a:rPr>
              <a:t>Experimental results and conclusions</a:t>
            </a:r>
          </a:p>
        </p:txBody>
      </p:sp>
    </p:spTree>
    <p:extLst>
      <p:ext uri="{BB962C8B-B14F-4D97-AF65-F5344CB8AC3E}">
        <p14:creationId xmlns:p14="http://schemas.microsoft.com/office/powerpoint/2010/main" val="256998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773988" cy="1143000"/>
          </a:xfrm>
        </p:spPr>
        <p:txBody>
          <a:bodyPr/>
          <a:lstStyle/>
          <a:p>
            <a:r>
              <a:rPr lang="en-US" dirty="0" smtClean="0"/>
              <a:t>Non-Trivial Example Of EC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462" y="1700807"/>
            <a:ext cx="4100000" cy="34952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04048" y="1988840"/>
            <a:ext cx="3888432" cy="83099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sym typeface="Symbol"/>
              </a:rPr>
              <a:t>Mlp</a:t>
            </a:r>
            <a:r>
              <a:rPr lang="en-US" sz="2400" baseline="-25000" dirty="0" smtClean="0">
                <a:solidFill>
                  <a:srgbClr val="FF0000"/>
                </a:solidFill>
                <a:sym typeface="Symbol"/>
              </a:rPr>
              <a:t>s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computes a median bit of an 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s-bit multiplier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4048" y="4365104"/>
            <a:ext cx="3764066" cy="83099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is an additional input variable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63688" y="5733256"/>
            <a:ext cx="5139548" cy="90486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99"/>
                </a:solidFill>
                <a:sym typeface="Symbol"/>
              </a:rPr>
              <a:t>If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=1, then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and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compute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Mlp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s</a:t>
            </a:r>
          </a:p>
          <a:p>
            <a:r>
              <a:rPr lang="en-US" sz="2400" dirty="0" smtClean="0">
                <a:solidFill>
                  <a:srgbClr val="000099"/>
                </a:solidFill>
                <a:sym typeface="Symbol"/>
              </a:rPr>
              <a:t>if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=0, then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and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evaluate to 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4048" y="3090959"/>
            <a:ext cx="3619517" cy="90486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Operands A and B where</a:t>
            </a:r>
          </a:p>
          <a:p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A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={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a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1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,..,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a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s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},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B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={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b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1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,...,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b</a:t>
            </a:r>
            <a:r>
              <a:rPr lang="en-US" sz="2400" baseline="-25000" dirty="0" smtClean="0">
                <a:solidFill>
                  <a:srgbClr val="000099"/>
                </a:solidFill>
                <a:sym typeface="Symbol"/>
              </a:rPr>
              <a:t>s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19079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Comparison With </a:t>
            </a:r>
            <a:r>
              <a:rPr lang="en-US" i="1" smtClean="0"/>
              <a:t>ABC</a:t>
            </a:r>
            <a:endParaRPr lang="en-US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60041"/>
              </p:ext>
            </p:extLst>
          </p:nvPr>
        </p:nvGraphicFramePr>
        <p:xfrm>
          <a:off x="611558" y="2996952"/>
          <a:ext cx="4176466" cy="35653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52130"/>
                <a:gridCol w="864096"/>
                <a:gridCol w="1152128"/>
                <a:gridCol w="1008112"/>
              </a:tblGrid>
              <a:tr h="701040">
                <a:tc>
                  <a:txBody>
                    <a:bodyPr/>
                    <a:lstStyle/>
                    <a:p>
                      <a:r>
                        <a:rPr lang="en-US" sz="2000" smtClean="0">
                          <a:solidFill>
                            <a:srgbClr val="000099"/>
                          </a:solidFill>
                        </a:rPr>
                        <a:t>val.</a:t>
                      </a:r>
                      <a:r>
                        <a:rPr lang="en-US" sz="2000" baseline="0" smtClean="0">
                          <a:solidFill>
                            <a:srgbClr val="000099"/>
                          </a:solidFill>
                        </a:rPr>
                        <a:t> of </a:t>
                      </a:r>
                      <a:r>
                        <a:rPr lang="en-US" sz="2000" i="1" baseline="0" smtClean="0">
                          <a:solidFill>
                            <a:srgbClr val="000099"/>
                          </a:solidFill>
                        </a:rPr>
                        <a:t>s</a:t>
                      </a:r>
                    </a:p>
                    <a:p>
                      <a:r>
                        <a:rPr lang="en-US" sz="2000" i="0" baseline="0" smtClean="0">
                          <a:solidFill>
                            <a:srgbClr val="000099"/>
                          </a:solidFill>
                        </a:rPr>
                        <a:t>in</a:t>
                      </a:r>
                      <a:r>
                        <a:rPr lang="en-US" sz="2000" i="1" baseline="0" smtClean="0">
                          <a:solidFill>
                            <a:srgbClr val="000099"/>
                          </a:solidFill>
                        </a:rPr>
                        <a:t> Mlp</a:t>
                      </a:r>
                      <a:r>
                        <a:rPr lang="en-US" sz="2000" i="1" baseline="-25000" smtClean="0">
                          <a:solidFill>
                            <a:srgbClr val="000099"/>
                          </a:solidFill>
                        </a:rPr>
                        <a:t>s</a:t>
                      </a:r>
                      <a:endParaRPr lang="en-US" sz="2000" i="1" baseline="-25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#cuts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EC by LoR (s.)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 smtClean="0">
                          <a:solidFill>
                            <a:srgbClr val="000099"/>
                          </a:solidFill>
                        </a:rPr>
                        <a:t>ABC</a:t>
                      </a:r>
                    </a:p>
                    <a:p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  (s.)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10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37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99"/>
                          </a:solidFill>
                        </a:rPr>
                        <a:t>4.5</a:t>
                      </a:r>
                      <a:endParaRPr lang="en-US" sz="2000" b="1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10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</a:tr>
              <a:tr h="48689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11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41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99"/>
                          </a:solidFill>
                        </a:rPr>
                        <a:t>7.1</a:t>
                      </a:r>
                      <a:endParaRPr lang="en-US" sz="2000" b="1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38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12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45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99"/>
                          </a:solidFill>
                        </a:rPr>
                        <a:t>11</a:t>
                      </a:r>
                      <a:endParaRPr lang="en-US" sz="2000" b="1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142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13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49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99"/>
                          </a:solidFill>
                        </a:rPr>
                        <a:t>16</a:t>
                      </a:r>
                      <a:endParaRPr lang="en-US" sz="2000" b="1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757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14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53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99"/>
                          </a:solidFill>
                        </a:rPr>
                        <a:t>25</a:t>
                      </a:r>
                      <a:endParaRPr lang="en-US" sz="2000" b="1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3,667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15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57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99"/>
                          </a:solidFill>
                        </a:rPr>
                        <a:t>40</a:t>
                      </a:r>
                      <a:endParaRPr lang="en-US" sz="2000" b="1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11,237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16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61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000099"/>
                          </a:solidFill>
                        </a:rPr>
                        <a:t>70</a:t>
                      </a:r>
                      <a:endParaRPr lang="en-US" sz="2000" b="1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0099"/>
                          </a:solidFill>
                        </a:rPr>
                        <a:t> &gt; </a:t>
                      </a:r>
                      <a:r>
                        <a:rPr lang="en-US" sz="2000" smtClean="0">
                          <a:solidFill>
                            <a:srgbClr val="000099"/>
                          </a:solidFill>
                        </a:rPr>
                        <a:t>6</a:t>
                      </a:r>
                      <a:r>
                        <a:rPr lang="en-US" sz="2000" baseline="0" smtClean="0">
                          <a:solidFill>
                            <a:srgbClr val="000099"/>
                          </a:solidFill>
                        </a:rPr>
                        <a:t> h</a:t>
                      </a:r>
                      <a:endParaRPr lang="en-US" sz="2000" dirty="0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92435" y="1660951"/>
            <a:ext cx="7776864" cy="107721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mtClean="0">
                <a:solidFill>
                  <a:srgbClr val="000099"/>
                </a:solidFill>
                <a:sym typeface="Symbol"/>
              </a:rPr>
              <a:t>Partial Quantifier Elimination (a variation of HVC-14 algorithm) is based on machinery of D-sequents (FMCAD-12 , FMCAD-13)</a:t>
            </a:r>
            <a:endParaRPr lang="ru-RU" smtClean="0">
              <a:solidFill>
                <a:srgbClr val="000099"/>
              </a:solidFill>
              <a:sym typeface="Symbol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i="1" smtClean="0">
                <a:solidFill>
                  <a:srgbClr val="000099"/>
                </a:solidFill>
                <a:sym typeface="Symbol"/>
              </a:rPr>
              <a:t>ABC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  is a high-quality tool 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developed at UC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, Berkeley</a:t>
            </a:r>
            <a:endParaRPr lang="ru-RU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47951" y="4437112"/>
            <a:ext cx="37224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FF0000"/>
                </a:solidFill>
                <a:sym typeface="Symbol"/>
              </a:rPr>
              <a:t>H</a:t>
            </a:r>
            <a:r>
              <a:rPr lang="en-US" baseline="-25000">
                <a:solidFill>
                  <a:srgbClr val="FF0000"/>
                </a:solidFill>
                <a:sym typeface="Symbol"/>
              </a:rPr>
              <a:t>i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 b="1">
                <a:solidFill>
                  <a:srgbClr val="000099"/>
                </a:solidFill>
                <a:sym typeface="Symbol"/>
              </a:rPr>
              <a:t></a:t>
            </a:r>
            <a:r>
              <a:rPr lang="en-US">
                <a:solidFill>
                  <a:srgbClr val="000099"/>
                </a:solidFill>
                <a:sym typeface="Symbol"/>
              </a:rPr>
              <a:t> </a:t>
            </a:r>
            <a:r>
              <a:rPr lang="en-US" i="1">
                <a:solidFill>
                  <a:srgbClr val="000099"/>
                </a:solidFill>
                <a:sym typeface="Symbol"/>
              </a:rPr>
              <a:t>W</a:t>
            </a:r>
            <a:r>
              <a:rPr lang="en-US" baseline="-25000">
                <a:solidFill>
                  <a:srgbClr val="000099"/>
                </a:solidFill>
                <a:sym typeface="Symbol"/>
              </a:rPr>
              <a:t>i</a:t>
            </a:r>
            <a:r>
              <a:rPr lang="en-US" i="1">
                <a:solidFill>
                  <a:srgbClr val="000099"/>
                </a:solidFill>
                <a:sym typeface="Symbol"/>
              </a:rPr>
              <a:t> </a:t>
            </a:r>
            <a:r>
              <a:rPr lang="en-US">
                <a:solidFill>
                  <a:srgbClr val="000099"/>
                </a:solidFill>
                <a:sym typeface="Symbol"/>
              </a:rPr>
              <a:t>[ </a:t>
            </a:r>
            <a:r>
              <a:rPr lang="en-US" i="1">
                <a:solidFill>
                  <a:srgbClr val="000099"/>
                </a:solidFill>
                <a:sym typeface="Symbol"/>
              </a:rPr>
              <a:t>F</a:t>
            </a:r>
            <a:r>
              <a:rPr lang="en-US" baseline="-25000">
                <a:solidFill>
                  <a:srgbClr val="000099"/>
                </a:solidFill>
                <a:sym typeface="Symbol"/>
              </a:rPr>
              <a:t>Mi </a:t>
            </a:r>
            <a:r>
              <a:rPr lang="en-US">
                <a:solidFill>
                  <a:srgbClr val="000099"/>
                </a:solidFill>
                <a:sym typeface="Symbol"/>
              </a:rPr>
              <a:t>] </a:t>
            </a:r>
            <a:r>
              <a:rPr lang="en-US" i="1">
                <a:solidFill>
                  <a:srgbClr val="000099"/>
                </a:solidFill>
                <a:sym typeface="Symbol"/>
              </a:rPr>
              <a:t> </a:t>
            </a:r>
            <a:r>
              <a:rPr lang="en-US">
                <a:solidFill>
                  <a:srgbClr val="000099"/>
                </a:solidFill>
                <a:sym typeface="Symbol"/>
              </a:rPr>
              <a:t></a:t>
            </a:r>
            <a:r>
              <a:rPr lang="en-US" i="1">
                <a:solidFill>
                  <a:srgbClr val="000099"/>
                </a:solidFill>
                <a:sym typeface="Symbol"/>
              </a:rPr>
              <a:t>W</a:t>
            </a:r>
            <a:r>
              <a:rPr lang="en-US" baseline="-25000">
                <a:solidFill>
                  <a:srgbClr val="000099"/>
                </a:solidFill>
                <a:sym typeface="Symbol"/>
              </a:rPr>
              <a:t>i</a:t>
            </a:r>
            <a:r>
              <a:rPr lang="en-US" i="1">
                <a:solidFill>
                  <a:srgbClr val="000099"/>
                </a:solidFill>
                <a:sym typeface="Symbol"/>
              </a:rPr>
              <a:t> </a:t>
            </a:r>
            <a:r>
              <a:rPr lang="en-US">
                <a:solidFill>
                  <a:srgbClr val="000099"/>
                </a:solidFill>
                <a:sym typeface="Symbol"/>
              </a:rPr>
              <a:t>[</a:t>
            </a:r>
            <a:r>
              <a:rPr lang="en-US" i="1">
                <a:solidFill>
                  <a:srgbClr val="FF0000"/>
                </a:solidFill>
                <a:sym typeface="Symbol"/>
              </a:rPr>
              <a:t>H</a:t>
            </a:r>
            <a:r>
              <a:rPr lang="en-US" baseline="-25000">
                <a:solidFill>
                  <a:srgbClr val="FF0000"/>
                </a:solidFill>
                <a:sym typeface="Symbol"/>
              </a:rPr>
              <a:t>i-1</a:t>
            </a:r>
            <a:r>
              <a:rPr lang="en-US">
                <a:solidFill>
                  <a:srgbClr val="000099"/>
                </a:solidFill>
                <a:sym typeface="Symbol"/>
              </a:rPr>
              <a:t> </a:t>
            </a:r>
            <a:r>
              <a:rPr lang="en-US" b="1">
                <a:solidFill>
                  <a:srgbClr val="000099"/>
                </a:solidFill>
                <a:sym typeface="Symbol"/>
              </a:rPr>
              <a:t> </a:t>
            </a:r>
            <a:r>
              <a:rPr lang="en-US" i="1">
                <a:solidFill>
                  <a:srgbClr val="000099"/>
                </a:solidFill>
                <a:sym typeface="Symbol"/>
              </a:rPr>
              <a:t>F</a:t>
            </a:r>
            <a:r>
              <a:rPr lang="en-US" baseline="-25000">
                <a:solidFill>
                  <a:srgbClr val="000099"/>
                </a:solidFill>
                <a:sym typeface="Symbol"/>
              </a:rPr>
              <a:t>Mi</a:t>
            </a:r>
            <a:r>
              <a:rPr lang="en-US">
                <a:solidFill>
                  <a:srgbClr val="000099"/>
                </a:solidFill>
                <a:sym typeface="Symbol"/>
              </a:rPr>
              <a:t>]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65570" y="3011187"/>
            <a:ext cx="3084683" cy="70788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0099"/>
                </a:solidFill>
                <a:sym typeface="Symbol"/>
              </a:rPr>
              <a:t>Formulas </a:t>
            </a:r>
            <a:r>
              <a:rPr lang="en-US" i="1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baseline="-25000" smtClean="0">
                <a:solidFill>
                  <a:srgbClr val="000099"/>
                </a:solidFill>
                <a:sym typeface="Symbol"/>
              </a:rPr>
              <a:t>i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 were comp-uted approximately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98748" y="4898777"/>
            <a:ext cx="4572000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>
                <a:solidFill>
                  <a:srgbClr val="000099"/>
                </a:solidFill>
                <a:sym typeface="Symbol"/>
              </a:rPr>
              <a:t> 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   </a:t>
            </a:r>
            <a:r>
              <a:rPr lang="en-US" i="1" smtClean="0">
                <a:solidFill>
                  <a:srgbClr val="000099"/>
                </a:solidFill>
                <a:sym typeface="Symbol"/>
              </a:rPr>
              <a:t>F</a:t>
            </a:r>
            <a:r>
              <a:rPr lang="en-US" baseline="-25000" smtClean="0">
                <a:solidFill>
                  <a:srgbClr val="000099"/>
                </a:solidFill>
                <a:sym typeface="Symbol"/>
              </a:rPr>
              <a:t>Mi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 specifies logic below </a:t>
            </a:r>
            <a:r>
              <a:rPr lang="en-US" i="1" smtClean="0">
                <a:solidFill>
                  <a:srgbClr val="000099"/>
                </a:solidFill>
                <a:sym typeface="Symbol"/>
              </a:rPr>
              <a:t>i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-th cut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1167" y="5589240"/>
            <a:ext cx="3329086" cy="76944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000099"/>
                </a:solidFill>
                <a:sym typeface="Symbol"/>
              </a:rPr>
              <a:t>Only a subset of clauses of </a:t>
            </a:r>
          </a:p>
          <a:p>
            <a:r>
              <a:rPr lang="en-US" i="1" smtClean="0">
                <a:solidFill>
                  <a:srgbClr val="000099"/>
                </a:solidFill>
                <a:sym typeface="Symbol"/>
              </a:rPr>
              <a:t>F</a:t>
            </a:r>
            <a:r>
              <a:rPr lang="en-US" baseline="-25000" smtClean="0">
                <a:solidFill>
                  <a:srgbClr val="000099"/>
                </a:solidFill>
                <a:sym typeface="Symbol"/>
              </a:rPr>
              <a:t>Mi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 was used</a:t>
            </a:r>
          </a:p>
        </p:txBody>
      </p:sp>
      <p:sp>
        <p:nvSpPr>
          <p:cNvPr id="9" name="Down Arrow 8"/>
          <p:cNvSpPr/>
          <p:nvPr/>
        </p:nvSpPr>
        <p:spPr bwMode="auto">
          <a:xfrm>
            <a:off x="6732240" y="3844498"/>
            <a:ext cx="253058" cy="463406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96033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Proving Inequivalence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226964"/>
              </p:ext>
            </p:extLst>
          </p:nvPr>
        </p:nvGraphicFramePr>
        <p:xfrm>
          <a:off x="4572000" y="5125253"/>
          <a:ext cx="4320480" cy="1381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36104"/>
                <a:gridCol w="1152128"/>
                <a:gridCol w="1224136"/>
                <a:gridCol w="1008112"/>
              </a:tblGrid>
              <a:tr h="136024"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rgbClr val="000099"/>
                          </a:solidFill>
                        </a:rPr>
                        <a:t>Form.</a:t>
                      </a:r>
                      <a:r>
                        <a:rPr lang="en-US" baseline="0" smtClean="0">
                          <a:solidFill>
                            <a:srgbClr val="000099"/>
                          </a:solidFill>
                        </a:rPr>
                        <a:t> type</a:t>
                      </a:r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rgbClr val="000099"/>
                          </a:solidFill>
                        </a:rPr>
                        <a:t>#solved</a:t>
                      </a:r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rgbClr val="000099"/>
                          </a:solidFill>
                        </a:rPr>
                        <a:t>total</a:t>
                      </a:r>
                    </a:p>
                    <a:p>
                      <a:r>
                        <a:rPr lang="en-US" smtClean="0">
                          <a:solidFill>
                            <a:srgbClr val="000099"/>
                          </a:solidFill>
                        </a:rPr>
                        <a:t>time (s)</a:t>
                      </a:r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rgbClr val="000099"/>
                          </a:solidFill>
                        </a:rPr>
                        <a:t>median</a:t>
                      </a:r>
                    </a:p>
                    <a:p>
                      <a:r>
                        <a:rPr lang="en-US" smtClean="0">
                          <a:solidFill>
                            <a:srgbClr val="000099"/>
                          </a:solidFill>
                        </a:rPr>
                        <a:t>time</a:t>
                      </a:r>
                      <a:r>
                        <a:rPr lang="en-US" baseline="0" smtClean="0">
                          <a:solidFill>
                            <a:srgbClr val="000099"/>
                          </a:solidFill>
                        </a:rPr>
                        <a:t> (s)</a:t>
                      </a:r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rgbClr val="000099"/>
                          </a:solidFill>
                          <a:sym typeface="Symbol"/>
                        </a:rPr>
                        <a:t></a:t>
                      </a:r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rgbClr val="000099"/>
                          </a:solidFill>
                        </a:rPr>
                        <a:t>95</a:t>
                      </a:r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rgbClr val="000099"/>
                          </a:solidFill>
                        </a:rPr>
                        <a:t>&gt; 3,490</a:t>
                      </a:r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rgbClr val="000099"/>
                          </a:solidFill>
                        </a:rPr>
                        <a:t>4.2</a:t>
                      </a:r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rgbClr val="000099"/>
                          </a:solidFill>
                          <a:sym typeface="Symbol"/>
                        </a:rPr>
                        <a:t> </a:t>
                      </a:r>
                      <a:endParaRPr lang="en-US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000099"/>
                          </a:solidFill>
                        </a:rPr>
                        <a:t>100</a:t>
                      </a:r>
                      <a:endParaRPr lang="en-US" b="1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000099"/>
                          </a:solidFill>
                        </a:rPr>
                        <a:t>1,030</a:t>
                      </a:r>
                      <a:endParaRPr lang="en-US" b="1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000099"/>
                          </a:solidFill>
                        </a:rPr>
                        <a:t>1.0</a:t>
                      </a:r>
                      <a:endParaRPr lang="en-US" b="1">
                        <a:solidFill>
                          <a:srgbClr val="000099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26105" y="4579239"/>
            <a:ext cx="4782399" cy="40011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i="1" smtClean="0">
                <a:solidFill>
                  <a:srgbClr val="000099"/>
                </a:solidFill>
                <a:sym typeface="Symbol"/>
              </a:rPr>
              <a:t>Sat-solver 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: Minisat 2.0, </a:t>
            </a:r>
            <a:r>
              <a:rPr lang="en-US" i="1" smtClean="0">
                <a:solidFill>
                  <a:srgbClr val="000099"/>
                </a:solidFill>
                <a:sym typeface="Symbol"/>
              </a:rPr>
              <a:t>Time limit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: 600 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42487" y="1801872"/>
            <a:ext cx="3877985" cy="83099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                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Formula </a:t>
            </a:r>
          </a:p>
          <a:p>
            <a:r>
              <a:rPr lang="en-US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i="1" smtClean="0">
                <a:solidFill>
                  <a:srgbClr val="FF0000"/>
                </a:solidFill>
                <a:sym typeface="Symbol"/>
              </a:rPr>
              <a:t>EQ</a:t>
            </a:r>
            <a:r>
              <a:rPr lang="en-US" smtClean="0">
                <a:solidFill>
                  <a:srgbClr val="FF0000"/>
                </a:solidFill>
                <a:sym typeface="Symbol"/>
              </a:rPr>
              <a:t>(</a:t>
            </a:r>
            <a:r>
              <a:rPr lang="en-US" i="1" smtClean="0">
                <a:solidFill>
                  <a:srgbClr val="FF0000"/>
                </a:solidFill>
                <a:sym typeface="Symbol"/>
              </a:rPr>
              <a:t>X</a:t>
            </a:r>
            <a:r>
              <a:rPr lang="en-US" i="1" smtClean="0">
                <a:solidFill>
                  <a:srgbClr val="FF0000"/>
                </a:solidFill>
                <a:latin typeface="Calibri"/>
                <a:sym typeface="Symbol"/>
              </a:rPr>
              <a:t>'</a:t>
            </a:r>
            <a:r>
              <a:rPr lang="en-US" smtClean="0">
                <a:solidFill>
                  <a:srgbClr val="FF0000"/>
                </a:solidFill>
                <a:sym typeface="Symbol"/>
              </a:rPr>
              <a:t>,</a:t>
            </a:r>
            <a:r>
              <a:rPr lang="en-US" i="1" smtClean="0">
                <a:solidFill>
                  <a:srgbClr val="FF0000"/>
                </a:solidFill>
                <a:sym typeface="Symbol"/>
              </a:rPr>
              <a:t>X</a:t>
            </a:r>
            <a:r>
              <a:rPr lang="en-US" i="1" smtClean="0">
                <a:solidFill>
                  <a:srgbClr val="FF0000"/>
                </a:solidFill>
                <a:latin typeface="Calibri"/>
                <a:sym typeface="Symbol"/>
              </a:rPr>
              <a:t>"</a:t>
            </a:r>
            <a:r>
              <a:rPr lang="en-US" smtClean="0">
                <a:solidFill>
                  <a:srgbClr val="FF0000"/>
                </a:solidFill>
                <a:sym typeface="Symbol"/>
              </a:rPr>
              <a:t>) </a:t>
            </a:r>
            <a:r>
              <a:rPr lang="en-US" b="1" smtClean="0">
                <a:solidFill>
                  <a:srgbClr val="000099"/>
                </a:solidFill>
                <a:sym typeface="Symbol"/>
              </a:rPr>
              <a:t>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i="1">
                <a:solidFill>
                  <a:srgbClr val="000099"/>
                </a:solidFill>
                <a:sym typeface="Symbol"/>
              </a:rPr>
              <a:t>F</a:t>
            </a:r>
            <a:r>
              <a:rPr lang="en-US" i="1" baseline="-25000">
                <a:solidFill>
                  <a:srgbClr val="000099"/>
                </a:solidFill>
                <a:sym typeface="Symbol"/>
              </a:rPr>
              <a:t>N</a:t>
            </a:r>
            <a:r>
              <a:rPr lang="en-US" i="1" baseline="-2500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baseline="-25000">
                <a:solidFill>
                  <a:srgbClr val="000099"/>
                </a:solidFill>
                <a:latin typeface="Calibri"/>
                <a:sym typeface="Symbol"/>
              </a:rPr>
              <a:t> </a:t>
            </a:r>
            <a:r>
              <a:rPr lang="en-US">
                <a:solidFill>
                  <a:srgbClr val="000099"/>
                </a:solidFill>
                <a:latin typeface="Calibri"/>
                <a:sym typeface="Symbol"/>
              </a:rPr>
              <a:t></a:t>
            </a:r>
            <a:r>
              <a:rPr lang="en-US" i="1">
                <a:solidFill>
                  <a:srgbClr val="000099"/>
                </a:solidFill>
                <a:sym typeface="Symbol"/>
              </a:rPr>
              <a:t> </a:t>
            </a:r>
            <a:r>
              <a:rPr lang="en-US" i="1" smtClean="0">
                <a:solidFill>
                  <a:srgbClr val="000099"/>
                </a:solidFill>
                <a:sym typeface="Symbol"/>
              </a:rPr>
              <a:t>F</a:t>
            </a:r>
            <a:r>
              <a:rPr lang="en-US" i="1" baseline="-2500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i="1" baseline="-2500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i="1" baseline="-250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b="1" smtClean="0">
                <a:solidFill>
                  <a:srgbClr val="000099"/>
                </a:solidFill>
                <a:sym typeface="Symbol"/>
              </a:rPr>
              <a:t>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 ~(</a:t>
            </a:r>
            <a:r>
              <a:rPr lang="en-US" i="1">
                <a:solidFill>
                  <a:srgbClr val="000099"/>
                </a:solidFill>
                <a:sym typeface="Symbol"/>
              </a:rPr>
              <a:t>z</a:t>
            </a:r>
            <a:r>
              <a:rPr lang="en-US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>
                <a:solidFill>
                  <a:srgbClr val="000099"/>
                </a:solidFill>
                <a:sym typeface="Symbol"/>
              </a:rPr>
              <a:t> </a:t>
            </a:r>
            <a:r>
              <a:rPr lang="en-US" i="1">
                <a:solidFill>
                  <a:srgbClr val="000099"/>
                </a:solidFill>
                <a:sym typeface="Symbol"/>
              </a:rPr>
              <a:t>z</a:t>
            </a:r>
            <a:r>
              <a:rPr lang="en-US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>
                <a:solidFill>
                  <a:srgbClr val="000099"/>
                </a:solidFill>
                <a:sym typeface="Symbol"/>
              </a:rPr>
              <a:t>) </a:t>
            </a:r>
          </a:p>
        </p:txBody>
      </p:sp>
      <p:sp>
        <p:nvSpPr>
          <p:cNvPr id="6" name="Rectangle 5"/>
          <p:cNvSpPr/>
          <p:nvPr/>
        </p:nvSpPr>
        <p:spPr>
          <a:xfrm>
            <a:off x="5004048" y="2809406"/>
            <a:ext cx="4176464" cy="84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>
                <a:solidFill>
                  <a:srgbClr val="000099"/>
                </a:solidFill>
                <a:sym typeface="Symbol"/>
              </a:rPr>
              <a:t>                   Formula </a:t>
            </a:r>
            <a:endParaRPr lang="en-US">
              <a:solidFill>
                <a:srgbClr val="000099"/>
              </a:solidFill>
              <a:sym typeface="Symbol"/>
            </a:endParaRPr>
          </a:p>
          <a:p>
            <a:r>
              <a:rPr lang="en-US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i="1" smtClean="0">
                <a:solidFill>
                  <a:srgbClr val="FF0000"/>
                </a:solidFill>
                <a:sym typeface="Symbol"/>
              </a:rPr>
              <a:t>H</a:t>
            </a:r>
            <a:r>
              <a:rPr lang="en-US" baseline="-25000" smtClean="0">
                <a:solidFill>
                  <a:srgbClr val="FF0000"/>
                </a:solidFill>
                <a:sym typeface="Symbol"/>
              </a:rPr>
              <a:t>3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b="1">
                <a:solidFill>
                  <a:srgbClr val="000099"/>
                </a:solidFill>
                <a:sym typeface="Symbol"/>
              </a:rPr>
              <a:t></a:t>
            </a:r>
            <a:r>
              <a:rPr lang="en-US">
                <a:solidFill>
                  <a:srgbClr val="000099"/>
                </a:solidFill>
                <a:sym typeface="Symbol"/>
              </a:rPr>
              <a:t> </a:t>
            </a:r>
            <a:r>
              <a:rPr lang="en-US" i="1">
                <a:solidFill>
                  <a:srgbClr val="000099"/>
                </a:solidFill>
                <a:sym typeface="Symbol"/>
              </a:rPr>
              <a:t>F</a:t>
            </a:r>
            <a:r>
              <a:rPr lang="en-US" i="1" baseline="-25000">
                <a:solidFill>
                  <a:srgbClr val="000099"/>
                </a:solidFill>
                <a:sym typeface="Symbol"/>
              </a:rPr>
              <a:t>N</a:t>
            </a:r>
            <a:r>
              <a:rPr lang="en-US" i="1" baseline="-2500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baseline="-25000">
                <a:solidFill>
                  <a:srgbClr val="000099"/>
                </a:solidFill>
                <a:latin typeface="Calibri"/>
                <a:sym typeface="Symbol"/>
              </a:rPr>
              <a:t> </a:t>
            </a:r>
            <a:r>
              <a:rPr lang="en-US">
                <a:solidFill>
                  <a:srgbClr val="000099"/>
                </a:solidFill>
                <a:latin typeface="Calibri"/>
                <a:sym typeface="Symbol"/>
              </a:rPr>
              <a:t></a:t>
            </a:r>
            <a:r>
              <a:rPr lang="en-US" i="1">
                <a:solidFill>
                  <a:srgbClr val="000099"/>
                </a:solidFill>
                <a:sym typeface="Symbol"/>
              </a:rPr>
              <a:t> </a:t>
            </a:r>
            <a:r>
              <a:rPr lang="en-US" i="1" smtClean="0">
                <a:solidFill>
                  <a:srgbClr val="000099"/>
                </a:solidFill>
                <a:sym typeface="Symbol"/>
              </a:rPr>
              <a:t>F</a:t>
            </a:r>
            <a:r>
              <a:rPr lang="en-US" i="1" baseline="-2500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i="1" baseline="-2500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i="1" baseline="-250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b="1">
                <a:solidFill>
                  <a:srgbClr val="000099"/>
                </a:solidFill>
                <a:sym typeface="Symbol"/>
              </a:rPr>
              <a:t></a:t>
            </a:r>
            <a:r>
              <a:rPr lang="en-US">
                <a:solidFill>
                  <a:srgbClr val="000099"/>
                </a:solidFill>
                <a:sym typeface="Symbol"/>
              </a:rPr>
              <a:t> ~(</a:t>
            </a:r>
            <a:r>
              <a:rPr lang="en-US" i="1">
                <a:solidFill>
                  <a:srgbClr val="000099"/>
                </a:solidFill>
                <a:sym typeface="Symbol"/>
              </a:rPr>
              <a:t>z</a:t>
            </a:r>
            <a:r>
              <a:rPr lang="en-US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>
                <a:solidFill>
                  <a:srgbClr val="000099"/>
                </a:solidFill>
                <a:sym typeface="Symbol"/>
              </a:rPr>
              <a:t> </a:t>
            </a:r>
            <a:r>
              <a:rPr lang="en-US" i="1">
                <a:solidFill>
                  <a:srgbClr val="000099"/>
                </a:solidFill>
                <a:sym typeface="Symbol"/>
              </a:rPr>
              <a:t>z</a:t>
            </a:r>
            <a:r>
              <a:rPr lang="en-US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>
                <a:solidFill>
                  <a:srgbClr val="000099"/>
                </a:solidFill>
                <a:sym typeface="Symbol"/>
              </a:rPr>
              <a:t>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44008" y="3787151"/>
            <a:ext cx="4381328" cy="40011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00099"/>
                </a:solidFill>
                <a:sym typeface="Symbol"/>
              </a:rPr>
              <a:t>Formula </a:t>
            </a:r>
            <a:r>
              <a:rPr lang="en-US" i="1" smtClean="0">
                <a:solidFill>
                  <a:srgbClr val="FF0000"/>
                </a:solidFill>
                <a:sym typeface="Symbol"/>
              </a:rPr>
              <a:t>H</a:t>
            </a:r>
            <a:r>
              <a:rPr lang="en-US" baseline="-25000" smtClean="0">
                <a:solidFill>
                  <a:srgbClr val="FF0000"/>
                </a:solidFill>
                <a:sym typeface="Symbol"/>
              </a:rPr>
              <a:t>3</a:t>
            </a:r>
            <a:r>
              <a:rPr lang="en-US" smtClean="0">
                <a:solidFill>
                  <a:srgbClr val="000099"/>
                </a:solidFill>
                <a:sym typeface="Symbol"/>
              </a:rPr>
              <a:t> was computed </a:t>
            </a:r>
            <a:r>
              <a:rPr lang="en-US" b="1" smtClean="0">
                <a:solidFill>
                  <a:srgbClr val="000099"/>
                </a:solidFill>
                <a:sym typeface="Symbol"/>
              </a:rPr>
              <a:t>precisely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27" y="2000643"/>
            <a:ext cx="4044716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01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773988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99"/>
                </a:solidFill>
              </a:rPr>
              <a:t>Outline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564904"/>
            <a:ext cx="7848872" cy="25922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ea typeface="Ebrima" pitchFamily="2" charset="0"/>
                <a:cs typeface="Arial" pitchFamily="34" charset="0"/>
              </a:rPr>
              <a:t>Introduction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ea typeface="Ebrima" pitchFamily="2" charset="0"/>
                <a:cs typeface="Arial" pitchFamily="34" charset="0"/>
              </a:rPr>
              <a:t>Equivalence checking by logic relaxation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ea typeface="Ebrima" pitchFamily="2" charset="0"/>
                <a:cs typeface="Arial" pitchFamily="34" charset="0"/>
              </a:rPr>
              <a:t>Experimental results and 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444" y="620688"/>
            <a:ext cx="7773988" cy="1143000"/>
          </a:xfrm>
        </p:spPr>
        <p:txBody>
          <a:bodyPr/>
          <a:lstStyle/>
          <a:p>
            <a:r>
              <a:rPr lang="en-US" smtClean="0"/>
              <a:t>Conclusions 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2348879"/>
            <a:ext cx="8820472" cy="252992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99"/>
                </a:solidFill>
                <a:sym typeface="Symbol"/>
              </a:rPr>
              <a:t>Relative_complexity(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dirty="0" smtClean="0">
                <a:solidFill>
                  <a:srgbClr val="000099"/>
                </a:solidFill>
                <a:latin typeface="Calibri"/>
                <a:sym typeface="Symbol"/>
              </a:rPr>
              <a:t>)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&lt;&lt; Absolute_complexity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i="1" dirty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dirty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i="1" dirty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dirty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dirty="0">
                <a:solidFill>
                  <a:srgbClr val="000099"/>
                </a:solidFill>
                <a:latin typeface="Calibri"/>
                <a:sym typeface="Symbol"/>
              </a:rPr>
              <a:t>)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 </a:t>
            </a:r>
            <a:endParaRPr lang="en-US" sz="2400" dirty="0" smtClean="0">
              <a:solidFill>
                <a:srgbClr val="000099"/>
              </a:solidFill>
              <a:sym typeface="Symbol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99"/>
                </a:solidFill>
                <a:sym typeface="Symbol"/>
              </a:rPr>
              <a:t>EC by logic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relaxation gives a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general solution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smtClean="0">
                <a:solidFill>
                  <a:srgbClr val="000099"/>
                </a:solidFill>
                <a:sym typeface="Symbol"/>
              </a:rPr>
              <a:t>It can be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extended to sequential circuits/programs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99"/>
                </a:solidFill>
                <a:sym typeface="Symbol"/>
              </a:rPr>
              <a:t>Efficient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partial quantifier elimination is of great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value</a:t>
            </a:r>
            <a:endParaRPr lang="en-US" sz="2400" dirty="0">
              <a:solidFill>
                <a:srgbClr val="000099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09130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2060847"/>
            <a:ext cx="8208912" cy="336707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0099"/>
                </a:solidFill>
                <a:sym typeface="Symbol"/>
              </a:rPr>
              <a:t>Equivalence Checking (</a:t>
            </a:r>
            <a:r>
              <a:rPr lang="en-US" sz="2800" b="1" dirty="0" smtClean="0">
                <a:solidFill>
                  <a:srgbClr val="000099"/>
                </a:solidFill>
                <a:sym typeface="Symbol"/>
              </a:rPr>
              <a:t>EC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 is an important part of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formal verification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0099"/>
                </a:solidFill>
                <a:sym typeface="Symbol"/>
              </a:rPr>
              <a:t>Any progress in EC empowers 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logic synthesis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0099"/>
                </a:solidFill>
                <a:sym typeface="Symbol"/>
              </a:rPr>
              <a:t>Short EC proofs  for structurally similar circuits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0099"/>
                </a:solidFill>
                <a:sym typeface="Symbol"/>
              </a:rPr>
              <a:t>Ideas of EC of combinational circuits can be re-used in EC of sequential circuits and software</a:t>
            </a:r>
          </a:p>
        </p:txBody>
      </p:sp>
    </p:spTree>
    <p:extLst>
      <p:ext uri="{BB962C8B-B14F-4D97-AF65-F5344CB8AC3E}">
        <p14:creationId xmlns:p14="http://schemas.microsoft.com/office/powerpoint/2010/main" val="156187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EC</a:t>
            </a:r>
            <a:endParaRPr lang="en-US" dirty="0"/>
          </a:p>
        </p:txBody>
      </p:sp>
      <p:sp>
        <p:nvSpPr>
          <p:cNvPr id="10" name="Isosceles Triangle 9"/>
          <p:cNvSpPr/>
          <p:nvPr/>
        </p:nvSpPr>
        <p:spPr bwMode="auto">
          <a:xfrm>
            <a:off x="552172" y="2276872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774420" y="4077072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566508" y="4077072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323528" y="2761764"/>
            <a:ext cx="52290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65104" y="4511171"/>
            <a:ext cx="502061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99591" y="4040614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6388" y="1844824"/>
            <a:ext cx="44275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489992" y="4077072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3282080" y="4077072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3407252" y="2649377"/>
            <a:ext cx="58862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27784" y="4561964"/>
            <a:ext cx="567784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87171" y="4019399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27843" y="1844824"/>
            <a:ext cx="50847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3" name="Isosceles Triangle 32"/>
          <p:cNvSpPr/>
          <p:nvPr/>
        </p:nvSpPr>
        <p:spPr bwMode="auto">
          <a:xfrm>
            <a:off x="2267744" y="2276872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203305" y="5335942"/>
            <a:ext cx="182453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EQ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</a:t>
            </a:r>
          </a:p>
        </p:txBody>
      </p:sp>
      <p:cxnSp>
        <p:nvCxnSpPr>
          <p:cNvPr id="38" name="Straight Connector 37"/>
          <p:cNvCxnSpPr>
            <a:stCxn id="10" idx="0"/>
          </p:cNvCxnSpPr>
          <p:nvPr/>
        </p:nvCxnSpPr>
        <p:spPr bwMode="auto">
          <a:xfrm flipV="1">
            <a:off x="1167352" y="1772816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3" idx="0"/>
          </p:cNvCxnSpPr>
          <p:nvPr/>
        </p:nvCxnSpPr>
        <p:spPr bwMode="auto">
          <a:xfrm flipV="1">
            <a:off x="2882924" y="1772816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888194" y="2958763"/>
            <a:ext cx="3028393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where </a:t>
            </a:r>
            <a:r>
              <a:rPr lang="en-US" sz="2400" i="1" dirty="0" err="1" smtClean="0">
                <a:solidFill>
                  <a:srgbClr val="000099"/>
                </a:solidFill>
                <a:sym typeface="Symbol"/>
              </a:rPr>
              <a:t>G</a:t>
            </a:r>
            <a:r>
              <a:rPr lang="en-US" sz="2400" baseline="-25000" dirty="0" err="1" smtClean="0">
                <a:solidFill>
                  <a:srgbClr val="000099"/>
                </a:solidFill>
                <a:sym typeface="Symbol"/>
              </a:rPr>
              <a:t>rlx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=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F</a:t>
            </a:r>
            <a:r>
              <a:rPr lang="en-US" sz="2400" i="1" baseline="-2500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baseline="-2500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baseline="-25000" smtClean="0">
                <a:solidFill>
                  <a:srgbClr val="000099"/>
                </a:solidFill>
                <a:latin typeface="Calibri"/>
                <a:sym typeface="Symbol"/>
              </a:rPr>
              <a:t> </a:t>
            </a:r>
            <a:r>
              <a:rPr lang="en-US" sz="2400" smtClean="0">
                <a:solidFill>
                  <a:srgbClr val="000099"/>
                </a:solidFill>
                <a:latin typeface="Calibri"/>
                <a:sym typeface="Symbol"/>
              </a:rPr>
              <a:t>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 F</a:t>
            </a:r>
            <a:r>
              <a:rPr lang="en-US" sz="2400" i="1" baseline="-2500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baseline="-2500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400" i="1" baseline="-25000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 flipH="1" flipV="1">
            <a:off x="1422492" y="5034392"/>
            <a:ext cx="360040" cy="266816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8" name="Straight Arrow Connector 47"/>
          <p:cNvCxnSpPr/>
          <p:nvPr/>
        </p:nvCxnSpPr>
        <p:spPr bwMode="auto">
          <a:xfrm flipV="1">
            <a:off x="2267744" y="5085185"/>
            <a:ext cx="444612" cy="216023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4888194" y="1844824"/>
            <a:ext cx="3256043" cy="904863"/>
          </a:xfrm>
          <a:prstGeom prst="rect">
            <a:avLst/>
          </a:prstGeom>
          <a:solidFill>
            <a:srgbClr val="FFFF66"/>
          </a:solidFill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000099"/>
                </a:solidFill>
                <a:sym typeface="Symbol"/>
              </a:rPr>
              <a:t>P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rove</a:t>
            </a:r>
            <a:endParaRPr lang="en-US" sz="2400" dirty="0" smtClean="0">
              <a:solidFill>
                <a:srgbClr val="000099"/>
              </a:solidFill>
              <a:sym typeface="Symbol"/>
            </a:endParaRPr>
          </a:p>
          <a:p>
            <a:r>
              <a:rPr lang="en-US" sz="2400" i="1" smtClean="0">
                <a:solidFill>
                  <a:srgbClr val="000099"/>
                </a:solidFill>
                <a:sym typeface="Symbol"/>
              </a:rPr>
              <a:t>EQ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>
                <a:solidFill>
                  <a:srgbClr val="000099"/>
                </a:solidFill>
                <a:latin typeface="Calibri"/>
                <a:sym typeface="Symbol"/>
              </a:rPr>
              <a:t>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G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rlx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 (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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), </a:t>
            </a:r>
            <a:endParaRPr lang="en-US" sz="24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88194" y="3757249"/>
            <a:ext cx="3744416" cy="134806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This reduces to proving  </a:t>
            </a:r>
          </a:p>
          <a:p>
            <a:r>
              <a:rPr lang="en-US" sz="2400" i="1" smtClean="0">
                <a:solidFill>
                  <a:srgbClr val="000099"/>
                </a:solidFill>
                <a:sym typeface="Symbol"/>
              </a:rPr>
              <a:t>EQ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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G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rlx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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~(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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 dirty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) </a:t>
            </a:r>
            <a:endParaRPr lang="en-US" sz="2400" dirty="0" smtClean="0">
              <a:solidFill>
                <a:srgbClr val="000099"/>
              </a:solidFill>
              <a:sym typeface="Symbol"/>
            </a:endParaRPr>
          </a:p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UNSAT </a:t>
            </a:r>
            <a:endParaRPr lang="en-US" sz="2400" dirty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8929" y="5938536"/>
            <a:ext cx="4070281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EQ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 = 1, iff </a:t>
            </a:r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= </a:t>
            </a:r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106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  <p:bldP spid="15" grpId="0"/>
      <p:bldP spid="17" grpId="0"/>
      <p:bldP spid="20" grpId="0"/>
      <p:bldP spid="24" grpId="0"/>
      <p:bldP spid="25" grpId="0"/>
      <p:bldP spid="27" grpId="0"/>
      <p:bldP spid="29" grpId="0"/>
      <p:bldP spid="33" grpId="0" animBg="1"/>
      <p:bldP spid="34" grpId="0"/>
      <p:bldP spid="44" grpId="0"/>
      <p:bldP spid="49" grpId="0" animBg="1"/>
      <p:bldP spid="3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Image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201316" y="2276872"/>
            <a:ext cx="4536504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Let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Img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specify the cut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image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39952" y="3136969"/>
            <a:ext cx="4659233" cy="120032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sym typeface="Symbol"/>
              </a:rPr>
              <a:t>Img</a:t>
            </a:r>
            <a:r>
              <a:rPr lang="en-US" sz="2400" baseline="-25000" dirty="0" smtClean="0">
                <a:solidFill>
                  <a:srgbClr val="FF0000"/>
                </a:solidFill>
                <a:sym typeface="Symbol"/>
              </a:rPr>
              <a:t>cut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(</a:t>
            </a:r>
            <a:r>
              <a:rPr lang="en-US" sz="2400" b="1" i="1" dirty="0" smtClean="0">
                <a:solidFill>
                  <a:srgbClr val="FF0000"/>
                </a:solidFill>
                <a:sym typeface="Symbol"/>
              </a:rPr>
              <a:t>q</a:t>
            </a:r>
            <a:r>
              <a:rPr lang="en-US" sz="2400" b="1" i="1" dirty="0" smtClean="0">
                <a:solidFill>
                  <a:srgbClr val="FF0000"/>
                </a:solidFill>
                <a:latin typeface="Calibri"/>
                <a:sym typeface="Symbol"/>
              </a:rPr>
              <a:t>'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,</a:t>
            </a:r>
            <a:r>
              <a:rPr lang="en-US" sz="2400" b="1" i="1" dirty="0" smtClean="0">
                <a:solidFill>
                  <a:srgbClr val="FF0000"/>
                </a:solidFill>
                <a:sym typeface="Symbol"/>
              </a:rPr>
              <a:t>q</a:t>
            </a:r>
            <a:r>
              <a:rPr lang="en-US" sz="2400" b="1" i="1" dirty="0" smtClean="0">
                <a:solidFill>
                  <a:srgbClr val="FF0000"/>
                </a:solidFill>
                <a:latin typeface="Calibri"/>
                <a:sym typeface="Symbol"/>
              </a:rPr>
              <a:t>"</a:t>
            </a:r>
            <a:r>
              <a:rPr lang="en-US" sz="2400" dirty="0" smtClean="0">
                <a:solidFill>
                  <a:srgbClr val="FF0000"/>
                </a:solidFill>
                <a:sym typeface="Symbol"/>
              </a:rPr>
              <a:t>)=0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, iff there is no input (</a:t>
            </a:r>
            <a:r>
              <a:rPr lang="en-US" sz="24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b="1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b="1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), </a:t>
            </a:r>
            <a:r>
              <a:rPr lang="en-US" sz="24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b="1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= </a:t>
            </a:r>
            <a:r>
              <a:rPr lang="en-US" sz="24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b="1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for which 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 produce 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b="1" i="1" dirty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 dirty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b="1" i="1" dirty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 dirty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dirty="0">
                <a:solidFill>
                  <a:srgbClr val="000099"/>
                </a:solidFill>
                <a:sym typeface="Symbol"/>
              </a:rPr>
              <a:t>)</a:t>
            </a:r>
          </a:p>
        </p:txBody>
      </p:sp>
      <p:sp>
        <p:nvSpPr>
          <p:cNvPr id="5" name="Isosceles Triangle 4"/>
          <p:cNvSpPr/>
          <p:nvPr/>
        </p:nvSpPr>
        <p:spPr bwMode="auto">
          <a:xfrm>
            <a:off x="539552" y="2747315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761800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1553888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869315" y="4981614"/>
            <a:ext cx="46839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b="1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6971" y="4511057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2477372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3269460" y="4547515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627988" y="5032407"/>
            <a:ext cx="542136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b="1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74551" y="4489842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16" name="Isosceles Triangle 15"/>
          <p:cNvSpPr/>
          <p:nvPr/>
        </p:nvSpPr>
        <p:spPr bwMode="auto">
          <a:xfrm>
            <a:off x="2255124" y="2747315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17" name="Straight Connector 16"/>
          <p:cNvCxnSpPr>
            <a:stCxn id="5" idx="0"/>
          </p:cNvCxnSpPr>
          <p:nvPr/>
        </p:nvCxnSpPr>
        <p:spPr bwMode="auto">
          <a:xfrm flipV="1">
            <a:off x="1154732" y="2243259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6" idx="0"/>
          </p:cNvCxnSpPr>
          <p:nvPr/>
        </p:nvCxnSpPr>
        <p:spPr bwMode="auto">
          <a:xfrm flipV="1">
            <a:off x="2870304" y="2243259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370669" y="2545740"/>
            <a:ext cx="52290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03848" y="2564904"/>
            <a:ext cx="58862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09602" y="3068960"/>
            <a:ext cx="494046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b="1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85324" y="3088124"/>
            <a:ext cx="561372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b="1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83770" y="5670584"/>
            <a:ext cx="182453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EQ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58874" y="3155390"/>
            <a:ext cx="67678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539552" y="3678610"/>
            <a:ext cx="2945932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 flipH="1">
            <a:off x="4232114" y="4653136"/>
            <a:ext cx="4032451" cy="1348061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Let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Cut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= {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}. </a:t>
            </a:r>
            <a:endParaRPr lang="en-US" sz="2400">
              <a:solidFill>
                <a:srgbClr val="000099"/>
              </a:solidFill>
              <a:sym typeface="Symbol"/>
            </a:endParaRPr>
          </a:p>
          <a:p>
            <a:r>
              <a:rPr lang="en-US" sz="2400" i="1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and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are equivalent iff</a:t>
            </a:r>
          </a:p>
          <a:p>
            <a:r>
              <a:rPr lang="en-US" sz="2400" i="1" smtClean="0">
                <a:solidFill>
                  <a:srgbClr val="000099"/>
                </a:solidFill>
                <a:sym typeface="Symbol"/>
              </a:rPr>
              <a:t>Img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cut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 (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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>
                <a:solidFill>
                  <a:srgbClr val="000099"/>
                </a:solidFill>
                <a:sym typeface="Symbol"/>
              </a:rPr>
              <a:t>),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85914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8" grpId="0"/>
      <p:bldP spid="9" grpId="0"/>
      <p:bldP spid="13" grpId="0"/>
      <p:bldP spid="14" grpId="0"/>
      <p:bldP spid="16" grpId="0" animBg="1"/>
      <p:bldP spid="24" grpId="0"/>
      <p:bldP spid="25" grpId="0"/>
      <p:bldP spid="30" grpId="0"/>
      <p:bldP spid="31" grpId="0"/>
      <p:bldP spid="33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005" y="548680"/>
            <a:ext cx="7773988" cy="1143000"/>
          </a:xfrm>
        </p:spPr>
        <p:txBody>
          <a:bodyPr/>
          <a:lstStyle/>
          <a:p>
            <a:r>
              <a:rPr lang="en-US" smtClean="0"/>
              <a:t>Problem To Solve: Finding an Inductive Proof Of Equivalence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 bwMode="auto">
          <a:xfrm>
            <a:off x="755637" y="2963339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977885" y="476353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1769973" y="476353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1068569" y="5197638"/>
            <a:ext cx="502061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3056" y="4727081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7710" y="1936617"/>
            <a:ext cx="44275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2693457" y="476353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3485545" y="4763539"/>
            <a:ext cx="0" cy="648072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2831249" y="5248431"/>
            <a:ext cx="567784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90636" y="4705866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71209" y="1944086"/>
            <a:ext cx="50847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4" name="Isosceles Triangle 13"/>
          <p:cNvSpPr/>
          <p:nvPr/>
        </p:nvSpPr>
        <p:spPr bwMode="auto">
          <a:xfrm>
            <a:off x="2471209" y="2963339"/>
            <a:ext cx="1230360" cy="180020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15" name="Straight Connector 14"/>
          <p:cNvCxnSpPr>
            <a:stCxn id="3" idx="0"/>
          </p:cNvCxnSpPr>
          <p:nvPr/>
        </p:nvCxnSpPr>
        <p:spPr bwMode="auto">
          <a:xfrm flipV="1">
            <a:off x="1370817" y="2459283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14" idx="0"/>
          </p:cNvCxnSpPr>
          <p:nvPr/>
        </p:nvCxnSpPr>
        <p:spPr bwMode="auto">
          <a:xfrm flipV="1">
            <a:off x="3086389" y="2459283"/>
            <a:ext cx="0" cy="504056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956733" y="2940761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1187624" y="2747315"/>
            <a:ext cx="2028216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96294" y="3429000"/>
            <a:ext cx="731290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r>
              <a:rPr lang="en-US" sz="2800" baseline="-25000" dirty="0" smtClean="0">
                <a:solidFill>
                  <a:srgbClr val="000099"/>
                </a:solidFill>
                <a:latin typeface="Calibri"/>
                <a:sym typeface="Symbol"/>
              </a:rPr>
              <a:t>i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6667" y="2467306"/>
            <a:ext cx="785793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r>
              <a:rPr lang="en-US" sz="2800" baseline="-25000" dirty="0" smtClean="0">
                <a:solidFill>
                  <a:srgbClr val="000099"/>
                </a:solidFill>
                <a:latin typeface="Calibri"/>
                <a:sym typeface="Symbol"/>
              </a:rPr>
              <a:t>k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817710" y="4967476"/>
            <a:ext cx="2883859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5496" y="4653136"/>
            <a:ext cx="798617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r>
              <a:rPr lang="en-US" sz="2800" baseline="-25000" dirty="0" smtClean="0">
                <a:solidFill>
                  <a:srgbClr val="000099"/>
                </a:solidFill>
                <a:latin typeface="Calibri"/>
                <a:sym typeface="Symbol"/>
              </a:rPr>
              <a:t>0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87769" y="4201650"/>
            <a:ext cx="543739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95936" y="2204864"/>
            <a:ext cx="49685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Given combin. circuits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and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, find </a:t>
            </a:r>
            <a:r>
              <a:rPr lang="en-US" sz="2400" dirty="0" smtClean="0">
                <a:solidFill>
                  <a:srgbClr val="000099"/>
                </a:solidFill>
                <a:sym typeface="Symbol"/>
              </a:rPr>
              <a:t>formulas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i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such that</a:t>
            </a:r>
            <a:endParaRPr lang="en-US" sz="2400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834113" y="3933056"/>
            <a:ext cx="2867456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6262073" y="4163064"/>
            <a:ext cx="354584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400" i="1" smtClean="0">
                <a:solidFill>
                  <a:srgbClr val="000099"/>
                </a:solidFill>
                <a:sym typeface="Symbol"/>
              </a:rPr>
              <a:t>  </a:t>
            </a:r>
            <a:endParaRPr lang="en-US" sz="2400" baseline="-25000">
              <a:solidFill>
                <a:srgbClr val="000099"/>
              </a:solidFill>
              <a:sym typeface="Symbo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23928" y="5411611"/>
            <a:ext cx="5040560" cy="83099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A simple inductive proof should exist if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and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are struct. similar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015717" y="3267434"/>
            <a:ext cx="4572000" cy="17912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400" i="1">
                <a:solidFill>
                  <a:srgbClr val="000099"/>
                </a:solidFill>
                <a:sym typeface="Symbol"/>
              </a:rPr>
              <a:t>Img</a:t>
            </a:r>
            <a:r>
              <a:rPr lang="en-US" sz="2400" baseline="-25000">
                <a:solidFill>
                  <a:srgbClr val="000099"/>
                </a:solidFill>
                <a:sym typeface="Symbol"/>
              </a:rPr>
              <a:t>i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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rgbClr val="000099"/>
                </a:solidFill>
                <a:sym typeface="Symbol"/>
              </a:rPr>
              <a:t>i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 , 0 ≤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i &lt;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k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400" i="1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rgbClr val="000099"/>
                </a:solidFill>
                <a:sym typeface="Symbol"/>
              </a:rPr>
              <a:t>i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are </a:t>
            </a:r>
            <a:r>
              <a:rPr lang="en-US" sz="2400">
                <a:solidFill>
                  <a:srgbClr val="FF0000"/>
                </a:solidFill>
                <a:sym typeface="Symbol"/>
              </a:rPr>
              <a:t>as simple as </a:t>
            </a:r>
            <a:r>
              <a:rPr lang="en-US" sz="2400" smtClean="0">
                <a:solidFill>
                  <a:srgbClr val="FF0000"/>
                </a:solidFill>
                <a:sym typeface="Symbol"/>
              </a:rPr>
              <a:t>possible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400" i="1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rgbClr val="000099"/>
                </a:solidFill>
                <a:sym typeface="Symbol"/>
              </a:rPr>
              <a:t>i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>
                <a:solidFill>
                  <a:srgbClr val="FF0000"/>
                </a:solidFill>
                <a:sym typeface="Symbol"/>
              </a:rPr>
              <a:t>can be derived from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i-1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400" i="1">
                <a:solidFill>
                  <a:srgbClr val="000099"/>
                </a:solidFill>
                <a:sym typeface="Symbol"/>
              </a:rPr>
              <a:t>H</a:t>
            </a:r>
            <a:r>
              <a:rPr lang="en-US" sz="2400" baseline="-25000">
                <a:solidFill>
                  <a:srgbClr val="000099"/>
                </a:solidFill>
                <a:sym typeface="Symbol"/>
              </a:rPr>
              <a:t>k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b="1">
                <a:solidFill>
                  <a:srgbClr val="000099"/>
                </a:solidFill>
                <a:sym typeface="Symbol"/>
              </a:rPr>
              <a:t>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Img</a:t>
            </a:r>
            <a:r>
              <a:rPr lang="en-US" sz="2400" baseline="-25000">
                <a:solidFill>
                  <a:srgbClr val="000099"/>
                </a:solidFill>
                <a:sym typeface="Symbol"/>
              </a:rPr>
              <a:t>k</a:t>
            </a:r>
            <a:r>
              <a:rPr lang="en-US" sz="240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z</a:t>
            </a:r>
            <a:r>
              <a:rPr lang="en-US" sz="2400" i="1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)</a:t>
            </a:r>
            <a:endParaRPr lang="en-US" sz="2400">
              <a:solidFill>
                <a:srgbClr val="FF0000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07920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8" grpId="0"/>
      <p:bldP spid="11" grpId="0"/>
      <p:bldP spid="12" grpId="0"/>
      <p:bldP spid="13" grpId="0"/>
      <p:bldP spid="14" grpId="0" animBg="1"/>
      <p:bldP spid="18" grpId="0"/>
      <p:bldP spid="20" grpId="0"/>
      <p:bldP spid="21" grpId="0"/>
      <p:bldP spid="23" grpId="0"/>
      <p:bldP spid="24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Some Background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27987" y="1772816"/>
            <a:ext cx="7404591" cy="3108543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000099"/>
                </a:solidFill>
                <a:sym typeface="Symbol"/>
              </a:rPr>
              <a:t>Building inductive proofs of equivalence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rgbClr val="000099"/>
                </a:solidFill>
                <a:sym typeface="Symbol"/>
              </a:rPr>
              <a:t>Berman, Trevillyan 1988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rgbClr val="000099"/>
                </a:solidFill>
                <a:sym typeface="Symbol"/>
              </a:rPr>
              <a:t>Brand 1993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rgbClr val="000099"/>
                </a:solidFill>
              </a:rPr>
              <a:t>Kuehlmann, Krohm 1996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rgbClr val="000099"/>
                </a:solidFill>
                <a:sym typeface="Symbol"/>
              </a:rPr>
              <a:t>Goldberg, Prasad, Brayton 2001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rgbClr val="000099"/>
                </a:solidFill>
              </a:rPr>
              <a:t>Mishchenko,Chatterjee,Brayton,Een 2006</a:t>
            </a:r>
            <a:endParaRPr lang="en-US" sz="280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6" y="5174206"/>
            <a:ext cx="6524333" cy="1040285"/>
          </a:xfrm>
          <a:prstGeom prst="rect">
            <a:avLst/>
          </a:prstGeom>
          <a:solidFill>
            <a:srgbClr val="FFFF66"/>
          </a:solidFill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0099"/>
                </a:solidFill>
                <a:sym typeface="Symbol"/>
              </a:rPr>
              <a:t>Proofs are based on derivation of </a:t>
            </a:r>
          </a:p>
          <a:p>
            <a:r>
              <a:rPr lang="en-US" sz="2800" smtClean="0">
                <a:solidFill>
                  <a:srgbClr val="FF0000"/>
                </a:solidFill>
                <a:sym typeface="Symbol"/>
              </a:rPr>
              <a:t>pre-defined</a:t>
            </a:r>
            <a:r>
              <a:rPr lang="en-US" sz="2800" smtClean="0">
                <a:solidFill>
                  <a:srgbClr val="000099"/>
                </a:solidFill>
                <a:sym typeface="Symbol"/>
              </a:rPr>
              <a:t> relations e.g. equivalences</a:t>
            </a:r>
          </a:p>
        </p:txBody>
      </p:sp>
    </p:spTree>
    <p:extLst>
      <p:ext uri="{BB962C8B-B14F-4D97-AF65-F5344CB8AC3E}">
        <p14:creationId xmlns:p14="http://schemas.microsoft.com/office/powerpoint/2010/main" val="20316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773988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99"/>
                </a:solidFill>
              </a:rPr>
              <a:t>Outline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420888"/>
            <a:ext cx="7848872" cy="21602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ea typeface="Ebrima" pitchFamily="2" charset="0"/>
                <a:cs typeface="Arial" pitchFamily="34" charset="0"/>
              </a:rPr>
              <a:t>Introduction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ea typeface="Ebrima" pitchFamily="2" charset="0"/>
                <a:cs typeface="Arial" pitchFamily="34" charset="0"/>
              </a:rPr>
              <a:t>Equivalence checking by logic relaxation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ea typeface="Ebrima" pitchFamily="2" charset="0"/>
                <a:cs typeface="Arial" pitchFamily="34" charset="0"/>
              </a:rPr>
              <a:t>Experimental results and conclusions</a:t>
            </a:r>
          </a:p>
        </p:txBody>
      </p:sp>
    </p:spTree>
    <p:extLst>
      <p:ext uri="{BB962C8B-B14F-4D97-AF65-F5344CB8AC3E}">
        <p14:creationId xmlns:p14="http://schemas.microsoft.com/office/powerpoint/2010/main" val="85887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040" y="476672"/>
            <a:ext cx="7773988" cy="1143000"/>
          </a:xfrm>
        </p:spPr>
        <p:txBody>
          <a:bodyPr/>
          <a:lstStyle/>
          <a:p>
            <a:r>
              <a:rPr lang="en-US" dirty="0" smtClean="0"/>
              <a:t>Structure Of Cut Image</a:t>
            </a:r>
            <a:endParaRPr lang="en-US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687040" y="1580670"/>
            <a:ext cx="8208912" cy="46166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000099"/>
                </a:solidFill>
                <a:sym typeface="Symbol"/>
              </a:rPr>
              <a:t>Assignments excluded from cut image: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S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excl</a:t>
            </a:r>
            <a:r>
              <a:rPr lang="en-US" sz="2400" i="1" baseline="-250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=</a:t>
            </a:r>
            <a:r>
              <a:rPr lang="en-US" sz="2400" i="1" baseline="-250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S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rlx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U</a:t>
            </a:r>
            <a:r>
              <a:rPr lang="en-US" sz="2400" i="1" smtClean="0">
                <a:solidFill>
                  <a:srgbClr val="000099"/>
                </a:solidFill>
                <a:sym typeface="Symbol"/>
              </a:rPr>
              <a:t> S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imp</a:t>
            </a:r>
            <a:endParaRPr lang="en-US" sz="24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" name="Isosceles Triangle 2"/>
          <p:cNvSpPr/>
          <p:nvPr/>
        </p:nvSpPr>
        <p:spPr bwMode="auto">
          <a:xfrm>
            <a:off x="179512" y="2902125"/>
            <a:ext cx="1104007" cy="169287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378936" y="4594994"/>
            <a:ext cx="0" cy="609433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1089680" y="4594994"/>
            <a:ext cx="0" cy="609433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460307" y="5003212"/>
            <a:ext cx="450501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252" y="4560710"/>
            <a:ext cx="487899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5210" y="2288903"/>
            <a:ext cx="397281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918325" y="4594994"/>
            <a:ext cx="0" cy="609433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629069" y="4594994"/>
            <a:ext cx="0" cy="609433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2041967" y="5050977"/>
            <a:ext cx="509475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95255" y="4540760"/>
            <a:ext cx="487899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63688" y="2276872"/>
            <a:ext cx="456255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z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14" name="Isosceles Triangle 13"/>
          <p:cNvSpPr/>
          <p:nvPr/>
        </p:nvSpPr>
        <p:spPr bwMode="auto">
          <a:xfrm>
            <a:off x="1718901" y="2902125"/>
            <a:ext cx="1104007" cy="1692870"/>
          </a:xfrm>
          <a:prstGeom prst="triangl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Arial" charset="0"/>
              <a:sym typeface="Symbol" pitchFamily="18" charset="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62815" y="3502547"/>
            <a:ext cx="67678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Cut</a:t>
            </a:r>
            <a:endParaRPr lang="en-US" sz="2800" baseline="-25000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6789" y="5570847"/>
            <a:ext cx="1824538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EQ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(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,</a:t>
            </a:r>
            <a:r>
              <a:rPr lang="en-US" sz="2800" i="1" dirty="0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800" i="1" dirty="0" smtClean="0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r>
              <a:rPr lang="en-US" sz="2800" dirty="0" smtClean="0">
                <a:solidFill>
                  <a:srgbClr val="000099"/>
                </a:solidFill>
                <a:sym typeface="Symbol"/>
              </a:rPr>
              <a:t>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7544" y="3501008"/>
            <a:ext cx="438993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endParaRPr lang="en-US" sz="2800" b="1" i="1" dirty="0" smtClean="0">
              <a:solidFill>
                <a:srgbClr val="000099"/>
              </a:solidFill>
              <a:sym typeface="Symbo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39090" y="3525145"/>
            <a:ext cx="515228" cy="49202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800" b="1" i="1" dirty="0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endParaRPr lang="en-US" sz="2800" b="1" i="1" dirty="0" smtClean="0">
              <a:solidFill>
                <a:srgbClr val="000099"/>
              </a:solidFill>
              <a:sym typeface="Symbol"/>
            </a:endParaRPr>
          </a:p>
        </p:txBody>
      </p:sp>
      <p:cxnSp>
        <p:nvCxnSpPr>
          <p:cNvPr id="23" name="Straight Connector 22"/>
          <p:cNvCxnSpPr>
            <a:stCxn id="3" idx="0"/>
          </p:cNvCxnSpPr>
          <p:nvPr/>
        </p:nvCxnSpPr>
        <p:spPr bwMode="auto">
          <a:xfrm flipV="1">
            <a:off x="731516" y="2636912"/>
            <a:ext cx="3685" cy="265213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14" idx="0"/>
          </p:cNvCxnSpPr>
          <p:nvPr/>
        </p:nvCxnSpPr>
        <p:spPr bwMode="auto">
          <a:xfrm flipH="1" flipV="1">
            <a:off x="2270904" y="2636912"/>
            <a:ext cx="1" cy="265213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107504" y="4017170"/>
            <a:ext cx="2715404" cy="8597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321477" y="4509411"/>
            <a:ext cx="284052" cy="5232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99"/>
                </a:solidFill>
                <a:sym typeface="Symbol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56213" y="2414070"/>
            <a:ext cx="5832648" cy="2222147"/>
          </a:xfrm>
          <a:prstGeom prst="rect">
            <a:avLst/>
          </a:prstGeom>
          <a:solidFill>
            <a:srgbClr val="FFFF66"/>
          </a:solidFill>
          <a:ln>
            <a:noFill/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0099"/>
                </a:solidFill>
                <a:sym typeface="Symbol"/>
              </a:rPr>
              <a:t>S</a:t>
            </a:r>
            <a:r>
              <a:rPr lang="en-US" sz="2800" baseline="-25000" smtClean="0">
                <a:solidFill>
                  <a:srgbClr val="000099"/>
                </a:solidFill>
                <a:sym typeface="Symbol"/>
              </a:rPr>
              <a:t>rlx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= {(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>
                <a:solidFill>
                  <a:srgbClr val="000099"/>
                </a:solidFill>
                <a:sym typeface="Symbol"/>
              </a:rPr>
              <a:t>) | </a:t>
            </a:r>
            <a:r>
              <a:rPr lang="en-US" sz="2400" smtClean="0">
                <a:solidFill>
                  <a:srgbClr val="FF0000"/>
                </a:solidFill>
                <a:sym typeface="Symbol"/>
              </a:rPr>
              <a:t>only relaxed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inputs (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>
                <a:solidFill>
                  <a:srgbClr val="000099"/>
                </a:solidFill>
                <a:sym typeface="Symbol"/>
              </a:rPr>
              <a:t>)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where  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≠ </a:t>
            </a:r>
            <a:r>
              <a:rPr lang="en-US" sz="2400" b="1" i="1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b="1" i="1" smtClean="0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r>
              <a:rPr lang="en-US" sz="2400" smtClean="0">
                <a:solidFill>
                  <a:srgbClr val="000099"/>
                </a:solidFill>
                <a:latin typeface="+mj-lt"/>
                <a:sym typeface="Symbol"/>
              </a:rPr>
              <a:t>can produce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>
                <a:solidFill>
                  <a:srgbClr val="000099"/>
                </a:solidFill>
                <a:sym typeface="Symbol"/>
              </a:rPr>
              <a:t>) </a:t>
            </a:r>
            <a:r>
              <a:rPr lang="en-US" sz="2400" smtClean="0">
                <a:solidFill>
                  <a:srgbClr val="000099"/>
                </a:solidFill>
                <a:latin typeface="Calibri"/>
                <a:sym typeface="Symbol"/>
              </a:rPr>
              <a:t>}</a:t>
            </a:r>
          </a:p>
          <a:p>
            <a:endParaRPr lang="en-US" sz="2400" smtClean="0">
              <a:solidFill>
                <a:srgbClr val="000099"/>
              </a:solidFill>
              <a:sym typeface="Symbol"/>
            </a:endParaRPr>
          </a:p>
          <a:p>
            <a:r>
              <a:rPr lang="en-US" sz="2800" smtClean="0">
                <a:solidFill>
                  <a:srgbClr val="000099"/>
                </a:solidFill>
                <a:sym typeface="Symbol"/>
              </a:rPr>
              <a:t>S</a:t>
            </a:r>
            <a:r>
              <a:rPr lang="en-US" sz="2800" baseline="-25000" smtClean="0">
                <a:solidFill>
                  <a:srgbClr val="000099"/>
                </a:solidFill>
                <a:sym typeface="Symbol"/>
              </a:rPr>
              <a:t>imp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= {(</a:t>
            </a:r>
            <a:r>
              <a:rPr lang="en-US" sz="2400" b="1" i="1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) | no input (</a:t>
            </a:r>
            <a:r>
              <a:rPr lang="en-US" sz="2400" b="1" i="1" smtClean="0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x</a:t>
            </a:r>
            <a:r>
              <a:rPr lang="en-US" sz="2400" b="1" i="1" smtClean="0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>
                <a:solidFill>
                  <a:srgbClr val="000099"/>
                </a:solidFill>
                <a:sym typeface="Symbol"/>
              </a:rPr>
              <a:t>) 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can produce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>
                <a:solidFill>
                  <a:srgbClr val="000099"/>
                </a:solidFill>
                <a:sym typeface="Symbol"/>
              </a:rPr>
              <a:t>) </a:t>
            </a:r>
            <a:r>
              <a:rPr lang="en-US" sz="2400" smtClean="0">
                <a:solidFill>
                  <a:srgbClr val="000099"/>
                </a:solidFill>
                <a:latin typeface="Calibri"/>
                <a:sym typeface="Symbol"/>
              </a:rPr>
              <a:t>}</a:t>
            </a:r>
            <a:endParaRPr lang="en-US" sz="2400">
              <a:solidFill>
                <a:srgbClr val="000099"/>
              </a:solidFill>
              <a:sym typeface="Symbo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64085" y="5052735"/>
            <a:ext cx="5688633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400">
                <a:solidFill>
                  <a:srgbClr val="000099"/>
                </a:solidFill>
                <a:sym typeface="Symbol"/>
              </a:rPr>
              <a:t>(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,</a:t>
            </a:r>
            <a:r>
              <a:rPr lang="en-US" sz="2400" b="1" i="1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>
                <a:solidFill>
                  <a:srgbClr val="000099"/>
                </a:solidFill>
                <a:sym typeface="Symbol"/>
              </a:rPr>
              <a:t>) 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S</a:t>
            </a:r>
            <a:r>
              <a:rPr lang="en-US" sz="2400" baseline="-25000" smtClean="0">
                <a:solidFill>
                  <a:srgbClr val="000099"/>
                </a:solidFill>
                <a:sym typeface="Symbol"/>
              </a:rPr>
              <a:t>imp </a:t>
            </a:r>
            <a:r>
              <a:rPr lang="en-US" sz="2400" smtClean="0">
                <a:solidFill>
                  <a:srgbClr val="000099"/>
                </a:solidFill>
                <a:sym typeface="Symbol"/>
              </a:rPr>
              <a:t>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iff </a:t>
            </a:r>
            <a:endParaRPr lang="en-US" sz="2400" b="1" i="1" smtClean="0">
              <a:solidFill>
                <a:srgbClr val="000099"/>
              </a:solidFill>
              <a:sym typeface="Symbol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smtClean="0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'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cannot be produced in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' </a:t>
            </a:r>
            <a:r>
              <a:rPr lang="en-US" sz="2400">
                <a:solidFill>
                  <a:srgbClr val="000099"/>
                </a:solidFill>
                <a:sym typeface="Symbol"/>
              </a:rPr>
              <a:t>and/or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>
                <a:solidFill>
                  <a:srgbClr val="000099"/>
                </a:solidFill>
                <a:sym typeface="Symbol"/>
              </a:rPr>
              <a:t>q</a:t>
            </a:r>
            <a:r>
              <a:rPr lang="en-US" sz="2400" b="1" i="1">
                <a:solidFill>
                  <a:srgbClr val="000099"/>
                </a:solidFill>
                <a:latin typeface="Calibri"/>
                <a:sym typeface="Symbol"/>
              </a:rPr>
              <a:t>"</a:t>
            </a:r>
            <a:r>
              <a:rPr lang="en-US" sz="2400">
                <a:solidFill>
                  <a:srgbClr val="000099"/>
                </a:solidFill>
                <a:sym typeface="Symbol"/>
              </a:rPr>
              <a:t> cannot be produced in </a:t>
            </a:r>
            <a:r>
              <a:rPr lang="en-US" sz="2400" i="1">
                <a:solidFill>
                  <a:srgbClr val="000099"/>
                </a:solidFill>
                <a:sym typeface="Symbol"/>
              </a:rPr>
              <a:t>N</a:t>
            </a:r>
            <a:r>
              <a:rPr lang="en-US" sz="2400" i="1">
                <a:solidFill>
                  <a:srgbClr val="000099"/>
                </a:solidFill>
                <a:latin typeface="Calibri"/>
                <a:sym typeface="Symbol"/>
              </a:rPr>
              <a:t>" </a:t>
            </a:r>
            <a:endParaRPr lang="en-US" sz="2400" dirty="0">
              <a:solidFill>
                <a:srgbClr val="000099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94267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" grpId="0" animBg="1"/>
      <p:bldP spid="6" grpId="0"/>
      <p:bldP spid="7" grpId="0"/>
      <p:bldP spid="8" grpId="0"/>
      <p:bldP spid="11" grpId="0"/>
      <p:bldP spid="12" grpId="0"/>
      <p:bldP spid="13" grpId="0"/>
      <p:bldP spid="14" grpId="0" animBg="1"/>
      <p:bldP spid="28" grpId="0"/>
      <p:bldP spid="29" grpId="0"/>
      <p:bldP spid="22" grpId="0"/>
      <p:bldP spid="30" grpId="0"/>
      <p:bldP spid="17" grpId="0" animBg="1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TODATETIMEENABLED" val="0"/>
  <p:tag name="AUTODATETIMEFORMAT" val="$WEEKDAY, $MONTHNAME $DAY, $HH:$MM:$SS $AMPM"/>
  <p:tag name="AUTODATETIMEFLAGS" val="27568"/>
</p:tagLst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accent2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  <a:sym typeface="Symbol" pitchFamily="18" charset="2"/>
          </a:defRPr>
        </a:defPPr>
      </a:lstStyle>
    </a:spDef>
    <a:lnDef>
      <a:spPr bwMode="auto"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  <a:ln>
          <a:noFill/>
          <a:prstDash val="solid"/>
        </a:ln>
      </a:spPr>
      <a:bodyPr wrap="square" rtlCol="0">
        <a:spAutoFit/>
      </a:bodyPr>
      <a:lstStyle>
        <a:defPPr>
          <a:defRPr sz="2800" smtClean="0">
            <a:solidFill>
              <a:srgbClr val="000099"/>
            </a:solidFill>
            <a:sym typeface="Symbol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42190</TotalTime>
  <Words>1201</Words>
  <Application>Microsoft Office PowerPoint</Application>
  <PresentationFormat>On-screen Show (4:3)</PresentationFormat>
  <Paragraphs>273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Equivalence Checking By Logic Relaxation</vt:lpstr>
      <vt:lpstr>Outline</vt:lpstr>
      <vt:lpstr>Motivation</vt:lpstr>
      <vt:lpstr>Solving EC</vt:lpstr>
      <vt:lpstr>Cut Image</vt:lpstr>
      <vt:lpstr>Problem To Solve: Finding an Inductive Proof Of Equivalence</vt:lpstr>
      <vt:lpstr>Some Background</vt:lpstr>
      <vt:lpstr>Outline</vt:lpstr>
      <vt:lpstr>Structure Of Cut Image</vt:lpstr>
      <vt:lpstr>Definition Of Boundary Formulas</vt:lpstr>
      <vt:lpstr>Boundary Formula for   Cut = {z',z" }</vt:lpstr>
      <vt:lpstr>Boundary Formula And Partial Quantifier Elimination</vt:lpstr>
      <vt:lpstr>Contrasting Cut Image And Boundary Formulas</vt:lpstr>
      <vt:lpstr>Boundary Formulas Of Structurally Similar Circuits</vt:lpstr>
      <vt:lpstr>EC By Logic Relaxation</vt:lpstr>
      <vt:lpstr>Outline</vt:lpstr>
      <vt:lpstr>Non-Trivial Example Of EC</vt:lpstr>
      <vt:lpstr>Comparison With ABC</vt:lpstr>
      <vt:lpstr>Proving Inequivalence</vt:lpstr>
      <vt:lpstr>Conclusions </vt:lpstr>
    </vt:vector>
  </TitlesOfParts>
  <Company>Cadence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Eugene</cp:lastModifiedBy>
  <cp:revision>4630</cp:revision>
  <dcterms:created xsi:type="dcterms:W3CDTF">2010-03-30T20:29:55Z</dcterms:created>
  <dcterms:modified xsi:type="dcterms:W3CDTF">2016-10-05T07:45:36Z</dcterms:modified>
</cp:coreProperties>
</file>