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6" r:id="rId2"/>
    <p:sldId id="663" r:id="rId3"/>
    <p:sldId id="664" r:id="rId4"/>
    <p:sldId id="496" r:id="rId5"/>
    <p:sldId id="647" r:id="rId6"/>
    <p:sldId id="648" r:id="rId7"/>
    <p:sldId id="649" r:id="rId8"/>
    <p:sldId id="650" r:id="rId9"/>
    <p:sldId id="651" r:id="rId10"/>
    <p:sldId id="652" r:id="rId11"/>
    <p:sldId id="646" r:id="rId12"/>
    <p:sldId id="653" r:id="rId13"/>
    <p:sldId id="654" r:id="rId14"/>
    <p:sldId id="655" r:id="rId15"/>
    <p:sldId id="656" r:id="rId16"/>
    <p:sldId id="657" r:id="rId17"/>
    <p:sldId id="665" r:id="rId18"/>
    <p:sldId id="658" r:id="rId19"/>
    <p:sldId id="659" r:id="rId20"/>
    <p:sldId id="660" r:id="rId21"/>
    <p:sldId id="661" r:id="rId22"/>
    <p:sldId id="662" r:id="rId23"/>
  </p:sldIdLst>
  <p:sldSz cx="9144000" cy="6858000" type="screen4x3"/>
  <p:notesSz cx="6858000" cy="9144000"/>
  <p:embeddedFontLst>
    <p:embeddedFont>
      <p:font typeface="cmex10" pitchFamily="34" charset="0"/>
      <p:regular r:id="rId25"/>
    </p:embeddedFont>
    <p:embeddedFont>
      <p:font typeface="cmmi8" pitchFamily="34" charset="0"/>
      <p:regular r:id="rId26"/>
    </p:embeddedFont>
    <p:embeddedFont>
      <p:font typeface="cmsy10" pitchFamily="34" charset="0"/>
      <p:regular r:id="rId27"/>
    </p:embeddedFont>
    <p:embeddedFont>
      <p:font typeface="cmsy8" pitchFamily="34" charset="0"/>
      <p:regular r:id="rId28"/>
    </p:embeddedFont>
    <p:embeddedFont>
      <p:font typeface="lcmss8" pitchFamily="34" charset="0"/>
      <p:regular r:id="rId29"/>
    </p:embeddedFont>
    <p:embeddedFont>
      <p:font typeface="cmtt8" pitchFamily="34" charset="0"/>
      <p:regular r:id="rId30"/>
    </p:embeddedFont>
    <p:embeddedFont>
      <p:font typeface="Cambria Math" pitchFamily="18" charset="0"/>
      <p:regular r:id="rId31"/>
    </p:embeddedFont>
  </p:embeddedFontLst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A3FFE7"/>
    <a:srgbClr val="990033"/>
    <a:srgbClr val="81FFDE"/>
    <a:srgbClr val="0099FF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52" autoAdjust="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5786438"/>
            <a:ext cx="2646363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88113" y="8869363"/>
            <a:ext cx="369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4496ED2E-30E9-4FC4-9642-8E60FE515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96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D71953CA-F080-4F00-BC85-340F365BA924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00150" cy="27463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A1F8-9D3B-4DB0-B0C2-FBDB49D717C5}" type="slidenum">
              <a:rPr lang="en-US"/>
              <a:pPr/>
              <a:t>3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0015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2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1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7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85303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23014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3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45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0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4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34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36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87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9900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Interpolants</a:t>
            </a:r>
            <a:r>
              <a:rPr lang="en-US" dirty="0" smtClean="0"/>
              <a:t> from Z3 proofs</a:t>
            </a:r>
            <a:br>
              <a:rPr lang="en-US" dirty="0" smtClean="0"/>
            </a:br>
            <a:endParaRPr lang="en-US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Ken McMillan</a:t>
            </a:r>
          </a:p>
          <a:p>
            <a:pPr eaLnBrk="1" hangingPunct="1"/>
            <a:r>
              <a:rPr lang="en-US" dirty="0" smtClean="0"/>
              <a:t>Microsoft Research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>
                <a:effectLst/>
                <a:latin typeface="Arial" pitchFamily="34" charset="0"/>
              </a:rPr>
              <a:t>TexPoint fonts used in EMF: </a:t>
            </a:r>
            <a:r>
              <a:rPr lang="en-US" sz="1800">
                <a:effectLst/>
                <a:latin typeface="cmmi8" pitchFamily="34" charset="0"/>
              </a:rPr>
              <a:t>A</a:t>
            </a:r>
            <a:r>
              <a:rPr lang="en-US" sz="1800">
                <a:effectLst/>
                <a:latin typeface="cmsy8" pitchFamily="34" charset="0"/>
              </a:rPr>
              <a:t>A</a:t>
            </a:r>
            <a:r>
              <a:rPr lang="en-US" sz="1800">
                <a:effectLst/>
                <a:latin typeface="lcmss8" pitchFamily="34" charset="0"/>
              </a:rPr>
              <a:t>A</a:t>
            </a:r>
            <a:r>
              <a:rPr lang="en-US" sz="1800">
                <a:effectLst/>
                <a:latin typeface="cmex10" pitchFamily="34" charset="0"/>
              </a:rPr>
              <a:t>A</a:t>
            </a:r>
            <a:r>
              <a:rPr lang="en-US" sz="1800">
                <a:effectLst/>
                <a:latin typeface="cmtt8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Z3 does generate proofs, but leaves a number of issues to be resolved for interpolation.</a:t>
            </a:r>
          </a:p>
          <a:p>
            <a:pPr lvl="1"/>
            <a:r>
              <a:rPr lang="en-US" dirty="0" smtClean="0"/>
              <a:t>Theory lemmas do not have proofs</a:t>
            </a:r>
          </a:p>
          <a:p>
            <a:pPr lvl="1"/>
            <a:r>
              <a:rPr lang="en-US" dirty="0" smtClean="0"/>
              <a:t>Theory propagation</a:t>
            </a:r>
          </a:p>
          <a:p>
            <a:pPr lvl="1"/>
            <a:r>
              <a:rPr lang="en-US" dirty="0" smtClean="0"/>
              <a:t>Preprocessing</a:t>
            </a:r>
          </a:p>
          <a:p>
            <a:pPr lvl="1"/>
            <a:r>
              <a:rPr lang="en-US" dirty="0" smtClean="0"/>
              <a:t>Axiom instances</a:t>
            </a:r>
          </a:p>
          <a:p>
            <a:pPr lvl="1"/>
            <a:r>
              <a:rPr lang="en-US" dirty="0" smtClean="0"/>
              <a:t>Case splits</a:t>
            </a:r>
          </a:p>
          <a:p>
            <a:r>
              <a:rPr lang="en-US" dirty="0" smtClean="0"/>
              <a:t>These problems can be addressed in practice by proof transformations.</a:t>
            </a:r>
          </a:p>
          <a:p>
            <a:r>
              <a:rPr lang="en-US" dirty="0" smtClean="0"/>
              <a:t>The result is a strict resolution proof with interpolated theory lemmas.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24400" y="2209800"/>
            <a:ext cx="2692221" cy="1219200"/>
            <a:chOff x="4724400" y="2209800"/>
            <a:chExt cx="2692221" cy="1219200"/>
          </a:xfrm>
        </p:grpSpPr>
        <p:sp>
          <p:nvSpPr>
            <p:cNvPr id="4" name="Right Brace 3"/>
            <p:cNvSpPr/>
            <p:nvPr/>
          </p:nvSpPr>
          <p:spPr bwMode="auto">
            <a:xfrm>
              <a:off x="4724400" y="2209800"/>
              <a:ext cx="381000" cy="12192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0" y="2639913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Non-strict clauses!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6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</a:t>
            </a:r>
            <a:r>
              <a:rPr lang="en-US" dirty="0" err="1" smtClean="0"/>
              <a:t>prover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914400"/>
          </a:xfrm>
        </p:spPr>
        <p:txBody>
          <a:bodyPr/>
          <a:lstStyle/>
          <a:p>
            <a:r>
              <a:rPr lang="en-US" dirty="0" smtClean="0"/>
              <a:t>To interpolate the lemmas, we use a secondary interpolating </a:t>
            </a:r>
            <a:r>
              <a:rPr lang="en-US" dirty="0" err="1" smtClean="0"/>
              <a:t>prover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can be a simple SMT solver, since high efficiency is not required.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57200" y="3105090"/>
            <a:ext cx="3182112" cy="3295710"/>
            <a:chOff x="457200" y="3105090"/>
            <a:chExt cx="3182112" cy="3295710"/>
          </a:xfrm>
        </p:grpSpPr>
        <p:sp>
          <p:nvSpPr>
            <p:cNvPr id="4" name="Isosceles Triangle 3"/>
            <p:cNvSpPr/>
            <p:nvPr/>
          </p:nvSpPr>
          <p:spPr bwMode="auto">
            <a:xfrm flipV="1">
              <a:off x="457200" y="3657600"/>
              <a:ext cx="3182112" cy="27432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09600" y="3105090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3105090"/>
                  <a:ext cx="419602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322112" y="3105090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112" y="3105090"/>
                  <a:ext cx="419602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034624" y="3105090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4624" y="3105090"/>
                  <a:ext cx="41960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06540" y="3105090"/>
                  <a:ext cx="4303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540" y="3105090"/>
                  <a:ext cx="430374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692340" y="3105090"/>
                  <a:ext cx="4303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2340" y="3105090"/>
                  <a:ext cx="430374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2623023" y="3146754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LEMMA</a:t>
              </a:r>
              <a:endParaRPr lang="en-US" sz="1800" dirty="0">
                <a:effectLst/>
              </a:endParaRPr>
            </a:p>
          </p:txBody>
        </p:sp>
      </p:grpSp>
      <p:sp>
        <p:nvSpPr>
          <p:cNvPr id="15" name="Oval 14"/>
          <p:cNvSpPr/>
          <p:nvPr/>
        </p:nvSpPr>
        <p:spPr bwMode="auto">
          <a:xfrm>
            <a:off x="3049524" y="3810000"/>
            <a:ext cx="152400" cy="1524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744724" y="2333378"/>
            <a:ext cx="4856761" cy="739446"/>
            <a:chOff x="2744724" y="2333378"/>
            <a:chExt cx="4856761" cy="739446"/>
          </a:xfrm>
        </p:grpSpPr>
        <p:sp>
          <p:nvSpPr>
            <p:cNvPr id="11" name="Isosceles Triangle 10"/>
            <p:cNvSpPr/>
            <p:nvPr/>
          </p:nvSpPr>
          <p:spPr bwMode="auto">
            <a:xfrm flipV="1">
              <a:off x="2744724" y="2333378"/>
              <a:ext cx="762000" cy="739446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83324" y="2340812"/>
              <a:ext cx="31181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</a:rPr>
                <a:t>Proof of lemma is missing</a:t>
              </a:r>
              <a:endParaRPr lang="en-US" dirty="0">
                <a:effectLst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62057" y="239074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879277" y="3124200"/>
                <a:ext cx="24359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∨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∨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∨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∨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∨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rgbClr val="006600"/>
                  </a:solidFill>
                  <a:effectLst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277" y="3124200"/>
                <a:ext cx="2435923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3597718" y="3810000"/>
            <a:ext cx="5165282" cy="1390710"/>
            <a:chOff x="3597718" y="3810000"/>
            <a:chExt cx="5165282" cy="1390710"/>
          </a:xfrm>
        </p:grpSpPr>
        <p:sp>
          <p:nvSpPr>
            <p:cNvPr id="31" name="TextBox 30"/>
            <p:cNvSpPr txBox="1"/>
            <p:nvPr/>
          </p:nvSpPr>
          <p:spPr>
            <a:xfrm>
              <a:off x="4114800" y="3810000"/>
              <a:ext cx="45159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</a:rPr>
                <a:t>Secondary </a:t>
              </a:r>
              <a:r>
                <a:rPr lang="en-US" dirty="0" err="1" smtClean="0">
                  <a:effectLst/>
                </a:rPr>
                <a:t>prover</a:t>
              </a:r>
              <a:r>
                <a:rPr lang="en-US" dirty="0" smtClean="0">
                  <a:effectLst/>
                </a:rPr>
                <a:t> provides </a:t>
              </a:r>
              <a:r>
                <a:rPr lang="en-US" dirty="0" err="1" smtClean="0">
                  <a:effectLst/>
                </a:rPr>
                <a:t>interpolant</a:t>
              </a:r>
              <a:endParaRPr lang="en-US" dirty="0" smtClean="0">
                <a:effectLst/>
              </a:endParaRPr>
            </a:p>
            <a:p>
              <a:r>
                <a:rPr lang="en-US" dirty="0" smtClean="0">
                  <a:effectLst/>
                </a:rPr>
                <a:t>for these formulas.</a:t>
              </a:r>
              <a:endParaRPr lang="en-US" dirty="0">
                <a:effectLst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597718" y="4800600"/>
                  <a:ext cx="24215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∧(¬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∧¬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∧¬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6600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7718" y="4800600"/>
                  <a:ext cx="242156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403187" y="4800600"/>
                  <a:ext cx="23598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 smtClean="0">
                      <a:solidFill>
                        <a:srgbClr val="006600"/>
                      </a:solidFill>
                      <a:effectLst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¬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∧¬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∧¬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)∧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𝐵</m:t>
                      </m:r>
                    </m:oMath>
                  </a14:m>
                  <a:endParaRPr lang="en-US" dirty="0">
                    <a:solidFill>
                      <a:srgbClr val="006600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3187" y="4800600"/>
                  <a:ext cx="2359813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577" t="-6154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/>
          <p:cNvSpPr txBox="1"/>
          <p:nvPr/>
        </p:nvSpPr>
        <p:spPr>
          <a:xfrm>
            <a:off x="4061049" y="5667345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Result is interpolation for lemma.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904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28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strict lemmas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838200"/>
          </a:xfrm>
        </p:spPr>
        <p:txBody>
          <a:bodyPr/>
          <a:lstStyle/>
          <a:p>
            <a:r>
              <a:rPr lang="en-US" dirty="0" smtClean="0"/>
              <a:t>As a result of theory propagation, the resolution tree may embed sub-trees involving theory reasoning.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 bwMode="auto">
          <a:xfrm flipV="1">
            <a:off x="457200" y="2838510"/>
            <a:ext cx="3182112" cy="2743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09600" y="2286000"/>
                <a:ext cx="4196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86000"/>
                <a:ext cx="419602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22112" y="2286000"/>
                <a:ext cx="4196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112" y="2286000"/>
                <a:ext cx="419602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34624" y="2286000"/>
                <a:ext cx="4196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624" y="2286000"/>
                <a:ext cx="41960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06540" y="2286000"/>
                <a:ext cx="4303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40" y="2286000"/>
                <a:ext cx="43037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692340" y="2286000"/>
                <a:ext cx="4303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340" y="2286000"/>
                <a:ext cx="43037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623023" y="232766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effectLst/>
              </a:rPr>
              <a:t>LEMMA</a:t>
            </a:r>
            <a:endParaRPr lang="en-US" sz="1800" dirty="0">
              <a:effectLst/>
            </a:endParaRPr>
          </a:p>
        </p:txBody>
      </p:sp>
      <p:sp>
        <p:nvSpPr>
          <p:cNvPr id="23" name="Isosceles Triangle 22"/>
          <p:cNvSpPr/>
          <p:nvPr/>
        </p:nvSpPr>
        <p:spPr bwMode="auto">
          <a:xfrm flipV="1">
            <a:off x="1901525" y="3676710"/>
            <a:ext cx="685800" cy="685800"/>
          </a:xfrm>
          <a:prstGeom prst="triangle">
            <a:avLst/>
          </a:prstGeom>
          <a:solidFill>
            <a:srgbClr val="A3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587325" y="2819400"/>
            <a:ext cx="5642275" cy="2505307"/>
            <a:chOff x="2587325" y="2819400"/>
            <a:chExt cx="5642275" cy="2505307"/>
          </a:xfrm>
        </p:grpSpPr>
        <p:sp>
          <p:nvSpPr>
            <p:cNvPr id="42" name="Isosceles Triangle 41"/>
            <p:cNvSpPr/>
            <p:nvPr/>
          </p:nvSpPr>
          <p:spPr bwMode="auto">
            <a:xfrm flipV="1">
              <a:off x="5502576" y="3219510"/>
              <a:ext cx="2530100" cy="1721822"/>
            </a:xfrm>
            <a:prstGeom prst="triangle">
              <a:avLst>
                <a:gd name="adj" fmla="val 45495"/>
              </a:avLst>
            </a:prstGeom>
            <a:solidFill>
              <a:srgbClr val="A3FFE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502576" y="2819400"/>
                  <a:ext cx="88267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effectLst/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2576" y="2819400"/>
                  <a:ext cx="882678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166220" y="2828693"/>
                  <a:ext cx="8664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effectLst/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6220" y="2828693"/>
                  <a:ext cx="866456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endCxn id="46" idx="0"/>
            </p:cNvCxnSpPr>
            <p:nvPr/>
          </p:nvCxnSpPr>
          <p:spPr bwMode="auto">
            <a:xfrm flipH="1">
              <a:off x="7044745" y="3228803"/>
              <a:ext cx="326103" cy="5049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6601098" y="3733800"/>
                  <a:ext cx="8872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effectLst/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1098" y="3733800"/>
                  <a:ext cx="887294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Connector 46"/>
            <p:cNvCxnSpPr/>
            <p:nvPr/>
          </p:nvCxnSpPr>
          <p:spPr bwMode="auto">
            <a:xfrm>
              <a:off x="6677298" y="3807730"/>
              <a:ext cx="6935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Box 47"/>
            <p:cNvSpPr txBox="1"/>
            <p:nvPr/>
          </p:nvSpPr>
          <p:spPr>
            <a:xfrm>
              <a:off x="7429381" y="3980162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/>
                </a:rPr>
                <a:t>SYMM</a:t>
              </a:r>
              <a:endParaRPr lang="en-US" sz="1600" dirty="0">
                <a:effectLst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6364748" y="4953000"/>
              <a:ext cx="6935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5991498" y="3228803"/>
              <a:ext cx="609600" cy="12861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H="1">
              <a:off x="6771268" y="4108423"/>
              <a:ext cx="242154" cy="4064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xtBox 51"/>
            <p:cNvSpPr txBox="1"/>
            <p:nvPr/>
          </p:nvSpPr>
          <p:spPr>
            <a:xfrm>
              <a:off x="7134498" y="4800600"/>
              <a:ext cx="8771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/>
                </a:rPr>
                <a:t>TRANS</a:t>
              </a:r>
              <a:endParaRPr lang="en-US" sz="1600" dirty="0">
                <a:effectLst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6220098" y="4924597"/>
                  <a:ext cx="8872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effectLst/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0098" y="4924597"/>
                  <a:ext cx="887294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/>
            <p:cNvCxnSpPr/>
            <p:nvPr/>
          </p:nvCxnSpPr>
          <p:spPr bwMode="auto">
            <a:xfrm>
              <a:off x="2587325" y="4019610"/>
              <a:ext cx="320387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2734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3505200" y="1524000"/>
            <a:ext cx="5562600" cy="2278566"/>
            <a:chOff x="3505200" y="1524000"/>
            <a:chExt cx="5562600" cy="2278566"/>
          </a:xfrm>
        </p:grpSpPr>
        <p:sp>
          <p:nvSpPr>
            <p:cNvPr id="42" name="Freeform 41"/>
            <p:cNvSpPr/>
            <p:nvPr/>
          </p:nvSpPr>
          <p:spPr bwMode="auto">
            <a:xfrm>
              <a:off x="4337824" y="2252546"/>
              <a:ext cx="4549698" cy="1550020"/>
            </a:xfrm>
            <a:custGeom>
              <a:avLst/>
              <a:gdLst>
                <a:gd name="connsiteX0" fmla="*/ 0 w 4549698"/>
                <a:gd name="connsiteY0" fmla="*/ 55756 h 1550020"/>
                <a:gd name="connsiteX1" fmla="*/ 1784196 w 4549698"/>
                <a:gd name="connsiteY1" fmla="*/ 1550020 h 1550020"/>
                <a:gd name="connsiteX2" fmla="*/ 4549698 w 4549698"/>
                <a:gd name="connsiteY2" fmla="*/ 0 h 1550020"/>
                <a:gd name="connsiteX3" fmla="*/ 0 w 4549698"/>
                <a:gd name="connsiteY3" fmla="*/ 55756 h 155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9698" h="1550020">
                  <a:moveTo>
                    <a:pt x="0" y="55756"/>
                  </a:moveTo>
                  <a:lnTo>
                    <a:pt x="1784196" y="1550020"/>
                  </a:lnTo>
                  <a:lnTo>
                    <a:pt x="4549698" y="0"/>
                  </a:lnTo>
                  <a:lnTo>
                    <a:pt x="0" y="55756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437849" y="1893332"/>
                  <a:ext cx="26299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effectLst/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7849" y="1893332"/>
                  <a:ext cx="2629951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91000" y="1893332"/>
                  <a:ext cx="88267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effectLst/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1893332"/>
                  <a:ext cx="882678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305744" y="1893332"/>
                  <a:ext cx="8664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effectLst/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5744" y="1893332"/>
                  <a:ext cx="866456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7041098" y="1524000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LEMMA</a:t>
              </a:r>
              <a:endParaRPr lang="en-US" sz="1800" dirty="0">
                <a:effectLst/>
              </a:endParaRPr>
            </a:p>
          </p:txBody>
        </p:sp>
        <p:sp>
          <p:nvSpPr>
            <p:cNvPr id="51" name="Right Arrow 50"/>
            <p:cNvSpPr/>
            <p:nvPr/>
          </p:nvSpPr>
          <p:spPr bwMode="auto">
            <a:xfrm>
              <a:off x="3505200" y="3244866"/>
              <a:ext cx="832624" cy="182021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Sub-tree to lemma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 bwMode="auto">
          <a:xfrm flipV="1">
            <a:off x="273078" y="2152710"/>
            <a:ext cx="2530100" cy="1721822"/>
          </a:xfrm>
          <a:prstGeom prst="triangle">
            <a:avLst>
              <a:gd name="adj" fmla="val 45495"/>
            </a:avLst>
          </a:prstGeom>
          <a:solidFill>
            <a:srgbClr val="A3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73078" y="1752600"/>
                <a:ext cx="8826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78" y="1752600"/>
                <a:ext cx="882678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936722" y="1761893"/>
                <a:ext cx="8664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722" y="1761893"/>
                <a:ext cx="866456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8" idx="0"/>
          </p:cNvCxnSpPr>
          <p:nvPr/>
        </p:nvCxnSpPr>
        <p:spPr bwMode="auto">
          <a:xfrm flipH="1">
            <a:off x="1815247" y="2162003"/>
            <a:ext cx="326103" cy="5049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371600" y="2667000"/>
                <a:ext cx="8872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667000"/>
                <a:ext cx="887294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 bwMode="auto">
          <a:xfrm>
            <a:off x="1447800" y="2740930"/>
            <a:ext cx="6935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199883" y="291336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/>
              </a:rPr>
              <a:t>SYMM</a:t>
            </a:r>
            <a:endParaRPr lang="en-US" sz="1600" dirty="0">
              <a:effectLst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135250" y="3886200"/>
            <a:ext cx="6935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62000" y="2162003"/>
            <a:ext cx="609600" cy="12861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541770" y="3041623"/>
            <a:ext cx="242154" cy="406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905000" y="3733800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/>
              </a:rPr>
              <a:t>TRANS</a:t>
            </a:r>
            <a:endParaRPr lang="en-US" sz="1600" dirty="0">
              <a:effectLst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676197" y="2256917"/>
            <a:ext cx="1804958" cy="1027125"/>
            <a:chOff x="5676197" y="2256917"/>
            <a:chExt cx="1804958" cy="1027125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781800" y="2256917"/>
              <a:ext cx="699355" cy="5890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676197" y="2883932"/>
                  <a:ext cx="17540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effectLst/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197" y="2883932"/>
                  <a:ext cx="1754005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>
              <a:stCxn id="19" idx="2"/>
            </p:cNvCxnSpPr>
            <p:nvPr/>
          </p:nvCxnSpPr>
          <p:spPr bwMode="auto">
            <a:xfrm>
              <a:off x="5738972" y="2293442"/>
              <a:ext cx="698877" cy="5525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4632339" y="2293442"/>
            <a:ext cx="1920861" cy="1909234"/>
            <a:chOff x="4632339" y="2293442"/>
            <a:chExt cx="1920861" cy="19092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665906" y="3802566"/>
                  <a:ext cx="8872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effectLst/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5906" y="3802566"/>
                  <a:ext cx="887294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 bwMode="auto">
            <a:xfrm flipH="1">
              <a:off x="6172200" y="3284042"/>
              <a:ext cx="381000" cy="28569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>
              <a:stCxn id="18" idx="2"/>
            </p:cNvCxnSpPr>
            <p:nvPr/>
          </p:nvCxnSpPr>
          <p:spPr bwMode="auto">
            <a:xfrm>
              <a:off x="4632339" y="2293442"/>
              <a:ext cx="1456071" cy="127629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990600" y="3857797"/>
                <a:ext cx="8872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57797"/>
                <a:ext cx="887294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228600" y="4572000"/>
            <a:ext cx="8686800" cy="1981200"/>
          </a:xfrm>
        </p:spPr>
        <p:txBody>
          <a:bodyPr/>
          <a:lstStyle/>
          <a:p>
            <a:r>
              <a:rPr lang="en-US" dirty="0" smtClean="0"/>
              <a:t>Resulting derivation must be strict</a:t>
            </a:r>
          </a:p>
          <a:p>
            <a:r>
              <a:rPr lang="en-US" dirty="0" smtClean="0"/>
              <a:t>We extract smallest such sub-tree, to make lemmas small, since they must be interpolated by secondary </a:t>
            </a:r>
            <a:r>
              <a:rPr lang="en-US" dirty="0" err="1" smtClean="0"/>
              <a:t>prover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Lemma extraction can also remove any non-strict clause from proof</a:t>
            </a:r>
          </a:p>
          <a:p>
            <a:r>
              <a:rPr lang="en-US" dirty="0" smtClean="0"/>
              <a:t>In worst case, extracted tree could be whole proof!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local derivations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7200"/>
          </a:xfrm>
        </p:spPr>
        <p:txBody>
          <a:bodyPr/>
          <a:lstStyle/>
          <a:p>
            <a:r>
              <a:rPr lang="en-US" dirty="0" smtClean="0"/>
              <a:t>Simplifications in pre-processing can introduce large local derivations.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7200" y="3257490"/>
            <a:ext cx="3182112" cy="3219510"/>
            <a:chOff x="457200" y="3257490"/>
            <a:chExt cx="3182112" cy="3219510"/>
          </a:xfrm>
        </p:grpSpPr>
        <p:sp>
          <p:nvSpPr>
            <p:cNvPr id="4" name="Isosceles Triangle 3"/>
            <p:cNvSpPr/>
            <p:nvPr/>
          </p:nvSpPr>
          <p:spPr bwMode="auto">
            <a:xfrm flipV="1">
              <a:off x="457200" y="3733800"/>
              <a:ext cx="3182112" cy="27432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02942" y="3257490"/>
                  <a:ext cx="12306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Γ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effectLst/>
                            <a:latin typeface="Cambria Math"/>
                            <a:ea typeface="Cambria Math"/>
                          </a:rPr>
                          <m:t>ℒ</m:t>
                        </m:r>
                        <m:r>
                          <a:rPr lang="en-US" b="0" i="1" smtClean="0">
                            <a:effectLst/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effectLst/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smtClean="0">
                            <a:effectLst/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942" y="3257490"/>
                  <a:ext cx="1230658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418598" y="1828800"/>
            <a:ext cx="1262791" cy="1417539"/>
            <a:chOff x="418598" y="1828800"/>
            <a:chExt cx="1262791" cy="1417539"/>
          </a:xfrm>
        </p:grpSpPr>
        <p:sp>
          <p:nvSpPr>
            <p:cNvPr id="13" name="Isosceles Triangle 12"/>
            <p:cNvSpPr/>
            <p:nvPr/>
          </p:nvSpPr>
          <p:spPr bwMode="auto">
            <a:xfrm flipV="1">
              <a:off x="461174" y="2194430"/>
              <a:ext cx="1220215" cy="1051909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18598" y="1828800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598" y="1828800"/>
                  <a:ext cx="419602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38200" y="1828800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828800"/>
                  <a:ext cx="41960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256798" y="1828800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6798" y="1828800"/>
                  <a:ext cx="419602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495800" y="2209800"/>
                <a:ext cx="399609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effectLst/>
                        <a:latin typeface="Cambria Math"/>
                      </a:rPr>
                      <m:t>Γ</m:t>
                    </m:r>
                  </m:oMath>
                </a14:m>
                <a:r>
                  <a:rPr lang="en-US" dirty="0" smtClean="0">
                    <a:effectLst/>
                  </a:rPr>
                  <a:t> is derived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effectLst/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effectLst/>
                  </a:rPr>
                  <a:t> only, we can</a:t>
                </a:r>
              </a:p>
              <a:p>
                <a:r>
                  <a:rPr lang="en-US" dirty="0" smtClean="0">
                    <a:effectLst/>
                  </a:rPr>
                  <a:t>pretend it is a clause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effectLst/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effectLst/>
                  </a:rPr>
                  <a:t> and </a:t>
                </a:r>
              </a:p>
              <a:p>
                <a:r>
                  <a:rPr lang="en-US" dirty="0" smtClean="0">
                    <a:effectLst/>
                  </a:rPr>
                  <a:t>eliminate its proof. </a:t>
                </a:r>
                <a:endParaRPr lang="en-US" dirty="0">
                  <a:effectLst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09800"/>
                <a:ext cx="3996094" cy="1015663"/>
              </a:xfrm>
              <a:prstGeom prst="rect">
                <a:avLst/>
              </a:prstGeom>
              <a:blipFill rotWithShape="1">
                <a:blip r:embed="rId6"/>
                <a:stretch>
                  <a:fillRect l="-1679" t="-2410" r="-611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95800" y="4165937"/>
            <a:ext cx="45849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Put another way, a purely local</a:t>
            </a:r>
          </a:p>
          <a:p>
            <a:r>
              <a:rPr lang="en-US" dirty="0" smtClean="0">
                <a:effectLst/>
              </a:rPr>
              <a:t>lemma can be interpolated using</a:t>
            </a:r>
          </a:p>
          <a:p>
            <a:r>
              <a:rPr lang="en-US" dirty="0" smtClean="0">
                <a:effectLst/>
              </a:rPr>
              <a:t>the normal rules without the secondary</a:t>
            </a:r>
          </a:p>
          <a:p>
            <a:r>
              <a:rPr lang="en-US" dirty="0" err="1" smtClean="0">
                <a:effectLst/>
              </a:rPr>
              <a:t>prover</a:t>
            </a:r>
            <a:r>
              <a:rPr lang="en-US" dirty="0" smtClean="0">
                <a:effectLst/>
              </a:rPr>
              <a:t>. Thus we seek the </a:t>
            </a:r>
            <a:r>
              <a:rPr lang="en-US" i="1" dirty="0" smtClean="0">
                <a:effectLst/>
              </a:rPr>
              <a:t>largest</a:t>
            </a:r>
          </a:p>
          <a:p>
            <a:r>
              <a:rPr lang="en-US" dirty="0" smtClean="0">
                <a:effectLst/>
              </a:rPr>
              <a:t>possible local lemmas.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35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Quantifier instantiation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7200"/>
          </a:xfrm>
        </p:spPr>
        <p:txBody>
          <a:bodyPr/>
          <a:lstStyle/>
          <a:p>
            <a:r>
              <a:rPr lang="en-US" dirty="0" smtClean="0"/>
              <a:t>Instantiation of axioms in Z3 can produce non-strict clauses.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286000" y="1752600"/>
            <a:ext cx="3954929" cy="873850"/>
            <a:chOff x="2286000" y="1752600"/>
            <a:chExt cx="3954929" cy="873850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1752600"/>
              <a:ext cx="3954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Example: Quantifier instantiation rule</a:t>
              </a:r>
              <a:endParaRPr lang="en-US" sz="1800" dirty="0">
                <a:effectLst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124200" y="2221467"/>
                  <a:ext cx="2047612" cy="40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effectLst/>
                                <a:latin typeface="Cambria Math"/>
                              </a:rPr>
                              <m:t>∀</m:t>
                            </m:r>
                            <m:r>
                              <a:rPr lang="en-US" sz="1800" b="0" i="1" smtClean="0">
                                <a:effectLst/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b="0" i="1" smtClean="0">
                                <a:effectLst/>
                                <a:latin typeface="Cambria Math"/>
                              </a:rPr>
                              <m:t>. </m:t>
                            </m:r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effectLst/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→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𝑃</m:t>
                        </m:r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𝑡</m:t>
                        </m:r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effectLst/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2221467"/>
                  <a:ext cx="2047612" cy="40498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4572000" y="2221467"/>
            <a:ext cx="2797640" cy="404983"/>
            <a:chOff x="4572000" y="2221467"/>
            <a:chExt cx="2797640" cy="404983"/>
          </a:xfrm>
        </p:grpSpPr>
        <p:sp>
          <p:nvSpPr>
            <p:cNvPr id="6" name="Rectangle 5"/>
            <p:cNvSpPr/>
            <p:nvPr/>
          </p:nvSpPr>
          <p:spPr bwMode="auto">
            <a:xfrm>
              <a:off x="4572000" y="2221467"/>
              <a:ext cx="533400" cy="40498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8" name="Straight Connector 7"/>
            <p:cNvCxnSpPr>
              <a:stCxn id="5" idx="3"/>
            </p:cNvCxnSpPr>
            <p:nvPr/>
          </p:nvCxnSpPr>
          <p:spPr bwMode="auto">
            <a:xfrm flipV="1">
              <a:off x="5171812" y="2423958"/>
              <a:ext cx="1069117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6261644" y="224144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not local!</a:t>
              </a:r>
              <a:endParaRPr lang="en-US" sz="1800" dirty="0">
                <a:effectLst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29718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Instantiations can be made local introducing fresh shared symbols.</a:t>
            </a:r>
            <a:endParaRPr lang="en-US" dirty="0">
              <a:effectLst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438400" y="3733800"/>
            <a:ext cx="2743455" cy="990600"/>
            <a:chOff x="2438400" y="3733800"/>
            <a:chExt cx="2743455" cy="9906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438400" y="3733800"/>
                  <a:ext cx="10811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∀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. 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𝑃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solidFill>
                      <a:srgbClr val="C00000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3733800"/>
                  <a:ext cx="108113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481470" y="3733800"/>
                  <a:ext cx="7003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𝑄</m:t>
                        </m:r>
                        <m:r>
                          <a:rPr lang="en-US" sz="1800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𝑡</m:t>
                        </m:r>
                        <m:r>
                          <a:rPr lang="en-US" sz="1800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solidFill>
                      <a:srgbClr val="C00000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1470" y="3733800"/>
                  <a:ext cx="70038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 bwMode="auto">
            <a:xfrm>
              <a:off x="3962400" y="3733800"/>
              <a:ext cx="0" cy="990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666330" y="4278868"/>
                <a:ext cx="686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𝑃</m:t>
                      </m:r>
                      <m:r>
                        <a:rPr lang="en-US" sz="1800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𝑡</m:t>
                      </m:r>
                      <m:r>
                        <a:rPr lang="en-US" sz="1800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  <a:effectLst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330" y="4278868"/>
                <a:ext cx="68647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2655444" y="4267200"/>
            <a:ext cx="2599666" cy="381000"/>
            <a:chOff x="2655444" y="4267200"/>
            <a:chExt cx="2599666" cy="3810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655444" y="4278868"/>
                  <a:ext cx="7016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𝑃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effectLst/>
                            <a:latin typeface="Cambria Math"/>
                          </a:rPr>
                          <m:t>𝑠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solidFill>
                      <a:srgbClr val="C00000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5444" y="4278868"/>
                  <a:ext cx="70160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495800" y="4267200"/>
                  <a:ext cx="7593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effectLst/>
                            <a:latin typeface="Cambria Math"/>
                          </a:rPr>
                          <m:t>𝑠</m:t>
                        </m:r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effectLst/>
                            <a:latin typeface="Cambria Math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800" dirty="0">
                    <a:solidFill>
                      <a:srgbClr val="006600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4267200"/>
                  <a:ext cx="75931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638016" y="4857851"/>
                <a:ext cx="648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/>
                        </a:rPr>
                        <m:t>𝐼</m:t>
                      </m:r>
                      <m:r>
                        <a:rPr lang="en-US" sz="1800" b="0" i="1" smtClean="0">
                          <a:effectLst/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effectLst/>
                          <a:latin typeface="Cambria Math"/>
                        </a:rPr>
                        <m:t>𝑠</m:t>
                      </m:r>
                      <m:r>
                        <a:rPr lang="en-US" sz="1800" b="0" i="1" smtClean="0">
                          <a:effectLst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>
                  <a:effectLst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016" y="4857851"/>
                <a:ext cx="64876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294543" y="4863643"/>
                <a:ext cx="991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/>
                        </a:rPr>
                        <m:t>∀</m:t>
                      </m:r>
                      <m:r>
                        <a:rPr lang="en-US" sz="1800" b="0" i="1" smtClean="0">
                          <a:effectLst/>
                          <a:latin typeface="Cambria Math"/>
                        </a:rPr>
                        <m:t>𝑠</m:t>
                      </m:r>
                      <m:r>
                        <a:rPr lang="en-US" sz="1800" b="0" i="1" smtClean="0">
                          <a:effectLst/>
                          <a:latin typeface="Cambria Math"/>
                        </a:rPr>
                        <m:t>. </m:t>
                      </m:r>
                      <m:r>
                        <a:rPr lang="en-US" sz="1800" b="0" i="1" smtClean="0">
                          <a:effectLst/>
                          <a:latin typeface="Cambria Math"/>
                        </a:rPr>
                        <m:t>𝐼</m:t>
                      </m:r>
                      <m:r>
                        <a:rPr lang="en-US" sz="1800" b="0" i="1" smtClean="0">
                          <a:effectLst/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effectLst/>
                          <a:latin typeface="Cambria Math"/>
                        </a:rPr>
                        <m:t>𝑠</m:t>
                      </m:r>
                      <m:r>
                        <a:rPr lang="en-US" sz="1800" b="0" i="1" smtClean="0">
                          <a:effectLst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>
                  <a:effectLst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543" y="4863643"/>
                <a:ext cx="99174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852301" y="4648200"/>
            <a:ext cx="3034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/>
              </a:rPr>
              <a:t>Eliminate fresh symbol in</a:t>
            </a:r>
          </a:p>
          <a:p>
            <a:r>
              <a:rPr lang="en-US" sz="1600" dirty="0" err="1" smtClean="0">
                <a:effectLst/>
              </a:rPr>
              <a:t>interpolant</a:t>
            </a:r>
            <a:r>
              <a:rPr lang="en-US" sz="1600" dirty="0" smtClean="0">
                <a:effectLst/>
              </a:rPr>
              <a:t> by adding quantifier.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903841" y="5791200"/>
            <a:ext cx="4801314" cy="873850"/>
            <a:chOff x="1903841" y="5791200"/>
            <a:chExt cx="4801314" cy="873850"/>
          </a:xfrm>
        </p:grpSpPr>
        <p:sp>
          <p:nvSpPr>
            <p:cNvPr id="21" name="TextBox 20"/>
            <p:cNvSpPr txBox="1"/>
            <p:nvPr/>
          </p:nvSpPr>
          <p:spPr>
            <a:xfrm>
              <a:off x="1903841" y="5791200"/>
              <a:ext cx="4801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Result: Quantifier instantiation becomes local</a:t>
              </a:r>
              <a:endParaRPr lang="en-US" sz="1800" dirty="0">
                <a:effectLst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743200" y="6260067"/>
                  <a:ext cx="2062744" cy="40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effectLst/>
                                <a:latin typeface="Cambria Math"/>
                              </a:rPr>
                              <m:t>∀</m:t>
                            </m:r>
                            <m:r>
                              <a:rPr lang="en-US" sz="1800" b="0" i="1" smtClean="0">
                                <a:effectLst/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b="0" i="1" smtClean="0">
                                <a:effectLst/>
                                <a:latin typeface="Cambria Math"/>
                              </a:rPr>
                              <m:t>. </m:t>
                            </m:r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effectLst/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→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𝑃</m:t>
                        </m:r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𝑠</m:t>
                        </m:r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effectLst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6260067"/>
                  <a:ext cx="2062744" cy="40498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4189841" y="6260067"/>
            <a:ext cx="2412919" cy="404983"/>
            <a:chOff x="4189841" y="6260067"/>
            <a:chExt cx="2412919" cy="404983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189841" y="6260067"/>
              <a:ext cx="533400" cy="40498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24" name="Straight Connector 23"/>
            <p:cNvCxnSpPr>
              <a:stCxn id="22" idx="3"/>
              <a:endCxn id="25" idx="1"/>
            </p:cNvCxnSpPr>
            <p:nvPr/>
          </p:nvCxnSpPr>
          <p:spPr bwMode="auto">
            <a:xfrm>
              <a:off x="4805944" y="6462559"/>
              <a:ext cx="1073541" cy="21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5879485" y="628004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local!</a:t>
              </a:r>
              <a:endParaRPr lang="en-US" sz="1800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73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5" grpId="0"/>
      <p:bldP spid="15" grpId="1"/>
      <p:bldP spid="18" grpId="0"/>
      <p:bldP spid="18" grpId="1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2895600"/>
          </a:xfrm>
        </p:spPr>
        <p:txBody>
          <a:bodyPr/>
          <a:lstStyle/>
          <a:p>
            <a:r>
              <a:rPr lang="en-US" dirty="0" smtClean="0"/>
              <a:t>Since all instantiations are made local, they can be interpolated </a:t>
            </a:r>
            <a:r>
              <a:rPr lang="en-US" i="1" dirty="0" smtClean="0"/>
              <a:t>without</a:t>
            </a:r>
            <a:r>
              <a:rPr lang="en-US" dirty="0" smtClean="0"/>
              <a:t> the secondary solver.</a:t>
            </a:r>
          </a:p>
          <a:p>
            <a:r>
              <a:rPr lang="en-US" dirty="0" smtClean="0"/>
              <a:t>Secondary solver need not support quantification or </a:t>
            </a:r>
            <a:r>
              <a:rPr lang="en-US" dirty="0" err="1" smtClean="0"/>
              <a:t>axiomatized</a:t>
            </a:r>
            <a:r>
              <a:rPr lang="en-US" dirty="0" smtClean="0"/>
              <a:t> theories such as the theory of arrays.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Z3 handles AUFLIA</a:t>
            </a:r>
          </a:p>
          <a:p>
            <a:pPr lvl="1"/>
            <a:r>
              <a:rPr lang="en-US" dirty="0" smtClean="0"/>
              <a:t>Secondary handles only QF_UFLIA (select/store </a:t>
            </a:r>
            <a:r>
              <a:rPr lang="en-US" dirty="0" err="1" smtClean="0"/>
              <a:t>uninterpreted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Z3 does the hard work of instantiating quantifiers and array theory.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257800"/>
            <a:ext cx="779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Downside is unnecessary quantifiers may be added to </a:t>
            </a:r>
            <a:r>
              <a:rPr lang="en-US" dirty="0" err="1" smtClean="0">
                <a:effectLst/>
              </a:rPr>
              <a:t>interpolants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 smtClean="0">
                <a:effectLst/>
              </a:rPr>
              <a:t>This can be mitigated by simple quantifier elimination tricks.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25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re-ordering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Non-strict clauses can be generated  by two sources</a:t>
            </a:r>
          </a:p>
          <a:p>
            <a:pPr lvl="1"/>
            <a:r>
              <a:rPr lang="en-US" dirty="0" smtClean="0"/>
              <a:t>Re-writing with equalities during pre-processing</a:t>
            </a:r>
          </a:p>
          <a:p>
            <a:pPr lvl="1"/>
            <a:r>
              <a:rPr lang="en-US" dirty="0" smtClean="0"/>
              <a:t>Case splits generated by theory solvers</a:t>
            </a:r>
          </a:p>
          <a:p>
            <a:r>
              <a:rPr lang="en-US" dirty="0" smtClean="0"/>
              <a:t>These can sometimes result in extraction of large lemmas</a:t>
            </a:r>
          </a:p>
          <a:p>
            <a:pPr lvl="1"/>
            <a:r>
              <a:rPr lang="en-US" dirty="0" smtClean="0"/>
              <a:t>This can be mitigated by moving non-local literals up in the proof tree by resolution re-ordering</a:t>
            </a:r>
          </a:p>
          <a:p>
            <a:pPr lvl="1"/>
            <a:r>
              <a:rPr lang="en-US" dirty="0" smtClean="0"/>
              <a:t>For rewriting, this can be done efficiently by using proofs of equivalence of literals found within the proof.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5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685800"/>
          </a:xfrm>
        </p:spPr>
        <p:txBody>
          <a:bodyPr/>
          <a:lstStyle/>
          <a:p>
            <a:r>
              <a:rPr lang="en-US" dirty="0" smtClean="0"/>
              <a:t>These proof translation techniques allow us to use unmodified Z3 as the </a:t>
            </a:r>
            <a:r>
              <a:rPr lang="en-US" dirty="0" err="1" smtClean="0"/>
              <a:t>prover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81000" y="2495490"/>
            <a:ext cx="2514600" cy="704910"/>
            <a:chOff x="381000" y="2495490"/>
            <a:chExt cx="2514600" cy="704910"/>
          </a:xfrm>
        </p:grpSpPr>
        <p:sp>
          <p:nvSpPr>
            <p:cNvPr id="4" name="Rectangle 3"/>
            <p:cNvSpPr/>
            <p:nvPr/>
          </p:nvSpPr>
          <p:spPr bwMode="auto">
            <a:xfrm>
              <a:off x="1295400" y="2590800"/>
              <a:ext cx="685800" cy="609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96086" y="2695545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Z3</a:t>
              </a:r>
              <a:endParaRPr lang="en-US" dirty="0"/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685800" y="2895600"/>
              <a:ext cx="304800" cy="1524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81000" y="2495490"/>
                  <a:ext cx="6904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dirty="0">
                    <a:solidFill>
                      <a:srgbClr val="00660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2495490"/>
                  <a:ext cx="690445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ight Arrow 7"/>
            <p:cNvSpPr/>
            <p:nvPr/>
          </p:nvSpPr>
          <p:spPr bwMode="auto">
            <a:xfrm>
              <a:off x="2362200" y="2895600"/>
              <a:ext cx="304800" cy="1524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85149" y="249549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proof</a:t>
              </a:r>
              <a:endParaRPr lang="en-US" sz="1800" dirty="0">
                <a:effectLst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10793" y="2590800"/>
            <a:ext cx="1385007" cy="609600"/>
            <a:chOff x="3110793" y="2590800"/>
            <a:chExt cx="1385007" cy="6096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110793" y="2590800"/>
              <a:ext cx="1371600" cy="609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2539" y="2748223"/>
              <a:ext cx="13732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/>
                </a:rPr>
                <a:t>TRANSLATE</a:t>
              </a:r>
              <a:endParaRPr lang="en-US" sz="1600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47770" y="3385066"/>
            <a:ext cx="3298578" cy="1186934"/>
            <a:chOff x="2447770" y="3385066"/>
            <a:chExt cx="3298578" cy="1186934"/>
          </a:xfrm>
        </p:grpSpPr>
        <p:sp>
          <p:nvSpPr>
            <p:cNvPr id="12" name="Down Arrow 11"/>
            <p:cNvSpPr/>
            <p:nvPr/>
          </p:nvSpPr>
          <p:spPr bwMode="auto">
            <a:xfrm>
              <a:off x="3352800" y="3385066"/>
              <a:ext cx="152400" cy="424934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47770" y="3428256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/>
                </a:rPr>
                <a:t>lemmas</a:t>
              </a:r>
              <a:endParaRPr lang="en-US" sz="1600" dirty="0">
                <a:effectLst/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 flipV="1">
              <a:off x="4038600" y="3385066"/>
              <a:ext cx="152400" cy="424934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43400" y="3428256"/>
              <a:ext cx="14029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/>
                </a:rPr>
                <a:t>interpolations</a:t>
              </a:r>
              <a:endParaRPr lang="en-US" sz="1600" dirty="0">
                <a:effectLst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124200" y="3962400"/>
              <a:ext cx="1371600" cy="609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15815" y="4114800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/>
                </a:rPr>
                <a:t>FOCI</a:t>
              </a:r>
              <a:endParaRPr lang="en-US" sz="1600" dirty="0">
                <a:effectLst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99749" y="2514600"/>
            <a:ext cx="710451" cy="533400"/>
            <a:chOff x="4699749" y="2514600"/>
            <a:chExt cx="710451" cy="533400"/>
          </a:xfrm>
        </p:grpSpPr>
        <p:sp>
          <p:nvSpPr>
            <p:cNvPr id="18" name="Right Arrow 17"/>
            <p:cNvSpPr/>
            <p:nvPr/>
          </p:nvSpPr>
          <p:spPr bwMode="auto">
            <a:xfrm>
              <a:off x="4876800" y="2895600"/>
              <a:ext cx="304800" cy="1524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9749" y="25146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proof</a:t>
              </a:r>
              <a:endParaRPr lang="en-US" sz="1800" dirty="0">
                <a:effectLst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00214" y="2572434"/>
            <a:ext cx="2680445" cy="627966"/>
            <a:chOff x="5700214" y="2572434"/>
            <a:chExt cx="2680445" cy="627966"/>
          </a:xfrm>
        </p:grpSpPr>
        <p:sp>
          <p:nvSpPr>
            <p:cNvPr id="20" name="Rectangle 19"/>
            <p:cNvSpPr/>
            <p:nvPr/>
          </p:nvSpPr>
          <p:spPr bwMode="auto">
            <a:xfrm>
              <a:off x="5700214" y="2590800"/>
              <a:ext cx="685800" cy="609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03173" y="2572434"/>
              <a:ext cx="6976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effectLst/>
                </a:rPr>
                <a:t>interp</a:t>
              </a:r>
              <a:endParaRPr lang="en-US" sz="1600" dirty="0" smtClean="0">
                <a:effectLst/>
              </a:endParaRPr>
            </a:p>
            <a:p>
              <a:r>
                <a:rPr lang="en-US" sz="1600" dirty="0" smtClean="0">
                  <a:effectLst/>
                </a:rPr>
                <a:t>rules</a:t>
              </a:r>
              <a:endParaRPr lang="en-US" sz="1600" dirty="0">
                <a:effectLst/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>
              <a:off x="6705600" y="2895600"/>
              <a:ext cx="304800" cy="1524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39000" y="2802523"/>
              <a:ext cx="1141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effectLst/>
                </a:rPr>
                <a:t>interpolant</a:t>
              </a:r>
              <a:endParaRPr lang="en-US" sz="1600" dirty="0">
                <a:effectLst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45917" y="5410199"/>
            <a:ext cx="619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effectLst/>
              </a:rPr>
              <a:t>The proof translation is exponential in the worst case.</a:t>
            </a:r>
          </a:p>
          <a:p>
            <a:r>
              <a:rPr lang="en-US" sz="1800" dirty="0" smtClean="0">
                <a:effectLst/>
              </a:rPr>
              <a:t>We have to determine the overhead in practice empirically. </a:t>
            </a:r>
          </a:p>
        </p:txBody>
      </p:sp>
    </p:spTree>
    <p:extLst>
      <p:ext uri="{BB962C8B-B14F-4D97-AF65-F5344CB8AC3E}">
        <p14:creationId xmlns:p14="http://schemas.microsoft.com/office/powerpoint/2010/main" val="12442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 bwMode="auto">
          <a:xfrm>
            <a:off x="2911876" y="2679565"/>
            <a:ext cx="2601157" cy="3810011"/>
          </a:xfrm>
          <a:custGeom>
            <a:avLst/>
            <a:gdLst>
              <a:gd name="connsiteX0" fmla="*/ 0 w 2583402"/>
              <a:gd name="connsiteY0" fmla="*/ 3775023 h 3775023"/>
              <a:gd name="connsiteX1" fmla="*/ 381740 w 2583402"/>
              <a:gd name="connsiteY1" fmla="*/ 543551 h 3775023"/>
              <a:gd name="connsiteX2" fmla="*/ 1216241 w 2583402"/>
              <a:gd name="connsiteY2" fmla="*/ 19768 h 3775023"/>
              <a:gd name="connsiteX3" fmla="*/ 1890943 w 2583402"/>
              <a:gd name="connsiteY3" fmla="*/ 481407 h 3775023"/>
              <a:gd name="connsiteX4" fmla="*/ 2583402 w 2583402"/>
              <a:gd name="connsiteY4" fmla="*/ 3659613 h 3775023"/>
              <a:gd name="connsiteX0" fmla="*/ 0 w 2583402"/>
              <a:gd name="connsiteY0" fmla="*/ 3819002 h 3819002"/>
              <a:gd name="connsiteX1" fmla="*/ 381740 w 2583402"/>
              <a:gd name="connsiteY1" fmla="*/ 587530 h 3819002"/>
              <a:gd name="connsiteX2" fmla="*/ 1207363 w 2583402"/>
              <a:gd name="connsiteY2" fmla="*/ 10481 h 3819002"/>
              <a:gd name="connsiteX3" fmla="*/ 1890943 w 2583402"/>
              <a:gd name="connsiteY3" fmla="*/ 525386 h 3819002"/>
              <a:gd name="connsiteX4" fmla="*/ 2583402 w 2583402"/>
              <a:gd name="connsiteY4" fmla="*/ 3703592 h 3819002"/>
              <a:gd name="connsiteX0" fmla="*/ 0 w 2583402"/>
              <a:gd name="connsiteY0" fmla="*/ 3814060 h 3814060"/>
              <a:gd name="connsiteX1" fmla="*/ 381740 w 2583402"/>
              <a:gd name="connsiteY1" fmla="*/ 582588 h 3814060"/>
              <a:gd name="connsiteX2" fmla="*/ 1207363 w 2583402"/>
              <a:gd name="connsiteY2" fmla="*/ 5539 h 3814060"/>
              <a:gd name="connsiteX3" fmla="*/ 1935332 w 2583402"/>
              <a:gd name="connsiteY3" fmla="*/ 653609 h 3814060"/>
              <a:gd name="connsiteX4" fmla="*/ 2583402 w 2583402"/>
              <a:gd name="connsiteY4" fmla="*/ 3698650 h 3814060"/>
              <a:gd name="connsiteX0" fmla="*/ 0 w 2583402"/>
              <a:gd name="connsiteY0" fmla="*/ 3809228 h 3809228"/>
              <a:gd name="connsiteX1" fmla="*/ 372862 w 2583402"/>
              <a:gd name="connsiteY1" fmla="*/ 693166 h 3809228"/>
              <a:gd name="connsiteX2" fmla="*/ 1207363 w 2583402"/>
              <a:gd name="connsiteY2" fmla="*/ 707 h 3809228"/>
              <a:gd name="connsiteX3" fmla="*/ 1935332 w 2583402"/>
              <a:gd name="connsiteY3" fmla="*/ 648777 h 3809228"/>
              <a:gd name="connsiteX4" fmla="*/ 2583402 w 2583402"/>
              <a:gd name="connsiteY4" fmla="*/ 3693818 h 3809228"/>
              <a:gd name="connsiteX0" fmla="*/ 0 w 2583402"/>
              <a:gd name="connsiteY0" fmla="*/ 3809735 h 3809735"/>
              <a:gd name="connsiteX1" fmla="*/ 417250 w 2583402"/>
              <a:gd name="connsiteY1" fmla="*/ 711429 h 3809735"/>
              <a:gd name="connsiteX2" fmla="*/ 1207363 w 2583402"/>
              <a:gd name="connsiteY2" fmla="*/ 1214 h 3809735"/>
              <a:gd name="connsiteX3" fmla="*/ 1935332 w 2583402"/>
              <a:gd name="connsiteY3" fmla="*/ 649284 h 3809735"/>
              <a:gd name="connsiteX4" fmla="*/ 2583402 w 2583402"/>
              <a:gd name="connsiteY4" fmla="*/ 3694325 h 3809735"/>
              <a:gd name="connsiteX0" fmla="*/ 0 w 2601157"/>
              <a:gd name="connsiteY0" fmla="*/ 3810011 h 3810011"/>
              <a:gd name="connsiteX1" fmla="*/ 417250 w 2601157"/>
              <a:gd name="connsiteY1" fmla="*/ 711705 h 3810011"/>
              <a:gd name="connsiteX2" fmla="*/ 1207363 w 2601157"/>
              <a:gd name="connsiteY2" fmla="*/ 1490 h 3810011"/>
              <a:gd name="connsiteX3" fmla="*/ 1935332 w 2601157"/>
              <a:gd name="connsiteY3" fmla="*/ 649560 h 3810011"/>
              <a:gd name="connsiteX4" fmla="*/ 2601157 w 2601157"/>
              <a:gd name="connsiteY4" fmla="*/ 3792255 h 38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1157" h="3810011">
                <a:moveTo>
                  <a:pt x="0" y="3810011"/>
                </a:moveTo>
                <a:cubicBezTo>
                  <a:pt x="89516" y="2507213"/>
                  <a:pt x="216023" y="1346458"/>
                  <a:pt x="417250" y="711705"/>
                </a:cubicBezTo>
                <a:cubicBezTo>
                  <a:pt x="618477" y="76952"/>
                  <a:pt x="954349" y="11847"/>
                  <a:pt x="1207363" y="1490"/>
                </a:cubicBezTo>
                <a:cubicBezTo>
                  <a:pt x="1460377" y="-8867"/>
                  <a:pt x="1703033" y="17766"/>
                  <a:pt x="1935332" y="649560"/>
                </a:cubicBezTo>
                <a:cubicBezTo>
                  <a:pt x="2167631" y="1281354"/>
                  <a:pt x="2368857" y="2506472"/>
                  <a:pt x="2601157" y="3792255"/>
                </a:cubicBezTo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381000"/>
          </a:xfrm>
        </p:spPr>
        <p:txBody>
          <a:bodyPr/>
          <a:lstStyle/>
          <a:p>
            <a:r>
              <a:rPr lang="en-US" dirty="0" smtClean="0"/>
              <a:t>Bounded-depth software model checking.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3810000" y="1981200"/>
            <a:ext cx="609600" cy="609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438400" y="2501526"/>
            <a:ext cx="5919758" cy="1021429"/>
            <a:chOff x="2438400" y="2501526"/>
            <a:chExt cx="5919758" cy="1021429"/>
          </a:xfrm>
        </p:grpSpPr>
        <p:sp>
          <p:nvSpPr>
            <p:cNvPr id="5" name="Oval 4"/>
            <p:cNvSpPr/>
            <p:nvPr/>
          </p:nvSpPr>
          <p:spPr bwMode="auto">
            <a:xfrm>
              <a:off x="2438400" y="2913355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134252" y="28956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810000" y="28956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4" idx="3"/>
              <a:endCxn id="5" idx="7"/>
            </p:cNvCxnSpPr>
            <p:nvPr/>
          </p:nvCxnSpPr>
          <p:spPr bwMode="auto">
            <a:xfrm flipH="1">
              <a:off x="2958726" y="2501526"/>
              <a:ext cx="940548" cy="5011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>
              <a:stCxn id="4" idx="4"/>
              <a:endCxn id="7" idx="0"/>
            </p:cNvCxnSpPr>
            <p:nvPr/>
          </p:nvCxnSpPr>
          <p:spPr bwMode="auto">
            <a:xfrm>
              <a:off x="4114800" y="25908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stCxn id="4" idx="5"/>
              <a:endCxn id="6" idx="1"/>
            </p:cNvCxnSpPr>
            <p:nvPr/>
          </p:nvCxnSpPr>
          <p:spPr bwMode="auto">
            <a:xfrm>
              <a:off x="4330326" y="2501526"/>
              <a:ext cx="893200" cy="4833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6096000" y="3002629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procedure instances</a:t>
              </a:r>
              <a:endParaRPr lang="en-US" sz="1800" dirty="0">
                <a:effectLst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132765" y="3432012"/>
            <a:ext cx="3954579" cy="1139988"/>
            <a:chOff x="2132765" y="3432012"/>
            <a:chExt cx="3954579" cy="1139988"/>
          </a:xfrm>
        </p:grpSpPr>
        <p:sp>
          <p:nvSpPr>
            <p:cNvPr id="20" name="Oval 19"/>
            <p:cNvSpPr/>
            <p:nvPr/>
          </p:nvSpPr>
          <p:spPr bwMode="auto">
            <a:xfrm>
              <a:off x="3352800" y="39624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419600" y="39624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7" idx="4"/>
              <a:endCxn id="20" idx="0"/>
            </p:cNvCxnSpPr>
            <p:nvPr/>
          </p:nvCxnSpPr>
          <p:spPr bwMode="auto">
            <a:xfrm flipH="1">
              <a:off x="3657600" y="3505200"/>
              <a:ext cx="45720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stCxn id="7" idx="4"/>
              <a:endCxn id="21" idx="0"/>
            </p:cNvCxnSpPr>
            <p:nvPr/>
          </p:nvCxnSpPr>
          <p:spPr bwMode="auto">
            <a:xfrm>
              <a:off x="4114800" y="3505200"/>
              <a:ext cx="60960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Box 26"/>
            <p:cNvSpPr txBox="1"/>
            <p:nvPr/>
          </p:nvSpPr>
          <p:spPr>
            <a:xfrm rot="-2700000">
              <a:off x="2132765" y="3432012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...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2700000">
              <a:off x="5714165" y="3508212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...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16478" y="4724400"/>
            <a:ext cx="4231922" cy="1752600"/>
            <a:chOff x="2016478" y="4724400"/>
            <a:chExt cx="4231922" cy="1752600"/>
          </a:xfrm>
        </p:grpSpPr>
        <p:sp>
          <p:nvSpPr>
            <p:cNvPr id="30" name="TextBox 29"/>
            <p:cNvSpPr txBox="1"/>
            <p:nvPr/>
          </p:nvSpPr>
          <p:spPr>
            <a:xfrm rot="5400000">
              <a:off x="3569702" y="4728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...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5400000">
              <a:off x="4588413" y="4728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...</a:t>
              </a: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016478" y="6015826"/>
              <a:ext cx="498122" cy="46117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3464278" y="6015826"/>
              <a:ext cx="498122" cy="46117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50474" y="606174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F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419600" y="6015826"/>
              <a:ext cx="498122" cy="46117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05796" y="606174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F</a:t>
              </a: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750278" y="6015826"/>
              <a:ext cx="498122" cy="46117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481982" y="179653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effectLst/>
              </a:rPr>
              <a:t>property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3814944" y="1981200"/>
            <a:ext cx="609600" cy="6096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2398" y="210133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effectLst/>
              </a:rPr>
              <a:t>main</a:t>
            </a:r>
            <a:endParaRPr lang="en-US" sz="1800" dirty="0">
              <a:effectLst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438400" y="2895600"/>
            <a:ext cx="3305452" cy="627355"/>
            <a:chOff x="2438400" y="2895600"/>
            <a:chExt cx="3305452" cy="627355"/>
          </a:xfrm>
        </p:grpSpPr>
        <p:sp>
          <p:nvSpPr>
            <p:cNvPr id="42" name="Oval 41"/>
            <p:cNvSpPr/>
            <p:nvPr/>
          </p:nvSpPr>
          <p:spPr bwMode="auto">
            <a:xfrm>
              <a:off x="2438400" y="2913355"/>
              <a:ext cx="609600" cy="6096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134252" y="2895600"/>
              <a:ext cx="609600" cy="6096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016478" y="6005035"/>
            <a:ext cx="4214610" cy="484541"/>
            <a:chOff x="2016478" y="6005035"/>
            <a:chExt cx="4214610" cy="484541"/>
          </a:xfrm>
        </p:grpSpPr>
        <p:sp>
          <p:nvSpPr>
            <p:cNvPr id="45" name="Oval 44"/>
            <p:cNvSpPr/>
            <p:nvPr/>
          </p:nvSpPr>
          <p:spPr bwMode="auto">
            <a:xfrm>
              <a:off x="2016478" y="6028402"/>
              <a:ext cx="498122" cy="46117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5732966" y="6005035"/>
              <a:ext cx="498122" cy="46117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980895" y="4912912"/>
            <a:ext cx="502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/>
              </a:rPr>
              <a:t>Motivation: Use Z3's efficient backtracking to cover a large space of execution paths, rather than considering individual paths.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0961" y="4073587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effectLst/>
              </a:rPr>
              <a:t>Interpolant</a:t>
            </a:r>
            <a:r>
              <a:rPr lang="en-US" sz="1800" dirty="0" smtClean="0">
                <a:effectLst/>
              </a:rPr>
              <a:t> is a speculated</a:t>
            </a:r>
          </a:p>
          <a:p>
            <a:r>
              <a:rPr lang="en-US" sz="1800" dirty="0" smtClean="0">
                <a:effectLst/>
              </a:rPr>
              <a:t>procedure summary for P.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33687" y="30160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effectLst/>
              </a:rPr>
              <a:t>P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102674" y="6061747"/>
            <a:ext cx="4059530" cy="369332"/>
            <a:chOff x="2102674" y="6061747"/>
            <a:chExt cx="4059530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2102674" y="606174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36474" y="606174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80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" grpId="0" build="p"/>
      <p:bldP spid="4" grpId="0" animBg="1"/>
      <p:bldP spid="41" grpId="0"/>
      <p:bldP spid="44" grpId="0" animBg="1"/>
      <p:bldP spid="8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Interpolating Z3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2514600"/>
          </a:xfrm>
        </p:spPr>
        <p:txBody>
          <a:bodyPr/>
          <a:lstStyle/>
          <a:p>
            <a:r>
              <a:rPr lang="en-US" dirty="0" smtClean="0"/>
              <a:t>Deriving Craig </a:t>
            </a:r>
            <a:r>
              <a:rPr lang="en-US" dirty="0" err="1" smtClean="0"/>
              <a:t>interpolants</a:t>
            </a:r>
            <a:r>
              <a:rPr lang="en-US" dirty="0" smtClean="0"/>
              <a:t> from proofs (feasible interpolation) has a variety of applications in verification:</a:t>
            </a:r>
          </a:p>
          <a:p>
            <a:pPr lvl="1"/>
            <a:r>
              <a:rPr lang="en-US" dirty="0" smtClean="0"/>
              <a:t>Abstraction refinement</a:t>
            </a:r>
          </a:p>
          <a:p>
            <a:pPr lvl="1"/>
            <a:r>
              <a:rPr lang="en-US" dirty="0" smtClean="0"/>
              <a:t>Invariant and procedure summary generation, etc. </a:t>
            </a:r>
          </a:p>
          <a:p>
            <a:r>
              <a:rPr lang="en-US" dirty="0" smtClean="0"/>
              <a:t>The required proofs can be derived from SAT or SMT solvers. </a:t>
            </a:r>
          </a:p>
          <a:p>
            <a:r>
              <a:rPr lang="en-US" dirty="0" smtClean="0"/>
              <a:t>Interpolating SMT solvers lag far behind state-of-the art performance. </a:t>
            </a:r>
          </a:p>
          <a:p>
            <a:pPr lvl="1"/>
            <a:r>
              <a:rPr lang="en-US" dirty="0" smtClean="0"/>
              <a:t>Z3 proofs not suitable for interpolation in various ways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4114800"/>
            <a:ext cx="67120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effectLst/>
              </a:rPr>
              <a:t>We attempt to close this gap by using Z3 proofs as a guide</a:t>
            </a:r>
          </a:p>
          <a:p>
            <a:r>
              <a:rPr lang="en-US" sz="1800" dirty="0" smtClean="0">
                <a:effectLst/>
              </a:rPr>
              <a:t>for a less efficient interpolating </a:t>
            </a:r>
            <a:r>
              <a:rPr lang="en-US" sz="1800" dirty="0" err="1" smtClean="0">
                <a:effectLst/>
              </a:rPr>
              <a:t>prover</a:t>
            </a:r>
            <a:r>
              <a:rPr lang="en-US" sz="1800" dirty="0" smtClean="0">
                <a:effectLst/>
              </a:rPr>
              <a:t>, without modifying Z3.</a:t>
            </a:r>
          </a:p>
          <a:p>
            <a:endParaRPr lang="en-US" sz="1800" dirty="0">
              <a:effectLst/>
            </a:endParaRPr>
          </a:p>
          <a:p>
            <a:r>
              <a:rPr lang="en-US" sz="1800" dirty="0" smtClean="0">
                <a:effectLst/>
              </a:rPr>
              <a:t>The result is an interpolating </a:t>
            </a:r>
            <a:r>
              <a:rPr lang="en-US" sz="1800" dirty="0" err="1" smtClean="0">
                <a:effectLst/>
              </a:rPr>
              <a:t>prover</a:t>
            </a:r>
            <a:r>
              <a:rPr lang="en-US" sz="1800" dirty="0" smtClean="0">
                <a:effectLst/>
              </a:rPr>
              <a:t> with nearly the performance</a:t>
            </a:r>
          </a:p>
          <a:p>
            <a:r>
              <a:rPr lang="en-US" sz="1800" dirty="0" smtClean="0">
                <a:effectLst/>
              </a:rPr>
              <a:t>of proof-generating Z3 on a program verification benchmark.</a:t>
            </a:r>
          </a:p>
        </p:txBody>
      </p:sp>
    </p:spTree>
    <p:extLst>
      <p:ext uri="{BB962C8B-B14F-4D97-AF65-F5344CB8AC3E}">
        <p14:creationId xmlns:p14="http://schemas.microsoft.com/office/powerpoint/2010/main" val="39922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Z3 as primary </a:t>
            </a:r>
            <a:r>
              <a:rPr lang="en-US" dirty="0" err="1" smtClean="0"/>
              <a:t>prover</a:t>
            </a:r>
            <a:r>
              <a:rPr lang="en-US" dirty="0" smtClean="0"/>
              <a:t> (AUFLIA), FOCI as secondary (QF_UFLIA)</a:t>
            </a:r>
          </a:p>
          <a:p>
            <a:r>
              <a:rPr lang="en-US" dirty="0" smtClean="0"/>
              <a:t>Benchmark problems in AUFLIA mainly from driver verification</a:t>
            </a:r>
          </a:p>
          <a:p>
            <a:pPr lvl="1"/>
            <a:r>
              <a:rPr lang="en-US" dirty="0" smtClean="0"/>
              <a:t>Two concurrent using Lal/Reps</a:t>
            </a:r>
          </a:p>
          <a:p>
            <a:r>
              <a:rPr lang="en-US" dirty="0" smtClean="0"/>
              <a:t>Measure overhead of proof translation</a:t>
            </a:r>
          </a:p>
          <a:p>
            <a:r>
              <a:rPr lang="en-US" dirty="0" smtClean="0"/>
              <a:t>Compare to some existing interpolating solvers</a:t>
            </a:r>
          </a:p>
          <a:p>
            <a:pPr lvl="1"/>
            <a:r>
              <a:rPr lang="en-US" dirty="0" smtClean="0"/>
              <a:t>MathSAT4 (QF_LRA + IDL)</a:t>
            </a:r>
          </a:p>
          <a:p>
            <a:pPr lvl="1"/>
            <a:r>
              <a:rPr lang="en-US" dirty="0" smtClean="0"/>
              <a:t>Princess (QF_LIA)</a:t>
            </a:r>
          </a:p>
          <a:p>
            <a:pPr lvl="1"/>
            <a:r>
              <a:rPr lang="en-US" dirty="0" err="1" smtClean="0"/>
              <a:t>SMTInterpol</a:t>
            </a:r>
            <a:r>
              <a:rPr lang="en-US" dirty="0" smtClean="0"/>
              <a:t> (QF_LIA)</a:t>
            </a:r>
          </a:p>
          <a:p>
            <a:r>
              <a:rPr lang="en-US" dirty="0" smtClean="0"/>
              <a:t>For these solvers, used Z3 to generate array/quantifier instances</a:t>
            </a:r>
          </a:p>
          <a:p>
            <a:pPr lvl="1"/>
            <a:r>
              <a:rPr lang="en-US" dirty="0" smtClean="0"/>
              <a:t>Thus, they are solving easier, quantifier-free, problems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24400"/>
            <a:ext cx="8686800" cy="1905000"/>
          </a:xfrm>
        </p:spPr>
        <p:txBody>
          <a:bodyPr/>
          <a:lstStyle/>
          <a:p>
            <a:r>
              <a:rPr lang="en-US" dirty="0" smtClean="0"/>
              <a:t>Translation overhead 1%-20% (less for larger problems)</a:t>
            </a:r>
          </a:p>
          <a:p>
            <a:r>
              <a:rPr lang="en-US" dirty="0" smtClean="0"/>
              <a:t>One to two orders of magnitude faster that </a:t>
            </a:r>
            <a:r>
              <a:rPr lang="en-US" dirty="0" err="1" smtClean="0"/>
              <a:t>MathSAT</a:t>
            </a:r>
            <a:r>
              <a:rPr lang="en-US" dirty="0" smtClean="0"/>
              <a:t> (except </a:t>
            </a:r>
            <a:r>
              <a:rPr lang="en-US" dirty="0" err="1" smtClean="0"/>
              <a:t>memouts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Z3 proofs are large, but effectively reduced to easy lemmas.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3282"/>
            <a:ext cx="8770571" cy="335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267200" y="1752600"/>
            <a:ext cx="838200" cy="27432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71800" y="1752600"/>
            <a:ext cx="1295400" cy="27432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43600" y="1752600"/>
            <a:ext cx="990600" cy="27432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09800" y="1752600"/>
            <a:ext cx="762000" cy="27432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3276600"/>
          </a:xfrm>
        </p:spPr>
        <p:txBody>
          <a:bodyPr/>
          <a:lstStyle/>
          <a:p>
            <a:r>
              <a:rPr lang="en-US" dirty="0" smtClean="0"/>
              <a:t>Making an efficient SMT solver interpolating is hard</a:t>
            </a:r>
          </a:p>
          <a:p>
            <a:r>
              <a:rPr lang="en-US" dirty="0" smtClean="0"/>
              <a:t>Using a proof translation we can use an efficient solver (Z3) as a guide for an inefficient </a:t>
            </a:r>
            <a:r>
              <a:rPr lang="en-US" i="1" dirty="0" smtClean="0"/>
              <a:t>interpolating</a:t>
            </a:r>
            <a:r>
              <a:rPr lang="en-US" dirty="0" smtClean="0"/>
              <a:t> solver. </a:t>
            </a:r>
          </a:p>
          <a:p>
            <a:pPr lvl="1"/>
            <a:r>
              <a:rPr lang="en-US" dirty="0" smtClean="0"/>
              <a:t>Resulting proof has lemmas to be interpolated</a:t>
            </a:r>
          </a:p>
          <a:p>
            <a:pPr lvl="1"/>
            <a:r>
              <a:rPr lang="en-US" dirty="0" smtClean="0"/>
              <a:t>Interpolating solver need no implement all theories</a:t>
            </a:r>
          </a:p>
          <a:p>
            <a:pPr lvl="1"/>
            <a:r>
              <a:rPr lang="en-US" dirty="0" smtClean="0"/>
              <a:t>Overhead of interpolating solver is small if lemmas are simple</a:t>
            </a:r>
          </a:p>
          <a:p>
            <a:r>
              <a:rPr lang="en-US" dirty="0"/>
              <a:t>First interpolating solver for AUFLIA</a:t>
            </a:r>
          </a:p>
          <a:p>
            <a:r>
              <a:rPr lang="en-US" dirty="0" smtClean="0"/>
              <a:t>Orders-of-magnitude improvement in interpolating solver performance.</a:t>
            </a:r>
          </a:p>
          <a:p>
            <a:pPr lvl="1"/>
            <a:r>
              <a:rPr lang="en-US" dirty="0" smtClean="0"/>
              <a:t>Allows computation of full procedure summaries directly as </a:t>
            </a:r>
            <a:r>
              <a:rPr lang="en-US" dirty="0" err="1" smtClean="0"/>
              <a:t>interpolants</a:t>
            </a:r>
            <a:endParaRPr lang="en-US" dirty="0" smtClean="0"/>
          </a:p>
          <a:p>
            <a:pPr lvl="1"/>
            <a:r>
              <a:rPr lang="en-US" dirty="0" smtClean="0"/>
              <a:t>Exploits fast backtracking capability of Z3 without modification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5029200"/>
            <a:ext cx="670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effectLst/>
              </a:rPr>
              <a:t>Interpolation with the efficiency of Z3 may open up new areas of</a:t>
            </a:r>
          </a:p>
          <a:p>
            <a:r>
              <a:rPr lang="en-US" sz="1800" dirty="0" smtClean="0">
                <a:effectLst/>
              </a:rPr>
              <a:t>application for interpolating </a:t>
            </a:r>
            <a:r>
              <a:rPr lang="en-US" sz="1800" dirty="0" err="1" smtClean="0">
                <a:effectLst/>
              </a:rPr>
              <a:t>provers</a:t>
            </a:r>
            <a:r>
              <a:rPr lang="en-US" sz="1800" dirty="0" smtClean="0">
                <a:effectLst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175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Interpolation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5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143000"/>
                <a:ext cx="8686800" cy="2667000"/>
              </a:xfrm>
            </p:spPr>
            <p:txBody>
              <a:bodyPr/>
              <a:lstStyle/>
              <a:p>
                <a:pPr lvl="1">
                  <a:lnSpc>
                    <a:spcPct val="90000"/>
                  </a:lnSpc>
                </a:pPr>
                <a:endParaRPr lang="en-US" dirty="0" smtClean="0">
                  <a:latin typeface="Symbol" pitchFamily="18" charset="2"/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∧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False, there </a:t>
                </a:r>
                <a:r>
                  <a:rPr lang="en-US" dirty="0"/>
                  <a:t>exists an </a:t>
                </a:r>
                <a:r>
                  <a:rPr lang="en-US" i="1" dirty="0" err="1"/>
                  <a:t>interpolant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∧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such that</a:t>
                </a:r>
                <a:r>
                  <a:rPr lang="en-US" dirty="0" smtClean="0"/>
                  <a:t>: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b="0" dirty="0" smtClean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→¬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b="0" dirty="0" smtClean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∩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lvl="1">
                  <a:lnSpc>
                    <a:spcPct val="90000"/>
                  </a:lnSpc>
                </a:pPr>
                <a:endParaRPr lang="en-US" dirty="0"/>
              </a:p>
              <a:p>
                <a:pPr lvl="1">
                  <a:lnSpc>
                    <a:spcPct val="9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95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143000"/>
                <a:ext cx="8686800" cy="2667000"/>
              </a:xfrm>
              <a:blipFill rotWithShape="1">
                <a:blip r:embed="rId3"/>
                <a:stretch>
                  <a:fillRect l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7289800" y="381000"/>
            <a:ext cx="150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  <a:effectLst/>
              </a:rPr>
              <a:t>[Craig,57]</a:t>
            </a:r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3810000" y="5872553"/>
            <a:ext cx="52738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understand the issues, let's look at how a modern SMT solver works.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10"/>
              <p:cNvSpPr txBox="1">
                <a:spLocks noChangeArrowheads="1"/>
              </p:cNvSpPr>
              <p:nvPr/>
            </p:nvSpPr>
            <p:spPr bwMode="auto">
              <a:xfrm>
                <a:off x="239486" y="3048000"/>
                <a:ext cx="8686800" cy="53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6600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dirty="0" smtClean="0">
                    <a:effectLst/>
                  </a:rPr>
                  <a:t>Example</a:t>
                </a:r>
                <a:r>
                  <a:rPr lang="en-US" dirty="0">
                    <a:effectLst/>
                  </a:rPr>
                  <a:t>:</a:t>
                </a:r>
                <a:r>
                  <a:rPr lang="en-US" sz="2400" dirty="0">
                    <a:effectLst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</a:rPr>
                      <m:t>𝐴</m:t>
                    </m:r>
                    <m:r>
                      <a:rPr lang="en-US" i="1">
                        <a:effectLst/>
                        <a:latin typeface="Cambria Math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</a:rPr>
                      <m:t>𝑝</m:t>
                    </m:r>
                    <m:r>
                      <a:rPr lang="en-US" i="1">
                        <a:effectLst/>
                        <a:latin typeface="Cambria Math"/>
                      </a:rPr>
                      <m:t>∧</m:t>
                    </m:r>
                    <m:r>
                      <a:rPr lang="en-US" i="1">
                        <a:effectLst/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>
                    <a:effectLst/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</a:rPr>
                      <m:t>𝐵</m:t>
                    </m:r>
                    <m:r>
                      <a:rPr lang="en-US" i="1">
                        <a:effectLst/>
                        <a:latin typeface="Cambria Math"/>
                      </a:rPr>
                      <m:t>=¬</m:t>
                    </m:r>
                    <m:r>
                      <a:rPr lang="en-US" i="1">
                        <a:effectLst/>
                        <a:latin typeface="Cambria Math"/>
                      </a:rPr>
                      <m:t>𝑞</m:t>
                    </m:r>
                    <m:r>
                      <a:rPr lang="en-US" i="1">
                        <a:effectLst/>
                        <a:latin typeface="Cambria Math"/>
                      </a:rPr>
                      <m:t>∧</m:t>
                    </m:r>
                    <m:r>
                      <a:rPr lang="en-US" i="1">
                        <a:effectLst/>
                        <a:latin typeface="Cambria Math"/>
                      </a:rPr>
                      <m:t>𝑟</m:t>
                    </m:r>
                    <m:r>
                      <a:rPr lang="en-US" i="1">
                        <a:effectLst/>
                        <a:latin typeface="Cambria Math"/>
                      </a:rPr>
                      <m:t>,   </m:t>
                    </m:r>
                    <m:r>
                      <a:rPr lang="en-US" i="1">
                        <a:effectLst/>
                        <a:latin typeface="Cambria Math"/>
                      </a:rPr>
                      <m:t>𝐼</m:t>
                    </m:r>
                    <m:r>
                      <a:rPr lang="en-US" i="1">
                        <a:effectLst/>
                        <a:latin typeface="Cambria Math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</a:rPr>
                      <m:t>𝑞</m:t>
                    </m:r>
                  </m:oMath>
                </a14:m>
                <a:endParaRPr lang="en-US" sz="2400" dirty="0">
                  <a:effectLst/>
                </a:endParaRPr>
              </a:p>
              <a:p>
                <a:pPr eaLnBrk="1" hangingPunct="1"/>
                <a:endParaRPr lang="en-US" dirty="0" smtClean="0">
                  <a:effectLst/>
                </a:endParaRPr>
              </a:p>
              <a:p>
                <a:pPr eaLnBrk="1" hangingPunct="1"/>
                <a:r>
                  <a:rPr lang="en-US" dirty="0" smtClean="0">
                    <a:effectLst/>
                  </a:rPr>
                  <a:t>A proof system has the </a:t>
                </a:r>
                <a:r>
                  <a:rPr lang="en-US" i="1" dirty="0" smtClean="0">
                    <a:effectLst/>
                  </a:rPr>
                  <a:t>feasible interpolation </a:t>
                </a:r>
                <a:r>
                  <a:rPr lang="en-US" dirty="0" smtClean="0">
                    <a:effectLst/>
                  </a:rPr>
                  <a:t>property if we can derive an </a:t>
                </a:r>
                <a:r>
                  <a:rPr lang="en-US" dirty="0" err="1" smtClean="0">
                    <a:effectLst/>
                  </a:rPr>
                  <a:t>interpolant</a:t>
                </a:r>
                <a:r>
                  <a:rPr lang="en-US" dirty="0" smtClean="0">
                    <a:effectLst/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effectLst/>
                        <a:latin typeface="Cambria Math"/>
                      </a:rPr>
                      <m:t>A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∧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effectLst/>
                  </a:rPr>
                  <a:t> from a refutation in polynomial time.</a:t>
                </a:r>
              </a:p>
              <a:p>
                <a:pPr lvl="1" eaLnBrk="1" hangingPunct="1"/>
                <a:r>
                  <a:rPr lang="en-US" dirty="0" smtClean="0">
                    <a:effectLst/>
                  </a:rPr>
                  <a:t>Z3's proof system doesn't have this property, but we want to generate </a:t>
                </a:r>
                <a:r>
                  <a:rPr lang="en-US" dirty="0" err="1" smtClean="0">
                    <a:effectLst/>
                  </a:rPr>
                  <a:t>interpolants</a:t>
                </a:r>
                <a:r>
                  <a:rPr lang="en-US" dirty="0" smtClean="0">
                    <a:effectLst/>
                  </a:rPr>
                  <a:t> anyway.</a:t>
                </a:r>
                <a:endParaRPr lang="en-US" dirty="0" smtClean="0">
                  <a:effectLst/>
                </a:endParaRPr>
              </a:p>
            </p:txBody>
          </p:sp>
        </mc:Choice>
        <mc:Fallback>
          <p:sp>
            <p:nvSpPr>
              <p:cNvPr id="6" name="Rectang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486" y="3048000"/>
                <a:ext cx="8686800" cy="533400"/>
              </a:xfrm>
              <a:prstGeom prst="rect">
                <a:avLst/>
              </a:prstGeom>
              <a:blipFill rotWithShape="1">
                <a:blip r:embed="rId4"/>
                <a:stretch>
                  <a:fillRect l="-561" t="-2273" b="-3806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133600" y="2286000"/>
            <a:ext cx="6222130" cy="533400"/>
            <a:chOff x="2133600" y="2286000"/>
            <a:chExt cx="6222130" cy="533400"/>
          </a:xfrm>
        </p:grpSpPr>
        <p:sp>
          <p:nvSpPr>
            <p:cNvPr id="2" name="Oval 1"/>
            <p:cNvSpPr/>
            <p:nvPr/>
          </p:nvSpPr>
          <p:spPr bwMode="auto">
            <a:xfrm>
              <a:off x="2133600" y="2286000"/>
              <a:ext cx="6096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2743200" y="2552700"/>
              <a:ext cx="1371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191000" y="2392687"/>
                  <a:ext cx="4164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>
                      <a:effectLst/>
                    </a:rPr>
                    <a:t>Formulas written using vocabulary of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/>
                        </a:rPr>
                        <m:t>𝐵</m:t>
                      </m:r>
                    </m:oMath>
                  </a14:m>
                  <a:endParaRPr lang="en-US" sz="1800" dirty="0" smtClean="0">
                    <a:effectLst/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2392687"/>
                  <a:ext cx="416473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318"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2515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/>
      <p:bldP spid="395269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SAT solvers and resolution proofs</a:t>
            </a:r>
          </a:p>
        </p:txBody>
      </p:sp>
      <p:sp>
        <p:nvSpPr>
          <p:cNvPr id="1536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334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The core of an SMT solver is a DPLL SAT solver.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dirty="0" smtClean="0"/>
              <a:t>basic DPLL SAT solvers produces proofs using the resolution rule: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49719" y="2193925"/>
            <a:ext cx="2328865" cy="930275"/>
            <a:chOff x="3149719" y="2193925"/>
            <a:chExt cx="2328865" cy="9302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629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149719" y="2193925"/>
                  <a:ext cx="844551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</a:rPr>
                    <a:t>p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⇒</m:t>
                      </m:r>
                    </m:oMath>
                  </a14:m>
                  <a:r>
                    <a:rPr lang="en-US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</a:rPr>
                    <a:t> </a:t>
                  </a:r>
                  <a:r>
                    <a:rPr lang="en-US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itchFamily="18" charset="2"/>
                      <a:sym typeface="Symbol" pitchFamily="18" charset="2"/>
                    </a:rPr>
                    <a:t></a:t>
                  </a:r>
                </a:p>
              </p:txBody>
            </p:sp>
          </mc:Choice>
          <mc:Fallback>
            <p:sp>
              <p:nvSpPr>
                <p:cNvPr id="396293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49719" y="2193925"/>
                  <a:ext cx="844551" cy="40005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8696" t="-9091" r="-10145" b="-3484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629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368920" y="2193925"/>
                  <a:ext cx="1109664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msy10" pitchFamily="34" charset="0"/>
                    </a:rPr>
                    <a:t>: </a:t>
                  </a:r>
                  <a:r>
                    <a:rPr lang="en-US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</a:rPr>
                    <a:t>p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⇒</m:t>
                      </m:r>
                    </m:oMath>
                  </a14:m>
                  <a:r>
                    <a:rPr lang="en-US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</a:rPr>
                    <a:t> </a:t>
                  </a:r>
                  <a:r>
                    <a:rPr lang="en-US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itchFamily="18" charset="2"/>
                      <a:sym typeface="Symbol" pitchFamily="18" charset="2"/>
                    </a:rPr>
                    <a:t>D</a:t>
                  </a:r>
                </a:p>
              </p:txBody>
            </p:sp>
          </mc:Choice>
          <mc:Fallback>
            <p:sp>
              <p:nvSpPr>
                <p:cNvPr id="396294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8920" y="2193925"/>
                  <a:ext cx="1109664" cy="4000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593" t="-12121" r="-7692" b="-33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6295" name="Line 7"/>
            <p:cNvSpPr>
              <a:spLocks noChangeShapeType="1"/>
            </p:cNvSpPr>
            <p:nvPr/>
          </p:nvSpPr>
          <p:spPr bwMode="auto">
            <a:xfrm>
              <a:off x="3254494" y="2574925"/>
              <a:ext cx="2057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6296" name="Text Box 8"/>
            <p:cNvSpPr txBox="1">
              <a:spLocks noChangeArrowheads="1"/>
            </p:cNvSpPr>
            <p:nvPr/>
          </p:nvSpPr>
          <p:spPr bwMode="auto">
            <a:xfrm>
              <a:off x="3864095" y="2727325"/>
              <a:ext cx="7953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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_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</a:t>
              </a:r>
            </a:p>
          </p:txBody>
        </p:sp>
      </p:grpSp>
      <p:sp>
        <p:nvSpPr>
          <p:cNvPr id="19" name="Rectangle 10"/>
          <p:cNvSpPr txBox="1">
            <a:spLocks noChangeArrowheads="1"/>
          </p:cNvSpPr>
          <p:nvPr/>
        </p:nvSpPr>
        <p:spPr bwMode="auto">
          <a:xfrm>
            <a:off x="228600" y="35052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>
                <a:effectLst/>
              </a:rPr>
              <a:t>Resolution steps are produced </a:t>
            </a:r>
            <a:r>
              <a:rPr lang="en-US" dirty="0" smtClean="0">
                <a:effectLst/>
              </a:rPr>
              <a:t>by conflict </a:t>
            </a:r>
            <a:r>
              <a:rPr lang="en-US" dirty="0" smtClean="0">
                <a:effectLst/>
              </a:rPr>
              <a:t>clause generation and arise from the following operations:</a:t>
            </a:r>
          </a:p>
          <a:p>
            <a:pPr lvl="1" eaLnBrk="1" hangingPunct="1"/>
            <a:r>
              <a:rPr lang="en-US" dirty="0" smtClean="0">
                <a:effectLst/>
              </a:rPr>
              <a:t>Case splits (decisions)</a:t>
            </a:r>
          </a:p>
          <a:p>
            <a:pPr lvl="1" eaLnBrk="1" hangingPunct="1"/>
            <a:r>
              <a:rPr lang="en-US" dirty="0" smtClean="0">
                <a:effectLst/>
              </a:rPr>
              <a:t>Unit propagation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5562600"/>
            <a:ext cx="5754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effectLst/>
              </a:rPr>
              <a:t>We can efficiently generate </a:t>
            </a:r>
            <a:r>
              <a:rPr lang="en-US" sz="1800" dirty="0" err="1" smtClean="0">
                <a:effectLst/>
              </a:rPr>
              <a:t>interpolants</a:t>
            </a:r>
            <a:r>
              <a:rPr lang="en-US" sz="1800" dirty="0" smtClean="0">
                <a:effectLst/>
              </a:rPr>
              <a:t> from resolution</a:t>
            </a:r>
          </a:p>
          <a:p>
            <a:r>
              <a:rPr lang="en-US" sz="1800" dirty="0" smtClean="0">
                <a:effectLst/>
              </a:rPr>
              <a:t>proofs that are </a:t>
            </a:r>
            <a:r>
              <a:rPr lang="en-US" sz="1800" i="1" dirty="0" smtClean="0">
                <a:effectLst/>
              </a:rPr>
              <a:t>strict</a:t>
            </a:r>
            <a:r>
              <a:rPr lang="en-US" sz="1800" dirty="0" smtClean="0">
                <a:effectLst/>
              </a:rPr>
              <a:t>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Strict resolution and interpolation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1600200"/>
              </a:xfrm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dirty="0" smtClean="0"/>
                  <a:t>A formula is </a:t>
                </a:r>
                <a:r>
                  <a:rPr lang="en-US" i="1" dirty="0" smtClean="0"/>
                  <a:t>local</a:t>
                </a:r>
                <a:r>
                  <a:rPr lang="en-US" dirty="0" smtClean="0"/>
                  <a:t> if it is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 clause is </a:t>
                </a:r>
                <a:r>
                  <a:rPr lang="en-US" i="1" dirty="0" smtClean="0"/>
                  <a:t>strict</a:t>
                </a:r>
                <a:r>
                  <a:rPr lang="en-US" dirty="0" smtClean="0"/>
                  <a:t> if it is a disjunction of local formulas.</a:t>
                </a:r>
              </a:p>
              <a:p>
                <a:pPr lvl="1"/>
                <a:r>
                  <a:rPr lang="en-US" dirty="0" smtClean="0"/>
                  <a:t>DPLL produces only strict clauses</a:t>
                </a:r>
                <a:endParaRPr lang="en-US" dirty="0" smtClean="0"/>
              </a:p>
              <a:p>
                <a:r>
                  <a:rPr lang="en-US" dirty="0" smtClean="0"/>
                  <a:t>We will color local formulas </a:t>
                </a:r>
                <a:r>
                  <a:rPr lang="en-US" dirty="0" smtClean="0">
                    <a:solidFill>
                      <a:srgbClr val="006600"/>
                    </a:solidFill>
                  </a:rPr>
                  <a:t>green</a:t>
                </a:r>
                <a:r>
                  <a:rPr lang="en-US" dirty="0" smtClean="0"/>
                  <a:t> if they are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red</a:t>
                </a:r>
                <a:r>
                  <a:rPr lang="en-US" dirty="0" smtClean="0"/>
                  <a:t> otherwise.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1600200"/>
              </a:xfrm>
              <a:blipFill rotWithShape="1">
                <a:blip r:embed="rId2"/>
                <a:stretch>
                  <a:fillRect l="-561" t="-1136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09600" y="2952690"/>
            <a:ext cx="5627118" cy="1085910"/>
            <a:chOff x="609600" y="2952690"/>
            <a:chExt cx="5627118" cy="1085910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2952690"/>
              <a:ext cx="56271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</a:rPr>
                <a:t>Suppose we have a strict clause implied by </a:t>
              </a:r>
              <a:r>
                <a:rPr lang="en-US" dirty="0" smtClean="0">
                  <a:solidFill>
                    <a:srgbClr val="C00000"/>
                  </a:solidFill>
                  <a:effectLst/>
                </a:rPr>
                <a:t>A</a:t>
              </a:r>
              <a:r>
                <a:rPr lang="en-US" dirty="0" smtClean="0">
                  <a:effectLst/>
                </a:rPr>
                <a:t>,</a:t>
              </a:r>
              <a:r>
                <a:rPr lang="en-US" dirty="0" smtClean="0">
                  <a:solidFill>
                    <a:srgbClr val="006600"/>
                  </a:solidFill>
                  <a:effectLst/>
                </a:rPr>
                <a:t>B</a:t>
              </a:r>
              <a:r>
                <a:rPr lang="en-US" dirty="0" smtClean="0">
                  <a:effectLst/>
                </a:rPr>
                <a:t>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821877" y="3638490"/>
                  <a:ext cx="243592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>
                    <a:solidFill>
                      <a:srgbClr val="006600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1877" y="3638490"/>
                  <a:ext cx="2435923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609601" y="4324290"/>
            <a:ext cx="8153400" cy="1105020"/>
            <a:chOff x="609601" y="4324290"/>
            <a:chExt cx="8153400" cy="1105020"/>
          </a:xfrm>
        </p:grpSpPr>
        <p:sp>
          <p:nvSpPr>
            <p:cNvPr id="6" name="TextBox 5"/>
            <p:cNvSpPr txBox="1"/>
            <p:nvPr/>
          </p:nvSpPr>
          <p:spPr>
            <a:xfrm>
              <a:off x="609601" y="4324290"/>
              <a:ext cx="815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/>
                </a:rPr>
                <a:t>An </a:t>
              </a:r>
              <a:r>
                <a:rPr lang="en-US" i="1" dirty="0" smtClean="0">
                  <a:effectLst/>
                </a:rPr>
                <a:t>interpolation</a:t>
              </a:r>
              <a:r>
                <a:rPr lang="en-US" dirty="0" smtClean="0">
                  <a:effectLst/>
                </a:rPr>
                <a:t> of this clause is an </a:t>
              </a:r>
              <a:r>
                <a:rPr lang="en-US" dirty="0" err="1" smtClean="0">
                  <a:effectLst/>
                </a:rPr>
                <a:t>interpolant</a:t>
              </a:r>
              <a:r>
                <a:rPr lang="en-US" dirty="0" smtClean="0">
                  <a:effectLst/>
                </a:rPr>
                <a:t> for these formulas: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90331" y="5029200"/>
                  <a:ext cx="24215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∧(¬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∧¬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∧¬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6600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331" y="5029200"/>
                  <a:ext cx="242156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495800" y="5029200"/>
                  <a:ext cx="23598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 smtClean="0">
                      <a:solidFill>
                        <a:srgbClr val="006600"/>
                      </a:solidFill>
                      <a:effectLst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¬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∧¬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∧¬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)∧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𝐵</m:t>
                      </m:r>
                    </m:oMath>
                  </a14:m>
                  <a:endParaRPr lang="en-US" dirty="0">
                    <a:solidFill>
                      <a:srgbClr val="006600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5029200"/>
                  <a:ext cx="2359813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842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81000" y="6172200"/>
                <a:ext cx="73372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/>
                  </a:rPr>
                  <a:t>An interpolation for the empty clause is an </a:t>
                </a:r>
                <a:r>
                  <a:rPr lang="en-US" dirty="0" err="1" smtClean="0">
                    <a:effectLst/>
                  </a:rPr>
                  <a:t>interpolant</a:t>
                </a:r>
                <a:r>
                  <a:rPr lang="en-US" dirty="0" smtClean="0">
                    <a:effectLst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effectLst/>
                        <a:latin typeface="Cambria Math"/>
                      </a:rPr>
                      <m:t>𝐴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∧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effectLst/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effectLst/>
                  </a:rPr>
                  <a:t>.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172200"/>
                <a:ext cx="7337201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914" t="-615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23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 autoUpdateAnimBg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 rules for resolution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838200"/>
              </a:xfrm>
            </p:spPr>
            <p:txBody>
              <a:bodyPr/>
              <a:lstStyle/>
              <a:p>
                <a:r>
                  <a:rPr lang="en-US" dirty="0" smtClean="0"/>
                  <a:t>Suppose we have a strict resolution tree with clauses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a the leaves: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838200"/>
              </a:xfrm>
              <a:blipFill rotWithShape="1">
                <a:blip r:embed="rId2"/>
                <a:stretch>
                  <a:fillRect l="-632" t="-292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849086" y="2190690"/>
            <a:ext cx="3269650" cy="4133910"/>
            <a:chOff x="849086" y="2190690"/>
            <a:chExt cx="3269650" cy="4133910"/>
          </a:xfrm>
        </p:grpSpPr>
        <p:sp>
          <p:nvSpPr>
            <p:cNvPr id="58" name="Freeform 57"/>
            <p:cNvSpPr/>
            <p:nvPr/>
          </p:nvSpPr>
          <p:spPr bwMode="auto">
            <a:xfrm>
              <a:off x="957943" y="2623457"/>
              <a:ext cx="3069771" cy="3265714"/>
            </a:xfrm>
            <a:custGeom>
              <a:avLst/>
              <a:gdLst>
                <a:gd name="connsiteX0" fmla="*/ 0 w 3069771"/>
                <a:gd name="connsiteY0" fmla="*/ 10886 h 3265714"/>
                <a:gd name="connsiteX1" fmla="*/ 3069771 w 3069771"/>
                <a:gd name="connsiteY1" fmla="*/ 0 h 3265714"/>
                <a:gd name="connsiteX2" fmla="*/ 1730828 w 3069771"/>
                <a:gd name="connsiteY2" fmla="*/ 3265714 h 3265714"/>
                <a:gd name="connsiteX3" fmla="*/ 0 w 3069771"/>
                <a:gd name="connsiteY3" fmla="*/ 10886 h 326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9771" h="3265714">
                  <a:moveTo>
                    <a:pt x="0" y="10886"/>
                  </a:moveTo>
                  <a:lnTo>
                    <a:pt x="3069771" y="0"/>
                  </a:lnTo>
                  <a:lnTo>
                    <a:pt x="1730828" y="3265714"/>
                  </a:lnTo>
                  <a:lnTo>
                    <a:pt x="0" y="10886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49086" y="2190690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086" y="2190690"/>
                  <a:ext cx="419602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561598" y="2190690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598" y="2190690"/>
                  <a:ext cx="41960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274110" y="2190690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110" y="2190690"/>
                  <a:ext cx="419602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986622" y="2190690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6622" y="2190690"/>
                  <a:ext cx="419602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99134" y="2190690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134" y="2190690"/>
                  <a:ext cx="419602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246026" y="2190690"/>
                  <a:ext cx="4303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6026" y="2190690"/>
                  <a:ext cx="430374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931826" y="2190690"/>
                  <a:ext cx="4303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1826" y="2190690"/>
                  <a:ext cx="430374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699771" y="2190690"/>
                  <a:ext cx="4303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71" y="2190690"/>
                  <a:ext cx="430374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352800" y="2190690"/>
                  <a:ext cx="4303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2190690"/>
                  <a:ext cx="430374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2215579" y="5924490"/>
              <a:ext cx="98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</a:rPr>
                <a:t>FALSE</a:t>
              </a:r>
              <a:endParaRPr lang="en-US" dirty="0">
                <a:effectLst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05400" y="3048000"/>
            <a:ext cx="3679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Simple rules allow propagation</a:t>
            </a:r>
          </a:p>
          <a:p>
            <a:r>
              <a:rPr lang="en-US" dirty="0" smtClean="0">
                <a:effectLst/>
              </a:rPr>
              <a:t>of interpolations downward in</a:t>
            </a:r>
          </a:p>
          <a:p>
            <a:r>
              <a:rPr lang="en-US" dirty="0" smtClean="0">
                <a:effectLst/>
              </a:rPr>
              <a:t>the tree...</a:t>
            </a:r>
            <a:endParaRPr lang="en-US" dirty="0">
              <a:effectLst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169826" y="2743200"/>
            <a:ext cx="2605508" cy="152400"/>
            <a:chOff x="1169826" y="2743200"/>
            <a:chExt cx="2605508" cy="152400"/>
          </a:xfrm>
        </p:grpSpPr>
        <p:sp>
          <p:nvSpPr>
            <p:cNvPr id="16" name="Oval 15"/>
            <p:cNvSpPr/>
            <p:nvPr/>
          </p:nvSpPr>
          <p:spPr bwMode="auto">
            <a:xfrm>
              <a:off x="1169826" y="27432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987529" y="27432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805232" y="27432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622934" y="27432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608756" y="3494314"/>
            <a:ext cx="1797468" cy="170374"/>
            <a:chOff x="1608756" y="3494314"/>
            <a:chExt cx="1797468" cy="170374"/>
          </a:xfrm>
        </p:grpSpPr>
        <p:sp>
          <p:nvSpPr>
            <p:cNvPr id="32" name="Oval 31"/>
            <p:cNvSpPr/>
            <p:nvPr/>
          </p:nvSpPr>
          <p:spPr bwMode="auto">
            <a:xfrm>
              <a:off x="1608756" y="35052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438400" y="3512288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3253824" y="3494314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74037" y="4267200"/>
            <a:ext cx="832192" cy="152400"/>
            <a:chOff x="2174037" y="4267200"/>
            <a:chExt cx="832192" cy="152400"/>
          </a:xfrm>
        </p:grpSpPr>
        <p:sp>
          <p:nvSpPr>
            <p:cNvPr id="45" name="Oval 44"/>
            <p:cNvSpPr/>
            <p:nvPr/>
          </p:nvSpPr>
          <p:spPr bwMode="auto">
            <a:xfrm>
              <a:off x="2174037" y="42672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2853829" y="42672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2568252" y="5040086"/>
            <a:ext cx="152400" cy="1524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4419600" y="5584371"/>
                <a:ext cx="401424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/>
                  </a:rPr>
                  <a:t>At the root we have an </a:t>
                </a:r>
                <a:r>
                  <a:rPr lang="en-US" dirty="0" err="1" smtClean="0">
                    <a:effectLst/>
                  </a:rPr>
                  <a:t>interpolant</a:t>
                </a:r>
                <a:endParaRPr lang="en-US" dirty="0" smtClean="0">
                  <a:effectLst/>
                </a:endParaRPr>
              </a:p>
              <a:p>
                <a:r>
                  <a:rPr lang="en-US" dirty="0" smtClean="0">
                    <a:effectLst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𝐴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∧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effectLst/>
                  </a:rPr>
                  <a:t>.</a:t>
                </a:r>
                <a:endParaRPr lang="en-US" dirty="0">
                  <a:effectLst/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584371"/>
                <a:ext cx="4014240" cy="707886"/>
              </a:xfrm>
              <a:prstGeom prst="rect">
                <a:avLst/>
              </a:prstGeom>
              <a:blipFill rotWithShape="1">
                <a:blip r:embed="rId12"/>
                <a:stretch>
                  <a:fillRect l="-1517" t="-3448" r="-759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2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54" grpId="0" animBg="1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SMT solver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1600200"/>
              </a:xfrm>
            </p:spPr>
            <p:txBody>
              <a:bodyPr/>
              <a:lstStyle/>
              <a:p>
                <a:r>
                  <a:rPr lang="en-US" dirty="0" smtClean="0"/>
                  <a:t>In SMT, our atoms are not just propositional symbols, but may include predicates over functional terms, 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Satisfiabllity</a:t>
                </a:r>
                <a:r>
                  <a:rPr lang="en-US" dirty="0" smtClean="0"/>
                  <a:t> is modulo a theory that gives an interpretation to certain symbols (say,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1600200"/>
              </a:xfrm>
              <a:blipFill rotWithShape="1">
                <a:blip r:embed="rId2"/>
                <a:stretch>
                  <a:fillRect l="-632"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098042" y="3162180"/>
            <a:ext cx="3321558" cy="1105020"/>
            <a:chOff x="1098042" y="3162180"/>
            <a:chExt cx="3321558" cy="1105020"/>
          </a:xfrm>
        </p:grpSpPr>
        <p:sp>
          <p:nvSpPr>
            <p:cNvPr id="4" name="Rectangle 3"/>
            <p:cNvSpPr/>
            <p:nvPr/>
          </p:nvSpPr>
          <p:spPr bwMode="auto">
            <a:xfrm>
              <a:off x="2819400" y="3276600"/>
              <a:ext cx="1600200" cy="990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05764" y="3562290"/>
              <a:ext cx="827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DPLL</a:t>
              </a:r>
              <a:endParaRPr lang="en-US" dirty="0"/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1295400" y="3657600"/>
              <a:ext cx="9906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98042" y="3162180"/>
              <a:ext cx="1385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CLAUSES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0600" y="3173066"/>
            <a:ext cx="3048000" cy="1246534"/>
            <a:chOff x="4800600" y="3173066"/>
            <a:chExt cx="3048000" cy="1246534"/>
          </a:xfrm>
        </p:grpSpPr>
        <p:sp>
          <p:nvSpPr>
            <p:cNvPr id="8" name="Rectangle 7"/>
            <p:cNvSpPr/>
            <p:nvPr/>
          </p:nvSpPr>
          <p:spPr bwMode="auto">
            <a:xfrm>
              <a:off x="6379426" y="3409890"/>
              <a:ext cx="914400" cy="55251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31826" y="3562290"/>
              <a:ext cx="914400" cy="55251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684226" y="3714690"/>
              <a:ext cx="914400" cy="55251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836626" y="3867090"/>
              <a:ext cx="914400" cy="55251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14855" y="3914745"/>
              <a:ext cx="10337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THEORY</a:t>
              </a:r>
              <a:endParaRPr lang="en-US" sz="1600" dirty="0"/>
            </a:p>
          </p:txBody>
        </p:sp>
        <p:sp>
          <p:nvSpPr>
            <p:cNvPr id="15" name="Right Arrow 14"/>
            <p:cNvSpPr/>
            <p:nvPr/>
          </p:nvSpPr>
          <p:spPr bwMode="auto">
            <a:xfrm>
              <a:off x="4800600" y="3562290"/>
              <a:ext cx="1295400" cy="24771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0600" y="3173066"/>
              <a:ext cx="1151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LITERALS</a:t>
              </a:r>
              <a:endParaRPr lang="en-US" sz="1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00600" y="4038600"/>
            <a:ext cx="1295400" cy="608035"/>
            <a:chOff x="4800600" y="4038600"/>
            <a:chExt cx="1295400" cy="608035"/>
          </a:xfrm>
        </p:grpSpPr>
        <p:sp>
          <p:nvSpPr>
            <p:cNvPr id="17" name="Right Arrow 16"/>
            <p:cNvSpPr/>
            <p:nvPr/>
          </p:nvSpPr>
          <p:spPr bwMode="auto">
            <a:xfrm flipH="1">
              <a:off x="4800600" y="4038600"/>
              <a:ext cx="1295400" cy="24771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76484" y="4308081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LEMMAS</a:t>
              </a:r>
              <a:endParaRPr lang="en-US" sz="16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98042" y="5486400"/>
            <a:ext cx="6635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Lemmas are clauses over existing atoms that are valid in</a:t>
            </a:r>
          </a:p>
          <a:p>
            <a:r>
              <a:rPr lang="en-US" dirty="0" smtClean="0">
                <a:effectLst/>
              </a:rPr>
              <a:t>the theory and contradict current truth assignment.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359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SMT and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7200"/>
          </a:xfrm>
        </p:spPr>
        <p:txBody>
          <a:bodyPr/>
          <a:lstStyle/>
          <a:p>
            <a:r>
              <a:rPr lang="en-US" dirty="0" smtClean="0"/>
              <a:t>Leaves of resolution tree now include </a:t>
            </a:r>
            <a:r>
              <a:rPr lang="en-US" i="1" dirty="0" smtClean="0"/>
              <a:t>strict</a:t>
            </a:r>
            <a:r>
              <a:rPr lang="en-US" dirty="0" smtClean="0"/>
              <a:t> theory lemmas.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2744724" y="1937103"/>
            <a:ext cx="5346702" cy="1135721"/>
            <a:chOff x="2744724" y="1937103"/>
            <a:chExt cx="5346702" cy="1135721"/>
          </a:xfrm>
        </p:grpSpPr>
        <p:sp>
          <p:nvSpPr>
            <p:cNvPr id="15" name="Isosceles Triangle 14"/>
            <p:cNvSpPr/>
            <p:nvPr/>
          </p:nvSpPr>
          <p:spPr bwMode="auto">
            <a:xfrm flipV="1">
              <a:off x="2744724" y="2333378"/>
              <a:ext cx="762000" cy="739446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0999" y="1937103"/>
              <a:ext cx="3900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</a:rPr>
                <a:t>Solver generates proof of lemma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7200" y="3105090"/>
            <a:ext cx="3182112" cy="3295710"/>
            <a:chOff x="457200" y="3105090"/>
            <a:chExt cx="3182112" cy="3295710"/>
          </a:xfrm>
        </p:grpSpPr>
        <p:sp>
          <p:nvSpPr>
            <p:cNvPr id="4" name="Isosceles Triangle 3"/>
            <p:cNvSpPr/>
            <p:nvPr/>
          </p:nvSpPr>
          <p:spPr bwMode="auto">
            <a:xfrm flipV="1">
              <a:off x="457200" y="3657600"/>
              <a:ext cx="3182112" cy="27432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09600" y="3105090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3105090"/>
                  <a:ext cx="419602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322112" y="3105090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112" y="3105090"/>
                  <a:ext cx="419602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034624" y="3105090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4624" y="3105090"/>
                  <a:ext cx="41960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06540" y="3105090"/>
                  <a:ext cx="4303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540" y="3105090"/>
                  <a:ext cx="430374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692340" y="3105090"/>
                  <a:ext cx="4303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dirty="0">
                    <a:effectLst/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2340" y="3105090"/>
                  <a:ext cx="430374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2623023" y="3146754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LEMMA</a:t>
              </a:r>
              <a:endParaRPr lang="en-US" sz="1800" dirty="0">
                <a:effectLst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49524" y="2438400"/>
            <a:ext cx="3790536" cy="1524000"/>
            <a:chOff x="3049524" y="2438400"/>
            <a:chExt cx="3790536" cy="1524000"/>
          </a:xfrm>
        </p:grpSpPr>
        <p:sp>
          <p:nvSpPr>
            <p:cNvPr id="17" name="Down Arrow 16"/>
            <p:cNvSpPr/>
            <p:nvPr/>
          </p:nvSpPr>
          <p:spPr bwMode="auto">
            <a:xfrm>
              <a:off x="5943600" y="2438400"/>
              <a:ext cx="197612" cy="634424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44751" y="3115976"/>
              <a:ext cx="1595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</a:rPr>
                <a:t>Interpolation</a:t>
              </a:r>
              <a:endParaRPr lang="en-US" dirty="0">
                <a:effectLst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3429000" y="3505200"/>
              <a:ext cx="16764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Oval 18"/>
            <p:cNvSpPr/>
            <p:nvPr/>
          </p:nvSpPr>
          <p:spPr bwMode="auto">
            <a:xfrm>
              <a:off x="3049524" y="38100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90600" y="3810000"/>
            <a:ext cx="1569096" cy="152400"/>
            <a:chOff x="990600" y="3810000"/>
            <a:chExt cx="1569096" cy="152400"/>
          </a:xfrm>
        </p:grpSpPr>
        <p:sp>
          <p:nvSpPr>
            <p:cNvPr id="22" name="Oval 21"/>
            <p:cNvSpPr/>
            <p:nvPr/>
          </p:nvSpPr>
          <p:spPr bwMode="auto">
            <a:xfrm>
              <a:off x="990600" y="38100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698948" y="38100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407296" y="38100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50304" y="4419600"/>
            <a:ext cx="1569096" cy="152400"/>
            <a:chOff x="1250304" y="4419600"/>
            <a:chExt cx="1569096" cy="152400"/>
          </a:xfrm>
        </p:grpSpPr>
        <p:sp>
          <p:nvSpPr>
            <p:cNvPr id="26" name="Oval 25"/>
            <p:cNvSpPr/>
            <p:nvPr/>
          </p:nvSpPr>
          <p:spPr bwMode="auto">
            <a:xfrm>
              <a:off x="1250304" y="44196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958652" y="44196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667000" y="44196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31304" y="5029200"/>
            <a:ext cx="860748" cy="152400"/>
            <a:chOff x="1631304" y="5029200"/>
            <a:chExt cx="860748" cy="152400"/>
          </a:xfrm>
        </p:grpSpPr>
        <p:sp>
          <p:nvSpPr>
            <p:cNvPr id="29" name="Oval 28"/>
            <p:cNvSpPr/>
            <p:nvPr/>
          </p:nvSpPr>
          <p:spPr bwMode="auto">
            <a:xfrm>
              <a:off x="1631304" y="50292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339652" y="5029200"/>
              <a:ext cx="152400" cy="1524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 bwMode="auto">
          <a:xfrm>
            <a:off x="2034624" y="5715000"/>
            <a:ext cx="152400" cy="1524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3800" y="4572000"/>
            <a:ext cx="398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/>
              </a:rPr>
              <a:t>Interpolants</a:t>
            </a:r>
            <a:r>
              <a:rPr lang="en-US" dirty="0" smtClean="0">
                <a:effectLst/>
              </a:rPr>
              <a:t> propagate downward</a:t>
            </a:r>
            <a:endParaRPr lang="en-US" dirty="0">
              <a:effectLst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28426" y="5780314"/>
            <a:ext cx="5354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We rely on theory solvers to generate</a:t>
            </a:r>
          </a:p>
          <a:p>
            <a:r>
              <a:rPr lang="en-US" dirty="0" smtClean="0">
                <a:effectLst/>
              </a:rPr>
              <a:t>proofs in a system with feasible interpolation.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64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 animBg="1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realistic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7200"/>
          </a:xfrm>
        </p:spPr>
        <p:txBody>
          <a:bodyPr/>
          <a:lstStyle/>
          <a:p>
            <a:r>
              <a:rPr lang="en-US" dirty="0" smtClean="0"/>
              <a:t>An efficient SMT solver such as Z3 presents a more complex picture.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4191000" y="2313334"/>
            <a:ext cx="1600200" cy="990600"/>
            <a:chOff x="4191000" y="2313334"/>
            <a:chExt cx="1600200" cy="990600"/>
          </a:xfrm>
        </p:grpSpPr>
        <p:sp>
          <p:nvSpPr>
            <p:cNvPr id="4" name="Rectangle 3"/>
            <p:cNvSpPr/>
            <p:nvPr/>
          </p:nvSpPr>
          <p:spPr bwMode="auto">
            <a:xfrm>
              <a:off x="4191000" y="2313334"/>
              <a:ext cx="1600200" cy="990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7364" y="2599024"/>
              <a:ext cx="827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DPLL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95600" y="2716766"/>
            <a:ext cx="1298753" cy="1523377"/>
            <a:chOff x="2895600" y="2716766"/>
            <a:chExt cx="1298753" cy="1523377"/>
          </a:xfrm>
        </p:grpSpPr>
        <p:sp>
          <p:nvSpPr>
            <p:cNvPr id="6" name="Right Arrow 5"/>
            <p:cNvSpPr/>
            <p:nvPr/>
          </p:nvSpPr>
          <p:spPr bwMode="auto">
            <a:xfrm>
              <a:off x="2999014" y="2716766"/>
              <a:ext cx="9906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95600" y="3532257"/>
              <a:ext cx="12987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Simplified</a:t>
              </a:r>
            </a:p>
            <a:p>
              <a:r>
                <a:rPr lang="en-US" dirty="0" smtClean="0"/>
                <a:t>clauses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19800" y="2209800"/>
            <a:ext cx="3048000" cy="1246534"/>
            <a:chOff x="6019800" y="2209800"/>
            <a:chExt cx="3048000" cy="1246534"/>
          </a:xfrm>
        </p:grpSpPr>
        <p:sp>
          <p:nvSpPr>
            <p:cNvPr id="8" name="Rectangle 7"/>
            <p:cNvSpPr/>
            <p:nvPr/>
          </p:nvSpPr>
          <p:spPr bwMode="auto">
            <a:xfrm>
              <a:off x="7598626" y="2446624"/>
              <a:ext cx="914400" cy="55251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751026" y="2599024"/>
              <a:ext cx="914400" cy="55251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903426" y="2751424"/>
              <a:ext cx="914400" cy="55251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055826" y="2903824"/>
              <a:ext cx="914400" cy="55251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4055" y="2951479"/>
              <a:ext cx="10337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THEORY</a:t>
              </a:r>
              <a:endParaRPr lang="en-US" sz="1600" dirty="0"/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6019800" y="2599024"/>
              <a:ext cx="1295400" cy="24771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19800" y="2209800"/>
              <a:ext cx="1151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LITERALS</a:t>
              </a:r>
              <a:endParaRPr lang="en-US" sz="16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19800" y="3075334"/>
            <a:ext cx="1295400" cy="608035"/>
            <a:chOff x="6019800" y="3075334"/>
            <a:chExt cx="1295400" cy="608035"/>
          </a:xfrm>
        </p:grpSpPr>
        <p:sp>
          <p:nvSpPr>
            <p:cNvPr id="15" name="Right Arrow 14"/>
            <p:cNvSpPr/>
            <p:nvPr/>
          </p:nvSpPr>
          <p:spPr bwMode="auto">
            <a:xfrm flipH="1">
              <a:off x="6019800" y="3075334"/>
              <a:ext cx="1295400" cy="24771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95684" y="3344815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LEMMAS</a:t>
              </a:r>
              <a:endParaRPr lang="en-US" sz="1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5645" y="1752600"/>
            <a:ext cx="2416668" cy="1766711"/>
            <a:chOff x="385645" y="1752600"/>
            <a:chExt cx="2416668" cy="1766711"/>
          </a:xfrm>
        </p:grpSpPr>
        <p:sp>
          <p:nvSpPr>
            <p:cNvPr id="17" name="Rectangle 16"/>
            <p:cNvSpPr/>
            <p:nvPr/>
          </p:nvSpPr>
          <p:spPr bwMode="auto">
            <a:xfrm>
              <a:off x="940777" y="2219022"/>
              <a:ext cx="1861536" cy="130028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4955" y="2326099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CLAUSIFY</a:t>
              </a:r>
              <a:endParaRPr lang="en-US" sz="1800" dirty="0">
                <a:effectLst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18775" y="2869167"/>
              <a:ext cx="1505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effectLst/>
                </a:rPr>
                <a:t>EQUALITY</a:t>
              </a:r>
            </a:p>
            <a:p>
              <a:pPr algn="ctr"/>
              <a:r>
                <a:rPr lang="en-US" sz="1800" dirty="0" smtClean="0">
                  <a:effectLst/>
                </a:rPr>
                <a:t>REWRITING</a:t>
              </a:r>
              <a:endParaRPr lang="en-US" sz="1800" dirty="0">
                <a:effectLst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71298" y="1752600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TRANSFORMS</a:t>
              </a:r>
              <a:endParaRPr lang="en-US" sz="1800" dirty="0"/>
            </a:p>
          </p:txBody>
        </p:sp>
        <p:sp>
          <p:nvSpPr>
            <p:cNvPr id="21" name="Right Arrow 20"/>
            <p:cNvSpPr/>
            <p:nvPr/>
          </p:nvSpPr>
          <p:spPr bwMode="auto">
            <a:xfrm>
              <a:off x="385645" y="2717392"/>
              <a:ext cx="457200" cy="32316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52400" y="2219022"/>
                <a:ext cx="6904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19022"/>
                <a:ext cx="690445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6019800" y="3735365"/>
            <a:ext cx="1327864" cy="608035"/>
            <a:chOff x="6019800" y="3735365"/>
            <a:chExt cx="1327864" cy="608035"/>
          </a:xfrm>
        </p:grpSpPr>
        <p:sp>
          <p:nvSpPr>
            <p:cNvPr id="23" name="Right Arrow 22"/>
            <p:cNvSpPr/>
            <p:nvPr/>
          </p:nvSpPr>
          <p:spPr bwMode="auto">
            <a:xfrm flipH="1">
              <a:off x="6019800" y="3735365"/>
              <a:ext cx="1295400" cy="24771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19800" y="4004846"/>
              <a:ext cx="13278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UNIT PROP.</a:t>
              </a:r>
              <a:endParaRPr lang="en-US" sz="16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19800" y="4421165"/>
            <a:ext cx="1503938" cy="608035"/>
            <a:chOff x="6019800" y="4421165"/>
            <a:chExt cx="1503938" cy="608035"/>
          </a:xfrm>
        </p:grpSpPr>
        <p:sp>
          <p:nvSpPr>
            <p:cNvPr id="25" name="Right Arrow 24"/>
            <p:cNvSpPr/>
            <p:nvPr/>
          </p:nvSpPr>
          <p:spPr bwMode="auto">
            <a:xfrm flipH="1">
              <a:off x="6019800" y="4421165"/>
              <a:ext cx="1295400" cy="24771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19800" y="4690646"/>
              <a:ext cx="1503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CASE SPLITS</a:t>
              </a:r>
              <a:endParaRPr lang="en-US" sz="1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019800" y="5183165"/>
            <a:ext cx="2059346" cy="608035"/>
            <a:chOff x="6019800" y="5183165"/>
            <a:chExt cx="2059346" cy="608035"/>
          </a:xfrm>
        </p:grpSpPr>
        <p:sp>
          <p:nvSpPr>
            <p:cNvPr id="27" name="Right Arrow 26"/>
            <p:cNvSpPr/>
            <p:nvPr/>
          </p:nvSpPr>
          <p:spPr bwMode="auto">
            <a:xfrm flipH="1">
              <a:off x="6019800" y="5183165"/>
              <a:ext cx="1295400" cy="24771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19800" y="5452646"/>
              <a:ext cx="2059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AXIOM INSTANCES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52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True"/>
  <p:tag name="USEBOLDAMS" val="False"/>
  <p:tag name="TEX2PS" val="latex $(base).tex; dvips -D $(res) -E -o $(base).ps $(base).dvi"/>
  <p:tag name="EXTERNALEDITCOMMAND" val="notepad %"/>
  <p:tag name="GHOSTSCRIPTCOMMAND" val="gswin32c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00"/>
  <p:tag name="DEFAULTMAGNIFICATION" val="2"/>
  <p:tag name="FIRSTMCMILLAN@JFMUUBQISDFZQTP1" val="3456"/>
  <p:tag name="FIRSTKENMCMIL@8NUCMGMP9CWYY5H6" val="4154"/>
  <p:tag name="DEFAULTDISPLAYSOURCE" val="\documentclass{slides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effectLst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132099</TotalTime>
  <Words>1559</Words>
  <Application>Microsoft Office PowerPoint</Application>
  <PresentationFormat>On-screen Show (4:3)</PresentationFormat>
  <Paragraphs>276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cmex10</vt:lpstr>
      <vt:lpstr>Times New Roman</vt:lpstr>
      <vt:lpstr>Symbol</vt:lpstr>
      <vt:lpstr>cmmi8</vt:lpstr>
      <vt:lpstr>cmsy10</vt:lpstr>
      <vt:lpstr>cmsy8</vt:lpstr>
      <vt:lpstr>lcmss8</vt:lpstr>
      <vt:lpstr>cmtt8</vt:lpstr>
      <vt:lpstr>Cambria Math</vt:lpstr>
      <vt:lpstr>Default Design</vt:lpstr>
      <vt:lpstr>Interpolants from Z3 proofs </vt:lpstr>
      <vt:lpstr>Interpolating Z3</vt:lpstr>
      <vt:lpstr>Interpolation Lemma</vt:lpstr>
      <vt:lpstr>SAT solvers and resolution proofs</vt:lpstr>
      <vt:lpstr>Strict resolution and interpolation</vt:lpstr>
      <vt:lpstr>Interpolation rules for resolution</vt:lpstr>
      <vt:lpstr>Simple SMT solver</vt:lpstr>
      <vt:lpstr>Simple SMT and interpolation</vt:lpstr>
      <vt:lpstr>A more realistic view</vt:lpstr>
      <vt:lpstr>Issues </vt:lpstr>
      <vt:lpstr>Secondary prover</vt:lpstr>
      <vt:lpstr>Extracting strict lemmas</vt:lpstr>
      <vt:lpstr>Sub-tree to lemma</vt:lpstr>
      <vt:lpstr>Eliminating local derivations</vt:lpstr>
      <vt:lpstr>Quantifier instantiation</vt:lpstr>
      <vt:lpstr>Implications</vt:lpstr>
      <vt:lpstr>Resolution re-ordering</vt:lpstr>
      <vt:lpstr>Overall approach</vt:lpstr>
      <vt:lpstr>Benchmark problems</vt:lpstr>
      <vt:lpstr>Experimental setup</vt:lpstr>
      <vt:lpstr>Results</vt:lpstr>
      <vt:lpstr>Conclusion</vt:lpstr>
    </vt:vector>
  </TitlesOfParts>
  <Company>Cadence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practical and complete approach to predicate abstraction</dc:title>
  <dc:creator>Ken McMillan</dc:creator>
  <cp:lastModifiedBy>Ken McMillan</cp:lastModifiedBy>
  <cp:revision>564</cp:revision>
  <dcterms:created xsi:type="dcterms:W3CDTF">2006-03-21T20:02:13Z</dcterms:created>
  <dcterms:modified xsi:type="dcterms:W3CDTF">2011-10-29T04:06:33Z</dcterms:modified>
</cp:coreProperties>
</file>