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1" r:id="rId1"/>
  </p:sldMasterIdLst>
  <p:notesMasterIdLst>
    <p:notesMasterId r:id="rId33"/>
  </p:notesMasterIdLst>
  <p:sldIdLst>
    <p:sldId id="256" r:id="rId2"/>
    <p:sldId id="329" r:id="rId3"/>
    <p:sldId id="330" r:id="rId4"/>
    <p:sldId id="331" r:id="rId5"/>
    <p:sldId id="332" r:id="rId6"/>
    <p:sldId id="261" r:id="rId7"/>
    <p:sldId id="337" r:id="rId8"/>
    <p:sldId id="333" r:id="rId9"/>
    <p:sldId id="257" r:id="rId10"/>
    <p:sldId id="290" r:id="rId11"/>
    <p:sldId id="293" r:id="rId12"/>
    <p:sldId id="292" r:id="rId13"/>
    <p:sldId id="325" r:id="rId14"/>
    <p:sldId id="294" r:id="rId15"/>
    <p:sldId id="295" r:id="rId16"/>
    <p:sldId id="296" r:id="rId17"/>
    <p:sldId id="276" r:id="rId18"/>
    <p:sldId id="297" r:id="rId19"/>
    <p:sldId id="299" r:id="rId20"/>
    <p:sldId id="300" r:id="rId21"/>
    <p:sldId id="301" r:id="rId22"/>
    <p:sldId id="302" r:id="rId23"/>
    <p:sldId id="303" r:id="rId24"/>
    <p:sldId id="317" r:id="rId25"/>
    <p:sldId id="318" r:id="rId26"/>
    <p:sldId id="305" r:id="rId27"/>
    <p:sldId id="327" r:id="rId28"/>
    <p:sldId id="349" r:id="rId29"/>
    <p:sldId id="315" r:id="rId30"/>
    <p:sldId id="334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11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4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3025-0FEF-9448-9D5A-5D17BD8E7AF8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6D8F-3603-0843-B326-837C21B18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work with</a:t>
            </a:r>
            <a:r>
              <a:rPr lang="en-US" baseline="0" dirty="0" smtClean="0"/>
              <a:t> Charlie and </a:t>
            </a:r>
            <a:r>
              <a:rPr lang="en-US" baseline="0" dirty="0" err="1" smtClean="0"/>
              <a:t>Sharad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talk’s focus: post-silicon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Dropping an MCS “corrects” the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Conference venue was booked out, booked hotel in walking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very</a:t>
            </a:r>
            <a:r>
              <a:rPr lang="en-US" baseline="0" dirty="0" smtClean="0"/>
              <a:t> a focused person, my mind started wandering and I ended up at the Dog and Duck, wondering what went wrong.</a:t>
            </a:r>
          </a:p>
          <a:p>
            <a:r>
              <a:rPr lang="en-US" baseline="0" dirty="0" smtClean="0"/>
              <a:t>Where did I take the wrong turn?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I </a:t>
            </a:r>
            <a:r>
              <a:rPr lang="en-US" baseline="0" dirty="0" smtClean="0"/>
              <a:t>didn’t pay attention</a:t>
            </a:r>
            <a:r>
              <a:rPr lang="en-US" baseline="0" dirty="0" smtClean="0"/>
              <a:t> so I don’t remember </a:t>
            </a:r>
            <a:r>
              <a:rPr lang="en-US" baseline="0" dirty="0" smtClean="0"/>
              <a:t>the route</a:t>
            </a:r>
            <a:r>
              <a:rPr lang="en-US" baseline="0" dirty="0" smtClean="0"/>
              <a:t> I took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Can you still tell me where I went </a:t>
            </a:r>
            <a:r>
              <a:rPr lang="en-US" baseline="0" dirty="0" smtClean="0"/>
              <a:t>wrong?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hint: We have the information</a:t>
            </a:r>
            <a:r>
              <a:rPr lang="en-US" baseline="0" dirty="0" smtClean="0"/>
              <a:t> about the route I should have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wonder: Where is he going with</a:t>
            </a:r>
            <a:r>
              <a:rPr lang="en-US" baseline="0" dirty="0" smtClean="0"/>
              <a:t> this? </a:t>
            </a:r>
            <a:r>
              <a:rPr lang="en-US" dirty="0" smtClean="0"/>
              <a:t>How is a metaphor for hardware verification?</a:t>
            </a:r>
          </a:p>
          <a:p>
            <a:r>
              <a:rPr lang="en-US" dirty="0" smtClean="0"/>
              <a:t>Chip</a:t>
            </a:r>
            <a:r>
              <a:rPr lang="en-US" baseline="0" dirty="0" smtClean="0"/>
              <a:t> performs computation, inputs can be seen as origin, the result is the destination</a:t>
            </a:r>
          </a:p>
          <a:p>
            <a:r>
              <a:rPr lang="en-US" baseline="0" dirty="0" smtClean="0"/>
              <a:t>Intel Pentium took a decisively wrong turn in 1994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not really</a:t>
            </a:r>
            <a:r>
              <a:rPr lang="en-US" baseline="0" dirty="0" smtClean="0"/>
              <a:t> looking for a location on the surface of the chip</a:t>
            </a:r>
          </a:p>
          <a:p>
            <a:r>
              <a:rPr lang="en-US" baseline="0" dirty="0" smtClean="0"/>
              <a:t>Hidden underneath the surface, deep inside the chip: gates</a:t>
            </a:r>
          </a:p>
          <a:p>
            <a:r>
              <a:rPr lang="en-US" baseline="0" dirty="0" smtClean="0"/>
              <a:t>Have the hardware design of chip: pinpoint the location in the hardware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can go wrong at different levels</a:t>
            </a:r>
          </a:p>
          <a:p>
            <a:r>
              <a:rPr lang="en-US" dirty="0" smtClean="0"/>
              <a:t>Bug might already be in the design, or it might be introduced by manufacturing</a:t>
            </a:r>
            <a:r>
              <a:rPr lang="en-US" baseline="0" dirty="0" smtClean="0"/>
              <a:t> process</a:t>
            </a:r>
          </a:p>
          <a:p>
            <a:r>
              <a:rPr lang="en-US" baseline="0" dirty="0" smtClean="0"/>
              <a:t>In the latter case, internal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of chip is hard to observe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top: what your customer wants</a:t>
            </a:r>
          </a:p>
          <a:p>
            <a:r>
              <a:rPr lang="en-US" dirty="0" smtClean="0"/>
              <a:t>bottom:</a:t>
            </a:r>
            <a:r>
              <a:rPr lang="en-US" baseline="0" dirty="0" smtClean="0"/>
              <a:t> what you deliver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6D8F-3603-0843-B326-837C21B185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7FA20F-7532-3348-8BBC-E22B5C18C9F3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15B4FF-C561-AF4F-8480-F0016609D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user51577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99" y="4624668"/>
            <a:ext cx="8560101" cy="1686484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Post-Silicon Fault </a:t>
            </a:r>
            <a:r>
              <a:rPr lang="en-US" sz="4000" dirty="0" err="1" smtClean="0"/>
              <a:t>Localisation</a:t>
            </a:r>
            <a:r>
              <a:rPr lang="en-US" sz="4000" dirty="0" smtClean="0"/>
              <a:t> using</a:t>
            </a:r>
            <a:br>
              <a:rPr lang="en-US" sz="4000" dirty="0" smtClean="0"/>
            </a:br>
            <a:r>
              <a:rPr lang="en-US" sz="4000" dirty="0" smtClean="0"/>
              <a:t>MAX-SAT &amp; Backbones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1946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 Weissenbacher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Charlie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Shucheng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Zhu,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Sharad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Malik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smtClean="0"/>
              <a:t>Princeton University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38603" y="4166435"/>
            <a:ext cx="1468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alpha val="50000"/>
                  </a:schemeClr>
                </a:solidFill>
              </a:rPr>
              <a:t>(Photo: Intel Press Kit)</a:t>
            </a:r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06539" y="851354"/>
            <a:ext cx="3544565" cy="809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BFBFBF"/>
                </a:solidFill>
              </a:rPr>
              <a:t>HDL Specification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06539" y="1894341"/>
            <a:ext cx="3544565" cy="809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BFBFBF"/>
                </a:solidFill>
              </a:rPr>
              <a:t>RTL Synthesis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06539" y="2937328"/>
            <a:ext cx="3544565" cy="8094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 Net-List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06539" y="3980315"/>
            <a:ext cx="3544565" cy="8094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6539" y="5023300"/>
            <a:ext cx="3544565" cy="8094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Chip Prototype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 rot="5400000">
            <a:off x="4462074" y="1777593"/>
            <a:ext cx="2334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rot="5400000">
            <a:off x="4462074" y="2820580"/>
            <a:ext cx="2334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 rot="5400000">
            <a:off x="4462074" y="3863567"/>
            <a:ext cx="2334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 rot="5400000">
            <a:off x="4462075" y="4906553"/>
            <a:ext cx="2334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3"/>
            <a:endCxn id="10" idx="3"/>
          </p:cNvCxnSpPr>
          <p:nvPr/>
        </p:nvCxnSpPr>
        <p:spPr>
          <a:xfrm>
            <a:off x="6351104" y="3342074"/>
            <a:ext cx="1588" cy="2085972"/>
          </a:xfrm>
          <a:prstGeom prst="curvedConnector3">
            <a:avLst>
              <a:gd name="adj1" fmla="val 40758816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805745" y="1256102"/>
            <a:ext cx="1588" cy="2085972"/>
          </a:xfrm>
          <a:prstGeom prst="curvedConnector3">
            <a:avLst>
              <a:gd name="adj1" fmla="val -40088665"/>
            </a:avLst>
          </a:prstGeom>
          <a:ln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76848" y="1781296"/>
            <a:ext cx="1230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Error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Diagnosis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8023" y="3981109"/>
            <a:ext cx="123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</a:p>
          <a:p>
            <a:r>
              <a:rPr lang="en-US" dirty="0" smtClean="0"/>
              <a:t>Diagnosis</a:t>
            </a:r>
            <a:endParaRPr lang="en-US" dirty="0"/>
          </a:p>
        </p:txBody>
      </p:sp>
      <p:grpSp>
        <p:nvGrpSpPr>
          <p:cNvPr id="5" name="Group 43"/>
          <p:cNvGrpSpPr/>
          <p:nvPr/>
        </p:nvGrpSpPr>
        <p:grpSpPr>
          <a:xfrm>
            <a:off x="796284" y="2938122"/>
            <a:ext cx="2009461" cy="2894669"/>
            <a:chOff x="796284" y="2938122"/>
            <a:chExt cx="2009461" cy="2894669"/>
          </a:xfrm>
        </p:grpSpPr>
        <p:sp>
          <p:nvSpPr>
            <p:cNvPr id="42" name="Left Brace 41"/>
            <p:cNvSpPr/>
            <p:nvPr/>
          </p:nvSpPr>
          <p:spPr>
            <a:xfrm>
              <a:off x="2207473" y="2938122"/>
              <a:ext cx="598272" cy="289466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6284" y="4197754"/>
              <a:ext cx="141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post-silicon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Validation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net-list is the fault-free </a:t>
            </a:r>
            <a:r>
              <a:rPr lang="en-US" i="1" dirty="0" smtClean="0"/>
              <a:t>golden model</a:t>
            </a:r>
          </a:p>
          <a:p>
            <a:pPr lvl="1"/>
            <a:r>
              <a:rPr lang="en-US" dirty="0" smtClean="0"/>
              <a:t>We assume functional correctness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test vec</a:t>
            </a:r>
            <a:r>
              <a:rPr lang="en-US" i="1" dirty="0" smtClean="0">
                <a:solidFill>
                  <a:srgbClr val="F07F09"/>
                </a:solidFill>
              </a:rPr>
              <a:t>tor</a:t>
            </a:r>
            <a:r>
              <a:rPr lang="en-US" dirty="0" smtClean="0"/>
              <a:t> represents the erroneous behavior</a:t>
            </a:r>
          </a:p>
          <a:p>
            <a:pPr lvl="1"/>
            <a:r>
              <a:rPr lang="en-US" dirty="0" smtClean="0"/>
              <a:t>Class of faults: Electrical bugs</a:t>
            </a:r>
          </a:p>
          <a:p>
            <a:pPr lvl="2"/>
            <a:r>
              <a:rPr lang="en-US" dirty="0" smtClean="0"/>
              <a:t>Fault model: (small number of) faulty gates</a:t>
            </a:r>
          </a:p>
          <a:p>
            <a:pPr lvl="2"/>
            <a:r>
              <a:rPr lang="en-US" dirty="0" smtClean="0"/>
              <a:t>Not in every time-frame: may be </a:t>
            </a:r>
            <a:r>
              <a:rPr lang="en-US" i="1" dirty="0" smtClean="0"/>
              <a:t>transient</a:t>
            </a:r>
            <a:r>
              <a:rPr lang="en-US" dirty="0" smtClean="0"/>
              <a:t> or </a:t>
            </a:r>
            <a:r>
              <a:rPr lang="en-US" i="1" dirty="0" smtClean="0"/>
              <a:t>intermittent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95384" y="2775435"/>
            <a:ext cx="2342859" cy="1933873"/>
            <a:chOff x="1028650" y="4247644"/>
            <a:chExt cx="2342859" cy="1933873"/>
          </a:xfrm>
        </p:grpSpPr>
        <p:pic>
          <p:nvPicPr>
            <p:cNvPr id="5" name="Picture 4" descr="seqcir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750" y="4709309"/>
              <a:ext cx="1923320" cy="14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03966" y="5165854"/>
              <a:ext cx="7655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8650" y="4247644"/>
              <a:ext cx="234285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Golden Model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3200" y="2851635"/>
            <a:ext cx="1933191" cy="1946574"/>
            <a:chOff x="711029" y="4400043"/>
            <a:chExt cx="1933191" cy="1946574"/>
          </a:xfrm>
        </p:grpSpPr>
        <p:pic>
          <p:nvPicPr>
            <p:cNvPr id="10" name="Picture 9" descr="chi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200" y="4732122"/>
              <a:ext cx="1614495" cy="16144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77625" y="4696609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Zapf Dingbats"/>
                  <a:ea typeface="Zapf Dingbats"/>
                  <a:cs typeface="Zapf Dingbats"/>
                </a:rPr>
                <a:t>✗</a:t>
              </a:r>
              <a:endPara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029" y="4400043"/>
              <a:ext cx="19331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Faulty Chip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2881791" y="3693645"/>
            <a:ext cx="585309" cy="307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2207" y="3492133"/>
            <a:ext cx="131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Undesired</a:t>
            </a:r>
          </a:p>
          <a:p>
            <a:pPr algn="ctr"/>
            <a:r>
              <a:rPr lang="en-US" dirty="0" smtClean="0"/>
              <a:t>Test Result</a:t>
            </a:r>
            <a:endParaRPr lang="en-US" dirty="0"/>
          </a:p>
        </p:txBody>
      </p:sp>
      <p:sp>
        <p:nvSpPr>
          <p:cNvPr id="18" name="Not Equal 17"/>
          <p:cNvSpPr/>
          <p:nvPr/>
        </p:nvSpPr>
        <p:spPr>
          <a:xfrm>
            <a:off x="4826553" y="3517273"/>
            <a:ext cx="608491" cy="608491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Validation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6081857" y="3539070"/>
            <a:ext cx="2365080" cy="1025121"/>
          </a:xfrm>
          <a:prstGeom prst="upDownArrow">
            <a:avLst>
              <a:gd name="adj1" fmla="val 62963"/>
              <a:gd name="adj2" fmla="val 36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Consistent?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98474" y="4523960"/>
            <a:ext cx="8166782" cy="2006714"/>
            <a:chOff x="498474" y="2390402"/>
            <a:chExt cx="8166782" cy="2006714"/>
          </a:xfrm>
        </p:grpSpPr>
        <p:sp>
          <p:nvSpPr>
            <p:cNvPr id="2" name="Rounded Rectangle 1"/>
            <p:cNvSpPr/>
            <p:nvPr/>
          </p:nvSpPr>
          <p:spPr>
            <a:xfrm>
              <a:off x="498474" y="2630614"/>
              <a:ext cx="2888193" cy="8094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Chip Prototype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110771" y="2852067"/>
              <a:ext cx="1104694" cy="44290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09173" y="2390402"/>
              <a:ext cx="1214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Testing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77063" y="2579815"/>
              <a:ext cx="2888193" cy="8094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 Result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chi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3848" y="2782621"/>
              <a:ext cx="1614495" cy="161449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98474" y="2070566"/>
            <a:ext cx="8166782" cy="1271156"/>
            <a:chOff x="498474" y="4254923"/>
            <a:chExt cx="8166782" cy="1271156"/>
          </a:xfrm>
        </p:grpSpPr>
        <p:sp>
          <p:nvSpPr>
            <p:cNvPr id="25" name="Rectangle 24"/>
            <p:cNvSpPr/>
            <p:nvPr/>
          </p:nvSpPr>
          <p:spPr>
            <a:xfrm>
              <a:off x="728237" y="4254923"/>
              <a:ext cx="234285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Golden Model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98474" y="4716588"/>
              <a:ext cx="2888193" cy="8094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Logic Net-List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110771" y="4902851"/>
              <a:ext cx="1104694" cy="44290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73709" y="4441186"/>
              <a:ext cx="1582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Unfolding</a:t>
              </a:r>
              <a:endParaRPr lang="en-US" sz="2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777063" y="4716588"/>
              <a:ext cx="2888193" cy="8094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Propositional Encoding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81857" y="2064096"/>
            <a:ext cx="2342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Golden Model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7870060" y="4068221"/>
            <a:ext cx="318654" cy="12003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Validation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</a:t>
            </a:r>
            <a:r>
              <a:rPr lang="en-US" dirty="0" err="1" smtClean="0"/>
              <a:t>observability</a:t>
            </a:r>
            <a:r>
              <a:rPr lang="en-US" dirty="0" smtClean="0"/>
              <a:t> of signals in manufactured chip</a:t>
            </a:r>
          </a:p>
          <a:p>
            <a:pPr lvl="1"/>
            <a:r>
              <a:rPr lang="en-US" dirty="0" smtClean="0"/>
              <a:t>Trace buffers: Record limited number of signals (less than 10%)</a:t>
            </a:r>
          </a:p>
          <a:p>
            <a:pPr lvl="1"/>
            <a:r>
              <a:rPr lang="en-US" dirty="0" smtClean="0"/>
              <a:t>Scan chains: Read-out after chip execution stopped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10" descr="ila.png"/>
          <p:cNvPicPr>
            <a:picLocks noChangeAspect="1"/>
          </p:cNvPicPr>
          <p:nvPr/>
        </p:nvPicPr>
        <p:blipFill>
          <a:blip r:embed="rId2"/>
          <a:srcRect t="-25509" b="-25509"/>
          <a:stretch>
            <a:fillRect/>
          </a:stretch>
        </p:blipFill>
        <p:spPr>
          <a:xfrm>
            <a:off x="1051800" y="2895589"/>
            <a:ext cx="6715126" cy="3683536"/>
          </a:xfrm>
          <a:prstGeom prst="rect">
            <a:avLst/>
          </a:prstGeom>
        </p:spPr>
      </p:pic>
      <p:grpSp>
        <p:nvGrpSpPr>
          <p:cNvPr id="7" name="Group 15"/>
          <p:cNvGrpSpPr/>
          <p:nvPr/>
        </p:nvGrpSpPr>
        <p:grpSpPr>
          <a:xfrm>
            <a:off x="575739" y="3101990"/>
            <a:ext cx="7667248" cy="3244797"/>
            <a:chOff x="575739" y="2797190"/>
            <a:chExt cx="7667248" cy="3244797"/>
          </a:xfrm>
        </p:grpSpPr>
        <p:sp>
          <p:nvSpPr>
            <p:cNvPr id="17" name="TextBox 4"/>
            <p:cNvSpPr txBox="1"/>
            <p:nvPr/>
          </p:nvSpPr>
          <p:spPr>
            <a:xfrm>
              <a:off x="1920881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3285989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4691456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029189" y="2797190"/>
              <a:ext cx="83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1920881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3285989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4691456" y="5672655"/>
              <a:ext cx="83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12"/>
            <p:cNvSpPr txBox="1"/>
            <p:nvPr/>
          </p:nvSpPr>
          <p:spPr>
            <a:xfrm>
              <a:off x="6029189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575739" y="3725321"/>
              <a:ext cx="476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sp>
          <p:nvSpPr>
            <p:cNvPr id="26" name="TextBox 14"/>
            <p:cNvSpPr txBox="1"/>
            <p:nvPr/>
          </p:nvSpPr>
          <p:spPr>
            <a:xfrm>
              <a:off x="7766926" y="3725321"/>
              <a:ext cx="476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10" name="Group 34"/>
          <p:cNvGrpSpPr/>
          <p:nvPr/>
        </p:nvGrpSpPr>
        <p:grpSpPr>
          <a:xfrm>
            <a:off x="5547930" y="4068221"/>
            <a:ext cx="468557" cy="1200329"/>
            <a:chOff x="260443" y="2590789"/>
            <a:chExt cx="476061" cy="1200329"/>
          </a:xfrm>
        </p:grpSpPr>
        <p:sp>
          <p:nvSpPr>
            <p:cNvPr id="11" name="Rounded Rectangle 10"/>
            <p:cNvSpPr/>
            <p:nvPr/>
          </p:nvSpPr>
          <p:spPr>
            <a:xfrm>
              <a:off x="349247" y="2590789"/>
              <a:ext cx="323757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443" y="2590789"/>
              <a:ext cx="476061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51710" y="5268550"/>
            <a:ext cx="2730499" cy="708905"/>
            <a:chOff x="3051710" y="5268550"/>
            <a:chExt cx="2730499" cy="708905"/>
          </a:xfrm>
        </p:grpSpPr>
        <p:sp>
          <p:nvSpPr>
            <p:cNvPr id="29" name="Rounded Rectangle 28"/>
            <p:cNvSpPr/>
            <p:nvPr/>
          </p:nvSpPr>
          <p:spPr>
            <a:xfrm>
              <a:off x="3562734" y="5608123"/>
              <a:ext cx="1698334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Trace Buffer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051710" y="5268550"/>
              <a:ext cx="2730499" cy="524239"/>
              <a:chOff x="3051710" y="5268550"/>
              <a:chExt cx="2730499" cy="524239"/>
            </a:xfrm>
          </p:grpSpPr>
          <p:cxnSp>
            <p:nvCxnSpPr>
              <p:cNvPr id="31" name="Straight Arrow Connector 30"/>
              <p:cNvCxnSpPr>
                <a:stCxn id="29" idx="1"/>
                <a:endCxn id="16" idx="2"/>
              </p:cNvCxnSpPr>
              <p:nvPr/>
            </p:nvCxnSpPr>
            <p:spPr>
              <a:xfrm rot="10800000">
                <a:off x="3051710" y="5283547"/>
                <a:ext cx="511025" cy="5092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9" idx="3"/>
                <a:endCxn id="12" idx="2"/>
              </p:cNvCxnSpPr>
              <p:nvPr/>
            </p:nvCxnSpPr>
            <p:spPr>
              <a:xfrm flipV="1">
                <a:off x="5261068" y="5268550"/>
                <a:ext cx="521141" cy="5242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9" idx="0"/>
                <a:endCxn id="14" idx="2"/>
              </p:cNvCxnSpPr>
              <p:nvPr/>
            </p:nvCxnSpPr>
            <p:spPr>
              <a:xfrm rot="5400000" flipH="1" flipV="1">
                <a:off x="4249451" y="5438499"/>
                <a:ext cx="332074" cy="7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7182911" y="5268550"/>
            <a:ext cx="1698334" cy="857613"/>
            <a:chOff x="7182911" y="5268550"/>
            <a:chExt cx="1698334" cy="857613"/>
          </a:xfrm>
        </p:grpSpPr>
        <p:sp>
          <p:nvSpPr>
            <p:cNvPr id="49" name="Rounded Rectangle 48"/>
            <p:cNvSpPr/>
            <p:nvPr/>
          </p:nvSpPr>
          <p:spPr>
            <a:xfrm>
              <a:off x="7182911" y="5756831"/>
              <a:ext cx="1698334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Scan chain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9" idx="0"/>
              <a:endCxn id="48" idx="2"/>
            </p:cNvCxnSpPr>
            <p:nvPr/>
          </p:nvCxnSpPr>
          <p:spPr>
            <a:xfrm rot="16200000" flipV="1">
              <a:off x="7786593" y="5511345"/>
              <a:ext cx="488281" cy="2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817430" y="4083218"/>
            <a:ext cx="468557" cy="1200329"/>
            <a:chOff x="2817430" y="4083218"/>
            <a:chExt cx="468557" cy="1200329"/>
          </a:xfrm>
        </p:grpSpPr>
        <p:sp>
          <p:nvSpPr>
            <p:cNvPr id="15" name="Rounded Rectangle 14"/>
            <p:cNvSpPr/>
            <p:nvPr/>
          </p:nvSpPr>
          <p:spPr>
            <a:xfrm>
              <a:off x="2904834" y="4083218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7430" y="4083218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40" name="Straight Connector 39"/>
            <p:cNvCxnSpPr>
              <a:stCxn id="15" idx="1"/>
              <a:endCxn id="15" idx="3"/>
            </p:cNvCxnSpPr>
            <p:nvPr/>
          </p:nvCxnSpPr>
          <p:spPr>
            <a:xfrm rot="10800000" flipH="1">
              <a:off x="2904834" y="4683383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184797" y="4075720"/>
            <a:ext cx="468557" cy="1200329"/>
            <a:chOff x="4184797" y="4075720"/>
            <a:chExt cx="468557" cy="1200329"/>
          </a:xfrm>
        </p:grpSpPr>
        <p:sp>
          <p:nvSpPr>
            <p:cNvPr id="13" name="Rounded Rectangle 12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rot="10800000" flipH="1">
            <a:off x="5622882" y="4681795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as Circuit Constraints</a:t>
            </a:r>
            <a:endParaRPr lang="en-US" dirty="0"/>
          </a:p>
        </p:txBody>
      </p:sp>
      <p:pic>
        <p:nvPicPr>
          <p:cNvPr id="11" name="Content Placeholder 10" descr="ila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509" b="-25509"/>
          <a:stretch>
            <a:fillRect/>
          </a:stretch>
        </p:blipFill>
        <p:spPr>
          <a:xfrm>
            <a:off x="1051800" y="2912516"/>
            <a:ext cx="6715126" cy="3683536"/>
          </a:xfr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04382" y="1984402"/>
            <a:ext cx="7556313" cy="118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results used as constraint for unwinding</a:t>
            </a:r>
          </a:p>
          <a:p>
            <a:pPr marL="228600" lvl="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9F2936"/>
                </a:solidFill>
              </a:rPr>
              <a:t>?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information was not recorded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5739" y="3101990"/>
            <a:ext cx="7667248" cy="3244797"/>
            <a:chOff x="575739" y="2797190"/>
            <a:chExt cx="7667248" cy="3244797"/>
          </a:xfrm>
        </p:grpSpPr>
        <p:grpSp>
          <p:nvGrpSpPr>
            <p:cNvPr id="17" name="Group 15"/>
            <p:cNvGrpSpPr/>
            <p:nvPr/>
          </p:nvGrpSpPr>
          <p:grpSpPr>
            <a:xfrm>
              <a:off x="575739" y="2797190"/>
              <a:ext cx="7667248" cy="3244797"/>
              <a:chOff x="575739" y="2797190"/>
              <a:chExt cx="7667248" cy="3244797"/>
            </a:xfrm>
          </p:grpSpPr>
          <p:sp>
            <p:nvSpPr>
              <p:cNvPr id="28" name="TextBox 4"/>
              <p:cNvSpPr txBox="1"/>
              <p:nvPr/>
            </p:nvSpPr>
            <p:spPr>
              <a:xfrm>
                <a:off x="1920881" y="2797190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0  …  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TextBox 5"/>
              <p:cNvSpPr txBox="1"/>
              <p:nvPr/>
            </p:nvSpPr>
            <p:spPr>
              <a:xfrm>
                <a:off x="3285989" y="2797190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1  …  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TextBox 6"/>
              <p:cNvSpPr txBox="1"/>
              <p:nvPr/>
            </p:nvSpPr>
            <p:spPr>
              <a:xfrm>
                <a:off x="4691456" y="2797190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1  …  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TextBox 7"/>
              <p:cNvSpPr txBox="1"/>
              <p:nvPr/>
            </p:nvSpPr>
            <p:spPr>
              <a:xfrm>
                <a:off x="6029189" y="2797190"/>
                <a:ext cx="83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0 …  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TextBox 8"/>
              <p:cNvSpPr txBox="1"/>
              <p:nvPr/>
            </p:nvSpPr>
            <p:spPr>
              <a:xfrm>
                <a:off x="1920881" y="5672655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1  …  0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TextBox 9"/>
              <p:cNvSpPr txBox="1"/>
              <p:nvPr/>
            </p:nvSpPr>
            <p:spPr>
              <a:xfrm>
                <a:off x="3285989" y="5672655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1  …  0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4691456" y="5672655"/>
                <a:ext cx="83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0 …  0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TextBox 12"/>
              <p:cNvSpPr txBox="1"/>
              <p:nvPr/>
            </p:nvSpPr>
            <p:spPr>
              <a:xfrm>
                <a:off x="6029189" y="5672655"/>
                <a:ext cx="896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1  …  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TextBox 13"/>
              <p:cNvSpPr txBox="1"/>
              <p:nvPr/>
            </p:nvSpPr>
            <p:spPr>
              <a:xfrm>
                <a:off x="575739" y="3725321"/>
                <a:ext cx="476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0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  <a:endParaRPr lang="en-US" dirty="0">
                  <a:solidFill>
                    <a:srgbClr val="F07F09"/>
                  </a:solidFill>
                </a:endParaRPr>
              </a:p>
            </p:txBody>
          </p:sp>
          <p:sp>
            <p:nvSpPr>
              <p:cNvPr id="37" name="TextBox 14"/>
              <p:cNvSpPr txBox="1"/>
              <p:nvPr/>
            </p:nvSpPr>
            <p:spPr>
              <a:xfrm>
                <a:off x="7766926" y="3725321"/>
                <a:ext cx="476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0</a:t>
                </a:r>
                <a:endParaRPr lang="en-US" dirty="0">
                  <a:solidFill>
                    <a:srgbClr val="F07F09"/>
                  </a:solidFill>
                </a:endParaRPr>
              </a:p>
            </p:txBody>
          </p:sp>
        </p:grpSp>
        <p:grpSp>
          <p:nvGrpSpPr>
            <p:cNvPr id="18" name="Group 24"/>
            <p:cNvGrpSpPr/>
            <p:nvPr/>
          </p:nvGrpSpPr>
          <p:grpSpPr>
            <a:xfrm>
              <a:off x="2817430" y="3778418"/>
              <a:ext cx="468557" cy="1200329"/>
              <a:chOff x="260443" y="2590789"/>
              <a:chExt cx="476061" cy="120032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49247" y="2590789"/>
                <a:ext cx="323757" cy="12003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0443" y="2590789"/>
                <a:ext cx="476061" cy="1200329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  <a:endParaRPr lang="en-US" dirty="0">
                  <a:solidFill>
                    <a:srgbClr val="F07F09"/>
                  </a:solidFill>
                </a:endParaRPr>
              </a:p>
            </p:txBody>
          </p:sp>
        </p:grpSp>
        <p:grpSp>
          <p:nvGrpSpPr>
            <p:cNvPr id="19" name="Group 30"/>
            <p:cNvGrpSpPr/>
            <p:nvPr/>
          </p:nvGrpSpPr>
          <p:grpSpPr>
            <a:xfrm>
              <a:off x="4184797" y="3770920"/>
              <a:ext cx="468557" cy="1200329"/>
              <a:chOff x="260443" y="2590789"/>
              <a:chExt cx="476061" cy="12003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49247" y="2590789"/>
                <a:ext cx="323757" cy="12003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0443" y="2590789"/>
                <a:ext cx="476061" cy="1200329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0</a:t>
                </a:r>
              </a:p>
            </p:txBody>
          </p:sp>
        </p:grpSp>
        <p:grpSp>
          <p:nvGrpSpPr>
            <p:cNvPr id="21" name="Group 34"/>
            <p:cNvGrpSpPr/>
            <p:nvPr/>
          </p:nvGrpSpPr>
          <p:grpSpPr>
            <a:xfrm>
              <a:off x="5547930" y="3763421"/>
              <a:ext cx="468557" cy="1200329"/>
              <a:chOff x="260443" y="2590789"/>
              <a:chExt cx="476061" cy="120032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49247" y="2590789"/>
                <a:ext cx="323757" cy="12003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0443" y="2590789"/>
                <a:ext cx="476061" cy="1200329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1</a:t>
                </a:r>
                <a:endParaRPr lang="en-US" dirty="0">
                  <a:solidFill>
                    <a:srgbClr val="F07F09"/>
                  </a:solidFill>
                </a:endParaRPr>
              </a:p>
            </p:txBody>
          </p:sp>
        </p:grpSp>
      </p:grpSp>
      <p:cxnSp>
        <p:nvCxnSpPr>
          <p:cNvPr id="38" name="Straight Connector 37"/>
          <p:cNvCxnSpPr/>
          <p:nvPr/>
        </p:nvCxnSpPr>
        <p:spPr>
          <a:xfrm rot="10800000" flipH="1">
            <a:off x="2916533" y="4686560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H="1">
            <a:off x="4284901" y="4684971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>
            <a:off x="5634333" y="4688148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as Constraints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 descr="unfold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65" y="4528334"/>
            <a:ext cx="3352222" cy="158639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958375" y="2835134"/>
            <a:ext cx="1104694" cy="4429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8474" y="2037948"/>
            <a:ext cx="3057481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Test run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3958375" y="5077361"/>
            <a:ext cx="1104694" cy="4429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eqci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50" y="4709309"/>
            <a:ext cx="1923320" cy="147220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98474" y="4028805"/>
            <a:ext cx="3057481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Logic net-list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063591" y="3277246"/>
            <a:ext cx="1725872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3198" y="2109651"/>
            <a:ext cx="1530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time-frame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 </a:t>
            </a:r>
            <a:r>
              <a:rPr lang="en-US" dirty="0" smtClean="0"/>
              <a:t>= ?</a:t>
            </a:r>
            <a:br>
              <a:rPr lang="en-US" dirty="0" smtClean="0"/>
            </a:b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</a:p>
          <a:p>
            <a:r>
              <a:rPr lang="en-US" dirty="0" err="1" smtClean="0"/>
              <a:t>o</a:t>
            </a:r>
            <a:r>
              <a:rPr lang="en-US" dirty="0" smtClean="0"/>
              <a:t> = 0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= ?</a:t>
            </a:r>
          </a:p>
          <a:p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156626" y="2109651"/>
            <a:ext cx="1530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time-frame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</a:t>
            </a:r>
            <a:r>
              <a:rPr lang="en-US" dirty="0" smtClean="0"/>
              <a:t> = ?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 </a:t>
            </a:r>
            <a:r>
              <a:rPr lang="en-US" dirty="0" smtClean="0"/>
              <a:t>= ?</a:t>
            </a:r>
            <a:br>
              <a:rPr lang="en-US" dirty="0" smtClean="0"/>
            </a:b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</a:p>
          <a:p>
            <a:r>
              <a:rPr lang="en-US" dirty="0" err="1" smtClean="0"/>
              <a:t>o</a:t>
            </a:r>
            <a:r>
              <a:rPr lang="en-US" dirty="0" smtClean="0"/>
              <a:t>= 1</a:t>
            </a:r>
          </a:p>
          <a:p>
            <a:r>
              <a:rPr lang="en-US" dirty="0" err="1" smtClean="0"/>
              <a:t>t</a:t>
            </a:r>
            <a:r>
              <a:rPr lang="en-US" dirty="0" smtClean="0"/>
              <a:t> = ?</a:t>
            </a:r>
          </a:p>
        </p:txBody>
      </p:sp>
      <p:pic>
        <p:nvPicPr>
          <p:cNvPr id="18" name="Picture 17" descr="c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510" y="2252245"/>
            <a:ext cx="1776560" cy="177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as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test results as constraints to circuit</a:t>
            </a:r>
          </a:p>
          <a:p>
            <a:r>
              <a:rPr lang="en-US" dirty="0" smtClean="0"/>
              <a:t>The corresponding CNF formula is </a:t>
            </a:r>
            <a:r>
              <a:rPr lang="en-US" dirty="0" smtClean="0">
                <a:solidFill>
                  <a:srgbClr val="F07F09"/>
                </a:solidFill>
              </a:rPr>
              <a:t>inconsistent</a:t>
            </a:r>
          </a:p>
          <a:p>
            <a:r>
              <a:rPr lang="en-US" dirty="0" smtClean="0"/>
              <a:t>Identify gates inconsistent with observed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 descr="unfold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1" y="3766089"/>
            <a:ext cx="5540562" cy="2621998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1687669" y="4779424"/>
            <a:ext cx="5436126" cy="1490132"/>
            <a:chOff x="1687669" y="3793067"/>
            <a:chExt cx="5436126" cy="1490132"/>
          </a:xfrm>
        </p:grpSpPr>
        <p:grpSp>
          <p:nvGrpSpPr>
            <p:cNvPr id="3" name="Group 25"/>
            <p:cNvGrpSpPr/>
            <p:nvPr/>
          </p:nvGrpSpPr>
          <p:grpSpPr>
            <a:xfrm>
              <a:off x="1687669" y="3793067"/>
              <a:ext cx="2579435" cy="1473205"/>
              <a:chOff x="1834485" y="3793067"/>
              <a:chExt cx="2579435" cy="147320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34485" y="3793067"/>
                <a:ext cx="502313" cy="71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85999" y="4775203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11607" y="4597403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621482" y="4622806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1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2354" y="4792130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Correction Set (MCS)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000499"/>
          </a:xfrm>
        </p:spPr>
        <p:txBody>
          <a:bodyPr>
            <a:normAutofit/>
          </a:bodyPr>
          <a:lstStyle/>
          <a:p>
            <a:r>
              <a:rPr lang="en-US" dirty="0" smtClean="0"/>
              <a:t>Minim</a:t>
            </a:r>
            <a:r>
              <a:rPr lang="en-US" i="1" dirty="0" smtClean="0"/>
              <a:t>al</a:t>
            </a:r>
            <a:r>
              <a:rPr lang="en-US" dirty="0" smtClean="0"/>
              <a:t> number of clauses that must be dropped to make instance </a:t>
            </a:r>
            <a:r>
              <a:rPr lang="en-US" dirty="0" err="1" smtClean="0"/>
              <a:t>satisfiable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1"/>
                </a:solidFill>
              </a:rPr>
              <a:t>UNSAT</a:t>
            </a:r>
            <a:r>
              <a:rPr lang="en-US" dirty="0" smtClean="0"/>
              <a:t> instance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dropping              and (</a:t>
            </a:r>
            <a:r>
              <a:rPr lang="en-US" dirty="0" err="1" smtClean="0"/>
              <a:t>s</a:t>
            </a:r>
            <a:r>
              <a:rPr lang="en-US" dirty="0" smtClean="0"/>
              <a:t>) “corrects” the formula</a:t>
            </a:r>
          </a:p>
          <a:p>
            <a:r>
              <a:rPr lang="en-US" dirty="0" smtClean="0"/>
              <a:t>Remaining clauses are consistent</a:t>
            </a:r>
          </a:p>
          <a:p>
            <a:r>
              <a:rPr lang="en-US" dirty="0" smtClean="0"/>
              <a:t>The complement of a MAX-SAT solution is an MCS</a:t>
            </a:r>
          </a:p>
          <a:p>
            <a:pPr lvl="1"/>
            <a:r>
              <a:rPr lang="en-US" dirty="0" smtClean="0"/>
              <a:t>Algorithm to compute </a:t>
            </a:r>
            <a:r>
              <a:rPr lang="en-US" dirty="0" err="1" smtClean="0"/>
              <a:t>MCSes</a:t>
            </a:r>
            <a:r>
              <a:rPr lang="en-US" dirty="0" smtClean="0"/>
              <a:t> based on core-guided MAX-SAT </a:t>
            </a:r>
          </a:p>
          <a:p>
            <a:endParaRPr lang="en-US" dirty="0" smtClean="0"/>
          </a:p>
        </p:txBody>
      </p:sp>
      <p:pic>
        <p:nvPicPr>
          <p:cNvPr id="7" name="Picture 6" descr="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71" y="3381075"/>
            <a:ext cx="576081" cy="612657"/>
          </a:xfrm>
          <a:prstGeom prst="rect">
            <a:avLst/>
          </a:prstGeom>
        </p:spPr>
      </p:pic>
      <p:pic>
        <p:nvPicPr>
          <p:cNvPr id="8" name="Picture 7" descr="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249" y="3381075"/>
            <a:ext cx="512073" cy="598941"/>
          </a:xfrm>
          <a:prstGeom prst="rect">
            <a:avLst/>
          </a:prstGeom>
        </p:spPr>
      </p:pic>
      <p:pic>
        <p:nvPicPr>
          <p:cNvPr id="9" name="Picture 8" descr="c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801" y="3431367"/>
            <a:ext cx="704100" cy="5486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393171" y="3353136"/>
            <a:ext cx="576081" cy="6583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91" y="3446607"/>
            <a:ext cx="1792254" cy="557793"/>
          </a:xfrm>
          <a:prstGeom prst="rect">
            <a:avLst/>
          </a:prstGeom>
        </p:spPr>
      </p:pic>
      <p:pic>
        <p:nvPicPr>
          <p:cNvPr id="16" name="Picture 15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466" y="3469467"/>
            <a:ext cx="1211601" cy="530361"/>
          </a:xfrm>
          <a:prstGeom prst="rect">
            <a:avLst/>
          </a:prstGeom>
        </p:spPr>
      </p:pic>
      <p:pic>
        <p:nvPicPr>
          <p:cNvPr id="17" name="Picture 16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467" y="4130796"/>
            <a:ext cx="760734" cy="333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858767" y="3353136"/>
            <a:ext cx="1205486" cy="6583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ncod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8" y="4429709"/>
            <a:ext cx="8385188" cy="1249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</a:t>
            </a:r>
            <a:r>
              <a:rPr lang="en-US" dirty="0" err="1" smtClean="0"/>
              <a:t>Localisation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Use </a:t>
            </a:r>
            <a:r>
              <a:rPr lang="en-US" dirty="0" err="1" smtClean="0">
                <a:solidFill>
                  <a:srgbClr val="595959"/>
                </a:solidFill>
              </a:rPr>
              <a:t>MCSes</a:t>
            </a:r>
            <a:r>
              <a:rPr lang="en-US" dirty="0" smtClean="0">
                <a:solidFill>
                  <a:srgbClr val="595959"/>
                </a:solidFill>
              </a:rPr>
              <a:t> to identify error location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Recorded test results are </a:t>
            </a:r>
            <a:r>
              <a:rPr lang="en-US" i="1" dirty="0" smtClean="0">
                <a:solidFill>
                  <a:srgbClr val="595959"/>
                </a:solidFill>
              </a:rPr>
              <a:t>hard</a:t>
            </a:r>
            <a:r>
              <a:rPr lang="en-US" dirty="0" smtClean="0">
                <a:solidFill>
                  <a:srgbClr val="595959"/>
                </a:solidFill>
              </a:rPr>
              <a:t> constraints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Using Minimal Correction Sets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91449" y="1359413"/>
            <a:ext cx="3587556" cy="1748563"/>
            <a:chOff x="2864358" y="1533367"/>
            <a:chExt cx="3587556" cy="1748563"/>
          </a:xfrm>
        </p:grpSpPr>
        <p:grpSp>
          <p:nvGrpSpPr>
            <p:cNvPr id="2" name="Group 28"/>
            <p:cNvGrpSpPr/>
            <p:nvPr/>
          </p:nvGrpSpPr>
          <p:grpSpPr>
            <a:xfrm>
              <a:off x="2864358" y="1533367"/>
              <a:ext cx="3587556" cy="1748563"/>
              <a:chOff x="2864358" y="3400124"/>
              <a:chExt cx="3587556" cy="1748563"/>
            </a:xfrm>
          </p:grpSpPr>
          <p:pic>
            <p:nvPicPr>
              <p:cNvPr id="17" name="Picture 16" descr="unfolding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358" y="3400124"/>
                <a:ext cx="3587556" cy="1697764"/>
              </a:xfrm>
              <a:prstGeom prst="rect">
                <a:avLst/>
              </a:prstGeom>
              <a:ln w="63500">
                <a:solidFill>
                  <a:schemeClr val="accent1"/>
                </a:solidFill>
              </a:ln>
            </p:spPr>
          </p:pic>
          <p:sp>
            <p:nvSpPr>
              <p:cNvPr id="28" name="Multiply 27"/>
              <p:cNvSpPr/>
              <p:nvPr/>
            </p:nvSpPr>
            <p:spPr>
              <a:xfrm>
                <a:off x="5367867" y="4504266"/>
                <a:ext cx="491067" cy="644421"/>
              </a:xfrm>
              <a:prstGeom prst="mathMultiply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Multiply 10"/>
            <p:cNvSpPr/>
            <p:nvPr/>
          </p:nvSpPr>
          <p:spPr>
            <a:xfrm>
              <a:off x="3776134" y="1760587"/>
              <a:ext cx="491067" cy="644421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estconstrain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449" y="3307078"/>
            <a:ext cx="3977706" cy="7315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209016" y="5202683"/>
            <a:ext cx="1484190" cy="4408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61166" y="4897925"/>
            <a:ext cx="804334" cy="40635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150590" y="3125295"/>
            <a:ext cx="3694710" cy="387137"/>
            <a:chOff x="3150590" y="3125295"/>
            <a:chExt cx="3694710" cy="387137"/>
          </a:xfrm>
        </p:grpSpPr>
        <p:pic>
          <p:nvPicPr>
            <p:cNvPr id="18" name="Picture 17" descr="pin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150590" y="3125295"/>
              <a:ext cx="265710" cy="387137"/>
            </a:xfrm>
            <a:prstGeom prst="rect">
              <a:avLst/>
            </a:prstGeom>
          </p:spPr>
        </p:pic>
        <p:pic>
          <p:nvPicPr>
            <p:cNvPr id="19" name="Picture 18" descr="pin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785590" y="3125295"/>
              <a:ext cx="265710" cy="387137"/>
            </a:xfrm>
            <a:prstGeom prst="rect">
              <a:avLst/>
            </a:prstGeom>
          </p:spPr>
        </p:pic>
        <p:pic>
          <p:nvPicPr>
            <p:cNvPr id="20" name="Picture 19" descr="pin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496790" y="3125295"/>
              <a:ext cx="265710" cy="387137"/>
            </a:xfrm>
            <a:prstGeom prst="rect">
              <a:avLst/>
            </a:prstGeom>
          </p:spPr>
        </p:pic>
        <p:pic>
          <p:nvPicPr>
            <p:cNvPr id="22" name="Picture 21" descr="pin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906490" y="3125295"/>
              <a:ext cx="265710" cy="387137"/>
            </a:xfrm>
            <a:prstGeom prst="rect">
              <a:avLst/>
            </a:prstGeom>
          </p:spPr>
        </p:pic>
        <p:pic>
          <p:nvPicPr>
            <p:cNvPr id="23" name="Picture 22" descr="pin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579590" y="3125295"/>
              <a:ext cx="265710" cy="387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Faults and </a:t>
            </a:r>
            <a:r>
              <a:rPr lang="en-US" dirty="0" err="1" smtClean="0"/>
              <a:t>MCSes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scenarios may be millions of cycles long</a:t>
            </a:r>
          </a:p>
          <a:p>
            <a:r>
              <a:rPr lang="en-US" dirty="0" smtClean="0"/>
              <a:t>Limited </a:t>
            </a:r>
            <a:r>
              <a:rPr lang="en-US" dirty="0" err="1" smtClean="0"/>
              <a:t>observability</a:t>
            </a:r>
            <a:r>
              <a:rPr lang="en-US" dirty="0" smtClean="0"/>
              <a:t> results in hard decision problems</a:t>
            </a:r>
          </a:p>
          <a:p>
            <a:r>
              <a:rPr lang="en-US" dirty="0" err="1" smtClean="0"/>
              <a:t>Analysing</a:t>
            </a:r>
            <a:r>
              <a:rPr lang="en-US" dirty="0" smtClean="0"/>
              <a:t> </a:t>
            </a:r>
            <a:r>
              <a:rPr lang="en-US" dirty="0" err="1" smtClean="0"/>
              <a:t>millons</a:t>
            </a:r>
            <a:r>
              <a:rPr lang="en-US" dirty="0" smtClean="0"/>
              <a:t> of time-frames computationally infeasible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Limits of Scalability</a:t>
            </a:r>
            <a:endParaRPr lang="en-US" dirty="0"/>
          </a:p>
        </p:txBody>
      </p:sp>
      <p:pic>
        <p:nvPicPr>
          <p:cNvPr id="5" name="Content Placeholder 10" descr="ila.png"/>
          <p:cNvPicPr>
            <a:picLocks noChangeAspect="1"/>
          </p:cNvPicPr>
          <p:nvPr/>
        </p:nvPicPr>
        <p:blipFill>
          <a:blip r:embed="rId2"/>
          <a:srcRect t="-25509" b="-25509"/>
          <a:stretch>
            <a:fillRect/>
          </a:stretch>
        </p:blipFill>
        <p:spPr>
          <a:xfrm>
            <a:off x="1051800" y="3301979"/>
            <a:ext cx="6715126" cy="3683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56267" y="3217314"/>
            <a:ext cx="6654317" cy="3112049"/>
            <a:chOff x="1456267" y="3014114"/>
            <a:chExt cx="6654317" cy="3112049"/>
          </a:xfrm>
        </p:grpSpPr>
        <p:sp>
          <p:nvSpPr>
            <p:cNvPr id="7" name="Rounded Rectangle 6"/>
            <p:cNvSpPr/>
            <p:nvPr/>
          </p:nvSpPr>
          <p:spPr>
            <a:xfrm>
              <a:off x="1456267" y="3674533"/>
              <a:ext cx="5825066" cy="2451630"/>
            </a:xfrm>
            <a:prstGeom prst="roundRect">
              <a:avLst/>
            </a:prstGeom>
            <a:noFill/>
            <a:ln w="6350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ur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6350" y="3014114"/>
              <a:ext cx="1754234" cy="14795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184797" y="4520220"/>
            <a:ext cx="468557" cy="1200329"/>
            <a:chOff x="4184797" y="4075720"/>
            <a:chExt cx="468557" cy="1200329"/>
          </a:xfrm>
        </p:grpSpPr>
        <p:sp>
          <p:nvSpPr>
            <p:cNvPr id="10" name="Rounded Rectangle 9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94342" y="4505495"/>
            <a:ext cx="468557" cy="1200329"/>
            <a:chOff x="4184797" y="4075720"/>
            <a:chExt cx="468557" cy="1200329"/>
          </a:xfrm>
        </p:grpSpPr>
        <p:sp>
          <p:nvSpPr>
            <p:cNvPr id="16" name="Rounded Rectangle 15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537542" y="4494820"/>
            <a:ext cx="468557" cy="1200329"/>
            <a:chOff x="4184797" y="4075720"/>
            <a:chExt cx="468557" cy="1200329"/>
          </a:xfrm>
        </p:grpSpPr>
        <p:sp>
          <p:nvSpPr>
            <p:cNvPr id="20" name="Rounded Rectangle 19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in_map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Faults and </a:t>
            </a:r>
            <a:r>
              <a:rPr lang="en-US" dirty="0" err="1" smtClean="0"/>
              <a:t>MCSes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1693333"/>
          </a:xfrm>
        </p:spPr>
        <p:txBody>
          <a:bodyPr>
            <a:normAutofit/>
          </a:bodyPr>
          <a:lstStyle/>
          <a:p>
            <a:r>
              <a:rPr lang="en-US" dirty="0" smtClean="0"/>
              <a:t>Analysis limited to small (contiguous) sequence of cycles</a:t>
            </a:r>
          </a:p>
          <a:p>
            <a:r>
              <a:rPr lang="en-US" dirty="0" smtClean="0"/>
              <a:t>Scalability of decision procedure determines </a:t>
            </a:r>
            <a:r>
              <a:rPr lang="en-US" dirty="0" smtClean="0">
                <a:solidFill>
                  <a:srgbClr val="F07F09"/>
                </a:solidFill>
              </a:rPr>
              <a:t>window size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Slide window backwards in time </a:t>
            </a:r>
            <a:r>
              <a:rPr lang="en-US" dirty="0" smtClean="0"/>
              <a:t>to cover different cycles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Limits of Scalability</a:t>
            </a:r>
            <a:endParaRPr lang="en-US" dirty="0"/>
          </a:p>
        </p:txBody>
      </p:sp>
      <p:pic>
        <p:nvPicPr>
          <p:cNvPr id="5" name="Content Placeholder 10" descr="ila.png"/>
          <p:cNvPicPr>
            <a:picLocks noChangeAspect="1"/>
          </p:cNvPicPr>
          <p:nvPr/>
        </p:nvPicPr>
        <p:blipFill>
          <a:blip r:embed="rId2"/>
          <a:srcRect t="-25509" b="-25509"/>
          <a:stretch>
            <a:fillRect/>
          </a:stretch>
        </p:blipFill>
        <p:spPr>
          <a:xfrm>
            <a:off x="1051800" y="3098779"/>
            <a:ext cx="6715126" cy="36835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70399" y="36745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64932" y="36745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59465" y="36745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184797" y="4317020"/>
            <a:ext cx="468557" cy="1200329"/>
            <a:chOff x="4184797" y="4075720"/>
            <a:chExt cx="468557" cy="1200329"/>
          </a:xfrm>
        </p:grpSpPr>
        <p:sp>
          <p:nvSpPr>
            <p:cNvPr id="12" name="Rounded Rectangle 11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94342" y="4302295"/>
            <a:ext cx="468557" cy="1200329"/>
            <a:chOff x="4184797" y="4075720"/>
            <a:chExt cx="468557" cy="1200329"/>
          </a:xfrm>
        </p:grpSpPr>
        <p:sp>
          <p:nvSpPr>
            <p:cNvPr id="16" name="Rounded Rectangle 15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537542" y="4291620"/>
            <a:ext cx="468557" cy="1200329"/>
            <a:chOff x="4184797" y="4075720"/>
            <a:chExt cx="468557" cy="1200329"/>
          </a:xfrm>
        </p:grpSpPr>
        <p:sp>
          <p:nvSpPr>
            <p:cNvPr id="20" name="Rounded Rectangle 19"/>
            <p:cNvSpPr/>
            <p:nvPr/>
          </p:nvSpPr>
          <p:spPr>
            <a:xfrm>
              <a:off x="4272201" y="4075720"/>
              <a:ext cx="318654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4797" y="4075720"/>
              <a:ext cx="468557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 flipH="1">
              <a:off x="4272201" y="468497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 descr="unfold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42" y="2378023"/>
            <a:ext cx="5381334" cy="254664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70399" y="2378023"/>
            <a:ext cx="2672578" cy="2451630"/>
            <a:chOff x="4470399" y="2378023"/>
            <a:chExt cx="2672578" cy="2451630"/>
          </a:xfrm>
        </p:grpSpPr>
        <p:sp>
          <p:nvSpPr>
            <p:cNvPr id="9" name="Rounded Rectangle 8"/>
            <p:cNvSpPr/>
            <p:nvPr/>
          </p:nvSpPr>
          <p:spPr>
            <a:xfrm>
              <a:off x="4470399" y="2378023"/>
              <a:ext cx="2672578" cy="2451630"/>
            </a:xfrm>
            <a:prstGeom prst="roundRect">
              <a:avLst/>
            </a:prstGeom>
            <a:noFill/>
            <a:ln w="6350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8857" y="4118461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1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9729" y="4287785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64603" y="2378023"/>
            <a:ext cx="2672578" cy="2451630"/>
            <a:chOff x="1664603" y="2378023"/>
            <a:chExt cx="2672578" cy="2451630"/>
          </a:xfrm>
        </p:grpSpPr>
        <p:grpSp>
          <p:nvGrpSpPr>
            <p:cNvPr id="15" name="Group 14"/>
            <p:cNvGrpSpPr/>
            <p:nvPr/>
          </p:nvGrpSpPr>
          <p:grpSpPr>
            <a:xfrm>
              <a:off x="1664603" y="2378023"/>
              <a:ext cx="2672578" cy="2451630"/>
              <a:chOff x="4470399" y="2378023"/>
              <a:chExt cx="2672578" cy="24516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70399" y="2378023"/>
                <a:ext cx="2672578" cy="2451630"/>
              </a:xfrm>
              <a:prstGeom prst="roundRect">
                <a:avLst/>
              </a:prstGeom>
              <a:noFill/>
              <a:ln w="63500"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615790" y="4135394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12255" y="4287785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718240" y="3458062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98474" y="5181587"/>
            <a:ext cx="7556313" cy="1303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Sliding windows may fail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locate fault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 is incomplete due to limited information</a:t>
            </a:r>
          </a:p>
          <a:p>
            <a:pPr marL="685800" lvl="1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particular example: we don’t know the value of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 descr="unfold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42" y="2378023"/>
            <a:ext cx="5381334" cy="2546646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4470399" y="2378023"/>
            <a:ext cx="2672578" cy="2451630"/>
            <a:chOff x="4470399" y="2378023"/>
            <a:chExt cx="2672578" cy="2451630"/>
          </a:xfrm>
        </p:grpSpPr>
        <p:sp>
          <p:nvSpPr>
            <p:cNvPr id="9" name="Rounded Rectangle 8"/>
            <p:cNvSpPr/>
            <p:nvPr/>
          </p:nvSpPr>
          <p:spPr>
            <a:xfrm>
              <a:off x="4470399" y="2378023"/>
              <a:ext cx="2672578" cy="2451630"/>
            </a:xfrm>
            <a:prstGeom prst="roundRect">
              <a:avLst/>
            </a:prstGeom>
            <a:noFill/>
            <a:ln w="6350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8857" y="4118461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1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9729" y="4287785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664603" y="2378023"/>
            <a:ext cx="2672578" cy="2451630"/>
            <a:chOff x="1664603" y="2378023"/>
            <a:chExt cx="2672578" cy="2451630"/>
          </a:xfrm>
        </p:grpSpPr>
        <p:grpSp>
          <p:nvGrpSpPr>
            <p:cNvPr id="4" name="Group 14"/>
            <p:cNvGrpSpPr/>
            <p:nvPr/>
          </p:nvGrpSpPr>
          <p:grpSpPr>
            <a:xfrm>
              <a:off x="1664603" y="2378023"/>
              <a:ext cx="2672578" cy="2451630"/>
              <a:chOff x="4470399" y="2378023"/>
              <a:chExt cx="2672578" cy="24516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70399" y="2378023"/>
                <a:ext cx="2672578" cy="2451630"/>
              </a:xfrm>
              <a:prstGeom prst="roundRect">
                <a:avLst/>
              </a:prstGeom>
              <a:noFill/>
              <a:ln w="63500"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615790" y="4135394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12255" y="4287785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718240" y="3458062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98474" y="5181587"/>
            <a:ext cx="7556313" cy="1303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Would like to propagate information across windows</a:t>
            </a:r>
          </a:p>
          <a:p>
            <a:pPr marL="685800" lvl="1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reasonable computational cost</a:t>
            </a:r>
          </a:p>
          <a:p>
            <a:pPr marL="22860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Maybe we can infer the value of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first window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3809994" y="1646503"/>
            <a:ext cx="1354666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7642" y="1117604"/>
            <a:ext cx="73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</a:t>
            </a:r>
            <a:r>
              <a:rPr lang="en-US" sz="2400" i="1" dirty="0" smtClean="0"/>
              <a:t>=?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With Inferred Values</a:t>
            </a:r>
            <a:endParaRPr lang="en-US" dirty="0"/>
          </a:p>
        </p:txBody>
      </p:sp>
      <p:pic>
        <p:nvPicPr>
          <p:cNvPr id="8" name="Picture 7" descr="unfold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42" y="2378023"/>
            <a:ext cx="5381334" cy="2546646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4470399" y="2378023"/>
            <a:ext cx="2672578" cy="2451630"/>
            <a:chOff x="4470399" y="2378023"/>
            <a:chExt cx="2672578" cy="2451630"/>
          </a:xfrm>
        </p:grpSpPr>
        <p:sp>
          <p:nvSpPr>
            <p:cNvPr id="9" name="Rounded Rectangle 8"/>
            <p:cNvSpPr/>
            <p:nvPr/>
          </p:nvSpPr>
          <p:spPr>
            <a:xfrm>
              <a:off x="4470399" y="2378023"/>
              <a:ext cx="2672578" cy="2451630"/>
            </a:xfrm>
            <a:prstGeom prst="roundRect">
              <a:avLst/>
            </a:prstGeom>
            <a:noFill/>
            <a:ln w="6350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8857" y="4118461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1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9729" y="4287785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0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63156" y="3437467"/>
            <a:ext cx="1955144" cy="963083"/>
            <a:chOff x="4763156" y="3437467"/>
            <a:chExt cx="1955144" cy="963083"/>
          </a:xfrm>
        </p:grpSpPr>
        <p:sp>
          <p:nvSpPr>
            <p:cNvPr id="22" name="TextBox 21"/>
            <p:cNvSpPr txBox="1"/>
            <p:nvPr/>
          </p:nvSpPr>
          <p:spPr>
            <a:xfrm>
              <a:off x="4763156" y="3437467"/>
              <a:ext cx="911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r</a:t>
              </a:r>
              <a:r>
                <a:rPr lang="en-US" sz="2400" i="1" dirty="0" smtClean="0"/>
                <a:t> = 1</a:t>
              </a:r>
              <a:endParaRPr lang="en-US" sz="2400" i="1" dirty="0"/>
            </a:p>
          </p:txBody>
        </p:sp>
        <p:cxnSp>
          <p:nvCxnSpPr>
            <p:cNvPr id="24" name="Straight Arrow Connector 23"/>
            <p:cNvCxnSpPr>
              <a:endCxn id="22" idx="2"/>
            </p:cNvCxnSpPr>
            <p:nvPr/>
          </p:nvCxnSpPr>
          <p:spPr>
            <a:xfrm rot="5400000" flipH="1" flipV="1">
              <a:off x="4804228" y="3985792"/>
              <a:ext cx="501418" cy="328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5294446" y="3899133"/>
              <a:ext cx="1423854" cy="388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5218986" y="3899133"/>
              <a:ext cx="455830" cy="3886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09994" y="1117604"/>
            <a:ext cx="1354666" cy="1260419"/>
            <a:chOff x="3809994" y="1117604"/>
            <a:chExt cx="1354666" cy="1260419"/>
          </a:xfrm>
        </p:grpSpPr>
        <p:sp>
          <p:nvSpPr>
            <p:cNvPr id="37" name="Curved Down Arrow 36"/>
            <p:cNvSpPr/>
            <p:nvPr/>
          </p:nvSpPr>
          <p:spPr>
            <a:xfrm flipH="1">
              <a:off x="3809994" y="1646503"/>
              <a:ext cx="1354666" cy="73152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7642" y="1117604"/>
              <a:ext cx="75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r</a:t>
              </a:r>
              <a:r>
                <a:rPr lang="en-US" sz="2400" i="1" dirty="0" smtClean="0"/>
                <a:t>=1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664603" y="2378023"/>
            <a:ext cx="2672578" cy="2451630"/>
            <a:chOff x="1664603" y="2378023"/>
            <a:chExt cx="2672578" cy="2451630"/>
          </a:xfrm>
        </p:grpSpPr>
        <p:grpSp>
          <p:nvGrpSpPr>
            <p:cNvPr id="56" name="Group 19"/>
            <p:cNvGrpSpPr/>
            <p:nvPr/>
          </p:nvGrpSpPr>
          <p:grpSpPr>
            <a:xfrm>
              <a:off x="1664603" y="2378023"/>
              <a:ext cx="2672578" cy="2451630"/>
              <a:chOff x="1664603" y="2378023"/>
              <a:chExt cx="2672578" cy="2451630"/>
            </a:xfrm>
          </p:grpSpPr>
          <p:grpSp>
            <p:nvGrpSpPr>
              <p:cNvPr id="57" name="Group 14"/>
              <p:cNvGrpSpPr/>
              <p:nvPr/>
            </p:nvGrpSpPr>
            <p:grpSpPr>
              <a:xfrm>
                <a:off x="1664603" y="2378023"/>
                <a:ext cx="2672578" cy="2451630"/>
                <a:chOff x="4470399" y="2378023"/>
                <a:chExt cx="2672578" cy="2451630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4470399" y="2378023"/>
                  <a:ext cx="2672578" cy="2451630"/>
                </a:xfrm>
                <a:prstGeom prst="roundRect">
                  <a:avLst/>
                </a:prstGeom>
                <a:noFill/>
                <a:ln w="63500"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615790" y="4135394"/>
                  <a:ext cx="502313" cy="4910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07F09"/>
                      </a:solidFill>
                    </a:rPr>
                    <a:t>0</a:t>
                  </a:r>
                  <a:endParaRPr lang="en-US" sz="2400" dirty="0">
                    <a:solidFill>
                      <a:srgbClr val="F07F09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012255" y="4287785"/>
                  <a:ext cx="502313" cy="4910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07F09"/>
                      </a:solidFill>
                    </a:rPr>
                    <a:t>0</a:t>
                  </a:r>
                  <a:endParaRPr lang="en-US" sz="2400" dirty="0">
                    <a:solidFill>
                      <a:srgbClr val="F07F09"/>
                    </a:solidFill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1718240" y="3458062"/>
                <a:ext cx="502313" cy="491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07F09"/>
                    </a:solidFill>
                  </a:rPr>
                  <a:t>0</a:t>
                </a:r>
                <a:endParaRPr lang="en-US" sz="2400" dirty="0">
                  <a:solidFill>
                    <a:srgbClr val="F07F09"/>
                  </a:solidFill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3712629" y="2489209"/>
              <a:ext cx="502313" cy="4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07F09"/>
                  </a:solidFill>
                </a:rPr>
                <a:t>1</a:t>
              </a:r>
              <a:endParaRPr lang="en-US" sz="2400" dirty="0">
                <a:solidFill>
                  <a:srgbClr val="F07F09"/>
                </a:solidFill>
              </a:endParaRPr>
            </a:p>
          </p:txBody>
        </p:sp>
      </p:grpSp>
      <p:sp>
        <p:nvSpPr>
          <p:cNvPr id="64" name="Multiply 63"/>
          <p:cNvSpPr/>
          <p:nvPr/>
        </p:nvSpPr>
        <p:spPr>
          <a:xfrm>
            <a:off x="3067779" y="2793440"/>
            <a:ext cx="747842" cy="7662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Backbone of a formula:</a:t>
            </a:r>
            <a:br>
              <a:rPr lang="en-US" dirty="0" smtClean="0"/>
            </a:br>
            <a:r>
              <a:rPr lang="en-US" dirty="0" smtClean="0"/>
              <a:t>Set of variables that have </a:t>
            </a:r>
            <a:r>
              <a:rPr lang="en-US" i="1" dirty="0" smtClean="0"/>
              <a:t>same</a:t>
            </a:r>
            <a:r>
              <a:rPr lang="en-US" dirty="0" smtClean="0"/>
              <a:t> value in all assignments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Consider the </a:t>
            </a:r>
            <a:r>
              <a:rPr lang="en-US" dirty="0" err="1" smtClean="0"/>
              <a:t>satisfiable</a:t>
            </a:r>
            <a:r>
              <a:rPr lang="en-US" dirty="0" smtClean="0"/>
              <a:t> formula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Satisfying assignments: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Inferring “Fixed” Signals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43819" y="4933534"/>
          <a:ext cx="3680013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71"/>
                <a:gridCol w="1226671"/>
                <a:gridCol w="1226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r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t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15" descr="backbone_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906" y="3605786"/>
            <a:ext cx="3877122" cy="53036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49906" y="4724400"/>
            <a:ext cx="1212494" cy="1591733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211338" y="4724400"/>
            <a:ext cx="1212494" cy="1591733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Backbones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Given a Boolean formula </a:t>
            </a:r>
            <a:r>
              <a:rPr lang="en-US" i="1" dirty="0" smtClean="0"/>
              <a:t>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Obtain initial satisfying assignment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literal </a:t>
            </a:r>
            <a:r>
              <a:rPr lang="en-US" i="1" dirty="0" err="1" smtClean="0"/>
              <a:t>p</a:t>
            </a:r>
            <a:r>
              <a:rPr lang="en-US" dirty="0" smtClean="0"/>
              <a:t> such that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[p]=0 </a:t>
            </a:r>
          </a:p>
          <a:p>
            <a:pPr marL="685800" lvl="1" indent="-457200"/>
            <a:r>
              <a:rPr lang="en-US" dirty="0" smtClean="0"/>
              <a:t>variable of </a:t>
            </a:r>
            <a:r>
              <a:rPr lang="en-US" i="1" dirty="0" err="1" smtClean="0"/>
              <a:t>p</a:t>
            </a:r>
            <a:r>
              <a:rPr lang="en-US" dirty="0" smtClean="0"/>
              <a:t> is part of backbone if  (</a:t>
            </a:r>
            <a:r>
              <a:rPr lang="en-US" i="1" dirty="0" smtClean="0"/>
              <a:t>F </a:t>
            </a:r>
            <a:r>
              <a:rPr lang="en-US" i="1" baseline="30000" dirty="0" smtClean="0"/>
              <a:t>.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dirty="0" smtClean="0"/>
              <a:t>) is UNSAT</a:t>
            </a:r>
          </a:p>
          <a:p>
            <a:pPr marL="457200" indent="-457200">
              <a:buNone/>
            </a:pPr>
            <a:r>
              <a:rPr lang="en-US" dirty="0" smtClean="0"/>
              <a:t>Optimization (Filtering):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(</a:t>
            </a:r>
            <a:r>
              <a:rPr lang="en-US" i="1" dirty="0" smtClean="0"/>
              <a:t>F </a:t>
            </a:r>
            <a:r>
              <a:rPr lang="en-US" i="1" baseline="30000" dirty="0" smtClean="0"/>
              <a:t>.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dirty="0" smtClean="0"/>
              <a:t>) </a:t>
            </a:r>
            <a:r>
              <a:rPr lang="en-US" dirty="0" smtClean="0"/>
              <a:t>is </a:t>
            </a:r>
            <a:r>
              <a:rPr lang="en-US" dirty="0" err="1" smtClean="0"/>
              <a:t>satisfiable</a:t>
            </a:r>
            <a:r>
              <a:rPr lang="en-US" dirty="0" smtClean="0"/>
              <a:t>, look at satisfying assignment A</a:t>
            </a:r>
            <a:r>
              <a:rPr lang="en-US" baseline="-25000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Literals differing in value in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are not in backbone</a:t>
            </a:r>
          </a:p>
          <a:p>
            <a:pPr marL="685800" lvl="1" indent="-457200">
              <a:buNone/>
            </a:pP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44567" y="5941497"/>
            <a:ext cx="39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[Marques-Silva, </a:t>
            </a:r>
            <a:r>
              <a:rPr lang="en-US" dirty="0" err="1" smtClean="0">
                <a:solidFill>
                  <a:srgbClr val="595959"/>
                </a:solidFill>
              </a:rPr>
              <a:t>Janota</a:t>
            </a:r>
            <a:r>
              <a:rPr lang="en-US" dirty="0" smtClean="0">
                <a:solidFill>
                  <a:srgbClr val="595959"/>
                </a:solidFill>
              </a:rPr>
              <a:t>, </a:t>
            </a:r>
            <a:r>
              <a:rPr lang="en-US" dirty="0" err="1" smtClean="0">
                <a:solidFill>
                  <a:srgbClr val="595959"/>
                </a:solidFill>
              </a:rPr>
              <a:t>Lynce</a:t>
            </a:r>
            <a:r>
              <a:rPr lang="en-US" dirty="0" smtClean="0">
                <a:solidFill>
                  <a:srgbClr val="595959"/>
                </a:solidFill>
              </a:rPr>
              <a:t> 2010] 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Backbones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Across Sliding Windows</a:t>
            </a:r>
            <a:endParaRPr lang="en-US" dirty="0"/>
          </a:p>
        </p:txBody>
      </p:sp>
      <p:pic>
        <p:nvPicPr>
          <p:cNvPr id="6" name="Content Placeholder 10" descr="ila.png"/>
          <p:cNvPicPr>
            <a:picLocks noChangeAspect="1"/>
          </p:cNvPicPr>
          <p:nvPr/>
        </p:nvPicPr>
        <p:blipFill>
          <a:blip r:embed="rId2"/>
          <a:srcRect t="-25509" b="-25509"/>
          <a:stretch>
            <a:fillRect/>
          </a:stretch>
        </p:blipFill>
        <p:spPr>
          <a:xfrm>
            <a:off x="1051800" y="2171679"/>
            <a:ext cx="6715126" cy="36835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70399" y="27474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64932" y="27474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59465" y="2747433"/>
            <a:ext cx="2810933" cy="2451630"/>
          </a:xfrm>
          <a:prstGeom prst="roundRect">
            <a:avLst/>
          </a:prstGeom>
          <a:noFill/>
          <a:ln w="635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5"/>
          <p:cNvGrpSpPr/>
          <p:nvPr/>
        </p:nvGrpSpPr>
        <p:grpSpPr>
          <a:xfrm>
            <a:off x="578039" y="2400300"/>
            <a:ext cx="7667248" cy="3244797"/>
            <a:chOff x="575739" y="2797190"/>
            <a:chExt cx="7667248" cy="3244797"/>
          </a:xfrm>
        </p:grpSpPr>
        <p:sp>
          <p:nvSpPr>
            <p:cNvPr id="41" name="TextBox 4"/>
            <p:cNvSpPr txBox="1"/>
            <p:nvPr/>
          </p:nvSpPr>
          <p:spPr>
            <a:xfrm>
              <a:off x="1920881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5"/>
            <p:cNvSpPr txBox="1"/>
            <p:nvPr/>
          </p:nvSpPr>
          <p:spPr>
            <a:xfrm>
              <a:off x="3285989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4691456" y="2797190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4" name="TextBox 7"/>
            <p:cNvSpPr txBox="1"/>
            <p:nvPr/>
          </p:nvSpPr>
          <p:spPr>
            <a:xfrm>
              <a:off x="6029189" y="2797190"/>
              <a:ext cx="83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1920881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6" name="TextBox 9"/>
            <p:cNvSpPr txBox="1"/>
            <p:nvPr/>
          </p:nvSpPr>
          <p:spPr>
            <a:xfrm>
              <a:off x="3285989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" name="TextBox 11"/>
            <p:cNvSpPr txBox="1"/>
            <p:nvPr/>
          </p:nvSpPr>
          <p:spPr>
            <a:xfrm>
              <a:off x="4691456" y="5672655"/>
              <a:ext cx="83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0 …  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xtBox 12"/>
            <p:cNvSpPr txBox="1"/>
            <p:nvPr/>
          </p:nvSpPr>
          <p:spPr>
            <a:xfrm>
              <a:off x="6029189" y="5672655"/>
              <a:ext cx="89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1  …  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575739" y="3725321"/>
              <a:ext cx="476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  <p:sp>
          <p:nvSpPr>
            <p:cNvPr id="50" name="TextBox 14"/>
            <p:cNvSpPr txBox="1"/>
            <p:nvPr/>
          </p:nvSpPr>
          <p:spPr>
            <a:xfrm>
              <a:off x="7766926" y="3725321"/>
              <a:ext cx="476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0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31" name="Group 24"/>
          <p:cNvGrpSpPr/>
          <p:nvPr/>
        </p:nvGrpSpPr>
        <p:grpSpPr>
          <a:xfrm>
            <a:off x="2819730" y="3381528"/>
            <a:ext cx="468557" cy="1200329"/>
            <a:chOff x="260443" y="2590789"/>
            <a:chExt cx="476061" cy="1200329"/>
          </a:xfrm>
        </p:grpSpPr>
        <p:sp>
          <p:nvSpPr>
            <p:cNvPr id="39" name="Rounded Rectangle 38"/>
            <p:cNvSpPr/>
            <p:nvPr/>
          </p:nvSpPr>
          <p:spPr>
            <a:xfrm>
              <a:off x="349246" y="2590789"/>
              <a:ext cx="323757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0443" y="2590789"/>
              <a:ext cx="476061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550230" y="3366531"/>
            <a:ext cx="468557" cy="1200329"/>
            <a:chOff x="260443" y="2590789"/>
            <a:chExt cx="476061" cy="1200329"/>
          </a:xfrm>
        </p:grpSpPr>
        <p:sp>
          <p:nvSpPr>
            <p:cNvPr id="35" name="Rounded Rectangle 34"/>
            <p:cNvSpPr/>
            <p:nvPr/>
          </p:nvSpPr>
          <p:spPr>
            <a:xfrm>
              <a:off x="349247" y="2590789"/>
              <a:ext cx="323757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0443" y="2590789"/>
              <a:ext cx="476061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9F2936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52" name="Group 24"/>
          <p:cNvGrpSpPr/>
          <p:nvPr/>
        </p:nvGrpSpPr>
        <p:grpSpPr>
          <a:xfrm>
            <a:off x="5545297" y="3353831"/>
            <a:ext cx="468557" cy="1200329"/>
            <a:chOff x="260443" y="2590789"/>
            <a:chExt cx="476061" cy="1200329"/>
          </a:xfrm>
        </p:grpSpPr>
        <p:sp>
          <p:nvSpPr>
            <p:cNvPr id="53" name="Rounded Rectangle 52"/>
            <p:cNvSpPr/>
            <p:nvPr/>
          </p:nvSpPr>
          <p:spPr>
            <a:xfrm>
              <a:off x="349246" y="2590789"/>
              <a:ext cx="323757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0443" y="2590789"/>
              <a:ext cx="476061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56" name="Group 24"/>
          <p:cNvGrpSpPr/>
          <p:nvPr/>
        </p:nvGrpSpPr>
        <p:grpSpPr>
          <a:xfrm>
            <a:off x="2819730" y="3366531"/>
            <a:ext cx="468557" cy="1215326"/>
            <a:chOff x="262248" y="2590789"/>
            <a:chExt cx="476061" cy="1215326"/>
          </a:xfrm>
        </p:grpSpPr>
        <p:sp>
          <p:nvSpPr>
            <p:cNvPr id="57" name="Rounded Rectangle 56"/>
            <p:cNvSpPr/>
            <p:nvPr/>
          </p:nvSpPr>
          <p:spPr>
            <a:xfrm>
              <a:off x="349246" y="2590789"/>
              <a:ext cx="323757" cy="1200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2248" y="2605786"/>
              <a:ext cx="476061" cy="1200329"/>
            </a:xfrm>
            <a:prstGeom prst="rect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?</a:t>
              </a:r>
            </a:p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rgbClr val="F07F09"/>
                  </a:solidFill>
                </a:rPr>
                <a:t>1</a:t>
              </a:r>
              <a:endParaRPr lang="en-US" dirty="0">
                <a:solidFill>
                  <a:srgbClr val="F07F09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25199" y="3362235"/>
            <a:ext cx="468557" cy="1200329"/>
            <a:chOff x="5875865" y="5509504"/>
            <a:chExt cx="468557" cy="1200329"/>
          </a:xfrm>
        </p:grpSpPr>
        <p:grpSp>
          <p:nvGrpSpPr>
            <p:cNvPr id="33" name="Group 30"/>
            <p:cNvGrpSpPr/>
            <p:nvPr/>
          </p:nvGrpSpPr>
          <p:grpSpPr>
            <a:xfrm>
              <a:off x="5875865" y="5509504"/>
              <a:ext cx="468557" cy="1200329"/>
              <a:chOff x="260443" y="2590789"/>
              <a:chExt cx="476061" cy="1200329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49247" y="2590789"/>
                <a:ext cx="323757" cy="12003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0443" y="2590789"/>
                <a:ext cx="476061" cy="1200329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0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10800000" flipH="1">
              <a:off x="5963269" y="6146801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 rot="10800000" flipH="1">
            <a:off x="5644615" y="3973512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H="1">
            <a:off x="2905356" y="3975100"/>
            <a:ext cx="31865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236120" y="3353831"/>
            <a:ext cx="468557" cy="1210732"/>
            <a:chOff x="5064040" y="5509504"/>
            <a:chExt cx="468557" cy="1210732"/>
          </a:xfrm>
        </p:grpSpPr>
        <p:grpSp>
          <p:nvGrpSpPr>
            <p:cNvPr id="59" name="Group 30"/>
            <p:cNvGrpSpPr/>
            <p:nvPr/>
          </p:nvGrpSpPr>
          <p:grpSpPr>
            <a:xfrm>
              <a:off x="5064040" y="5509504"/>
              <a:ext cx="468557" cy="1210732"/>
              <a:chOff x="271542" y="2580386"/>
              <a:chExt cx="476061" cy="1210732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349247" y="2590789"/>
                <a:ext cx="323757" cy="12003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1542" y="2580386"/>
                <a:ext cx="476061" cy="1200329"/>
              </a:xfrm>
              <a:prstGeom prst="rect">
                <a:avLst/>
              </a:prstGeom>
              <a:noFill/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1</a:t>
                </a:r>
              </a:p>
              <a:p>
                <a:pPr algn="ctr"/>
                <a:r>
                  <a:rPr lang="en-US" dirty="0" smtClean="0">
                    <a:solidFill>
                      <a:srgbClr val="9F2936"/>
                    </a:solidFill>
                  </a:rPr>
                  <a:t>?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…</a:t>
                </a:r>
              </a:p>
              <a:p>
                <a:pPr algn="ctr"/>
                <a:r>
                  <a:rPr lang="en-US" dirty="0" smtClean="0">
                    <a:solidFill>
                      <a:srgbClr val="F07F09"/>
                    </a:solidFill>
                  </a:rPr>
                  <a:t>0</a:t>
                </a: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 rot="10800000" flipH="1">
              <a:off x="5140520" y="6145212"/>
              <a:ext cx="318654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040165"/>
          </a:xfrm>
        </p:spPr>
        <p:txBody>
          <a:bodyPr>
            <a:normAutofit/>
          </a:bodyPr>
          <a:lstStyle/>
          <a:p>
            <a:r>
              <a:rPr lang="en-US" dirty="0" smtClean="0"/>
              <a:t>oc8051 (2784 latches) and 68hc05 (127 latches) </a:t>
            </a:r>
          </a:p>
          <a:p>
            <a:pPr lvl="1"/>
            <a:r>
              <a:rPr lang="en-US" dirty="0" smtClean="0"/>
              <a:t>microcontroller/processor from </a:t>
            </a:r>
            <a:r>
              <a:rPr lang="en-US" dirty="0" err="1" smtClean="0"/>
              <a:t>OpenCores</a:t>
            </a:r>
            <a:endParaRPr lang="en-US" dirty="0" smtClean="0"/>
          </a:p>
          <a:p>
            <a:pPr lvl="1"/>
            <a:r>
              <a:rPr lang="en-US" dirty="0" smtClean="0"/>
              <a:t>also used in Alan </a:t>
            </a:r>
            <a:r>
              <a:rPr lang="en-US" dirty="0" err="1" smtClean="0"/>
              <a:t>Hu’s</a:t>
            </a:r>
            <a:r>
              <a:rPr lang="en-US" dirty="0" smtClean="0"/>
              <a:t> Backspace work</a:t>
            </a:r>
          </a:p>
          <a:p>
            <a:r>
              <a:rPr lang="en-US" dirty="0" smtClean="0"/>
              <a:t>Seeded stuck-at-constant fault in 2000 cycle test scenario</a:t>
            </a:r>
          </a:p>
          <a:p>
            <a:r>
              <a:rPr lang="en-US" dirty="0" smtClean="0"/>
              <a:t>Error surfaces up to 1000 cycles before end of the trace </a:t>
            </a:r>
          </a:p>
          <a:p>
            <a:r>
              <a:rPr lang="en-US" dirty="0" smtClean="0"/>
              <a:t>1.) Measured window size required to </a:t>
            </a:r>
            <a:r>
              <a:rPr lang="en-US" dirty="0" err="1" smtClean="0"/>
              <a:t>localise</a:t>
            </a:r>
            <a:r>
              <a:rPr lang="en-US" dirty="0" smtClean="0"/>
              <a:t> the fault</a:t>
            </a:r>
          </a:p>
          <a:p>
            <a:pPr lvl="1"/>
            <a:r>
              <a:rPr lang="en-US" dirty="0" smtClean="0"/>
              <a:t>For a trace-buffer recording 5% of latches (chosen at random)</a:t>
            </a:r>
          </a:p>
          <a:p>
            <a:r>
              <a:rPr lang="en-US" dirty="0" smtClean="0"/>
              <a:t>2.) Measured trace-buffer size required to </a:t>
            </a:r>
            <a:r>
              <a:rPr lang="en-US" dirty="0" err="1" smtClean="0"/>
              <a:t>localise</a:t>
            </a:r>
            <a:r>
              <a:rPr lang="en-US" dirty="0" smtClean="0"/>
              <a:t> the fault</a:t>
            </a:r>
          </a:p>
          <a:p>
            <a:pPr lvl="1"/>
            <a:r>
              <a:rPr lang="en-US" dirty="0" smtClean="0"/>
              <a:t>For a fixed window-size of 3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6" name="Picture 5" descr="experiments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310421"/>
            <a:ext cx="5229226" cy="1937979"/>
          </a:xfrm>
          <a:prstGeom prst="rect">
            <a:avLst/>
          </a:prstGeom>
        </p:spPr>
      </p:pic>
      <p:pic>
        <p:nvPicPr>
          <p:cNvPr id="9" name="Picture 8" descr="experiments_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5234333" cy="20120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6100" y="1143000"/>
            <a:ext cx="72771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07F09"/>
                </a:solidFill>
              </a:rPr>
              <a:t>Experiment 1</a:t>
            </a:r>
            <a:r>
              <a:rPr lang="en-US" dirty="0" smtClean="0"/>
              <a:t>: </a:t>
            </a:r>
            <a:r>
              <a:rPr lang="en-US" sz="1200" dirty="0" smtClean="0"/>
              <a:t>With Backbone, sliding window size can be reduced to detect a bug. </a:t>
            </a:r>
          </a:p>
          <a:p>
            <a:pPr marL="800100" lvl="2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sz="1200" dirty="0" smtClean="0"/>
              <a:t>Trace-buffer recording 5% of latches (chosen at random)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" y="3733800"/>
            <a:ext cx="721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accent1"/>
                </a:solidFill>
              </a:rPr>
              <a:t>Experiment 2</a:t>
            </a:r>
            <a:r>
              <a:rPr lang="en-US" dirty="0" smtClean="0"/>
              <a:t>: </a:t>
            </a:r>
            <a:r>
              <a:rPr lang="en-US" sz="1200" dirty="0" smtClean="0"/>
              <a:t>With Backbone, trace buffer overhead can be reduced.</a:t>
            </a:r>
          </a:p>
          <a:p>
            <a:pPr marL="800100" lvl="2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sz="1200" dirty="0" smtClean="0"/>
              <a:t>Fixed window-size of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Extended version of this talk: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http://vimeo.com/user5157725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Courtesy of Center for Embedded Systems For Critical Applications, Virginia Tech</a:t>
            </a:r>
          </a:p>
          <a:p>
            <a:r>
              <a:rPr lang="en-US" dirty="0" smtClean="0"/>
              <a:t>“SAT-based Techniques for Determining Backbones for </a:t>
            </a:r>
            <a:br>
              <a:rPr lang="en-US" dirty="0" smtClean="0"/>
            </a:br>
            <a:r>
              <a:rPr lang="en-US" dirty="0" smtClean="0"/>
              <a:t>  Post-Silicon Fault </a:t>
            </a:r>
            <a:r>
              <a:rPr lang="en-US" dirty="0" err="1" smtClean="0"/>
              <a:t>Localisation</a:t>
            </a:r>
            <a:r>
              <a:rPr lang="en-US" dirty="0" smtClean="0"/>
              <a:t>”, </a:t>
            </a:r>
            <a:r>
              <a:rPr lang="en-US" sz="1730" dirty="0" smtClean="0"/>
              <a:t>HLDVT ’11, Charlie </a:t>
            </a:r>
            <a:r>
              <a:rPr lang="en-US" sz="1730" dirty="0" err="1" smtClean="0"/>
              <a:t>Shucheng</a:t>
            </a:r>
            <a:r>
              <a:rPr lang="en-US" sz="1730" dirty="0" smtClean="0"/>
              <a:t> Zhu et al.</a:t>
            </a:r>
          </a:p>
          <a:p>
            <a:pPr lvl="1"/>
            <a:r>
              <a:rPr lang="en-US" dirty="0" smtClean="0"/>
              <a:t>More on algorithms to compute backbones</a:t>
            </a:r>
          </a:p>
          <a:p>
            <a:r>
              <a:rPr lang="en-US" dirty="0" smtClean="0"/>
              <a:t>“Boolean </a:t>
            </a:r>
            <a:r>
              <a:rPr lang="en-US" dirty="0" err="1" smtClean="0"/>
              <a:t>Satisfiability</a:t>
            </a:r>
            <a:r>
              <a:rPr lang="en-US" dirty="0" smtClean="0"/>
              <a:t> Solvers: Techniques and Extensions”, </a:t>
            </a:r>
            <a:r>
              <a:rPr lang="en-US" sz="1730" dirty="0" smtClean="0"/>
              <a:t>Tools for Analysis and Verification of Software Safety and Security, IOS Press 2012</a:t>
            </a:r>
          </a:p>
          <a:p>
            <a:pPr lvl="1"/>
            <a:r>
              <a:rPr lang="en-US" sz="1838" dirty="0" smtClean="0"/>
              <a:t>Tutorial for SAT, minimal correction sets, and fault </a:t>
            </a:r>
            <a:r>
              <a:rPr lang="en-US" sz="1838" dirty="0" err="1" smtClean="0"/>
              <a:t>localisation</a:t>
            </a:r>
            <a:r>
              <a:rPr lang="en-US" sz="1838" dirty="0" smtClean="0"/>
              <a:t> as application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Automated placement of trace buffers</a:t>
            </a:r>
          </a:p>
          <a:p>
            <a:pPr lvl="1"/>
            <a:r>
              <a:rPr lang="en-US" dirty="0" smtClean="0"/>
              <a:t>Narrow down number of fault candidates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in_ma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Post-Silicon Validation: 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176232"/>
            <a:ext cx="2895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/>
              <a:t>Generate </a:t>
            </a:r>
            <a:r>
              <a:rPr lang="en-US" i="1" dirty="0" smtClean="0"/>
              <a:t>Iterative Logic Array</a:t>
            </a:r>
          </a:p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/>
              <a:t>Analyze small “sliding windows”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3766709"/>
            <a:ext cx="3124200" cy="1066800"/>
            <a:chOff x="152400" y="3505200"/>
            <a:chExt cx="3124200" cy="1066800"/>
          </a:xfrm>
        </p:grpSpPr>
        <p:sp>
          <p:nvSpPr>
            <p:cNvPr id="8" name="Rounded Rectangle 7"/>
            <p:cNvSpPr/>
            <p:nvPr/>
          </p:nvSpPr>
          <p:spPr>
            <a:xfrm>
              <a:off x="1295400" y="3691467"/>
              <a:ext cx="1676400" cy="651933"/>
            </a:xfrm>
            <a:prstGeom prst="roundRect">
              <a:avLst/>
            </a:prstGeom>
            <a:noFill/>
            <a:ln w="28575" cmpd="sng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26"/>
            <p:cNvGrpSpPr/>
            <p:nvPr/>
          </p:nvGrpSpPr>
          <p:grpSpPr>
            <a:xfrm>
              <a:off x="152400" y="3768907"/>
              <a:ext cx="2819400" cy="495297"/>
              <a:chOff x="381000" y="3581384"/>
              <a:chExt cx="2819400" cy="495297"/>
            </a:xfrm>
          </p:grpSpPr>
          <p:grpSp>
            <p:nvGrpSpPr>
              <p:cNvPr id="18" name="Group 88"/>
              <p:cNvGrpSpPr/>
              <p:nvPr/>
            </p:nvGrpSpPr>
            <p:grpSpPr>
              <a:xfrm>
                <a:off x="457200" y="3657600"/>
                <a:ext cx="2667000" cy="306388"/>
                <a:chOff x="228600" y="3657600"/>
                <a:chExt cx="2667000" cy="306388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28600" y="36576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28600" y="37592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28600" y="38608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28600" y="39624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25"/>
              <p:cNvGrpSpPr/>
              <p:nvPr/>
            </p:nvGrpSpPr>
            <p:grpSpPr>
              <a:xfrm>
                <a:off x="381000" y="3581384"/>
                <a:ext cx="2819400" cy="495297"/>
                <a:chOff x="381000" y="3581384"/>
                <a:chExt cx="2819400" cy="495297"/>
              </a:xfrm>
            </p:grpSpPr>
            <p:grpSp>
              <p:nvGrpSpPr>
                <p:cNvPr id="20" name="Group 58"/>
                <p:cNvGrpSpPr/>
                <p:nvPr/>
              </p:nvGrpSpPr>
              <p:grpSpPr>
                <a:xfrm>
                  <a:off x="381000" y="3581384"/>
                  <a:ext cx="495300" cy="495297"/>
                  <a:chOff x="800100" y="3581400"/>
                  <a:chExt cx="685800" cy="685800"/>
                </a:xfrm>
              </p:grpSpPr>
              <p:sp>
                <p:nvSpPr>
                  <p:cNvPr id="69" name="Snip Same Side Corner Rectangle 68"/>
                  <p:cNvSpPr/>
                  <p:nvPr/>
                </p:nvSpPr>
                <p:spPr>
                  <a:xfrm rot="5400000">
                    <a:off x="13906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Snip Same Side Corner Rectangle 49"/>
                  <p:cNvSpPr/>
                  <p:nvPr/>
                </p:nvSpPr>
                <p:spPr>
                  <a:xfrm rot="5400000">
                    <a:off x="13906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Snip Same Side Corner Rectangle 70"/>
                  <p:cNvSpPr/>
                  <p:nvPr/>
                </p:nvSpPr>
                <p:spPr>
                  <a:xfrm rot="5400000">
                    <a:off x="13906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Snip Same Side Corner Rectangle 71"/>
                  <p:cNvSpPr/>
                  <p:nvPr/>
                </p:nvSpPr>
                <p:spPr>
                  <a:xfrm rot="5400000">
                    <a:off x="13906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Snip Same Side Corner Rectangle 72"/>
                  <p:cNvSpPr/>
                  <p:nvPr/>
                </p:nvSpPr>
                <p:spPr>
                  <a:xfrm rot="16200000">
                    <a:off x="8191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Snip Same Side Corner Rectangle 73"/>
                  <p:cNvSpPr/>
                  <p:nvPr/>
                </p:nvSpPr>
                <p:spPr>
                  <a:xfrm rot="16200000">
                    <a:off x="8191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Snip Same Side Corner Rectangle 74"/>
                  <p:cNvSpPr/>
                  <p:nvPr/>
                </p:nvSpPr>
                <p:spPr>
                  <a:xfrm rot="16200000">
                    <a:off x="8191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Snip Same Side Corner Rectangle 75"/>
                  <p:cNvSpPr/>
                  <p:nvPr/>
                </p:nvSpPr>
                <p:spPr>
                  <a:xfrm rot="16200000">
                    <a:off x="8191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" name="Group 57"/>
                  <p:cNvGrpSpPr/>
                  <p:nvPr/>
                </p:nvGrpSpPr>
                <p:grpSpPr>
                  <a:xfrm>
                    <a:off x="914400" y="3581400"/>
                    <a:ext cx="457200" cy="685800"/>
                    <a:chOff x="914400" y="3581400"/>
                    <a:chExt cx="457200" cy="685800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914400" y="3581400"/>
                      <a:ext cx="457200" cy="685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1295400" y="3581400"/>
                      <a:ext cx="76200" cy="76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" name="Group 59"/>
                <p:cNvGrpSpPr/>
                <p:nvPr/>
              </p:nvGrpSpPr>
              <p:grpSpPr>
                <a:xfrm>
                  <a:off x="990600" y="3581384"/>
                  <a:ext cx="495300" cy="495297"/>
                  <a:chOff x="800100" y="3581400"/>
                  <a:chExt cx="685800" cy="685800"/>
                </a:xfrm>
              </p:grpSpPr>
              <p:sp>
                <p:nvSpPr>
                  <p:cNvPr id="58" name="Snip Same Side Corner Rectangle 57"/>
                  <p:cNvSpPr/>
                  <p:nvPr/>
                </p:nvSpPr>
                <p:spPr>
                  <a:xfrm rot="5400000">
                    <a:off x="13906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Snip Same Side Corner Rectangle 58"/>
                  <p:cNvSpPr/>
                  <p:nvPr/>
                </p:nvSpPr>
                <p:spPr>
                  <a:xfrm rot="5400000">
                    <a:off x="13906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Snip Same Side Corner Rectangle 59"/>
                  <p:cNvSpPr/>
                  <p:nvPr/>
                </p:nvSpPr>
                <p:spPr>
                  <a:xfrm rot="5400000">
                    <a:off x="13906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Snip Same Side Corner Rectangle 60"/>
                  <p:cNvSpPr/>
                  <p:nvPr/>
                </p:nvSpPr>
                <p:spPr>
                  <a:xfrm rot="5400000">
                    <a:off x="13906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Snip Same Side Corner Rectangle 61"/>
                  <p:cNvSpPr/>
                  <p:nvPr/>
                </p:nvSpPr>
                <p:spPr>
                  <a:xfrm rot="16200000">
                    <a:off x="8191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Snip Same Side Corner Rectangle 62"/>
                  <p:cNvSpPr/>
                  <p:nvPr/>
                </p:nvSpPr>
                <p:spPr>
                  <a:xfrm rot="16200000">
                    <a:off x="8191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Snip Same Side Corner Rectangle 63"/>
                  <p:cNvSpPr/>
                  <p:nvPr/>
                </p:nvSpPr>
                <p:spPr>
                  <a:xfrm rot="16200000">
                    <a:off x="8191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Snip Same Side Corner Rectangle 64"/>
                  <p:cNvSpPr/>
                  <p:nvPr/>
                </p:nvSpPr>
                <p:spPr>
                  <a:xfrm rot="16200000">
                    <a:off x="8191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" name="Group 57"/>
                  <p:cNvGrpSpPr/>
                  <p:nvPr/>
                </p:nvGrpSpPr>
                <p:grpSpPr>
                  <a:xfrm>
                    <a:off x="914400" y="3581400"/>
                    <a:ext cx="457200" cy="685800"/>
                    <a:chOff x="914400" y="3581400"/>
                    <a:chExt cx="457200" cy="685800"/>
                  </a:xfrm>
                </p:grpSpPr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914400" y="3581400"/>
                      <a:ext cx="457200" cy="685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1295400" y="3581400"/>
                      <a:ext cx="76200" cy="76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71"/>
                <p:cNvGrpSpPr/>
                <p:nvPr/>
              </p:nvGrpSpPr>
              <p:grpSpPr>
                <a:xfrm>
                  <a:off x="1524000" y="3581384"/>
                  <a:ext cx="495300" cy="495297"/>
                  <a:chOff x="800100" y="3581400"/>
                  <a:chExt cx="685800" cy="685800"/>
                </a:xfrm>
              </p:grpSpPr>
              <p:sp>
                <p:nvSpPr>
                  <p:cNvPr id="47" name="Snip Same Side Corner Rectangle 46"/>
                  <p:cNvSpPr/>
                  <p:nvPr/>
                </p:nvSpPr>
                <p:spPr>
                  <a:xfrm rot="5400000">
                    <a:off x="13906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Snip Same Side Corner Rectangle 47"/>
                  <p:cNvSpPr/>
                  <p:nvPr/>
                </p:nvSpPr>
                <p:spPr>
                  <a:xfrm rot="5400000">
                    <a:off x="13906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Snip Same Side Corner Rectangle 48"/>
                  <p:cNvSpPr/>
                  <p:nvPr/>
                </p:nvSpPr>
                <p:spPr>
                  <a:xfrm rot="5400000">
                    <a:off x="13906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Snip Same Side Corner Rectangle 49"/>
                  <p:cNvSpPr/>
                  <p:nvPr/>
                </p:nvSpPr>
                <p:spPr>
                  <a:xfrm rot="5400000">
                    <a:off x="13906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Snip Same Side Corner Rectangle 50"/>
                  <p:cNvSpPr/>
                  <p:nvPr/>
                </p:nvSpPr>
                <p:spPr>
                  <a:xfrm rot="16200000">
                    <a:off x="8191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Snip Same Side Corner Rectangle 51"/>
                  <p:cNvSpPr/>
                  <p:nvPr/>
                </p:nvSpPr>
                <p:spPr>
                  <a:xfrm rot="16200000">
                    <a:off x="8191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Snip Same Side Corner Rectangle 52"/>
                  <p:cNvSpPr/>
                  <p:nvPr/>
                </p:nvSpPr>
                <p:spPr>
                  <a:xfrm rot="16200000">
                    <a:off x="8191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Snip Same Side Corner Rectangle 53"/>
                  <p:cNvSpPr/>
                  <p:nvPr/>
                </p:nvSpPr>
                <p:spPr>
                  <a:xfrm rot="16200000">
                    <a:off x="8191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" name="Group 57"/>
                  <p:cNvGrpSpPr/>
                  <p:nvPr/>
                </p:nvGrpSpPr>
                <p:grpSpPr>
                  <a:xfrm>
                    <a:off x="914400" y="3581400"/>
                    <a:ext cx="457200" cy="685800"/>
                    <a:chOff x="914400" y="3581400"/>
                    <a:chExt cx="457200" cy="685800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914400" y="3581400"/>
                      <a:ext cx="457200" cy="685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1295400" y="3581400"/>
                      <a:ext cx="76200" cy="76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" name="Group 89"/>
                <p:cNvGrpSpPr/>
                <p:nvPr/>
              </p:nvGrpSpPr>
              <p:grpSpPr>
                <a:xfrm>
                  <a:off x="2095500" y="3581384"/>
                  <a:ext cx="495300" cy="495297"/>
                  <a:chOff x="800100" y="3581400"/>
                  <a:chExt cx="685800" cy="685800"/>
                </a:xfrm>
              </p:grpSpPr>
              <p:sp>
                <p:nvSpPr>
                  <p:cNvPr id="36" name="Snip Same Side Corner Rectangle 35"/>
                  <p:cNvSpPr/>
                  <p:nvPr/>
                </p:nvSpPr>
                <p:spPr>
                  <a:xfrm rot="5400000">
                    <a:off x="13906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Snip Same Side Corner Rectangle 36"/>
                  <p:cNvSpPr/>
                  <p:nvPr/>
                </p:nvSpPr>
                <p:spPr>
                  <a:xfrm rot="5400000">
                    <a:off x="13906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Snip Same Side Corner Rectangle 37"/>
                  <p:cNvSpPr/>
                  <p:nvPr/>
                </p:nvSpPr>
                <p:spPr>
                  <a:xfrm rot="5400000">
                    <a:off x="13906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Snip Same Side Corner Rectangle 38"/>
                  <p:cNvSpPr/>
                  <p:nvPr/>
                </p:nvSpPr>
                <p:spPr>
                  <a:xfrm rot="5400000">
                    <a:off x="13906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Snip Same Side Corner Rectangle 39"/>
                  <p:cNvSpPr/>
                  <p:nvPr/>
                </p:nvSpPr>
                <p:spPr>
                  <a:xfrm rot="16200000">
                    <a:off x="8191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Snip Same Side Corner Rectangle 40"/>
                  <p:cNvSpPr/>
                  <p:nvPr/>
                </p:nvSpPr>
                <p:spPr>
                  <a:xfrm rot="16200000">
                    <a:off x="8191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Snip Same Side Corner Rectangle 41"/>
                  <p:cNvSpPr/>
                  <p:nvPr/>
                </p:nvSpPr>
                <p:spPr>
                  <a:xfrm rot="16200000">
                    <a:off x="8191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Snip Same Side Corner Rectangle 42"/>
                  <p:cNvSpPr/>
                  <p:nvPr/>
                </p:nvSpPr>
                <p:spPr>
                  <a:xfrm rot="16200000">
                    <a:off x="8191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" name="Group 57"/>
                  <p:cNvGrpSpPr/>
                  <p:nvPr/>
                </p:nvGrpSpPr>
                <p:grpSpPr>
                  <a:xfrm>
                    <a:off x="914400" y="3581400"/>
                    <a:ext cx="457200" cy="685800"/>
                    <a:chOff x="914400" y="3581400"/>
                    <a:chExt cx="457200" cy="685800"/>
                  </a:xfrm>
                </p:grpSpPr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914400" y="3581400"/>
                      <a:ext cx="457200" cy="685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1295400" y="3581400"/>
                      <a:ext cx="76200" cy="76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" name="Group 101"/>
                <p:cNvGrpSpPr/>
                <p:nvPr/>
              </p:nvGrpSpPr>
              <p:grpSpPr>
                <a:xfrm>
                  <a:off x="2705100" y="3581384"/>
                  <a:ext cx="495300" cy="495297"/>
                  <a:chOff x="800100" y="3581400"/>
                  <a:chExt cx="685800" cy="685800"/>
                </a:xfrm>
              </p:grpSpPr>
              <p:sp>
                <p:nvSpPr>
                  <p:cNvPr id="25" name="Snip Same Side Corner Rectangle 24"/>
                  <p:cNvSpPr/>
                  <p:nvPr/>
                </p:nvSpPr>
                <p:spPr>
                  <a:xfrm rot="5400000">
                    <a:off x="13906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Snip Same Side Corner Rectangle 25"/>
                  <p:cNvSpPr/>
                  <p:nvPr/>
                </p:nvSpPr>
                <p:spPr>
                  <a:xfrm rot="5400000">
                    <a:off x="13906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Snip Same Side Corner Rectangle 26"/>
                  <p:cNvSpPr/>
                  <p:nvPr/>
                </p:nvSpPr>
                <p:spPr>
                  <a:xfrm rot="5400000">
                    <a:off x="13906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Snip Same Side Corner Rectangle 27"/>
                  <p:cNvSpPr/>
                  <p:nvPr/>
                </p:nvSpPr>
                <p:spPr>
                  <a:xfrm rot="5400000">
                    <a:off x="13906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Snip Same Side Corner Rectangle 28"/>
                  <p:cNvSpPr/>
                  <p:nvPr/>
                </p:nvSpPr>
                <p:spPr>
                  <a:xfrm rot="16200000">
                    <a:off x="819150" y="40957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Snip Same Side Corner Rectangle 29"/>
                  <p:cNvSpPr/>
                  <p:nvPr/>
                </p:nvSpPr>
                <p:spPr>
                  <a:xfrm rot="16200000">
                    <a:off x="819150" y="39433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Snip Same Side Corner Rectangle 30"/>
                  <p:cNvSpPr/>
                  <p:nvPr/>
                </p:nvSpPr>
                <p:spPr>
                  <a:xfrm rot="16200000">
                    <a:off x="819150" y="37909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Snip Same Side Corner Rectangle 31"/>
                  <p:cNvSpPr/>
                  <p:nvPr/>
                </p:nvSpPr>
                <p:spPr>
                  <a:xfrm rot="16200000">
                    <a:off x="819150" y="3638550"/>
                    <a:ext cx="76200" cy="114300"/>
                  </a:xfrm>
                  <a:prstGeom prst="snip2SameRect">
                    <a:avLst>
                      <a:gd name="adj1" fmla="val 30556"/>
                      <a:gd name="adj2" fmla="val 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" name="Group 57"/>
                  <p:cNvGrpSpPr/>
                  <p:nvPr/>
                </p:nvGrpSpPr>
                <p:grpSpPr>
                  <a:xfrm>
                    <a:off x="914400" y="3581400"/>
                    <a:ext cx="457200" cy="685800"/>
                    <a:chOff x="914400" y="3581400"/>
                    <a:chExt cx="457200" cy="685800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914400" y="3581400"/>
                      <a:ext cx="457200" cy="6858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1295400" y="3581400"/>
                      <a:ext cx="76200" cy="76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184383" y="4264223"/>
              <a:ext cx="4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3983" y="4264223"/>
              <a:ext cx="4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=2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7383" y="4264223"/>
              <a:ext cx="4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=3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8925" y="4264223"/>
              <a:ext cx="42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</a:t>
              </a:r>
              <a:r>
                <a:rPr lang="en-US" sz="1400" dirty="0" err="1" smtClean="0"/>
                <a:t>n</a:t>
              </a:r>
              <a:endParaRPr lang="en-US" sz="1400" dirty="0"/>
            </a:p>
          </p:txBody>
        </p:sp>
        <p:grpSp>
          <p:nvGrpSpPr>
            <p:cNvPr id="14" name="Group 134"/>
            <p:cNvGrpSpPr/>
            <p:nvPr/>
          </p:nvGrpSpPr>
          <p:grpSpPr>
            <a:xfrm>
              <a:off x="2737525" y="3578423"/>
              <a:ext cx="539075" cy="556563"/>
              <a:chOff x="3276600" y="3612863"/>
              <a:chExt cx="539075" cy="556563"/>
            </a:xfrm>
          </p:grpSpPr>
          <p:sp>
            <p:nvSpPr>
              <p:cNvPr id="16" name="Lightning Bolt 15"/>
              <p:cNvSpPr/>
              <p:nvPr/>
            </p:nvSpPr>
            <p:spPr>
              <a:xfrm>
                <a:off x="3276600" y="3733800"/>
                <a:ext cx="381000" cy="381000"/>
              </a:xfrm>
              <a:prstGeom prst="lightningBolt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  <a:ln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stA="50000" endPos="75000" dist="127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878529">
                <a:off x="3383505" y="3737256"/>
                <a:ext cx="556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error</a:t>
                </a:r>
                <a:endParaRPr lang="en-US" sz="1400" dirty="0"/>
              </a:p>
            </p:txBody>
          </p:sp>
        </p:grpSp>
        <p:sp>
          <p:nvSpPr>
            <p:cNvPr id="15" name="Striped Right Arrow 14"/>
            <p:cNvSpPr/>
            <p:nvPr/>
          </p:nvSpPr>
          <p:spPr>
            <a:xfrm rot="10800000">
              <a:off x="1219200" y="3505200"/>
              <a:ext cx="533400" cy="1524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733800" y="2146300"/>
            <a:ext cx="2971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/>
              <a:t>Infer signals from trace-buffer</a:t>
            </a:r>
          </a:p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/>
              <a:t>Propagate signals to next window</a:t>
            </a:r>
          </a:p>
        </p:txBody>
      </p:sp>
      <p:sp>
        <p:nvSpPr>
          <p:cNvPr id="85" name="Rectangle 84"/>
          <p:cNvSpPr/>
          <p:nvPr/>
        </p:nvSpPr>
        <p:spPr>
          <a:xfrm>
            <a:off x="0" y="2189389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00400" y="2189389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2.)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86200" y="3258709"/>
            <a:ext cx="3124200" cy="1524000"/>
            <a:chOff x="3733800" y="3200400"/>
            <a:chExt cx="3124200" cy="1524000"/>
          </a:xfrm>
        </p:grpSpPr>
        <p:grpSp>
          <p:nvGrpSpPr>
            <p:cNvPr id="88" name="Group 391"/>
            <p:cNvGrpSpPr/>
            <p:nvPr/>
          </p:nvGrpSpPr>
          <p:grpSpPr>
            <a:xfrm>
              <a:off x="3733800" y="3730823"/>
              <a:ext cx="3124200" cy="993577"/>
              <a:chOff x="5334000" y="4535156"/>
              <a:chExt cx="3124200" cy="993577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7086600" y="4648200"/>
                <a:ext cx="1066800" cy="651933"/>
              </a:xfrm>
              <a:prstGeom prst="roundRect">
                <a:avLst/>
              </a:prstGeom>
              <a:noFill/>
              <a:ln w="28575" cmpd="sng">
                <a:solidFill>
                  <a:srgbClr val="FF66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334000" y="4645223"/>
                <a:ext cx="1676400" cy="651933"/>
              </a:xfrm>
              <a:prstGeom prst="roundRect">
                <a:avLst/>
              </a:prstGeom>
              <a:noFill/>
              <a:ln w="28575" cmpd="sng"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365983" y="5220956"/>
                <a:ext cx="425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=1</a:t>
                </a:r>
                <a:endParaRPr lang="en-US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975583" y="5220956"/>
                <a:ext cx="425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=2</a:t>
                </a:r>
                <a:endParaRPr lang="en-US" sz="14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508983" y="5220956"/>
                <a:ext cx="425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=3</a:t>
                </a:r>
                <a:endParaRPr lang="en-US" sz="1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690525" y="5220956"/>
                <a:ext cx="428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=</a:t>
                </a:r>
                <a:r>
                  <a:rPr lang="en-US" sz="1400" dirty="0" err="1" smtClean="0"/>
                  <a:t>n</a:t>
                </a:r>
                <a:endParaRPr lang="en-US" sz="1400" dirty="0"/>
              </a:p>
            </p:txBody>
          </p:sp>
          <p:grpSp>
            <p:nvGrpSpPr>
              <p:cNvPr id="99" name="Group 126"/>
              <p:cNvGrpSpPr/>
              <p:nvPr/>
            </p:nvGrpSpPr>
            <p:grpSpPr>
              <a:xfrm>
                <a:off x="5334000" y="4724384"/>
                <a:ext cx="2819400" cy="495297"/>
                <a:chOff x="381000" y="3581384"/>
                <a:chExt cx="2819400" cy="495297"/>
              </a:xfrm>
            </p:grpSpPr>
            <p:grpSp>
              <p:nvGrpSpPr>
                <p:cNvPr id="103" name="Group 88"/>
                <p:cNvGrpSpPr/>
                <p:nvPr/>
              </p:nvGrpSpPr>
              <p:grpSpPr>
                <a:xfrm>
                  <a:off x="457200" y="3657600"/>
                  <a:ext cx="2667000" cy="306388"/>
                  <a:chOff x="228600" y="3657600"/>
                  <a:chExt cx="2667000" cy="306388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228600" y="3657600"/>
                    <a:ext cx="26670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228600" y="3759200"/>
                    <a:ext cx="26670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228600" y="3860800"/>
                    <a:ext cx="26670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>
                    <a:off x="228600" y="3962400"/>
                    <a:ext cx="26670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Group 125"/>
                <p:cNvGrpSpPr/>
                <p:nvPr/>
              </p:nvGrpSpPr>
              <p:grpSpPr>
                <a:xfrm>
                  <a:off x="381000" y="3581384"/>
                  <a:ext cx="2819400" cy="495297"/>
                  <a:chOff x="381000" y="3581384"/>
                  <a:chExt cx="2819400" cy="495297"/>
                </a:xfrm>
              </p:grpSpPr>
              <p:grpSp>
                <p:nvGrpSpPr>
                  <p:cNvPr id="105" name="Group 58"/>
                  <p:cNvGrpSpPr/>
                  <p:nvPr/>
                </p:nvGrpSpPr>
                <p:grpSpPr>
                  <a:xfrm>
                    <a:off x="381000" y="3581384"/>
                    <a:ext cx="495300" cy="495297"/>
                    <a:chOff x="800100" y="3581400"/>
                    <a:chExt cx="685800" cy="685800"/>
                  </a:xfrm>
                </p:grpSpPr>
                <p:sp>
                  <p:nvSpPr>
                    <p:cNvPr id="154" name="Snip Same Side Corner Rectangle 153"/>
                    <p:cNvSpPr/>
                    <p:nvPr/>
                  </p:nvSpPr>
                  <p:spPr>
                    <a:xfrm rot="5400000">
                      <a:off x="13906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Snip Same Side Corner Rectangle 154"/>
                    <p:cNvSpPr/>
                    <p:nvPr/>
                  </p:nvSpPr>
                  <p:spPr>
                    <a:xfrm rot="5400000">
                      <a:off x="13906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Snip Same Side Corner Rectangle 50"/>
                    <p:cNvSpPr/>
                    <p:nvPr/>
                  </p:nvSpPr>
                  <p:spPr>
                    <a:xfrm rot="5400000">
                      <a:off x="13906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Snip Same Side Corner Rectangle 156"/>
                    <p:cNvSpPr/>
                    <p:nvPr/>
                  </p:nvSpPr>
                  <p:spPr>
                    <a:xfrm rot="5400000">
                      <a:off x="13906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Snip Same Side Corner Rectangle 157"/>
                    <p:cNvSpPr/>
                    <p:nvPr/>
                  </p:nvSpPr>
                  <p:spPr>
                    <a:xfrm rot="16200000">
                      <a:off x="8191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Snip Same Side Corner Rectangle 158"/>
                    <p:cNvSpPr/>
                    <p:nvPr/>
                  </p:nvSpPr>
                  <p:spPr>
                    <a:xfrm rot="16200000">
                      <a:off x="8191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Snip Same Side Corner Rectangle 159"/>
                    <p:cNvSpPr/>
                    <p:nvPr/>
                  </p:nvSpPr>
                  <p:spPr>
                    <a:xfrm rot="16200000">
                      <a:off x="8191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Snip Same Side Corner Rectangle 160"/>
                    <p:cNvSpPr/>
                    <p:nvPr/>
                  </p:nvSpPr>
                  <p:spPr>
                    <a:xfrm rot="16200000">
                      <a:off x="8191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62" name="Group 57"/>
                    <p:cNvGrpSpPr/>
                    <p:nvPr/>
                  </p:nvGrpSpPr>
                  <p:grpSpPr>
                    <a:xfrm>
                      <a:off x="914400" y="3581400"/>
                      <a:ext cx="457200" cy="685800"/>
                      <a:chOff x="914400" y="3581400"/>
                      <a:chExt cx="457200" cy="685800"/>
                    </a:xfrm>
                  </p:grpSpPr>
                  <p:sp>
                    <p:nvSpPr>
                      <p:cNvPr id="163" name="Rectangle 162"/>
                      <p:cNvSpPr/>
                      <p:nvPr/>
                    </p:nvSpPr>
                    <p:spPr>
                      <a:xfrm>
                        <a:off x="914400" y="3581400"/>
                        <a:ext cx="4572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gradFill flip="none" rotWithShape="1"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1295400" y="3581400"/>
                        <a:ext cx="76200" cy="762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" name="Group 59"/>
                  <p:cNvGrpSpPr/>
                  <p:nvPr/>
                </p:nvGrpSpPr>
                <p:grpSpPr>
                  <a:xfrm>
                    <a:off x="990600" y="3581384"/>
                    <a:ext cx="495300" cy="495297"/>
                    <a:chOff x="800100" y="3581400"/>
                    <a:chExt cx="685800" cy="685800"/>
                  </a:xfrm>
                </p:grpSpPr>
                <p:sp>
                  <p:nvSpPr>
                    <p:cNvPr id="143" name="Snip Same Side Corner Rectangle 142"/>
                    <p:cNvSpPr/>
                    <p:nvPr/>
                  </p:nvSpPr>
                  <p:spPr>
                    <a:xfrm rot="5400000">
                      <a:off x="13906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Snip Same Side Corner Rectangle 61"/>
                    <p:cNvSpPr/>
                    <p:nvPr/>
                  </p:nvSpPr>
                  <p:spPr>
                    <a:xfrm rot="5400000">
                      <a:off x="13906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Snip Same Side Corner Rectangle 144"/>
                    <p:cNvSpPr/>
                    <p:nvPr/>
                  </p:nvSpPr>
                  <p:spPr>
                    <a:xfrm rot="5400000">
                      <a:off x="13906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Snip Same Side Corner Rectangle 145"/>
                    <p:cNvSpPr/>
                    <p:nvPr/>
                  </p:nvSpPr>
                  <p:spPr>
                    <a:xfrm rot="5400000">
                      <a:off x="13906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Snip Same Side Corner Rectangle 146"/>
                    <p:cNvSpPr/>
                    <p:nvPr/>
                  </p:nvSpPr>
                  <p:spPr>
                    <a:xfrm rot="16200000">
                      <a:off x="8191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Snip Same Side Corner Rectangle 147"/>
                    <p:cNvSpPr/>
                    <p:nvPr/>
                  </p:nvSpPr>
                  <p:spPr>
                    <a:xfrm rot="16200000">
                      <a:off x="8191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Snip Same Side Corner Rectangle 148"/>
                    <p:cNvSpPr/>
                    <p:nvPr/>
                  </p:nvSpPr>
                  <p:spPr>
                    <a:xfrm rot="16200000">
                      <a:off x="8191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Snip Same Side Corner Rectangle 149"/>
                    <p:cNvSpPr/>
                    <p:nvPr/>
                  </p:nvSpPr>
                  <p:spPr>
                    <a:xfrm rot="16200000">
                      <a:off x="8191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1" name="Group 57"/>
                    <p:cNvGrpSpPr/>
                    <p:nvPr/>
                  </p:nvGrpSpPr>
                  <p:grpSpPr>
                    <a:xfrm>
                      <a:off x="914400" y="3581400"/>
                      <a:ext cx="457200" cy="685800"/>
                      <a:chOff x="914400" y="3581400"/>
                      <a:chExt cx="457200" cy="685800"/>
                    </a:xfrm>
                  </p:grpSpPr>
                  <p:sp>
                    <p:nvSpPr>
                      <p:cNvPr id="152" name="Rectangle 151"/>
                      <p:cNvSpPr/>
                      <p:nvPr/>
                    </p:nvSpPr>
                    <p:spPr>
                      <a:xfrm>
                        <a:off x="914400" y="3581400"/>
                        <a:ext cx="4572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gradFill flip="none" rotWithShape="1"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>
                        <a:off x="1295400" y="3581400"/>
                        <a:ext cx="76200" cy="762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" name="Group 71"/>
                  <p:cNvGrpSpPr/>
                  <p:nvPr/>
                </p:nvGrpSpPr>
                <p:grpSpPr>
                  <a:xfrm>
                    <a:off x="1524000" y="3581384"/>
                    <a:ext cx="495300" cy="495297"/>
                    <a:chOff x="800100" y="3581400"/>
                    <a:chExt cx="685800" cy="685800"/>
                  </a:xfrm>
                </p:grpSpPr>
                <p:sp>
                  <p:nvSpPr>
                    <p:cNvPr id="132" name="Snip Same Side Corner Rectangle 72"/>
                    <p:cNvSpPr/>
                    <p:nvPr/>
                  </p:nvSpPr>
                  <p:spPr>
                    <a:xfrm rot="5400000">
                      <a:off x="13906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Snip Same Side Corner Rectangle 132"/>
                    <p:cNvSpPr/>
                    <p:nvPr/>
                  </p:nvSpPr>
                  <p:spPr>
                    <a:xfrm rot="5400000">
                      <a:off x="13906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Snip Same Side Corner Rectangle 133"/>
                    <p:cNvSpPr/>
                    <p:nvPr/>
                  </p:nvSpPr>
                  <p:spPr>
                    <a:xfrm rot="5400000">
                      <a:off x="13906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Snip Same Side Corner Rectangle 134"/>
                    <p:cNvSpPr/>
                    <p:nvPr/>
                  </p:nvSpPr>
                  <p:spPr>
                    <a:xfrm rot="5400000">
                      <a:off x="13906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Snip Same Side Corner Rectangle 135"/>
                    <p:cNvSpPr/>
                    <p:nvPr/>
                  </p:nvSpPr>
                  <p:spPr>
                    <a:xfrm rot="16200000">
                      <a:off x="8191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Snip Same Side Corner Rectangle 136"/>
                    <p:cNvSpPr/>
                    <p:nvPr/>
                  </p:nvSpPr>
                  <p:spPr>
                    <a:xfrm rot="16200000">
                      <a:off x="8191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Snip Same Side Corner Rectangle 137"/>
                    <p:cNvSpPr/>
                    <p:nvPr/>
                  </p:nvSpPr>
                  <p:spPr>
                    <a:xfrm rot="16200000">
                      <a:off x="8191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Snip Same Side Corner Rectangle 138"/>
                    <p:cNvSpPr/>
                    <p:nvPr/>
                  </p:nvSpPr>
                  <p:spPr>
                    <a:xfrm rot="16200000">
                      <a:off x="8191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40" name="Group 57"/>
                    <p:cNvGrpSpPr/>
                    <p:nvPr/>
                  </p:nvGrpSpPr>
                  <p:grpSpPr>
                    <a:xfrm>
                      <a:off x="914400" y="3581400"/>
                      <a:ext cx="457200" cy="685800"/>
                      <a:chOff x="914400" y="3581400"/>
                      <a:chExt cx="457200" cy="685800"/>
                    </a:xfrm>
                  </p:grpSpPr>
                  <p:sp>
                    <p:nvSpPr>
                      <p:cNvPr id="141" name="Rectangle 140"/>
                      <p:cNvSpPr/>
                      <p:nvPr/>
                    </p:nvSpPr>
                    <p:spPr>
                      <a:xfrm>
                        <a:off x="914400" y="3581400"/>
                        <a:ext cx="4572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gradFill flip="none" rotWithShape="1"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2" name="Oval 141"/>
                      <p:cNvSpPr/>
                      <p:nvPr/>
                    </p:nvSpPr>
                    <p:spPr>
                      <a:xfrm>
                        <a:off x="1295400" y="3581400"/>
                        <a:ext cx="76200" cy="762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8" name="Group 89"/>
                  <p:cNvGrpSpPr/>
                  <p:nvPr/>
                </p:nvGrpSpPr>
                <p:grpSpPr>
                  <a:xfrm>
                    <a:off x="2095500" y="3581384"/>
                    <a:ext cx="495300" cy="495297"/>
                    <a:chOff x="800100" y="3581400"/>
                    <a:chExt cx="685800" cy="685800"/>
                  </a:xfrm>
                </p:grpSpPr>
                <p:sp>
                  <p:nvSpPr>
                    <p:cNvPr id="121" name="Snip Same Side Corner Rectangle 120"/>
                    <p:cNvSpPr/>
                    <p:nvPr/>
                  </p:nvSpPr>
                  <p:spPr>
                    <a:xfrm rot="5400000">
                      <a:off x="13906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Snip Same Side Corner Rectangle 121"/>
                    <p:cNvSpPr/>
                    <p:nvPr/>
                  </p:nvSpPr>
                  <p:spPr>
                    <a:xfrm rot="5400000">
                      <a:off x="13906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Snip Same Side Corner Rectangle 122"/>
                    <p:cNvSpPr/>
                    <p:nvPr/>
                  </p:nvSpPr>
                  <p:spPr>
                    <a:xfrm rot="5400000">
                      <a:off x="13906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Snip Same Side Corner Rectangle 123"/>
                    <p:cNvSpPr/>
                    <p:nvPr/>
                  </p:nvSpPr>
                  <p:spPr>
                    <a:xfrm rot="5400000">
                      <a:off x="13906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Snip Same Side Corner Rectangle 94"/>
                    <p:cNvSpPr/>
                    <p:nvPr/>
                  </p:nvSpPr>
                  <p:spPr>
                    <a:xfrm rot="16200000">
                      <a:off x="8191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Snip Same Side Corner Rectangle 95"/>
                    <p:cNvSpPr/>
                    <p:nvPr/>
                  </p:nvSpPr>
                  <p:spPr>
                    <a:xfrm rot="16200000">
                      <a:off x="8191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Snip Same Side Corner Rectangle 126"/>
                    <p:cNvSpPr/>
                    <p:nvPr/>
                  </p:nvSpPr>
                  <p:spPr>
                    <a:xfrm rot="16200000">
                      <a:off x="8191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Snip Same Side Corner Rectangle 127"/>
                    <p:cNvSpPr/>
                    <p:nvPr/>
                  </p:nvSpPr>
                  <p:spPr>
                    <a:xfrm rot="16200000">
                      <a:off x="8191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9" name="Group 57"/>
                    <p:cNvGrpSpPr/>
                    <p:nvPr/>
                  </p:nvGrpSpPr>
                  <p:grpSpPr>
                    <a:xfrm>
                      <a:off x="914400" y="3581400"/>
                      <a:ext cx="457200" cy="685800"/>
                      <a:chOff x="914400" y="3581400"/>
                      <a:chExt cx="457200" cy="685800"/>
                    </a:xfrm>
                  </p:grpSpPr>
                  <p:sp>
                    <p:nvSpPr>
                      <p:cNvPr id="130" name="Rectangle 99"/>
                      <p:cNvSpPr/>
                      <p:nvPr/>
                    </p:nvSpPr>
                    <p:spPr>
                      <a:xfrm>
                        <a:off x="914400" y="3581400"/>
                        <a:ext cx="4572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gradFill flip="none" rotWithShape="1"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00"/>
                      <p:cNvSpPr/>
                      <p:nvPr/>
                    </p:nvSpPr>
                    <p:spPr>
                      <a:xfrm>
                        <a:off x="1295400" y="3581400"/>
                        <a:ext cx="76200" cy="762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9" name="Group 101"/>
                  <p:cNvGrpSpPr/>
                  <p:nvPr/>
                </p:nvGrpSpPr>
                <p:grpSpPr>
                  <a:xfrm>
                    <a:off x="2705100" y="3581384"/>
                    <a:ext cx="495300" cy="495297"/>
                    <a:chOff x="800100" y="3581400"/>
                    <a:chExt cx="685800" cy="685800"/>
                  </a:xfrm>
                </p:grpSpPr>
                <p:sp>
                  <p:nvSpPr>
                    <p:cNvPr id="110" name="Snip Same Side Corner Rectangle 102"/>
                    <p:cNvSpPr/>
                    <p:nvPr/>
                  </p:nvSpPr>
                  <p:spPr>
                    <a:xfrm rot="5400000">
                      <a:off x="13906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Snip Same Side Corner Rectangle 103"/>
                    <p:cNvSpPr/>
                    <p:nvPr/>
                  </p:nvSpPr>
                  <p:spPr>
                    <a:xfrm rot="5400000">
                      <a:off x="13906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Snip Same Side Corner Rectangle 104"/>
                    <p:cNvSpPr/>
                    <p:nvPr/>
                  </p:nvSpPr>
                  <p:spPr>
                    <a:xfrm rot="5400000">
                      <a:off x="13906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Snip Same Side Corner Rectangle 112"/>
                    <p:cNvSpPr/>
                    <p:nvPr/>
                  </p:nvSpPr>
                  <p:spPr>
                    <a:xfrm rot="5400000">
                      <a:off x="13906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Snip Same Side Corner Rectangle 113"/>
                    <p:cNvSpPr/>
                    <p:nvPr/>
                  </p:nvSpPr>
                  <p:spPr>
                    <a:xfrm rot="16200000">
                      <a:off x="819150" y="40957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Snip Same Side Corner Rectangle 114"/>
                    <p:cNvSpPr/>
                    <p:nvPr/>
                  </p:nvSpPr>
                  <p:spPr>
                    <a:xfrm rot="16200000">
                      <a:off x="819150" y="39433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Snip Same Side Corner Rectangle 115"/>
                    <p:cNvSpPr/>
                    <p:nvPr/>
                  </p:nvSpPr>
                  <p:spPr>
                    <a:xfrm rot="16200000">
                      <a:off x="819150" y="37909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Snip Same Side Corner Rectangle 116"/>
                    <p:cNvSpPr/>
                    <p:nvPr/>
                  </p:nvSpPr>
                  <p:spPr>
                    <a:xfrm rot="16200000">
                      <a:off x="819150" y="3638550"/>
                      <a:ext cx="76200" cy="114300"/>
                    </a:xfrm>
                    <a:prstGeom prst="snip2SameRect">
                      <a:avLst>
                        <a:gd name="adj1" fmla="val 30556"/>
                        <a:gd name="adj2" fmla="val 0"/>
                      </a:avLst>
                    </a:pr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8" name="Group 57"/>
                    <p:cNvGrpSpPr/>
                    <p:nvPr/>
                  </p:nvGrpSpPr>
                  <p:grpSpPr>
                    <a:xfrm>
                      <a:off x="914400" y="3581400"/>
                      <a:ext cx="457200" cy="685800"/>
                      <a:chOff x="914400" y="3581400"/>
                      <a:chExt cx="457200" cy="685800"/>
                    </a:xfrm>
                  </p:grpSpPr>
                  <p:sp>
                    <p:nvSpPr>
                      <p:cNvPr id="119" name="Rectangle 118"/>
                      <p:cNvSpPr/>
                      <p:nvPr/>
                    </p:nvSpPr>
                    <p:spPr>
                      <a:xfrm>
                        <a:off x="914400" y="3581400"/>
                        <a:ext cx="4572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gradFill flip="none" rotWithShape="1"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1295400" y="3581400"/>
                        <a:ext cx="76200" cy="762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100000">
                            <a:schemeClr val="tx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0" name="Group 134"/>
              <p:cNvGrpSpPr/>
              <p:nvPr/>
            </p:nvGrpSpPr>
            <p:grpSpPr>
              <a:xfrm>
                <a:off x="7919125" y="4535156"/>
                <a:ext cx="539075" cy="556563"/>
                <a:chOff x="3276600" y="3612863"/>
                <a:chExt cx="539075" cy="556563"/>
              </a:xfrm>
            </p:grpSpPr>
            <p:sp>
              <p:nvSpPr>
                <p:cNvPr id="101" name="Lightning Bolt 100"/>
                <p:cNvSpPr/>
                <p:nvPr/>
              </p:nvSpPr>
              <p:spPr>
                <a:xfrm>
                  <a:off x="3276600" y="3733800"/>
                  <a:ext cx="381000" cy="381000"/>
                </a:xfrm>
                <a:prstGeom prst="lightningBolt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n>
                  <a:solidFill>
                    <a:srgbClr val="FFFF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stA="50000" endPos="75000" dist="12700" dir="5400000" sy="-100000" algn="bl" rotWithShape="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 rot="2878529">
                  <a:off x="3383505" y="3737256"/>
                  <a:ext cx="5565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error</a:t>
                  </a:r>
                  <a:endParaRPr lang="en-US" sz="1400" dirty="0"/>
                </a:p>
              </p:txBody>
            </p:sp>
          </p:grpSp>
        </p:grpSp>
        <p:sp>
          <p:nvSpPr>
            <p:cNvPr id="89" name="Curved Down Arrow 88"/>
            <p:cNvSpPr/>
            <p:nvPr/>
          </p:nvSpPr>
          <p:spPr>
            <a:xfrm flipH="1">
              <a:off x="5029200" y="3505200"/>
              <a:ext cx="838200" cy="304800"/>
            </a:xfrm>
            <a:prstGeom prst="curvedDownArrow">
              <a:avLst>
                <a:gd name="adj1" fmla="val 69600"/>
                <a:gd name="adj2" fmla="val 135319"/>
                <a:gd name="adj3" fmla="val 6944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64874" y="3200400"/>
              <a:ext cx="350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0</a:t>
              </a:r>
              <a:endParaRPr lang="en-US" sz="24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29200" y="3352800"/>
              <a:ext cx="350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2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38800" y="3348335"/>
              <a:ext cx="350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2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543800" y="3766709"/>
            <a:ext cx="1371600" cy="1036606"/>
            <a:chOff x="6928525" y="3382994"/>
            <a:chExt cx="1371600" cy="1036606"/>
          </a:xfrm>
        </p:grpSpPr>
        <p:sp>
          <p:nvSpPr>
            <p:cNvPr id="170" name="Rounded Rectangle 169"/>
            <p:cNvSpPr/>
            <p:nvPr/>
          </p:nvSpPr>
          <p:spPr>
            <a:xfrm>
              <a:off x="6928525" y="3536090"/>
              <a:ext cx="1219200" cy="651933"/>
            </a:xfrm>
            <a:prstGeom prst="roundRect">
              <a:avLst/>
            </a:prstGeom>
            <a:noFill/>
            <a:ln w="28575" cmpd="sng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995325" y="3426023"/>
              <a:ext cx="30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960508" y="4111823"/>
              <a:ext cx="4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570108" y="4111823"/>
              <a:ext cx="4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dirty="0" smtClean="0"/>
                <a:t>=2</a:t>
              </a:r>
              <a:endParaRPr lang="en-US" sz="1400" dirty="0"/>
            </a:p>
          </p:txBody>
        </p:sp>
        <p:grpSp>
          <p:nvGrpSpPr>
            <p:cNvPr id="174" name="Group 493"/>
            <p:cNvGrpSpPr/>
            <p:nvPr/>
          </p:nvGrpSpPr>
          <p:grpSpPr>
            <a:xfrm>
              <a:off x="6928525" y="3382994"/>
              <a:ext cx="1104900" cy="727554"/>
              <a:chOff x="6928525" y="3382994"/>
              <a:chExt cx="1104900" cy="727554"/>
            </a:xfrm>
          </p:grpSpPr>
          <p:grpSp>
            <p:nvGrpSpPr>
              <p:cNvPr id="175" name="Group 88"/>
              <p:cNvGrpSpPr/>
              <p:nvPr/>
            </p:nvGrpSpPr>
            <p:grpSpPr>
              <a:xfrm>
                <a:off x="7010400" y="3734325"/>
                <a:ext cx="838200" cy="304844"/>
                <a:chOff x="228600" y="3657600"/>
                <a:chExt cx="2667000" cy="306388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228600" y="36576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228600" y="37592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228600" y="38608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228600" y="3962400"/>
                  <a:ext cx="2667000" cy="1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58"/>
              <p:cNvGrpSpPr/>
              <p:nvPr/>
            </p:nvGrpSpPr>
            <p:grpSpPr>
              <a:xfrm>
                <a:off x="6928525" y="3615251"/>
                <a:ext cx="495300" cy="495297"/>
                <a:chOff x="800100" y="3581400"/>
                <a:chExt cx="685800" cy="685800"/>
              </a:xfrm>
            </p:grpSpPr>
            <p:sp>
              <p:nvSpPr>
                <p:cNvPr id="192" name="Snip Same Side Corner Rectangle 191"/>
                <p:cNvSpPr/>
                <p:nvPr/>
              </p:nvSpPr>
              <p:spPr>
                <a:xfrm rot="5400000">
                  <a:off x="1390650" y="36385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Snip Same Side Corner Rectangle 192"/>
                <p:cNvSpPr/>
                <p:nvPr/>
              </p:nvSpPr>
              <p:spPr>
                <a:xfrm rot="5400000">
                  <a:off x="1390650" y="37909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Snip Same Side Corner Rectangle 193"/>
                <p:cNvSpPr/>
                <p:nvPr/>
              </p:nvSpPr>
              <p:spPr>
                <a:xfrm rot="5400000">
                  <a:off x="1390650" y="39433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Snip Same Side Corner Rectangle 194"/>
                <p:cNvSpPr/>
                <p:nvPr/>
              </p:nvSpPr>
              <p:spPr>
                <a:xfrm rot="5400000">
                  <a:off x="1390650" y="40957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Snip Same Side Corner Rectangle 195"/>
                <p:cNvSpPr/>
                <p:nvPr/>
              </p:nvSpPr>
              <p:spPr>
                <a:xfrm rot="16200000">
                  <a:off x="819150" y="40957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Snip Same Side Corner Rectangle 54"/>
                <p:cNvSpPr/>
                <p:nvPr/>
              </p:nvSpPr>
              <p:spPr>
                <a:xfrm rot="16200000">
                  <a:off x="819150" y="39433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Snip Same Side Corner Rectangle 197"/>
                <p:cNvSpPr/>
                <p:nvPr/>
              </p:nvSpPr>
              <p:spPr>
                <a:xfrm rot="16200000">
                  <a:off x="819150" y="37909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Snip Same Side Corner Rectangle 198"/>
                <p:cNvSpPr/>
                <p:nvPr/>
              </p:nvSpPr>
              <p:spPr>
                <a:xfrm rot="16200000">
                  <a:off x="819150" y="36385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0" name="Group 57"/>
                <p:cNvGrpSpPr/>
                <p:nvPr/>
              </p:nvGrpSpPr>
              <p:grpSpPr>
                <a:xfrm>
                  <a:off x="914400" y="3581400"/>
                  <a:ext cx="457200" cy="685800"/>
                  <a:chOff x="914400" y="3581400"/>
                  <a:chExt cx="457200" cy="685800"/>
                </a:xfrm>
              </p:grpSpPr>
              <p:sp>
                <p:nvSpPr>
                  <p:cNvPr id="201" name="Rectangle 200"/>
                  <p:cNvSpPr/>
                  <p:nvPr/>
                </p:nvSpPr>
                <p:spPr>
                  <a:xfrm>
                    <a:off x="914400" y="3581400"/>
                    <a:ext cx="457200" cy="685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1295400" y="3581400"/>
                    <a:ext cx="76200" cy="76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" name="Group 59"/>
              <p:cNvGrpSpPr/>
              <p:nvPr/>
            </p:nvGrpSpPr>
            <p:grpSpPr>
              <a:xfrm>
                <a:off x="7538125" y="3615251"/>
                <a:ext cx="495300" cy="495297"/>
                <a:chOff x="800100" y="3581400"/>
                <a:chExt cx="685800" cy="685800"/>
              </a:xfrm>
            </p:grpSpPr>
            <p:sp>
              <p:nvSpPr>
                <p:cNvPr id="181" name="Snip Same Side Corner Rectangle 180"/>
                <p:cNvSpPr/>
                <p:nvPr/>
              </p:nvSpPr>
              <p:spPr>
                <a:xfrm rot="5400000">
                  <a:off x="1390650" y="36385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Snip Same Side Corner Rectangle 181"/>
                <p:cNvSpPr/>
                <p:nvPr/>
              </p:nvSpPr>
              <p:spPr>
                <a:xfrm rot="5400000">
                  <a:off x="1390650" y="37909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Snip Same Side Corner Rectangle 182"/>
                <p:cNvSpPr/>
                <p:nvPr/>
              </p:nvSpPr>
              <p:spPr>
                <a:xfrm rot="5400000">
                  <a:off x="1390650" y="39433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Snip Same Side Corner Rectangle 183"/>
                <p:cNvSpPr/>
                <p:nvPr/>
              </p:nvSpPr>
              <p:spPr>
                <a:xfrm rot="5400000">
                  <a:off x="1390650" y="40957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Snip Same Side Corner Rectangle 184"/>
                <p:cNvSpPr/>
                <p:nvPr/>
              </p:nvSpPr>
              <p:spPr>
                <a:xfrm rot="16200000">
                  <a:off x="819150" y="40957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Snip Same Side Corner Rectangle 185"/>
                <p:cNvSpPr/>
                <p:nvPr/>
              </p:nvSpPr>
              <p:spPr>
                <a:xfrm rot="16200000">
                  <a:off x="819150" y="39433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Snip Same Side Corner Rectangle 186"/>
                <p:cNvSpPr/>
                <p:nvPr/>
              </p:nvSpPr>
              <p:spPr>
                <a:xfrm rot="16200000">
                  <a:off x="819150" y="37909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Snip Same Side Corner Rectangle 187"/>
                <p:cNvSpPr/>
                <p:nvPr/>
              </p:nvSpPr>
              <p:spPr>
                <a:xfrm rot="16200000">
                  <a:off x="819150" y="3638550"/>
                  <a:ext cx="76200" cy="114300"/>
                </a:xfrm>
                <a:prstGeom prst="snip2SameRect">
                  <a:avLst>
                    <a:gd name="adj1" fmla="val 30556"/>
                    <a:gd name="adj2" fmla="val 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9" name="Group 57"/>
                <p:cNvGrpSpPr/>
                <p:nvPr/>
              </p:nvGrpSpPr>
              <p:grpSpPr>
                <a:xfrm>
                  <a:off x="914400" y="3581400"/>
                  <a:ext cx="457200" cy="685800"/>
                  <a:chOff x="914400" y="3581400"/>
                  <a:chExt cx="457200" cy="685800"/>
                </a:xfrm>
              </p:grpSpPr>
              <p:sp>
                <p:nvSpPr>
                  <p:cNvPr id="190" name="Rectangle 189"/>
                  <p:cNvSpPr/>
                  <p:nvPr/>
                </p:nvSpPr>
                <p:spPr>
                  <a:xfrm>
                    <a:off x="914400" y="3581400"/>
                    <a:ext cx="457200" cy="685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1295400" y="3581400"/>
                    <a:ext cx="76200" cy="76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8" name="Group 491"/>
              <p:cNvGrpSpPr/>
              <p:nvPr/>
            </p:nvGrpSpPr>
            <p:grpSpPr>
              <a:xfrm>
                <a:off x="7037896" y="3382994"/>
                <a:ext cx="271629" cy="271629"/>
                <a:chOff x="1063018" y="5235904"/>
                <a:chExt cx="347829" cy="347829"/>
              </a:xfrm>
            </p:grpSpPr>
            <p:sp>
              <p:nvSpPr>
                <p:cNvPr id="179" name="Teardrop 178"/>
                <p:cNvSpPr/>
                <p:nvPr/>
              </p:nvSpPr>
              <p:spPr>
                <a:xfrm rot="8100000">
                  <a:off x="1063018" y="5235904"/>
                  <a:ext cx="347829" cy="347829"/>
                </a:xfrm>
                <a:prstGeom prst="teardrop">
                  <a:avLst>
                    <a:gd name="adj" fmla="val 153406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143000" y="53340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07" name="Rectangle 206"/>
          <p:cNvSpPr/>
          <p:nvPr/>
        </p:nvSpPr>
        <p:spPr>
          <a:xfrm>
            <a:off x="6553200" y="2179209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3.)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086600" y="2141109"/>
            <a:ext cx="2057400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smtClean="0"/>
              <a:t>Detect discrepancies</a:t>
            </a:r>
          </a:p>
          <a:p>
            <a:pPr marL="342900" lvl="0" indent="-342900">
              <a:spcBef>
                <a:spcPct val="20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dirty="0" err="1" smtClean="0"/>
              <a:t>Localise</a:t>
            </a:r>
            <a:r>
              <a:rPr lang="en-US" dirty="0" smtClean="0"/>
              <a:t> fault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186324"/>
            <a:ext cx="7556313" cy="54557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[Smith, </a:t>
            </a:r>
            <a:r>
              <a:rPr lang="en-US" sz="1800" dirty="0" err="1" smtClean="0"/>
              <a:t>Veneris</a:t>
            </a:r>
            <a:r>
              <a:rPr lang="en-US" sz="1800" dirty="0" smtClean="0"/>
              <a:t>, Ali, </a:t>
            </a:r>
            <a:r>
              <a:rPr lang="en-US" sz="1800" dirty="0" err="1" smtClean="0"/>
              <a:t>Viglas</a:t>
            </a:r>
            <a:r>
              <a:rPr lang="en-US" sz="1800" dirty="0" smtClean="0"/>
              <a:t> 2004] </a:t>
            </a:r>
            <a:br>
              <a:rPr lang="en-US" sz="1800" dirty="0" smtClean="0"/>
            </a:br>
            <a:r>
              <a:rPr lang="en-US" sz="1800" i="1" dirty="0" smtClean="0"/>
              <a:t>Fault Diagnosis and Logic Debugging Using Boolean </a:t>
            </a:r>
            <a:r>
              <a:rPr lang="en-US" sz="1800" i="1" dirty="0" err="1" smtClean="0"/>
              <a:t>Satisfiability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400" dirty="0" smtClean="0"/>
              <a:t>IEEE Transactions on Computer-Aided Design of Integrated Circuits and Systems</a:t>
            </a:r>
            <a:endParaRPr lang="en-US" dirty="0" smtClean="0"/>
          </a:p>
          <a:p>
            <a:r>
              <a:rPr lang="en-US" sz="1800" dirty="0" smtClean="0"/>
              <a:t>[</a:t>
            </a:r>
            <a:r>
              <a:rPr lang="en-US" sz="1800" dirty="0" err="1" smtClean="0"/>
              <a:t>Liffiton</a:t>
            </a:r>
            <a:r>
              <a:rPr lang="en-US" sz="1800" dirty="0" smtClean="0"/>
              <a:t>, </a:t>
            </a:r>
            <a:r>
              <a:rPr lang="en-US" sz="1800" dirty="0" err="1" smtClean="0"/>
              <a:t>Sakallah</a:t>
            </a:r>
            <a:r>
              <a:rPr lang="en-US" sz="1800" dirty="0" smtClean="0"/>
              <a:t> 2009] </a:t>
            </a:r>
            <a:br>
              <a:rPr lang="en-US" sz="1800" dirty="0" smtClean="0"/>
            </a:br>
            <a:r>
              <a:rPr lang="en-US" sz="1800" i="1" dirty="0" smtClean="0"/>
              <a:t>Generalizing Core-Guided MAX-SAT</a:t>
            </a:r>
            <a:br>
              <a:rPr lang="en-US" sz="1800" i="1" dirty="0" smtClean="0"/>
            </a:br>
            <a:r>
              <a:rPr lang="en-US" sz="1400" dirty="0" smtClean="0"/>
              <a:t>Theory and Applications of </a:t>
            </a:r>
            <a:r>
              <a:rPr lang="en-US" sz="1400" dirty="0" err="1" smtClean="0"/>
              <a:t>Satisfiability</a:t>
            </a:r>
            <a:r>
              <a:rPr lang="en-US" sz="1400" dirty="0" smtClean="0"/>
              <a:t> Testing </a:t>
            </a:r>
          </a:p>
          <a:p>
            <a:r>
              <a:rPr lang="en-US" sz="1800" dirty="0" smtClean="0"/>
              <a:t>[Chen, </a:t>
            </a:r>
            <a:r>
              <a:rPr lang="en-US" sz="1800" dirty="0" err="1" smtClean="0"/>
              <a:t>Safarpour</a:t>
            </a:r>
            <a:r>
              <a:rPr lang="en-US" sz="1800" dirty="0" smtClean="0"/>
              <a:t>, Marques-Silva, </a:t>
            </a:r>
            <a:r>
              <a:rPr lang="en-US" sz="1800" dirty="0" err="1" smtClean="0"/>
              <a:t>Veneris</a:t>
            </a:r>
            <a:r>
              <a:rPr lang="en-US" sz="1800" dirty="0" smtClean="0"/>
              <a:t> 2009] </a:t>
            </a:r>
            <a:br>
              <a:rPr lang="en-US" sz="1800" dirty="0" smtClean="0"/>
            </a:br>
            <a:r>
              <a:rPr lang="en-US" sz="1800" i="1" dirty="0" smtClean="0"/>
              <a:t>Automated Design Debugging with Maximum </a:t>
            </a:r>
            <a:r>
              <a:rPr lang="en-US" sz="1800" i="1" dirty="0" err="1" smtClean="0"/>
              <a:t>Satisfiability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400" dirty="0" smtClean="0"/>
              <a:t>IEEE Transactions on Computer-Aided Design of Integrated Circuits and Systems</a:t>
            </a:r>
            <a:endParaRPr lang="en-US" sz="1800" dirty="0" smtClean="0"/>
          </a:p>
          <a:p>
            <a:r>
              <a:rPr lang="en-US" sz="1800" dirty="0" smtClean="0"/>
              <a:t>[Marques-Silva, </a:t>
            </a:r>
            <a:r>
              <a:rPr lang="en-US" sz="1800" dirty="0" err="1" smtClean="0"/>
              <a:t>Janota</a:t>
            </a:r>
            <a:r>
              <a:rPr lang="en-US" sz="1800" dirty="0" smtClean="0"/>
              <a:t>, </a:t>
            </a:r>
            <a:r>
              <a:rPr lang="en-US" sz="1800" dirty="0" err="1" smtClean="0"/>
              <a:t>Lynce</a:t>
            </a:r>
            <a:r>
              <a:rPr lang="en-US" sz="1800" dirty="0" smtClean="0"/>
              <a:t> 2010] </a:t>
            </a:r>
            <a:br>
              <a:rPr lang="en-US" sz="1800" dirty="0" smtClean="0"/>
            </a:br>
            <a:r>
              <a:rPr lang="en-US" sz="1800" i="1" dirty="0" smtClean="0"/>
              <a:t>On Computing Backbones of Propositional Theories</a:t>
            </a:r>
            <a:br>
              <a:rPr lang="en-US" sz="1800" i="1" dirty="0" smtClean="0"/>
            </a:br>
            <a:r>
              <a:rPr lang="en-US" sz="1400" dirty="0" smtClean="0"/>
              <a:t>European Conference on Artificial Intelligence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in_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ustin_ma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940376" y="1079585"/>
            <a:ext cx="1232876" cy="4788932"/>
            <a:chOff x="3940376" y="1079585"/>
            <a:chExt cx="1232876" cy="4788932"/>
          </a:xfrm>
        </p:grpSpPr>
        <p:grpSp>
          <p:nvGrpSpPr>
            <p:cNvPr id="19" name="Group 32"/>
            <p:cNvGrpSpPr/>
            <p:nvPr/>
          </p:nvGrpSpPr>
          <p:grpSpPr>
            <a:xfrm>
              <a:off x="4268139" y="2307636"/>
              <a:ext cx="369332" cy="369332"/>
              <a:chOff x="1312372" y="1963900"/>
              <a:chExt cx="449871" cy="449871"/>
            </a:xfrm>
          </p:grpSpPr>
          <p:sp>
            <p:nvSpPr>
              <p:cNvPr id="20" name="Teardrop 19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" name="Group 32"/>
            <p:cNvGrpSpPr/>
            <p:nvPr/>
          </p:nvGrpSpPr>
          <p:grpSpPr>
            <a:xfrm rot="10800000">
              <a:off x="3940376" y="4075458"/>
              <a:ext cx="377457" cy="380654"/>
              <a:chOff x="1312372" y="1963900"/>
              <a:chExt cx="449871" cy="449871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32"/>
            <p:cNvGrpSpPr/>
            <p:nvPr/>
          </p:nvGrpSpPr>
          <p:grpSpPr>
            <a:xfrm>
              <a:off x="4803920" y="5499185"/>
              <a:ext cx="369332" cy="369332"/>
              <a:chOff x="1312372" y="1963900"/>
              <a:chExt cx="449871" cy="449871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173331" y="4748476"/>
              <a:ext cx="369332" cy="369332"/>
              <a:chOff x="1312372" y="1963900"/>
              <a:chExt cx="449871" cy="449871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2"/>
            <p:cNvGrpSpPr/>
            <p:nvPr/>
          </p:nvGrpSpPr>
          <p:grpSpPr>
            <a:xfrm>
              <a:off x="4080480" y="2955157"/>
              <a:ext cx="369332" cy="369332"/>
              <a:chOff x="1312372" y="1963900"/>
              <a:chExt cx="449871" cy="449871"/>
            </a:xfrm>
          </p:grpSpPr>
          <p:sp>
            <p:nvSpPr>
              <p:cNvPr id="37" name="Teardrop 36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Group 32"/>
            <p:cNvGrpSpPr/>
            <p:nvPr/>
          </p:nvGrpSpPr>
          <p:grpSpPr>
            <a:xfrm>
              <a:off x="4483213" y="1702177"/>
              <a:ext cx="369332" cy="369332"/>
              <a:chOff x="1312372" y="1963900"/>
              <a:chExt cx="449871" cy="449871"/>
            </a:xfrm>
          </p:grpSpPr>
          <p:sp>
            <p:nvSpPr>
              <p:cNvPr id="40" name="Teardrop 39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2" name="Group 32"/>
            <p:cNvGrpSpPr/>
            <p:nvPr/>
          </p:nvGrpSpPr>
          <p:grpSpPr>
            <a:xfrm>
              <a:off x="4651520" y="1079585"/>
              <a:ext cx="369332" cy="369332"/>
              <a:chOff x="1312372" y="1963900"/>
              <a:chExt cx="449871" cy="449871"/>
            </a:xfrm>
          </p:grpSpPr>
          <p:sp>
            <p:nvSpPr>
              <p:cNvPr id="43" name="Teardrop 42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things go wrong?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3886200"/>
            <a:ext cx="7556313" cy="2239963"/>
          </a:xfrm>
        </p:spPr>
        <p:txBody>
          <a:bodyPr>
            <a:normAutofit/>
          </a:bodyPr>
          <a:lstStyle/>
          <a:p>
            <a:r>
              <a:rPr lang="en-US" dirty="0" smtClean="0"/>
              <a:t>Intel Pentium FDIV Bug 1994</a:t>
            </a:r>
          </a:p>
          <a:p>
            <a:pPr lvl="1"/>
            <a:r>
              <a:rPr lang="en-US" dirty="0" smtClean="0"/>
              <a:t>incorrect results for division</a:t>
            </a:r>
          </a:p>
          <a:p>
            <a:r>
              <a:rPr lang="en-US" dirty="0" smtClean="0"/>
              <a:t>Understanding bugs is often more time consuming than finding them</a:t>
            </a:r>
          </a:p>
          <a:p>
            <a:pPr lvl="1"/>
            <a:r>
              <a:rPr lang="en-US" dirty="0" smtClean="0"/>
              <a:t>Failed test scenarios may have millions of execution cycles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 descr="pent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600200"/>
            <a:ext cx="2286000" cy="2286000"/>
          </a:xfrm>
          <a:prstGeom prst="rect">
            <a:avLst/>
          </a:prstGeom>
        </p:spPr>
      </p:pic>
      <p:pic>
        <p:nvPicPr>
          <p:cNvPr id="4" name="Picture 3" descr="fdiv_corr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958" y="2526172"/>
            <a:ext cx="3416300" cy="317500"/>
          </a:xfrm>
          <a:prstGeom prst="rect">
            <a:avLst/>
          </a:prstGeom>
        </p:spPr>
      </p:pic>
      <p:pic>
        <p:nvPicPr>
          <p:cNvPr id="5" name="Picture 4" descr="fdiv_err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58" y="2526172"/>
            <a:ext cx="3416300" cy="317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74668" y="3135870"/>
            <a:ext cx="3762989" cy="458232"/>
            <a:chOff x="2874668" y="3135870"/>
            <a:chExt cx="3762989" cy="458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874668" y="3135870"/>
              <a:ext cx="1209647" cy="458231"/>
              <a:chOff x="2925468" y="3135870"/>
              <a:chExt cx="1209647" cy="458231"/>
            </a:xfrm>
          </p:grpSpPr>
          <p:sp>
            <p:nvSpPr>
              <p:cNvPr id="8" name="Rectangular Callout 7"/>
              <p:cNvSpPr/>
              <p:nvPr/>
            </p:nvSpPr>
            <p:spPr>
              <a:xfrm rot="10800000">
                <a:off x="2925468" y="3136901"/>
                <a:ext cx="1209647" cy="457200"/>
              </a:xfrm>
              <a:prstGeom prst="wedgeRectCallout">
                <a:avLst>
                  <a:gd name="adj1" fmla="val -31204"/>
                  <a:gd name="adj2" fmla="val 101389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8669" y="3135870"/>
                <a:ext cx="829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origin</a:t>
                </a: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62551" y="3135871"/>
              <a:ext cx="1675106" cy="458231"/>
              <a:chOff x="4962551" y="3135871"/>
              <a:chExt cx="1675106" cy="458231"/>
            </a:xfrm>
          </p:grpSpPr>
          <p:sp>
            <p:nvSpPr>
              <p:cNvPr id="12" name="Rectangular Callout 11"/>
              <p:cNvSpPr/>
              <p:nvPr/>
            </p:nvSpPr>
            <p:spPr>
              <a:xfrm rot="10800000">
                <a:off x="4962551" y="3136902"/>
                <a:ext cx="1675106" cy="457200"/>
              </a:xfrm>
              <a:prstGeom prst="wedgeRectCallout">
                <a:avLst>
                  <a:gd name="adj1" fmla="val 30207"/>
                  <a:gd name="adj2" fmla="val 93056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65754" y="3135871"/>
                <a:ext cx="1360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destination</a:t>
                </a:r>
                <a:endParaRPr lang="en-US" dirty="0"/>
              </a:p>
            </p:txBody>
          </p:sp>
        </p:grpSp>
      </p:grpSp>
      <p:sp>
        <p:nvSpPr>
          <p:cNvPr id="17" name="Lightning Bolt 16"/>
          <p:cNvSpPr/>
          <p:nvPr/>
        </p:nvSpPr>
        <p:spPr>
          <a:xfrm>
            <a:off x="6158034" y="2869170"/>
            <a:ext cx="839665" cy="648732"/>
          </a:xfrm>
          <a:prstGeom prst="lightningBol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t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660526"/>
            <a:ext cx="3606800" cy="3606800"/>
          </a:xfrm>
          <a:prstGeom prst="rect">
            <a:avLst/>
          </a:prstGeom>
        </p:spPr>
      </p:pic>
      <p:pic>
        <p:nvPicPr>
          <p:cNvPr id="4" name="Picture 3" descr="d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70" y="2375370"/>
            <a:ext cx="2138606" cy="2044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Where</a:t>
            </a:r>
            <a:r>
              <a:rPr lang="en-US" dirty="0" smtClean="0"/>
              <a:t> did things go wrong?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62275" y="3397250"/>
            <a:ext cx="4541595" cy="2825750"/>
            <a:chOff x="4127500" y="3397250"/>
            <a:chExt cx="4541595" cy="2825750"/>
          </a:xfrm>
        </p:grpSpPr>
        <p:sp>
          <p:nvSpPr>
            <p:cNvPr id="7" name="Rectangle 6"/>
            <p:cNvSpPr/>
            <p:nvPr/>
          </p:nvSpPr>
          <p:spPr>
            <a:xfrm>
              <a:off x="4127500" y="3397250"/>
              <a:ext cx="1265150" cy="854752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02206" y="3891665"/>
              <a:ext cx="2866889" cy="23313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H="1">
              <a:off x="3979354" y="4400148"/>
              <a:ext cx="1970998" cy="1674706"/>
            </a:xfrm>
            <a:prstGeom prst="line">
              <a:avLst/>
            </a:prstGeom>
            <a:ln w="63500" cap="flat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92650" y="3397250"/>
              <a:ext cx="3276445" cy="494415"/>
            </a:xfrm>
            <a:prstGeom prst="line">
              <a:avLst/>
            </a:prstGeom>
            <a:ln w="63500" cap="flat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seqcir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3806" y="4044065"/>
              <a:ext cx="2703803" cy="2069630"/>
            </a:xfrm>
            <a:prstGeom prst="rect">
              <a:avLst/>
            </a:prstGeom>
          </p:spPr>
        </p:pic>
      </p:grpSp>
      <p:grpSp>
        <p:nvGrpSpPr>
          <p:cNvPr id="15" name="Group 32"/>
          <p:cNvGrpSpPr/>
          <p:nvPr/>
        </p:nvGrpSpPr>
        <p:grpSpPr>
          <a:xfrm>
            <a:off x="5566143" y="4991590"/>
            <a:ext cx="449871" cy="449871"/>
            <a:chOff x="1312372" y="1963900"/>
            <a:chExt cx="449871" cy="449871"/>
          </a:xfrm>
        </p:grpSpPr>
        <p:sp>
          <p:nvSpPr>
            <p:cNvPr id="16" name="Teardrop 15"/>
            <p:cNvSpPr/>
            <p:nvPr/>
          </p:nvSpPr>
          <p:spPr>
            <a:xfrm rot="8100000">
              <a:off x="1312372" y="1963900"/>
              <a:ext cx="449871" cy="449871"/>
            </a:xfrm>
            <a:prstGeom prst="teardrop">
              <a:avLst>
                <a:gd name="adj" fmla="val 153406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1981200"/>
              <a:ext cx="318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072" y="3160034"/>
            <a:ext cx="1524000" cy="1524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244244" y="2968502"/>
            <a:ext cx="985297" cy="624103"/>
            <a:chOff x="6244244" y="2968502"/>
            <a:chExt cx="985297" cy="624103"/>
          </a:xfrm>
        </p:grpSpPr>
        <p:sp>
          <p:nvSpPr>
            <p:cNvPr id="4" name="TextBox 3"/>
            <p:cNvSpPr txBox="1"/>
            <p:nvPr/>
          </p:nvSpPr>
          <p:spPr>
            <a:xfrm>
              <a:off x="6582872" y="2968502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Fault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5" name="Group 32"/>
            <p:cNvGrpSpPr/>
            <p:nvPr/>
          </p:nvGrpSpPr>
          <p:grpSpPr>
            <a:xfrm>
              <a:off x="6244244" y="3142734"/>
              <a:ext cx="449871" cy="449871"/>
              <a:chOff x="1312372" y="1963900"/>
              <a:chExt cx="449871" cy="449871"/>
            </a:xfrm>
          </p:grpSpPr>
          <p:sp>
            <p:nvSpPr>
              <p:cNvPr id="6" name="Teardrop 5"/>
              <p:cNvSpPr/>
              <p:nvPr/>
            </p:nvSpPr>
            <p:spPr>
              <a:xfrm rot="8100000">
                <a:off x="1312372" y="1963900"/>
                <a:ext cx="449871" cy="449871"/>
              </a:xfrm>
              <a:prstGeom prst="teardrop">
                <a:avLst>
                  <a:gd name="adj" fmla="val 153406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1600" y="1981200"/>
                <a:ext cx="318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pic>
        <p:nvPicPr>
          <p:cNvPr id="11" name="Picture 10" descr="seqcir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459" y="3170448"/>
            <a:ext cx="1923320" cy="1472208"/>
          </a:xfrm>
          <a:prstGeom prst="rect">
            <a:avLst/>
          </a:prstGeom>
        </p:spPr>
      </p:pic>
      <p:grpSp>
        <p:nvGrpSpPr>
          <p:cNvPr id="12" name="Group 32"/>
          <p:cNvGrpSpPr/>
          <p:nvPr/>
        </p:nvGrpSpPr>
        <p:grpSpPr>
          <a:xfrm>
            <a:off x="2062587" y="3636472"/>
            <a:ext cx="449871" cy="449871"/>
            <a:chOff x="1312372" y="1963900"/>
            <a:chExt cx="449871" cy="449871"/>
          </a:xfrm>
        </p:grpSpPr>
        <p:sp>
          <p:nvSpPr>
            <p:cNvPr id="13" name="Teardrop 12"/>
            <p:cNvSpPr/>
            <p:nvPr/>
          </p:nvSpPr>
          <p:spPr>
            <a:xfrm rot="8100000">
              <a:off x="1312372" y="1963900"/>
              <a:ext cx="449871" cy="449871"/>
            </a:xfrm>
            <a:prstGeom prst="teardrop">
              <a:avLst>
                <a:gd name="adj" fmla="val 153406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1981200"/>
              <a:ext cx="318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09902" y="2774234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Fault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things go wrong?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788271"/>
          </a:xfrm>
        </p:spPr>
        <p:txBody>
          <a:bodyPr>
            <a:normAutofit/>
          </a:bodyPr>
          <a:lstStyle/>
          <a:p>
            <a:r>
              <a:rPr lang="en-US" dirty="0" smtClean="0"/>
              <a:t>Design Debugging:</a:t>
            </a:r>
          </a:p>
          <a:p>
            <a:pPr lvl="1"/>
            <a:r>
              <a:rPr lang="en-US" dirty="0" smtClean="0"/>
              <a:t>find fault in chip design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788271"/>
          </a:xfrm>
        </p:spPr>
        <p:txBody>
          <a:bodyPr>
            <a:normAutofit/>
          </a:bodyPr>
          <a:lstStyle/>
          <a:p>
            <a:r>
              <a:rPr lang="en-US" dirty="0" smtClean="0"/>
              <a:t>Post-Silicon Validation</a:t>
            </a:r>
          </a:p>
          <a:p>
            <a:pPr lvl="1"/>
            <a:r>
              <a:rPr lang="en-US" dirty="0" smtClean="0"/>
              <a:t>find faulty physical gate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7400" y="3145048"/>
            <a:ext cx="2880300" cy="1470819"/>
            <a:chOff x="787400" y="3145048"/>
            <a:chExt cx="2880300" cy="1470819"/>
          </a:xfrm>
        </p:grpSpPr>
        <p:sp>
          <p:nvSpPr>
            <p:cNvPr id="17" name="Pentagon 16"/>
            <p:cNvSpPr/>
            <p:nvPr/>
          </p:nvSpPr>
          <p:spPr>
            <a:xfrm>
              <a:off x="787400" y="3145048"/>
              <a:ext cx="746059" cy="372852"/>
            </a:xfrm>
            <a:prstGeom prst="homePlat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0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>
              <a:off x="787400" y="4243015"/>
              <a:ext cx="746059" cy="372852"/>
            </a:xfrm>
            <a:prstGeom prst="homePlat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1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1641" y="4166815"/>
              <a:ext cx="746059" cy="372853"/>
              <a:chOff x="3256571" y="5295900"/>
              <a:chExt cx="746059" cy="372853"/>
            </a:xfrm>
          </p:grpSpPr>
          <p:sp>
            <p:nvSpPr>
              <p:cNvPr id="23" name="Pentagon 22"/>
              <p:cNvSpPr/>
              <p:nvPr/>
            </p:nvSpPr>
            <p:spPr>
              <a:xfrm rot="10800000">
                <a:off x="3256571" y="5295900"/>
                <a:ext cx="746059" cy="372852"/>
              </a:xfrm>
              <a:prstGeom prst="homePlat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1728" y="5299421"/>
                <a:ext cx="323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922413" y="3143566"/>
            <a:ext cx="3084884" cy="1362138"/>
            <a:chOff x="4922413" y="3143566"/>
            <a:chExt cx="3084884" cy="1362138"/>
          </a:xfrm>
        </p:grpSpPr>
        <p:sp>
          <p:nvSpPr>
            <p:cNvPr id="27" name="Pentagon 26"/>
            <p:cNvSpPr/>
            <p:nvPr/>
          </p:nvSpPr>
          <p:spPr>
            <a:xfrm>
              <a:off x="4922413" y="3143566"/>
              <a:ext cx="746059" cy="372852"/>
            </a:xfrm>
            <a:prstGeom prst="homePlat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1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922413" y="3650252"/>
              <a:ext cx="746059" cy="372852"/>
            </a:xfrm>
            <a:prstGeom prst="homePlat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0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>
              <a:off x="4935113" y="4132852"/>
              <a:ext cx="746059" cy="372852"/>
            </a:xfrm>
            <a:prstGeom prst="homePlat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1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250211" y="3356873"/>
              <a:ext cx="757086" cy="920231"/>
              <a:chOff x="7351811" y="3356873"/>
              <a:chExt cx="757086" cy="92023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351811" y="3356873"/>
                <a:ext cx="746059" cy="372853"/>
                <a:chOff x="3256571" y="5295900"/>
                <a:chExt cx="746059" cy="372853"/>
              </a:xfrm>
            </p:grpSpPr>
            <p:sp>
              <p:nvSpPr>
                <p:cNvPr id="30" name="Pentagon 29"/>
                <p:cNvSpPr/>
                <p:nvPr/>
              </p:nvSpPr>
              <p:spPr>
                <a:xfrm rot="10800000">
                  <a:off x="3256571" y="5295900"/>
                  <a:ext cx="746059" cy="372852"/>
                </a:xfrm>
                <a:prstGeom prst="homePlat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0404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551728" y="5299421"/>
                  <a:ext cx="323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7362838" y="3904251"/>
                <a:ext cx="746059" cy="372853"/>
                <a:chOff x="3256571" y="5295900"/>
                <a:chExt cx="746059" cy="372853"/>
              </a:xfrm>
            </p:grpSpPr>
            <p:sp>
              <p:nvSpPr>
                <p:cNvPr id="35" name="Pentagon 34"/>
                <p:cNvSpPr/>
                <p:nvPr/>
              </p:nvSpPr>
              <p:spPr>
                <a:xfrm rot="10800000">
                  <a:off x="3256571" y="5295900"/>
                  <a:ext cx="746059" cy="372852"/>
                </a:xfrm>
                <a:prstGeom prst="homePlat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0404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551728" y="5299421"/>
                  <a:ext cx="323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4156118" y="4927600"/>
            <a:ext cx="2816182" cy="1460500"/>
            <a:chOff x="4156118" y="4927600"/>
            <a:chExt cx="2816182" cy="1460500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4156118" y="4927600"/>
              <a:ext cx="2816182" cy="1460500"/>
            </a:xfrm>
            <a:prstGeom prst="wedgeRoundRectCallout">
              <a:avLst>
                <a:gd name="adj1" fmla="val 31930"/>
                <a:gd name="adj2" fmla="val -82717"/>
                <a:gd name="adj3" fmla="val 16667"/>
              </a:avLst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27405" y="5188634"/>
              <a:ext cx="19551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Difficulty:</a:t>
              </a:r>
            </a:p>
            <a:p>
              <a:r>
                <a:rPr lang="en-US" dirty="0" smtClean="0"/>
                <a:t>some signals are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not observable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76848" y="851354"/>
            <a:ext cx="7341800" cy="4981437"/>
            <a:chOff x="976848" y="851354"/>
            <a:chExt cx="7341800" cy="4981437"/>
          </a:xfrm>
        </p:grpSpPr>
        <p:grpSp>
          <p:nvGrpSpPr>
            <p:cNvPr id="34" name="Group 33"/>
            <p:cNvGrpSpPr/>
            <p:nvPr/>
          </p:nvGrpSpPr>
          <p:grpSpPr>
            <a:xfrm>
              <a:off x="2805745" y="851354"/>
              <a:ext cx="3546947" cy="4981437"/>
              <a:chOff x="2804157" y="446608"/>
              <a:chExt cx="3546947" cy="49814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04951" y="446608"/>
                <a:ext cx="3544565" cy="8094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Specification or HDL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804951" y="1489595"/>
                <a:ext cx="3544565" cy="8094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RTL Synthesis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804951" y="2532582"/>
                <a:ext cx="3544565" cy="8094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Logic Net-List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04951" y="3575569"/>
                <a:ext cx="3544565" cy="8094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Physical Design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804951" y="4618554"/>
                <a:ext cx="3544565" cy="8094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Chip Prototype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6" idx="2"/>
                <a:endCxn id="7" idx="0"/>
              </p:cNvCxnSpPr>
              <p:nvPr/>
            </p:nvCxnSpPr>
            <p:spPr>
              <a:xfrm rot="5400000">
                <a:off x="4460486" y="1372847"/>
                <a:ext cx="2334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7" idx="2"/>
                <a:endCxn id="8" idx="0"/>
              </p:cNvCxnSpPr>
              <p:nvPr/>
            </p:nvCxnSpPr>
            <p:spPr>
              <a:xfrm rot="5400000">
                <a:off x="4460486" y="2415834"/>
                <a:ext cx="2334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8" idx="2"/>
                <a:endCxn id="9" idx="0"/>
              </p:cNvCxnSpPr>
              <p:nvPr/>
            </p:nvCxnSpPr>
            <p:spPr>
              <a:xfrm rot="5400000">
                <a:off x="4460486" y="3458821"/>
                <a:ext cx="2334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9" idx="2"/>
                <a:endCxn id="10" idx="0"/>
              </p:cNvCxnSpPr>
              <p:nvPr/>
            </p:nvCxnSpPr>
            <p:spPr>
              <a:xfrm rot="5400000">
                <a:off x="4460487" y="4501807"/>
                <a:ext cx="2334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>
                <a:stCxn id="8" idx="3"/>
                <a:endCxn id="10" idx="3"/>
              </p:cNvCxnSpPr>
              <p:nvPr/>
            </p:nvCxnSpPr>
            <p:spPr>
              <a:xfrm>
                <a:off x="6349516" y="2937328"/>
                <a:ext cx="1588" cy="2085972"/>
              </a:xfrm>
              <a:prstGeom prst="curvedConnector3">
                <a:avLst>
                  <a:gd name="adj1" fmla="val 40758816"/>
                </a:avLst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>
                <a:off x="2804157" y="851356"/>
                <a:ext cx="1588" cy="2085972"/>
              </a:xfrm>
              <a:prstGeom prst="curvedConnector3">
                <a:avLst>
                  <a:gd name="adj1" fmla="val -40088665"/>
                </a:avLst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976848" y="1781296"/>
              <a:ext cx="1230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Design</a:t>
              </a:r>
            </a:p>
            <a:p>
              <a:r>
                <a:rPr lang="en-US" dirty="0" smtClean="0"/>
                <a:t>Error</a:t>
              </a:r>
            </a:p>
            <a:p>
              <a:r>
                <a:rPr lang="en-US" dirty="0" smtClean="0"/>
                <a:t>Diagnosis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8023" y="3981109"/>
              <a:ext cx="1230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Fault</a:t>
              </a:r>
            </a:p>
            <a:p>
              <a:r>
                <a:rPr lang="en-US" dirty="0" smtClean="0"/>
                <a:t>Diagnosis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04910" y="6315953"/>
            <a:ext cx="356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[Smith, </a:t>
            </a:r>
            <a:r>
              <a:rPr lang="en-US" dirty="0" err="1" smtClean="0"/>
              <a:t>Veneris</a:t>
            </a:r>
            <a:r>
              <a:rPr lang="en-US" dirty="0" smtClean="0"/>
              <a:t>, Ali, </a:t>
            </a:r>
            <a:r>
              <a:rPr lang="en-US" dirty="0" err="1" smtClean="0"/>
              <a:t>Viglas</a:t>
            </a:r>
            <a:r>
              <a:rPr lang="en-US" dirty="0" smtClean="0"/>
              <a:t> 2004]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52692" y="851354"/>
            <a:ext cx="2055900" cy="2895465"/>
            <a:chOff x="6352692" y="851354"/>
            <a:chExt cx="2055900" cy="2895465"/>
          </a:xfrm>
        </p:grpSpPr>
        <p:sp>
          <p:nvSpPr>
            <p:cNvPr id="39" name="Right Brace 38"/>
            <p:cNvSpPr/>
            <p:nvPr/>
          </p:nvSpPr>
          <p:spPr>
            <a:xfrm>
              <a:off x="6352692" y="851354"/>
              <a:ext cx="735331" cy="28954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88023" y="2107465"/>
              <a:ext cx="1320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pre-silicon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6284" y="2938122"/>
            <a:ext cx="2009461" cy="2894669"/>
            <a:chOff x="796284" y="2938122"/>
            <a:chExt cx="2009461" cy="2894669"/>
          </a:xfrm>
        </p:grpSpPr>
        <p:sp>
          <p:nvSpPr>
            <p:cNvPr id="42" name="Left Brace 41"/>
            <p:cNvSpPr/>
            <p:nvPr/>
          </p:nvSpPr>
          <p:spPr>
            <a:xfrm>
              <a:off x="2207473" y="2938122"/>
              <a:ext cx="598272" cy="289466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6284" y="4197754"/>
              <a:ext cx="141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post-silicon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3841</TotalTime>
  <Words>1623</Words>
  <Application>Microsoft Macintosh PowerPoint</Application>
  <PresentationFormat>On-screen Show (4:3)</PresentationFormat>
  <Paragraphs>400</Paragraphs>
  <Slides>31</Slides>
  <Notes>13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Advantage</vt:lpstr>
      <vt:lpstr>Post-Silicon Fault Localisation using MAX-SAT &amp; Backbones</vt:lpstr>
      <vt:lpstr>Slide 2</vt:lpstr>
      <vt:lpstr>Slide 3</vt:lpstr>
      <vt:lpstr>Slide 4</vt:lpstr>
      <vt:lpstr>Slide 5</vt:lpstr>
      <vt:lpstr>Where did things go wrong?</vt:lpstr>
      <vt:lpstr>Where did things go wrong?</vt:lpstr>
      <vt:lpstr>Where did things go wrong?</vt:lpstr>
      <vt:lpstr>Slide 9</vt:lpstr>
      <vt:lpstr>Slide 10</vt:lpstr>
      <vt:lpstr>Post-Silicon Validation </vt:lpstr>
      <vt:lpstr>Post-Silicon Validation</vt:lpstr>
      <vt:lpstr>Post-Silicon Validation </vt:lpstr>
      <vt:lpstr>Test Results as Circuit Constraints</vt:lpstr>
      <vt:lpstr>Test Results as Constraints</vt:lpstr>
      <vt:lpstr>Test Results as Constraints</vt:lpstr>
      <vt:lpstr>Minimal Correction Set (MCS)</vt:lpstr>
      <vt:lpstr>Fault Localisation</vt:lpstr>
      <vt:lpstr>Post-Silicon Faults and MCSes</vt:lpstr>
      <vt:lpstr>Post-Silicon Faults and MCSes</vt:lpstr>
      <vt:lpstr>Sliding Windows</vt:lpstr>
      <vt:lpstr>Sliding Windows</vt:lpstr>
      <vt:lpstr>Reconstructing Information</vt:lpstr>
      <vt:lpstr>Backbones</vt:lpstr>
      <vt:lpstr>Computing Backbones</vt:lpstr>
      <vt:lpstr>Propagating Backbones</vt:lpstr>
      <vt:lpstr>Experimental Results</vt:lpstr>
      <vt:lpstr>Experimental Results</vt:lpstr>
      <vt:lpstr>More…</vt:lpstr>
      <vt:lpstr>Post-Silicon Validation: Summary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SAT-based Post-Silicon Validation</dc:title>
  <dc:creator>Georg Weissenbacher</dc:creator>
  <cp:lastModifiedBy>Georg Weissenbacher</cp:lastModifiedBy>
  <cp:revision>490</cp:revision>
  <dcterms:created xsi:type="dcterms:W3CDTF">2011-10-31T14:19:46Z</dcterms:created>
  <dcterms:modified xsi:type="dcterms:W3CDTF">2011-10-31T14:46:37Z</dcterms:modified>
</cp:coreProperties>
</file>