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4" r:id="rId1"/>
    <p:sldMasterId id="2147483680" r:id="rId2"/>
  </p:sldMasterIdLst>
  <p:notesMasterIdLst>
    <p:notesMasterId r:id="rId26"/>
  </p:notesMasterIdLst>
  <p:sldIdLst>
    <p:sldId id="256" r:id="rId3"/>
    <p:sldId id="305" r:id="rId4"/>
    <p:sldId id="333" r:id="rId5"/>
    <p:sldId id="309" r:id="rId6"/>
    <p:sldId id="310" r:id="rId7"/>
    <p:sldId id="319" r:id="rId8"/>
    <p:sldId id="318" r:id="rId9"/>
    <p:sldId id="320" r:id="rId10"/>
    <p:sldId id="321" r:id="rId11"/>
    <p:sldId id="323" r:id="rId12"/>
    <p:sldId id="322" r:id="rId13"/>
    <p:sldId id="324" r:id="rId14"/>
    <p:sldId id="325" r:id="rId15"/>
    <p:sldId id="326" r:id="rId16"/>
    <p:sldId id="327" r:id="rId17"/>
    <p:sldId id="312" r:id="rId18"/>
    <p:sldId id="330" r:id="rId19"/>
    <p:sldId id="332" r:id="rId20"/>
    <p:sldId id="331" r:id="rId21"/>
    <p:sldId id="266" r:id="rId22"/>
    <p:sldId id="267" r:id="rId23"/>
    <p:sldId id="268" r:id="rId24"/>
    <p:sldId id="269" r:id="rId25"/>
  </p:sldIdLst>
  <p:sldSz cx="9144000" cy="6858000" type="screen4x3"/>
  <p:notesSz cx="6858000" cy="9144000"/>
  <p:embeddedFontLst>
    <p:embeddedFont>
      <p:font typeface="ＭＳ Ｐゴシック" pitchFamily="34" charset="-128"/>
      <p:regular r:id="rId27"/>
    </p:embeddedFont>
    <p:embeddedFont>
      <p:font typeface="Times" pitchFamily="18" charset="0"/>
      <p:regular r:id="rId28"/>
      <p:bold r:id="rId29"/>
      <p:italic r:id="rId30"/>
      <p:boldItalic r:id="rId31"/>
    </p:embeddedFont>
    <p:embeddedFont>
      <p:font typeface="Consolas" pitchFamily="49" charset="0"/>
      <p:regular r:id="rId32"/>
      <p:bold r:id="rId33"/>
      <p:italic r:id="rId34"/>
      <p:boldItalic r:id="rId35"/>
    </p:embeddedFont>
    <p:embeddedFont>
      <p:font typeface="Calibri" pitchFamily="34" charset="0"/>
      <p:regular r:id="rId36"/>
      <p:bold r:id="rId37"/>
      <p:italic r:id="rId38"/>
      <p:boldItalic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gar Chaki" initials="S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CC00"/>
    <a:srgbClr val="ECD1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3" autoAdjust="0"/>
  </p:normalViewPr>
  <p:slideViewPr>
    <p:cSldViewPr>
      <p:cViewPr>
        <p:scale>
          <a:sx n="66" d="100"/>
          <a:sy n="66" d="100"/>
        </p:scale>
        <p:origin x="-149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14F95-0454-400F-8F32-9564A6420F72}" type="datetimeFigureOut">
              <a:rPr lang="en-US" smtClean="0"/>
              <a:pPr/>
              <a:t>10/30/2011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E1A95-C5EB-46EB-8C0A-110967F4EC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10/30/2011</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10/30/2011</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10/30/2011</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2011 </a:t>
            </a:r>
            <a:r>
              <a:rPr lang="en-US" sz="700" dirty="0">
                <a:solidFill>
                  <a:schemeClr val="bg1"/>
                </a:solidFill>
              </a:rPr>
              <a:t>Carnegie Mellon University</a:t>
            </a:r>
          </a:p>
        </p:txBody>
      </p:sp>
      <p:grpSp>
        <p:nvGrpSpPr>
          <p:cNvPr id="2"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2011 </a:t>
            </a:r>
            <a:r>
              <a:rPr lang="en-US" sz="700" dirty="0">
                <a:solidFill>
                  <a:schemeClr val="bg1"/>
                </a:solidFill>
              </a:rPr>
              <a:t>Carnegie Mellon University</a:t>
            </a:r>
          </a:p>
        </p:txBody>
      </p:sp>
      <p:grpSp>
        <p:nvGrpSpPr>
          <p:cNvPr id="2"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247268"/>
            <a:ext cx="2286000" cy="53090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dirty="0" smtClean="0">
                <a:solidFill>
                  <a:schemeClr val="bg1"/>
                </a:solidFill>
              </a:rPr>
              <a:t>Time-Bounded Verification</a:t>
            </a:r>
            <a:endParaRPr lang="en-US" sz="900" baseline="0" dirty="0" smtClean="0">
              <a:solidFill>
                <a:schemeClr val="bg1"/>
              </a:solidFill>
            </a:endParaRPr>
          </a:p>
          <a:p>
            <a:pPr algn="l" eaLnBrk="0" hangingPunct="0">
              <a:spcBef>
                <a:spcPct val="0"/>
              </a:spcBef>
            </a:pPr>
            <a:r>
              <a:rPr lang="en-US" sz="900" baseline="0" dirty="0" smtClean="0">
                <a:solidFill>
                  <a:schemeClr val="bg1"/>
                </a:solidFill>
              </a:rPr>
              <a:t>Gurfinkel, Chaki, Strichman</a:t>
            </a:r>
            <a:endParaRPr lang="en-US" sz="700" dirty="0" smtClean="0">
              <a:solidFill>
                <a:schemeClr val="bg1"/>
              </a:solidFill>
            </a:endParaRPr>
          </a:p>
          <a:p>
            <a:pPr algn="l" eaLnBrk="0" hangingPunct="0">
              <a:lnSpc>
                <a:spcPct val="150000"/>
              </a:lnSpc>
              <a:spcBef>
                <a:spcPct val="0"/>
              </a:spcBef>
            </a:pPr>
            <a:r>
              <a:rPr lang="en-US" sz="700" b="1" spc="0" dirty="0" smtClean="0">
                <a:solidFill>
                  <a:schemeClr val="bg1"/>
                </a:solidFill>
              </a:rPr>
              <a:t>©</a:t>
            </a:r>
            <a:r>
              <a:rPr lang="en-US" sz="700" b="1" spc="0" baseline="0" dirty="0" smtClean="0">
                <a:solidFill>
                  <a:schemeClr val="bg1"/>
                </a:solidFill>
              </a:rPr>
              <a:t> 2011 Carnegie Mellon University</a:t>
            </a:r>
            <a:endParaRPr lang="en-US" sz="700" b="0" spc="0" dirty="0">
              <a:solidFill>
                <a:schemeClr val="bg1"/>
              </a:solidFill>
            </a:endParaRPr>
          </a:p>
        </p:txBody>
      </p:sp>
      <p:pic>
        <p:nvPicPr>
          <p:cNvPr id="1099" name="Picture 75" descr="SEI_CMU_1Line_White"/>
          <p:cNvPicPr>
            <a:picLocks noChangeAspect="1" noChangeArrowheads="1"/>
          </p:cNvPicPr>
          <p:nvPr/>
        </p:nvPicPr>
        <p:blipFill>
          <a:blip r:embed="rId14" cstate="print"/>
          <a:srcRect/>
          <a:stretch>
            <a:fillRect/>
          </a:stretch>
        </p:blipFill>
        <p:spPr bwMode="auto">
          <a:xfrm>
            <a:off x="438150" y="6338888"/>
            <a:ext cx="5581650" cy="346075"/>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247268"/>
            <a:ext cx="2286000" cy="53090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dirty="0" smtClean="0">
                <a:solidFill>
                  <a:schemeClr val="bg1"/>
                </a:solidFill>
              </a:rPr>
              <a:t>Time-Bounded Verification</a:t>
            </a:r>
            <a:endParaRPr lang="en-US" sz="900" baseline="0" dirty="0" smtClean="0">
              <a:solidFill>
                <a:schemeClr val="bg1"/>
              </a:solidFill>
            </a:endParaRPr>
          </a:p>
          <a:p>
            <a:pPr algn="l" eaLnBrk="0" hangingPunct="0">
              <a:spcBef>
                <a:spcPct val="0"/>
              </a:spcBef>
            </a:pPr>
            <a:r>
              <a:rPr lang="en-US" sz="900" baseline="0" dirty="0" smtClean="0">
                <a:solidFill>
                  <a:schemeClr val="bg1"/>
                </a:solidFill>
              </a:rPr>
              <a:t>Gurfinkel, Chaki, Strichman</a:t>
            </a:r>
            <a:endParaRPr lang="en-US" sz="700" dirty="0" smtClean="0">
              <a:solidFill>
                <a:schemeClr val="bg1"/>
              </a:solidFill>
            </a:endParaRPr>
          </a:p>
          <a:p>
            <a:pPr algn="l" eaLnBrk="0" hangingPunct="0">
              <a:lnSpc>
                <a:spcPct val="150000"/>
              </a:lnSpc>
              <a:spcBef>
                <a:spcPct val="0"/>
              </a:spcBef>
            </a:pPr>
            <a:r>
              <a:rPr lang="en-US" sz="700" b="1" spc="0" dirty="0" smtClean="0">
                <a:solidFill>
                  <a:schemeClr val="bg1"/>
                </a:solidFill>
              </a:rPr>
              <a:t>©</a:t>
            </a:r>
            <a:r>
              <a:rPr lang="en-US" sz="700" b="1" spc="0" baseline="0" dirty="0" smtClean="0">
                <a:solidFill>
                  <a:schemeClr val="bg1"/>
                </a:solidFill>
              </a:rPr>
              <a:t> 2011 Carnegie Mellon University</a:t>
            </a:r>
            <a:endParaRPr lang="en-US" sz="700" b="0" spc="0" dirty="0">
              <a:solidFill>
                <a:schemeClr val="bg1"/>
              </a:solidFill>
            </a:endParaRPr>
          </a:p>
        </p:txBody>
      </p:sp>
      <p:pic>
        <p:nvPicPr>
          <p:cNvPr id="1099" name="Picture 75" descr="SEI_CMU_1Line_White"/>
          <p:cNvPicPr>
            <a:picLocks noChangeAspect="1" noChangeArrowheads="1"/>
          </p:cNvPicPr>
          <p:nvPr/>
        </p:nvPicPr>
        <p:blipFill>
          <a:blip r:embed="rId14" cstate="print"/>
          <a:srcRect/>
          <a:stretch>
            <a:fillRect/>
          </a:stretch>
        </p:blipFill>
        <p:spPr bwMode="auto">
          <a:xfrm>
            <a:off x="438150" y="6338888"/>
            <a:ext cx="5581650" cy="346075"/>
          </a:xfrm>
          <a:prstGeom prst="rect">
            <a:avLst/>
          </a:prstGeom>
          <a:noFill/>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ermission@sei.cmu.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www.andrew.cmu.edu/~arieg/Re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ermission@sei.cmu.ed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2293938"/>
            <a:ext cx="4114800" cy="769429"/>
          </a:xfrm>
        </p:spPr>
        <p:txBody>
          <a:bodyPr/>
          <a:lstStyle/>
          <a:p>
            <a:r>
              <a:rPr lang="en-US" b="0" dirty="0" smtClean="0"/>
              <a:t>Time Bounded Analysis of Real-Time Systems</a:t>
            </a:r>
            <a:endParaRPr lang="en-US" dirty="0"/>
          </a:p>
        </p:txBody>
      </p:sp>
      <p:sp>
        <p:nvSpPr>
          <p:cNvPr id="3" name="Subtitle 2"/>
          <p:cNvSpPr>
            <a:spLocks noGrp="1"/>
          </p:cNvSpPr>
          <p:nvPr>
            <p:ph type="subTitle" idx="1"/>
          </p:nvPr>
        </p:nvSpPr>
        <p:spPr>
          <a:xfrm>
            <a:off x="3352800" y="3894138"/>
            <a:ext cx="5181600" cy="1973262"/>
          </a:xfrm>
        </p:spPr>
        <p:txBody>
          <a:bodyPr/>
          <a:lstStyle/>
          <a:p>
            <a:pPr algn="ctr"/>
            <a:r>
              <a:rPr lang="en-US" u="sng" dirty="0" smtClean="0"/>
              <a:t>Arie Gurfinkel</a:t>
            </a:r>
            <a:r>
              <a:rPr lang="en-US" dirty="0" smtClean="0"/>
              <a:t>, Sagar Chaki, and Ofer Strichman</a:t>
            </a:r>
          </a:p>
          <a:p>
            <a:pPr algn="ctr"/>
            <a:endParaRPr lang="en-US" dirty="0" smtClean="0"/>
          </a:p>
          <a:p>
            <a:pPr algn="ctr"/>
            <a:r>
              <a:rPr lang="en-US" dirty="0" smtClean="0"/>
              <a:t>Software Engineering Institute</a:t>
            </a:r>
          </a:p>
          <a:p>
            <a:pPr algn="ctr"/>
            <a:r>
              <a:rPr lang="en-US" dirty="0" smtClean="0"/>
              <a:t>Carnegie Mellon University</a:t>
            </a:r>
          </a:p>
          <a:p>
            <a:pPr algn="ctr"/>
            <a:endParaRPr lang="en-US" dirty="0" smtClean="0"/>
          </a:p>
          <a:p>
            <a:pPr algn="ctr"/>
            <a:r>
              <a:rPr lang="en-US" dirty="0" smtClean="0"/>
              <a:t>October 31, 2011</a:t>
            </a:r>
          </a:p>
          <a:p>
            <a:pPr algn="ctr"/>
            <a:r>
              <a:rPr lang="en-US" dirty="0" smtClean="0"/>
              <a:t>FMCAD 2011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Sequentialization</a:t>
            </a:r>
            <a:r>
              <a:rPr lang="en-US" dirty="0" smtClean="0"/>
              <a:t> in Pictures</a:t>
            </a:r>
            <a:endParaRPr lang="en-US" dirty="0"/>
          </a:p>
        </p:txBody>
      </p:sp>
      <p:sp>
        <p:nvSpPr>
          <p:cNvPr id="47" name="Content Placeholder 46"/>
          <p:cNvSpPr>
            <a:spLocks noGrp="1"/>
          </p:cNvSpPr>
          <p:nvPr>
            <p:ph idx="1"/>
          </p:nvPr>
        </p:nvSpPr>
        <p:spPr>
          <a:xfrm>
            <a:off x="533400" y="4038600"/>
            <a:ext cx="8153400" cy="1828800"/>
          </a:xfrm>
        </p:spPr>
        <p:txBody>
          <a:bodyPr/>
          <a:lstStyle/>
          <a:p>
            <a:r>
              <a:rPr lang="en-US" smtClean="0"/>
              <a:t>Guess initial value of each global in each round</a:t>
            </a:r>
          </a:p>
          <a:p>
            <a:r>
              <a:rPr lang="en-US" smtClean="0"/>
              <a:t>Execute </a:t>
            </a:r>
            <a:r>
              <a:rPr lang="en-US" dirty="0" smtClean="0"/>
              <a:t>task bodies</a:t>
            </a:r>
          </a:p>
          <a:p>
            <a:pPr lvl="1"/>
            <a:r>
              <a:rPr lang="en-US" smtClean="0"/>
              <a:t> </a:t>
            </a:r>
            <a:r>
              <a:rPr lang="en-US" b="1" smtClean="0">
                <a:solidFill>
                  <a:schemeClr val="tx1"/>
                </a:solidFill>
                <a:latin typeface="Symbol"/>
                <a:ea typeface="ＭＳ Ｐゴシック" pitchFamily="1" charset="-128"/>
                <a:sym typeface="Symbol"/>
              </a:rPr>
              <a:t></a:t>
            </a:r>
            <a:r>
              <a:rPr lang="en-US" b="1" baseline="-25000" smtClean="0">
                <a:solidFill>
                  <a:schemeClr val="tx1"/>
                </a:solidFill>
                <a:latin typeface="Symbol"/>
                <a:ea typeface="ＭＳ Ｐゴシック" pitchFamily="1" charset="-128"/>
                <a:sym typeface="Symbol"/>
              </a:rPr>
              <a:t>0</a:t>
            </a:r>
            <a:endParaRPr lang="en-US" dirty="0" smtClean="0"/>
          </a:p>
          <a:p>
            <a:pPr lvl="1"/>
            <a:r>
              <a:rPr lang="en-US" smtClean="0"/>
              <a:t> </a:t>
            </a:r>
            <a:r>
              <a:rPr lang="en-US" b="1" smtClean="0">
                <a:solidFill>
                  <a:schemeClr val="tx1"/>
                </a:solidFill>
                <a:latin typeface="Symbol"/>
                <a:ea typeface="ＭＳ Ｐゴシック" pitchFamily="1" charset="-128"/>
                <a:sym typeface="Symbol"/>
              </a:rPr>
              <a:t></a:t>
            </a:r>
            <a:r>
              <a:rPr lang="en-US" b="1" baseline="-25000" smtClean="0">
                <a:solidFill>
                  <a:schemeClr val="tx1"/>
                </a:solidFill>
                <a:latin typeface="Symbol"/>
                <a:ea typeface="ＭＳ Ｐゴシック" pitchFamily="1" charset="-128"/>
                <a:sym typeface="Symbol"/>
              </a:rPr>
              <a:t>1</a:t>
            </a:r>
            <a:endParaRPr lang="en-US" dirty="0" smtClean="0"/>
          </a:p>
          <a:p>
            <a:pPr lvl="1"/>
            <a:r>
              <a:rPr lang="en-US" smtClean="0"/>
              <a:t> </a:t>
            </a:r>
            <a:r>
              <a:rPr lang="en-US" b="1" smtClean="0">
                <a:solidFill>
                  <a:schemeClr val="tx1"/>
                </a:solidFill>
                <a:latin typeface="Symbol"/>
                <a:ea typeface="ＭＳ Ｐゴシック" pitchFamily="1" charset="-128"/>
                <a:sym typeface="Symbol"/>
              </a:rPr>
              <a:t></a:t>
            </a:r>
            <a:r>
              <a:rPr lang="en-US" b="1" baseline="-25000" smtClean="0">
                <a:solidFill>
                  <a:schemeClr val="tx1"/>
                </a:solidFill>
                <a:latin typeface="Symbol"/>
                <a:ea typeface="ＭＳ Ｐゴシック" pitchFamily="1" charset="-128"/>
                <a:sym typeface="Symbol"/>
              </a:rPr>
              <a:t>2</a:t>
            </a:r>
            <a:endParaRPr lang="en-US" dirty="0" smtClean="0"/>
          </a:p>
          <a:p>
            <a:r>
              <a:rPr lang="en-US" dirty="0" smtClean="0"/>
              <a:t>Check that initial value of round i+1 is the final value of round </a:t>
            </a:r>
            <a:r>
              <a:rPr lang="en-US" dirty="0" err="1" smtClean="0"/>
              <a:t>i</a:t>
            </a:r>
            <a:endParaRPr lang="en-US" dirty="0" smtClean="0"/>
          </a:p>
          <a:p>
            <a:endParaRPr lang="en-US" dirty="0"/>
          </a:p>
        </p:txBody>
      </p:sp>
      <p:sp>
        <p:nvSpPr>
          <p:cNvPr id="4" name="TextBox 3"/>
          <p:cNvSpPr txBox="1"/>
          <p:nvPr/>
        </p:nvSpPr>
        <p:spPr>
          <a:xfrm>
            <a:off x="358811" y="1447800"/>
            <a:ext cx="784189"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800" dirty="0" smtClean="0"/>
              <a:t>g[0]</a:t>
            </a:r>
            <a:endParaRPr lang="en-US" dirty="0"/>
          </a:p>
        </p:txBody>
      </p:sp>
      <p:sp>
        <p:nvSpPr>
          <p:cNvPr id="11" name="TextBox 10"/>
          <p:cNvSpPr txBox="1"/>
          <p:nvPr/>
        </p:nvSpPr>
        <p:spPr>
          <a:xfrm>
            <a:off x="1603411" y="1447800"/>
            <a:ext cx="784189"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800" dirty="0" smtClean="0"/>
              <a:t>g[1]</a:t>
            </a:r>
            <a:endParaRPr lang="en-US" dirty="0"/>
          </a:p>
        </p:txBody>
      </p:sp>
      <p:sp>
        <p:nvSpPr>
          <p:cNvPr id="12" name="TextBox 11"/>
          <p:cNvSpPr txBox="1"/>
          <p:nvPr/>
        </p:nvSpPr>
        <p:spPr>
          <a:xfrm>
            <a:off x="2860711" y="1447800"/>
            <a:ext cx="784189"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800" dirty="0" smtClean="0"/>
              <a:t>g[2]</a:t>
            </a:r>
            <a:endParaRPr lang="en-US" dirty="0"/>
          </a:p>
        </p:txBody>
      </p:sp>
      <p:sp>
        <p:nvSpPr>
          <p:cNvPr id="13" name="TextBox 12"/>
          <p:cNvSpPr txBox="1"/>
          <p:nvPr/>
        </p:nvSpPr>
        <p:spPr>
          <a:xfrm>
            <a:off x="4092611" y="1447800"/>
            <a:ext cx="784189"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800" dirty="0" smtClean="0"/>
              <a:t>g[3]</a:t>
            </a:r>
            <a:endParaRPr lang="en-US" dirty="0"/>
          </a:p>
        </p:txBody>
      </p:sp>
      <p:sp>
        <p:nvSpPr>
          <p:cNvPr id="14" name="TextBox 13"/>
          <p:cNvSpPr txBox="1"/>
          <p:nvPr/>
        </p:nvSpPr>
        <p:spPr>
          <a:xfrm>
            <a:off x="5337211" y="1447800"/>
            <a:ext cx="784189"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800" dirty="0" smtClean="0"/>
              <a:t>g[4]</a:t>
            </a:r>
            <a:endParaRPr lang="en-US" dirty="0"/>
          </a:p>
        </p:txBody>
      </p:sp>
      <p:sp>
        <p:nvSpPr>
          <p:cNvPr id="15" name="TextBox 14"/>
          <p:cNvSpPr txBox="1"/>
          <p:nvPr/>
        </p:nvSpPr>
        <p:spPr>
          <a:xfrm>
            <a:off x="6567506" y="1447800"/>
            <a:ext cx="784189"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800" dirty="0" smtClean="0"/>
              <a:t>g[5]</a:t>
            </a:r>
            <a:endParaRPr lang="en-US" dirty="0"/>
          </a:p>
        </p:txBody>
      </p:sp>
      <p:sp>
        <p:nvSpPr>
          <p:cNvPr id="16" name="TextBox 15"/>
          <p:cNvSpPr txBox="1"/>
          <p:nvPr/>
        </p:nvSpPr>
        <p:spPr>
          <a:xfrm>
            <a:off x="7826411" y="1447800"/>
            <a:ext cx="784189" cy="52322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800" dirty="0" smtClean="0"/>
              <a:t>g[6]</a:t>
            </a:r>
            <a:endParaRPr lang="en-US" dirty="0"/>
          </a:p>
        </p:txBody>
      </p:sp>
      <p:sp>
        <p:nvSpPr>
          <p:cNvPr id="18" name="Rectangle 17"/>
          <p:cNvSpPr/>
          <p:nvPr/>
        </p:nvSpPr>
        <p:spPr bwMode="auto">
          <a:xfrm>
            <a:off x="2871805" y="2209800"/>
            <a:ext cx="762000" cy="5334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dirty="0" smtClean="0">
                <a:ln>
                  <a:noFill/>
                </a:ln>
                <a:solidFill>
                  <a:schemeClr val="tx1"/>
                </a:solidFill>
                <a:effectLst/>
                <a:latin typeface="Symbol"/>
                <a:ea typeface="ＭＳ Ｐゴシック" pitchFamily="1" charset="-128"/>
                <a:sym typeface="Symbol"/>
              </a:rPr>
              <a:t></a:t>
            </a:r>
            <a:r>
              <a:rPr kumimoji="0" lang="en-US" sz="2000" b="1" i="0" u="none" strike="noStrike" cap="none" normalizeH="0" baseline="-25000" dirty="0" smtClean="0">
                <a:ln>
                  <a:noFill/>
                </a:ln>
                <a:solidFill>
                  <a:schemeClr val="tx1"/>
                </a:solidFill>
                <a:effectLst/>
                <a:latin typeface="Symbol"/>
                <a:ea typeface="ＭＳ Ｐゴシック" pitchFamily="1" charset="-128"/>
                <a:sym typeface="Symbol"/>
              </a:rPr>
              <a:t>0</a:t>
            </a:r>
            <a:endParaRPr kumimoji="0" lang="en-US" sz="2000" b="1" i="0" u="none" strike="noStrike" cap="none" normalizeH="0" baseline="-25000" dirty="0" smtClean="0">
              <a:ln>
                <a:noFill/>
              </a:ln>
              <a:solidFill>
                <a:schemeClr val="tx1"/>
              </a:solidFill>
              <a:effectLst/>
              <a:latin typeface="Arial" charset="0"/>
              <a:ea typeface="ＭＳ Ｐゴシック" pitchFamily="1" charset="-128"/>
            </a:endParaRPr>
          </a:p>
        </p:txBody>
      </p:sp>
      <p:sp>
        <p:nvSpPr>
          <p:cNvPr id="19" name="Rectangle 18"/>
          <p:cNvSpPr/>
          <p:nvPr/>
        </p:nvSpPr>
        <p:spPr bwMode="auto">
          <a:xfrm>
            <a:off x="4114800" y="2166610"/>
            <a:ext cx="762000" cy="5334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dirty="0" smtClean="0">
                <a:ln>
                  <a:noFill/>
                </a:ln>
                <a:solidFill>
                  <a:schemeClr val="tx1"/>
                </a:solidFill>
                <a:effectLst/>
                <a:latin typeface="Symbol"/>
                <a:ea typeface="ＭＳ Ｐゴシック" pitchFamily="1" charset="-128"/>
                <a:sym typeface="Symbol"/>
              </a:rPr>
              <a:t></a:t>
            </a:r>
            <a:r>
              <a:rPr kumimoji="0" lang="en-US" sz="2000" b="1" i="0" u="none" strike="noStrike" cap="none" normalizeH="0" baseline="-25000" dirty="0" smtClean="0">
                <a:ln>
                  <a:noFill/>
                </a:ln>
                <a:solidFill>
                  <a:schemeClr val="tx1"/>
                </a:solidFill>
                <a:effectLst/>
                <a:latin typeface="Symbol"/>
                <a:ea typeface="ＭＳ Ｐゴシック" pitchFamily="1" charset="-128"/>
                <a:sym typeface="Symbol"/>
              </a:rPr>
              <a:t>0</a:t>
            </a:r>
            <a:endParaRPr kumimoji="0" lang="en-US" sz="2000" b="1" i="0" u="none" strike="noStrike" cap="none" normalizeH="0" baseline="-25000" dirty="0" smtClean="0">
              <a:ln>
                <a:noFill/>
              </a:ln>
              <a:solidFill>
                <a:schemeClr val="tx1"/>
              </a:solidFill>
              <a:effectLst/>
              <a:latin typeface="Arial" charset="0"/>
              <a:ea typeface="ＭＳ Ｐゴシック" pitchFamily="1" charset="-128"/>
            </a:endParaRPr>
          </a:p>
        </p:txBody>
      </p:sp>
      <p:sp>
        <p:nvSpPr>
          <p:cNvPr id="20" name="Rectangle 19"/>
          <p:cNvSpPr/>
          <p:nvPr/>
        </p:nvSpPr>
        <p:spPr bwMode="auto">
          <a:xfrm>
            <a:off x="6578600" y="2209800"/>
            <a:ext cx="762000" cy="5334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dirty="0" smtClean="0">
                <a:ln>
                  <a:noFill/>
                </a:ln>
                <a:solidFill>
                  <a:schemeClr val="tx1"/>
                </a:solidFill>
                <a:effectLst/>
                <a:latin typeface="Symbol"/>
                <a:ea typeface="ＭＳ Ｐゴシック" pitchFamily="1" charset="-128"/>
                <a:sym typeface="Symbol"/>
              </a:rPr>
              <a:t></a:t>
            </a:r>
            <a:r>
              <a:rPr kumimoji="0" lang="en-US" sz="2000" b="1" i="0" u="none" strike="noStrike" cap="none" normalizeH="0" baseline="-25000" dirty="0" smtClean="0">
                <a:ln>
                  <a:noFill/>
                </a:ln>
                <a:solidFill>
                  <a:schemeClr val="tx1"/>
                </a:solidFill>
                <a:effectLst/>
                <a:latin typeface="Symbol"/>
                <a:ea typeface="ＭＳ Ｐゴシック" pitchFamily="1" charset="-128"/>
                <a:sym typeface="Symbol"/>
              </a:rPr>
              <a:t>0</a:t>
            </a:r>
            <a:endParaRPr kumimoji="0" lang="en-US" sz="2000" b="1" i="0" u="none" strike="noStrike" cap="none" normalizeH="0" baseline="-25000" dirty="0" smtClean="0">
              <a:ln>
                <a:noFill/>
              </a:ln>
              <a:solidFill>
                <a:schemeClr val="tx1"/>
              </a:solidFill>
              <a:effectLst/>
              <a:latin typeface="Arial" charset="0"/>
              <a:ea typeface="ＭＳ Ｐゴシック" pitchFamily="1" charset="-128"/>
            </a:endParaRPr>
          </a:p>
        </p:txBody>
      </p:sp>
      <p:sp>
        <p:nvSpPr>
          <p:cNvPr id="21" name="Rectangle 20"/>
          <p:cNvSpPr/>
          <p:nvPr/>
        </p:nvSpPr>
        <p:spPr bwMode="auto">
          <a:xfrm>
            <a:off x="7848600" y="2209800"/>
            <a:ext cx="762000" cy="5334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dirty="0" smtClean="0">
                <a:ln>
                  <a:noFill/>
                </a:ln>
                <a:solidFill>
                  <a:schemeClr val="tx1"/>
                </a:solidFill>
                <a:effectLst/>
                <a:latin typeface="Symbol"/>
                <a:ea typeface="ＭＳ Ｐゴシック" pitchFamily="1" charset="-128"/>
                <a:sym typeface="Symbol"/>
              </a:rPr>
              <a:t></a:t>
            </a:r>
            <a:r>
              <a:rPr kumimoji="0" lang="en-US" sz="2000" b="1" i="0" u="none" strike="noStrike" cap="none" normalizeH="0" baseline="-25000" dirty="0" smtClean="0">
                <a:ln>
                  <a:noFill/>
                </a:ln>
                <a:solidFill>
                  <a:schemeClr val="tx1"/>
                </a:solidFill>
                <a:effectLst/>
                <a:latin typeface="Symbol"/>
                <a:ea typeface="ＭＳ Ｐゴシック" pitchFamily="1" charset="-128"/>
                <a:sym typeface="Symbol"/>
              </a:rPr>
              <a:t>0</a:t>
            </a:r>
            <a:endParaRPr kumimoji="0" lang="en-US" sz="2000" b="1" i="0" u="none" strike="noStrike" cap="none" normalizeH="0" baseline="-25000" dirty="0" smtClean="0">
              <a:ln>
                <a:noFill/>
              </a:ln>
              <a:solidFill>
                <a:schemeClr val="tx1"/>
              </a:solidFill>
              <a:effectLst/>
              <a:latin typeface="Arial" charset="0"/>
              <a:ea typeface="ＭＳ Ｐゴシック" pitchFamily="1" charset="-128"/>
            </a:endParaRPr>
          </a:p>
        </p:txBody>
      </p:sp>
      <p:sp>
        <p:nvSpPr>
          <p:cNvPr id="22" name="Rectangle 21"/>
          <p:cNvSpPr/>
          <p:nvPr/>
        </p:nvSpPr>
        <p:spPr bwMode="auto">
          <a:xfrm>
            <a:off x="1625600" y="2209800"/>
            <a:ext cx="762000" cy="533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dirty="0" smtClean="0">
                <a:ln>
                  <a:noFill/>
                </a:ln>
                <a:solidFill>
                  <a:schemeClr val="tx1"/>
                </a:solidFill>
                <a:effectLst/>
                <a:latin typeface="Symbol"/>
                <a:ea typeface="ＭＳ Ｐゴシック" pitchFamily="1" charset="-128"/>
                <a:sym typeface="Symbol"/>
              </a:rPr>
              <a:t></a:t>
            </a:r>
            <a:r>
              <a:rPr kumimoji="0" lang="en-US" sz="2000" b="1" i="0" u="none" strike="noStrike" cap="none" normalizeH="0" baseline="-25000" dirty="0" smtClean="0">
                <a:ln>
                  <a:noFill/>
                </a:ln>
                <a:solidFill>
                  <a:schemeClr val="tx1"/>
                </a:solidFill>
                <a:effectLst/>
                <a:latin typeface="Symbol"/>
                <a:ea typeface="ＭＳ Ｐゴシック" pitchFamily="1" charset="-128"/>
                <a:sym typeface="Symbol"/>
              </a:rPr>
              <a:t>1</a:t>
            </a:r>
            <a:endParaRPr kumimoji="0" lang="en-US" sz="2000" b="1" i="0" u="none" strike="noStrike" cap="none" normalizeH="0" baseline="-25000" dirty="0" smtClean="0">
              <a:ln>
                <a:noFill/>
              </a:ln>
              <a:solidFill>
                <a:schemeClr val="tx1"/>
              </a:solidFill>
              <a:effectLst/>
              <a:latin typeface="Arial" charset="0"/>
              <a:ea typeface="ＭＳ Ｐゴシック" pitchFamily="1" charset="-128"/>
            </a:endParaRPr>
          </a:p>
        </p:txBody>
      </p:sp>
      <p:sp>
        <p:nvSpPr>
          <p:cNvPr id="23" name="Rectangle 22"/>
          <p:cNvSpPr/>
          <p:nvPr/>
        </p:nvSpPr>
        <p:spPr bwMode="auto">
          <a:xfrm>
            <a:off x="5359400" y="2209800"/>
            <a:ext cx="762000" cy="533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dirty="0" smtClean="0">
                <a:ln>
                  <a:noFill/>
                </a:ln>
                <a:solidFill>
                  <a:schemeClr val="tx1"/>
                </a:solidFill>
                <a:effectLst/>
                <a:latin typeface="Symbol"/>
                <a:ea typeface="ＭＳ Ｐゴシック" pitchFamily="1" charset="-128"/>
                <a:sym typeface="Symbol"/>
              </a:rPr>
              <a:t></a:t>
            </a:r>
            <a:r>
              <a:rPr kumimoji="0" lang="en-US" sz="2000" b="1" i="0" u="none" strike="noStrike" cap="none" normalizeH="0" baseline="-25000" dirty="0" smtClean="0">
                <a:ln>
                  <a:noFill/>
                </a:ln>
                <a:solidFill>
                  <a:schemeClr val="tx1"/>
                </a:solidFill>
                <a:effectLst/>
                <a:latin typeface="Symbol"/>
                <a:ea typeface="ＭＳ Ｐゴシック" pitchFamily="1" charset="-128"/>
                <a:sym typeface="Symbol"/>
              </a:rPr>
              <a:t>1</a:t>
            </a:r>
            <a:endParaRPr kumimoji="0" lang="en-US" sz="2000" b="1" i="0" u="none" strike="noStrike" cap="none" normalizeH="0" baseline="-25000" dirty="0" smtClean="0">
              <a:ln>
                <a:noFill/>
              </a:ln>
              <a:solidFill>
                <a:schemeClr val="tx1"/>
              </a:solidFill>
              <a:effectLst/>
              <a:latin typeface="Arial" charset="0"/>
              <a:ea typeface="ＭＳ Ｐゴシック" pitchFamily="1" charset="-128"/>
            </a:endParaRPr>
          </a:p>
        </p:txBody>
      </p:sp>
      <p:sp>
        <p:nvSpPr>
          <p:cNvPr id="24" name="Rectangle 23"/>
          <p:cNvSpPr/>
          <p:nvPr/>
        </p:nvSpPr>
        <p:spPr bwMode="auto">
          <a:xfrm>
            <a:off x="381000" y="2209800"/>
            <a:ext cx="762000" cy="533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dirty="0" smtClean="0">
                <a:ln>
                  <a:noFill/>
                </a:ln>
                <a:solidFill>
                  <a:schemeClr val="tx1"/>
                </a:solidFill>
                <a:effectLst/>
                <a:latin typeface="Symbol"/>
                <a:ea typeface="ＭＳ Ｐゴシック" pitchFamily="1" charset="-128"/>
                <a:sym typeface="Symbol"/>
              </a:rPr>
              <a:t></a:t>
            </a:r>
            <a:r>
              <a:rPr lang="en-US" sz="2000" b="1" baseline="-25000" dirty="0" smtClean="0">
                <a:solidFill>
                  <a:schemeClr val="tx1"/>
                </a:solidFill>
                <a:latin typeface="Symbol"/>
                <a:ea typeface="ＭＳ Ｐゴシック" pitchFamily="1" charset="-128"/>
                <a:sym typeface="Symbol"/>
              </a:rPr>
              <a:t>2</a:t>
            </a:r>
            <a:endParaRPr kumimoji="0" lang="en-US" sz="2000" b="1" i="0" u="none" strike="noStrike" cap="none" normalizeH="0" baseline="-25000" dirty="0" smtClean="0">
              <a:ln>
                <a:noFill/>
              </a:ln>
              <a:solidFill>
                <a:schemeClr val="tx1"/>
              </a:solidFill>
              <a:effectLst/>
              <a:latin typeface="Arial" charset="0"/>
              <a:ea typeface="ＭＳ Ｐゴシック" pitchFamily="1" charset="-128"/>
            </a:endParaRPr>
          </a:p>
        </p:txBody>
      </p:sp>
      <p:sp>
        <p:nvSpPr>
          <p:cNvPr id="25" name="Rectangle 24"/>
          <p:cNvSpPr/>
          <p:nvPr/>
        </p:nvSpPr>
        <p:spPr bwMode="auto">
          <a:xfrm>
            <a:off x="2871805" y="3124200"/>
            <a:ext cx="762000" cy="533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dirty="0" smtClean="0">
                <a:ln>
                  <a:noFill/>
                </a:ln>
                <a:solidFill>
                  <a:schemeClr val="tx1"/>
                </a:solidFill>
                <a:effectLst/>
                <a:latin typeface="Symbol"/>
                <a:ea typeface="ＭＳ Ｐゴシック" pitchFamily="1" charset="-128"/>
                <a:sym typeface="Symbol"/>
              </a:rPr>
              <a:t></a:t>
            </a:r>
            <a:r>
              <a:rPr lang="en-US" sz="2000" b="1" baseline="-25000" dirty="0" smtClean="0">
                <a:solidFill>
                  <a:schemeClr val="tx1"/>
                </a:solidFill>
                <a:latin typeface="Symbol"/>
                <a:ea typeface="ＭＳ Ｐゴシック" pitchFamily="1" charset="-128"/>
                <a:sym typeface="Symbol"/>
              </a:rPr>
              <a:t>2</a:t>
            </a:r>
            <a:endParaRPr kumimoji="0" lang="en-US" sz="2000" b="1" i="0" u="none" strike="noStrike" cap="none" normalizeH="0" baseline="-25000" dirty="0" smtClean="0">
              <a:ln>
                <a:noFill/>
              </a:ln>
              <a:solidFill>
                <a:schemeClr val="tx1"/>
              </a:solidFill>
              <a:effectLst/>
              <a:latin typeface="Arial" charset="0"/>
              <a:ea typeface="ＭＳ Ｐゴシック" pitchFamily="1" charset="-128"/>
            </a:endParaRPr>
          </a:p>
        </p:txBody>
      </p:sp>
      <p:sp>
        <p:nvSpPr>
          <p:cNvPr id="26" name="Rectangle 25"/>
          <p:cNvSpPr/>
          <p:nvPr/>
        </p:nvSpPr>
        <p:spPr bwMode="auto">
          <a:xfrm>
            <a:off x="4114800" y="3124200"/>
            <a:ext cx="762000" cy="533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dirty="0" smtClean="0">
                <a:ln>
                  <a:noFill/>
                </a:ln>
                <a:solidFill>
                  <a:schemeClr val="tx1"/>
                </a:solidFill>
                <a:effectLst/>
                <a:latin typeface="Symbol"/>
                <a:ea typeface="ＭＳ Ｐゴシック" pitchFamily="1" charset="-128"/>
                <a:sym typeface="Symbol"/>
              </a:rPr>
              <a:t></a:t>
            </a:r>
            <a:r>
              <a:rPr lang="en-US" sz="2000" b="1" baseline="-25000" dirty="0" smtClean="0">
                <a:solidFill>
                  <a:schemeClr val="tx1"/>
                </a:solidFill>
                <a:latin typeface="Symbol"/>
                <a:ea typeface="ＭＳ Ｐゴシック" pitchFamily="1" charset="-128"/>
                <a:sym typeface="Symbol"/>
              </a:rPr>
              <a:t>2</a:t>
            </a:r>
            <a:endParaRPr kumimoji="0" lang="en-US" sz="2000" b="1" i="0" u="none" strike="noStrike" cap="none" normalizeH="0" baseline="-25000" dirty="0" smtClean="0">
              <a:ln>
                <a:noFill/>
              </a:ln>
              <a:solidFill>
                <a:schemeClr val="tx1"/>
              </a:solidFill>
              <a:effectLst/>
              <a:latin typeface="Arial" charset="0"/>
              <a:ea typeface="ＭＳ Ｐゴシック" pitchFamily="1" charset="-128"/>
            </a:endParaRPr>
          </a:p>
        </p:txBody>
      </p:sp>
      <p:sp>
        <p:nvSpPr>
          <p:cNvPr id="27" name="Rectangle 26"/>
          <p:cNvSpPr/>
          <p:nvPr/>
        </p:nvSpPr>
        <p:spPr bwMode="auto">
          <a:xfrm>
            <a:off x="6578600" y="3124200"/>
            <a:ext cx="762000" cy="533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dirty="0" smtClean="0">
                <a:ln>
                  <a:noFill/>
                </a:ln>
                <a:solidFill>
                  <a:schemeClr val="tx1"/>
                </a:solidFill>
                <a:effectLst/>
                <a:latin typeface="Symbol"/>
                <a:ea typeface="ＭＳ Ｐゴシック" pitchFamily="1" charset="-128"/>
                <a:sym typeface="Symbol"/>
              </a:rPr>
              <a:t></a:t>
            </a:r>
            <a:r>
              <a:rPr lang="en-US" sz="2000" b="1" baseline="-25000" dirty="0" smtClean="0">
                <a:solidFill>
                  <a:schemeClr val="tx1"/>
                </a:solidFill>
                <a:latin typeface="Symbol"/>
                <a:ea typeface="ＭＳ Ｐゴシック" pitchFamily="1" charset="-128"/>
                <a:sym typeface="Symbol"/>
              </a:rPr>
              <a:t>2</a:t>
            </a:r>
            <a:endParaRPr kumimoji="0" lang="en-US" sz="2000" b="1" i="0" u="none" strike="noStrike" cap="none" normalizeH="0" baseline="-25000" dirty="0" smtClean="0">
              <a:ln>
                <a:noFill/>
              </a:ln>
              <a:solidFill>
                <a:schemeClr val="tx1"/>
              </a:solidFill>
              <a:effectLst/>
              <a:latin typeface="Arial" charset="0"/>
              <a:ea typeface="ＭＳ Ｐゴシック" pitchFamily="1" charset="-128"/>
            </a:endParaRPr>
          </a:p>
        </p:txBody>
      </p:sp>
      <p:cxnSp>
        <p:nvCxnSpPr>
          <p:cNvPr id="29" name="Elbow Connector 28"/>
          <p:cNvCxnSpPr>
            <a:stCxn id="24" idx="2"/>
            <a:endCxn id="11" idx="0"/>
          </p:cNvCxnSpPr>
          <p:nvPr/>
        </p:nvCxnSpPr>
        <p:spPr bwMode="auto">
          <a:xfrm rot="5400000" flipH="1" flipV="1">
            <a:off x="731053" y="1478747"/>
            <a:ext cx="1295400" cy="1233506"/>
          </a:xfrm>
          <a:prstGeom prst="bentConnector5">
            <a:avLst>
              <a:gd name="adj1" fmla="val -17647"/>
              <a:gd name="adj2" fmla="val 49550"/>
              <a:gd name="adj3" fmla="val 117647"/>
            </a:avLst>
          </a:prstGeom>
          <a:solidFill>
            <a:srgbClr val="5CA1FB"/>
          </a:solidFill>
          <a:ln w="38100" cap="flat" cmpd="sng" algn="ctr">
            <a:solidFill>
              <a:schemeClr val="tx1"/>
            </a:solidFill>
            <a:prstDash val="solid"/>
            <a:round/>
            <a:headEnd type="none" w="med" len="med"/>
            <a:tailEnd type="arrow"/>
          </a:ln>
          <a:effectLst/>
        </p:spPr>
      </p:cxnSp>
      <p:cxnSp>
        <p:nvCxnSpPr>
          <p:cNvPr id="31" name="Elbow Connector 28"/>
          <p:cNvCxnSpPr>
            <a:stCxn id="22" idx="2"/>
            <a:endCxn id="12" idx="0"/>
          </p:cNvCxnSpPr>
          <p:nvPr/>
        </p:nvCxnSpPr>
        <p:spPr bwMode="auto">
          <a:xfrm rot="5400000" flipH="1" flipV="1">
            <a:off x="1982003" y="1472397"/>
            <a:ext cx="1295400" cy="1246206"/>
          </a:xfrm>
          <a:prstGeom prst="bentConnector5">
            <a:avLst>
              <a:gd name="adj1" fmla="val -17647"/>
              <a:gd name="adj2" fmla="val 49555"/>
              <a:gd name="adj3" fmla="val 117647"/>
            </a:avLst>
          </a:prstGeom>
          <a:solidFill>
            <a:srgbClr val="5CA1FB"/>
          </a:solidFill>
          <a:ln w="38100" cap="flat" cmpd="sng" algn="ctr">
            <a:solidFill>
              <a:schemeClr val="tx1"/>
            </a:solidFill>
            <a:prstDash val="solid"/>
            <a:round/>
            <a:headEnd type="none" w="med" len="med"/>
            <a:tailEnd type="arrow"/>
          </a:ln>
          <a:effectLst/>
        </p:spPr>
      </p:cxnSp>
      <p:cxnSp>
        <p:nvCxnSpPr>
          <p:cNvPr id="34" name="Elbow Connector 28"/>
          <p:cNvCxnSpPr>
            <a:stCxn id="25" idx="2"/>
            <a:endCxn id="13" idx="0"/>
          </p:cNvCxnSpPr>
          <p:nvPr/>
        </p:nvCxnSpPr>
        <p:spPr bwMode="auto">
          <a:xfrm rot="5400000" flipH="1" flipV="1">
            <a:off x="2763855" y="1936749"/>
            <a:ext cx="2209800" cy="1231901"/>
          </a:xfrm>
          <a:prstGeom prst="bentConnector5">
            <a:avLst>
              <a:gd name="adj1" fmla="val -10345"/>
              <a:gd name="adj2" fmla="val 49550"/>
              <a:gd name="adj3" fmla="val 110345"/>
            </a:avLst>
          </a:prstGeom>
          <a:solidFill>
            <a:srgbClr val="5CA1FB"/>
          </a:solidFill>
          <a:ln w="38100" cap="flat" cmpd="sng" algn="ctr">
            <a:solidFill>
              <a:schemeClr val="tx1"/>
            </a:solidFill>
            <a:prstDash val="solid"/>
            <a:round/>
            <a:headEnd type="none" w="med" len="med"/>
            <a:tailEnd type="arrow"/>
          </a:ln>
          <a:effectLst/>
        </p:spPr>
      </p:cxnSp>
      <p:cxnSp>
        <p:nvCxnSpPr>
          <p:cNvPr id="37" name="Elbow Connector 28"/>
          <p:cNvCxnSpPr>
            <a:stCxn id="26" idx="2"/>
            <a:endCxn id="14" idx="0"/>
          </p:cNvCxnSpPr>
          <p:nvPr/>
        </p:nvCxnSpPr>
        <p:spPr bwMode="auto">
          <a:xfrm rot="5400000" flipH="1" flipV="1">
            <a:off x="4007653" y="1935947"/>
            <a:ext cx="2209800" cy="1233506"/>
          </a:xfrm>
          <a:prstGeom prst="bentConnector5">
            <a:avLst>
              <a:gd name="adj1" fmla="val -10345"/>
              <a:gd name="adj2" fmla="val 49550"/>
              <a:gd name="adj3" fmla="val 110345"/>
            </a:avLst>
          </a:prstGeom>
          <a:solidFill>
            <a:srgbClr val="5CA1FB"/>
          </a:solidFill>
          <a:ln w="38100" cap="flat" cmpd="sng" algn="ctr">
            <a:solidFill>
              <a:schemeClr val="tx1"/>
            </a:solidFill>
            <a:prstDash val="solid"/>
            <a:round/>
            <a:headEnd type="none" w="med" len="med"/>
            <a:tailEnd type="arrow"/>
          </a:ln>
          <a:effectLst/>
        </p:spPr>
      </p:cxnSp>
      <p:cxnSp>
        <p:nvCxnSpPr>
          <p:cNvPr id="40" name="Elbow Connector 28"/>
          <p:cNvCxnSpPr>
            <a:stCxn id="23" idx="2"/>
            <a:endCxn id="15" idx="0"/>
          </p:cNvCxnSpPr>
          <p:nvPr/>
        </p:nvCxnSpPr>
        <p:spPr bwMode="auto">
          <a:xfrm rot="5400000" flipH="1" flipV="1">
            <a:off x="5702300" y="1485899"/>
            <a:ext cx="1295400" cy="1219201"/>
          </a:xfrm>
          <a:prstGeom prst="bentConnector5">
            <a:avLst>
              <a:gd name="adj1" fmla="val -17647"/>
              <a:gd name="adj2" fmla="val 49545"/>
              <a:gd name="adj3" fmla="val 117647"/>
            </a:avLst>
          </a:prstGeom>
          <a:solidFill>
            <a:srgbClr val="5CA1FB"/>
          </a:solidFill>
          <a:ln w="38100" cap="flat" cmpd="sng" algn="ctr">
            <a:solidFill>
              <a:schemeClr val="tx1"/>
            </a:solidFill>
            <a:prstDash val="solid"/>
            <a:round/>
            <a:headEnd type="none" w="med" len="med"/>
            <a:tailEnd type="arrow"/>
          </a:ln>
          <a:effectLst/>
        </p:spPr>
      </p:cxnSp>
      <p:cxnSp>
        <p:nvCxnSpPr>
          <p:cNvPr id="44" name="Elbow Connector 28"/>
          <p:cNvCxnSpPr>
            <a:stCxn id="27" idx="2"/>
            <a:endCxn id="16" idx="0"/>
          </p:cNvCxnSpPr>
          <p:nvPr/>
        </p:nvCxnSpPr>
        <p:spPr bwMode="auto">
          <a:xfrm rot="5400000" flipH="1" flipV="1">
            <a:off x="6484153" y="1923247"/>
            <a:ext cx="2209800" cy="1258906"/>
          </a:xfrm>
          <a:prstGeom prst="bentConnector5">
            <a:avLst>
              <a:gd name="adj1" fmla="val -10345"/>
              <a:gd name="adj2" fmla="val 49559"/>
              <a:gd name="adj3" fmla="val 110345"/>
            </a:avLst>
          </a:prstGeom>
          <a:solidFill>
            <a:srgbClr val="5CA1FB"/>
          </a:solidFill>
          <a:ln w="38100" cap="flat" cmpd="sng" algn="ctr">
            <a:solidFill>
              <a:schemeClr val="tx1"/>
            </a:solidFill>
            <a:prstDash val="solid"/>
            <a:round/>
            <a:headEnd type="none" w="med" len="med"/>
            <a:tailEnd type="arrow"/>
          </a:ln>
          <a:effectLst/>
        </p:spPr>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xEl>
                                              <p:pRg st="5" end="5"/>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Sequentialization</a:t>
            </a:r>
            <a:r>
              <a:rPr lang="en-US" dirty="0" smtClean="0"/>
              <a:t> in a </a:t>
            </a:r>
            <a:r>
              <a:rPr lang="en-US" dirty="0" err="1" smtClean="0"/>
              <a:t>Nutshel</a:t>
            </a:r>
            <a:endParaRPr lang="en-US" dirty="0"/>
          </a:p>
        </p:txBody>
      </p:sp>
      <p:sp>
        <p:nvSpPr>
          <p:cNvPr id="3" name="Content Placeholder 2"/>
          <p:cNvSpPr>
            <a:spLocks noGrp="1"/>
          </p:cNvSpPr>
          <p:nvPr>
            <p:ph idx="1"/>
          </p:nvPr>
        </p:nvSpPr>
        <p:spPr/>
        <p:txBody>
          <a:bodyPr/>
          <a:lstStyle/>
          <a:p>
            <a:pPr marL="457200" indent="-457200"/>
            <a:r>
              <a:rPr lang="en-US" dirty="0" smtClean="0"/>
              <a:t>Sequential Program for </a:t>
            </a:r>
            <a:r>
              <a:rPr lang="en-US" dirty="0" smtClean="0"/>
              <a:t>execution </a:t>
            </a:r>
            <a:r>
              <a:rPr lang="en-US" dirty="0" smtClean="0"/>
              <a:t>of R rounds:</a:t>
            </a:r>
          </a:p>
          <a:p>
            <a:pPr marL="741363" lvl="1" indent="-457200">
              <a:buFont typeface="+mj-lt"/>
              <a:buAutoNum type="arabicPeriod"/>
            </a:pPr>
            <a:r>
              <a:rPr lang="en-US" dirty="0" smtClean="0"/>
              <a:t>for each global variable g, let g[</a:t>
            </a:r>
            <a:r>
              <a:rPr lang="en-US" dirty="0" err="1" smtClean="0"/>
              <a:t>i</a:t>
            </a:r>
            <a:r>
              <a:rPr lang="en-US" dirty="0" smtClean="0"/>
              <a:t>] be the value of g in round </a:t>
            </a:r>
            <a:r>
              <a:rPr lang="en-US" dirty="0" err="1" smtClean="0"/>
              <a:t>i</a:t>
            </a:r>
            <a:endParaRPr lang="en-US" dirty="0" smtClean="0"/>
          </a:p>
          <a:p>
            <a:pPr marL="741363" lvl="1" indent="-457200">
              <a:buFont typeface="+mj-lt"/>
              <a:buAutoNum type="arabicPeriod"/>
            </a:pPr>
            <a:r>
              <a:rPr lang="en-US" dirty="0" smtClean="0"/>
              <a:t>non-deterministically choose for each task t and job j</a:t>
            </a:r>
          </a:p>
          <a:p>
            <a:pPr marL="1033463" lvl="2" indent="-457200"/>
            <a:r>
              <a:rPr lang="en-US" dirty="0" smtClean="0"/>
              <a:t>start round: start[t][j]</a:t>
            </a:r>
          </a:p>
          <a:p>
            <a:pPr marL="1033463" lvl="2" indent="-457200"/>
            <a:r>
              <a:rPr lang="en-US" dirty="0" smtClean="0"/>
              <a:t>end round: end[t][j]</a:t>
            </a:r>
          </a:p>
          <a:p>
            <a:pPr marL="741363" lvl="1" indent="-457200">
              <a:buFont typeface="+mj-lt"/>
              <a:buAutoNum type="arabicPeriod"/>
            </a:pPr>
            <a:r>
              <a:rPr lang="en-US" dirty="0" smtClean="0"/>
              <a:t>execute task bodies sequentially</a:t>
            </a:r>
          </a:p>
          <a:p>
            <a:pPr marL="1033463" lvl="2" indent="-457200"/>
            <a:r>
              <a:rPr lang="en-US" dirty="0" smtClean="0"/>
              <a:t>in ascending order of priorities</a:t>
            </a:r>
          </a:p>
          <a:p>
            <a:pPr marL="1033463" lvl="2" indent="-457200"/>
            <a:r>
              <a:rPr lang="en-US" dirty="0" smtClean="0"/>
              <a:t>for global variables, use g[</a:t>
            </a:r>
            <a:r>
              <a:rPr lang="en-US" dirty="0" err="1" smtClean="0"/>
              <a:t>i</a:t>
            </a:r>
            <a:r>
              <a:rPr lang="en-US" dirty="0" smtClean="0"/>
              <a:t>] instead of g when running in round </a:t>
            </a:r>
            <a:r>
              <a:rPr lang="en-US" dirty="0" err="1" smtClean="0"/>
              <a:t>i</a:t>
            </a:r>
            <a:endParaRPr lang="en-US" dirty="0" smtClean="0"/>
          </a:p>
          <a:p>
            <a:pPr marL="1033463" lvl="2" indent="-457200"/>
            <a:r>
              <a:rPr lang="en-US" dirty="0" smtClean="0"/>
              <a:t>non-deterministically decide where to context switch</a:t>
            </a:r>
          </a:p>
          <a:p>
            <a:pPr marL="1033463" lvl="2" indent="-457200"/>
            <a:r>
              <a:rPr lang="en-US" dirty="0" smtClean="0"/>
              <a:t>at a context switch jump to a new round</a:t>
            </a:r>
          </a:p>
          <a:p>
            <a:pPr marL="741363" lvl="1" indent="-457200">
              <a:buFont typeface="+mj-lt"/>
              <a:buAutoNum type="arabicPeriod"/>
            </a:pPr>
            <a:r>
              <a:rPr lang="en-US" dirty="0" smtClean="0"/>
              <a:t>check that initial value of round i+1 is the final value of round </a:t>
            </a:r>
            <a:r>
              <a:rPr lang="en-US" dirty="0" err="1" smtClean="0"/>
              <a:t>i</a:t>
            </a:r>
            <a:endParaRPr lang="en-US" dirty="0" smtClean="0"/>
          </a:p>
          <a:p>
            <a:pPr marL="741363" lvl="1" indent="-457200">
              <a:buFont typeface="+mj-lt"/>
              <a:buAutoNum type="arabicPeriod"/>
            </a:pPr>
            <a:r>
              <a:rPr lang="en-US" dirty="0" smtClean="0"/>
              <a:t>check user assertions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7798"/>
          </a:xfrm>
        </p:spPr>
        <p:txBody>
          <a:bodyPr/>
          <a:lstStyle/>
          <a:p>
            <a:r>
              <a:rPr lang="en-US" dirty="0" err="1" smtClean="0"/>
              <a:t>Sequentialization</a:t>
            </a:r>
            <a:r>
              <a:rPr lang="en-US" dirty="0" smtClean="0"/>
              <a:t>: Main				1/3</a:t>
            </a:r>
            <a:endParaRPr lang="en-US" dirty="0"/>
          </a:p>
        </p:txBody>
      </p:sp>
      <p:sp>
        <p:nvSpPr>
          <p:cNvPr id="4" name="TextBox 3"/>
          <p:cNvSpPr txBox="1"/>
          <p:nvPr/>
        </p:nvSpPr>
        <p:spPr>
          <a:xfrm>
            <a:off x="304800" y="2971800"/>
            <a:ext cx="43434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1200" b="0" dirty="0" smtClean="0">
                <a:solidFill>
                  <a:prstClr val="black"/>
                </a:solidFill>
                <a:latin typeface="Consolas" pitchFamily="49" charset="0"/>
              </a:rPr>
              <a:t>void </a:t>
            </a:r>
            <a:r>
              <a:rPr lang="en-US" sz="1200" b="1" dirty="0" smtClean="0">
                <a:solidFill>
                  <a:prstClr val="black"/>
                </a:solidFill>
                <a:latin typeface="Consolas" pitchFamily="49" charset="0"/>
              </a:rPr>
              <a:t>main </a:t>
            </a:r>
            <a:r>
              <a:rPr lang="en-US" sz="1200" b="0" dirty="0" smtClean="0">
                <a:solidFill>
                  <a:prstClr val="black"/>
                </a:solidFill>
                <a:latin typeface="Consolas" pitchFamily="49" charset="0"/>
              </a:rPr>
              <a:t>()</a:t>
            </a:r>
          </a:p>
          <a:p>
            <a:pPr algn="l" fontAlgn="auto">
              <a:spcBef>
                <a:spcPts val="0"/>
              </a:spcBef>
              <a:spcAft>
                <a:spcPts val="0"/>
              </a:spcAft>
            </a:pPr>
            <a:r>
              <a:rPr lang="en-US" sz="1200" b="0" dirty="0" smtClean="0">
                <a:solidFill>
                  <a:prstClr val="black"/>
                </a:solidFill>
                <a:latin typeface="Consolas" pitchFamily="49" charset="0"/>
              </a:rPr>
              <a:t>  </a:t>
            </a:r>
            <a:r>
              <a:rPr lang="en-US" sz="1200" b="0" dirty="0" err="1" smtClean="0">
                <a:solidFill>
                  <a:prstClr val="black"/>
                </a:solidFill>
                <a:latin typeface="Consolas" pitchFamily="49" charset="0"/>
              </a:rPr>
              <a:t>scheduleJobs</a:t>
            </a:r>
            <a:r>
              <a:rPr lang="en-US" sz="1200" b="0" dirty="0" smtClean="0">
                <a:solidFill>
                  <a:prstClr val="black"/>
                </a:solidFill>
                <a:latin typeface="Consolas" pitchFamily="49" charset="0"/>
              </a:rPr>
              <a:t>();</a:t>
            </a:r>
          </a:p>
          <a:p>
            <a:pPr algn="l" fontAlgn="auto">
              <a:spcBef>
                <a:spcPts val="0"/>
              </a:spcBef>
              <a:spcAft>
                <a:spcPts val="0"/>
              </a:spcAft>
            </a:pPr>
            <a:r>
              <a:rPr lang="en-US" sz="1200" b="0" dirty="0" smtClean="0">
                <a:solidFill>
                  <a:prstClr val="black"/>
                </a:solidFill>
                <a:latin typeface="Consolas" pitchFamily="49" charset="0"/>
              </a:rPr>
              <a:t>  </a:t>
            </a:r>
            <a:r>
              <a:rPr lang="en-US" sz="1200" b="0" dirty="0" err="1" smtClean="0">
                <a:solidFill>
                  <a:prstClr val="black"/>
                </a:solidFill>
                <a:latin typeface="Consolas" pitchFamily="49" charset="0"/>
              </a:rPr>
              <a:t>initShared</a:t>
            </a:r>
            <a:r>
              <a:rPr lang="en-US" sz="1200" b="0" dirty="0" smtClean="0">
                <a:solidFill>
                  <a:prstClr val="black"/>
                </a:solidFill>
                <a:latin typeface="Consolas" pitchFamily="49" charset="0"/>
              </a:rPr>
              <a:t>();</a:t>
            </a:r>
          </a:p>
          <a:p>
            <a:pPr algn="l" fontAlgn="auto">
              <a:spcBef>
                <a:spcPts val="0"/>
              </a:spcBef>
              <a:spcAft>
                <a:spcPts val="0"/>
              </a:spcAft>
            </a:pPr>
            <a:r>
              <a:rPr lang="en-US" sz="1200" b="0" dirty="0" smtClean="0">
                <a:solidFill>
                  <a:prstClr val="black"/>
                </a:solidFill>
                <a:latin typeface="Consolas" pitchFamily="49" charset="0"/>
              </a:rPr>
              <a:t>  </a:t>
            </a:r>
            <a:r>
              <a:rPr lang="en-US" sz="1200" b="0" dirty="0" err="1" smtClean="0">
                <a:solidFill>
                  <a:prstClr val="black"/>
                </a:solidFill>
                <a:latin typeface="Consolas" pitchFamily="49" charset="0"/>
              </a:rPr>
              <a:t>initGlobals</a:t>
            </a:r>
            <a:r>
              <a:rPr lang="en-US" sz="1200" b="0" dirty="0" smtClean="0">
                <a:solidFill>
                  <a:prstClr val="black"/>
                </a:solidFill>
                <a:latin typeface="Consolas" pitchFamily="49" charset="0"/>
              </a:rPr>
              <a:t>();</a:t>
            </a:r>
          </a:p>
          <a:p>
            <a:pPr algn="l" fontAlgn="auto">
              <a:spcBef>
                <a:spcPts val="0"/>
              </a:spcBef>
              <a:spcAft>
                <a:spcPts val="0"/>
              </a:spcAft>
            </a:pPr>
            <a:endParaRPr lang="en-US" sz="1200" b="0" u="sng" dirty="0" smtClean="0">
              <a:solidFill>
                <a:prstClr val="black"/>
              </a:solidFill>
              <a:latin typeface="Consolas" pitchFamily="49" charset="0"/>
            </a:endParaRPr>
          </a:p>
          <a:p>
            <a:pPr algn="l" fontAlgn="auto">
              <a:spcBef>
                <a:spcPts val="0"/>
              </a:spcBef>
              <a:spcAft>
                <a:spcPts val="0"/>
              </a:spcAft>
            </a:pPr>
            <a:r>
              <a:rPr lang="en-US" sz="1200" b="0" dirty="0" smtClean="0">
                <a:solidFill>
                  <a:prstClr val="black"/>
                </a:solidFill>
                <a:latin typeface="Consolas" pitchFamily="49" charset="0"/>
              </a:rPr>
              <a:t>  for t in [0,N) : </a:t>
            </a:r>
            <a:r>
              <a:rPr lang="en-US" sz="1200" b="0" dirty="0" smtClean="0">
                <a:solidFill>
                  <a:srgbClr val="00B050"/>
                </a:solidFill>
                <a:latin typeface="Consolas" pitchFamily="49" charset="0"/>
              </a:rPr>
              <a:t>// for each thread</a:t>
            </a:r>
          </a:p>
          <a:p>
            <a:pPr algn="l" fontAlgn="auto">
              <a:spcBef>
                <a:spcPts val="0"/>
              </a:spcBef>
              <a:spcAft>
                <a:spcPts val="0"/>
              </a:spcAft>
            </a:pPr>
            <a:r>
              <a:rPr lang="en-US" sz="1200" b="0" dirty="0" smtClean="0">
                <a:solidFill>
                  <a:prstClr val="black"/>
                </a:solidFill>
                <a:latin typeface="Consolas" pitchFamily="49" charset="0"/>
              </a:rPr>
              <a:t>    for j in [0,J</a:t>
            </a:r>
            <a:r>
              <a:rPr lang="en-US" sz="1200" b="0" baseline="-25000" dirty="0" smtClean="0">
                <a:solidFill>
                  <a:prstClr val="black"/>
                </a:solidFill>
                <a:latin typeface="Consolas" pitchFamily="49" charset="0"/>
              </a:rPr>
              <a:t>t</a:t>
            </a:r>
            <a:r>
              <a:rPr lang="en-US" sz="1200" b="0" dirty="0" smtClean="0">
                <a:solidFill>
                  <a:prstClr val="black"/>
                </a:solidFill>
                <a:latin typeface="Consolas" pitchFamily="49" charset="0"/>
              </a:rPr>
              <a:t>) : </a:t>
            </a:r>
            <a:r>
              <a:rPr lang="en-US" sz="1200" b="0" dirty="0" smtClean="0">
                <a:solidFill>
                  <a:srgbClr val="00B050"/>
                </a:solidFill>
                <a:latin typeface="Consolas" pitchFamily="49" charset="0"/>
              </a:rPr>
              <a:t>// for each job</a:t>
            </a:r>
            <a:endParaRPr lang="en-US" sz="1200" b="0" dirty="0" smtClean="0">
              <a:solidFill>
                <a:prstClr val="black"/>
              </a:solidFill>
              <a:latin typeface="Consolas" pitchFamily="49" charset="0"/>
            </a:endParaRPr>
          </a:p>
          <a:p>
            <a:pPr algn="l" fontAlgn="auto">
              <a:spcBef>
                <a:spcPts val="0"/>
              </a:spcBef>
              <a:spcAft>
                <a:spcPts val="0"/>
              </a:spcAft>
            </a:pPr>
            <a:r>
              <a:rPr lang="en-US" sz="1200" dirty="0" smtClean="0">
                <a:solidFill>
                  <a:prstClr val="black"/>
                </a:solidFill>
                <a:latin typeface="Consolas" pitchFamily="49" charset="0"/>
              </a:rPr>
              <a:t>       job = j;</a:t>
            </a:r>
          </a:p>
          <a:p>
            <a:r>
              <a:rPr lang="en-US" sz="1200" dirty="0" smtClean="0">
                <a:solidFill>
                  <a:prstClr val="black"/>
                </a:solidFill>
                <a:latin typeface="Consolas" pitchFamily="49" charset="0"/>
              </a:rPr>
              <a:t>       round = start[t][job];</a:t>
            </a:r>
            <a:endParaRPr lang="en-US" sz="1200" b="0" dirty="0" smtClean="0">
              <a:solidFill>
                <a:prstClr val="black"/>
              </a:solidFill>
              <a:latin typeface="Consolas" pitchFamily="49" charset="0"/>
            </a:endParaRPr>
          </a:p>
          <a:p>
            <a:pPr algn="l" fontAlgn="auto">
              <a:spcBef>
                <a:spcPts val="0"/>
              </a:spcBef>
              <a:spcAft>
                <a:spcPts val="0"/>
              </a:spcAft>
            </a:pPr>
            <a:r>
              <a:rPr lang="en-US" sz="1200" dirty="0" smtClean="0">
                <a:solidFill>
                  <a:prstClr val="black"/>
                </a:solidFill>
                <a:latin typeface="Consolas" pitchFamily="49" charset="0"/>
              </a:rPr>
              <a:t>       </a:t>
            </a:r>
            <a:r>
              <a:rPr lang="en-US" sz="1200" dirty="0" err="1" smtClean="0">
                <a:solidFill>
                  <a:prstClr val="black"/>
                </a:solidFill>
                <a:latin typeface="Consolas" pitchFamily="49" charset="0"/>
              </a:rPr>
              <a:t>endRound</a:t>
            </a:r>
            <a:r>
              <a:rPr lang="en-US" sz="1200" dirty="0" smtClean="0">
                <a:solidFill>
                  <a:prstClr val="black"/>
                </a:solidFill>
                <a:latin typeface="Consolas" pitchFamily="49" charset="0"/>
              </a:rPr>
              <a:t> = end[t][job];</a:t>
            </a:r>
            <a:endParaRPr lang="en-US" sz="1200" b="0" dirty="0" smtClean="0">
              <a:solidFill>
                <a:prstClr val="black"/>
              </a:solidFill>
              <a:latin typeface="Consolas" pitchFamily="49" charset="0"/>
            </a:endParaRPr>
          </a:p>
          <a:p>
            <a:pPr algn="l" fontAlgn="auto">
              <a:spcBef>
                <a:spcPts val="0"/>
              </a:spcBef>
              <a:spcAft>
                <a:spcPts val="0"/>
              </a:spcAft>
            </a:pPr>
            <a:r>
              <a:rPr lang="en-US" sz="1200" b="0" dirty="0" smtClean="0">
                <a:solidFill>
                  <a:prstClr val="black"/>
                </a:solidFill>
                <a:latin typeface="Consolas" pitchFamily="49" charset="0"/>
              </a:rPr>
              <a:t>       </a:t>
            </a:r>
            <a:r>
              <a:rPr lang="en-US" sz="1200" b="0" dirty="0" err="1" smtClean="0">
                <a:solidFill>
                  <a:prstClr val="black"/>
                </a:solidFill>
                <a:latin typeface="Consolas" pitchFamily="49" charset="0"/>
              </a:rPr>
              <a:t>T</a:t>
            </a:r>
            <a:r>
              <a:rPr lang="en-US" sz="1200" b="0" baseline="30000" dirty="0" err="1" smtClean="0">
                <a:solidFill>
                  <a:prstClr val="black"/>
                </a:solidFill>
                <a:latin typeface="Consolas" pitchFamily="49" charset="0"/>
              </a:rPr>
              <a:t>’</a:t>
            </a:r>
            <a:r>
              <a:rPr lang="en-US" sz="1200" b="0" baseline="-25000" dirty="0" err="1" smtClean="0">
                <a:solidFill>
                  <a:prstClr val="black"/>
                </a:solidFill>
                <a:latin typeface="Consolas" pitchFamily="49" charset="0"/>
              </a:rPr>
              <a:t>t</a:t>
            </a:r>
            <a:r>
              <a:rPr lang="en-US" sz="1200" b="0" dirty="0" smtClean="0">
                <a:solidFill>
                  <a:prstClr val="black"/>
                </a:solidFill>
                <a:latin typeface="Consolas" pitchFamily="49" charset="0"/>
              </a:rPr>
              <a:t>();</a:t>
            </a:r>
          </a:p>
          <a:p>
            <a:pPr algn="l" fontAlgn="auto">
              <a:spcBef>
                <a:spcPts val="0"/>
              </a:spcBef>
              <a:spcAft>
                <a:spcPts val="0"/>
              </a:spcAft>
            </a:pPr>
            <a:r>
              <a:rPr lang="en-US" sz="1200" dirty="0" smtClean="0">
                <a:solidFill>
                  <a:prstClr val="black"/>
                </a:solidFill>
                <a:latin typeface="Consolas" pitchFamily="49" charset="0"/>
              </a:rPr>
              <a:t>       </a:t>
            </a:r>
            <a:r>
              <a:rPr lang="en-US" sz="1200" b="1" dirty="0" smtClean="0">
                <a:solidFill>
                  <a:prstClr val="black"/>
                </a:solidFill>
                <a:latin typeface="Consolas" pitchFamily="49" charset="0"/>
              </a:rPr>
              <a:t>assume</a:t>
            </a:r>
            <a:r>
              <a:rPr lang="en-US" sz="1200" dirty="0" smtClean="0">
                <a:solidFill>
                  <a:prstClr val="black"/>
                </a:solidFill>
                <a:latin typeface="Consolas" pitchFamily="49" charset="0"/>
              </a:rPr>
              <a:t> (round == </a:t>
            </a:r>
            <a:r>
              <a:rPr lang="en-US" sz="1200" dirty="0" err="1" smtClean="0">
                <a:solidFill>
                  <a:prstClr val="black"/>
                </a:solidFill>
                <a:latin typeface="Consolas" pitchFamily="49" charset="0"/>
              </a:rPr>
              <a:t>endRound</a:t>
            </a:r>
            <a:r>
              <a:rPr lang="en-US" sz="1200" dirty="0" smtClean="0">
                <a:solidFill>
                  <a:prstClr val="black"/>
                </a:solidFill>
                <a:latin typeface="Consolas" pitchFamily="49" charset="0"/>
              </a:rPr>
              <a:t>);</a:t>
            </a:r>
            <a:endParaRPr lang="en-US" sz="1200" b="0" dirty="0" smtClean="0">
              <a:solidFill>
                <a:prstClr val="black"/>
              </a:solidFill>
              <a:latin typeface="Consolas" pitchFamily="49" charset="0"/>
            </a:endParaRPr>
          </a:p>
          <a:p>
            <a:pPr algn="l" fontAlgn="auto">
              <a:spcBef>
                <a:spcPts val="0"/>
              </a:spcBef>
              <a:spcAft>
                <a:spcPts val="0"/>
              </a:spcAft>
            </a:pPr>
            <a:r>
              <a:rPr lang="en-US" sz="1200" b="0" dirty="0" smtClean="0">
                <a:solidFill>
                  <a:prstClr val="black"/>
                </a:solidFill>
                <a:latin typeface="Consolas" pitchFamily="49" charset="0"/>
              </a:rPr>
              <a:t> </a:t>
            </a:r>
          </a:p>
          <a:p>
            <a:pPr algn="l" fontAlgn="auto">
              <a:spcBef>
                <a:spcPts val="0"/>
              </a:spcBef>
              <a:spcAft>
                <a:spcPts val="0"/>
              </a:spcAft>
            </a:pPr>
            <a:r>
              <a:rPr lang="en-US" sz="1200" dirty="0" smtClean="0">
                <a:solidFill>
                  <a:prstClr val="black"/>
                </a:solidFill>
                <a:latin typeface="Consolas" pitchFamily="49" charset="0"/>
              </a:rPr>
              <a:t> </a:t>
            </a:r>
            <a:r>
              <a:rPr lang="en-US" sz="1200" b="0" dirty="0" smtClean="0">
                <a:solidFill>
                  <a:prstClr val="black"/>
                </a:solidFill>
                <a:latin typeface="Consolas" pitchFamily="49" charset="0"/>
              </a:rPr>
              <a:t> </a:t>
            </a:r>
            <a:r>
              <a:rPr lang="en-US" sz="1200" b="0" dirty="0" err="1" smtClean="0">
                <a:solidFill>
                  <a:prstClr val="black"/>
                </a:solidFill>
                <a:latin typeface="Consolas" pitchFamily="49" charset="0"/>
              </a:rPr>
              <a:t>checkAssumptions</a:t>
            </a:r>
            <a:r>
              <a:rPr lang="en-US" sz="1200" b="0" dirty="0" smtClean="0">
                <a:solidFill>
                  <a:prstClr val="black"/>
                </a:solidFill>
                <a:latin typeface="Consolas" pitchFamily="49" charset="0"/>
              </a:rPr>
              <a:t> ();</a:t>
            </a:r>
          </a:p>
          <a:p>
            <a:pPr algn="l" fontAlgn="auto">
              <a:spcBef>
                <a:spcPts val="0"/>
              </a:spcBef>
              <a:spcAft>
                <a:spcPts val="0"/>
              </a:spcAft>
            </a:pPr>
            <a:r>
              <a:rPr lang="en-US" sz="1200" dirty="0" smtClean="0">
                <a:solidFill>
                  <a:prstClr val="black"/>
                </a:solidFill>
                <a:latin typeface="Consolas" pitchFamily="49" charset="0"/>
              </a:rPr>
              <a:t>  </a:t>
            </a:r>
            <a:r>
              <a:rPr lang="en-US" sz="1200" dirty="0" err="1" smtClean="0">
                <a:solidFill>
                  <a:prstClr val="black"/>
                </a:solidFill>
                <a:latin typeface="Consolas" pitchFamily="49" charset="0"/>
              </a:rPr>
              <a:t>checkAssertions</a:t>
            </a:r>
            <a:r>
              <a:rPr lang="en-US" sz="1200" dirty="0" smtClean="0">
                <a:solidFill>
                  <a:prstClr val="black"/>
                </a:solidFill>
                <a:latin typeface="Consolas" pitchFamily="49" charset="0"/>
              </a:rPr>
              <a:t> ();</a:t>
            </a:r>
            <a:endParaRPr lang="en-US" sz="1200" b="0" dirty="0" smtClean="0">
              <a:solidFill>
                <a:prstClr val="black"/>
              </a:solidFill>
              <a:latin typeface="Consolas" pitchFamily="49" charset="0"/>
            </a:endParaRPr>
          </a:p>
        </p:txBody>
      </p:sp>
      <p:sp>
        <p:nvSpPr>
          <p:cNvPr id="5" name="TextBox 4"/>
          <p:cNvSpPr txBox="1"/>
          <p:nvPr/>
        </p:nvSpPr>
        <p:spPr>
          <a:xfrm>
            <a:off x="4724400" y="2971800"/>
            <a:ext cx="4343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1200" b="1" dirty="0" err="1" smtClean="0">
                <a:solidFill>
                  <a:prstClr val="black"/>
                </a:solidFill>
                <a:latin typeface="Consolas" pitchFamily="49" charset="0"/>
                <a:cs typeface="Consolas" pitchFamily="49" charset="0"/>
              </a:rPr>
              <a:t>initShared</a:t>
            </a:r>
            <a:r>
              <a:rPr lang="en-US" sz="1200" b="0" dirty="0" smtClean="0">
                <a:solidFill>
                  <a:prstClr val="black"/>
                </a:solidFill>
                <a:latin typeface="Consolas" pitchFamily="49" charset="0"/>
                <a:cs typeface="Consolas" pitchFamily="49" charset="0"/>
              </a:rPr>
              <a:t> ()</a:t>
            </a:r>
          </a:p>
          <a:p>
            <a:pPr algn="l" fontAlgn="auto">
              <a:spcBef>
                <a:spcPts val="0"/>
              </a:spcBef>
              <a:spcAft>
                <a:spcPts val="0"/>
              </a:spcAft>
            </a:pPr>
            <a:r>
              <a:rPr lang="en-US" sz="1200" b="0" dirty="0" smtClean="0">
                <a:solidFill>
                  <a:prstClr val="black"/>
                </a:solidFill>
                <a:latin typeface="Consolas" pitchFamily="49" charset="0"/>
                <a:cs typeface="Consolas" pitchFamily="49" charset="0"/>
              </a:rPr>
              <a:t> for each global </a:t>
            </a:r>
            <a:r>
              <a:rPr lang="en-US" sz="1200" b="0" dirty="0" err="1" smtClean="0">
                <a:solidFill>
                  <a:prstClr val="black"/>
                </a:solidFill>
                <a:latin typeface="Consolas" pitchFamily="49" charset="0"/>
                <a:cs typeface="Consolas" pitchFamily="49" charset="0"/>
              </a:rPr>
              <a:t>var</a:t>
            </a:r>
            <a:r>
              <a:rPr lang="en-US" sz="1200" b="0" dirty="0" smtClean="0">
                <a:solidFill>
                  <a:prstClr val="black"/>
                </a:solidFill>
                <a:latin typeface="Consolas" pitchFamily="49" charset="0"/>
                <a:cs typeface="Consolas" pitchFamily="49" charset="0"/>
              </a:rPr>
              <a:t> g, g[0] = </a:t>
            </a:r>
            <a:r>
              <a:rPr lang="en-US" sz="1200" b="0" dirty="0" err="1" smtClean="0">
                <a:solidFill>
                  <a:prstClr val="black"/>
                </a:solidFill>
                <a:latin typeface="Consolas" pitchFamily="49" charset="0"/>
                <a:cs typeface="Consolas" pitchFamily="49" charset="0"/>
              </a:rPr>
              <a:t>init_value</a:t>
            </a:r>
            <a:r>
              <a:rPr lang="en-US" sz="1200" b="0" dirty="0" smtClean="0">
                <a:solidFill>
                  <a:prstClr val="black"/>
                </a:solidFill>
                <a:latin typeface="Consolas" pitchFamily="49" charset="0"/>
                <a:cs typeface="Consolas" pitchFamily="49" charset="0"/>
              </a:rPr>
              <a:t> (g);</a:t>
            </a:r>
          </a:p>
        </p:txBody>
      </p:sp>
      <p:sp>
        <p:nvSpPr>
          <p:cNvPr id="6" name="TextBox 5"/>
          <p:cNvSpPr txBox="1"/>
          <p:nvPr/>
        </p:nvSpPr>
        <p:spPr>
          <a:xfrm>
            <a:off x="4724400" y="3498334"/>
            <a:ext cx="43434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1200" b="1" dirty="0" err="1" smtClean="0">
                <a:solidFill>
                  <a:prstClr val="black"/>
                </a:solidFill>
                <a:latin typeface="Consolas" pitchFamily="49" charset="0"/>
                <a:cs typeface="Consolas" pitchFamily="49" charset="0"/>
              </a:rPr>
              <a:t>initGlobals</a:t>
            </a:r>
            <a:r>
              <a:rPr lang="en-US" sz="1200" b="0" dirty="0" smtClean="0">
                <a:solidFill>
                  <a:prstClr val="black"/>
                </a:solidFill>
                <a:latin typeface="Consolas" pitchFamily="49" charset="0"/>
                <a:cs typeface="Consolas" pitchFamily="49" charset="0"/>
              </a:rPr>
              <a:t> ()</a:t>
            </a:r>
          </a:p>
          <a:p>
            <a:pPr algn="l" fontAlgn="auto">
              <a:spcBef>
                <a:spcPts val="0"/>
              </a:spcBef>
              <a:spcAft>
                <a:spcPts val="0"/>
              </a:spcAft>
            </a:pPr>
            <a:r>
              <a:rPr lang="en-US" sz="1200" b="0" dirty="0" smtClean="0">
                <a:solidFill>
                  <a:prstClr val="black"/>
                </a:solidFill>
                <a:latin typeface="Consolas" pitchFamily="49" charset="0"/>
                <a:cs typeface="Consolas" pitchFamily="49" charset="0"/>
              </a:rPr>
              <a:t>  for r in [1,R): </a:t>
            </a:r>
            <a:r>
              <a:rPr lang="en-US" sz="1200" b="0" dirty="0" smtClean="0">
                <a:solidFill>
                  <a:srgbClr val="00B050"/>
                </a:solidFill>
                <a:latin typeface="Consolas" pitchFamily="49" charset="0"/>
                <a:cs typeface="Consolas" pitchFamily="49" charset="0"/>
              </a:rPr>
              <a:t>//for each round</a:t>
            </a:r>
          </a:p>
          <a:p>
            <a:pPr algn="l" fontAlgn="auto">
              <a:spcBef>
                <a:spcPts val="0"/>
              </a:spcBef>
              <a:spcAft>
                <a:spcPts val="0"/>
              </a:spcAft>
            </a:pPr>
            <a:r>
              <a:rPr lang="en-US" sz="1200" b="0" dirty="0" smtClean="0">
                <a:solidFill>
                  <a:prstClr val="black"/>
                </a:solidFill>
                <a:latin typeface="Consolas" pitchFamily="49" charset="0"/>
                <a:cs typeface="Consolas" pitchFamily="49" charset="0"/>
              </a:rPr>
              <a:t>    for each global g: g[r] = </a:t>
            </a:r>
            <a:r>
              <a:rPr lang="en-US" sz="1200" b="0" dirty="0" err="1" smtClean="0">
                <a:solidFill>
                  <a:prstClr val="black"/>
                </a:solidFill>
                <a:latin typeface="Consolas" pitchFamily="49" charset="0"/>
                <a:cs typeface="Consolas" pitchFamily="49" charset="0"/>
              </a:rPr>
              <a:t>i_g</a:t>
            </a:r>
            <a:r>
              <a:rPr lang="en-US" sz="1200" b="0" dirty="0" smtClean="0">
                <a:solidFill>
                  <a:prstClr val="black"/>
                </a:solidFill>
                <a:latin typeface="Consolas" pitchFamily="49" charset="0"/>
                <a:cs typeface="Consolas" pitchFamily="49" charset="0"/>
              </a:rPr>
              <a:t>[r] = </a:t>
            </a:r>
            <a:r>
              <a:rPr lang="en-US" sz="1200" b="0" dirty="0" err="1" smtClean="0">
                <a:solidFill>
                  <a:prstClr val="black"/>
                </a:solidFill>
                <a:latin typeface="Consolas" pitchFamily="49" charset="0"/>
                <a:cs typeface="Consolas" pitchFamily="49" charset="0"/>
              </a:rPr>
              <a:t>nondet</a:t>
            </a:r>
            <a:r>
              <a:rPr lang="en-US" sz="1200" b="0" dirty="0" smtClean="0">
                <a:solidFill>
                  <a:prstClr val="black"/>
                </a:solidFill>
                <a:latin typeface="Consolas" pitchFamily="49" charset="0"/>
                <a:cs typeface="Consolas" pitchFamily="49" charset="0"/>
              </a:rPr>
              <a:t>();</a:t>
            </a:r>
          </a:p>
        </p:txBody>
      </p:sp>
      <p:sp>
        <p:nvSpPr>
          <p:cNvPr id="7" name="TextBox 6"/>
          <p:cNvSpPr txBox="1"/>
          <p:nvPr/>
        </p:nvSpPr>
        <p:spPr>
          <a:xfrm>
            <a:off x="4724400" y="4209534"/>
            <a:ext cx="43434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1200" b="1" dirty="0" err="1" smtClean="0">
                <a:solidFill>
                  <a:prstClr val="black"/>
                </a:solidFill>
                <a:latin typeface="Consolas" pitchFamily="49" charset="0"/>
              </a:rPr>
              <a:t>checkAssumtpions</a:t>
            </a:r>
            <a:r>
              <a:rPr lang="en-US" sz="1200" b="0" dirty="0" smtClean="0">
                <a:solidFill>
                  <a:prstClr val="black"/>
                </a:solidFill>
                <a:latin typeface="Consolas" pitchFamily="49" charset="0"/>
              </a:rPr>
              <a:t> ()</a:t>
            </a:r>
          </a:p>
          <a:p>
            <a:pPr algn="l" fontAlgn="auto">
              <a:spcBef>
                <a:spcPts val="0"/>
              </a:spcBef>
              <a:spcAft>
                <a:spcPts val="0"/>
              </a:spcAft>
            </a:pPr>
            <a:r>
              <a:rPr lang="en-US" sz="1200" b="0" dirty="0" smtClean="0">
                <a:solidFill>
                  <a:prstClr val="black"/>
                </a:solidFill>
                <a:latin typeface="Consolas" pitchFamily="49" charset="0"/>
              </a:rPr>
              <a:t>  for t in [0,N-1): </a:t>
            </a:r>
          </a:p>
          <a:p>
            <a:pPr algn="l" fontAlgn="auto">
              <a:spcBef>
                <a:spcPts val="0"/>
              </a:spcBef>
              <a:spcAft>
                <a:spcPts val="0"/>
              </a:spcAft>
            </a:pPr>
            <a:r>
              <a:rPr lang="en-US" sz="1200" b="0" dirty="0" smtClean="0">
                <a:solidFill>
                  <a:prstClr val="black"/>
                </a:solidFill>
                <a:latin typeface="Consolas" pitchFamily="49" charset="0"/>
              </a:rPr>
              <a:t>    for each global g:</a:t>
            </a:r>
          </a:p>
          <a:p>
            <a:pPr algn="l" fontAlgn="auto">
              <a:spcBef>
                <a:spcPts val="0"/>
              </a:spcBef>
              <a:spcAft>
                <a:spcPts val="0"/>
              </a:spcAft>
            </a:pPr>
            <a:r>
              <a:rPr lang="en-US" sz="1200" b="0" dirty="0" smtClean="0">
                <a:solidFill>
                  <a:prstClr val="black"/>
                </a:solidFill>
                <a:latin typeface="Consolas" pitchFamily="49" charset="0"/>
              </a:rPr>
              <a:t>      </a:t>
            </a:r>
            <a:r>
              <a:rPr lang="en-US" sz="1200" b="1" dirty="0" smtClean="0">
                <a:solidFill>
                  <a:prstClr val="black"/>
                </a:solidFill>
                <a:latin typeface="Consolas" pitchFamily="49" charset="0"/>
              </a:rPr>
              <a:t>assume</a:t>
            </a:r>
            <a:r>
              <a:rPr lang="en-US" sz="1200" b="0" dirty="0" smtClean="0">
                <a:solidFill>
                  <a:prstClr val="black"/>
                </a:solidFill>
                <a:latin typeface="Consolas" pitchFamily="49" charset="0"/>
              </a:rPr>
              <a:t> (g[t] == </a:t>
            </a:r>
            <a:r>
              <a:rPr lang="en-US" sz="1200" dirty="0" err="1" smtClean="0">
                <a:solidFill>
                  <a:prstClr val="black"/>
                </a:solidFill>
                <a:latin typeface="Consolas" pitchFamily="49" charset="0"/>
              </a:rPr>
              <a:t>i</a:t>
            </a:r>
            <a:r>
              <a:rPr lang="en-US" sz="1200" b="0" dirty="0" err="1" smtClean="0">
                <a:solidFill>
                  <a:prstClr val="black"/>
                </a:solidFill>
                <a:latin typeface="Consolas" pitchFamily="49" charset="0"/>
              </a:rPr>
              <a:t>_g</a:t>
            </a:r>
            <a:r>
              <a:rPr lang="en-US" sz="1200" b="0" dirty="0" smtClean="0">
                <a:solidFill>
                  <a:prstClr val="black"/>
                </a:solidFill>
                <a:latin typeface="Consolas" pitchFamily="49" charset="0"/>
              </a:rPr>
              <a:t>[t+1]);  </a:t>
            </a:r>
            <a:endParaRPr lang="en-US" sz="1200" b="0" dirty="0">
              <a:solidFill>
                <a:prstClr val="black"/>
              </a:solidFill>
              <a:latin typeface="Consolas" pitchFamily="49" charset="0"/>
            </a:endParaRPr>
          </a:p>
        </p:txBody>
      </p:sp>
      <p:sp>
        <p:nvSpPr>
          <p:cNvPr id="8" name="TextBox 7"/>
          <p:cNvSpPr txBox="1"/>
          <p:nvPr/>
        </p:nvSpPr>
        <p:spPr>
          <a:xfrm>
            <a:off x="304800" y="988874"/>
            <a:ext cx="7086600" cy="16004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1400" b="1" dirty="0" err="1" smtClean="0">
                <a:solidFill>
                  <a:prstClr val="black"/>
                </a:solidFill>
                <a:latin typeface="Consolas" pitchFamily="49" charset="0"/>
              </a:rPr>
              <a:t>var</a:t>
            </a:r>
            <a:endParaRPr lang="en-US" sz="1400" dirty="0" smtClean="0">
              <a:solidFill>
                <a:prstClr val="black"/>
              </a:solidFill>
              <a:latin typeface="Consolas" pitchFamily="49" charset="0"/>
            </a:endParaRPr>
          </a:p>
          <a:p>
            <a:r>
              <a:rPr lang="en-US" sz="1400" b="1" dirty="0" smtClean="0">
                <a:solidFill>
                  <a:prstClr val="black"/>
                </a:solidFill>
                <a:latin typeface="Consolas" pitchFamily="49" charset="0"/>
              </a:rPr>
              <a:t>  </a:t>
            </a:r>
            <a:r>
              <a:rPr lang="en-US" sz="1400" dirty="0" err="1" smtClean="0">
                <a:solidFill>
                  <a:prstClr val="black"/>
                </a:solidFill>
                <a:latin typeface="Consolas" pitchFamily="49" charset="0"/>
              </a:rPr>
              <a:t>int</a:t>
            </a:r>
            <a:r>
              <a:rPr lang="en-US" sz="1400" dirty="0" smtClean="0">
                <a:solidFill>
                  <a:prstClr val="black"/>
                </a:solidFill>
                <a:latin typeface="Consolas" pitchFamily="49" charset="0"/>
              </a:rPr>
              <a:t> round;                       </a:t>
            </a:r>
            <a:r>
              <a:rPr lang="en-US" sz="1400" dirty="0" smtClean="0">
                <a:solidFill>
                  <a:srgbClr val="00B050"/>
                </a:solidFill>
                <a:latin typeface="Consolas" pitchFamily="49" charset="0"/>
              </a:rPr>
              <a:t>// current round</a:t>
            </a:r>
          </a:p>
          <a:p>
            <a:r>
              <a:rPr lang="en-US" sz="1400" dirty="0" smtClean="0">
                <a:solidFill>
                  <a:prstClr val="black"/>
                </a:solidFill>
                <a:latin typeface="Consolas" pitchFamily="49" charset="0"/>
              </a:rPr>
              <a:t>  </a:t>
            </a:r>
            <a:r>
              <a:rPr lang="en-US" sz="1400" dirty="0" err="1" smtClean="0">
                <a:solidFill>
                  <a:prstClr val="black"/>
                </a:solidFill>
                <a:latin typeface="Consolas" pitchFamily="49" charset="0"/>
              </a:rPr>
              <a:t>int</a:t>
            </a:r>
            <a:r>
              <a:rPr lang="en-US" sz="1400" dirty="0" smtClean="0">
                <a:solidFill>
                  <a:prstClr val="black"/>
                </a:solidFill>
                <a:latin typeface="Consolas" pitchFamily="49" charset="0"/>
              </a:rPr>
              <a:t> job;                         </a:t>
            </a:r>
            <a:r>
              <a:rPr lang="en-US" sz="1400" dirty="0" smtClean="0">
                <a:solidFill>
                  <a:srgbClr val="00B050"/>
                </a:solidFill>
                <a:latin typeface="Consolas" pitchFamily="49" charset="0"/>
              </a:rPr>
              <a:t>// current job</a:t>
            </a:r>
          </a:p>
          <a:p>
            <a:r>
              <a:rPr lang="en-US" sz="1400" dirty="0" smtClean="0">
                <a:solidFill>
                  <a:prstClr val="black"/>
                </a:solidFill>
                <a:latin typeface="Consolas" pitchFamily="49" charset="0"/>
              </a:rPr>
              <a:t>  </a:t>
            </a:r>
            <a:r>
              <a:rPr lang="en-US" sz="1400" dirty="0" err="1" smtClean="0">
                <a:solidFill>
                  <a:prstClr val="black"/>
                </a:solidFill>
                <a:latin typeface="Consolas" pitchFamily="49" charset="0"/>
              </a:rPr>
              <a:t>int</a:t>
            </a:r>
            <a:r>
              <a:rPr lang="en-US" sz="1400" dirty="0" smtClean="0">
                <a:solidFill>
                  <a:prstClr val="black"/>
                </a:solidFill>
                <a:latin typeface="Consolas" pitchFamily="49" charset="0"/>
              </a:rPr>
              <a:t> </a:t>
            </a:r>
            <a:r>
              <a:rPr lang="en-US" sz="1400" dirty="0" err="1" smtClean="0">
                <a:solidFill>
                  <a:prstClr val="black"/>
                </a:solidFill>
                <a:latin typeface="Consolas" pitchFamily="49" charset="0"/>
              </a:rPr>
              <a:t>endRound</a:t>
            </a:r>
            <a:r>
              <a:rPr lang="en-US" sz="1400" dirty="0" smtClean="0">
                <a:solidFill>
                  <a:prstClr val="black"/>
                </a:solidFill>
                <a:latin typeface="Consolas" pitchFamily="49" charset="0"/>
              </a:rPr>
              <a:t>;                    </a:t>
            </a:r>
            <a:r>
              <a:rPr lang="en-US" sz="1400" dirty="0" smtClean="0">
                <a:solidFill>
                  <a:srgbClr val="00B050"/>
                </a:solidFill>
                <a:latin typeface="Consolas" pitchFamily="49" charset="0"/>
              </a:rPr>
              <a:t>// end round of the current job</a:t>
            </a:r>
          </a:p>
          <a:p>
            <a:r>
              <a:rPr lang="en-US" sz="1400" dirty="0" smtClean="0">
                <a:solidFill>
                  <a:prstClr val="black"/>
                </a:solidFill>
                <a:latin typeface="Consolas" pitchFamily="49" charset="0"/>
              </a:rPr>
              <a:t>  </a:t>
            </a:r>
            <a:r>
              <a:rPr lang="en-US" sz="1400" dirty="0" err="1" smtClean="0">
                <a:solidFill>
                  <a:prstClr val="black"/>
                </a:solidFill>
                <a:latin typeface="Consolas" pitchFamily="49" charset="0"/>
              </a:rPr>
              <a:t>int</a:t>
            </a:r>
            <a:r>
              <a:rPr lang="en-US" sz="1400" dirty="0" smtClean="0">
                <a:solidFill>
                  <a:prstClr val="black"/>
                </a:solidFill>
                <a:latin typeface="Consolas" pitchFamily="49" charset="0"/>
              </a:rPr>
              <a:t> g[R], </a:t>
            </a:r>
            <a:r>
              <a:rPr lang="en-US" sz="1400" dirty="0" err="1" smtClean="0">
                <a:solidFill>
                  <a:prstClr val="black"/>
                </a:solidFill>
                <a:latin typeface="Consolas" pitchFamily="49" charset="0"/>
              </a:rPr>
              <a:t>i_g</a:t>
            </a:r>
            <a:r>
              <a:rPr lang="en-US" sz="1400" dirty="0" smtClean="0">
                <a:solidFill>
                  <a:prstClr val="black"/>
                </a:solidFill>
                <a:latin typeface="Consolas" pitchFamily="49" charset="0"/>
              </a:rPr>
              <a:t>[R];                </a:t>
            </a:r>
            <a:r>
              <a:rPr lang="en-US" sz="1400" dirty="0" smtClean="0">
                <a:solidFill>
                  <a:srgbClr val="00B050"/>
                </a:solidFill>
                <a:latin typeface="Consolas" pitchFamily="49" charset="0"/>
              </a:rPr>
              <a:t>// global and initial global</a:t>
            </a:r>
          </a:p>
          <a:p>
            <a:r>
              <a:rPr lang="en-US" sz="1400" dirty="0" smtClean="0">
                <a:solidFill>
                  <a:prstClr val="black"/>
                </a:solidFill>
                <a:latin typeface="Consolas" pitchFamily="49" charset="0"/>
              </a:rPr>
              <a:t>  </a:t>
            </a:r>
            <a:r>
              <a:rPr lang="en-US" sz="1400" dirty="0" err="1" smtClean="0">
                <a:solidFill>
                  <a:prstClr val="black"/>
                </a:solidFill>
                <a:latin typeface="Consolas" pitchFamily="49" charset="0"/>
              </a:rPr>
              <a:t>int</a:t>
            </a:r>
            <a:r>
              <a:rPr lang="en-US" sz="1400" dirty="0" smtClean="0">
                <a:solidFill>
                  <a:prstClr val="black"/>
                </a:solidFill>
                <a:latin typeface="Consolas" pitchFamily="49" charset="0"/>
              </a:rPr>
              <a:t> start[N][J], end[N][J];      </a:t>
            </a:r>
            <a:r>
              <a:rPr lang="en-US" sz="1400" dirty="0" smtClean="0">
                <a:solidFill>
                  <a:srgbClr val="00B050"/>
                </a:solidFill>
                <a:latin typeface="Consolas" pitchFamily="49" charset="0"/>
              </a:rPr>
              <a:t>// start/end round of every job</a:t>
            </a:r>
          </a:p>
          <a:p>
            <a:r>
              <a:rPr lang="en-US" sz="1400" dirty="0" smtClean="0">
                <a:solidFill>
                  <a:prstClr val="black"/>
                </a:solidFill>
                <a:latin typeface="Consolas" pitchFamily="49" charset="0"/>
              </a:rPr>
              <a:t>  </a:t>
            </a:r>
            <a:r>
              <a:rPr lang="en-US" sz="1400" dirty="0" err="1" smtClean="0">
                <a:solidFill>
                  <a:prstClr val="black"/>
                </a:solidFill>
                <a:latin typeface="Consolas" pitchFamily="49" charset="0"/>
              </a:rPr>
              <a:t>Bool</a:t>
            </a:r>
            <a:r>
              <a:rPr lang="en-US" sz="1400" dirty="0" smtClean="0">
                <a:solidFill>
                  <a:prstClr val="black"/>
                </a:solidFill>
                <a:latin typeface="Consolas" pitchFamily="49" charset="0"/>
              </a:rPr>
              <a:t> </a:t>
            </a:r>
            <a:r>
              <a:rPr lang="en-US" sz="1400" dirty="0" err="1" smtClean="0">
                <a:solidFill>
                  <a:prstClr val="black"/>
                </a:solidFill>
                <a:latin typeface="Consolas" pitchFamily="49" charset="0"/>
              </a:rPr>
              <a:t>localAssert</a:t>
            </a:r>
            <a:r>
              <a:rPr lang="en-US" sz="1400" dirty="0" smtClean="0">
                <a:solidFill>
                  <a:prstClr val="black"/>
                </a:solidFill>
                <a:latin typeface="Consolas" pitchFamily="49" charset="0"/>
              </a:rPr>
              <a:t>[N][J] = {1..1}; </a:t>
            </a:r>
            <a:r>
              <a:rPr lang="en-US" sz="1400" dirty="0" smtClean="0">
                <a:solidFill>
                  <a:srgbClr val="00B050"/>
                </a:solidFill>
                <a:latin typeface="Consolas" pitchFamily="49" charset="0"/>
              </a:rPr>
              <a:t>// local assertions</a:t>
            </a:r>
          </a:p>
        </p:txBody>
      </p:sp>
      <p:sp>
        <p:nvSpPr>
          <p:cNvPr id="9" name="TextBox 8"/>
          <p:cNvSpPr txBox="1"/>
          <p:nvPr/>
        </p:nvSpPr>
        <p:spPr>
          <a:xfrm>
            <a:off x="4724400" y="5105400"/>
            <a:ext cx="43434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1200" b="1" dirty="0" err="1" smtClean="0">
                <a:solidFill>
                  <a:prstClr val="black"/>
                </a:solidFill>
                <a:latin typeface="Consolas" pitchFamily="49" charset="0"/>
              </a:rPr>
              <a:t>checkAssertions</a:t>
            </a:r>
            <a:r>
              <a:rPr lang="en-US" sz="1200" b="0" dirty="0" smtClean="0">
                <a:solidFill>
                  <a:prstClr val="black"/>
                </a:solidFill>
                <a:latin typeface="Consolas" pitchFamily="49" charset="0"/>
              </a:rPr>
              <a:t> ()</a:t>
            </a:r>
          </a:p>
          <a:p>
            <a:pPr algn="l" fontAlgn="auto">
              <a:spcBef>
                <a:spcPts val="0"/>
              </a:spcBef>
              <a:spcAft>
                <a:spcPts val="0"/>
              </a:spcAft>
            </a:pPr>
            <a:r>
              <a:rPr lang="en-US" sz="1200" b="0" dirty="0" smtClean="0">
                <a:solidFill>
                  <a:prstClr val="black"/>
                </a:solidFill>
                <a:latin typeface="Consolas" pitchFamily="49" charset="0"/>
              </a:rPr>
              <a:t>  for t in [0,N-1): </a:t>
            </a:r>
          </a:p>
          <a:p>
            <a:pPr algn="l" fontAlgn="auto">
              <a:spcBef>
                <a:spcPts val="0"/>
              </a:spcBef>
              <a:spcAft>
                <a:spcPts val="0"/>
              </a:spcAft>
            </a:pPr>
            <a:r>
              <a:rPr lang="en-US" sz="1200" b="0" dirty="0" smtClean="0">
                <a:solidFill>
                  <a:prstClr val="black"/>
                </a:solidFill>
                <a:latin typeface="Consolas" pitchFamily="49" charset="0"/>
              </a:rPr>
              <a:t>    for j in [0,J</a:t>
            </a:r>
            <a:r>
              <a:rPr lang="en-US" sz="1200" b="0" baseline="-25000" dirty="0" smtClean="0">
                <a:solidFill>
                  <a:prstClr val="black"/>
                </a:solidFill>
                <a:latin typeface="Consolas" pitchFamily="49" charset="0"/>
              </a:rPr>
              <a:t>t</a:t>
            </a:r>
            <a:r>
              <a:rPr lang="en-US" sz="1200" b="0" dirty="0" smtClean="0">
                <a:solidFill>
                  <a:prstClr val="black"/>
                </a:solidFill>
                <a:latin typeface="Consolas" pitchFamily="49" charset="0"/>
              </a:rPr>
              <a:t>):</a:t>
            </a:r>
          </a:p>
          <a:p>
            <a:pPr algn="l" fontAlgn="auto">
              <a:spcBef>
                <a:spcPts val="0"/>
              </a:spcBef>
              <a:spcAft>
                <a:spcPts val="0"/>
              </a:spcAft>
            </a:pPr>
            <a:r>
              <a:rPr lang="en-US" sz="1200" b="0" dirty="0" smtClean="0">
                <a:solidFill>
                  <a:prstClr val="black"/>
                </a:solidFill>
                <a:latin typeface="Consolas" pitchFamily="49" charset="0"/>
              </a:rPr>
              <a:t>      </a:t>
            </a:r>
            <a:r>
              <a:rPr lang="en-US" sz="1200" b="1" dirty="0" smtClean="0">
                <a:solidFill>
                  <a:prstClr val="black"/>
                </a:solidFill>
                <a:latin typeface="Consolas" pitchFamily="49" charset="0"/>
              </a:rPr>
              <a:t>assert</a:t>
            </a:r>
            <a:r>
              <a:rPr lang="en-US" sz="1200" dirty="0" smtClean="0">
                <a:solidFill>
                  <a:prstClr val="black"/>
                </a:solidFill>
                <a:latin typeface="Consolas" pitchFamily="49" charset="0"/>
              </a:rPr>
              <a:t> (</a:t>
            </a:r>
            <a:r>
              <a:rPr lang="en-US" sz="1200" dirty="0" err="1" smtClean="0">
                <a:solidFill>
                  <a:prstClr val="black"/>
                </a:solidFill>
                <a:latin typeface="Consolas" pitchFamily="49" charset="0"/>
              </a:rPr>
              <a:t>localAssert</a:t>
            </a:r>
            <a:r>
              <a:rPr lang="en-US" sz="1200" dirty="0" smtClean="0">
                <a:solidFill>
                  <a:prstClr val="black"/>
                </a:solidFill>
                <a:latin typeface="Consolas" pitchFamily="49" charset="0"/>
              </a:rPr>
              <a:t>[t][j]);</a:t>
            </a:r>
            <a:endParaRPr lang="en-US" sz="1200" b="1" dirty="0">
              <a:solidFill>
                <a:prstClr val="black"/>
              </a:solidFill>
              <a:latin typeface="Consolas" pitchFamily="49"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7798"/>
          </a:xfrm>
        </p:spPr>
        <p:txBody>
          <a:bodyPr/>
          <a:lstStyle/>
          <a:p>
            <a:r>
              <a:rPr lang="en-US" dirty="0" err="1" smtClean="0"/>
              <a:t>Sequentialization</a:t>
            </a:r>
            <a:r>
              <a:rPr lang="en-US" dirty="0" smtClean="0"/>
              <a:t>: Task Body			2/3</a:t>
            </a:r>
            <a:endParaRPr lang="en-US" dirty="0"/>
          </a:p>
        </p:txBody>
      </p:sp>
      <p:sp>
        <p:nvSpPr>
          <p:cNvPr id="10" name="TextBox 9"/>
          <p:cNvSpPr txBox="1"/>
          <p:nvPr/>
        </p:nvSpPr>
        <p:spPr>
          <a:xfrm>
            <a:off x="609600" y="990600"/>
            <a:ext cx="64008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smtClean="0">
                <a:solidFill>
                  <a:prstClr val="black"/>
                </a:solidFill>
                <a:latin typeface="Consolas" pitchFamily="49" charset="0"/>
                <a:cs typeface="Consolas" pitchFamily="49" charset="0"/>
              </a:rPr>
              <a:t>void </a:t>
            </a:r>
            <a:r>
              <a:rPr lang="en-US" sz="1600" b="1" dirty="0" err="1" smtClean="0">
                <a:solidFill>
                  <a:prstClr val="black"/>
                </a:solidFill>
                <a:latin typeface="Consolas" pitchFamily="49" charset="0"/>
                <a:cs typeface="Consolas" pitchFamily="49" charset="0"/>
              </a:rPr>
              <a:t>T</a:t>
            </a:r>
            <a:r>
              <a:rPr lang="en-US" sz="1600" b="1" baseline="30000" dirty="0" err="1" smtClean="0">
                <a:solidFill>
                  <a:prstClr val="black"/>
                </a:solidFill>
                <a:latin typeface="Consolas" pitchFamily="49" charset="0"/>
                <a:cs typeface="Consolas" pitchFamily="49" charset="0"/>
              </a:rPr>
              <a:t>’</a:t>
            </a:r>
            <a:r>
              <a:rPr lang="en-US" sz="1600" b="1" baseline="-25000" dirty="0" err="1" smtClean="0">
                <a:solidFill>
                  <a:prstClr val="black"/>
                </a:solidFill>
                <a:latin typeface="Consolas" pitchFamily="49" charset="0"/>
                <a:cs typeface="Consolas" pitchFamily="49" charset="0"/>
              </a:rPr>
              <a:t>t</a:t>
            </a:r>
            <a:r>
              <a:rPr lang="en-US" sz="1600" b="1" baseline="-25000" dirty="0" smtClean="0">
                <a:solidFill>
                  <a:prstClr val="black"/>
                </a:solidFill>
                <a:latin typeface="Consolas" pitchFamily="49" charset="0"/>
                <a:cs typeface="Consolas" pitchFamily="49" charset="0"/>
              </a:rPr>
              <a:t> </a:t>
            </a:r>
            <a:r>
              <a:rPr lang="en-US" sz="1600" b="0" dirty="0" smtClean="0">
                <a:solidFill>
                  <a:prstClr val="black"/>
                </a:solidFill>
                <a:latin typeface="Consolas" pitchFamily="49" charset="0"/>
                <a:cs typeface="Consolas" pitchFamily="49" charset="0"/>
              </a:rPr>
              <a:t>()</a:t>
            </a:r>
          </a:p>
          <a:p>
            <a:r>
              <a:rPr lang="en-US" sz="1600" dirty="0" smtClean="0">
                <a:solidFill>
                  <a:prstClr val="black"/>
                </a:solidFill>
                <a:latin typeface="Consolas" pitchFamily="49" charset="0"/>
                <a:cs typeface="Consolas" pitchFamily="49" charset="0"/>
              </a:rPr>
              <a:t>  </a:t>
            </a:r>
            <a:r>
              <a:rPr lang="en-US" sz="1600" dirty="0" smtClean="0">
                <a:solidFill>
                  <a:srgbClr val="00B050"/>
                </a:solidFill>
                <a:latin typeface="Consolas" pitchFamily="49" charset="0"/>
                <a:cs typeface="Consolas" pitchFamily="49" charset="0"/>
              </a:rPr>
              <a:t>Same as </a:t>
            </a:r>
            <a:r>
              <a:rPr lang="en-US" sz="1600" b="1" dirty="0" err="1" smtClean="0">
                <a:solidFill>
                  <a:prstClr val="black"/>
                </a:solidFill>
                <a:latin typeface="Consolas" pitchFamily="49" charset="0"/>
                <a:cs typeface="Consolas" pitchFamily="49" charset="0"/>
              </a:rPr>
              <a:t>T</a:t>
            </a:r>
            <a:r>
              <a:rPr lang="en-US" sz="1600" b="1" baseline="-25000" dirty="0" err="1" smtClean="0">
                <a:solidFill>
                  <a:prstClr val="black"/>
                </a:solidFill>
                <a:latin typeface="Consolas" pitchFamily="49" charset="0"/>
                <a:cs typeface="Consolas" pitchFamily="49" charset="0"/>
              </a:rPr>
              <a:t>t</a:t>
            </a:r>
            <a:r>
              <a:rPr lang="en-US" sz="1600" dirty="0" smtClean="0">
                <a:solidFill>
                  <a:srgbClr val="00B050"/>
                </a:solidFill>
                <a:latin typeface="Consolas" pitchFamily="49" charset="0"/>
                <a:cs typeface="Consolas" pitchFamily="49" charset="0"/>
              </a:rPr>
              <a:t>, but each statement </a:t>
            </a:r>
            <a:r>
              <a:rPr lang="en-US" sz="1600" dirty="0" smtClean="0">
                <a:solidFill>
                  <a:prstClr val="black"/>
                </a:solidFill>
                <a:latin typeface="Consolas" pitchFamily="49" charset="0"/>
                <a:cs typeface="Consolas" pitchFamily="49" charset="0"/>
              </a:rPr>
              <a:t>‘</a:t>
            </a:r>
            <a:r>
              <a:rPr lang="en-US" sz="1600" dirty="0" err="1" smtClean="0">
                <a:solidFill>
                  <a:prstClr val="black"/>
                </a:solidFill>
                <a:latin typeface="Consolas" pitchFamily="49" charset="0"/>
                <a:cs typeface="Consolas" pitchFamily="49" charset="0"/>
              </a:rPr>
              <a:t>st</a:t>
            </a:r>
            <a:r>
              <a:rPr lang="en-US" sz="1600" dirty="0" smtClean="0">
                <a:solidFill>
                  <a:prstClr val="black"/>
                </a:solidFill>
                <a:latin typeface="Consolas" pitchFamily="49" charset="0"/>
                <a:cs typeface="Consolas" pitchFamily="49" charset="0"/>
              </a:rPr>
              <a:t>’ </a:t>
            </a:r>
            <a:r>
              <a:rPr lang="en-US" sz="1600" dirty="0" smtClean="0">
                <a:solidFill>
                  <a:srgbClr val="00B050"/>
                </a:solidFill>
                <a:latin typeface="Consolas" pitchFamily="49" charset="0"/>
                <a:cs typeface="Consolas" pitchFamily="49" charset="0"/>
              </a:rPr>
              <a:t>is replaced with:</a:t>
            </a:r>
          </a:p>
          <a:p>
            <a:r>
              <a:rPr lang="en-US" sz="1600" dirty="0" smtClean="0">
                <a:solidFill>
                  <a:prstClr val="black"/>
                </a:solidFill>
                <a:latin typeface="Consolas" pitchFamily="49" charset="0"/>
                <a:cs typeface="Consolas" pitchFamily="49" charset="0"/>
              </a:rPr>
              <a:t>    </a:t>
            </a:r>
            <a:r>
              <a:rPr lang="en-US" sz="1600" dirty="0" err="1" smtClean="0">
                <a:solidFill>
                  <a:prstClr val="black"/>
                </a:solidFill>
                <a:latin typeface="Consolas" pitchFamily="49" charset="0"/>
                <a:cs typeface="Consolas" pitchFamily="49" charset="0"/>
              </a:rPr>
              <a:t>contextSwitch</a:t>
            </a:r>
            <a:r>
              <a:rPr lang="en-US" sz="1600" dirty="0" smtClean="0">
                <a:solidFill>
                  <a:prstClr val="black"/>
                </a:solidFill>
                <a:latin typeface="Consolas" pitchFamily="49" charset="0"/>
                <a:cs typeface="Consolas" pitchFamily="49" charset="0"/>
              </a:rPr>
              <a:t> (t); </a:t>
            </a:r>
            <a:r>
              <a:rPr lang="en-US" sz="1600" dirty="0" err="1" smtClean="0">
                <a:solidFill>
                  <a:prstClr val="black"/>
                </a:solidFill>
                <a:latin typeface="Consolas" pitchFamily="49" charset="0"/>
                <a:cs typeface="Consolas" pitchFamily="49" charset="0"/>
              </a:rPr>
              <a:t>st</a:t>
            </a:r>
            <a:r>
              <a:rPr lang="en-US" sz="1600" dirty="0" smtClean="0">
                <a:solidFill>
                  <a:prstClr val="black"/>
                </a:solidFill>
                <a:latin typeface="Consolas" pitchFamily="49" charset="0"/>
                <a:cs typeface="Consolas" pitchFamily="49" charset="0"/>
              </a:rPr>
              <a:t>[g </a:t>
            </a:r>
            <a:r>
              <a:rPr lang="en-US" sz="1600" dirty="0" smtClean="0">
                <a:solidFill>
                  <a:prstClr val="black"/>
                </a:solidFill>
                <a:latin typeface="Consolas" pitchFamily="49" charset="0"/>
                <a:cs typeface="Consolas" pitchFamily="49" charset="0"/>
                <a:sym typeface="Symbol"/>
              </a:rPr>
              <a:t></a:t>
            </a:r>
            <a:r>
              <a:rPr lang="en-US" sz="1600" dirty="0" smtClean="0">
                <a:solidFill>
                  <a:prstClr val="black"/>
                </a:solidFill>
                <a:latin typeface="Consolas" pitchFamily="49" charset="0"/>
                <a:cs typeface="Consolas" pitchFamily="49" charset="0"/>
              </a:rPr>
              <a:t> g[round]];</a:t>
            </a:r>
          </a:p>
          <a:p>
            <a:r>
              <a:rPr lang="en-US" sz="1600" dirty="0" smtClean="0">
                <a:solidFill>
                  <a:prstClr val="black"/>
                </a:solidFill>
                <a:latin typeface="Consolas" pitchFamily="49" charset="0"/>
                <a:cs typeface="Consolas" pitchFamily="49" charset="0"/>
              </a:rPr>
              <a:t>  </a:t>
            </a:r>
            <a:r>
              <a:rPr lang="en-US" sz="1600" dirty="0" smtClean="0">
                <a:solidFill>
                  <a:srgbClr val="00B050"/>
                </a:solidFill>
                <a:latin typeface="Consolas" pitchFamily="49" charset="0"/>
                <a:cs typeface="Consolas" pitchFamily="49" charset="0"/>
              </a:rPr>
              <a:t>and each </a:t>
            </a:r>
            <a:r>
              <a:rPr lang="en-US" sz="1600" dirty="0" smtClean="0">
                <a:solidFill>
                  <a:prstClr val="black"/>
                </a:solidFill>
                <a:latin typeface="Consolas" pitchFamily="49" charset="0"/>
                <a:cs typeface="Consolas" pitchFamily="49" charset="0"/>
              </a:rPr>
              <a:t>‘</a:t>
            </a:r>
            <a:r>
              <a:rPr lang="en-US" sz="1600" b="1" dirty="0" smtClean="0">
                <a:solidFill>
                  <a:prstClr val="black"/>
                </a:solidFill>
                <a:latin typeface="Consolas" pitchFamily="49" charset="0"/>
                <a:cs typeface="Consolas" pitchFamily="49" charset="0"/>
              </a:rPr>
              <a:t>assert</a:t>
            </a:r>
            <a:r>
              <a:rPr lang="en-US" sz="1600" dirty="0" smtClean="0">
                <a:solidFill>
                  <a:prstClr val="black"/>
                </a:solidFill>
                <a:latin typeface="Consolas" pitchFamily="49" charset="0"/>
                <a:cs typeface="Consolas" pitchFamily="49" charset="0"/>
              </a:rPr>
              <a:t>(e)’ </a:t>
            </a:r>
            <a:r>
              <a:rPr lang="en-US" sz="1600" dirty="0" smtClean="0">
                <a:solidFill>
                  <a:srgbClr val="00B050"/>
                </a:solidFill>
                <a:latin typeface="Consolas" pitchFamily="49" charset="0"/>
                <a:cs typeface="Consolas" pitchFamily="49" charset="0"/>
              </a:rPr>
              <a:t>is replaced with:</a:t>
            </a:r>
          </a:p>
          <a:p>
            <a:r>
              <a:rPr lang="en-US" sz="1600" i="1" dirty="0" smtClean="0">
                <a:solidFill>
                  <a:prstClr val="black"/>
                </a:solidFill>
                <a:latin typeface="Consolas" pitchFamily="49" charset="0"/>
                <a:cs typeface="Consolas" pitchFamily="49" charset="0"/>
              </a:rPr>
              <a:t>    </a:t>
            </a:r>
            <a:r>
              <a:rPr lang="en-US" sz="1600" dirty="0" err="1" smtClean="0">
                <a:solidFill>
                  <a:prstClr val="black"/>
                </a:solidFill>
                <a:latin typeface="Consolas" pitchFamily="49" charset="0"/>
                <a:cs typeface="Consolas" pitchFamily="49" charset="0"/>
              </a:rPr>
              <a:t>localAssert</a:t>
            </a:r>
            <a:r>
              <a:rPr lang="en-US" sz="1600" dirty="0" smtClean="0">
                <a:solidFill>
                  <a:prstClr val="black"/>
                </a:solidFill>
                <a:latin typeface="Consolas" pitchFamily="49" charset="0"/>
                <a:cs typeface="Consolas" pitchFamily="49" charset="0"/>
              </a:rPr>
              <a:t>[t][job] = e;</a:t>
            </a:r>
          </a:p>
        </p:txBody>
      </p:sp>
      <p:sp>
        <p:nvSpPr>
          <p:cNvPr id="11" name="TextBox 10"/>
          <p:cNvSpPr txBox="1"/>
          <p:nvPr/>
        </p:nvSpPr>
        <p:spPr>
          <a:xfrm>
            <a:off x="609600" y="2590800"/>
            <a:ext cx="8001000" cy="329320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1600" dirty="0" smtClean="0">
                <a:solidFill>
                  <a:prstClr val="black"/>
                </a:solidFill>
                <a:latin typeface="Consolas" pitchFamily="49" charset="0"/>
                <a:cs typeface="Consolas" pitchFamily="49" charset="0"/>
              </a:rPr>
              <a:t>void </a:t>
            </a:r>
            <a:r>
              <a:rPr lang="en-US" sz="1600" b="1" dirty="0" err="1" smtClean="0">
                <a:solidFill>
                  <a:prstClr val="black"/>
                </a:solidFill>
                <a:latin typeface="Consolas" pitchFamily="49" charset="0"/>
                <a:cs typeface="Consolas" pitchFamily="49" charset="0"/>
              </a:rPr>
              <a:t>contextSwitch</a:t>
            </a:r>
            <a:r>
              <a:rPr lang="en-US" sz="1600" b="1" dirty="0" smtClean="0">
                <a:solidFill>
                  <a:prstClr val="black"/>
                </a:solidFill>
                <a:latin typeface="Consolas" pitchFamily="49" charset="0"/>
                <a:cs typeface="Consolas" pitchFamily="49" charset="0"/>
              </a:rPr>
              <a:t> </a:t>
            </a:r>
            <a:r>
              <a:rPr lang="en-US" sz="1600" b="0" dirty="0" smtClean="0">
                <a:solidFill>
                  <a:prstClr val="black"/>
                </a:solidFill>
                <a:latin typeface="Consolas" pitchFamily="49" charset="0"/>
                <a:cs typeface="Consolas" pitchFamily="49" charset="0"/>
              </a:rPr>
              <a:t>(task t)</a:t>
            </a:r>
          </a:p>
          <a:p>
            <a:pPr algn="l" fontAlgn="auto">
              <a:spcBef>
                <a:spcPts val="0"/>
              </a:spcBef>
              <a:spcAft>
                <a:spcPts val="0"/>
              </a:spcAft>
            </a:pPr>
            <a:r>
              <a:rPr lang="en-US" sz="1600" dirty="0" smtClean="0">
                <a:solidFill>
                  <a:prstClr val="black"/>
                </a:solidFill>
                <a:latin typeface="Consolas" pitchFamily="49" charset="0"/>
                <a:cs typeface="Consolas" pitchFamily="49" charset="0"/>
              </a:rPr>
              <a:t>  </a:t>
            </a:r>
            <a:r>
              <a:rPr lang="en-US" sz="1600" dirty="0" err="1" smtClean="0">
                <a:solidFill>
                  <a:prstClr val="black"/>
                </a:solidFill>
                <a:latin typeface="Consolas" pitchFamily="49" charset="0"/>
                <a:cs typeface="Consolas" pitchFamily="49" charset="0"/>
              </a:rPr>
              <a:t>int</a:t>
            </a:r>
            <a:r>
              <a:rPr lang="en-US" sz="1600" dirty="0" smtClean="0">
                <a:solidFill>
                  <a:prstClr val="black"/>
                </a:solidFill>
                <a:latin typeface="Consolas" pitchFamily="49" charset="0"/>
                <a:cs typeface="Consolas" pitchFamily="49" charset="0"/>
              </a:rPr>
              <a:t> </a:t>
            </a:r>
            <a:r>
              <a:rPr lang="en-US" sz="1600" dirty="0" err="1" smtClean="0">
                <a:solidFill>
                  <a:prstClr val="black"/>
                </a:solidFill>
                <a:latin typeface="Consolas" pitchFamily="49" charset="0"/>
                <a:cs typeface="Consolas" pitchFamily="49" charset="0"/>
              </a:rPr>
              <a:t>oldRound</a:t>
            </a:r>
            <a:r>
              <a:rPr lang="en-US" sz="1600" dirty="0" smtClean="0">
                <a:solidFill>
                  <a:prstClr val="black"/>
                </a:solidFill>
                <a:latin typeface="Consolas" pitchFamily="49" charset="0"/>
                <a:cs typeface="Consolas" pitchFamily="49" charset="0"/>
              </a:rPr>
              <a:t>;</a:t>
            </a:r>
          </a:p>
          <a:p>
            <a:pPr algn="l" fontAlgn="auto">
              <a:spcBef>
                <a:spcPts val="0"/>
              </a:spcBef>
              <a:spcAft>
                <a:spcPts val="0"/>
              </a:spcAft>
            </a:pPr>
            <a:endParaRPr lang="en-US" sz="1600" b="0" dirty="0" smtClean="0">
              <a:solidFill>
                <a:prstClr val="black"/>
              </a:solidFill>
              <a:latin typeface="Consolas" pitchFamily="49" charset="0"/>
              <a:cs typeface="Consolas" pitchFamily="49" charset="0"/>
            </a:endParaRPr>
          </a:p>
          <a:p>
            <a:pPr algn="l" fontAlgn="auto">
              <a:spcBef>
                <a:spcPts val="0"/>
              </a:spcBef>
              <a:spcAft>
                <a:spcPts val="0"/>
              </a:spcAft>
            </a:pPr>
            <a:r>
              <a:rPr lang="en-US" sz="1600" dirty="0" smtClean="0">
                <a:solidFill>
                  <a:prstClr val="black"/>
                </a:solidFill>
                <a:latin typeface="Consolas" pitchFamily="49" charset="0"/>
                <a:cs typeface="Consolas" pitchFamily="49" charset="0"/>
              </a:rPr>
              <a:t>  if (</a:t>
            </a:r>
            <a:r>
              <a:rPr lang="en-US" sz="1600" dirty="0" err="1" smtClean="0">
                <a:solidFill>
                  <a:prstClr val="black"/>
                </a:solidFill>
                <a:latin typeface="Consolas" pitchFamily="49" charset="0"/>
                <a:cs typeface="Consolas" pitchFamily="49" charset="0"/>
              </a:rPr>
              <a:t>nondet</a:t>
            </a:r>
            <a:r>
              <a:rPr lang="en-US" sz="1600" dirty="0" smtClean="0">
                <a:solidFill>
                  <a:prstClr val="black"/>
                </a:solidFill>
                <a:latin typeface="Consolas" pitchFamily="49" charset="0"/>
                <a:cs typeface="Consolas" pitchFamily="49" charset="0"/>
              </a:rPr>
              <a:t> ()) return;  </a:t>
            </a:r>
            <a:r>
              <a:rPr lang="en-US" sz="1600" dirty="0" smtClean="0">
                <a:solidFill>
                  <a:srgbClr val="00B050"/>
                </a:solidFill>
                <a:latin typeface="Consolas" pitchFamily="49" charset="0"/>
                <a:cs typeface="Consolas" pitchFamily="49" charset="0"/>
              </a:rPr>
              <a:t>// non-</a:t>
            </a:r>
            <a:r>
              <a:rPr lang="en-US" sz="1600" dirty="0" err="1" smtClean="0">
                <a:solidFill>
                  <a:srgbClr val="00B050"/>
                </a:solidFill>
                <a:latin typeface="Consolas" pitchFamily="49" charset="0"/>
                <a:cs typeface="Consolas" pitchFamily="49" charset="0"/>
              </a:rPr>
              <a:t>det</a:t>
            </a:r>
            <a:r>
              <a:rPr lang="en-US" sz="1600" dirty="0" smtClean="0">
                <a:solidFill>
                  <a:srgbClr val="00B050"/>
                </a:solidFill>
                <a:latin typeface="Consolas" pitchFamily="49" charset="0"/>
                <a:cs typeface="Consolas" pitchFamily="49" charset="0"/>
              </a:rPr>
              <a:t> do not context switch</a:t>
            </a:r>
          </a:p>
          <a:p>
            <a:pPr algn="l" fontAlgn="auto">
              <a:spcBef>
                <a:spcPts val="0"/>
              </a:spcBef>
              <a:spcAft>
                <a:spcPts val="0"/>
              </a:spcAft>
            </a:pPr>
            <a:endParaRPr lang="en-US" sz="1600" dirty="0" smtClean="0">
              <a:solidFill>
                <a:srgbClr val="00B050"/>
              </a:solidFill>
              <a:latin typeface="Consolas" pitchFamily="49" charset="0"/>
              <a:cs typeface="Consolas" pitchFamily="49" charset="0"/>
            </a:endParaRPr>
          </a:p>
          <a:p>
            <a:pPr algn="l" fontAlgn="auto">
              <a:spcBef>
                <a:spcPts val="0"/>
              </a:spcBef>
              <a:spcAft>
                <a:spcPts val="0"/>
              </a:spcAft>
            </a:pPr>
            <a:r>
              <a:rPr lang="en-US" sz="1600" b="0" dirty="0" smtClean="0">
                <a:solidFill>
                  <a:prstClr val="black"/>
                </a:solidFill>
                <a:latin typeface="Consolas" pitchFamily="49" charset="0"/>
                <a:cs typeface="Consolas" pitchFamily="49" charset="0"/>
              </a:rPr>
              <a:t>  </a:t>
            </a:r>
            <a:r>
              <a:rPr lang="en-US" sz="1600" b="0" dirty="0" err="1" smtClean="0">
                <a:solidFill>
                  <a:prstClr val="black"/>
                </a:solidFill>
                <a:latin typeface="Consolas" pitchFamily="49" charset="0"/>
                <a:cs typeface="Consolas" pitchFamily="49" charset="0"/>
              </a:rPr>
              <a:t>oldRound</a:t>
            </a:r>
            <a:r>
              <a:rPr lang="en-US" sz="1600" b="0" dirty="0" smtClean="0">
                <a:solidFill>
                  <a:prstClr val="black"/>
                </a:solidFill>
                <a:latin typeface="Consolas" pitchFamily="49" charset="0"/>
                <a:cs typeface="Consolas" pitchFamily="49" charset="0"/>
              </a:rPr>
              <a:t> = round;</a:t>
            </a:r>
          </a:p>
          <a:p>
            <a:pPr algn="l" fontAlgn="auto">
              <a:spcBef>
                <a:spcPts val="0"/>
              </a:spcBef>
              <a:spcAft>
                <a:spcPts val="0"/>
              </a:spcAft>
            </a:pPr>
            <a:r>
              <a:rPr lang="en-US" sz="1600" dirty="0" smtClean="0">
                <a:solidFill>
                  <a:prstClr val="black"/>
                </a:solidFill>
                <a:latin typeface="Consolas" pitchFamily="49" charset="0"/>
                <a:cs typeface="Consolas" pitchFamily="49" charset="0"/>
              </a:rPr>
              <a:t>  round = </a:t>
            </a:r>
            <a:r>
              <a:rPr lang="en-US" sz="1600" dirty="0" err="1" smtClean="0">
                <a:solidFill>
                  <a:prstClr val="black"/>
                </a:solidFill>
                <a:latin typeface="Consolas" pitchFamily="49" charset="0"/>
                <a:cs typeface="Consolas" pitchFamily="49" charset="0"/>
              </a:rPr>
              <a:t>nondet_int</a:t>
            </a:r>
            <a:r>
              <a:rPr lang="en-US" sz="1600" dirty="0" smtClean="0">
                <a:solidFill>
                  <a:prstClr val="black"/>
                </a:solidFill>
                <a:latin typeface="Consolas" pitchFamily="49" charset="0"/>
                <a:cs typeface="Consolas" pitchFamily="49" charset="0"/>
              </a:rPr>
              <a:t> ();</a:t>
            </a:r>
          </a:p>
          <a:p>
            <a:pPr algn="l" fontAlgn="auto">
              <a:spcBef>
                <a:spcPts val="0"/>
              </a:spcBef>
              <a:spcAft>
                <a:spcPts val="0"/>
              </a:spcAft>
            </a:pPr>
            <a:r>
              <a:rPr lang="en-US" sz="1600" b="0" dirty="0" smtClean="0">
                <a:solidFill>
                  <a:prstClr val="black"/>
                </a:solidFill>
                <a:latin typeface="Consolas" pitchFamily="49" charset="0"/>
                <a:cs typeface="Consolas" pitchFamily="49" charset="0"/>
              </a:rPr>
              <a:t>  </a:t>
            </a:r>
            <a:r>
              <a:rPr lang="en-US" sz="1600" b="1" dirty="0" smtClean="0">
                <a:solidFill>
                  <a:prstClr val="black"/>
                </a:solidFill>
                <a:latin typeface="Consolas" pitchFamily="49" charset="0"/>
                <a:cs typeface="Consolas" pitchFamily="49" charset="0"/>
              </a:rPr>
              <a:t>assume</a:t>
            </a:r>
            <a:r>
              <a:rPr lang="en-US" sz="1600" dirty="0" smtClean="0">
                <a:solidFill>
                  <a:prstClr val="black"/>
                </a:solidFill>
                <a:latin typeface="Consolas" pitchFamily="49" charset="0"/>
                <a:cs typeface="Consolas" pitchFamily="49" charset="0"/>
              </a:rPr>
              <a:t> (</a:t>
            </a:r>
            <a:r>
              <a:rPr lang="en-US" sz="1600" dirty="0" err="1" smtClean="0">
                <a:solidFill>
                  <a:prstClr val="black"/>
                </a:solidFill>
                <a:latin typeface="Consolas" pitchFamily="49" charset="0"/>
                <a:cs typeface="Consolas" pitchFamily="49" charset="0"/>
              </a:rPr>
              <a:t>oldRound</a:t>
            </a:r>
            <a:r>
              <a:rPr lang="en-US" sz="1600" dirty="0" smtClean="0">
                <a:solidFill>
                  <a:prstClr val="black"/>
                </a:solidFill>
                <a:latin typeface="Consolas" pitchFamily="49" charset="0"/>
                <a:cs typeface="Consolas" pitchFamily="49" charset="0"/>
              </a:rPr>
              <a:t> &lt; round &lt;= </a:t>
            </a:r>
            <a:r>
              <a:rPr lang="en-US" sz="1600" dirty="0" err="1" smtClean="0">
                <a:solidFill>
                  <a:prstClr val="black"/>
                </a:solidFill>
                <a:latin typeface="Consolas" pitchFamily="49" charset="0"/>
                <a:cs typeface="Consolas" pitchFamily="49" charset="0"/>
              </a:rPr>
              <a:t>endRound</a:t>
            </a:r>
            <a:r>
              <a:rPr lang="en-US" sz="1600" dirty="0" smtClean="0">
                <a:solidFill>
                  <a:prstClr val="black"/>
                </a:solidFill>
                <a:latin typeface="Consolas" pitchFamily="49" charset="0"/>
                <a:cs typeface="Consolas" pitchFamily="49" charset="0"/>
              </a:rPr>
              <a:t>);</a:t>
            </a:r>
          </a:p>
          <a:p>
            <a:pPr algn="l" fontAlgn="auto">
              <a:spcBef>
                <a:spcPts val="0"/>
              </a:spcBef>
              <a:spcAft>
                <a:spcPts val="0"/>
              </a:spcAft>
            </a:pPr>
            <a:r>
              <a:rPr lang="en-US" sz="1600" b="0" dirty="0" smtClean="0">
                <a:solidFill>
                  <a:srgbClr val="00B050"/>
                </a:solidFill>
                <a:latin typeface="Consolas" pitchFamily="49" charset="0"/>
                <a:cs typeface="Consolas" pitchFamily="49" charset="0"/>
              </a:rPr>
              <a:t>  </a:t>
            </a:r>
          </a:p>
          <a:p>
            <a:pPr algn="l" fontAlgn="auto">
              <a:spcBef>
                <a:spcPts val="0"/>
              </a:spcBef>
              <a:spcAft>
                <a:spcPts val="0"/>
              </a:spcAft>
            </a:pPr>
            <a:r>
              <a:rPr lang="en-US" sz="1600" dirty="0" smtClean="0">
                <a:solidFill>
                  <a:srgbClr val="00B050"/>
                </a:solidFill>
                <a:latin typeface="Consolas" pitchFamily="49" charset="0"/>
                <a:cs typeface="Consolas" pitchFamily="49" charset="0"/>
              </a:rPr>
              <a:t>  </a:t>
            </a:r>
            <a:r>
              <a:rPr lang="en-US" sz="1600" b="0" dirty="0" smtClean="0">
                <a:solidFill>
                  <a:srgbClr val="00B050"/>
                </a:solidFill>
                <a:latin typeface="Consolas" pitchFamily="49" charset="0"/>
                <a:cs typeface="Consolas" pitchFamily="49" charset="0"/>
              </a:rPr>
              <a:t>// for each higher priority job, </a:t>
            </a:r>
            <a:r>
              <a:rPr lang="en-US" sz="1600" dirty="0" smtClean="0">
                <a:solidFill>
                  <a:srgbClr val="00B050"/>
                </a:solidFill>
                <a:latin typeface="Consolas" pitchFamily="49" charset="0"/>
                <a:cs typeface="Consolas" pitchFamily="49" charset="0"/>
              </a:rPr>
              <a:t>en</a:t>
            </a:r>
            <a:r>
              <a:rPr lang="en-US" sz="1600" b="0" dirty="0" smtClean="0">
                <a:solidFill>
                  <a:srgbClr val="00B050"/>
                </a:solidFill>
                <a:latin typeface="Consolas" pitchFamily="49" charset="0"/>
                <a:cs typeface="Consolas" pitchFamily="49" charset="0"/>
              </a:rPr>
              <a:t>sure that t does not preempt it</a:t>
            </a:r>
          </a:p>
          <a:p>
            <a:pPr algn="l" fontAlgn="auto">
              <a:spcBef>
                <a:spcPts val="0"/>
              </a:spcBef>
              <a:spcAft>
                <a:spcPts val="0"/>
              </a:spcAft>
            </a:pPr>
            <a:r>
              <a:rPr lang="en-US" sz="1600" b="0" dirty="0" smtClean="0">
                <a:solidFill>
                  <a:prstClr val="black"/>
                </a:solidFill>
                <a:latin typeface="Consolas" pitchFamily="49" charset="0"/>
                <a:cs typeface="Consolas" pitchFamily="49" charset="0"/>
              </a:rPr>
              <a:t>  for t1 in [t+1, N) :</a:t>
            </a:r>
          </a:p>
          <a:p>
            <a:pPr algn="l" fontAlgn="auto">
              <a:spcBef>
                <a:spcPts val="0"/>
              </a:spcBef>
              <a:spcAft>
                <a:spcPts val="0"/>
              </a:spcAft>
            </a:pPr>
            <a:r>
              <a:rPr lang="en-US" sz="1600" b="0" dirty="0" smtClean="0">
                <a:solidFill>
                  <a:prstClr val="black"/>
                </a:solidFill>
                <a:latin typeface="Consolas" pitchFamily="49" charset="0"/>
                <a:cs typeface="Consolas" pitchFamily="49" charset="0"/>
              </a:rPr>
              <a:t>    for j1 in [0,J</a:t>
            </a:r>
            <a:r>
              <a:rPr lang="en-US" sz="1600" b="0" baseline="-25000" dirty="0" smtClean="0">
                <a:solidFill>
                  <a:prstClr val="black"/>
                </a:solidFill>
                <a:latin typeface="Consolas" pitchFamily="49" charset="0"/>
                <a:cs typeface="Consolas" pitchFamily="49" charset="0"/>
              </a:rPr>
              <a:t>t1</a:t>
            </a:r>
            <a:r>
              <a:rPr lang="en-US" sz="1600" dirty="0" smtClean="0">
                <a:solidFill>
                  <a:prstClr val="black"/>
                </a:solidFill>
                <a:latin typeface="Consolas" pitchFamily="49" charset="0"/>
                <a:cs typeface="Consolas" pitchFamily="49" charset="0"/>
              </a:rPr>
              <a:t>) :</a:t>
            </a:r>
            <a:endParaRPr lang="en-US" sz="1600" b="0" dirty="0" smtClean="0">
              <a:solidFill>
                <a:prstClr val="black"/>
              </a:solidFill>
              <a:latin typeface="Consolas" pitchFamily="49" charset="0"/>
              <a:cs typeface="Consolas" pitchFamily="49" charset="0"/>
            </a:endParaRPr>
          </a:p>
          <a:p>
            <a:pPr algn="l" fontAlgn="auto">
              <a:spcBef>
                <a:spcPts val="0"/>
              </a:spcBef>
              <a:spcAft>
                <a:spcPts val="0"/>
              </a:spcAft>
            </a:pPr>
            <a:r>
              <a:rPr lang="en-US" sz="1600" b="0" dirty="0" smtClean="0">
                <a:solidFill>
                  <a:prstClr val="black"/>
                </a:solidFill>
                <a:latin typeface="Consolas" pitchFamily="49" charset="0"/>
                <a:cs typeface="Consolas" pitchFamily="49" charset="0"/>
              </a:rPr>
              <a:t>      </a:t>
            </a:r>
            <a:r>
              <a:rPr lang="en-US" sz="1600" b="1" dirty="0" smtClean="0">
                <a:solidFill>
                  <a:prstClr val="black"/>
                </a:solidFill>
                <a:latin typeface="Consolas" pitchFamily="49" charset="0"/>
                <a:cs typeface="Consolas" pitchFamily="49" charset="0"/>
              </a:rPr>
              <a:t>assume</a:t>
            </a:r>
            <a:r>
              <a:rPr lang="en-US" sz="1600" b="0" dirty="0" smtClean="0">
                <a:solidFill>
                  <a:prstClr val="black"/>
                </a:solidFill>
                <a:latin typeface="Consolas" pitchFamily="49" charset="0"/>
                <a:cs typeface="Consolas" pitchFamily="49" charset="0"/>
              </a:rPr>
              <a:t>(round </a:t>
            </a:r>
            <a:r>
              <a:rPr lang="en-US" sz="1600" dirty="0" smtClean="0">
                <a:solidFill>
                  <a:prstClr val="black"/>
                </a:solidFill>
                <a:latin typeface="Consolas" pitchFamily="49" charset="0"/>
                <a:cs typeface="Consolas" pitchFamily="49" charset="0"/>
              </a:rPr>
              <a:t>&lt;=</a:t>
            </a:r>
            <a:r>
              <a:rPr lang="en-US" sz="1600" b="0" dirty="0" smtClean="0">
                <a:solidFill>
                  <a:prstClr val="black"/>
                </a:solidFill>
                <a:latin typeface="Consolas" pitchFamily="49" charset="0"/>
                <a:cs typeface="Consolas" pitchFamily="49" charset="0"/>
              </a:rPr>
              <a:t> start[t1][j1] ||  round &gt; end[t1][j1]);</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7798"/>
          </a:xfrm>
        </p:spPr>
        <p:txBody>
          <a:bodyPr/>
          <a:lstStyle/>
          <a:p>
            <a:r>
              <a:rPr lang="en-US" dirty="0" err="1" smtClean="0"/>
              <a:t>Sequentialization</a:t>
            </a:r>
            <a:r>
              <a:rPr lang="en-US" dirty="0" smtClean="0"/>
              <a:t>: Job Scheduling		3/3</a:t>
            </a:r>
            <a:endParaRPr lang="en-US" dirty="0"/>
          </a:p>
        </p:txBody>
      </p:sp>
      <p:sp>
        <p:nvSpPr>
          <p:cNvPr id="5" name="TextBox 4"/>
          <p:cNvSpPr txBox="1"/>
          <p:nvPr/>
        </p:nvSpPr>
        <p:spPr>
          <a:xfrm>
            <a:off x="304800" y="1066800"/>
            <a:ext cx="8534400" cy="375487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auto">
              <a:spcBef>
                <a:spcPts val="0"/>
              </a:spcBef>
              <a:spcAft>
                <a:spcPts val="0"/>
              </a:spcAft>
            </a:pPr>
            <a:r>
              <a:rPr lang="en-US" sz="1400" b="0" dirty="0" smtClean="0">
                <a:solidFill>
                  <a:prstClr val="black"/>
                </a:solidFill>
                <a:latin typeface="Consolas" pitchFamily="49" charset="0"/>
                <a:cs typeface="Consolas" pitchFamily="49" charset="0"/>
              </a:rPr>
              <a:t>void </a:t>
            </a:r>
            <a:r>
              <a:rPr lang="en-US" sz="1400" b="1" dirty="0" err="1" smtClean="0">
                <a:solidFill>
                  <a:prstClr val="black"/>
                </a:solidFill>
                <a:latin typeface="Consolas" pitchFamily="49" charset="0"/>
                <a:cs typeface="Consolas" pitchFamily="49" charset="0"/>
              </a:rPr>
              <a:t>scheduleJobs</a:t>
            </a:r>
            <a:r>
              <a:rPr lang="en-US" sz="1400" b="0" dirty="0" smtClean="0">
                <a:solidFill>
                  <a:prstClr val="black"/>
                </a:solidFill>
                <a:latin typeface="Consolas" pitchFamily="49" charset="0"/>
                <a:cs typeface="Consolas" pitchFamily="49" charset="0"/>
              </a:rPr>
              <a:t> ()</a:t>
            </a:r>
          </a:p>
          <a:p>
            <a:pPr algn="l" fontAlgn="auto">
              <a:spcBef>
                <a:spcPts val="0"/>
              </a:spcBef>
              <a:spcAft>
                <a:spcPts val="0"/>
              </a:spcAft>
            </a:pPr>
            <a:r>
              <a:rPr lang="en-US" sz="1400" b="0" dirty="0" smtClean="0">
                <a:solidFill>
                  <a:prstClr val="black"/>
                </a:solidFill>
                <a:latin typeface="Consolas" pitchFamily="49" charset="0"/>
                <a:cs typeface="Consolas" pitchFamily="49" charset="0"/>
              </a:rPr>
              <a:t>  for t in [0,N) : </a:t>
            </a:r>
            <a:r>
              <a:rPr lang="en-US" sz="1400" b="0" dirty="0" smtClean="0">
                <a:solidFill>
                  <a:srgbClr val="00B050"/>
                </a:solidFill>
                <a:latin typeface="Consolas" pitchFamily="49" charset="0"/>
                <a:cs typeface="Consolas" pitchFamily="49" charset="0"/>
              </a:rPr>
              <a:t>                           // for each thread</a:t>
            </a:r>
            <a:endParaRPr lang="en-US" sz="1400" b="0" dirty="0" smtClean="0">
              <a:solidFill>
                <a:prstClr val="black"/>
              </a:solidFill>
              <a:latin typeface="Consolas" pitchFamily="49" charset="0"/>
              <a:cs typeface="Consolas" pitchFamily="49" charset="0"/>
            </a:endParaRPr>
          </a:p>
          <a:p>
            <a:pPr algn="l" fontAlgn="auto">
              <a:spcBef>
                <a:spcPts val="0"/>
              </a:spcBef>
              <a:spcAft>
                <a:spcPts val="0"/>
              </a:spcAft>
            </a:pPr>
            <a:r>
              <a:rPr lang="en-US" sz="1400" b="0" dirty="0" smtClean="0">
                <a:solidFill>
                  <a:prstClr val="black"/>
                </a:solidFill>
                <a:latin typeface="Consolas" pitchFamily="49" charset="0"/>
                <a:cs typeface="Consolas" pitchFamily="49" charset="0"/>
              </a:rPr>
              <a:t>    for j in [0, </a:t>
            </a:r>
            <a:r>
              <a:rPr lang="en-US" sz="1400" b="0" dirty="0" err="1" smtClean="0">
                <a:solidFill>
                  <a:prstClr val="black"/>
                </a:solidFill>
                <a:latin typeface="Consolas" pitchFamily="49" charset="0"/>
                <a:cs typeface="Consolas" pitchFamily="49" charset="0"/>
              </a:rPr>
              <a:t>J</a:t>
            </a:r>
            <a:r>
              <a:rPr lang="en-US" sz="1400" b="0" baseline="-25000" dirty="0" err="1" smtClean="0">
                <a:solidFill>
                  <a:prstClr val="black"/>
                </a:solidFill>
                <a:latin typeface="Consolas" pitchFamily="49" charset="0"/>
                <a:cs typeface="Consolas" pitchFamily="49" charset="0"/>
              </a:rPr>
              <a:t>t</a:t>
            </a:r>
            <a:r>
              <a:rPr lang="en-US" sz="1400" b="0" dirty="0" smtClean="0">
                <a:solidFill>
                  <a:prstClr val="black"/>
                </a:solidFill>
                <a:latin typeface="Consolas" pitchFamily="49" charset="0"/>
                <a:cs typeface="Consolas" pitchFamily="49" charset="0"/>
              </a:rPr>
              <a:t>):                         </a:t>
            </a:r>
            <a:r>
              <a:rPr lang="en-US" sz="1400" b="0" dirty="0" smtClean="0">
                <a:solidFill>
                  <a:srgbClr val="00B050"/>
                </a:solidFill>
                <a:latin typeface="Consolas" pitchFamily="49" charset="0"/>
                <a:cs typeface="Consolas" pitchFamily="49" charset="0"/>
              </a:rPr>
              <a:t>// for each job</a:t>
            </a:r>
            <a:endParaRPr lang="en-US" sz="1400" b="0" dirty="0" smtClean="0">
              <a:solidFill>
                <a:prstClr val="black"/>
              </a:solidFill>
              <a:latin typeface="Consolas" pitchFamily="49" charset="0"/>
              <a:cs typeface="Consolas" pitchFamily="49" charset="0"/>
            </a:endParaRPr>
          </a:p>
          <a:p>
            <a:pPr algn="l" fontAlgn="auto">
              <a:spcBef>
                <a:spcPts val="0"/>
              </a:spcBef>
              <a:spcAft>
                <a:spcPts val="0"/>
              </a:spcAft>
            </a:pPr>
            <a:r>
              <a:rPr lang="en-US" sz="1400" b="0" dirty="0" smtClean="0">
                <a:solidFill>
                  <a:prstClr val="black"/>
                </a:solidFill>
                <a:latin typeface="Consolas" pitchFamily="49" charset="0"/>
                <a:cs typeface="Consolas" pitchFamily="49" charset="0"/>
              </a:rPr>
              <a:t>      start[t][j] = </a:t>
            </a:r>
            <a:r>
              <a:rPr lang="en-US" sz="1400" b="0" dirty="0" err="1" smtClean="0">
                <a:solidFill>
                  <a:prstClr val="black"/>
                </a:solidFill>
                <a:latin typeface="Consolas" pitchFamily="49" charset="0"/>
                <a:cs typeface="Consolas" pitchFamily="49" charset="0"/>
              </a:rPr>
              <a:t>nondet_int</a:t>
            </a:r>
            <a:r>
              <a:rPr lang="en-US" sz="1400" b="0" dirty="0" smtClean="0">
                <a:solidFill>
                  <a:prstClr val="black"/>
                </a:solidFill>
                <a:latin typeface="Consolas" pitchFamily="49" charset="0"/>
                <a:cs typeface="Consolas" pitchFamily="49" charset="0"/>
              </a:rPr>
              <a:t> ();</a:t>
            </a:r>
          </a:p>
          <a:p>
            <a:pPr algn="l" fontAlgn="auto">
              <a:spcBef>
                <a:spcPts val="0"/>
              </a:spcBef>
              <a:spcAft>
                <a:spcPts val="0"/>
              </a:spcAft>
            </a:pPr>
            <a:r>
              <a:rPr lang="en-US" sz="1400" b="0" dirty="0" smtClean="0">
                <a:solidFill>
                  <a:prstClr val="black"/>
                </a:solidFill>
                <a:latin typeface="Consolas" pitchFamily="49" charset="0"/>
                <a:cs typeface="Consolas" pitchFamily="49" charset="0"/>
              </a:rPr>
              <a:t>      end[t][j] = </a:t>
            </a:r>
            <a:r>
              <a:rPr lang="en-US" sz="1400" b="0" dirty="0" err="1" smtClean="0">
                <a:solidFill>
                  <a:prstClr val="black"/>
                </a:solidFill>
                <a:latin typeface="Consolas" pitchFamily="49" charset="0"/>
                <a:cs typeface="Consolas" pitchFamily="49" charset="0"/>
              </a:rPr>
              <a:t>nondet_int</a:t>
            </a:r>
            <a:r>
              <a:rPr lang="en-US" sz="1400" b="0" dirty="0" smtClean="0">
                <a:solidFill>
                  <a:prstClr val="black"/>
                </a:solidFill>
                <a:latin typeface="Consolas" pitchFamily="49" charset="0"/>
                <a:cs typeface="Consolas" pitchFamily="49" charset="0"/>
              </a:rPr>
              <a:t> ();</a:t>
            </a:r>
          </a:p>
          <a:p>
            <a:r>
              <a:rPr lang="en-US" sz="1400" dirty="0" smtClean="0">
                <a:solidFill>
                  <a:prstClr val="black"/>
                </a:solidFill>
                <a:latin typeface="Consolas" pitchFamily="49" charset="0"/>
                <a:cs typeface="Consolas" pitchFamily="49" charset="0"/>
              </a:rPr>
              <a:t>      assume (0 &lt;= start[t][j]);             </a:t>
            </a:r>
            <a:r>
              <a:rPr lang="en-US" sz="1400" dirty="0" smtClean="0">
                <a:solidFill>
                  <a:srgbClr val="00B050"/>
                </a:solidFill>
                <a:latin typeface="Consolas" pitchFamily="49" charset="0"/>
                <a:cs typeface="Consolas" pitchFamily="49" charset="0"/>
              </a:rPr>
              <a:t>// start in a legal round</a:t>
            </a:r>
            <a:r>
              <a:rPr lang="en-US" sz="1400" dirty="0" smtClean="0">
                <a:solidFill>
                  <a:prstClr val="black"/>
                </a:solidFill>
                <a:latin typeface="Consolas" pitchFamily="49" charset="0"/>
                <a:cs typeface="Consolas" pitchFamily="49" charset="0"/>
              </a:rPr>
              <a:t>   </a:t>
            </a:r>
          </a:p>
          <a:p>
            <a:r>
              <a:rPr lang="en-US" sz="1400" dirty="0" smtClean="0">
                <a:solidFill>
                  <a:prstClr val="black"/>
                </a:solidFill>
                <a:latin typeface="Consolas" pitchFamily="49" charset="0"/>
                <a:cs typeface="Consolas" pitchFamily="49" charset="0"/>
              </a:rPr>
              <a:t>      assume (end[t][j] &lt;= R);               </a:t>
            </a:r>
            <a:r>
              <a:rPr lang="en-US" sz="1400" dirty="0" smtClean="0">
                <a:solidFill>
                  <a:srgbClr val="00B050"/>
                </a:solidFill>
                <a:latin typeface="Consolas" pitchFamily="49" charset="0"/>
                <a:cs typeface="Consolas" pitchFamily="49" charset="0"/>
              </a:rPr>
              <a:t>// end in a legal round</a:t>
            </a:r>
          </a:p>
          <a:p>
            <a:pPr algn="l" fontAlgn="auto">
              <a:spcBef>
                <a:spcPts val="0"/>
              </a:spcBef>
              <a:spcAft>
                <a:spcPts val="0"/>
              </a:spcAft>
            </a:pPr>
            <a:r>
              <a:rPr lang="en-US" sz="1400" b="0" dirty="0" smtClean="0">
                <a:solidFill>
                  <a:prstClr val="black"/>
                </a:solidFill>
                <a:latin typeface="Consolas" pitchFamily="49" charset="0"/>
                <a:cs typeface="Consolas" pitchFamily="49" charset="0"/>
              </a:rPr>
              <a:t>      assume (start[t][j] &lt;= end[t][j]);     </a:t>
            </a:r>
            <a:r>
              <a:rPr lang="en-US" sz="1400" dirty="0" smtClean="0">
                <a:solidFill>
                  <a:srgbClr val="00B050"/>
                </a:solidFill>
                <a:latin typeface="Consolas" pitchFamily="49" charset="0"/>
                <a:cs typeface="Consolas" pitchFamily="49" charset="0"/>
              </a:rPr>
              <a:t>// start before end</a:t>
            </a:r>
          </a:p>
          <a:p>
            <a:pPr algn="l" fontAlgn="auto">
              <a:spcBef>
                <a:spcPts val="0"/>
              </a:spcBef>
              <a:spcAft>
                <a:spcPts val="0"/>
              </a:spcAft>
            </a:pPr>
            <a:r>
              <a:rPr lang="en-US" sz="1400" b="0" dirty="0" smtClean="0">
                <a:solidFill>
                  <a:prstClr val="black"/>
                </a:solidFill>
                <a:latin typeface="Consolas" pitchFamily="49" charset="0"/>
                <a:cs typeface="Consolas" pitchFamily="49" charset="0"/>
              </a:rPr>
              <a:t>      assume (end[t][j] &lt; start[t][j+1]);   </a:t>
            </a:r>
            <a:r>
              <a:rPr lang="en-US" sz="1400" dirty="0" smtClean="0">
                <a:solidFill>
                  <a:srgbClr val="00B050"/>
                </a:solidFill>
                <a:latin typeface="Consolas" pitchFamily="49" charset="0"/>
                <a:cs typeface="Consolas" pitchFamily="49" charset="0"/>
              </a:rPr>
              <a:t>// jobs are run in order</a:t>
            </a:r>
          </a:p>
          <a:p>
            <a:pPr algn="l" fontAlgn="auto">
              <a:spcBef>
                <a:spcPts val="0"/>
              </a:spcBef>
              <a:spcAft>
                <a:spcPts val="0"/>
              </a:spcAft>
            </a:pPr>
            <a:endParaRPr lang="en-US" sz="1400" b="0" dirty="0" smtClean="0">
              <a:solidFill>
                <a:srgbClr val="00B050"/>
              </a:solidFill>
              <a:latin typeface="Consolas" pitchFamily="49" charset="0"/>
              <a:cs typeface="Consolas" pitchFamily="49" charset="0"/>
            </a:endParaRPr>
          </a:p>
          <a:p>
            <a:pPr algn="l" fontAlgn="auto">
              <a:spcBef>
                <a:spcPts val="0"/>
              </a:spcBef>
              <a:spcAft>
                <a:spcPts val="0"/>
              </a:spcAft>
            </a:pPr>
            <a:r>
              <a:rPr lang="en-US" sz="1400" b="0" dirty="0" smtClean="0">
                <a:solidFill>
                  <a:srgbClr val="00B050"/>
                </a:solidFill>
                <a:latin typeface="Consolas" pitchFamily="49" charset="0"/>
                <a:cs typeface="Consolas" pitchFamily="49" charset="0"/>
              </a:rPr>
              <a:t>  // jobs are well-nested (low priority job does not preempt a high priority job)</a:t>
            </a:r>
            <a:endParaRPr lang="en-US" sz="1400" b="0" dirty="0" smtClean="0">
              <a:solidFill>
                <a:prstClr val="black"/>
              </a:solidFill>
              <a:latin typeface="Consolas" pitchFamily="49" charset="0"/>
              <a:cs typeface="Consolas" pitchFamily="49" charset="0"/>
            </a:endParaRPr>
          </a:p>
          <a:p>
            <a:pPr algn="l" fontAlgn="auto">
              <a:spcBef>
                <a:spcPts val="0"/>
              </a:spcBef>
              <a:spcAft>
                <a:spcPts val="0"/>
              </a:spcAft>
            </a:pPr>
            <a:r>
              <a:rPr lang="en-US" sz="1400" b="0" dirty="0" smtClean="0">
                <a:solidFill>
                  <a:prstClr val="black"/>
                </a:solidFill>
                <a:latin typeface="Consolas" pitchFamily="49" charset="0"/>
                <a:cs typeface="Consolas" pitchFamily="49" charset="0"/>
              </a:rPr>
              <a:t>  for t1 in [0,N-1): </a:t>
            </a:r>
            <a:r>
              <a:rPr lang="en-US" sz="1400" b="0" dirty="0" smtClean="0">
                <a:solidFill>
                  <a:srgbClr val="00B050"/>
                </a:solidFill>
                <a:latin typeface="Consolas" pitchFamily="49" charset="0"/>
                <a:cs typeface="Consolas" pitchFamily="49" charset="0"/>
              </a:rPr>
              <a:t>//  for each thread</a:t>
            </a:r>
          </a:p>
          <a:p>
            <a:pPr algn="l" fontAlgn="auto">
              <a:spcBef>
                <a:spcPts val="0"/>
              </a:spcBef>
              <a:spcAft>
                <a:spcPts val="0"/>
              </a:spcAft>
            </a:pPr>
            <a:r>
              <a:rPr lang="en-US" sz="1400" b="0" dirty="0" smtClean="0">
                <a:solidFill>
                  <a:prstClr val="black"/>
                </a:solidFill>
                <a:latin typeface="Consolas" pitchFamily="49" charset="0"/>
                <a:cs typeface="Consolas" pitchFamily="49" charset="0"/>
              </a:rPr>
              <a:t>    for t2 in [t1 + 1,N): </a:t>
            </a:r>
            <a:r>
              <a:rPr lang="en-US" sz="1400" b="0" dirty="0" smtClean="0">
                <a:solidFill>
                  <a:srgbClr val="00B050"/>
                </a:solidFill>
                <a:latin typeface="Consolas" pitchFamily="49" charset="0"/>
                <a:cs typeface="Consolas" pitchFamily="49" charset="0"/>
              </a:rPr>
              <a:t>// for each thread</a:t>
            </a:r>
            <a:endParaRPr lang="en-US" sz="1400" b="0" dirty="0" smtClean="0">
              <a:solidFill>
                <a:prstClr val="black"/>
              </a:solidFill>
              <a:latin typeface="Consolas" pitchFamily="49" charset="0"/>
              <a:cs typeface="Consolas" pitchFamily="49" charset="0"/>
            </a:endParaRPr>
          </a:p>
          <a:p>
            <a:pPr algn="l" fontAlgn="auto">
              <a:spcBef>
                <a:spcPts val="0"/>
              </a:spcBef>
              <a:spcAft>
                <a:spcPts val="0"/>
              </a:spcAft>
            </a:pPr>
            <a:r>
              <a:rPr lang="en-US" sz="1400" b="0" dirty="0" smtClean="0">
                <a:solidFill>
                  <a:prstClr val="black"/>
                </a:solidFill>
                <a:latin typeface="Consolas" pitchFamily="49" charset="0"/>
                <a:cs typeface="Consolas" pitchFamily="49" charset="0"/>
              </a:rPr>
              <a:t>      for j1 in [0, J</a:t>
            </a:r>
            <a:r>
              <a:rPr lang="en-US" sz="1400" b="0" baseline="-25000" dirty="0" smtClean="0">
                <a:solidFill>
                  <a:prstClr val="black"/>
                </a:solidFill>
                <a:latin typeface="Consolas" pitchFamily="49" charset="0"/>
                <a:cs typeface="Consolas" pitchFamily="49" charset="0"/>
              </a:rPr>
              <a:t>t1</a:t>
            </a:r>
            <a:r>
              <a:rPr lang="en-US" sz="1400" b="0" dirty="0" smtClean="0">
                <a:solidFill>
                  <a:prstClr val="black"/>
                </a:solidFill>
                <a:latin typeface="Consolas" pitchFamily="49" charset="0"/>
                <a:cs typeface="Consolas" pitchFamily="49" charset="0"/>
              </a:rPr>
              <a:t>):   </a:t>
            </a:r>
            <a:r>
              <a:rPr lang="en-US" sz="1400" b="0" dirty="0" smtClean="0">
                <a:solidFill>
                  <a:srgbClr val="00B050"/>
                </a:solidFill>
                <a:latin typeface="Consolas" pitchFamily="49" charset="0"/>
                <a:cs typeface="Consolas" pitchFamily="49" charset="0"/>
              </a:rPr>
              <a:t>//for each job </a:t>
            </a:r>
            <a:r>
              <a:rPr lang="en-US" sz="1400" dirty="0" smtClean="0">
                <a:solidFill>
                  <a:srgbClr val="00B050"/>
                </a:solidFill>
                <a:latin typeface="Consolas" pitchFamily="49" charset="0"/>
                <a:cs typeface="Consolas" pitchFamily="49" charset="0"/>
              </a:rPr>
              <a:t>of</a:t>
            </a:r>
            <a:r>
              <a:rPr lang="en-US" sz="1400" b="0" dirty="0" smtClean="0">
                <a:solidFill>
                  <a:srgbClr val="00B050"/>
                </a:solidFill>
                <a:latin typeface="Consolas" pitchFamily="49" charset="0"/>
                <a:cs typeface="Consolas" pitchFamily="49" charset="0"/>
              </a:rPr>
              <a:t> t1</a:t>
            </a:r>
          </a:p>
          <a:p>
            <a:pPr algn="l" fontAlgn="auto">
              <a:spcBef>
                <a:spcPts val="0"/>
              </a:spcBef>
              <a:spcAft>
                <a:spcPts val="0"/>
              </a:spcAft>
            </a:pPr>
            <a:r>
              <a:rPr lang="en-US" sz="1400" b="0" dirty="0" smtClean="0">
                <a:solidFill>
                  <a:prstClr val="black"/>
                </a:solidFill>
                <a:latin typeface="Consolas" pitchFamily="49" charset="0"/>
                <a:cs typeface="Consolas" pitchFamily="49" charset="0"/>
              </a:rPr>
              <a:t>        for j2 in [0, J</a:t>
            </a:r>
            <a:r>
              <a:rPr lang="en-US" sz="1400" b="0" baseline="-25000" dirty="0" smtClean="0">
                <a:solidFill>
                  <a:prstClr val="black"/>
                </a:solidFill>
                <a:latin typeface="Consolas" pitchFamily="49" charset="0"/>
                <a:cs typeface="Consolas" pitchFamily="49" charset="0"/>
              </a:rPr>
              <a:t>t2</a:t>
            </a:r>
            <a:r>
              <a:rPr lang="en-US" sz="1400" b="0" dirty="0" smtClean="0">
                <a:solidFill>
                  <a:prstClr val="black"/>
                </a:solidFill>
                <a:latin typeface="Consolas" pitchFamily="49" charset="0"/>
                <a:cs typeface="Consolas" pitchFamily="49" charset="0"/>
              </a:rPr>
              <a:t>): </a:t>
            </a:r>
            <a:r>
              <a:rPr lang="en-US" sz="1400" b="0" dirty="0" smtClean="0">
                <a:solidFill>
                  <a:srgbClr val="00B050"/>
                </a:solidFill>
                <a:latin typeface="Consolas" pitchFamily="49" charset="0"/>
                <a:cs typeface="Consolas" pitchFamily="49" charset="0"/>
              </a:rPr>
              <a:t>//for each job </a:t>
            </a:r>
            <a:r>
              <a:rPr lang="en-US" sz="1400" dirty="0" smtClean="0">
                <a:solidFill>
                  <a:srgbClr val="00B050"/>
                </a:solidFill>
                <a:latin typeface="Consolas" pitchFamily="49" charset="0"/>
                <a:cs typeface="Consolas" pitchFamily="49" charset="0"/>
              </a:rPr>
              <a:t>of </a:t>
            </a:r>
            <a:r>
              <a:rPr lang="en-US" sz="1400" b="0" dirty="0" smtClean="0">
                <a:solidFill>
                  <a:srgbClr val="00B050"/>
                </a:solidFill>
                <a:latin typeface="Consolas" pitchFamily="49" charset="0"/>
                <a:cs typeface="Consolas" pitchFamily="49" charset="0"/>
              </a:rPr>
              <a:t>t2</a:t>
            </a:r>
          </a:p>
          <a:p>
            <a:pPr algn="l" fontAlgn="auto">
              <a:spcBef>
                <a:spcPts val="0"/>
              </a:spcBef>
              <a:spcAft>
                <a:spcPts val="0"/>
              </a:spcAft>
            </a:pPr>
            <a:r>
              <a:rPr lang="en-US" sz="1400" dirty="0" smtClean="0">
                <a:solidFill>
                  <a:srgbClr val="00B050"/>
                </a:solidFill>
                <a:latin typeface="Consolas" pitchFamily="49" charset="0"/>
                <a:cs typeface="Consolas" pitchFamily="49" charset="0"/>
              </a:rPr>
              <a:t>          </a:t>
            </a:r>
            <a:r>
              <a:rPr lang="en-US" sz="1400" dirty="0" smtClean="0">
                <a:solidFill>
                  <a:prstClr val="black"/>
                </a:solidFill>
                <a:latin typeface="Consolas" pitchFamily="49" charset="0"/>
                <a:cs typeface="Consolas" pitchFamily="49" charset="0"/>
              </a:rPr>
              <a:t>if (start[t1][j1] &lt;= end[t2][j2] &amp;&amp; start[t2][j2] &lt;= end[t1][j1])</a:t>
            </a:r>
          </a:p>
          <a:p>
            <a:pPr algn="l" fontAlgn="auto">
              <a:spcBef>
                <a:spcPts val="0"/>
              </a:spcBef>
              <a:spcAft>
                <a:spcPts val="0"/>
              </a:spcAft>
            </a:pPr>
            <a:r>
              <a:rPr lang="en-US" sz="1400" dirty="0" smtClean="0">
                <a:solidFill>
                  <a:prstClr val="black"/>
                </a:solidFill>
                <a:latin typeface="Consolas" pitchFamily="49" charset="0"/>
                <a:cs typeface="Consolas" pitchFamily="49" charset="0"/>
              </a:rPr>
              <a:t>             </a:t>
            </a:r>
            <a:r>
              <a:rPr lang="en-US" sz="1400" b="1" dirty="0" smtClean="0">
                <a:solidFill>
                  <a:prstClr val="black"/>
                </a:solidFill>
                <a:latin typeface="Consolas" pitchFamily="49" charset="0"/>
                <a:cs typeface="Consolas" pitchFamily="49" charset="0"/>
              </a:rPr>
              <a:t>assume</a:t>
            </a:r>
            <a:r>
              <a:rPr lang="en-US" sz="1400" dirty="0" smtClean="0">
                <a:solidFill>
                  <a:prstClr val="black"/>
                </a:solidFill>
                <a:latin typeface="Consolas" pitchFamily="49" charset="0"/>
                <a:cs typeface="Consolas" pitchFamily="49" charset="0"/>
              </a:rPr>
              <a:t> (start[t1][j1] &lt;= start[t2][j2] &lt;= end[t2][j2] &lt;= end[t1][j1])</a:t>
            </a:r>
          </a:p>
        </p:txBody>
      </p:sp>
      <p:sp>
        <p:nvSpPr>
          <p:cNvPr id="7" name="TextBox 6"/>
          <p:cNvSpPr txBox="1"/>
          <p:nvPr/>
        </p:nvSpPr>
        <p:spPr>
          <a:xfrm>
            <a:off x="3733800" y="5257800"/>
            <a:ext cx="1266693" cy="707886"/>
          </a:xfrm>
          <a:prstGeom prst="rect">
            <a:avLst/>
          </a:prstGeom>
          <a:noFill/>
        </p:spPr>
        <p:txBody>
          <a:bodyPr wrap="none" rtlCol="0">
            <a:spAutoFit/>
          </a:bodyPr>
          <a:lstStyle/>
          <a:p>
            <a:r>
              <a:rPr lang="en-US" sz="4000" b="1" dirty="0" smtClean="0"/>
              <a:t>END</a:t>
            </a:r>
            <a:endParaRPr lang="en-US" sz="40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Missing Parts</a:t>
            </a:r>
            <a:endParaRPr lang="en-US" dirty="0"/>
          </a:p>
        </p:txBody>
      </p:sp>
      <p:sp>
        <p:nvSpPr>
          <p:cNvPr id="4" name="Content Placeholder 3"/>
          <p:cNvSpPr>
            <a:spLocks noGrp="1"/>
          </p:cNvSpPr>
          <p:nvPr>
            <p:ph idx="1"/>
          </p:nvPr>
        </p:nvSpPr>
        <p:spPr/>
        <p:txBody>
          <a:bodyPr/>
          <a:lstStyle/>
          <a:p>
            <a:r>
              <a:rPr lang="en-US" dirty="0" smtClean="0"/>
              <a:t>Partial Order Reduction</a:t>
            </a:r>
          </a:p>
          <a:p>
            <a:pPr lvl="1"/>
            <a:r>
              <a:rPr lang="en-US" dirty="0" smtClean="0"/>
              <a:t>allow for context switches ONLY at statements that access shared variables</a:t>
            </a:r>
          </a:p>
          <a:p>
            <a:pPr lvl="1"/>
            <a:r>
              <a:rPr lang="en-US" dirty="0" smtClean="0"/>
              <a:t>ensure that read statements are preempted by write statements…</a:t>
            </a:r>
          </a:p>
          <a:p>
            <a:r>
              <a:rPr lang="en-US" dirty="0" smtClean="0"/>
              <a:t>Preemption bounds</a:t>
            </a:r>
          </a:p>
          <a:p>
            <a:pPr lvl="1"/>
            <a:r>
              <a:rPr lang="en-US" dirty="0" smtClean="0"/>
              <a:t>we use RMA to compute an upper bound on the number of times one task can preempt another </a:t>
            </a:r>
          </a:p>
          <a:p>
            <a:pPr lvl="1"/>
            <a:r>
              <a:rPr lang="en-US" dirty="0" err="1" smtClean="0"/>
              <a:t>scheduleJobs</a:t>
            </a:r>
            <a:r>
              <a:rPr lang="en-US" dirty="0" smtClean="0"/>
              <a:t>() enforces this bound with additional constraints</a:t>
            </a:r>
          </a:p>
          <a:p>
            <a:r>
              <a:rPr lang="en-US" dirty="0" smtClean="0"/>
              <a:t>Locks</a:t>
            </a:r>
          </a:p>
          <a:p>
            <a:pPr lvl="1"/>
            <a:r>
              <a:rPr lang="en-US" dirty="0" smtClean="0"/>
              <a:t>preemption locks </a:t>
            </a:r>
          </a:p>
          <a:p>
            <a:pPr lvl="2"/>
            <a:r>
              <a:rPr lang="en-US" dirty="0" smtClean="0"/>
              <a:t>do not allow context switch when a task holds a lock</a:t>
            </a:r>
          </a:p>
          <a:p>
            <a:pPr lvl="1"/>
            <a:r>
              <a:rPr lang="en-US" dirty="0" smtClean="0"/>
              <a:t>priority ceiling locks</a:t>
            </a:r>
          </a:p>
          <a:p>
            <a:pPr lvl="2"/>
            <a:r>
              <a:rPr lang="en-US" dirty="0" smtClean="0"/>
              <a:t>extend the model with dynamic priorities (see details in the paper)</a:t>
            </a:r>
          </a:p>
          <a:p>
            <a:r>
              <a:rPr lang="en-US" dirty="0" smtClean="0"/>
              <a:t>Assertions</a:t>
            </a:r>
          </a:p>
          <a:p>
            <a:pPr lvl="1"/>
            <a:r>
              <a:rPr lang="en-US" dirty="0" smtClean="0"/>
              <a:t>jump to the end of the execution as soon as a local assertion is violated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NXTway</a:t>
            </a:r>
            <a:r>
              <a:rPr lang="en-US" dirty="0" smtClean="0"/>
              <a:t>-GS: a 2 wheeled self-balancing robot</a:t>
            </a:r>
            <a:endParaRPr lang="en-US" dirty="0"/>
          </a:p>
        </p:txBody>
      </p:sp>
      <p:sp>
        <p:nvSpPr>
          <p:cNvPr id="3" name="Content Placeholder 2"/>
          <p:cNvSpPr>
            <a:spLocks noGrp="1"/>
          </p:cNvSpPr>
          <p:nvPr>
            <p:ph idx="1"/>
          </p:nvPr>
        </p:nvSpPr>
        <p:spPr>
          <a:xfrm>
            <a:off x="533400" y="1295400"/>
            <a:ext cx="5867400" cy="4724400"/>
          </a:xfrm>
        </p:spPr>
        <p:txBody>
          <a:bodyPr/>
          <a:lstStyle/>
          <a:p>
            <a:r>
              <a:rPr lang="en-US" dirty="0" smtClean="0"/>
              <a:t>Original: </a:t>
            </a:r>
            <a:r>
              <a:rPr lang="en-US" dirty="0" err="1" smtClean="0"/>
              <a:t>nxt</a:t>
            </a:r>
            <a:r>
              <a:rPr lang="en-US" dirty="0" smtClean="0"/>
              <a:t> (2 tasks)</a:t>
            </a:r>
          </a:p>
          <a:p>
            <a:pPr lvl="1"/>
            <a:r>
              <a:rPr lang="en-US" i="1" dirty="0" smtClean="0"/>
              <a:t>balancer</a:t>
            </a:r>
            <a:r>
              <a:rPr lang="en-US" dirty="0" smtClean="0"/>
              <a:t> (4ms)</a:t>
            </a:r>
          </a:p>
          <a:p>
            <a:pPr lvl="2"/>
            <a:r>
              <a:rPr lang="en-US" dirty="0" smtClean="0"/>
              <a:t>Keeps the robot upright and responds to BT commands</a:t>
            </a:r>
          </a:p>
          <a:p>
            <a:pPr lvl="1"/>
            <a:r>
              <a:rPr lang="en-US" i="1" dirty="0" smtClean="0"/>
              <a:t>obstacle</a:t>
            </a:r>
            <a:r>
              <a:rPr lang="en-US" dirty="0" smtClean="0"/>
              <a:t> </a:t>
            </a:r>
            <a:r>
              <a:rPr lang="en-US" dirty="0" smtClean="0"/>
              <a:t>(50ms</a:t>
            </a:r>
            <a:r>
              <a:rPr lang="en-US" dirty="0" smtClean="0"/>
              <a:t>)</a:t>
            </a:r>
          </a:p>
          <a:p>
            <a:pPr lvl="2"/>
            <a:r>
              <a:rPr lang="en-US" dirty="0" smtClean="0"/>
              <a:t>monitors sonar sensor for obstacle and communicates with </a:t>
            </a:r>
            <a:r>
              <a:rPr lang="en-US" i="1" dirty="0" smtClean="0"/>
              <a:t>balancer</a:t>
            </a:r>
            <a:r>
              <a:rPr lang="en-US" dirty="0" smtClean="0"/>
              <a:t> to back up the robot</a:t>
            </a:r>
          </a:p>
          <a:p>
            <a:r>
              <a:rPr lang="en-US" dirty="0" smtClean="0"/>
              <a:t>Ours: </a:t>
            </a:r>
            <a:r>
              <a:rPr lang="en-US" dirty="0" err="1" smtClean="0"/>
              <a:t>aso</a:t>
            </a:r>
            <a:r>
              <a:rPr lang="en-US" dirty="0" smtClean="0"/>
              <a:t> (3 tasks)</a:t>
            </a:r>
          </a:p>
          <a:p>
            <a:pPr lvl="1"/>
            <a:r>
              <a:rPr lang="en-US" i="1" dirty="0" smtClean="0"/>
              <a:t>balancer</a:t>
            </a:r>
            <a:r>
              <a:rPr lang="en-US" dirty="0" smtClean="0"/>
              <a:t>  as above but no BT</a:t>
            </a:r>
          </a:p>
          <a:p>
            <a:pPr lvl="1"/>
            <a:r>
              <a:rPr lang="en-US" i="1" dirty="0" smtClean="0"/>
              <a:t>obstacle</a:t>
            </a:r>
            <a:r>
              <a:rPr lang="en-US" dirty="0" smtClean="0"/>
              <a:t> as above</a:t>
            </a:r>
          </a:p>
          <a:p>
            <a:pPr lvl="1"/>
            <a:r>
              <a:rPr lang="en-US" i="1" dirty="0" err="1" smtClean="0"/>
              <a:t>bluetooth</a:t>
            </a:r>
            <a:r>
              <a:rPr lang="en-US" i="1" dirty="0" smtClean="0"/>
              <a:t> </a:t>
            </a:r>
            <a:r>
              <a:rPr lang="en-US" dirty="0" smtClean="0"/>
              <a:t>(100ms</a:t>
            </a:r>
            <a:r>
              <a:rPr lang="en-US" dirty="0" smtClean="0"/>
              <a:t>)</a:t>
            </a:r>
          </a:p>
          <a:p>
            <a:pPr lvl="2"/>
            <a:r>
              <a:rPr lang="en-US" dirty="0" smtClean="0"/>
              <a:t>responds to BT commands and communicates with the </a:t>
            </a:r>
            <a:r>
              <a:rPr lang="en-US" i="1" dirty="0" smtClean="0"/>
              <a:t>balancer</a:t>
            </a:r>
          </a:p>
          <a:p>
            <a:r>
              <a:rPr lang="en-US" dirty="0" smtClean="0"/>
              <a:t>Verified consistency of communication between tasks</a:t>
            </a:r>
            <a:endParaRPr lang="en-US" dirty="0"/>
          </a:p>
        </p:txBody>
      </p:sp>
      <p:pic>
        <p:nvPicPr>
          <p:cNvPr id="5" name="Picture 4" descr="nxtway_gsmcn_front.JPG"/>
          <p:cNvPicPr>
            <a:picLocks noChangeAspect="1"/>
          </p:cNvPicPr>
          <p:nvPr/>
        </p:nvPicPr>
        <p:blipFill>
          <a:blip r:embed="rId2" cstate="print"/>
          <a:stretch>
            <a:fillRect/>
          </a:stretch>
        </p:blipFill>
        <p:spPr>
          <a:xfrm>
            <a:off x="6172200" y="1676400"/>
            <a:ext cx="2844800" cy="2133600"/>
          </a:xfrm>
          <a:prstGeom prst="rect">
            <a:avLst/>
          </a:prstGeom>
          <a:noFill/>
          <a:ln>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graphicFrame>
        <p:nvGraphicFramePr>
          <p:cNvPr id="4" name="Table 3"/>
          <p:cNvGraphicFramePr>
            <a:graphicFrameLocks noGrp="1"/>
          </p:cNvGraphicFramePr>
          <p:nvPr/>
        </p:nvGraphicFramePr>
        <p:xfrm>
          <a:off x="381000" y="1295400"/>
          <a:ext cx="7772400" cy="3886201"/>
        </p:xfrm>
        <a:graphic>
          <a:graphicData uri="http://schemas.openxmlformats.org/drawingml/2006/table">
            <a:tbl>
              <a:tblPr>
                <a:tableStyleId>{0E3FDE45-AF77-4B5C-9715-49D594BDF05E}</a:tableStyleId>
              </a:tblPr>
              <a:tblGrid>
                <a:gridCol w="971550"/>
                <a:gridCol w="971550"/>
                <a:gridCol w="971550"/>
                <a:gridCol w="971550"/>
                <a:gridCol w="971550"/>
                <a:gridCol w="971550"/>
                <a:gridCol w="971550"/>
                <a:gridCol w="971550"/>
              </a:tblGrid>
              <a:tr h="333517">
                <a:tc rowSpan="2">
                  <a:txBody>
                    <a:bodyPr/>
                    <a:lstStyle/>
                    <a:p>
                      <a:pPr algn="l" fontAlgn="ctr"/>
                      <a:r>
                        <a:rPr lang="en-US" sz="1400" b="1" u="none" strike="noStrike" dirty="0"/>
                        <a:t>Name</a:t>
                      </a:r>
                      <a:endParaRPr lang="en-US" sz="1400" b="1" i="0" u="none" strike="noStrike" dirty="0">
                        <a:solidFill>
                          <a:srgbClr val="1F497D"/>
                        </a:solidFill>
                        <a:latin typeface="Arial"/>
                      </a:endParaRPr>
                    </a:p>
                  </a:txBody>
                  <a:tcPr marL="9525" marR="9525" marT="9525" marB="0" anchor="ctr"/>
                </a:tc>
                <a:tc gridSpan="2">
                  <a:txBody>
                    <a:bodyPr/>
                    <a:lstStyle/>
                    <a:p>
                      <a:pPr algn="ctr" fontAlgn="b"/>
                      <a:r>
                        <a:rPr lang="en-US" sz="1400" b="1" u="none" strike="noStrike" dirty="0"/>
                        <a:t>Program Size</a:t>
                      </a:r>
                      <a:endParaRPr lang="en-US" sz="1400" b="1" i="0" u="none" strike="noStrike" dirty="0">
                        <a:solidFill>
                          <a:srgbClr val="1F497D"/>
                        </a:solidFill>
                        <a:latin typeface="Arial"/>
                      </a:endParaRPr>
                    </a:p>
                  </a:txBody>
                  <a:tcPr marL="9525" marR="9525" marT="9525" marB="0" anchor="b">
                    <a:lnR w="12700" cap="flat" cmpd="sng" algn="ctr">
                      <a:solidFill>
                        <a:schemeClr val="tx1"/>
                      </a:solidFill>
                      <a:prstDash val="solid"/>
                      <a:round/>
                      <a:headEnd type="none" w="med" len="med"/>
                      <a:tailEnd type="none" w="med" len="med"/>
                    </a:lnR>
                  </a:tcPr>
                </a:tc>
                <a:tc hMerge="1">
                  <a:txBody>
                    <a:bodyPr/>
                    <a:lstStyle/>
                    <a:p>
                      <a:endParaRPr lang="en-US"/>
                    </a:p>
                  </a:txBody>
                  <a:tcPr/>
                </a:tc>
                <a:tc gridSpan="3">
                  <a:txBody>
                    <a:bodyPr/>
                    <a:lstStyle/>
                    <a:p>
                      <a:pPr algn="ctr" fontAlgn="b"/>
                      <a:r>
                        <a:rPr lang="en-US" sz="1400" b="1" u="none" strike="noStrike" dirty="0"/>
                        <a:t>SAT Size</a:t>
                      </a:r>
                      <a:endParaRPr lang="en-US" sz="1400" b="1" i="0" u="none" strike="noStrike" dirty="0">
                        <a:solidFill>
                          <a:srgbClr val="1F497D"/>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rowSpan="2">
                  <a:txBody>
                    <a:bodyPr/>
                    <a:lstStyle/>
                    <a:p>
                      <a:pPr algn="ctr" fontAlgn="ctr"/>
                      <a:r>
                        <a:rPr lang="en-US" sz="1400" b="1" u="none" strike="noStrike" dirty="0"/>
                        <a:t>Safe</a:t>
                      </a:r>
                      <a:endParaRPr lang="en-US" sz="1400" b="1" i="0" u="none" strike="noStrike" dirty="0">
                        <a:solidFill>
                          <a:srgbClr val="1F497D"/>
                        </a:solidFill>
                        <a:latin typeface="Arial"/>
                      </a:endParaRPr>
                    </a:p>
                  </a:txBody>
                  <a:tcPr marL="9525" marR="9525" marT="9525" marB="0" anchor="ctr">
                    <a:lnL w="12700" cap="flat" cmpd="sng" algn="ctr">
                      <a:solidFill>
                        <a:schemeClr val="tx1"/>
                      </a:solidFill>
                      <a:prstDash val="solid"/>
                      <a:round/>
                      <a:headEnd type="none" w="med" len="med"/>
                      <a:tailEnd type="none" w="med" len="med"/>
                    </a:lnL>
                  </a:tcPr>
                </a:tc>
                <a:tc rowSpan="2">
                  <a:txBody>
                    <a:bodyPr/>
                    <a:lstStyle/>
                    <a:p>
                      <a:pPr algn="ctr" fontAlgn="ctr"/>
                      <a:r>
                        <a:rPr lang="en-US" sz="1400" b="1" u="none" strike="noStrike"/>
                        <a:t>Time(s)</a:t>
                      </a:r>
                      <a:endParaRPr lang="en-US" sz="1400" b="1" i="0" u="none" strike="noStrike">
                        <a:solidFill>
                          <a:srgbClr val="1F497D"/>
                        </a:solidFill>
                        <a:latin typeface="Arial"/>
                      </a:endParaRPr>
                    </a:p>
                  </a:txBody>
                  <a:tcPr marL="9525" marR="9525" marT="9525" marB="0" anchor="ctr"/>
                </a:tc>
              </a:tr>
              <a:tr h="348018">
                <a:tc vMerge="1">
                  <a:txBody>
                    <a:bodyPr/>
                    <a:lstStyle/>
                    <a:p>
                      <a:endParaRPr lang="en-US"/>
                    </a:p>
                  </a:txBody>
                  <a:tcPr/>
                </a:tc>
                <a:tc>
                  <a:txBody>
                    <a:bodyPr/>
                    <a:lstStyle/>
                    <a:p>
                      <a:pPr algn="ctr" fontAlgn="b"/>
                      <a:r>
                        <a:rPr lang="en-US" sz="1400" b="1" u="none" strike="noStrike" dirty="0"/>
                        <a:t>OL</a:t>
                      </a:r>
                      <a:endParaRPr lang="en-US" sz="1400" b="1" i="0" u="none" strike="noStrike" dirty="0">
                        <a:solidFill>
                          <a:srgbClr val="1F497D"/>
                        </a:solidFill>
                        <a:latin typeface="Arial"/>
                      </a:endParaRPr>
                    </a:p>
                  </a:txBody>
                  <a:tcPr marL="9525" marR="9525" marT="9525" marB="0" anchor="b"/>
                </a:tc>
                <a:tc>
                  <a:txBody>
                    <a:bodyPr/>
                    <a:lstStyle/>
                    <a:p>
                      <a:pPr algn="ctr" fontAlgn="b"/>
                      <a:r>
                        <a:rPr lang="en-US" sz="1400" b="1" u="none" strike="noStrike" dirty="0"/>
                        <a:t>SL</a:t>
                      </a:r>
                      <a:endParaRPr lang="en-US" sz="1400" b="1" i="0" u="none" strike="noStrike" dirty="0">
                        <a:solidFill>
                          <a:srgbClr val="1F497D"/>
                        </a:solidFill>
                        <a:latin typeface="Arial"/>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400" b="1" u="none" strike="noStrike" dirty="0"/>
                        <a:t>GL</a:t>
                      </a:r>
                      <a:endParaRPr lang="en-US" sz="1400" b="1" i="0" u="none" strike="noStrike" dirty="0">
                        <a:solidFill>
                          <a:srgbClr val="1F497D"/>
                        </a:solidFill>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b="1" u="none" strike="noStrike" dirty="0" err="1"/>
                        <a:t>Var</a:t>
                      </a:r>
                      <a:endParaRPr lang="en-US" sz="1400" b="1" i="0" u="none" strike="noStrike" dirty="0">
                        <a:solidFill>
                          <a:srgbClr val="1F497D"/>
                        </a:solidFill>
                        <a:latin typeface="Arial"/>
                      </a:endParaRPr>
                    </a:p>
                  </a:txBody>
                  <a:tcPr marL="9525" marR="9525" marT="9525" marB="0" anchor="b"/>
                </a:tc>
                <a:tc>
                  <a:txBody>
                    <a:bodyPr/>
                    <a:lstStyle/>
                    <a:p>
                      <a:pPr algn="ctr" fontAlgn="b"/>
                      <a:r>
                        <a:rPr lang="en-US" sz="1400" b="1" u="none" strike="noStrike" dirty="0"/>
                        <a:t>Clause</a:t>
                      </a:r>
                      <a:endParaRPr lang="en-US" sz="1400" b="1" i="0" u="none" strike="noStrike" dirty="0">
                        <a:solidFill>
                          <a:srgbClr val="1F497D"/>
                        </a:solidFill>
                        <a:latin typeface="Arial"/>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r>
              <a:tr h="304516">
                <a:tc>
                  <a:txBody>
                    <a:bodyPr/>
                    <a:lstStyle/>
                    <a:p>
                      <a:pPr algn="l" fontAlgn="b"/>
                      <a:r>
                        <a:rPr lang="en-US" sz="1200" b="1" u="none" strike="noStrike" dirty="0"/>
                        <a:t>nxt.ok1</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377</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2,265</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smtClean="0"/>
                        <a:t>6,541</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smtClean="0"/>
                        <a:t>136,944</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426,686</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a:t>Y</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t>22.16</a:t>
                      </a:r>
                      <a:endParaRPr lang="en-US" sz="1200" b="0" i="0" u="none" strike="noStrike" dirty="0">
                        <a:solidFill>
                          <a:srgbClr val="000000"/>
                        </a:solidFill>
                        <a:latin typeface="Calibri"/>
                      </a:endParaRPr>
                    </a:p>
                  </a:txBody>
                  <a:tcPr marL="9525" marR="9525" marT="9525" marB="0" anchor="b"/>
                </a:tc>
              </a:tr>
              <a:tr h="290015">
                <a:tc>
                  <a:txBody>
                    <a:bodyPr/>
                    <a:lstStyle/>
                    <a:p>
                      <a:pPr algn="l" fontAlgn="b"/>
                      <a:r>
                        <a:rPr lang="en-US" sz="1200" b="1" u="none" strike="noStrike" dirty="0"/>
                        <a:t>nxt.bug1</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378</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2,265</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smtClean="0"/>
                        <a:t>6,541</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smtClean="0"/>
                        <a:t>136,944</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426,686</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N</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t>9.95</a:t>
                      </a:r>
                      <a:endParaRPr lang="en-US" sz="1200" b="0" i="0" u="none" strike="noStrike" dirty="0">
                        <a:solidFill>
                          <a:srgbClr val="000000"/>
                        </a:solidFill>
                        <a:latin typeface="Calibri"/>
                      </a:endParaRPr>
                    </a:p>
                  </a:txBody>
                  <a:tcPr marL="9525" marR="9525" marT="9525" marB="0" anchor="b"/>
                </a:tc>
              </a:tr>
              <a:tr h="290015">
                <a:tc>
                  <a:txBody>
                    <a:bodyPr/>
                    <a:lstStyle/>
                    <a:p>
                      <a:pPr algn="l" fontAlgn="b"/>
                      <a:r>
                        <a:rPr lang="en-US" sz="1200" b="1" u="none" strike="noStrike" dirty="0"/>
                        <a:t>nxt.ok2</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u="none" strike="noStrike"/>
                        <a:t>368</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2,322</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smtClean="0"/>
                        <a:t>6,646</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smtClean="0"/>
                        <a:t>141,305</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439,548</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t>13.92</a:t>
                      </a:r>
                      <a:endParaRPr lang="en-US" sz="1200" b="0" i="0" u="none" strike="noStrike" dirty="0">
                        <a:solidFill>
                          <a:srgbClr val="000000"/>
                        </a:solidFill>
                        <a:latin typeface="Calibri"/>
                      </a:endParaRPr>
                    </a:p>
                  </a:txBody>
                  <a:tcPr marL="9525" marR="9525" marT="9525" marB="0" anchor="b"/>
                </a:tc>
              </a:tr>
              <a:tr h="290015">
                <a:tc>
                  <a:txBody>
                    <a:bodyPr/>
                    <a:lstStyle/>
                    <a:p>
                      <a:pPr algn="l" fontAlgn="b"/>
                      <a:r>
                        <a:rPr lang="en-US" sz="1200" b="1" u="none" strike="noStrike" dirty="0"/>
                        <a:t>nxt.bug2</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385</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2,497</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smtClean="0"/>
                        <a:t>7,398</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smtClean="0"/>
                        <a:t>144,800</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451,517</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N</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t>17.48</a:t>
                      </a:r>
                      <a:endParaRPr lang="en-US" sz="1200" b="0" i="0" u="none" strike="noStrike" dirty="0">
                        <a:solidFill>
                          <a:srgbClr val="000000"/>
                        </a:solidFill>
                        <a:latin typeface="Calibri"/>
                      </a:endParaRPr>
                    </a:p>
                  </a:txBody>
                  <a:tcPr marL="9525" marR="9525" marT="9525" marB="0" anchor="b"/>
                </a:tc>
              </a:tr>
              <a:tr h="290015">
                <a:tc>
                  <a:txBody>
                    <a:bodyPr/>
                    <a:lstStyle/>
                    <a:p>
                      <a:pPr algn="l" fontAlgn="b"/>
                      <a:r>
                        <a:rPr lang="en-US" sz="1200" b="1" u="none" strike="noStrike" dirty="0"/>
                        <a:t>nxt.ok3</a:t>
                      </a:r>
                      <a:endParaRPr lang="en-US" sz="1200" b="1" i="0" u="none" strike="noStrike" dirty="0">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t>385</a:t>
                      </a:r>
                      <a:endParaRPr lang="en-US" sz="1200" b="0" i="0" u="none" strike="noStrike">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smtClean="0"/>
                        <a:t>2,497</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smtClean="0"/>
                        <a:t>7,386</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smtClean="0"/>
                        <a:t>144,234</a:t>
                      </a:r>
                      <a:endParaRPr lang="en-US" sz="1200" b="0" i="0" u="none" strike="noStrike" dirty="0">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smtClean="0"/>
                        <a:t>449,585</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t>Y</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t>18.32</a:t>
                      </a:r>
                      <a:endParaRPr lang="en-US" sz="1200" b="0" i="0" u="none" strike="noStrike" dirty="0">
                        <a:solidFill>
                          <a:srgbClr val="000000"/>
                        </a:solidFill>
                        <a:latin typeface="Calibri"/>
                      </a:endParaRPr>
                    </a:p>
                  </a:txBody>
                  <a:tcPr marL="9525" marR="9525" marT="9525" marB="0" anchor="b">
                    <a:lnB w="12700" cap="flat" cmpd="sng" algn="ctr">
                      <a:solidFill>
                        <a:schemeClr val="tx1"/>
                      </a:solidFill>
                      <a:prstDash val="solid"/>
                      <a:round/>
                      <a:headEnd type="none" w="med" len="med"/>
                      <a:tailEnd type="none" w="med" len="med"/>
                    </a:lnB>
                  </a:tcPr>
                </a:tc>
              </a:tr>
              <a:tr h="290015">
                <a:tc>
                  <a:txBody>
                    <a:bodyPr/>
                    <a:lstStyle/>
                    <a:p>
                      <a:pPr algn="l" fontAlgn="b"/>
                      <a:r>
                        <a:rPr lang="en-US" sz="1200" b="1" u="none" strike="noStrike" dirty="0"/>
                        <a:t>aso.bug1</a:t>
                      </a:r>
                      <a:endParaRPr lang="en-US" sz="1200" b="1" i="0" u="none" strike="noStrike" dirty="0">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t>401</a:t>
                      </a:r>
                      <a:endParaRPr lang="en-US" sz="1200" b="0" i="0" u="none" strike="noStrike" dirty="0">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smtClean="0"/>
                        <a:t>2,680</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smtClean="0"/>
                        <a:t>7,835</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smtClean="0"/>
                        <a:t>178,579</a:t>
                      </a:r>
                      <a:endParaRPr lang="en-US" sz="1200" b="0" i="0" u="none" strike="noStrike" dirty="0">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smtClean="0"/>
                        <a:t>572,153</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t>N</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t>16.32</a:t>
                      </a:r>
                      <a:endParaRPr lang="en-US" sz="1200" b="0" i="0" u="none" strike="noStrike" dirty="0">
                        <a:solidFill>
                          <a:srgbClr val="000000"/>
                        </a:solidFill>
                        <a:latin typeface="Calibri"/>
                      </a:endParaRPr>
                    </a:p>
                  </a:txBody>
                  <a:tcPr marL="9525" marR="9525" marT="9525" marB="0" anchor="b">
                    <a:lnT w="12700" cap="flat" cmpd="sng" algn="ctr">
                      <a:solidFill>
                        <a:schemeClr val="tx1"/>
                      </a:solidFill>
                      <a:prstDash val="solid"/>
                      <a:round/>
                      <a:headEnd type="none" w="med" len="med"/>
                      <a:tailEnd type="none" w="med" len="med"/>
                    </a:lnT>
                  </a:tcPr>
                </a:tc>
              </a:tr>
              <a:tr h="290015">
                <a:tc>
                  <a:txBody>
                    <a:bodyPr/>
                    <a:lstStyle/>
                    <a:p>
                      <a:pPr algn="l" fontAlgn="b"/>
                      <a:r>
                        <a:rPr lang="en-US" sz="1200" b="1" u="none" strike="noStrike" dirty="0"/>
                        <a:t>aso.bug2</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u="none" strike="noStrike"/>
                        <a:t>400</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2,682</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smtClean="0"/>
                        <a:t>7,785</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smtClean="0"/>
                        <a:t>176,925</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566,693</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a:t>N</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t>15.01</a:t>
                      </a:r>
                      <a:endParaRPr lang="en-US" sz="1200" b="0" i="0" u="none" strike="noStrike" dirty="0">
                        <a:solidFill>
                          <a:srgbClr val="000000"/>
                        </a:solidFill>
                        <a:latin typeface="Calibri"/>
                      </a:endParaRPr>
                    </a:p>
                  </a:txBody>
                  <a:tcPr marL="9525" marR="9525" marT="9525" marB="0" anchor="b"/>
                </a:tc>
              </a:tr>
              <a:tr h="290015">
                <a:tc>
                  <a:txBody>
                    <a:bodyPr/>
                    <a:lstStyle/>
                    <a:p>
                      <a:pPr algn="l" fontAlgn="b"/>
                      <a:r>
                        <a:rPr lang="en-US" sz="1200" b="1" u="none" strike="noStrike" dirty="0"/>
                        <a:t>aso.ok1</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u="none" strike="noStrike"/>
                        <a:t>398</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2,684</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smtClean="0"/>
                        <a:t>7,771</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smtClean="0"/>
                        <a:t>175,221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560,992</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a:t>Y</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t>66.43</a:t>
                      </a:r>
                      <a:endParaRPr lang="en-US" sz="1200" b="0" i="0" u="none" strike="noStrike" dirty="0">
                        <a:solidFill>
                          <a:srgbClr val="000000"/>
                        </a:solidFill>
                        <a:latin typeface="Calibri"/>
                      </a:endParaRPr>
                    </a:p>
                  </a:txBody>
                  <a:tcPr marL="9525" marR="9525" marT="9525" marB="0" anchor="b"/>
                </a:tc>
              </a:tr>
              <a:tr h="290015">
                <a:tc>
                  <a:txBody>
                    <a:bodyPr/>
                    <a:lstStyle/>
                    <a:p>
                      <a:pPr algn="l" fontAlgn="b"/>
                      <a:r>
                        <a:rPr lang="en-US" sz="1200" b="1" u="none" strike="noStrike" dirty="0"/>
                        <a:t>aso.bug3</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426</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3,263</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smtClean="0"/>
                        <a:t>10,387</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smtClean="0"/>
                        <a:t>373,426</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1,187,155</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a:t>N</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t>59.66</a:t>
                      </a:r>
                      <a:endParaRPr lang="en-US" sz="1200" b="0" i="0" u="none" strike="noStrike" dirty="0">
                        <a:solidFill>
                          <a:srgbClr val="000000"/>
                        </a:solidFill>
                        <a:latin typeface="Calibri"/>
                      </a:endParaRPr>
                    </a:p>
                  </a:txBody>
                  <a:tcPr marL="9525" marR="9525" marT="9525" marB="0" anchor="b"/>
                </a:tc>
              </a:tr>
              <a:tr h="290015">
                <a:tc>
                  <a:txBody>
                    <a:bodyPr/>
                    <a:lstStyle/>
                    <a:p>
                      <a:pPr algn="l" fontAlgn="b"/>
                      <a:r>
                        <a:rPr lang="en-US" sz="1200" b="1" u="none" strike="noStrike" dirty="0"/>
                        <a:t>aso.bug4</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424</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3,250</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smtClean="0"/>
                        <a:t>9,918</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smtClean="0"/>
                        <a:t>347,628</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1,099,644</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a:t>N</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t>31.51</a:t>
                      </a:r>
                      <a:endParaRPr lang="en-US" sz="1200" b="0" i="0" u="none" strike="noStrike" dirty="0">
                        <a:solidFill>
                          <a:srgbClr val="000000"/>
                        </a:solidFill>
                        <a:latin typeface="Calibri"/>
                      </a:endParaRPr>
                    </a:p>
                  </a:txBody>
                  <a:tcPr marL="9525" marR="9525" marT="9525" marB="0" anchor="b"/>
                </a:tc>
              </a:tr>
              <a:tr h="290015">
                <a:tc>
                  <a:txBody>
                    <a:bodyPr/>
                    <a:lstStyle/>
                    <a:p>
                      <a:pPr algn="l" fontAlgn="b"/>
                      <a:r>
                        <a:rPr lang="en-US" sz="1200" b="1" u="none" strike="noStrike" dirty="0"/>
                        <a:t>aso.ok2</a:t>
                      </a:r>
                      <a:endParaRPr lang="en-US" sz="1200" b="1"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421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3,251</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smtClean="0"/>
                        <a:t>9,932</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smtClean="0"/>
                        <a:t>348,252</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1,101,784</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a:t>Y</a:t>
                      </a:r>
                      <a:endParaRPr lang="en-US"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t>328.32</a:t>
                      </a:r>
                      <a:endParaRPr lang="en-US" sz="1200" b="0" i="0" u="none" strike="noStrike" dirty="0">
                        <a:solidFill>
                          <a:srgbClr val="000000"/>
                        </a:solidFill>
                        <a:latin typeface="Calibri"/>
                      </a:endParaRPr>
                    </a:p>
                  </a:txBody>
                  <a:tcPr marL="9525" marR="9525" marT="9525" marB="0" anchor="b"/>
                </a:tc>
              </a:tr>
            </a:tbl>
          </a:graphicData>
        </a:graphic>
      </p:graphicFrame>
      <p:sp>
        <p:nvSpPr>
          <p:cNvPr id="5" name="TextBox 4"/>
          <p:cNvSpPr txBox="1"/>
          <p:nvPr/>
        </p:nvSpPr>
        <p:spPr>
          <a:xfrm>
            <a:off x="381000" y="5486400"/>
            <a:ext cx="2787943" cy="646331"/>
          </a:xfrm>
          <a:prstGeom prst="rect">
            <a:avLst/>
          </a:prstGeom>
          <a:noFill/>
        </p:spPr>
        <p:txBody>
          <a:bodyPr wrap="none" rtlCol="0">
            <a:spAutoFit/>
          </a:bodyPr>
          <a:lstStyle/>
          <a:p>
            <a:r>
              <a:rPr lang="en-US" dirty="0" smtClean="0"/>
              <a:t>Time bound: 100ms</a:t>
            </a:r>
          </a:p>
          <a:p>
            <a:r>
              <a:rPr lang="en-US" dirty="0" smtClean="0"/>
              <a:t>No partial order reduction</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Partial Order Reduction</a:t>
            </a:r>
            <a:endParaRPr lang="en-US" dirty="0"/>
          </a:p>
        </p:txBody>
      </p:sp>
      <p:graphicFrame>
        <p:nvGraphicFramePr>
          <p:cNvPr id="3" name="Table 2"/>
          <p:cNvGraphicFramePr>
            <a:graphicFrameLocks noGrp="1"/>
          </p:cNvGraphicFramePr>
          <p:nvPr/>
        </p:nvGraphicFramePr>
        <p:xfrm>
          <a:off x="609600" y="1828800"/>
          <a:ext cx="7620000" cy="3886201"/>
        </p:xfrm>
        <a:graphic>
          <a:graphicData uri="http://schemas.openxmlformats.org/drawingml/2006/table">
            <a:tbl>
              <a:tblPr>
                <a:tableStyleId>{0E3FDE45-AF77-4B5C-9715-49D594BDF05E}</a:tableStyleId>
              </a:tblPr>
              <a:tblGrid>
                <a:gridCol w="952500"/>
                <a:gridCol w="952500"/>
                <a:gridCol w="952500"/>
                <a:gridCol w="952500"/>
                <a:gridCol w="952500"/>
                <a:gridCol w="952500"/>
                <a:gridCol w="952500"/>
                <a:gridCol w="952500"/>
              </a:tblGrid>
              <a:tr h="310357">
                <a:tc rowSpan="2">
                  <a:txBody>
                    <a:bodyPr/>
                    <a:lstStyle/>
                    <a:p>
                      <a:pPr algn="l" fontAlgn="ctr"/>
                      <a:r>
                        <a:rPr lang="en-US" sz="1400" b="1" u="none" strike="noStrike" dirty="0"/>
                        <a:t>Name</a:t>
                      </a:r>
                      <a:endParaRPr lang="en-US" sz="1400" b="1" i="0" u="none" strike="noStrike" dirty="0">
                        <a:solidFill>
                          <a:srgbClr val="1F497D"/>
                        </a:solidFill>
                        <a:latin typeface="Arial"/>
                      </a:endParaRPr>
                    </a:p>
                  </a:txBody>
                  <a:tcPr marL="9525" marR="9525" marT="9525" marB="0" anchor="ctr"/>
                </a:tc>
                <a:tc gridSpan="2">
                  <a:txBody>
                    <a:bodyPr/>
                    <a:lstStyle/>
                    <a:p>
                      <a:pPr algn="ctr" fontAlgn="b"/>
                      <a:r>
                        <a:rPr lang="en-US" sz="1400" b="1" u="none" strike="noStrike" dirty="0"/>
                        <a:t>Program Size</a:t>
                      </a:r>
                      <a:endParaRPr lang="en-US" sz="1400" b="1" i="0" u="none" strike="noStrike" dirty="0">
                        <a:solidFill>
                          <a:srgbClr val="1F497D"/>
                        </a:solidFill>
                        <a:latin typeface="Arial"/>
                      </a:endParaRPr>
                    </a:p>
                  </a:txBody>
                  <a:tcPr marL="9525" marR="9525" marT="9525" marB="0" anchor="b">
                    <a:lnR w="12700" cap="flat" cmpd="sng" algn="ctr">
                      <a:solidFill>
                        <a:schemeClr val="tx1"/>
                      </a:solidFill>
                      <a:prstDash val="solid"/>
                      <a:round/>
                      <a:headEnd type="none" w="med" len="med"/>
                      <a:tailEnd type="none" w="med" len="med"/>
                    </a:lnR>
                  </a:tcPr>
                </a:tc>
                <a:tc hMerge="1">
                  <a:txBody>
                    <a:bodyPr/>
                    <a:lstStyle/>
                    <a:p>
                      <a:endParaRPr lang="en-US"/>
                    </a:p>
                  </a:txBody>
                  <a:tcPr/>
                </a:tc>
                <a:tc gridSpan="3">
                  <a:txBody>
                    <a:bodyPr/>
                    <a:lstStyle/>
                    <a:p>
                      <a:pPr algn="ctr" fontAlgn="b"/>
                      <a:r>
                        <a:rPr lang="en-US" sz="1400" b="1" u="none" strike="noStrike" dirty="0"/>
                        <a:t>SAT Size</a:t>
                      </a:r>
                      <a:endParaRPr lang="en-US" sz="1400" b="1" i="0" u="none" strike="noStrike" dirty="0">
                        <a:solidFill>
                          <a:srgbClr val="1F497D"/>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rowSpan="2">
                  <a:txBody>
                    <a:bodyPr/>
                    <a:lstStyle/>
                    <a:p>
                      <a:pPr algn="ctr" fontAlgn="ctr"/>
                      <a:r>
                        <a:rPr lang="en-US" sz="1400" b="1" u="none" strike="noStrike" dirty="0"/>
                        <a:t>Safe</a:t>
                      </a:r>
                      <a:endParaRPr lang="en-US" sz="1400" b="1" i="0" u="none" strike="noStrike" dirty="0">
                        <a:solidFill>
                          <a:srgbClr val="1F497D"/>
                        </a:solidFill>
                        <a:latin typeface="Arial"/>
                      </a:endParaRPr>
                    </a:p>
                  </a:txBody>
                  <a:tcPr marL="9525" marR="9525" marT="9525" marB="0" anchor="ctr">
                    <a:lnL w="12700" cap="flat" cmpd="sng" algn="ctr">
                      <a:solidFill>
                        <a:schemeClr val="tx1"/>
                      </a:solidFill>
                      <a:prstDash val="solid"/>
                      <a:round/>
                      <a:headEnd type="none" w="med" len="med"/>
                      <a:tailEnd type="none" w="med" len="med"/>
                    </a:lnL>
                  </a:tcPr>
                </a:tc>
                <a:tc rowSpan="2">
                  <a:txBody>
                    <a:bodyPr/>
                    <a:lstStyle/>
                    <a:p>
                      <a:pPr algn="ctr" fontAlgn="ctr"/>
                      <a:r>
                        <a:rPr lang="en-US" sz="1400" b="1" u="none" strike="noStrike" dirty="0"/>
                        <a:t>Time(s)</a:t>
                      </a:r>
                      <a:endParaRPr lang="en-US" sz="1400" b="1" i="0" u="none" strike="noStrike" dirty="0">
                        <a:solidFill>
                          <a:srgbClr val="1F497D"/>
                        </a:solidFill>
                        <a:latin typeface="Arial"/>
                      </a:endParaRPr>
                    </a:p>
                  </a:txBody>
                  <a:tcPr marL="9525" marR="9525" marT="9525" marB="0" anchor="ctr"/>
                </a:tc>
              </a:tr>
              <a:tr h="323850">
                <a:tc vMerge="1">
                  <a:txBody>
                    <a:bodyPr/>
                    <a:lstStyle/>
                    <a:p>
                      <a:endParaRPr lang="en-US"/>
                    </a:p>
                  </a:txBody>
                  <a:tcPr/>
                </a:tc>
                <a:tc>
                  <a:txBody>
                    <a:bodyPr/>
                    <a:lstStyle/>
                    <a:p>
                      <a:pPr algn="ctr" fontAlgn="b"/>
                      <a:r>
                        <a:rPr lang="en-US" sz="1400" b="1" u="none" strike="noStrike"/>
                        <a:t>OL</a:t>
                      </a:r>
                      <a:endParaRPr lang="en-US" sz="1400" b="1" i="0" u="none" strike="noStrike">
                        <a:solidFill>
                          <a:srgbClr val="1F497D"/>
                        </a:solidFill>
                        <a:latin typeface="Arial"/>
                      </a:endParaRPr>
                    </a:p>
                  </a:txBody>
                  <a:tcPr marL="9525" marR="9525" marT="9525" marB="0" anchor="b"/>
                </a:tc>
                <a:tc>
                  <a:txBody>
                    <a:bodyPr/>
                    <a:lstStyle/>
                    <a:p>
                      <a:pPr algn="ctr" fontAlgn="b"/>
                      <a:r>
                        <a:rPr lang="en-US" sz="1400" b="1" u="none" strike="noStrike" dirty="0"/>
                        <a:t>SL</a:t>
                      </a:r>
                      <a:endParaRPr lang="en-US" sz="1400" b="1" i="0" u="none" strike="noStrike" dirty="0">
                        <a:solidFill>
                          <a:srgbClr val="1F497D"/>
                        </a:solidFill>
                        <a:latin typeface="Arial"/>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400" b="1" u="none" strike="noStrike" dirty="0"/>
                        <a:t>GL</a:t>
                      </a:r>
                      <a:endParaRPr lang="en-US" sz="1400" b="1" i="0" u="none" strike="noStrike" dirty="0">
                        <a:solidFill>
                          <a:srgbClr val="1F497D"/>
                        </a:solidFill>
                        <a:latin typeface="Arial"/>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400" b="1" u="none" strike="noStrike" dirty="0" err="1"/>
                        <a:t>Var</a:t>
                      </a:r>
                      <a:endParaRPr lang="en-US" sz="1400" b="1" i="0" u="none" strike="noStrike" dirty="0">
                        <a:solidFill>
                          <a:srgbClr val="1F497D"/>
                        </a:solidFill>
                        <a:latin typeface="Arial"/>
                      </a:endParaRPr>
                    </a:p>
                  </a:txBody>
                  <a:tcPr marL="9525" marR="9525" marT="9525" marB="0" anchor="b"/>
                </a:tc>
                <a:tc>
                  <a:txBody>
                    <a:bodyPr/>
                    <a:lstStyle/>
                    <a:p>
                      <a:pPr algn="ctr" fontAlgn="b"/>
                      <a:r>
                        <a:rPr lang="en-US" sz="1400" b="1" u="none" strike="noStrike" dirty="0"/>
                        <a:t>Clause</a:t>
                      </a:r>
                      <a:endParaRPr lang="en-US" sz="1400" b="1" i="0" u="none" strike="noStrike" dirty="0">
                        <a:solidFill>
                          <a:srgbClr val="1F497D"/>
                        </a:solidFill>
                        <a:latin typeface="Arial"/>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r>
              <a:tr h="283369">
                <a:tc>
                  <a:txBody>
                    <a:bodyPr/>
                    <a:lstStyle/>
                    <a:p>
                      <a:pPr algn="l" fontAlgn="b"/>
                      <a:r>
                        <a:rPr lang="en-US" sz="1200" u="none" strike="noStrike" dirty="0"/>
                        <a:t>RW1</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190</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3,428</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5,860</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42,441</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125,150</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20.74</a:t>
                      </a:r>
                      <a:endParaRPr lang="en-US" sz="1200" b="0" i="0" u="none" strike="noStrike">
                        <a:solidFill>
                          <a:srgbClr val="000000"/>
                        </a:solidFill>
                        <a:latin typeface="Calibri"/>
                      </a:endParaRPr>
                    </a:p>
                  </a:txBody>
                  <a:tcPr marL="9525" marR="9525" marT="9525" marB="0" anchor="b"/>
                </a:tc>
              </a:tr>
              <a:tr h="269875">
                <a:tc>
                  <a:txBody>
                    <a:bodyPr/>
                    <a:lstStyle/>
                    <a:p>
                      <a:pPr algn="l" fontAlgn="b"/>
                      <a:r>
                        <a:rPr lang="en-US" sz="1200" u="none" strike="noStrike" dirty="0"/>
                        <a:t>RW1-PO</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a:t>190</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dirty="0" smtClean="0"/>
                        <a:t>5,021</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7,626</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45,493</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134,818</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b="1" u="none" strike="noStrike" dirty="0"/>
                        <a:t>14.71</a:t>
                      </a:r>
                      <a:endParaRPr lang="en-US" sz="1200" b="1" i="0" u="none" strike="noStrike" dirty="0">
                        <a:solidFill>
                          <a:srgbClr val="000000"/>
                        </a:solidFill>
                        <a:latin typeface="Calibri"/>
                      </a:endParaRPr>
                    </a:p>
                  </a:txBody>
                  <a:tcPr marL="9525" marR="9525" marT="9525" marB="0" anchor="b"/>
                </a:tc>
              </a:tr>
              <a:tr h="269875">
                <a:tc>
                  <a:txBody>
                    <a:bodyPr/>
                    <a:lstStyle/>
                    <a:p>
                      <a:pPr algn="l" fontAlgn="b"/>
                      <a:r>
                        <a:rPr lang="en-US" sz="1200" u="none" strike="noStrike" dirty="0"/>
                        <a:t>RW2</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239</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4,814</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8,121</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52,171</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152,512</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165.89</a:t>
                      </a:r>
                      <a:endParaRPr lang="en-US" sz="1200" b="0" i="0" u="none" strike="noStrike">
                        <a:solidFill>
                          <a:srgbClr val="000000"/>
                        </a:solidFill>
                        <a:latin typeface="Calibri"/>
                      </a:endParaRPr>
                    </a:p>
                  </a:txBody>
                  <a:tcPr marL="9525" marR="9525" marT="9525" marB="0" anchor="b"/>
                </a:tc>
              </a:tr>
              <a:tr h="269875">
                <a:tc>
                  <a:txBody>
                    <a:bodyPr/>
                    <a:lstStyle/>
                    <a:p>
                      <a:pPr algn="l" fontAlgn="b"/>
                      <a:r>
                        <a:rPr lang="en-US" sz="1200" u="none" strike="noStrike" dirty="0"/>
                        <a:t>RW2-PO</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239</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7,356</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10,388</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56,039</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164,332</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b="1" u="none" strike="noStrike" dirty="0"/>
                        <a:t>162.2</a:t>
                      </a:r>
                      <a:endParaRPr lang="en-US" sz="1200" b="1" i="0" u="none" strike="noStrike" dirty="0">
                        <a:solidFill>
                          <a:srgbClr val="000000"/>
                        </a:solidFill>
                        <a:latin typeface="Calibri"/>
                      </a:endParaRPr>
                    </a:p>
                  </a:txBody>
                  <a:tcPr marL="9525" marR="9525" marT="9525" marB="0" anchor="b"/>
                </a:tc>
              </a:tr>
              <a:tr h="269875">
                <a:tc>
                  <a:txBody>
                    <a:bodyPr/>
                    <a:lstStyle/>
                    <a:p>
                      <a:pPr algn="l" fontAlgn="b"/>
                      <a:r>
                        <a:rPr lang="en-US" sz="1200" u="none" strike="noStrike" dirty="0"/>
                        <a:t>RW3</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285</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7,338</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21,163</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139,542</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419,737</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436.86</a:t>
                      </a:r>
                      <a:endParaRPr lang="en-US" sz="1200" b="0" i="0" u="none" strike="noStrike">
                        <a:solidFill>
                          <a:srgbClr val="000000"/>
                        </a:solidFill>
                        <a:latin typeface="Calibri"/>
                      </a:endParaRPr>
                    </a:p>
                  </a:txBody>
                  <a:tcPr marL="9525" marR="9525" marT="9525" marB="0" anchor="b"/>
                </a:tc>
              </a:tr>
              <a:tr h="269875">
                <a:tc>
                  <a:txBody>
                    <a:bodyPr/>
                    <a:lstStyle/>
                    <a:p>
                      <a:pPr algn="l" fontAlgn="b"/>
                      <a:r>
                        <a:rPr lang="en-US" sz="1200" u="none" strike="noStrike" dirty="0"/>
                        <a:t>RW3-PO</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285</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12,002</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26,283</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153,826</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467,105</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b="1" u="none" strike="noStrike" dirty="0"/>
                        <a:t>199.13</a:t>
                      </a:r>
                      <a:endParaRPr lang="en-US" sz="1200" b="1" i="0" u="none" strike="noStrike" dirty="0">
                        <a:solidFill>
                          <a:srgbClr val="000000"/>
                        </a:solidFill>
                        <a:latin typeface="Calibri"/>
                      </a:endParaRPr>
                    </a:p>
                  </a:txBody>
                  <a:tcPr marL="9525" marR="9525" marT="9525" marB="0" anchor="b"/>
                </a:tc>
              </a:tr>
              <a:tr h="269875">
                <a:tc>
                  <a:txBody>
                    <a:bodyPr/>
                    <a:lstStyle/>
                    <a:p>
                      <a:pPr algn="l" fontAlgn="b"/>
                      <a:r>
                        <a:rPr lang="en-US" sz="1200" u="none" strike="noStrike" dirty="0"/>
                        <a:t>RW4</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244</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7,255</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19,745</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117,406</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350,610</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321.25</a:t>
                      </a:r>
                      <a:endParaRPr lang="en-US" sz="1200" b="0" i="0" u="none" strike="noStrike">
                        <a:solidFill>
                          <a:srgbClr val="000000"/>
                        </a:solidFill>
                        <a:latin typeface="Calibri"/>
                      </a:endParaRPr>
                    </a:p>
                  </a:txBody>
                  <a:tcPr marL="9525" marR="9525" marT="9525" marB="0" anchor="b"/>
                </a:tc>
              </a:tr>
              <a:tr h="269875">
                <a:tc>
                  <a:txBody>
                    <a:bodyPr/>
                    <a:lstStyle/>
                    <a:p>
                      <a:pPr algn="l" fontAlgn="b"/>
                      <a:r>
                        <a:rPr lang="en-US" sz="1200" u="none" strike="noStrike" dirty="0"/>
                        <a:t>RW4-PO</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244</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12,272</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24,261</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130,229</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a:t>392,289</a:t>
                      </a:r>
                      <a:endParaRPr lang="en-US" sz="1200" b="0" i="0" u="none" strike="noStrike">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b="1" u="none" strike="noStrike" dirty="0"/>
                        <a:t>59.66</a:t>
                      </a:r>
                      <a:endParaRPr lang="en-US" sz="1200" b="1" i="0" u="none" strike="noStrike" dirty="0">
                        <a:solidFill>
                          <a:srgbClr val="000000"/>
                        </a:solidFill>
                        <a:latin typeface="Calibri"/>
                      </a:endParaRPr>
                    </a:p>
                  </a:txBody>
                  <a:tcPr marL="9525" marR="9525" marT="9525" marB="0" anchor="b"/>
                </a:tc>
              </a:tr>
              <a:tr h="269875">
                <a:tc>
                  <a:txBody>
                    <a:bodyPr/>
                    <a:lstStyle/>
                    <a:p>
                      <a:pPr algn="l" fontAlgn="b"/>
                      <a:r>
                        <a:rPr lang="en-US" sz="1200" u="none" strike="noStrike" dirty="0"/>
                        <a:t>RW5</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188</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3,198</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5,208</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41,371</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119,037</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47.83</a:t>
                      </a:r>
                      <a:endParaRPr lang="en-US" sz="1200" b="0" i="0" u="none" strike="noStrike">
                        <a:solidFill>
                          <a:srgbClr val="000000"/>
                        </a:solidFill>
                        <a:latin typeface="Calibri"/>
                      </a:endParaRPr>
                    </a:p>
                  </a:txBody>
                  <a:tcPr marL="9525" marR="9525" marT="9525" marB="0" anchor="b"/>
                </a:tc>
              </a:tr>
              <a:tr h="269875">
                <a:tc>
                  <a:txBody>
                    <a:bodyPr/>
                    <a:lstStyle/>
                    <a:p>
                      <a:pPr algn="l" fontAlgn="b"/>
                      <a:r>
                        <a:rPr lang="en-US" sz="1200" u="none" strike="noStrike" dirty="0"/>
                        <a:t>RW5-PO</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188</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4,791</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7,138</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45,321</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131,701</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b="1" u="none" strike="noStrike" dirty="0"/>
                        <a:t>20.35</a:t>
                      </a:r>
                      <a:endParaRPr lang="en-US" sz="1200" b="1" i="0" u="none" strike="noStrike" dirty="0">
                        <a:solidFill>
                          <a:srgbClr val="000000"/>
                        </a:solidFill>
                        <a:latin typeface="Calibri"/>
                      </a:endParaRPr>
                    </a:p>
                  </a:txBody>
                  <a:tcPr marL="9525" marR="9525" marT="9525" marB="0" anchor="b"/>
                </a:tc>
              </a:tr>
              <a:tr h="269875">
                <a:tc>
                  <a:txBody>
                    <a:bodyPr/>
                    <a:lstStyle/>
                    <a:p>
                      <a:pPr algn="l" fontAlgn="b"/>
                      <a:r>
                        <a:rPr lang="en-US" sz="1200" u="none" strike="noStrike" dirty="0"/>
                        <a:t>RW6</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257</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5,231</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7,634</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54,829</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157,764</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165.33</a:t>
                      </a:r>
                      <a:endParaRPr lang="en-US" sz="1200" b="0" i="0" u="none" strike="noStrike">
                        <a:solidFill>
                          <a:srgbClr val="000000"/>
                        </a:solidFill>
                        <a:latin typeface="Calibri"/>
                      </a:endParaRPr>
                    </a:p>
                  </a:txBody>
                  <a:tcPr marL="9525" marR="9525" marT="9525" marB="0" anchor="b"/>
                </a:tc>
              </a:tr>
              <a:tr h="269875">
                <a:tc>
                  <a:txBody>
                    <a:bodyPr/>
                    <a:lstStyle/>
                    <a:p>
                      <a:pPr algn="l" fontAlgn="b"/>
                      <a:r>
                        <a:rPr lang="en-US" sz="1200" u="none" strike="noStrike" dirty="0"/>
                        <a:t>RW6-PO</a:t>
                      </a:r>
                      <a:endParaRPr lang="en-US" sz="1200" b="0" i="0" u="none" strike="noStrike" dirty="0">
                        <a:solidFill>
                          <a:srgbClr val="000000"/>
                        </a:solidFill>
                        <a:latin typeface="Calibri"/>
                      </a:endParaRPr>
                    </a:p>
                  </a:txBody>
                  <a:tcPr marL="9525" marR="9525" marT="9525" marB="0" anchor="b"/>
                </a:tc>
                <a:tc>
                  <a:txBody>
                    <a:bodyPr/>
                    <a:lstStyle/>
                    <a:p>
                      <a:pPr algn="ctr" fontAlgn="b"/>
                      <a:r>
                        <a:rPr lang="en-US" sz="1200" u="none" strike="noStrike"/>
                        <a:t>257</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smtClean="0"/>
                        <a:t>8,235</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10,119</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a:t>59,744</a:t>
                      </a:r>
                      <a:endParaRPr lang="en-US" sz="1200" b="0" i="0" u="none" strike="noStrike">
                        <a:solidFill>
                          <a:srgbClr val="000000"/>
                        </a:solidFill>
                        <a:latin typeface="Calibri"/>
                      </a:endParaRPr>
                    </a:p>
                  </a:txBody>
                  <a:tcPr marL="9525" marR="9525" marT="9525" marB="0" anchor="b"/>
                </a:tc>
                <a:tc>
                  <a:txBody>
                    <a:bodyPr/>
                    <a:lstStyle/>
                    <a:p>
                      <a:pPr algn="ctr" fontAlgn="b"/>
                      <a:r>
                        <a:rPr lang="en-US" sz="1200" u="none" strike="noStrike" dirty="0"/>
                        <a:t>173,061</a:t>
                      </a:r>
                      <a:endParaRPr lang="en-US" sz="1200" b="0" i="0" u="none" strike="noStrike" dirty="0">
                        <a:solidFill>
                          <a:srgbClr val="000000"/>
                        </a:solidFill>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t>Y</a:t>
                      </a:r>
                      <a:endParaRPr lang="en-US" sz="12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200" b="1" u="none" strike="noStrike" dirty="0"/>
                        <a:t>157.43</a:t>
                      </a:r>
                      <a:endParaRPr lang="en-US" sz="1200" b="1" i="0" u="none" strike="noStrike" dirty="0">
                        <a:solidFill>
                          <a:srgbClr val="000000"/>
                        </a:solidFill>
                        <a:latin typeface="Calibri"/>
                      </a:endParaRPr>
                    </a:p>
                  </a:txBody>
                  <a:tcPr marL="9525" marR="9525" marT="9525" marB="0" anchor="b"/>
                </a:tc>
              </a:tr>
            </a:tbl>
          </a:graphicData>
        </a:graphic>
      </p:graphicFrame>
      <p:sp>
        <p:nvSpPr>
          <p:cNvPr id="4" name="TextBox 3"/>
          <p:cNvSpPr txBox="1"/>
          <p:nvPr/>
        </p:nvSpPr>
        <p:spPr>
          <a:xfrm>
            <a:off x="533400" y="1143000"/>
            <a:ext cx="3732753" cy="369332"/>
          </a:xfrm>
          <a:prstGeom prst="rect">
            <a:avLst/>
          </a:prstGeom>
          <a:noFill/>
        </p:spPr>
        <p:txBody>
          <a:bodyPr wrap="none" rtlCol="0">
            <a:spAutoFit/>
          </a:bodyPr>
          <a:lstStyle/>
          <a:p>
            <a:r>
              <a:rPr lang="en-US" dirty="0" smtClean="0"/>
              <a:t>Lock-Free Reader-Writer protocols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lnSpcReduction="10000"/>
          </a:bodyPr>
          <a:lstStyle/>
          <a:p>
            <a:r>
              <a:rPr lang="en-US" dirty="0" err="1" smtClean="0"/>
              <a:t>Sequentialization</a:t>
            </a:r>
            <a:r>
              <a:rPr lang="en-US" dirty="0" smtClean="0"/>
              <a:t> of Concurrent Programs (</a:t>
            </a:r>
            <a:r>
              <a:rPr lang="en-US" dirty="0" err="1" smtClean="0"/>
              <a:t>Lal</a:t>
            </a:r>
            <a:r>
              <a:rPr lang="en-US" dirty="0" smtClean="0"/>
              <a:t> &amp; Reps ‘08, and others)</a:t>
            </a:r>
          </a:p>
          <a:p>
            <a:pPr lvl="1"/>
            <a:r>
              <a:rPr lang="en-US" dirty="0" smtClean="0"/>
              <a:t>Context Bounded Analysis of concurrent programs via </a:t>
            </a:r>
            <a:r>
              <a:rPr lang="en-US" dirty="0" err="1" smtClean="0"/>
              <a:t>sequentialization</a:t>
            </a:r>
            <a:endParaRPr lang="en-US" dirty="0" smtClean="0"/>
          </a:p>
          <a:p>
            <a:pPr lvl="1"/>
            <a:r>
              <a:rPr lang="en-US" dirty="0" smtClean="0"/>
              <a:t>Arbitrary concurrent software</a:t>
            </a:r>
          </a:p>
          <a:p>
            <a:pPr lvl="1"/>
            <a:r>
              <a:rPr lang="en-US" dirty="0" smtClean="0"/>
              <a:t>Non-deterministic round robin scheduler </a:t>
            </a:r>
          </a:p>
          <a:p>
            <a:pPr lvl="1"/>
            <a:r>
              <a:rPr lang="en-US" dirty="0" smtClean="0"/>
              <a:t>Preserve executions with bounded number of thread preemptions</a:t>
            </a:r>
          </a:p>
          <a:p>
            <a:pPr lvl="1"/>
            <a:r>
              <a:rPr lang="en-US" dirty="0" smtClean="0"/>
              <a:t>Allow for arbitrary number of preemptions between tasks</a:t>
            </a:r>
            <a:endParaRPr lang="en-US" dirty="0" smtClean="0"/>
          </a:p>
          <a:p>
            <a:endParaRPr lang="en-US" dirty="0" smtClean="0"/>
          </a:p>
          <a:p>
            <a:r>
              <a:rPr lang="en-US" dirty="0" err="1" smtClean="0"/>
              <a:t>Sequentialization</a:t>
            </a:r>
            <a:r>
              <a:rPr lang="en-US" dirty="0" smtClean="0"/>
              <a:t> of Periodic Programs (Kidd, </a:t>
            </a:r>
            <a:r>
              <a:rPr lang="en-US" dirty="0" err="1" smtClean="0"/>
              <a:t>Jagannathan</a:t>
            </a:r>
            <a:r>
              <a:rPr lang="en-US" dirty="0" smtClean="0"/>
              <a:t>, </a:t>
            </a:r>
            <a:r>
              <a:rPr lang="en-US" dirty="0" err="1" smtClean="0"/>
              <a:t>Vitek</a:t>
            </a:r>
            <a:r>
              <a:rPr lang="en-US" dirty="0" smtClean="0"/>
              <a:t> ’10)</a:t>
            </a:r>
          </a:p>
          <a:p>
            <a:pPr lvl="1"/>
            <a:r>
              <a:rPr lang="en-US" dirty="0" smtClean="0"/>
              <a:t>Same setting as this work</a:t>
            </a:r>
          </a:p>
          <a:p>
            <a:pPr lvl="1"/>
            <a:r>
              <a:rPr lang="en-US" dirty="0" smtClean="0"/>
              <a:t>Alternative </a:t>
            </a:r>
            <a:r>
              <a:rPr lang="en-US" dirty="0" err="1" smtClean="0"/>
              <a:t>sol’n</a:t>
            </a:r>
            <a:r>
              <a:rPr lang="en-US" dirty="0" smtClean="0"/>
              <a:t>: replace preemptions by non-deterministic function calls</a:t>
            </a:r>
          </a:p>
          <a:p>
            <a:pPr lvl="1"/>
            <a:r>
              <a:rPr lang="en-US" dirty="0" smtClean="0"/>
              <a:t>Additionally, supports recursion and inheritance locks</a:t>
            </a:r>
          </a:p>
          <a:p>
            <a:pPr lvl="1"/>
            <a:r>
              <a:rPr lang="en-US" dirty="0" smtClean="0"/>
              <a:t>BUT, no implementation</a:t>
            </a:r>
          </a:p>
          <a:p>
            <a:endParaRPr lang="en-US" dirty="0" smtClean="0"/>
          </a:p>
          <a:p>
            <a:r>
              <a:rPr lang="en-US" dirty="0" smtClean="0"/>
              <a:t>Verification of Time Properties of (Models of) Real Time Embedded Systems</a:t>
            </a:r>
          </a:p>
          <a:p>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33400" y="228600"/>
            <a:ext cx="8153400" cy="5943600"/>
          </a:xfrm>
        </p:spPr>
        <p:txBody>
          <a:bodyPr>
            <a:noAutofit/>
          </a:bodyPr>
          <a:lstStyle/>
          <a:p>
            <a:pPr>
              <a:spcAft>
                <a:spcPts val="1080"/>
              </a:spcAft>
            </a:pPr>
            <a:r>
              <a:rPr lang="en-US" sz="1600" dirty="0" smtClean="0"/>
              <a:t>NO WARRANTY </a:t>
            </a:r>
          </a:p>
          <a:p>
            <a:pPr>
              <a:spcAft>
                <a:spcPts val="1080"/>
              </a:spcAft>
            </a:pPr>
            <a:r>
              <a:rPr lang="en-US" sz="1600" dirty="0" smtClean="0"/>
              <a:t>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pPr>
              <a:spcAft>
                <a:spcPts val="1080"/>
              </a:spcAft>
            </a:pPr>
            <a:r>
              <a:rPr lang="en-US" sz="1600" dirty="0" smtClean="0"/>
              <a:t>Use of any trademarks in this presentation is not intended in any way to infringe on the rights of the trademark holder.</a:t>
            </a:r>
          </a:p>
          <a:p>
            <a:pPr>
              <a:spcAft>
                <a:spcPts val="1080"/>
              </a:spcAft>
            </a:pPr>
            <a:r>
              <a:rPr lang="en-US" sz="1600" dirty="0" smtClean="0"/>
              <a:t>This Presentation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600" dirty="0" smtClean="0">
                <a:hlinkClick r:id="rId3"/>
              </a:rPr>
              <a:t>permission@sei.cmu.edu</a:t>
            </a:r>
            <a:r>
              <a:rPr lang="en-US" sz="1600" dirty="0" smtClean="0"/>
              <a:t>. </a:t>
            </a:r>
          </a:p>
          <a:p>
            <a:pPr>
              <a:spcAft>
                <a:spcPts val="1080"/>
              </a:spcAft>
            </a:pPr>
            <a:r>
              <a:rPr lang="en-US" sz="1600" dirty="0" smtClean="0"/>
              <a:t>This work was created in the performance of Federal Government Contract Number FA8721-05-C-0003 with Carnegie Mellon University for the operation of the Software Engineering Institute, a federally funded research and development center. The Government of the United States has a royalty-free government-purpose license to use, duplicate, or disclose the work, in whole or in part and in any manner, and to have or permit others to do so, for government purposes pursuant to the copyright license under the clause at 252.227-7013.</a:t>
            </a:r>
          </a:p>
          <a:p>
            <a:pPr>
              <a:spcAft>
                <a:spcPts val="1080"/>
              </a:spcAft>
            </a:pPr>
            <a:endParaRPr lang="en-US" sz="16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Time Bounded Verification of Periodic C </a:t>
            </a:r>
            <a:r>
              <a:rPr lang="en-US" dirty="0" smtClean="0"/>
              <a:t>Programs</a:t>
            </a:r>
          </a:p>
          <a:p>
            <a:r>
              <a:rPr lang="en-US" dirty="0" smtClean="0"/>
              <a:t> </a:t>
            </a:r>
            <a:r>
              <a:rPr lang="en-US" dirty="0" smtClean="0"/>
              <a:t>  </a:t>
            </a:r>
            <a:r>
              <a:rPr lang="en-US" dirty="0" smtClean="0">
                <a:hlinkClick r:id="rId2"/>
              </a:rPr>
              <a:t>http://www.andrew.cmu.edu/~arieg/Rek</a:t>
            </a:r>
            <a:endParaRPr lang="en-US" dirty="0" smtClean="0"/>
          </a:p>
          <a:p>
            <a:endParaRPr lang="en-US" dirty="0" smtClean="0"/>
          </a:p>
          <a:p>
            <a:r>
              <a:rPr lang="en-US" dirty="0" smtClean="0"/>
              <a:t>What we have done</a:t>
            </a:r>
          </a:p>
          <a:p>
            <a:pPr lvl="1"/>
            <a:r>
              <a:rPr lang="en-US" dirty="0" smtClean="0"/>
              <a:t>Small (but hard) toy programs</a:t>
            </a:r>
          </a:p>
          <a:p>
            <a:pPr lvl="1"/>
            <a:r>
              <a:rPr lang="en-US" dirty="0" smtClean="0"/>
              <a:t>Reader/Writer protocols  (with locks and lock-free versions)</a:t>
            </a:r>
          </a:p>
          <a:p>
            <a:pPr lvl="1"/>
            <a:r>
              <a:rPr lang="en-US" dirty="0" smtClean="0"/>
              <a:t>A robot controller for LEGO MINDSTORM from </a:t>
            </a:r>
            <a:r>
              <a:rPr lang="en-US" dirty="0" err="1" smtClean="0"/>
              <a:t>nxtOSEK</a:t>
            </a:r>
            <a:r>
              <a:rPr lang="en-US" dirty="0" smtClean="0"/>
              <a:t> examples</a:t>
            </a:r>
          </a:p>
          <a:p>
            <a:endParaRPr lang="en-US" dirty="0" smtClean="0"/>
          </a:p>
          <a:p>
            <a:r>
              <a:rPr lang="en-US" dirty="0" smtClean="0"/>
              <a:t>Where we need help</a:t>
            </a:r>
          </a:p>
          <a:p>
            <a:pPr lvl="1"/>
            <a:r>
              <a:rPr lang="en-US" dirty="0" smtClean="0"/>
              <a:t>Need case studies and model problems</a:t>
            </a:r>
          </a:p>
          <a:p>
            <a:pPr lvl="2"/>
            <a:r>
              <a:rPr lang="en-US" dirty="0" smtClean="0"/>
              <a:t>Evaluate scalability</a:t>
            </a:r>
          </a:p>
          <a:p>
            <a:pPr lvl="2"/>
            <a:r>
              <a:rPr lang="en-US" dirty="0" smtClean="0"/>
              <a:t>Evaluate our assumptions</a:t>
            </a:r>
          </a:p>
          <a:p>
            <a:pPr lvl="2"/>
            <a:r>
              <a:rPr lang="en-US" dirty="0" smtClean="0"/>
              <a:t>Evaluate bug-finding effectiveness </a:t>
            </a:r>
          </a:p>
          <a:p>
            <a:pPr lvl="2"/>
            <a:r>
              <a:rPr lang="en-US" dirty="0" smtClean="0"/>
              <a:t>…</a:t>
            </a:r>
          </a:p>
        </p:txBody>
      </p:sp>
      <p:pic>
        <p:nvPicPr>
          <p:cNvPr id="4" name="Picture 2" descr="C:\Documents and Settings\arie\Local Settings\Temporary Internet Files\Content.IE5\2XCDIHAD\MCPE01631_0000[1].wmf"/>
          <p:cNvPicPr>
            <a:picLocks noChangeAspect="1" noChangeArrowheads="1"/>
          </p:cNvPicPr>
          <p:nvPr/>
        </p:nvPicPr>
        <p:blipFill>
          <a:blip r:embed="rId3" cstate="print"/>
          <a:srcRect/>
          <a:stretch>
            <a:fillRect/>
          </a:stretch>
        </p:blipFill>
        <p:spPr bwMode="auto">
          <a:xfrm>
            <a:off x="6477000" y="1066800"/>
            <a:ext cx="2465318" cy="1790708"/>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2293938"/>
            <a:ext cx="4267200" cy="769429"/>
          </a:xfrm>
        </p:spPr>
        <p:txBody>
          <a:bodyPr/>
          <a:lstStyle/>
          <a:p>
            <a:r>
              <a:rPr lang="en-US" sz="4400" dirty="0" smtClean="0"/>
              <a:t>THE END</a:t>
            </a:r>
            <a:endParaRPr lang="en-US" sz="4400"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dirty="0"/>
              <a:t>Contact </a:t>
            </a:r>
            <a:r>
              <a:rPr lang="en-US" dirty="0" smtClean="0"/>
              <a:t>Information</a:t>
            </a:r>
            <a:endParaRPr lang="en-US" dirty="0"/>
          </a:p>
        </p:txBody>
      </p:sp>
      <p:graphicFrame>
        <p:nvGraphicFramePr>
          <p:cNvPr id="922648" name="Group 24"/>
          <p:cNvGraphicFramePr>
            <a:graphicFrameLocks noGrp="1"/>
          </p:cNvGraphicFramePr>
          <p:nvPr>
            <p:ph idx="1"/>
          </p:nvPr>
        </p:nvGraphicFramePr>
        <p:xfrm>
          <a:off x="533400" y="1303338"/>
          <a:ext cx="8153400" cy="4541520"/>
        </p:xfrm>
        <a:graphic>
          <a:graphicData uri="http://schemas.openxmlformats.org/drawingml/2006/table">
            <a:tbl>
              <a:tblPr/>
              <a:tblGrid>
                <a:gridCol w="4076700"/>
                <a:gridCol w="4076700"/>
              </a:tblGrid>
              <a:tr h="24003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Presenter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Arie Gurfinkel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RTSS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hlinkClick r:id=""/>
                        </a:rPr>
                        <a:t>arie@cmu.edu</a:t>
                      </a: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PA 15213-2612</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USA</a:t>
                      </a:r>
                      <a:endParaRPr kumimoji="0" lang="en-US"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20574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Web:</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http://www.sei.cmu.edu/contact.cfm</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1"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Phone: 	</a:t>
                      </a:r>
                      <a:r>
                        <a:rPr kumimoji="0" lang="en-US" sz="2000" b="0" i="0" u="none" strike="noStrike" cap="none" normalizeH="0" baseline="0" dirty="0" smtClean="0">
                          <a:ln>
                            <a:noFill/>
                          </a:ln>
                          <a:solidFill>
                            <a:schemeClr val="tx1"/>
                          </a:solidFill>
                          <a:effectLst/>
                          <a:latin typeface="Arial" charset="0"/>
                        </a:rPr>
                        <a:t>+1 412-268-5800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Fax:  		+1 </a:t>
                      </a:r>
                      <a:r>
                        <a:rPr kumimoji="0" lang="en-US" sz="2000" b="0" i="0" u="none" strike="noStrike" cap="none" normalizeH="0" baseline="0" dirty="0" smtClean="0">
                          <a:ln>
                            <a:noFill/>
                          </a:ln>
                          <a:solidFill>
                            <a:schemeClr val="tx1"/>
                          </a:solidFill>
                          <a:effectLst/>
                          <a:latin typeface="Arial" charset="0"/>
                        </a:rPr>
                        <a:t>412-268-6257</a:t>
                      </a: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33400" y="228600"/>
            <a:ext cx="8153400" cy="5943600"/>
          </a:xfrm>
        </p:spPr>
        <p:txBody>
          <a:bodyPr>
            <a:noAutofit/>
          </a:bodyPr>
          <a:lstStyle/>
          <a:p>
            <a:pPr>
              <a:spcAft>
                <a:spcPts val="1080"/>
              </a:spcAft>
            </a:pPr>
            <a:r>
              <a:rPr lang="en-US" sz="1600" dirty="0" smtClean="0"/>
              <a:t>NO WARRANTY </a:t>
            </a:r>
          </a:p>
          <a:p>
            <a:pPr>
              <a:spcAft>
                <a:spcPts val="1080"/>
              </a:spcAft>
            </a:pPr>
            <a:r>
              <a:rPr lang="en-US" sz="1600" dirty="0" smtClean="0"/>
              <a:t>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pPr>
              <a:spcAft>
                <a:spcPts val="1080"/>
              </a:spcAft>
            </a:pPr>
            <a:r>
              <a:rPr lang="en-US" sz="1600" dirty="0" smtClean="0"/>
              <a:t>Use of any trademarks in this presentation is not intended in any way to infringe on the rights of the trademark holder.</a:t>
            </a:r>
          </a:p>
          <a:p>
            <a:pPr>
              <a:spcAft>
                <a:spcPts val="1080"/>
              </a:spcAft>
            </a:pPr>
            <a:r>
              <a:rPr lang="en-US" sz="1600" dirty="0" smtClean="0"/>
              <a:t>This Presentation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600" dirty="0" smtClean="0">
                <a:hlinkClick r:id="rId3"/>
              </a:rPr>
              <a:t>permission@sei.cmu.edu</a:t>
            </a:r>
            <a:r>
              <a:rPr lang="en-US" sz="1600" dirty="0" smtClean="0"/>
              <a:t>. </a:t>
            </a:r>
          </a:p>
          <a:p>
            <a:pPr>
              <a:spcAft>
                <a:spcPts val="1080"/>
              </a:spcAft>
            </a:pPr>
            <a:r>
              <a:rPr lang="en-US" sz="1600" dirty="0" smtClean="0"/>
              <a:t>This work was created in the performance of Federal Government Contract Number FA8721-05-C-0003 with Carnegie Mellon University for the operation of the Software Engineering Institute, a federally funded research and development center. The Government of the United States has a royalty-free government-purpose license to use, duplicate, or disclose the work, in whole or in part and in any manner, and to have or permit others to do so, for government purposes pursuant to the copyright license under the clause at 252.227-7013.</a:t>
            </a:r>
          </a:p>
          <a:p>
            <a:pPr>
              <a:spcAft>
                <a:spcPts val="1080"/>
              </a:spcAft>
            </a:pPr>
            <a:endParaRPr lang="en-US" sz="16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Real-Time Embedded Systems</a:t>
            </a:r>
            <a:endParaRPr lang="en-US" dirty="0"/>
          </a:p>
        </p:txBody>
      </p:sp>
      <p:sp>
        <p:nvSpPr>
          <p:cNvPr id="3" name="Content Placeholder 2"/>
          <p:cNvSpPr>
            <a:spLocks noGrp="1"/>
          </p:cNvSpPr>
          <p:nvPr>
            <p:ph idx="1"/>
          </p:nvPr>
        </p:nvSpPr>
        <p:spPr>
          <a:xfrm>
            <a:off x="457200" y="1143000"/>
            <a:ext cx="8153400" cy="838200"/>
          </a:xfrm>
        </p:spPr>
        <p:txBody>
          <a:bodyPr/>
          <a:lstStyle/>
          <a:p>
            <a:r>
              <a:rPr lang="en-US" dirty="0" smtClean="0"/>
              <a:t>Avionics Mission System</a:t>
            </a:r>
            <a:r>
              <a:rPr lang="en-US" baseline="30000" dirty="0" smtClean="0"/>
              <a:t>*</a:t>
            </a:r>
            <a:r>
              <a:rPr lang="en-US" dirty="0" smtClean="0"/>
              <a:t> </a:t>
            </a:r>
          </a:p>
          <a:p>
            <a:r>
              <a:rPr lang="en-US" dirty="0" smtClean="0"/>
              <a:t>Rate Monotonic Scheduling (RMS)</a:t>
            </a:r>
            <a:endParaRPr lang="en-US" dirty="0"/>
          </a:p>
        </p:txBody>
      </p:sp>
      <p:sp>
        <p:nvSpPr>
          <p:cNvPr id="4" name="TextBox 3"/>
          <p:cNvSpPr txBox="1"/>
          <p:nvPr/>
        </p:nvSpPr>
        <p:spPr>
          <a:xfrm>
            <a:off x="1295400" y="5562600"/>
            <a:ext cx="7696200" cy="523220"/>
          </a:xfrm>
          <a:prstGeom prst="rect">
            <a:avLst/>
          </a:prstGeom>
          <a:noFill/>
        </p:spPr>
        <p:txBody>
          <a:bodyPr wrap="square" rtlCol="0">
            <a:spAutoFit/>
          </a:bodyPr>
          <a:lstStyle/>
          <a:p>
            <a:r>
              <a:rPr lang="en-US" sz="1400" baseline="30000" dirty="0" smtClean="0"/>
              <a:t>*</a:t>
            </a:r>
            <a:r>
              <a:rPr lang="en-US" sz="1400" dirty="0" smtClean="0"/>
              <a:t>Locke, Vogel, Lucas, and </a:t>
            </a:r>
            <a:r>
              <a:rPr lang="en-US" sz="1400" dirty="0" err="1" smtClean="0"/>
              <a:t>Goodenough</a:t>
            </a:r>
            <a:r>
              <a:rPr lang="en-US" sz="1400" dirty="0" smtClean="0"/>
              <a:t>. “Generic Avionics Software Specification”. SEI/CMU Technical Report CMU/SEI-90-TR-8-ESD-TR-90-209, December, 1990</a:t>
            </a:r>
            <a:endParaRPr lang="en-US" sz="1400" dirty="0"/>
          </a:p>
        </p:txBody>
      </p:sp>
      <p:pic>
        <p:nvPicPr>
          <p:cNvPr id="1033" name="Picture 9" descr="C:\Users\Arie Gurfinkel\AppData\Local\Microsoft\Windows\Temporary Internet Files\Content.IE5\NDJ6OR2D\MP900422424[1].jpg"/>
          <p:cNvPicPr>
            <a:picLocks noChangeAspect="1" noChangeArrowheads="1"/>
          </p:cNvPicPr>
          <p:nvPr/>
        </p:nvPicPr>
        <p:blipFill>
          <a:blip r:embed="rId2" cstate="print"/>
          <a:srcRect/>
          <a:stretch>
            <a:fillRect/>
          </a:stretch>
        </p:blipFill>
        <p:spPr bwMode="auto">
          <a:xfrm>
            <a:off x="4953000" y="990600"/>
            <a:ext cx="3733800" cy="2946201"/>
          </a:xfrm>
          <a:prstGeom prst="rect">
            <a:avLst/>
          </a:prstGeom>
          <a:noFill/>
        </p:spPr>
      </p:pic>
      <p:graphicFrame>
        <p:nvGraphicFramePr>
          <p:cNvPr id="13" name="Table 12"/>
          <p:cNvGraphicFramePr>
            <a:graphicFrameLocks noGrp="1"/>
          </p:cNvGraphicFramePr>
          <p:nvPr/>
        </p:nvGraphicFramePr>
        <p:xfrm>
          <a:off x="457200" y="2006599"/>
          <a:ext cx="4038600" cy="3327401"/>
        </p:xfrm>
        <a:graphic>
          <a:graphicData uri="http://schemas.openxmlformats.org/drawingml/2006/table">
            <a:tbl>
              <a:tblPr firstRow="1" bandRow="1">
                <a:tableStyleId>{5C22544A-7EE6-4342-B048-85BDC9FD1C3A}</a:tableStyleId>
              </a:tblPr>
              <a:tblGrid>
                <a:gridCol w="2019300"/>
                <a:gridCol w="2019300"/>
              </a:tblGrid>
              <a:tr h="475343">
                <a:tc>
                  <a:txBody>
                    <a:bodyPr/>
                    <a:lstStyle/>
                    <a:p>
                      <a:pPr algn="ctr"/>
                      <a:r>
                        <a:rPr lang="en-US" dirty="0" smtClean="0"/>
                        <a:t>Task</a:t>
                      </a:r>
                      <a:endParaRPr lang="en-US" dirty="0"/>
                    </a:p>
                  </a:txBody>
                  <a:tcPr anchor="ctr"/>
                </a:tc>
                <a:tc>
                  <a:txBody>
                    <a:bodyPr/>
                    <a:lstStyle/>
                    <a:p>
                      <a:pPr algn="ctr"/>
                      <a:r>
                        <a:rPr lang="en-US" dirty="0" smtClean="0"/>
                        <a:t>Period</a:t>
                      </a:r>
                      <a:endParaRPr lang="en-US" dirty="0"/>
                    </a:p>
                  </a:txBody>
                  <a:tcPr anchor="ctr"/>
                </a:tc>
              </a:tr>
              <a:tr h="475343">
                <a:tc>
                  <a:txBody>
                    <a:bodyPr/>
                    <a:lstStyle/>
                    <a:p>
                      <a:pPr algn="ctr"/>
                      <a:r>
                        <a:rPr lang="en-US" dirty="0" smtClean="0"/>
                        <a:t>weapon release</a:t>
                      </a:r>
                      <a:endParaRPr lang="en-US" dirty="0"/>
                    </a:p>
                  </a:txBody>
                  <a:tcPr anchor="ctr"/>
                </a:tc>
                <a:tc>
                  <a:txBody>
                    <a:bodyPr/>
                    <a:lstStyle/>
                    <a:p>
                      <a:pPr algn="ctr"/>
                      <a:r>
                        <a:rPr lang="en-US" dirty="0" smtClean="0"/>
                        <a:t>10ms</a:t>
                      </a:r>
                      <a:endParaRPr lang="en-US" dirty="0"/>
                    </a:p>
                  </a:txBody>
                  <a:tcPr anchor="ctr"/>
                </a:tc>
              </a:tr>
              <a:tr h="475343">
                <a:tc>
                  <a:txBody>
                    <a:bodyPr/>
                    <a:lstStyle/>
                    <a:p>
                      <a:pPr algn="ctr"/>
                      <a:r>
                        <a:rPr lang="en-US" dirty="0" smtClean="0"/>
                        <a:t>radar tracking</a:t>
                      </a:r>
                      <a:endParaRPr lang="en-US" dirty="0"/>
                    </a:p>
                  </a:txBody>
                  <a:tcPr anchor="ctr"/>
                </a:tc>
                <a:tc>
                  <a:txBody>
                    <a:bodyPr/>
                    <a:lstStyle/>
                    <a:p>
                      <a:pPr algn="ctr"/>
                      <a:r>
                        <a:rPr lang="en-US" dirty="0" smtClean="0"/>
                        <a:t>40ms</a:t>
                      </a:r>
                      <a:endParaRPr lang="en-US" dirty="0"/>
                    </a:p>
                  </a:txBody>
                  <a:tcPr anchor="ctr"/>
                </a:tc>
              </a:tr>
              <a:tr h="475343">
                <a:tc>
                  <a:txBody>
                    <a:bodyPr/>
                    <a:lstStyle/>
                    <a:p>
                      <a:pPr algn="ctr"/>
                      <a:r>
                        <a:rPr lang="en-US" dirty="0" smtClean="0"/>
                        <a:t>target tracking</a:t>
                      </a:r>
                      <a:endParaRPr lang="en-US" dirty="0"/>
                    </a:p>
                  </a:txBody>
                  <a:tcPr anchor="ctr"/>
                </a:tc>
                <a:tc>
                  <a:txBody>
                    <a:bodyPr/>
                    <a:lstStyle/>
                    <a:p>
                      <a:pPr algn="ctr"/>
                      <a:r>
                        <a:rPr lang="en-US" dirty="0" smtClean="0"/>
                        <a:t>40ms</a:t>
                      </a:r>
                      <a:endParaRPr lang="en-US" dirty="0"/>
                    </a:p>
                  </a:txBody>
                  <a:tcPr anchor="ctr"/>
                </a:tc>
              </a:tr>
              <a:tr h="475343">
                <a:tc>
                  <a:txBody>
                    <a:bodyPr/>
                    <a:lstStyle/>
                    <a:p>
                      <a:pPr algn="ctr"/>
                      <a:r>
                        <a:rPr lang="en-US" dirty="0" smtClean="0"/>
                        <a:t>aircraft flight</a:t>
                      </a:r>
                      <a:r>
                        <a:rPr lang="en-US" baseline="0" dirty="0" smtClean="0"/>
                        <a:t> data</a:t>
                      </a:r>
                      <a:endParaRPr lang="en-US" dirty="0"/>
                    </a:p>
                  </a:txBody>
                  <a:tcPr anchor="ctr"/>
                </a:tc>
                <a:tc>
                  <a:txBody>
                    <a:bodyPr/>
                    <a:lstStyle/>
                    <a:p>
                      <a:pPr algn="ctr"/>
                      <a:r>
                        <a:rPr lang="en-US" dirty="0" smtClean="0"/>
                        <a:t>50ms</a:t>
                      </a:r>
                      <a:endParaRPr lang="en-US" dirty="0"/>
                    </a:p>
                  </a:txBody>
                  <a:tcPr anchor="ctr"/>
                </a:tc>
              </a:tr>
              <a:tr h="475343">
                <a:tc>
                  <a:txBody>
                    <a:bodyPr/>
                    <a:lstStyle/>
                    <a:p>
                      <a:pPr algn="ctr"/>
                      <a:r>
                        <a:rPr lang="en-US" dirty="0" smtClean="0"/>
                        <a:t>display</a:t>
                      </a:r>
                      <a:endParaRPr lang="en-US" dirty="0"/>
                    </a:p>
                  </a:txBody>
                  <a:tcPr anchor="ctr"/>
                </a:tc>
                <a:tc>
                  <a:txBody>
                    <a:bodyPr/>
                    <a:lstStyle/>
                    <a:p>
                      <a:pPr algn="ctr"/>
                      <a:r>
                        <a:rPr lang="en-US" dirty="0" smtClean="0"/>
                        <a:t>50ms</a:t>
                      </a:r>
                      <a:endParaRPr lang="en-US" dirty="0"/>
                    </a:p>
                  </a:txBody>
                  <a:tcPr anchor="ctr"/>
                </a:tc>
              </a:tr>
              <a:tr h="475343">
                <a:tc>
                  <a:txBody>
                    <a:bodyPr/>
                    <a:lstStyle/>
                    <a:p>
                      <a:pPr algn="ctr"/>
                      <a:r>
                        <a:rPr lang="en-US" dirty="0" smtClean="0"/>
                        <a:t>steering</a:t>
                      </a:r>
                      <a:endParaRPr lang="en-US" dirty="0"/>
                    </a:p>
                  </a:txBody>
                  <a:tcPr anchor="ctr"/>
                </a:tc>
                <a:tc>
                  <a:txBody>
                    <a:bodyPr/>
                    <a:lstStyle/>
                    <a:p>
                      <a:pPr algn="ctr"/>
                      <a:r>
                        <a:rPr lang="en-US" dirty="0" smtClean="0"/>
                        <a:t>80ms</a:t>
                      </a:r>
                      <a:endParaRPr lang="en-US" dirty="0"/>
                    </a:p>
                  </a:txBody>
                  <a:tcPr anchor="ct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32399"/>
          </a:xfrm>
        </p:spPr>
        <p:txBody>
          <a:bodyPr/>
          <a:lstStyle/>
          <a:p>
            <a:r>
              <a:rPr lang="en-US" sz="2400" dirty="0" smtClean="0"/>
              <a:t>Time-Bounded Verification of Periodic Programs</a:t>
            </a:r>
            <a:endParaRPr lang="en-US" sz="2400" dirty="0"/>
          </a:p>
        </p:txBody>
      </p:sp>
      <p:sp>
        <p:nvSpPr>
          <p:cNvPr id="3" name="Content Placeholder 2"/>
          <p:cNvSpPr>
            <a:spLocks noGrp="1"/>
          </p:cNvSpPr>
          <p:nvPr>
            <p:ph idx="1"/>
          </p:nvPr>
        </p:nvSpPr>
        <p:spPr/>
        <p:txBody>
          <a:bodyPr/>
          <a:lstStyle/>
          <a:p>
            <a:r>
              <a:rPr lang="en-US" dirty="0" smtClean="0"/>
              <a:t>Time-Bounded Verification</a:t>
            </a:r>
          </a:p>
          <a:p>
            <a:pPr lvl="1">
              <a:buFont typeface="Arial" pitchFamily="34" charset="0"/>
              <a:buChar char="•"/>
            </a:pPr>
            <a:r>
              <a:rPr lang="en-US" dirty="0" smtClean="0"/>
              <a:t>Is an assertion A violated within X milliseconds of a system’s execution from initial state I</a:t>
            </a:r>
          </a:p>
          <a:p>
            <a:pPr lvl="2">
              <a:buFont typeface="Arial" pitchFamily="34" charset="0"/>
              <a:buChar char="•"/>
            </a:pPr>
            <a:r>
              <a:rPr lang="en-US" dirty="0" smtClean="0"/>
              <a:t>A, X , I are user specified</a:t>
            </a:r>
          </a:p>
          <a:p>
            <a:r>
              <a:rPr lang="en-US" dirty="0" smtClean="0"/>
              <a:t>Periodic Program</a:t>
            </a:r>
          </a:p>
          <a:p>
            <a:pPr lvl="1">
              <a:buFont typeface="Arial" pitchFamily="34" charset="0"/>
              <a:buChar char="•"/>
            </a:pPr>
            <a:r>
              <a:rPr lang="en-US" dirty="0" smtClean="0"/>
              <a:t>Collection of periodic tasks</a:t>
            </a:r>
          </a:p>
          <a:p>
            <a:pPr lvl="2">
              <a:buFont typeface="Arial" pitchFamily="34" charset="0"/>
              <a:buChar char="•"/>
            </a:pPr>
            <a:r>
              <a:rPr lang="en-US" dirty="0" smtClean="0"/>
              <a:t>Execute concurrently with fixed-priority scheduling</a:t>
            </a:r>
          </a:p>
          <a:p>
            <a:pPr lvl="2">
              <a:buFont typeface="Arial" pitchFamily="34" charset="0"/>
              <a:buChar char="•"/>
            </a:pPr>
            <a:r>
              <a:rPr lang="en-US" dirty="0" smtClean="0"/>
              <a:t>Priorities respect RMS </a:t>
            </a:r>
          </a:p>
          <a:p>
            <a:pPr lvl="2">
              <a:buFont typeface="Arial" pitchFamily="34" charset="0"/>
              <a:buChar char="•"/>
            </a:pPr>
            <a:r>
              <a:rPr lang="en-US" dirty="0" smtClean="0"/>
              <a:t>Communicate through shared memory</a:t>
            </a:r>
          </a:p>
          <a:p>
            <a:pPr lvl="2">
              <a:buFont typeface="Arial" pitchFamily="34" charset="0"/>
              <a:buChar char="•"/>
            </a:pPr>
            <a:r>
              <a:rPr lang="en-US" dirty="0" smtClean="0"/>
              <a:t>Synchronize through preemption and priority ceiling locks</a:t>
            </a:r>
          </a:p>
          <a:p>
            <a:r>
              <a:rPr lang="en-US" dirty="0" smtClean="0"/>
              <a:t>Assumptions</a:t>
            </a:r>
          </a:p>
          <a:p>
            <a:pPr lvl="1">
              <a:buFont typeface="Arial" pitchFamily="34" charset="0"/>
              <a:buChar char="•"/>
            </a:pPr>
            <a:r>
              <a:rPr lang="en-US" dirty="0" smtClean="0"/>
              <a:t>System is schedulable</a:t>
            </a:r>
          </a:p>
          <a:p>
            <a:pPr lvl="1">
              <a:buFont typeface="Arial" pitchFamily="34" charset="0"/>
              <a:buChar char="•"/>
            </a:pPr>
            <a:r>
              <a:rPr lang="en-US" dirty="0" smtClean="0"/>
              <a:t>WCET of each task is given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smtClean="0"/>
              <a:t>tool: </a:t>
            </a:r>
            <a:r>
              <a:rPr lang="en-US" dirty="0" smtClean="0"/>
              <a:t>REK</a:t>
            </a:r>
            <a:endParaRPr lang="en-US" dirty="0"/>
          </a:p>
        </p:txBody>
      </p:sp>
      <p:sp>
        <p:nvSpPr>
          <p:cNvPr id="3" name="Content Placeholder 2"/>
          <p:cNvSpPr>
            <a:spLocks noGrp="1"/>
          </p:cNvSpPr>
          <p:nvPr>
            <p:ph idx="1"/>
          </p:nvPr>
        </p:nvSpPr>
        <p:spPr/>
        <p:txBody>
          <a:bodyPr>
            <a:normAutofit/>
          </a:bodyPr>
          <a:lstStyle/>
          <a:p>
            <a:r>
              <a:rPr lang="en-US" dirty="0" smtClean="0"/>
              <a:t>Supports C programs w/ tasks, priorities, priority ceiling protocol, shared variables</a:t>
            </a:r>
          </a:p>
          <a:p>
            <a:r>
              <a:rPr lang="en-US" dirty="0" smtClean="0"/>
              <a:t>Works in two stages:</a:t>
            </a:r>
          </a:p>
          <a:p>
            <a:pPr marL="447675" lvl="1" indent="-342900">
              <a:buFont typeface="+mj-lt"/>
              <a:buAutoNum type="arabicPeriod"/>
            </a:pPr>
            <a:r>
              <a:rPr lang="en-US" i="1" dirty="0" err="1" smtClean="0"/>
              <a:t>Sequentialization</a:t>
            </a:r>
            <a:r>
              <a:rPr lang="en-US" dirty="0" smtClean="0"/>
              <a:t> – reduction to sequential program w/ </a:t>
            </a:r>
            <a:r>
              <a:rPr lang="en-US" i="1" dirty="0" smtClean="0"/>
              <a:t>prophesy</a:t>
            </a:r>
            <a:r>
              <a:rPr lang="en-US" dirty="0" smtClean="0"/>
              <a:t> variables</a:t>
            </a:r>
          </a:p>
          <a:p>
            <a:pPr marL="447675" lvl="1" indent="-342900">
              <a:buFont typeface="+mj-lt"/>
              <a:buAutoNum type="arabicPeriod"/>
            </a:pPr>
            <a:r>
              <a:rPr lang="en-US" i="1" dirty="0" smtClean="0"/>
              <a:t>Bounded program analysis</a:t>
            </a:r>
            <a:r>
              <a:rPr lang="en-US" dirty="0" smtClean="0"/>
              <a:t>: CBMC, HAVOC, others</a:t>
            </a:r>
          </a:p>
        </p:txBody>
      </p:sp>
      <p:sp>
        <p:nvSpPr>
          <p:cNvPr id="4" name="Rounded Rectangle 3"/>
          <p:cNvSpPr/>
          <p:nvPr/>
        </p:nvSpPr>
        <p:spPr bwMode="auto">
          <a:xfrm>
            <a:off x="2133600" y="3886200"/>
            <a:ext cx="1828800" cy="838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charset="0"/>
                <a:ea typeface="ＭＳ Ｐゴシック" pitchFamily="-16" charset="-128"/>
              </a:rPr>
              <a:t>Sequentialization</a:t>
            </a: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5" name="Right Arrow 4"/>
          <p:cNvSpPr/>
          <p:nvPr/>
        </p:nvSpPr>
        <p:spPr bwMode="auto">
          <a:xfrm>
            <a:off x="4038600" y="4038600"/>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6" name="Rounded Rectangle 5"/>
          <p:cNvSpPr/>
          <p:nvPr/>
        </p:nvSpPr>
        <p:spPr bwMode="auto">
          <a:xfrm>
            <a:off x="5105400" y="3886200"/>
            <a:ext cx="1828800" cy="8382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b="1" dirty="0" smtClean="0">
                <a:latin typeface="Arial" charset="0"/>
                <a:ea typeface="ＭＳ Ｐゴシック" pitchFamily="-16" charset="-128"/>
              </a:rPr>
              <a:t>Analysis</a:t>
            </a: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7" name="Right Arrow 6"/>
          <p:cNvSpPr/>
          <p:nvPr/>
        </p:nvSpPr>
        <p:spPr bwMode="auto">
          <a:xfrm rot="1948223">
            <a:off x="1120414" y="3729954"/>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8" name="TextBox 7"/>
          <p:cNvSpPr txBox="1"/>
          <p:nvPr/>
        </p:nvSpPr>
        <p:spPr>
          <a:xfrm>
            <a:off x="228600" y="3276600"/>
            <a:ext cx="1936749" cy="307777"/>
          </a:xfrm>
          <a:prstGeom prst="rect">
            <a:avLst/>
          </a:prstGeom>
          <a:noFill/>
        </p:spPr>
        <p:txBody>
          <a:bodyPr wrap="none" rtlCol="0">
            <a:spAutoFit/>
          </a:bodyPr>
          <a:lstStyle/>
          <a:p>
            <a:r>
              <a:rPr lang="en-US" sz="1400" dirty="0" smtClean="0"/>
              <a:t>Periodic Program in C</a:t>
            </a:r>
            <a:endParaRPr lang="en-US" sz="1400" dirty="0"/>
          </a:p>
        </p:txBody>
      </p:sp>
      <p:sp>
        <p:nvSpPr>
          <p:cNvPr id="9" name="TextBox 8"/>
          <p:cNvSpPr txBox="1"/>
          <p:nvPr/>
        </p:nvSpPr>
        <p:spPr>
          <a:xfrm>
            <a:off x="3657600" y="3505200"/>
            <a:ext cx="1766830" cy="307777"/>
          </a:xfrm>
          <a:prstGeom prst="rect">
            <a:avLst/>
          </a:prstGeom>
          <a:noFill/>
        </p:spPr>
        <p:txBody>
          <a:bodyPr wrap="none" rtlCol="0">
            <a:spAutoFit/>
          </a:bodyPr>
          <a:lstStyle/>
          <a:p>
            <a:r>
              <a:rPr lang="en-US" sz="1400" dirty="0" smtClean="0"/>
              <a:t>Sequential Program</a:t>
            </a:r>
            <a:endParaRPr lang="en-US" sz="1400" dirty="0"/>
          </a:p>
        </p:txBody>
      </p:sp>
      <p:sp>
        <p:nvSpPr>
          <p:cNvPr id="10" name="Right Arrow 9"/>
          <p:cNvSpPr/>
          <p:nvPr/>
        </p:nvSpPr>
        <p:spPr bwMode="auto">
          <a:xfrm rot="19759196">
            <a:off x="6989366" y="3720895"/>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12" name="Right Arrow 11"/>
          <p:cNvSpPr/>
          <p:nvPr/>
        </p:nvSpPr>
        <p:spPr bwMode="auto">
          <a:xfrm rot="1617029">
            <a:off x="6990893" y="4462602"/>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13" name="TextBox 12"/>
          <p:cNvSpPr txBox="1"/>
          <p:nvPr/>
        </p:nvSpPr>
        <p:spPr>
          <a:xfrm>
            <a:off x="8001000" y="3505200"/>
            <a:ext cx="444352" cy="307777"/>
          </a:xfrm>
          <a:prstGeom prst="rect">
            <a:avLst/>
          </a:prstGeom>
          <a:noFill/>
        </p:spPr>
        <p:txBody>
          <a:bodyPr wrap="none" rtlCol="0">
            <a:spAutoFit/>
          </a:bodyPr>
          <a:lstStyle/>
          <a:p>
            <a:r>
              <a:rPr lang="en-US" sz="1400" dirty="0" smtClean="0"/>
              <a:t>OK</a:t>
            </a:r>
            <a:endParaRPr lang="en-US" sz="1400" dirty="0"/>
          </a:p>
        </p:txBody>
      </p:sp>
      <p:sp>
        <p:nvSpPr>
          <p:cNvPr id="14" name="TextBox 13"/>
          <p:cNvSpPr txBox="1"/>
          <p:nvPr/>
        </p:nvSpPr>
        <p:spPr>
          <a:xfrm>
            <a:off x="7995929" y="4800600"/>
            <a:ext cx="1148071" cy="307777"/>
          </a:xfrm>
          <a:prstGeom prst="rect">
            <a:avLst/>
          </a:prstGeom>
          <a:noFill/>
        </p:spPr>
        <p:txBody>
          <a:bodyPr wrap="none" rtlCol="0">
            <a:spAutoFit/>
          </a:bodyPr>
          <a:lstStyle/>
          <a:p>
            <a:pPr algn="ctr"/>
            <a:r>
              <a:rPr lang="en-US" sz="1400" dirty="0" smtClean="0"/>
              <a:t>BUG + CEX</a:t>
            </a:r>
            <a:endParaRPr lang="en-US" sz="1400" dirty="0"/>
          </a:p>
        </p:txBody>
      </p:sp>
      <p:sp>
        <p:nvSpPr>
          <p:cNvPr id="15" name="Right Arrow 14"/>
          <p:cNvSpPr/>
          <p:nvPr/>
        </p:nvSpPr>
        <p:spPr bwMode="auto">
          <a:xfrm rot="19168384">
            <a:off x="1183099" y="4450756"/>
            <a:ext cx="978408" cy="484632"/>
          </a:xfrm>
          <a:prstGeom prst="rightArrow">
            <a:avLst/>
          </a:prstGeom>
          <a:solidFill>
            <a:srgbClr val="5CA1FB"/>
          </a:solidFill>
          <a:ln w="381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16" charset="-128"/>
            </a:endParaRPr>
          </a:p>
        </p:txBody>
      </p:sp>
      <p:sp>
        <p:nvSpPr>
          <p:cNvPr id="16" name="TextBox 15"/>
          <p:cNvSpPr txBox="1"/>
          <p:nvPr/>
        </p:nvSpPr>
        <p:spPr>
          <a:xfrm>
            <a:off x="228601" y="5181600"/>
            <a:ext cx="2286000" cy="533400"/>
          </a:xfrm>
          <a:prstGeom prst="rect">
            <a:avLst/>
          </a:prstGeom>
          <a:noFill/>
        </p:spPr>
        <p:txBody>
          <a:bodyPr wrap="square" rtlCol="0">
            <a:spAutoFit/>
          </a:bodyPr>
          <a:lstStyle/>
          <a:p>
            <a:pPr algn="ctr"/>
            <a:r>
              <a:rPr lang="en-US" sz="1400" dirty="0" smtClean="0"/>
              <a:t>Periods, WCETs, Initial Condition, Time bound</a:t>
            </a:r>
            <a:endParaRPr lang="en-US"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Program</a:t>
            </a:r>
            <a:endParaRPr lang="en-US" dirty="0"/>
          </a:p>
        </p:txBody>
      </p:sp>
      <p:sp>
        <p:nvSpPr>
          <p:cNvPr id="3" name="Content Placeholder 2"/>
          <p:cNvSpPr>
            <a:spLocks noGrp="1"/>
          </p:cNvSpPr>
          <p:nvPr>
            <p:ph idx="1"/>
          </p:nvPr>
        </p:nvSpPr>
        <p:spPr/>
        <p:txBody>
          <a:bodyPr/>
          <a:lstStyle/>
          <a:p>
            <a:r>
              <a:rPr lang="en-US" dirty="0" smtClean="0"/>
              <a:t>An N-task periodic program PP is a set of tasks {</a:t>
            </a:r>
            <a:r>
              <a:rPr lang="en-US" dirty="0" smtClean="0">
                <a:sym typeface="Symbol"/>
              </a:rPr>
              <a:t></a:t>
            </a:r>
            <a:r>
              <a:rPr lang="en-US" baseline="-25000" dirty="0" smtClean="0">
                <a:sym typeface="Symbol"/>
              </a:rPr>
              <a:t>1</a:t>
            </a:r>
            <a:r>
              <a:rPr lang="en-US" dirty="0" smtClean="0"/>
              <a:t>, …, </a:t>
            </a:r>
            <a:r>
              <a:rPr lang="en-US" dirty="0" smtClean="0">
                <a:sym typeface="Symbol"/>
              </a:rPr>
              <a:t></a:t>
            </a:r>
            <a:r>
              <a:rPr lang="en-US" baseline="-25000" dirty="0" smtClean="0">
                <a:sym typeface="Symbol"/>
              </a:rPr>
              <a:t>N</a:t>
            </a:r>
            <a:r>
              <a:rPr lang="en-US" dirty="0" smtClean="0"/>
              <a:t>}</a:t>
            </a:r>
          </a:p>
          <a:p>
            <a:r>
              <a:rPr lang="en-US" dirty="0" smtClean="0"/>
              <a:t>A task </a:t>
            </a:r>
            <a:r>
              <a:rPr lang="en-US" dirty="0" smtClean="0">
                <a:sym typeface="Symbol"/>
              </a:rPr>
              <a:t></a:t>
            </a:r>
            <a:r>
              <a:rPr lang="en-US" dirty="0" smtClean="0"/>
              <a:t> is a </a:t>
            </a:r>
            <a:r>
              <a:rPr lang="en-US" dirty="0" err="1" smtClean="0"/>
              <a:t>tuple</a:t>
            </a:r>
            <a:r>
              <a:rPr lang="en-US" dirty="0" smtClean="0"/>
              <a:t> </a:t>
            </a:r>
            <a:r>
              <a:rPr lang="en-US" dirty="0" smtClean="0">
                <a:sym typeface="Symbol"/>
              </a:rPr>
              <a:t></a:t>
            </a:r>
            <a:r>
              <a:rPr lang="en-US" dirty="0" smtClean="0"/>
              <a:t>I, T, P, C, A</a:t>
            </a:r>
            <a:r>
              <a:rPr lang="en-US" dirty="0" smtClean="0">
                <a:sym typeface="Symbol"/>
              </a:rPr>
              <a:t>, where</a:t>
            </a:r>
          </a:p>
          <a:p>
            <a:pPr lvl="1"/>
            <a:r>
              <a:rPr lang="en-US" dirty="0" smtClean="0">
                <a:sym typeface="Symbol"/>
              </a:rPr>
              <a:t>I is a task identifier</a:t>
            </a:r>
          </a:p>
          <a:p>
            <a:pPr lvl="1"/>
            <a:r>
              <a:rPr lang="en-US" dirty="0" smtClean="0">
                <a:sym typeface="Symbol"/>
              </a:rPr>
              <a:t>T is a task body (i.e., code)</a:t>
            </a:r>
          </a:p>
          <a:p>
            <a:pPr lvl="1"/>
            <a:r>
              <a:rPr lang="en-US" dirty="0" smtClean="0"/>
              <a:t>P is a period</a:t>
            </a:r>
          </a:p>
          <a:p>
            <a:pPr lvl="1"/>
            <a:r>
              <a:rPr lang="en-US" dirty="0" smtClean="0"/>
              <a:t>C is the worst-case execution time</a:t>
            </a:r>
          </a:p>
          <a:p>
            <a:pPr lvl="1"/>
            <a:r>
              <a:rPr lang="en-US" smtClean="0"/>
              <a:t>A is the </a:t>
            </a:r>
            <a:r>
              <a:rPr lang="en-US" i="1" smtClean="0"/>
              <a:t>release time:</a:t>
            </a:r>
            <a:r>
              <a:rPr lang="en-US" smtClean="0"/>
              <a:t> </a:t>
            </a:r>
            <a:r>
              <a:rPr lang="en-US" dirty="0" smtClean="0"/>
              <a:t>the time at which task becomes first enabled</a:t>
            </a:r>
          </a:p>
          <a:p>
            <a:r>
              <a:rPr lang="en-US" dirty="0" smtClean="0"/>
              <a:t>Semantics of PP is given by an asynchronous concurrent program:</a:t>
            </a:r>
          </a:p>
          <a:p>
            <a:endParaRPr lang="en-US" dirty="0"/>
          </a:p>
        </p:txBody>
      </p:sp>
      <p:sp>
        <p:nvSpPr>
          <p:cNvPr id="5" name="Rectangle 4"/>
          <p:cNvSpPr/>
          <p:nvPr/>
        </p:nvSpPr>
        <p:spPr bwMode="auto">
          <a:xfrm>
            <a:off x="2438400" y="4191000"/>
            <a:ext cx="3070071" cy="129266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40080" tIns="91440" rIns="0" bIns="91440" numCol="1" rtlCol="0" anchor="ctr" anchorCtr="0" compatLnSpc="1">
            <a:prstTxWarp prst="textNoShape">
              <a:avLst/>
            </a:prstTxWarp>
            <a:spAutoFit/>
          </a:bodyPr>
          <a:lstStyle/>
          <a:p>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 0;</a:t>
            </a:r>
          </a:p>
          <a:p>
            <a:r>
              <a:rPr lang="en-US" dirty="0" smtClean="0">
                <a:latin typeface="Consolas" pitchFamily="49" charset="0"/>
              </a:rPr>
              <a:t>while (Wait(</a:t>
            </a:r>
            <a:r>
              <a:rPr lang="en-US" dirty="0" smtClean="0">
                <a:latin typeface="Consolas" pitchFamily="49" charset="0"/>
                <a:sym typeface="Symbol"/>
              </a:rPr>
              <a:t></a:t>
            </a:r>
            <a:r>
              <a:rPr lang="en-US" baseline="-25000" dirty="0" err="1" smtClean="0">
                <a:latin typeface="Consolas" pitchFamily="49" charset="0"/>
                <a:sym typeface="Symbol"/>
              </a:rPr>
              <a:t>i</a:t>
            </a:r>
            <a:r>
              <a:rPr lang="en-US" dirty="0" smtClean="0">
                <a:latin typeface="Consolas" pitchFamily="49" charset="0"/>
              </a:rPr>
              <a:t>,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a:t>
            </a:r>
          </a:p>
          <a:p>
            <a:r>
              <a:rPr lang="en-US" dirty="0" smtClean="0">
                <a:latin typeface="Consolas" pitchFamily="49" charset="0"/>
              </a:rPr>
              <a:t>  T</a:t>
            </a:r>
            <a:r>
              <a:rPr lang="en-US" baseline="-25000" dirty="0" smtClean="0">
                <a:latin typeface="Consolas" pitchFamily="49" charset="0"/>
              </a:rPr>
              <a:t>i</a:t>
            </a:r>
            <a:r>
              <a:rPr lang="en-US" dirty="0" smtClean="0">
                <a:latin typeface="Consolas" pitchFamily="49" charset="0"/>
              </a:rPr>
              <a:t> ();</a:t>
            </a:r>
          </a:p>
          <a:p>
            <a:r>
              <a:rPr lang="en-US" dirty="0" smtClean="0">
                <a:latin typeface="Consolas" pitchFamily="49" charset="0"/>
              </a:rPr>
              <a:t>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+ 1;</a:t>
            </a:r>
          </a:p>
        </p:txBody>
      </p:sp>
      <p:cxnSp>
        <p:nvCxnSpPr>
          <p:cNvPr id="7" name="Straight Connector 6"/>
          <p:cNvCxnSpPr/>
          <p:nvPr/>
        </p:nvCxnSpPr>
        <p:spPr bwMode="auto">
          <a:xfrm rot="5400000">
            <a:off x="2171700" y="4838700"/>
            <a:ext cx="1143000" cy="0"/>
          </a:xfrm>
          <a:prstGeom prst="line">
            <a:avLst/>
          </a:prstGeom>
          <a:solidFill>
            <a:srgbClr val="5CA1FB"/>
          </a:solidFill>
          <a:ln w="762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rot="5400000">
            <a:off x="2324100" y="4838700"/>
            <a:ext cx="1143000" cy="0"/>
          </a:xfrm>
          <a:prstGeom prst="line">
            <a:avLst/>
          </a:prstGeom>
          <a:solidFill>
            <a:srgbClr val="5CA1FB"/>
          </a:solidFill>
          <a:ln w="76200" cap="flat" cmpd="sng" algn="ctr">
            <a:solidFill>
              <a:schemeClr val="tx1"/>
            </a:solidFill>
            <a:prstDash val="solid"/>
            <a:round/>
            <a:headEnd type="none" w="med" len="med"/>
            <a:tailEnd type="none" w="med" len="med"/>
          </a:ln>
          <a:effectLst/>
        </p:spPr>
      </p:cxnSp>
      <p:sp>
        <p:nvSpPr>
          <p:cNvPr id="13" name="Oval Callout 12"/>
          <p:cNvSpPr/>
          <p:nvPr/>
        </p:nvSpPr>
        <p:spPr bwMode="auto">
          <a:xfrm>
            <a:off x="642390" y="4471288"/>
            <a:ext cx="1458420" cy="887224"/>
          </a:xfrm>
          <a:prstGeom prst="wedgeEllipseCallout">
            <a:avLst>
              <a:gd name="adj1" fmla="val 89167"/>
              <a:gd name="adj2" fmla="val -15762"/>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ts val="1000"/>
              </a:lnSpc>
              <a:spcBef>
                <a:spcPct val="5000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charset="0"/>
                <a:ea typeface="ＭＳ Ｐゴシック" pitchFamily="1" charset="-128"/>
              </a:rPr>
              <a:t>parallel</a:t>
            </a:r>
            <a:r>
              <a:rPr kumimoji="0" lang="en-US" sz="1600" i="0" u="none" strike="noStrike" cap="none" normalizeH="0" dirty="0" smtClean="0">
                <a:ln>
                  <a:noFill/>
                </a:ln>
                <a:solidFill>
                  <a:schemeClr val="tx1"/>
                </a:solidFill>
                <a:effectLst/>
                <a:latin typeface="Arial" charset="0"/>
                <a:ea typeface="ＭＳ Ｐゴシック" pitchFamily="1" charset="-128"/>
              </a:rPr>
              <a:t> </a:t>
            </a:r>
          </a:p>
          <a:p>
            <a:pPr marL="0" marR="0" indent="0" algn="ctr" defTabSz="914400" rtl="0" eaLnBrk="1" fontAlgn="base" latinLnBrk="0" hangingPunct="1">
              <a:lnSpc>
                <a:spcPts val="1000"/>
              </a:lnSpc>
              <a:spcBef>
                <a:spcPct val="50000"/>
              </a:spcBef>
              <a:spcAft>
                <a:spcPct val="0"/>
              </a:spcAft>
              <a:buClrTx/>
              <a:buSzTx/>
              <a:buFontTx/>
              <a:buNone/>
              <a:tabLst/>
            </a:pPr>
            <a:r>
              <a:rPr lang="en-US" sz="1600" baseline="0" dirty="0" smtClean="0">
                <a:latin typeface="Arial" charset="0"/>
                <a:ea typeface="ＭＳ Ｐゴシック" pitchFamily="1" charset="-128"/>
              </a:rPr>
              <a:t>execution</a:t>
            </a:r>
            <a:r>
              <a:rPr lang="en-US" sz="1600" dirty="0" smtClean="0">
                <a:latin typeface="Arial" charset="0"/>
                <a:ea typeface="ＭＳ Ｐゴシック" pitchFamily="1" charset="-128"/>
              </a:rPr>
              <a:t> </a:t>
            </a:r>
          </a:p>
          <a:p>
            <a:pPr marL="0" marR="0" indent="0" algn="ctr" defTabSz="914400" rtl="0" eaLnBrk="1" fontAlgn="base" latinLnBrk="0" hangingPunct="1">
              <a:lnSpc>
                <a:spcPts val="1000"/>
              </a:lnSpc>
              <a:spcBef>
                <a:spcPct val="50000"/>
              </a:spcBef>
              <a:spcAft>
                <a:spcPct val="0"/>
              </a:spcAft>
              <a:buClrTx/>
              <a:buSzTx/>
              <a:buFontTx/>
              <a:buNone/>
              <a:tabLst/>
            </a:pPr>
            <a:r>
              <a:rPr lang="en-US" sz="1600" dirty="0" smtClean="0">
                <a:latin typeface="Arial" charset="0"/>
                <a:ea typeface="ＭＳ Ｐゴシック" pitchFamily="1" charset="-128"/>
              </a:rPr>
              <a:t>w/ priorities</a:t>
            </a:r>
            <a:endParaRPr kumimoji="0" lang="en-US" sz="1600" i="0" u="none" strike="noStrike" cap="none" normalizeH="0" baseline="0" dirty="0" smtClean="0">
              <a:ln>
                <a:noFill/>
              </a:ln>
              <a:solidFill>
                <a:schemeClr val="tx1"/>
              </a:solidFill>
              <a:effectLst/>
              <a:latin typeface="Arial" charset="0"/>
              <a:ea typeface="ＭＳ Ｐゴシック" pitchFamily="1" charset="-128"/>
            </a:endParaRPr>
          </a:p>
        </p:txBody>
      </p:sp>
      <p:sp>
        <p:nvSpPr>
          <p:cNvPr id="14" name="Oval Callout 13"/>
          <p:cNvSpPr/>
          <p:nvPr/>
        </p:nvSpPr>
        <p:spPr bwMode="auto">
          <a:xfrm>
            <a:off x="6629400" y="4126082"/>
            <a:ext cx="2068020" cy="1017062"/>
          </a:xfrm>
          <a:prstGeom prst="wedgeEllipseCallout">
            <a:avLst>
              <a:gd name="adj1" fmla="val -118079"/>
              <a:gd name="adj2" fmla="val 10003"/>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0" tIns="91440" rIns="0" bIns="0" numCol="1" rtlCol="0" anchor="ctr" anchorCtr="0" compatLnSpc="1">
            <a:prstTxWarp prst="textNoShape">
              <a:avLst/>
            </a:prstTxWarp>
            <a:spAutoFit/>
          </a:bodyPr>
          <a:lstStyle/>
          <a:p>
            <a:pPr marL="0" marR="0" indent="0" algn="ctr" defTabSz="914400" rtl="0" eaLnBrk="1" fontAlgn="base" latinLnBrk="0" hangingPunct="1">
              <a:lnSpc>
                <a:spcPts val="1000"/>
              </a:lnSpc>
              <a:spcBef>
                <a:spcPct val="5000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charset="0"/>
                <a:ea typeface="ＭＳ Ｐゴシック" pitchFamily="1" charset="-128"/>
              </a:rPr>
              <a:t>blocks</a:t>
            </a:r>
            <a:r>
              <a:rPr kumimoji="0" lang="en-US" sz="1600" i="0" u="none" strike="noStrike" cap="none" normalizeH="0" dirty="0" smtClean="0">
                <a:ln>
                  <a:noFill/>
                </a:ln>
                <a:solidFill>
                  <a:schemeClr val="tx1"/>
                </a:solidFill>
                <a:effectLst/>
                <a:latin typeface="Arial" charset="0"/>
                <a:ea typeface="ＭＳ Ｐゴシック" pitchFamily="1" charset="-128"/>
              </a:rPr>
              <a:t> task </a:t>
            </a:r>
            <a:r>
              <a:rPr kumimoji="0" lang="en-US" sz="1600" i="1" u="none" strike="noStrike" cap="none" normalizeH="0" dirty="0" err="1" smtClean="0">
                <a:ln>
                  <a:noFill/>
                </a:ln>
                <a:solidFill>
                  <a:schemeClr val="tx1"/>
                </a:solidFill>
                <a:effectLst/>
                <a:latin typeface="Arial" charset="0"/>
                <a:ea typeface="ＭＳ Ｐゴシック" pitchFamily="1" charset="-128"/>
              </a:rPr>
              <a:t>i</a:t>
            </a:r>
            <a:endParaRPr kumimoji="0" lang="en-US" sz="1600" i="1" u="none" strike="noStrike" cap="none" normalizeH="0" dirty="0" smtClean="0">
              <a:ln>
                <a:noFill/>
              </a:ln>
              <a:solidFill>
                <a:schemeClr val="tx1"/>
              </a:solidFill>
              <a:effectLst/>
              <a:latin typeface="Arial" charset="0"/>
              <a:ea typeface="ＭＳ Ｐゴシック" pitchFamily="1" charset="-128"/>
            </a:endParaRPr>
          </a:p>
          <a:p>
            <a:pPr marL="0" marR="0" indent="0" algn="ctr" defTabSz="914400" rtl="0" eaLnBrk="1" fontAlgn="base" latinLnBrk="0" hangingPunct="1">
              <a:lnSpc>
                <a:spcPts val="1000"/>
              </a:lnSpc>
              <a:spcBef>
                <a:spcPct val="50000"/>
              </a:spcBef>
              <a:spcAft>
                <a:spcPct val="0"/>
              </a:spcAft>
              <a:buClrTx/>
              <a:buSzTx/>
              <a:buFontTx/>
              <a:buNone/>
              <a:tabLst/>
            </a:pPr>
            <a:r>
              <a:rPr lang="en-US" sz="1600" dirty="0" smtClean="0">
                <a:solidFill>
                  <a:schemeClr val="tx1"/>
                </a:solidFill>
                <a:latin typeface="Arial" charset="0"/>
                <a:ea typeface="ＭＳ Ｐゴシック" pitchFamily="1" charset="-128"/>
              </a:rPr>
              <a:t>until next arrival</a:t>
            </a:r>
          </a:p>
          <a:p>
            <a:pPr marL="0" marR="0" indent="0" algn="ctr" defTabSz="914400" rtl="0" eaLnBrk="1" fontAlgn="base" latinLnBrk="0" hangingPunct="1">
              <a:lnSpc>
                <a:spcPts val="1000"/>
              </a:lnSpc>
              <a:spcBef>
                <a:spcPct val="50000"/>
              </a:spcBef>
              <a:spcAft>
                <a:spcPct val="0"/>
              </a:spcAft>
              <a:buClrTx/>
              <a:buSzTx/>
              <a:buFontTx/>
              <a:buNone/>
              <a:tabLst/>
            </a:pPr>
            <a:r>
              <a:rPr lang="en-US" sz="1600" dirty="0" smtClean="0">
                <a:solidFill>
                  <a:schemeClr val="tx1"/>
                </a:solidFill>
                <a:latin typeface="Arial" charset="0"/>
                <a:ea typeface="ＭＳ Ｐゴシック" pitchFamily="1" charset="-128"/>
              </a:rPr>
              <a:t> time</a:t>
            </a:r>
            <a:endParaRPr kumimoji="0" lang="en-US" sz="1600" u="none" strike="noStrike" cap="none" normalizeH="0" baseline="0" dirty="0" smtClean="0">
              <a:ln>
                <a:noFill/>
              </a:ln>
              <a:solidFill>
                <a:schemeClr val="tx1"/>
              </a:solidFill>
              <a:effectLst/>
              <a:latin typeface="Arial" charset="0"/>
              <a:ea typeface="ＭＳ Ｐゴシック" pitchFamily="1" charset="-128"/>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Task Schedule</a:t>
            </a:r>
            <a:endParaRPr lang="en-US" dirty="0"/>
          </a:p>
        </p:txBody>
      </p:sp>
      <p:cxnSp>
        <p:nvCxnSpPr>
          <p:cNvPr id="5" name="Straight Connector 4"/>
          <p:cNvCxnSpPr/>
          <p:nvPr/>
        </p:nvCxnSpPr>
        <p:spPr bwMode="auto">
          <a:xfrm>
            <a:off x="1702816" y="2133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702816" y="29337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702816" y="3733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5400000">
            <a:off x="3912616"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11" name="Straight Connector 10"/>
          <p:cNvCxnSpPr/>
          <p:nvPr/>
        </p:nvCxnSpPr>
        <p:spPr bwMode="auto">
          <a:xfrm rot="5400000">
            <a:off x="5589016"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12" name="Straight Connector 11"/>
          <p:cNvCxnSpPr/>
          <p:nvPr/>
        </p:nvCxnSpPr>
        <p:spPr bwMode="auto">
          <a:xfrm rot="5400000">
            <a:off x="2083816"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13" name="Straight Connector 12"/>
          <p:cNvCxnSpPr/>
          <p:nvPr/>
        </p:nvCxnSpPr>
        <p:spPr bwMode="auto">
          <a:xfrm rot="5400000">
            <a:off x="7417816" y="2590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4" name="TextBox 13"/>
          <p:cNvSpPr txBox="1"/>
          <p:nvPr/>
        </p:nvSpPr>
        <p:spPr>
          <a:xfrm>
            <a:off x="3109590" y="1219200"/>
            <a:ext cx="269626" cy="276999"/>
          </a:xfrm>
          <a:prstGeom prst="rect">
            <a:avLst/>
          </a:prstGeom>
          <a:noFill/>
        </p:spPr>
        <p:txBody>
          <a:bodyPr wrap="none" rtlCol="0">
            <a:spAutoFit/>
          </a:bodyPr>
          <a:lstStyle/>
          <a:p>
            <a:r>
              <a:rPr lang="en-US" sz="1200" dirty="0" smtClean="0"/>
              <a:t>4</a:t>
            </a:r>
            <a:endParaRPr lang="en-US" sz="1200" dirty="0"/>
          </a:p>
        </p:txBody>
      </p:sp>
      <p:sp>
        <p:nvSpPr>
          <p:cNvPr id="15" name="TextBox 14"/>
          <p:cNvSpPr txBox="1"/>
          <p:nvPr/>
        </p:nvSpPr>
        <p:spPr>
          <a:xfrm>
            <a:off x="4903216" y="1170801"/>
            <a:ext cx="269626" cy="276999"/>
          </a:xfrm>
          <a:prstGeom prst="rect">
            <a:avLst/>
          </a:prstGeom>
          <a:noFill/>
        </p:spPr>
        <p:txBody>
          <a:bodyPr wrap="none" rtlCol="0">
            <a:spAutoFit/>
          </a:bodyPr>
          <a:lstStyle/>
          <a:p>
            <a:r>
              <a:rPr lang="en-US" sz="1200" dirty="0" smtClean="0"/>
              <a:t>8</a:t>
            </a:r>
            <a:endParaRPr lang="en-US" sz="1200" dirty="0"/>
          </a:p>
        </p:txBody>
      </p:sp>
      <p:sp>
        <p:nvSpPr>
          <p:cNvPr id="16" name="TextBox 15"/>
          <p:cNvSpPr txBox="1"/>
          <p:nvPr/>
        </p:nvSpPr>
        <p:spPr>
          <a:xfrm>
            <a:off x="6579616" y="1143000"/>
            <a:ext cx="354584" cy="276999"/>
          </a:xfrm>
          <a:prstGeom prst="rect">
            <a:avLst/>
          </a:prstGeom>
          <a:noFill/>
        </p:spPr>
        <p:txBody>
          <a:bodyPr wrap="none" rtlCol="0">
            <a:spAutoFit/>
          </a:bodyPr>
          <a:lstStyle/>
          <a:p>
            <a:r>
              <a:rPr lang="en-US" sz="1200" dirty="0" smtClean="0"/>
              <a:t>12</a:t>
            </a:r>
            <a:endParaRPr lang="en-US" sz="1200" dirty="0"/>
          </a:p>
        </p:txBody>
      </p:sp>
      <p:sp>
        <p:nvSpPr>
          <p:cNvPr id="18" name="TextBox 17"/>
          <p:cNvSpPr txBox="1"/>
          <p:nvPr/>
        </p:nvSpPr>
        <p:spPr>
          <a:xfrm>
            <a:off x="8408416" y="1143000"/>
            <a:ext cx="354584" cy="276999"/>
          </a:xfrm>
          <a:prstGeom prst="rect">
            <a:avLst/>
          </a:prstGeom>
          <a:noFill/>
        </p:spPr>
        <p:txBody>
          <a:bodyPr wrap="none" rtlCol="0">
            <a:spAutoFit/>
          </a:bodyPr>
          <a:lstStyle/>
          <a:p>
            <a:r>
              <a:rPr lang="en-US" sz="1200" dirty="0" smtClean="0"/>
              <a:t>16</a:t>
            </a:r>
            <a:endParaRPr lang="en-US" sz="1200" dirty="0"/>
          </a:p>
        </p:txBody>
      </p:sp>
      <p:sp>
        <p:nvSpPr>
          <p:cNvPr id="19" name="Rectangle 18"/>
          <p:cNvSpPr/>
          <p:nvPr/>
        </p:nvSpPr>
        <p:spPr bwMode="auto">
          <a:xfrm>
            <a:off x="1702816" y="1752600"/>
            <a:ext cx="3810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D</a:t>
            </a:r>
          </a:p>
        </p:txBody>
      </p:sp>
      <p:sp>
        <p:nvSpPr>
          <p:cNvPr id="20" name="Rectangle 19"/>
          <p:cNvSpPr/>
          <p:nvPr/>
        </p:nvSpPr>
        <p:spPr bwMode="auto">
          <a:xfrm>
            <a:off x="3226816" y="1752600"/>
            <a:ext cx="3810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E</a:t>
            </a:r>
          </a:p>
        </p:txBody>
      </p:sp>
      <p:sp>
        <p:nvSpPr>
          <p:cNvPr id="21" name="Rectangle 20"/>
          <p:cNvSpPr/>
          <p:nvPr/>
        </p:nvSpPr>
        <p:spPr bwMode="auto">
          <a:xfrm>
            <a:off x="5055616" y="1752600"/>
            <a:ext cx="3810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F</a:t>
            </a:r>
          </a:p>
        </p:txBody>
      </p:sp>
      <p:sp>
        <p:nvSpPr>
          <p:cNvPr id="22" name="Rectangle 21"/>
          <p:cNvSpPr/>
          <p:nvPr/>
        </p:nvSpPr>
        <p:spPr bwMode="auto">
          <a:xfrm>
            <a:off x="6732016" y="1752600"/>
            <a:ext cx="3810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G</a:t>
            </a:r>
          </a:p>
        </p:txBody>
      </p:sp>
      <p:sp>
        <p:nvSpPr>
          <p:cNvPr id="23" name="Rectangle 22"/>
          <p:cNvSpPr/>
          <p:nvPr/>
        </p:nvSpPr>
        <p:spPr bwMode="auto">
          <a:xfrm>
            <a:off x="2160016" y="2551176"/>
            <a:ext cx="6096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B</a:t>
            </a:r>
          </a:p>
        </p:txBody>
      </p:sp>
      <p:sp>
        <p:nvSpPr>
          <p:cNvPr id="24" name="Rectangle 23"/>
          <p:cNvSpPr/>
          <p:nvPr/>
        </p:nvSpPr>
        <p:spPr bwMode="auto">
          <a:xfrm>
            <a:off x="5512816" y="2551176"/>
            <a:ext cx="6096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C</a:t>
            </a:r>
          </a:p>
        </p:txBody>
      </p:sp>
      <p:sp>
        <p:nvSpPr>
          <p:cNvPr id="25" name="Rectangle 24"/>
          <p:cNvSpPr/>
          <p:nvPr/>
        </p:nvSpPr>
        <p:spPr bwMode="auto">
          <a:xfrm>
            <a:off x="2922016" y="3352800"/>
            <a:ext cx="3048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A</a:t>
            </a:r>
          </a:p>
        </p:txBody>
      </p:sp>
      <p:sp>
        <p:nvSpPr>
          <p:cNvPr id="26" name="Rectangle 25"/>
          <p:cNvSpPr/>
          <p:nvPr/>
        </p:nvSpPr>
        <p:spPr bwMode="auto">
          <a:xfrm>
            <a:off x="3684016" y="3352800"/>
            <a:ext cx="13716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A</a:t>
            </a:r>
          </a:p>
        </p:txBody>
      </p:sp>
      <p:sp>
        <p:nvSpPr>
          <p:cNvPr id="27" name="Rectangle 26"/>
          <p:cNvSpPr/>
          <p:nvPr/>
        </p:nvSpPr>
        <p:spPr bwMode="auto">
          <a:xfrm>
            <a:off x="7113016" y="3352800"/>
            <a:ext cx="14478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A</a:t>
            </a:r>
          </a:p>
        </p:txBody>
      </p:sp>
      <p:sp>
        <p:nvSpPr>
          <p:cNvPr id="28" name="Rectangle 27"/>
          <p:cNvSpPr/>
          <p:nvPr/>
        </p:nvSpPr>
        <p:spPr bwMode="auto">
          <a:xfrm>
            <a:off x="6198616" y="3352800"/>
            <a:ext cx="5334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A</a:t>
            </a:r>
          </a:p>
        </p:txBody>
      </p:sp>
      <p:sp>
        <p:nvSpPr>
          <p:cNvPr id="30" name="TextBox 29"/>
          <p:cNvSpPr txBox="1"/>
          <p:nvPr/>
        </p:nvSpPr>
        <p:spPr>
          <a:xfrm>
            <a:off x="1219200" y="1828800"/>
            <a:ext cx="438800" cy="369332"/>
          </a:xfrm>
          <a:prstGeom prst="rect">
            <a:avLst/>
          </a:prstGeom>
          <a:noFill/>
        </p:spPr>
        <p:txBody>
          <a:bodyPr wrap="square" rtlCol="0">
            <a:spAutoFit/>
          </a:bodyPr>
          <a:lstStyle/>
          <a:p>
            <a:r>
              <a:rPr lang="en-US" dirty="0" smtClean="0">
                <a:sym typeface="Symbol"/>
              </a:rPr>
              <a:t></a:t>
            </a:r>
            <a:r>
              <a:rPr lang="en-US" baseline="-25000" dirty="0" smtClean="0">
                <a:sym typeface="Symbol"/>
              </a:rPr>
              <a:t>2</a:t>
            </a:r>
            <a:endParaRPr lang="en-US" baseline="-25000" dirty="0"/>
          </a:p>
        </p:txBody>
      </p:sp>
      <p:graphicFrame>
        <p:nvGraphicFramePr>
          <p:cNvPr id="33" name="Table 32"/>
          <p:cNvGraphicFramePr>
            <a:graphicFrameLocks noGrp="1"/>
          </p:cNvGraphicFramePr>
          <p:nvPr/>
        </p:nvGraphicFramePr>
        <p:xfrm>
          <a:off x="4953000" y="4191000"/>
          <a:ext cx="3124200" cy="1783080"/>
        </p:xfrm>
        <a:graphic>
          <a:graphicData uri="http://schemas.openxmlformats.org/drawingml/2006/table">
            <a:tbl>
              <a:tblPr firstRow="1" bandRow="1">
                <a:tableStyleId>{5C22544A-7EE6-4342-B048-85BDC9FD1C3A}</a:tableStyleId>
              </a:tblPr>
              <a:tblGrid>
                <a:gridCol w="1041400"/>
                <a:gridCol w="1041400"/>
                <a:gridCol w="1041400"/>
              </a:tblGrid>
              <a:tr h="381000">
                <a:tc>
                  <a:txBody>
                    <a:bodyPr/>
                    <a:lstStyle/>
                    <a:p>
                      <a:pPr algn="ctr"/>
                      <a:r>
                        <a:rPr lang="en-US" dirty="0" smtClean="0"/>
                        <a:t>Task</a:t>
                      </a:r>
                      <a:endParaRPr lang="en-US" dirty="0"/>
                    </a:p>
                  </a:txBody>
                  <a:tcPr/>
                </a:tc>
                <a:tc>
                  <a:txBody>
                    <a:bodyPr/>
                    <a:lstStyle/>
                    <a:p>
                      <a:pPr algn="ctr"/>
                      <a:r>
                        <a:rPr lang="en-US" dirty="0" smtClean="0"/>
                        <a:t>WCET (</a:t>
                      </a:r>
                      <a:r>
                        <a:rPr lang="en-US" dirty="0" err="1" smtClean="0"/>
                        <a:t>C</a:t>
                      </a:r>
                      <a:r>
                        <a:rPr lang="en-US" baseline="-25000" dirty="0" err="1" smtClean="0"/>
                        <a:t>i</a:t>
                      </a:r>
                      <a:r>
                        <a:rPr lang="en-US" dirty="0" smtClean="0"/>
                        <a:t>)</a:t>
                      </a:r>
                      <a:endParaRPr lang="en-US" dirty="0"/>
                    </a:p>
                  </a:txBody>
                  <a:tcPr/>
                </a:tc>
                <a:tc>
                  <a:txBody>
                    <a:bodyPr/>
                    <a:lstStyle/>
                    <a:p>
                      <a:pPr algn="ctr"/>
                      <a:r>
                        <a:rPr lang="en-US" dirty="0" smtClean="0"/>
                        <a:t>Period (P</a:t>
                      </a:r>
                      <a:r>
                        <a:rPr lang="en-US" baseline="-25000" dirty="0" smtClean="0"/>
                        <a:t>i</a:t>
                      </a:r>
                      <a:r>
                        <a:rPr lang="en-US" dirty="0" smtClean="0"/>
                        <a:t>)</a:t>
                      </a:r>
                      <a:endParaRPr lang="en-US" dirty="0"/>
                    </a:p>
                  </a:txBody>
                  <a:tcPr/>
                </a:tc>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Symbol"/>
                        </a:rPr>
                        <a:t></a:t>
                      </a:r>
                      <a:r>
                        <a:rPr lang="en-US" baseline="-25000" dirty="0" smtClean="0">
                          <a:sym typeface="Symbol"/>
                        </a:rPr>
                        <a:t>2</a:t>
                      </a:r>
                      <a:endParaRPr lang="en-US" baseline="-25000" dirty="0" smtClean="0"/>
                    </a:p>
                  </a:txBody>
                  <a:tcPr/>
                </a:tc>
                <a:tc>
                  <a:txBody>
                    <a:bodyPr/>
                    <a:lstStyle/>
                    <a:p>
                      <a:pPr algn="ctr"/>
                      <a:r>
                        <a:rPr lang="en-US" dirty="0" smtClean="0"/>
                        <a:t>1</a:t>
                      </a:r>
                      <a:endParaRPr lang="en-US" dirty="0"/>
                    </a:p>
                  </a:txBody>
                  <a:tcPr/>
                </a:tc>
                <a:tc>
                  <a:txBody>
                    <a:bodyPr/>
                    <a:lstStyle/>
                    <a:p>
                      <a:pPr algn="ctr"/>
                      <a:r>
                        <a:rPr lang="en-US" dirty="0" smtClean="0"/>
                        <a:t>4</a:t>
                      </a:r>
                      <a:endParaRPr lang="en-US" dirty="0"/>
                    </a:p>
                  </a:txBody>
                  <a:tcPr/>
                </a:tc>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Symbol"/>
                        </a:rPr>
                        <a:t></a:t>
                      </a:r>
                      <a:r>
                        <a:rPr lang="en-US" baseline="-25000" dirty="0" smtClean="0">
                          <a:sym typeface="Symbol"/>
                        </a:rPr>
                        <a:t>1</a:t>
                      </a:r>
                      <a:endParaRPr lang="en-US" baseline="-25000" dirty="0" smtClean="0"/>
                    </a:p>
                  </a:txBody>
                  <a:tcPr/>
                </a:tc>
                <a:tc>
                  <a:txBody>
                    <a:bodyPr/>
                    <a:lstStyle/>
                    <a:p>
                      <a:pPr algn="ctr"/>
                      <a:r>
                        <a:rPr lang="en-US" dirty="0" smtClean="0"/>
                        <a:t>2</a:t>
                      </a:r>
                      <a:endParaRPr lang="en-US" dirty="0"/>
                    </a:p>
                  </a:txBody>
                  <a:tcPr/>
                </a:tc>
                <a:tc>
                  <a:txBody>
                    <a:bodyPr/>
                    <a:lstStyle/>
                    <a:p>
                      <a:pPr algn="ctr"/>
                      <a:r>
                        <a:rPr lang="en-US" dirty="0" smtClean="0"/>
                        <a:t>8</a:t>
                      </a:r>
                      <a:endParaRPr lang="en-US" dirty="0"/>
                    </a:p>
                  </a:txBody>
                  <a:tcPr/>
                </a:tc>
              </a:tr>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ym typeface="Symbol"/>
                        </a:rPr>
                        <a:t></a:t>
                      </a:r>
                      <a:r>
                        <a:rPr lang="en-US" baseline="-25000" dirty="0" smtClean="0">
                          <a:sym typeface="Symbol"/>
                        </a:rPr>
                        <a:t>0</a:t>
                      </a:r>
                      <a:endParaRPr lang="en-US" baseline="-25000" dirty="0" smtClean="0"/>
                    </a:p>
                  </a:txBody>
                  <a:tcPr/>
                </a:tc>
                <a:tc>
                  <a:txBody>
                    <a:bodyPr/>
                    <a:lstStyle/>
                    <a:p>
                      <a:pPr algn="ctr"/>
                      <a:r>
                        <a:rPr lang="en-US" dirty="0" smtClean="0"/>
                        <a:t>8</a:t>
                      </a:r>
                      <a:endParaRPr lang="en-US" dirty="0"/>
                    </a:p>
                  </a:txBody>
                  <a:tcPr/>
                </a:tc>
                <a:tc>
                  <a:txBody>
                    <a:bodyPr/>
                    <a:lstStyle/>
                    <a:p>
                      <a:pPr algn="ctr"/>
                      <a:r>
                        <a:rPr lang="en-US" dirty="0" smtClean="0"/>
                        <a:t>16</a:t>
                      </a:r>
                      <a:endParaRPr lang="en-US" dirty="0"/>
                    </a:p>
                  </a:txBody>
                  <a:tcPr/>
                </a:tc>
              </a:tr>
            </a:tbl>
          </a:graphicData>
        </a:graphic>
      </p:graphicFrame>
      <p:sp>
        <p:nvSpPr>
          <p:cNvPr id="35" name="TextBox 34"/>
          <p:cNvSpPr txBox="1"/>
          <p:nvPr/>
        </p:nvSpPr>
        <p:spPr>
          <a:xfrm>
            <a:off x="1219200" y="3352800"/>
            <a:ext cx="438800" cy="369332"/>
          </a:xfrm>
          <a:prstGeom prst="rect">
            <a:avLst/>
          </a:prstGeom>
          <a:noFill/>
        </p:spPr>
        <p:txBody>
          <a:bodyPr wrap="square" rtlCol="0">
            <a:spAutoFit/>
          </a:bodyPr>
          <a:lstStyle/>
          <a:p>
            <a:r>
              <a:rPr lang="en-US" dirty="0" smtClean="0">
                <a:sym typeface="Symbol"/>
              </a:rPr>
              <a:t></a:t>
            </a:r>
            <a:r>
              <a:rPr lang="en-US" baseline="-25000" dirty="0" smtClean="0">
                <a:sym typeface="Symbol"/>
              </a:rPr>
              <a:t>0</a:t>
            </a:r>
            <a:endParaRPr lang="en-US" baseline="-25000" dirty="0"/>
          </a:p>
        </p:txBody>
      </p:sp>
      <p:sp>
        <p:nvSpPr>
          <p:cNvPr id="36" name="TextBox 35"/>
          <p:cNvSpPr txBox="1"/>
          <p:nvPr/>
        </p:nvSpPr>
        <p:spPr>
          <a:xfrm>
            <a:off x="1219200" y="2590800"/>
            <a:ext cx="438800" cy="369332"/>
          </a:xfrm>
          <a:prstGeom prst="rect">
            <a:avLst/>
          </a:prstGeom>
          <a:noFill/>
        </p:spPr>
        <p:txBody>
          <a:bodyPr wrap="square" rtlCol="0">
            <a:spAutoFit/>
          </a:bodyPr>
          <a:lstStyle/>
          <a:p>
            <a:r>
              <a:rPr lang="en-US" dirty="0" smtClean="0">
                <a:sym typeface="Symbol"/>
              </a:rPr>
              <a:t></a:t>
            </a:r>
            <a:r>
              <a:rPr lang="en-US" baseline="-25000" dirty="0" smtClean="0">
                <a:sym typeface="Symbol"/>
              </a:rPr>
              <a:t>1</a:t>
            </a:r>
            <a:endParaRPr lang="en-US" baseline="-25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Bounded Semantics of Periodic Program</a:t>
            </a:r>
            <a:endParaRPr lang="en-US" dirty="0"/>
          </a:p>
        </p:txBody>
      </p:sp>
      <p:sp>
        <p:nvSpPr>
          <p:cNvPr id="3" name="Content Placeholder 2"/>
          <p:cNvSpPr>
            <a:spLocks noGrp="1"/>
          </p:cNvSpPr>
          <p:nvPr>
            <p:ph idx="1"/>
          </p:nvPr>
        </p:nvSpPr>
        <p:spPr>
          <a:xfrm>
            <a:off x="533400" y="1295400"/>
            <a:ext cx="8153400" cy="4953000"/>
          </a:xfrm>
        </p:spPr>
        <p:txBody>
          <a:bodyPr/>
          <a:lstStyle/>
          <a:p>
            <a:r>
              <a:rPr lang="en-US" dirty="0" smtClean="0"/>
              <a:t>Assumptions</a:t>
            </a:r>
          </a:p>
          <a:p>
            <a:pPr lvl="1"/>
            <a:r>
              <a:rPr lang="en-US" dirty="0" smtClean="0"/>
              <a:t>Time window W is divisible by the period of each task</a:t>
            </a:r>
            <a:r>
              <a:rPr lang="en-US" dirty="0" smtClean="0"/>
              <a:t> (i.e.,  </a:t>
            </a:r>
            <a:r>
              <a:rPr lang="en-US" dirty="0" smtClean="0"/>
              <a:t>W | P</a:t>
            </a:r>
            <a:r>
              <a:rPr lang="en-US" baseline="-25000" dirty="0" smtClean="0"/>
              <a:t>i</a:t>
            </a:r>
            <a:r>
              <a:rPr lang="en-US" dirty="0" smtClean="0"/>
              <a:t> </a:t>
            </a:r>
            <a:r>
              <a:rPr lang="en-US" dirty="0" smtClean="0"/>
              <a:t>)</a:t>
            </a:r>
          </a:p>
          <a:p>
            <a:pPr lvl="1"/>
            <a:r>
              <a:rPr lang="en-US" dirty="0" smtClean="0"/>
              <a:t>Each task arrives in time to complete in 1</a:t>
            </a:r>
            <a:r>
              <a:rPr lang="en-US" baseline="30000" dirty="0" smtClean="0"/>
              <a:t>st</a:t>
            </a:r>
            <a:r>
              <a:rPr lang="en-US" dirty="0" smtClean="0"/>
              <a:t> period (i.e., A</a:t>
            </a:r>
            <a:r>
              <a:rPr lang="en-US" baseline="-25000" dirty="0" smtClean="0"/>
              <a:t>i</a:t>
            </a:r>
            <a:r>
              <a:rPr lang="en-US" dirty="0" smtClean="0"/>
              <a:t>  </a:t>
            </a:r>
            <a:r>
              <a:rPr lang="en-US" dirty="0" smtClean="0">
                <a:latin typeface="Symbol"/>
                <a:sym typeface="Symbol"/>
              </a:rPr>
              <a:t></a:t>
            </a:r>
            <a:r>
              <a:rPr lang="en-US" dirty="0" smtClean="0"/>
              <a:t> P</a:t>
            </a:r>
            <a:r>
              <a:rPr lang="en-US" baseline="-25000" dirty="0" smtClean="0"/>
              <a:t>i</a:t>
            </a:r>
            <a:r>
              <a:rPr lang="en-US" dirty="0" smtClean="0"/>
              <a:t> – </a:t>
            </a:r>
            <a:r>
              <a:rPr lang="en-US" dirty="0" err="1" smtClean="0"/>
              <a:t>RT</a:t>
            </a:r>
            <a:r>
              <a:rPr lang="en-US" baseline="-25000" dirty="0" err="1" smtClean="0"/>
              <a:t>i</a:t>
            </a:r>
            <a:r>
              <a:rPr lang="en-US" dirty="0" smtClean="0"/>
              <a:t>)</a:t>
            </a:r>
            <a:endParaRPr lang="en-US" baseline="-25000" dirty="0" smtClean="0"/>
          </a:p>
          <a:p>
            <a:r>
              <a:rPr lang="en-US" dirty="0" smtClean="0"/>
              <a:t>The time bound imposes a natural bound on # of jobs: </a:t>
            </a:r>
            <a:r>
              <a:rPr lang="en-US" dirty="0" err="1" smtClean="0"/>
              <a:t>J</a:t>
            </a:r>
            <a:r>
              <a:rPr lang="en-US" baseline="-25000" dirty="0" err="1" smtClean="0"/>
              <a:t>i</a:t>
            </a:r>
            <a:r>
              <a:rPr lang="en-US" dirty="0" smtClean="0"/>
              <a:t> = W / P</a:t>
            </a:r>
            <a:r>
              <a:rPr lang="en-US" baseline="-25000" dirty="0" smtClean="0"/>
              <a:t>i</a:t>
            </a:r>
          </a:p>
          <a:p>
            <a:r>
              <a:rPr lang="en-US" dirty="0" smtClean="0"/>
              <a:t>Time-Bounded Semantics of PP is</a:t>
            </a:r>
          </a:p>
          <a:p>
            <a:endParaRPr lang="en-US" dirty="0" smtClean="0"/>
          </a:p>
          <a:p>
            <a:endParaRPr lang="en-US" dirty="0" smtClean="0"/>
          </a:p>
          <a:p>
            <a:endParaRPr lang="en-US" dirty="0" smtClean="0"/>
          </a:p>
          <a:p>
            <a:endParaRPr lang="en-US" dirty="0" smtClean="0"/>
          </a:p>
          <a:p>
            <a:endParaRPr lang="en-US" dirty="0" smtClean="0"/>
          </a:p>
          <a:p>
            <a:r>
              <a:rPr lang="en-US" dirty="0" smtClean="0"/>
              <a:t>Job-Bounded Abstraction</a:t>
            </a:r>
          </a:p>
          <a:p>
            <a:pPr lvl="1"/>
            <a:r>
              <a:rPr lang="en-US" dirty="0" smtClean="0"/>
              <a:t>Abstracts away time</a:t>
            </a:r>
          </a:p>
          <a:p>
            <a:pPr lvl="1"/>
            <a:r>
              <a:rPr lang="en-US" dirty="0" smtClean="0"/>
              <a:t>Approximates Wait() by a non-deterministic delay</a:t>
            </a:r>
          </a:p>
          <a:p>
            <a:pPr lvl="1"/>
            <a:r>
              <a:rPr lang="en-US" u="sng" dirty="0" smtClean="0"/>
              <a:t>Preserves logical (time-independent) properties!</a:t>
            </a:r>
          </a:p>
          <a:p>
            <a:endParaRPr lang="en-US" dirty="0" smtClean="0"/>
          </a:p>
        </p:txBody>
      </p:sp>
      <p:sp>
        <p:nvSpPr>
          <p:cNvPr id="4" name="Rectangle 3"/>
          <p:cNvSpPr/>
          <p:nvPr/>
        </p:nvSpPr>
        <p:spPr bwMode="auto">
          <a:xfrm>
            <a:off x="2286000" y="3279338"/>
            <a:ext cx="4421403" cy="129266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640080" tIns="91440" rIns="0" bIns="91440" numCol="1" rtlCol="0" anchor="ctr" anchorCtr="0" compatLnSpc="1">
            <a:prstTxWarp prst="textNoShape">
              <a:avLst/>
            </a:prstTxWarp>
            <a:spAutoFit/>
          </a:bodyPr>
          <a:lstStyle/>
          <a:p>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 0;</a:t>
            </a:r>
          </a:p>
          <a:p>
            <a:r>
              <a:rPr lang="en-US" dirty="0" smtClean="0">
                <a:latin typeface="Consolas" pitchFamily="49" charset="0"/>
              </a:rPr>
              <a:t>while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&lt; </a:t>
            </a:r>
            <a:r>
              <a:rPr lang="en-US" dirty="0" err="1" smtClean="0">
                <a:latin typeface="Consolas" pitchFamily="49" charset="0"/>
              </a:rPr>
              <a:t>J</a:t>
            </a:r>
            <a:r>
              <a:rPr lang="en-US" baseline="-25000" dirty="0" err="1" smtClean="0">
                <a:latin typeface="Consolas" pitchFamily="49" charset="0"/>
              </a:rPr>
              <a:t>i</a:t>
            </a:r>
            <a:r>
              <a:rPr lang="en-US" dirty="0" smtClean="0">
                <a:latin typeface="Consolas" pitchFamily="49" charset="0"/>
              </a:rPr>
              <a:t> &amp;&amp; Wait(</a:t>
            </a:r>
            <a:r>
              <a:rPr lang="en-US" dirty="0" smtClean="0">
                <a:latin typeface="Consolas" pitchFamily="49" charset="0"/>
                <a:sym typeface="Symbol"/>
              </a:rPr>
              <a:t></a:t>
            </a:r>
            <a:r>
              <a:rPr lang="en-US" baseline="-25000" dirty="0" err="1" smtClean="0">
                <a:latin typeface="Consolas" pitchFamily="49" charset="0"/>
                <a:sym typeface="Symbol"/>
              </a:rPr>
              <a:t>i</a:t>
            </a:r>
            <a:r>
              <a:rPr lang="en-US" dirty="0" smtClean="0">
                <a:latin typeface="Consolas" pitchFamily="49" charset="0"/>
              </a:rPr>
              <a:t>,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a:t>
            </a:r>
          </a:p>
          <a:p>
            <a:r>
              <a:rPr lang="en-US" dirty="0" smtClean="0">
                <a:latin typeface="Consolas" pitchFamily="49" charset="0"/>
              </a:rPr>
              <a:t>  T</a:t>
            </a:r>
            <a:r>
              <a:rPr lang="en-US" baseline="-25000" dirty="0" smtClean="0">
                <a:latin typeface="Consolas" pitchFamily="49" charset="0"/>
              </a:rPr>
              <a:t>i</a:t>
            </a:r>
            <a:r>
              <a:rPr lang="en-US" dirty="0" smtClean="0">
                <a:latin typeface="Consolas" pitchFamily="49" charset="0"/>
              </a:rPr>
              <a:t> ();</a:t>
            </a:r>
          </a:p>
          <a:p>
            <a:r>
              <a:rPr lang="en-US" dirty="0" smtClean="0">
                <a:latin typeface="Consolas" pitchFamily="49" charset="0"/>
              </a:rPr>
              <a:t>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 </a:t>
            </a:r>
            <a:r>
              <a:rPr lang="en-US" dirty="0" err="1" smtClean="0">
                <a:latin typeface="Consolas" pitchFamily="49" charset="0"/>
              </a:rPr>
              <a:t>k</a:t>
            </a:r>
            <a:r>
              <a:rPr lang="en-US" baseline="-25000" dirty="0" err="1" smtClean="0">
                <a:latin typeface="Consolas" pitchFamily="49" charset="0"/>
              </a:rPr>
              <a:t>i</a:t>
            </a:r>
            <a:r>
              <a:rPr lang="en-US" dirty="0" smtClean="0">
                <a:latin typeface="Consolas" pitchFamily="49" charset="0"/>
              </a:rPr>
              <a:t> + 1;</a:t>
            </a:r>
          </a:p>
        </p:txBody>
      </p:sp>
      <p:cxnSp>
        <p:nvCxnSpPr>
          <p:cNvPr id="5" name="Straight Connector 4"/>
          <p:cNvCxnSpPr/>
          <p:nvPr/>
        </p:nvCxnSpPr>
        <p:spPr bwMode="auto">
          <a:xfrm rot="5400000">
            <a:off x="1986510" y="3936182"/>
            <a:ext cx="1143000" cy="0"/>
          </a:xfrm>
          <a:prstGeom prst="line">
            <a:avLst/>
          </a:prstGeom>
          <a:solidFill>
            <a:srgbClr val="5CA1FB"/>
          </a:solidFill>
          <a:ln w="762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rot="5400000">
            <a:off x="2138910" y="3936182"/>
            <a:ext cx="1143000" cy="0"/>
          </a:xfrm>
          <a:prstGeom prst="line">
            <a:avLst/>
          </a:prstGeom>
          <a:solidFill>
            <a:srgbClr val="5CA1FB"/>
          </a:solidFill>
          <a:ln w="76200"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553200" y="2590800"/>
            <a:ext cx="1447800" cy="33528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0" name="Rectangle 29"/>
          <p:cNvSpPr/>
          <p:nvPr/>
        </p:nvSpPr>
        <p:spPr bwMode="auto">
          <a:xfrm>
            <a:off x="5562600" y="2590800"/>
            <a:ext cx="990600" cy="3352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9" name="Rectangle 28"/>
          <p:cNvSpPr/>
          <p:nvPr/>
        </p:nvSpPr>
        <p:spPr bwMode="auto">
          <a:xfrm>
            <a:off x="4876800" y="2590800"/>
            <a:ext cx="685800" cy="33528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8" name="Rectangle 27"/>
          <p:cNvSpPr/>
          <p:nvPr/>
        </p:nvSpPr>
        <p:spPr bwMode="auto">
          <a:xfrm>
            <a:off x="3048000" y="2590800"/>
            <a:ext cx="1828800" cy="3352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7" name="Rectangle 26"/>
          <p:cNvSpPr/>
          <p:nvPr/>
        </p:nvSpPr>
        <p:spPr bwMode="auto">
          <a:xfrm>
            <a:off x="2286000" y="2590800"/>
            <a:ext cx="762000" cy="33528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6" name="Rectangle 25"/>
          <p:cNvSpPr/>
          <p:nvPr/>
        </p:nvSpPr>
        <p:spPr bwMode="auto">
          <a:xfrm>
            <a:off x="1524000" y="2590800"/>
            <a:ext cx="762000" cy="3352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5" name="Rectangle 24"/>
          <p:cNvSpPr/>
          <p:nvPr/>
        </p:nvSpPr>
        <p:spPr bwMode="auto">
          <a:xfrm>
            <a:off x="1066800" y="2590800"/>
            <a:ext cx="457200" cy="33528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dirty="0" smtClean="0"/>
              <a:t>Partition Execution into Rounds</a:t>
            </a:r>
            <a:endParaRPr lang="en-US" dirty="0"/>
          </a:p>
        </p:txBody>
      </p:sp>
      <p:sp>
        <p:nvSpPr>
          <p:cNvPr id="3" name="Content Placeholder 2"/>
          <p:cNvSpPr>
            <a:spLocks noGrp="1"/>
          </p:cNvSpPr>
          <p:nvPr>
            <p:ph idx="1"/>
          </p:nvPr>
        </p:nvSpPr>
        <p:spPr>
          <a:xfrm>
            <a:off x="533400" y="1295400"/>
            <a:ext cx="8153400" cy="1143000"/>
          </a:xfrm>
        </p:spPr>
        <p:txBody>
          <a:bodyPr/>
          <a:lstStyle/>
          <a:p>
            <a:r>
              <a:rPr lang="en-US" dirty="0" smtClean="0"/>
              <a:t>Execution starts in round 0</a:t>
            </a:r>
          </a:p>
          <a:p>
            <a:r>
              <a:rPr lang="en-US" dirty="0" smtClean="0"/>
              <a:t>A round ends, and a new one begins, each time a job finishes</a:t>
            </a:r>
          </a:p>
          <a:p>
            <a:pPr lvl="1"/>
            <a:r>
              <a:rPr lang="en-US" dirty="0" smtClean="0"/>
              <a:t># rounds == # of jobs</a:t>
            </a:r>
          </a:p>
        </p:txBody>
      </p:sp>
      <p:cxnSp>
        <p:nvCxnSpPr>
          <p:cNvPr id="4" name="Straight Connector 3"/>
          <p:cNvCxnSpPr/>
          <p:nvPr/>
        </p:nvCxnSpPr>
        <p:spPr bwMode="auto">
          <a:xfrm>
            <a:off x="1093216" y="32766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1093216" y="40767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093216" y="4876800"/>
            <a:ext cx="6858000" cy="0"/>
          </a:xfrm>
          <a:prstGeom prst="line">
            <a:avLst/>
          </a:prstGeom>
          <a:solidFill>
            <a:srgbClr val="5CA1FB"/>
          </a:solidFill>
          <a:ln w="254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rot="5400000">
            <a:off x="3303016" y="3733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8" name="Straight Connector 7"/>
          <p:cNvCxnSpPr/>
          <p:nvPr/>
        </p:nvCxnSpPr>
        <p:spPr bwMode="auto">
          <a:xfrm rot="5400000">
            <a:off x="4970272" y="3733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9" name="Straight Connector 8"/>
          <p:cNvCxnSpPr/>
          <p:nvPr/>
        </p:nvCxnSpPr>
        <p:spPr bwMode="auto">
          <a:xfrm rot="5400000">
            <a:off x="1465072" y="3733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cxnSp>
        <p:nvCxnSpPr>
          <p:cNvPr id="10" name="Straight Connector 9"/>
          <p:cNvCxnSpPr/>
          <p:nvPr/>
        </p:nvCxnSpPr>
        <p:spPr bwMode="auto">
          <a:xfrm rot="5400000">
            <a:off x="6808216" y="3733800"/>
            <a:ext cx="2286000" cy="0"/>
          </a:xfrm>
          <a:prstGeom prst="line">
            <a:avLst/>
          </a:prstGeom>
          <a:solidFill>
            <a:srgbClr val="5CA1FB"/>
          </a:solidFill>
          <a:ln w="12700" cap="flat" cmpd="sng" algn="ctr">
            <a:solidFill>
              <a:schemeClr val="tx1"/>
            </a:solidFill>
            <a:prstDash val="sysDot"/>
            <a:round/>
            <a:headEnd type="none" w="med" len="med"/>
            <a:tailEnd type="none" w="med" len="med"/>
          </a:ln>
          <a:effectLst/>
        </p:spPr>
      </p:cxnSp>
      <p:sp>
        <p:nvSpPr>
          <p:cNvPr id="12" name="Rectangle 11"/>
          <p:cNvSpPr/>
          <p:nvPr/>
        </p:nvSpPr>
        <p:spPr bwMode="auto">
          <a:xfrm>
            <a:off x="1093216" y="2895600"/>
            <a:ext cx="430784"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D</a:t>
            </a:r>
          </a:p>
        </p:txBody>
      </p:sp>
      <p:sp>
        <p:nvSpPr>
          <p:cNvPr id="13" name="Rectangle 12"/>
          <p:cNvSpPr/>
          <p:nvPr/>
        </p:nvSpPr>
        <p:spPr bwMode="auto">
          <a:xfrm>
            <a:off x="2609088" y="2895600"/>
            <a:ext cx="443992"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E</a:t>
            </a:r>
          </a:p>
        </p:txBody>
      </p:sp>
      <p:sp>
        <p:nvSpPr>
          <p:cNvPr id="14" name="Rectangle 13"/>
          <p:cNvSpPr/>
          <p:nvPr/>
        </p:nvSpPr>
        <p:spPr bwMode="auto">
          <a:xfrm>
            <a:off x="4446016" y="2895600"/>
            <a:ext cx="430784"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F</a:t>
            </a:r>
          </a:p>
        </p:txBody>
      </p:sp>
      <p:sp>
        <p:nvSpPr>
          <p:cNvPr id="15" name="Rectangle 14"/>
          <p:cNvSpPr/>
          <p:nvPr/>
        </p:nvSpPr>
        <p:spPr bwMode="auto">
          <a:xfrm>
            <a:off x="6122416" y="2895600"/>
            <a:ext cx="430784"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G</a:t>
            </a:r>
          </a:p>
        </p:txBody>
      </p:sp>
      <p:sp>
        <p:nvSpPr>
          <p:cNvPr id="16" name="Rectangle 15"/>
          <p:cNvSpPr/>
          <p:nvPr/>
        </p:nvSpPr>
        <p:spPr bwMode="auto">
          <a:xfrm>
            <a:off x="1550416" y="3688080"/>
            <a:ext cx="735584"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B</a:t>
            </a:r>
          </a:p>
        </p:txBody>
      </p:sp>
      <p:sp>
        <p:nvSpPr>
          <p:cNvPr id="17" name="Rectangle 16"/>
          <p:cNvSpPr/>
          <p:nvPr/>
        </p:nvSpPr>
        <p:spPr bwMode="auto">
          <a:xfrm>
            <a:off x="4903216" y="3688080"/>
            <a:ext cx="659384"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C</a:t>
            </a:r>
          </a:p>
        </p:txBody>
      </p:sp>
      <p:sp>
        <p:nvSpPr>
          <p:cNvPr id="18" name="Rectangle 17"/>
          <p:cNvSpPr/>
          <p:nvPr/>
        </p:nvSpPr>
        <p:spPr bwMode="auto">
          <a:xfrm>
            <a:off x="2312416" y="4495800"/>
            <a:ext cx="3048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A</a:t>
            </a:r>
          </a:p>
        </p:txBody>
      </p:sp>
      <p:sp>
        <p:nvSpPr>
          <p:cNvPr id="19" name="Rectangle 18"/>
          <p:cNvSpPr/>
          <p:nvPr/>
        </p:nvSpPr>
        <p:spPr bwMode="auto">
          <a:xfrm>
            <a:off x="3074416" y="4495800"/>
            <a:ext cx="13716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A</a:t>
            </a:r>
          </a:p>
        </p:txBody>
      </p:sp>
      <p:sp>
        <p:nvSpPr>
          <p:cNvPr id="20" name="Rectangle 19"/>
          <p:cNvSpPr/>
          <p:nvPr/>
        </p:nvSpPr>
        <p:spPr bwMode="auto">
          <a:xfrm>
            <a:off x="6553200" y="4495800"/>
            <a:ext cx="14478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A</a:t>
            </a:r>
          </a:p>
        </p:txBody>
      </p:sp>
      <p:sp>
        <p:nvSpPr>
          <p:cNvPr id="21" name="Rectangle 20"/>
          <p:cNvSpPr/>
          <p:nvPr/>
        </p:nvSpPr>
        <p:spPr bwMode="auto">
          <a:xfrm>
            <a:off x="5589016" y="4495800"/>
            <a:ext cx="533400" cy="3810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ＭＳ Ｐゴシック" pitchFamily="1" charset="-128"/>
              </a:rPr>
              <a:t>A</a:t>
            </a:r>
          </a:p>
        </p:txBody>
      </p:sp>
      <p:sp>
        <p:nvSpPr>
          <p:cNvPr id="22" name="TextBox 21"/>
          <p:cNvSpPr txBox="1"/>
          <p:nvPr/>
        </p:nvSpPr>
        <p:spPr>
          <a:xfrm>
            <a:off x="609600" y="2971800"/>
            <a:ext cx="438800" cy="369332"/>
          </a:xfrm>
          <a:prstGeom prst="rect">
            <a:avLst/>
          </a:prstGeom>
          <a:noFill/>
        </p:spPr>
        <p:txBody>
          <a:bodyPr wrap="square" rtlCol="0">
            <a:spAutoFit/>
          </a:bodyPr>
          <a:lstStyle/>
          <a:p>
            <a:r>
              <a:rPr lang="en-US" dirty="0" smtClean="0">
                <a:sym typeface="Symbol"/>
              </a:rPr>
              <a:t></a:t>
            </a:r>
            <a:r>
              <a:rPr lang="en-US" baseline="-25000" dirty="0" smtClean="0">
                <a:sym typeface="Symbol"/>
              </a:rPr>
              <a:t>2</a:t>
            </a:r>
            <a:endParaRPr lang="en-US" baseline="-25000" dirty="0"/>
          </a:p>
        </p:txBody>
      </p:sp>
      <p:sp>
        <p:nvSpPr>
          <p:cNvPr id="23" name="TextBox 22"/>
          <p:cNvSpPr txBox="1"/>
          <p:nvPr/>
        </p:nvSpPr>
        <p:spPr>
          <a:xfrm>
            <a:off x="609600" y="4495800"/>
            <a:ext cx="438800" cy="369332"/>
          </a:xfrm>
          <a:prstGeom prst="rect">
            <a:avLst/>
          </a:prstGeom>
          <a:noFill/>
        </p:spPr>
        <p:txBody>
          <a:bodyPr wrap="square" rtlCol="0">
            <a:spAutoFit/>
          </a:bodyPr>
          <a:lstStyle/>
          <a:p>
            <a:r>
              <a:rPr lang="en-US" dirty="0" smtClean="0">
                <a:sym typeface="Symbol"/>
              </a:rPr>
              <a:t></a:t>
            </a:r>
            <a:r>
              <a:rPr lang="en-US" baseline="-25000" dirty="0" smtClean="0">
                <a:sym typeface="Symbol"/>
              </a:rPr>
              <a:t>0</a:t>
            </a:r>
            <a:endParaRPr lang="en-US" baseline="-25000" dirty="0"/>
          </a:p>
        </p:txBody>
      </p:sp>
      <p:sp>
        <p:nvSpPr>
          <p:cNvPr id="24" name="TextBox 23"/>
          <p:cNvSpPr txBox="1"/>
          <p:nvPr/>
        </p:nvSpPr>
        <p:spPr>
          <a:xfrm>
            <a:off x="609600" y="3733800"/>
            <a:ext cx="438800" cy="369332"/>
          </a:xfrm>
          <a:prstGeom prst="rect">
            <a:avLst/>
          </a:prstGeom>
          <a:noFill/>
        </p:spPr>
        <p:txBody>
          <a:bodyPr wrap="square" rtlCol="0">
            <a:spAutoFit/>
          </a:bodyPr>
          <a:lstStyle/>
          <a:p>
            <a:r>
              <a:rPr lang="en-US" dirty="0" smtClean="0">
                <a:sym typeface="Symbol"/>
              </a:rPr>
              <a:t></a:t>
            </a:r>
            <a:r>
              <a:rPr lang="en-US" baseline="-25000" dirty="0" smtClean="0">
                <a:sym typeface="Symbol"/>
              </a:rPr>
              <a:t>1</a:t>
            </a:r>
            <a:endParaRPr lang="en-US" baseline="-25000" dirty="0"/>
          </a:p>
        </p:txBody>
      </p:sp>
      <p:sp>
        <p:nvSpPr>
          <p:cNvPr id="32" name="TextBox 31"/>
          <p:cNvSpPr txBox="1"/>
          <p:nvPr/>
        </p:nvSpPr>
        <p:spPr>
          <a:xfrm>
            <a:off x="1143000" y="5410200"/>
            <a:ext cx="312906" cy="369332"/>
          </a:xfrm>
          <a:prstGeom prst="rect">
            <a:avLst/>
          </a:prstGeom>
          <a:noFill/>
        </p:spPr>
        <p:txBody>
          <a:bodyPr wrap="none" rtlCol="0">
            <a:spAutoFit/>
          </a:bodyPr>
          <a:lstStyle/>
          <a:p>
            <a:r>
              <a:rPr lang="en-US" b="1" dirty="0" smtClean="0"/>
              <a:t>0</a:t>
            </a:r>
            <a:endParaRPr lang="en-US" b="1" dirty="0"/>
          </a:p>
        </p:txBody>
      </p:sp>
      <p:sp>
        <p:nvSpPr>
          <p:cNvPr id="33" name="TextBox 32"/>
          <p:cNvSpPr txBox="1"/>
          <p:nvPr/>
        </p:nvSpPr>
        <p:spPr>
          <a:xfrm>
            <a:off x="152400" y="5486400"/>
            <a:ext cx="758541" cy="276999"/>
          </a:xfrm>
          <a:prstGeom prst="rect">
            <a:avLst/>
          </a:prstGeom>
          <a:noFill/>
        </p:spPr>
        <p:txBody>
          <a:bodyPr wrap="none" rtlCol="0">
            <a:spAutoFit/>
          </a:bodyPr>
          <a:lstStyle/>
          <a:p>
            <a:r>
              <a:rPr lang="en-US" sz="1200" b="1" dirty="0" smtClean="0"/>
              <a:t>Rounds</a:t>
            </a:r>
            <a:endParaRPr lang="en-US" sz="1200" b="1" dirty="0"/>
          </a:p>
        </p:txBody>
      </p:sp>
      <p:sp>
        <p:nvSpPr>
          <p:cNvPr id="34" name="TextBox 33"/>
          <p:cNvSpPr txBox="1"/>
          <p:nvPr/>
        </p:nvSpPr>
        <p:spPr>
          <a:xfrm>
            <a:off x="1752600" y="5410200"/>
            <a:ext cx="312906" cy="369332"/>
          </a:xfrm>
          <a:prstGeom prst="rect">
            <a:avLst/>
          </a:prstGeom>
          <a:noFill/>
        </p:spPr>
        <p:txBody>
          <a:bodyPr wrap="none" rtlCol="0">
            <a:spAutoFit/>
          </a:bodyPr>
          <a:lstStyle/>
          <a:p>
            <a:r>
              <a:rPr lang="en-US" b="1" dirty="0" smtClean="0"/>
              <a:t>1</a:t>
            </a:r>
            <a:endParaRPr lang="en-US" b="1" dirty="0"/>
          </a:p>
        </p:txBody>
      </p:sp>
      <p:sp>
        <p:nvSpPr>
          <p:cNvPr id="35" name="TextBox 34"/>
          <p:cNvSpPr txBox="1"/>
          <p:nvPr/>
        </p:nvSpPr>
        <p:spPr>
          <a:xfrm>
            <a:off x="2514600" y="5410200"/>
            <a:ext cx="312906" cy="369332"/>
          </a:xfrm>
          <a:prstGeom prst="rect">
            <a:avLst/>
          </a:prstGeom>
          <a:noFill/>
        </p:spPr>
        <p:txBody>
          <a:bodyPr wrap="none" rtlCol="0">
            <a:spAutoFit/>
          </a:bodyPr>
          <a:lstStyle/>
          <a:p>
            <a:r>
              <a:rPr lang="en-US" b="1" dirty="0" smtClean="0"/>
              <a:t>2</a:t>
            </a:r>
            <a:endParaRPr lang="en-US" b="1" dirty="0"/>
          </a:p>
        </p:txBody>
      </p:sp>
      <p:sp>
        <p:nvSpPr>
          <p:cNvPr id="36" name="TextBox 35"/>
          <p:cNvSpPr txBox="1"/>
          <p:nvPr/>
        </p:nvSpPr>
        <p:spPr>
          <a:xfrm>
            <a:off x="3810000" y="5410200"/>
            <a:ext cx="312906" cy="369332"/>
          </a:xfrm>
          <a:prstGeom prst="rect">
            <a:avLst/>
          </a:prstGeom>
          <a:noFill/>
        </p:spPr>
        <p:txBody>
          <a:bodyPr wrap="none" rtlCol="0">
            <a:spAutoFit/>
          </a:bodyPr>
          <a:lstStyle/>
          <a:p>
            <a:r>
              <a:rPr lang="en-US" b="1" dirty="0" smtClean="0"/>
              <a:t>3</a:t>
            </a:r>
            <a:endParaRPr lang="en-US" b="1" dirty="0"/>
          </a:p>
        </p:txBody>
      </p:sp>
      <p:sp>
        <p:nvSpPr>
          <p:cNvPr id="37" name="TextBox 36"/>
          <p:cNvSpPr txBox="1"/>
          <p:nvPr/>
        </p:nvSpPr>
        <p:spPr>
          <a:xfrm>
            <a:off x="5105400" y="5410200"/>
            <a:ext cx="312906" cy="369332"/>
          </a:xfrm>
          <a:prstGeom prst="rect">
            <a:avLst/>
          </a:prstGeom>
          <a:noFill/>
        </p:spPr>
        <p:txBody>
          <a:bodyPr wrap="none" rtlCol="0">
            <a:spAutoFit/>
          </a:bodyPr>
          <a:lstStyle/>
          <a:p>
            <a:r>
              <a:rPr lang="en-US" b="1" dirty="0" smtClean="0"/>
              <a:t>4</a:t>
            </a:r>
            <a:endParaRPr lang="en-US" b="1" dirty="0"/>
          </a:p>
        </p:txBody>
      </p:sp>
      <p:sp>
        <p:nvSpPr>
          <p:cNvPr id="38" name="TextBox 37"/>
          <p:cNvSpPr txBox="1"/>
          <p:nvPr/>
        </p:nvSpPr>
        <p:spPr>
          <a:xfrm>
            <a:off x="5943600" y="5410200"/>
            <a:ext cx="312906" cy="369332"/>
          </a:xfrm>
          <a:prstGeom prst="rect">
            <a:avLst/>
          </a:prstGeom>
          <a:noFill/>
        </p:spPr>
        <p:txBody>
          <a:bodyPr wrap="none" rtlCol="0">
            <a:spAutoFit/>
          </a:bodyPr>
          <a:lstStyle/>
          <a:p>
            <a:r>
              <a:rPr lang="en-US" b="1" dirty="0" smtClean="0"/>
              <a:t>5</a:t>
            </a:r>
            <a:endParaRPr lang="en-US" b="1" dirty="0"/>
          </a:p>
        </p:txBody>
      </p:sp>
      <p:sp>
        <p:nvSpPr>
          <p:cNvPr id="39" name="TextBox 38"/>
          <p:cNvSpPr txBox="1"/>
          <p:nvPr/>
        </p:nvSpPr>
        <p:spPr>
          <a:xfrm>
            <a:off x="7162800" y="5410200"/>
            <a:ext cx="312906" cy="369332"/>
          </a:xfrm>
          <a:prstGeom prst="rect">
            <a:avLst/>
          </a:prstGeom>
          <a:noFill/>
        </p:spPr>
        <p:txBody>
          <a:bodyPr wrap="none" rtlCol="0">
            <a:spAutoFit/>
          </a:bodyPr>
          <a:lstStyle/>
          <a:p>
            <a:r>
              <a:rPr lang="en-US" b="1" dirty="0" smtClean="0"/>
              <a:t>6</a:t>
            </a:r>
            <a:endParaRPr lang="en-US" b="1" dirty="0"/>
          </a:p>
        </p:txBody>
      </p:sp>
      <p:sp>
        <p:nvSpPr>
          <p:cNvPr id="40" name="TextBox 39"/>
          <p:cNvSpPr txBox="1"/>
          <p:nvPr/>
        </p:nvSpPr>
        <p:spPr>
          <a:xfrm>
            <a:off x="2514600" y="2313801"/>
            <a:ext cx="269626" cy="276999"/>
          </a:xfrm>
          <a:prstGeom prst="rect">
            <a:avLst/>
          </a:prstGeom>
          <a:noFill/>
        </p:spPr>
        <p:txBody>
          <a:bodyPr wrap="none" rtlCol="0">
            <a:spAutoFit/>
          </a:bodyPr>
          <a:lstStyle/>
          <a:p>
            <a:r>
              <a:rPr lang="en-US" sz="1200" dirty="0" smtClean="0"/>
              <a:t>4</a:t>
            </a:r>
            <a:endParaRPr lang="en-US" sz="1200" dirty="0"/>
          </a:p>
        </p:txBody>
      </p:sp>
      <p:sp>
        <p:nvSpPr>
          <p:cNvPr id="41" name="TextBox 40"/>
          <p:cNvSpPr txBox="1"/>
          <p:nvPr/>
        </p:nvSpPr>
        <p:spPr>
          <a:xfrm>
            <a:off x="4308226" y="2265402"/>
            <a:ext cx="269626" cy="276999"/>
          </a:xfrm>
          <a:prstGeom prst="rect">
            <a:avLst/>
          </a:prstGeom>
          <a:noFill/>
        </p:spPr>
        <p:txBody>
          <a:bodyPr wrap="none" rtlCol="0">
            <a:spAutoFit/>
          </a:bodyPr>
          <a:lstStyle/>
          <a:p>
            <a:r>
              <a:rPr lang="en-US" sz="1200" dirty="0" smtClean="0"/>
              <a:t>8</a:t>
            </a:r>
            <a:endParaRPr lang="en-US" sz="1200" dirty="0"/>
          </a:p>
        </p:txBody>
      </p:sp>
      <p:sp>
        <p:nvSpPr>
          <p:cNvPr id="42" name="TextBox 41"/>
          <p:cNvSpPr txBox="1"/>
          <p:nvPr/>
        </p:nvSpPr>
        <p:spPr>
          <a:xfrm>
            <a:off x="5984626" y="2237601"/>
            <a:ext cx="354584" cy="276999"/>
          </a:xfrm>
          <a:prstGeom prst="rect">
            <a:avLst/>
          </a:prstGeom>
          <a:noFill/>
        </p:spPr>
        <p:txBody>
          <a:bodyPr wrap="none" rtlCol="0">
            <a:spAutoFit/>
          </a:bodyPr>
          <a:lstStyle/>
          <a:p>
            <a:r>
              <a:rPr lang="en-US" sz="1200" dirty="0" smtClean="0"/>
              <a:t>12</a:t>
            </a:r>
            <a:endParaRPr lang="en-US" sz="1200" dirty="0"/>
          </a:p>
        </p:txBody>
      </p:sp>
      <p:sp>
        <p:nvSpPr>
          <p:cNvPr id="43" name="TextBox 42"/>
          <p:cNvSpPr txBox="1"/>
          <p:nvPr/>
        </p:nvSpPr>
        <p:spPr>
          <a:xfrm>
            <a:off x="7813426" y="2237601"/>
            <a:ext cx="354584" cy="276999"/>
          </a:xfrm>
          <a:prstGeom prst="rect">
            <a:avLst/>
          </a:prstGeom>
          <a:noFill/>
        </p:spPr>
        <p:txBody>
          <a:bodyPr wrap="none" rtlCol="0">
            <a:spAutoFit/>
          </a:bodyPr>
          <a:lstStyle/>
          <a:p>
            <a:r>
              <a:rPr lang="en-US" sz="1200" dirty="0" smtClean="0"/>
              <a:t>16</a:t>
            </a:r>
            <a:endParaRPr lang="en-US" sz="12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ARIE@WKHDBZNFUVWXY5L9" val="3507"/>
  <p:tag name="FIRSTARIE@OWEAJYNFUVWXYL48" val="3372"/>
  <p:tag name="DEFAULTDISPLAYSOURCE" val="\documentclass{article}\pagestyle{empty}&#10;\begin{document}&#10;&#10;\end{document}&#10;"/>
  <p:tag name="EMBEDFONTS" val="1"/>
  <p:tag name="FIRSTARIE20GURFINKEL@PU8CGYQIFIZABY1M" val="4120"/>
</p:tagLst>
</file>

<file path=ppt/tags/tag2.xml><?xml version="1.0" encoding="utf-8"?>
<p:tagLst xmlns:a="http://schemas.openxmlformats.org/drawingml/2006/main" xmlns:r="http://schemas.openxmlformats.org/officeDocument/2006/relationships" xmlns:p="http://schemas.openxmlformats.org/presentationml/2006/main">
  <p:tag name="TIMING" val="|49"/>
</p:tagLst>
</file>

<file path=ppt/tags/tag3.xml><?xml version="1.0" encoding="utf-8"?>
<p:tagLst xmlns:a="http://schemas.openxmlformats.org/drawingml/2006/main" xmlns:r="http://schemas.openxmlformats.org/officeDocument/2006/relationships" xmlns:p="http://schemas.openxmlformats.org/presentationml/2006/main">
  <p:tag name="TIMING" val="|12.1|3.9|5.4|2.2|2.2|2.1|3.1|1.7|2.9|0.7|0.6|25.8"/>
</p:tagLst>
</file>

<file path=ppt/theme/theme1.xml><?xml version="1.0" encoding="utf-8"?>
<a:theme xmlns:a="http://schemas.openxmlformats.org/drawingml/2006/main" name="2007-presentation-fullcolor">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7-presentation-fullcol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16680</TotalTime>
  <Words>2241</Words>
  <Application>Microsoft Office PowerPoint</Application>
  <PresentationFormat>On-screen Show (4:3)</PresentationFormat>
  <Paragraphs>564</Paragraphs>
  <Slides>23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ＭＳ Ｐゴシック</vt:lpstr>
      <vt:lpstr>Symbol</vt:lpstr>
      <vt:lpstr>Times</vt:lpstr>
      <vt:lpstr>Consolas</vt:lpstr>
      <vt:lpstr>Calibri</vt:lpstr>
      <vt:lpstr>2007-presentation-fullcolor</vt:lpstr>
      <vt:lpstr>1_2007-presentation-fullcolor</vt:lpstr>
      <vt:lpstr>Time Bounded Analysis of Real-Time Systems</vt:lpstr>
      <vt:lpstr>Slide 2</vt:lpstr>
      <vt:lpstr>Motivation: Real-Time Embedded Systems</vt:lpstr>
      <vt:lpstr>Time-Bounded Verification of Periodic Programs</vt:lpstr>
      <vt:lpstr>Our tool: REK</vt:lpstr>
      <vt:lpstr>Periodic Program</vt:lpstr>
      <vt:lpstr>Example: Task Schedule</vt:lpstr>
      <vt:lpstr>Time Bounded Semantics of Periodic Program</vt:lpstr>
      <vt:lpstr>Partition Execution into Rounds</vt:lpstr>
      <vt:lpstr>Sequentialization in Pictures</vt:lpstr>
      <vt:lpstr>Sequentialization in a Nutshel</vt:lpstr>
      <vt:lpstr>Sequentialization: Main    1/3</vt:lpstr>
      <vt:lpstr>Sequentialization: Task Body   2/3</vt:lpstr>
      <vt:lpstr>Sequentialization: Job Scheduling  3/3</vt:lpstr>
      <vt:lpstr>Missing Parts</vt:lpstr>
      <vt:lpstr>NXTway-GS: a 2 wheeled self-balancing robot</vt:lpstr>
      <vt:lpstr>Experimental Results</vt:lpstr>
      <vt:lpstr>Experimental Results: Partial Order Reduction</vt:lpstr>
      <vt:lpstr>Related Work</vt:lpstr>
      <vt:lpstr>Conclusion</vt:lpstr>
      <vt:lpstr>THE END</vt:lpstr>
      <vt:lpstr>Contact Information</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Windows User</cp:lastModifiedBy>
  <cp:revision>208</cp:revision>
  <dcterms:created xsi:type="dcterms:W3CDTF">2006-08-16T00:00:00Z</dcterms:created>
  <dcterms:modified xsi:type="dcterms:W3CDTF">2011-10-31T18:46:46Z</dcterms:modified>
</cp:coreProperties>
</file>