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26"/>
  </p:notesMasterIdLst>
  <p:sldIdLst>
    <p:sldId id="434" r:id="rId2"/>
    <p:sldId id="388" r:id="rId3"/>
    <p:sldId id="415" r:id="rId4"/>
    <p:sldId id="416" r:id="rId5"/>
    <p:sldId id="417" r:id="rId6"/>
    <p:sldId id="394" r:id="rId7"/>
    <p:sldId id="395" r:id="rId8"/>
    <p:sldId id="396" r:id="rId9"/>
    <p:sldId id="397" r:id="rId10"/>
    <p:sldId id="419" r:id="rId11"/>
    <p:sldId id="420" r:id="rId12"/>
    <p:sldId id="424" r:id="rId13"/>
    <p:sldId id="423" r:id="rId14"/>
    <p:sldId id="418" r:id="rId15"/>
    <p:sldId id="436" r:id="rId16"/>
    <p:sldId id="431" r:id="rId17"/>
    <p:sldId id="432" r:id="rId18"/>
    <p:sldId id="435" r:id="rId19"/>
    <p:sldId id="437" r:id="rId20"/>
    <p:sldId id="427" r:id="rId21"/>
    <p:sldId id="428" r:id="rId22"/>
    <p:sldId id="429" r:id="rId23"/>
    <p:sldId id="430" r:id="rId24"/>
    <p:sldId id="433" r:id="rId25"/>
  </p:sldIdLst>
  <p:sldSz cx="9144000" cy="6858000" type="screen4x3"/>
  <p:notesSz cx="6858000" cy="9144000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Calibri" pitchFamily="34" charset="0"/>
        <a:ea typeface="+mn-ea"/>
        <a:cs typeface="Arial" pitchFamily="34" charset="0"/>
      </a:defRPr>
    </a:lvl1pPr>
    <a:lvl2pPr marL="742950" indent="-285750"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Calibri" pitchFamily="34" charset="0"/>
        <a:ea typeface="+mn-ea"/>
        <a:cs typeface="Arial" pitchFamily="34" charset="0"/>
      </a:defRPr>
    </a:lvl2pPr>
    <a:lvl3pPr marL="1143000" indent="-228600"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Calibri" pitchFamily="34" charset="0"/>
        <a:ea typeface="+mn-ea"/>
        <a:cs typeface="Arial" pitchFamily="34" charset="0"/>
      </a:defRPr>
    </a:lvl3pPr>
    <a:lvl4pPr marL="1600200" indent="-228600"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Calibri" pitchFamily="34" charset="0"/>
        <a:ea typeface="+mn-ea"/>
        <a:cs typeface="Arial" pitchFamily="34" charset="0"/>
      </a:defRPr>
    </a:lvl4pPr>
    <a:lvl5pPr marL="2057400" indent="-228600"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Calibri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DDA"/>
    <a:srgbClr val="800080"/>
    <a:srgbClr val="FF3399"/>
    <a:srgbClr val="E9F4F5"/>
    <a:srgbClr val="FF33CC"/>
    <a:srgbClr val="FF6600"/>
    <a:srgbClr val="CC3300"/>
    <a:srgbClr val="008000"/>
    <a:srgbClr val="FF0066"/>
    <a:srgbClr val="33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422" y="-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>
              <a:latin typeface="Calibri" pitchFamily="32" charset="0"/>
              <a:cs typeface="+mn-cs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Calibri" pitchFamily="32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3884613" y="0"/>
            <a:ext cx="2970212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Calibri" pitchFamily="32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1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0" y="8685213"/>
            <a:ext cx="2970213" cy="455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Calibri" pitchFamily="32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Calibri" pitchFamily="32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fld id="{70F10ACE-F5BB-4334-BE8B-2DC50B175B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6548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Arial" charset="0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Arial" charset="0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Arial" charset="0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Arial" charset="0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3" descr="UILogoCL4L"/>
          <p:cNvPicPr>
            <a:picLocks noChangeAspect="1" noChangeArrowheads="1"/>
          </p:cNvPicPr>
          <p:nvPr userDrawn="1"/>
        </p:nvPicPr>
        <p:blipFill>
          <a:blip r:embed="rId2" cstate="print"/>
          <a:srcRect b="10001"/>
          <a:stretch>
            <a:fillRect/>
          </a:stretch>
        </p:blipFill>
        <p:spPr bwMode="auto">
          <a:xfrm>
            <a:off x="0" y="0"/>
            <a:ext cx="1905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4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4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US"/>
              <a:t>S Vasudevan</a:t>
            </a:r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1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400">
                <a:cs typeface="+mn-cs"/>
              </a:defRPr>
            </a:lvl1pPr>
          </a:lstStyle>
          <a:p>
            <a:pPr>
              <a:defRPr/>
            </a:pPr>
            <a:fld id="{0BA5536C-7CB5-4323-A1A7-D1A1932519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0"/>
            <a:ext cx="2057400" cy="6126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0"/>
            <a:ext cx="6019800" cy="6126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4"/>
          <p:cNvSpPr txBox="1">
            <a:spLocks noChangeArrowheads="1"/>
          </p:cNvSpPr>
          <p:nvPr/>
        </p:nvSpPr>
        <p:spPr bwMode="auto">
          <a:xfrm>
            <a:off x="2133600" y="6583363"/>
            <a:ext cx="18415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defRPr/>
            </a:pPr>
            <a:endParaRPr lang="en-US" sz="1200" b="1" baseline="0"/>
          </a:p>
        </p:txBody>
      </p:sp>
      <p:sp>
        <p:nvSpPr>
          <p:cNvPr id="6" name="Text Box 25"/>
          <p:cNvSpPr txBox="1">
            <a:spLocks noChangeArrowheads="1"/>
          </p:cNvSpPr>
          <p:nvPr/>
        </p:nvSpPr>
        <p:spPr bwMode="auto">
          <a:xfrm>
            <a:off x="2362200" y="6473825"/>
            <a:ext cx="3884613" cy="4270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>
            <a:lvl1pPr algn="ctr">
              <a:defRPr sz="2400" baseline="-25000"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 sz="2400" baseline="-25000"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 sz="2400" baseline="-25000"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 sz="2400" baseline="-25000"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 sz="2400" baseline="-25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endParaRPr lang="en-US" sz="1000" b="1" baseline="0">
              <a:solidFill>
                <a:schemeClr val="bg1"/>
              </a:solidFill>
            </a:endParaRPr>
          </a:p>
          <a:p>
            <a:pPr>
              <a:spcBef>
                <a:spcPct val="0"/>
              </a:spcBef>
            </a:pPr>
            <a:r>
              <a:rPr lang="en-US" sz="1200" b="1" baseline="0">
                <a:latin typeface="Times New Roman" pitchFamily="18" charset="0"/>
              </a:rPr>
              <a:t>Coordinated Science Laboratory @ Illinois</a:t>
            </a:r>
          </a:p>
        </p:txBody>
      </p:sp>
      <p:sp>
        <p:nvSpPr>
          <p:cNvPr id="7" name="Line 28"/>
          <p:cNvSpPr>
            <a:spLocks noChangeShapeType="1"/>
          </p:cNvSpPr>
          <p:nvPr userDrawn="1"/>
        </p:nvSpPr>
        <p:spPr bwMode="auto">
          <a:xfrm flipV="1">
            <a:off x="596900" y="914400"/>
            <a:ext cx="7950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en-US"/>
          </a:p>
        </p:txBody>
      </p:sp>
      <p:sp>
        <p:nvSpPr>
          <p:cNvPr id="8" name="Line 29"/>
          <p:cNvSpPr>
            <a:spLocks noChangeShapeType="1"/>
          </p:cNvSpPr>
          <p:nvPr userDrawn="1"/>
        </p:nvSpPr>
        <p:spPr bwMode="auto">
          <a:xfrm>
            <a:off x="685800" y="6629400"/>
            <a:ext cx="777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31"/>
          <p:cNvSpPr>
            <a:spLocks noChangeArrowheads="1"/>
          </p:cNvSpPr>
          <p:nvPr userDrawn="1"/>
        </p:nvSpPr>
        <p:spPr bwMode="auto">
          <a:xfrm>
            <a:off x="5943600" y="6400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r">
              <a:spcBef>
                <a:spcPct val="0"/>
              </a:spcBef>
              <a:defRPr/>
            </a:pPr>
            <a:fld id="{2429BD57-E415-4D29-865B-3E9B831FAA62}" type="slidenum">
              <a:rPr lang="en-US" sz="1200" baseline="0">
                <a:latin typeface="Times New Roman" pitchFamily="18" charset="0"/>
              </a:rPr>
              <a:pPr algn="r">
                <a:spcBef>
                  <a:spcPct val="0"/>
                </a:spcBef>
                <a:defRPr/>
              </a:pPr>
              <a:t>‹#›</a:t>
            </a:fld>
            <a:endParaRPr lang="en-US" sz="1200" baseline="0">
              <a:latin typeface="Times New Roman" pitchFamily="18" charset="0"/>
            </a:endParaRPr>
          </a:p>
        </p:txBody>
      </p:sp>
      <p:pic>
        <p:nvPicPr>
          <p:cNvPr id="10" name="Picture 12" descr="ilogo_horz_bold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0" y="88900"/>
            <a:ext cx="2081213" cy="63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0600" y="88900"/>
            <a:ext cx="68580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066800"/>
            <a:ext cx="3886200" cy="5334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3886200" cy="5334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>
          <a:xfrm>
            <a:off x="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09/28/2001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629400" y="65532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E91BF8-61F2-4264-A225-7A7FA6F781ED}" type="slidenum">
              <a:rPr lang="en-US"/>
              <a:pPr>
                <a:defRPr/>
              </a:pPr>
              <a:t>‹#›</a:t>
            </a:fld>
            <a:endParaRPr lang="en-US" sz="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3262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>
            <a:lvl1pPr>
              <a:defRPr sz="4000" b="1"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>
            <a:lvl1pPr>
              <a:defRPr sz="2400">
                <a:latin typeface="Calibri" pitchFamily="34" charset="0"/>
                <a:cs typeface="Calibri" pitchFamily="34" charset="0"/>
              </a:defRPr>
            </a:lvl1pPr>
            <a:lvl2pPr>
              <a:defRPr sz="2200"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59396" name="Picture 23" descr="UILogoCL4L"/>
          <p:cNvPicPr>
            <a:picLocks noChangeAspect="1" noChangeArrowheads="1"/>
          </p:cNvPicPr>
          <p:nvPr/>
        </p:nvPicPr>
        <p:blipFill>
          <a:blip r:embed="rId15" cstate="print"/>
          <a:srcRect b="10001"/>
          <a:stretch>
            <a:fillRect/>
          </a:stretch>
        </p:blipFill>
        <p:spPr bwMode="auto">
          <a:xfrm>
            <a:off x="7239000" y="6172200"/>
            <a:ext cx="1905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69" name="Text Box 9"/>
          <p:cNvSpPr txBox="1">
            <a:spLocks noChangeArrowheads="1"/>
          </p:cNvSpPr>
          <p:nvPr/>
        </p:nvSpPr>
        <p:spPr bwMode="auto">
          <a:xfrm>
            <a:off x="8689975" y="0"/>
            <a:ext cx="454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fld id="{68F96558-4DCB-4DFD-A47A-F3C36556FE65}" type="slidenum">
              <a:rPr lang="en-US">
                <a:solidFill>
                  <a:schemeClr val="tx2"/>
                </a:solidFill>
                <a:cs typeface="+mn-cs"/>
              </a:rPr>
              <a:pPr>
                <a:buClr>
                  <a:srgbClr val="000000"/>
                </a:buClr>
                <a:buSzPct val="100000"/>
                <a:buFont typeface="Times New Roman" pitchFamily="18" charset="0"/>
                <a:buNone/>
                <a:defRPr/>
              </a:pPr>
              <a:t>‹#›</a:t>
            </a:fld>
            <a:endParaRPr lang="en-US">
              <a:solidFill>
                <a:schemeClr val="tx2"/>
              </a:solidFill>
              <a:cs typeface="+mn-cs"/>
            </a:endParaRPr>
          </a:p>
        </p:txBody>
      </p:sp>
      <p:sp>
        <p:nvSpPr>
          <p:cNvPr id="92170" name="Rectangle 10"/>
          <p:cNvSpPr>
            <a:spLocks noChangeArrowheads="1"/>
          </p:cNvSpPr>
          <p:nvPr/>
        </p:nvSpPr>
        <p:spPr bwMode="auto">
          <a:xfrm>
            <a:off x="0" y="6400800"/>
            <a:ext cx="32004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defTabSz="914400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en-US" dirty="0" err="1" smtClean="0">
                <a:solidFill>
                  <a:schemeClr val="tx1"/>
                </a:solidFill>
                <a:cs typeface="+mn-cs"/>
              </a:rPr>
              <a:t>Asok</a:t>
            </a:r>
            <a:r>
              <a:rPr lang="en-US" dirty="0" smtClean="0">
                <a:solidFill>
                  <a:schemeClr val="tx1"/>
                </a:solidFill>
                <a:cs typeface="+mn-cs"/>
              </a:rPr>
              <a:t> Kumar, Liu</a:t>
            </a:r>
            <a:r>
              <a:rPr lang="en-US" baseline="0" dirty="0" smtClean="0">
                <a:solidFill>
                  <a:schemeClr val="tx1"/>
                </a:solidFill>
                <a:cs typeface="+mn-cs"/>
              </a:rPr>
              <a:t> and </a:t>
            </a:r>
            <a:r>
              <a:rPr lang="en-US" dirty="0" err="1" smtClean="0">
                <a:solidFill>
                  <a:schemeClr val="tx1"/>
                </a:solidFill>
                <a:cs typeface="+mn-cs"/>
              </a:rPr>
              <a:t>Vasudevan</a:t>
            </a:r>
            <a:endParaRPr lang="en-US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92171" name="Text Box 11"/>
          <p:cNvSpPr txBox="1">
            <a:spLocks noChangeArrowheads="1"/>
          </p:cNvSpPr>
          <p:nvPr/>
        </p:nvSpPr>
        <p:spPr bwMode="auto">
          <a:xfrm>
            <a:off x="3657600" y="6445250"/>
            <a:ext cx="1289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fld id="{28CFA4FA-D70D-41C5-BF7B-3032B5996EF4}" type="datetime1">
              <a:rPr lang="en-US">
                <a:solidFill>
                  <a:schemeClr val="tx1"/>
                </a:solidFill>
                <a:cs typeface="+mn-cs"/>
              </a:rPr>
              <a:pPr>
                <a:buClr>
                  <a:srgbClr val="000000"/>
                </a:buClr>
                <a:buSzPct val="100000"/>
                <a:buFont typeface="Times New Roman" pitchFamily="18" charset="0"/>
                <a:buNone/>
                <a:defRPr/>
              </a:pPr>
              <a:t>11/2/2011</a:t>
            </a:fld>
            <a:endParaRPr lang="en-US">
              <a:solidFill>
                <a:schemeClr val="tx1"/>
              </a:solidFill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  <p:sldLayoutId id="2147483663" r:id="rId1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4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7"/>
          <p:cNvSpPr>
            <a:spLocks noChangeArrowheads="1"/>
          </p:cNvSpPr>
          <p:nvPr/>
        </p:nvSpPr>
        <p:spPr bwMode="auto">
          <a:xfrm>
            <a:off x="101600" y="2286000"/>
            <a:ext cx="8966200" cy="1422400"/>
          </a:xfrm>
          <a:prstGeom prst="roundRect">
            <a:avLst>
              <a:gd name="adj" fmla="val 16667"/>
            </a:avLst>
          </a:prstGeom>
          <a:solidFill>
            <a:schemeClr val="bg2">
              <a:alpha val="5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01600" y="2286000"/>
            <a:ext cx="89662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3188" tIns="50800" rIns="103188" bIns="50800" anchor="ctr"/>
          <a:lstStyle/>
          <a:p>
            <a:pPr algn="ctr" defTabSz="1023938">
              <a:spcBef>
                <a:spcPct val="0"/>
              </a:spcBef>
            </a:pPr>
            <a:r>
              <a:rPr lang="en-US" sz="3000" b="1" baseline="0" dirty="0" smtClean="0">
                <a:solidFill>
                  <a:srgbClr val="002060"/>
                </a:solidFill>
                <a:latin typeface="Garamond" pitchFamily="18" charset="0"/>
              </a:rPr>
              <a:t>Scaling Probabilistic Timing Verification of Hardware using</a:t>
            </a:r>
            <a:r>
              <a:rPr lang="en-US" sz="3000" b="1" dirty="0" smtClean="0">
                <a:solidFill>
                  <a:srgbClr val="002060"/>
                </a:solidFill>
                <a:latin typeface="Garamond" pitchFamily="18" charset="0"/>
              </a:rPr>
              <a:t> Abstractions in Design Source Code</a:t>
            </a:r>
            <a:endParaRPr lang="en-US" sz="3000" b="1" baseline="0" dirty="0">
              <a:solidFill>
                <a:srgbClr val="002060"/>
              </a:solidFill>
              <a:latin typeface="Garamond" pitchFamily="18" charset="0"/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184150" y="3949700"/>
            <a:ext cx="878205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algn="ctr">
              <a:defRPr sz="2400" baseline="-25000"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 sz="2400" baseline="-25000"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 sz="2400" baseline="-25000"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 sz="2400" baseline="-25000"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 sz="2400" baseline="-25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b="1" baseline="0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Jayanand </a:t>
            </a:r>
            <a:r>
              <a:rPr lang="en-US" b="1" baseline="0" dirty="0" err="1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Asok</a:t>
            </a:r>
            <a:r>
              <a:rPr lang="en-US" b="1" baseline="0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b="1" baseline="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Kumar</a:t>
            </a:r>
            <a:r>
              <a:rPr lang="en-US" b="1" baseline="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en-US" b="1" baseline="0" dirty="0" err="1" smtClean="0">
                <a:latin typeface="Calibri" pitchFamily="34" charset="0"/>
                <a:cs typeface="Calibri" pitchFamily="34" charset="0"/>
              </a:rPr>
              <a:t>Lingyi</a:t>
            </a:r>
            <a:r>
              <a:rPr lang="en-US" b="1" baseline="0" dirty="0" smtClean="0">
                <a:latin typeface="Calibri" pitchFamily="34" charset="0"/>
                <a:cs typeface="Calibri" pitchFamily="34" charset="0"/>
              </a:rPr>
              <a:t> Liu </a:t>
            </a:r>
            <a:r>
              <a:rPr lang="en-US" baseline="0" dirty="0">
                <a:latin typeface="Calibri" pitchFamily="34" charset="0"/>
                <a:cs typeface="Calibri" pitchFamily="34" charset="0"/>
              </a:rPr>
              <a:t>and</a:t>
            </a:r>
            <a:r>
              <a:rPr lang="en-US" b="1" baseline="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b="1" baseline="0" dirty="0" err="1">
                <a:latin typeface="Calibri" pitchFamily="34" charset="0"/>
                <a:cs typeface="Calibri" pitchFamily="34" charset="0"/>
              </a:rPr>
              <a:t>Shobha</a:t>
            </a:r>
            <a:r>
              <a:rPr lang="en-US" b="1" baseline="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b="1" baseline="0" dirty="0" err="1">
                <a:latin typeface="Calibri" pitchFamily="34" charset="0"/>
                <a:cs typeface="Calibri" pitchFamily="34" charset="0"/>
              </a:rPr>
              <a:t>Vasudevan</a:t>
            </a:r>
            <a:endParaRPr lang="en-US" b="1" baseline="0" dirty="0">
              <a:latin typeface="Calibri" pitchFamily="34" charset="0"/>
              <a:cs typeface="Calibri" pitchFamily="34" charset="0"/>
            </a:endParaRPr>
          </a:p>
          <a:p>
            <a:pPr>
              <a:spcBef>
                <a:spcPct val="0"/>
              </a:spcBef>
            </a:pPr>
            <a:endParaRPr lang="en-US" sz="2000" b="1" baseline="0" dirty="0">
              <a:solidFill>
                <a:srgbClr val="003300"/>
              </a:solidFill>
              <a:latin typeface="Palatino Linotype" pitchFamily="18" charset="0"/>
            </a:endParaRPr>
          </a:p>
          <a:p>
            <a:pPr>
              <a:spcBef>
                <a:spcPct val="0"/>
              </a:spcBef>
            </a:pPr>
            <a:r>
              <a:rPr lang="en-US" sz="2200" b="1" baseline="0" dirty="0">
                <a:latin typeface="Calibri" pitchFamily="34" charset="0"/>
                <a:cs typeface="Calibri" pitchFamily="34" charset="0"/>
              </a:rPr>
              <a:t>Electrical and Computer </a:t>
            </a:r>
            <a:r>
              <a:rPr lang="en-US" sz="2200" b="1" baseline="0" dirty="0" smtClean="0">
                <a:latin typeface="Calibri" pitchFamily="34" charset="0"/>
                <a:cs typeface="Calibri" pitchFamily="34" charset="0"/>
              </a:rPr>
              <a:t>Engineering</a:t>
            </a:r>
          </a:p>
          <a:p>
            <a:pPr>
              <a:spcBef>
                <a:spcPct val="0"/>
              </a:spcBef>
            </a:pPr>
            <a:r>
              <a:rPr lang="en-US" sz="2200" b="1" baseline="0" dirty="0" smtClean="0">
                <a:latin typeface="Calibri" pitchFamily="34" charset="0"/>
                <a:cs typeface="Calibri" pitchFamily="34" charset="0"/>
              </a:rPr>
              <a:t>Coordinated Science Laboratory</a:t>
            </a:r>
            <a:endParaRPr lang="en-US" sz="2200" b="1" baseline="0" dirty="0">
              <a:latin typeface="Calibri" pitchFamily="34" charset="0"/>
              <a:cs typeface="Calibri" pitchFamily="34" charset="0"/>
            </a:endParaRPr>
          </a:p>
          <a:p>
            <a:pPr>
              <a:spcBef>
                <a:spcPct val="0"/>
              </a:spcBef>
            </a:pPr>
            <a:r>
              <a:rPr lang="en-US" b="1" baseline="0" dirty="0">
                <a:latin typeface="Calibri" pitchFamily="34" charset="0"/>
                <a:cs typeface="Calibri" pitchFamily="34" charset="0"/>
              </a:rPr>
              <a:t>University of Illinois at Urbana-Champaign</a:t>
            </a:r>
          </a:p>
          <a:p>
            <a:pPr>
              <a:spcBef>
                <a:spcPct val="0"/>
              </a:spcBef>
            </a:pPr>
            <a:endParaRPr lang="en-US" sz="2800" b="1" baseline="0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1348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Propagating constraints backwards to inputs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990600"/>
            <a:ext cx="4495799" cy="20253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5449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Symbolic execution in RTL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31837"/>
            <a:ext cx="8686800" cy="5135563"/>
          </a:xfrm>
        </p:spPr>
        <p:txBody>
          <a:bodyPr/>
          <a:lstStyle/>
          <a:p>
            <a:r>
              <a:rPr lang="en-US" dirty="0" smtClean="0"/>
              <a:t>Propagate constraint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expr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&lt; 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/>
              <a:t>backwards to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Sup(V)</a:t>
            </a:r>
          </a:p>
          <a:p>
            <a:pPr lvl="1"/>
            <a:r>
              <a:rPr lang="en-US" dirty="0" smtClean="0"/>
              <a:t>We employ symbolic execution in RTL program</a:t>
            </a:r>
            <a:endParaRPr lang="en-US" dirty="0">
              <a:latin typeface="+mj-lt"/>
            </a:endParaRPr>
          </a:p>
          <a:p>
            <a:pPr lvl="1"/>
            <a:endParaRPr lang="en-US" dirty="0" smtClean="0">
              <a:latin typeface="+mj-lt"/>
            </a:endParaRPr>
          </a:p>
          <a:p>
            <a:pPr lvl="1"/>
            <a:endParaRPr lang="en-US" dirty="0">
              <a:latin typeface="+mj-lt"/>
            </a:endParaRPr>
          </a:p>
          <a:p>
            <a:pPr lvl="1"/>
            <a:endParaRPr lang="en-US" dirty="0" smtClean="0">
              <a:latin typeface="+mj-lt"/>
            </a:endParaRPr>
          </a:p>
          <a:p>
            <a:pPr lvl="1"/>
            <a:endParaRPr lang="en-US" dirty="0">
              <a:latin typeface="+mj-lt"/>
            </a:endParaRPr>
          </a:p>
          <a:p>
            <a:endParaRPr lang="en-US" dirty="0" smtClean="0">
              <a:latin typeface="+mj-lt"/>
            </a:endParaRPr>
          </a:p>
          <a:p>
            <a:endParaRPr lang="en-US" dirty="0" smtClean="0">
              <a:latin typeface="+mj-lt"/>
            </a:endParaRPr>
          </a:p>
          <a:p>
            <a:r>
              <a:rPr lang="en-US" dirty="0" smtClean="0"/>
              <a:t>RTL example: Consider the constraint </a:t>
            </a:r>
            <a:r>
              <a:rPr lang="en-US" sz="2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O1&lt; 100  </a:t>
            </a:r>
            <a:endParaRPr lang="en-US" sz="22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en-US" sz="1800" b="1" dirty="0">
                <a:solidFill>
                  <a:srgbClr val="002060"/>
                </a:solidFill>
                <a:latin typeface="QuickType II Mono" pitchFamily="49" charset="0"/>
              </a:rPr>
              <a:t>if (select)</a:t>
            </a:r>
          </a:p>
          <a:p>
            <a:pPr>
              <a:buFontTx/>
              <a:buNone/>
            </a:pPr>
            <a:r>
              <a:rPr lang="en-US" sz="1800" b="1" dirty="0">
                <a:solidFill>
                  <a:schemeClr val="accent2"/>
                </a:solidFill>
                <a:latin typeface="QuickType II Mono" pitchFamily="49" charset="0"/>
              </a:rPr>
              <a:t>	</a:t>
            </a:r>
            <a:r>
              <a:rPr lang="en-US" sz="1800" b="1" dirty="0">
                <a:solidFill>
                  <a:srgbClr val="002060"/>
                </a:solidFill>
                <a:latin typeface="QuickType II Mono" pitchFamily="49" charset="0"/>
              </a:rPr>
              <a:t>O</a:t>
            </a:r>
            <a:r>
              <a:rPr lang="pl-PL" sz="1800" b="1" dirty="0">
                <a:solidFill>
                  <a:srgbClr val="002060"/>
                </a:solidFill>
                <a:latin typeface="QuickType II Mono" pitchFamily="49" charset="0"/>
              </a:rPr>
              <a:t>1 &lt;= I1</a:t>
            </a:r>
            <a:r>
              <a:rPr lang="en-US" sz="1800" b="1" dirty="0">
                <a:solidFill>
                  <a:srgbClr val="002060"/>
                </a:solidFill>
                <a:latin typeface="QuickType II Mono" pitchFamily="49" charset="0"/>
              </a:rPr>
              <a:t> + I2</a:t>
            </a:r>
            <a:r>
              <a:rPr lang="en-US" sz="1800" b="1" dirty="0" smtClean="0">
                <a:solidFill>
                  <a:srgbClr val="002060"/>
                </a:solidFill>
                <a:latin typeface="QuickType II Mono" pitchFamily="49" charset="0"/>
              </a:rPr>
              <a:t>;            </a:t>
            </a:r>
            <a:r>
              <a:rPr lang="en-US" sz="2200" b="1" dirty="0" smtClean="0"/>
              <a:t>Constraint</a:t>
            </a:r>
            <a:r>
              <a:rPr lang="en-US" sz="2200" b="1" dirty="0" smtClean="0">
                <a:solidFill>
                  <a:schemeClr val="accent2"/>
                </a:solidFill>
              </a:rPr>
              <a:t> </a:t>
            </a:r>
            <a:r>
              <a:rPr lang="en-US" sz="2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200" b="1" i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I1 + I2 &lt; 100</a:t>
            </a:r>
            <a:endParaRPr lang="en-US" sz="2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en-US" sz="1800" b="1" dirty="0">
                <a:solidFill>
                  <a:srgbClr val="002060"/>
                </a:solidFill>
                <a:latin typeface="QuickType II Mono" pitchFamily="49" charset="0"/>
              </a:rPr>
              <a:t>else</a:t>
            </a:r>
          </a:p>
          <a:p>
            <a:pPr>
              <a:buFontTx/>
              <a:buNone/>
            </a:pPr>
            <a:r>
              <a:rPr lang="en-US" sz="1800" b="1" dirty="0">
                <a:solidFill>
                  <a:schemeClr val="accent2"/>
                </a:solidFill>
                <a:latin typeface="QuickType II Mono" pitchFamily="49" charset="0"/>
              </a:rPr>
              <a:t>	</a:t>
            </a:r>
            <a:r>
              <a:rPr lang="en-US" sz="1800" b="1" dirty="0">
                <a:solidFill>
                  <a:srgbClr val="002060"/>
                </a:solidFill>
                <a:latin typeface="QuickType II Mono" pitchFamily="49" charset="0"/>
              </a:rPr>
              <a:t>O1</a:t>
            </a:r>
            <a:r>
              <a:rPr lang="pl-PL" sz="1800" b="1" dirty="0">
                <a:solidFill>
                  <a:srgbClr val="002060"/>
                </a:solidFill>
                <a:latin typeface="QuickType II Mono" pitchFamily="49" charset="0"/>
              </a:rPr>
              <a:t> &lt;= </a:t>
            </a:r>
            <a:r>
              <a:rPr lang="en-US" sz="1800" b="1" dirty="0">
                <a:solidFill>
                  <a:srgbClr val="002060"/>
                </a:solidFill>
                <a:latin typeface="QuickType II Mono" pitchFamily="49" charset="0"/>
              </a:rPr>
              <a:t>4*</a:t>
            </a:r>
            <a:r>
              <a:rPr lang="pl-PL" sz="1800" b="1" dirty="0">
                <a:solidFill>
                  <a:srgbClr val="002060"/>
                </a:solidFill>
                <a:latin typeface="QuickType II Mono" pitchFamily="49" charset="0"/>
              </a:rPr>
              <a:t>I2 </a:t>
            </a:r>
            <a:r>
              <a:rPr lang="en-US" sz="1800" b="1" dirty="0">
                <a:solidFill>
                  <a:srgbClr val="002060"/>
                </a:solidFill>
                <a:latin typeface="QuickType II Mono" pitchFamily="49" charset="0"/>
              </a:rPr>
              <a:t>+</a:t>
            </a:r>
            <a:r>
              <a:rPr lang="pl-PL" sz="1800" b="1" dirty="0">
                <a:solidFill>
                  <a:srgbClr val="002060"/>
                </a:solidFill>
                <a:latin typeface="QuickType II Mono" pitchFamily="49" charset="0"/>
              </a:rPr>
              <a:t> I3</a:t>
            </a:r>
            <a:r>
              <a:rPr lang="pl-PL" sz="1800" b="1" dirty="0" smtClean="0">
                <a:solidFill>
                  <a:srgbClr val="002060"/>
                </a:solidFill>
                <a:latin typeface="QuickType II Mono" pitchFamily="49" charset="0"/>
              </a:rPr>
              <a:t>;</a:t>
            </a:r>
            <a:r>
              <a:rPr lang="en-US" sz="1800" b="1" dirty="0" smtClean="0">
                <a:solidFill>
                  <a:srgbClr val="002060"/>
                </a:solidFill>
                <a:latin typeface="QuickType II Mono" pitchFamily="49" charset="0"/>
              </a:rPr>
              <a:t>          </a:t>
            </a:r>
            <a:r>
              <a:rPr lang="en-US" sz="2200" b="1" dirty="0" smtClean="0"/>
              <a:t>Constraint</a:t>
            </a:r>
            <a:r>
              <a:rPr lang="en-US" sz="2200" b="1" dirty="0" smtClean="0">
                <a:solidFill>
                  <a:schemeClr val="accent2"/>
                </a:solidFill>
              </a:rPr>
              <a:t> </a:t>
            </a:r>
            <a:r>
              <a:rPr lang="en-US" sz="2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200" b="1" i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  </a:t>
            </a:r>
            <a:r>
              <a:rPr lang="en-US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4*I2 </a:t>
            </a:r>
            <a:r>
              <a:rPr lang="en-US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I3 </a:t>
            </a:r>
            <a:r>
              <a:rPr lang="en-US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&lt; 100</a:t>
            </a:r>
            <a:r>
              <a:rPr lang="en-US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pl-PL" sz="2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+mj-lt"/>
            </a:endParaRPr>
          </a:p>
          <a:p>
            <a:endParaRPr lang="en-US" dirty="0" smtClean="0">
              <a:latin typeface="+mj-lt"/>
            </a:endParaRPr>
          </a:p>
          <a:p>
            <a:pPr lvl="1"/>
            <a:endParaRPr lang="en-US" dirty="0">
              <a:latin typeface="+mj-lt"/>
            </a:endParaRPr>
          </a:p>
          <a:p>
            <a:pPr lvl="1"/>
            <a:endParaRPr lang="en-US" dirty="0" smtClean="0">
              <a:latin typeface="+mj-lt"/>
            </a:endParaRPr>
          </a:p>
          <a:p>
            <a:pPr lvl="1"/>
            <a:endParaRPr lang="en-US" dirty="0">
              <a:latin typeface="+mj-lt"/>
            </a:endParaRPr>
          </a:p>
          <a:p>
            <a:pPr lvl="1"/>
            <a:endParaRPr lang="en-US" dirty="0" smtClean="0">
              <a:latin typeface="+mj-lt"/>
            </a:endParaRPr>
          </a:p>
          <a:p>
            <a:pPr lvl="1"/>
            <a:endParaRPr lang="en-US" dirty="0">
              <a:latin typeface="+mj-lt"/>
            </a:endParaRPr>
          </a:p>
          <a:p>
            <a:pPr marL="0" indent="0">
              <a:buNone/>
            </a:pPr>
            <a:endParaRPr lang="en-US" dirty="0">
              <a:latin typeface="+mj-lt"/>
            </a:endParaRP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1676401" y="1600200"/>
            <a:ext cx="91439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r>
              <a:rPr lang="en-US" sz="2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Sup(V)</a:t>
            </a:r>
            <a:endParaRPr lang="en-US" sz="2200" b="1" i="1" baseline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1676400" y="3462754"/>
            <a:ext cx="76199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r>
              <a:rPr lang="en-US" sz="2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V</a:t>
            </a:r>
            <a:endParaRPr lang="en-US" sz="2200" b="1" i="1" baseline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Straight Arrow Connector 6"/>
          <p:cNvCxnSpPr/>
          <p:nvPr/>
        </p:nvCxnSpPr>
        <p:spPr bwMode="auto">
          <a:xfrm>
            <a:off x="1981200" y="2013465"/>
            <a:ext cx="0" cy="1449289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accent5">
                <a:lumMod val="2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257800" y="2526942"/>
            <a:ext cx="38100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2200" b="1" dirty="0" smtClean="0">
                <a:solidFill>
                  <a:srgbClr val="800080"/>
                </a:solidFill>
                <a:cs typeface="Calibri" pitchFamily="34" charset="0"/>
              </a:rPr>
              <a:t>Substitute </a:t>
            </a:r>
            <a:r>
              <a:rPr lang="en-US" sz="2200" b="1" i="1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200" b="1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200" b="1" i="1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200" b="1" i="1" baseline="-25000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200" b="1" i="1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 (Sup(V)) </a:t>
            </a:r>
            <a:r>
              <a:rPr lang="en-US" sz="2200" b="1" dirty="0" smtClean="0">
                <a:solidFill>
                  <a:srgbClr val="800080"/>
                </a:solidFill>
                <a:cs typeface="Calibri" pitchFamily="34" charset="0"/>
              </a:rPr>
              <a:t>in </a:t>
            </a:r>
            <a:r>
              <a:rPr lang="el-GR" sz="2200" b="1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Λ</a:t>
            </a:r>
            <a:endParaRPr lang="en-US" sz="2200" b="1" baseline="0" dirty="0">
              <a:solidFill>
                <a:srgbClr val="80008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Straight Connector 12"/>
          <p:cNvCxnSpPr/>
          <p:nvPr/>
        </p:nvCxnSpPr>
        <p:spPr bwMode="auto">
          <a:xfrm flipH="1">
            <a:off x="990600" y="1938754"/>
            <a:ext cx="609601" cy="6477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5">
                <a:lumMod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 flipH="1">
            <a:off x="1295400" y="1938754"/>
            <a:ext cx="457200" cy="66736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5">
                <a:lumMod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1295400" y="2586454"/>
            <a:ext cx="457200" cy="8001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accent5">
                <a:lumMod val="2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>
            <a:off x="990600" y="2586454"/>
            <a:ext cx="609600" cy="8001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accent5">
                <a:lumMod val="2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4343400" y="1633954"/>
            <a:ext cx="5257800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22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expr</a:t>
            </a:r>
            <a:r>
              <a:rPr lang="en-US" sz="2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(f</a:t>
            </a:r>
            <a:r>
              <a:rPr lang="en-US" sz="2200" b="1" i="1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(Sup(V))) &lt; T</a:t>
            </a:r>
            <a:r>
              <a:rPr lang="en-US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pPr algn="ctr"/>
            <a:r>
              <a:rPr lang="en-US" sz="2200" b="1" dirty="0" smtClean="0">
                <a:solidFill>
                  <a:srgbClr val="C00000"/>
                </a:solidFill>
                <a:cs typeface="Calibri" pitchFamily="34" charset="0"/>
              </a:rPr>
              <a:t>Constraint </a:t>
            </a:r>
            <a:r>
              <a:rPr lang="en-US" sz="22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200" b="1" i="1" baseline="-25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2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200" b="1" dirty="0" smtClean="0">
                <a:solidFill>
                  <a:srgbClr val="C00000"/>
                </a:solidFill>
                <a:cs typeface="Calibri" pitchFamily="34" charset="0"/>
              </a:rPr>
              <a:t>for </a:t>
            </a:r>
            <a:r>
              <a:rPr lang="en-US" sz="2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Sup(v)</a:t>
            </a:r>
            <a:r>
              <a:rPr lang="en-US" sz="2200" b="1" baseline="-25000" dirty="0" smtClean="0">
                <a:solidFill>
                  <a:srgbClr val="C00000"/>
                </a:solidFill>
                <a:cs typeface="Calibri" pitchFamily="34" charset="0"/>
              </a:rPr>
              <a:t>      </a:t>
            </a:r>
            <a:endParaRPr lang="en-US" sz="2200" b="1" baseline="0" dirty="0">
              <a:solidFill>
                <a:srgbClr val="C00000"/>
              </a:solidFill>
              <a:cs typeface="Calibri" pitchFamily="34" charset="0"/>
            </a:endParaRP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5105400" y="3386554"/>
            <a:ext cx="4038600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22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expr</a:t>
            </a:r>
            <a:r>
              <a:rPr lang="en-US" sz="2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(V) &lt; T    </a:t>
            </a:r>
          </a:p>
          <a:p>
            <a:pPr algn="ctr"/>
            <a:r>
              <a:rPr lang="en-US" sz="2200" b="1" i="1" dirty="0" smtClean="0">
                <a:solidFill>
                  <a:schemeClr val="tx1"/>
                </a:solidFill>
                <a:cs typeface="Calibri" pitchFamily="34" charset="0"/>
              </a:rPr>
              <a:t>Predicate </a:t>
            </a:r>
            <a:r>
              <a:rPr lang="el-GR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Λ</a:t>
            </a:r>
            <a:r>
              <a:rPr lang="el-GR" sz="2200" b="1" dirty="0">
                <a:solidFill>
                  <a:srgbClr val="002060"/>
                </a:solidFill>
                <a:cs typeface="Calibri" pitchFamily="34" charset="0"/>
              </a:rPr>
              <a:t> </a:t>
            </a:r>
            <a:r>
              <a:rPr lang="en-US" sz="2200" b="1" i="1" dirty="0" smtClean="0">
                <a:solidFill>
                  <a:schemeClr val="tx1"/>
                </a:solidFill>
                <a:cs typeface="Calibri" pitchFamily="34" charset="0"/>
              </a:rPr>
              <a:t>is a constraint on </a:t>
            </a:r>
            <a:r>
              <a:rPr lang="en-US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lang="en-US" sz="2000" b="1" i="1" baseline="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6" name="Rectangle 7"/>
          <p:cNvSpPr>
            <a:spLocks noChangeArrowheads="1"/>
          </p:cNvSpPr>
          <p:nvPr/>
        </p:nvSpPr>
        <p:spPr bwMode="auto">
          <a:xfrm>
            <a:off x="1981200" y="2438400"/>
            <a:ext cx="91439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r>
              <a:rPr lang="en-US" sz="2200" b="1" dirty="0" smtClean="0">
                <a:solidFill>
                  <a:srgbClr val="002060"/>
                </a:solidFill>
                <a:cs typeface="Calibri" pitchFamily="34" charset="0"/>
              </a:rPr>
              <a:t>Path </a:t>
            </a:r>
            <a:r>
              <a:rPr lang="en-US" sz="2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200" b="1" i="1" baseline="-25000" dirty="0" smtClean="0">
                <a:solidFill>
                  <a:srgbClr val="002060"/>
                </a:solidFill>
                <a:cs typeface="Calibri" pitchFamily="34" charset="0"/>
              </a:rPr>
              <a:t>i</a:t>
            </a:r>
            <a:endParaRPr lang="en-US" sz="2200" b="1" i="1" baseline="-25000" dirty="0">
              <a:solidFill>
                <a:srgbClr val="002060"/>
              </a:solidFill>
              <a:cs typeface="Calibri" pitchFamily="34" charset="0"/>
            </a:endParaRPr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2438400" y="1938754"/>
            <a:ext cx="609601" cy="6477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5">
                <a:lumMod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/>
          <p:nvPr/>
        </p:nvCxnSpPr>
        <p:spPr bwMode="auto">
          <a:xfrm>
            <a:off x="2286000" y="1938754"/>
            <a:ext cx="457200" cy="66736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5">
                <a:lumMod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flipH="1">
            <a:off x="2286000" y="2606119"/>
            <a:ext cx="457200" cy="780435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accent5">
                <a:lumMod val="2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Straight Arrow Connector 29"/>
          <p:cNvCxnSpPr/>
          <p:nvPr/>
        </p:nvCxnSpPr>
        <p:spPr bwMode="auto">
          <a:xfrm flipH="1">
            <a:off x="2438400" y="2586454"/>
            <a:ext cx="609601" cy="8001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accent5">
                <a:lumMod val="2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1" name="Oval 11"/>
          <p:cNvSpPr>
            <a:spLocks noChangeArrowheads="1"/>
          </p:cNvSpPr>
          <p:nvPr/>
        </p:nvSpPr>
        <p:spPr bwMode="auto">
          <a:xfrm>
            <a:off x="2667000" y="3048000"/>
            <a:ext cx="2209800" cy="876300"/>
          </a:xfrm>
          <a:prstGeom prst="ellipse">
            <a:avLst/>
          </a:prstGeom>
          <a:solidFill>
            <a:schemeClr val="bg1">
              <a:lumMod val="50000"/>
              <a:alpha val="34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Rectangle 12"/>
          <p:cNvSpPr>
            <a:spLocks noChangeArrowheads="1"/>
          </p:cNvSpPr>
          <p:nvPr/>
        </p:nvSpPr>
        <p:spPr bwMode="auto">
          <a:xfrm>
            <a:off x="2814638" y="3232547"/>
            <a:ext cx="1947862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US" sz="2200" b="1" baseline="0" dirty="0">
                <a:solidFill>
                  <a:schemeClr val="tx1"/>
                </a:solidFill>
                <a:cs typeface="Calibri" pitchFamily="34" charset="0"/>
              </a:rPr>
              <a:t>Consider all </a:t>
            </a:r>
            <a:r>
              <a:rPr lang="en-US" sz="2200" b="1" baseline="0" dirty="0" smtClean="0">
                <a:solidFill>
                  <a:schemeClr val="tx1"/>
                </a:solidFill>
                <a:cs typeface="Calibri" pitchFamily="34" charset="0"/>
              </a:rPr>
              <a:t>paths</a:t>
            </a:r>
            <a:endParaRPr lang="en-US" sz="2200" b="1" baseline="0" dirty="0">
              <a:solidFill>
                <a:schemeClr val="tx1"/>
              </a:solidFill>
              <a:cs typeface="Calibri" pitchFamily="34" charset="0"/>
            </a:endParaRPr>
          </a:p>
        </p:txBody>
      </p:sp>
      <p:cxnSp>
        <p:nvCxnSpPr>
          <p:cNvPr id="33" name="Straight Connector 32"/>
          <p:cNvCxnSpPr/>
          <p:nvPr/>
        </p:nvCxnSpPr>
        <p:spPr bwMode="auto">
          <a:xfrm flipH="1">
            <a:off x="1447800" y="2607677"/>
            <a:ext cx="10668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5">
                <a:lumMod val="2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250589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4" grpId="0"/>
      <p:bldP spid="26" grpId="0"/>
      <p:bldP spid="31" grpId="0" animBg="1"/>
      <p:bldP spid="3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59" name="Picture 5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6688" y="762000"/>
            <a:ext cx="4786312" cy="3319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30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Conservative bounds on inputs</a:t>
            </a:r>
          </a:p>
        </p:txBody>
      </p:sp>
      <p:graphicFrame>
        <p:nvGraphicFramePr>
          <p:cNvPr id="330756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7710771"/>
              </p:ext>
            </p:extLst>
          </p:nvPr>
        </p:nvGraphicFramePr>
        <p:xfrm>
          <a:off x="334382" y="693737"/>
          <a:ext cx="9495418" cy="3421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78" name="Visio" r:id="rId4" imgW="12799246" imgH="4611545" progId="Visio.Drawing.11">
                  <p:embed/>
                </p:oleObj>
              </mc:Choice>
              <mc:Fallback>
                <p:oleObj name="Visio" r:id="rId4" imgW="12799246" imgH="4611545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382" y="693737"/>
                        <a:ext cx="9495418" cy="3421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075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28600" y="914400"/>
            <a:ext cx="8763000" cy="5486400"/>
          </a:xfrm>
        </p:spPr>
        <p:txBody>
          <a:bodyPr/>
          <a:lstStyle/>
          <a:p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sz="2400" dirty="0" smtClean="0">
                <a:latin typeface="Calibri" pitchFamily="34" charset="0"/>
                <a:cs typeface="Calibri" pitchFamily="34" charset="0"/>
              </a:rPr>
              <a:t>Constraints specify exact bounds on input values</a:t>
            </a:r>
          </a:p>
          <a:p>
            <a:pPr lvl="1"/>
            <a:r>
              <a:rPr lang="en-US" sz="2200" dirty="0" smtClean="0">
                <a:latin typeface="Calibri" pitchFamily="34" charset="0"/>
                <a:cs typeface="Calibri" pitchFamily="34" charset="0"/>
              </a:rPr>
              <a:t>Expressed jointly over multiple input variables</a:t>
            </a:r>
          </a:p>
          <a:p>
            <a:r>
              <a:rPr lang="en-US" sz="2400" dirty="0" smtClean="0">
                <a:latin typeface="Calibri" pitchFamily="34" charset="0"/>
                <a:cs typeface="Calibri" pitchFamily="34" charset="0"/>
              </a:rPr>
              <a:t>In PRISM, we define DTMC state variables independently</a:t>
            </a:r>
          </a:p>
          <a:p>
            <a:pPr lvl="1"/>
            <a:r>
              <a:rPr lang="en-US" sz="2200" dirty="0" smtClean="0">
                <a:latin typeface="Calibri" pitchFamily="34" charset="0"/>
                <a:cs typeface="Calibri" pitchFamily="34" charset="0"/>
              </a:rPr>
              <a:t>We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obtain constraints for individual inputs</a:t>
            </a:r>
          </a:p>
          <a:p>
            <a:pPr marL="457200" lvl="1" indent="0">
              <a:buNone/>
            </a:pPr>
            <a:r>
              <a:rPr lang="en-US" sz="2200" b="1" dirty="0" smtClean="0">
                <a:solidFill>
                  <a:srgbClr val="FF0000"/>
                </a:solidFill>
                <a:latin typeface="Comic Sans MS" pitchFamily="66" charset="0"/>
              </a:rPr>
              <a:t>     We do not discard any state where</a:t>
            </a:r>
            <a:r>
              <a:rPr lang="en-US" sz="2000" i="1" dirty="0">
                <a:solidFill>
                  <a:srgbClr val="002060"/>
                </a:solidFill>
                <a:cs typeface="Calibri" pitchFamily="34" charset="0"/>
              </a:rPr>
              <a:t> </a:t>
            </a:r>
            <a:r>
              <a:rPr lang="en-US" sz="2000" i="1" dirty="0" smtClean="0">
                <a:solidFill>
                  <a:srgbClr val="002060"/>
                </a:solidFill>
                <a:cs typeface="Calibri" pitchFamily="34" charset="0"/>
              </a:rPr>
              <a:t> </a:t>
            </a:r>
            <a:r>
              <a:rPr lang="el-GR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Λ</a:t>
            </a:r>
            <a:r>
              <a:rPr lang="en-US" sz="2200" b="1" dirty="0" smtClean="0">
                <a:solidFill>
                  <a:srgbClr val="FF0000"/>
                </a:solidFill>
                <a:latin typeface="Comic Sans MS" pitchFamily="66" charset="0"/>
              </a:rPr>
              <a:t> is TRUE</a:t>
            </a:r>
            <a:endParaRPr lang="en-US" sz="22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Rectangle 25"/>
          <p:cNvSpPr>
            <a:spLocks noChangeArrowheads="1"/>
          </p:cNvSpPr>
          <p:nvPr/>
        </p:nvSpPr>
        <p:spPr bwMode="auto">
          <a:xfrm>
            <a:off x="7010400" y="2590800"/>
            <a:ext cx="25908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2200" b="1" dirty="0" smtClean="0">
                <a:solidFill>
                  <a:srgbClr val="800080"/>
                </a:solidFill>
                <a:cs typeface="Calibri" pitchFamily="34" charset="0"/>
              </a:rPr>
              <a:t>Allow some </a:t>
            </a:r>
          </a:p>
          <a:p>
            <a:pPr algn="ctr"/>
            <a:r>
              <a:rPr lang="en-US" sz="2200" b="1" dirty="0" smtClean="0">
                <a:solidFill>
                  <a:srgbClr val="800080"/>
                </a:solidFill>
                <a:cs typeface="Calibri" pitchFamily="34" charset="0"/>
              </a:rPr>
              <a:t>states where </a:t>
            </a:r>
          </a:p>
          <a:p>
            <a:pPr algn="ctr"/>
            <a:r>
              <a:rPr lang="el-GR" sz="2200" b="1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Λ</a:t>
            </a:r>
            <a:r>
              <a:rPr lang="en-US" sz="2200" b="1" dirty="0" smtClean="0">
                <a:solidFill>
                  <a:srgbClr val="800080"/>
                </a:solidFill>
                <a:latin typeface="Calibri"/>
                <a:cs typeface="Calibri"/>
              </a:rPr>
              <a:t> </a:t>
            </a:r>
            <a:r>
              <a:rPr lang="en-US" sz="2200" b="1" dirty="0">
                <a:solidFill>
                  <a:srgbClr val="800080"/>
                </a:solidFill>
                <a:latin typeface="Calibri"/>
                <a:cs typeface="Calibri"/>
              </a:rPr>
              <a:t>=</a:t>
            </a:r>
            <a:r>
              <a:rPr lang="en-US" sz="2200" b="1" dirty="0" smtClean="0">
                <a:solidFill>
                  <a:srgbClr val="800080"/>
                </a:solidFill>
                <a:latin typeface="Calibri"/>
                <a:cs typeface="Calibri"/>
              </a:rPr>
              <a:t> FALSE</a:t>
            </a:r>
            <a:endParaRPr lang="en-US" sz="2200" b="1" i="1" baseline="0" dirty="0">
              <a:solidFill>
                <a:srgbClr val="800080"/>
              </a:solidFill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117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 smtClean="0"/>
              <a:t>Solving ILP to obtain value-based intervals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58" y="990600"/>
            <a:ext cx="9002485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35125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Linearization of constraints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534400" cy="53641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Define rules for ``linearization”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We consider unsigned arithmetic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Non-linearity in constraints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expr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dirty="0"/>
              <a:t> may have non-linear operators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RTL operators like multiplication and </a:t>
            </a:r>
            <a:r>
              <a:rPr lang="en-US" dirty="0" err="1" smtClean="0"/>
              <a:t>bitshift</a:t>
            </a:r>
            <a:r>
              <a:rPr lang="en-US" dirty="0" smtClean="0"/>
              <a:t> (i.e., shift by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dirty="0" smtClean="0"/>
              <a:t> bits)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dirty="0" smtClean="0"/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dirty="0" smtClean="0"/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dirty="0" smtClean="0"/>
          </a:p>
          <a:p>
            <a:pPr lvl="1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Transform each constraint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b="1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/>
              <a:t> into a set of linear constraints</a:t>
            </a:r>
            <a:endParaRPr lang="en-US" dirty="0"/>
          </a:p>
          <a:p>
            <a:endParaRPr lang="en-US" dirty="0"/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695575"/>
            <a:ext cx="5276850" cy="294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10513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Obtaining a set of integer linear constraints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17" y="990600"/>
            <a:ext cx="9026365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3855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Formulating and solving ILP instances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86800" cy="5562600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In path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dirty="0" smtClean="0"/>
              <a:t>, the restricted interval for </a:t>
            </a:r>
            <a:r>
              <a:rPr lang="en-US" i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v</a:t>
            </a:r>
            <a:r>
              <a:rPr lang="en-US" dirty="0" smtClean="0"/>
              <a:t> is </a:t>
            </a:r>
            <a:r>
              <a:rPr lang="el-G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ψ</a:t>
            </a:r>
            <a:r>
              <a:rPr lang="en-US" b="1" i="1" baseline="30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(i)</a:t>
            </a:r>
            <a:r>
              <a:rPr lang="en-US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= [</a:t>
            </a:r>
            <a:r>
              <a:rPr lang="en-US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b="1" i="1" baseline="30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(i)  </a:t>
            </a:r>
            <a:r>
              <a:rPr lang="en-US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b="1" i="1" baseline="30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(i)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</a:p>
          <a:p>
            <a:pPr lvl="1"/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l, u </a:t>
            </a:r>
            <a:r>
              <a:rPr lang="en-US" dirty="0" smtClean="0">
                <a:latin typeface="Calibri"/>
                <a:cs typeface="Calibri"/>
              </a:rPr>
              <a:t>denote the lower and upper bounds of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dirty="0" smtClean="0">
                <a:latin typeface="Calibri"/>
                <a:cs typeface="Calibri"/>
              </a:rPr>
              <a:t>, respectively.</a:t>
            </a:r>
            <a:endParaRPr lang="en-US" dirty="0" smtClean="0"/>
          </a:p>
          <a:p>
            <a:r>
              <a:rPr lang="en-US" dirty="0" smtClean="0"/>
              <a:t>Compute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i="1" baseline="30000" dirty="0">
                <a:latin typeface="Times New Roman" pitchFamily="18" charset="0"/>
                <a:cs typeface="Times New Roman" pitchFamily="18" charset="0"/>
              </a:rPr>
              <a:t>(i</a:t>
            </a:r>
            <a:r>
              <a:rPr lang="en-US" i="1" baseline="30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en-US" i="1" baseline="30000" dirty="0" smtClean="0">
              <a:latin typeface="Calibri"/>
              <a:cs typeface="Calibri"/>
            </a:endParaRPr>
          </a:p>
          <a:p>
            <a:endParaRPr lang="en-US" baseline="30000" dirty="0">
              <a:latin typeface="Calibri"/>
              <a:cs typeface="Calibri"/>
            </a:endParaRPr>
          </a:p>
          <a:p>
            <a:endParaRPr lang="en-US" baseline="30000" dirty="0" smtClean="0">
              <a:latin typeface="Calibri"/>
              <a:cs typeface="Calibri"/>
            </a:endParaRPr>
          </a:p>
          <a:p>
            <a:endParaRPr lang="en-US" baseline="30000" dirty="0">
              <a:latin typeface="Calibri"/>
              <a:cs typeface="Calibri"/>
            </a:endParaRPr>
          </a:p>
          <a:p>
            <a:endParaRPr lang="en-US" baseline="30000" dirty="0" smtClean="0">
              <a:latin typeface="Calibri"/>
              <a:cs typeface="Calibri"/>
            </a:endParaRPr>
          </a:p>
          <a:p>
            <a:endParaRPr lang="en-US" baseline="30000" dirty="0">
              <a:latin typeface="Calibri"/>
              <a:cs typeface="Calibri"/>
            </a:endParaRPr>
          </a:p>
          <a:p>
            <a:endParaRPr lang="en-US" baseline="30000" dirty="0" smtClean="0">
              <a:latin typeface="Calibri"/>
              <a:cs typeface="Calibri"/>
            </a:endParaRPr>
          </a:p>
          <a:p>
            <a:endParaRPr lang="en-US" baseline="30000" dirty="0">
              <a:latin typeface="Calibri"/>
              <a:cs typeface="Calibri"/>
            </a:endParaRPr>
          </a:p>
          <a:p>
            <a:pPr>
              <a:lnSpc>
                <a:spcPct val="90000"/>
              </a:lnSpc>
            </a:pPr>
            <a:r>
              <a:rPr lang="en-US" dirty="0" smtClean="0"/>
              <a:t>Should not discard any value for which </a:t>
            </a: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Λ</a:t>
            </a:r>
            <a:r>
              <a:rPr lang="en-US" b="1" dirty="0" smtClean="0"/>
              <a:t> </a:t>
            </a:r>
            <a:r>
              <a:rPr lang="en-US" dirty="0"/>
              <a:t>=</a:t>
            </a:r>
            <a:r>
              <a:rPr lang="en-US" b="1" dirty="0" smtClean="0"/>
              <a:t> TRUE </a:t>
            </a:r>
            <a:r>
              <a:rPr lang="en-US" dirty="0" smtClean="0"/>
              <a:t>in any path</a:t>
            </a:r>
          </a:p>
          <a:p>
            <a:pPr lvl="1">
              <a:lnSpc>
                <a:spcPct val="90000"/>
              </a:lnSpc>
            </a:pPr>
            <a:r>
              <a:rPr lang="en-US" b="1" dirty="0" smtClean="0">
                <a:solidFill>
                  <a:srgbClr val="C00000"/>
                </a:solidFill>
                <a:latin typeface="Calibri"/>
                <a:cs typeface="Calibri"/>
              </a:rPr>
              <a:t>Abstract interval </a:t>
            </a:r>
            <a:r>
              <a:rPr lang="el-G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ψ</a:t>
            </a:r>
            <a:r>
              <a:rPr lang="en-US" b="1" i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abs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Calibri"/>
                <a:cs typeface="Calibri"/>
              </a:rPr>
              <a:t>of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dirty="0" smtClean="0">
                <a:latin typeface="Calibri"/>
                <a:cs typeface="Calibri"/>
              </a:rPr>
              <a:t> is the</a:t>
            </a:r>
            <a:r>
              <a:rPr lang="en-US" dirty="0" smtClean="0">
                <a:latin typeface="+mj-lt"/>
                <a:cs typeface="Times New Roman" pitchFamily="18" charset="0"/>
              </a:rPr>
              <a:t> </a:t>
            </a:r>
            <a:r>
              <a:rPr lang="en-US" dirty="0"/>
              <a:t>union of </a:t>
            </a:r>
            <a:r>
              <a:rPr lang="en-US" dirty="0" smtClean="0"/>
              <a:t>all </a:t>
            </a:r>
            <a:r>
              <a:rPr lang="el-GR" i="1" dirty="0">
                <a:latin typeface="Times New Roman" pitchFamily="18" charset="0"/>
                <a:cs typeface="Times New Roman" pitchFamily="18" charset="0"/>
              </a:rPr>
              <a:t>ψ</a:t>
            </a:r>
            <a:r>
              <a:rPr lang="en-US" i="1" baseline="30000" dirty="0">
                <a:latin typeface="Times New Roman" pitchFamily="18" charset="0"/>
                <a:cs typeface="Times New Roman" pitchFamily="18" charset="0"/>
              </a:rPr>
              <a:t>(i</a:t>
            </a:r>
            <a:r>
              <a:rPr lang="en-US" baseline="30000" dirty="0">
                <a:latin typeface="Calibri"/>
                <a:cs typeface="Calibri"/>
              </a:rPr>
              <a:t>)</a:t>
            </a:r>
            <a:r>
              <a:rPr lang="en-US" dirty="0">
                <a:latin typeface="Calibri"/>
                <a:cs typeface="Calibri"/>
              </a:rPr>
              <a:t> </a:t>
            </a:r>
            <a:endParaRPr lang="en-US" dirty="0"/>
          </a:p>
          <a:p>
            <a:pPr lvl="1">
              <a:buFontTx/>
              <a:buNone/>
            </a:pPr>
            <a:r>
              <a:rPr lang="en-US" dirty="0">
                <a:solidFill>
                  <a:srgbClr val="002060"/>
                </a:solidFill>
              </a:rPr>
              <a:t>Path </a:t>
            </a: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000" i="1" baseline="-250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    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I1 + I2 &lt; 100           </a:t>
            </a:r>
            <a:r>
              <a:rPr lang="en-US" b="1" dirty="0">
                <a:solidFill>
                  <a:srgbClr val="002060"/>
                </a:solidFill>
              </a:rPr>
              <a:t>=&gt;    </a:t>
            </a:r>
            <a:r>
              <a:rPr lang="en-US" dirty="0" smtClean="0">
                <a:solidFill>
                  <a:srgbClr val="002060"/>
                </a:solidFill>
              </a:rPr>
              <a:t>Intervals for 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I1, I2 </a:t>
            </a:r>
            <a:r>
              <a:rPr lang="en-US" b="1" dirty="0" smtClean="0">
                <a:solidFill>
                  <a:srgbClr val="002060"/>
                </a:solidFill>
              </a:rPr>
              <a:t>is [0 99]</a:t>
            </a:r>
          </a:p>
          <a:p>
            <a:pPr lvl="1">
              <a:buFontTx/>
              <a:buNone/>
            </a:pPr>
            <a:r>
              <a:rPr lang="en-US" dirty="0" smtClean="0">
                <a:solidFill>
                  <a:srgbClr val="002060"/>
                </a:solidFill>
              </a:rPr>
              <a:t>Path </a:t>
            </a: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1800" i="1" baseline="-250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solidFill>
                  <a:srgbClr val="002060"/>
                </a:solidFill>
              </a:rPr>
              <a:t>      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4*I2 + I3 &lt; 100   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b="1" dirty="0">
                <a:solidFill>
                  <a:srgbClr val="002060"/>
                </a:solidFill>
              </a:rPr>
              <a:t>=&gt;</a:t>
            </a:r>
            <a:r>
              <a:rPr lang="en-US" dirty="0">
                <a:solidFill>
                  <a:srgbClr val="002060"/>
                </a:solidFill>
              </a:rPr>
              <a:t>    </a:t>
            </a:r>
            <a:r>
              <a:rPr lang="en-US" dirty="0" smtClean="0">
                <a:solidFill>
                  <a:srgbClr val="002060"/>
                </a:solidFill>
              </a:rPr>
              <a:t>Interval for 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I2</a:t>
            </a:r>
            <a:r>
              <a:rPr lang="en-US" dirty="0" smtClean="0">
                <a:solidFill>
                  <a:srgbClr val="002060"/>
                </a:solidFill>
              </a:rPr>
              <a:t> is </a:t>
            </a:r>
            <a:r>
              <a:rPr lang="en-US" b="1" dirty="0" smtClean="0">
                <a:solidFill>
                  <a:srgbClr val="002060"/>
                </a:solidFill>
              </a:rPr>
              <a:t>[0 24],  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I3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is </a:t>
            </a:r>
            <a:r>
              <a:rPr lang="en-US" b="1" dirty="0" smtClean="0">
                <a:solidFill>
                  <a:srgbClr val="002060"/>
                </a:solidFill>
              </a:rPr>
              <a:t>[0 99] </a:t>
            </a:r>
          </a:p>
          <a:p>
            <a:pPr lvl="1">
              <a:buFontTx/>
              <a:buNone/>
            </a:pPr>
            <a:r>
              <a:rPr lang="en-US" dirty="0" smtClean="0">
                <a:solidFill>
                  <a:srgbClr val="002060"/>
                </a:solidFill>
              </a:rPr>
              <a:t>Abstract interval for 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I1, I2, I3 </a:t>
            </a:r>
            <a:r>
              <a:rPr lang="en-US" dirty="0" smtClean="0">
                <a:solidFill>
                  <a:srgbClr val="002060"/>
                </a:solidFill>
              </a:rPr>
              <a:t>is </a:t>
            </a:r>
            <a:r>
              <a:rPr lang="en-US" b="1" dirty="0" smtClean="0">
                <a:solidFill>
                  <a:srgbClr val="002060"/>
                </a:solidFill>
              </a:rPr>
              <a:t>[0 99]</a:t>
            </a:r>
          </a:p>
          <a:p>
            <a:endParaRPr lang="en-US" dirty="0"/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533400" y="2455783"/>
            <a:ext cx="1752600" cy="1354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2200" b="1" dirty="0" smtClean="0">
                <a:solidFill>
                  <a:srgbClr val="800080"/>
                </a:solidFill>
                <a:cs typeface="Calibri" pitchFamily="34" charset="0"/>
              </a:rPr>
              <a:t>Maximize </a:t>
            </a:r>
            <a:r>
              <a:rPr lang="en-US" sz="2200" b="1" i="1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200" b="1" dirty="0" smtClean="0">
                <a:solidFill>
                  <a:srgbClr val="800080"/>
                </a:solidFill>
                <a:cs typeface="Calibri" pitchFamily="34" charset="0"/>
              </a:rPr>
              <a:t> subject to all integer linear constraints</a:t>
            </a:r>
            <a:endParaRPr lang="en-US" sz="2200" b="1" baseline="0" dirty="0">
              <a:solidFill>
                <a:srgbClr val="800080"/>
              </a:solidFill>
              <a:cs typeface="Calibri" pitchFamily="34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7010400" y="2625059"/>
            <a:ext cx="17526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2200" b="1" dirty="0" smtClean="0">
                <a:solidFill>
                  <a:srgbClr val="800080"/>
                </a:solidFill>
                <a:cs typeface="Calibri" pitchFamily="34" charset="0"/>
              </a:rPr>
              <a:t>Similarly, compute </a:t>
            </a:r>
            <a:r>
              <a:rPr lang="en-US" sz="2200" b="1" i="1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200" b="1" i="1" baseline="30000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(i</a:t>
            </a:r>
            <a:r>
              <a:rPr lang="en-US" sz="2200" b="1" i="1" baseline="30000" dirty="0">
                <a:solidFill>
                  <a:srgbClr val="800080"/>
                </a:solidFill>
                <a:cs typeface="Calibri" pitchFamily="34" charset="0"/>
              </a:rPr>
              <a:t>)</a:t>
            </a:r>
            <a:r>
              <a:rPr lang="en-US" sz="2200" b="1" i="1" dirty="0" smtClean="0">
                <a:solidFill>
                  <a:srgbClr val="800080"/>
                </a:solidFill>
                <a:cs typeface="Calibri" pitchFamily="34" charset="0"/>
              </a:rPr>
              <a:t> </a:t>
            </a:r>
            <a:r>
              <a:rPr lang="en-US" sz="2200" b="1" dirty="0" smtClean="0">
                <a:solidFill>
                  <a:srgbClr val="800080"/>
                </a:solidFill>
                <a:cs typeface="Calibri" pitchFamily="34" charset="0"/>
              </a:rPr>
              <a:t>by minimizing </a:t>
            </a:r>
            <a:r>
              <a:rPr lang="en-US" sz="2200" b="1" i="1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lang="en-US" sz="2200" b="1" i="1" baseline="0" dirty="0">
              <a:solidFill>
                <a:srgbClr val="80008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AutoShape 9"/>
          <p:cNvSpPr>
            <a:spLocks noChangeArrowheads="1"/>
          </p:cNvSpPr>
          <p:nvPr/>
        </p:nvSpPr>
        <p:spPr bwMode="auto">
          <a:xfrm>
            <a:off x="2438400" y="1600200"/>
            <a:ext cx="4495800" cy="2743200"/>
          </a:xfrm>
          <a:prstGeom prst="roundRect">
            <a:avLst>
              <a:gd name="adj" fmla="val 16667"/>
            </a:avLst>
          </a:prstGeom>
          <a:solidFill>
            <a:schemeClr val="bg1">
              <a:lumMod val="50000"/>
              <a:alpha val="5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2286000" y="1640681"/>
            <a:ext cx="7535863" cy="332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marL="457200" lvl="1" indent="0"/>
            <a:r>
              <a:rPr lang="en-US" sz="2200" b="1" baseline="0" dirty="0" smtClean="0">
                <a:solidFill>
                  <a:schemeClr val="tx1"/>
                </a:solidFill>
                <a:cs typeface="Calibri" pitchFamily="34" charset="0"/>
              </a:rPr>
              <a:t>Objective:</a:t>
            </a:r>
            <a:r>
              <a:rPr lang="en-US" sz="2400" b="1" baseline="0" dirty="0" smtClean="0">
                <a:solidFill>
                  <a:schemeClr val="tx1"/>
                </a:solidFill>
                <a:cs typeface="Calibri" pitchFamily="34" charset="0"/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  <a:cs typeface="Calibri" pitchFamily="34" charset="0"/>
              </a:rPr>
              <a:t> </a:t>
            </a:r>
          </a:p>
          <a:p>
            <a:pPr marL="457200" lvl="1" indent="0"/>
            <a:r>
              <a:rPr lang="en-US" sz="2400" b="1" dirty="0">
                <a:solidFill>
                  <a:schemeClr val="tx1"/>
                </a:solidFill>
                <a:cs typeface="Calibri" pitchFamily="34" charset="0"/>
              </a:rPr>
              <a:t>	</a:t>
            </a:r>
            <a:r>
              <a:rPr lang="en-US" sz="2200" dirty="0" smtClean="0">
                <a:solidFill>
                  <a:schemeClr val="tx1"/>
                </a:solidFill>
                <a:cs typeface="Calibri" pitchFamily="34" charset="0"/>
              </a:rPr>
              <a:t>MAX</a:t>
            </a:r>
            <a:r>
              <a:rPr lang="en-US" sz="2400" dirty="0" smtClean="0">
                <a:solidFill>
                  <a:schemeClr val="tx1"/>
                </a:solidFill>
                <a:cs typeface="Calibri" pitchFamily="34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</a:p>
          <a:p>
            <a:pPr marL="457200" lvl="1" indent="0"/>
            <a:r>
              <a:rPr lang="en-US" sz="2200" b="1" dirty="0" smtClean="0">
                <a:solidFill>
                  <a:schemeClr val="tx1"/>
                </a:solidFill>
                <a:cs typeface="Calibri" pitchFamily="34" charset="0"/>
              </a:rPr>
              <a:t>Constraints:</a:t>
            </a:r>
            <a:r>
              <a:rPr lang="en-US" sz="2400" b="1" dirty="0" smtClean="0">
                <a:solidFill>
                  <a:schemeClr val="tx1"/>
                </a:solidFill>
                <a:cs typeface="Calibri" pitchFamily="34" charset="0"/>
              </a:rPr>
              <a:t>  </a:t>
            </a:r>
          </a:p>
          <a:p>
            <a:pPr marL="457200" lvl="1" indent="0"/>
            <a:r>
              <a:rPr lang="en-US" sz="2400" baseline="0" dirty="0" smtClean="0">
                <a:solidFill>
                  <a:schemeClr val="tx1"/>
                </a:solidFill>
                <a:cs typeface="Calibri" pitchFamily="34" charset="0"/>
              </a:rPr>
              <a:t>       </a:t>
            </a:r>
            <a:r>
              <a:rPr lang="en-US" sz="2400" baseline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LC</a:t>
            </a:r>
            <a:r>
              <a:rPr lang="en-US" sz="24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1" indent="0"/>
            <a:r>
              <a:rPr lang="en-US" sz="2400" baseline="0" dirty="0" smtClean="0">
                <a:solidFill>
                  <a:schemeClr val="tx1"/>
                </a:solidFill>
                <a:cs typeface="Calibri" pitchFamily="34" charset="0"/>
              </a:rPr>
              <a:t>	</a:t>
            </a:r>
            <a:r>
              <a:rPr lang="en-US" sz="2400" baseline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2400" dirty="0" smtClean="0">
                <a:solidFill>
                  <a:schemeClr val="tx1"/>
                </a:solidFill>
                <a:cs typeface="Calibri" pitchFamily="34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Calibri"/>
                <a:cs typeface="Calibri"/>
              </a:rPr>
              <a:t>≥ 0</a:t>
            </a:r>
          </a:p>
          <a:p>
            <a:pPr marL="457200" lvl="1" indent="0"/>
            <a:r>
              <a:rPr lang="en-US" sz="240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Calibri"/>
                <a:cs typeface="Calibri"/>
              </a:rPr>
              <a:t>     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2400" dirty="0" smtClean="0">
                <a:solidFill>
                  <a:schemeClr val="tx1"/>
                </a:solidFill>
                <a:latin typeface="Calibri"/>
                <a:cs typeface="Calibri"/>
              </a:rPr>
              <a:t> is an integer</a:t>
            </a:r>
          </a:p>
          <a:p>
            <a:pPr marL="457200" lvl="1" indent="0"/>
            <a:r>
              <a:rPr lang="en-US" sz="240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Calibri"/>
                <a:cs typeface="Calibri"/>
              </a:rPr>
              <a:t>      (for all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2400" dirty="0" smtClean="0">
                <a:solidFill>
                  <a:schemeClr val="tx1"/>
                </a:solidFill>
                <a:latin typeface="Calibri"/>
                <a:cs typeface="Calibri"/>
              </a:rPr>
              <a:t> that appear in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LC</a:t>
            </a:r>
            <a:r>
              <a:rPr lang="en-US" sz="24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aseline="-25000" dirty="0" smtClean="0">
                <a:solidFill>
                  <a:schemeClr val="tx1"/>
                </a:solidFill>
                <a:cs typeface="Calibri" pitchFamily="34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Calibri"/>
                <a:cs typeface="Calibri"/>
              </a:rPr>
              <a:t>)</a:t>
            </a:r>
            <a:endParaRPr lang="en-US" sz="2400" baseline="0" dirty="0" smtClean="0">
              <a:solidFill>
                <a:schemeClr val="tx1"/>
              </a:solidFill>
              <a:cs typeface="Calibri" pitchFamily="34" charset="0"/>
            </a:endParaRPr>
          </a:p>
          <a:p>
            <a:pPr marL="457200" lvl="1" indent="0"/>
            <a:endParaRPr lang="en-US" sz="2400" dirty="0">
              <a:solidFill>
                <a:schemeClr val="tx1"/>
              </a:solidFill>
              <a:cs typeface="Calibri" pitchFamily="34" charset="0"/>
            </a:endParaRPr>
          </a:p>
          <a:p>
            <a:pPr marL="457200" lvl="1" indent="0"/>
            <a:endParaRPr lang="en-US" sz="2400" baseline="0" dirty="0">
              <a:solidFill>
                <a:schemeClr val="tx1"/>
              </a:solidFill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675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7" grpId="1" animBg="1"/>
      <p:bldP spid="8" grpId="0"/>
      <p:bldP spid="8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 smtClean="0"/>
              <a:t>Using intervals to generate relevant DTMC states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5" y="990600"/>
            <a:ext cx="9026365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9117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 the abstract DTMC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08037"/>
            <a:ext cx="8458200" cy="5135563"/>
          </a:xfrm>
        </p:spPr>
        <p:txBody>
          <a:bodyPr/>
          <a:lstStyle/>
          <a:p>
            <a:r>
              <a:rPr lang="en-US" dirty="0" smtClean="0"/>
              <a:t>Modify the description of variables in PRISM language</a:t>
            </a:r>
          </a:p>
          <a:p>
            <a:pPr lvl="1"/>
            <a:r>
              <a:rPr lang="en-US" dirty="0" smtClean="0"/>
              <a:t>Constrain each variable to its abstract interval </a:t>
            </a:r>
            <a:r>
              <a:rPr lang="el-GR" i="1" dirty="0">
                <a:latin typeface="Times New Roman" pitchFamily="18" charset="0"/>
                <a:cs typeface="Times New Roman" pitchFamily="18" charset="0"/>
              </a:rPr>
              <a:t>ψ</a:t>
            </a:r>
            <a:r>
              <a:rPr lang="en-US" i="1" baseline="-25000" dirty="0">
                <a:latin typeface="Times New Roman" pitchFamily="18" charset="0"/>
                <a:cs typeface="Times New Roman" pitchFamily="18" charset="0"/>
              </a:rPr>
              <a:t>abs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dirty="0" smtClean="0"/>
          </a:p>
          <a:p>
            <a:r>
              <a:rPr lang="en-US" dirty="0" smtClean="0"/>
              <a:t>Substitute all values outside the abstract interval </a:t>
            </a:r>
            <a:r>
              <a:rPr lang="el-GR" i="1" dirty="0">
                <a:latin typeface="Times New Roman" pitchFamily="18" charset="0"/>
                <a:cs typeface="Times New Roman" pitchFamily="18" charset="0"/>
              </a:rPr>
              <a:t>ψ</a:t>
            </a:r>
            <a:r>
              <a:rPr lang="en-US" i="1" baseline="-25000" dirty="0">
                <a:latin typeface="Times New Roman" pitchFamily="18" charset="0"/>
                <a:cs typeface="Times New Roman" pitchFamily="18" charset="0"/>
              </a:rPr>
              <a:t>abs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/>
              <a:t>with a single representative value</a:t>
            </a:r>
          </a:p>
          <a:p>
            <a:pPr lvl="1"/>
            <a:r>
              <a:rPr lang="en-US" dirty="0" smtClean="0"/>
              <a:t>Corresponding states are lumped to a single state</a:t>
            </a:r>
          </a:p>
          <a:p>
            <a:pPr lvl="1"/>
            <a:endParaRPr lang="en-US" dirty="0"/>
          </a:p>
          <a:p>
            <a:r>
              <a:rPr lang="en-US" dirty="0" smtClean="0"/>
              <a:t>PRISM now constructs the abstract DTMC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i="1" baseline="30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smtClean="0"/>
              <a:t> instead of the concrete DTMC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M</a:t>
            </a:r>
          </a:p>
          <a:p>
            <a:r>
              <a:rPr lang="en-US" dirty="0" smtClean="0"/>
              <a:t>RTL example</a:t>
            </a:r>
          </a:p>
          <a:p>
            <a:pPr lvl="1"/>
            <a:r>
              <a:rPr lang="en-US" i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i="1" baseline="300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smtClean="0"/>
              <a:t> has </a:t>
            </a:r>
            <a:r>
              <a:rPr lang="en-US" b="1" dirty="0" smtClean="0">
                <a:solidFill>
                  <a:srgbClr val="002060"/>
                </a:solidFill>
                <a:latin typeface="Calibri"/>
                <a:cs typeface="Calibri"/>
              </a:rPr>
              <a:t>≈ </a:t>
            </a:r>
            <a:r>
              <a:rPr lang="en-US" b="1" dirty="0" smtClean="0">
                <a:solidFill>
                  <a:srgbClr val="002060"/>
                </a:solidFill>
              </a:rPr>
              <a:t>2</a:t>
            </a:r>
            <a:r>
              <a:rPr lang="en-US" b="1" baseline="30000" dirty="0" smtClean="0">
                <a:solidFill>
                  <a:srgbClr val="002060"/>
                </a:solidFill>
              </a:rPr>
              <a:t>20</a:t>
            </a:r>
            <a:r>
              <a:rPr lang="en-US" b="1" dirty="0" smtClean="0">
                <a:solidFill>
                  <a:srgbClr val="002060"/>
                </a:solidFill>
              </a:rPr>
              <a:t> states </a:t>
            </a:r>
            <a:r>
              <a:rPr lang="en-US" dirty="0" smtClean="0"/>
              <a:t>(reduction from </a:t>
            </a:r>
            <a:r>
              <a:rPr lang="en-US" b="1" dirty="0" smtClean="0"/>
              <a:t>2</a:t>
            </a:r>
            <a:r>
              <a:rPr lang="en-US" b="1" baseline="30000" dirty="0"/>
              <a:t>3</a:t>
            </a:r>
            <a:r>
              <a:rPr lang="en-US" b="1" baseline="30000" dirty="0" smtClean="0"/>
              <a:t>0</a:t>
            </a:r>
            <a:r>
              <a:rPr lang="en-US" dirty="0" smtClean="0"/>
              <a:t> states in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dirty="0" smtClean="0"/>
              <a:t>)</a:t>
            </a:r>
            <a:r>
              <a:rPr lang="en-US" b="1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endParaRPr lang="en-US" b="1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lvl="1"/>
            <a:endParaRPr lang="en-US" b="1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marL="457200" lvl="1" indent="0" algn="ctr">
              <a:buNone/>
            </a:pPr>
            <a:r>
              <a:rPr lang="en-US" b="1" dirty="0" smtClean="0">
                <a:solidFill>
                  <a:srgbClr val="FF0000"/>
                </a:solidFill>
                <a:latin typeface="Comic Sans MS" pitchFamily="66" charset="0"/>
              </a:rPr>
              <a:t>Our abstraction is at the language level prior to DTMC construction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880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Sketch of proof for correctness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458200" cy="5135563"/>
          </a:xfrm>
        </p:spPr>
        <p:txBody>
          <a:bodyPr/>
          <a:lstStyle/>
          <a:p>
            <a:endParaRPr lang="en-US" sz="2600" dirty="0" smtClean="0"/>
          </a:p>
          <a:p>
            <a:endParaRPr lang="en-US" sz="2600" dirty="0"/>
          </a:p>
          <a:p>
            <a:endParaRPr lang="en-US" sz="2600" dirty="0" smtClean="0"/>
          </a:p>
          <a:p>
            <a:endParaRPr lang="en-US" sz="2600" dirty="0"/>
          </a:p>
          <a:p>
            <a:r>
              <a:rPr lang="en-US" dirty="0" smtClean="0"/>
              <a:t>Let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dirty="0" smtClean="0">
                <a:latin typeface="Calibri"/>
                <a:cs typeface="Calibri"/>
              </a:rPr>
              <a:t> </a:t>
            </a:r>
            <a:r>
              <a:rPr lang="en-US" dirty="0" smtClean="0"/>
              <a:t>denote the abstraction with respect to </a:t>
            </a: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Λ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/>
              <a:t>We interpret 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/>
              <a:t>as an </a:t>
            </a:r>
            <a:r>
              <a:rPr lang="en-US" i="1" dirty="0" smtClean="0"/>
              <a:t>equivalence relation</a:t>
            </a:r>
            <a:r>
              <a:rPr lang="en-US" dirty="0"/>
              <a:t> </a:t>
            </a:r>
            <a:r>
              <a:rPr lang="en-US" dirty="0" smtClean="0"/>
              <a:t>on states in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M</a:t>
            </a:r>
          </a:p>
          <a:p>
            <a:pPr lvl="1"/>
            <a:r>
              <a:rPr lang="en-US" dirty="0" smtClean="0"/>
              <a:t>Preserves value of </a:t>
            </a:r>
            <a:r>
              <a:rPr lang="el-GR" b="1" dirty="0">
                <a:latin typeface="Times New Roman" pitchFamily="18" charset="0"/>
                <a:cs typeface="Times New Roman" pitchFamily="18" charset="0"/>
              </a:rPr>
              <a:t>Λ</a:t>
            </a:r>
            <a:endParaRPr lang="en-US" dirty="0" smtClean="0"/>
          </a:p>
          <a:p>
            <a:r>
              <a:rPr lang="en-US" dirty="0" smtClean="0"/>
              <a:t>A state of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i="1" baseline="300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i="1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Calibri"/>
                <a:cs typeface="Calibri"/>
              </a:rPr>
              <a:t>= An </a:t>
            </a:r>
            <a:r>
              <a:rPr lang="en-US" i="1" dirty="0" smtClean="0">
                <a:latin typeface="Calibri"/>
                <a:cs typeface="Calibri"/>
              </a:rPr>
              <a:t>equivalence class</a:t>
            </a:r>
            <a:r>
              <a:rPr lang="en-US" dirty="0" smtClean="0">
                <a:latin typeface="Calibri"/>
                <a:cs typeface="Calibri"/>
              </a:rPr>
              <a:t> of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M</a:t>
            </a:r>
          </a:p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i="1" baseline="300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i="1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/>
              <a:t>is a </a:t>
            </a:r>
            <a:r>
              <a:rPr lang="en-US" i="1" dirty="0" smtClean="0">
                <a:solidFill>
                  <a:srgbClr val="C00000"/>
                </a:solidFill>
              </a:rPr>
              <a:t>probabilistic </a:t>
            </a:r>
            <a:r>
              <a:rPr lang="en-US" i="1" dirty="0" err="1" smtClean="0">
                <a:solidFill>
                  <a:srgbClr val="C00000"/>
                </a:solidFill>
              </a:rPr>
              <a:t>bisimulation</a:t>
            </a:r>
            <a:r>
              <a:rPr lang="en-US" dirty="0" smtClean="0"/>
              <a:t> of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M</a:t>
            </a:r>
            <a:endParaRPr lang="en-US" dirty="0" smtClean="0"/>
          </a:p>
          <a:p>
            <a:pPr lvl="1"/>
            <a:r>
              <a:rPr lang="en-US" dirty="0"/>
              <a:t>Probabilistic  invariant  </a:t>
            </a:r>
            <a:r>
              <a:rPr lang="el-GR" b="1" dirty="0">
                <a:latin typeface="Times New Roman" pitchFamily="18" charset="0"/>
                <a:cs typeface="Times New Roman" pitchFamily="18" charset="0"/>
              </a:rPr>
              <a:t>Γ</a:t>
            </a:r>
            <a:r>
              <a:rPr lang="en-US" b="1" i="1" dirty="0">
                <a:latin typeface="Calibri"/>
                <a:cs typeface="Calibri"/>
              </a:rPr>
              <a:t> </a:t>
            </a:r>
            <a:r>
              <a:rPr lang="en-US" dirty="0">
                <a:latin typeface="Calibri"/>
                <a:cs typeface="Calibri"/>
              </a:rPr>
              <a:t>for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i="1" baseline="300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>
                <a:latin typeface="Calibri"/>
                <a:cs typeface="Calibri"/>
              </a:rPr>
              <a:t> = </a:t>
            </a:r>
            <a:r>
              <a:rPr lang="el-GR" b="1" dirty="0">
                <a:latin typeface="Times New Roman" pitchFamily="18" charset="0"/>
                <a:cs typeface="Times New Roman" pitchFamily="18" charset="0"/>
              </a:rPr>
              <a:t>Γ</a:t>
            </a:r>
            <a:r>
              <a:rPr lang="en-US" b="1" i="1" dirty="0">
                <a:latin typeface="Calibri"/>
                <a:cs typeface="Calibri"/>
              </a:rPr>
              <a:t> </a:t>
            </a:r>
            <a:r>
              <a:rPr lang="en-US" dirty="0">
                <a:latin typeface="Calibri"/>
                <a:cs typeface="Calibri"/>
              </a:rPr>
              <a:t>for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M</a:t>
            </a:r>
          </a:p>
          <a:p>
            <a:endParaRPr lang="en-US" dirty="0"/>
          </a:p>
          <a:p>
            <a:endParaRPr lang="en-US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Oval 20"/>
              <p:cNvSpPr>
                <a:spLocks noChangeArrowheads="1"/>
              </p:cNvSpPr>
              <p:nvPr/>
            </p:nvSpPr>
            <p:spPr bwMode="auto">
              <a:xfrm>
                <a:off x="762000" y="1524000"/>
                <a:ext cx="2717800" cy="990600"/>
              </a:xfrm>
              <a:prstGeom prst="ellipse">
                <a:avLst/>
              </a:prstGeom>
              <a:solidFill>
                <a:schemeClr val="bg2">
                  <a:lumMod val="60000"/>
                  <a:lumOff val="40000"/>
                </a:schemeClr>
              </a:solidFill>
              <a:ln w="28575">
                <a:noFill/>
                <a:round/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  <a:extLst/>
            </p:spPr>
            <p:txBody>
              <a:bodyPr wrap="none" anchor="ctr"/>
              <a:lstStyle/>
              <a:p>
                <a:pPr algn="ctr"/>
                <a:r>
                  <a:rPr lang="en-US" sz="2800" b="1" i="1" baseline="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M </a:t>
                </a:r>
                <a14:m>
                  <m:oMath xmlns:m="http://schemas.openxmlformats.org/officeDocument/2006/math">
                    <m:r>
                      <a:rPr lang="en-US" sz="3200" b="0" i="1" baseline="0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⊨</m:t>
                    </m:r>
                  </m:oMath>
                </a14:m>
                <a:r>
                  <a:rPr lang="en-US" sz="2800" b="1" i="1" baseline="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l-GR" sz="2800" b="1" i="1" baseline="0" dirty="0" smtClean="0">
                    <a:solidFill>
                      <a:schemeClr val="tx1"/>
                    </a:solidFill>
                    <a:latin typeface="Calibri"/>
                    <a:cs typeface="Calibri"/>
                  </a:rPr>
                  <a:t>Φ</a:t>
                </a:r>
                <a:endParaRPr lang="en-US" sz="2800" b="1" i="1" baseline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" name="Oval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2000" y="1524000"/>
                <a:ext cx="2717800" cy="990600"/>
              </a:xfrm>
              <a:prstGeom prst="ellipse">
                <a:avLst/>
              </a:prstGeom>
              <a:blipFill rotWithShape="1">
                <a:blip r:embed="rId2"/>
                <a:stretch>
                  <a:fillRect/>
                </a:stretch>
              </a:blipFill>
              <a:ln w="28575">
                <a:noFill/>
                <a:round/>
                <a:headEnd/>
                <a:tailEnd/>
              </a:ln>
              <a:effectLst/>
              <a:ex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Oval 20"/>
              <p:cNvSpPr>
                <a:spLocks noChangeArrowheads="1"/>
              </p:cNvSpPr>
              <p:nvPr/>
            </p:nvSpPr>
            <p:spPr bwMode="auto">
              <a:xfrm>
                <a:off x="5588000" y="1524000"/>
                <a:ext cx="2717800" cy="990600"/>
              </a:xfrm>
              <a:prstGeom prst="ellipse">
                <a:avLst/>
              </a:prstGeom>
              <a:solidFill>
                <a:srgbClr val="007DDA"/>
              </a:solidFill>
              <a:ln w="28575">
                <a:noFill/>
                <a:round/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  <a:extLst/>
            </p:spPr>
            <p:txBody>
              <a:bodyPr wrap="none" anchor="ctr"/>
              <a:lstStyle/>
              <a:p>
                <a:pPr algn="ctr"/>
                <a:r>
                  <a:rPr lang="en-US" sz="2800" b="1" i="1" baseline="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M</a:t>
                </a:r>
                <a:r>
                  <a:rPr lang="en-US" sz="2800" b="1" i="1" baseline="300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A</a:t>
                </a:r>
                <a:r>
                  <a:rPr lang="en-US" sz="2800" b="1" i="1" baseline="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b="0" i="1" baseline="0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⊨</m:t>
                    </m:r>
                  </m:oMath>
                </a14:m>
                <a:r>
                  <a:rPr lang="en-US" sz="2800" b="1" i="1" baseline="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l-GR" sz="2800" b="1" i="1" baseline="0" dirty="0" smtClean="0">
                    <a:solidFill>
                      <a:schemeClr val="tx1"/>
                    </a:solidFill>
                    <a:latin typeface="Calibri"/>
                    <a:cs typeface="Calibri"/>
                  </a:rPr>
                  <a:t>Φ</a:t>
                </a:r>
                <a:endParaRPr lang="en-US" sz="2800" b="1" i="1" baseline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5" name="Oval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588000" y="1524000"/>
                <a:ext cx="2717800" cy="990600"/>
              </a:xfrm>
              <a:prstGeom prst="ellipse">
                <a:avLst/>
              </a:prstGeom>
              <a:blipFill rotWithShape="1">
                <a:blip r:embed="rId3"/>
                <a:stretch>
                  <a:fillRect/>
                </a:stretch>
              </a:blipFill>
              <a:ln w="28575">
                <a:noFill/>
                <a:round/>
                <a:headEnd/>
                <a:tailEnd/>
              </a:ln>
              <a:effectLst/>
              <a:ex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Arrow Connector 5"/>
          <p:cNvCxnSpPr>
            <a:endCxn id="5" idx="2"/>
          </p:cNvCxnSpPr>
          <p:nvPr/>
        </p:nvCxnSpPr>
        <p:spPr bwMode="auto">
          <a:xfrm>
            <a:off x="3479800" y="2019300"/>
            <a:ext cx="2108200" cy="0"/>
          </a:xfrm>
          <a:prstGeom prst="straightConnector1">
            <a:avLst/>
          </a:prstGeom>
          <a:solidFill>
            <a:schemeClr val="accent1"/>
          </a:solidFill>
          <a:ln w="1270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7" name="Rectangle 25"/>
          <p:cNvSpPr>
            <a:spLocks noChangeArrowheads="1"/>
          </p:cNvSpPr>
          <p:nvPr/>
        </p:nvSpPr>
        <p:spPr bwMode="auto">
          <a:xfrm>
            <a:off x="3962400" y="1524000"/>
            <a:ext cx="12192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b="1" baseline="0" dirty="0" smtClean="0">
                <a:solidFill>
                  <a:schemeClr val="tx1"/>
                </a:solidFill>
                <a:cs typeface="Calibri" pitchFamily="34" charset="0"/>
              </a:rPr>
              <a:t>EQUIVALENT</a:t>
            </a:r>
            <a:endParaRPr lang="en-US" b="1" baseline="0" dirty="0">
              <a:solidFill>
                <a:schemeClr val="tx1"/>
              </a:solidFill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7032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57200" y="0"/>
            <a:ext cx="8229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40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Stochastic nature of hardware</a:t>
            </a:r>
          </a:p>
        </p:txBody>
      </p:sp>
      <p:sp>
        <p:nvSpPr>
          <p:cNvPr id="3" name="AutoShape 6"/>
          <p:cNvSpPr>
            <a:spLocks noChangeArrowheads="1"/>
          </p:cNvSpPr>
          <p:nvPr/>
        </p:nvSpPr>
        <p:spPr bwMode="auto">
          <a:xfrm>
            <a:off x="457200" y="4191000"/>
            <a:ext cx="8229600" cy="914400"/>
          </a:xfrm>
          <a:prstGeom prst="roundRect">
            <a:avLst>
              <a:gd name="adj" fmla="val 16667"/>
            </a:avLst>
          </a:prstGeom>
          <a:solidFill>
            <a:schemeClr val="bg1">
              <a:lumMod val="50000"/>
              <a:alpha val="5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28600" y="850900"/>
            <a:ext cx="8534400" cy="600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endParaRPr lang="en-US" sz="2000" dirty="0" smtClean="0">
              <a:latin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en-US" sz="2000" dirty="0" smtClean="0">
              <a:latin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en-US" sz="2000" dirty="0" smtClean="0">
              <a:latin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en-US" sz="2000" dirty="0" smtClean="0">
              <a:latin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en-US" sz="2000" dirty="0" smtClean="0">
              <a:latin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Sources of timing variations</a:t>
            </a:r>
          </a:p>
          <a:p>
            <a:pPr lvl="1">
              <a:lnSpc>
                <a:spcPct val="90000"/>
              </a:lnSpc>
            </a:pPr>
            <a:r>
              <a:rPr lang="en-US" sz="2200" dirty="0" smtClean="0">
                <a:latin typeface="Calibri" pitchFamily="34" charset="0"/>
                <a:cs typeface="Calibri" pitchFamily="34" charset="0"/>
              </a:rPr>
              <a:t>Random input data, process variations</a:t>
            </a:r>
          </a:p>
          <a:p>
            <a:pPr lvl="1">
              <a:lnSpc>
                <a:spcPct val="90000"/>
              </a:lnSpc>
            </a:pPr>
            <a:r>
              <a:rPr lang="en-US" sz="2200" dirty="0" smtClean="0">
                <a:latin typeface="Calibri" pitchFamily="34" charset="0"/>
                <a:cs typeface="Calibri" pitchFamily="34" charset="0"/>
              </a:rPr>
              <a:t>Variable hardware delay can result in incorrect </a:t>
            </a:r>
            <a:r>
              <a:rPr lang="en-US" sz="2200" b="1" i="1" dirty="0" smtClean="0">
                <a:latin typeface="Calibri" pitchFamily="34" charset="0"/>
                <a:cs typeface="Calibri" pitchFamily="34" charset="0"/>
              </a:rPr>
              <a:t>latching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 of values</a:t>
            </a:r>
          </a:p>
          <a:p>
            <a:pPr>
              <a:lnSpc>
                <a:spcPct val="90000"/>
              </a:lnSpc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Traditional hardware verification (non-probabilistic)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dirty="0" smtClean="0">
              <a:solidFill>
                <a:srgbClr val="003300"/>
              </a:solidFill>
              <a:latin typeface="Calibri" pitchFamily="34" charset="0"/>
              <a:cs typeface="Calibri" pitchFamily="34" charset="0"/>
            </a:endParaRPr>
          </a:p>
          <a:p>
            <a:pPr lvl="1" indent="-506413">
              <a:lnSpc>
                <a:spcPct val="90000"/>
              </a:lnSpc>
              <a:buFontTx/>
              <a:buNone/>
            </a:pPr>
            <a:r>
              <a:rPr lang="en-US" sz="2100" dirty="0" smtClean="0">
                <a:latin typeface="Calibri" pitchFamily="34" charset="0"/>
                <a:cs typeface="Calibri" pitchFamily="34" charset="0"/>
              </a:rPr>
              <a:t>“</a:t>
            </a:r>
            <a:r>
              <a:rPr lang="en-US" sz="2100" b="1" i="1" dirty="0" smtClean="0">
                <a:latin typeface="Calibri" pitchFamily="34" charset="0"/>
                <a:cs typeface="Calibri" pitchFamily="34" charset="0"/>
              </a:rPr>
              <a:t>Does the hardware </a:t>
            </a:r>
            <a:r>
              <a:rPr lang="en-US" sz="2100" b="1" i="1" u="sng" dirty="0" smtClean="0">
                <a:latin typeface="Calibri" pitchFamily="34" charset="0"/>
                <a:cs typeface="Calibri" pitchFamily="34" charset="0"/>
              </a:rPr>
              <a:t>always</a:t>
            </a:r>
            <a:r>
              <a:rPr lang="en-US" sz="2100" b="1" i="1" dirty="0" smtClean="0">
                <a:latin typeface="Calibri" pitchFamily="34" charset="0"/>
                <a:cs typeface="Calibri" pitchFamily="34" charset="0"/>
              </a:rPr>
              <a:t> provide correct input/output functionality</a:t>
            </a:r>
            <a:r>
              <a:rPr lang="en-US" sz="21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100" b="1" dirty="0" smtClean="0">
                <a:latin typeface="Calibri" pitchFamily="34" charset="0"/>
                <a:cs typeface="Calibri" pitchFamily="34" charset="0"/>
              </a:rPr>
              <a:t>?</a:t>
            </a:r>
            <a:r>
              <a:rPr lang="en-US" sz="2100" dirty="0" smtClean="0">
                <a:latin typeface="Calibri" pitchFamily="34" charset="0"/>
                <a:cs typeface="Calibri" pitchFamily="34" charset="0"/>
              </a:rPr>
              <a:t>”</a:t>
            </a:r>
          </a:p>
          <a:p>
            <a:pPr lvl="1">
              <a:lnSpc>
                <a:spcPct val="90000"/>
              </a:lnSpc>
            </a:pPr>
            <a:endParaRPr lang="en-US" sz="2000" dirty="0" smtClean="0">
              <a:latin typeface="Calibri" pitchFamily="34" charset="0"/>
              <a:cs typeface="Calibri" pitchFamily="34" charset="0"/>
            </a:endParaRPr>
          </a:p>
          <a:p>
            <a:pPr lvl="1">
              <a:lnSpc>
                <a:spcPct val="90000"/>
              </a:lnSpc>
            </a:pPr>
            <a:r>
              <a:rPr lang="en-US" sz="2200" dirty="0" smtClean="0">
                <a:latin typeface="Calibri" pitchFamily="34" charset="0"/>
                <a:cs typeface="Calibri" pitchFamily="34" charset="0"/>
              </a:rPr>
              <a:t> Cannot provide quantitative measures of “correctness”</a:t>
            </a:r>
          </a:p>
          <a:p>
            <a:pPr lvl="1" algn="ctr">
              <a:lnSpc>
                <a:spcPct val="90000"/>
              </a:lnSpc>
              <a:buFontTx/>
              <a:buNone/>
            </a:pPr>
            <a:r>
              <a:rPr lang="en-US" sz="2200" b="1" dirty="0" smtClean="0">
                <a:solidFill>
                  <a:srgbClr val="FF0000"/>
                </a:solidFill>
                <a:latin typeface="Comic Sans MS" pitchFamily="66" charset="0"/>
              </a:rPr>
              <a:t>We incorporate statistical reasoning into the high-level hardware verification paradigm</a:t>
            </a:r>
          </a:p>
        </p:txBody>
      </p:sp>
      <p:graphicFrame>
        <p:nvGraphicFramePr>
          <p:cNvPr id="6" name="Object 4"/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2246265465"/>
              </p:ext>
            </p:extLst>
          </p:nvPr>
        </p:nvGraphicFramePr>
        <p:xfrm>
          <a:off x="2667000" y="767077"/>
          <a:ext cx="5397500" cy="17475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35" name="Visio" r:id="rId3" imgW="6375733" imgH="2063372" progId="Visio.Drawing.11">
                  <p:embed/>
                </p:oleObj>
              </mc:Choice>
              <mc:Fallback>
                <p:oleObj name="Visio" r:id="rId3" imgW="6375733" imgH="2063372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767077"/>
                        <a:ext cx="5397500" cy="174752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79256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Experiments: Designs and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534400" cy="53641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We consider several RTL designs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Data-intensive </a:t>
            </a:r>
            <a:r>
              <a:rPr lang="en-US" dirty="0" smtClean="0"/>
              <a:t>benchmarks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fir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elliptic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fft8 </a:t>
            </a:r>
            <a:r>
              <a:rPr lang="en-US" dirty="0" smtClean="0"/>
              <a:t>(HLS’95 suite)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Several modules of </a:t>
            </a:r>
            <a:r>
              <a:rPr lang="en-US" dirty="0"/>
              <a:t>an open source </a:t>
            </a:r>
            <a:r>
              <a:rPr lang="en-US" b="1" dirty="0"/>
              <a:t>H.264 </a:t>
            </a:r>
            <a:r>
              <a:rPr lang="en-US" b="1" dirty="0" smtClean="0"/>
              <a:t>decoder</a:t>
            </a:r>
          </a:p>
          <a:p>
            <a:pPr lvl="1">
              <a:lnSpc>
                <a:spcPct val="90000"/>
              </a:lnSpc>
            </a:pPr>
            <a:endParaRPr lang="en-US" b="1" dirty="0"/>
          </a:p>
          <a:p>
            <a:pPr lvl="1">
              <a:lnSpc>
                <a:spcPct val="90000"/>
              </a:lnSpc>
            </a:pPr>
            <a:endParaRPr lang="en-US" b="1" dirty="0" smtClean="0"/>
          </a:p>
          <a:p>
            <a:pPr lvl="1">
              <a:lnSpc>
                <a:spcPct val="90000"/>
              </a:lnSpc>
            </a:pPr>
            <a:endParaRPr lang="en-US" b="1" dirty="0"/>
          </a:p>
          <a:p>
            <a:pPr lvl="1">
              <a:lnSpc>
                <a:spcPct val="90000"/>
              </a:lnSpc>
            </a:pPr>
            <a:endParaRPr lang="en-US" b="1" dirty="0" smtClean="0"/>
          </a:p>
          <a:p>
            <a:pPr lvl="1">
              <a:lnSpc>
                <a:spcPct val="90000"/>
              </a:lnSpc>
            </a:pPr>
            <a:endParaRPr lang="en-US" b="1" dirty="0"/>
          </a:p>
          <a:p>
            <a:pPr lvl="1">
              <a:lnSpc>
                <a:spcPct val="90000"/>
              </a:lnSpc>
            </a:pPr>
            <a:endParaRPr lang="en-US" b="1" dirty="0" smtClean="0"/>
          </a:p>
          <a:p>
            <a:pPr lvl="1">
              <a:lnSpc>
                <a:spcPct val="90000"/>
              </a:lnSpc>
            </a:pPr>
            <a:endParaRPr lang="en-US" b="1" dirty="0"/>
          </a:p>
          <a:p>
            <a:pPr lvl="1">
              <a:lnSpc>
                <a:spcPct val="90000"/>
              </a:lnSpc>
            </a:pPr>
            <a:endParaRPr lang="en-US" b="1" dirty="0" smtClean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We define predicates as constraints on RTL variables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L</a:t>
            </a:r>
            <a:r>
              <a:rPr lang="en-US" dirty="0" smtClean="0"/>
              <a:t>inear expressions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expr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 ) </a:t>
            </a:r>
            <a:r>
              <a:rPr lang="en-US" dirty="0" smtClean="0"/>
              <a:t>with `&lt;‘ comparison</a:t>
            </a:r>
            <a:endParaRPr lang="en-US" dirty="0"/>
          </a:p>
          <a:p>
            <a:pPr>
              <a:lnSpc>
                <a:spcPct val="90000"/>
              </a:lnSpc>
            </a:pPr>
            <a:endParaRPr lang="en-US" b="1" dirty="0"/>
          </a:p>
        </p:txBody>
      </p:sp>
      <p:graphicFrame>
        <p:nvGraphicFramePr>
          <p:cNvPr id="5" name="Group 1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0307088"/>
              </p:ext>
            </p:extLst>
          </p:nvPr>
        </p:nvGraphicFramePr>
        <p:xfrm>
          <a:off x="76200" y="1801786"/>
          <a:ext cx="8953502" cy="3760814"/>
        </p:xfrm>
        <a:graphic>
          <a:graphicData uri="http://schemas.openxmlformats.org/drawingml/2006/table">
            <a:tbl>
              <a:tblPr/>
              <a:tblGrid>
                <a:gridCol w="3284253"/>
                <a:gridCol w="1876716"/>
                <a:gridCol w="3792533"/>
              </a:tblGrid>
              <a:tr h="4080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Design 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Predicate name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Predicate description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</a:tr>
              <a:tr h="307205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宋体" pitchFamily="2" charset="-122"/>
                        <a:cs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pitchFamily="2" charset="-122"/>
                          <a:cs typeface="Courier New" pitchFamily="49" charset="0"/>
                        </a:rPr>
                        <a:t>Inter_pred_LPE</a:t>
                      </a:r>
                      <a:endParaRPr kumimoji="0" lang="en-US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宋体" pitchFamily="2" charset="-122"/>
                        <a:cs typeface="Courier New" pitchFamily="49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p1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bilinear0_A + bilinear0_B </a:t>
                      </a: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&lt; 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30720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宋体" pitchFamily="2" charset="-122"/>
                        <a:cs typeface="Courier New" pitchFamily="49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p2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bilinear0_A + bilinear0_B </a:t>
                      </a: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&lt; 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30720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宋体" pitchFamily="2" charset="-122"/>
                        <a:cs typeface="Courier New" pitchFamily="49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p3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bilinear0_A + bilinear0_B </a:t>
                      </a: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&lt; 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30720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pitchFamily="2" charset="-122"/>
                          <a:cs typeface="Courier New" pitchFamily="49" charset="0"/>
                        </a:rPr>
                        <a:t>Inter_pred_pipeline</a:t>
                      </a:r>
                      <a:endParaRPr kumimoji="0" lang="en-US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宋体" pitchFamily="2" charset="-122"/>
                        <a:cs typeface="Courier New" pitchFamily="49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p4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8*</a:t>
                      </a:r>
                      <a:r>
                        <a:rPr kumimoji="0" lang="en-US" altLang="zh-CN" sz="16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Inter_blk_mvx</a:t>
                      </a: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 + </a:t>
                      </a:r>
                      <a:r>
                        <a:rPr kumimoji="0" lang="en-US" altLang="zh-CN" sz="16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Inter_blk_mvy</a:t>
                      </a: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 &lt;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30720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宋体" pitchFamily="2" charset="-122"/>
                        <a:cs typeface="Courier New" pitchFamily="49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p5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Inter_pred_out0</a:t>
                      </a: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 &lt; 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30720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pitchFamily="2" charset="-122"/>
                          <a:cs typeface="Courier New" pitchFamily="49" charset="0"/>
                        </a:rPr>
                        <a:t>Inter_pred_sliding_window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p6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Inter_pix_copy0</a:t>
                      </a: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 &lt;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30720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宋体" pitchFamily="2" charset="-122"/>
                        <a:cs typeface="Courier New" pitchFamily="49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p7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Inter_H_window_0_0</a:t>
                      </a: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 &lt; 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3072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pitchFamily="2" charset="-122"/>
                          <a:cs typeface="Courier New" pitchFamily="49" charset="0"/>
                        </a:rPr>
                        <a:t>fir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p8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y</a:t>
                      </a: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 &lt; 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3072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pitchFamily="2" charset="-122"/>
                          <a:cs typeface="Courier New" pitchFamily="49" charset="0"/>
                        </a:rPr>
                        <a:t>elliptic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p9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outp</a:t>
                      </a: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 &lt; 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3072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pitchFamily="2" charset="-122"/>
                          <a:cs typeface="Courier New" pitchFamily="49" charset="0"/>
                        </a:rPr>
                        <a:t>fft8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p10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s3r</a:t>
                      </a: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 &lt; 127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7396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Results: Abstraction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55637"/>
            <a:ext cx="8763000" cy="5135563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Each constraint expressed over a subset of inputs (ILPs are small)</a:t>
            </a:r>
          </a:p>
          <a:p>
            <a:pPr lvl="1"/>
            <a:r>
              <a:rPr lang="en-US" dirty="0" smtClean="0"/>
              <a:t>Total abstraction time &lt; 10 seconds for each design</a:t>
            </a:r>
          </a:p>
          <a:p>
            <a:pPr>
              <a:lnSpc>
                <a:spcPct val="90000"/>
              </a:lnSpc>
            </a:pPr>
            <a:r>
              <a:rPr lang="en-US" dirty="0"/>
              <a:t>Control-intensive </a:t>
            </a:r>
            <a:r>
              <a:rPr lang="en-US" dirty="0" smtClean="0"/>
              <a:t>designs may </a:t>
            </a:r>
            <a:r>
              <a:rPr lang="en-US" dirty="0"/>
              <a:t>face </a:t>
            </a:r>
            <a:r>
              <a:rPr lang="en-US" dirty="0" smtClean="0"/>
              <a:t>an RTL </a:t>
            </a:r>
            <a:r>
              <a:rPr lang="en-US" i="1" dirty="0"/>
              <a:t>path explosion</a:t>
            </a:r>
            <a:r>
              <a:rPr lang="en-US" dirty="0"/>
              <a:t> problem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Our abstractions are </a:t>
            </a:r>
            <a:r>
              <a:rPr lang="en-US" sz="2000" b="1" dirty="0">
                <a:solidFill>
                  <a:srgbClr val="C00000"/>
                </a:solidFill>
              </a:rPr>
              <a:t>more meaningful in data-intensive </a:t>
            </a:r>
            <a:r>
              <a:rPr lang="en-US" sz="2000" dirty="0" smtClean="0"/>
              <a:t>designs </a:t>
            </a:r>
            <a:endParaRPr lang="en-US" sz="2000" dirty="0"/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5" name="Group 1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7114664"/>
              </p:ext>
            </p:extLst>
          </p:nvPr>
        </p:nvGraphicFramePr>
        <p:xfrm>
          <a:off x="533400" y="655320"/>
          <a:ext cx="7924800" cy="3992880"/>
        </p:xfrm>
        <a:graphic>
          <a:graphicData uri="http://schemas.openxmlformats.org/drawingml/2006/table">
            <a:tbl>
              <a:tblPr/>
              <a:tblGrid>
                <a:gridCol w="3429000"/>
                <a:gridCol w="1219200"/>
                <a:gridCol w="990600"/>
                <a:gridCol w="990600"/>
                <a:gridCol w="1295400"/>
              </a:tblGrid>
              <a:tr h="6183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Design 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Predicate name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No. of inputs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No. of paths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No. of constraints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</a:tr>
              <a:tr h="316159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宋体" pitchFamily="2" charset="-122"/>
                        <a:cs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pitchFamily="2" charset="-122"/>
                          <a:cs typeface="Courier New" pitchFamily="49" charset="0"/>
                        </a:rPr>
                        <a:t>Inter_pred_LPE</a:t>
                      </a:r>
                      <a:endParaRPr kumimoji="0" lang="en-US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宋体" pitchFamily="2" charset="-122"/>
                        <a:cs typeface="Courier New" pitchFamily="49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p1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5 (8-bit)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180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131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31615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宋体" pitchFamily="2" charset="-122"/>
                        <a:cs typeface="Courier New" pitchFamily="49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p2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5 (8-bit)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180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131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31615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宋体" pitchFamily="2" charset="-122"/>
                        <a:cs typeface="Courier New" pitchFamily="49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p3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5 (8-bit)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180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131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316159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pitchFamily="2" charset="-122"/>
                          <a:cs typeface="Courier New" pitchFamily="49" charset="0"/>
                        </a:rPr>
                        <a:t>Inter_pred_pipeline</a:t>
                      </a:r>
                      <a:endParaRPr kumimoji="0" lang="en-US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宋体" pitchFamily="2" charset="-122"/>
                        <a:cs typeface="Courier New" pitchFamily="49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p4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32 (8-bit)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1936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1932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31615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宋体" pitchFamily="2" charset="-122"/>
                        <a:cs typeface="Courier New" pitchFamily="49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p5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3 (8-bit)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316159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pitchFamily="2" charset="-122"/>
                          <a:cs typeface="Courier New" pitchFamily="49" charset="0"/>
                        </a:rPr>
                        <a:t>Inter_pred_sliding_window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p6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19 (8-bit)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31615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宋体" pitchFamily="2" charset="-122"/>
                        <a:cs typeface="Courier New" pitchFamily="49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p7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16 (8-bit)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3161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pitchFamily="2" charset="-122"/>
                          <a:cs typeface="Courier New" pitchFamily="49" charset="0"/>
                        </a:rPr>
                        <a:t>fir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p8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6 (8-bit)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3161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pitchFamily="2" charset="-122"/>
                          <a:cs typeface="Courier New" pitchFamily="49" charset="0"/>
                        </a:rPr>
                        <a:t>elliptic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p9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12 (8-bit)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3161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pitchFamily="2" charset="-122"/>
                          <a:cs typeface="Courier New" pitchFamily="49" charset="0"/>
                        </a:rPr>
                        <a:t>fft8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p10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8 (16-bit)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331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Results: Demonstrating reductions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60437"/>
            <a:ext cx="8534400" cy="5135563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We </a:t>
            </a:r>
            <a:r>
              <a:rPr lang="en-US" dirty="0"/>
              <a:t>demonstrate consistent reductions in state space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Makes </a:t>
            </a:r>
            <a:r>
              <a:rPr lang="en-US" dirty="0"/>
              <a:t>probabilistic model checking </a:t>
            </a:r>
            <a:r>
              <a:rPr lang="en-US" dirty="0" smtClean="0"/>
              <a:t>feasible</a:t>
            </a:r>
          </a:p>
          <a:p>
            <a:pPr>
              <a:lnSpc>
                <a:spcPct val="90000"/>
              </a:lnSpc>
            </a:pPr>
            <a:r>
              <a:rPr lang="en-US" dirty="0"/>
              <a:t>Reduction factors depend on value of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="1" i="1" dirty="0"/>
              <a:t> </a:t>
            </a:r>
            <a:r>
              <a:rPr lang="en-US" dirty="0"/>
              <a:t>in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expr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(V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b="1" i="1" dirty="0"/>
              <a:t> &lt;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T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Smaller the value of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/>
              <a:t>, smaller the abstract DTMC</a:t>
            </a:r>
            <a:endParaRPr lang="en-US" dirty="0"/>
          </a:p>
          <a:p>
            <a:pPr lvl="1">
              <a:lnSpc>
                <a:spcPct val="90000"/>
              </a:lnSpc>
            </a:pPr>
            <a:endParaRPr lang="en-US" sz="2000" dirty="0">
              <a:latin typeface="Times New Roman" pitchFamily="18" charset="0"/>
            </a:endParaRPr>
          </a:p>
          <a:p>
            <a:endParaRPr lang="en-US" dirty="0"/>
          </a:p>
        </p:txBody>
      </p:sp>
      <p:graphicFrame>
        <p:nvGraphicFramePr>
          <p:cNvPr id="5" name="Group 1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2121508"/>
              </p:ext>
            </p:extLst>
          </p:nvPr>
        </p:nvGraphicFramePr>
        <p:xfrm>
          <a:off x="228599" y="752856"/>
          <a:ext cx="8686801" cy="4047744"/>
        </p:xfrm>
        <a:graphic>
          <a:graphicData uri="http://schemas.openxmlformats.org/drawingml/2006/table">
            <a:tbl>
              <a:tblPr/>
              <a:tblGrid>
                <a:gridCol w="4158574"/>
                <a:gridCol w="1478605"/>
                <a:gridCol w="1571017"/>
                <a:gridCol w="1478605"/>
              </a:tblGrid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Design 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Predicate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name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Concrete DTMC (states)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Abstract DTMC (states)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</a:tr>
              <a:tr h="303721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宋体" pitchFamily="2" charset="-122"/>
                        <a:cs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pitchFamily="2" charset="-122"/>
                          <a:cs typeface="Courier New" pitchFamily="49" charset="0"/>
                        </a:rPr>
                        <a:t>Inter_pred_LPE</a:t>
                      </a:r>
                      <a:endParaRPr kumimoji="0" lang="en-US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宋体" pitchFamily="2" charset="-122"/>
                        <a:cs typeface="Courier New" pitchFamily="49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p1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2</a:t>
                      </a:r>
                      <a:r>
                        <a:rPr kumimoji="0" lang="en-US" altLang="zh-CN" sz="16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宋体" pitchFamily="2" charset="-122"/>
                          <a:cs typeface="Calibri"/>
                        </a:rPr>
                        <a:t>≈ </a:t>
                      </a: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2</a:t>
                      </a:r>
                      <a:r>
                        <a:rPr kumimoji="0" lang="en-US" altLang="zh-CN" sz="16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15.85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90000"/>
                      </a:schemeClr>
                    </a:solidFill>
                  </a:tcPr>
                </a:tc>
              </a:tr>
              <a:tr h="30372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宋体" pitchFamily="2" charset="-122"/>
                        <a:cs typeface="Courier New" pitchFamily="49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p2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2</a:t>
                      </a:r>
                      <a:r>
                        <a:rPr kumimoji="0" lang="en-US" altLang="zh-CN" sz="16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宋体" pitchFamily="2" charset="-122"/>
                          <a:cs typeface="Calibri"/>
                        </a:rPr>
                        <a:t>≈ </a:t>
                      </a: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2</a:t>
                      </a:r>
                      <a:r>
                        <a:rPr kumimoji="0" lang="en-US" altLang="zh-CN" sz="16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14.04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90000"/>
                      </a:schemeClr>
                    </a:solidFill>
                  </a:tcPr>
                </a:tc>
              </a:tr>
              <a:tr h="30372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宋体" pitchFamily="2" charset="-122"/>
                        <a:cs typeface="Courier New" pitchFamily="49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p3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2</a:t>
                      </a:r>
                      <a:r>
                        <a:rPr kumimoji="0" lang="en-US" altLang="zh-CN" sz="16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宋体" pitchFamily="2" charset="-122"/>
                          <a:cs typeface="Calibri"/>
                        </a:rPr>
                        <a:t>≈ </a:t>
                      </a: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2</a:t>
                      </a:r>
                      <a:r>
                        <a:rPr kumimoji="0" lang="en-US" altLang="zh-CN" sz="16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11.61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90000"/>
                      </a:schemeClr>
                    </a:solidFill>
                  </a:tcPr>
                </a:tc>
              </a:tr>
              <a:tr h="303721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pitchFamily="2" charset="-122"/>
                          <a:cs typeface="Courier New" pitchFamily="49" charset="0"/>
                        </a:rPr>
                        <a:t>Inter_pred_pipeline</a:t>
                      </a:r>
                      <a:endParaRPr kumimoji="0" lang="en-US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宋体" pitchFamily="2" charset="-122"/>
                        <a:cs typeface="Courier New" pitchFamily="49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p4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2</a:t>
                      </a:r>
                      <a:r>
                        <a:rPr kumimoji="0" lang="en-US" altLang="zh-CN" sz="16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256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2</a:t>
                      </a:r>
                      <a:r>
                        <a:rPr kumimoji="0" lang="en-US" altLang="zh-CN" sz="16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90000"/>
                      </a:schemeClr>
                    </a:solidFill>
                  </a:tcPr>
                </a:tc>
              </a:tr>
              <a:tr h="30372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宋体" pitchFamily="2" charset="-122"/>
                        <a:cs typeface="Courier New" pitchFamily="49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p5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2</a:t>
                      </a:r>
                      <a:r>
                        <a:rPr kumimoji="0" lang="en-US" altLang="zh-CN" sz="16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宋体" pitchFamily="2" charset="-122"/>
                          <a:cs typeface="Calibri"/>
                        </a:rPr>
                        <a:t>≈ </a:t>
                      </a: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2</a:t>
                      </a:r>
                      <a:r>
                        <a:rPr kumimoji="0" lang="en-US" altLang="zh-CN" sz="16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22.95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90000"/>
                      </a:schemeClr>
                    </a:solidFill>
                  </a:tcPr>
                </a:tc>
              </a:tr>
              <a:tr h="303721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pitchFamily="2" charset="-122"/>
                          <a:cs typeface="Courier New" pitchFamily="49" charset="0"/>
                        </a:rPr>
                        <a:t>Inter_pred_sliding_window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p6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2</a:t>
                      </a:r>
                      <a:r>
                        <a:rPr kumimoji="0" lang="en-US" altLang="zh-CN" sz="16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152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宋体" pitchFamily="2" charset="-122"/>
                          <a:cs typeface="Calibri"/>
                        </a:rPr>
                        <a:t>≈ </a:t>
                      </a: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2</a:t>
                      </a:r>
                      <a:r>
                        <a:rPr kumimoji="0" lang="en-US" altLang="zh-CN" sz="16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30.11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90000"/>
                      </a:schemeClr>
                    </a:solidFill>
                  </a:tcPr>
                </a:tc>
              </a:tr>
              <a:tr h="30372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宋体" pitchFamily="2" charset="-122"/>
                        <a:cs typeface="Courier New" pitchFamily="49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p7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2</a:t>
                      </a:r>
                      <a:r>
                        <a:rPr kumimoji="0" lang="en-US" altLang="zh-CN" sz="16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128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2</a:t>
                      </a:r>
                      <a:r>
                        <a:rPr kumimoji="0" lang="en-US" altLang="zh-CN" sz="16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90000"/>
                      </a:schemeClr>
                    </a:solidFill>
                  </a:tcPr>
                </a:tc>
              </a:tr>
              <a:tr h="3037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pitchFamily="2" charset="-122"/>
                          <a:cs typeface="Courier New" pitchFamily="49" charset="0"/>
                        </a:rPr>
                        <a:t>fir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p8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2</a:t>
                      </a:r>
                      <a:r>
                        <a:rPr kumimoji="0" lang="en-US" altLang="zh-CN" sz="16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2</a:t>
                      </a:r>
                      <a:r>
                        <a:rPr kumimoji="0" lang="en-US" altLang="zh-CN" sz="16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90000"/>
                      </a:schemeClr>
                    </a:solidFill>
                  </a:tcPr>
                </a:tc>
              </a:tr>
              <a:tr h="3037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pitchFamily="2" charset="-122"/>
                          <a:cs typeface="Courier New" pitchFamily="49" charset="0"/>
                        </a:rPr>
                        <a:t>elliptic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p9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2</a:t>
                      </a:r>
                      <a:r>
                        <a:rPr kumimoji="0" lang="en-US" altLang="zh-CN" sz="16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宋体" pitchFamily="2" charset="-122"/>
                          <a:cs typeface="Calibri"/>
                        </a:rPr>
                        <a:t>≈ </a:t>
                      </a: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2</a:t>
                      </a:r>
                      <a:r>
                        <a:rPr kumimoji="0" lang="en-US" altLang="zh-CN" sz="16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29.73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90000"/>
                      </a:schemeClr>
                    </a:solidFill>
                  </a:tcPr>
                </a:tc>
              </a:tr>
              <a:tr h="3037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pitchFamily="2" charset="-122"/>
                          <a:cs typeface="Courier New" pitchFamily="49" charset="0"/>
                        </a:rPr>
                        <a:t>fft8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p10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2</a:t>
                      </a:r>
                      <a:r>
                        <a:rPr kumimoji="0" lang="en-US" altLang="zh-CN" sz="16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2</a:t>
                      </a:r>
                      <a:r>
                        <a:rPr kumimoji="0" lang="en-US" altLang="zh-CN" sz="16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419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458200" cy="1143000"/>
          </a:xfrm>
        </p:spPr>
        <p:txBody>
          <a:bodyPr/>
          <a:lstStyle/>
          <a:p>
            <a:r>
              <a:rPr lang="en-US" dirty="0" smtClean="0"/>
              <a:t>Results: Empirical proof of correctness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229600" cy="5135563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/>
              <a:t>C</a:t>
            </a:r>
            <a:r>
              <a:rPr lang="en-US" dirty="0" smtClean="0"/>
              <a:t>onsider smaller versions of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fir</a:t>
            </a:r>
            <a:r>
              <a:rPr lang="en-US" dirty="0" smtClean="0"/>
              <a:t> and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elliptic</a:t>
            </a:r>
          </a:p>
          <a:p>
            <a:pPr lvl="1"/>
            <a:r>
              <a:rPr lang="en-US" dirty="0" smtClean="0"/>
              <a:t>Choose </a:t>
            </a:r>
            <a:r>
              <a:rPr lang="en-US" dirty="0" err="1" smtClean="0"/>
              <a:t>bitwidths</a:t>
            </a:r>
            <a:r>
              <a:rPr lang="en-US" dirty="0" smtClean="0"/>
              <a:t> such that concrete DTMC can be constructed</a:t>
            </a:r>
          </a:p>
          <a:p>
            <a:pPr lvl="1"/>
            <a:r>
              <a:rPr lang="en-US" dirty="0" err="1" smtClean="0"/>
              <a:t>Eg</a:t>
            </a:r>
            <a:r>
              <a:rPr lang="en-US" dirty="0" smtClean="0"/>
              <a:t>: Choose 3-bit data for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fir</a:t>
            </a:r>
            <a:endParaRPr lang="en-US" sz="2000" i="1" dirty="0" smtClean="0"/>
          </a:p>
          <a:p>
            <a:r>
              <a:rPr lang="en-US" dirty="0" smtClean="0"/>
              <a:t>Compute probabilistic invariant </a:t>
            </a:r>
            <a:r>
              <a:rPr lang="el-GR" b="1" dirty="0">
                <a:latin typeface="Times New Roman" pitchFamily="18" charset="0"/>
                <a:cs typeface="Times New Roman" pitchFamily="18" charset="0"/>
              </a:rPr>
              <a:t>Γ</a:t>
            </a:r>
            <a:r>
              <a:rPr lang="en-US" dirty="0" smtClean="0"/>
              <a:t> (PRISM result)</a:t>
            </a:r>
          </a:p>
          <a:p>
            <a:pPr lvl="1"/>
            <a:endParaRPr lang="en-US" i="1" dirty="0"/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1219200" y="4595336"/>
            <a:ext cx="25146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2400" b="1" dirty="0">
                <a:solidFill>
                  <a:srgbClr val="800080"/>
                </a:solidFill>
              </a:rPr>
              <a:t>PRISM result using concrete DTMC</a:t>
            </a: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5334000" y="4595336"/>
            <a:ext cx="25146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2400" b="1" dirty="0">
                <a:solidFill>
                  <a:srgbClr val="800080"/>
                </a:solidFill>
              </a:rPr>
              <a:t>PRISM result using </a:t>
            </a:r>
            <a:r>
              <a:rPr lang="en-US" sz="2400" b="1" dirty="0" smtClean="0">
                <a:solidFill>
                  <a:srgbClr val="800080"/>
                </a:solidFill>
              </a:rPr>
              <a:t>abstract </a:t>
            </a:r>
            <a:r>
              <a:rPr lang="en-US" sz="2400" b="1" dirty="0">
                <a:solidFill>
                  <a:srgbClr val="800080"/>
                </a:solidFill>
              </a:rPr>
              <a:t>DTMC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3276600" y="4648200"/>
            <a:ext cx="2514600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800080"/>
                </a:solidFill>
              </a:rPr>
              <a:t>=</a:t>
            </a:r>
            <a:endParaRPr lang="en-US" sz="3200" b="1" dirty="0">
              <a:solidFill>
                <a:srgbClr val="800080"/>
              </a:solidFill>
            </a:endParaRPr>
          </a:p>
        </p:txBody>
      </p:sp>
      <p:graphicFrame>
        <p:nvGraphicFramePr>
          <p:cNvPr id="8" name="Group 1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758441"/>
              </p:ext>
            </p:extLst>
          </p:nvPr>
        </p:nvGraphicFramePr>
        <p:xfrm>
          <a:off x="152401" y="883920"/>
          <a:ext cx="8915398" cy="1402080"/>
        </p:xfrm>
        <a:graphic>
          <a:graphicData uri="http://schemas.openxmlformats.org/drawingml/2006/table">
            <a:tbl>
              <a:tblPr/>
              <a:tblGrid>
                <a:gridCol w="1904999"/>
                <a:gridCol w="1143000"/>
                <a:gridCol w="1447800"/>
                <a:gridCol w="1473641"/>
                <a:gridCol w="1516302"/>
                <a:gridCol w="1429656"/>
              </a:tblGrid>
              <a:tr h="1524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Design 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Predicate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Concrete DTMC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  <a:cs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Abstract DTMC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  <a:cs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</a:tr>
              <a:tr h="1524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  <a:cs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  <a:cs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No. of States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PRISM result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No. of States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PRISM result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</a:tr>
              <a:tr h="3037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pitchFamily="2" charset="-122"/>
                          <a:cs typeface="Courier New" pitchFamily="49" charset="0"/>
                        </a:rPr>
                        <a:t>fir(small)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y</a:t>
                      </a: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 &lt; 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2</a:t>
                      </a:r>
                      <a:r>
                        <a:rPr kumimoji="0" lang="en-US" altLang="zh-CN" sz="16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4.6539 x 10</a:t>
                      </a:r>
                      <a:r>
                        <a:rPr kumimoji="0" lang="en-US" altLang="zh-CN" sz="16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-4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宋体" pitchFamily="2" charset="-122"/>
                          <a:cs typeface="Calibri"/>
                        </a:rPr>
                        <a:t>≈ </a:t>
                      </a: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2</a:t>
                      </a:r>
                      <a:r>
                        <a:rPr kumimoji="0" lang="en-US" altLang="zh-CN" sz="16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15.57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4.6539 x 10</a:t>
                      </a:r>
                      <a:r>
                        <a:rPr kumimoji="0" lang="en-US" altLang="zh-CN" sz="16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-4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90000"/>
                      </a:schemeClr>
                    </a:solidFill>
                  </a:tcPr>
                </a:tc>
              </a:tr>
              <a:tr h="3037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pitchFamily="2" charset="-122"/>
                          <a:cs typeface="Courier New" pitchFamily="49" charset="0"/>
                        </a:rPr>
                        <a:t>elliptic(small)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outp</a:t>
                      </a: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 &lt; 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2</a:t>
                      </a:r>
                      <a:r>
                        <a:rPr kumimoji="0" lang="en-US" altLang="zh-CN" sz="16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9.6485 x 10</a:t>
                      </a:r>
                      <a:r>
                        <a:rPr kumimoji="0" lang="en-US" altLang="zh-CN" sz="16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-7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宋体" pitchFamily="2" charset="-122"/>
                          <a:cs typeface="Calibri"/>
                        </a:rPr>
                        <a:t>≈ </a:t>
                      </a: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2</a:t>
                      </a:r>
                      <a:r>
                        <a:rPr kumimoji="0" lang="en-US" altLang="zh-CN" sz="16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14.39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9.6485 x 10</a:t>
                      </a:r>
                      <a:r>
                        <a:rPr kumimoji="0" lang="en-US" altLang="zh-CN" sz="16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Calibri" pitchFamily="34" charset="0"/>
                        </a:rPr>
                        <a:t>-7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379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b="1" dirty="0" smtClean="0">
                <a:latin typeface="Calibri" pitchFamily="34" charset="0"/>
                <a:cs typeface="Calibri" pitchFamily="34" charset="0"/>
              </a:rPr>
              <a:t>Thank you!</a:t>
            </a:r>
            <a:endParaRPr lang="en-US" sz="4000" b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9089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>
                <a:latin typeface="Calibri" pitchFamily="34" charset="0"/>
                <a:cs typeface="Calibri" pitchFamily="34" charset="0"/>
              </a:rPr>
              <a:t>Probabilistic verification of hardware</a:t>
            </a:r>
            <a:endParaRPr lang="en-US" sz="40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AutoShape 13"/>
          <p:cNvSpPr>
            <a:spLocks noChangeArrowheads="1"/>
          </p:cNvSpPr>
          <p:nvPr/>
        </p:nvSpPr>
        <p:spPr bwMode="auto">
          <a:xfrm>
            <a:off x="457200" y="3365500"/>
            <a:ext cx="8305800" cy="749300"/>
          </a:xfrm>
          <a:prstGeom prst="roundRect">
            <a:avLst>
              <a:gd name="adj" fmla="val 16667"/>
            </a:avLst>
          </a:prstGeom>
          <a:solidFill>
            <a:schemeClr val="bg1">
              <a:lumMod val="50000"/>
              <a:alpha val="5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28600" y="1295400"/>
            <a:ext cx="85344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endParaRPr lang="en-US" sz="2000" dirty="0" smtClean="0">
              <a:latin typeface="+mj-lt"/>
            </a:endParaRPr>
          </a:p>
          <a:p>
            <a:pPr>
              <a:lnSpc>
                <a:spcPct val="90000"/>
              </a:lnSpc>
            </a:pPr>
            <a:endParaRPr lang="en-US" sz="2000" dirty="0" smtClean="0">
              <a:latin typeface="+mj-lt"/>
            </a:endParaRPr>
          </a:p>
          <a:p>
            <a:pPr>
              <a:lnSpc>
                <a:spcPct val="90000"/>
              </a:lnSpc>
            </a:pPr>
            <a:endParaRPr lang="en-US" sz="2000" dirty="0" smtClean="0">
              <a:latin typeface="+mj-lt"/>
            </a:endParaRPr>
          </a:p>
          <a:p>
            <a:pPr>
              <a:lnSpc>
                <a:spcPct val="90000"/>
              </a:lnSpc>
            </a:pPr>
            <a:endParaRPr lang="en-US" sz="2000" dirty="0" smtClean="0">
              <a:latin typeface="+mj-lt"/>
            </a:endParaRPr>
          </a:p>
          <a:p>
            <a:pPr>
              <a:lnSpc>
                <a:spcPct val="90000"/>
              </a:lnSpc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We employ </a:t>
            </a:r>
            <a:r>
              <a:rPr lang="en-US" sz="2400" b="1" i="1" dirty="0" smtClean="0">
                <a:latin typeface="Calibri" pitchFamily="34" charset="0"/>
                <a:cs typeface="Calibri" pitchFamily="34" charset="0"/>
              </a:rPr>
              <a:t>probabilistic model checking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(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PRISM</a:t>
            </a:r>
            <a:r>
              <a:rPr lang="en-US" sz="2400" b="1" dirty="0" smtClean="0">
                <a:solidFill>
                  <a:srgbClr val="660066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tool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)</a:t>
            </a:r>
          </a:p>
          <a:p>
            <a:pPr>
              <a:lnSpc>
                <a:spcPct val="90000"/>
              </a:lnSpc>
            </a:pP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sz="2100" i="1" dirty="0" smtClean="0">
                <a:latin typeface="Calibri" pitchFamily="34" charset="0"/>
                <a:cs typeface="Calibri" pitchFamily="34" charset="0"/>
              </a:rPr>
              <a:t>“</a:t>
            </a:r>
            <a:r>
              <a:rPr lang="en-US" sz="2100" b="1" i="1" u="sng" dirty="0" smtClean="0">
                <a:latin typeface="Calibri" pitchFamily="34" charset="0"/>
                <a:cs typeface="Calibri" pitchFamily="34" charset="0"/>
              </a:rPr>
              <a:t>What is the probability</a:t>
            </a:r>
            <a:r>
              <a:rPr lang="en-US" sz="2100" b="1" i="1" dirty="0" smtClean="0">
                <a:latin typeface="Calibri" pitchFamily="34" charset="0"/>
                <a:cs typeface="Calibri" pitchFamily="34" charset="0"/>
              </a:rPr>
              <a:t> that the correct hardware output is available at the correct time</a:t>
            </a:r>
            <a:r>
              <a:rPr lang="en-US" sz="2100" i="1" dirty="0" smtClean="0">
                <a:latin typeface="Calibri" pitchFamily="34" charset="0"/>
                <a:cs typeface="Calibri" pitchFamily="34" charset="0"/>
              </a:rPr>
              <a:t>?”</a:t>
            </a:r>
            <a:endParaRPr lang="en-US" sz="2000" i="1" dirty="0" smtClean="0">
              <a:solidFill>
                <a:srgbClr val="003300"/>
              </a:solidFill>
              <a:latin typeface="+mj-lt"/>
            </a:endParaRPr>
          </a:p>
          <a:p>
            <a:pPr>
              <a:lnSpc>
                <a:spcPct val="90000"/>
              </a:lnSpc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Quantitative timing estimates can be obtained</a:t>
            </a:r>
          </a:p>
          <a:p>
            <a:pPr lvl="1">
              <a:lnSpc>
                <a:spcPct val="90000"/>
              </a:lnSpc>
            </a:pPr>
            <a:r>
              <a:rPr lang="en-US" sz="2200" dirty="0" err="1" smtClean="0">
                <a:latin typeface="Calibri" pitchFamily="34" charset="0"/>
                <a:cs typeface="Calibri" pitchFamily="34" charset="0"/>
              </a:rPr>
              <a:t>Eg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: “</a:t>
            </a:r>
            <a:r>
              <a:rPr lang="en-US" sz="2200" b="1" dirty="0" smtClean="0">
                <a:latin typeface="Calibri" pitchFamily="34" charset="0"/>
                <a:cs typeface="Calibri" pitchFamily="34" charset="0"/>
              </a:rPr>
              <a:t>Probability [Delay of a block &lt; Specified time constraint </a:t>
            </a:r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200" b="1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200" b="1" dirty="0" smtClean="0">
                <a:latin typeface="Calibri" pitchFamily="34" charset="0"/>
                <a:cs typeface="Calibri" pitchFamily="34" charset="0"/>
              </a:rPr>
              <a:t>]?”</a:t>
            </a:r>
            <a:endParaRPr lang="en-US" sz="2200" dirty="0" smtClean="0">
              <a:latin typeface="+mj-lt"/>
            </a:endParaRPr>
          </a:p>
          <a:p>
            <a:pPr>
              <a:lnSpc>
                <a:spcPct val="90000"/>
              </a:lnSpc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Feasible only for systems with</a:t>
            </a:r>
            <a:r>
              <a:rPr lang="en-US" sz="2400" dirty="0" smtClean="0">
                <a:solidFill>
                  <a:srgbClr val="FF66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smtClean="0">
                <a:solidFill>
                  <a:srgbClr val="990000"/>
                </a:solidFill>
                <a:latin typeface="Calibri" pitchFamily="34" charset="0"/>
                <a:cs typeface="Calibri" pitchFamily="34" charset="0"/>
              </a:rPr>
              <a:t>less than</a:t>
            </a:r>
            <a:r>
              <a:rPr lang="en-US" sz="2400" dirty="0" smtClean="0">
                <a:solidFill>
                  <a:srgbClr val="99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smtClean="0">
                <a:solidFill>
                  <a:srgbClr val="990000"/>
                </a:solidFill>
                <a:latin typeface="Calibri" pitchFamily="34" charset="0"/>
                <a:cs typeface="Calibri" pitchFamily="34" charset="0"/>
              </a:rPr>
              <a:t>10</a:t>
            </a:r>
            <a:r>
              <a:rPr lang="en-US" sz="2400" b="1" baseline="30000" dirty="0" smtClean="0">
                <a:solidFill>
                  <a:srgbClr val="990000"/>
                </a:solidFill>
                <a:latin typeface="Calibri" pitchFamily="34" charset="0"/>
                <a:cs typeface="Calibri" pitchFamily="34" charset="0"/>
              </a:rPr>
              <a:t>10</a:t>
            </a:r>
            <a:r>
              <a:rPr lang="en-US" sz="2400" b="1" dirty="0" smtClean="0">
                <a:solidFill>
                  <a:srgbClr val="990000"/>
                </a:solidFill>
                <a:latin typeface="Calibri" pitchFamily="34" charset="0"/>
                <a:cs typeface="Calibri" pitchFamily="34" charset="0"/>
              </a:rPr>
              <a:t> states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 </a:t>
            </a:r>
          </a:p>
          <a:p>
            <a:pPr>
              <a:lnSpc>
                <a:spcPct val="90000"/>
              </a:lnSpc>
            </a:pPr>
            <a:endParaRPr lang="en-US" sz="2400" b="1" dirty="0" smtClean="0">
              <a:solidFill>
                <a:srgbClr val="FF3300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sz="2200" b="1" dirty="0" smtClean="0">
                <a:solidFill>
                  <a:srgbClr val="FF0000"/>
                </a:solidFill>
                <a:latin typeface="Comic Sans MS" pitchFamily="66" charset="0"/>
              </a:rPr>
              <a:t>We present an abstraction for scaling probabilistic timing verification of hardware systems</a:t>
            </a:r>
          </a:p>
          <a:p>
            <a:pPr lvl="1" algn="ctr">
              <a:lnSpc>
                <a:spcPct val="90000"/>
              </a:lnSpc>
            </a:pPr>
            <a:endParaRPr lang="en-US" sz="1200" b="1" dirty="0" smtClean="0">
              <a:solidFill>
                <a:srgbClr val="660066"/>
              </a:solidFill>
              <a:latin typeface="+mj-lt"/>
            </a:endParaRPr>
          </a:p>
          <a:p>
            <a:pPr algn="ctr">
              <a:lnSpc>
                <a:spcPct val="90000"/>
              </a:lnSpc>
            </a:pPr>
            <a:endParaRPr lang="en-US" sz="1600" dirty="0" smtClean="0">
              <a:latin typeface="+mj-lt"/>
            </a:endParaRPr>
          </a:p>
        </p:txBody>
      </p:sp>
      <p:graphicFrame>
        <p:nvGraphicFramePr>
          <p:cNvPr id="8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785575"/>
              </p:ext>
            </p:extLst>
          </p:nvPr>
        </p:nvGraphicFramePr>
        <p:xfrm>
          <a:off x="2414588" y="655637"/>
          <a:ext cx="5784850" cy="2011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0" name="Visio" r:id="rId3" imgW="6887271" imgH="2399710" progId="Visio.Drawing.11">
                  <p:embed/>
                </p:oleObj>
              </mc:Choice>
              <mc:Fallback>
                <p:oleObj name="Visio" r:id="rId3" imgW="6887271" imgH="2399710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4588" y="655637"/>
                        <a:ext cx="5784850" cy="20113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52042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Abstractions for probabilistic timing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5486400"/>
          </a:xfrm>
        </p:spPr>
        <p:txBody>
          <a:bodyPr/>
          <a:lstStyle/>
          <a:p>
            <a:r>
              <a:rPr lang="en-US" sz="2300" dirty="0"/>
              <a:t>T</a:t>
            </a:r>
            <a:r>
              <a:rPr lang="en-US" sz="2300" dirty="0" smtClean="0"/>
              <a:t>iming property of the form </a:t>
            </a:r>
            <a:r>
              <a:rPr lang="en-US" sz="2300" b="1" dirty="0" smtClean="0"/>
              <a:t>P[Delay &lt; </a:t>
            </a:r>
            <a:r>
              <a:rPr lang="en-US" sz="2300" b="1" i="1" dirty="0" smtClean="0"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en-US" sz="2300" b="1" dirty="0" smtClean="0"/>
              <a:t>]</a:t>
            </a:r>
          </a:p>
          <a:p>
            <a:pPr lvl="1"/>
            <a:r>
              <a:rPr lang="en-US" sz="2100" dirty="0" smtClean="0"/>
              <a:t>Delay = </a:t>
            </a:r>
            <a:r>
              <a:rPr lang="en-US" sz="2100" b="1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100" dirty="0" smtClean="0"/>
              <a:t> (hardware variables)</a:t>
            </a:r>
          </a:p>
          <a:p>
            <a:pPr lvl="1"/>
            <a:r>
              <a:rPr lang="en-US" sz="2100" dirty="0" smtClean="0"/>
              <a:t>Delay &lt; </a:t>
            </a:r>
            <a:r>
              <a:rPr lang="en-US" sz="210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100" dirty="0" smtClean="0"/>
              <a:t> is the </a:t>
            </a:r>
            <a:r>
              <a:rPr lang="en-US" sz="2100" b="1" i="1" dirty="0" smtClean="0">
                <a:solidFill>
                  <a:srgbClr val="C00000"/>
                </a:solidFill>
              </a:rPr>
              <a:t>predicate</a:t>
            </a:r>
            <a:r>
              <a:rPr lang="en-US" sz="2100" dirty="0" smtClean="0">
                <a:solidFill>
                  <a:srgbClr val="C00000"/>
                </a:solidFill>
              </a:rPr>
              <a:t> </a:t>
            </a:r>
            <a:r>
              <a:rPr lang="el-GR" sz="2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Λ</a:t>
            </a:r>
            <a:endParaRPr lang="en-US" sz="21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300" dirty="0" smtClean="0"/>
              <a:t>Hardware modeled as </a:t>
            </a:r>
            <a:r>
              <a:rPr lang="en-US" sz="2300" i="1" dirty="0" smtClean="0"/>
              <a:t>Discrete-Time Markov Chain </a:t>
            </a:r>
            <a:r>
              <a:rPr lang="en-US" sz="2300" dirty="0" smtClean="0"/>
              <a:t>(DTMC)</a:t>
            </a:r>
          </a:p>
          <a:p>
            <a:pPr lvl="1"/>
            <a:r>
              <a:rPr lang="en-US" sz="2100" dirty="0" smtClean="0"/>
              <a:t>Each state = unique assignment of values to hardware inputs</a:t>
            </a:r>
          </a:p>
          <a:p>
            <a:pPr lvl="1"/>
            <a:r>
              <a:rPr lang="en-US" sz="2100" dirty="0" smtClean="0"/>
              <a:t>States (</a:t>
            </a:r>
            <a:r>
              <a:rPr lang="en-US" sz="2100" i="1" dirty="0" smtClean="0"/>
              <a:t>i.e.</a:t>
            </a:r>
            <a:r>
              <a:rPr lang="en-US" sz="2100" dirty="0" smtClean="0"/>
              <a:t>, input values) where </a:t>
            </a:r>
            <a:r>
              <a:rPr lang="el-GR" sz="2100" b="1" dirty="0">
                <a:latin typeface="Times New Roman" pitchFamily="18" charset="0"/>
                <a:cs typeface="Times New Roman" pitchFamily="18" charset="0"/>
              </a:rPr>
              <a:t>Λ</a:t>
            </a:r>
            <a:r>
              <a:rPr lang="el-GR" sz="2100" b="1" i="1" dirty="0">
                <a:latin typeface="Calibri"/>
                <a:cs typeface="Calibri"/>
              </a:rPr>
              <a:t> </a:t>
            </a:r>
            <a:r>
              <a:rPr lang="en-US" sz="2100" dirty="0" smtClean="0"/>
              <a:t> = </a:t>
            </a:r>
            <a:r>
              <a:rPr lang="en-US" sz="2100" b="1" dirty="0" smtClean="0"/>
              <a:t>TRUE</a:t>
            </a:r>
            <a:r>
              <a:rPr lang="en-US" sz="2100" dirty="0" smtClean="0"/>
              <a:t> are </a:t>
            </a:r>
            <a:r>
              <a:rPr lang="en-US" sz="2100" b="1" i="1" dirty="0" smtClean="0">
                <a:solidFill>
                  <a:srgbClr val="C00000"/>
                </a:solidFill>
              </a:rPr>
              <a:t>relevant</a:t>
            </a:r>
          </a:p>
          <a:p>
            <a:pPr lvl="1"/>
            <a:endParaRPr lang="en-US" i="1" dirty="0">
              <a:solidFill>
                <a:srgbClr val="FF0000"/>
              </a:solidFill>
            </a:endParaRPr>
          </a:p>
          <a:p>
            <a:pPr lvl="1"/>
            <a:endParaRPr lang="en-US" i="1" dirty="0" smtClean="0">
              <a:solidFill>
                <a:srgbClr val="FF0000"/>
              </a:solidFill>
            </a:endParaRPr>
          </a:p>
          <a:p>
            <a:pPr lvl="1"/>
            <a:endParaRPr lang="en-US" i="1" dirty="0">
              <a:solidFill>
                <a:srgbClr val="FF0000"/>
              </a:solidFill>
            </a:endParaRPr>
          </a:p>
          <a:p>
            <a:pPr lvl="1"/>
            <a:endParaRPr lang="en-US" i="1" dirty="0" smtClean="0">
              <a:solidFill>
                <a:srgbClr val="FF0000"/>
              </a:solidFill>
            </a:endParaRPr>
          </a:p>
          <a:p>
            <a:pPr lvl="1"/>
            <a:endParaRPr lang="en-US" i="1" dirty="0">
              <a:solidFill>
                <a:srgbClr val="FF0000"/>
              </a:solidFill>
            </a:endParaRPr>
          </a:p>
          <a:p>
            <a:pPr lvl="1"/>
            <a:endParaRPr lang="en-US" i="1" dirty="0" smtClean="0">
              <a:solidFill>
                <a:srgbClr val="FF0000"/>
              </a:solidFill>
            </a:endParaRPr>
          </a:p>
          <a:p>
            <a:pPr algn="ctr">
              <a:lnSpc>
                <a:spcPct val="90000"/>
              </a:lnSpc>
              <a:buFontTx/>
              <a:buNone/>
            </a:pPr>
            <a:endParaRPr lang="en-US" sz="2200" b="1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Comic Sans MS" pitchFamily="66" charset="0"/>
              </a:rPr>
              <a:t>Our abstraction is property-specific and is in the source code, prior to model generation</a:t>
            </a:r>
            <a:endParaRPr lang="en-US" sz="2000" b="1" dirty="0">
              <a:solidFill>
                <a:srgbClr val="FF0000"/>
              </a:solidFill>
              <a:latin typeface="Comic Sans MS" pitchFamily="66" charset="0"/>
            </a:endParaRPr>
          </a:p>
          <a:p>
            <a:pPr lvl="1" algn="ctr">
              <a:lnSpc>
                <a:spcPct val="90000"/>
              </a:lnSpc>
            </a:pPr>
            <a:endParaRPr lang="en-US" sz="1200" b="1" dirty="0">
              <a:solidFill>
                <a:srgbClr val="660066"/>
              </a:solidFill>
            </a:endParaRPr>
          </a:p>
          <a:p>
            <a:pPr lvl="1"/>
            <a:endParaRPr lang="en-US" i="1" dirty="0">
              <a:solidFill>
                <a:srgbClr val="FF0000"/>
              </a:solidFill>
            </a:endParaRP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10" name="Rectangle 25"/>
          <p:cNvSpPr>
            <a:spLocks noChangeArrowheads="1"/>
          </p:cNvSpPr>
          <p:nvPr/>
        </p:nvSpPr>
        <p:spPr bwMode="auto">
          <a:xfrm>
            <a:off x="838200" y="5016044"/>
            <a:ext cx="3352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1900" b="1" dirty="0" smtClean="0">
                <a:solidFill>
                  <a:srgbClr val="800080"/>
                </a:solidFill>
                <a:cs typeface="Calibri" pitchFamily="34" charset="0"/>
              </a:rPr>
              <a:t>Use</a:t>
            </a:r>
            <a:r>
              <a:rPr lang="en-US" sz="1900" b="1" i="1" dirty="0" smtClean="0">
                <a:solidFill>
                  <a:srgbClr val="800080"/>
                </a:solidFill>
                <a:cs typeface="Calibri" pitchFamily="34" charset="0"/>
              </a:rPr>
              <a:t> </a:t>
            </a:r>
            <a:r>
              <a:rPr lang="en-US" sz="1900" b="1" dirty="0" smtClean="0">
                <a:solidFill>
                  <a:srgbClr val="800080"/>
                </a:solidFill>
                <a:cs typeface="Calibri" pitchFamily="34" charset="0"/>
              </a:rPr>
              <a:t> </a:t>
            </a:r>
            <a:r>
              <a:rPr lang="el-GR" sz="1900" b="1" dirty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Λ</a:t>
            </a:r>
            <a:r>
              <a:rPr lang="en-US" sz="1900" b="1" dirty="0">
                <a:solidFill>
                  <a:srgbClr val="800080"/>
                </a:solidFill>
                <a:latin typeface="Calibri"/>
                <a:cs typeface="Calibri"/>
              </a:rPr>
              <a:t> </a:t>
            </a:r>
            <a:r>
              <a:rPr lang="en-US" sz="1900" b="1" dirty="0" smtClean="0">
                <a:solidFill>
                  <a:srgbClr val="800080"/>
                </a:solidFill>
                <a:latin typeface="Calibri"/>
                <a:cs typeface="Calibri"/>
              </a:rPr>
              <a:t>as a constraint</a:t>
            </a:r>
            <a:endParaRPr lang="en-US" sz="1900" b="1" dirty="0">
              <a:solidFill>
                <a:srgbClr val="800080"/>
              </a:solidFill>
              <a:cs typeface="Calibri" pitchFamily="34" charset="0"/>
            </a:endParaRPr>
          </a:p>
          <a:p>
            <a:pPr algn="ctr"/>
            <a:endParaRPr lang="en-US" sz="1900" b="1" i="1" baseline="0" dirty="0">
              <a:solidFill>
                <a:srgbClr val="800080"/>
              </a:solidFill>
              <a:cs typeface="Calibri" pitchFamily="34" charset="0"/>
            </a:endParaRPr>
          </a:p>
        </p:txBody>
      </p:sp>
      <p:sp>
        <p:nvSpPr>
          <p:cNvPr id="11" name="Rectangle 25"/>
          <p:cNvSpPr>
            <a:spLocks noChangeArrowheads="1"/>
          </p:cNvSpPr>
          <p:nvPr/>
        </p:nvSpPr>
        <p:spPr bwMode="auto">
          <a:xfrm>
            <a:off x="6398342" y="5174397"/>
            <a:ext cx="2593258" cy="87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1900" b="1" dirty="0" smtClean="0">
                <a:solidFill>
                  <a:srgbClr val="800080"/>
                </a:solidFill>
                <a:cs typeface="Calibri" pitchFamily="34" charset="0"/>
              </a:rPr>
              <a:t>Irrelevant states of </a:t>
            </a:r>
            <a:r>
              <a:rPr lang="en-US" sz="1900" b="1" i="1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1900" b="1" i="1" dirty="0" smtClean="0">
                <a:solidFill>
                  <a:srgbClr val="800080"/>
                </a:solidFill>
                <a:cs typeface="Calibri" pitchFamily="34" charset="0"/>
              </a:rPr>
              <a:t> </a:t>
            </a:r>
            <a:r>
              <a:rPr lang="en-US" sz="1900" b="1" dirty="0" smtClean="0">
                <a:solidFill>
                  <a:srgbClr val="800080"/>
                </a:solidFill>
                <a:cs typeface="Calibri" pitchFamily="34" charset="0"/>
              </a:rPr>
              <a:t>are lumped together</a:t>
            </a:r>
            <a:endParaRPr lang="en-US" sz="1900" b="1" dirty="0">
              <a:solidFill>
                <a:srgbClr val="800080"/>
              </a:solidFill>
              <a:cs typeface="Calibri" pitchFamily="34" charset="0"/>
            </a:endParaRPr>
          </a:p>
          <a:p>
            <a:pPr algn="ctr"/>
            <a:endParaRPr lang="en-US" sz="1900" b="1" i="1" baseline="0" dirty="0">
              <a:solidFill>
                <a:srgbClr val="800080"/>
              </a:solidFill>
              <a:cs typeface="Calibri" pitchFamily="34" charset="0"/>
            </a:endParaRPr>
          </a:p>
        </p:txBody>
      </p:sp>
      <p:sp>
        <p:nvSpPr>
          <p:cNvPr id="9" name="Rectangle 25"/>
          <p:cNvSpPr>
            <a:spLocks noChangeArrowheads="1"/>
          </p:cNvSpPr>
          <p:nvPr/>
        </p:nvSpPr>
        <p:spPr bwMode="auto">
          <a:xfrm>
            <a:off x="5161935" y="1210270"/>
            <a:ext cx="33528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800080"/>
                </a:solidFill>
                <a:cs typeface="Calibri" pitchFamily="34" charset="0"/>
              </a:rPr>
              <a:t>Input variations is source of randomness in delay</a:t>
            </a:r>
            <a:endParaRPr lang="en-US" sz="2000" b="1" dirty="0">
              <a:solidFill>
                <a:srgbClr val="800080"/>
              </a:solidFill>
              <a:cs typeface="Calibri" pitchFamily="34" charset="0"/>
            </a:endParaRPr>
          </a:p>
          <a:p>
            <a:pPr algn="ctr"/>
            <a:endParaRPr lang="en-US" sz="2000" b="1" i="1" baseline="0" dirty="0">
              <a:solidFill>
                <a:srgbClr val="800080"/>
              </a:solidFill>
              <a:cs typeface="Calibri" pitchFamily="34" charset="0"/>
            </a:endParaRPr>
          </a:p>
        </p:txBody>
      </p:sp>
      <p:sp>
        <p:nvSpPr>
          <p:cNvPr id="14" name="Oval 16"/>
          <p:cNvSpPr>
            <a:spLocks noChangeArrowheads="1"/>
          </p:cNvSpPr>
          <p:nvPr/>
        </p:nvSpPr>
        <p:spPr bwMode="auto">
          <a:xfrm>
            <a:off x="304800" y="3124200"/>
            <a:ext cx="1981200" cy="940118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 w="28575">
            <a:noFill/>
            <a:round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  <a:extLst/>
        </p:spPr>
        <p:txBody>
          <a:bodyPr wrap="none" anchor="ctr"/>
          <a:lstStyle/>
          <a:p>
            <a:pPr algn="ctr"/>
            <a:r>
              <a:rPr lang="en-US" sz="1500" b="1" dirty="0" smtClean="0">
                <a:solidFill>
                  <a:schemeClr val="tx1"/>
                </a:solidFill>
                <a:cs typeface="Calibri" pitchFamily="34" charset="0"/>
              </a:rPr>
              <a:t>High-level</a:t>
            </a:r>
          </a:p>
          <a:p>
            <a:pPr algn="ctr"/>
            <a:r>
              <a:rPr lang="en-US" sz="1500" b="1" dirty="0" smtClean="0">
                <a:solidFill>
                  <a:schemeClr val="tx1"/>
                </a:solidFill>
                <a:cs typeface="Calibri" pitchFamily="34" charset="0"/>
              </a:rPr>
              <a:t>Source code</a:t>
            </a:r>
          </a:p>
        </p:txBody>
      </p:sp>
      <p:sp>
        <p:nvSpPr>
          <p:cNvPr id="15" name="Oval 16"/>
          <p:cNvSpPr>
            <a:spLocks noChangeArrowheads="1"/>
          </p:cNvSpPr>
          <p:nvPr/>
        </p:nvSpPr>
        <p:spPr bwMode="auto">
          <a:xfrm>
            <a:off x="3505200" y="3124200"/>
            <a:ext cx="1981200" cy="940118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 w="28575">
            <a:noFill/>
            <a:round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  <a:extLst/>
        </p:spPr>
        <p:txBody>
          <a:bodyPr wrap="none" anchor="ctr"/>
          <a:lstStyle/>
          <a:p>
            <a:pPr algn="ctr"/>
            <a:r>
              <a:rPr lang="en-US" sz="1500" b="1" dirty="0" smtClean="0">
                <a:solidFill>
                  <a:schemeClr val="tx1"/>
                </a:solidFill>
                <a:cs typeface="Calibri" pitchFamily="34" charset="0"/>
              </a:rPr>
              <a:t>Full range of</a:t>
            </a:r>
          </a:p>
          <a:p>
            <a:pPr algn="ctr"/>
            <a:r>
              <a:rPr lang="en-US" sz="1500" b="1" dirty="0" smtClean="0">
                <a:solidFill>
                  <a:schemeClr val="tx1"/>
                </a:solidFill>
                <a:cs typeface="Calibri" pitchFamily="34" charset="0"/>
              </a:rPr>
              <a:t>Values for inputs</a:t>
            </a:r>
          </a:p>
        </p:txBody>
      </p:sp>
      <p:sp>
        <p:nvSpPr>
          <p:cNvPr id="16" name="Oval 16"/>
          <p:cNvSpPr>
            <a:spLocks noChangeArrowheads="1"/>
          </p:cNvSpPr>
          <p:nvPr/>
        </p:nvSpPr>
        <p:spPr bwMode="auto">
          <a:xfrm>
            <a:off x="6705600" y="3183612"/>
            <a:ext cx="1981200" cy="940118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 w="28575">
            <a:noFill/>
            <a:round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  <a:extLst/>
        </p:spPr>
        <p:txBody>
          <a:bodyPr wrap="none" anchor="ctr"/>
          <a:lstStyle/>
          <a:p>
            <a:pPr algn="ctr"/>
            <a:r>
              <a:rPr lang="en-US" sz="1500" b="1" dirty="0" smtClean="0">
                <a:solidFill>
                  <a:schemeClr val="tx1"/>
                </a:solidFill>
                <a:cs typeface="Calibri" pitchFamily="34" charset="0"/>
              </a:rPr>
              <a:t>Concrete</a:t>
            </a:r>
          </a:p>
          <a:p>
            <a:pPr algn="ctr"/>
            <a:r>
              <a:rPr lang="en-US" sz="1500" b="1" dirty="0" smtClean="0">
                <a:solidFill>
                  <a:schemeClr val="tx1"/>
                </a:solidFill>
                <a:cs typeface="Calibri" pitchFamily="34" charset="0"/>
              </a:rPr>
              <a:t>DTMC </a:t>
            </a:r>
            <a:r>
              <a:rPr lang="en-US" sz="15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</a:t>
            </a:r>
          </a:p>
        </p:txBody>
      </p:sp>
      <p:cxnSp>
        <p:nvCxnSpPr>
          <p:cNvPr id="6" name="Straight Arrow Connector 5"/>
          <p:cNvCxnSpPr/>
          <p:nvPr/>
        </p:nvCxnSpPr>
        <p:spPr bwMode="auto">
          <a:xfrm>
            <a:off x="2286000" y="3590330"/>
            <a:ext cx="1219200" cy="0"/>
          </a:xfrm>
          <a:prstGeom prst="straightConnector1">
            <a:avLst/>
          </a:prstGeom>
          <a:solidFill>
            <a:schemeClr val="accent1"/>
          </a:solidFill>
          <a:ln w="1270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sm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>
            <a:off x="5486400" y="3544610"/>
            <a:ext cx="1219200" cy="0"/>
          </a:xfrm>
          <a:prstGeom prst="straightConnector1">
            <a:avLst/>
          </a:prstGeom>
          <a:solidFill>
            <a:schemeClr val="accent1"/>
          </a:solidFill>
          <a:ln w="1270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sm"/>
          </a:ln>
          <a:effectLst/>
        </p:spPr>
      </p:cxnSp>
      <p:sp>
        <p:nvSpPr>
          <p:cNvPr id="19" name="Rectangle 25"/>
          <p:cNvSpPr>
            <a:spLocks noChangeArrowheads="1"/>
          </p:cNvSpPr>
          <p:nvPr/>
        </p:nvSpPr>
        <p:spPr bwMode="auto">
          <a:xfrm>
            <a:off x="5486400" y="3209330"/>
            <a:ext cx="1219200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1700" b="1" baseline="0" dirty="0" smtClean="0">
                <a:solidFill>
                  <a:schemeClr val="tx1"/>
                </a:solidFill>
                <a:cs typeface="Calibri" pitchFamily="34" charset="0"/>
              </a:rPr>
              <a:t>DTMC</a:t>
            </a:r>
          </a:p>
          <a:p>
            <a:pPr algn="ctr"/>
            <a:endParaRPr lang="en-US" sz="1700" b="1" baseline="0" dirty="0" smtClean="0">
              <a:solidFill>
                <a:schemeClr val="tx1"/>
              </a:solidFill>
              <a:cs typeface="Calibri" pitchFamily="34" charset="0"/>
            </a:endParaRPr>
          </a:p>
          <a:p>
            <a:pPr algn="ctr"/>
            <a:r>
              <a:rPr lang="en-US" sz="1700" b="1" dirty="0" smtClean="0">
                <a:solidFill>
                  <a:schemeClr val="tx1"/>
                </a:solidFill>
                <a:cs typeface="Calibri" pitchFamily="34" charset="0"/>
              </a:rPr>
              <a:t>generation</a:t>
            </a:r>
            <a:endParaRPr lang="en-US" sz="1700" b="1" baseline="0" dirty="0">
              <a:solidFill>
                <a:schemeClr val="tx1"/>
              </a:solidFill>
              <a:cs typeface="Calibri" pitchFamily="34" charset="0"/>
            </a:endParaRPr>
          </a:p>
        </p:txBody>
      </p:sp>
      <p:sp>
        <p:nvSpPr>
          <p:cNvPr id="22" name="Oval 16"/>
          <p:cNvSpPr>
            <a:spLocks noChangeArrowheads="1"/>
          </p:cNvSpPr>
          <p:nvPr/>
        </p:nvSpPr>
        <p:spPr bwMode="auto">
          <a:xfrm>
            <a:off x="3505200" y="4291965"/>
            <a:ext cx="1981200" cy="845195"/>
          </a:xfrm>
          <a:prstGeom prst="ellipse">
            <a:avLst/>
          </a:prstGeom>
          <a:solidFill>
            <a:srgbClr val="007DDA"/>
          </a:solidFill>
          <a:ln w="28575">
            <a:noFill/>
            <a:round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  <a:extLst/>
        </p:spPr>
        <p:txBody>
          <a:bodyPr wrap="none" anchor="ctr"/>
          <a:lstStyle/>
          <a:p>
            <a:pPr algn="ctr"/>
            <a:r>
              <a:rPr lang="en-US" sz="1500" b="1" dirty="0" smtClean="0">
                <a:solidFill>
                  <a:schemeClr val="tx1"/>
                </a:solidFill>
                <a:cs typeface="Calibri" pitchFamily="34" charset="0"/>
              </a:rPr>
              <a:t>Inputs</a:t>
            </a:r>
          </a:p>
          <a:p>
            <a:pPr algn="ctr"/>
            <a:r>
              <a:rPr lang="en-US" sz="1500" b="1" dirty="0">
                <a:solidFill>
                  <a:schemeClr val="tx1"/>
                </a:solidFill>
                <a:cs typeface="Calibri" pitchFamily="34" charset="0"/>
              </a:rPr>
              <a:t>c</a:t>
            </a:r>
            <a:r>
              <a:rPr lang="en-US" sz="1500" b="1" dirty="0" smtClean="0">
                <a:solidFill>
                  <a:schemeClr val="tx1"/>
                </a:solidFill>
                <a:cs typeface="Calibri" pitchFamily="34" charset="0"/>
              </a:rPr>
              <a:t>onstrained to</a:t>
            </a:r>
          </a:p>
          <a:p>
            <a:pPr algn="ctr"/>
            <a:r>
              <a:rPr lang="en-US" sz="1500" b="1" dirty="0">
                <a:solidFill>
                  <a:schemeClr val="tx1"/>
                </a:solidFill>
                <a:cs typeface="Calibri" pitchFamily="34" charset="0"/>
              </a:rPr>
              <a:t>r</a:t>
            </a:r>
            <a:r>
              <a:rPr lang="en-US" sz="1500" b="1" dirty="0" smtClean="0">
                <a:solidFill>
                  <a:schemeClr val="tx1"/>
                </a:solidFill>
                <a:cs typeface="Calibri" pitchFamily="34" charset="0"/>
              </a:rPr>
              <a:t>elevant intervals</a:t>
            </a:r>
          </a:p>
        </p:txBody>
      </p:sp>
      <p:sp>
        <p:nvSpPr>
          <p:cNvPr id="23" name="Oval 16"/>
          <p:cNvSpPr>
            <a:spLocks noChangeArrowheads="1"/>
          </p:cNvSpPr>
          <p:nvPr/>
        </p:nvSpPr>
        <p:spPr bwMode="auto">
          <a:xfrm>
            <a:off x="6705600" y="4282172"/>
            <a:ext cx="1981200" cy="845195"/>
          </a:xfrm>
          <a:prstGeom prst="ellipse">
            <a:avLst/>
          </a:prstGeom>
          <a:solidFill>
            <a:srgbClr val="007DDA"/>
          </a:solidFill>
          <a:ln w="28575">
            <a:noFill/>
            <a:round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  <a:extLst/>
        </p:spPr>
        <p:txBody>
          <a:bodyPr wrap="none" anchor="ctr"/>
          <a:lstStyle/>
          <a:p>
            <a:pPr algn="ctr"/>
            <a:r>
              <a:rPr lang="en-US" sz="1500" b="1" dirty="0" smtClean="0">
                <a:solidFill>
                  <a:schemeClr val="tx1"/>
                </a:solidFill>
                <a:cs typeface="Calibri" pitchFamily="34" charset="0"/>
              </a:rPr>
              <a:t>Abstract</a:t>
            </a:r>
          </a:p>
          <a:p>
            <a:pPr algn="ctr"/>
            <a:r>
              <a:rPr lang="en-US" sz="1500" b="1" dirty="0" smtClean="0">
                <a:solidFill>
                  <a:schemeClr val="tx1"/>
                </a:solidFill>
                <a:cs typeface="Calibri" pitchFamily="34" charset="0"/>
              </a:rPr>
              <a:t>DTMC </a:t>
            </a:r>
            <a:r>
              <a:rPr lang="en-US" sz="15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1500" b="1" i="1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cxnSp>
        <p:nvCxnSpPr>
          <p:cNvPr id="24" name="Straight Arrow Connector 23"/>
          <p:cNvCxnSpPr/>
          <p:nvPr/>
        </p:nvCxnSpPr>
        <p:spPr bwMode="auto">
          <a:xfrm>
            <a:off x="1295400" y="4733330"/>
            <a:ext cx="2209800" cy="0"/>
          </a:xfrm>
          <a:prstGeom prst="straightConnector1">
            <a:avLst/>
          </a:prstGeom>
          <a:solidFill>
            <a:schemeClr val="accent1"/>
          </a:solidFill>
          <a:ln w="1270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sm"/>
          </a:ln>
          <a:effectLst/>
        </p:spPr>
      </p:cxnSp>
      <p:cxnSp>
        <p:nvCxnSpPr>
          <p:cNvPr id="25" name="Straight Arrow Connector 24"/>
          <p:cNvCxnSpPr/>
          <p:nvPr/>
        </p:nvCxnSpPr>
        <p:spPr bwMode="auto">
          <a:xfrm>
            <a:off x="5486400" y="4687610"/>
            <a:ext cx="1219200" cy="0"/>
          </a:xfrm>
          <a:prstGeom prst="straightConnector1">
            <a:avLst/>
          </a:prstGeom>
          <a:solidFill>
            <a:schemeClr val="accent1"/>
          </a:solidFill>
          <a:ln w="1270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sm"/>
          </a:ln>
          <a:effectLst/>
        </p:spPr>
      </p:cxn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5486400" y="4322296"/>
            <a:ext cx="1219200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1700" b="1" baseline="0" dirty="0" smtClean="0">
                <a:solidFill>
                  <a:schemeClr val="tx1"/>
                </a:solidFill>
                <a:cs typeface="Calibri" pitchFamily="34" charset="0"/>
              </a:rPr>
              <a:t>DTMC</a:t>
            </a:r>
          </a:p>
          <a:p>
            <a:pPr algn="ctr"/>
            <a:endParaRPr lang="en-US" sz="1700" b="1" baseline="0" dirty="0" smtClean="0">
              <a:solidFill>
                <a:schemeClr val="tx1"/>
              </a:solidFill>
              <a:cs typeface="Calibri" pitchFamily="34" charset="0"/>
            </a:endParaRPr>
          </a:p>
          <a:p>
            <a:pPr algn="ctr"/>
            <a:r>
              <a:rPr lang="en-US" sz="1700" b="1" dirty="0" smtClean="0">
                <a:solidFill>
                  <a:schemeClr val="tx1"/>
                </a:solidFill>
                <a:cs typeface="Calibri" pitchFamily="34" charset="0"/>
              </a:rPr>
              <a:t>generation</a:t>
            </a:r>
            <a:endParaRPr lang="en-US" sz="1700" b="1" baseline="0" dirty="0">
              <a:solidFill>
                <a:schemeClr val="tx1"/>
              </a:solidFill>
              <a:cs typeface="Calibri" pitchFamily="34" charset="0"/>
            </a:endParaRPr>
          </a:p>
        </p:txBody>
      </p:sp>
      <p:cxnSp>
        <p:nvCxnSpPr>
          <p:cNvPr id="27" name="Straight Connector 26"/>
          <p:cNvCxnSpPr/>
          <p:nvPr/>
        </p:nvCxnSpPr>
        <p:spPr bwMode="auto">
          <a:xfrm flipV="1">
            <a:off x="1297858" y="4064318"/>
            <a:ext cx="0" cy="714434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938867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4" grpId="0" animBg="1"/>
      <p:bldP spid="15" grpId="0" animBg="1"/>
      <p:bldP spid="16" grpId="0" animBg="1"/>
      <p:bldP spid="19" grpId="0"/>
      <p:bldP spid="22" grpId="0" animBg="1"/>
      <p:bldP spid="23" grpId="0" animBg="1"/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006448"/>
            <a:ext cx="8991600" cy="40989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016" y="990600"/>
            <a:ext cx="8740384" cy="5135563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 algn="ctr">
              <a:buNone/>
            </a:pPr>
            <a:r>
              <a:rPr lang="en-US" sz="2100" b="1" dirty="0" smtClean="0">
                <a:solidFill>
                  <a:srgbClr val="FF0000"/>
                </a:solidFill>
                <a:latin typeface="Comic Sans MS" pitchFamily="66" charset="0"/>
              </a:rPr>
              <a:t>We use a symbolic execution engine and an ILP solver</a:t>
            </a:r>
            <a:endParaRPr lang="en-US" sz="2100" b="1" dirty="0">
              <a:solidFill>
                <a:srgbClr val="FF0000"/>
              </a:solidFill>
              <a:latin typeface="Comic Sans MS" pitchFamily="66" charset="0"/>
            </a:endParaRPr>
          </a:p>
          <a:p>
            <a:endParaRPr lang="en-US" dirty="0"/>
          </a:p>
        </p:txBody>
      </p:sp>
      <p:sp>
        <p:nvSpPr>
          <p:cNvPr id="5" name="Rectangle 25"/>
          <p:cNvSpPr>
            <a:spLocks noChangeArrowheads="1"/>
          </p:cNvSpPr>
          <p:nvPr/>
        </p:nvSpPr>
        <p:spPr bwMode="auto">
          <a:xfrm>
            <a:off x="2286000" y="843915"/>
            <a:ext cx="3352800" cy="984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2100" b="1" dirty="0" smtClean="0">
                <a:solidFill>
                  <a:srgbClr val="800080"/>
                </a:solidFill>
                <a:cs typeface="Calibri" pitchFamily="34" charset="0"/>
              </a:rPr>
              <a:t>Propagate constraints backwards to inputs</a:t>
            </a:r>
            <a:endParaRPr lang="en-US" sz="2100" b="1" dirty="0">
              <a:solidFill>
                <a:srgbClr val="800080"/>
              </a:solidFill>
              <a:cs typeface="Calibri" pitchFamily="34" charset="0"/>
            </a:endParaRPr>
          </a:p>
          <a:p>
            <a:pPr algn="ctr"/>
            <a:endParaRPr lang="en-US" sz="2200" b="1" i="1" baseline="0" dirty="0">
              <a:solidFill>
                <a:srgbClr val="800080"/>
              </a:solidFill>
              <a:cs typeface="Calibri" pitchFamily="34" charset="0"/>
            </a:endParaRPr>
          </a:p>
        </p:txBody>
      </p:sp>
      <p:sp>
        <p:nvSpPr>
          <p:cNvPr id="6" name="Rectangle 25"/>
          <p:cNvSpPr>
            <a:spLocks noChangeArrowheads="1"/>
          </p:cNvSpPr>
          <p:nvPr/>
        </p:nvSpPr>
        <p:spPr bwMode="auto">
          <a:xfrm>
            <a:off x="6019800" y="879379"/>
            <a:ext cx="33528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2100" b="1" dirty="0" smtClean="0">
                <a:solidFill>
                  <a:srgbClr val="800080"/>
                </a:solidFill>
                <a:cs typeface="Calibri" pitchFamily="34" charset="0"/>
              </a:rPr>
              <a:t>Obtain a set of </a:t>
            </a:r>
          </a:p>
          <a:p>
            <a:pPr algn="ctr"/>
            <a:r>
              <a:rPr lang="en-US" sz="2100" b="1" dirty="0" smtClean="0">
                <a:solidFill>
                  <a:srgbClr val="800080"/>
                </a:solidFill>
                <a:cs typeface="Calibri" pitchFamily="34" charset="0"/>
              </a:rPr>
              <a:t>integer linear constraints</a:t>
            </a:r>
            <a:endParaRPr lang="en-US" sz="2200" b="1" i="1" baseline="0" dirty="0">
              <a:solidFill>
                <a:srgbClr val="800080"/>
              </a:solidFill>
              <a:cs typeface="Calibri" pitchFamily="34" charset="0"/>
            </a:endParaRPr>
          </a:p>
        </p:txBody>
      </p:sp>
      <p:sp>
        <p:nvSpPr>
          <p:cNvPr id="7" name="Rectangle 25"/>
          <p:cNvSpPr>
            <a:spLocks noChangeArrowheads="1"/>
          </p:cNvSpPr>
          <p:nvPr/>
        </p:nvSpPr>
        <p:spPr bwMode="auto">
          <a:xfrm>
            <a:off x="4191000" y="5029200"/>
            <a:ext cx="3352800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2100" b="1" dirty="0" smtClean="0">
                <a:solidFill>
                  <a:srgbClr val="800080"/>
                </a:solidFill>
                <a:cs typeface="Calibri" pitchFamily="34" charset="0"/>
              </a:rPr>
              <a:t>Solving ILP to</a:t>
            </a:r>
            <a:r>
              <a:rPr lang="en-US" sz="2200" b="1" i="1" dirty="0" smtClean="0">
                <a:solidFill>
                  <a:srgbClr val="800080"/>
                </a:solidFill>
                <a:cs typeface="Calibri" pitchFamily="34" charset="0"/>
              </a:rPr>
              <a:t> </a:t>
            </a:r>
          </a:p>
          <a:p>
            <a:pPr algn="ctr"/>
            <a:r>
              <a:rPr lang="en-US" sz="2200" b="1" dirty="0" smtClean="0">
                <a:solidFill>
                  <a:srgbClr val="800080"/>
                </a:solidFill>
                <a:cs typeface="Calibri" pitchFamily="34" charset="0"/>
              </a:rPr>
              <a:t>obtain value-based intervals</a:t>
            </a:r>
            <a:endParaRPr lang="en-US" sz="2100" b="1" dirty="0" smtClean="0">
              <a:solidFill>
                <a:srgbClr val="800080"/>
              </a:solidFill>
              <a:cs typeface="Calibri" pitchFamily="34" charset="0"/>
            </a:endParaRPr>
          </a:p>
        </p:txBody>
      </p:sp>
      <p:sp>
        <p:nvSpPr>
          <p:cNvPr id="8" name="Rectangle 25"/>
          <p:cNvSpPr>
            <a:spLocks noChangeArrowheads="1"/>
          </p:cNvSpPr>
          <p:nvPr/>
        </p:nvSpPr>
        <p:spPr bwMode="auto">
          <a:xfrm>
            <a:off x="838200" y="5046659"/>
            <a:ext cx="33528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2100" b="1" dirty="0" smtClean="0">
                <a:solidFill>
                  <a:srgbClr val="800080"/>
                </a:solidFill>
                <a:cs typeface="Calibri" pitchFamily="34" charset="0"/>
              </a:rPr>
              <a:t>Using intervals to generate relevant DTMC states</a:t>
            </a:r>
          </a:p>
        </p:txBody>
      </p:sp>
    </p:spTree>
    <p:extLst>
      <p:ext uri="{BB962C8B-B14F-4D97-AF65-F5344CB8AC3E}">
        <p14:creationId xmlns:p14="http://schemas.microsoft.com/office/powerpoint/2010/main" val="4232403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source code </a:t>
            </a:r>
          </a:p>
        </p:txBody>
      </p:sp>
      <p:sp>
        <p:nvSpPr>
          <p:cNvPr id="21504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731837"/>
            <a:ext cx="8610600" cy="51355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We consider </a:t>
            </a:r>
            <a:r>
              <a:rPr lang="en-US" b="1" dirty="0" smtClean="0"/>
              <a:t>R</a:t>
            </a:r>
            <a:r>
              <a:rPr lang="en-US" dirty="0" smtClean="0"/>
              <a:t>egister </a:t>
            </a:r>
            <a:r>
              <a:rPr lang="en-US" b="1" dirty="0" smtClean="0"/>
              <a:t>T</a:t>
            </a:r>
            <a:r>
              <a:rPr lang="en-US" dirty="0" smtClean="0"/>
              <a:t>ransfer </a:t>
            </a:r>
            <a:r>
              <a:rPr lang="en-US" b="1" dirty="0" smtClean="0"/>
              <a:t>L</a:t>
            </a:r>
            <a:r>
              <a:rPr lang="en-US" dirty="0" smtClean="0"/>
              <a:t>evel (RTL) designs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Data is represented as variables in the “</a:t>
            </a:r>
            <a:r>
              <a:rPr lang="en-US" b="1" i="1" dirty="0" smtClean="0"/>
              <a:t>program</a:t>
            </a:r>
            <a:r>
              <a:rPr lang="en-US" dirty="0" smtClean="0"/>
              <a:t>”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Variables are assigned </a:t>
            </a:r>
            <a:r>
              <a:rPr lang="en-US" dirty="0" smtClean="0"/>
              <a:t>integer </a:t>
            </a:r>
            <a:r>
              <a:rPr lang="en-US" dirty="0" smtClean="0"/>
              <a:t>values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An</a:t>
            </a:r>
            <a:r>
              <a:rPr lang="en-US" i="1" dirty="0" smtClean="0"/>
              <a:t>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/>
              <a:t>-bit variable can be assigned </a:t>
            </a:r>
            <a:r>
              <a:rPr lang="en-US" sz="2400" dirty="0" smtClean="0"/>
              <a:t>2</a:t>
            </a:r>
            <a:r>
              <a:rPr lang="en-US" sz="2400" i="1" baseline="30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/>
              <a:t> numeric values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1800" b="1" dirty="0" smtClean="0">
              <a:solidFill>
                <a:srgbClr val="000066"/>
              </a:solidFill>
              <a:latin typeface="QuickType II Mono" pitchFamily="49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pl-PL" sz="1800" b="1" dirty="0" smtClean="0">
                <a:solidFill>
                  <a:srgbClr val="000066"/>
                </a:solidFill>
                <a:latin typeface="QuickType II Mono" pitchFamily="49" charset="0"/>
              </a:rPr>
              <a:t>input [9:0] I1,I2,I3;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sz="1800" b="1" dirty="0" smtClean="0">
                <a:solidFill>
                  <a:srgbClr val="000066"/>
                </a:solidFill>
                <a:latin typeface="QuickType II Mono" pitchFamily="49" charset="0"/>
              </a:rPr>
              <a:t>output [9:0] O1;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sz="1800" b="1" dirty="0" smtClean="0">
                <a:solidFill>
                  <a:srgbClr val="000066"/>
                </a:solidFill>
                <a:latin typeface="QuickType II Mono" pitchFamily="49" charset="0"/>
              </a:rPr>
              <a:t>always @(posedge clk)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b="1" dirty="0" smtClean="0">
                <a:solidFill>
                  <a:srgbClr val="000066"/>
                </a:solidFill>
                <a:latin typeface="QuickType II Mono" pitchFamily="49" charset="0"/>
              </a:rPr>
              <a:t>if (select)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b="1" dirty="0">
                <a:solidFill>
                  <a:srgbClr val="000066"/>
                </a:solidFill>
                <a:latin typeface="QuickType II Mono" pitchFamily="49" charset="0"/>
              </a:rPr>
              <a:t>	</a:t>
            </a:r>
            <a:r>
              <a:rPr lang="en-US" sz="1800" b="1" dirty="0" smtClean="0">
                <a:solidFill>
                  <a:srgbClr val="000066"/>
                </a:solidFill>
                <a:latin typeface="QuickType II Mono" pitchFamily="49" charset="0"/>
              </a:rPr>
              <a:t>O1</a:t>
            </a:r>
            <a:r>
              <a:rPr lang="pl-PL" sz="1800" b="1" dirty="0" smtClean="0">
                <a:solidFill>
                  <a:srgbClr val="000066"/>
                </a:solidFill>
                <a:latin typeface="QuickType II Mono" pitchFamily="49" charset="0"/>
              </a:rPr>
              <a:t> &lt;= I1</a:t>
            </a:r>
            <a:r>
              <a:rPr lang="en-US" sz="1800" b="1" dirty="0" smtClean="0">
                <a:solidFill>
                  <a:srgbClr val="000066"/>
                </a:solidFill>
                <a:latin typeface="QuickType II Mono" pitchFamily="49" charset="0"/>
              </a:rPr>
              <a:t> + </a:t>
            </a:r>
            <a:r>
              <a:rPr lang="pl-PL" sz="1800" b="1" dirty="0" smtClean="0">
                <a:solidFill>
                  <a:srgbClr val="000066"/>
                </a:solidFill>
                <a:latin typeface="QuickType II Mono" pitchFamily="49" charset="0"/>
              </a:rPr>
              <a:t>I2;</a:t>
            </a:r>
            <a:r>
              <a:rPr lang="en-US" sz="1800" b="1" dirty="0" smtClean="0">
                <a:solidFill>
                  <a:srgbClr val="000066"/>
                </a:solidFill>
                <a:latin typeface="QuickType II Mono" pitchFamily="49" charset="0"/>
              </a:rPr>
              <a:t>   </a:t>
            </a:r>
            <a:r>
              <a:rPr lang="en-US" sz="1800" b="1" dirty="0" smtClean="0">
                <a:solidFill>
                  <a:srgbClr val="C00000"/>
                </a:solidFill>
              </a:rPr>
              <a:t>RTL Path </a:t>
            </a:r>
            <a:r>
              <a:rPr lang="en-US" sz="1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1800" b="1" i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pl-PL" sz="1800" b="1" i="1" baseline="-25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b="1" dirty="0">
                <a:solidFill>
                  <a:srgbClr val="000066"/>
                </a:solidFill>
                <a:latin typeface="QuickType II Mono" pitchFamily="49" charset="0"/>
              </a:rPr>
              <a:t>e</a:t>
            </a:r>
            <a:r>
              <a:rPr lang="en-US" sz="1800" b="1" dirty="0" smtClean="0">
                <a:solidFill>
                  <a:srgbClr val="000066"/>
                </a:solidFill>
                <a:latin typeface="QuickType II Mono" pitchFamily="49" charset="0"/>
              </a:rPr>
              <a:t>lse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b="1" dirty="0">
                <a:solidFill>
                  <a:srgbClr val="000066"/>
                </a:solidFill>
                <a:latin typeface="QuickType II Mono" pitchFamily="49" charset="0"/>
              </a:rPr>
              <a:t>	</a:t>
            </a:r>
            <a:r>
              <a:rPr lang="en-US" sz="1800" b="1" dirty="0" smtClean="0">
                <a:solidFill>
                  <a:srgbClr val="000066"/>
                </a:solidFill>
                <a:latin typeface="QuickType II Mono" pitchFamily="49" charset="0"/>
              </a:rPr>
              <a:t>O1</a:t>
            </a:r>
            <a:r>
              <a:rPr lang="pl-PL" sz="1800" b="1" dirty="0" smtClean="0">
                <a:solidFill>
                  <a:srgbClr val="000066"/>
                </a:solidFill>
                <a:latin typeface="QuickType II Mono" pitchFamily="49" charset="0"/>
              </a:rPr>
              <a:t> &lt;= </a:t>
            </a:r>
            <a:r>
              <a:rPr lang="en-US" sz="1800" b="1" dirty="0">
                <a:solidFill>
                  <a:srgbClr val="000066"/>
                </a:solidFill>
                <a:latin typeface="QuickType II Mono" pitchFamily="49" charset="0"/>
              </a:rPr>
              <a:t>4</a:t>
            </a:r>
            <a:r>
              <a:rPr lang="en-US" sz="1800" b="1" dirty="0" smtClean="0">
                <a:solidFill>
                  <a:srgbClr val="000066"/>
                </a:solidFill>
                <a:latin typeface="QuickType II Mono" pitchFamily="49" charset="0"/>
              </a:rPr>
              <a:t>*</a:t>
            </a:r>
            <a:r>
              <a:rPr lang="pl-PL" sz="1800" b="1" dirty="0" smtClean="0">
                <a:solidFill>
                  <a:srgbClr val="000066"/>
                </a:solidFill>
                <a:latin typeface="QuickType II Mono" pitchFamily="49" charset="0"/>
              </a:rPr>
              <a:t>I</a:t>
            </a:r>
            <a:r>
              <a:rPr lang="en-US" sz="1800" b="1" dirty="0" smtClean="0">
                <a:solidFill>
                  <a:srgbClr val="000066"/>
                </a:solidFill>
                <a:latin typeface="QuickType II Mono" pitchFamily="49" charset="0"/>
              </a:rPr>
              <a:t>2</a:t>
            </a:r>
            <a:r>
              <a:rPr lang="pl-PL" sz="1800" b="1" dirty="0" smtClean="0">
                <a:solidFill>
                  <a:srgbClr val="000066"/>
                </a:solidFill>
                <a:latin typeface="QuickType II Mono" pitchFamily="49" charset="0"/>
              </a:rPr>
              <a:t> + I</a:t>
            </a:r>
            <a:r>
              <a:rPr lang="en-US" sz="1800" b="1" dirty="0" smtClean="0">
                <a:solidFill>
                  <a:srgbClr val="000066"/>
                </a:solidFill>
                <a:latin typeface="QuickType II Mono" pitchFamily="49" charset="0"/>
              </a:rPr>
              <a:t>3</a:t>
            </a:r>
            <a:r>
              <a:rPr lang="pl-PL" sz="1800" b="1" dirty="0" smtClean="0">
                <a:solidFill>
                  <a:srgbClr val="000066"/>
                </a:solidFill>
                <a:latin typeface="QuickType II Mono" pitchFamily="49" charset="0"/>
              </a:rPr>
              <a:t>; </a:t>
            </a:r>
            <a:r>
              <a:rPr lang="en-US" sz="1800" b="1" dirty="0" smtClean="0">
                <a:solidFill>
                  <a:srgbClr val="C00000"/>
                </a:solidFill>
              </a:rPr>
              <a:t>RTL Path </a:t>
            </a:r>
            <a:r>
              <a:rPr lang="en-US" sz="1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1800" b="1" i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b="1" dirty="0" smtClean="0">
                <a:solidFill>
                  <a:srgbClr val="000066"/>
                </a:solidFill>
                <a:latin typeface="QuickType II Mono" pitchFamily="49" charset="0"/>
              </a:rPr>
              <a:t>e</a:t>
            </a:r>
            <a:r>
              <a:rPr lang="pl-PL" sz="1800" b="1" dirty="0" smtClean="0">
                <a:solidFill>
                  <a:srgbClr val="000066"/>
                </a:solidFill>
                <a:latin typeface="QuickType II Mono" pitchFamily="49" charset="0"/>
              </a:rPr>
              <a:t>nd</a:t>
            </a:r>
            <a:endParaRPr lang="en-US" sz="1800" b="1" dirty="0" smtClean="0">
              <a:solidFill>
                <a:srgbClr val="000066"/>
              </a:solidFill>
              <a:latin typeface="QuickType II Mono" pitchFamily="49" charset="0"/>
            </a:endParaRPr>
          </a:p>
          <a:p>
            <a:pPr>
              <a:lnSpc>
                <a:spcPct val="90000"/>
              </a:lnSpc>
            </a:pPr>
            <a:r>
              <a:rPr lang="en-US" dirty="0" smtClean="0">
                <a:latin typeface="+mj-lt"/>
              </a:rPr>
              <a:t>In the example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latin typeface="+mj-lt"/>
              </a:rPr>
              <a:t>10-bit variables (</a:t>
            </a:r>
            <a:r>
              <a:rPr lang="en-US" sz="2000" b="1" dirty="0" smtClean="0">
                <a:latin typeface="+mj-lt"/>
              </a:rPr>
              <a:t>2</a:t>
            </a:r>
            <a:r>
              <a:rPr lang="en-US" sz="2000" b="1" baseline="30000" dirty="0" smtClean="0">
                <a:latin typeface="+mj-lt"/>
              </a:rPr>
              <a:t>10</a:t>
            </a:r>
            <a:r>
              <a:rPr lang="en-US" sz="2000" dirty="0" smtClean="0">
                <a:latin typeface="+mj-lt"/>
              </a:rPr>
              <a:t> possible numeric values)</a:t>
            </a:r>
          </a:p>
        </p:txBody>
      </p:sp>
      <p:sp>
        <p:nvSpPr>
          <p:cNvPr id="215044" name="Rectangle 4"/>
          <p:cNvSpPr>
            <a:spLocks noChangeArrowheads="1"/>
          </p:cNvSpPr>
          <p:nvPr/>
        </p:nvSpPr>
        <p:spPr bwMode="auto">
          <a:xfrm>
            <a:off x="4876800" y="2910245"/>
            <a:ext cx="1871663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sz="1900" b="1" dirty="0">
                <a:solidFill>
                  <a:srgbClr val="800080"/>
                </a:solidFill>
              </a:rPr>
              <a:t>Input variables</a:t>
            </a:r>
          </a:p>
        </p:txBody>
      </p:sp>
      <p:sp>
        <p:nvSpPr>
          <p:cNvPr id="215045" name="Line 5"/>
          <p:cNvSpPr>
            <a:spLocks noChangeShapeType="1"/>
          </p:cNvSpPr>
          <p:nvPr/>
        </p:nvSpPr>
        <p:spPr bwMode="auto">
          <a:xfrm>
            <a:off x="4191000" y="3111857"/>
            <a:ext cx="584200" cy="0"/>
          </a:xfrm>
          <a:prstGeom prst="line">
            <a:avLst/>
          </a:prstGeom>
          <a:noFill/>
          <a:ln w="28575">
            <a:solidFill>
              <a:srgbClr val="80008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48" name="Rectangle 8"/>
          <p:cNvSpPr>
            <a:spLocks noChangeArrowheads="1"/>
          </p:cNvSpPr>
          <p:nvPr/>
        </p:nvSpPr>
        <p:spPr bwMode="auto">
          <a:xfrm>
            <a:off x="4876800" y="3215045"/>
            <a:ext cx="1871663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sz="1900" b="1" dirty="0">
                <a:solidFill>
                  <a:srgbClr val="800080"/>
                </a:solidFill>
              </a:rPr>
              <a:t>Output variables</a:t>
            </a:r>
          </a:p>
        </p:txBody>
      </p:sp>
      <p:sp>
        <p:nvSpPr>
          <p:cNvPr id="215049" name="Line 9"/>
          <p:cNvSpPr>
            <a:spLocks noChangeShapeType="1"/>
          </p:cNvSpPr>
          <p:nvPr/>
        </p:nvSpPr>
        <p:spPr bwMode="auto">
          <a:xfrm>
            <a:off x="4191000" y="3389669"/>
            <a:ext cx="584200" cy="0"/>
          </a:xfrm>
          <a:prstGeom prst="line">
            <a:avLst/>
          </a:prstGeom>
          <a:noFill/>
          <a:ln w="28575">
            <a:solidFill>
              <a:srgbClr val="80008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50" name="Rectangle 10"/>
          <p:cNvSpPr>
            <a:spLocks noChangeArrowheads="1"/>
          </p:cNvSpPr>
          <p:nvPr/>
        </p:nvSpPr>
        <p:spPr bwMode="auto">
          <a:xfrm>
            <a:off x="4876800" y="3553182"/>
            <a:ext cx="3751263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sz="1900" b="1" dirty="0">
                <a:solidFill>
                  <a:srgbClr val="660066"/>
                </a:solidFill>
              </a:rPr>
              <a:t>Rising edge of clock = Next time step</a:t>
            </a:r>
          </a:p>
        </p:txBody>
      </p:sp>
      <p:sp>
        <p:nvSpPr>
          <p:cNvPr id="215051" name="Line 11"/>
          <p:cNvSpPr>
            <a:spLocks noChangeShapeType="1"/>
          </p:cNvSpPr>
          <p:nvPr/>
        </p:nvSpPr>
        <p:spPr bwMode="auto">
          <a:xfrm>
            <a:off x="4191000" y="3694469"/>
            <a:ext cx="584200" cy="0"/>
          </a:xfrm>
          <a:prstGeom prst="line">
            <a:avLst/>
          </a:prstGeom>
          <a:noFill/>
          <a:ln w="28575">
            <a:solidFill>
              <a:srgbClr val="660066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52" name="Rectangle 12"/>
          <p:cNvSpPr>
            <a:spLocks noChangeArrowheads="1"/>
          </p:cNvSpPr>
          <p:nvPr/>
        </p:nvSpPr>
        <p:spPr bwMode="auto">
          <a:xfrm>
            <a:off x="5562600" y="4413647"/>
            <a:ext cx="2557463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660066"/>
                </a:solidFill>
              </a:rPr>
              <a:t>Assignment of values   in each clock cycle</a:t>
            </a:r>
            <a:endParaRPr lang="en-US" sz="2000" b="1" i="1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8505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13"/>
          <p:cNvSpPr>
            <a:spLocks noChangeArrowheads="1"/>
          </p:cNvSpPr>
          <p:nvPr/>
        </p:nvSpPr>
        <p:spPr bwMode="auto">
          <a:xfrm>
            <a:off x="2819400" y="3276600"/>
            <a:ext cx="3962400" cy="609600"/>
          </a:xfrm>
          <a:prstGeom prst="roundRect">
            <a:avLst>
              <a:gd name="adj" fmla="val 28764"/>
            </a:avLst>
          </a:prstGeom>
          <a:solidFill>
            <a:schemeClr val="bg2">
              <a:alpha val="4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Statistically distributed data</a:t>
            </a:r>
          </a:p>
        </p:txBody>
      </p:sp>
      <p:graphicFrame>
        <p:nvGraphicFramePr>
          <p:cNvPr id="216068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225151"/>
              </p:ext>
            </p:extLst>
          </p:nvPr>
        </p:nvGraphicFramePr>
        <p:xfrm>
          <a:off x="2781300" y="3378200"/>
          <a:ext cx="40005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02" name="Equation" r:id="rId3" imgW="1600200" imgH="203040" progId="Equation.DSMT4">
                  <p:embed/>
                </p:oleObj>
              </mc:Choice>
              <mc:Fallback>
                <p:oleObj name="Equation" r:id="rId3" imgW="16002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1300" y="3378200"/>
                        <a:ext cx="40005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6067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28600" y="863600"/>
            <a:ext cx="8763000" cy="584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Assumptions on input variables (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)</a:t>
            </a:r>
          </a:p>
          <a:p>
            <a:pPr lvl="1">
              <a:lnSpc>
                <a:spcPct val="90000"/>
              </a:lnSpc>
            </a:pPr>
            <a:r>
              <a:rPr lang="en-US" sz="2200" dirty="0" smtClean="0">
                <a:latin typeface="Calibri" pitchFamily="34" charset="0"/>
                <a:cs typeface="Calibri" pitchFamily="34" charset="0"/>
              </a:rPr>
              <a:t>Statistically independent</a:t>
            </a:r>
          </a:p>
          <a:p>
            <a:pPr lvl="1">
              <a:lnSpc>
                <a:spcPct val="90000"/>
              </a:lnSpc>
            </a:pPr>
            <a:r>
              <a:rPr lang="en-US" sz="2200" dirty="0" smtClean="0">
                <a:latin typeface="Calibri" pitchFamily="34" charset="0"/>
                <a:cs typeface="Calibri" pitchFamily="34" charset="0"/>
              </a:rPr>
              <a:t>Probability distributions are </a:t>
            </a:r>
            <a:r>
              <a:rPr lang="en-US" sz="2200" b="1" i="1" dirty="0" smtClean="0">
                <a:latin typeface="Calibri" pitchFamily="34" charset="0"/>
                <a:cs typeface="Calibri" pitchFamily="34" charset="0"/>
              </a:rPr>
              <a:t>stationary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(do not change over time)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1">
              <a:lnSpc>
                <a:spcPct val="90000"/>
              </a:lnSpc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2400" b="1" i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System function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for variable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v</a:t>
            </a:r>
          </a:p>
          <a:p>
            <a:pPr lvl="1">
              <a:lnSpc>
                <a:spcPct val="90000"/>
              </a:lnSpc>
            </a:pPr>
            <a:r>
              <a:rPr lang="en-US" sz="2200" dirty="0">
                <a:latin typeface="Calibri" pitchFamily="34" charset="0"/>
                <a:cs typeface="Calibri" pitchFamily="34" charset="0"/>
              </a:rPr>
              <a:t>A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 “</a:t>
            </a:r>
            <a:r>
              <a:rPr lang="en-US" sz="2200" i="1" dirty="0" smtClean="0">
                <a:latin typeface="Calibri" pitchFamily="34" charset="0"/>
                <a:cs typeface="Calibri" pitchFamily="34" charset="0"/>
              </a:rPr>
              <a:t>formula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” for evaluation of</a:t>
            </a:r>
            <a:r>
              <a:rPr lang="en-US" sz="22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200" b="1" i="1" dirty="0" smtClean="0">
                <a:latin typeface="Calibri" pitchFamily="34" charset="0"/>
                <a:cs typeface="Calibri" pitchFamily="34" charset="0"/>
              </a:rPr>
              <a:t> 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as a function of input values</a:t>
            </a:r>
          </a:p>
          <a:p>
            <a:pPr lvl="1">
              <a:lnSpc>
                <a:spcPct val="90000"/>
              </a:lnSpc>
            </a:pP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lvl="1">
              <a:lnSpc>
                <a:spcPct val="90000"/>
              </a:lnSpc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1">
              <a:lnSpc>
                <a:spcPct val="90000"/>
              </a:lnSpc>
            </a:pPr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Sup(v)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 is the </a:t>
            </a:r>
            <a:r>
              <a:rPr lang="en-US" sz="2200" b="1" i="1" dirty="0" smtClean="0">
                <a:solidFill>
                  <a:srgbClr val="CC0000"/>
                </a:solidFill>
                <a:latin typeface="Calibri" pitchFamily="34" charset="0"/>
                <a:cs typeface="Calibri" pitchFamily="34" charset="0"/>
              </a:rPr>
              <a:t>support</a:t>
            </a:r>
            <a:r>
              <a:rPr lang="en-US" sz="22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of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v</a:t>
            </a:r>
          </a:p>
          <a:p>
            <a:pPr lvl="1">
              <a:lnSpc>
                <a:spcPct val="90000"/>
              </a:lnSpc>
            </a:pPr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200" b="1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200" b="1" dirty="0" smtClean="0">
                <a:latin typeface="Calibri" pitchFamily="34" charset="0"/>
                <a:cs typeface="Calibri" pitchFamily="34" charset="0"/>
              </a:rPr>
              <a:t> 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is the system function for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200" i="1" dirty="0" smtClean="0">
                <a:latin typeface="+mj-lt"/>
              </a:rPr>
              <a:t>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in</a:t>
            </a:r>
            <a:r>
              <a:rPr lang="en-US" sz="22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path </a:t>
            </a:r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200" b="1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</a:p>
          <a:p>
            <a:pPr lvl="1">
              <a:lnSpc>
                <a:spcPct val="90000"/>
              </a:lnSpc>
            </a:pPr>
            <a:endParaRPr lang="en-US" sz="2200" b="1" baseline="-250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90000"/>
              </a:lnSpc>
            </a:pPr>
            <a:endParaRPr lang="en-US" sz="2000" dirty="0" smtClean="0">
              <a:latin typeface="+mj-lt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sz="2200" b="1" dirty="0" smtClean="0">
                <a:solidFill>
                  <a:srgbClr val="FF0000"/>
                </a:solidFill>
                <a:latin typeface="Comic Sans MS" pitchFamily="66" charset="0"/>
              </a:rPr>
              <a:t>We formally represent the statistical behavior of a design</a:t>
            </a:r>
          </a:p>
          <a:p>
            <a:pPr lvl="1">
              <a:lnSpc>
                <a:spcPct val="90000"/>
              </a:lnSpc>
            </a:pPr>
            <a:endParaRPr lang="en-US" sz="2000" i="1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97950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Statistical model for RTL</a:t>
            </a:r>
          </a:p>
        </p:txBody>
      </p:sp>
      <p:sp>
        <p:nvSpPr>
          <p:cNvPr id="218115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762000"/>
            <a:ext cx="84582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We use Discrete Time Markov Chains (DTMCs)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Use RTL inputs as state variables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DTMC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b="1" i="1" dirty="0"/>
              <a:t> </a:t>
            </a:r>
            <a:r>
              <a:rPr lang="en-US" dirty="0" smtClean="0"/>
              <a:t>for an RTL variable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v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State variables </a:t>
            </a:r>
            <a:r>
              <a:rPr lang="en-US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Sup(v)</a:t>
            </a:r>
            <a:endParaRPr lang="en-US" sz="3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en-US" sz="3200" dirty="0" smtClean="0"/>
          </a:p>
          <a:p>
            <a:pPr>
              <a:lnSpc>
                <a:spcPct val="90000"/>
              </a:lnSpc>
            </a:pPr>
            <a:endParaRPr lang="en-US" sz="3200" dirty="0" smtClean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buFontTx/>
              <a:buNone/>
            </a:pP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latin typeface="QuickType II Mono" pitchFamily="49" charset="0"/>
              </a:rPr>
              <a:t>if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  <a:latin typeface="QuickType II Mono" pitchFamily="49" charset="0"/>
              </a:rPr>
              <a:t>(select)</a:t>
            </a:r>
          </a:p>
          <a:p>
            <a:pPr>
              <a:buFontTx/>
              <a:buNone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QuickType II Mono" pitchFamily="49" charset="0"/>
              </a:rPr>
              <a:t>	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  <a:latin typeface="QuickType II Mono" pitchFamily="49" charset="0"/>
              </a:rPr>
              <a:t>O</a:t>
            </a:r>
            <a:r>
              <a:rPr lang="pl-PL" sz="1800" b="1" dirty="0">
                <a:solidFill>
                  <a:schemeClr val="accent6">
                    <a:lumMod val="75000"/>
                  </a:schemeClr>
                </a:solidFill>
                <a:latin typeface="QuickType II Mono" pitchFamily="49" charset="0"/>
              </a:rPr>
              <a:t>1 &lt;= I1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  <a:latin typeface="QuickType II Mono" pitchFamily="49" charset="0"/>
              </a:rPr>
              <a:t> + I2;            </a:t>
            </a:r>
            <a:r>
              <a:rPr lang="en-US" sz="2000" b="1" u="sng" dirty="0" smtClean="0">
                <a:solidFill>
                  <a:srgbClr val="002060"/>
                </a:solidFill>
              </a:rPr>
              <a:t>DTMC for </a:t>
            </a:r>
            <a:r>
              <a:rPr lang="en-US" sz="2000" b="1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O1</a:t>
            </a:r>
            <a:endParaRPr lang="en-US" sz="2000" b="1" i="1" u="sng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  <a:latin typeface="QuickType II Mono" pitchFamily="49" charset="0"/>
              </a:rPr>
              <a:t>e</a:t>
            </a: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latin typeface="QuickType II Mono" pitchFamily="49" charset="0"/>
              </a:rPr>
              <a:t>lse</a:t>
            </a:r>
            <a:r>
              <a:rPr lang="en-US" sz="2000" b="1" dirty="0" smtClean="0">
                <a:solidFill>
                  <a:schemeClr val="accent2"/>
                </a:solidFill>
                <a:latin typeface="QuickType II Mono" pitchFamily="49" charset="0"/>
              </a:rPr>
              <a:t>                         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 = </a:t>
            </a:r>
            <a:r>
              <a:rPr lang="en-US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Sup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(O1) = { I1, I2, I3 } </a:t>
            </a:r>
            <a:endParaRPr lang="en-US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en-US" sz="2000" b="1" dirty="0">
                <a:solidFill>
                  <a:schemeClr val="accent2"/>
                </a:solidFill>
                <a:latin typeface="QuickType II Mono" pitchFamily="49" charset="0"/>
              </a:rPr>
              <a:t>	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  <a:latin typeface="QuickType II Mono" pitchFamily="49" charset="0"/>
              </a:rPr>
              <a:t>O1</a:t>
            </a:r>
            <a:r>
              <a:rPr lang="pl-PL" sz="1800" b="1" dirty="0">
                <a:solidFill>
                  <a:schemeClr val="accent6">
                    <a:lumMod val="75000"/>
                  </a:schemeClr>
                </a:solidFill>
                <a:latin typeface="QuickType II Mono" pitchFamily="49" charset="0"/>
              </a:rPr>
              <a:t> &lt;=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  <a:latin typeface="QuickType II Mono" pitchFamily="49" charset="0"/>
              </a:rPr>
              <a:t>4*</a:t>
            </a:r>
            <a:r>
              <a:rPr lang="pl-PL" sz="1800" b="1" dirty="0">
                <a:solidFill>
                  <a:schemeClr val="accent6">
                    <a:lumMod val="75000"/>
                  </a:schemeClr>
                </a:solidFill>
                <a:latin typeface="QuickType II Mono" pitchFamily="49" charset="0"/>
              </a:rPr>
              <a:t>I2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  <a:latin typeface="QuickType II Mono" pitchFamily="49" charset="0"/>
              </a:rPr>
              <a:t>+</a:t>
            </a:r>
            <a:r>
              <a:rPr lang="pl-PL" sz="1800" b="1" dirty="0">
                <a:solidFill>
                  <a:schemeClr val="accent6">
                    <a:lumMod val="75000"/>
                  </a:schemeClr>
                </a:solidFill>
                <a:latin typeface="QuickType II Mono" pitchFamily="49" charset="0"/>
              </a:rPr>
              <a:t> I3;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  <a:latin typeface="QuickType II Mono" pitchFamily="49" charset="0"/>
              </a:rPr>
              <a:t>          </a:t>
            </a: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latin typeface="QuickType II Mono" pitchFamily="49" charset="0"/>
              </a:rPr>
              <a:t>   </a:t>
            </a:r>
            <a:r>
              <a:rPr lang="en-US" sz="2000" dirty="0" smtClean="0">
                <a:solidFill>
                  <a:srgbClr val="002060"/>
                </a:solidFill>
              </a:rPr>
              <a:t>DTMC has </a:t>
            </a:r>
            <a:r>
              <a:rPr lang="en-US" sz="2000" b="1" dirty="0" smtClean="0">
                <a:solidFill>
                  <a:srgbClr val="002060"/>
                </a:solidFill>
              </a:rPr>
              <a:t>2</a:t>
            </a:r>
            <a:r>
              <a:rPr lang="en-US" sz="2000" b="1" baseline="30000" dirty="0" smtClean="0">
                <a:solidFill>
                  <a:srgbClr val="002060"/>
                </a:solidFill>
              </a:rPr>
              <a:t>30</a:t>
            </a:r>
            <a:r>
              <a:rPr lang="en-US" sz="2000" b="1" dirty="0" smtClean="0">
                <a:solidFill>
                  <a:srgbClr val="002060"/>
                </a:solidFill>
              </a:rPr>
              <a:t> states</a:t>
            </a:r>
          </a:p>
          <a:p>
            <a:pPr>
              <a:lnSpc>
                <a:spcPct val="90000"/>
              </a:lnSpc>
            </a:pPr>
            <a:r>
              <a:rPr lang="en-US" dirty="0"/>
              <a:t>Define state variables independently in PRISM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Reduce complexity of PRISM model description</a:t>
            </a:r>
          </a:p>
          <a:p>
            <a:pPr>
              <a:buFontTx/>
              <a:buNone/>
            </a:pPr>
            <a:endParaRPr lang="en-US" b="1" dirty="0" smtClean="0">
              <a:solidFill>
                <a:srgbClr val="FF0000"/>
              </a:solidFill>
            </a:endParaRPr>
          </a:p>
        </p:txBody>
      </p:sp>
      <p:sp>
        <p:nvSpPr>
          <p:cNvPr id="218128" name="Oval 16"/>
          <p:cNvSpPr>
            <a:spLocks noChangeArrowheads="1"/>
          </p:cNvSpPr>
          <p:nvPr/>
        </p:nvSpPr>
        <p:spPr bwMode="auto">
          <a:xfrm>
            <a:off x="609600" y="2667000"/>
            <a:ext cx="2679700" cy="990600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 w="28575">
            <a:noFill/>
            <a:round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  <a:extLst/>
        </p:spPr>
        <p:txBody>
          <a:bodyPr wrap="none" anchor="ctr"/>
          <a:lstStyle/>
          <a:p>
            <a:pPr algn="ctr"/>
            <a:r>
              <a:rPr lang="en-US" sz="1800" b="1" baseline="0" dirty="0">
                <a:solidFill>
                  <a:schemeClr val="tx1"/>
                </a:solidFill>
                <a:cs typeface="Calibri" pitchFamily="34" charset="0"/>
              </a:rPr>
              <a:t>An assignment of values </a:t>
            </a:r>
          </a:p>
          <a:p>
            <a:pPr algn="ctr"/>
            <a:r>
              <a:rPr lang="en-US" sz="1800" b="1" baseline="0" dirty="0">
                <a:solidFill>
                  <a:schemeClr val="tx1"/>
                </a:solidFill>
                <a:cs typeface="Calibri" pitchFamily="34" charset="0"/>
              </a:rPr>
              <a:t>to </a:t>
            </a:r>
            <a:r>
              <a:rPr lang="en-US" sz="1800" b="1" i="1" baseline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Sup(v)</a:t>
            </a:r>
          </a:p>
        </p:txBody>
      </p:sp>
      <p:sp>
        <p:nvSpPr>
          <p:cNvPr id="218129" name="Line 17"/>
          <p:cNvSpPr>
            <a:spLocks noChangeShapeType="1"/>
          </p:cNvSpPr>
          <p:nvPr/>
        </p:nvSpPr>
        <p:spPr bwMode="auto">
          <a:xfrm>
            <a:off x="3289300" y="3162300"/>
            <a:ext cx="26035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cs typeface="Calibri" pitchFamily="34" charset="0"/>
            </a:endParaRPr>
          </a:p>
        </p:txBody>
      </p:sp>
      <p:sp>
        <p:nvSpPr>
          <p:cNvPr id="218130" name="Rectangle 18"/>
          <p:cNvSpPr>
            <a:spLocks noChangeArrowheads="1"/>
          </p:cNvSpPr>
          <p:nvPr/>
        </p:nvSpPr>
        <p:spPr bwMode="auto">
          <a:xfrm>
            <a:off x="3327400" y="2668588"/>
            <a:ext cx="3179763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sz="1800" b="1" baseline="0" dirty="0">
                <a:solidFill>
                  <a:schemeClr val="tx1"/>
                </a:solidFill>
                <a:cs typeface="Calibri" pitchFamily="34" charset="0"/>
              </a:rPr>
              <a:t>1 clock cycle = 1 transition</a:t>
            </a:r>
          </a:p>
        </p:txBody>
      </p:sp>
      <p:sp>
        <p:nvSpPr>
          <p:cNvPr id="218131" name="Rectangle 19"/>
          <p:cNvSpPr>
            <a:spLocks noChangeArrowheads="1"/>
          </p:cNvSpPr>
          <p:nvPr/>
        </p:nvSpPr>
        <p:spPr bwMode="auto">
          <a:xfrm>
            <a:off x="3352800" y="3266301"/>
            <a:ext cx="317976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b="1" baseline="0" dirty="0">
                <a:solidFill>
                  <a:schemeClr val="tx2"/>
                </a:solidFill>
                <a:cs typeface="Calibri" pitchFamily="34" charset="0"/>
              </a:rPr>
              <a:t>Joint probability of </a:t>
            </a:r>
            <a:r>
              <a:rPr lang="en-US" b="1" i="1" baseline="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Sup(v)</a:t>
            </a:r>
          </a:p>
        </p:txBody>
      </p:sp>
      <p:sp>
        <p:nvSpPr>
          <p:cNvPr id="218132" name="Oval 20"/>
          <p:cNvSpPr>
            <a:spLocks noChangeArrowheads="1"/>
          </p:cNvSpPr>
          <p:nvPr/>
        </p:nvSpPr>
        <p:spPr bwMode="auto">
          <a:xfrm>
            <a:off x="5918200" y="2667000"/>
            <a:ext cx="2717800" cy="990600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 w="28575">
            <a:noFill/>
            <a:round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  <a:extLst/>
        </p:spPr>
        <p:txBody>
          <a:bodyPr wrap="none" anchor="ctr"/>
          <a:lstStyle/>
          <a:p>
            <a:pPr algn="ctr"/>
            <a:r>
              <a:rPr lang="en-US" sz="1800" b="1" baseline="0" dirty="0">
                <a:solidFill>
                  <a:schemeClr val="tx1"/>
                </a:solidFill>
                <a:cs typeface="Calibri" pitchFamily="34" charset="0"/>
              </a:rPr>
              <a:t>New values assigned to</a:t>
            </a:r>
          </a:p>
          <a:p>
            <a:pPr algn="ctr"/>
            <a:r>
              <a:rPr lang="en-US" sz="1800" b="1" i="1" baseline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Sup(v)</a:t>
            </a:r>
          </a:p>
        </p:txBody>
      </p:sp>
      <p:sp>
        <p:nvSpPr>
          <p:cNvPr id="218137" name="Rectangle 25"/>
          <p:cNvSpPr>
            <a:spLocks noChangeArrowheads="1"/>
          </p:cNvSpPr>
          <p:nvPr/>
        </p:nvSpPr>
        <p:spPr bwMode="auto">
          <a:xfrm>
            <a:off x="1498600" y="2287588"/>
            <a:ext cx="10969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sz="2000" b="1" baseline="0" dirty="0">
                <a:solidFill>
                  <a:schemeClr val="tx1"/>
                </a:solidFill>
                <a:cs typeface="Calibri" pitchFamily="34" charset="0"/>
              </a:rPr>
              <a:t>State </a:t>
            </a:r>
            <a:r>
              <a:rPr lang="en-US" sz="2000" b="1" i="1" baseline="0" dirty="0">
                <a:solidFill>
                  <a:schemeClr val="tx1"/>
                </a:solidFill>
                <a:cs typeface="Calibri" pitchFamily="34" charset="0"/>
              </a:rPr>
              <a:t>µ</a:t>
            </a:r>
          </a:p>
        </p:txBody>
      </p:sp>
      <p:sp>
        <p:nvSpPr>
          <p:cNvPr id="218138" name="Rectangle 26"/>
          <p:cNvSpPr>
            <a:spLocks noChangeArrowheads="1"/>
          </p:cNvSpPr>
          <p:nvPr/>
        </p:nvSpPr>
        <p:spPr bwMode="auto">
          <a:xfrm>
            <a:off x="6883400" y="2287588"/>
            <a:ext cx="10969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sz="2000" b="1" baseline="0" dirty="0">
                <a:solidFill>
                  <a:schemeClr val="tx1"/>
                </a:solidFill>
                <a:cs typeface="Calibri" pitchFamily="34" charset="0"/>
              </a:rPr>
              <a:t>State </a:t>
            </a:r>
            <a:r>
              <a:rPr lang="en-US" sz="2000" b="1" i="1" baseline="0" dirty="0">
                <a:solidFill>
                  <a:schemeClr val="tx1"/>
                </a:solidFill>
                <a:cs typeface="Calibri" pitchFamily="34" charset="0"/>
              </a:rPr>
              <a:t>µ’</a:t>
            </a:r>
          </a:p>
        </p:txBody>
      </p:sp>
    </p:spTree>
    <p:extLst>
      <p:ext uri="{BB962C8B-B14F-4D97-AF65-F5344CB8AC3E}">
        <p14:creationId xmlns:p14="http://schemas.microsoft.com/office/powerpoint/2010/main" val="88467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8128" grpId="0" animBg="1"/>
      <p:bldP spid="218129" grpId="0" animBg="1"/>
      <p:bldP spid="218130" grpId="0"/>
      <p:bldP spid="218131" grpId="0"/>
      <p:bldP spid="218132" grpId="0" animBg="1"/>
      <p:bldP spid="218137" grpId="0"/>
      <p:bldP spid="21813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AutoShape 13"/>
          <p:cNvSpPr>
            <a:spLocks noChangeArrowheads="1"/>
          </p:cNvSpPr>
          <p:nvPr/>
        </p:nvSpPr>
        <p:spPr bwMode="auto">
          <a:xfrm>
            <a:off x="2819400" y="4267200"/>
            <a:ext cx="3048000" cy="609600"/>
          </a:xfrm>
          <a:prstGeom prst="roundRect">
            <a:avLst>
              <a:gd name="adj" fmla="val 28764"/>
            </a:avLst>
          </a:prstGeom>
          <a:solidFill>
            <a:schemeClr val="bg2">
              <a:alpha val="4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AutoShape 13"/>
          <p:cNvSpPr>
            <a:spLocks noChangeArrowheads="1"/>
          </p:cNvSpPr>
          <p:nvPr/>
        </p:nvSpPr>
        <p:spPr bwMode="auto">
          <a:xfrm>
            <a:off x="2819400" y="2514600"/>
            <a:ext cx="3048000" cy="609600"/>
          </a:xfrm>
          <a:prstGeom prst="roundRect">
            <a:avLst>
              <a:gd name="adj" fmla="val 28764"/>
            </a:avLst>
          </a:prstGeom>
          <a:solidFill>
            <a:schemeClr val="bg2">
              <a:alpha val="4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Property specification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9139" name="Rectangle 3"/>
              <p:cNvSpPr>
                <a:spLocks noGrp="1" noChangeArrowheads="1"/>
              </p:cNvSpPr>
              <p:nvPr>
                <p:ph type="body" sz="half" idx="4294967295"/>
              </p:nvPr>
            </p:nvSpPr>
            <p:spPr>
              <a:xfrm>
                <a:off x="228600" y="685800"/>
                <a:ext cx="8610600" cy="5791200"/>
              </a:xfrm>
            </p:spPr>
            <p:txBody>
              <a:bodyPr/>
              <a:lstStyle/>
              <a:p>
                <a:r>
                  <a:rPr lang="en-US" sz="2400" dirty="0" smtClean="0">
                    <a:latin typeface="Calibri" pitchFamily="34" charset="0"/>
                    <a:cs typeface="Calibri" pitchFamily="34" charset="0"/>
                  </a:rPr>
                  <a:t>Delay = </a:t>
                </a:r>
                <a:r>
                  <a:rPr lang="en-US" sz="2400" i="1" dirty="0" err="1" smtClean="0">
                    <a:latin typeface="Times New Roman" pitchFamily="18" charset="0"/>
                    <a:cs typeface="Times New Roman" pitchFamily="18" charset="0"/>
                  </a:rPr>
                  <a:t>expr</a:t>
                </a:r>
                <a:r>
                  <a:rPr lang="en-US" sz="2400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en-US" sz="2400" i="1" dirty="0" smtClean="0">
                    <a:latin typeface="Times New Roman" pitchFamily="18" charset="0"/>
                    <a:cs typeface="Times New Roman" pitchFamily="18" charset="0"/>
                  </a:rPr>
                  <a:t>V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)</a:t>
                </a:r>
              </a:p>
              <a:p>
                <a:pPr lvl="1"/>
                <a:r>
                  <a:rPr lang="en-US" sz="2000" i="1" dirty="0" err="1" smtClean="0">
                    <a:latin typeface="Times New Roman" pitchFamily="18" charset="0"/>
                    <a:cs typeface="Times New Roman" pitchFamily="18" charset="0"/>
                  </a:rPr>
                  <a:t>expr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en-US" sz="2000" i="1" dirty="0" smtClean="0">
                    <a:latin typeface="Times New Roman" pitchFamily="18" charset="0"/>
                    <a:cs typeface="Times New Roman" pitchFamily="18" charset="0"/>
                  </a:rPr>
                  <a:t>V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)</a:t>
                </a:r>
                <a:r>
                  <a:rPr lang="en-US" sz="2000" dirty="0" smtClean="0">
                    <a:latin typeface="Calibri" pitchFamily="34" charset="0"/>
                    <a:cs typeface="Calibri" pitchFamily="34" charset="0"/>
                  </a:rPr>
                  <a:t> is a real-valued function, </a:t>
                </a:r>
                <a:r>
                  <a:rPr lang="en-US" sz="2000" i="1" dirty="0" smtClean="0">
                    <a:latin typeface="Times New Roman" pitchFamily="18" charset="0"/>
                    <a:cs typeface="Times New Roman" pitchFamily="18" charset="0"/>
                  </a:rPr>
                  <a:t>V</a:t>
                </a:r>
                <a:r>
                  <a:rPr lang="en-US" sz="2000" dirty="0" smtClean="0">
                    <a:latin typeface="Calibri" pitchFamily="34" charset="0"/>
                    <a:cs typeface="Calibri" pitchFamily="34" charset="0"/>
                  </a:rPr>
                  <a:t> is a set of RTL variables</a:t>
                </a:r>
              </a:p>
              <a:p>
                <a:pPr lvl="1"/>
                <a:r>
                  <a:rPr lang="en-US" sz="2000" i="1" dirty="0" err="1" smtClean="0">
                    <a:latin typeface="Times New Roman" pitchFamily="18" charset="0"/>
                    <a:cs typeface="Times New Roman" pitchFamily="18" charset="0"/>
                  </a:rPr>
                  <a:t>expr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en-US" sz="2000" i="1" dirty="0" smtClean="0">
                    <a:latin typeface="Times New Roman" pitchFamily="18" charset="0"/>
                    <a:cs typeface="Times New Roman" pitchFamily="18" charset="0"/>
                  </a:rPr>
                  <a:t>V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)</a:t>
                </a:r>
                <a:r>
                  <a:rPr lang="en-US" sz="2000" dirty="0" smtClean="0">
                    <a:latin typeface="Calibri" pitchFamily="34" charset="0"/>
                    <a:cs typeface="Calibri" pitchFamily="34" charset="0"/>
                  </a:rPr>
                  <a:t> can be derived by simulating lower-level hardware implementations of RTL operators</a:t>
                </a:r>
              </a:p>
              <a:p>
                <a:r>
                  <a:rPr lang="en-US" sz="2400" dirty="0" smtClean="0">
                    <a:latin typeface="Calibri" pitchFamily="34" charset="0"/>
                    <a:cs typeface="Calibri" pitchFamily="34" charset="0"/>
                  </a:rPr>
                  <a:t>Probabilistic invariant </a:t>
                </a:r>
                <a:r>
                  <a:rPr lang="el-GR" sz="2400" b="1" dirty="0" smtClean="0">
                    <a:latin typeface="Times New Roman" pitchFamily="18" charset="0"/>
                    <a:cs typeface="Times New Roman" pitchFamily="18" charset="0"/>
                  </a:rPr>
                  <a:t>Γ</a:t>
                </a:r>
                <a:endParaRPr lang="en-US" sz="2400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en-US" sz="2400" dirty="0" smtClean="0">
                    <a:latin typeface="Calibri" pitchFamily="34" charset="0"/>
                    <a:cs typeface="Calibri" pitchFamily="34" charset="0"/>
                  </a:rPr>
                  <a:t>                                     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400" i="1" smtClean="0">
                        <a:latin typeface="Cambria Math"/>
                        <a:ea typeface="Cambria Math"/>
                        <a:cs typeface="Calibri" pitchFamily="34" charset="0"/>
                      </a:rPr>
                      <m:t>Γ</m:t>
                    </m:r>
                    <m:r>
                      <a:rPr lang="el-GR" sz="2400" i="1" smtClean="0">
                        <a:latin typeface="Cambria Math"/>
                        <a:ea typeface="Cambria Math"/>
                        <a:cs typeface="Calibri" pitchFamily="34" charset="0"/>
                      </a:rPr>
                      <m:t>≜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Calibri" pitchFamily="34" charset="0"/>
                      </a:rPr>
                      <m:t>𝑃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Calibri" pitchFamily="34" charset="0"/>
                      </a:rPr>
                      <m:t>[</m:t>
                    </m:r>
                    <m:func>
                      <m:funcPr>
                        <m:ctrlPr>
                          <a:rPr lang="en-US" sz="2400" b="0" i="1" smtClean="0">
                            <a:latin typeface="Cambria Math"/>
                            <a:ea typeface="Cambria Math"/>
                            <a:cs typeface="Calibri" pitchFamily="34" charset="0"/>
                          </a:rPr>
                        </m:ctrlPr>
                      </m:funcPr>
                      <m:fName>
                        <m:r>
                          <a:rPr lang="en-US" sz="2400" b="0" i="1" smtClean="0">
                            <a:latin typeface="Cambria Math"/>
                            <a:ea typeface="Cambria Math"/>
                            <a:cs typeface="Calibri" pitchFamily="34" charset="0"/>
                          </a:rPr>
                          <m:t>𝑒𝑥𝑝𝑟</m:t>
                        </m:r>
                      </m:fName>
                      <m:e>
                        <m:d>
                          <m:dPr>
                            <m:ctrlPr>
                              <a:rPr lang="en-US" sz="2400" b="0" i="1" smtClean="0">
                                <a:latin typeface="Cambria Math"/>
                                <a:ea typeface="Cambria Math"/>
                                <a:cs typeface="Calibri" pitchFamily="34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  <a:cs typeface="Calibri" pitchFamily="34" charset="0"/>
                              </a:rPr>
                              <m:t>𝑉</m:t>
                            </m:r>
                          </m:e>
                        </m:d>
                      </m:e>
                    </m:func>
                    <m:r>
                      <a:rPr lang="en-US" sz="2400" b="0" i="1" smtClean="0">
                        <a:latin typeface="Cambria Math"/>
                        <a:ea typeface="Cambria Math"/>
                        <a:cs typeface="Calibri" pitchFamily="34" charset="0"/>
                      </a:rPr>
                      <m:t>&lt;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Calibri" pitchFamily="34" charset="0"/>
                      </a:rPr>
                      <m:t>𝑇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Calibri" pitchFamily="34" charset="0"/>
                      </a:rPr>
                      <m:t>]</m:t>
                    </m:r>
                  </m:oMath>
                </a14:m>
                <a:endParaRPr lang="en-US" sz="2400" dirty="0" smtClean="0">
                  <a:latin typeface="Calibri" pitchFamily="34" charset="0"/>
                  <a:cs typeface="Calibri" pitchFamily="34" charset="0"/>
                </a:endParaRPr>
              </a:p>
              <a:p>
                <a:pPr marL="0" indent="0">
                  <a:buNone/>
                </a:pPr>
                <a:r>
                  <a:rPr lang="en-US" sz="2400" dirty="0" smtClean="0">
                    <a:latin typeface="Calibri" pitchFamily="34" charset="0"/>
                    <a:cs typeface="Calibri" pitchFamily="34" charset="0"/>
                  </a:rPr>
                  <a:t>      where </a:t>
                </a:r>
                <a:r>
                  <a:rPr lang="en-US" sz="2400" i="1" dirty="0" smtClean="0">
                    <a:latin typeface="Times New Roman" pitchFamily="18" charset="0"/>
                    <a:cs typeface="Times New Roman" pitchFamily="18" charset="0"/>
                  </a:rPr>
                  <a:t>T</a:t>
                </a:r>
                <a:r>
                  <a:rPr lang="en-US" sz="2400" dirty="0" smtClean="0">
                    <a:latin typeface="Calibri" pitchFamily="34" charset="0"/>
                    <a:cs typeface="Calibri" pitchFamily="34" charset="0"/>
                  </a:rPr>
                  <a:t> is a real-valued constant</a:t>
                </a:r>
              </a:p>
              <a:p>
                <a:pPr marL="0" indent="0">
                  <a:buNone/>
                </a:pPr>
                <a:r>
                  <a:rPr lang="en-US" sz="2400" dirty="0">
                    <a:latin typeface="Calibri" pitchFamily="34" charset="0"/>
                    <a:cs typeface="Calibri" pitchFamily="34" charset="0"/>
                  </a:rPr>
                  <a:t> </a:t>
                </a:r>
                <a:r>
                  <a:rPr lang="en-US" sz="2400" dirty="0" smtClean="0">
                    <a:latin typeface="Calibri" pitchFamily="34" charset="0"/>
                    <a:cs typeface="Calibri" pitchFamily="34" charset="0"/>
                  </a:rPr>
                  <a:t>     </a:t>
                </a:r>
                <a:endParaRPr lang="en-US" sz="2000" dirty="0" smtClean="0">
                  <a:latin typeface="Times New Roman" pitchFamily="18" charset="0"/>
                </a:endParaRPr>
              </a:p>
              <a:p>
                <a:r>
                  <a:rPr lang="en-US" sz="2400" dirty="0" smtClean="0">
                    <a:latin typeface="Calibri" pitchFamily="34" charset="0"/>
                    <a:cs typeface="Calibri" pitchFamily="34" charset="0"/>
                  </a:rPr>
                  <a:t>Property </a:t>
                </a:r>
                <a:r>
                  <a:rPr lang="el-GR" sz="2400" b="1" i="1" dirty="0" smtClean="0">
                    <a:latin typeface="+mj-lt"/>
                    <a:cs typeface="Times New Roman" pitchFamily="18" charset="0"/>
                  </a:rPr>
                  <a:t>Φ</a:t>
                </a:r>
                <a:endParaRPr lang="en-US" sz="2400" b="1" i="1" dirty="0">
                  <a:latin typeface="+mj-lt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en-US" sz="2400" dirty="0">
                    <a:latin typeface="Calibri" pitchFamily="34" charset="0"/>
                    <a:cs typeface="Calibri" pitchFamily="34" charset="0"/>
                  </a:rPr>
                  <a:t>                                         </a:t>
                </a:r>
                <a:r>
                  <a:rPr lang="en-US" sz="2400" dirty="0" smtClean="0">
                    <a:latin typeface="Calibri" pitchFamily="34" charset="0"/>
                    <a:cs typeface="Calibri" pitchFamily="34" charset="0"/>
                  </a:rPr>
                  <a:t>       </a:t>
                </a:r>
                <a14:m>
                  <m:oMath xmlns:m="http://schemas.openxmlformats.org/officeDocument/2006/math">
                    <m:r>
                      <a:rPr lang="el-GR" sz="2400" i="1" smtClean="0">
                        <a:latin typeface="Cambria Math"/>
                        <a:ea typeface="Cambria Math"/>
                        <a:cs typeface="Calibri" pitchFamily="34" charset="0"/>
                      </a:rPr>
                      <m:t>𝜙</m:t>
                    </m:r>
                    <m:r>
                      <a:rPr lang="el-GR" sz="2400" i="1">
                        <a:latin typeface="Cambria Math"/>
                        <a:ea typeface="Cambria Math"/>
                        <a:cs typeface="Calibri" pitchFamily="34" charset="0"/>
                      </a:rPr>
                      <m:t>≜</m:t>
                    </m:r>
                    <m:r>
                      <m:rPr>
                        <m:sty m:val="p"/>
                      </m:rPr>
                      <a:rPr lang="el-GR" sz="2400" i="1" smtClean="0">
                        <a:latin typeface="Cambria Math"/>
                        <a:ea typeface="Cambria Math"/>
                        <a:cs typeface="Calibri" pitchFamily="34" charset="0"/>
                      </a:rPr>
                      <m:t>Γ</m:t>
                    </m:r>
                    <m:r>
                      <a:rPr lang="el-GR" sz="2400" i="1" smtClean="0">
                        <a:latin typeface="Cambria Math"/>
                        <a:ea typeface="Cambria Math"/>
                        <a:cs typeface="Calibri" pitchFamily="34" charset="0"/>
                      </a:rPr>
                      <m:t>≤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Calibri" pitchFamily="34" charset="0"/>
                      </a:rPr>
                      <m:t>𝑝</m:t>
                    </m:r>
                  </m:oMath>
                </a14:m>
                <a:endParaRPr lang="en-US" sz="2400" dirty="0" smtClean="0">
                  <a:latin typeface="Calibri" pitchFamily="34" charset="0"/>
                  <a:cs typeface="Calibri" pitchFamily="34" charset="0"/>
                </a:endParaRPr>
              </a:p>
              <a:p>
                <a:pPr marL="0" indent="0">
                  <a:buNone/>
                </a:pPr>
                <a:r>
                  <a:rPr lang="en-US" sz="2400" dirty="0">
                    <a:latin typeface="Calibri" pitchFamily="34" charset="0"/>
                    <a:cs typeface="Calibri" pitchFamily="34" charset="0"/>
                  </a:rPr>
                  <a:t>      where </a:t>
                </a:r>
                <a:r>
                  <a:rPr lang="en-US" sz="2400" i="1" dirty="0" smtClean="0">
                    <a:latin typeface="Times New Roman" pitchFamily="18" charset="0"/>
                    <a:cs typeface="Times New Roman" pitchFamily="18" charset="0"/>
                  </a:rPr>
                  <a:t>p</a:t>
                </a:r>
                <a:r>
                  <a:rPr lang="en-US" sz="2400" dirty="0" smtClean="0">
                    <a:latin typeface="Calibri" pitchFamily="34" charset="0"/>
                    <a:cs typeface="Calibri" pitchFamily="34" charset="0"/>
                  </a:rPr>
                  <a:t> </a:t>
                </a:r>
                <a:r>
                  <a:rPr lang="en-US" sz="2400" dirty="0">
                    <a:latin typeface="Calibri" pitchFamily="34" charset="0"/>
                    <a:cs typeface="Calibri" pitchFamily="34" charset="0"/>
                  </a:rPr>
                  <a:t>is a real-valued </a:t>
                </a:r>
                <a:r>
                  <a:rPr lang="en-US" sz="2400" dirty="0" smtClean="0">
                    <a:latin typeface="Calibri" pitchFamily="34" charset="0"/>
                    <a:cs typeface="Calibri" pitchFamily="34" charset="0"/>
                  </a:rPr>
                  <a:t>constant in [0, 1]</a:t>
                </a:r>
              </a:p>
              <a:p>
                <a:pPr marL="0" indent="0">
                  <a:buNone/>
                </a:pPr>
                <a:endParaRPr lang="en-US" sz="2400" dirty="0" smtClean="0">
                  <a:latin typeface="Calibri" pitchFamily="34" charset="0"/>
                  <a:cs typeface="Calibri" pitchFamily="34" charset="0"/>
                </a:endParaRPr>
              </a:p>
              <a:p>
                <a:pPr marL="0" indent="0" algn="ctr">
                  <a:buNone/>
                </a:pPr>
                <a:r>
                  <a:rPr lang="en-US" sz="2200" b="1" dirty="0">
                    <a:solidFill>
                      <a:srgbClr val="FF0000"/>
                    </a:solidFill>
                    <a:latin typeface="Comic Sans MS" pitchFamily="66" charset="0"/>
                  </a:rPr>
                  <a:t>We </a:t>
                </a:r>
                <a:r>
                  <a:rPr lang="en-US" sz="2200" b="1" dirty="0" smtClean="0">
                    <a:solidFill>
                      <a:srgbClr val="FF0000"/>
                    </a:solidFill>
                    <a:latin typeface="Comic Sans MS" pitchFamily="66" charset="0"/>
                  </a:rPr>
                  <a:t>verify </a:t>
                </a:r>
                <a:r>
                  <a:rPr lang="en-US" sz="2200" b="1" i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M</a:t>
                </a:r>
                <a:r>
                  <a:rPr lang="en-US" sz="2200" b="1" dirty="0" smtClean="0">
                    <a:solidFill>
                      <a:srgbClr val="FF0000"/>
                    </a:solidFill>
                    <a:latin typeface="Comic Sans MS" pitchFamily="66" charset="0"/>
                  </a:rPr>
                  <a:t> satisfies </a:t>
                </a:r>
                <a:r>
                  <a:rPr lang="el-GR" sz="2200" b="1" i="1" dirty="0">
                    <a:solidFill>
                      <a:srgbClr val="C00000"/>
                    </a:solidFill>
                    <a:latin typeface="Calibri" pitchFamily="34" charset="0"/>
                    <a:cs typeface="Calibri" pitchFamily="34" charset="0"/>
                  </a:rPr>
                  <a:t>Φ</a:t>
                </a:r>
                <a:r>
                  <a:rPr lang="en-US" sz="2200" b="1" dirty="0" smtClean="0">
                    <a:solidFill>
                      <a:srgbClr val="FF0000"/>
                    </a:solidFill>
                    <a:latin typeface="Comic Sans MS" pitchFamily="66" charset="0"/>
                  </a:rPr>
                  <a:t> using PRISM</a:t>
                </a:r>
                <a:endParaRPr lang="en-US" sz="2200" dirty="0">
                  <a:latin typeface="Calibri" pitchFamily="34" charset="0"/>
                  <a:cs typeface="Calibri" pitchFamily="34" charset="0"/>
                </a:endParaRPr>
              </a:p>
              <a:p>
                <a:pPr lvl="1"/>
                <a:endParaRPr lang="en-US" sz="2000" dirty="0">
                  <a:latin typeface="Times New Roman" pitchFamily="18" charset="0"/>
                </a:endParaRPr>
              </a:p>
              <a:p>
                <a:endParaRPr lang="en-US" dirty="0" smtClean="0">
                  <a:latin typeface="Times New Roman" pitchFamily="18" charset="0"/>
                </a:endParaRPr>
              </a:p>
              <a:p>
                <a:pPr lvl="1"/>
                <a:endParaRPr lang="en-US" sz="2000" dirty="0" smtClean="0">
                  <a:latin typeface="Times New Roman" pitchFamily="18" charset="0"/>
                </a:endParaRPr>
              </a:p>
              <a:p>
                <a:pPr lvl="1"/>
                <a:endParaRPr lang="en-US" sz="2000" dirty="0" smtClean="0">
                  <a:latin typeface="Times New Roman" pitchFamily="18" charset="0"/>
                </a:endParaRPr>
              </a:p>
              <a:p>
                <a:pPr lvl="1"/>
                <a:endParaRPr lang="en-US" sz="2000" dirty="0" smtClean="0">
                  <a:latin typeface="Times New Roman" pitchFamily="18" charset="0"/>
                </a:endParaRPr>
              </a:p>
              <a:p>
                <a:pPr lvl="1"/>
                <a:endParaRPr lang="en-US" sz="2000" dirty="0" smtClean="0">
                  <a:latin typeface="Times New Roman" pitchFamily="18" charset="0"/>
                </a:endParaRPr>
              </a:p>
              <a:p>
                <a:pPr lvl="1"/>
                <a:endParaRPr lang="en-US" sz="2000" dirty="0" smtClean="0">
                  <a:latin typeface="Times New Roman" pitchFamily="18" charset="0"/>
                </a:endParaRPr>
              </a:p>
              <a:p>
                <a:pPr lvl="1"/>
                <a:endParaRPr lang="en-US" sz="2000" dirty="0" smtClean="0">
                  <a:latin typeface="Times New Roman" pitchFamily="18" charset="0"/>
                </a:endParaRPr>
              </a:p>
              <a:p>
                <a:pPr lvl="1"/>
                <a:endParaRPr lang="en-US" sz="2000" dirty="0" smtClean="0">
                  <a:latin typeface="Times New Roman" pitchFamily="18" charset="0"/>
                </a:endParaRPr>
              </a:p>
              <a:p>
                <a:pPr lvl="1"/>
                <a:endParaRPr lang="en-US" sz="2000" dirty="0" smtClean="0">
                  <a:latin typeface="Times New Roman" pitchFamily="18" charset="0"/>
                </a:endParaRPr>
              </a:p>
              <a:p>
                <a:pPr lvl="1"/>
                <a:endParaRPr lang="en-US" sz="2000" dirty="0" smtClean="0">
                  <a:latin typeface="Times New Roman" pitchFamily="18" charset="0"/>
                </a:endParaRPr>
              </a:p>
              <a:p>
                <a:pPr lvl="1" algn="ctr">
                  <a:buFontTx/>
                  <a:buNone/>
                </a:pPr>
                <a:endParaRPr lang="en-US" dirty="0" smtClean="0">
                  <a:solidFill>
                    <a:srgbClr val="FF3300"/>
                  </a:solidFill>
                  <a:latin typeface="Times New Roman" pitchFamily="18" charset="0"/>
                </a:endParaRPr>
              </a:p>
              <a:p>
                <a:pPr lvl="1" algn="ctr">
                  <a:buFontTx/>
                  <a:buNone/>
                </a:pPr>
                <a:r>
                  <a:rPr lang="en-US" sz="2200" b="1" dirty="0" smtClean="0">
                    <a:solidFill>
                      <a:srgbClr val="C00000"/>
                    </a:solidFill>
                    <a:latin typeface="Comic Sans MS" pitchFamily="66" charset="0"/>
                  </a:rPr>
                  <a:t>We check </a:t>
                </a:r>
                <a:r>
                  <a:rPr lang="en-US" sz="2200" b="1" i="1" dirty="0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M</a:t>
                </a:r>
                <a:r>
                  <a:rPr lang="en-US" sz="2200" b="1" dirty="0" smtClean="0">
                    <a:solidFill>
                      <a:srgbClr val="C00000"/>
                    </a:solidFill>
                    <a:latin typeface="Comic Sans MS" pitchFamily="66" charset="0"/>
                  </a:rPr>
                  <a:t> satisfies </a:t>
                </a:r>
                <a:r>
                  <a:rPr lang="el-GR" sz="2200" b="1" i="1" dirty="0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Φ</a:t>
                </a:r>
                <a:r>
                  <a:rPr lang="en-US" sz="2200" b="1" dirty="0" smtClean="0">
                    <a:solidFill>
                      <a:srgbClr val="C00000"/>
                    </a:solidFill>
                    <a:latin typeface="Comic Sans MS" pitchFamily="66" charset="0"/>
                    <a:cs typeface="Times New Roman" pitchFamily="18" charset="0"/>
                  </a:rPr>
                  <a:t> </a:t>
                </a:r>
                <a:r>
                  <a:rPr lang="en-US" sz="2200" b="1" dirty="0" smtClean="0">
                    <a:solidFill>
                      <a:srgbClr val="C00000"/>
                    </a:solidFill>
                    <a:latin typeface="Comic Sans MS" pitchFamily="66" charset="0"/>
                  </a:rPr>
                  <a:t>using PRISM</a:t>
                </a:r>
              </a:p>
            </p:txBody>
          </p:sp>
        </mc:Choice>
        <mc:Fallback xmlns="">
          <p:sp>
            <p:nvSpPr>
              <p:cNvPr id="21913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4294967295"/>
              </p:nvPr>
            </p:nvSpPr>
            <p:spPr>
              <a:xfrm>
                <a:off x="228600" y="685800"/>
                <a:ext cx="8610600" cy="5791200"/>
              </a:xfrm>
              <a:blipFill rotWithShape="1">
                <a:blip r:embed="rId2"/>
                <a:stretch>
                  <a:fillRect l="-1133" t="-947" b="-818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25"/>
          <p:cNvSpPr>
            <a:spLocks noChangeArrowheads="1"/>
          </p:cNvSpPr>
          <p:nvPr/>
        </p:nvSpPr>
        <p:spPr bwMode="auto">
          <a:xfrm>
            <a:off x="6324600" y="2667000"/>
            <a:ext cx="2590800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2400" b="1" i="1" dirty="0" err="1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expr</a:t>
            </a:r>
            <a:r>
              <a:rPr lang="en-US" sz="2400" b="1" i="1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i="1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en-US" sz="2400" b="1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b="1" dirty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en-US" sz="2400" b="1" i="1" dirty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 T </a:t>
            </a:r>
            <a:r>
              <a:rPr lang="en-US" sz="2400" b="1" dirty="0">
                <a:solidFill>
                  <a:srgbClr val="800080"/>
                </a:solidFill>
                <a:cs typeface="Calibri" pitchFamily="34" charset="0"/>
              </a:rPr>
              <a:t>is the predicate </a:t>
            </a:r>
            <a:r>
              <a:rPr lang="el-GR" sz="2400" b="1" dirty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Λ</a:t>
            </a:r>
            <a:r>
              <a:rPr lang="en-US" sz="2400" b="1" dirty="0">
                <a:solidFill>
                  <a:srgbClr val="800080"/>
                </a:solidFill>
                <a:latin typeface="Calibri"/>
                <a:cs typeface="Calibri"/>
              </a:rPr>
              <a:t> of our interest</a:t>
            </a:r>
            <a:endParaRPr lang="en-US" sz="2400" b="1" dirty="0">
              <a:solidFill>
                <a:srgbClr val="800080"/>
              </a:solidFill>
              <a:cs typeface="Calibri" pitchFamily="34" charset="0"/>
            </a:endParaRPr>
          </a:p>
          <a:p>
            <a:pPr algn="ctr"/>
            <a:endParaRPr lang="en-US" sz="2400" b="1" i="1" baseline="0" dirty="0">
              <a:solidFill>
                <a:srgbClr val="800080"/>
              </a:solidFill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9121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3" grpId="0" animBg="1"/>
      <p:bldP spid="15" grpId="0"/>
    </p:bldLst>
  </p:timing>
</p:sld>
</file>

<file path=ppt/theme/theme1.xml><?xml version="1.0" encoding="utf-8"?>
<a:theme xmlns:a="http://schemas.openxmlformats.org/drawingml/2006/main" name="UIUC_PhD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UIUC_PhD</Template>
  <TotalTime>1723</TotalTime>
  <Words>1544</Words>
  <Application>Microsoft Office PowerPoint</Application>
  <PresentationFormat>On-screen Show (4:3)</PresentationFormat>
  <Paragraphs>498</Paragraphs>
  <Slides>24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UIUC_PhD</vt:lpstr>
      <vt:lpstr>Visio</vt:lpstr>
      <vt:lpstr>Equation</vt:lpstr>
      <vt:lpstr>PowerPoint Presentation</vt:lpstr>
      <vt:lpstr>PowerPoint Presentation</vt:lpstr>
      <vt:lpstr>Probabilistic verification of hardware</vt:lpstr>
      <vt:lpstr>Abstractions for probabilistic timing</vt:lpstr>
      <vt:lpstr>Our approach</vt:lpstr>
      <vt:lpstr>Design source code </vt:lpstr>
      <vt:lpstr>Statistically distributed data</vt:lpstr>
      <vt:lpstr>Statistical model for RTL</vt:lpstr>
      <vt:lpstr>Property specification</vt:lpstr>
      <vt:lpstr>Propagating constraints backwards to inputs</vt:lpstr>
      <vt:lpstr>Symbolic execution in RTL</vt:lpstr>
      <vt:lpstr>Conservative bounds on inputs</vt:lpstr>
      <vt:lpstr>Solving ILP to obtain value-based intervals</vt:lpstr>
      <vt:lpstr>Linearization of constraints</vt:lpstr>
      <vt:lpstr>Obtaining a set of integer linear constraints</vt:lpstr>
      <vt:lpstr>Formulating and solving ILP instances</vt:lpstr>
      <vt:lpstr>Using intervals to generate relevant DTMC states</vt:lpstr>
      <vt:lpstr>Construct the abstract DTMC model</vt:lpstr>
      <vt:lpstr>Sketch of proof for correctness</vt:lpstr>
      <vt:lpstr>Experiments: Designs and Properties</vt:lpstr>
      <vt:lpstr>Results: Abstraction time</vt:lpstr>
      <vt:lpstr>Results: Demonstrating reductions </vt:lpstr>
      <vt:lpstr>Results: Empirical proof of correctness </vt:lpstr>
      <vt:lpstr>Thank you!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Jayanand</dc:creator>
  <cp:lastModifiedBy>Jayanand</cp:lastModifiedBy>
  <cp:revision>172</cp:revision>
  <cp:lastPrinted>1601-01-01T00:00:00Z</cp:lastPrinted>
  <dcterms:created xsi:type="dcterms:W3CDTF">2011-10-23T00:46:01Z</dcterms:created>
  <dcterms:modified xsi:type="dcterms:W3CDTF">2011-11-02T11:57:20Z</dcterms:modified>
</cp:coreProperties>
</file>