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6" r:id="rId2"/>
    <p:sldMasterId id="2147483759" r:id="rId3"/>
  </p:sldMasterIdLst>
  <p:notesMasterIdLst>
    <p:notesMasterId r:id="rId59"/>
  </p:notesMasterIdLst>
  <p:handoutMasterIdLst>
    <p:handoutMasterId r:id="rId60"/>
  </p:handoutMasterIdLst>
  <p:sldIdLst>
    <p:sldId id="256" r:id="rId4"/>
    <p:sldId id="262" r:id="rId5"/>
    <p:sldId id="296" r:id="rId6"/>
    <p:sldId id="348" r:id="rId7"/>
    <p:sldId id="361" r:id="rId8"/>
    <p:sldId id="360" r:id="rId9"/>
    <p:sldId id="362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64" r:id="rId18"/>
    <p:sldId id="366" r:id="rId19"/>
    <p:sldId id="336" r:id="rId20"/>
    <p:sldId id="285" r:id="rId21"/>
    <p:sldId id="292" r:id="rId22"/>
    <p:sldId id="293" r:id="rId23"/>
    <p:sldId id="280" r:id="rId24"/>
    <p:sldId id="317" r:id="rId25"/>
    <p:sldId id="345" r:id="rId26"/>
    <p:sldId id="287" r:id="rId27"/>
    <p:sldId id="288" r:id="rId28"/>
    <p:sldId id="329" r:id="rId29"/>
    <p:sldId id="323" r:id="rId30"/>
    <p:sldId id="342" r:id="rId31"/>
    <p:sldId id="325" r:id="rId32"/>
    <p:sldId id="326" r:id="rId33"/>
    <p:sldId id="327" r:id="rId34"/>
    <p:sldId id="328" r:id="rId35"/>
    <p:sldId id="289" r:id="rId36"/>
    <p:sldId id="290" r:id="rId37"/>
    <p:sldId id="334" r:id="rId38"/>
    <p:sldId id="341" r:id="rId39"/>
    <p:sldId id="343" r:id="rId40"/>
    <p:sldId id="318" r:id="rId41"/>
    <p:sldId id="319" r:id="rId42"/>
    <p:sldId id="320" r:id="rId43"/>
    <p:sldId id="335" r:id="rId44"/>
    <p:sldId id="294" r:id="rId45"/>
    <p:sldId id="346" r:id="rId46"/>
    <p:sldId id="260" r:id="rId47"/>
    <p:sldId id="261" r:id="rId48"/>
    <p:sldId id="365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74B4"/>
    <a:srgbClr val="3B4987"/>
    <a:srgbClr val="3F33D9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273" autoAdjust="0"/>
    <p:restoredTop sz="94576" autoAdjust="0"/>
  </p:normalViewPr>
  <p:slideViewPr>
    <p:cSldViewPr snapToGrid="0">
      <p:cViewPr varScale="1">
        <p:scale>
          <a:sx n="74" d="100"/>
          <a:sy n="74" d="100"/>
        </p:scale>
        <p:origin x="-1338" y="-90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se\nbjorner\slides\smtlib-benc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fse\nbjorner\slides\smtlib-ben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Lit>
              <c:formatCode>General</c:formatCode>
              <c:ptCount val="4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</c:numLit>
          </c:cat>
          <c:val>
            <c:numRef>
              <c:f>Sheet1!$B$7:$E$7</c:f>
              <c:numCache>
                <c:formatCode>General</c:formatCode>
                <c:ptCount val="4"/>
                <c:pt idx="0">
                  <c:v>46</c:v>
                </c:pt>
                <c:pt idx="1">
                  <c:v>680</c:v>
                </c:pt>
                <c:pt idx="2">
                  <c:v>1500</c:v>
                </c:pt>
                <c:pt idx="3">
                  <c:v>17900</c:v>
                </c:pt>
              </c:numCache>
            </c:numRef>
          </c:val>
        </c:ser>
        <c:shape val="cylinder"/>
        <c:axId val="114904064"/>
        <c:axId val="114959872"/>
        <c:axId val="0"/>
      </c:bar3DChart>
      <c:catAx>
        <c:axId val="114904064"/>
        <c:scaling>
          <c:orientation val="minMax"/>
        </c:scaling>
        <c:axPos val="b"/>
        <c:numFmt formatCode="General" sourceLinked="1"/>
        <c:tickLblPos val="nextTo"/>
        <c:crossAx val="114959872"/>
        <c:crosses val="autoZero"/>
        <c:lblAlgn val="ctr"/>
        <c:lblOffset val="100"/>
        <c:tickLblSkip val="1"/>
        <c:tickMarkSkip val="1"/>
      </c:catAx>
      <c:valAx>
        <c:axId val="114959872"/>
        <c:scaling>
          <c:orientation val="minMax"/>
        </c:scaling>
        <c:axPos val="l"/>
        <c:majorGridlines/>
        <c:numFmt formatCode="General" sourceLinked="1"/>
        <c:tickLblPos val="nextTo"/>
        <c:crossAx val="1149040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numLit>
              <c:formatCode>General</c:formatCode>
              <c:ptCount val="4"/>
              <c:pt idx="0">
                <c:v>2006</c:v>
              </c:pt>
              <c:pt idx="1">
                <c:v>2007</c:v>
              </c:pt>
              <c:pt idx="2">
                <c:v>2008</c:v>
              </c:pt>
              <c:pt idx="3">
                <c:v>2009</c:v>
              </c:pt>
            </c:numLit>
          </c:cat>
          <c:val>
            <c:numRef>
              <c:f>Sheet1!$B$6:$E$6</c:f>
              <c:numCache>
                <c:formatCode>General</c:formatCode>
                <c:ptCount val="4"/>
                <c:pt idx="0">
                  <c:v>8247</c:v>
                </c:pt>
                <c:pt idx="1">
                  <c:v>2011</c:v>
                </c:pt>
                <c:pt idx="2">
                  <c:v>2505</c:v>
                </c:pt>
                <c:pt idx="3">
                  <c:v>31582</c:v>
                </c:pt>
              </c:numCache>
            </c:numRef>
          </c:val>
        </c:ser>
        <c:shape val="cylinder"/>
        <c:axId val="115528832"/>
        <c:axId val="115530368"/>
        <c:axId val="0"/>
      </c:bar3DChart>
      <c:catAx>
        <c:axId val="115528832"/>
        <c:scaling>
          <c:orientation val="minMax"/>
        </c:scaling>
        <c:axPos val="b"/>
        <c:numFmt formatCode="General" sourceLinked="1"/>
        <c:tickLblPos val="nextTo"/>
        <c:crossAx val="115530368"/>
        <c:crosses val="autoZero"/>
        <c:auto val="1"/>
        <c:lblAlgn val="ctr"/>
        <c:lblOffset val="100"/>
      </c:catAx>
      <c:valAx>
        <c:axId val="115530368"/>
        <c:scaling>
          <c:orientation val="minMax"/>
        </c:scaling>
        <c:axPos val="l"/>
        <c:majorGridlines/>
        <c:numFmt formatCode="General" sourceLinked="1"/>
        <c:tickLblPos val="nextTo"/>
        <c:crossAx val="115528832"/>
        <c:crosses val="autoZero"/>
        <c:crossBetween val="between"/>
      </c:valAx>
    </c:plotArea>
    <c:plotVisOnly val="1"/>
  </c:chart>
  <c:externalData r:id="rId1"/>
</c:chartSpace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B7B3C-E915-4DA1-B101-F46A75BAC7B6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F19AF-6BA0-498F-B4CB-6C7DD482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716A-4A70-4C05-8393-5ECD491A7A53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685800"/>
            <a:ext cx="502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3C5B4-99E4-4980-8A59-79C081BBA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40DEF-7251-4C81-A723-0230644599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685800"/>
            <a:ext cx="50292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400"/>
            <a:ext cx="5485778" cy="4114800"/>
          </a:xfrm>
          <a:noFill/>
          <a:ln/>
        </p:spPr>
        <p:txBody>
          <a:bodyPr lIns="91497" tIns="45748" rIns="91497" bIns="45748"/>
          <a:lstStyle/>
          <a:p>
            <a:pPr defTabSz="899404">
              <a:spcBef>
                <a:spcPct val="0"/>
              </a:spcBef>
            </a:pPr>
            <a:r>
              <a:rPr lang="en-US" dirty="0" smtClean="0"/>
              <a:t>Clarify depth is in path constraint size. Clarify instructions are post-file-read. Size is variable because of different input-dependent paths. </a:t>
            </a:r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3296" y="8685235"/>
            <a:ext cx="297314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7" tIns="45748" rIns="91497" bIns="45748" anchor="b"/>
          <a:lstStyle/>
          <a:p>
            <a:pPr algn="r" defTabSz="915018"/>
            <a:fld id="{4929DF8B-162F-463A-B25A-8A4459CD518F}" type="slidenum">
              <a:rPr lang="en-US" sz="1300">
                <a:latin typeface="Calibri" pitchFamily="34" charset="0"/>
              </a:rPr>
              <a:pPr algn="r" defTabSz="915018"/>
              <a:t>5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4C407-278E-409F-B1BE-676DB8F6BB0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519" y="684235"/>
            <a:ext cx="45709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97" tIns="44898" rIns="89797" bIns="44898" anchor="ctr"/>
          <a:lstStyle/>
          <a:p>
            <a:pPr eaLnBrk="0" hangingPunct="0"/>
            <a:endParaRPr lang="en-US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86112" y="4343400"/>
            <a:ext cx="5482666" cy="411323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685800"/>
            <a:ext cx="5029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6A80D-3302-42C9-85B2-FB782F09410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32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5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5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03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1905001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3" y="4344459"/>
            <a:ext cx="8459128" cy="473207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4177709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056654" cy="103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2365376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rtlCol="0"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kern="120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4" y="4344459"/>
            <a:ext cx="7747529" cy="473207"/>
          </a:xfrm>
          <a:noFill/>
          <a:ln w="9525">
            <a:noFill/>
            <a:miter lim="800000"/>
            <a:headEnd/>
            <a:tailEnd/>
          </a:ln>
        </p:spPr>
        <p:txBody>
          <a:bodyPr rtlCol="0" anchor="b"/>
          <a:lstStyle>
            <a:lvl1pPr marL="0" indent="0"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06141" y="-1819339"/>
            <a:ext cx="7747529" cy="4154984"/>
          </a:xfrm>
          <a:effectLst/>
        </p:spPr>
        <p:txBody>
          <a:bodyPr anchor="b">
            <a:scene3d>
              <a:camera prst="orthographicFront"/>
              <a:lightRig rig="flat" dir="t"/>
            </a:scene3d>
            <a:sp3d>
              <a:bevelT h="190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57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07/7/12/main" xmlns="" val="34159563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Resource DVD Artwork\DVD_ART\Artwork_Imagery\Shapes and Graphics\Bullets\Blue GEL 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150" y="-317500"/>
            <a:ext cx="349250" cy="31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22443913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39534497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11553"/>
            <a:ext cx="452628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11553"/>
            <a:ext cx="452628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42080313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8645" y="6248400"/>
            <a:ext cx="1538446" cy="38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1553"/>
            <a:ext cx="452628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099" y="2174875"/>
            <a:ext cx="452628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580" y="1411553"/>
            <a:ext cx="4528721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529771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13058906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132914028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07/7/12/main" xmlns="" val="29451604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Top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op_banner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1031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07/7/12/main" xmlns="" val="100688079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2825" y="2365376"/>
            <a:ext cx="8117922" cy="1000270"/>
          </a:xfrm>
          <a:prstGeom prst="rect">
            <a:avLst/>
          </a:prstGeom>
          <a:noFill/>
        </p:spPr>
        <p:txBody>
          <a:bodyPr wrap="none" lIns="76197" tIns="38098" rIns="76197" bIns="38098">
            <a:spAutoFit/>
          </a:bodyPr>
          <a:lstStyle/>
          <a:p>
            <a:pPr defTabSz="914363">
              <a:defRPr/>
            </a:pPr>
            <a:r>
              <a:rPr lang="en-US" sz="6000" dirty="0">
                <a:solidFill>
                  <a:srgbClr val="000000"/>
                </a:solidFill>
              </a:rPr>
              <a:t>WALK-IN GOES HERE</a:t>
            </a:r>
          </a:p>
        </p:txBody>
      </p:sp>
    </p:spTree>
    <p:extLst>
      <p:ext uri="{BB962C8B-B14F-4D97-AF65-F5344CB8AC3E}">
        <p14:creationId xmlns:p14="http://schemas.microsoft.com/office/powerpoint/2007/7/12/main" xmlns="" val="23801403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xmlns="" val="22471806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00584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07/7/12/main" xmlns="" val="100109369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1905001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3" y="4344459"/>
            <a:ext cx="8459128" cy="4732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10057144" cy="10317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7144" cy="1031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4545" y="2365376"/>
            <a:ext cx="8459127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kern="1200" cap="none" spc="-300" dirty="0">
                <a:ln w="3175">
                  <a:noFill/>
                </a:ln>
                <a:gradFill flip="none" rotWithShape="1">
                  <a:gsLst>
                    <a:gs pos="28000">
                      <a:srgbClr val="0085C0"/>
                    </a:gs>
                    <a:gs pos="68000">
                      <a:srgbClr val="0070C0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544" y="4344459"/>
            <a:ext cx="7747529" cy="4732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 marL="0" indent="0"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lang="en-US" sz="3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06141" y="950651"/>
            <a:ext cx="7747529" cy="1384994"/>
          </a:xfrm>
          <a:effectLst/>
        </p:spPr>
        <p:txBody>
          <a:bodyPr anchor="b">
            <a:scene3d>
              <a:camera prst="orthographicFront"/>
              <a:lightRig rig="flat" dir="t"/>
            </a:scene3d>
            <a:sp3d>
              <a:bevelT h="190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57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C:\Program Files\Microsoft Resource DVD Artwork\DVD_ART\Artwork_Imagery\Shapes and Graphics\Bullets\Blue GEL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150" y="-317500"/>
            <a:ext cx="349250" cy="31750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/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11553"/>
            <a:ext cx="452628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411553"/>
            <a:ext cx="452628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1553"/>
            <a:ext cx="452628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099" y="2174875"/>
            <a:ext cx="452628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580" y="1411553"/>
            <a:ext cx="4528721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529771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3" descr="S:\ResourceDVD\Clip_Installer\DVD_ART\BoxShots_Logos\Microsoft Research\Microsoft Research 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7916" y="6247682"/>
            <a:ext cx="1538983" cy="389198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&lt;footer text&gt;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7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3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SMT @ Microsoft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Top Bann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_ba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" y="0"/>
            <a:ext cx="10057144" cy="10317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12249" y="2365376"/>
            <a:ext cx="8117922" cy="1000270"/>
          </a:xfrm>
          <a:prstGeom prst="rect">
            <a:avLst/>
          </a:prstGeom>
          <a:noFill/>
        </p:spPr>
        <p:txBody>
          <a:bodyPr wrap="none" lIns="76197" tIns="38098" rIns="76197" bIns="38098" rtlCol="0">
            <a:spAutoFit/>
          </a:bodyPr>
          <a:lstStyle/>
          <a:p>
            <a:pPr defTabSz="914363"/>
            <a:r>
              <a:rPr lang="en-US" sz="6000" dirty="0" smtClean="0">
                <a:solidFill>
                  <a:srgbClr val="000000"/>
                </a:solidFill>
              </a:rPr>
              <a:t>WALK-IN GOES HERE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27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b="0" cap="none" spc="-300" dirty="0">
                <a:ln w="3175">
                  <a:noFill/>
                </a:ln>
                <a:gradFill flip="none" rotWithShape="1">
                  <a:gsLst>
                    <a:gs pos="28000">
                      <a:schemeClr val="tx1"/>
                    </a:gs>
                    <a:gs pos="68000">
                      <a:schemeClr val="accent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419100" y="1411552"/>
            <a:ext cx="9220200" cy="221086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00584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4363"/>
            <a:fld id="{051BF44A-D126-4D84-AE31-B474027696D5}" type="datetime1">
              <a:rPr lang="en-US" smtClean="0">
                <a:solidFill>
                  <a:srgbClr val="FFFFFF"/>
                </a:solidFill>
              </a:rPr>
              <a:pPr defTabSz="914363"/>
              <a:t>11/15/2009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6356351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4363">
              <a:defRPr/>
            </a:pPr>
            <a:fld id="{53B4BE8B-82E4-476B-B441-6BD86FD886FF}" type="slidenum">
              <a:rPr lang="en-US" smtClean="0">
                <a:solidFill>
                  <a:srgbClr val="FFFFFF"/>
                </a:solidFill>
              </a:rPr>
              <a:pPr defTabSz="914363"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6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73057"/>
            <a:ext cx="5622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435103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0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8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6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9B82-A4F6-4BF0-A497-D98458AE6A85}" type="datetimeFigureOut">
              <a:rPr lang="en-US" smtClean="0"/>
              <a:pPr/>
              <a:t>11/15/2009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7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1D58-4898-46D2-B49E-AE2AD7B66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230189"/>
            <a:ext cx="92202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" y="1412875"/>
            <a:ext cx="9220200" cy="22113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>
    <p:fade/>
  </p:transition>
  <p:txStyles>
    <p:titleStyle>
      <a:lvl1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300" dirty="0">
          <a:ln w="3175">
            <a:noFill/>
          </a:ln>
          <a:gradFill flip="none" rotWithShape="1">
            <a:gsLst>
              <a:gs pos="28000">
                <a:schemeClr val="tx1"/>
              </a:gs>
              <a:gs pos="68000">
                <a:schemeClr val="accent1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2pPr>
      <a:lvl3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3pPr>
      <a:lvl4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4pPr>
      <a:lvl5pPr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5pPr>
      <a:lvl6pPr marL="4572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6pPr>
      <a:lvl7pPr marL="9144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7pPr>
      <a:lvl8pPr marL="13716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8pPr>
      <a:lvl9pPr marL="18288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" pitchFamily="34" charset="0"/>
          <a:cs typeface="Arial" charset="0"/>
        </a:defRPr>
      </a:lvl9pPr>
    </p:titleStyle>
    <p:bodyStyle>
      <a:lvl1pPr marL="384175" indent="-3841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38188" indent="-3619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725" indent="-347663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419225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0538" indent="-3175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Blip>
          <a:blip r:embed="rId15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230188"/>
            <a:ext cx="9220200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12875"/>
            <a:ext cx="9220200" cy="22108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36620" y="6356351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defTabSz="914363"/>
            <a:r>
              <a:rPr lang="en-US" smtClean="0"/>
              <a:t>&lt;footer text&gt;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ransition>
    <p:fade/>
  </p:transition>
  <p:hf sldNum="0" hdr="0" ftr="0" dt="0"/>
  <p:txStyles>
    <p:titleStyle>
      <a:lvl1pPr algn="l" defTabSz="912777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US" sz="5400" b="0" kern="1200" cap="none" spc="-300" dirty="0">
          <a:ln w="3175">
            <a:noFill/>
          </a:ln>
          <a:gradFill flip="none" rotWithShape="1">
            <a:gsLst>
              <a:gs pos="28000">
                <a:schemeClr val="tx1"/>
              </a:gs>
              <a:gs pos="68000">
                <a:schemeClr val="accent1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Segoe" pitchFamily="34" charset="0"/>
          <a:ea typeface="+mn-ea"/>
          <a:cs typeface="Arial" charset="0"/>
        </a:defRPr>
      </a:lvl1pPr>
    </p:titleStyle>
    <p:bodyStyle>
      <a:lvl1pPr marL="384954" indent="-384954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3300" kern="1200">
          <a:solidFill>
            <a:schemeClr val="bg1"/>
          </a:solidFill>
          <a:latin typeface="+mn-lt"/>
          <a:ea typeface="+mn-ea"/>
          <a:cs typeface="+mn-cs"/>
        </a:defRPr>
      </a:lvl1pPr>
      <a:lvl2pPr marL="739481" indent="-362465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01946" indent="-347914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700" kern="1200">
          <a:solidFill>
            <a:schemeClr val="bg1"/>
          </a:solidFill>
          <a:latin typeface="+mn-lt"/>
          <a:ea typeface="+mn-ea"/>
          <a:cs typeface="+mn-cs"/>
        </a:defRPr>
      </a:lvl3pPr>
      <a:lvl4pPr marL="1420756" indent="-318811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4pPr>
      <a:lvl5pPr marL="1760732" indent="-318811" algn="l" defTabSz="914363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6"/>
        </a:buBlip>
        <a:defRPr sz="23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hyperlink" Target="http://research.microsoft.com/apps/pubs/default.aspx?id=7064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ieeexplore.ieee.org/search/wrapper.jsp?arnumber=913756" TargetMode="External"/><Relationship Id="rId13" Type="http://schemas.openxmlformats.org/officeDocument/2006/relationships/hyperlink" Target="http://domagoj-babic.com/index.php/Pubs/MSRTR05" TargetMode="External"/><Relationship Id="rId18" Type="http://schemas.openxmlformats.org/officeDocument/2006/relationships/hyperlink" Target="http://ieeexplore.ieee.org/search/wrapper.jsp?arnumber=4402478" TargetMode="External"/><Relationship Id="rId26" Type="http://schemas.openxmlformats.org/officeDocument/2006/relationships/hyperlink" Target="http://fmv.jku.at/papers/BrummayerBiere-JSAT09.pdf" TargetMode="External"/><Relationship Id="rId3" Type="http://schemas.openxmlformats.org/officeDocument/2006/relationships/hyperlink" Target="http://www.springerlink.com/content/h346928l6j3h4731/" TargetMode="External"/><Relationship Id="rId21" Type="http://schemas.openxmlformats.org/officeDocument/2006/relationships/hyperlink" Target="http://www2.in.tum.de/~seidl/papers/toplas2007.pdf" TargetMode="External"/><Relationship Id="rId7" Type="http://schemas.openxmlformats.org/officeDocument/2006/relationships/hyperlink" Target="http://portal.acm.org/citation.cfm?doid=337292.337333" TargetMode="External"/><Relationship Id="rId12" Type="http://schemas.openxmlformats.org/officeDocument/2006/relationships/hyperlink" Target="http://www.cs.toronto.edu/~mpichora" TargetMode="External"/><Relationship Id="rId17" Type="http://schemas.openxmlformats.org/officeDocument/2006/relationships/hyperlink" Target="http://www.kroening.com/papers/sttt-bv-2008.pdf" TargetMode="External"/><Relationship Id="rId25" Type="http://schemas.openxmlformats.org/officeDocument/2006/relationships/hyperlink" Target="http://www.inf.unisi.ch/postdoc/bruttomesso/ICCAD2009/" TargetMode="External"/><Relationship Id="rId2" Type="http://schemas.openxmlformats.org/officeDocument/2006/relationships/hyperlink" Target="http://shemesh.larc.nasa.gov/fm/papers/Butler-TM-110274-Bitvectors.pdf" TargetMode="External"/><Relationship Id="rId16" Type="http://schemas.openxmlformats.org/officeDocument/2006/relationships/hyperlink" Target="http://portal.acm.org/citation.cfm?id=1275504" TargetMode="External"/><Relationship Id="rId20" Type="http://schemas.openxmlformats.org/officeDocument/2006/relationships/hyperlink" Target="http://www.nec-labs.com/~agupta/" TargetMode="External"/><Relationship Id="rId29" Type="http://schemas.openxmlformats.org/officeDocument/2006/relationships/hyperlink" Target="http://ieeexplore.ieee.org/xpl/freeabs_all.jsp?isnumber=5090609&amp;arnumber=5090920&amp;count=326&amp;index=30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iteseer.ist.psu.edu/context/1325085/363723" TargetMode="External"/><Relationship Id="rId11" Type="http://schemas.openxmlformats.org/officeDocument/2006/relationships/hyperlink" Target="http://www.ece.utah.edu/~kalla/papers/date02.pdf" TargetMode="External"/><Relationship Id="rId24" Type="http://schemas.openxmlformats.org/officeDocument/2006/relationships/hyperlink" Target="http://people.cs.ubc.ca/~babic/index_bpr.htm" TargetMode="External"/><Relationship Id="rId5" Type="http://schemas.openxmlformats.org/officeDocument/2006/relationships/hyperlink" Target="http://www.springerlink.com/content/a960171695255278/" TargetMode="External"/><Relationship Id="rId15" Type="http://schemas.openxmlformats.org/officeDocument/2006/relationships/hyperlink" Target="http://www.russinoff.com/libman/" TargetMode="External"/><Relationship Id="rId23" Type="http://schemas.openxmlformats.org/officeDocument/2006/relationships/hyperlink" Target="http://www.springerlink.com/content/16532l8178178042/" TargetMode="External"/><Relationship Id="rId28" Type="http://schemas.openxmlformats.org/officeDocument/2006/relationships/hyperlink" Target="http://fmv.jku.at/papers/BrummayerBiere-EUROCAST09.pdf" TargetMode="External"/><Relationship Id="rId10" Type="http://schemas.openxmlformats.org/officeDocument/2006/relationships/hyperlink" Target="http://citeseer.ist.psu.edu/context/1940890/478961" TargetMode="External"/><Relationship Id="rId19" Type="http://schemas.openxmlformats.org/officeDocument/2006/relationships/hyperlink" Target="http://people.csail.mit.edu/vganesh/Publications_files/vg2007-STP-CAV.pdf" TargetMode="External"/><Relationship Id="rId4" Type="http://schemas.openxmlformats.org/officeDocument/2006/relationships/hyperlink" Target="http://citeseerx.ist.psu.edu/viewdoc/summary?doi=10.1.1.31.7950" TargetMode="External"/><Relationship Id="rId9" Type="http://schemas.openxmlformats.org/officeDocument/2006/relationships/hyperlink" Target="http://www.informatik.uni-bremen.de/agra/doc/work/abstraction.pdf" TargetMode="External"/><Relationship Id="rId14" Type="http://schemas.openxmlformats.org/officeDocument/2006/relationships/hyperlink" Target="http://portal.acm.org/citation.cfm?doid=1131714" TargetMode="External"/><Relationship Id="rId22" Type="http://schemas.openxmlformats.org/officeDocument/2006/relationships/hyperlink" Target="http://ieeexplore.ieee.org/stamp/stamp.jsp?arnumber=04483983" TargetMode="External"/><Relationship Id="rId27" Type="http://schemas.openxmlformats.org/officeDocument/2006/relationships/hyperlink" Target="http://fmv.jku.at/papers/BiereBrummayer-FMCAD08.pdf" TargetMode="External"/><Relationship Id="rId30" Type="http://schemas.openxmlformats.org/officeDocument/2006/relationships/hyperlink" Target="http://research.microsoft.com/apps/pubs/?id=80722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domagoj-babic.com/index.php/ResearchProjects/Spear" TargetMode="External"/><Relationship Id="rId13" Type="http://schemas.openxmlformats.org/officeDocument/2006/relationships/hyperlink" Target="http://www.cs.utoronto.ca/~mpichora/twig/download.html" TargetMode="External"/><Relationship Id="rId3" Type="http://schemas.openxmlformats.org/officeDocument/2006/relationships/hyperlink" Target="http://uclid.eecs.berkeley.edu/" TargetMode="External"/><Relationship Id="rId7" Type="http://schemas.openxmlformats.org/officeDocument/2006/relationships/hyperlink" Target="http://verify.inf.unisi.ch/opensmt" TargetMode="External"/><Relationship Id="rId12" Type="http://schemas.openxmlformats.org/officeDocument/2006/relationships/hyperlink" Target="http://research.microsoft.com/projects/z3" TargetMode="External"/><Relationship Id="rId2" Type="http://schemas.openxmlformats.org/officeDocument/2006/relationships/hyperlink" Target="http://www.ccs.neu.edu/home/pete/bat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athsat4.disi.unitn.it/" TargetMode="External"/><Relationship Id="rId11" Type="http://schemas.openxmlformats.org/officeDocument/2006/relationships/hyperlink" Target="http://yices.csl.sri.com/" TargetMode="External"/><Relationship Id="rId5" Type="http://schemas.openxmlformats.org/officeDocument/2006/relationships/hyperlink" Target="http://www.cs.nyu.edu/acsys/cvc3" TargetMode="External"/><Relationship Id="rId10" Type="http://schemas.openxmlformats.org/officeDocument/2006/relationships/hyperlink" Target="http://www.smtexec.org/exec/competitors2009.php" TargetMode="External"/><Relationship Id="rId4" Type="http://schemas.openxmlformats.org/officeDocument/2006/relationships/hyperlink" Target="http://fmv.jku.at/boolector" TargetMode="External"/><Relationship Id="rId9" Type="http://schemas.openxmlformats.org/officeDocument/2006/relationships/hyperlink" Target="http://people.csail.mit.edu/vganesh/STP_files/stp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icwww.epfl.ch/~piskac/fsharp/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1120" y="4724400"/>
            <a:ext cx="7040880" cy="1752600"/>
          </a:xfrm>
        </p:spPr>
        <p:txBody>
          <a:bodyPr/>
          <a:lstStyle/>
          <a:p>
            <a:r>
              <a:rPr lang="en-US" dirty="0" smtClean="0"/>
              <a:t>FMCAD 2009 Tutorial</a:t>
            </a:r>
          </a:p>
          <a:p>
            <a:r>
              <a:rPr lang="en-US" dirty="0" smtClean="0"/>
              <a:t>Nikolaj </a:t>
            </a:r>
            <a:r>
              <a:rPr lang="en-US" dirty="0" err="1" smtClean="0"/>
              <a:t>Bjørner</a:t>
            </a:r>
            <a:endParaRPr lang="en-US" dirty="0" smtClean="0"/>
          </a:p>
          <a:p>
            <a:r>
              <a:rPr lang="en-US" dirty="0" smtClean="0"/>
              <a:t>Microsoft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8798" y="1295405"/>
            <a:ext cx="69827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Bit-Precise Constraints: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Applications and 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Decision Procedures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73480" y="26670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iElement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m_nSize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( </a:t>
            </a:r>
            <a:r>
              <a:rPr lang="en-US" sz="2000" dirty="0" err="1" smtClean="0">
                <a:solidFill>
                  <a:schemeClr val="bg1"/>
                </a:solidFill>
              </a:rPr>
              <a:t>iElement</a:t>
            </a:r>
            <a:r>
              <a:rPr lang="en-US" sz="2000" dirty="0" smtClean="0">
                <a:solidFill>
                  <a:schemeClr val="bg1"/>
                </a:solidFill>
              </a:rPr>
              <a:t> &gt;= </a:t>
            </a:r>
            <a:r>
              <a:rPr lang="en-US" sz="2000" dirty="0" err="1" smtClean="0">
                <a:solidFill>
                  <a:schemeClr val="bg1"/>
                </a:solidFill>
              </a:rPr>
              <a:t>m_nMaxSize</a:t>
            </a:r>
            <a:r>
              <a:rPr lang="en-US" sz="2000" dirty="0" smtClean="0">
                <a:solidFill>
                  <a:schemeClr val="bg1"/>
                </a:solidFill>
              </a:rPr>
              <a:t> 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 err="1" smtClean="0">
                <a:solidFill>
                  <a:schemeClr val="bg1"/>
                </a:solidFill>
              </a:rPr>
              <a:t>bool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bSuccess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GrowBuffer</a:t>
            </a:r>
            <a:r>
              <a:rPr lang="en-US" sz="2000" dirty="0" smtClean="0">
                <a:solidFill>
                  <a:schemeClr val="bg1"/>
                </a:solidFill>
              </a:rPr>
              <a:t>( iElement+1 );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}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::new( </a:t>
            </a:r>
            <a:r>
              <a:rPr lang="en-US" sz="2000" dirty="0" err="1" smtClean="0">
                <a:solidFill>
                  <a:schemeClr val="bg1"/>
                </a:solidFill>
              </a:rPr>
              <a:t>m_pData+iElement</a:t>
            </a:r>
            <a:r>
              <a:rPr lang="en-US" sz="2000" dirty="0" smtClean="0">
                <a:solidFill>
                  <a:schemeClr val="bg1"/>
                </a:solidFill>
              </a:rPr>
              <a:t> ) E( element );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m_nSize</a:t>
            </a:r>
            <a:r>
              <a:rPr lang="en-US" sz="2000" dirty="0" smtClean="0">
                <a:solidFill>
                  <a:schemeClr val="bg1"/>
                </a:solidFill>
              </a:rPr>
              <a:t>++;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89660" y="152400"/>
            <a:ext cx="75438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Overflow on unsigned addition</a:t>
            </a:r>
            <a:endParaRPr lang="en-US" sz="4000" dirty="0"/>
          </a:p>
        </p:txBody>
      </p:sp>
      <p:sp>
        <p:nvSpPr>
          <p:cNvPr id="5" name="Rectangular Callout 4"/>
          <p:cNvSpPr/>
          <p:nvPr/>
        </p:nvSpPr>
        <p:spPr>
          <a:xfrm>
            <a:off x="4693920" y="1447800"/>
            <a:ext cx="4861560" cy="914400"/>
          </a:xfrm>
          <a:prstGeom prst="wedgeRectCallout">
            <a:avLst>
              <a:gd name="adj1" fmla="val -58638"/>
              <a:gd name="adj2" fmla="val 10250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m_nSize</a:t>
            </a:r>
            <a:r>
              <a:rPr lang="en-US" dirty="0" smtClean="0">
                <a:solidFill>
                  <a:srgbClr val="FFFFFF"/>
                </a:solidFill>
              </a:rPr>
              <a:t> == </a:t>
            </a:r>
            <a:r>
              <a:rPr lang="en-US" dirty="0" err="1" smtClean="0">
                <a:solidFill>
                  <a:srgbClr val="FFFFFF"/>
                </a:solidFill>
              </a:rPr>
              <a:t>m_nMaxSize</a:t>
            </a:r>
            <a:r>
              <a:rPr lang="en-US" dirty="0" smtClean="0">
                <a:solidFill>
                  <a:srgbClr val="FFFFFF"/>
                </a:solidFill>
              </a:rPr>
              <a:t> == UINT_MAX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023360" y="48006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Write in unallocated memory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208520" y="3200400"/>
            <a:ext cx="2263140" cy="609600"/>
          </a:xfrm>
          <a:prstGeom prst="wedgeRectCallout">
            <a:avLst>
              <a:gd name="adj1" fmla="val -66107"/>
              <a:gd name="adj2" fmla="val 5309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iElement</a:t>
            </a:r>
            <a:r>
              <a:rPr lang="en-US" dirty="0" smtClean="0">
                <a:solidFill>
                  <a:srgbClr val="FFFFFF"/>
                </a:solidFill>
              </a:rPr>
              <a:t> + 1 == 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6789420" y="4495800"/>
            <a:ext cx="3268980" cy="22098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Code was written for address space &lt; 4GB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4380" y="228600"/>
            <a:ext cx="821436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4000" dirty="0" smtClean="0"/>
              <a:t>Using </a:t>
            </a:r>
            <a:r>
              <a:rPr lang="en-US" sz="4000" dirty="0"/>
              <a:t>an </a:t>
            </a:r>
            <a:r>
              <a:rPr lang="en-US" sz="4000" dirty="0" err="1"/>
              <a:t>overflown</a:t>
            </a:r>
            <a:r>
              <a:rPr lang="en-US" sz="4000" dirty="0"/>
              <a:t> value as </a:t>
            </a:r>
            <a:r>
              <a:rPr lang="en-US" sz="4000" dirty="0" smtClean="0"/>
              <a:t>allocation size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4380" y="2438400"/>
            <a:ext cx="8884920" cy="2895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ULONG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while</a:t>
            </a:r>
            <a:r>
              <a:rPr lang="en-US" sz="2000" dirty="0" smtClean="0">
                <a:solidFill>
                  <a:schemeClr val="bg1"/>
                </a:solidFill>
              </a:rPr>
              <a:t> (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 != NULL) 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        </a:t>
            </a: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 (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 &gt; MAX_ULONG / </a:t>
            </a:r>
            <a:r>
              <a:rPr lang="en-US" sz="2000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(MYBUFFER)) 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                </a:t>
            </a:r>
            <a:r>
              <a:rPr lang="en-US" sz="2000" b="1" dirty="0" smtClean="0">
                <a:solidFill>
                  <a:schemeClr val="bg1"/>
                </a:solidFill>
              </a:rPr>
              <a:t>return</a:t>
            </a:r>
            <a:r>
              <a:rPr lang="en-US" sz="2000" dirty="0" smtClean="0">
                <a:solidFill>
                  <a:schemeClr val="bg1"/>
                </a:solidFill>
              </a:rPr>
              <a:t> NULL;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 }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 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++;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   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CurrentBuffer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NextBuffer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}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b="1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(MYBUFFER)*</a:t>
            </a:r>
            <a:r>
              <a:rPr lang="en-US" sz="2000" dirty="0" err="1" smtClean="0">
                <a:solidFill>
                  <a:schemeClr val="bg1"/>
                </a:solidFill>
              </a:rPr>
              <a:t>NumberOfBuffers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UserBuffersHead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AllocationSize</a:t>
            </a:r>
            <a:r>
              <a:rPr lang="en-US" sz="2000" dirty="0" smtClean="0">
                <a:solidFill>
                  <a:schemeClr val="bg1"/>
                </a:solidFill>
              </a:rPr>
              <a:t>);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873240" y="1905000"/>
            <a:ext cx="2011680" cy="609600"/>
          </a:xfrm>
          <a:prstGeom prst="wedgeRectCallout">
            <a:avLst>
              <a:gd name="adj1" fmla="val -106275"/>
              <a:gd name="adj2" fmla="val 891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Overflow check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5951220" y="5181600"/>
            <a:ext cx="276606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6370320" y="3505200"/>
            <a:ext cx="2346960" cy="609600"/>
          </a:xfrm>
          <a:prstGeom prst="wedgeRectCallout">
            <a:avLst>
              <a:gd name="adj1" fmla="val -80552"/>
              <a:gd name="adj2" fmla="val 501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Increment and exit from loop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89660" y="27432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LONG </a:t>
            </a:r>
            <a:r>
              <a:rPr lang="en-US" sz="2000" dirty="0" err="1" smtClean="0">
                <a:solidFill>
                  <a:schemeClr val="bg1"/>
                </a:solidFill>
              </a:rPr>
              <a:t>l_sub</a:t>
            </a:r>
            <a:r>
              <a:rPr lang="en-US" sz="2000" dirty="0" smtClean="0">
                <a:solidFill>
                  <a:schemeClr val="bg1"/>
                </a:solidFill>
              </a:rPr>
              <a:t>(LONG l_var1, LONG l_var2)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{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LONG 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 = l_var1 - l_var2; // perform subtraction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// check for overflow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if </a:t>
            </a:r>
            <a:r>
              <a:rPr lang="en-US" sz="2000" dirty="0" smtClean="0">
                <a:solidFill>
                  <a:schemeClr val="bg1"/>
                </a:solidFill>
              </a:rPr>
              <a:t>( (l_var1&gt;0) &amp;&amp; (l_var2&lt;0) &amp;&amp; (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&lt;0) ) </a:t>
            </a:r>
            <a:r>
              <a:rPr lang="en-US" sz="2000" dirty="0" err="1" smtClean="0">
                <a:solidFill>
                  <a:schemeClr val="bg1"/>
                </a:solidFill>
              </a:rPr>
              <a:t>l_diff</a:t>
            </a:r>
            <a:r>
              <a:rPr lang="en-US" sz="2000" dirty="0" smtClean="0">
                <a:solidFill>
                  <a:schemeClr val="bg1"/>
                </a:solidFill>
              </a:rPr>
              <a:t>=0x7FFFFFFF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   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376160" y="2209800"/>
            <a:ext cx="2346960" cy="609600"/>
          </a:xfrm>
          <a:prstGeom prst="wedgeRectCallout">
            <a:avLst>
              <a:gd name="adj1" fmla="val -108478"/>
              <a:gd name="adj2" fmla="val 12720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107180" y="45720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Forget corner case INT_MIN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89660" y="152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300" dirty="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Overflow on unsigned subtraction</a:t>
            </a:r>
            <a:endParaRPr lang="en-US" sz="40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73480" y="3048000"/>
            <a:ext cx="8884920" cy="2895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for (uint16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= 0;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&lt; </a:t>
            </a:r>
            <a:r>
              <a:rPr lang="en-US" sz="2000" dirty="0" err="1" smtClean="0">
                <a:solidFill>
                  <a:schemeClr val="bg1"/>
                </a:solidFill>
              </a:rPr>
              <a:t>uDevCount</a:t>
            </a:r>
            <a:r>
              <a:rPr lang="en-US" sz="2000" dirty="0" smtClean="0">
                <a:solidFill>
                  <a:schemeClr val="bg1"/>
                </a:solidFill>
              </a:rPr>
              <a:t> &amp;&amp; SUCCEEDED(hr);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++) 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	if (SUCCEEDED(hr)) {</a:t>
            </a:r>
          </a:p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</a:rPr>
              <a:t>	 </a:t>
            </a:r>
            <a:r>
              <a:rPr lang="en-US" sz="2000" dirty="0" smtClean="0">
                <a:solidFill>
                  <a:schemeClr val="bg1"/>
                </a:solidFill>
              </a:rPr>
              <a:t>     </a:t>
            </a:r>
            <a:r>
              <a:rPr lang="en-US" sz="2000" dirty="0" err="1" smtClean="0">
                <a:solidFill>
                  <a:schemeClr val="bg1"/>
                </a:solidFill>
              </a:rPr>
              <a:t>uID</a:t>
            </a:r>
            <a:r>
              <a:rPr lang="en-US" sz="2000" dirty="0" smtClean="0">
                <a:solidFill>
                  <a:schemeClr val="bg1"/>
                </a:solidFill>
              </a:rPr>
              <a:t> = </a:t>
            </a:r>
            <a:r>
              <a:rPr lang="en-US" sz="2000" dirty="0" err="1" smtClean="0">
                <a:solidFill>
                  <a:schemeClr val="bg1"/>
                </a:solidFill>
              </a:rPr>
              <a:t>uDevCount</a:t>
            </a:r>
            <a:r>
              <a:rPr lang="en-US" sz="2000" dirty="0" smtClean="0">
                <a:solidFill>
                  <a:schemeClr val="bg1"/>
                </a:solidFill>
              </a:rPr>
              <a:t>;  // Terminates the </a:t>
            </a:r>
            <a:r>
              <a:rPr lang="en-US" sz="2000" dirty="0" smtClean="0">
                <a:solidFill>
                  <a:schemeClr val="tx1"/>
                </a:solidFill>
              </a:rPr>
              <a:t>loop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292340" y="1981200"/>
            <a:ext cx="2346960" cy="609600"/>
          </a:xfrm>
          <a:prstGeom prst="wedgeRectCallout">
            <a:avLst>
              <a:gd name="adj1" fmla="val -14772"/>
              <a:gd name="adj2" fmla="val 13956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Possible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1508760" y="4648200"/>
            <a:ext cx="326898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Loop does not terminate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6705600" y="4800600"/>
            <a:ext cx="2682240" cy="609600"/>
          </a:xfrm>
          <a:prstGeom prst="wedgeRectCallout">
            <a:avLst>
              <a:gd name="adj1" fmla="val -46761"/>
              <a:gd name="adj2" fmla="val -933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uID</a:t>
            </a:r>
            <a:r>
              <a:rPr lang="en-US" dirty="0" smtClean="0">
                <a:solidFill>
                  <a:srgbClr val="FFFFFF"/>
                </a:solidFill>
              </a:rPr>
              <a:t> == UINT_MAX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89660" y="152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defTabSz="91122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spc="-30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Overflow on unsigned addition</a:t>
            </a:r>
            <a:endParaRPr lang="en-US" sz="40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57300" y="0"/>
            <a:ext cx="804672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4000" dirty="0" smtClean="0"/>
              <a:t>Using an </a:t>
            </a:r>
            <a:r>
              <a:rPr lang="en-US" sz="4000" dirty="0" err="1" smtClean="0"/>
              <a:t>overflown</a:t>
            </a:r>
            <a:r>
              <a:rPr lang="en-US" sz="4000" dirty="0" smtClean="0"/>
              <a:t> value as allocation size</a:t>
            </a:r>
            <a:r>
              <a:rPr lang="en-US" sz="3200" dirty="0" smtClean="0"/>
              <a:t> 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05840" y="3124200"/>
            <a:ext cx="7040880" cy="2514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DWORD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;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nElements</a:t>
            </a:r>
            <a:r>
              <a:rPr lang="en-US" sz="2000" dirty="0" smtClean="0">
                <a:solidFill>
                  <a:schemeClr val="bg1"/>
                </a:solidFill>
              </a:rPr>
              <a:t> * </a:t>
            </a:r>
            <a:r>
              <a:rPr lang="en-US" sz="2000" b="1" dirty="0" err="1" smtClean="0">
                <a:solidFill>
                  <a:schemeClr val="bg1"/>
                </a:solidFill>
              </a:rPr>
              <a:t>sizeof</a:t>
            </a:r>
            <a:r>
              <a:rPr lang="en-US" sz="2000" dirty="0" smtClean="0">
                <a:solidFill>
                  <a:schemeClr val="bg1"/>
                </a:solidFill>
              </a:rPr>
              <a:t>(MY_INFO);</a:t>
            </a:r>
          </a:p>
          <a:p>
            <a:pPr algn="l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if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 &lt; </a:t>
            </a: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nElements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algn="l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…     // return</a:t>
            </a:r>
          </a:p>
          <a:p>
            <a:pPr algn="l">
              <a:buNone/>
            </a:pPr>
            <a:r>
              <a:rPr lang="en-US" sz="2000" dirty="0" err="1" smtClean="0">
                <a:solidFill>
                  <a:schemeClr val="bg1"/>
                </a:solidFill>
              </a:rPr>
              <a:t>MyList</a:t>
            </a:r>
            <a:r>
              <a:rPr lang="en-US" sz="2000" dirty="0" smtClean="0">
                <a:solidFill>
                  <a:schemeClr val="bg1"/>
                </a:solidFill>
              </a:rPr>
              <a:t>-&gt;</a:t>
            </a:r>
            <a:r>
              <a:rPr lang="en-US" sz="2000" dirty="0" err="1" smtClean="0">
                <a:solidFill>
                  <a:schemeClr val="bg1"/>
                </a:solidFill>
              </a:rPr>
              <a:t>pInfo</a:t>
            </a:r>
            <a:r>
              <a:rPr lang="en-US" sz="2000" dirty="0" smtClean="0">
                <a:solidFill>
                  <a:schemeClr val="bg1"/>
                </a:solidFill>
              </a:rPr>
              <a:t> = </a:t>
            </a:r>
            <a:r>
              <a:rPr lang="en-US" sz="2000" b="1" dirty="0" err="1" smtClean="0">
                <a:solidFill>
                  <a:schemeClr val="bg1"/>
                </a:solidFill>
              </a:rPr>
              <a:t>malloc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</a:rPr>
              <a:t>dwAlloc</a:t>
            </a:r>
            <a:r>
              <a:rPr lang="en-US" sz="2000" dirty="0" smtClean="0">
                <a:solidFill>
                  <a:schemeClr val="bg1"/>
                </a:solidFill>
              </a:rPr>
              <a:t>);</a:t>
            </a:r>
            <a:br>
              <a:rPr lang="en-US" sz="2000" dirty="0" smtClean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71144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77C7A3F-DB19-4026-9A65-668E3AF35006}" type="slidenum">
              <a:rPr lang="en-US" smtClean="0">
                <a:solidFill>
                  <a:srgbClr val="FFFFFF"/>
                </a:solidFill>
                <a:latin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777740" y="2209800"/>
            <a:ext cx="1844040" cy="609600"/>
          </a:xfrm>
          <a:prstGeom prst="wedgeRectCallout">
            <a:avLst>
              <a:gd name="adj1" fmla="val -65952"/>
              <a:gd name="adj2" fmla="val 14510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Can overflow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957060" y="4800600"/>
            <a:ext cx="2766060" cy="17526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Allocate less than needed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795260" y="3505200"/>
            <a:ext cx="2179320" cy="609600"/>
          </a:xfrm>
          <a:prstGeom prst="wedgeRectCallout">
            <a:avLst>
              <a:gd name="adj1" fmla="val -160095"/>
              <a:gd name="adj2" fmla="val 5100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Not a proper test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		Short demo</a:t>
            </a:r>
          </a:p>
          <a:p>
            <a:endParaRPr lang="en-US" dirty="0" smtClean="0"/>
          </a:p>
          <a:p>
            <a:r>
              <a:rPr lang="en-US" dirty="0" err="1" smtClean="0"/>
              <a:t>SpecExplorer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2009</a:t>
            </a:r>
          </a:p>
          <a:p>
            <a:endParaRPr lang="en-US" dirty="0" smtClean="0"/>
          </a:p>
          <a:p>
            <a:r>
              <a:rPr lang="en-US" dirty="0" smtClean="0"/>
              <a:t>Synthesis</a:t>
            </a:r>
            <a:br>
              <a:rPr lang="en-US" dirty="0" smtClean="0"/>
            </a:br>
            <a:r>
              <a:rPr lang="en-US" sz="2000" dirty="0" smtClean="0">
                <a:solidFill>
                  <a:srgbClr val="5874B4"/>
                </a:solidFill>
              </a:rPr>
              <a:t>[Gulwani, </a:t>
            </a:r>
            <a:r>
              <a:rPr lang="en-US" sz="2000" dirty="0" err="1" smtClean="0">
                <a:solidFill>
                  <a:srgbClr val="5874B4"/>
                </a:solidFill>
              </a:rPr>
              <a:t>Jha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Tiwari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Venkatesan</a:t>
            </a:r>
            <a:r>
              <a:rPr lang="en-US" sz="2000" dirty="0" smtClean="0">
                <a:solidFill>
                  <a:srgbClr val="5874B4"/>
                </a:solidFill>
              </a:rPr>
              <a:t> 09] </a:t>
            </a:r>
            <a:br>
              <a:rPr lang="en-US" sz="2000" dirty="0" smtClean="0">
                <a:solidFill>
                  <a:srgbClr val="5874B4"/>
                </a:solidFill>
              </a:rPr>
            </a:br>
            <a:r>
              <a:rPr lang="en-US" sz="2000" dirty="0" smtClean="0">
                <a:solidFill>
                  <a:srgbClr val="5874B4"/>
                </a:solidFill>
              </a:rPr>
              <a:t>[Gulwani, </a:t>
            </a:r>
            <a:r>
              <a:rPr lang="en-US" sz="2000" dirty="0" err="1" smtClean="0">
                <a:solidFill>
                  <a:srgbClr val="5874B4"/>
                </a:solidFill>
              </a:rPr>
              <a:t>Jha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Tiwari</a:t>
            </a:r>
            <a:r>
              <a:rPr lang="en-US" sz="2000" dirty="0" smtClean="0">
                <a:solidFill>
                  <a:srgbClr val="5874B4"/>
                </a:solidFill>
              </a:rPr>
              <a:t>, </a:t>
            </a:r>
            <a:r>
              <a:rPr lang="en-US" sz="2000" dirty="0" err="1" smtClean="0">
                <a:solidFill>
                  <a:srgbClr val="5874B4"/>
                </a:solidFill>
              </a:rPr>
              <a:t>Seisha</a:t>
            </a:r>
            <a:r>
              <a:rPr lang="en-US" sz="2000" dirty="0" smtClean="0">
                <a:solidFill>
                  <a:srgbClr val="5874B4"/>
                </a:solidFill>
              </a:rPr>
              <a:t> 09]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vc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7217" y="1079294"/>
            <a:ext cx="1382830" cy="1378462"/>
          </a:xfrm>
          <a:prstGeom prst="rect">
            <a:avLst/>
          </a:prstGeom>
        </p:spPr>
      </p:pic>
      <p:pic>
        <p:nvPicPr>
          <p:cNvPr id="330754" name="Picture 7" descr="image001"/>
          <p:cNvPicPr>
            <a:picLocks noChangeAspect="1" noChangeArrowheads="1"/>
          </p:cNvPicPr>
          <p:nvPr/>
        </p:nvPicPr>
        <p:blipFill>
          <a:blip r:embed="rId4" cstate="print"/>
          <a:srcRect l="4815" t="24725" r="44774" b="45624"/>
          <a:stretch>
            <a:fillRect/>
          </a:stretch>
        </p:blipFill>
        <p:spPr bwMode="auto">
          <a:xfrm>
            <a:off x="4616971" y="2066225"/>
            <a:ext cx="5081666" cy="213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0755" name="Object 3"/>
          <p:cNvGraphicFramePr>
            <a:graphicFrameLocks noChangeAspect="1"/>
          </p:cNvGraphicFramePr>
          <p:nvPr/>
        </p:nvGraphicFramePr>
        <p:xfrm>
          <a:off x="5594012" y="5361248"/>
          <a:ext cx="3406775" cy="581025"/>
        </p:xfrm>
        <a:graphic>
          <a:graphicData uri="http://schemas.openxmlformats.org/presentationml/2006/ole">
            <p:oleObj spid="_x0000_s330755" name="Equation" r:id="rId5" imgW="1193760" imgH="20304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96262" y="4631961"/>
            <a:ext cx="318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Clear trailing 1 bits from vector</a:t>
            </a:r>
            <a:endParaRPr lang="en-US" i="1" dirty="0"/>
          </a:p>
        </p:txBody>
      </p:sp>
      <p:sp>
        <p:nvSpPr>
          <p:cNvPr id="10" name="Down Arrow 9"/>
          <p:cNvSpPr/>
          <p:nvPr/>
        </p:nvSpPr>
        <p:spPr>
          <a:xfrm>
            <a:off x="7045377" y="5021705"/>
            <a:ext cx="524656" cy="32978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– 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Symbol"/>
              </a:rPr>
              <a:t>Spec(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), </a:t>
            </a:r>
          </a:p>
          <a:p>
            <a:pPr lvl="1"/>
            <a:r>
              <a:rPr lang="en-US" dirty="0" smtClean="0">
                <a:sym typeface="Symbol"/>
              </a:rPr>
              <a:t>Use spec to generate 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 pairs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Operations: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+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dirty="0" smtClean="0">
                <a:sym typeface="Symbol"/>
              </a:rPr>
              <a:t>,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-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k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&lt;&lt; </a:t>
            </a:r>
            <a:r>
              <a:rPr lang="en-US" i="1" dirty="0" smtClean="0">
                <a:sym typeface="Symbol"/>
              </a:rPr>
              <a:t>l</a:t>
            </a:r>
            <a:r>
              <a:rPr lang="en-US" dirty="0" smtClean="0">
                <a:sym typeface="Symbol"/>
              </a:rPr>
              <a:t>,  x</a:t>
            </a:r>
            <a:r>
              <a:rPr lang="en-US" baseline="-25000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= </a:t>
            </a:r>
            <a:r>
              <a:rPr lang="en-US" i="1" dirty="0" smtClean="0">
                <a:sym typeface="Symbol"/>
              </a:rPr>
              <a:t>z,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(j, k &lt; 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, l &lt; 32, </a:t>
            </a:r>
            <a:r>
              <a:rPr lang="en-US" i="1" dirty="0" smtClean="0">
                <a:sym typeface="Symbol"/>
              </a:rPr>
              <a:t>z </a:t>
            </a:r>
            <a:r>
              <a:rPr lang="en-US" dirty="0" smtClean="0">
                <a:sym typeface="Symbol"/>
              </a:rPr>
              <a:t>is fixed input).</a:t>
            </a:r>
          </a:p>
          <a:p>
            <a:r>
              <a:rPr lang="en-US" dirty="0" smtClean="0">
                <a:sym typeface="Symbol"/>
              </a:rPr>
              <a:t>Treat operations as non-deterministic system.</a:t>
            </a:r>
          </a:p>
          <a:p>
            <a:r>
              <a:rPr lang="en-US" dirty="0" smtClean="0">
                <a:sym typeface="Symbol"/>
              </a:rPr>
              <a:t>Perform bounded model-checking on operations, using SMT</a:t>
            </a:r>
          </a:p>
          <a:p>
            <a:r>
              <a:rPr lang="en-US" dirty="0" smtClean="0">
                <a:sym typeface="Symbol"/>
              </a:rPr>
              <a:t>Find instruction sequence </a:t>
            </a:r>
            <a:r>
              <a:rPr lang="en-US" i="1" dirty="0" err="1" smtClean="0">
                <a:sym typeface="Symbol"/>
              </a:rPr>
              <a:t>Impl</a:t>
            </a:r>
            <a:r>
              <a:rPr lang="en-US" i="1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satisfying pairs of </a:t>
            </a:r>
            <a:r>
              <a:rPr lang="en-US" i="1" dirty="0" err="1" smtClean="0">
                <a:sym typeface="Symbol"/>
              </a:rPr>
              <a:t>x,y</a:t>
            </a:r>
            <a:r>
              <a:rPr lang="en-US" i="1" dirty="0" smtClean="0">
                <a:sym typeface="Symbol"/>
              </a:rPr>
              <a:t> </a:t>
            </a:r>
          </a:p>
          <a:p>
            <a:r>
              <a:rPr lang="en-US" dirty="0" smtClean="0">
                <a:sym typeface="Symbol"/>
              </a:rPr>
              <a:t>Check Spec(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 =&gt; </a:t>
            </a:r>
            <a:r>
              <a:rPr lang="en-US" dirty="0" err="1" smtClean="0">
                <a:sym typeface="Symbol"/>
              </a:rPr>
              <a:t>Impl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) using SMT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0" y="1193800"/>
          <a:ext cx="10058400" cy="566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8678"/>
                <a:gridCol w="4399722"/>
              </a:tblGrid>
              <a:tr h="283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2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6" name="Rounded Rectangle 115"/>
          <p:cNvSpPr/>
          <p:nvPr/>
        </p:nvSpPr>
        <p:spPr>
          <a:xfrm>
            <a:off x="5671936" y="6228522"/>
            <a:ext cx="1046922" cy="62947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Modular arithmetic</a:t>
            </a:r>
            <a:endParaRPr lang="en-US" sz="1400" dirty="0"/>
          </a:p>
        </p:txBody>
      </p:sp>
      <p:sp>
        <p:nvSpPr>
          <p:cNvPr id="115" name="Rounded Rectangle 114"/>
          <p:cNvSpPr/>
          <p:nvPr/>
        </p:nvSpPr>
        <p:spPr>
          <a:xfrm>
            <a:off x="5658683" y="3458817"/>
            <a:ext cx="1166191" cy="56321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Bit-wise operations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Bit-vectors by example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16069" y="1693875"/>
            <a:ext cx="5108424" cy="1098519"/>
            <a:chOff x="1510740" y="2706622"/>
            <a:chExt cx="6934200" cy="1921696"/>
          </a:xfrm>
        </p:grpSpPr>
        <p:grpSp>
          <p:nvGrpSpPr>
            <p:cNvPr id="3" name="Group 11"/>
            <p:cNvGrpSpPr/>
            <p:nvPr/>
          </p:nvGrpSpPr>
          <p:grpSpPr>
            <a:xfrm>
              <a:off x="1510740" y="2763068"/>
              <a:ext cx="3200400" cy="533400"/>
              <a:chOff x="1447800" y="2743200"/>
              <a:chExt cx="3200400" cy="533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5244540" y="2763068"/>
              <a:ext cx="3200400" cy="533400"/>
              <a:chOff x="1447800" y="2743200"/>
              <a:chExt cx="3200400" cy="533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05340" y="2706622"/>
              <a:ext cx="492195" cy="64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</a:t>
              </a:r>
              <a:endParaRPr lang="en-US" dirty="0"/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1822155" y="4094918"/>
              <a:ext cx="3200400" cy="533400"/>
              <a:chOff x="1447800" y="2743200"/>
              <a:chExt cx="3200400" cy="5334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13" name="Group 29"/>
            <p:cNvGrpSpPr/>
            <p:nvPr/>
          </p:nvGrpSpPr>
          <p:grpSpPr>
            <a:xfrm>
              <a:off x="5022555" y="4081666"/>
              <a:ext cx="3200400" cy="533400"/>
              <a:chOff x="1447800" y="2743200"/>
              <a:chExt cx="3200400" cy="5334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805340" y="3209254"/>
              <a:ext cx="338554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66058" y="3498574"/>
            <a:ext cx="230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Concatenation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310145" y="5069244"/>
            <a:ext cx="5213445" cy="387900"/>
            <a:chOff x="914400" y="3723837"/>
            <a:chExt cx="6692348" cy="540027"/>
          </a:xfrm>
        </p:grpSpPr>
        <p:sp>
          <p:nvSpPr>
            <p:cNvPr id="44" name="Rectangle 43"/>
            <p:cNvSpPr/>
            <p:nvPr/>
          </p:nvSpPr>
          <p:spPr>
            <a:xfrm>
              <a:off x="914400" y="3730464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7800" y="3730464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981200" y="3730464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514600" y="3730464"/>
              <a:ext cx="533400" cy="533400"/>
            </a:xfrm>
            <a:prstGeom prst="rect">
              <a:avLst/>
            </a:prstGeom>
            <a:solidFill>
              <a:srgbClr val="3F33D9"/>
            </a:solidFill>
            <a:ln>
              <a:solidFill>
                <a:srgbClr val="3B49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0480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81400" y="3730464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7687" y="3723838"/>
              <a:ext cx="1210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[4:2] = 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89983" y="3723837"/>
              <a:ext cx="1616765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9866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5200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53469" y="3723837"/>
              <a:ext cx="533400" cy="533400"/>
            </a:xfrm>
            <a:prstGeom prst="rect">
              <a:avLst/>
            </a:prstGeom>
            <a:solidFill>
              <a:srgbClr val="3F33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796034" y="1491168"/>
            <a:ext cx="2457148" cy="2004190"/>
            <a:chOff x="3561515" y="1941433"/>
            <a:chExt cx="3250084" cy="3269981"/>
          </a:xfrm>
        </p:grpSpPr>
        <p:grpSp>
          <p:nvGrpSpPr>
            <p:cNvPr id="57" name="Group 11"/>
            <p:cNvGrpSpPr/>
            <p:nvPr/>
          </p:nvGrpSpPr>
          <p:grpSpPr>
            <a:xfrm>
              <a:off x="3578079" y="1941433"/>
              <a:ext cx="3200400" cy="533400"/>
              <a:chOff x="1447800" y="2743200"/>
              <a:chExt cx="3200400" cy="5334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65" name="Group 12"/>
            <p:cNvGrpSpPr/>
            <p:nvPr/>
          </p:nvGrpSpPr>
          <p:grpSpPr>
            <a:xfrm>
              <a:off x="3561515" y="3187135"/>
              <a:ext cx="3200400" cy="533400"/>
              <a:chOff x="1447800" y="2743200"/>
              <a:chExt cx="3200400" cy="533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4876793" y="2532377"/>
              <a:ext cx="447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</a:t>
              </a:r>
              <a:endParaRPr lang="en-US" sz="2400" b="1" dirty="0"/>
            </a:p>
          </p:txBody>
        </p:sp>
        <p:grpSp>
          <p:nvGrpSpPr>
            <p:cNvPr id="74" name="Group 21"/>
            <p:cNvGrpSpPr/>
            <p:nvPr/>
          </p:nvGrpSpPr>
          <p:grpSpPr>
            <a:xfrm>
              <a:off x="3611199" y="4678014"/>
              <a:ext cx="3200400" cy="533400"/>
              <a:chOff x="1447800" y="2743200"/>
              <a:chExt cx="3200400" cy="533400"/>
            </a:xfrm>
            <a:solidFill>
              <a:srgbClr val="CC00CC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976181" y="37763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809687" y="4302248"/>
            <a:ext cx="2498090" cy="2033528"/>
            <a:chOff x="3561515" y="1941433"/>
            <a:chExt cx="3250084" cy="3269981"/>
          </a:xfrm>
        </p:grpSpPr>
        <p:grpSp>
          <p:nvGrpSpPr>
            <p:cNvPr id="84" name="Group 11"/>
            <p:cNvGrpSpPr/>
            <p:nvPr/>
          </p:nvGrpSpPr>
          <p:grpSpPr>
            <a:xfrm>
              <a:off x="3578079" y="1941433"/>
              <a:ext cx="3200400" cy="533400"/>
              <a:chOff x="1447800" y="2743200"/>
              <a:chExt cx="3200400" cy="5334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grpSp>
          <p:nvGrpSpPr>
            <p:cNvPr id="92" name="Group 12"/>
            <p:cNvGrpSpPr/>
            <p:nvPr/>
          </p:nvGrpSpPr>
          <p:grpSpPr>
            <a:xfrm>
              <a:off x="3561515" y="3187135"/>
              <a:ext cx="3200400" cy="533400"/>
              <a:chOff x="1447800" y="2743200"/>
              <a:chExt cx="3200400" cy="5334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4876791" y="2533937"/>
              <a:ext cx="415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+</a:t>
              </a:r>
              <a:endParaRPr lang="en-US" sz="2400" b="1" dirty="0"/>
            </a:p>
          </p:txBody>
        </p:sp>
        <p:grpSp>
          <p:nvGrpSpPr>
            <p:cNvPr id="101" name="Group 21"/>
            <p:cNvGrpSpPr/>
            <p:nvPr/>
          </p:nvGrpSpPr>
          <p:grpSpPr>
            <a:xfrm>
              <a:off x="3611199" y="4678014"/>
              <a:ext cx="3200400" cy="533400"/>
              <a:chOff x="1447800" y="2743200"/>
              <a:chExt cx="3200400" cy="533400"/>
            </a:xfrm>
            <a:solidFill>
              <a:srgbClr val="CC00CC"/>
            </a:solidFill>
          </p:grpSpPr>
          <p:sp>
            <p:nvSpPr>
              <p:cNvPr id="102" name="Rectangle 101"/>
              <p:cNvSpPr/>
              <p:nvPr/>
            </p:nvSpPr>
            <p:spPr>
              <a:xfrm>
                <a:off x="1447800" y="2743200"/>
                <a:ext cx="3200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47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9812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5146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0480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5814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114800" y="2743200"/>
                <a:ext cx="533400" cy="5334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4976181" y="3714275"/>
              <a:ext cx="389850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4002162" y="6334780"/>
            <a:ext cx="165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Extraction</a:t>
            </a:r>
            <a:endParaRPr lang="en-US" sz="2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8076767" y="3525078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Bit-wise and</a:t>
            </a:r>
            <a:endParaRPr lang="en-US" sz="2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661864" y="6334780"/>
            <a:ext cx="143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Addition</a:t>
            </a:r>
            <a:endParaRPr lang="en-US" sz="2800" dirty="0"/>
          </a:p>
        </p:txBody>
      </p:sp>
      <p:sp>
        <p:nvSpPr>
          <p:cNvPr id="114" name="Rounded Rectangle 113"/>
          <p:cNvSpPr/>
          <p:nvPr/>
        </p:nvSpPr>
        <p:spPr>
          <a:xfrm>
            <a:off x="1" y="6228522"/>
            <a:ext cx="1060174" cy="6294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Vector Segments</a:t>
            </a:r>
            <a:endParaRPr lang="en-US" sz="1600" dirty="0"/>
          </a:p>
        </p:txBody>
      </p:sp>
      <p:sp>
        <p:nvSpPr>
          <p:cNvPr id="117" name="Rounded Rectangle 116"/>
          <p:cNvSpPr/>
          <p:nvPr/>
        </p:nvSpPr>
        <p:spPr>
          <a:xfrm>
            <a:off x="0" y="3385931"/>
            <a:ext cx="1060174" cy="6294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Vector Segments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" y="1461492"/>
            <a:ext cx="8884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b="1" dirty="0"/>
              <a:t>[N: </a:t>
            </a:r>
            <a:r>
              <a:rPr lang="en-US" b="1" dirty="0" err="1" smtClean="0"/>
              <a:t>nat</a:t>
            </a:r>
            <a:r>
              <a:rPr lang="en-US" b="1" dirty="0" smtClean="0"/>
              <a:t>]: </a:t>
            </a:r>
            <a:r>
              <a:rPr lang="en-US" b="1" dirty="0"/>
              <a:t>THEORY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BEGIN</a:t>
            </a:r>
          </a:p>
          <a:p>
            <a:r>
              <a:rPr lang="sv-SE" dirty="0" smtClean="0"/>
              <a:t>  bit </a:t>
            </a:r>
            <a:r>
              <a:rPr lang="sv-SE" dirty="0"/>
              <a:t>: </a:t>
            </a:r>
            <a:r>
              <a:rPr lang="sv-SE" b="1" dirty="0">
                <a:solidFill>
                  <a:schemeClr val="accent3">
                    <a:lumMod val="50000"/>
                  </a:schemeClr>
                </a:solidFill>
              </a:rPr>
              <a:t>TYPE</a:t>
            </a:r>
            <a:r>
              <a:rPr lang="sv-SE" dirty="0"/>
              <a:t> = </a:t>
            </a:r>
            <a:r>
              <a:rPr lang="sv-SE" b="1" dirty="0"/>
              <a:t>{n: nat </a:t>
            </a:r>
            <a:r>
              <a:rPr lang="sv-SE" b="1" dirty="0" smtClean="0"/>
              <a:t>| </a:t>
            </a:r>
            <a:r>
              <a:rPr lang="sv-SE" b="1" dirty="0"/>
              <a:t>n &lt;= </a:t>
            </a:r>
            <a:r>
              <a:rPr lang="sv-SE" b="1" dirty="0" smtClean="0"/>
              <a:t>1}</a:t>
            </a:r>
            <a:endParaRPr lang="sv-SE" b="1" dirty="0"/>
          </a:p>
          <a:p>
            <a:r>
              <a:rPr lang="en-US" dirty="0" smtClean="0"/>
              <a:t>  </a:t>
            </a:r>
            <a:r>
              <a:rPr lang="en-US" dirty="0" err="1" smtClean="0"/>
              <a:t>bvec</a:t>
            </a:r>
            <a:r>
              <a:rPr lang="en-US" dirty="0" smtClean="0"/>
              <a:t> </a:t>
            </a:r>
            <a:r>
              <a:rPr lang="en-US" dirty="0"/>
              <a:t>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TYPE</a:t>
            </a:r>
            <a:r>
              <a:rPr lang="en-US" dirty="0"/>
              <a:t> </a:t>
            </a:r>
            <a:r>
              <a:rPr lang="en-US" b="1" dirty="0"/>
              <a:t>= [below(N) -&gt; bit]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END</a:t>
            </a:r>
            <a:r>
              <a:rPr lang="en-US" dirty="0"/>
              <a:t> </a:t>
            </a:r>
            <a:r>
              <a:rPr lang="en-US" dirty="0" err="1" smtClean="0"/>
              <a:t>bv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0201" y="2514602"/>
            <a:ext cx="3309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bit-vector is a function </a:t>
            </a:r>
          </a:p>
          <a:p>
            <a:r>
              <a:rPr lang="en-US" sz="2400" dirty="0" smtClean="0"/>
              <a:t>   from {0..N-1} to {0,1}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371602"/>
            <a:ext cx="395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[PVS: Butler et.al NASA-TR-96]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2" y="4495802"/>
            <a:ext cx="418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NOT</a:t>
            </a:r>
            <a:r>
              <a:rPr lang="en-US" sz="2400" dirty="0" smtClean="0"/>
              <a:t>(</a:t>
            </a:r>
            <a:r>
              <a:rPr lang="en-US" sz="2400" dirty="0" err="1" smtClean="0"/>
              <a:t>bv</a:t>
            </a:r>
            <a:r>
              <a:rPr lang="en-US" sz="2400" dirty="0" smtClean="0"/>
              <a:t>: </a:t>
            </a:r>
            <a:r>
              <a:rPr lang="en-US" sz="2400" dirty="0" err="1" smtClean="0"/>
              <a:t>bvec</a:t>
            </a:r>
            <a:r>
              <a:rPr lang="en-US" sz="2400" dirty="0" smtClean="0"/>
              <a:t>[N]) 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bvec</a:t>
            </a:r>
            <a:r>
              <a:rPr lang="en-US" sz="2400" b="1" dirty="0" smtClean="0"/>
              <a:t> </a:t>
            </a:r>
            <a:r>
              <a:rPr lang="en-US" sz="2400" dirty="0" smtClean="0"/>
              <a:t>= </a:t>
            </a:r>
          </a:p>
          <a:p>
            <a:r>
              <a:rPr lang="en-US" sz="2400" dirty="0" smtClean="0"/>
              <a:t>                (LAMBDA </a:t>
            </a:r>
            <a:r>
              <a:rPr lang="en-US" sz="2400" dirty="0" err="1" smtClean="0"/>
              <a:t>i</a:t>
            </a:r>
            <a:r>
              <a:rPr lang="en-US" sz="2400" dirty="0" smtClean="0"/>
              <a:t>: NOT </a:t>
            </a:r>
            <a:r>
              <a:rPr lang="en-US" sz="2400" dirty="0" err="1" smtClean="0"/>
              <a:t>bv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)) 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4257" y="4495802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3505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Bit-wise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defund</a:t>
            </a:r>
            <a:r>
              <a:rPr lang="en-US" dirty="0" smtClean="0"/>
              <a:t> </a:t>
            </a:r>
            <a:r>
              <a:rPr lang="en-US" dirty="0" err="1" smtClean="0"/>
              <a:t>bvecp</a:t>
            </a:r>
            <a:r>
              <a:rPr lang="en-US" dirty="0" smtClean="0"/>
              <a:t> (x k)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declare</a:t>
            </a:r>
            <a:r>
              <a:rPr lang="en-US" dirty="0" smtClean="0"/>
              <a:t> (</a:t>
            </a:r>
            <a:r>
              <a:rPr lang="en-US" dirty="0" err="1" smtClean="0"/>
              <a:t>xargs</a:t>
            </a:r>
            <a:r>
              <a:rPr lang="en-US" dirty="0" smtClean="0"/>
              <a:t> :guard (</a:t>
            </a:r>
            <a:r>
              <a:rPr lang="en-US" dirty="0" err="1" smtClean="0"/>
              <a:t>integerp</a:t>
            </a:r>
            <a:r>
              <a:rPr lang="en-US" dirty="0" smtClean="0"/>
              <a:t> k)))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and</a:t>
            </a:r>
            <a:r>
              <a:rPr lang="en-US" dirty="0" smtClean="0"/>
              <a:t> (</a:t>
            </a:r>
            <a:r>
              <a:rPr lang="en-US" dirty="0" err="1" smtClean="0"/>
              <a:t>integerp</a:t>
            </a:r>
            <a:r>
              <a:rPr lang="en-US" dirty="0" smtClean="0"/>
              <a:t> x) </a:t>
            </a:r>
          </a:p>
          <a:p>
            <a:r>
              <a:rPr lang="en-US" dirty="0" smtClean="0"/>
              <a:t>             (&lt;= 0 x) </a:t>
            </a:r>
          </a:p>
          <a:p>
            <a:r>
              <a:rPr lang="en-US" dirty="0" smtClean="0"/>
              <a:t>             (&lt; x (</a:t>
            </a:r>
            <a:r>
              <a:rPr lang="en-US" dirty="0" err="1" smtClean="0"/>
              <a:t>expt</a:t>
            </a:r>
            <a:r>
              <a:rPr lang="en-US" dirty="0" smtClean="0"/>
              <a:t> 2 k))))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2514602"/>
            <a:ext cx="4189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number </a:t>
            </a:r>
            <a:r>
              <a:rPr lang="en-US" sz="2400" i="1" dirty="0" smtClean="0"/>
              <a:t>x </a:t>
            </a:r>
            <a:r>
              <a:rPr lang="en-US" sz="2400" dirty="0" smtClean="0"/>
              <a:t>is a </a:t>
            </a:r>
            <a:r>
              <a:rPr lang="en-US" sz="2400" i="1" dirty="0" smtClean="0"/>
              <a:t>k</a:t>
            </a:r>
            <a:r>
              <a:rPr lang="en-US" sz="2400" dirty="0" smtClean="0"/>
              <a:t> bit-vector if </a:t>
            </a:r>
          </a:p>
          <a:p>
            <a:r>
              <a:rPr lang="en-US" sz="2400" dirty="0" smtClean="0"/>
              <a:t>         0 </a:t>
            </a:r>
            <a:r>
              <a:rPr lang="en-US" sz="2400" i="1" dirty="0" smtClean="0">
                <a:sym typeface="Symbol"/>
              </a:rPr>
              <a:t></a:t>
            </a:r>
            <a:r>
              <a:rPr lang="en-US" sz="2400" dirty="0" smtClean="0">
                <a:sym typeface="Symbol"/>
              </a:rPr>
              <a:t> </a:t>
            </a:r>
            <a:r>
              <a:rPr lang="en-US" sz="2400" i="1" smtClean="0">
                <a:sym typeface="Symbol"/>
              </a:rPr>
              <a:t>x </a:t>
            </a:r>
            <a:r>
              <a:rPr lang="en-US" sz="2400" dirty="0" smtClean="0">
                <a:sym typeface="Symbol"/>
              </a:rPr>
              <a:t>&lt;</a:t>
            </a:r>
            <a:r>
              <a:rPr lang="en-US" sz="2400" smtClean="0"/>
              <a:t>  </a:t>
            </a:r>
            <a:r>
              <a:rPr lang="en-US" sz="2400" dirty="0" smtClean="0"/>
              <a:t>2</a:t>
            </a:r>
            <a:r>
              <a:rPr lang="en-US" sz="2400" i="1" baseline="30000" dirty="0" smtClean="0"/>
              <a:t>k</a:t>
            </a:r>
            <a:endParaRPr lang="en-US" sz="24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6400801" y="1447802"/>
            <a:ext cx="267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[ACL2: </a:t>
            </a:r>
            <a:r>
              <a:rPr lang="en-US" sz="2400" dirty="0" err="1" smtClean="0">
                <a:solidFill>
                  <a:srgbClr val="0070C0"/>
                </a:solidFill>
              </a:rPr>
              <a:t>Russinoff</a:t>
            </a:r>
            <a:r>
              <a:rPr lang="en-US" sz="2400" dirty="0" smtClean="0">
                <a:solidFill>
                  <a:srgbClr val="0070C0"/>
                </a:solidFill>
              </a:rPr>
              <a:t> 05]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1" y="3859704"/>
            <a:ext cx="3987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smtClean="0"/>
              <a:t>defund</a:t>
            </a:r>
            <a:r>
              <a:rPr lang="en-US" dirty="0" smtClean="0"/>
              <a:t> </a:t>
            </a:r>
            <a:r>
              <a:rPr lang="en-US" dirty="0" err="1" smtClean="0"/>
              <a:t>lnot</a:t>
            </a:r>
            <a:r>
              <a:rPr lang="en-US" dirty="0" smtClean="0"/>
              <a:t> (x n)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declare</a:t>
            </a:r>
            <a:r>
              <a:rPr lang="en-US" dirty="0" smtClean="0"/>
              <a:t> (</a:t>
            </a:r>
            <a:r>
              <a:rPr lang="en-US" dirty="0" err="1" smtClean="0"/>
              <a:t>xargs</a:t>
            </a:r>
            <a:r>
              <a:rPr lang="en-US" dirty="0" smtClean="0"/>
              <a:t> :guard </a:t>
            </a:r>
          </a:p>
          <a:p>
            <a:r>
              <a:rPr lang="en-US" dirty="0" smtClean="0"/>
              <a:t>          (and (</a:t>
            </a:r>
            <a:r>
              <a:rPr lang="en-US" dirty="0" err="1" smtClean="0"/>
              <a:t>natp</a:t>
            </a:r>
            <a:r>
              <a:rPr lang="en-US" dirty="0" smtClean="0"/>
              <a:t> x) (</a:t>
            </a:r>
            <a:r>
              <a:rPr lang="en-US" dirty="0" err="1" smtClean="0"/>
              <a:t>integerp</a:t>
            </a:r>
            <a:r>
              <a:rPr lang="en-US" dirty="0" smtClean="0"/>
              <a:t> n) (&lt; 0 n)))) </a:t>
            </a:r>
          </a:p>
          <a:p>
            <a:r>
              <a:rPr lang="en-US" dirty="0" smtClean="0"/>
              <a:t>    (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natp</a:t>
            </a:r>
            <a:r>
              <a:rPr lang="en-US" dirty="0" smtClean="0"/>
              <a:t> n) </a:t>
            </a:r>
          </a:p>
          <a:p>
            <a:r>
              <a:rPr lang="en-US" dirty="0" smtClean="0"/>
              <a:t>        (+ -1 (</a:t>
            </a:r>
            <a:r>
              <a:rPr lang="en-US" dirty="0" err="1" smtClean="0"/>
              <a:t>expt</a:t>
            </a:r>
            <a:r>
              <a:rPr lang="en-US" dirty="0" smtClean="0"/>
              <a:t> 2 n) (- (bits x (1- n) 0))) </a:t>
            </a:r>
          </a:p>
          <a:p>
            <a:r>
              <a:rPr lang="en-US" dirty="0" smtClean="0"/>
              <a:t>        0))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2" y="4495802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35814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(Modular) arithmetic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07211"/>
            <a:ext cx="9052560" cy="1143000"/>
          </a:xfrm>
        </p:spPr>
        <p:txBody>
          <a:bodyPr/>
          <a:lstStyle/>
          <a:p>
            <a:r>
              <a:rPr lang="en-US" dirty="0" smtClean="0"/>
              <a:t>Tutorial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99" y="4121239"/>
            <a:ext cx="9052560" cy="2453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Bit-vector decision procedures by categories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	Bit-wise operations		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	Vector Segments</a:t>
            </a:r>
          </a:p>
          <a:p>
            <a:pPr>
              <a:buNone/>
            </a:pPr>
            <a:r>
              <a:rPr lang="en-US" b="1" dirty="0" smtClean="0">
                <a:solidFill>
                  <a:srgbClr val="3B4987"/>
                </a:solidFill>
              </a:rPr>
              <a:t>	Bit-vector Arithmetic</a:t>
            </a:r>
            <a:endParaRPr lang="en-US" b="1" dirty="0">
              <a:solidFill>
                <a:srgbClr val="3B498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60372" y="5022760"/>
            <a:ext cx="1597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Fixed size</a:t>
            </a:r>
            <a:endParaRPr lang="en-US" sz="28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5265313" y="5522890"/>
            <a:ext cx="4031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Parametric, non-fixed size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19100" y="1066801"/>
            <a:ext cx="9220200" cy="3389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Bit-precise Microsoft Engines: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PREfix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Static Analysis Engine for C/C++.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.NET.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SAGE: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Scalable Automated Guided Execution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VCC: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Verifying C Compiler for the Viridian Hyper-Visor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SpecExplorer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Model-based testing of protocol specs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VS3: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Abstract interpretation and Synthesis</a:t>
            </a:r>
          </a:p>
        </p:txBody>
      </p:sp>
      <p:pic>
        <p:nvPicPr>
          <p:cNvPr id="29" name="Picture 28" descr="homepage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9867" y="1850937"/>
            <a:ext cx="3143250" cy="1724025"/>
          </a:xfrm>
          <a:prstGeom prst="rect">
            <a:avLst/>
          </a:prstGeom>
        </p:spPr>
      </p:pic>
      <p:pic>
        <p:nvPicPr>
          <p:cNvPr id="30" name="Picture 29" descr="image.jpg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1230" y="1745087"/>
            <a:ext cx="3185160" cy="23164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07/7/7/main" xmlns="" val="1"/>
            </a:ext>
          </a:extLst>
        </p:spPr>
      </p:pic>
      <p:grpSp>
        <p:nvGrpSpPr>
          <p:cNvPr id="31" name="Group 14"/>
          <p:cNvGrpSpPr/>
          <p:nvPr/>
        </p:nvGrpSpPr>
        <p:grpSpPr>
          <a:xfrm>
            <a:off x="6455321" y="1799372"/>
            <a:ext cx="3431743" cy="740782"/>
            <a:chOff x="6024234" y="4876799"/>
            <a:chExt cx="3119766" cy="740782"/>
          </a:xfrm>
        </p:grpSpPr>
        <p:pic>
          <p:nvPicPr>
            <p:cNvPr id="32" name="Picture 7" descr="logo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4234" y="4876799"/>
              <a:ext cx="3119766" cy="74078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pic>
        <p:sp>
          <p:nvSpPr>
            <p:cNvPr id="33" name="TextBox 32"/>
            <p:cNvSpPr txBox="1"/>
            <p:nvPr/>
          </p:nvSpPr>
          <p:spPr>
            <a:xfrm>
              <a:off x="7086600" y="4876800"/>
              <a:ext cx="111947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Hyper-V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pic>
        <p:nvPicPr>
          <p:cNvPr id="12" name="Picture 11" descr="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907" y="1603245"/>
            <a:ext cx="3676650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Bit-vector theories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169508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subsection {* Bits *} </a:t>
            </a:r>
          </a:p>
          <a:p>
            <a:endParaRPr lang="en-US" dirty="0" smtClean="0"/>
          </a:p>
          <a:p>
            <a:r>
              <a:rPr lang="en-US" b="1" dirty="0" err="1" smtClean="0"/>
              <a:t>datatype</a:t>
            </a:r>
            <a:r>
              <a:rPr lang="en-US" dirty="0" smtClean="0"/>
              <a:t> bit = Zero ("\&lt;zero&gt;") </a:t>
            </a:r>
          </a:p>
          <a:p>
            <a:r>
              <a:rPr lang="en-US" dirty="0" smtClean="0"/>
              <a:t> | One ("\&lt;one&gt;") </a:t>
            </a:r>
          </a:p>
          <a:p>
            <a:r>
              <a:rPr lang="en-US" b="1" dirty="0" err="1" smtClean="0"/>
              <a:t>primrec</a:t>
            </a:r>
            <a:r>
              <a:rPr lang="en-US" dirty="0" smtClean="0"/>
              <a:t> </a:t>
            </a:r>
            <a:r>
              <a:rPr lang="en-US" dirty="0" err="1" smtClean="0"/>
              <a:t>bitval</a:t>
            </a:r>
            <a:r>
              <a:rPr lang="en-US" dirty="0" smtClean="0"/>
              <a:t> :: "bit =&gt; </a:t>
            </a:r>
            <a:r>
              <a:rPr lang="en-US" dirty="0" err="1" smtClean="0"/>
              <a:t>nat</a:t>
            </a:r>
            <a:r>
              <a:rPr lang="en-US" dirty="0" smtClean="0"/>
              <a:t>" 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where</a:t>
            </a:r>
            <a:r>
              <a:rPr lang="en-US" dirty="0" smtClean="0"/>
              <a:t> "</a:t>
            </a:r>
            <a:r>
              <a:rPr lang="en-US" dirty="0" err="1" smtClean="0"/>
              <a:t>bitval</a:t>
            </a:r>
            <a:r>
              <a:rPr lang="en-US" dirty="0" smtClean="0"/>
              <a:t> \&lt;zero&gt; = 0" </a:t>
            </a:r>
          </a:p>
          <a:p>
            <a:r>
              <a:rPr lang="en-US" dirty="0" smtClean="0"/>
              <a:t>             | "</a:t>
            </a:r>
            <a:r>
              <a:rPr lang="en-US" dirty="0" err="1" smtClean="0"/>
              <a:t>bitval</a:t>
            </a:r>
            <a:r>
              <a:rPr lang="en-US" dirty="0" smtClean="0"/>
              <a:t> \&lt;one&gt; = 1“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14228" y="2362202"/>
            <a:ext cx="34821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bit is the data-type </a:t>
            </a:r>
          </a:p>
          <a:p>
            <a:r>
              <a:rPr lang="en-US" sz="2400" b="1" dirty="0" smtClean="0"/>
              <a:t>        Zero</a:t>
            </a:r>
            <a:r>
              <a:rPr lang="en-US" sz="2400" dirty="0" smtClean="0"/>
              <a:t> or </a:t>
            </a:r>
            <a:r>
              <a:rPr lang="en-US" sz="2400" b="1" dirty="0" smtClean="0"/>
              <a:t>One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bit-vector is a </a:t>
            </a:r>
            <a:r>
              <a:rPr lang="en-US" sz="2400" i="1" dirty="0" smtClean="0"/>
              <a:t>list</a:t>
            </a:r>
            <a:r>
              <a:rPr lang="en-US" sz="2400" dirty="0" smtClean="0"/>
              <a:t> of bits.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4968" y="1295402"/>
            <a:ext cx="2159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[HOL: Wong 93]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[Isabelle: 09]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3296490"/>
            <a:ext cx="4175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primrec</a:t>
            </a:r>
            <a:r>
              <a:rPr lang="pl-PL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pl-PL" dirty="0" smtClean="0"/>
              <a:t>bitnot_zero: "(bitnot \&lt;zero&gt;) = \&lt;one&gt;“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 </a:t>
            </a:r>
            <a:r>
              <a:rPr lang="pl-PL" dirty="0" smtClean="0"/>
              <a:t>bitnot_one : "(bitnot \&lt;one&gt;) = \&lt;zero&gt;"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subsection {* Bit Vectors *}</a:t>
            </a:r>
          </a:p>
          <a:p>
            <a:endParaRPr lang="en-US" dirty="0" smtClean="0"/>
          </a:p>
          <a:p>
            <a:r>
              <a:rPr lang="en-US" b="1" dirty="0" smtClean="0"/>
              <a:t>definition</a:t>
            </a:r>
            <a:r>
              <a:rPr lang="en-US" dirty="0" smtClean="0"/>
              <a:t> </a:t>
            </a:r>
            <a:r>
              <a:rPr lang="en-US" dirty="0" err="1" smtClean="0"/>
              <a:t>bv_not</a:t>
            </a:r>
            <a:r>
              <a:rPr lang="en-US" dirty="0" smtClean="0"/>
              <a:t> :: "bit list =&gt; bit list“   </a:t>
            </a:r>
          </a:p>
          <a:p>
            <a:r>
              <a:rPr lang="en-US" b="1" dirty="0" smtClean="0"/>
              <a:t>    where</a:t>
            </a:r>
            <a:r>
              <a:rPr lang="en-US" dirty="0" smtClean="0"/>
              <a:t> "</a:t>
            </a:r>
            <a:r>
              <a:rPr lang="en-US" dirty="0" err="1" smtClean="0"/>
              <a:t>bv_not</a:t>
            </a:r>
            <a:r>
              <a:rPr lang="en-US" dirty="0" smtClean="0"/>
              <a:t> w = map </a:t>
            </a:r>
            <a:r>
              <a:rPr lang="en-US" dirty="0" err="1" smtClean="0"/>
              <a:t>bitnot</a:t>
            </a:r>
            <a:r>
              <a:rPr lang="en-US" dirty="0" smtClean="0"/>
              <a:t> w"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2" y="4491337"/>
            <a:ext cx="2348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Bit-wise negation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5715000"/>
            <a:ext cx="3429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Well-suited for </a:t>
            </a:r>
          </a:p>
          <a:p>
            <a:pPr algn="ctr"/>
            <a:r>
              <a:rPr lang="en-US" sz="2800" dirty="0" smtClean="0"/>
              <a:t>Vector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33401" y="3810000"/>
            <a:ext cx="8686800" cy="2209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3401" y="1219200"/>
            <a:ext cx="8686800" cy="2209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6200"/>
            <a:ext cx="9052560" cy="1143000"/>
          </a:xfrm>
        </p:spPr>
        <p:txBody>
          <a:bodyPr/>
          <a:lstStyle/>
          <a:p>
            <a:r>
              <a:rPr lang="en-US" dirty="0" smtClean="0"/>
              <a:t>Decision procedure scopes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10400" y="4800600"/>
            <a:ext cx="19050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Modular arithmetic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85801" y="4800600"/>
            <a:ext cx="1981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Bit-wise operations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133600" y="2133600"/>
            <a:ext cx="19812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Fixed size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638801" y="2133600"/>
            <a:ext cx="19812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</a:t>
            </a:r>
          </a:p>
          <a:p>
            <a:pPr algn="ctr"/>
            <a:r>
              <a:rPr lang="en-US" sz="2800" dirty="0" smtClean="0"/>
              <a:t>size</a:t>
            </a:r>
            <a:endParaRPr lang="en-US" sz="2800" dirty="0"/>
          </a:p>
        </p:txBody>
      </p:sp>
      <p:sp>
        <p:nvSpPr>
          <p:cNvPr id="10" name="Down Arrow 9"/>
          <p:cNvSpPr/>
          <p:nvPr/>
        </p:nvSpPr>
        <p:spPr>
          <a:xfrm rot="4139030">
            <a:off x="3570071" y="3086930"/>
            <a:ext cx="381000" cy="257168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Down Arrow 10"/>
          <p:cNvSpPr/>
          <p:nvPr/>
        </p:nvSpPr>
        <p:spPr>
          <a:xfrm rot="17456896">
            <a:off x="5516830" y="866771"/>
            <a:ext cx="381000" cy="18288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456896">
            <a:off x="5903232" y="3121381"/>
            <a:ext cx="381000" cy="246026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Down Arrow 12"/>
          <p:cNvSpPr/>
          <p:nvPr/>
        </p:nvSpPr>
        <p:spPr>
          <a:xfrm rot="4139030">
            <a:off x="3703193" y="865839"/>
            <a:ext cx="381000" cy="1828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38600" y="4800600"/>
            <a:ext cx="19050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15" name="Down Arrow 14"/>
          <p:cNvSpPr/>
          <p:nvPr/>
        </p:nvSpPr>
        <p:spPr>
          <a:xfrm>
            <a:off x="4724400" y="3962400"/>
            <a:ext cx="381000" cy="8572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1" y="1290937"/>
            <a:ext cx="236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Size assumptions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3886202"/>
            <a:ext cx="193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for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Bit-vectors </a:t>
            </a:r>
            <a:r>
              <a:rPr lang="en-US" i="1" dirty="0" smtClean="0"/>
              <a:t>not</a:t>
            </a:r>
            <a:r>
              <a:rPr lang="en-US" dirty="0" smtClean="0"/>
              <a:t> by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743" y="1848678"/>
            <a:ext cx="3200400" cy="3657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Vars</a:t>
            </a:r>
            <a:r>
              <a:rPr lang="en-US" sz="2800" dirty="0" smtClean="0"/>
              <a:t> of length </a:t>
            </a:r>
            <a:r>
              <a:rPr lang="en-US" sz="2800" i="1" dirty="0" smtClean="0"/>
              <a:t>n</a:t>
            </a:r>
          </a:p>
          <a:p>
            <a:r>
              <a:rPr lang="en-US" dirty="0" smtClean="0"/>
              <a:t>Arithmetic</a:t>
            </a:r>
          </a:p>
          <a:p>
            <a:r>
              <a:rPr lang="en-US" dirty="0" smtClean="0"/>
              <a:t>Shift</a:t>
            </a:r>
          </a:p>
          <a:p>
            <a:r>
              <a:rPr lang="en-US" dirty="0" err="1" smtClean="0"/>
              <a:t>Concat</a:t>
            </a:r>
            <a:r>
              <a:rPr lang="en-US" dirty="0" smtClean="0"/>
              <a:t>, extract</a:t>
            </a:r>
          </a:p>
          <a:p>
            <a:r>
              <a:rPr lang="en-US" dirty="0" smtClean="0"/>
              <a:t>Bit-wise logical</a:t>
            </a:r>
          </a:p>
          <a:p>
            <a:r>
              <a:rPr lang="en-US" dirty="0" smtClean="0"/>
              <a:t>Formulas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651" y="1799807"/>
          <a:ext cx="6300787" cy="3432175"/>
        </p:xfrm>
        <a:graphic>
          <a:graphicData uri="http://schemas.openxmlformats.org/presentationml/2006/ole">
            <p:oleObj spid="_x0000_s80898" name="Equation" r:id="rId3" imgW="2616120" imgH="1371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wn Arrow 52"/>
          <p:cNvSpPr/>
          <p:nvPr/>
        </p:nvSpPr>
        <p:spPr>
          <a:xfrm>
            <a:off x="4191000" y="5181600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62201" y="304800"/>
            <a:ext cx="1981200" cy="1143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Fixed size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3392144" y="1810434"/>
            <a:ext cx="276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 = z</a:t>
            </a:r>
            <a:r>
              <a:rPr lang="en-US" baseline="-25000" dirty="0" smtClean="0"/>
              <a:t>[4]</a:t>
            </a:r>
            <a:r>
              <a:rPr lang="en-US" dirty="0" smtClean="0">
                <a:sym typeface="Symbol"/>
              </a:rPr>
              <a:t>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a</a:t>
            </a:r>
            <a:r>
              <a:rPr lang="en-US" baseline="-25000" dirty="0" smtClean="0"/>
              <a:t>[2]</a:t>
            </a:r>
            <a:r>
              <a:rPr lang="en-US" dirty="0" smtClean="0"/>
              <a:t> 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057400" y="3048000"/>
            <a:ext cx="5184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[1:0] = z</a:t>
            </a:r>
            <a:r>
              <a:rPr lang="en-US" baseline="-25000" dirty="0" smtClean="0"/>
              <a:t>[4]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  <a:r>
              <a:rPr lang="en-US" dirty="0" smtClean="0">
                <a:sym typeface="Symbol"/>
              </a:rPr>
              <a:t></a:t>
            </a:r>
            <a:r>
              <a:rPr lang="en-US" dirty="0" smtClean="0"/>
              <a:t> a</a:t>
            </a:r>
            <a:r>
              <a:rPr lang="en-US" baseline="-25000" dirty="0" smtClean="0"/>
              <a:t>[2]</a:t>
            </a:r>
            <a:r>
              <a:rPr lang="en-US" dirty="0" smtClean="0"/>
              <a:t> 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93815" y="4306669"/>
            <a:ext cx="441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[7:4] = z</a:t>
            </a:r>
            <a:r>
              <a:rPr lang="en-US" baseline="-25000" dirty="0" smtClean="0"/>
              <a:t>[4]</a:t>
            </a:r>
            <a:r>
              <a:rPr lang="en-US" dirty="0" smtClean="0"/>
              <a:t> 	x</a:t>
            </a:r>
            <a:r>
              <a:rPr lang="en-US" baseline="-25000" dirty="0" smtClean="0"/>
              <a:t>[8]</a:t>
            </a:r>
            <a:r>
              <a:rPr lang="en-US" dirty="0" smtClean="0"/>
              <a:t> [3:2] = x</a:t>
            </a:r>
            <a:r>
              <a:rPr lang="en-US" baseline="-25000" dirty="0" smtClean="0"/>
              <a:t>[8]</a:t>
            </a:r>
            <a:r>
              <a:rPr lang="en-US" dirty="0" smtClean="0"/>
              <a:t> [3:2] 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[8]</a:t>
            </a:r>
            <a:r>
              <a:rPr lang="en-US" dirty="0" smtClean="0"/>
              <a:t> [1:0] = a</a:t>
            </a:r>
            <a:r>
              <a:rPr lang="en-US" baseline="-25000" dirty="0" smtClean="0"/>
              <a:t>[2]</a:t>
            </a:r>
            <a:r>
              <a:rPr lang="en-US" dirty="0" smtClean="0"/>
              <a:t> 	z</a:t>
            </a:r>
            <a:r>
              <a:rPr lang="en-US" baseline="-25000" dirty="0" smtClean="0"/>
              <a:t>[4]</a:t>
            </a:r>
            <a:r>
              <a:rPr lang="en-US" dirty="0" smtClean="0"/>
              <a:t>  = x</a:t>
            </a:r>
            <a:r>
              <a:rPr lang="en-US" baseline="-25000" dirty="0" smtClean="0"/>
              <a:t>[8]</a:t>
            </a:r>
            <a:r>
              <a:rPr lang="en-US" dirty="0" smtClean="0"/>
              <a:t> [7:4] &amp; y</a:t>
            </a:r>
            <a:r>
              <a:rPr lang="en-US" baseline="-25000" dirty="0" smtClean="0"/>
              <a:t>[8]</a:t>
            </a:r>
            <a:r>
              <a:rPr lang="en-US" dirty="0" smtClean="0"/>
              <a:t> [7:4]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65493" y="2217003"/>
            <a:ext cx="3592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Cut, dice &amp; slice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[Bjørner, 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TACAS 98]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05600" y="4965273"/>
            <a:ext cx="30502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Johannsen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Dreschler</a:t>
            </a:r>
            <a:r>
              <a:rPr lang="en-US" sz="2400" dirty="0" smtClean="0">
                <a:solidFill>
                  <a:srgbClr val="0070C0"/>
                </a:solidFill>
              </a:rPr>
              <a:t> VLSI 01]</a:t>
            </a:r>
          </a:p>
          <a:p>
            <a:r>
              <a:rPr lang="en-US" sz="2400" dirty="0" smtClean="0"/>
              <a:t>Reduce bit-width using</a:t>
            </a:r>
            <a:br>
              <a:rPr lang="en-US" sz="2400" dirty="0" smtClean="0"/>
            </a:br>
            <a:r>
              <a:rPr lang="en-US" sz="2400" dirty="0" err="1" smtClean="0"/>
              <a:t>equi</a:t>
            </a:r>
            <a:r>
              <a:rPr lang="en-US" sz="2400" dirty="0" smtClean="0"/>
              <a:t>-SAT analysis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4114800" y="2586335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4114800" y="3770531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 rot="17584865">
            <a:off x="5766477" y="4796387"/>
            <a:ext cx="598411" cy="117002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08278" y="5059740"/>
            <a:ext cx="2153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Cyrluk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Möller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Rueß</a:t>
            </a:r>
            <a:r>
              <a:rPr lang="en-US" sz="2400" dirty="0" smtClean="0">
                <a:solidFill>
                  <a:srgbClr val="0070C0"/>
                </a:solidFill>
              </a:rPr>
              <a:t> CAV 97]</a:t>
            </a:r>
          </a:p>
          <a:p>
            <a:r>
              <a:rPr lang="en-US" sz="2400" dirty="0" smtClean="0"/>
              <a:t>Bit-vector </a:t>
            </a:r>
          </a:p>
          <a:p>
            <a:r>
              <a:rPr lang="en-US" sz="2400" dirty="0" smtClean="0"/>
              <a:t>equation solver</a:t>
            </a:r>
          </a:p>
        </p:txBody>
      </p:sp>
      <p:sp>
        <p:nvSpPr>
          <p:cNvPr id="51" name="Down Arrow 50"/>
          <p:cNvSpPr/>
          <p:nvPr/>
        </p:nvSpPr>
        <p:spPr>
          <a:xfrm rot="3808376">
            <a:off x="2491450" y="4820773"/>
            <a:ext cx="598411" cy="1170023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392144" y="5084802"/>
            <a:ext cx="3277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Bruttomesso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0070C0"/>
                </a:solidFill>
              </a:rPr>
              <a:t>Sharygina</a:t>
            </a:r>
            <a:r>
              <a:rPr lang="en-US" sz="2400" dirty="0" smtClean="0">
                <a:solidFill>
                  <a:srgbClr val="0070C0"/>
                </a:solidFill>
              </a:rPr>
              <a:t> ICCAD 09]</a:t>
            </a:r>
          </a:p>
          <a:p>
            <a:r>
              <a:rPr lang="en-US" sz="2400" dirty="0" smtClean="0"/>
              <a:t>Backtracking Integration </a:t>
            </a:r>
          </a:p>
          <a:p>
            <a:r>
              <a:rPr lang="en-US" sz="2400" dirty="0" smtClean="0"/>
              <a:t>with modern SMT solver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705600" y="3607474"/>
            <a:ext cx="2615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Bit-vectors cut into </a:t>
            </a:r>
          </a:p>
          <a:p>
            <a:r>
              <a:rPr lang="en-US" sz="2400" dirty="0" smtClean="0"/>
              <a:t>Disjoint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/>
      <p:bldP spid="51" grpId="0" animBg="1"/>
      <p:bldP spid="52" grpId="0"/>
      <p:bldP spid="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Vector Segments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2362201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87388" y="1627188"/>
          <a:ext cx="6605587" cy="1682750"/>
        </p:xfrm>
        <a:graphic>
          <a:graphicData uri="http://schemas.openxmlformats.org/presentationml/2006/ole">
            <p:oleObj spid="_x0000_s164865" name="Equation" r:id="rId3" imgW="2743200" imgH="672840" progId="Equation.DSMT4">
              <p:embed/>
            </p:oleObj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154527" y="3851201"/>
          <a:ext cx="1254125" cy="508000"/>
        </p:xfrm>
        <a:graphic>
          <a:graphicData uri="http://schemas.openxmlformats.org/presentationml/2006/ole">
            <p:oleObj spid="_x0000_s164866" name="Equation" r:id="rId4" imgW="520560" imgH="20304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0997" y="3902067"/>
            <a:ext cx="470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Concatenate </a:t>
            </a:r>
            <a:r>
              <a:rPr lang="en-US" i="1" dirty="0" smtClean="0">
                <a:latin typeface="Times" pitchFamily="18" charset="0"/>
              </a:rPr>
              <a:t>t </a:t>
            </a:r>
            <a:r>
              <a:rPr lang="en-US" dirty="0" smtClean="0">
                <a:latin typeface="Times" pitchFamily="18" charset="0"/>
              </a:rPr>
              <a:t>with itself until reaching length </a:t>
            </a:r>
            <a:r>
              <a:rPr lang="en-US" i="1" dirty="0" smtClean="0">
                <a:latin typeface="Times" pitchFamily="18" charset="0"/>
              </a:rPr>
              <a:t>n</a:t>
            </a:r>
            <a:endParaRPr lang="en-US" dirty="0"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5493" y="2183305"/>
            <a:ext cx="3592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Unification algorithms for</a:t>
            </a:r>
            <a:br>
              <a:rPr lang="en-US" sz="2400" dirty="0" smtClean="0"/>
            </a:br>
            <a:r>
              <a:rPr lang="en-US" sz="2400" dirty="0" smtClean="0"/>
              <a:t>non-fixed size bit-vectors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Bjørner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TACAS 98]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Möller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Rueß</a:t>
            </a:r>
            <a:r>
              <a:rPr lang="en-US" sz="2400" dirty="0" smtClean="0">
                <a:solidFill>
                  <a:srgbClr val="0070C0"/>
                </a:solidFill>
              </a:rPr>
              <a:t> FMCAD 98]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1365250" y="4719638"/>
          <a:ext cx="2387600" cy="1206500"/>
        </p:xfrm>
        <a:graphic>
          <a:graphicData uri="http://schemas.openxmlformats.org/presentationml/2006/ole">
            <p:oleObj spid="_x0000_s164868" name="Equation" r:id="rId5" imgW="990360" imgH="482400" progId="Equation.DSMT4">
              <p:embed/>
            </p:oleObj>
          </a:graphicData>
        </a:graphic>
      </p:graphicFrame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5231228" y="4333855"/>
          <a:ext cx="3700738" cy="2318597"/>
        </p:xfrm>
        <a:graphic>
          <a:graphicData uri="http://schemas.openxmlformats.org/presentationml/2006/ole">
            <p:oleObj spid="_x0000_s164869" name="Equation" r:id="rId6" imgW="1892160" imgH="1143000" progId="Equation.DSMT4">
              <p:embed/>
            </p:oleObj>
          </a:graphicData>
        </a:graphic>
      </p:graphicFrame>
      <p:sp>
        <p:nvSpPr>
          <p:cNvPr id="13" name="Down Arrow 12"/>
          <p:cNvSpPr/>
          <p:nvPr/>
        </p:nvSpPr>
        <p:spPr>
          <a:xfrm rot="16200000">
            <a:off x="4101548" y="5002982"/>
            <a:ext cx="762000" cy="4616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063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Early focus:</a:t>
            </a:r>
          </a:p>
          <a:p>
            <a:r>
              <a:rPr lang="en-US" dirty="0" smtClean="0"/>
              <a:t>Normal forms and solving linear modular equalities 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solidFill>
                  <a:srgbClr val="5874B4"/>
                </a:solidFill>
              </a:rPr>
              <a:t>[Barrett, Dill, Levitt, DAC 98]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Dedicated modular linear arithmetic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smtClean="0">
                <a:solidFill>
                  <a:srgbClr val="5874B4"/>
                </a:solidFill>
              </a:rPr>
              <a:t> 	[Huang, Chen, IEEE 01]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Reduction of modular linear arithmetic to Integer linear </a:t>
            </a:r>
            <a:r>
              <a:rPr lang="en-US" dirty="0" err="1" smtClean="0"/>
              <a:t>programmig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</a:t>
            </a:r>
            <a:r>
              <a:rPr lang="en-US" dirty="0" smtClean="0">
                <a:solidFill>
                  <a:srgbClr val="5874B4"/>
                </a:solidFill>
              </a:rPr>
              <a:t>[</a:t>
            </a:r>
            <a:r>
              <a:rPr lang="de-DE" dirty="0" smtClean="0">
                <a:solidFill>
                  <a:srgbClr val="5874B4"/>
                </a:solidFill>
              </a:rPr>
              <a:t>Brinkmann, Drechsler, 02]</a:t>
            </a:r>
            <a:endParaRPr lang="en-US" dirty="0" smtClean="0">
              <a:solidFill>
                <a:srgbClr val="5874B4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304800"/>
            <a:ext cx="3886200" cy="1143000"/>
            <a:chOff x="457200" y="304800"/>
            <a:chExt cx="3886200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Modular arithmetic</a:t>
              </a:r>
              <a:endParaRPr lang="en-US" sz="28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Fixed size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2743200"/>
          <a:ext cx="5857461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505"/>
                <a:gridCol w="4306956"/>
              </a:tblGrid>
              <a:tr h="968837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k,</a:t>
                      </a:r>
                      <a:r>
                        <a:rPr lang="en-US" sz="2400" i="1" baseline="0" dirty="0" smtClean="0">
                          <a:latin typeface="Times" pitchFamily="18" charset="0"/>
                        </a:rPr>
                        <a:t> l &gt; m</a:t>
                      </a:r>
                      <a:endParaRPr lang="en-US" sz="2400" i="1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" pitchFamily="18" charset="0"/>
                        </a:rPr>
                        <a:t>Un-</a:t>
                      </a:r>
                      <a:r>
                        <a:rPr lang="en-US" sz="2400" dirty="0" err="1" smtClean="0">
                          <a:latin typeface="Times" pitchFamily="18" charset="0"/>
                        </a:rPr>
                        <a:t>satisfiable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</a:tr>
              <a:tr h="1106419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</a:t>
                      </a:r>
                      <a:r>
                        <a:rPr lang="en-US" sz="2400" baseline="0" dirty="0" smtClean="0">
                          <a:latin typeface="Times" pitchFamily="18" charset="0"/>
                        </a:rPr>
                        <a:t> = 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125144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l,</a:t>
                      </a:r>
                      <a:r>
                        <a:rPr lang="en-US" sz="2400" i="1" baseline="0" dirty="0" smtClean="0">
                          <a:latin typeface="Times" pitchFamily="18" charset="0"/>
                        </a:rPr>
                        <a:t> m </a:t>
                      </a:r>
                      <a:r>
                        <a:rPr lang="en-US" sz="2400" i="1" dirty="0" smtClean="0">
                          <a:latin typeface="Times" pitchFamily="18" charset="0"/>
                          <a:sym typeface="Symbol"/>
                        </a:rPr>
                        <a:t>  </a:t>
                      </a:r>
                      <a:r>
                        <a:rPr lang="en-US" sz="2400" i="1" dirty="0" smtClean="0">
                          <a:latin typeface="Times" pitchFamily="18" charset="0"/>
                        </a:rPr>
                        <a:t>k </a:t>
                      </a:r>
                    </a:p>
                    <a:p>
                      <a:r>
                        <a:rPr lang="en-US" sz="2400" i="1" dirty="0" smtClean="0">
                          <a:latin typeface="Times" pitchFamily="18" charset="0"/>
                        </a:rPr>
                        <a:t>k &gt; 0</a:t>
                      </a:r>
                      <a:endParaRPr lang="en-US" sz="2400" dirty="0">
                        <a:latin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linear-modular 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257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			 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1600200"/>
          <a:ext cx="2667000" cy="533400"/>
        </p:xfrm>
        <a:graphic>
          <a:graphicData uri="http://schemas.openxmlformats.org/presentationml/2006/ole">
            <p:oleObj spid="_x0000_s162818" name="Equation" r:id="rId3" imgW="1143000" imgH="228600" progId="Equation.DSMT4">
              <p:embed/>
            </p:oleObj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4175125" y="1600200"/>
          <a:ext cx="3673475" cy="533400"/>
        </p:xfrm>
        <a:graphic>
          <a:graphicData uri="http://schemas.openxmlformats.org/presentationml/2006/ole">
            <p:oleObj spid="_x0000_s162819" name="Equation" r:id="rId4" imgW="1574640" imgH="228600" progId="Equation.DSMT4">
              <p:embed/>
            </p:oleObj>
          </a:graphicData>
        </a:graphic>
      </p:graphicFrame>
      <p:grpSp>
        <p:nvGrpSpPr>
          <p:cNvPr id="5" name="Group 8"/>
          <p:cNvGrpSpPr/>
          <p:nvPr/>
        </p:nvGrpSpPr>
        <p:grpSpPr>
          <a:xfrm>
            <a:off x="7010400" y="1676400"/>
            <a:ext cx="2669320" cy="474663"/>
            <a:chOff x="6248400" y="2590800"/>
            <a:chExt cx="2669320" cy="474663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7239000" y="2590800"/>
            <a:ext cx="889000" cy="474663"/>
          </p:xfrm>
          <a:graphic>
            <a:graphicData uri="http://schemas.openxmlformats.org/presentationml/2006/ole">
              <p:oleObj spid="_x0000_s162820" name="Equation" r:id="rId5" imgW="380880" imgH="203040" progId="Equation.DSMT4">
                <p:embed/>
              </p:oleObj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248400" y="2590800"/>
              <a:ext cx="2669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                             odd</a:t>
              </a:r>
              <a:endParaRPr lang="en-US" sz="2400" dirty="0"/>
            </a:p>
          </p:txBody>
        </p:sp>
      </p:grp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7121525" y="3200400"/>
          <a:ext cx="2784475" cy="533400"/>
        </p:xfrm>
        <a:graphic>
          <a:graphicData uri="http://schemas.openxmlformats.org/presentationml/2006/ole">
            <p:oleObj spid="_x0000_s162821" name="Equation" r:id="rId6" imgW="1193760" imgH="228600" progId="Equation.DSMT4">
              <p:embed/>
            </p:oleObj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905000" y="3886200"/>
          <a:ext cx="3851275" cy="533400"/>
        </p:xfrm>
        <a:graphic>
          <a:graphicData uri="http://schemas.openxmlformats.org/presentationml/2006/ole">
            <p:oleObj spid="_x0000_s162822" name="Equation" r:id="rId7" imgW="1650960" imgH="228600" progId="Equation.DSMT4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6289675" y="4191000"/>
          <a:ext cx="3675063" cy="533400"/>
        </p:xfrm>
        <a:graphic>
          <a:graphicData uri="http://schemas.openxmlformats.org/presentationml/2006/ole">
            <p:oleObj spid="_x0000_s162823" name="Equation" r:id="rId8" imgW="1574640" imgH="228600" progId="Equation.DSMT4">
              <p:embed/>
            </p:oleObj>
          </a:graphicData>
        </a:graphic>
      </p:graphicFrame>
      <p:graphicFrame>
        <p:nvGraphicFramePr>
          <p:cNvPr id="76809" name="Object 9"/>
          <p:cNvGraphicFramePr>
            <a:graphicFrameLocks noChangeAspect="1"/>
          </p:cNvGraphicFramePr>
          <p:nvPr/>
        </p:nvGraphicFramePr>
        <p:xfrm>
          <a:off x="6019800" y="5410200"/>
          <a:ext cx="4059237" cy="533400"/>
        </p:xfrm>
        <a:graphic>
          <a:graphicData uri="http://schemas.openxmlformats.org/presentationml/2006/ole">
            <p:oleObj spid="_x0000_s162824" name="Equation" r:id="rId9" imgW="1739880" imgH="228600" progId="Equation.DSMT4">
              <p:embed/>
            </p:oleObj>
          </a:graphicData>
        </a:graphic>
      </p:graphicFrame>
      <p:graphicFrame>
        <p:nvGraphicFramePr>
          <p:cNvPr id="76811" name="Object 11"/>
          <p:cNvGraphicFramePr>
            <a:graphicFrameLocks noChangeAspect="1"/>
          </p:cNvGraphicFramePr>
          <p:nvPr/>
        </p:nvGraphicFramePr>
        <p:xfrm>
          <a:off x="1828800" y="4953000"/>
          <a:ext cx="4087812" cy="1066800"/>
        </p:xfrm>
        <a:graphic>
          <a:graphicData uri="http://schemas.openxmlformats.org/presentationml/2006/ole">
            <p:oleObj spid="_x0000_s162825" name="Equation" r:id="rId10" imgW="1752480" imgH="457200" progId="Equation.DSMT4">
              <p:embed/>
            </p:oleObj>
          </a:graphicData>
        </a:graphic>
      </p:graphicFrame>
      <p:grpSp>
        <p:nvGrpSpPr>
          <p:cNvPr id="6" name="Group 15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14" name="Rounded Rectangle 13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3505200" y="1752600"/>
            <a:ext cx="457200" cy="23306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273873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eg</a:t>
            </a:r>
            <a:r>
              <a:rPr lang="en-US" sz="2400" dirty="0" smtClean="0"/>
              <a:t>.,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3729335"/>
            <a:ext cx="112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where,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4942269"/>
            <a:ext cx="30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reduction, solve for: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Triangulate linear-modular 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6"/>
            <a:ext cx="9052560" cy="5257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 </a:t>
            </a:r>
          </a:p>
          <a:p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" y="1371600"/>
          <a:ext cx="4500563" cy="1689100"/>
        </p:xfrm>
        <a:graphic>
          <a:graphicData uri="http://schemas.openxmlformats.org/presentationml/2006/ole">
            <p:oleObj spid="_x0000_s158722" name="Equation" r:id="rId3" imgW="1930320" imgH="723600" progId="Equation.DSMT4">
              <p:embed/>
            </p:oleObj>
          </a:graphicData>
        </a:graphic>
      </p:graphicFrame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3276600" y="3276600"/>
          <a:ext cx="4322763" cy="1600200"/>
        </p:xfrm>
        <a:graphic>
          <a:graphicData uri="http://schemas.openxmlformats.org/presentationml/2006/ole">
            <p:oleObj spid="_x0000_s158723" name="Equation" r:id="rId4" imgW="1854000" imgH="685800" progId="Equation.DSMT4">
              <p:embed/>
            </p:oleObj>
          </a:graphicData>
        </a:graphic>
      </p:graphicFrame>
      <p:graphicFrame>
        <p:nvGraphicFramePr>
          <p:cNvPr id="77835" name="Object 11"/>
          <p:cNvGraphicFramePr>
            <a:graphicFrameLocks noChangeAspect="1"/>
          </p:cNvGraphicFramePr>
          <p:nvPr/>
        </p:nvGraphicFramePr>
        <p:xfrm>
          <a:off x="5734050" y="5257800"/>
          <a:ext cx="4324350" cy="1600200"/>
        </p:xfrm>
        <a:graphic>
          <a:graphicData uri="http://schemas.openxmlformats.org/presentationml/2006/ole">
            <p:oleObj spid="_x0000_s158724" name="Equation" r:id="rId5" imgW="1854000" imgH="685800" progId="Equation.DSMT4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 rot="2659934">
            <a:off x="3113802" y="2982199"/>
            <a:ext cx="6858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659934">
            <a:off x="5247401" y="4942601"/>
            <a:ext cx="6858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10" name="Rounded Rectangle 9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3255817"/>
            <a:ext cx="16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:= 2r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–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3</a:t>
            </a:r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073" y="5098472"/>
            <a:ext cx="16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:=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1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– r</a:t>
            </a:r>
            <a:r>
              <a:rPr lang="en-US" i="1" baseline="-25000" dirty="0" smtClean="0">
                <a:latin typeface="Times" pitchFamily="18" charset="0"/>
                <a:cs typeface="Times" pitchFamily="18" charset="0"/>
              </a:rPr>
              <a:t>2</a:t>
            </a:r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99760" y="1447923"/>
            <a:ext cx="343465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5874B4"/>
                </a:solidFill>
                <a:sym typeface="Symbol"/>
              </a:rPr>
              <a:t>[</a:t>
            </a:r>
            <a:r>
              <a:rPr lang="en-US" sz="2000" dirty="0" err="1" smtClean="0">
                <a:solidFill>
                  <a:srgbClr val="5874B4"/>
                </a:solidFill>
                <a:sym typeface="Symbol"/>
              </a:rPr>
              <a:t>Müller-Olm</a:t>
            </a:r>
            <a:r>
              <a:rPr lang="en-US" sz="2000" dirty="0" smtClean="0">
                <a:solidFill>
                  <a:srgbClr val="5874B4"/>
                </a:solidFill>
                <a:sym typeface="Symbol"/>
              </a:rPr>
              <a:t> &amp; </a:t>
            </a:r>
            <a:r>
              <a:rPr lang="en-US" sz="2000" dirty="0" err="1" smtClean="0">
                <a:solidFill>
                  <a:srgbClr val="5874B4"/>
                </a:solidFill>
                <a:sym typeface="Symbol"/>
              </a:rPr>
              <a:t>Seidl</a:t>
            </a:r>
            <a:r>
              <a:rPr lang="en-US" sz="2000" dirty="0" smtClean="0">
                <a:solidFill>
                  <a:srgbClr val="5874B4"/>
                </a:solidFill>
                <a:sym typeface="Symbol"/>
              </a:rPr>
              <a:t>, ESOP 05]</a:t>
            </a:r>
          </a:p>
          <a:p>
            <a:r>
              <a:rPr lang="en-US" sz="2000" dirty="0" smtClean="0">
                <a:sym typeface="Symbol"/>
              </a:rPr>
              <a:t>Main point: algorithm does not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require computing </a:t>
            </a:r>
            <a:r>
              <a:rPr lang="en-US" sz="2000" i="1" dirty="0" err="1" smtClean="0">
                <a:sym typeface="Symbol"/>
              </a:rPr>
              <a:t>gcd</a:t>
            </a:r>
            <a:r>
              <a:rPr lang="en-US" sz="2000" dirty="0" smtClean="0">
                <a:sym typeface="Symbol"/>
              </a:rPr>
              <a:t> to find</a:t>
            </a:r>
            <a:br>
              <a:rPr lang="en-US" sz="2000" dirty="0" smtClean="0">
                <a:sym typeface="Symbol"/>
              </a:rPr>
            </a:br>
            <a:r>
              <a:rPr lang="en-US" sz="2000" dirty="0" smtClean="0">
                <a:sym typeface="Symbol"/>
              </a:rPr>
              <a:t>inverse.</a:t>
            </a:r>
            <a:br>
              <a:rPr lang="en-US" sz="2000" dirty="0" smtClean="0">
                <a:sym typeface="Symbol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</a:t>
            </a:r>
            <a:r>
              <a:rPr lang="en-US" strike="dblStrike" dirty="0" smtClean="0"/>
              <a:t>modular</a:t>
            </a:r>
            <a:r>
              <a:rPr lang="en-US" dirty="0" smtClean="0"/>
              <a:t> inequalities</a:t>
            </a:r>
            <a:endParaRPr lang="en-US" dirty="0"/>
          </a:p>
        </p:txBody>
      </p:sp>
      <p:grpSp>
        <p:nvGrpSpPr>
          <p:cNvPr id="3" name="Group 20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 l="21250" t="29000" r="22500" b="23000"/>
          <a:stretch>
            <a:fillRect/>
          </a:stretch>
        </p:blipFill>
        <p:spPr bwMode="auto">
          <a:xfrm>
            <a:off x="1173480" y="15240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99036" y="5334000"/>
            <a:ext cx="343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arithmetic reduces to 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path search problem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62800" y="2438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41" idx="4"/>
            <a:endCxn id="50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4"/>
            <a:endCxn id="59" idx="0"/>
          </p:cNvCxnSpPr>
          <p:nvPr/>
        </p:nvCxnSpPr>
        <p:spPr>
          <a:xfrm rot="5400000">
            <a:off x="7162800" y="23241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6904385" y="1616765"/>
            <a:ext cx="278295" cy="874644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/>
        </p:nvGraphicFramePr>
        <p:xfrm>
          <a:off x="3962221" y="1483215"/>
          <a:ext cx="2108200" cy="1371600"/>
        </p:xfrm>
        <a:graphic>
          <a:graphicData uri="http://schemas.openxmlformats.org/presentationml/2006/ole">
            <p:oleObj spid="_x0000_s159746" name="Equation" r:id="rId3" imgW="1054080" imgH="685800" progId="Equation.DSMT4">
              <p:embed/>
            </p:oleObj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/>
        </p:nvGraphicFramePr>
        <p:xfrm>
          <a:off x="3822700" y="3352800"/>
          <a:ext cx="5130800" cy="457200"/>
        </p:xfrm>
        <a:graphic>
          <a:graphicData uri="http://schemas.openxmlformats.org/presentationml/2006/ole">
            <p:oleObj spid="_x0000_s159747" name="Equation" r:id="rId4" imgW="2565360" imgH="2286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929520" y="4648202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unique node out of 3 must have value N-1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22" name="Rounded Rectangle 21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7507288" y="1390650"/>
          <a:ext cx="304800" cy="1371600"/>
        </p:xfrm>
        <a:graphic>
          <a:graphicData uri="http://schemas.openxmlformats.org/presentationml/2006/ole">
            <p:oleObj spid="_x0000_s159748" name="Equation" r:id="rId5" imgW="1522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9" grpId="0" animBg="1"/>
      <p:bldP spid="82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1295400"/>
            <a:ext cx="6757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9100" y="685800"/>
            <a:ext cx="9639300" cy="1495794"/>
          </a:xfrm>
          <a:prstGeom prst="rect">
            <a:avLst/>
          </a:prstGeom>
        </p:spPr>
        <p:txBody>
          <a:bodyPr/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kern="0" dirty="0">
              <a:solidFill>
                <a:srgbClr val="090F14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358640" y="2914650"/>
            <a:ext cx="922020" cy="304800"/>
          </a:xfrm>
          <a:prstGeom prst="roundRect">
            <a:avLst>
              <a:gd name="adj" fmla="val 32468"/>
            </a:avLst>
          </a:prstGeom>
          <a:solidFill>
            <a:srgbClr val="FF0000">
              <a:alpha val="10196"/>
            </a:srgbClr>
          </a:solidFill>
          <a:ln w="635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70320" y="3657600"/>
            <a:ext cx="2430780" cy="2057400"/>
          </a:xfrm>
          <a:prstGeom prst="roundRect">
            <a:avLst>
              <a:gd name="adj" fmla="val 6963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9728" tIns="0" rIns="109728" bIns="54864" numCol="1" rtlCol="0" anchor="t" anchorCtr="0" compatLnSpc="1">
            <a:prstTxWarp prst="textNoShape">
              <a:avLst/>
            </a:prstTxWarp>
          </a:bodyPr>
          <a:lstStyle/>
          <a:p>
            <a:pPr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2060"/>
                </a:solidFill>
              </a:rPr>
              <a:t>Test input, generated by Pex</a:t>
            </a:r>
          </a:p>
        </p:txBody>
      </p:sp>
      <p:cxnSp>
        <p:nvCxnSpPr>
          <p:cNvPr id="8" name="Shape 7"/>
          <p:cNvCxnSpPr>
            <a:stCxn id="12" idx="1"/>
            <a:endCxn id="4" idx="2"/>
          </p:cNvCxnSpPr>
          <p:nvPr/>
        </p:nvCxnSpPr>
        <p:spPr>
          <a:xfrm rot="10800000">
            <a:off x="4819650" y="3219450"/>
            <a:ext cx="1634490" cy="2343150"/>
          </a:xfrm>
          <a:prstGeom prst="curvedConnector2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Right Arrow 8"/>
          <p:cNvSpPr/>
          <p:nvPr/>
        </p:nvSpPr>
        <p:spPr bwMode="auto">
          <a:xfrm rot="6781822" flipH="1" flipV="1">
            <a:off x="3677909" y="3261227"/>
            <a:ext cx="1211835" cy="4917656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1340" y="43434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961" y="4343400"/>
            <a:ext cx="208502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 bwMode="auto">
          <a:xfrm>
            <a:off x="6454140" y="5410200"/>
            <a:ext cx="2263140" cy="304800"/>
          </a:xfrm>
          <a:prstGeom prst="roundRect">
            <a:avLst>
              <a:gd name="adj" fmla="val 50000"/>
            </a:avLst>
          </a:prstGeom>
          <a:solidFill>
            <a:srgbClr val="FF0000">
              <a:alpha val="10196"/>
            </a:srgbClr>
          </a:solidFill>
          <a:ln w="63500">
            <a:solidFill>
              <a:srgbClr val="FF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7711440" y="6356353"/>
            <a:ext cx="23469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3B4BE8B-82E4-476B-B441-6BD86FD886F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9100" y="230190"/>
            <a:ext cx="9220200" cy="664797"/>
          </a:xfrm>
          <a:prstGeom prst="rect">
            <a:avLst/>
          </a:prstGeom>
        </p:spPr>
        <p:txBody>
          <a:bodyPr/>
          <a:lstStyle/>
          <a:p>
            <a:pPr defTabSz="91277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00" spc="-30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agneto" pitchFamily="82" charset="0"/>
                <a:cs typeface="Arial" charset="0"/>
              </a:rPr>
              <a:t>Pex</a:t>
            </a:r>
            <a:r>
              <a:rPr lang="en-US" sz="4700" spc="-300" dirty="0" smtClean="0">
                <a:ln w="3175">
                  <a:noFill/>
                </a:ln>
                <a:gradFill flip="none" rotWithShape="1">
                  <a:gsLst>
                    <a:gs pos="28000">
                      <a:srgbClr val="FFFFFF"/>
                    </a:gs>
                    <a:gs pos="68000">
                      <a:srgbClr val="FFDF79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 – Bit-precise test Input Generation</a:t>
            </a:r>
            <a:endParaRPr lang="en-US" sz="4700" spc="-300" dirty="0">
              <a:ln w="3175">
                <a:noFill/>
              </a:ln>
              <a:gradFill flip="none" rotWithShape="1">
                <a:gsLst>
                  <a:gs pos="28000">
                    <a:srgbClr val="FFFFFF"/>
                  </a:gs>
                  <a:gs pos="68000">
                    <a:srgbClr val="FFDF79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07/7/12/main" xmlns="" val="35524821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5" grpId="0" animBg="1"/>
      <p:bldP spid="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62800" y="3276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48400" y="2438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153400" y="2438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38" idx="0"/>
            <a:endCxn id="41" idx="3"/>
          </p:cNvCxnSpPr>
          <p:nvPr/>
        </p:nvCxnSpPr>
        <p:spPr>
          <a:xfrm rot="5400000" flipH="1" flipV="1">
            <a:off x="6419850" y="16619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5"/>
            <a:endCxn id="40" idx="1"/>
          </p:cNvCxnSpPr>
          <p:nvPr/>
        </p:nvCxnSpPr>
        <p:spPr>
          <a:xfrm rot="16200000" flipH="1">
            <a:off x="7396022" y="16810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" idx="3"/>
          </p:cNvCxnSpPr>
          <p:nvPr/>
        </p:nvCxnSpPr>
        <p:spPr>
          <a:xfrm rot="5400000">
            <a:off x="7396022" y="25954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5"/>
          </p:cNvCxnSpPr>
          <p:nvPr/>
        </p:nvCxnSpPr>
        <p:spPr>
          <a:xfrm rot="16200000" flipH="1">
            <a:off x="6443522" y="26335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8" idx="6"/>
            <a:endCxn id="40" idx="2"/>
          </p:cNvCxnSpPr>
          <p:nvPr/>
        </p:nvCxnSpPr>
        <p:spPr>
          <a:xfrm>
            <a:off x="6477000" y="25527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162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248400" y="2895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153400" y="2895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8" idx="0"/>
            <a:endCxn id="50" idx="3"/>
          </p:cNvCxnSpPr>
          <p:nvPr/>
        </p:nvCxnSpPr>
        <p:spPr>
          <a:xfrm rot="5400000" flipH="1" flipV="1">
            <a:off x="6419850" y="21191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5"/>
            <a:endCxn id="49" idx="1"/>
          </p:cNvCxnSpPr>
          <p:nvPr/>
        </p:nvCxnSpPr>
        <p:spPr>
          <a:xfrm rot="16200000" flipH="1">
            <a:off x="7396022" y="21382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9" idx="3"/>
          </p:cNvCxnSpPr>
          <p:nvPr/>
        </p:nvCxnSpPr>
        <p:spPr>
          <a:xfrm rot="5400000">
            <a:off x="7396022" y="30526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8" idx="5"/>
          </p:cNvCxnSpPr>
          <p:nvPr/>
        </p:nvCxnSpPr>
        <p:spPr>
          <a:xfrm rot="16200000" flipH="1">
            <a:off x="6443522" y="30907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8" idx="6"/>
            <a:endCxn id="49" idx="2"/>
          </p:cNvCxnSpPr>
          <p:nvPr/>
        </p:nvCxnSpPr>
        <p:spPr>
          <a:xfrm>
            <a:off x="6477000" y="30099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162800" y="41910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8400" y="33528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153400" y="3352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7" idx="0"/>
            <a:endCxn id="59" idx="3"/>
          </p:cNvCxnSpPr>
          <p:nvPr/>
        </p:nvCxnSpPr>
        <p:spPr>
          <a:xfrm rot="5400000" flipH="1" flipV="1">
            <a:off x="6457950" y="2614472"/>
            <a:ext cx="6430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9" idx="5"/>
            <a:endCxn id="58" idx="1"/>
          </p:cNvCxnSpPr>
          <p:nvPr/>
        </p:nvCxnSpPr>
        <p:spPr>
          <a:xfrm rot="16200000" flipH="1">
            <a:off x="7434122" y="2633522"/>
            <a:ext cx="6765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3"/>
          </p:cNvCxnSpPr>
          <p:nvPr/>
        </p:nvCxnSpPr>
        <p:spPr>
          <a:xfrm rot="5400000">
            <a:off x="7396022" y="35098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5"/>
          </p:cNvCxnSpPr>
          <p:nvPr/>
        </p:nvCxnSpPr>
        <p:spPr>
          <a:xfrm rot="16200000" flipH="1">
            <a:off x="6443522" y="35479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7" idx="6"/>
            <a:endCxn id="58" idx="2"/>
          </p:cNvCxnSpPr>
          <p:nvPr/>
        </p:nvCxnSpPr>
        <p:spPr>
          <a:xfrm>
            <a:off x="6477000" y="34671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1" idx="4"/>
            <a:endCxn id="50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0" idx="4"/>
            <a:endCxn id="59" idx="0"/>
          </p:cNvCxnSpPr>
          <p:nvPr/>
        </p:nvCxnSpPr>
        <p:spPr>
          <a:xfrm rot="5400000">
            <a:off x="71247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38" idx="4"/>
            <a:endCxn id="48" idx="0"/>
          </p:cNvCxnSpPr>
          <p:nvPr/>
        </p:nvCxnSpPr>
        <p:spPr>
          <a:xfrm rot="5400000">
            <a:off x="6248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8" idx="4"/>
            <a:endCxn id="57" idx="0"/>
          </p:cNvCxnSpPr>
          <p:nvPr/>
        </p:nvCxnSpPr>
        <p:spPr>
          <a:xfrm rot="5400000">
            <a:off x="6248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0" idx="4"/>
            <a:endCxn id="49" idx="0"/>
          </p:cNvCxnSpPr>
          <p:nvPr/>
        </p:nvCxnSpPr>
        <p:spPr>
          <a:xfrm rot="5400000">
            <a:off x="8153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9" idx="4"/>
            <a:endCxn id="58" idx="0"/>
          </p:cNvCxnSpPr>
          <p:nvPr/>
        </p:nvCxnSpPr>
        <p:spPr>
          <a:xfrm rot="5400000">
            <a:off x="8153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5934766" y="2557672"/>
            <a:ext cx="307009" cy="887895"/>
          </a:xfrm>
          <a:custGeom>
            <a:avLst/>
            <a:gdLst>
              <a:gd name="connsiteX0" fmla="*/ 307009 w 307009"/>
              <a:gd name="connsiteY0" fmla="*/ 0 h 887895"/>
              <a:gd name="connsiteX1" fmla="*/ 2209 w 307009"/>
              <a:gd name="connsiteY1" fmla="*/ 424069 h 887895"/>
              <a:gd name="connsiteX2" fmla="*/ 293757 w 307009"/>
              <a:gd name="connsiteY2" fmla="*/ 887895 h 8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09" h="887895">
                <a:moveTo>
                  <a:pt x="307009" y="0"/>
                </a:moveTo>
                <a:cubicBezTo>
                  <a:pt x="155713" y="138043"/>
                  <a:pt x="4418" y="276087"/>
                  <a:pt x="2209" y="424069"/>
                </a:cubicBezTo>
                <a:cubicBezTo>
                  <a:pt x="0" y="572051"/>
                  <a:pt x="146878" y="729973"/>
                  <a:pt x="293757" y="8878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6904385" y="1616764"/>
            <a:ext cx="334615" cy="974035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8388626" y="2531165"/>
            <a:ext cx="291548" cy="927652"/>
          </a:xfrm>
          <a:custGeom>
            <a:avLst/>
            <a:gdLst>
              <a:gd name="connsiteX0" fmla="*/ 0 w 291548"/>
              <a:gd name="connsiteY0" fmla="*/ 0 h 927652"/>
              <a:gd name="connsiteX1" fmla="*/ 291548 w 291548"/>
              <a:gd name="connsiteY1" fmla="*/ 490331 h 927652"/>
              <a:gd name="connsiteX2" fmla="*/ 0 w 291548"/>
              <a:gd name="connsiteY2" fmla="*/ 927652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48" h="927652">
                <a:moveTo>
                  <a:pt x="0" y="0"/>
                </a:moveTo>
                <a:cubicBezTo>
                  <a:pt x="145774" y="167861"/>
                  <a:pt x="291548" y="335722"/>
                  <a:pt x="291548" y="490331"/>
                </a:cubicBezTo>
                <a:cubicBezTo>
                  <a:pt x="291548" y="644940"/>
                  <a:pt x="145774" y="786296"/>
                  <a:pt x="0" y="9276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7381461" y="3392559"/>
            <a:ext cx="267252" cy="901147"/>
          </a:xfrm>
          <a:custGeom>
            <a:avLst/>
            <a:gdLst>
              <a:gd name="connsiteX0" fmla="*/ 0 w 267252"/>
              <a:gd name="connsiteY0" fmla="*/ 0 h 901147"/>
              <a:gd name="connsiteX1" fmla="*/ 265043 w 267252"/>
              <a:gd name="connsiteY1" fmla="*/ 477078 h 901147"/>
              <a:gd name="connsiteX2" fmla="*/ 13252 w 267252"/>
              <a:gd name="connsiteY2" fmla="*/ 901147 h 9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252" h="901147">
                <a:moveTo>
                  <a:pt x="0" y="0"/>
                </a:moveTo>
                <a:cubicBezTo>
                  <a:pt x="131417" y="163443"/>
                  <a:pt x="262834" y="326887"/>
                  <a:pt x="265043" y="477078"/>
                </a:cubicBezTo>
                <a:cubicBezTo>
                  <a:pt x="267252" y="627269"/>
                  <a:pt x="140252" y="764208"/>
                  <a:pt x="13252" y="9011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>
            <a:stCxn id="23" idx="4"/>
            <a:endCxn id="47" idx="0"/>
          </p:cNvCxnSpPr>
          <p:nvPr/>
        </p:nvCxnSpPr>
        <p:spPr>
          <a:xfrm rot="5400000">
            <a:off x="7162800" y="3619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7" idx="4"/>
            <a:endCxn id="56" idx="0"/>
          </p:cNvCxnSpPr>
          <p:nvPr/>
        </p:nvCxnSpPr>
        <p:spPr>
          <a:xfrm rot="5400000">
            <a:off x="7162800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4038600"/>
          <a:ext cx="2235200" cy="1371600"/>
        </p:xfrm>
        <a:graphic>
          <a:graphicData uri="http://schemas.openxmlformats.org/presentationml/2006/ole">
            <p:oleObj spid="_x0000_s160770" name="Equation" r:id="rId3" imgW="1117440" imgH="6858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657602" y="5562602"/>
            <a:ext cx="465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Neighboring vertices have different </a:t>
            </a:r>
          </a:p>
          <a:p>
            <a:r>
              <a:rPr lang="en-US" sz="2400" dirty="0" smtClean="0"/>
              <a:t>values/colors</a:t>
            </a:r>
            <a:endParaRPr lang="en-US" sz="2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68" name="Rounded Rectangle 67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3781915" y="1496320"/>
          <a:ext cx="2108200" cy="1371600"/>
        </p:xfrm>
        <a:graphic>
          <a:graphicData uri="http://schemas.openxmlformats.org/presentationml/2006/ole">
            <p:oleObj spid="_x0000_s160772" name="Equation" r:id="rId4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Solving linear modular inequalities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90601" y="30480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0"/>
            <a:endCxn id="7" idx="3"/>
          </p:cNvCxnSpPr>
          <p:nvPr/>
        </p:nvCxnSpPr>
        <p:spPr>
          <a:xfrm rot="5400000" flipH="1" flipV="1">
            <a:off x="1162050" y="2271572"/>
            <a:ext cx="7192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5"/>
            <a:endCxn id="6" idx="1"/>
          </p:cNvCxnSpPr>
          <p:nvPr/>
        </p:nvCxnSpPr>
        <p:spPr>
          <a:xfrm rot="16200000" flipH="1">
            <a:off x="2138222" y="22906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3"/>
            <a:endCxn id="5" idx="7"/>
          </p:cNvCxnSpPr>
          <p:nvPr/>
        </p:nvCxnSpPr>
        <p:spPr>
          <a:xfrm rot="5400000">
            <a:off x="2138222" y="3205022"/>
            <a:ext cx="752756" cy="828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" idx="5"/>
            <a:endCxn id="5" idx="1"/>
          </p:cNvCxnSpPr>
          <p:nvPr/>
        </p:nvCxnSpPr>
        <p:spPr>
          <a:xfrm rot="16200000" flipH="1">
            <a:off x="1185722" y="3243122"/>
            <a:ext cx="752756" cy="752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6" idx="2"/>
          </p:cNvCxnSpPr>
          <p:nvPr/>
        </p:nvCxnSpPr>
        <p:spPr>
          <a:xfrm>
            <a:off x="1219200" y="31623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4038600"/>
          <a:ext cx="2235200" cy="1371600"/>
        </p:xfrm>
        <a:graphic>
          <a:graphicData uri="http://schemas.openxmlformats.org/presentationml/2006/ole">
            <p:oleObj spid="_x0000_s161794" name="Equation" r:id="rId3" imgW="1117440" imgH="685800" progId="Equation.DSMT4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657602" y="5562602"/>
            <a:ext cx="46506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Neighboring vertices have different </a:t>
            </a:r>
          </a:p>
          <a:p>
            <a:r>
              <a:rPr lang="en-US" sz="2400" dirty="0" smtClean="0"/>
              <a:t>values/colors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157752" y="76202"/>
            <a:ext cx="1900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NP-hard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52601" y="76202"/>
            <a:ext cx="2750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conjunctions of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4419600" y="63246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[Bjørner, Blass, Gurevich, </a:t>
            </a:r>
            <a:r>
              <a:rPr lang="en-US" dirty="0" err="1" smtClean="0">
                <a:hlinkClick r:id="rId4"/>
              </a:rPr>
              <a:t>Muthuvathi</a:t>
            </a:r>
            <a:r>
              <a:rPr lang="en-US" dirty="0" smtClean="0">
                <a:hlinkClick r:id="rId4"/>
              </a:rPr>
              <a:t>, MSR-TR-2008-140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7162800" y="3276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248400" y="2438400"/>
            <a:ext cx="228600" cy="228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53400" y="243840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162800" y="15240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>
            <a:stCxn id="74" idx="0"/>
            <a:endCxn id="77" idx="3"/>
          </p:cNvCxnSpPr>
          <p:nvPr/>
        </p:nvCxnSpPr>
        <p:spPr>
          <a:xfrm rot="5400000" flipH="1" flipV="1">
            <a:off x="6419850" y="16619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7" idx="5"/>
            <a:endCxn id="75" idx="1"/>
          </p:cNvCxnSpPr>
          <p:nvPr/>
        </p:nvCxnSpPr>
        <p:spPr>
          <a:xfrm rot="16200000" flipH="1">
            <a:off x="7396022" y="16810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5" idx="3"/>
          </p:cNvCxnSpPr>
          <p:nvPr/>
        </p:nvCxnSpPr>
        <p:spPr>
          <a:xfrm rot="5400000">
            <a:off x="7396022" y="25954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4" idx="5"/>
          </p:cNvCxnSpPr>
          <p:nvPr/>
        </p:nvCxnSpPr>
        <p:spPr>
          <a:xfrm rot="16200000" flipH="1">
            <a:off x="6443522" y="26335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6"/>
            <a:endCxn id="75" idx="2"/>
          </p:cNvCxnSpPr>
          <p:nvPr/>
        </p:nvCxnSpPr>
        <p:spPr>
          <a:xfrm>
            <a:off x="6477000" y="25527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162800" y="3733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248400" y="2895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153400" y="2895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162800" y="1981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>
            <a:stCxn id="91" idx="0"/>
            <a:endCxn id="93" idx="3"/>
          </p:cNvCxnSpPr>
          <p:nvPr/>
        </p:nvCxnSpPr>
        <p:spPr>
          <a:xfrm rot="5400000" flipH="1" flipV="1">
            <a:off x="6419850" y="2119172"/>
            <a:ext cx="7192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93" idx="5"/>
            <a:endCxn id="92" idx="1"/>
          </p:cNvCxnSpPr>
          <p:nvPr/>
        </p:nvCxnSpPr>
        <p:spPr>
          <a:xfrm rot="16200000" flipH="1">
            <a:off x="7396022" y="21382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2" idx="3"/>
          </p:cNvCxnSpPr>
          <p:nvPr/>
        </p:nvCxnSpPr>
        <p:spPr>
          <a:xfrm rot="5400000">
            <a:off x="7396022" y="30526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1" idx="5"/>
          </p:cNvCxnSpPr>
          <p:nvPr/>
        </p:nvCxnSpPr>
        <p:spPr>
          <a:xfrm rot="16200000" flipH="1">
            <a:off x="6443522" y="30907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1" idx="6"/>
            <a:endCxn id="92" idx="2"/>
          </p:cNvCxnSpPr>
          <p:nvPr/>
        </p:nvCxnSpPr>
        <p:spPr>
          <a:xfrm>
            <a:off x="6477000" y="30099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7162800" y="41910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248400" y="33528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153400" y="3352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162800" y="2514600"/>
            <a:ext cx="228600" cy="228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stCxn id="100" idx="0"/>
            <a:endCxn id="102" idx="3"/>
          </p:cNvCxnSpPr>
          <p:nvPr/>
        </p:nvCxnSpPr>
        <p:spPr>
          <a:xfrm rot="5400000" flipH="1" flipV="1">
            <a:off x="6457950" y="2614472"/>
            <a:ext cx="643078" cy="83357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2" idx="5"/>
            <a:endCxn id="101" idx="1"/>
          </p:cNvCxnSpPr>
          <p:nvPr/>
        </p:nvCxnSpPr>
        <p:spPr>
          <a:xfrm rot="16200000" flipH="1">
            <a:off x="7434122" y="2633522"/>
            <a:ext cx="6765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1" idx="3"/>
          </p:cNvCxnSpPr>
          <p:nvPr/>
        </p:nvCxnSpPr>
        <p:spPr>
          <a:xfrm rot="5400000">
            <a:off x="7396022" y="3509822"/>
            <a:ext cx="752756" cy="8289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100" idx="5"/>
          </p:cNvCxnSpPr>
          <p:nvPr/>
        </p:nvCxnSpPr>
        <p:spPr>
          <a:xfrm rot="16200000" flipH="1">
            <a:off x="6443522" y="3547922"/>
            <a:ext cx="752756" cy="7527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0" idx="6"/>
            <a:endCxn id="101" idx="2"/>
          </p:cNvCxnSpPr>
          <p:nvPr/>
        </p:nvCxnSpPr>
        <p:spPr>
          <a:xfrm>
            <a:off x="6477000" y="34671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77" idx="4"/>
            <a:endCxn id="93" idx="0"/>
          </p:cNvCxnSpPr>
          <p:nvPr/>
        </p:nvCxnSpPr>
        <p:spPr>
          <a:xfrm rot="5400000">
            <a:off x="7162800" y="18669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93" idx="4"/>
            <a:endCxn id="102" idx="0"/>
          </p:cNvCxnSpPr>
          <p:nvPr/>
        </p:nvCxnSpPr>
        <p:spPr>
          <a:xfrm rot="5400000">
            <a:off x="7124700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74" idx="4"/>
            <a:endCxn id="91" idx="0"/>
          </p:cNvCxnSpPr>
          <p:nvPr/>
        </p:nvCxnSpPr>
        <p:spPr>
          <a:xfrm rot="5400000">
            <a:off x="6248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91" idx="4"/>
            <a:endCxn id="100" idx="0"/>
          </p:cNvCxnSpPr>
          <p:nvPr/>
        </p:nvCxnSpPr>
        <p:spPr>
          <a:xfrm rot="5400000">
            <a:off x="6248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5" idx="4"/>
            <a:endCxn id="92" idx="0"/>
          </p:cNvCxnSpPr>
          <p:nvPr/>
        </p:nvCxnSpPr>
        <p:spPr>
          <a:xfrm rot="5400000">
            <a:off x="8153400" y="27813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2" idx="4"/>
            <a:endCxn id="101" idx="0"/>
          </p:cNvCxnSpPr>
          <p:nvPr/>
        </p:nvCxnSpPr>
        <p:spPr>
          <a:xfrm rot="5400000">
            <a:off x="8153400" y="3238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 113"/>
          <p:cNvSpPr/>
          <p:nvPr/>
        </p:nvSpPr>
        <p:spPr>
          <a:xfrm>
            <a:off x="5934766" y="2557672"/>
            <a:ext cx="307009" cy="887895"/>
          </a:xfrm>
          <a:custGeom>
            <a:avLst/>
            <a:gdLst>
              <a:gd name="connsiteX0" fmla="*/ 307009 w 307009"/>
              <a:gd name="connsiteY0" fmla="*/ 0 h 887895"/>
              <a:gd name="connsiteX1" fmla="*/ 2209 w 307009"/>
              <a:gd name="connsiteY1" fmla="*/ 424069 h 887895"/>
              <a:gd name="connsiteX2" fmla="*/ 293757 w 307009"/>
              <a:gd name="connsiteY2" fmla="*/ 887895 h 88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09" h="887895">
                <a:moveTo>
                  <a:pt x="307009" y="0"/>
                </a:moveTo>
                <a:cubicBezTo>
                  <a:pt x="155713" y="138043"/>
                  <a:pt x="4418" y="276087"/>
                  <a:pt x="2209" y="424069"/>
                </a:cubicBezTo>
                <a:cubicBezTo>
                  <a:pt x="0" y="572051"/>
                  <a:pt x="146878" y="729973"/>
                  <a:pt x="293757" y="88789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6904385" y="1616764"/>
            <a:ext cx="334615" cy="974035"/>
          </a:xfrm>
          <a:custGeom>
            <a:avLst/>
            <a:gdLst>
              <a:gd name="connsiteX0" fmla="*/ 278295 w 278295"/>
              <a:gd name="connsiteY0" fmla="*/ 0 h 874644"/>
              <a:gd name="connsiteX1" fmla="*/ 0 w 278295"/>
              <a:gd name="connsiteY1" fmla="*/ 477078 h 874644"/>
              <a:gd name="connsiteX2" fmla="*/ 278295 w 278295"/>
              <a:gd name="connsiteY2" fmla="*/ 874644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295" h="874644">
                <a:moveTo>
                  <a:pt x="278295" y="0"/>
                </a:moveTo>
                <a:cubicBezTo>
                  <a:pt x="139147" y="165652"/>
                  <a:pt x="0" y="331304"/>
                  <a:pt x="0" y="477078"/>
                </a:cubicBezTo>
                <a:cubicBezTo>
                  <a:pt x="0" y="622852"/>
                  <a:pt x="278295" y="874644"/>
                  <a:pt x="278295" y="8746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8388626" y="2531165"/>
            <a:ext cx="291548" cy="927652"/>
          </a:xfrm>
          <a:custGeom>
            <a:avLst/>
            <a:gdLst>
              <a:gd name="connsiteX0" fmla="*/ 0 w 291548"/>
              <a:gd name="connsiteY0" fmla="*/ 0 h 927652"/>
              <a:gd name="connsiteX1" fmla="*/ 291548 w 291548"/>
              <a:gd name="connsiteY1" fmla="*/ 490331 h 927652"/>
              <a:gd name="connsiteX2" fmla="*/ 0 w 291548"/>
              <a:gd name="connsiteY2" fmla="*/ 927652 h 92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548" h="927652">
                <a:moveTo>
                  <a:pt x="0" y="0"/>
                </a:moveTo>
                <a:cubicBezTo>
                  <a:pt x="145774" y="167861"/>
                  <a:pt x="291548" y="335722"/>
                  <a:pt x="291548" y="490331"/>
                </a:cubicBezTo>
                <a:cubicBezTo>
                  <a:pt x="291548" y="644940"/>
                  <a:pt x="145774" y="786296"/>
                  <a:pt x="0" y="9276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7381461" y="3392559"/>
            <a:ext cx="267252" cy="901147"/>
          </a:xfrm>
          <a:custGeom>
            <a:avLst/>
            <a:gdLst>
              <a:gd name="connsiteX0" fmla="*/ 0 w 267252"/>
              <a:gd name="connsiteY0" fmla="*/ 0 h 901147"/>
              <a:gd name="connsiteX1" fmla="*/ 265043 w 267252"/>
              <a:gd name="connsiteY1" fmla="*/ 477078 h 901147"/>
              <a:gd name="connsiteX2" fmla="*/ 13252 w 267252"/>
              <a:gd name="connsiteY2" fmla="*/ 901147 h 9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252" h="901147">
                <a:moveTo>
                  <a:pt x="0" y="0"/>
                </a:moveTo>
                <a:cubicBezTo>
                  <a:pt x="131417" y="163443"/>
                  <a:pt x="262834" y="326887"/>
                  <a:pt x="265043" y="477078"/>
                </a:cubicBezTo>
                <a:cubicBezTo>
                  <a:pt x="267252" y="627269"/>
                  <a:pt x="140252" y="764208"/>
                  <a:pt x="13252" y="90114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67" idx="4"/>
            <a:endCxn id="90" idx="0"/>
          </p:cNvCxnSpPr>
          <p:nvPr/>
        </p:nvCxnSpPr>
        <p:spPr>
          <a:xfrm rot="5400000">
            <a:off x="7162800" y="36195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0" idx="4"/>
            <a:endCxn id="99" idx="0"/>
          </p:cNvCxnSpPr>
          <p:nvPr/>
        </p:nvCxnSpPr>
        <p:spPr>
          <a:xfrm rot="5400000">
            <a:off x="7162800" y="40767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0" y="5943600"/>
            <a:ext cx="2133600" cy="914400"/>
            <a:chOff x="457200" y="304800"/>
            <a:chExt cx="3886200" cy="1143000"/>
          </a:xfrm>
        </p:grpSpPr>
        <p:sp>
          <p:nvSpPr>
            <p:cNvPr id="58" name="Rounded Rectangle 57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Modular arithmetic</a:t>
              </a:r>
              <a:endParaRPr lang="en-US" sz="1400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Fixed size</a:t>
              </a:r>
              <a:endParaRPr lang="en-US" sz="2000" dirty="0"/>
            </a:p>
          </p:txBody>
        </p:sp>
      </p:grpSp>
      <p:graphicFrame>
        <p:nvGraphicFramePr>
          <p:cNvPr id="161798" name="Object 6"/>
          <p:cNvGraphicFramePr>
            <a:graphicFrameLocks noChangeAspect="1"/>
          </p:cNvGraphicFramePr>
          <p:nvPr/>
        </p:nvGraphicFramePr>
        <p:xfrm>
          <a:off x="3781425" y="1548194"/>
          <a:ext cx="2108200" cy="1371600"/>
        </p:xfrm>
        <a:graphic>
          <a:graphicData uri="http://schemas.openxmlformats.org/presentationml/2006/ole">
            <p:oleObj spid="_x0000_s161798" name="Equation" r:id="rId5" imgW="105408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48147" y="6054431"/>
            <a:ext cx="877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solve                                 first use SAT solver for                           then lift and check solution.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Non-linear-modular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55654"/>
            <a:ext cx="9052560" cy="5257794"/>
          </a:xfrm>
        </p:spPr>
        <p:txBody>
          <a:bodyPr>
            <a:normAutofit/>
          </a:bodyPr>
          <a:lstStyle/>
          <a:p>
            <a:r>
              <a:rPr lang="en-US" dirty="0" smtClean="0"/>
              <a:t>Circuit equivalence using </a:t>
            </a:r>
            <a:r>
              <a:rPr lang="en-US" i="1" dirty="0" err="1" smtClean="0"/>
              <a:t>Gröbner</a:t>
            </a:r>
            <a:r>
              <a:rPr lang="en-US" dirty="0" smtClean="0"/>
              <a:t> bases: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Factorization using </a:t>
            </a:r>
            <a:r>
              <a:rPr lang="en-US" i="1" dirty="0" err="1" smtClean="0"/>
              <a:t>Smarandache</a:t>
            </a:r>
            <a:r>
              <a:rPr lang="en-US" dirty="0" smtClean="0"/>
              <a:t>: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r>
              <a:rPr lang="en-US" i="1" dirty="0" smtClean="0"/>
              <a:t>Taylor</a:t>
            </a:r>
            <a:r>
              <a:rPr lang="en-US" dirty="0" smtClean="0"/>
              <a:t>-Expansion, </a:t>
            </a:r>
            <a:r>
              <a:rPr lang="en-US" i="1" dirty="0" err="1" smtClean="0"/>
              <a:t>Hensel</a:t>
            </a:r>
            <a:r>
              <a:rPr lang="en-US" dirty="0" smtClean="0"/>
              <a:t> lifting and </a:t>
            </a:r>
            <a:r>
              <a:rPr lang="en-US" i="1" dirty="0" smtClean="0"/>
              <a:t>Newton</a:t>
            </a:r>
            <a:br>
              <a:rPr lang="en-US" i="1" dirty="0" smtClean="0"/>
            </a:b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84675" y="1858623"/>
            <a:ext cx="37737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Formulate equivalence as</a:t>
            </a:r>
          </a:p>
          <a:p>
            <a:r>
              <a:rPr lang="en-US" sz="2400" dirty="0" smtClean="0"/>
              <a:t>set of polynomial equalities. </a:t>
            </a:r>
          </a:p>
          <a:p>
            <a:r>
              <a:rPr lang="en-US" sz="2400" dirty="0" smtClean="0"/>
              <a:t>Compute </a:t>
            </a:r>
            <a:r>
              <a:rPr lang="en-US" sz="2400" dirty="0" err="1" smtClean="0"/>
              <a:t>Gröbner</a:t>
            </a:r>
            <a:r>
              <a:rPr lang="en-US" sz="2400" dirty="0" smtClean="0"/>
              <a:t> basis.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Wienand</a:t>
            </a:r>
            <a:r>
              <a:rPr lang="en-US" sz="2400" dirty="0" smtClean="0">
                <a:solidFill>
                  <a:srgbClr val="0070C0"/>
                </a:solidFill>
              </a:rPr>
              <a:t> et.al, CAV 08]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5025" y="6383083"/>
            <a:ext cx="3434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Babić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Musuvathu</a:t>
            </a:r>
            <a:r>
              <a:rPr lang="en-US" sz="2400" dirty="0" smtClean="0">
                <a:solidFill>
                  <a:srgbClr val="0070C0"/>
                </a:solidFill>
              </a:rPr>
              <a:t>, TR 05]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41551" y="1935171"/>
            <a:ext cx="5409162" cy="1686195"/>
            <a:chOff x="841551" y="2054439"/>
            <a:chExt cx="5409162" cy="1686195"/>
          </a:xfrm>
        </p:grpSpPr>
        <p:grpSp>
          <p:nvGrpSpPr>
            <p:cNvPr id="26" name="Group 25"/>
            <p:cNvGrpSpPr/>
            <p:nvPr/>
          </p:nvGrpSpPr>
          <p:grpSpPr>
            <a:xfrm>
              <a:off x="1099968" y="2176676"/>
              <a:ext cx="3038060" cy="1447800"/>
              <a:chOff x="3962400" y="2667000"/>
              <a:chExt cx="3038060" cy="107573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419600" y="2667000"/>
                <a:ext cx="1219200" cy="46166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Spec: </a:t>
                </a:r>
              </a:p>
              <a:p>
                <a:pPr algn="ctr"/>
                <a:r>
                  <a:rPr lang="en-US" sz="1200" dirty="0" smtClean="0"/>
                  <a:t>r</a:t>
                </a:r>
                <a:r>
                  <a:rPr lang="en-US" sz="1200" baseline="-25000" dirty="0" smtClean="0"/>
                  <a:t>1</a:t>
                </a:r>
                <a:r>
                  <a:rPr lang="en-US" sz="1200" dirty="0" smtClean="0"/>
                  <a:t>=a*b mod 2</a:t>
                </a:r>
                <a:r>
                  <a:rPr lang="en-US" sz="1200" baseline="30000" dirty="0" smtClean="0"/>
                  <a:t>m</a:t>
                </a:r>
                <a:endParaRPr lang="en-US" sz="12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4419600" y="3281065"/>
                <a:ext cx="1219200" cy="461665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Impl</a:t>
                </a:r>
                <a:r>
                  <a:rPr lang="en-US" dirty="0" smtClean="0"/>
                  <a:t>: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867399" y="2976265"/>
                <a:ext cx="612913" cy="457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/>
                  <a:t>eq</a:t>
                </a:r>
                <a:r>
                  <a:rPr lang="en-US" sz="1200" b="1" dirty="0" smtClean="0"/>
                  <a:t>?</a:t>
                </a:r>
                <a:endParaRPr lang="en-US" sz="1200" b="1" dirty="0"/>
              </a:p>
            </p:txBody>
          </p:sp>
          <p:cxnSp>
            <p:nvCxnSpPr>
              <p:cNvPr id="11" name="Shape 10"/>
              <p:cNvCxnSpPr>
                <a:stCxn id="6" idx="3"/>
                <a:endCxn id="8" idx="0"/>
              </p:cNvCxnSpPr>
              <p:nvPr/>
            </p:nvCxnSpPr>
            <p:spPr>
              <a:xfrm>
                <a:off x="5638800" y="2897832"/>
                <a:ext cx="535056" cy="78433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hape 12"/>
              <p:cNvCxnSpPr>
                <a:stCxn id="7" idx="3"/>
                <a:endCxn id="8" idx="4"/>
              </p:cNvCxnSpPr>
              <p:nvPr/>
            </p:nvCxnSpPr>
            <p:spPr>
              <a:xfrm flipV="1">
                <a:off x="5638800" y="3433465"/>
                <a:ext cx="535056" cy="78432"/>
              </a:xfrm>
              <a:prstGeom prst="bentConnector2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/>
              <p:nvPr/>
            </p:nvCxnSpPr>
            <p:spPr>
              <a:xfrm rot="10800000" flipV="1">
                <a:off x="3962400" y="2969567"/>
                <a:ext cx="457200" cy="230832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/>
              <p:nvPr/>
            </p:nvCxnSpPr>
            <p:spPr>
              <a:xfrm rot="10800000">
                <a:off x="3962400" y="3200400"/>
                <a:ext cx="457200" cy="230833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6467060" y="3200400"/>
                <a:ext cx="533400" cy="44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lowchart: Stored Data 28"/>
            <p:cNvSpPr/>
            <p:nvPr/>
          </p:nvSpPr>
          <p:spPr>
            <a:xfrm rot="10800000">
              <a:off x="1868593" y="3352805"/>
              <a:ext cx="172277" cy="106019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elay 29"/>
            <p:cNvSpPr/>
            <p:nvPr/>
          </p:nvSpPr>
          <p:spPr>
            <a:xfrm>
              <a:off x="2204444" y="3379311"/>
              <a:ext cx="180986" cy="173032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Stored Data 30"/>
            <p:cNvSpPr/>
            <p:nvPr/>
          </p:nvSpPr>
          <p:spPr>
            <a:xfrm rot="10800000">
              <a:off x="1875221" y="3505205"/>
              <a:ext cx="172277" cy="106019"/>
            </a:xfrm>
            <a:prstGeom prst="flowChartOnlineStora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29" idx="1"/>
              <a:endCxn id="30" idx="1"/>
            </p:cNvCxnSpPr>
            <p:nvPr/>
          </p:nvCxnSpPr>
          <p:spPr>
            <a:xfrm>
              <a:off x="2040870" y="3405814"/>
              <a:ext cx="163574" cy="60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1"/>
              <a:endCxn id="30" idx="1"/>
            </p:cNvCxnSpPr>
            <p:nvPr/>
          </p:nvCxnSpPr>
          <p:spPr>
            <a:xfrm flipV="1">
              <a:off x="2047498" y="3465827"/>
              <a:ext cx="156946" cy="92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0" idx="3"/>
            </p:cNvCxnSpPr>
            <p:nvPr/>
          </p:nvCxnSpPr>
          <p:spPr>
            <a:xfrm>
              <a:off x="2385430" y="3465827"/>
              <a:ext cx="145773" cy="62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908890" y="329317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1551" y="2577555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a, b</a:t>
              </a:r>
              <a:endParaRPr lang="en-US" baseline="-25000" dirty="0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3587057" y="3283434"/>
            <a:ext cx="1892300" cy="457200"/>
          </p:xfrm>
          <a:graphic>
            <a:graphicData uri="http://schemas.openxmlformats.org/presentationml/2006/ole">
              <p:oleObj spid="_x0000_s174082" name="Equation" r:id="rId3" imgW="1892160" imgH="457200" progId="Equation.DSMT4">
                <p:embed/>
              </p:oleObj>
            </a:graphicData>
          </a:graphic>
        </p:graphicFrame>
        <p:graphicFrame>
          <p:nvGraphicFramePr>
            <p:cNvPr id="174083" name="Object 3"/>
            <p:cNvGraphicFramePr>
              <a:graphicFrameLocks noChangeAspect="1"/>
            </p:cNvGraphicFramePr>
            <p:nvPr/>
          </p:nvGraphicFramePr>
          <p:xfrm>
            <a:off x="2988400" y="2054439"/>
            <a:ext cx="3262313" cy="554037"/>
          </p:xfrm>
          <a:graphic>
            <a:graphicData uri="http://schemas.openxmlformats.org/presentationml/2006/ole">
              <p:oleObj spid="_x0000_s174083" name="Equation" r:id="rId4" imgW="2692080" imgH="457200" progId="Equation.DSMT4">
                <p:embed/>
              </p:oleObj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6350938" y="4687965"/>
            <a:ext cx="3098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[Chen 96]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[Shekharet.al, DATE 06]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808517" y="4265613"/>
          <a:ext cx="4033838" cy="323850"/>
        </p:xfrm>
        <a:graphic>
          <a:graphicData uri="http://schemas.openxmlformats.org/presentationml/2006/ole">
            <p:oleObj spid="_x0000_s174084" name="Equation" r:id="rId5" imgW="2844720" imgH="228600" progId="Equation.DSMT4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3723377" y="4751662"/>
          <a:ext cx="2322512" cy="288925"/>
        </p:xfrm>
        <a:graphic>
          <a:graphicData uri="http://schemas.openxmlformats.org/presentationml/2006/ole">
            <p:oleObj spid="_x0000_s174085" name="Equation" r:id="rId6" imgW="1638000" imgH="203040" progId="Equation.DSMT4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2504661" y="4691271"/>
            <a:ext cx="112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whenever</a:t>
            </a:r>
            <a:endParaRPr lang="en-US" dirty="0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1675088" y="6066560"/>
          <a:ext cx="1495425" cy="323850"/>
        </p:xfrm>
        <a:graphic>
          <a:graphicData uri="http://schemas.openxmlformats.org/presentationml/2006/ole">
            <p:oleObj spid="_x0000_s174086" name="Equation" r:id="rId7" imgW="1054080" imgH="228600" progId="Equation.DSMT4">
              <p:embed/>
            </p:oleObj>
          </a:graphicData>
        </a:graphic>
      </p:graphicFrame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5392173" y="6110183"/>
          <a:ext cx="1350962" cy="288925"/>
        </p:xfrm>
        <a:graphic>
          <a:graphicData uri="http://schemas.openxmlformats.org/presentationml/2006/ole">
            <p:oleObj spid="_x0000_s174087" name="Equation" r:id="rId8" imgW="952200" imgH="203040" progId="Equation.DSMT4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0" y="6452314"/>
            <a:ext cx="1107583" cy="405685"/>
            <a:chOff x="457200" y="304800"/>
            <a:chExt cx="3886200" cy="1143000"/>
          </a:xfrm>
        </p:grpSpPr>
        <p:sp>
          <p:nvSpPr>
            <p:cNvPr id="35" name="Rounded Rectangle 34"/>
            <p:cNvSpPr/>
            <p:nvPr/>
          </p:nvSpPr>
          <p:spPr>
            <a:xfrm>
              <a:off x="457200" y="304800"/>
              <a:ext cx="1905000" cy="1143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Modular arithmetic</a:t>
              </a:r>
              <a:endParaRPr lang="en-US" sz="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62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Fixed size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04800"/>
            <a:ext cx="19050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Modular arithmetic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362200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pSp>
        <p:nvGrpSpPr>
          <p:cNvPr id="34" name="Group 11"/>
          <p:cNvGrpSpPr/>
          <p:nvPr/>
        </p:nvGrpSpPr>
        <p:grpSpPr>
          <a:xfrm>
            <a:off x="924588" y="1676400"/>
            <a:ext cx="4902208" cy="493208"/>
            <a:chOff x="1447800" y="2743200"/>
            <a:chExt cx="3200400" cy="533400"/>
          </a:xfrm>
        </p:grpSpPr>
        <p:sp>
          <p:nvSpPr>
            <p:cNvPr id="53" name="Rectangle 52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5" name="Group 12"/>
          <p:cNvGrpSpPr/>
          <p:nvPr/>
        </p:nvGrpSpPr>
        <p:grpSpPr>
          <a:xfrm>
            <a:off x="899217" y="2828235"/>
            <a:ext cx="4902208" cy="493208"/>
            <a:chOff x="1447800" y="2743200"/>
            <a:chExt cx="3200400" cy="533400"/>
          </a:xfrm>
        </p:grpSpPr>
        <p:sp>
          <p:nvSpPr>
            <p:cNvPr id="46" name="Rectangle 45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7" name="Group 21"/>
          <p:cNvGrpSpPr/>
          <p:nvPr/>
        </p:nvGrpSpPr>
        <p:grpSpPr>
          <a:xfrm>
            <a:off x="914400" y="5802811"/>
            <a:ext cx="4902208" cy="493208"/>
            <a:chOff x="1447800" y="2743200"/>
            <a:chExt cx="3200400" cy="533400"/>
          </a:xfrm>
          <a:solidFill>
            <a:srgbClr val="CC00CC"/>
          </a:solidFill>
        </p:grpSpPr>
        <p:sp>
          <p:nvSpPr>
            <p:cNvPr id="39" name="Rectangle 38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" y="2209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61" name="Rectangle 60"/>
          <p:cNvSpPr/>
          <p:nvPr/>
        </p:nvSpPr>
        <p:spPr>
          <a:xfrm>
            <a:off x="5148469" y="3900964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3" name="Rectangle 62"/>
          <p:cNvSpPr/>
          <p:nvPr/>
        </p:nvSpPr>
        <p:spPr>
          <a:xfrm>
            <a:off x="4320221" y="3907592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4" name="Rectangle 63"/>
          <p:cNvSpPr/>
          <p:nvPr/>
        </p:nvSpPr>
        <p:spPr>
          <a:xfrm>
            <a:off x="3478708" y="3900966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5" name="Rectangle 64"/>
          <p:cNvSpPr/>
          <p:nvPr/>
        </p:nvSpPr>
        <p:spPr>
          <a:xfrm>
            <a:off x="2650447" y="390982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6" name="Rectangle 65"/>
          <p:cNvSpPr/>
          <p:nvPr/>
        </p:nvSpPr>
        <p:spPr>
          <a:xfrm>
            <a:off x="1808934" y="390982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67" name="Rectangle 66"/>
          <p:cNvSpPr/>
          <p:nvPr/>
        </p:nvSpPr>
        <p:spPr>
          <a:xfrm>
            <a:off x="1013803" y="3914218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5181602" y="3617843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4452730" y="3021496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3627783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40102" y="3624471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>
            <a:off x="2756452" y="3008243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472084" y="3591342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4724400" y="3793435"/>
            <a:ext cx="533400" cy="762000"/>
            <a:chOff x="7315200" y="3733800"/>
            <a:chExt cx="533400" cy="762000"/>
          </a:xfrm>
        </p:grpSpPr>
        <p:cxnSp>
          <p:nvCxnSpPr>
            <p:cNvPr id="89" name="Straight Connector 88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3886200" y="3793435"/>
            <a:ext cx="533400" cy="762000"/>
            <a:chOff x="7315200" y="3733800"/>
            <a:chExt cx="533400" cy="762000"/>
          </a:xfrm>
        </p:grpSpPr>
        <p:cxnSp>
          <p:nvCxnSpPr>
            <p:cNvPr id="110" name="Straight Connector 109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048000" y="3793435"/>
            <a:ext cx="533400" cy="762000"/>
            <a:chOff x="7315200" y="3733800"/>
            <a:chExt cx="533400" cy="762000"/>
          </a:xfrm>
        </p:grpSpPr>
        <p:cxnSp>
          <p:nvCxnSpPr>
            <p:cNvPr id="116" name="Straight Connector 115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209800" y="3793435"/>
            <a:ext cx="533400" cy="762000"/>
            <a:chOff x="7315200" y="3733800"/>
            <a:chExt cx="533400" cy="762000"/>
          </a:xfrm>
        </p:grpSpPr>
        <p:cxnSp>
          <p:nvCxnSpPr>
            <p:cNvPr id="122" name="Straight Connector 12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Elbow Connector 12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371600" y="3793435"/>
            <a:ext cx="533400" cy="762000"/>
            <a:chOff x="7315200" y="3733800"/>
            <a:chExt cx="533400" cy="762000"/>
          </a:xfrm>
        </p:grpSpPr>
        <p:cxnSp>
          <p:nvCxnSpPr>
            <p:cNvPr id="128" name="Straight Connector 127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Straight Connector 132"/>
          <p:cNvCxnSpPr/>
          <p:nvPr/>
        </p:nvCxnSpPr>
        <p:spPr>
          <a:xfrm rot="5400000">
            <a:off x="1888435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1113183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274982" y="3028122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2610678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1785731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010478" y="360790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61" idx="2"/>
            <a:endCxn id="45" idx="0"/>
          </p:cNvCxnSpPr>
          <p:nvPr/>
        </p:nvCxnSpPr>
        <p:spPr>
          <a:xfrm rot="16200000" flipH="1">
            <a:off x="4703170" y="5097889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6200000" flipH="1">
            <a:off x="3856495" y="5087306"/>
            <a:ext cx="1408640" cy="22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16200000" flipH="1">
            <a:off x="30300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16200000" flipH="1">
            <a:off x="21918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16200000" flipH="1">
            <a:off x="13536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515483" y="5106753"/>
            <a:ext cx="1408639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10800000">
            <a:off x="838200" y="455543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 flipH="1" flipV="1">
            <a:off x="990600" y="4479235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10800000">
            <a:off x="5562600" y="3793435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>
            <a:off x="5524500" y="3831535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477000" y="1806246"/>
            <a:ext cx="2682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</a:t>
            </a:r>
            <a:r>
              <a:rPr lang="en-US" dirty="0" smtClean="0"/>
              <a:t>    = </a:t>
            </a:r>
            <a:r>
              <a:rPr lang="en-US" dirty="0" err="1" smtClean="0"/>
              <a:t>xor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c’</a:t>
            </a:r>
            <a:r>
              <a:rPr lang="en-US" dirty="0" smtClean="0"/>
              <a:t>      = (</a:t>
            </a:r>
            <a:r>
              <a:rPr lang="en-US" b="1" dirty="0" err="1" smtClean="0"/>
              <a:t>x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dirty="0" smtClean="0">
                <a:sym typeface="Symbol"/>
              </a:rPr>
              <a:t>)(</a:t>
            </a:r>
            <a:r>
              <a:rPr lang="en-US" b="1" dirty="0" err="1" smtClean="0">
                <a:sym typeface="Symbol"/>
              </a:rPr>
              <a:t>xc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yc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c[0]  = 0</a:t>
            </a:r>
          </a:p>
          <a:p>
            <a:r>
              <a:rPr lang="en-US" b="1" dirty="0" smtClean="0">
                <a:sym typeface="Symbol"/>
              </a:rPr>
              <a:t>c’[N-2:0] = c[N-1:1] 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6477000" y="663246"/>
            <a:ext cx="3285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Bit-vector addition is expressible </a:t>
            </a:r>
          </a:p>
          <a:p>
            <a:r>
              <a:rPr lang="en-US" dirty="0" smtClean="0"/>
              <a:t>using bit-wise operations and </a:t>
            </a:r>
          </a:p>
          <a:p>
            <a:r>
              <a:rPr lang="en-US" dirty="0" smtClean="0"/>
              <a:t>bit-vector equalities.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6553200" y="3445915"/>
            <a:ext cx="35399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Encoding does not accommodate</a:t>
            </a:r>
          </a:p>
          <a:p>
            <a:r>
              <a:rPr lang="en-US" dirty="0" smtClean="0"/>
              <a:t>bit-vector multiplication.</a:t>
            </a:r>
          </a:p>
          <a:p>
            <a:endParaRPr lang="en-US" dirty="0" smtClean="0"/>
          </a:p>
          <a:p>
            <a:r>
              <a:rPr lang="en-US" dirty="0" smtClean="0"/>
              <a:t>What is possible for multiplication? </a:t>
            </a:r>
            <a:br>
              <a:rPr lang="en-US" dirty="0" smtClean="0"/>
            </a:br>
            <a:r>
              <a:rPr lang="en-US" dirty="0" err="1" smtClean="0"/>
              <a:t>Eg</a:t>
            </a:r>
            <a:r>
              <a:rPr lang="en-US" dirty="0" smtClean="0"/>
              <a:t>, working with p-</a:t>
            </a:r>
            <a:r>
              <a:rPr lang="en-US" dirty="0" err="1" smtClean="0"/>
              <a:t>adics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6197464" y="5253178"/>
            <a:ext cx="3860936" cy="1354217"/>
            <a:chOff x="6184155" y="861482"/>
            <a:chExt cx="3860936" cy="1354217"/>
          </a:xfrm>
        </p:grpSpPr>
        <p:sp>
          <p:nvSpPr>
            <p:cNvPr id="92" name="TextBox 91"/>
            <p:cNvSpPr txBox="1"/>
            <p:nvPr/>
          </p:nvSpPr>
          <p:spPr>
            <a:xfrm>
              <a:off x="7108069" y="1104371"/>
              <a:ext cx="29370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out</a:t>
              </a:r>
              <a:r>
                <a:rPr lang="en-US" dirty="0" smtClean="0"/>
                <a:t>   </a:t>
              </a:r>
              <a:r>
                <a:rPr lang="en-US" dirty="0" smtClean="0">
                  <a:sym typeface="Symbol"/>
                </a:rPr>
                <a:t> </a:t>
              </a:r>
              <a:r>
                <a:rPr lang="en-US" dirty="0" err="1" smtClean="0">
                  <a:sym typeface="Symbol"/>
                </a:rPr>
                <a:t>xor</a:t>
              </a:r>
              <a:r>
                <a:rPr lang="en-US" dirty="0" smtClean="0">
                  <a:sym typeface="Symbol"/>
                </a:rPr>
                <a:t>(</a:t>
              </a:r>
              <a:r>
                <a:rPr lang="en-US" b="1" dirty="0" smtClean="0"/>
                <a:t>x</a:t>
              </a:r>
              <a:r>
                <a:rPr lang="en-US" dirty="0" smtClean="0">
                  <a:sym typeface="Symbol"/>
                </a:rPr>
                <a:t>,</a:t>
              </a:r>
              <a:r>
                <a:rPr lang="en-US" dirty="0" smtClean="0"/>
                <a:t> </a:t>
              </a:r>
              <a:r>
                <a:rPr lang="en-US" b="1" dirty="0" smtClean="0"/>
                <a:t>y</a:t>
              </a:r>
              <a:r>
                <a:rPr lang="en-US" dirty="0" smtClean="0"/>
                <a:t>, </a:t>
              </a:r>
              <a:r>
                <a:rPr lang="en-US" b="1" dirty="0" smtClean="0"/>
                <a:t>c</a:t>
              </a:r>
              <a:r>
                <a:rPr lang="en-US" dirty="0" smtClean="0"/>
                <a:t>)</a:t>
              </a:r>
            </a:p>
            <a:p>
              <a:r>
                <a:rPr lang="en-US" b="1" dirty="0" smtClean="0"/>
                <a:t>c’</a:t>
              </a:r>
              <a:r>
                <a:rPr lang="en-US" dirty="0" smtClean="0"/>
                <a:t>     </a:t>
              </a:r>
              <a:r>
                <a:rPr lang="en-US" dirty="0" smtClean="0">
                  <a:sym typeface="Symbol"/>
                </a:rPr>
                <a:t></a:t>
              </a:r>
              <a:r>
                <a:rPr lang="en-US" dirty="0" smtClean="0"/>
                <a:t> (</a:t>
              </a:r>
              <a:r>
                <a:rPr lang="en-US" b="1" dirty="0" err="1" smtClean="0"/>
                <a:t>x</a:t>
              </a:r>
              <a:r>
                <a:rPr lang="en-US" b="1" dirty="0" err="1" smtClean="0">
                  <a:sym typeface="Symbol"/>
                </a:rPr>
                <a:t>y</a:t>
              </a:r>
              <a:r>
                <a:rPr lang="en-US" b="1" dirty="0" smtClean="0">
                  <a:sym typeface="Symbol"/>
                </a:rPr>
                <a:t>)  (</a:t>
              </a:r>
              <a:r>
                <a:rPr lang="en-US" b="1" dirty="0" err="1" smtClean="0">
                  <a:sym typeface="Symbol"/>
                </a:rPr>
                <a:t>xc</a:t>
              </a:r>
              <a:r>
                <a:rPr lang="en-US" b="1" dirty="0" smtClean="0">
                  <a:sym typeface="Symbol"/>
                </a:rPr>
                <a:t>)  (</a:t>
              </a:r>
              <a:r>
                <a:rPr lang="en-US" b="1" dirty="0" err="1" smtClean="0">
                  <a:sym typeface="Symbol"/>
                </a:rPr>
                <a:t>yc</a:t>
              </a:r>
              <a:r>
                <a:rPr lang="en-US" b="1" dirty="0" smtClean="0">
                  <a:sym typeface="Symbol"/>
                </a:rPr>
                <a:t>)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5274" y="1323045"/>
              <a:ext cx="516835" cy="49320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FA</a:t>
              </a:r>
              <a:endParaRPr lang="en-US" sz="1600" b="1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>
              <a:off x="6255884" y="1256136"/>
              <a:ext cx="138048" cy="27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6412715" y="1248889"/>
              <a:ext cx="150183" cy="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6578096" y="1239467"/>
              <a:ext cx="137304" cy="67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 flipH="1">
              <a:off x="6302482" y="1869538"/>
              <a:ext cx="119039" cy="47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6519163" y="1881431"/>
              <a:ext cx="12859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6184155" y="861482"/>
              <a:ext cx="82317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x</a:t>
              </a:r>
              <a:r>
                <a:rPr lang="en-US" sz="1600" dirty="0" smtClean="0">
                  <a:sym typeface="Symbol"/>
                </a:rPr>
                <a:t>  </a:t>
              </a:r>
              <a:r>
                <a:rPr lang="en-US" sz="1600" b="1" dirty="0" smtClean="0"/>
                <a:t>y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c</a:t>
              </a:r>
            </a:p>
            <a:p>
              <a:endParaRPr lang="en-US" sz="1600" b="1" dirty="0" smtClean="0"/>
            </a:p>
            <a:p>
              <a:endParaRPr lang="en-US" sz="1600" b="1" dirty="0" smtClean="0"/>
            </a:p>
            <a:p>
              <a:r>
                <a:rPr lang="en-US" sz="1600" dirty="0" smtClean="0"/>
                <a:t> </a:t>
              </a:r>
            </a:p>
            <a:p>
              <a:r>
                <a:rPr lang="en-US" sz="1600" b="1" dirty="0" smtClean="0"/>
                <a:t>c’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out</a:t>
              </a:r>
              <a:endParaRPr lang="en-US" sz="1600" b="1" dirty="0" smtClean="0">
                <a:sym typeface="Symbol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6156100" y="4958366"/>
            <a:ext cx="70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 approaches</a:t>
            </a:r>
          </a:p>
          <a:p>
            <a:r>
              <a:rPr lang="en-US" dirty="0" smtClean="0"/>
              <a:t>SAT reduction (</a:t>
            </a:r>
            <a:r>
              <a:rPr lang="en-US" dirty="0" err="1" smtClean="0"/>
              <a:t>Boolector</a:t>
            </a:r>
            <a:r>
              <a:rPr lang="en-US" dirty="0" smtClean="0"/>
              <a:t>, Z3,…)</a:t>
            </a:r>
          </a:p>
          <a:p>
            <a:pPr lvl="1"/>
            <a:r>
              <a:rPr lang="en-US" dirty="0" smtClean="0"/>
              <a:t>Circuit encoding of bit-wise predicates.</a:t>
            </a:r>
          </a:p>
          <a:p>
            <a:pPr lvl="1"/>
            <a:r>
              <a:rPr lang="en-US" dirty="0" smtClean="0"/>
              <a:t>Bit-wise operations as circuits</a:t>
            </a:r>
          </a:p>
          <a:p>
            <a:pPr lvl="1"/>
            <a:r>
              <a:rPr lang="en-US" dirty="0" smtClean="0"/>
              <a:t>Circuit encoding of adders, multipliers.</a:t>
            </a:r>
          </a:p>
          <a:p>
            <a:r>
              <a:rPr lang="en-US" dirty="0" smtClean="0"/>
              <a:t>Custom modules</a:t>
            </a:r>
          </a:p>
          <a:p>
            <a:pPr lvl="1"/>
            <a:r>
              <a:rPr lang="en-US" dirty="0" smtClean="0"/>
              <a:t>SWORD </a:t>
            </a:r>
            <a:r>
              <a:rPr lang="en-US" dirty="0" smtClean="0">
                <a:solidFill>
                  <a:srgbClr val="5874B4"/>
                </a:solidFill>
              </a:rPr>
              <a:t>[</a:t>
            </a:r>
            <a:r>
              <a:rPr lang="en-US" dirty="0" err="1" smtClean="0">
                <a:solidFill>
                  <a:srgbClr val="5874B4"/>
                </a:solidFill>
              </a:rPr>
              <a:t>Wille</a:t>
            </a:r>
            <a:r>
              <a:rPr lang="en-US" dirty="0" smtClean="0">
                <a:solidFill>
                  <a:srgbClr val="5874B4"/>
                </a:solidFill>
              </a:rPr>
              <a:t>, Fey, </a:t>
            </a:r>
            <a:r>
              <a:rPr lang="en-US" dirty="0" err="1" smtClean="0">
                <a:solidFill>
                  <a:srgbClr val="5874B4"/>
                </a:solidFill>
              </a:rPr>
              <a:t>Groe</a:t>
            </a:r>
            <a:r>
              <a:rPr lang="en-US" dirty="0" smtClean="0">
                <a:solidFill>
                  <a:srgbClr val="5874B4"/>
                </a:solidFill>
              </a:rPr>
              <a:t>, </a:t>
            </a:r>
            <a:r>
              <a:rPr lang="en-US" dirty="0" err="1" smtClean="0">
                <a:solidFill>
                  <a:srgbClr val="5874B4"/>
                </a:solidFill>
              </a:rPr>
              <a:t>Eggersgl</a:t>
            </a:r>
            <a:r>
              <a:rPr lang="en-US" dirty="0" smtClean="0">
                <a:solidFill>
                  <a:srgbClr val="5874B4"/>
                </a:solidFill>
              </a:rPr>
              <a:t>, </a:t>
            </a:r>
            <a:r>
              <a:rPr lang="en-US" dirty="0" err="1" smtClean="0">
                <a:solidFill>
                  <a:srgbClr val="5874B4"/>
                </a:solidFill>
              </a:rPr>
              <a:t>Drechsler</a:t>
            </a:r>
            <a:r>
              <a:rPr lang="en-US" dirty="0" smtClean="0">
                <a:solidFill>
                  <a:srgbClr val="5874B4"/>
                </a:solidFill>
              </a:rPr>
              <a:t>, 07]</a:t>
            </a:r>
          </a:p>
          <a:p>
            <a:pPr lvl="1"/>
            <a:r>
              <a:rPr lang="en-US" dirty="0" smtClean="0"/>
              <a:t>Pre-Chaff specialized engine </a:t>
            </a:r>
            <a:r>
              <a:rPr lang="en-US" dirty="0" smtClean="0">
                <a:solidFill>
                  <a:srgbClr val="5874B4"/>
                </a:solidFill>
              </a:rPr>
              <a:t>[Huang, Chen, 01]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04800"/>
            <a:ext cx="3962400" cy="1143000"/>
            <a:chOff x="457200" y="304800"/>
            <a:chExt cx="3962400" cy="1143000"/>
          </a:xfrm>
        </p:grpSpPr>
        <p:sp>
          <p:nvSpPr>
            <p:cNvPr id="7" name="Rounded Rectangle 6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Bit-wise operations</a:t>
              </a:r>
              <a:endParaRPr lang="en-US" sz="2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Fixed size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circuits to SAT - addition</a:t>
            </a:r>
            <a:endParaRPr lang="en-US" dirty="0"/>
          </a:p>
        </p:txBody>
      </p:sp>
      <p:grpSp>
        <p:nvGrpSpPr>
          <p:cNvPr id="5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695988" y="1375784"/>
            <a:ext cx="4902208" cy="493208"/>
            <a:chOff x="1447800" y="2743200"/>
            <a:chExt cx="3200400" cy="533400"/>
          </a:xfrm>
        </p:grpSpPr>
        <p:sp>
          <p:nvSpPr>
            <p:cNvPr id="86" name="Rectangle 85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670617" y="2211208"/>
            <a:ext cx="4902208" cy="493208"/>
            <a:chOff x="1447800" y="2743200"/>
            <a:chExt cx="32004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685800" y="4383592"/>
            <a:ext cx="4902208" cy="493208"/>
            <a:chOff x="1447800" y="2743200"/>
            <a:chExt cx="3200400" cy="533400"/>
          </a:xfrm>
          <a:solidFill>
            <a:srgbClr val="CC00CC"/>
          </a:solidFill>
        </p:grpSpPr>
        <p:sp>
          <p:nvSpPr>
            <p:cNvPr id="72" name="Rectangle 71"/>
            <p:cNvSpPr/>
            <p:nvPr/>
          </p:nvSpPr>
          <p:spPr>
            <a:xfrm>
              <a:off x="1447800" y="2743200"/>
              <a:ext cx="3200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47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812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5146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0480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114800" y="2743200"/>
              <a:ext cx="533400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17414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19869" y="3283937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4091621" y="3290565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3250108" y="3283939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7" name="Rectangle 16"/>
          <p:cNvSpPr/>
          <p:nvPr/>
        </p:nvSpPr>
        <p:spPr>
          <a:xfrm>
            <a:off x="2421847" y="32928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1580334" y="32928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sp>
        <p:nvSpPr>
          <p:cNvPr id="19" name="Rectangle 18"/>
          <p:cNvSpPr/>
          <p:nvPr/>
        </p:nvSpPr>
        <p:spPr>
          <a:xfrm>
            <a:off x="785203" y="3297191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4953002" y="3000816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224130" y="2404469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399183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111502" y="3007444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527852" y="2391216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243484" y="2974315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07"/>
          <p:cNvGrpSpPr/>
          <p:nvPr/>
        </p:nvGrpSpPr>
        <p:grpSpPr>
          <a:xfrm>
            <a:off x="4495800" y="3176408"/>
            <a:ext cx="533400" cy="762000"/>
            <a:chOff x="7315200" y="3733800"/>
            <a:chExt cx="533400" cy="762000"/>
          </a:xfrm>
        </p:grpSpPr>
        <p:cxnSp>
          <p:nvCxnSpPr>
            <p:cNvPr id="67" name="Straight Connector 6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lbow Connector 6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08"/>
          <p:cNvGrpSpPr/>
          <p:nvPr/>
        </p:nvGrpSpPr>
        <p:grpSpPr>
          <a:xfrm>
            <a:off x="3657600" y="3176408"/>
            <a:ext cx="533400" cy="762000"/>
            <a:chOff x="7315200" y="3733800"/>
            <a:chExt cx="533400" cy="762000"/>
          </a:xfrm>
        </p:grpSpPr>
        <p:cxnSp>
          <p:nvCxnSpPr>
            <p:cNvPr id="62" name="Straight Connector 6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14"/>
          <p:cNvGrpSpPr/>
          <p:nvPr/>
        </p:nvGrpSpPr>
        <p:grpSpPr>
          <a:xfrm>
            <a:off x="2819400" y="3176408"/>
            <a:ext cx="533400" cy="762000"/>
            <a:chOff x="7315200" y="3733800"/>
            <a:chExt cx="533400" cy="762000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20"/>
          <p:cNvGrpSpPr/>
          <p:nvPr/>
        </p:nvGrpSpPr>
        <p:grpSpPr>
          <a:xfrm>
            <a:off x="1981200" y="3176408"/>
            <a:ext cx="533400" cy="762000"/>
            <a:chOff x="7315200" y="3733800"/>
            <a:chExt cx="533400" cy="762000"/>
          </a:xfrm>
        </p:grpSpPr>
        <p:cxnSp>
          <p:nvCxnSpPr>
            <p:cNvPr id="52" name="Straight Connector 51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26"/>
          <p:cNvGrpSpPr/>
          <p:nvPr/>
        </p:nvGrpSpPr>
        <p:grpSpPr>
          <a:xfrm>
            <a:off x="1143000" y="3176408"/>
            <a:ext cx="533400" cy="762000"/>
            <a:chOff x="7315200" y="3733800"/>
            <a:chExt cx="533400" cy="762000"/>
          </a:xfrm>
        </p:grpSpPr>
        <p:cxnSp>
          <p:nvCxnSpPr>
            <p:cNvPr id="47" name="Straight Connector 46"/>
            <p:cNvCxnSpPr/>
            <p:nvPr/>
          </p:nvCxnSpPr>
          <p:spPr>
            <a:xfrm rot="10800000">
              <a:off x="7620000" y="4495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5400000" flipH="1" flipV="1">
              <a:off x="7239794" y="4114800"/>
              <a:ext cx="761206" cy="7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0800000">
              <a:off x="7315200" y="3733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277100" y="3771900"/>
              <a:ext cx="76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772400" y="4419600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/>
          <p:nvPr/>
        </p:nvCxnSpPr>
        <p:spPr>
          <a:xfrm rot="5400000">
            <a:off x="1659835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84583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6382" y="2411095"/>
            <a:ext cx="1722782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382078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557131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81878" y="2990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2"/>
          </p:cNvCxnSpPr>
          <p:nvPr/>
        </p:nvCxnSpPr>
        <p:spPr>
          <a:xfrm rot="16200000" flipH="1">
            <a:off x="4875666" y="4079766"/>
            <a:ext cx="606447" cy="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530009" y="4084800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91808" y="4084801"/>
            <a:ext cx="5975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09600" y="3938408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762000" y="3862208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334000" y="3176408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295900" y="3214508"/>
            <a:ext cx="7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23682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rot="5400000">
            <a:off x="32064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rot="5400000">
            <a:off x="4044609" y="4072784"/>
            <a:ext cx="5975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477000" y="1371600"/>
            <a:ext cx="278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</a:t>
            </a:r>
            <a:r>
              <a:rPr lang="en-US" dirty="0" smtClean="0"/>
              <a:t>    = </a:t>
            </a:r>
            <a:r>
              <a:rPr lang="en-US" dirty="0" err="1" smtClean="0"/>
              <a:t>xor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</a:t>
            </a:r>
            <a:r>
              <a:rPr lang="en-US" b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c’</a:t>
            </a:r>
            <a:r>
              <a:rPr lang="en-US" dirty="0" smtClean="0"/>
              <a:t>      = (</a:t>
            </a:r>
            <a:r>
              <a:rPr lang="en-US" b="1" dirty="0" err="1" smtClean="0"/>
              <a:t>x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xc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yc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c[0]  </a:t>
            </a:r>
            <a:r>
              <a:rPr lang="en-US" dirty="0" smtClean="0">
                <a:sym typeface="Symbol"/>
              </a:rPr>
              <a:t>=</a:t>
            </a:r>
            <a:r>
              <a:rPr lang="en-US" b="1" dirty="0" smtClean="0">
                <a:sym typeface="Symbol"/>
              </a:rPr>
              <a:t> 0</a:t>
            </a:r>
          </a:p>
          <a:p>
            <a:r>
              <a:rPr lang="en-US" b="1" dirty="0" smtClean="0">
                <a:sym typeface="Symbol"/>
              </a:rPr>
              <a:t>c’[N-2:0] </a:t>
            </a:r>
            <a:r>
              <a:rPr lang="en-US" dirty="0" smtClean="0">
                <a:sym typeface="Symbol"/>
              </a:rPr>
              <a:t>=</a:t>
            </a:r>
            <a:r>
              <a:rPr lang="en-US" b="1" dirty="0" smtClean="0">
                <a:sym typeface="Symbol"/>
              </a:rPr>
              <a:t> c[N-1:1] 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477000" y="2971800"/>
            <a:ext cx="3225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dirty="0" smtClean="0"/>
              <a:t>   </a:t>
            </a:r>
            <a:r>
              <a:rPr lang="en-US" dirty="0" smtClean="0">
                <a:sym typeface="Symbol"/>
              </a:rPr>
              <a:t> </a:t>
            </a:r>
            <a:r>
              <a:rPr lang="en-US" dirty="0" err="1" smtClean="0">
                <a:sym typeface="Symbol"/>
              </a:rPr>
              <a:t>xor</a:t>
            </a:r>
            <a:r>
              <a:rPr lang="en-US" dirty="0" smtClean="0">
                <a:sym typeface="Symbol"/>
              </a:rPr>
              <a:t>(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</a:t>
            </a:r>
            <a:r>
              <a:rPr lang="en-US" b="1" dirty="0" err="1" smtClean="0"/>
              <a:t>y</a:t>
            </a:r>
            <a:r>
              <a:rPr lang="en-US" b="1" baseline="-25000" dirty="0" err="1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c</a:t>
            </a:r>
            <a:r>
              <a:rPr lang="en-US" b="1" baseline="-25000" dirty="0" err="1" smtClean="0"/>
              <a:t>i</a:t>
            </a:r>
            <a:r>
              <a:rPr lang="en-US" dirty="0" smtClean="0"/>
              <a:t> )</a:t>
            </a:r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dirty="0" smtClean="0"/>
              <a:t>     </a:t>
            </a:r>
            <a:r>
              <a:rPr lang="en-US" dirty="0" smtClean="0">
                <a:sym typeface="Symbol"/>
              </a:rPr>
              <a:t></a:t>
            </a:r>
            <a:r>
              <a:rPr lang="en-US" dirty="0" smtClean="0"/>
              <a:t> 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 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</a:t>
            </a:r>
          </a:p>
          <a:p>
            <a:r>
              <a:rPr lang="en-US" b="1" dirty="0" smtClean="0">
                <a:sym typeface="Symbol"/>
              </a:rPr>
              <a:t>c</a:t>
            </a:r>
            <a:r>
              <a:rPr lang="en-US" b="1" baseline="-25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      </a:t>
            </a:r>
            <a:r>
              <a:rPr lang="en-US" dirty="0" smtClean="0">
                <a:sym typeface="Symbol"/>
              </a:rPr>
              <a:t> </a:t>
            </a:r>
            <a:r>
              <a:rPr lang="en-US" b="1" dirty="0" smtClean="0">
                <a:sym typeface="Symbol"/>
              </a:rPr>
              <a:t> 0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88423" y="4272677"/>
            <a:ext cx="41937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  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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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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err="1" smtClean="0"/>
              <a:t>out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 x</a:t>
            </a:r>
            <a:r>
              <a:rPr lang="en-US" b="1" baseline="-25000" dirty="0" smtClean="0"/>
              <a:t>i </a:t>
            </a:r>
            <a:r>
              <a:rPr lang="en-US" b="1" dirty="0" smtClean="0">
                <a:sym typeface="Symbol"/>
              </a:rPr>
              <a:t>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) 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 err="1" smtClean="0"/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x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err="1" smtClean="0">
                <a:sym typeface="Symbol"/>
              </a:rPr>
              <a:t>c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 </a:t>
            </a:r>
            <a:r>
              <a:rPr lang="en-US" b="1" dirty="0" smtClean="0"/>
              <a:t> 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)  (</a:t>
            </a:r>
            <a:r>
              <a:rPr lang="en-US" b="1" dirty="0" smtClean="0"/>
              <a:t>c</a:t>
            </a:r>
            <a:r>
              <a:rPr lang="en-US" b="1" baseline="-25000" dirty="0" smtClean="0"/>
              <a:t>i+1</a:t>
            </a:r>
            <a:r>
              <a:rPr lang="en-US" b="1" dirty="0" smtClean="0">
                <a:sym typeface="Symbol"/>
              </a:rPr>
              <a:t>  </a:t>
            </a:r>
            <a:r>
              <a:rPr lang="en-US" b="1" dirty="0" err="1" smtClean="0">
                <a:sym typeface="Symbol"/>
              </a:rPr>
              <a:t>y</a:t>
            </a:r>
            <a:r>
              <a:rPr lang="en-US" b="1" baseline="-25000" dirty="0" err="1" smtClean="0"/>
              <a:t>i</a:t>
            </a:r>
            <a:r>
              <a:rPr lang="en-US" b="1" dirty="0" smtClean="0">
                <a:sym typeface="Symbol"/>
              </a:rPr>
              <a:t> </a:t>
            </a:r>
            <a:r>
              <a:rPr lang="en-US" b="1" dirty="0" err="1" smtClean="0">
                <a:sym typeface="Symbol"/>
              </a:rPr>
              <a:t>c</a:t>
            </a:r>
            <a:r>
              <a:rPr lang="en-US" b="1" baseline="-25000" dirty="0" err="1" smtClean="0"/>
              <a:t>i</a:t>
            </a:r>
            <a:r>
              <a:rPr lang="en-US" b="1" baseline="-25000" dirty="0" smtClean="0"/>
              <a:t> </a:t>
            </a:r>
            <a:r>
              <a:rPr lang="en-US" b="1" dirty="0" smtClean="0">
                <a:sym typeface="Symbol"/>
              </a:rPr>
              <a:t>)  </a:t>
            </a:r>
          </a:p>
          <a:p>
            <a:r>
              <a:rPr lang="en-US" b="1" dirty="0" smtClean="0">
                <a:sym typeface="Symbol"/>
              </a:rPr>
              <a:t>c</a:t>
            </a:r>
            <a:r>
              <a:rPr lang="en-US" b="1" baseline="-25000" dirty="0" smtClean="0">
                <a:sym typeface="Symbol"/>
              </a:rPr>
              <a:t>0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14" name="Down Arrow 113"/>
          <p:cNvSpPr/>
          <p:nvPr/>
        </p:nvSpPr>
        <p:spPr>
          <a:xfrm>
            <a:off x="7543800" y="2667000"/>
            <a:ext cx="6858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7543800" y="3886200"/>
            <a:ext cx="685800" cy="304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74638"/>
            <a:ext cx="905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circuits to SAT - multiplication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438400" y="30480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49826" y="3727175"/>
            <a:ext cx="2438404" cy="1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292627" y="2736574"/>
            <a:ext cx="609601" cy="13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023731" y="2710070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76800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3705943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2438400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115143" y="1371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3</a:t>
            </a: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3626124" y="3384276"/>
            <a:ext cx="3124205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391743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95600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1648543" y="19812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2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3048000" y="2971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3810000" y="1981200"/>
            <a:ext cx="516835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sp>
        <p:nvSpPr>
          <p:cNvPr id="116" name="Rectangle 115"/>
          <p:cNvSpPr/>
          <p:nvPr/>
        </p:nvSpPr>
        <p:spPr>
          <a:xfrm>
            <a:off x="2438400" y="19812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sp>
        <p:nvSpPr>
          <p:cNvPr id="117" name="Rectangle 116"/>
          <p:cNvSpPr/>
          <p:nvPr/>
        </p:nvSpPr>
        <p:spPr>
          <a:xfrm>
            <a:off x="1143000" y="19812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HA</a:t>
            </a:r>
            <a:endParaRPr lang="en-US" sz="1600" b="1" dirty="0"/>
          </a:p>
        </p:txBody>
      </p:sp>
      <p:cxnSp>
        <p:nvCxnSpPr>
          <p:cNvPr id="118" name="Straight Connector 117"/>
          <p:cNvCxnSpPr/>
          <p:nvPr/>
        </p:nvCxnSpPr>
        <p:spPr>
          <a:xfrm rot="5400000">
            <a:off x="38861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25145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1142999" y="1828801"/>
            <a:ext cx="304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10800000">
            <a:off x="4343400" y="23621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2971801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10800000">
            <a:off x="1676401" y="236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143000" y="3048000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140" name="Straight Connector 139"/>
          <p:cNvCxnSpPr/>
          <p:nvPr/>
        </p:nvCxnSpPr>
        <p:spPr>
          <a:xfrm rot="10800000">
            <a:off x="2971801" y="33527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0800000">
            <a:off x="1676400" y="3352799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>
            <a:off x="1600200" y="4419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1083365" y="4154992"/>
            <a:ext cx="516835" cy="493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FA</a:t>
            </a:r>
            <a:endParaRPr lang="en-US" sz="1600" b="1" dirty="0"/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1023731" y="3829878"/>
            <a:ext cx="556591" cy="13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676400" y="29718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1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1676400" y="4038600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3</a:t>
            </a:r>
            <a:r>
              <a:rPr lang="en-US" dirty="0" smtClean="0">
                <a:sym typeface="Symbol"/>
              </a:rPr>
              <a:t>b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/>
          </a:p>
        </p:txBody>
      </p:sp>
      <p:cxnSp>
        <p:nvCxnSpPr>
          <p:cNvPr id="150" name="Straight Connector 149"/>
          <p:cNvCxnSpPr/>
          <p:nvPr/>
        </p:nvCxnSpPr>
        <p:spPr>
          <a:xfrm rot="16200000" flipH="1">
            <a:off x="1880153" y="4229099"/>
            <a:ext cx="144780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1080053" y="4800600"/>
            <a:ext cx="30480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rot="10800000" flipV="1">
            <a:off x="2955236" y="2491406"/>
            <a:ext cx="854765" cy="5565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/>
          <p:nvPr/>
        </p:nvCxnSpPr>
        <p:spPr>
          <a:xfrm rot="10800000" flipV="1">
            <a:off x="1600200" y="2474407"/>
            <a:ext cx="838200" cy="52058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/>
          <p:cNvCxnSpPr/>
          <p:nvPr/>
        </p:nvCxnSpPr>
        <p:spPr>
          <a:xfrm rot="10800000" flipV="1">
            <a:off x="1583635" y="3558206"/>
            <a:ext cx="854765" cy="55659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4893327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0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3685457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1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2352185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1" name="Rectangle 170"/>
          <p:cNvSpPr/>
          <p:nvPr/>
        </p:nvSpPr>
        <p:spPr>
          <a:xfrm>
            <a:off x="980585" y="4876800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</a:t>
            </a:r>
            <a:r>
              <a:rPr lang="en-US" b="1" baseline="-25000" dirty="0" smtClean="0"/>
              <a:t>3</a:t>
            </a:r>
            <a:r>
              <a:rPr lang="en-US" b="1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6188766" y="1419713"/>
            <a:ext cx="35780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clauses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SAT solving time increases exponentially. Similar for BDDs.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[Bryant, MC25, 08]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Brute-force enumeration + evaluation faster </a:t>
            </a:r>
          </a:p>
          <a:p>
            <a:r>
              <a:rPr lang="en-US" sz="2400" dirty="0" smtClean="0"/>
              <a:t>for 20 bits.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[Matthews, BPR 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Equality propagation and bit-vectors in Z3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interpretation of bit-vector equalities: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atom (</a:t>
            </a:r>
            <a:r>
              <a:rPr lang="en-US" i="1" dirty="0" smtClean="0"/>
              <a:t>v = w</a:t>
            </a:r>
            <a:r>
              <a:rPr lang="en-US" dirty="0" smtClean="0"/>
              <a:t>) is assigned by SAT solver to </a:t>
            </a:r>
            <a:r>
              <a:rPr lang="en-US" b="1" dirty="0" smtClean="0"/>
              <a:t>T </a:t>
            </a:r>
            <a:r>
              <a:rPr lang="en-US" dirty="0" smtClean="0"/>
              <a:t>or </a:t>
            </a:r>
            <a:r>
              <a:rPr lang="en-US" b="1" dirty="0" smtClean="0"/>
              <a:t>F. </a:t>
            </a:r>
            <a:br>
              <a:rPr lang="en-US" b="1" dirty="0" smtClean="0"/>
            </a:br>
            <a:endParaRPr lang="en-US" b="1" dirty="0" smtClean="0"/>
          </a:p>
          <a:p>
            <a:pPr marL="1371600" lvl="2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Propagate between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 marL="1371600" lvl="2" indent="-514350">
              <a:buNone/>
            </a:pP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bit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is assigned by SAT solver to </a:t>
            </a:r>
            <a:r>
              <a:rPr lang="en-US" b="1" dirty="0" smtClean="0"/>
              <a:t>T </a:t>
            </a:r>
            <a:r>
              <a:rPr lang="en-US" dirty="0" smtClean="0"/>
              <a:t>or </a:t>
            </a:r>
            <a:r>
              <a:rPr lang="en-US" b="1" dirty="0" smtClean="0"/>
              <a:t>F.</a:t>
            </a:r>
            <a:br>
              <a:rPr lang="en-US" b="1" dirty="0" smtClean="0"/>
            </a:br>
            <a:endParaRPr lang="en-US" b="1" dirty="0" smtClean="0"/>
          </a:p>
          <a:p>
            <a:pPr marL="1371600" lvl="2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Propagate </a:t>
            </a:r>
            <a:r>
              <a:rPr lang="en-US" i="1" dirty="0" smtClean="0"/>
              <a:t>v</a:t>
            </a:r>
            <a:r>
              <a:rPr lang="en-US" i="1" baseline="-25000" dirty="0" smtClean="0"/>
              <a:t>i  </a:t>
            </a:r>
            <a:r>
              <a:rPr lang="en-US" dirty="0" smtClean="0"/>
              <a:t>to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 whenever</a:t>
            </a:r>
            <a:r>
              <a:rPr lang="en-US" dirty="0" smtClean="0">
                <a:sym typeface="Symbol"/>
              </a:rPr>
              <a:t>(</a:t>
            </a:r>
            <a:r>
              <a:rPr lang="en-US" i="1" dirty="0" smtClean="0"/>
              <a:t>v = w</a:t>
            </a:r>
            <a:r>
              <a:rPr lang="en-US" dirty="0" smtClean="0"/>
              <a:t>) is assigned to </a:t>
            </a:r>
            <a:r>
              <a:rPr lang="en-US" b="1" dirty="0" smtClean="0"/>
              <a:t>T</a:t>
            </a:r>
            <a:r>
              <a:rPr lang="en-US" i="1" dirty="0" smtClean="0"/>
              <a:t>, </a:t>
            </a:r>
            <a:endParaRPr lang="en-US" i="1" baseline="-25000" dirty="0" smtClean="0"/>
          </a:p>
        </p:txBody>
      </p:sp>
      <p:grpSp>
        <p:nvGrpSpPr>
          <p:cNvPr id="3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4148123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Unsigned multiplication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226768"/>
            <a:ext cx="9144000" cy="172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33029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5s</a:t>
            </a:r>
            <a:endParaRPr lang="fr-F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22676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650K</a:t>
            </a:r>
            <a:endParaRPr lang="fr-F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055858" y="322676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90K</a:t>
            </a:r>
            <a:endParaRPr lang="fr-FR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058988" y="2495550"/>
          <a:ext cx="6130925" cy="620713"/>
        </p:xfrm>
        <a:graphic>
          <a:graphicData uri="http://schemas.openxmlformats.org/presentationml/2006/ole">
            <p:oleObj spid="_x0000_s354305" name="Equation" r:id="rId4" imgW="275580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economical 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371600" y="4794250"/>
          <a:ext cx="7537450" cy="996950"/>
        </p:xfrm>
        <a:graphic>
          <a:graphicData uri="http://schemas.openxmlformats.org/presentationml/2006/ole">
            <p:oleObj spid="_x0000_s155650" name="Equation" r:id="rId3" imgW="3454200" imgH="45720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383180" y="1524000"/>
          <a:ext cx="2743200" cy="2438400"/>
        </p:xfrm>
        <a:graphic>
          <a:graphicData uri="http://schemas.openxmlformats.org/presentationml/2006/ole">
            <p:oleObj spid="_x0000_s155651" name="Equation" r:id="rId4" imgW="1257120" imgH="111744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21780" y="1524000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overflows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60449" y="25262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 overflows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58224" y="3505200"/>
            <a:ext cx="280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overflows into n+1 bits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3" name="Rounded Rectangle 12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1402" y="1467679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Gök</a:t>
            </a:r>
            <a:r>
              <a:rPr lang="en-US" sz="2400" dirty="0" smtClean="0">
                <a:solidFill>
                  <a:srgbClr val="0070C0"/>
                </a:solidFill>
              </a:rPr>
              <a:t> 06]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QF_BV benchmarks in SMT-LIB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42192" y="4058952"/>
          <a:ext cx="3980708" cy="239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437102" y="1537417"/>
          <a:ext cx="3796617" cy="243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1756" y="1494808"/>
            <a:ext cx="13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</a:t>
            </a:r>
          </a:p>
          <a:p>
            <a:r>
              <a:rPr lang="en-US" dirty="0" smtClean="0"/>
              <a:t>benchmarks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608" y="5791189"/>
            <a:ext cx="2089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40MB to 18GB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75977" y="3239026"/>
            <a:ext cx="199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trivial to hard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0557" y="2554138"/>
            <a:ext cx="7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Trivial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33488">
            <a:off x="2467190" y="3012151"/>
            <a:ext cx="9401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9766" y="404199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MB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144768" y="4315968"/>
            <a:ext cx="170688" cy="13289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98336" y="4828032"/>
            <a:ext cx="68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more economical overflow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optim_over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191000"/>
            <a:ext cx="9144000" cy="1832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86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0" y="4343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50ms</a:t>
            </a:r>
            <a:endParaRPr lang="fr-F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4267200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150K</a:t>
            </a:r>
            <a:endParaRPr lang="fr-F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08258" y="434340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35K</a:t>
            </a:r>
            <a:endParaRPr lang="fr-FR" b="1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95400" y="1371600"/>
          <a:ext cx="2743200" cy="2438400"/>
        </p:xfrm>
        <a:graphic>
          <a:graphicData uri="http://schemas.openxmlformats.org/presentationml/2006/ole">
            <p:oleObj spid="_x0000_s156674" name="Equation" r:id="rId4" imgW="1257120" imgH="11174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1371600"/>
            <a:ext cx="179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overflows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72669" y="237386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Never overflows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3352800"/>
            <a:ext cx="280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overflows into n+1 bits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23" name="Rounded Rectangle 22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38200" y="601980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 bit		64 bits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Limiting the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0817"/>
            <a:ext cx="905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Main idea: </a:t>
            </a:r>
          </a:p>
          <a:p>
            <a:pPr>
              <a:buNone/>
            </a:pPr>
            <a:r>
              <a:rPr lang="en-US" dirty="0" smtClean="0"/>
              <a:t>	Search for model while fixing (most significant) bits.</a:t>
            </a:r>
          </a:p>
          <a:p>
            <a:pPr>
              <a:buNone/>
            </a:pPr>
            <a:r>
              <a:rPr lang="en-US" dirty="0" smtClean="0"/>
              <a:t>Method</a:t>
            </a:r>
            <a:r>
              <a:rPr lang="en-US" dirty="0"/>
              <a:t> </a:t>
            </a:r>
            <a:r>
              <a:rPr lang="en-US" dirty="0" smtClean="0"/>
              <a:t>similar to small model search: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0" y="6172200"/>
            <a:ext cx="1752600" cy="685800"/>
            <a:chOff x="457200" y="304800"/>
            <a:chExt cx="3962400" cy="1143000"/>
          </a:xfrm>
        </p:grpSpPr>
        <p:sp>
          <p:nvSpPr>
            <p:cNvPr id="15" name="Rounded Rectangle 14"/>
            <p:cNvSpPr/>
            <p:nvPr/>
          </p:nvSpPr>
          <p:spPr>
            <a:xfrm>
              <a:off x="4572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Bit-wise operations</a:t>
              </a:r>
              <a:endParaRPr lang="en-US" sz="11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04800"/>
              <a:ext cx="1981200" cy="1143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Fixed size</a:t>
              </a:r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071620" y="1403796"/>
            <a:ext cx="2986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[Bryant et.al. 07]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Brummayer</a:t>
            </a:r>
            <a:r>
              <a:rPr lang="en-US" sz="2400" dirty="0" smtClean="0">
                <a:solidFill>
                  <a:srgbClr val="0070C0"/>
                </a:solidFill>
              </a:rPr>
              <a:t>, Biere 09]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5915" y="4340181"/>
            <a:ext cx="3322749" cy="1365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Select set of bits from </a:t>
            </a:r>
            <a:r>
              <a:rPr lang="en-US" sz="2000" dirty="0" smtClean="0">
                <a:sym typeface="Symbol"/>
              </a:rPr>
              <a:t></a:t>
            </a:r>
            <a:r>
              <a:rPr lang="en-US" sz="2000" dirty="0" smtClean="0"/>
              <a:t>. Assume the bits to be 0 </a:t>
            </a:r>
          </a:p>
          <a:p>
            <a:pPr algn="ctr"/>
            <a:r>
              <a:rPr lang="en-US" sz="2000" dirty="0" smtClean="0"/>
              <a:t>(or 1 or same as ref bit)</a:t>
            </a:r>
            <a:endParaRPr lang="en-US" sz="2000" dirty="0" smtClean="0">
              <a:sym typeface="Symbol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5087155" y="4572000"/>
            <a:ext cx="940157" cy="759854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Symbol"/>
              </a:rPr>
              <a:t> is </a:t>
            </a:r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0" name="Regular Pentagon 9"/>
          <p:cNvSpPr/>
          <p:nvPr/>
        </p:nvSpPr>
        <p:spPr>
          <a:xfrm>
            <a:off x="6825803" y="4159876"/>
            <a:ext cx="2137893" cy="150468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 depends on selected bits?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301544" y="4958366"/>
            <a:ext cx="837126" cy="20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962918" y="4956218"/>
            <a:ext cx="1017431" cy="221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6200000">
            <a:off x="5228823" y="4143776"/>
            <a:ext cx="653603" cy="325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10800000">
            <a:off x="3438660" y="5679583"/>
            <a:ext cx="4121239" cy="4121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099" y="4185634"/>
            <a:ext cx="93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Yes: SAT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53954" y="517516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82861" y="6151809"/>
            <a:ext cx="106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Unfix bits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8214" y="4119093"/>
            <a:ext cx="11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No: UNSAT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6200000">
            <a:off x="7557754" y="3755264"/>
            <a:ext cx="653603" cy="325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91965" y="6087414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19812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Bit-wise operations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438400" y="304800"/>
            <a:ext cx="1981200" cy="1143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Non-fixed size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76238" y="765263"/>
            <a:ext cx="8566480" cy="3671710"/>
            <a:chOff x="681039" y="1388116"/>
            <a:chExt cx="8566480" cy="367171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681039" y="2473878"/>
            <a:ext cx="7889875" cy="1714500"/>
          </p:xfrm>
          <a:graphic>
            <a:graphicData uri="http://schemas.openxmlformats.org/presentationml/2006/ole">
              <p:oleObj spid="_x0000_s181249" name="Equation" r:id="rId3" imgW="3276360" imgH="685800" progId="Equation.DSMT4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5350116" y="1388116"/>
              <a:ext cx="1306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Repeat bit </a:t>
              </a:r>
              <a:r>
                <a:rPr lang="en-US" i="1" dirty="0" smtClean="0">
                  <a:latin typeface="Times" pitchFamily="18" charset="0"/>
                </a:rPr>
                <a:t>t </a:t>
              </a:r>
            </a:p>
            <a:p>
              <a:r>
                <a:rPr lang="en-US" i="1" dirty="0" smtClean="0">
                  <a:latin typeface="Times" pitchFamily="18" charset="0"/>
                </a:rPr>
                <a:t>n</a:t>
              </a:r>
              <a:r>
                <a:rPr lang="en-US" dirty="0" smtClean="0">
                  <a:latin typeface="Times" pitchFamily="18" charset="0"/>
                </a:rPr>
                <a:t> times.</a:t>
              </a:r>
              <a:endParaRPr lang="en-US" dirty="0">
                <a:latin typeface="Times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72263" y="4413495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itchFamily="18" charset="0"/>
                </a:rPr>
                <a:t>Allow length to be parameterized</a:t>
              </a:r>
            </a:p>
            <a:p>
              <a:r>
                <a:rPr lang="en-US" dirty="0" smtClean="0">
                  <a:latin typeface="Times" pitchFamily="18" charset="0"/>
                </a:rPr>
                <a:t>by more than one variable</a:t>
              </a:r>
              <a:endParaRPr lang="en-US" dirty="0">
                <a:latin typeface="Times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9943" y="4727714"/>
            <a:ext cx="6592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dirty="0" err="1" smtClean="0">
                <a:solidFill>
                  <a:srgbClr val="0070C0"/>
                </a:solidFill>
              </a:rPr>
              <a:t>Pichora</a:t>
            </a:r>
            <a:r>
              <a:rPr lang="en-US" sz="2400" dirty="0" smtClean="0">
                <a:solidFill>
                  <a:srgbClr val="0070C0"/>
                </a:solidFill>
              </a:rPr>
              <a:t> 03]</a:t>
            </a:r>
          </a:p>
          <a:p>
            <a:r>
              <a:rPr lang="en-US" sz="2400" dirty="0" smtClean="0"/>
              <a:t>Provides Tableau search procedure for </a:t>
            </a:r>
            <a:r>
              <a:rPr lang="en-US" sz="2400" dirty="0" err="1" smtClean="0"/>
              <a:t>Satisfiability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Shows that the problem is PSPACE complete.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1976" y="256093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Fold and on</a:t>
            </a:r>
          </a:p>
          <a:p>
            <a:r>
              <a:rPr lang="en-US" dirty="0" smtClean="0">
                <a:latin typeface="Times" pitchFamily="18" charset="0"/>
              </a:rPr>
              <a:t>bits from </a:t>
            </a:r>
            <a:r>
              <a:rPr lang="en-US" i="1" dirty="0" smtClean="0">
                <a:latin typeface="Times" pitchFamily="18" charset="0"/>
              </a:rPr>
              <a:t>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8845" y="831523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Negate </a:t>
            </a:r>
          </a:p>
          <a:p>
            <a:r>
              <a:rPr lang="en-US" dirty="0" smtClean="0">
                <a:latin typeface="Times" pitchFamily="18" charset="0"/>
              </a:rPr>
              <a:t>bits of </a:t>
            </a:r>
            <a:r>
              <a:rPr lang="en-US" i="1" dirty="0" smtClean="0">
                <a:latin typeface="Times" pitchFamily="18" charset="0"/>
              </a:rPr>
              <a:t>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3055" y="818271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 pitchFamily="18" charset="0"/>
              </a:rPr>
              <a:t>Bit-wise </a:t>
            </a:r>
          </a:p>
          <a:p>
            <a:r>
              <a:rPr lang="en-US" dirty="0" smtClean="0">
                <a:latin typeface="Times" pitchFamily="18" charset="0"/>
              </a:rPr>
              <a:t>and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512904" y="1470991"/>
            <a:ext cx="145774" cy="4240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6632713" y="1477618"/>
            <a:ext cx="145774" cy="42407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3656437">
            <a:off x="7764192" y="1090326"/>
            <a:ext cx="163443" cy="120093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7025418">
            <a:off x="8062192" y="2169808"/>
            <a:ext cx="181107" cy="62253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7025418">
            <a:off x="5175177" y="3455550"/>
            <a:ext cx="181107" cy="62253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presented different views on the theory of bit-vectors. </a:t>
            </a:r>
            <a:r>
              <a:rPr lang="en-US" i="1" dirty="0" smtClean="0"/>
              <a:t>Arithmetic, Concatenation, Bit-wise.</a:t>
            </a:r>
            <a:endParaRPr lang="en-US" dirty="0" smtClean="0"/>
          </a:p>
          <a:p>
            <a:r>
              <a:rPr lang="en-US" dirty="0" smtClean="0"/>
              <a:t>Most software analysis applications require bit-precise analysis.</a:t>
            </a:r>
          </a:p>
          <a:p>
            <a:r>
              <a:rPr lang="en-US" dirty="0" smtClean="0"/>
              <a:t>Software applications objective:</a:t>
            </a:r>
          </a:p>
          <a:p>
            <a:pPr lvl="1"/>
            <a:r>
              <a:rPr lang="en-US" i="1" dirty="0" smtClean="0"/>
              <a:t>use </a:t>
            </a:r>
            <a:r>
              <a:rPr lang="en-US" dirty="0" smtClean="0"/>
              <a:t>bit-vector operations. </a:t>
            </a:r>
          </a:p>
          <a:p>
            <a:pPr lvl="1"/>
            <a:r>
              <a:rPr lang="en-US" dirty="0" smtClean="0"/>
              <a:t>Not as much </a:t>
            </a:r>
            <a:r>
              <a:rPr lang="en-US" i="1" dirty="0" smtClean="0"/>
              <a:t>verify </a:t>
            </a:r>
            <a:r>
              <a:rPr lang="en-US" dirty="0" smtClean="0"/>
              <a:t>circuits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dirty="0" smtClean="0"/>
              <a:t>Still, existing challenges and solutions </a:t>
            </a:r>
            <a:r>
              <a:rPr lang="en-US" smtClean="0"/>
              <a:t>are shared.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677" y="1586954"/>
            <a:ext cx="4442460" cy="4525963"/>
          </a:xfrm>
        </p:spPr>
        <p:txBody>
          <a:bodyPr>
            <a:noAutofit/>
          </a:bodyPr>
          <a:lstStyle/>
          <a:p>
            <a:pPr marL="91440">
              <a:buNone/>
            </a:pPr>
            <a:r>
              <a:rPr lang="en-US" sz="1100" dirty="0" smtClean="0"/>
              <a:t>Wong: Modeling Bit Vectors in HOL: the word library [TPHOL 93]</a:t>
            </a:r>
          </a:p>
          <a:p>
            <a:pPr marL="91440">
              <a:buNone/>
            </a:pPr>
            <a:r>
              <a:rPr lang="en-US" sz="1100" dirty="0" smtClean="0"/>
              <a:t>Butler, Miner, </a:t>
            </a:r>
            <a:r>
              <a:rPr lang="en-US" sz="1100" dirty="0" err="1" smtClean="0"/>
              <a:t>Srivas</a:t>
            </a:r>
            <a:r>
              <a:rPr lang="en-US" sz="1100" dirty="0" smtClean="0"/>
              <a:t>, </a:t>
            </a:r>
            <a:r>
              <a:rPr lang="en-US" sz="1100" dirty="0" err="1" smtClean="0"/>
              <a:t>Greve</a:t>
            </a:r>
            <a:r>
              <a:rPr lang="en-US" sz="1100" dirty="0" smtClean="0"/>
              <a:t>, Miller: </a:t>
            </a:r>
            <a:r>
              <a:rPr lang="en-US" sz="1100" dirty="0" smtClean="0">
                <a:hlinkClick r:id="rId2"/>
              </a:rPr>
              <a:t>A </a:t>
            </a:r>
            <a:r>
              <a:rPr lang="en-US" sz="1100" dirty="0" err="1" smtClean="0">
                <a:hlinkClick r:id="rId2"/>
              </a:rPr>
              <a:t>Bitvectors</a:t>
            </a:r>
            <a:r>
              <a:rPr lang="en-US" sz="1100" dirty="0" smtClean="0">
                <a:hlinkClick r:id="rId2"/>
              </a:rPr>
              <a:t> library for PVS</a:t>
            </a:r>
            <a:r>
              <a:rPr lang="en-US" sz="1100" dirty="0" smtClean="0"/>
              <a:t>. [NASA 96]</a:t>
            </a:r>
          </a:p>
          <a:p>
            <a:pPr marL="91440">
              <a:buNone/>
            </a:pPr>
            <a:r>
              <a:rPr lang="en-US" sz="1100" dirty="0" err="1" smtClean="0"/>
              <a:t>Cyrluk</a:t>
            </a:r>
            <a:r>
              <a:rPr lang="en-US" sz="1100" dirty="0" smtClean="0"/>
              <a:t>, </a:t>
            </a:r>
            <a:r>
              <a:rPr lang="en-US" sz="1100" dirty="0" err="1" smtClean="0"/>
              <a:t>Möller</a:t>
            </a:r>
            <a:r>
              <a:rPr lang="en-US" sz="1100" dirty="0" smtClean="0"/>
              <a:t>, </a:t>
            </a:r>
            <a:r>
              <a:rPr lang="en-US" sz="1100" dirty="0" err="1" smtClean="0"/>
              <a:t>Rueß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3"/>
              </a:rPr>
              <a:t>An Efficient Decision Procedure for the Theory of Fixed-Sized Bit-Vectors</a:t>
            </a:r>
            <a:r>
              <a:rPr lang="en-US" sz="1100" b="1" dirty="0" smtClean="0"/>
              <a:t>.</a:t>
            </a:r>
            <a:r>
              <a:rPr lang="en-US" sz="1100" dirty="0" smtClean="0"/>
              <a:t> [CAV 97]</a:t>
            </a:r>
          </a:p>
          <a:p>
            <a:pPr marL="91440">
              <a:buNone/>
            </a:pPr>
            <a:r>
              <a:rPr lang="en-US" sz="1100" dirty="0" smtClean="0"/>
              <a:t>Barrett, Dill, Levitt: </a:t>
            </a:r>
            <a:r>
              <a:rPr lang="en-US" sz="1100" dirty="0" smtClean="0">
                <a:hlinkClick r:id="rId4"/>
              </a:rPr>
              <a:t>A decision procedure for bit-vector arithmetic</a:t>
            </a:r>
            <a:r>
              <a:rPr lang="en-US" sz="1100" dirty="0" smtClean="0"/>
              <a:t>  [DAC98]</a:t>
            </a:r>
          </a:p>
          <a:p>
            <a:pPr marL="91440">
              <a:buNone/>
            </a:pPr>
            <a:r>
              <a:rPr lang="en-US" sz="1100" dirty="0" err="1" smtClean="0"/>
              <a:t>Bjørner</a:t>
            </a:r>
            <a:r>
              <a:rPr lang="en-US" sz="1100" dirty="0" smtClean="0"/>
              <a:t>, </a:t>
            </a:r>
            <a:r>
              <a:rPr lang="en-US" sz="1100" dirty="0" err="1" smtClean="0"/>
              <a:t>Pichora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5"/>
              </a:rPr>
              <a:t>Deciding Fixed and Non-fixed Size Bit-vectors</a:t>
            </a:r>
            <a:r>
              <a:rPr lang="en-US" sz="1100" dirty="0" smtClean="0"/>
              <a:t> [TACAS 98]</a:t>
            </a:r>
          </a:p>
          <a:p>
            <a:pPr marL="91440">
              <a:buNone/>
            </a:pPr>
            <a:r>
              <a:rPr lang="en-US" sz="1100" dirty="0" err="1" smtClean="0"/>
              <a:t>Möller</a:t>
            </a:r>
            <a:r>
              <a:rPr lang="en-US" sz="1100" dirty="0" smtClean="0"/>
              <a:t>, </a:t>
            </a:r>
            <a:r>
              <a:rPr lang="en-US" sz="1100" dirty="0" err="1" smtClean="0"/>
              <a:t>Rueß</a:t>
            </a:r>
            <a:r>
              <a:rPr lang="en-US" sz="1100" dirty="0" smtClean="0"/>
              <a:t>: Solving Bit-Vector Equations. [FMCAD 98]</a:t>
            </a:r>
          </a:p>
          <a:p>
            <a:pPr marL="91440">
              <a:buNone/>
            </a:pPr>
            <a:r>
              <a:rPr lang="en-US" sz="1100" dirty="0" err="1" smtClean="0"/>
              <a:t>Möller</a:t>
            </a:r>
            <a:r>
              <a:rPr lang="en-US" sz="1100" dirty="0" smtClean="0"/>
              <a:t> [</a:t>
            </a:r>
            <a:r>
              <a:rPr lang="en-US" sz="1100" dirty="0" smtClean="0">
                <a:hlinkClick r:id="rId6"/>
              </a:rPr>
              <a:t>Diploma thesis </a:t>
            </a:r>
            <a:r>
              <a:rPr lang="en-US" sz="1100" dirty="0" smtClean="0"/>
              <a:t>98]</a:t>
            </a:r>
          </a:p>
          <a:p>
            <a:pPr marL="91440">
              <a:buNone/>
            </a:pPr>
            <a:r>
              <a:rPr lang="en-US" sz="1100" dirty="0" smtClean="0"/>
              <a:t>Huang, Cheng: </a:t>
            </a:r>
            <a:r>
              <a:rPr lang="en-US" sz="1100" dirty="0" smtClean="0">
                <a:hlinkClick r:id="rId7"/>
              </a:rPr>
              <a:t>Assertion checking by combined word-level ATPG and modular arithmetic constraint-solving techniques</a:t>
            </a:r>
            <a:r>
              <a:rPr lang="en-US" sz="1100" dirty="0" smtClean="0"/>
              <a:t> [DAC 00]</a:t>
            </a:r>
          </a:p>
          <a:p>
            <a:pPr marL="91440">
              <a:buNone/>
            </a:pPr>
            <a:r>
              <a:rPr lang="en-US" sz="1100" dirty="0" smtClean="0"/>
              <a:t>Huang, Cheng:: </a:t>
            </a:r>
            <a:r>
              <a:rPr lang="en-US" sz="1100" dirty="0" smtClean="0">
                <a:hlinkClick r:id="rId8"/>
              </a:rPr>
              <a:t>Using word-level ATPG and modular arithmetic constraint-solving techniques for assertion property checking </a:t>
            </a:r>
            <a:r>
              <a:rPr lang="en-US" sz="1100" dirty="0" smtClean="0"/>
              <a:t>[IEEE 01]</a:t>
            </a:r>
          </a:p>
          <a:p>
            <a:pPr marL="91440">
              <a:buNone/>
            </a:pPr>
            <a:r>
              <a:rPr lang="en-US" sz="1100" dirty="0" err="1" smtClean="0"/>
              <a:t>Johannsen</a:t>
            </a:r>
            <a:r>
              <a:rPr lang="en-US" sz="1100" dirty="0" smtClean="0"/>
              <a:t>, </a:t>
            </a:r>
            <a:r>
              <a:rPr lang="en-US" sz="1100" dirty="0" err="1" smtClean="0"/>
              <a:t>Dreschler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9"/>
              </a:rPr>
              <a:t>Formal Verification on the RT Level Computing One-To-One Design Abstractions by Signal Width Reduction</a:t>
            </a:r>
            <a:r>
              <a:rPr lang="en-US" sz="1100" dirty="0" smtClean="0"/>
              <a:t> [VLSI'01]</a:t>
            </a:r>
          </a:p>
          <a:p>
            <a:pPr marL="91440">
              <a:buNone/>
            </a:pPr>
            <a:r>
              <a:rPr lang="de-DE" sz="1100" dirty="0" smtClean="0"/>
              <a:t>Brinkmann, Drechsler </a:t>
            </a:r>
            <a:r>
              <a:rPr lang="en-US" sz="1100" dirty="0" smtClean="0">
                <a:hlinkClick r:id="rId10"/>
              </a:rPr>
              <a:t>RTL-</a:t>
            </a:r>
            <a:r>
              <a:rPr lang="en-US" sz="1100" dirty="0" err="1" smtClean="0">
                <a:hlinkClick r:id="rId10"/>
              </a:rPr>
              <a:t>Datapath</a:t>
            </a:r>
            <a:r>
              <a:rPr lang="en-US" sz="1100" dirty="0" smtClean="0">
                <a:hlinkClick r:id="rId10"/>
              </a:rPr>
              <a:t> Verification using Integer Linear Programming </a:t>
            </a:r>
            <a:r>
              <a:rPr lang="en-US" sz="1100" dirty="0" smtClean="0"/>
              <a:t>(02)</a:t>
            </a:r>
          </a:p>
          <a:p>
            <a:pPr marL="91440">
              <a:buNone/>
            </a:pPr>
            <a:r>
              <a:rPr lang="en-US" sz="1100" dirty="0" err="1" smtClean="0"/>
              <a:t>Ciesielski</a:t>
            </a:r>
            <a:r>
              <a:rPr lang="en-US" sz="1100" dirty="0" smtClean="0"/>
              <a:t>, </a:t>
            </a:r>
            <a:r>
              <a:rPr lang="en-US" sz="1100" dirty="0" err="1" smtClean="0"/>
              <a:t>Kalla</a:t>
            </a:r>
            <a:r>
              <a:rPr lang="en-US" sz="1100" dirty="0" smtClean="0"/>
              <a:t>, </a:t>
            </a:r>
            <a:r>
              <a:rPr lang="en-US" sz="1100" dirty="0" err="1" smtClean="0"/>
              <a:t>Zeng</a:t>
            </a:r>
            <a:r>
              <a:rPr lang="en-US" sz="1100" dirty="0" smtClean="0"/>
              <a:t>, </a:t>
            </a:r>
            <a:r>
              <a:rPr lang="en-US" sz="1100" dirty="0" err="1" smtClean="0"/>
              <a:t>Rouzyere</a:t>
            </a:r>
            <a:r>
              <a:rPr lang="en-US" sz="1100" dirty="0" smtClean="0"/>
              <a:t>. </a:t>
            </a:r>
            <a:r>
              <a:rPr lang="en-US" sz="1100" dirty="0" smtClean="0">
                <a:hlinkClick r:id="rId11" action="ppaction://hlinkfile"/>
              </a:rPr>
              <a:t>Taylor Expansion Diagrams: A Compact Canonical Representation with Applications to Symbolic Verification. </a:t>
            </a:r>
            <a:r>
              <a:rPr lang="en-US" sz="1100" dirty="0" smtClean="0"/>
              <a:t>[DATE 02].</a:t>
            </a:r>
          </a:p>
          <a:p>
            <a:pPr marL="91440">
              <a:buNone/>
            </a:pPr>
            <a:r>
              <a:rPr lang="en-US" sz="1100" dirty="0" err="1" smtClean="0"/>
              <a:t>Pichora</a:t>
            </a:r>
            <a:r>
              <a:rPr lang="en-US" sz="1100" dirty="0" smtClean="0"/>
              <a:t>  </a:t>
            </a:r>
            <a:r>
              <a:rPr lang="en-US" sz="1100" dirty="0" smtClean="0">
                <a:hlinkClick r:id="rId12"/>
              </a:rPr>
              <a:t>Twig</a:t>
            </a:r>
            <a:r>
              <a:rPr lang="en-US" sz="1100" dirty="0" smtClean="0"/>
              <a:t> [PhD. Thesis 03]</a:t>
            </a:r>
          </a:p>
          <a:p>
            <a:pPr marL="91440">
              <a:buNone/>
            </a:pPr>
            <a:r>
              <a:rPr lang="en-US" sz="1100" dirty="0" smtClean="0"/>
              <a:t>Babic, Madan Musuvathi </a:t>
            </a:r>
            <a:r>
              <a:rPr lang="en-US" sz="1100" dirty="0" smtClean="0">
                <a:hlinkClick r:id="rId13"/>
              </a:rPr>
              <a:t>Modular arithmetic Decision Procedure</a:t>
            </a:r>
            <a:r>
              <a:rPr lang="en-US" sz="1100" dirty="0" smtClean="0"/>
              <a:t>, [MSR-TR-2005-114]</a:t>
            </a:r>
          </a:p>
          <a:p>
            <a:pPr marL="91440">
              <a:buNone/>
            </a:pPr>
            <a:r>
              <a:rPr lang="en-US" sz="1100" dirty="0" err="1" smtClean="0"/>
              <a:t>Shekhar</a:t>
            </a:r>
            <a:r>
              <a:rPr lang="en-US" sz="1100" dirty="0" smtClean="0"/>
              <a:t>, </a:t>
            </a:r>
            <a:r>
              <a:rPr lang="en-US" sz="1100" dirty="0" err="1" smtClean="0"/>
              <a:t>Kalla</a:t>
            </a:r>
            <a:r>
              <a:rPr lang="en-US" sz="1100" dirty="0" smtClean="0"/>
              <a:t>, </a:t>
            </a:r>
            <a:r>
              <a:rPr lang="en-US" sz="1100" dirty="0" err="1" smtClean="0"/>
              <a:t>Enescu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4"/>
              </a:rPr>
              <a:t>Equivalence verification of arithmetic </a:t>
            </a:r>
            <a:r>
              <a:rPr lang="en-US" sz="1100" dirty="0" err="1" smtClean="0">
                <a:hlinkClick r:id="rId14"/>
              </a:rPr>
              <a:t>datapaths</a:t>
            </a:r>
            <a:r>
              <a:rPr lang="en-US" sz="1100" dirty="0" smtClean="0">
                <a:hlinkClick r:id="rId14"/>
              </a:rPr>
              <a:t> with multiple word-length operands </a:t>
            </a:r>
            <a:r>
              <a:rPr lang="en-US" sz="1100" dirty="0" smtClean="0"/>
              <a:t>[EDAA 05]</a:t>
            </a:r>
          </a:p>
          <a:p>
            <a:pPr marL="91440">
              <a:buNone/>
            </a:pPr>
            <a:r>
              <a:rPr lang="en-US" sz="1100" dirty="0" err="1" smtClean="0"/>
              <a:t>Russinoff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5"/>
              </a:rPr>
              <a:t>A Formal Theory of Register-Transfer Logic and Computer Arithmetic </a:t>
            </a:r>
            <a:r>
              <a:rPr lang="en-US" sz="1100" dirty="0" smtClean="0"/>
              <a:t>[web pages 2005]</a:t>
            </a:r>
          </a:p>
          <a:p>
            <a:pPr marL="91440">
              <a:buNone/>
            </a:pPr>
            <a:r>
              <a:rPr lang="en-US" sz="1100" dirty="0" smtClean="0"/>
              <a:t>Muller-</a:t>
            </a:r>
            <a:r>
              <a:rPr lang="en-US" sz="1100" dirty="0" err="1" smtClean="0"/>
              <a:t>Olm</a:t>
            </a:r>
            <a:r>
              <a:rPr lang="en-US" sz="1100" dirty="0" smtClean="0"/>
              <a:t>, </a:t>
            </a:r>
            <a:r>
              <a:rPr lang="en-US" sz="1100" dirty="0" err="1" smtClean="0"/>
              <a:t>Seidl</a:t>
            </a:r>
            <a:r>
              <a:rPr lang="en-US" sz="1100" dirty="0" smtClean="0"/>
              <a:t>: </a:t>
            </a:r>
            <a:r>
              <a:rPr lang="en-US" sz="1100" dirty="0" smtClean="0">
                <a:hlinkClick r:id="rId16"/>
              </a:rPr>
              <a:t>Analysis of modular arithmetic </a:t>
            </a:r>
            <a:r>
              <a:rPr lang="en-US" sz="1100" dirty="0" smtClean="0"/>
              <a:t>[ESOP 05]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7"/>
            <a:ext cx="4442460" cy="5257793"/>
          </a:xfrm>
        </p:spPr>
        <p:txBody>
          <a:bodyPr>
            <a:normAutofit fontScale="92500"/>
          </a:bodyPr>
          <a:lstStyle/>
          <a:p>
            <a:pPr marL="91440">
              <a:buNone/>
            </a:pPr>
            <a:r>
              <a:rPr lang="en-US" sz="1200" dirty="0" smtClean="0"/>
              <a:t>Bryant, </a:t>
            </a:r>
            <a:r>
              <a:rPr lang="en-US" sz="1200" dirty="0" err="1" smtClean="0"/>
              <a:t>Kroening</a:t>
            </a:r>
            <a:r>
              <a:rPr lang="en-US" sz="1200" dirty="0" smtClean="0"/>
              <a:t>, </a:t>
            </a:r>
            <a:r>
              <a:rPr lang="en-US" sz="1200" dirty="0" err="1" smtClean="0"/>
              <a:t>Ouaknine</a:t>
            </a:r>
            <a:r>
              <a:rPr lang="en-US" sz="1200" dirty="0" smtClean="0"/>
              <a:t>, </a:t>
            </a:r>
            <a:r>
              <a:rPr lang="en-US" sz="1200" dirty="0" err="1" smtClean="0"/>
              <a:t>Seshia</a:t>
            </a:r>
            <a:r>
              <a:rPr lang="en-US" sz="1200" dirty="0" smtClean="0"/>
              <a:t>, </a:t>
            </a:r>
            <a:r>
              <a:rPr lang="en-US" sz="1200" dirty="0" err="1" smtClean="0"/>
              <a:t>Strichman</a:t>
            </a:r>
            <a:r>
              <a:rPr lang="en-US" sz="1200" dirty="0" smtClean="0"/>
              <a:t>, Brady  </a:t>
            </a:r>
            <a:r>
              <a:rPr lang="en-US" sz="1200" dirty="0" smtClean="0">
                <a:hlinkClick r:id="rId17"/>
              </a:rPr>
              <a:t>An Abstraction-Based Decision Procedure for Bit-Vector Arithmetic </a:t>
            </a:r>
            <a:r>
              <a:rPr lang="en-US" sz="1200" dirty="0" smtClean="0"/>
              <a:t> [TACAS 2007]</a:t>
            </a:r>
          </a:p>
          <a:p>
            <a:pPr marL="91440">
              <a:buNone/>
            </a:pPr>
            <a:r>
              <a:rPr lang="en-US" sz="1200" dirty="0" err="1" smtClean="0"/>
              <a:t>Wille</a:t>
            </a:r>
            <a:r>
              <a:rPr lang="en-US" sz="1200" dirty="0" smtClean="0"/>
              <a:t>, Fey, </a:t>
            </a:r>
            <a:r>
              <a:rPr lang="en-US" sz="1200" dirty="0" err="1" smtClean="0"/>
              <a:t>Groe</a:t>
            </a:r>
            <a:r>
              <a:rPr lang="en-US" sz="1200" dirty="0" smtClean="0"/>
              <a:t>, </a:t>
            </a:r>
            <a:r>
              <a:rPr lang="en-US" sz="1200" dirty="0" err="1" smtClean="0"/>
              <a:t>Eggersgl</a:t>
            </a:r>
            <a:r>
              <a:rPr lang="en-US" sz="1200" dirty="0" smtClean="0"/>
              <a:t>, </a:t>
            </a:r>
            <a:r>
              <a:rPr lang="en-US" sz="1200" dirty="0" err="1" smtClean="0"/>
              <a:t>Drechsler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18"/>
              </a:rPr>
              <a:t>SWORD: A SAT like </a:t>
            </a:r>
            <a:r>
              <a:rPr lang="en-US" sz="1200" dirty="0" err="1" smtClean="0">
                <a:hlinkClick r:id="rId18"/>
              </a:rPr>
              <a:t>prover</a:t>
            </a:r>
            <a:r>
              <a:rPr lang="en-US" sz="1200" dirty="0" smtClean="0">
                <a:hlinkClick r:id="rId18"/>
              </a:rPr>
              <a:t> using word level information</a:t>
            </a:r>
            <a:r>
              <a:rPr lang="en-US" sz="1200" dirty="0" smtClean="0"/>
              <a:t>. [</a:t>
            </a:r>
            <a:r>
              <a:rPr lang="en-US" sz="1200" dirty="0" err="1" smtClean="0"/>
              <a:t>VLSISoC</a:t>
            </a:r>
            <a:r>
              <a:rPr lang="en-US" sz="1200" dirty="0" smtClean="0"/>
              <a:t> 2007]</a:t>
            </a:r>
          </a:p>
          <a:p>
            <a:pPr marL="91440">
              <a:buNone/>
            </a:pPr>
            <a:r>
              <a:rPr lang="en-US" sz="1200" dirty="0" err="1" smtClean="0"/>
              <a:t>Ganesh</a:t>
            </a:r>
            <a:r>
              <a:rPr lang="en-US" sz="1200" dirty="0" smtClean="0"/>
              <a:t> ,Dill: </a:t>
            </a:r>
            <a:r>
              <a:rPr lang="en-US" sz="1200" dirty="0" smtClean="0">
                <a:hlinkClick r:id="rId19"/>
              </a:rPr>
              <a:t>Decision Procedure for Bit-Vectors and Arrays  </a:t>
            </a:r>
            <a:r>
              <a:rPr lang="en-US" sz="1200" dirty="0" smtClean="0"/>
              <a:t>[CAV07]</a:t>
            </a:r>
          </a:p>
          <a:p>
            <a:pPr marL="91440">
              <a:buNone/>
            </a:pPr>
            <a:r>
              <a:rPr lang="en-US" sz="1200" dirty="0" smtClean="0"/>
              <a:t>Bit-vectors in MathSAT4: [CAV07</a:t>
            </a:r>
            <a:r>
              <a:rPr lang="en-US" sz="1200" dirty="0" smtClean="0"/>
              <a:t>]</a:t>
            </a:r>
          </a:p>
          <a:p>
            <a:pPr marL="91440">
              <a:buNone/>
            </a:pPr>
            <a:r>
              <a:rPr lang="en-US" sz="1200" dirty="0" err="1" smtClean="0"/>
              <a:t>Ganai</a:t>
            </a:r>
            <a:r>
              <a:rPr lang="en-US" sz="1200" dirty="0" smtClean="0"/>
              <a:t>, </a:t>
            </a:r>
            <a:r>
              <a:rPr lang="en-US" sz="1200" dirty="0" err="1" smtClean="0"/>
              <a:t>Gupta.</a:t>
            </a:r>
            <a:r>
              <a:rPr lang="en-US" sz="1200" dirty="0" err="1" smtClean="0">
                <a:hlinkClick r:id="rId20"/>
              </a:rPr>
              <a:t>SAT</a:t>
            </a:r>
            <a:r>
              <a:rPr lang="en-US" sz="1200" dirty="0" smtClean="0">
                <a:hlinkClick r:id="rId20"/>
              </a:rPr>
              <a:t>-based </a:t>
            </a:r>
            <a:r>
              <a:rPr lang="en-US" sz="1200" dirty="0" smtClean="0">
                <a:hlinkClick r:id="rId20"/>
              </a:rPr>
              <a:t>Scalable Formal Verification Solutions. </a:t>
            </a:r>
            <a:r>
              <a:rPr lang="en-US" sz="1200" dirty="0" smtClean="0"/>
              <a:t>[Book 2007[.</a:t>
            </a:r>
            <a:endParaRPr lang="en-US" sz="1200" dirty="0" smtClean="0"/>
          </a:p>
          <a:p>
            <a:pPr marL="91440">
              <a:buNone/>
            </a:pPr>
            <a:r>
              <a:rPr lang="en-US" sz="1200" dirty="0" err="1" smtClean="0"/>
              <a:t>Olm</a:t>
            </a:r>
            <a:r>
              <a:rPr lang="en-US" sz="1200" dirty="0" smtClean="0"/>
              <a:t>, </a:t>
            </a:r>
            <a:r>
              <a:rPr lang="en-US" sz="1200" dirty="0" err="1" smtClean="0"/>
              <a:t>Seidl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1"/>
              </a:rPr>
              <a:t>Analysis of Modular Arithmetic </a:t>
            </a:r>
            <a:r>
              <a:rPr lang="en-US" sz="1200" dirty="0" smtClean="0"/>
              <a:t>[TOPLAS 07]</a:t>
            </a:r>
          </a:p>
          <a:p>
            <a:pPr marL="91440">
              <a:buNone/>
            </a:pPr>
            <a:r>
              <a:rPr lang="en-US" sz="1200" dirty="0" err="1" smtClean="0"/>
              <a:t>Krautz</a:t>
            </a:r>
            <a:r>
              <a:rPr lang="en-US" sz="1200" dirty="0" smtClean="0"/>
              <a:t>, </a:t>
            </a:r>
            <a:r>
              <a:rPr lang="en-US" sz="1200" dirty="0" err="1" smtClean="0"/>
              <a:t>Wedler</a:t>
            </a:r>
            <a:r>
              <a:rPr lang="en-US" sz="1200" dirty="0" smtClean="0"/>
              <a:t>, Kunz, Weber, Jacobi, </a:t>
            </a:r>
            <a:r>
              <a:rPr lang="en-US" sz="1200" dirty="0" err="1" smtClean="0"/>
              <a:t>Pflanz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2"/>
              </a:rPr>
              <a:t>Verifying full-custom multipliers by Boolean equivalence checking and an arithmetic bit level proof </a:t>
            </a:r>
            <a:r>
              <a:rPr lang="en-US" sz="1200" dirty="0" smtClean="0"/>
              <a:t> [ASPDAC 08]</a:t>
            </a:r>
          </a:p>
          <a:p>
            <a:pPr marL="91440">
              <a:buNone/>
            </a:pPr>
            <a:r>
              <a:rPr lang="en-US" sz="1200" dirty="0" err="1" smtClean="0"/>
              <a:t>Wienand</a:t>
            </a:r>
            <a:r>
              <a:rPr lang="en-US" sz="1200" dirty="0" smtClean="0"/>
              <a:t>, </a:t>
            </a:r>
            <a:r>
              <a:rPr lang="en-US" sz="1200" dirty="0" err="1" smtClean="0"/>
              <a:t>Wedler</a:t>
            </a:r>
            <a:r>
              <a:rPr lang="en-US" sz="1200" dirty="0" smtClean="0"/>
              <a:t>, </a:t>
            </a:r>
            <a:r>
              <a:rPr lang="en-US" sz="1200" dirty="0" err="1" smtClean="0"/>
              <a:t>Stoffel</a:t>
            </a:r>
            <a:r>
              <a:rPr lang="en-US" sz="1200" dirty="0" smtClean="0"/>
              <a:t>, Kunz, </a:t>
            </a:r>
            <a:r>
              <a:rPr lang="en-US" sz="1200" dirty="0" err="1" smtClean="0"/>
              <a:t>Greuel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3"/>
              </a:rPr>
              <a:t>An Algebraic Approach for Proving Data Correctness in Arithmetic Data Paths</a:t>
            </a:r>
            <a:r>
              <a:rPr lang="en-US" sz="1200" dirty="0" smtClean="0"/>
              <a:t> [CAV 08]</a:t>
            </a:r>
          </a:p>
          <a:p>
            <a:pPr marL="91440">
              <a:buNone/>
            </a:pPr>
            <a:r>
              <a:rPr lang="en-US" sz="1200" dirty="0" smtClean="0">
                <a:hlinkClick r:id="rId24"/>
              </a:rPr>
              <a:t>Workshop on bit-precise reasoning at CAV 08.</a:t>
            </a:r>
            <a:endParaRPr lang="en-US" sz="1200" dirty="0" smtClean="0"/>
          </a:p>
          <a:p>
            <a:pPr marL="91440">
              <a:buNone/>
            </a:pPr>
            <a:r>
              <a:rPr lang="en-US" sz="1200" dirty="0" err="1" smtClean="0"/>
              <a:t>Bruttomesso</a:t>
            </a:r>
            <a:r>
              <a:rPr lang="en-US" sz="1200" dirty="0" smtClean="0"/>
              <a:t>, </a:t>
            </a:r>
            <a:r>
              <a:rPr lang="en-US" sz="1200" dirty="0" err="1" smtClean="0"/>
              <a:t>Sharygina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25"/>
              </a:rPr>
              <a:t>A Scalable Decision Procedure for Fixed-Width Bit-Vectors </a:t>
            </a:r>
            <a:r>
              <a:rPr lang="en-US" sz="1200" dirty="0" smtClean="0"/>
              <a:t>[ICCAD 09]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Biere, </a:t>
            </a:r>
            <a:r>
              <a:rPr lang="en-US" sz="1200" dirty="0" smtClean="0">
                <a:hlinkClick r:id="rId26"/>
              </a:rPr>
              <a:t>Lemmas on Demand for the Extensional Theory of Arrays</a:t>
            </a:r>
            <a:r>
              <a:rPr lang="en-US" sz="1200" dirty="0" smtClean="0"/>
              <a:t>. [SMT 08]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Biere, </a:t>
            </a:r>
            <a:r>
              <a:rPr lang="en-US" sz="1200" dirty="0" smtClean="0">
                <a:hlinkClick r:id="rId27"/>
              </a:rPr>
              <a:t>Consistency Checking of All Different Constraints over Bit-Vectors within a SAT-Solver</a:t>
            </a:r>
            <a:r>
              <a:rPr lang="en-US" sz="1200" dirty="0" smtClean="0"/>
              <a:t> [FMCAD 08]</a:t>
            </a:r>
          </a:p>
          <a:p>
            <a:pPr marL="91440">
              <a:buNone/>
            </a:pPr>
            <a:r>
              <a:rPr lang="en-US" sz="1200" dirty="0" err="1" smtClean="0"/>
              <a:t>Brummayer</a:t>
            </a:r>
            <a:r>
              <a:rPr lang="en-US" sz="1200" dirty="0" smtClean="0"/>
              <a:t>, Biere </a:t>
            </a:r>
            <a:r>
              <a:rPr lang="en-US" sz="1200" dirty="0" smtClean="0">
                <a:hlinkClick r:id="rId28"/>
              </a:rPr>
              <a:t>Effective Bit-Width and Under-Approximation</a:t>
            </a:r>
            <a:r>
              <a:rPr lang="en-US" sz="1200" dirty="0" smtClean="0"/>
              <a:t>. [EUROCAST 09]</a:t>
            </a:r>
          </a:p>
          <a:p>
            <a:pPr marL="91440">
              <a:buNone/>
            </a:pPr>
            <a:r>
              <a:rPr lang="en-US" sz="1100" dirty="0" smtClean="0"/>
              <a:t>He,  Hsiao: </a:t>
            </a:r>
            <a:r>
              <a:rPr lang="en-US" sz="1200" dirty="0" smtClean="0">
                <a:hlinkClick r:id="rId29"/>
              </a:rPr>
              <a:t>An efficient path-oriented </a:t>
            </a:r>
            <a:r>
              <a:rPr lang="en-US" sz="1200" dirty="0" err="1" smtClean="0">
                <a:hlinkClick r:id="rId29"/>
              </a:rPr>
              <a:t>bitvector</a:t>
            </a:r>
            <a:r>
              <a:rPr lang="en-US" sz="1200" dirty="0" smtClean="0">
                <a:hlinkClick r:id="rId29"/>
              </a:rPr>
              <a:t> encoding width computation algorithm for bit-precise verification </a:t>
            </a:r>
            <a:r>
              <a:rPr lang="en-US" sz="1200" dirty="0" smtClean="0"/>
              <a:t>[DATE 09]</a:t>
            </a:r>
          </a:p>
          <a:p>
            <a:pPr marL="91440">
              <a:buNone/>
            </a:pPr>
            <a:r>
              <a:rPr lang="en-US" sz="1200" dirty="0" smtClean="0"/>
              <a:t>Moy, Bjorner, Sielaff: </a:t>
            </a:r>
            <a:r>
              <a:rPr lang="en-US" sz="1200" dirty="0" smtClean="0">
                <a:hlinkClick r:id="rId30"/>
              </a:rPr>
              <a:t>Modular Bug-finding for Integer Overflows in the Large: Sound, Efficient, Bit-precise Static Analysis </a:t>
            </a:r>
            <a:r>
              <a:rPr lang="en-US" sz="1200" dirty="0" smtClean="0"/>
              <a:t>[MSR-TR-2009]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SM(BV) Tools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1981200" y="1600201"/>
          <a:ext cx="6934200" cy="4651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8504"/>
                <a:gridCol w="5735696"/>
              </a:tblGrid>
              <a:tr h="35986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2"/>
                        </a:rPr>
                        <a:t>http://www.ccs.neu.edu/home/pete/bat/index.html</a:t>
                      </a:r>
                      <a:r>
                        <a:rPr lang="en-US" sz="1600" dirty="0" smtClean="0"/>
                        <a:t> </a:t>
                      </a:r>
                      <a:endParaRPr lang="en-US" sz="2800" dirty="0" smtClean="0"/>
                    </a:p>
                  </a:txBody>
                  <a:tcPr/>
                </a:tc>
              </a:tr>
              <a:tr h="33046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Beaver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http://uclid.eecs.berkeley.edu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30467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Boolector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http://fmv.jku.at/boolector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40305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CVC3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http://www.cs.nyu.edu/acsys/cvc3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MathSAT4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6"/>
                        </a:rPr>
                        <a:t>http://mathsat4.disi.unitn.it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9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OpenSMT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7"/>
                        </a:rPr>
                        <a:t>http://verify.inf.unisi.ch/opensmt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Spear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8"/>
                        </a:rPr>
                        <a:t>http://domagoj-babic.com/index.php/ResearchProjects/Spear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56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STP#101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9"/>
                        </a:rPr>
                        <a:t>http://people.csail.mit.edu/vganesh/STP_files/stp.html</a:t>
                      </a:r>
                      <a:r>
                        <a:rPr lang="en-US" sz="1600" dirty="0" smtClean="0"/>
                        <a:t>   </a:t>
                      </a:r>
                    </a:p>
                  </a:txBody>
                  <a:tcPr/>
                </a:tc>
              </a:tr>
              <a:tr h="42820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SWORD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0"/>
                        </a:rPr>
                        <a:t>http://www.smtexec.org/exec/competitors2009.php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56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Yices2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1"/>
                        </a:rPr>
                        <a:t>http://yices.csl.sri.com/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38176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Z3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2"/>
                        </a:rPr>
                        <a:t>http://research.microsoft.com/projects/z3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  <a:tr h="5368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Twig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hlinkClick r:id="rId13"/>
                        </a:rPr>
                        <a:t>http://www.cs.utoronto.ca/~mpichora/twig/download.html</a:t>
                      </a:r>
                      <a:r>
                        <a:rPr lang="en-US" sz="160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sz="4400" b="1" smtClean="0"/>
              <a:t>Abstract Interpretation</a:t>
            </a:r>
          </a:p>
          <a:p>
            <a:r>
              <a:rPr sz="4400" b="1" smtClean="0"/>
              <a:t>	</a:t>
            </a:r>
            <a:r>
              <a:rPr sz="3600" b="1" smtClean="0"/>
              <a:t>and modular arithmetic</a:t>
            </a:r>
            <a:endParaRPr sz="4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5871170" y="5618896"/>
            <a:ext cx="3857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Material based on:</a:t>
            </a:r>
          </a:p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King &amp; </a:t>
            </a:r>
            <a:r>
              <a:rPr lang="en-US" dirty="0" err="1" smtClean="0">
                <a:solidFill>
                  <a:srgbClr val="000000"/>
                </a:solidFill>
              </a:rPr>
              <a:t>Søndergård</a:t>
            </a:r>
            <a:r>
              <a:rPr lang="en-US" dirty="0" smtClean="0">
                <a:solidFill>
                  <a:srgbClr val="000000"/>
                </a:solidFill>
              </a:rPr>
              <a:t>, CAV 08</a:t>
            </a:r>
          </a:p>
          <a:p>
            <a:pPr defTabSz="914363"/>
            <a:r>
              <a:rPr lang="en-US" dirty="0" smtClean="0">
                <a:solidFill>
                  <a:srgbClr val="000000"/>
                </a:solidFill>
              </a:rPr>
              <a:t>Muller-</a:t>
            </a:r>
            <a:r>
              <a:rPr lang="en-US" dirty="0" err="1" smtClean="0">
                <a:solidFill>
                  <a:srgbClr val="000000"/>
                </a:solidFill>
              </a:rPr>
              <a:t>Olm</a:t>
            </a:r>
            <a:r>
              <a:rPr lang="en-US" dirty="0" smtClean="0">
                <a:solidFill>
                  <a:srgbClr val="000000"/>
                </a:solidFill>
              </a:rPr>
              <a:t> &amp; </a:t>
            </a:r>
            <a:r>
              <a:rPr lang="en-US" dirty="0" err="1" smtClean="0">
                <a:solidFill>
                  <a:srgbClr val="000000"/>
                </a:solidFill>
              </a:rPr>
              <a:t>Seidl</a:t>
            </a:r>
            <a:r>
              <a:rPr lang="en-US" dirty="0" smtClean="0">
                <a:solidFill>
                  <a:srgbClr val="000000"/>
                </a:solidFill>
              </a:rPr>
              <a:t>, ESOP 2005</a:t>
            </a:r>
          </a:p>
        </p:txBody>
      </p:sp>
      <p:sp>
        <p:nvSpPr>
          <p:cNvPr id="5" name="Rectangle 4"/>
          <p:cNvSpPr/>
          <p:nvPr/>
        </p:nvSpPr>
        <p:spPr>
          <a:xfrm>
            <a:off x="969285" y="5647296"/>
            <a:ext cx="3845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63"/>
            <a:r>
              <a:rPr lang="en-US" dirty="0" smtClean="0">
                <a:solidFill>
                  <a:srgbClr val="00B0F0"/>
                </a:solidFill>
              </a:rPr>
              <a:t>See Blog by Ruzica Piskac, </a:t>
            </a:r>
          </a:p>
          <a:p>
            <a:pPr defTabSz="914363"/>
            <a:r>
              <a:rPr lang="en-US" dirty="0" smtClean="0">
                <a:solidFill>
                  <a:srgbClr val="00B0F0"/>
                </a:solidFill>
                <a:hlinkClick r:id="rId2"/>
              </a:rPr>
              <a:t>http://icwww.epfl.ch/~piskac/fsharp/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9"/>
            <a:ext cx="9220200" cy="747897"/>
          </a:xfrm>
        </p:spPr>
        <p:txBody>
          <a:bodyPr/>
          <a:lstStyle/>
          <a:p>
            <a:r>
              <a:rPr smtClean="0"/>
              <a:t>Programs as transition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4773614"/>
          </a:xfrm>
        </p:spPr>
        <p:txBody>
          <a:bodyPr/>
          <a:lstStyle/>
          <a:p>
            <a:r>
              <a:rPr lang="en-US" dirty="0" smtClean="0"/>
              <a:t>Transition system: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	</a:t>
            </a:r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ym typeface="Symbol"/>
              </a:rPr>
              <a:t>		L 			</a:t>
            </a:r>
            <a:r>
              <a:rPr lang="en-US" dirty="0" smtClean="0">
                <a:sym typeface="Symbol"/>
              </a:rPr>
              <a:t>	locations,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V 			</a:t>
            </a:r>
            <a:r>
              <a:rPr lang="en-US" dirty="0" smtClean="0">
                <a:sym typeface="Symbol"/>
              </a:rPr>
              <a:t>	variables,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S = [V  Val] 		</a:t>
            </a:r>
            <a:r>
              <a:rPr lang="en-US" dirty="0" smtClean="0">
                <a:sym typeface="Symbol"/>
              </a:rPr>
              <a:t>states,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R  L  S  S  L 	</a:t>
            </a:r>
            <a:r>
              <a:rPr lang="en-US" dirty="0" smtClean="0">
                <a:sym typeface="Symbol"/>
              </a:rPr>
              <a:t>transitions,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i="1" dirty="0" smtClean="0">
                <a:sym typeface="Symbol"/>
              </a:rPr>
              <a:t>  S 			</a:t>
            </a:r>
            <a:r>
              <a:rPr lang="en-US" dirty="0" smtClean="0">
                <a:sym typeface="Symbol"/>
              </a:rPr>
              <a:t>initial states</a:t>
            </a:r>
            <a:endParaRPr lang="en-US" i="1" dirty="0" smtClean="0">
              <a:sym typeface="Symbol"/>
            </a:endParaRPr>
          </a:p>
          <a:p>
            <a:pPr>
              <a:lnSpc>
                <a:spcPct val="100000"/>
              </a:lnSpc>
              <a:buNone/>
            </a:pPr>
            <a:r>
              <a:rPr lang="en-US" i="1" dirty="0" smtClean="0">
                <a:sym typeface="Symbol"/>
              </a:rPr>
              <a:t>		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r>
              <a:rPr lang="en-US" i="1" dirty="0" smtClean="0">
                <a:sym typeface="Symbol"/>
              </a:rPr>
              <a:t>  L 			</a:t>
            </a:r>
            <a:r>
              <a:rPr lang="en-US" dirty="0" smtClean="0">
                <a:sym typeface="Symbol"/>
              </a:rPr>
              <a:t>initial location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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80" y="2106214"/>
            <a:ext cx="9220200" cy="4007251"/>
          </a:xfrm>
        </p:spPr>
        <p:txBody>
          <a:bodyPr/>
          <a:lstStyle/>
          <a:p>
            <a:r>
              <a:rPr lang="en-US" sz="2800" dirty="0" smtClean="0">
                <a:sym typeface="Symbol"/>
              </a:rPr>
              <a:t>Concrete reachable states:  	CR: </a:t>
            </a:r>
            <a:r>
              <a:rPr lang="en-US" sz="2800" i="1" dirty="0" smtClean="0">
                <a:sym typeface="Symbol"/>
              </a:rPr>
              <a:t>L  (S)</a:t>
            </a:r>
            <a:r>
              <a:rPr lang="en-US" sz="2800" dirty="0" smtClean="0">
                <a:sym typeface="Symbol"/>
              </a:rPr>
              <a:t>	</a:t>
            </a:r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Abstract reachable states:		AR: </a:t>
            </a:r>
            <a:r>
              <a:rPr lang="en-US" sz="2800" i="1" dirty="0" smtClean="0">
                <a:sym typeface="Symbol"/>
              </a:rPr>
              <a:t>L  A		</a:t>
            </a:r>
          </a:p>
          <a:p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Connections: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</a:t>
            </a:r>
            <a:r>
              <a:rPr lang="en-US" sz="2800" dirty="0" smtClean="0"/>
              <a:t>⊔</a:t>
            </a:r>
            <a:r>
              <a:rPr lang="en-US" sz="2800" dirty="0" smtClean="0">
                <a:sym typeface="Symbol"/>
              </a:rPr>
              <a:t> : </a:t>
            </a:r>
            <a:r>
              <a:rPr lang="en-US" sz="2800" i="1" dirty="0" smtClean="0">
                <a:sym typeface="Symbol"/>
              </a:rPr>
              <a:t>A  A  A 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  : </a:t>
            </a:r>
            <a:r>
              <a:rPr lang="en-US" sz="2800" i="1" dirty="0" smtClean="0">
                <a:sym typeface="Symbol"/>
              </a:rPr>
              <a:t>A  (S) </a:t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>	</a:t>
            </a:r>
            <a:r>
              <a:rPr lang="en-US" sz="2800" dirty="0" smtClean="0">
                <a:sym typeface="Symbol"/>
              </a:rPr>
              <a:t> : </a:t>
            </a:r>
            <a:r>
              <a:rPr lang="en-US" sz="2800" i="1" dirty="0" smtClean="0">
                <a:sym typeface="Symbol"/>
              </a:rPr>
              <a:t>S  A  	</a:t>
            </a:r>
            <a:r>
              <a:rPr lang="en-US" sz="2800" dirty="0" smtClean="0">
                <a:sym typeface="Symbol"/>
              </a:rPr>
              <a:t>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	 : </a:t>
            </a:r>
            <a:r>
              <a:rPr lang="en-US" sz="2800" i="1" dirty="0" smtClean="0">
                <a:sym typeface="Symbol"/>
              </a:rPr>
              <a:t>(S)  A 	where </a:t>
            </a:r>
            <a:r>
              <a:rPr lang="en-US" sz="2800" dirty="0" smtClean="0">
                <a:sym typeface="Symbol"/>
              </a:rPr>
              <a:t>(S) </a:t>
            </a:r>
            <a:r>
              <a:rPr lang="en-US" sz="2800" i="1" dirty="0" smtClean="0">
                <a:sym typeface="Symbol"/>
              </a:rPr>
              <a:t>= </a:t>
            </a:r>
            <a:r>
              <a:rPr lang="en-US" sz="2800" dirty="0" smtClean="0"/>
              <a:t>⊔ {</a:t>
            </a:r>
            <a:r>
              <a:rPr lang="en-US" sz="2800" dirty="0" smtClean="0">
                <a:sym typeface="Symbol"/>
              </a:rPr>
              <a:t>(s) | s  S 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algn="l" eaLnBrk="1" hangingPunct="1">
              <a:defRPr/>
            </a:pPr>
            <a:r>
              <a:rPr lang="en-US" dirty="0" smtClean="0"/>
              <a:t>SAGE </a:t>
            </a:r>
            <a:r>
              <a:rPr lang="en-US" dirty="0"/>
              <a:t>Experiments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smtClean="0"/>
              <a:t>Seven applications – 10 hours search each</a:t>
            </a:r>
          </a:p>
        </p:txBody>
      </p:sp>
      <p:graphicFrame>
        <p:nvGraphicFramePr>
          <p:cNvPr id="669762" name="Group 66"/>
          <p:cNvGraphicFramePr>
            <a:graphicFrameLocks noGrp="1"/>
          </p:cNvGraphicFramePr>
          <p:nvPr/>
        </p:nvGraphicFramePr>
        <p:xfrm>
          <a:off x="349250" y="2217928"/>
          <a:ext cx="9248140" cy="4461830"/>
        </p:xfrm>
        <a:graphic>
          <a:graphicData uri="http://schemas.openxmlformats.org/drawingml/2006/table">
            <a:tbl>
              <a:tblPr/>
              <a:tblGrid>
                <a:gridCol w="1851025"/>
                <a:gridCol w="1847533"/>
                <a:gridCol w="1851025"/>
                <a:gridCol w="2072799"/>
                <a:gridCol w="1625758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 Tested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#Tests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Depth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#Instr.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Mean Input Size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ANI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11468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2,066,087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5,400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Media1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6890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3,409,376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65,536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1045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1100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271,432,489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27,335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2266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54,644,652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30,833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Media4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883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133,685,240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22,209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Compressed File Format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1527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480,435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OfficeApp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3008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6502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923,731,248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45,064</a:t>
                      </a:r>
                    </a:p>
                  </a:txBody>
                  <a:tcPr marL="100584" marR="1005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00" name="Text Box 54"/>
          <p:cNvSpPr txBox="1">
            <a:spLocks noChangeArrowheads="1"/>
          </p:cNvSpPr>
          <p:nvPr/>
        </p:nvSpPr>
        <p:spPr bwMode="auto">
          <a:xfrm>
            <a:off x="4839843" y="721297"/>
            <a:ext cx="4725974" cy="369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rgbClr val="FF3300"/>
                </a:solidFill>
              </a:rPr>
              <a:t>Most much (100x) bigger than ever tried before!</a:t>
            </a:r>
          </a:p>
        </p:txBody>
      </p:sp>
      <p:sp>
        <p:nvSpPr>
          <p:cNvPr id="45101" name="Oval 56"/>
          <p:cNvSpPr>
            <a:spLocks noChangeArrowheads="1"/>
          </p:cNvSpPr>
          <p:nvPr/>
        </p:nvSpPr>
        <p:spPr bwMode="auto">
          <a:xfrm>
            <a:off x="4122420" y="2110709"/>
            <a:ext cx="1242060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2" name="Oval 57"/>
          <p:cNvSpPr>
            <a:spLocks noChangeArrowheads="1"/>
          </p:cNvSpPr>
          <p:nvPr/>
        </p:nvSpPr>
        <p:spPr bwMode="auto">
          <a:xfrm>
            <a:off x="7955280" y="2180949"/>
            <a:ext cx="1359408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3" name="Oval 58"/>
          <p:cNvSpPr>
            <a:spLocks noChangeArrowheads="1"/>
          </p:cNvSpPr>
          <p:nvPr/>
        </p:nvSpPr>
        <p:spPr bwMode="auto">
          <a:xfrm>
            <a:off x="5959602" y="2111217"/>
            <a:ext cx="1416558" cy="52025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5104" name="Line 61"/>
          <p:cNvSpPr>
            <a:spLocks noChangeShapeType="1"/>
          </p:cNvSpPr>
          <p:nvPr/>
        </p:nvSpPr>
        <p:spPr bwMode="auto">
          <a:xfrm flipH="1">
            <a:off x="5545328" y="1141984"/>
            <a:ext cx="516890" cy="876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5105" name="Line 63"/>
          <p:cNvSpPr>
            <a:spLocks noChangeShapeType="1"/>
          </p:cNvSpPr>
          <p:nvPr/>
        </p:nvSpPr>
        <p:spPr bwMode="auto">
          <a:xfrm>
            <a:off x="6648958" y="1141984"/>
            <a:ext cx="516890" cy="901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5106" name="Line 64"/>
          <p:cNvSpPr>
            <a:spLocks noChangeShapeType="1"/>
          </p:cNvSpPr>
          <p:nvPr/>
        </p:nvSpPr>
        <p:spPr bwMode="auto">
          <a:xfrm>
            <a:off x="7417308" y="1167384"/>
            <a:ext cx="1606550" cy="93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361748"/>
            <a:ext cx="9220200" cy="5512278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Concrete reachable states: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CR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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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=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CR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CR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 </a:t>
            </a:r>
            <a:r>
              <a:rPr lang="en-US" dirty="0" smtClean="0">
                <a:sym typeface="Symbol"/>
              </a:rPr>
              <a:t> 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	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Abstract reachable states: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AR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(</a:t>
            </a:r>
            <a:r>
              <a:rPr lang="en-US" i="1" dirty="0" smtClean="0">
                <a:sym typeface="Symbol"/>
              </a:rPr>
              <a:t>(x)</a:t>
            </a:r>
            <a:r>
              <a:rPr lang="en-US" dirty="0" smtClean="0">
                <a:sym typeface="Symbol"/>
              </a:rPr>
              <a:t>)   </a:t>
            </a:r>
            <a:r>
              <a:rPr lang="en-US" b="1" dirty="0" smtClean="0"/>
              <a:t>ℓ </a:t>
            </a:r>
            <a:r>
              <a:rPr lang="en-US" i="1" dirty="0" smtClean="0">
                <a:sym typeface="Symbol"/>
              </a:rPr>
              <a:t>= </a:t>
            </a:r>
            <a:r>
              <a:rPr lang="en-US" b="1" dirty="0" err="1" smtClean="0"/>
              <a:t>ℓ</a:t>
            </a:r>
            <a:r>
              <a:rPr lang="en-US" i="1" baseline="-25000" dirty="0" err="1" smtClean="0">
                <a:sym typeface="Symbol"/>
              </a:rPr>
              <a:t>init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AR </a:t>
            </a:r>
            <a:r>
              <a:rPr lang="en-US" b="1" dirty="0" smtClean="0"/>
              <a:t>ℓ</a:t>
            </a:r>
            <a:r>
              <a:rPr lang="en-US" i="1" dirty="0" smtClean="0">
                <a:sym typeface="Symbol"/>
              </a:rPr>
              <a:t> x</a:t>
            </a:r>
            <a:r>
              <a:rPr lang="en-US" dirty="0" smtClean="0">
                <a:sym typeface="Symbol"/>
              </a:rPr>
              <a:t> 	 ((AR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 </a:t>
            </a:r>
            <a:r>
              <a:rPr lang="en-US" i="1" dirty="0" smtClean="0">
                <a:sym typeface="Symbol"/>
              </a:rPr>
              <a:t>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dirty="0" smtClean="0">
                <a:sym typeface="Symbol"/>
              </a:rPr>
              <a:t>)</a:t>
            </a:r>
            <a:r>
              <a:rPr lang="en-US" i="1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 R </a:t>
            </a:r>
            <a:r>
              <a:rPr lang="en-US" b="1" dirty="0" smtClean="0"/>
              <a:t>ℓ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</a:t>
            </a:r>
            <a:r>
              <a:rPr lang="en-US" i="1" baseline="-25000" dirty="0" smtClean="0">
                <a:sym typeface="Symbol"/>
              </a:rPr>
              <a:t>0</a:t>
            </a:r>
            <a:r>
              <a:rPr lang="en-US" i="1" dirty="0" smtClean="0">
                <a:sym typeface="Symbol"/>
              </a:rPr>
              <a:t> x </a:t>
            </a:r>
            <a:r>
              <a:rPr lang="en-US" b="1" dirty="0" smtClean="0"/>
              <a:t>ℓ</a:t>
            </a:r>
            <a:r>
              <a:rPr lang="en-US" dirty="0" smtClean="0">
                <a:sym typeface="Symbol"/>
              </a:rPr>
              <a:t>)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Why? fewer (finite) abstract states</a:t>
            </a:r>
            <a:endParaRPr lang="en-US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Abstraction using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12" y="1653152"/>
            <a:ext cx="9220200" cy="488832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ym typeface="Symbol"/>
              </a:rPr>
              <a:t>Abstract reachable states: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	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AR </a:t>
            </a:r>
            <a:r>
              <a:rPr lang="en-US" sz="2800" b="1" dirty="0" err="1" smtClean="0"/>
              <a:t>ℓ</a:t>
            </a:r>
            <a:r>
              <a:rPr lang="en-US" sz="2800" i="1" baseline="-25000" dirty="0" err="1" smtClean="0">
                <a:sym typeface="Symbol"/>
              </a:rPr>
              <a:t>init</a:t>
            </a:r>
            <a:r>
              <a:rPr lang="en-US" sz="2800" dirty="0" smtClean="0">
                <a:sym typeface="Symbol"/>
              </a:rPr>
              <a:t> 	 () </a:t>
            </a:r>
            <a:endParaRPr lang="en-US" sz="2800" i="1" baseline="-25000" dirty="0" smtClean="0">
              <a:sym typeface="Symbol"/>
            </a:endParaRPr>
          </a:p>
          <a:p>
            <a:pPr>
              <a:buNone/>
            </a:pPr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Find interpretation </a:t>
            </a:r>
            <a:r>
              <a:rPr lang="en-US" sz="2800" i="1" dirty="0" smtClean="0">
                <a:sym typeface="Symbol"/>
              </a:rPr>
              <a:t>M:</a:t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/>
            </a:r>
            <a:br>
              <a:rPr lang="en-US" sz="2800" i="1" dirty="0" smtClean="0">
                <a:sym typeface="Symbol"/>
              </a:rPr>
            </a:br>
            <a:r>
              <a:rPr lang="en-US" sz="2800" i="1" dirty="0" smtClean="0">
                <a:sym typeface="Symbol"/>
              </a:rPr>
              <a:t>M </a:t>
            </a:r>
            <a:r>
              <a:rPr lang="en-US" sz="2800" dirty="0" smtClean="0"/>
              <a:t>⊨ </a:t>
            </a:r>
            <a:r>
              <a:rPr lang="en-US" sz="2800" dirty="0" smtClean="0">
                <a:sym typeface="Symbol"/>
              </a:rPr>
              <a:t>(AR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0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)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 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i="1" dirty="0" smtClean="0">
                <a:sym typeface="Symbol"/>
              </a:rPr>
              <a:t> 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i="1" dirty="0" smtClean="0">
                <a:sym typeface="Symbol"/>
              </a:rPr>
              <a:t> x </a:t>
            </a:r>
            <a:r>
              <a:rPr lang="en-US" sz="2800" b="1" dirty="0" smtClean="0"/>
              <a:t>ℓ</a:t>
            </a:r>
            <a:r>
              <a:rPr lang="en-US" sz="2800" i="1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 (AR </a:t>
            </a:r>
            <a:r>
              <a:rPr lang="en-US" sz="2800" b="1" dirty="0" smtClean="0"/>
              <a:t>ℓ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dirty="0" smtClean="0">
                <a:sym typeface="Symbol"/>
              </a:rPr>
              <a:t>)</a:t>
            </a:r>
            <a:r>
              <a:rPr lang="en-US" sz="2800" i="1" baseline="-250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/>
            </a:r>
            <a:br>
              <a:rPr lang="en-US" sz="2800" dirty="0" smtClean="0">
                <a:sym typeface="Symbol"/>
              </a:rPr>
            </a:br>
            <a:endParaRPr lang="en-US" sz="2800" dirty="0" smtClean="0">
              <a:sym typeface="Symbol"/>
            </a:endParaRPr>
          </a:p>
          <a:p>
            <a:pPr>
              <a:buNone/>
            </a:pPr>
            <a:r>
              <a:rPr lang="en-US" sz="2800" dirty="0" smtClean="0">
                <a:sym typeface="Symbol"/>
              </a:rPr>
              <a:t>Then: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 	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AR </a:t>
            </a:r>
            <a:r>
              <a:rPr lang="en-US" sz="2800" b="1" dirty="0" smtClean="0"/>
              <a:t>ℓ</a:t>
            </a:r>
            <a:r>
              <a:rPr lang="en-US" sz="2800" dirty="0" smtClean="0">
                <a:sym typeface="Symbol"/>
              </a:rPr>
              <a:t> 	 AR </a:t>
            </a:r>
            <a:r>
              <a:rPr lang="en-US" sz="2800" b="1" dirty="0" smtClean="0"/>
              <a:t>ℓ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dirty="0" smtClean="0"/>
              <a:t>⊔ </a:t>
            </a:r>
            <a:r>
              <a:rPr lang="en-US" sz="2800" dirty="0" smtClean="0">
                <a:sym typeface="Symbol"/>
              </a:rPr>
              <a:t>(</a:t>
            </a:r>
            <a:r>
              <a:rPr lang="en-US" sz="2800" i="1" dirty="0" err="1" smtClean="0">
                <a:sym typeface="Symbol"/>
              </a:rPr>
              <a:t>x</a:t>
            </a:r>
            <a:r>
              <a:rPr lang="en-US" sz="2800" i="1" baseline="30000" dirty="0" err="1" smtClean="0">
                <a:sym typeface="Symbol"/>
              </a:rPr>
              <a:t>M</a:t>
            </a:r>
            <a:r>
              <a:rPr lang="en-US" sz="2400" dirty="0" smtClean="0">
                <a:sym typeface="Symbol"/>
              </a:rPr>
              <a:t>)</a:t>
            </a:r>
            <a:endParaRPr lang="en-US" sz="2800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87"/>
            <a:ext cx="9220200" cy="1329595"/>
          </a:xfrm>
        </p:spPr>
        <p:txBody>
          <a:bodyPr/>
          <a:lstStyle/>
          <a:p>
            <a:r>
              <a:rPr sz="4800" smtClean="0"/>
              <a:t>Abstraction: Linear congruences</a:t>
            </a:r>
            <a:br>
              <a:rPr sz="4800" smtClean="0"/>
            </a:br>
            <a:r>
              <a:rPr sz="4800" smtClean="0"/>
              <a:t>		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46" y="2317227"/>
            <a:ext cx="9220200" cy="3063916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States are linear </a:t>
            </a:r>
            <a:r>
              <a:rPr lang="en-US" dirty="0" err="1" smtClean="0">
                <a:sym typeface="Symbol"/>
              </a:rPr>
              <a:t>congruences</a:t>
            </a:r>
            <a:r>
              <a:rPr lang="en-US" dirty="0" smtClean="0">
                <a:sym typeface="Symbol"/>
              </a:rPr>
              <a:t>:</a:t>
            </a:r>
            <a:r>
              <a:rPr lang="en-US" baseline="30000" dirty="0" smtClean="0">
                <a:sym typeface="Symbol"/>
              </a:rPr>
              <a:t/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	</a:t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</a:t>
            </a:r>
            <a:r>
              <a:rPr lang="en-US" b="1" dirty="0" smtClean="0">
                <a:sym typeface="Symbol"/>
              </a:rPr>
              <a:t>A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 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 lvl="2"/>
            <a:r>
              <a:rPr lang="en-US" i="1" dirty="0" smtClean="0">
                <a:sym typeface="Symbol"/>
              </a:rPr>
              <a:t>V </a:t>
            </a:r>
            <a:r>
              <a:rPr lang="en-US" dirty="0" smtClean="0">
                <a:sym typeface="Symbol"/>
              </a:rPr>
              <a:t>is set of program variables</a:t>
            </a:r>
            <a:r>
              <a:rPr lang="en-US" i="1" dirty="0" smtClean="0">
                <a:sym typeface="Symbol"/>
              </a:rPr>
              <a:t>.</a:t>
            </a:r>
          </a:p>
          <a:p>
            <a:pPr lvl="2"/>
            <a:r>
              <a:rPr lang="en-US" b="1" dirty="0" smtClean="0">
                <a:sym typeface="Symbol"/>
              </a:rPr>
              <a:t>A </a:t>
            </a:r>
            <a:r>
              <a:rPr lang="en-US" dirty="0" smtClean="0">
                <a:sym typeface="Symbol"/>
              </a:rPr>
              <a:t>matrix,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vector of coefficients [0..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dirty="0" smtClean="0">
                <a:sym typeface="Symbol"/>
              </a:rPr>
              <a:t>-1]</a:t>
            </a:r>
          </a:p>
          <a:p>
            <a:pPr>
              <a:buNone/>
            </a:pPr>
            <a:endParaRPr lang="en-US" baseline="30000" dirty="0" smtClean="0">
              <a:sym typeface="Symbo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37579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at </a:t>
            </a:r>
            <a:r>
              <a:rPr lang="en-US" sz="3600" b="1" dirty="0" smtClean="0"/>
              <a:t>ℓ</a:t>
            </a:r>
            <a:r>
              <a:rPr lang="en-US" sz="3600" baseline="-25000" dirty="0" smtClean="0"/>
              <a:t>2</a:t>
            </a:r>
            <a:r>
              <a:rPr lang="en-US" sz="3600" dirty="0" smtClean="0">
                <a:sym typeface="Symbol"/>
              </a:rPr>
              <a:t> :</a:t>
            </a:r>
          </a:p>
          <a:p>
            <a:pPr lvl="1"/>
            <a:r>
              <a:rPr lang="en-US" i="1" dirty="0" smtClean="0">
                <a:sym typeface="Symbol"/>
              </a:rPr>
              <a:t>y </a:t>
            </a:r>
            <a:r>
              <a:rPr lang="en-US" dirty="0" smtClean="0">
                <a:sym typeface="Symbol"/>
              </a:rPr>
              <a:t>is 0.</a:t>
            </a:r>
            <a:endParaRPr lang="en-US" i="1" dirty="0" smtClean="0">
              <a:sym typeface="Symbol"/>
            </a:endParaRPr>
          </a:p>
          <a:p>
            <a:pPr lvl="1"/>
            <a:r>
              <a:rPr lang="en-US" i="1" dirty="0" smtClean="0">
                <a:sym typeface="Symbol"/>
              </a:rPr>
              <a:t>c</a:t>
            </a:r>
            <a:r>
              <a:rPr lang="en-US" dirty="0" smtClean="0">
                <a:sym typeface="Symbol"/>
              </a:rPr>
              <a:t> contains number of bits in </a:t>
            </a:r>
            <a:r>
              <a:rPr lang="en-US" i="1" dirty="0" smtClean="0">
                <a:sym typeface="Symbol"/>
              </a:rPr>
              <a:t>x.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297" y="1647932"/>
            <a:ext cx="825673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363"/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0</a:t>
            </a:r>
            <a:r>
              <a:rPr lang="en-US" sz="2800" dirty="0" smtClean="0">
                <a:solidFill>
                  <a:srgbClr val="000000"/>
                </a:solidFill>
              </a:rPr>
              <a:t>: y 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x; c 0; </a:t>
            </a:r>
            <a:br>
              <a:rPr lang="en-US" sz="2800" dirty="0" smtClean="0">
                <a:solidFill>
                  <a:srgbClr val="000000"/>
                </a:solidFill>
                <a:sym typeface="Symbol"/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1</a:t>
            </a:r>
            <a:r>
              <a:rPr lang="en-US" sz="2800" dirty="0" smtClean="0">
                <a:solidFill>
                  <a:srgbClr val="000000"/>
                </a:solidFill>
              </a:rPr>
              <a:t>: </a:t>
            </a:r>
            <a:r>
              <a:rPr lang="en-US" sz="2800" b="1" dirty="0" smtClean="0">
                <a:solidFill>
                  <a:srgbClr val="000000"/>
                </a:solidFill>
                <a:sym typeface="Symbol"/>
              </a:rPr>
              <a:t>while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 y != 0 </a:t>
            </a:r>
            <a:r>
              <a:rPr lang="en-US" sz="2800" b="1" dirty="0" smtClean="0">
                <a:solidFill>
                  <a:srgbClr val="000000"/>
                </a:solidFill>
                <a:sym typeface="Symbol"/>
              </a:rPr>
              <a:t>do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 [ y y&amp;(y-1); c  c+1 ]</a:t>
            </a:r>
          </a:p>
          <a:p>
            <a:pPr defTabSz="914363"/>
            <a:r>
              <a:rPr lang="en-US" sz="2800" b="1" dirty="0" smtClean="0">
                <a:solidFill>
                  <a:srgbClr val="000000"/>
                </a:solidFill>
              </a:rPr>
              <a:t>ℓ</a:t>
            </a:r>
            <a:r>
              <a:rPr lang="en-US" sz="2800" baseline="-25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90"/>
            <a:ext cx="9220200" cy="664797"/>
          </a:xfrm>
        </p:spPr>
        <p:txBody>
          <a:bodyPr/>
          <a:lstStyle/>
          <a:p>
            <a:r>
              <a:rPr sz="4800" smtClean="0"/>
              <a:t>Abstraction: Linear congruences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6868034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States are linear </a:t>
            </a:r>
            <a:r>
              <a:rPr lang="en-US" dirty="0" err="1" smtClean="0">
                <a:sym typeface="Symbol"/>
              </a:rPr>
              <a:t>congruences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baseline="30000" dirty="0" smtClean="0">
                <a:sym typeface="Symbol"/>
              </a:rPr>
              <a:t> 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As Bit-vector constraints (</a:t>
            </a:r>
            <a:r>
              <a:rPr lang="en-US" dirty="0" err="1" smtClean="0">
                <a:sym typeface="Symbol"/>
              </a:rPr>
              <a:t>SMTish</a:t>
            </a:r>
            <a:r>
              <a:rPr lang="en-US" dirty="0" smtClean="0">
                <a:sym typeface="Symbol"/>
              </a:rPr>
              <a:t> syntax):</a:t>
            </a:r>
            <a:endParaRPr lang="en-US" baseline="30000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   </a:t>
            </a:r>
            <a:r>
              <a:rPr lang="en-US" sz="2800" dirty="0" smtClean="0">
                <a:sym typeface="Symbol"/>
              </a:rPr>
              <a:t>(and 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(= (</a:t>
            </a:r>
            <a:r>
              <a:rPr lang="en-US" sz="2800" dirty="0" err="1" smtClean="0">
                <a:sym typeface="Symbol"/>
              </a:rPr>
              <a:t>bvadd</a:t>
            </a:r>
            <a:r>
              <a:rPr lang="en-US" sz="2800" dirty="0" smtClean="0">
                <a:sym typeface="Symbol"/>
              </a:rPr>
              <a:t> (</a:t>
            </a:r>
            <a:r>
              <a:rPr lang="en-US" sz="2800" dirty="0" err="1" smtClean="0">
                <a:sym typeface="Symbol"/>
              </a:rPr>
              <a:t>bvmul</a:t>
            </a:r>
            <a:r>
              <a:rPr lang="en-US" sz="2800" dirty="0" smtClean="0">
                <a:sym typeface="Symbol"/>
              </a:rPr>
              <a:t> 010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) (</a:t>
            </a:r>
            <a:r>
              <a:rPr lang="en-US" sz="2800" dirty="0" err="1" smtClean="0">
                <a:sym typeface="Symbol"/>
              </a:rPr>
              <a:t>bvmul</a:t>
            </a:r>
            <a:r>
              <a:rPr lang="en-US" sz="2800" dirty="0" smtClean="0">
                <a:sym typeface="Symbol"/>
              </a:rPr>
              <a:t> 011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)) 001)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 (= (</a:t>
            </a:r>
            <a:r>
              <a:rPr lang="en-US" sz="2800" dirty="0" err="1" smtClean="0">
                <a:sym typeface="Symbol"/>
              </a:rPr>
              <a:t>bvadd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0</a:t>
            </a:r>
            <a:r>
              <a:rPr lang="en-US" sz="2800" dirty="0" smtClean="0">
                <a:sym typeface="Symbol"/>
              </a:rPr>
              <a:t> </a:t>
            </a:r>
            <a:r>
              <a:rPr lang="en-US" sz="2800" i="1" dirty="0" smtClean="0">
                <a:sym typeface="Symbol"/>
              </a:rPr>
              <a:t>x</a:t>
            </a:r>
            <a:r>
              <a:rPr lang="en-US" sz="2800" i="1" baseline="-25000" dirty="0" smtClean="0">
                <a:sym typeface="Symbol"/>
              </a:rPr>
              <a:t>1</a:t>
            </a:r>
            <a:r>
              <a:rPr lang="en-US" sz="2800" dirty="0" smtClean="0">
                <a:sym typeface="Symbol"/>
              </a:rPr>
              <a:t>) 011)</a:t>
            </a:r>
            <a:br>
              <a:rPr lang="en-US" sz="2800" dirty="0" smtClean="0">
                <a:sym typeface="Symbol"/>
              </a:rPr>
            </a:br>
            <a:r>
              <a:rPr lang="en-US" sz="2800" dirty="0" smtClean="0">
                <a:sym typeface="Symbol"/>
              </a:rPr>
              <a:t>) </a:t>
            </a:r>
            <a:r>
              <a:rPr lang="en-US" baseline="30000" dirty="0" smtClean="0">
                <a:sym typeface="Symbol"/>
              </a:rPr>
              <a:t/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	</a:t>
            </a:r>
            <a:br>
              <a:rPr lang="en-US" baseline="30000" dirty="0" smtClean="0">
                <a:sym typeface="Symbol"/>
              </a:rPr>
            </a:br>
            <a:r>
              <a:rPr lang="en-US" baseline="30000" dirty="0" smtClean="0">
                <a:sym typeface="Symbol"/>
              </a:rPr>
              <a:t>	</a:t>
            </a:r>
            <a:endParaRPr lang="en-US" b="1" i="1" baseline="30000" dirty="0" smtClean="0">
              <a:sym typeface="Symbol"/>
            </a:endParaRPr>
          </a:p>
          <a:p>
            <a:pPr>
              <a:buNone/>
            </a:pPr>
            <a:r>
              <a:rPr lang="en-US" sz="3600" i="1" dirty="0" smtClean="0">
                <a:sym typeface="Symbol"/>
              </a:rPr>
              <a:t/>
            </a:r>
            <a:br>
              <a:rPr lang="en-US" sz="3600" i="1" dirty="0" smtClean="0">
                <a:sym typeface="Symbol"/>
              </a:rPr>
            </a:br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16318" y="1976438"/>
          <a:ext cx="5642134" cy="1168400"/>
        </p:xfrm>
        <a:graphic>
          <a:graphicData uri="http://schemas.openxmlformats.org/presentationml/2006/ole">
            <p:oleObj spid="_x0000_s185346" name="Equation" r:id="rId3" imgW="1981080" imgH="495000" progId="Equation.DSMT4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089660" y="3408363"/>
          <a:ext cx="6616542" cy="590550"/>
        </p:xfrm>
        <a:graphic>
          <a:graphicData uri="http://schemas.openxmlformats.org/presentationml/2006/ole">
            <p:oleObj spid="_x0000_s185347" name="Equation" r:id="rId4" imgW="2628720" imgH="241200" progId="Equation.DSMT4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30190"/>
            <a:ext cx="9220200" cy="664797"/>
          </a:xfrm>
        </p:spPr>
        <p:txBody>
          <a:bodyPr/>
          <a:lstStyle/>
          <a:p>
            <a:r>
              <a:rPr sz="4800" smtClean="0"/>
              <a:t>Abstraction: Linear congruences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12875"/>
            <a:ext cx="9220200" cy="5187574"/>
          </a:xfrm>
        </p:spPr>
        <p:txBody>
          <a:bodyPr/>
          <a:lstStyle/>
          <a:p>
            <a:endParaRPr lang="en-US" sz="3600" dirty="0" smtClean="0">
              <a:sym typeface="Symbol"/>
            </a:endParaRPr>
          </a:p>
          <a:p>
            <a:r>
              <a:rPr lang="en-US" sz="3600" i="1" dirty="0" smtClean="0">
                <a:sym typeface="Symbol"/>
              </a:rPr>
              <a:t>	</a:t>
            </a:r>
          </a:p>
          <a:p>
            <a:endParaRPr lang="en-US" b="1" dirty="0" smtClean="0">
              <a:sym typeface="Symbol"/>
            </a:endParaRPr>
          </a:p>
          <a:p>
            <a:r>
              <a:rPr lang="en-US" b="1" dirty="0" smtClean="0">
                <a:sym typeface="Symbol"/>
              </a:rPr>
              <a:t>(A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 </a:t>
            </a:r>
            <a:r>
              <a:rPr lang="en-US" sz="3600" b="1" dirty="0" smtClean="0">
                <a:sym typeface="Symbol"/>
              </a:rPr>
              <a:t>) </a:t>
            </a:r>
            <a:r>
              <a:rPr lang="en-US" sz="3600" dirty="0" smtClean="0"/>
              <a:t>⊔ </a:t>
            </a:r>
            <a:r>
              <a:rPr lang="en-US" b="1" dirty="0" smtClean="0">
                <a:sym typeface="Symbol"/>
              </a:rPr>
              <a:t>(A’</a:t>
            </a:r>
            <a:r>
              <a:rPr lang="en-US" i="1" dirty="0" smtClean="0">
                <a:sym typeface="Symbol"/>
              </a:rPr>
              <a:t> V </a:t>
            </a:r>
            <a:r>
              <a:rPr lang="en-US" dirty="0" smtClean="0">
                <a:sym typeface="Symbol"/>
              </a:rPr>
              <a:t>= </a:t>
            </a:r>
            <a:r>
              <a:rPr lang="en-US" b="1" dirty="0" smtClean="0">
                <a:sym typeface="Symbol"/>
              </a:rPr>
              <a:t>b’ </a:t>
            </a:r>
            <a:r>
              <a:rPr lang="en-US" dirty="0" smtClean="0">
                <a:sym typeface="Symbol"/>
              </a:rPr>
              <a:t>mod 2</a:t>
            </a:r>
            <a:r>
              <a:rPr lang="en-US" baseline="30000" dirty="0" smtClean="0">
                <a:sym typeface="Symbol"/>
              </a:rPr>
              <a:t>m</a:t>
            </a:r>
            <a:r>
              <a:rPr lang="en-US" b="1" dirty="0" smtClean="0">
                <a:sym typeface="Symbol"/>
              </a:rPr>
              <a:t>)</a:t>
            </a:r>
            <a:endParaRPr lang="en-US" baseline="30000" dirty="0" smtClean="0">
              <a:sym typeface="Symbol"/>
            </a:endParaRPr>
          </a:p>
          <a:p>
            <a:endParaRPr lang="en-US" baseline="30000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Combine:</a:t>
            </a:r>
          </a:p>
          <a:p>
            <a:pPr lvl="1"/>
            <a:endParaRPr lang="en-US" dirty="0" smtClean="0">
              <a:sym typeface="Symbol"/>
            </a:endParaRPr>
          </a:p>
          <a:p>
            <a:pPr lvl="1"/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Triangulate (Muller-</a:t>
            </a:r>
            <a:r>
              <a:rPr lang="en-US" dirty="0" err="1" smtClean="0">
                <a:sym typeface="Symbol"/>
              </a:rPr>
              <a:t>Olm</a:t>
            </a:r>
            <a:r>
              <a:rPr lang="en-US" dirty="0" smtClean="0">
                <a:sym typeface="Symbol"/>
              </a:rPr>
              <a:t> &amp; </a:t>
            </a:r>
            <a:r>
              <a:rPr lang="en-US" dirty="0" err="1" smtClean="0">
                <a:sym typeface="Symbol"/>
              </a:rPr>
              <a:t>Seidl</a:t>
            </a:r>
            <a:r>
              <a:rPr lang="en-US" dirty="0" smtClean="0">
                <a:sym typeface="Symbol"/>
              </a:rPr>
              <a:t>)</a:t>
            </a:r>
          </a:p>
          <a:p>
            <a:pPr lvl="1"/>
            <a:r>
              <a:rPr lang="en-US" dirty="0" smtClean="0">
                <a:sym typeface="Symbol"/>
              </a:rPr>
              <a:t>Project on </a:t>
            </a:r>
            <a:r>
              <a:rPr lang="en-US" i="1" dirty="0" smtClean="0">
                <a:sym typeface="Symbol"/>
              </a:rPr>
              <a:t>x</a:t>
            </a:r>
            <a:endParaRPr lang="en-US" b="1" baseline="30000" dirty="0" smtClean="0">
              <a:sym typeface="Symbo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35532" y="3658090"/>
          <a:ext cx="4913572" cy="1858457"/>
        </p:xfrm>
        <a:graphic>
          <a:graphicData uri="http://schemas.openxmlformats.org/presentationml/2006/ole">
            <p:oleObj spid="_x0000_s186370" name="Equation" r:id="rId3" imgW="2171520" imgH="1155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4042" y="1647931"/>
          <a:ext cx="4634126" cy="1135464"/>
        </p:xfrm>
        <a:graphic>
          <a:graphicData uri="http://schemas.openxmlformats.org/presentationml/2006/ole">
            <p:oleObj spid="_x0000_s186371" name="Equation" r:id="rId4" imgW="2095200" imgH="469800" progId="Equation.DSMT4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ChangeArrowheads="1"/>
          </p:cNvSpPr>
          <p:nvPr/>
        </p:nvSpPr>
        <p:spPr bwMode="auto">
          <a:xfrm>
            <a:off x="922020" y="2924175"/>
            <a:ext cx="1257300" cy="1447800"/>
          </a:xfrm>
          <a:prstGeom prst="flowChartProcess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Check for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Crashes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(AppVerifier)</a:t>
            </a:r>
          </a:p>
        </p:txBody>
      </p:sp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3185160" y="2924175"/>
            <a:ext cx="1257300" cy="1447800"/>
          </a:xfrm>
          <a:prstGeom prst="flowChartProcess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Code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Coverage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(Nirvana)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>
            <a:off x="5532120" y="2924175"/>
            <a:ext cx="1257300" cy="1447800"/>
          </a:xfrm>
          <a:prstGeom prst="flowChartProcess">
            <a:avLst/>
          </a:prstGeom>
          <a:noFill/>
          <a:ln w="9398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Generate 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Constraints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(TruScan)</a:t>
            </a:r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7879080" y="2924175"/>
            <a:ext cx="1257300" cy="1447800"/>
          </a:xfrm>
          <a:prstGeom prst="flowChartProcess">
            <a:avLst/>
          </a:prstGeom>
          <a:noFill/>
          <a:ln w="9398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Solve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Constraints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 dirty="0">
                <a:solidFill>
                  <a:srgbClr val="000000"/>
                </a:solidFill>
              </a:rPr>
              <a:t>(</a:t>
            </a:r>
            <a:r>
              <a:rPr lang="en-GB" sz="1200" b="1" dirty="0" smtClean="0">
                <a:solidFill>
                  <a:srgbClr val="FF3300"/>
                </a:solidFill>
              </a:rPr>
              <a:t>Z3</a:t>
            </a:r>
            <a:r>
              <a:rPr lang="en-GB" sz="1200" b="1" dirty="0" smtClean="0"/>
              <a:t>)</a:t>
            </a:r>
            <a:endParaRPr lang="en-GB" sz="1200" b="1" dirty="0"/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161257" y="1543050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Input0</a:t>
            </a:r>
          </a:p>
        </p:txBody>
      </p:sp>
      <p:sp>
        <p:nvSpPr>
          <p:cNvPr id="43014" name="AutoShape 7"/>
          <p:cNvSpPr>
            <a:spLocks/>
          </p:cNvSpPr>
          <p:nvPr/>
        </p:nvSpPr>
        <p:spPr bwMode="auto">
          <a:xfrm>
            <a:off x="1508760" y="2286000"/>
            <a:ext cx="167640" cy="571500"/>
          </a:xfrm>
          <a:custGeom>
            <a:avLst/>
            <a:gdLst>
              <a:gd name="T0" fmla="*/ 2147483647 w 85"/>
              <a:gd name="T1" fmla="*/ 0 h 459"/>
              <a:gd name="T2" fmla="*/ 2147483647 w 85"/>
              <a:gd name="T3" fmla="*/ 2147483647 h 459"/>
              <a:gd name="T4" fmla="*/ 2147483647 w 85"/>
              <a:gd name="T5" fmla="*/ 2147483647 h 459"/>
              <a:gd name="T6" fmla="*/ 2147483647 w 85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85"/>
              <a:gd name="T13" fmla="*/ 0 h 459"/>
              <a:gd name="T14" fmla="*/ 85 w 85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" h="459">
                <a:moveTo>
                  <a:pt x="17" y="0"/>
                </a:moveTo>
                <a:cubicBezTo>
                  <a:pt x="0" y="67"/>
                  <a:pt x="7" y="132"/>
                  <a:pt x="65" y="171"/>
                </a:cubicBezTo>
                <a:cubicBezTo>
                  <a:pt x="85" y="231"/>
                  <a:pt x="83" y="293"/>
                  <a:pt x="31" y="329"/>
                </a:cubicBezTo>
                <a:cubicBezTo>
                  <a:pt x="8" y="394"/>
                  <a:pt x="3" y="373"/>
                  <a:pt x="3" y="459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8"/>
          <p:cNvSpPr>
            <a:spLocks/>
          </p:cNvSpPr>
          <p:nvPr/>
        </p:nvSpPr>
        <p:spPr bwMode="auto">
          <a:xfrm>
            <a:off x="1927860" y="2209800"/>
            <a:ext cx="1844040" cy="604838"/>
          </a:xfrm>
          <a:custGeom>
            <a:avLst/>
            <a:gdLst>
              <a:gd name="T0" fmla="*/ 0 w 1056"/>
              <a:gd name="T1" fmla="*/ 0 h 473"/>
              <a:gd name="T2" fmla="*/ 2147483647 w 1056"/>
              <a:gd name="T3" fmla="*/ 2147483647 h 473"/>
              <a:gd name="T4" fmla="*/ 2147483647 w 1056"/>
              <a:gd name="T5" fmla="*/ 2147483647 h 473"/>
              <a:gd name="T6" fmla="*/ 2147483647 w 1056"/>
              <a:gd name="T7" fmla="*/ 2147483647 h 473"/>
              <a:gd name="T8" fmla="*/ 2147483647 w 1056"/>
              <a:gd name="T9" fmla="*/ 2147483647 h 473"/>
              <a:gd name="T10" fmla="*/ 2147483647 w 1056"/>
              <a:gd name="T11" fmla="*/ 2147483647 h 4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56"/>
              <a:gd name="T19" fmla="*/ 0 h 473"/>
              <a:gd name="T20" fmla="*/ 1056 w 1056"/>
              <a:gd name="T21" fmla="*/ 473 h 4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56" h="473">
                <a:moveTo>
                  <a:pt x="0" y="0"/>
                </a:moveTo>
                <a:cubicBezTo>
                  <a:pt x="61" y="243"/>
                  <a:pt x="679" y="137"/>
                  <a:pt x="699" y="137"/>
                </a:cubicBezTo>
                <a:cubicBezTo>
                  <a:pt x="741" y="158"/>
                  <a:pt x="778" y="184"/>
                  <a:pt x="823" y="199"/>
                </a:cubicBezTo>
                <a:cubicBezTo>
                  <a:pt x="853" y="231"/>
                  <a:pt x="896" y="245"/>
                  <a:pt x="926" y="275"/>
                </a:cubicBezTo>
                <a:cubicBezTo>
                  <a:pt x="957" y="306"/>
                  <a:pt x="972" y="322"/>
                  <a:pt x="994" y="357"/>
                </a:cubicBezTo>
                <a:cubicBezTo>
                  <a:pt x="1003" y="408"/>
                  <a:pt x="1018" y="438"/>
                  <a:pt x="1056" y="47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AutoShape 9"/>
          <p:cNvSpPr>
            <a:spLocks noChangeArrowheads="1"/>
          </p:cNvSpPr>
          <p:nvPr/>
        </p:nvSpPr>
        <p:spPr bwMode="auto">
          <a:xfrm>
            <a:off x="4526280" y="1543050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Coverage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43017" name="AutoShape 10"/>
          <p:cNvSpPr>
            <a:spLocks/>
          </p:cNvSpPr>
          <p:nvPr/>
        </p:nvSpPr>
        <p:spPr bwMode="auto">
          <a:xfrm>
            <a:off x="3890646" y="2286001"/>
            <a:ext cx="1025049" cy="561975"/>
          </a:xfrm>
          <a:custGeom>
            <a:avLst/>
            <a:gdLst>
              <a:gd name="T0" fmla="*/ 0 w 587"/>
              <a:gd name="T1" fmla="*/ 2147483647 h 453"/>
              <a:gd name="T2" fmla="*/ 2147483647 w 587"/>
              <a:gd name="T3" fmla="*/ 2147483647 h 453"/>
              <a:gd name="T4" fmla="*/ 2147483647 w 587"/>
              <a:gd name="T5" fmla="*/ 2147483647 h 453"/>
              <a:gd name="T6" fmla="*/ 2147483647 w 587"/>
              <a:gd name="T7" fmla="*/ 2147483647 h 453"/>
              <a:gd name="T8" fmla="*/ 2147483647 w 587"/>
              <a:gd name="T9" fmla="*/ 2147483647 h 453"/>
              <a:gd name="T10" fmla="*/ 2147483647 w 587"/>
              <a:gd name="T11" fmla="*/ 2147483647 h 453"/>
              <a:gd name="T12" fmla="*/ 2147483647 w 587"/>
              <a:gd name="T13" fmla="*/ 0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7"/>
              <a:gd name="T22" fmla="*/ 0 h 453"/>
              <a:gd name="T23" fmla="*/ 587 w 587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7" h="453">
                <a:moveTo>
                  <a:pt x="0" y="453"/>
                </a:moveTo>
                <a:cubicBezTo>
                  <a:pt x="38" y="340"/>
                  <a:pt x="156" y="317"/>
                  <a:pt x="261" y="302"/>
                </a:cubicBezTo>
                <a:cubicBezTo>
                  <a:pt x="311" y="285"/>
                  <a:pt x="362" y="271"/>
                  <a:pt x="412" y="254"/>
                </a:cubicBezTo>
                <a:cubicBezTo>
                  <a:pt x="426" y="249"/>
                  <a:pt x="441" y="248"/>
                  <a:pt x="453" y="240"/>
                </a:cubicBezTo>
                <a:cubicBezTo>
                  <a:pt x="500" y="209"/>
                  <a:pt x="478" y="218"/>
                  <a:pt x="515" y="206"/>
                </a:cubicBezTo>
                <a:cubicBezTo>
                  <a:pt x="528" y="197"/>
                  <a:pt x="546" y="192"/>
                  <a:pt x="556" y="179"/>
                </a:cubicBezTo>
                <a:cubicBezTo>
                  <a:pt x="587" y="141"/>
                  <a:pt x="576" y="34"/>
                  <a:pt x="576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AutoShape 11"/>
          <p:cNvSpPr>
            <a:spLocks/>
          </p:cNvSpPr>
          <p:nvPr/>
        </p:nvSpPr>
        <p:spPr bwMode="auto">
          <a:xfrm>
            <a:off x="5004753" y="2286000"/>
            <a:ext cx="1114108" cy="584200"/>
          </a:xfrm>
          <a:custGeom>
            <a:avLst/>
            <a:gdLst>
              <a:gd name="T0" fmla="*/ 0 w 709"/>
              <a:gd name="T1" fmla="*/ 0 h 453"/>
              <a:gd name="T2" fmla="*/ 2147483647 w 709"/>
              <a:gd name="T3" fmla="*/ 2147483647 h 453"/>
              <a:gd name="T4" fmla="*/ 2147483647 w 709"/>
              <a:gd name="T5" fmla="*/ 2147483647 h 453"/>
              <a:gd name="T6" fmla="*/ 2147483647 w 709"/>
              <a:gd name="T7" fmla="*/ 2147483647 h 453"/>
              <a:gd name="T8" fmla="*/ 2147483647 w 709"/>
              <a:gd name="T9" fmla="*/ 2147483647 h 453"/>
              <a:gd name="T10" fmla="*/ 2147483647 w 709"/>
              <a:gd name="T11" fmla="*/ 2147483647 h 453"/>
              <a:gd name="T12" fmla="*/ 2147483647 w 709"/>
              <a:gd name="T13" fmla="*/ 2147483647 h 453"/>
              <a:gd name="T14" fmla="*/ 2147483647 w 709"/>
              <a:gd name="T15" fmla="*/ 2147483647 h 45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9"/>
              <a:gd name="T25" fmla="*/ 0 h 453"/>
              <a:gd name="T26" fmla="*/ 709 w 709"/>
              <a:gd name="T27" fmla="*/ 453 h 45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9" h="453">
                <a:moveTo>
                  <a:pt x="0" y="0"/>
                </a:moveTo>
                <a:cubicBezTo>
                  <a:pt x="95" y="65"/>
                  <a:pt x="204" y="46"/>
                  <a:pt x="316" y="55"/>
                </a:cubicBezTo>
                <a:cubicBezTo>
                  <a:pt x="352" y="61"/>
                  <a:pt x="366" y="73"/>
                  <a:pt x="398" y="82"/>
                </a:cubicBezTo>
                <a:cubicBezTo>
                  <a:pt x="419" y="103"/>
                  <a:pt x="436" y="108"/>
                  <a:pt x="460" y="124"/>
                </a:cubicBezTo>
                <a:cubicBezTo>
                  <a:pt x="479" y="154"/>
                  <a:pt x="509" y="168"/>
                  <a:pt x="528" y="199"/>
                </a:cubicBezTo>
                <a:cubicBezTo>
                  <a:pt x="534" y="286"/>
                  <a:pt x="510" y="302"/>
                  <a:pt x="576" y="322"/>
                </a:cubicBezTo>
                <a:cubicBezTo>
                  <a:pt x="613" y="347"/>
                  <a:pt x="630" y="344"/>
                  <a:pt x="679" y="350"/>
                </a:cubicBezTo>
                <a:cubicBezTo>
                  <a:pt x="709" y="393"/>
                  <a:pt x="693" y="362"/>
                  <a:pt x="693" y="453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2"/>
          <p:cNvSpPr>
            <a:spLocks noChangeArrowheads="1"/>
          </p:cNvSpPr>
          <p:nvPr/>
        </p:nvSpPr>
        <p:spPr bwMode="auto">
          <a:xfrm>
            <a:off x="6944837" y="1527175"/>
            <a:ext cx="100584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Constraints</a:t>
            </a:r>
          </a:p>
        </p:txBody>
      </p:sp>
      <p:sp>
        <p:nvSpPr>
          <p:cNvPr id="43020" name="AutoShape 13"/>
          <p:cNvSpPr>
            <a:spLocks/>
          </p:cNvSpPr>
          <p:nvPr/>
        </p:nvSpPr>
        <p:spPr bwMode="auto">
          <a:xfrm>
            <a:off x="6249829" y="2362201"/>
            <a:ext cx="1138555" cy="428625"/>
          </a:xfrm>
          <a:custGeom>
            <a:avLst/>
            <a:gdLst>
              <a:gd name="T0" fmla="*/ 0 w 652"/>
              <a:gd name="T1" fmla="*/ 2147483647 h 396"/>
              <a:gd name="T2" fmla="*/ 2147483647 w 652"/>
              <a:gd name="T3" fmla="*/ 2147483647 h 396"/>
              <a:gd name="T4" fmla="*/ 2147483647 w 652"/>
              <a:gd name="T5" fmla="*/ 2147483647 h 396"/>
              <a:gd name="T6" fmla="*/ 2147483647 w 652"/>
              <a:gd name="T7" fmla="*/ 2147483647 h 396"/>
              <a:gd name="T8" fmla="*/ 2147483647 w 652"/>
              <a:gd name="T9" fmla="*/ 2147483647 h 396"/>
              <a:gd name="T10" fmla="*/ 2147483647 w 652"/>
              <a:gd name="T11" fmla="*/ 2147483647 h 396"/>
              <a:gd name="T12" fmla="*/ 2147483647 w 652"/>
              <a:gd name="T13" fmla="*/ 0 h 3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52"/>
              <a:gd name="T22" fmla="*/ 0 h 396"/>
              <a:gd name="T23" fmla="*/ 652 w 652"/>
              <a:gd name="T24" fmla="*/ 396 h 3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52" h="396">
                <a:moveTo>
                  <a:pt x="0" y="391"/>
                </a:moveTo>
                <a:cubicBezTo>
                  <a:pt x="49" y="389"/>
                  <a:pt x="163" y="396"/>
                  <a:pt x="227" y="370"/>
                </a:cubicBezTo>
                <a:cubicBezTo>
                  <a:pt x="281" y="348"/>
                  <a:pt x="322" y="317"/>
                  <a:pt x="371" y="288"/>
                </a:cubicBezTo>
                <a:cubicBezTo>
                  <a:pt x="394" y="274"/>
                  <a:pt x="424" y="270"/>
                  <a:pt x="446" y="254"/>
                </a:cubicBezTo>
                <a:cubicBezTo>
                  <a:pt x="479" y="230"/>
                  <a:pt x="453" y="237"/>
                  <a:pt x="487" y="220"/>
                </a:cubicBezTo>
                <a:cubicBezTo>
                  <a:pt x="533" y="198"/>
                  <a:pt x="582" y="180"/>
                  <a:pt x="624" y="151"/>
                </a:cubicBezTo>
                <a:cubicBezTo>
                  <a:pt x="643" y="95"/>
                  <a:pt x="652" y="61"/>
                  <a:pt x="652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AutoShape 14"/>
          <p:cNvSpPr>
            <a:spLocks/>
          </p:cNvSpPr>
          <p:nvPr/>
        </p:nvSpPr>
        <p:spPr bwMode="auto">
          <a:xfrm>
            <a:off x="7528085" y="2362201"/>
            <a:ext cx="1133316" cy="485775"/>
          </a:xfrm>
          <a:custGeom>
            <a:avLst/>
            <a:gdLst>
              <a:gd name="T0" fmla="*/ 2147483647 w 649"/>
              <a:gd name="T1" fmla="*/ 2147483647 h 482"/>
              <a:gd name="T2" fmla="*/ 2147483647 w 649"/>
              <a:gd name="T3" fmla="*/ 2147483647 h 482"/>
              <a:gd name="T4" fmla="*/ 2147483647 w 649"/>
              <a:gd name="T5" fmla="*/ 2147483647 h 482"/>
              <a:gd name="T6" fmla="*/ 2147483647 w 649"/>
              <a:gd name="T7" fmla="*/ 2147483647 h 482"/>
              <a:gd name="T8" fmla="*/ 2147483647 w 649"/>
              <a:gd name="T9" fmla="*/ 2147483647 h 482"/>
              <a:gd name="T10" fmla="*/ 2147483647 w 649"/>
              <a:gd name="T11" fmla="*/ 2147483647 h 482"/>
              <a:gd name="T12" fmla="*/ 2147483647 w 649"/>
              <a:gd name="T13" fmla="*/ 2147483647 h 482"/>
              <a:gd name="T14" fmla="*/ 2147483647 w 649"/>
              <a:gd name="T15" fmla="*/ 2147483647 h 4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49"/>
              <a:gd name="T25" fmla="*/ 0 h 482"/>
              <a:gd name="T26" fmla="*/ 649 w 649"/>
              <a:gd name="T27" fmla="*/ 482 h 4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49" h="482">
                <a:moveTo>
                  <a:pt x="16" y="2"/>
                </a:moveTo>
                <a:cubicBezTo>
                  <a:pt x="91" y="21"/>
                  <a:pt x="0" y="0"/>
                  <a:pt x="167" y="16"/>
                </a:cubicBezTo>
                <a:cubicBezTo>
                  <a:pt x="202" y="19"/>
                  <a:pt x="241" y="32"/>
                  <a:pt x="276" y="36"/>
                </a:cubicBezTo>
                <a:cubicBezTo>
                  <a:pt x="303" y="45"/>
                  <a:pt x="331" y="50"/>
                  <a:pt x="359" y="57"/>
                </a:cubicBezTo>
                <a:cubicBezTo>
                  <a:pt x="505" y="172"/>
                  <a:pt x="359" y="66"/>
                  <a:pt x="455" y="119"/>
                </a:cubicBezTo>
                <a:cubicBezTo>
                  <a:pt x="481" y="133"/>
                  <a:pt x="498" y="157"/>
                  <a:pt x="523" y="173"/>
                </a:cubicBezTo>
                <a:cubicBezTo>
                  <a:pt x="562" y="225"/>
                  <a:pt x="618" y="267"/>
                  <a:pt x="640" y="331"/>
                </a:cubicBezTo>
                <a:cubicBezTo>
                  <a:pt x="649" y="436"/>
                  <a:pt x="647" y="386"/>
                  <a:pt x="647" y="482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AutoShape 15"/>
          <p:cNvSpPr>
            <a:spLocks noChangeArrowheads="1"/>
          </p:cNvSpPr>
          <p:nvPr/>
        </p:nvSpPr>
        <p:spPr bwMode="auto">
          <a:xfrm>
            <a:off x="5291138" y="467677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Input1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3" name="AutoShape 16"/>
          <p:cNvSpPr>
            <a:spLocks noChangeArrowheads="1"/>
          </p:cNvSpPr>
          <p:nvPr/>
        </p:nvSpPr>
        <p:spPr bwMode="auto">
          <a:xfrm>
            <a:off x="5495449" y="490537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Input2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…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4" name="AutoShape 17"/>
          <p:cNvSpPr>
            <a:spLocks noChangeArrowheads="1"/>
          </p:cNvSpPr>
          <p:nvPr/>
        </p:nvSpPr>
        <p:spPr bwMode="auto">
          <a:xfrm>
            <a:off x="5867400" y="5343525"/>
            <a:ext cx="838200" cy="685800"/>
          </a:xfrm>
          <a:prstGeom prst="flowChartDocumen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b="1">
                <a:solidFill>
                  <a:srgbClr val="000000"/>
                </a:solidFill>
              </a:rPr>
              <a:t>InputN</a:t>
            </a:r>
          </a:p>
          <a:p>
            <a:pPr algn="ctr" defTabSz="457200" eaLnBrk="0" hangingPunct="0"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43025" name="AutoShape 18"/>
          <p:cNvSpPr>
            <a:spLocks/>
          </p:cNvSpPr>
          <p:nvPr/>
        </p:nvSpPr>
        <p:spPr bwMode="auto">
          <a:xfrm>
            <a:off x="6681153" y="4448175"/>
            <a:ext cx="1772444" cy="750888"/>
          </a:xfrm>
          <a:custGeom>
            <a:avLst/>
            <a:gdLst>
              <a:gd name="T0" fmla="*/ 2147483647 w 1015"/>
              <a:gd name="T1" fmla="*/ 0 h 473"/>
              <a:gd name="T2" fmla="*/ 2147483647 w 1015"/>
              <a:gd name="T3" fmla="*/ 2147483647 h 473"/>
              <a:gd name="T4" fmla="*/ 2147483647 w 1015"/>
              <a:gd name="T5" fmla="*/ 2147483647 h 473"/>
              <a:gd name="T6" fmla="*/ 2147483647 w 1015"/>
              <a:gd name="T7" fmla="*/ 2147483647 h 473"/>
              <a:gd name="T8" fmla="*/ 2147483647 w 1015"/>
              <a:gd name="T9" fmla="*/ 2147483647 h 473"/>
              <a:gd name="T10" fmla="*/ 2147483647 w 1015"/>
              <a:gd name="T11" fmla="*/ 2147483647 h 473"/>
              <a:gd name="T12" fmla="*/ 2147483647 w 1015"/>
              <a:gd name="T13" fmla="*/ 2147483647 h 473"/>
              <a:gd name="T14" fmla="*/ 2147483647 w 1015"/>
              <a:gd name="T15" fmla="*/ 2147483647 h 473"/>
              <a:gd name="T16" fmla="*/ 2147483647 w 1015"/>
              <a:gd name="T17" fmla="*/ 2147483647 h 473"/>
              <a:gd name="T18" fmla="*/ 2147483647 w 1015"/>
              <a:gd name="T19" fmla="*/ 2147483647 h 473"/>
              <a:gd name="T20" fmla="*/ 0 w 1015"/>
              <a:gd name="T21" fmla="*/ 2147483647 h 4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15"/>
              <a:gd name="T34" fmla="*/ 0 h 473"/>
              <a:gd name="T35" fmla="*/ 1015 w 1015"/>
              <a:gd name="T36" fmla="*/ 473 h 4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15" h="473">
                <a:moveTo>
                  <a:pt x="1015" y="0"/>
                </a:moveTo>
                <a:cubicBezTo>
                  <a:pt x="1013" y="53"/>
                  <a:pt x="1012" y="105"/>
                  <a:pt x="1008" y="158"/>
                </a:cubicBezTo>
                <a:cubicBezTo>
                  <a:pt x="1006" y="186"/>
                  <a:pt x="982" y="200"/>
                  <a:pt x="967" y="219"/>
                </a:cubicBezTo>
                <a:cubicBezTo>
                  <a:pt x="947" y="245"/>
                  <a:pt x="930" y="280"/>
                  <a:pt x="905" y="302"/>
                </a:cubicBezTo>
                <a:cubicBezTo>
                  <a:pt x="866" y="336"/>
                  <a:pt x="809" y="375"/>
                  <a:pt x="761" y="391"/>
                </a:cubicBezTo>
                <a:cubicBezTo>
                  <a:pt x="712" y="425"/>
                  <a:pt x="676" y="432"/>
                  <a:pt x="617" y="439"/>
                </a:cubicBezTo>
                <a:cubicBezTo>
                  <a:pt x="580" y="449"/>
                  <a:pt x="554" y="455"/>
                  <a:pt x="515" y="459"/>
                </a:cubicBezTo>
                <a:cubicBezTo>
                  <a:pt x="503" y="457"/>
                  <a:pt x="491" y="456"/>
                  <a:pt x="480" y="453"/>
                </a:cubicBezTo>
                <a:cubicBezTo>
                  <a:pt x="466" y="449"/>
                  <a:pt x="439" y="439"/>
                  <a:pt x="439" y="439"/>
                </a:cubicBezTo>
                <a:cubicBezTo>
                  <a:pt x="363" y="445"/>
                  <a:pt x="295" y="465"/>
                  <a:pt x="220" y="473"/>
                </a:cubicBezTo>
                <a:cubicBezTo>
                  <a:pt x="147" y="471"/>
                  <a:pt x="0" y="466"/>
                  <a:pt x="0" y="466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utoShape 19"/>
          <p:cNvSpPr>
            <a:spLocks/>
          </p:cNvSpPr>
          <p:nvPr/>
        </p:nvSpPr>
        <p:spPr bwMode="auto">
          <a:xfrm>
            <a:off x="1688624" y="4535489"/>
            <a:ext cx="3365023" cy="968375"/>
          </a:xfrm>
          <a:custGeom>
            <a:avLst/>
            <a:gdLst>
              <a:gd name="T0" fmla="*/ 2147483647 w 1927"/>
              <a:gd name="T1" fmla="*/ 2147483647 h 610"/>
              <a:gd name="T2" fmla="*/ 2147483647 w 1927"/>
              <a:gd name="T3" fmla="*/ 2147483647 h 610"/>
              <a:gd name="T4" fmla="*/ 2147483647 w 1927"/>
              <a:gd name="T5" fmla="*/ 2147483647 h 610"/>
              <a:gd name="T6" fmla="*/ 2147483647 w 1927"/>
              <a:gd name="T7" fmla="*/ 2147483647 h 610"/>
              <a:gd name="T8" fmla="*/ 2147483647 w 1927"/>
              <a:gd name="T9" fmla="*/ 2147483647 h 610"/>
              <a:gd name="T10" fmla="*/ 2147483647 w 1927"/>
              <a:gd name="T11" fmla="*/ 2147483647 h 610"/>
              <a:gd name="T12" fmla="*/ 2147483647 w 1927"/>
              <a:gd name="T13" fmla="*/ 2147483647 h 610"/>
              <a:gd name="T14" fmla="*/ 2147483647 w 1927"/>
              <a:gd name="T15" fmla="*/ 2147483647 h 610"/>
              <a:gd name="T16" fmla="*/ 2147483647 w 1927"/>
              <a:gd name="T17" fmla="*/ 2147483647 h 610"/>
              <a:gd name="T18" fmla="*/ 2147483647 w 1927"/>
              <a:gd name="T19" fmla="*/ 2147483647 h 610"/>
              <a:gd name="T20" fmla="*/ 0 w 1927"/>
              <a:gd name="T21" fmla="*/ 0 h 6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27"/>
              <a:gd name="T34" fmla="*/ 0 h 610"/>
              <a:gd name="T35" fmla="*/ 1927 w 1927"/>
              <a:gd name="T36" fmla="*/ 610 h 6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27" h="610">
                <a:moveTo>
                  <a:pt x="1927" y="610"/>
                </a:moveTo>
                <a:cubicBezTo>
                  <a:pt x="1699" y="601"/>
                  <a:pt x="1480" y="577"/>
                  <a:pt x="1255" y="562"/>
                </a:cubicBezTo>
                <a:cubicBezTo>
                  <a:pt x="1107" y="524"/>
                  <a:pt x="947" y="522"/>
                  <a:pt x="795" y="514"/>
                </a:cubicBezTo>
                <a:cubicBezTo>
                  <a:pt x="753" y="508"/>
                  <a:pt x="714" y="499"/>
                  <a:pt x="672" y="494"/>
                </a:cubicBezTo>
                <a:cubicBezTo>
                  <a:pt x="573" y="460"/>
                  <a:pt x="482" y="429"/>
                  <a:pt x="377" y="418"/>
                </a:cubicBezTo>
                <a:cubicBezTo>
                  <a:pt x="289" y="373"/>
                  <a:pt x="427" y="440"/>
                  <a:pt x="308" y="398"/>
                </a:cubicBezTo>
                <a:cubicBezTo>
                  <a:pt x="272" y="385"/>
                  <a:pt x="240" y="359"/>
                  <a:pt x="206" y="343"/>
                </a:cubicBezTo>
                <a:cubicBezTo>
                  <a:pt x="190" y="319"/>
                  <a:pt x="174" y="304"/>
                  <a:pt x="151" y="288"/>
                </a:cubicBezTo>
                <a:cubicBezTo>
                  <a:pt x="137" y="245"/>
                  <a:pt x="108" y="219"/>
                  <a:pt x="82" y="185"/>
                </a:cubicBezTo>
                <a:cubicBezTo>
                  <a:pt x="56" y="151"/>
                  <a:pt x="43" y="116"/>
                  <a:pt x="20" y="82"/>
                </a:cubicBezTo>
                <a:cubicBezTo>
                  <a:pt x="12" y="44"/>
                  <a:pt x="0" y="42"/>
                  <a:pt x="0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AutoShape 20"/>
          <p:cNvSpPr>
            <a:spLocks/>
          </p:cNvSpPr>
          <p:nvPr/>
        </p:nvSpPr>
        <p:spPr bwMode="auto">
          <a:xfrm>
            <a:off x="3773647" y="4546601"/>
            <a:ext cx="1327150" cy="815975"/>
          </a:xfrm>
          <a:custGeom>
            <a:avLst/>
            <a:gdLst>
              <a:gd name="T0" fmla="*/ 2147483647 w 760"/>
              <a:gd name="T1" fmla="*/ 2147483647 h 514"/>
              <a:gd name="T2" fmla="*/ 2147483647 w 760"/>
              <a:gd name="T3" fmla="*/ 2147483647 h 514"/>
              <a:gd name="T4" fmla="*/ 2147483647 w 760"/>
              <a:gd name="T5" fmla="*/ 2147483647 h 514"/>
              <a:gd name="T6" fmla="*/ 2147483647 w 760"/>
              <a:gd name="T7" fmla="*/ 2147483647 h 514"/>
              <a:gd name="T8" fmla="*/ 2147483647 w 760"/>
              <a:gd name="T9" fmla="*/ 2147483647 h 514"/>
              <a:gd name="T10" fmla="*/ 2147483647 w 760"/>
              <a:gd name="T11" fmla="*/ 2147483647 h 514"/>
              <a:gd name="T12" fmla="*/ 2147483647 w 760"/>
              <a:gd name="T13" fmla="*/ 2147483647 h 514"/>
              <a:gd name="T14" fmla="*/ 2147483647 w 760"/>
              <a:gd name="T15" fmla="*/ 2147483647 h 514"/>
              <a:gd name="T16" fmla="*/ 2147483647 w 760"/>
              <a:gd name="T17" fmla="*/ 2147483647 h 514"/>
              <a:gd name="T18" fmla="*/ 2147483647 w 760"/>
              <a:gd name="T19" fmla="*/ 2147483647 h 514"/>
              <a:gd name="T20" fmla="*/ 2147483647 w 760"/>
              <a:gd name="T21" fmla="*/ 2147483647 h 514"/>
              <a:gd name="T22" fmla="*/ 2147483647 w 760"/>
              <a:gd name="T23" fmla="*/ 0 h 5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0"/>
              <a:gd name="T37" fmla="*/ 0 h 514"/>
              <a:gd name="T38" fmla="*/ 760 w 760"/>
              <a:gd name="T39" fmla="*/ 514 h 5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0" h="514">
                <a:moveTo>
                  <a:pt x="760" y="514"/>
                </a:moveTo>
                <a:cubicBezTo>
                  <a:pt x="675" y="502"/>
                  <a:pt x="590" y="483"/>
                  <a:pt x="506" y="466"/>
                </a:cubicBezTo>
                <a:cubicBezTo>
                  <a:pt x="457" y="456"/>
                  <a:pt x="406" y="458"/>
                  <a:pt x="356" y="452"/>
                </a:cubicBezTo>
                <a:cubicBezTo>
                  <a:pt x="306" y="446"/>
                  <a:pt x="260" y="427"/>
                  <a:pt x="212" y="411"/>
                </a:cubicBezTo>
                <a:cubicBezTo>
                  <a:pt x="198" y="406"/>
                  <a:pt x="184" y="401"/>
                  <a:pt x="170" y="397"/>
                </a:cubicBezTo>
                <a:cubicBezTo>
                  <a:pt x="163" y="395"/>
                  <a:pt x="150" y="391"/>
                  <a:pt x="150" y="391"/>
                </a:cubicBezTo>
                <a:cubicBezTo>
                  <a:pt x="129" y="377"/>
                  <a:pt x="109" y="370"/>
                  <a:pt x="88" y="356"/>
                </a:cubicBezTo>
                <a:cubicBezTo>
                  <a:pt x="83" y="349"/>
                  <a:pt x="80" y="342"/>
                  <a:pt x="74" y="336"/>
                </a:cubicBezTo>
                <a:cubicBezTo>
                  <a:pt x="68" y="330"/>
                  <a:pt x="59" y="328"/>
                  <a:pt x="54" y="322"/>
                </a:cubicBezTo>
                <a:cubicBezTo>
                  <a:pt x="45" y="310"/>
                  <a:pt x="42" y="294"/>
                  <a:pt x="33" y="281"/>
                </a:cubicBezTo>
                <a:cubicBezTo>
                  <a:pt x="23" y="252"/>
                  <a:pt x="21" y="222"/>
                  <a:pt x="13" y="192"/>
                </a:cubicBezTo>
                <a:cubicBezTo>
                  <a:pt x="0" y="92"/>
                  <a:pt x="6" y="155"/>
                  <a:pt x="6" y="0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AutoShape 21"/>
          <p:cNvSpPr>
            <a:spLocks noChangeArrowheads="1"/>
          </p:cNvSpPr>
          <p:nvPr/>
        </p:nvSpPr>
        <p:spPr bwMode="auto">
          <a:xfrm>
            <a:off x="226314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AutoShape 22"/>
          <p:cNvSpPr>
            <a:spLocks noChangeArrowheads="1"/>
          </p:cNvSpPr>
          <p:nvPr/>
        </p:nvSpPr>
        <p:spPr bwMode="auto">
          <a:xfrm>
            <a:off x="461010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AutoShape 23"/>
          <p:cNvSpPr>
            <a:spLocks noChangeArrowheads="1"/>
          </p:cNvSpPr>
          <p:nvPr/>
        </p:nvSpPr>
        <p:spPr bwMode="auto">
          <a:xfrm>
            <a:off x="6957060" y="3533775"/>
            <a:ext cx="75438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2472" name="Rectangle 24"/>
          <p:cNvSpPr>
            <a:spLocks noChangeArrowheads="1"/>
          </p:cNvSpPr>
          <p:nvPr/>
        </p:nvSpPr>
        <p:spPr bwMode="auto">
          <a:xfrm>
            <a:off x="251460" y="241300"/>
            <a:ext cx="888492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SAGE Architecture </a:t>
            </a:r>
          </a:p>
        </p:txBody>
      </p:sp>
      <p:sp>
        <p:nvSpPr>
          <p:cNvPr id="43035" name="Text Box 29"/>
          <p:cNvSpPr txBox="1">
            <a:spLocks noChangeArrowheads="1"/>
          </p:cNvSpPr>
          <p:nvPr/>
        </p:nvSpPr>
        <p:spPr bwMode="auto">
          <a:xfrm>
            <a:off x="401637" y="5815014"/>
            <a:ext cx="3228000" cy="1016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/>
              <a:t>SAGE is mostly developed by </a:t>
            </a:r>
            <a:endParaRPr lang="en-US" sz="2000" dirty="0" smtClean="0"/>
          </a:p>
          <a:p>
            <a:pPr eaLnBrk="0" hangingPunct="0"/>
            <a:r>
              <a:rPr lang="en-US" sz="2000" dirty="0" smtClean="0"/>
              <a:t>in the Windows division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rgbClr val="5874B4"/>
                </a:solidFill>
              </a:rPr>
              <a:t>Michael Levin et.al.</a:t>
            </a:r>
            <a:endParaRPr lang="en-US" sz="2000" dirty="0">
              <a:solidFill>
                <a:srgbClr val="5874B4"/>
              </a:solidFill>
            </a:endParaRPr>
          </a:p>
        </p:txBody>
      </p:sp>
      <p:cxnSp>
        <p:nvCxnSpPr>
          <p:cNvPr id="29" name="Straight Arrow Connector 28"/>
          <p:cNvCxnSpPr>
            <a:endCxn id="43012" idx="2"/>
          </p:cNvCxnSpPr>
          <p:nvPr/>
        </p:nvCxnSpPr>
        <p:spPr>
          <a:xfrm rot="5400000" flipH="1" flipV="1">
            <a:off x="7495920" y="4963987"/>
            <a:ext cx="1603822" cy="419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43011" idx="2"/>
          </p:cNvCxnSpPr>
          <p:nvPr/>
        </p:nvCxnSpPr>
        <p:spPr>
          <a:xfrm rot="10800000">
            <a:off x="6160770" y="4371975"/>
            <a:ext cx="1927162" cy="165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7057868" y="6060635"/>
            <a:ext cx="2255874" cy="708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smtClean="0"/>
              <a:t>Microsoft Research </a:t>
            </a:r>
          </a:p>
          <a:p>
            <a:pPr eaLnBrk="0" hangingPunct="0"/>
            <a:r>
              <a:rPr lang="en-US" sz="2000" dirty="0" smtClean="0"/>
              <a:t>algorithms/tools</a:t>
            </a:r>
            <a:endParaRPr lang="en-US" sz="2000" dirty="0">
              <a:solidFill>
                <a:srgbClr val="5874B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97364"/>
            <a:ext cx="9052560" cy="1143000"/>
          </a:xfrm>
        </p:spPr>
        <p:txBody>
          <a:bodyPr/>
          <a:lstStyle/>
          <a:p>
            <a:r>
              <a:rPr lang="en-US" dirty="0" smtClean="0"/>
              <a:t>SAGE: nuts and bolts</a:t>
            </a:r>
            <a:endParaRPr lang="en-US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3" cstate="print"/>
          <a:srcRect l="25625" t="11000" r="4479" b="10000"/>
          <a:stretch>
            <a:fillRect/>
          </a:stretch>
        </p:blipFill>
        <p:spPr bwMode="auto">
          <a:xfrm>
            <a:off x="399066" y="1012401"/>
            <a:ext cx="7302500" cy="51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g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8038" y="2640347"/>
            <a:ext cx="454223" cy="605631"/>
          </a:xfrm>
        </p:spPr>
      </p:pic>
      <p:grpSp>
        <p:nvGrpSpPr>
          <p:cNvPr id="30" name="Group 29"/>
          <p:cNvGrpSpPr/>
          <p:nvPr/>
        </p:nvGrpSpPr>
        <p:grpSpPr>
          <a:xfrm>
            <a:off x="4803819" y="1493950"/>
            <a:ext cx="2975021" cy="6254839"/>
            <a:chOff x="1738646" y="283336"/>
            <a:chExt cx="2975021" cy="6254839"/>
          </a:xfrm>
        </p:grpSpPr>
        <p:sp>
          <p:nvSpPr>
            <p:cNvPr id="31" name="Oval 30"/>
            <p:cNvSpPr/>
            <p:nvPr/>
          </p:nvSpPr>
          <p:spPr>
            <a:xfrm>
              <a:off x="1738647" y="28333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2701154" y="1132420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78849" y="193917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2724803" y="2860469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35" name="Shape 16"/>
            <p:cNvCxnSpPr>
              <a:stCxn id="31" idx="2"/>
              <a:endCxn id="33" idx="2"/>
            </p:cNvCxnSpPr>
            <p:nvPr/>
          </p:nvCxnSpPr>
          <p:spPr>
            <a:xfrm rot="10800000" flipH="1" flipV="1">
              <a:off x="1738646" y="477554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6" name="Shape 16"/>
            <p:cNvCxnSpPr/>
            <p:nvPr/>
          </p:nvCxnSpPr>
          <p:spPr>
            <a:xfrm rot="10800000" flipH="1" flipV="1">
              <a:off x="1778849" y="2193153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833241" y="3669716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38" name="Shape 37"/>
            <p:cNvCxnSpPr>
              <a:stCxn id="31" idx="6"/>
              <a:endCxn id="32" idx="0"/>
            </p:cNvCxnSpPr>
            <p:nvPr/>
          </p:nvCxnSpPr>
          <p:spPr>
            <a:xfrm>
              <a:off x="2490679" y="477555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9" name="Shape 38"/>
            <p:cNvCxnSpPr>
              <a:stCxn id="32" idx="4"/>
              <a:endCxn id="33" idx="6"/>
            </p:cNvCxnSpPr>
            <p:nvPr/>
          </p:nvCxnSpPr>
          <p:spPr>
            <a:xfrm rot="5400000">
              <a:off x="2398432" y="1653306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0" name="Shape 39"/>
            <p:cNvCxnSpPr/>
            <p:nvPr/>
          </p:nvCxnSpPr>
          <p:spPr>
            <a:xfrm>
              <a:off x="2530882" y="2193154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1" name="Shape 40"/>
            <p:cNvCxnSpPr/>
            <p:nvPr/>
          </p:nvCxnSpPr>
          <p:spPr>
            <a:xfrm rot="5400000">
              <a:off x="2396068" y="3309147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280548" y="3684655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044061" y="1329129"/>
              <a:ext cx="707099" cy="2597054"/>
            </a:xfrm>
            <a:custGeom>
              <a:avLst/>
              <a:gdLst>
                <a:gd name="connsiteX0" fmla="*/ 0 w 641797"/>
                <a:gd name="connsiteY0" fmla="*/ 0 h 2238778"/>
                <a:gd name="connsiteX1" fmla="*/ 540913 w 641797"/>
                <a:gd name="connsiteY1" fmla="*/ 618186 h 2238778"/>
                <a:gd name="connsiteX2" fmla="*/ 605307 w 641797"/>
                <a:gd name="connsiteY2" fmla="*/ 2009105 h 2238778"/>
                <a:gd name="connsiteX3" fmla="*/ 605307 w 641797"/>
                <a:gd name="connsiteY3" fmla="*/ 1996226 h 223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97" h="2238778">
                  <a:moveTo>
                    <a:pt x="0" y="0"/>
                  </a:moveTo>
                  <a:cubicBezTo>
                    <a:pt x="220014" y="141667"/>
                    <a:pt x="440029" y="283335"/>
                    <a:pt x="540913" y="618186"/>
                  </a:cubicBezTo>
                  <a:cubicBezTo>
                    <a:pt x="641797" y="953037"/>
                    <a:pt x="594575" y="1779432"/>
                    <a:pt x="605307" y="2009105"/>
                  </a:cubicBezTo>
                  <a:cubicBezTo>
                    <a:pt x="616039" y="2238778"/>
                    <a:pt x="610673" y="2117502"/>
                    <a:pt x="605307" y="1996226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hape 43"/>
            <p:cNvCxnSpPr/>
            <p:nvPr/>
          </p:nvCxnSpPr>
          <p:spPr>
            <a:xfrm>
              <a:off x="3110277" y="3087059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694060" y="4486433"/>
              <a:ext cx="3547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+</a:t>
              </a:r>
              <a:endParaRPr lang="en-US" dirty="0"/>
            </a:p>
          </p:txBody>
        </p:sp>
        <p:cxnSp>
          <p:nvCxnSpPr>
            <p:cNvPr id="46" name="Shape 16"/>
            <p:cNvCxnSpPr/>
            <p:nvPr/>
          </p:nvCxnSpPr>
          <p:spPr>
            <a:xfrm rot="10800000" flipH="1" flipV="1">
              <a:off x="1748106" y="3848996"/>
              <a:ext cx="40202" cy="1655840"/>
            </a:xfrm>
            <a:prstGeom prst="curvedConnector3">
              <a:avLst>
                <a:gd name="adj1" fmla="val -62649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1802498" y="5295679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48" name="Shape 47"/>
            <p:cNvCxnSpPr/>
            <p:nvPr/>
          </p:nvCxnSpPr>
          <p:spPr>
            <a:xfrm>
              <a:off x="2500139" y="3819117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9" name="Shape 48"/>
            <p:cNvCxnSpPr/>
            <p:nvPr/>
          </p:nvCxnSpPr>
          <p:spPr>
            <a:xfrm rot="5400000">
              <a:off x="2365325" y="4935110"/>
              <a:ext cx="612537" cy="347639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3249805" y="5310618"/>
              <a:ext cx="752032" cy="3884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xor</a:t>
              </a:r>
              <a:endParaRPr lang="en-US" dirty="0"/>
            </a:p>
          </p:txBody>
        </p:sp>
        <p:cxnSp>
          <p:nvCxnSpPr>
            <p:cNvPr id="51" name="Shape 50"/>
            <p:cNvCxnSpPr/>
            <p:nvPr/>
          </p:nvCxnSpPr>
          <p:spPr>
            <a:xfrm>
              <a:off x="3079534" y="4713022"/>
              <a:ext cx="387841" cy="654865"/>
            </a:xfrm>
            <a:prstGeom prst="curvedConnector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4006568" y="3941121"/>
              <a:ext cx="707099" cy="2597054"/>
            </a:xfrm>
            <a:custGeom>
              <a:avLst/>
              <a:gdLst>
                <a:gd name="connsiteX0" fmla="*/ 0 w 641797"/>
                <a:gd name="connsiteY0" fmla="*/ 0 h 2238778"/>
                <a:gd name="connsiteX1" fmla="*/ 540913 w 641797"/>
                <a:gd name="connsiteY1" fmla="*/ 618186 h 2238778"/>
                <a:gd name="connsiteX2" fmla="*/ 605307 w 641797"/>
                <a:gd name="connsiteY2" fmla="*/ 2009105 h 2238778"/>
                <a:gd name="connsiteX3" fmla="*/ 605307 w 641797"/>
                <a:gd name="connsiteY3" fmla="*/ 1996226 h 223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797" h="2238778">
                  <a:moveTo>
                    <a:pt x="0" y="0"/>
                  </a:moveTo>
                  <a:cubicBezTo>
                    <a:pt x="220014" y="141667"/>
                    <a:pt x="440029" y="283335"/>
                    <a:pt x="540913" y="618186"/>
                  </a:cubicBezTo>
                  <a:cubicBezTo>
                    <a:pt x="641797" y="953037"/>
                    <a:pt x="594575" y="1779432"/>
                    <a:pt x="605307" y="2009105"/>
                  </a:cubicBezTo>
                  <a:cubicBezTo>
                    <a:pt x="616039" y="2238778"/>
                    <a:pt x="610673" y="2117502"/>
                    <a:pt x="605307" y="1996226"/>
                  </a:cubicBezTo>
                </a:path>
              </a:pathLst>
            </a:custGeom>
            <a:no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2" idx="4"/>
              <a:endCxn id="50" idx="0"/>
            </p:cNvCxnSpPr>
            <p:nvPr/>
          </p:nvCxnSpPr>
          <p:spPr>
            <a:xfrm rot="5400000">
              <a:off x="3022430" y="4676483"/>
              <a:ext cx="1237525" cy="307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741979" y="3468394"/>
            <a:ext cx="3316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bottleneck in this case </a:t>
            </a:r>
          </a:p>
          <a:p>
            <a:r>
              <a:rPr lang="en-US" dirty="0" smtClean="0"/>
              <a:t>Was to handle shared structures</a:t>
            </a:r>
          </a:p>
          <a:p>
            <a:r>
              <a:rPr lang="en-US" dirty="0" smtClean="0"/>
              <a:t>With alternated </a:t>
            </a:r>
            <a:r>
              <a:rPr lang="en-US" dirty="0" err="1" smtClean="0"/>
              <a:t>xor</a:t>
            </a:r>
            <a:r>
              <a:rPr lang="en-US" dirty="0" smtClean="0"/>
              <a:t> and addition.</a:t>
            </a:r>
            <a:endParaRPr lang="en-US" dirty="0"/>
          </a:p>
        </p:txBody>
      </p:sp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5" cstate="print"/>
          <a:srcRect l="18592" t="6930" r="5035" b="6704"/>
          <a:stretch>
            <a:fillRect/>
          </a:stretch>
        </p:blipFill>
        <p:spPr bwMode="auto">
          <a:xfrm>
            <a:off x="2717442" y="1600053"/>
            <a:ext cx="7147775" cy="505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PREfix</a:t>
            </a:r>
            <a:r>
              <a:rPr lang="en-US" dirty="0" smtClean="0"/>
              <a:t>: What is wrong here?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881932" y="1977886"/>
            <a:ext cx="4249310" cy="396571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binary_search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i</a:t>
            </a:r>
            <a:r>
              <a:rPr lang="en-US" sz="2000" b="1" dirty="0" err="1" smtClean="0">
                <a:solidFill>
                  <a:srgbClr val="000000"/>
                </a:solidFill>
              </a:rPr>
              <a:t>nt</a:t>
            </a:r>
            <a:r>
              <a:rPr lang="en-US" sz="2000" dirty="0" smtClean="0">
                <a:solidFill>
                  <a:srgbClr val="000000"/>
                </a:solidFill>
              </a:rPr>
              <a:t>[] </a:t>
            </a:r>
            <a:r>
              <a:rPr lang="en-US" sz="2000" dirty="0" err="1" smtClean="0">
                <a:solidFill>
                  <a:srgbClr val="000000"/>
                </a:solidFill>
              </a:rPr>
              <a:t>arr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low,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                      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high, </a:t>
            </a:r>
            <a:r>
              <a:rPr lang="en-US" sz="2000" b="1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key)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while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(low &lt;= high) 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{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// Find middle value 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mid = (low + high) / 2;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arr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[mid];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== key)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mid;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if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val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&lt; key) low = mid+1;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else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high = mid-1;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}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return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-1;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}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35040" y="1958008"/>
            <a:ext cx="3436620" cy="398559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07/7/7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void </a:t>
            </a:r>
            <a:r>
              <a:rPr lang="en-US" sz="2000" dirty="0" err="1" smtClean="0">
                <a:solidFill>
                  <a:srgbClr val="000000"/>
                </a:solidFill>
              </a:rPr>
              <a:t>itoa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n, char* s) {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if (n &lt; 0) {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   *s++ = ‘-’;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    n = -n;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}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// Add digits to s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    ….</a:t>
            </a:r>
          </a:p>
          <a:p>
            <a:pPr marL="384175" indent="-384175" defTabSz="91281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8130540" y="533400"/>
            <a:ext cx="2556510" cy="177469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INT_MIN= INT_MIN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2430780" y="1219200"/>
            <a:ext cx="3918585" cy="1774698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3(INT_MAX+1)/4 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(INT_MAX+1)/4 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INT_MIN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502920" y="5410200"/>
            <a:ext cx="326898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Package: </a:t>
            </a:r>
            <a:r>
              <a:rPr lang="en-US" dirty="0" err="1" smtClean="0">
                <a:solidFill>
                  <a:srgbClr val="FFFFFF"/>
                </a:solidFill>
              </a:rPr>
              <a:t>java.util.Arrays</a:t>
            </a:r>
            <a:endParaRPr lang="en-US" dirty="0" smtClean="0">
              <a:solidFill>
                <a:srgbClr val="FFFFFF"/>
              </a:solidFill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Function: </a:t>
            </a:r>
            <a:r>
              <a:rPr lang="en-US" dirty="0" err="1" smtClean="0">
                <a:solidFill>
                  <a:srgbClr val="FFFFFF"/>
                </a:solidFill>
              </a:rPr>
              <a:t>binary_search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5448300" y="5410200"/>
            <a:ext cx="385572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Book: Kernighan and Ritchie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Function: </a:t>
            </a:r>
            <a:r>
              <a:rPr lang="en-US" dirty="0" err="1" smtClean="0">
                <a:solidFill>
                  <a:srgbClr val="FFFFFF"/>
                </a:solidFill>
              </a:rPr>
              <a:t>itoa</a:t>
            </a:r>
            <a:r>
              <a:rPr lang="en-US" dirty="0" smtClean="0">
                <a:solidFill>
                  <a:srgbClr val="FFFFFF"/>
                </a:solidFill>
              </a:rPr>
              <a:t> (integer to </a:t>
            </a:r>
            <a:r>
              <a:rPr lang="en-US" dirty="0" err="1" smtClean="0">
                <a:solidFill>
                  <a:srgbClr val="FFFFFF"/>
                </a:solidFill>
              </a:rPr>
              <a:t>ascii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thumbnailCARL17PJ.jpg"/>
          <p:cNvPicPr>
            <a:picLocks noChangeAspect="1"/>
          </p:cNvPicPr>
          <p:nvPr/>
        </p:nvPicPr>
        <p:blipFill>
          <a:blip r:embed="rId2" cstate="print"/>
          <a:srcRect l="10000" r="15000"/>
          <a:stretch>
            <a:fillRect/>
          </a:stretch>
        </p:blipFill>
        <p:spPr>
          <a:xfrm>
            <a:off x="9136380" y="5943600"/>
            <a:ext cx="691515" cy="838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4294967295"/>
          </p:nvPr>
        </p:nvSpPr>
        <p:spPr>
          <a:xfrm>
            <a:off x="0" y="6356355"/>
            <a:ext cx="2346960" cy="365125"/>
          </a:xfrm>
          <a:prstGeom prst="rect">
            <a:avLst/>
          </a:prstGeo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6/26/2009</a:t>
            </a: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167640" y="1524000"/>
            <a:ext cx="4107180" cy="4191000"/>
          </a:xfrm>
          <a:ln w="190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int</a:t>
            </a:r>
            <a:r>
              <a:rPr lang="en-US" sz="1100" dirty="0" smtClean="0"/>
              <a:t> </a:t>
            </a:r>
            <a:r>
              <a:rPr lang="en-US" sz="1100" dirty="0" err="1" smtClean="0"/>
              <a:t>init_name</a:t>
            </a:r>
            <a:r>
              <a:rPr lang="en-US" sz="1100" dirty="0" smtClean="0"/>
              <a:t>(char **</a:t>
            </a:r>
            <a:r>
              <a:rPr lang="en-US" sz="1100" dirty="0" err="1" smtClean="0"/>
              <a:t>outname</a:t>
            </a:r>
            <a:r>
              <a:rPr lang="en-US" sz="1100" dirty="0" smtClean="0"/>
              <a:t>, </a:t>
            </a:r>
            <a:r>
              <a:rPr lang="en-US" sz="1100" dirty="0" err="1" smtClean="0"/>
              <a:t>uint</a:t>
            </a:r>
            <a:r>
              <a:rPr lang="en-US" sz="1100" dirty="0" smtClean="0"/>
              <a:t> n)</a:t>
            </a:r>
          </a:p>
          <a:p>
            <a:pPr algn="l">
              <a:buNone/>
            </a:pPr>
            <a:r>
              <a:rPr lang="en-US" sz="1100" dirty="0" smtClean="0"/>
              <a:t>	{</a:t>
            </a:r>
          </a:p>
          <a:p>
            <a:pPr algn="l">
              <a:buNone/>
            </a:pPr>
            <a:r>
              <a:rPr lang="en-US" sz="1100" dirty="0" smtClean="0"/>
              <a:t>	    if (n == 0) return 0;</a:t>
            </a:r>
          </a:p>
          <a:p>
            <a:pPr algn="l">
              <a:buNone/>
            </a:pPr>
            <a:r>
              <a:rPr lang="en-US" sz="1100" dirty="0" smtClean="0"/>
              <a:t>	    else if (n &gt; UINT16_MAX) exit(1);</a:t>
            </a:r>
          </a:p>
          <a:p>
            <a:pPr algn="l">
              <a:buNone/>
            </a:pPr>
            <a:r>
              <a:rPr lang="en-US" sz="1100" dirty="0" smtClean="0"/>
              <a:t>	    else if ((*</a:t>
            </a:r>
            <a:r>
              <a:rPr lang="en-US" sz="1100" dirty="0" err="1" smtClean="0"/>
              <a:t>outname</a:t>
            </a:r>
            <a:r>
              <a:rPr lang="en-US" sz="1100" dirty="0" smtClean="0"/>
              <a:t> = </a:t>
            </a:r>
            <a:r>
              <a:rPr lang="en-US" sz="1100" dirty="0" err="1" smtClean="0"/>
              <a:t>malloc</a:t>
            </a:r>
            <a:r>
              <a:rPr lang="en-US" sz="1100" dirty="0" smtClean="0"/>
              <a:t>(n)) == NULL) {</a:t>
            </a:r>
          </a:p>
          <a:p>
            <a:pPr>
              <a:buNone/>
            </a:pPr>
            <a:r>
              <a:rPr lang="en-US" sz="1100" dirty="0" smtClean="0"/>
              <a:t>	        return 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0xC0000095; // NT_STATUS_NO_MEM</a:t>
            </a:r>
            <a:r>
              <a:rPr lang="en-US" sz="1100" dirty="0" smtClean="0"/>
              <a:t>;</a:t>
            </a:r>
          </a:p>
          <a:p>
            <a:pPr algn="l">
              <a:buNone/>
            </a:pPr>
            <a:r>
              <a:rPr lang="en-US" sz="1100" dirty="0" smtClean="0"/>
              <a:t>	    }</a:t>
            </a:r>
          </a:p>
          <a:p>
            <a:pPr algn="l">
              <a:buNone/>
            </a:pPr>
            <a:r>
              <a:rPr lang="en-US" sz="1100" dirty="0" smtClean="0"/>
              <a:t>	    return 0;</a:t>
            </a:r>
          </a:p>
          <a:p>
            <a:pPr algn="l">
              <a:buNone/>
            </a:pPr>
            <a:r>
              <a:rPr lang="en-US" sz="1100" dirty="0" smtClean="0"/>
              <a:t>	}</a:t>
            </a:r>
          </a:p>
          <a:p>
            <a:pPr algn="l"/>
            <a:endParaRPr lang="en-US" sz="1100" dirty="0" smtClean="0"/>
          </a:p>
          <a:p>
            <a:pPr algn="l">
              <a:buNone/>
            </a:pPr>
            <a:r>
              <a:rPr lang="en-US" sz="1100" dirty="0" smtClean="0"/>
              <a:t>	</a:t>
            </a:r>
            <a:r>
              <a:rPr lang="en-US" sz="1100" dirty="0" err="1" smtClean="0"/>
              <a:t>int</a:t>
            </a:r>
            <a:r>
              <a:rPr lang="en-US" sz="1100" dirty="0" smtClean="0"/>
              <a:t> </a:t>
            </a:r>
            <a:r>
              <a:rPr lang="en-US" sz="1100" dirty="0" err="1" smtClean="0"/>
              <a:t>get_name</a:t>
            </a:r>
            <a:r>
              <a:rPr lang="en-US" sz="1100" dirty="0" smtClean="0"/>
              <a:t>(char* </a:t>
            </a:r>
            <a:r>
              <a:rPr lang="en-US" sz="1100" dirty="0" err="1" smtClean="0"/>
              <a:t>dst</a:t>
            </a:r>
            <a:r>
              <a:rPr lang="en-US" sz="1100" dirty="0" smtClean="0"/>
              <a:t>, </a:t>
            </a:r>
            <a:r>
              <a:rPr lang="en-US" sz="1100" dirty="0" err="1" smtClean="0"/>
              <a:t>uint</a:t>
            </a:r>
            <a:r>
              <a:rPr lang="en-US" sz="1100" dirty="0" smtClean="0"/>
              <a:t> size) </a:t>
            </a:r>
          </a:p>
          <a:p>
            <a:pPr algn="l">
              <a:buNone/>
            </a:pPr>
            <a:r>
              <a:rPr lang="en-US" sz="1100" dirty="0" smtClean="0"/>
              <a:t>	{</a:t>
            </a:r>
          </a:p>
          <a:p>
            <a:pPr algn="l">
              <a:buNone/>
            </a:pPr>
            <a:r>
              <a:rPr lang="en-US" sz="1100" dirty="0" smtClean="0"/>
              <a:t>	    char* name;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</a:t>
            </a:r>
            <a:r>
              <a:rPr lang="en-US" sz="1100" dirty="0" err="1" smtClean="0">
                <a:solidFill>
                  <a:schemeClr val="accent3">
                    <a:lumMod val="50000"/>
                  </a:schemeClr>
                </a:solidFill>
              </a:rPr>
              <a:t>int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 status = 0;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status = </a:t>
            </a:r>
            <a:r>
              <a:rPr lang="en-US" sz="1100" dirty="0" err="1" smtClean="0">
                <a:solidFill>
                  <a:schemeClr val="accent3">
                    <a:lumMod val="50000"/>
                  </a:schemeClr>
                </a:solidFill>
              </a:rPr>
              <a:t>init_name</a:t>
            </a: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(&amp;name, size);</a:t>
            </a:r>
          </a:p>
          <a:p>
            <a:pPr algn="l">
              <a:buNone/>
            </a:pPr>
            <a:r>
              <a:rPr lang="en-US" sz="1100" dirty="0" smtClean="0">
                <a:solidFill>
                  <a:schemeClr val="accent3">
                    <a:lumMod val="50000"/>
                  </a:schemeClr>
                </a:solidFill>
              </a:rPr>
              <a:t>	    if (status != 0) {</a:t>
            </a:r>
          </a:p>
          <a:p>
            <a:pPr algn="l">
              <a:buNone/>
            </a:pPr>
            <a:r>
              <a:rPr lang="en-US" sz="1100" dirty="0" smtClean="0"/>
              <a:t>	        </a:t>
            </a:r>
            <a:r>
              <a:rPr lang="en-US" sz="1100" dirty="0" err="1" smtClean="0"/>
              <a:t>goto</a:t>
            </a:r>
            <a:r>
              <a:rPr lang="en-US" sz="1100" dirty="0" smtClean="0"/>
              <a:t> error;</a:t>
            </a:r>
          </a:p>
          <a:p>
            <a:pPr algn="l">
              <a:buNone/>
            </a:pPr>
            <a:r>
              <a:rPr lang="en-US" sz="1100" dirty="0" smtClean="0"/>
              <a:t>	    }</a:t>
            </a:r>
          </a:p>
          <a:p>
            <a:pPr>
              <a:buNone/>
            </a:pPr>
            <a:r>
              <a:rPr lang="en-US" sz="1100" dirty="0" smtClean="0"/>
              <a:t>	    </a:t>
            </a:r>
            <a:r>
              <a:rPr lang="en-US" sz="1100" dirty="0" err="1" smtClean="0"/>
              <a:t>strcpy</a:t>
            </a:r>
            <a:r>
              <a:rPr lang="en-US" sz="1100" dirty="0" smtClean="0"/>
              <a:t>(</a:t>
            </a:r>
            <a:r>
              <a:rPr lang="en-US" sz="1100" dirty="0" err="1" smtClean="0"/>
              <a:t>dst</a:t>
            </a:r>
            <a:r>
              <a:rPr lang="en-US" sz="1100" dirty="0" smtClean="0"/>
              <a:t>, name);</a:t>
            </a:r>
          </a:p>
          <a:p>
            <a:pPr algn="l">
              <a:buNone/>
            </a:pPr>
            <a:r>
              <a:rPr lang="en-US" sz="1100" dirty="0" smtClean="0"/>
              <a:t>	error:</a:t>
            </a:r>
          </a:p>
          <a:p>
            <a:pPr algn="l">
              <a:buNone/>
            </a:pPr>
            <a:r>
              <a:rPr lang="en-US" sz="1100" dirty="0" smtClean="0"/>
              <a:t>	    return status;</a:t>
            </a:r>
          </a:p>
          <a:p>
            <a:pPr algn="l">
              <a:buNone/>
            </a:pPr>
            <a:r>
              <a:rPr lang="en-US" sz="1100" dirty="0" smtClean="0"/>
              <a:t>	}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2920" y="228600"/>
            <a:ext cx="83820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PREfix Static Analysis Engine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" y="5791205"/>
            <a:ext cx="352044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C/C++ functions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10100" y="1524000"/>
            <a:ext cx="3185160" cy="22860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model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init_name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outcome init_name_0: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    guards: n == 0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ysClr val="windowText" lastClr="000000"/>
                </a:solidFill>
                <a:latin typeface="Arial" charset="0"/>
              </a:rPr>
              <a:t>    results: result == 0</a:t>
            </a:r>
            <a:endParaRPr lang="en-US" sz="1000" dirty="0" smtClean="0">
              <a:solidFill>
                <a:srgbClr val="FFFFFF">
                  <a:tint val="75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outcome init_name_1: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guards: n &gt; 0; n &lt;= 65535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results: result == 0xC0000095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outcome init_name_2: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guards: n &gt; 0|; n &lt;= 65535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constraints: valid(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outname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 results: result == 0; init(*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outname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endParaRPr lang="en-US" sz="1000" dirty="0" smtClean="0">
              <a:solidFill>
                <a:srgbClr val="E28A54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10100" y="3962400"/>
            <a:ext cx="3185160" cy="9906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path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get_name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guards: size == 0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constraints:</a:t>
            </a: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facts: init(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dst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); init(size); status == 0</a:t>
            </a:r>
            <a:endParaRPr lang="en-US" sz="1000" dirty="0" smtClean="0">
              <a:solidFill>
                <a:srgbClr val="E28A54">
                  <a:lumMod val="50000"/>
                </a:srgb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52800" y="2057400"/>
            <a:ext cx="12573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2900" y="1905005"/>
            <a:ext cx="1505540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models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6723" y="4114805"/>
            <a:ext cx="1186543" cy="5847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paths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6" idx="1"/>
          </p:cNvCxnSpPr>
          <p:nvPr/>
        </p:nvCxnSpPr>
        <p:spPr>
          <a:xfrm rot="10800000" flipV="1">
            <a:off x="2430780" y="2667000"/>
            <a:ext cx="2179320" cy="1676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82240" y="4267200"/>
            <a:ext cx="2095500" cy="7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76400" y="5105400"/>
            <a:ext cx="393954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99761" y="5715005"/>
            <a:ext cx="182453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warnings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10100" y="5105400"/>
            <a:ext cx="3185160" cy="5334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u="sng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pre-condition for function </a:t>
            </a:r>
            <a:r>
              <a:rPr lang="en-US" sz="1000" u="sng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strcpy</a:t>
            </a:r>
            <a:endParaRPr lang="en-US" sz="1000" u="sng" dirty="0" smtClean="0">
              <a:solidFill>
                <a:srgbClr val="E28A54">
                  <a:lumMod val="50000"/>
                </a:srgbClr>
              </a:solidFill>
              <a:latin typeface="Arial" charset="0"/>
            </a:endParaRPr>
          </a:p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    init(</a:t>
            </a:r>
            <a:r>
              <a:rPr lang="en-US" sz="1000" dirty="0" err="1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dst</a:t>
            </a:r>
            <a:r>
              <a:rPr lang="en-US" sz="1000" dirty="0" smtClean="0">
                <a:solidFill>
                  <a:srgbClr val="E28A54">
                    <a:lumMod val="50000"/>
                  </a:srgbClr>
                </a:solidFill>
                <a:latin typeface="Arial" charset="0"/>
              </a:rPr>
              <a:t>) and valid(name)</a:t>
            </a:r>
          </a:p>
        </p:txBody>
      </p:sp>
      <p:sp>
        <p:nvSpPr>
          <p:cNvPr id="19" name="Cloud Callout 18"/>
          <p:cNvSpPr/>
          <p:nvPr/>
        </p:nvSpPr>
        <p:spPr bwMode="auto">
          <a:xfrm>
            <a:off x="6789420" y="3048000"/>
            <a:ext cx="3017520" cy="167640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</a:p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Pre-condition be violated?</a:t>
            </a:r>
          </a:p>
        </p:txBody>
      </p:sp>
      <p:sp>
        <p:nvSpPr>
          <p:cNvPr id="18" name="Oval Callout 17"/>
          <p:cNvSpPr/>
          <p:nvPr/>
        </p:nvSpPr>
        <p:spPr bwMode="auto">
          <a:xfrm>
            <a:off x="8046720" y="4953000"/>
            <a:ext cx="2011680" cy="1600200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 defTabSz="109696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Yes: name is not initialized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40" grpId="0" animBg="1"/>
      <p:bldP spid="20" grpId="0" animBg="1"/>
      <p:bldP spid="1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R_PPT_all_template_v05_light">
  <a:themeElements>
    <a:clrScheme name="MSR 2007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DF79"/>
      </a:accent1>
      <a:accent2>
        <a:srgbClr val="5782B5"/>
      </a:accent2>
      <a:accent3>
        <a:srgbClr val="E28A54"/>
      </a:accent3>
      <a:accent4>
        <a:srgbClr val="94D850"/>
      </a:accent4>
      <a:accent5>
        <a:srgbClr val="FFA94B"/>
      </a:accent5>
      <a:accent6>
        <a:srgbClr val="9047B9"/>
      </a:accent6>
      <a:hlink>
        <a:srgbClr val="009ED6"/>
      </a:hlink>
      <a:folHlink>
        <a:srgbClr val="DDD81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SR_PPT template_07_light">
  <a:themeElements>
    <a:clrScheme name="MSR 2007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FFDF79"/>
      </a:accent1>
      <a:accent2>
        <a:srgbClr val="5782B5"/>
      </a:accent2>
      <a:accent3>
        <a:srgbClr val="E28A54"/>
      </a:accent3>
      <a:accent4>
        <a:srgbClr val="94D850"/>
      </a:accent4>
      <a:accent5>
        <a:srgbClr val="FFA94B"/>
      </a:accent5>
      <a:accent6>
        <a:srgbClr val="9047B9"/>
      </a:accent6>
      <a:hlink>
        <a:srgbClr val="009ED6"/>
      </a:hlink>
      <a:folHlink>
        <a:srgbClr val="DDD819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5298</TotalTime>
  <Words>2941</Words>
  <Application>Microsoft Office PowerPoint</Application>
  <PresentationFormat>Custom</PresentationFormat>
  <Paragraphs>869</Paragraphs>
  <Slides>55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Office Theme</vt:lpstr>
      <vt:lpstr>1_MSR_PPT_all_template_v05_light</vt:lpstr>
      <vt:lpstr>MSR_PPT template_07_light</vt:lpstr>
      <vt:lpstr>Equation</vt:lpstr>
      <vt:lpstr>Slide 1</vt:lpstr>
      <vt:lpstr>Tutorial Contents</vt:lpstr>
      <vt:lpstr>Slide 3</vt:lpstr>
      <vt:lpstr>QF_BV benchmarks in SMT-LIB</vt:lpstr>
      <vt:lpstr>SAGE Experiments</vt:lpstr>
      <vt:lpstr>Slide 6</vt:lpstr>
      <vt:lpstr>SAGE: nuts and bolts</vt:lpstr>
      <vt:lpstr>PREfix: What is wrong here?</vt:lpstr>
      <vt:lpstr>The PREfix Static Analysis Engine</vt:lpstr>
      <vt:lpstr>Overflow on unsigned addition</vt:lpstr>
      <vt:lpstr> Using an overflown value as allocation size</vt:lpstr>
      <vt:lpstr>Slide 12</vt:lpstr>
      <vt:lpstr>Slide 13</vt:lpstr>
      <vt:lpstr>   Using an overflown value as allocation size </vt:lpstr>
      <vt:lpstr>More tools</vt:lpstr>
      <vt:lpstr>Synthesis – main idea</vt:lpstr>
      <vt:lpstr>Bit-vectors by example</vt:lpstr>
      <vt:lpstr>Bit-vector theories </vt:lpstr>
      <vt:lpstr>Bit-vector theories</vt:lpstr>
      <vt:lpstr>Bit-vector theories</vt:lpstr>
      <vt:lpstr>Decision procedure scopes</vt:lpstr>
      <vt:lpstr>Bit-vectors not by example</vt:lpstr>
      <vt:lpstr>Slide 23</vt:lpstr>
      <vt:lpstr>Slide 24</vt:lpstr>
      <vt:lpstr>Slide 25</vt:lpstr>
      <vt:lpstr>Solving linear-modular equalities</vt:lpstr>
      <vt:lpstr>Triangulate linear-modular equalities</vt:lpstr>
      <vt:lpstr>Solving linear modular inequalities</vt:lpstr>
      <vt:lpstr>Solving linear modular inequalities</vt:lpstr>
      <vt:lpstr>Solving linear modular inequalities</vt:lpstr>
      <vt:lpstr>Solving linear modular inequalities</vt:lpstr>
      <vt:lpstr>Non-linear-modular constraints</vt:lpstr>
      <vt:lpstr>Slide 33</vt:lpstr>
      <vt:lpstr>Slide 34</vt:lpstr>
      <vt:lpstr>Encoding circuits to SAT - addition</vt:lpstr>
      <vt:lpstr>Encoding circuits to SAT - multiplication</vt:lpstr>
      <vt:lpstr>Equality propagation and bit-vectors in Z3</vt:lpstr>
      <vt:lpstr>Overflow check</vt:lpstr>
      <vt:lpstr>A more economical overflow check</vt:lpstr>
      <vt:lpstr>A more economical overflow check</vt:lpstr>
      <vt:lpstr>Limiting the entropy</vt:lpstr>
      <vt:lpstr>Slide 42</vt:lpstr>
      <vt:lpstr>A few remarks</vt:lpstr>
      <vt:lpstr>References</vt:lpstr>
      <vt:lpstr>Available SM(BV) Tools</vt:lpstr>
      <vt:lpstr>Slide 46</vt:lpstr>
      <vt:lpstr>Slide 47</vt:lpstr>
      <vt:lpstr>Programs as transition systems</vt:lpstr>
      <vt:lpstr>Abstract abstraction</vt:lpstr>
      <vt:lpstr>Abstract abstraction</vt:lpstr>
      <vt:lpstr>Abstraction using SMT</vt:lpstr>
      <vt:lpstr>Abstraction: Linear congruences    </vt:lpstr>
      <vt:lpstr>Example</vt:lpstr>
      <vt:lpstr>Abstraction: Linear congruences</vt:lpstr>
      <vt:lpstr>Abstraction: Linear congruences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Bit-Precise Constraints: Applications and Decision Procedures.</dc:title>
  <dc:creator>nbjorner</dc:creator>
  <cp:lastModifiedBy>nbjorner</cp:lastModifiedBy>
  <cp:revision>850</cp:revision>
  <dcterms:created xsi:type="dcterms:W3CDTF">2009-11-02T21:16:06Z</dcterms:created>
  <dcterms:modified xsi:type="dcterms:W3CDTF">2009-11-15T21:36:25Z</dcterms:modified>
</cp:coreProperties>
</file>