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8"/>
  </p:notesMasterIdLst>
  <p:sldIdLst>
    <p:sldId id="258" r:id="rId2"/>
    <p:sldId id="315" r:id="rId3"/>
    <p:sldId id="325" r:id="rId4"/>
    <p:sldId id="317" r:id="rId5"/>
    <p:sldId id="294" r:id="rId6"/>
    <p:sldId id="319" r:id="rId7"/>
    <p:sldId id="320" r:id="rId8"/>
    <p:sldId id="326" r:id="rId9"/>
    <p:sldId id="300" r:id="rId10"/>
    <p:sldId id="330" r:id="rId11"/>
    <p:sldId id="333" r:id="rId12"/>
    <p:sldId id="301" r:id="rId13"/>
    <p:sldId id="302" r:id="rId14"/>
    <p:sldId id="303" r:id="rId15"/>
    <p:sldId id="304" r:id="rId16"/>
    <p:sldId id="305" r:id="rId17"/>
    <p:sldId id="329" r:id="rId18"/>
    <p:sldId id="335" r:id="rId19"/>
    <p:sldId id="323" r:id="rId20"/>
    <p:sldId id="331" r:id="rId21"/>
    <p:sldId id="336" r:id="rId22"/>
    <p:sldId id="334" r:id="rId23"/>
    <p:sldId id="332" r:id="rId24"/>
    <p:sldId id="322" r:id="rId25"/>
    <p:sldId id="337" r:id="rId26"/>
    <p:sldId id="261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00FF00"/>
    <a:srgbClr val="EA1658"/>
    <a:srgbClr val="339933"/>
    <a:srgbClr val="00CC00"/>
    <a:srgbClr val="33CC33"/>
    <a:srgbClr val="FF9900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30" autoAdjust="0"/>
    <p:restoredTop sz="84544" autoAdjust="0"/>
  </p:normalViewPr>
  <p:slideViewPr>
    <p:cSldViewPr>
      <p:cViewPr varScale="1">
        <p:scale>
          <a:sx n="61" d="100"/>
          <a:sy n="61" d="100"/>
        </p:scale>
        <p:origin x="149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kaiss\Desktop\NGSPA%20DATA%20in%20SKL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506063791206431E-2"/>
          <c:y val="3.1746024531927937E-2"/>
          <c:w val="0.69905719768222241"/>
          <c:h val="0.7659106470386853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Steppintg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Sheet1!$A$4:$A$7</c:f>
              <c:strCache>
                <c:ptCount val="4"/>
                <c:pt idx="0">
                  <c:v>A0</c:v>
                </c:pt>
                <c:pt idx="1">
                  <c:v>B0</c:v>
                </c:pt>
                <c:pt idx="2">
                  <c:v>P0</c:v>
                </c:pt>
                <c:pt idx="3">
                  <c:v>C0</c:v>
                </c:pt>
              </c:strCache>
            </c:strRef>
          </c:cat>
          <c:val>
            <c:numRef>
              <c:f>Sheet1!$A$4:$A$7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Sheet1!$C$3</c:f>
              <c:strCache>
                <c:ptCount val="1"/>
                <c:pt idx="0">
                  <c:v>NGSPA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Sheet1!$C$4:$C$7</c:f>
              <c:numCache>
                <c:formatCode>General</c:formatCode>
                <c:ptCount val="4"/>
                <c:pt idx="0">
                  <c:v>2</c:v>
                </c:pt>
                <c:pt idx="1">
                  <c:v>4</c:v>
                </c:pt>
                <c:pt idx="2">
                  <c:v>18</c:v>
                </c:pt>
                <c:pt idx="3">
                  <c:v>22</c:v>
                </c:pt>
              </c:numCache>
            </c:numRef>
          </c:val>
        </c:ser>
        <c:ser>
          <c:idx val="2"/>
          <c:order val="2"/>
          <c:tx>
            <c:strRef>
              <c:f>Sheet1!$D$3</c:f>
              <c:strCache>
                <c:ptCount val="1"/>
                <c:pt idx="0">
                  <c:v>LADA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Sheet1!$D$4:$D$7</c:f>
              <c:numCache>
                <c:formatCode>General</c:formatCode>
                <c:ptCount val="4"/>
                <c:pt idx="0">
                  <c:v>19</c:v>
                </c:pt>
                <c:pt idx="1">
                  <c:v>0</c:v>
                </c:pt>
                <c:pt idx="2">
                  <c:v>1</c:v>
                </c:pt>
                <c:pt idx="3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56677824"/>
        <c:axId val="156955976"/>
      </c:barChart>
      <c:lineChart>
        <c:grouping val="stacked"/>
        <c:varyColors val="0"/>
        <c:ser>
          <c:idx val="3"/>
          <c:order val="3"/>
          <c:tx>
            <c:strRef>
              <c:f>Sheet1!$F$3</c:f>
              <c:strCache>
                <c:ptCount val="1"/>
                <c:pt idx="0">
                  <c:v>Day per speed path</c:v>
                </c:pt>
              </c:strCache>
            </c:strRef>
          </c:tx>
          <c:spPr>
            <a:ln w="28575" cap="rnd">
              <a:solidFill>
                <a:schemeClr val="bg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val>
            <c:numRef>
              <c:f>Sheet1!$F$4:$F$7</c:f>
              <c:numCache>
                <c:formatCode>0.0</c:formatCode>
                <c:ptCount val="4"/>
                <c:pt idx="0">
                  <c:v>2.0952380952380953</c:v>
                </c:pt>
                <c:pt idx="1">
                  <c:v>2.75</c:v>
                </c:pt>
                <c:pt idx="2">
                  <c:v>1.5263157894736843</c:v>
                </c:pt>
                <c:pt idx="3">
                  <c:v>0.75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6959304"/>
        <c:axId val="156958920"/>
      </c:lineChart>
      <c:catAx>
        <c:axId val="156677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955976"/>
        <c:crosses val="autoZero"/>
        <c:auto val="1"/>
        <c:lblAlgn val="ctr"/>
        <c:lblOffset val="100"/>
        <c:noMultiLvlLbl val="0"/>
      </c:catAx>
      <c:valAx>
        <c:axId val="156955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2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677824"/>
        <c:crosses val="autoZero"/>
        <c:crossBetween val="between"/>
      </c:valAx>
      <c:valAx>
        <c:axId val="156958920"/>
        <c:scaling>
          <c:orientation val="minMax"/>
          <c:max val="7"/>
          <c:min val="0"/>
        </c:scaling>
        <c:delete val="0"/>
        <c:axPos val="r"/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959304"/>
        <c:crosses val="max"/>
        <c:crossBetween val="between"/>
      </c:valAx>
      <c:catAx>
        <c:axId val="156959304"/>
        <c:scaling>
          <c:orientation val="minMax"/>
        </c:scaling>
        <c:delete val="1"/>
        <c:axPos val="b"/>
        <c:majorTickMark val="out"/>
        <c:minorTickMark val="none"/>
        <c:tickLblPos val="nextTo"/>
        <c:crossAx val="156958920"/>
        <c:crosses val="autoZero"/>
        <c:auto val="1"/>
        <c:lblAlgn val="ctr"/>
        <c:lblOffset val="100"/>
        <c:noMultiLvlLbl val="0"/>
      </c:catAx>
      <c:spPr>
        <a:noFill/>
        <a:ln w="12700">
          <a:solidFill>
            <a:schemeClr val="bg2"/>
          </a:solidFill>
        </a:ln>
        <a:effectLst/>
      </c:spPr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83302272089938334"/>
          <c:y val="0.53950153060378125"/>
          <c:w val="0.16182510799595429"/>
          <c:h val="0.283201676403352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bg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tx1"/>
    </a:solidFill>
    <a:ln w="9525" cap="flat" cmpd="sng" algn="ctr">
      <a:solidFill>
        <a:schemeClr val="bg2"/>
      </a:solidFill>
      <a:round/>
    </a:ln>
    <a:effectLst>
      <a:glow rad="127000">
        <a:schemeClr val="tx1"/>
      </a:glow>
    </a:effectLst>
  </c:spPr>
  <c:txPr>
    <a:bodyPr/>
    <a:lstStyle/>
    <a:p>
      <a:pPr>
        <a:defRPr b="0">
          <a:solidFill>
            <a:schemeClr val="bg2"/>
          </a:solidFill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5A52F0-34BB-4A37-AB2D-D3DC38744BAE}" type="doc">
      <dgm:prSet loTypeId="urn:microsoft.com/office/officeart/2005/8/layout/process2" loCatId="process" qsTypeId="urn:microsoft.com/office/officeart/2005/8/quickstyle/3d1" qsCatId="3D" csTypeId="urn:microsoft.com/office/officeart/2005/8/colors/colorful5" csCatId="colorful" phldr="1"/>
      <dgm:spPr/>
    </dgm:pt>
    <dgm:pt modelId="{10A03315-D48E-4745-848E-0016F298E810}">
      <dgm:prSet phldrT="[Text]" custT="1"/>
      <dgm:spPr/>
      <dgm:t>
        <a:bodyPr/>
        <a:lstStyle/>
        <a:p>
          <a:r>
            <a:rPr lang="en-US" sz="1050" b="0" dirty="0" smtClean="0">
              <a:solidFill>
                <a:schemeClr val="bg2"/>
              </a:solidFill>
            </a:rPr>
            <a:t>Reproduce the Failure</a:t>
          </a:r>
          <a:endParaRPr lang="en-US" sz="1050" b="0" dirty="0">
            <a:solidFill>
              <a:schemeClr val="bg2"/>
            </a:solidFill>
          </a:endParaRPr>
        </a:p>
      </dgm:t>
    </dgm:pt>
    <dgm:pt modelId="{EA8E2837-B9E7-4746-8290-59A263F99979}" type="parTrans" cxnId="{D25523F1-584E-4D55-AB99-6710E5B79A4A}">
      <dgm:prSet/>
      <dgm:spPr/>
      <dgm:t>
        <a:bodyPr/>
        <a:lstStyle/>
        <a:p>
          <a:endParaRPr lang="en-US" sz="1200" b="0">
            <a:solidFill>
              <a:schemeClr val="bg2"/>
            </a:solidFill>
          </a:endParaRPr>
        </a:p>
      </dgm:t>
    </dgm:pt>
    <dgm:pt modelId="{1CB10D24-E1F9-4C99-9246-56B2558E8AE4}" type="sibTrans" cxnId="{D25523F1-584E-4D55-AB99-6710E5B79A4A}">
      <dgm:prSet custT="1"/>
      <dgm:spPr/>
      <dgm:t>
        <a:bodyPr/>
        <a:lstStyle/>
        <a:p>
          <a:endParaRPr lang="en-US" sz="1200" b="0">
            <a:solidFill>
              <a:schemeClr val="bg2"/>
            </a:solidFill>
          </a:endParaRPr>
        </a:p>
      </dgm:t>
    </dgm:pt>
    <dgm:pt modelId="{EC31A2E6-C381-4AD9-97D3-84902D66855A}">
      <dgm:prSet phldrT="[Text]" custT="1"/>
      <dgm:spPr/>
      <dgm:t>
        <a:bodyPr/>
        <a:lstStyle/>
        <a:p>
          <a:r>
            <a:rPr lang="en-US" sz="1050" b="0" dirty="0" smtClean="0">
              <a:solidFill>
                <a:schemeClr val="bg2"/>
              </a:solidFill>
            </a:rPr>
            <a:t>Isolate and Id </a:t>
          </a:r>
          <a:r>
            <a:rPr lang="en-US" sz="1050" b="0" dirty="0" err="1" smtClean="0">
              <a:solidFill>
                <a:schemeClr val="bg2"/>
              </a:solidFill>
            </a:rPr>
            <a:t>Speedpath</a:t>
          </a:r>
          <a:endParaRPr lang="en-US" sz="1050" b="0" dirty="0">
            <a:solidFill>
              <a:schemeClr val="bg2"/>
            </a:solidFill>
          </a:endParaRPr>
        </a:p>
      </dgm:t>
    </dgm:pt>
    <dgm:pt modelId="{0A62070E-307B-4AC3-BC93-17C29A03BAEC}" type="parTrans" cxnId="{2C989350-6A18-4110-906E-8C6C25CF4149}">
      <dgm:prSet/>
      <dgm:spPr/>
      <dgm:t>
        <a:bodyPr/>
        <a:lstStyle/>
        <a:p>
          <a:endParaRPr lang="en-US" sz="1200" b="0">
            <a:solidFill>
              <a:schemeClr val="bg2"/>
            </a:solidFill>
          </a:endParaRPr>
        </a:p>
      </dgm:t>
    </dgm:pt>
    <dgm:pt modelId="{FAC1F902-2A1C-4AF1-8B9A-EF1D2CB52D09}" type="sibTrans" cxnId="{2C989350-6A18-4110-906E-8C6C25CF4149}">
      <dgm:prSet custT="1"/>
      <dgm:spPr/>
      <dgm:t>
        <a:bodyPr/>
        <a:lstStyle/>
        <a:p>
          <a:endParaRPr lang="en-US" sz="1200" b="0">
            <a:solidFill>
              <a:schemeClr val="bg2"/>
            </a:solidFill>
          </a:endParaRPr>
        </a:p>
      </dgm:t>
    </dgm:pt>
    <dgm:pt modelId="{65C4B8E2-A3E5-46C5-AD21-576D96C382B7}">
      <dgm:prSet phldrT="[Text]" custT="1"/>
      <dgm:spPr/>
      <dgm:t>
        <a:bodyPr/>
        <a:lstStyle/>
        <a:p>
          <a:r>
            <a:rPr lang="en-US" sz="1050" b="0" dirty="0" smtClean="0">
              <a:solidFill>
                <a:schemeClr val="bg2"/>
              </a:solidFill>
            </a:rPr>
            <a:t>Probing</a:t>
          </a:r>
          <a:endParaRPr lang="en-US" sz="1050" b="0" dirty="0">
            <a:solidFill>
              <a:schemeClr val="bg2"/>
            </a:solidFill>
          </a:endParaRPr>
        </a:p>
      </dgm:t>
    </dgm:pt>
    <dgm:pt modelId="{04DE9109-4D03-456A-8691-78649B351007}" type="parTrans" cxnId="{ADC03731-F280-4EC8-BA21-9C555595E8CF}">
      <dgm:prSet/>
      <dgm:spPr/>
      <dgm:t>
        <a:bodyPr/>
        <a:lstStyle/>
        <a:p>
          <a:endParaRPr lang="en-US" sz="1200" b="0">
            <a:solidFill>
              <a:schemeClr val="bg2"/>
            </a:solidFill>
          </a:endParaRPr>
        </a:p>
      </dgm:t>
    </dgm:pt>
    <dgm:pt modelId="{B5A826F3-73E0-463A-8CFF-7B0ECF5FFA6C}" type="sibTrans" cxnId="{ADC03731-F280-4EC8-BA21-9C555595E8CF}">
      <dgm:prSet/>
      <dgm:spPr/>
      <dgm:t>
        <a:bodyPr/>
        <a:lstStyle/>
        <a:p>
          <a:endParaRPr lang="en-US" sz="1200" b="0">
            <a:solidFill>
              <a:schemeClr val="bg2"/>
            </a:solidFill>
          </a:endParaRPr>
        </a:p>
      </dgm:t>
    </dgm:pt>
    <dgm:pt modelId="{42685006-5ACB-4E35-8A90-6E446EBA4385}" type="pres">
      <dgm:prSet presAssocID="{EE5A52F0-34BB-4A37-AB2D-D3DC38744BAE}" presName="linearFlow" presStyleCnt="0">
        <dgm:presLayoutVars>
          <dgm:resizeHandles val="exact"/>
        </dgm:presLayoutVars>
      </dgm:prSet>
      <dgm:spPr/>
    </dgm:pt>
    <dgm:pt modelId="{BE032069-C6DB-4067-B6CA-7655643756A8}" type="pres">
      <dgm:prSet presAssocID="{10A03315-D48E-4745-848E-0016F298E810}" presName="node" presStyleLbl="node1" presStyleIdx="0" presStyleCnt="3" custScaleY="55547" custLinFactNeighborY="-1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00F36A-6EA1-4005-81AE-8359E5BB9A58}" type="pres">
      <dgm:prSet presAssocID="{1CB10D24-E1F9-4C99-9246-56B2558E8AE4}" presName="sibTrans" presStyleLbl="sibTrans2D1" presStyleIdx="0" presStyleCnt="2"/>
      <dgm:spPr/>
      <dgm:t>
        <a:bodyPr/>
        <a:lstStyle/>
        <a:p>
          <a:endParaRPr lang="en-US"/>
        </a:p>
      </dgm:t>
    </dgm:pt>
    <dgm:pt modelId="{22154D71-E633-46E0-81FE-0D06C887BF2A}" type="pres">
      <dgm:prSet presAssocID="{1CB10D24-E1F9-4C99-9246-56B2558E8AE4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6AAFE15B-AEC1-46C6-A074-40E204E4E482}" type="pres">
      <dgm:prSet presAssocID="{EC31A2E6-C381-4AD9-97D3-84902D66855A}" presName="node" presStyleLbl="node1" presStyleIdx="1" presStyleCnt="3" custScaleY="565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7B6018-429E-4F07-BB91-B19BCBF18C55}" type="pres">
      <dgm:prSet presAssocID="{FAC1F902-2A1C-4AF1-8B9A-EF1D2CB52D09}" presName="sibTrans" presStyleLbl="sibTrans2D1" presStyleIdx="1" presStyleCnt="2"/>
      <dgm:spPr/>
      <dgm:t>
        <a:bodyPr/>
        <a:lstStyle/>
        <a:p>
          <a:endParaRPr lang="en-US"/>
        </a:p>
      </dgm:t>
    </dgm:pt>
    <dgm:pt modelId="{A8EF824C-1C6F-466F-A977-74BE6CF3D847}" type="pres">
      <dgm:prSet presAssocID="{FAC1F902-2A1C-4AF1-8B9A-EF1D2CB52D09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4B9CEE1C-D536-4AC7-8481-F6B4BE750F28}" type="pres">
      <dgm:prSet presAssocID="{65C4B8E2-A3E5-46C5-AD21-576D96C382B7}" presName="node" presStyleLbl="node1" presStyleIdx="2" presStyleCnt="3" custScaleY="54043" custLinFactNeighborX="-5000" custLinFactNeighborY="4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DC03731-F280-4EC8-BA21-9C555595E8CF}" srcId="{EE5A52F0-34BB-4A37-AB2D-D3DC38744BAE}" destId="{65C4B8E2-A3E5-46C5-AD21-576D96C382B7}" srcOrd="2" destOrd="0" parTransId="{04DE9109-4D03-456A-8691-78649B351007}" sibTransId="{B5A826F3-73E0-463A-8CFF-7B0ECF5FFA6C}"/>
    <dgm:cxn modelId="{AADD9128-0BA5-443A-992A-ED49062391E7}" type="presOf" srcId="{FAC1F902-2A1C-4AF1-8B9A-EF1D2CB52D09}" destId="{A8EF824C-1C6F-466F-A977-74BE6CF3D847}" srcOrd="1" destOrd="0" presId="urn:microsoft.com/office/officeart/2005/8/layout/process2"/>
    <dgm:cxn modelId="{4CE64EE5-F031-46B2-B0A9-BB99B03A40C4}" type="presOf" srcId="{1CB10D24-E1F9-4C99-9246-56B2558E8AE4}" destId="{22154D71-E633-46E0-81FE-0D06C887BF2A}" srcOrd="1" destOrd="0" presId="urn:microsoft.com/office/officeart/2005/8/layout/process2"/>
    <dgm:cxn modelId="{49E1011E-FD8A-46F2-AA6B-68FFEC565521}" type="presOf" srcId="{1CB10D24-E1F9-4C99-9246-56B2558E8AE4}" destId="{A700F36A-6EA1-4005-81AE-8359E5BB9A58}" srcOrd="0" destOrd="0" presId="urn:microsoft.com/office/officeart/2005/8/layout/process2"/>
    <dgm:cxn modelId="{5C127272-A51D-486A-BB15-3F86DD3E79D7}" type="presOf" srcId="{EC31A2E6-C381-4AD9-97D3-84902D66855A}" destId="{6AAFE15B-AEC1-46C6-A074-40E204E4E482}" srcOrd="0" destOrd="0" presId="urn:microsoft.com/office/officeart/2005/8/layout/process2"/>
    <dgm:cxn modelId="{D0A2D61F-8610-43FC-AC76-1632D8C0AC20}" type="presOf" srcId="{FAC1F902-2A1C-4AF1-8B9A-EF1D2CB52D09}" destId="{2F7B6018-429E-4F07-BB91-B19BCBF18C55}" srcOrd="0" destOrd="0" presId="urn:microsoft.com/office/officeart/2005/8/layout/process2"/>
    <dgm:cxn modelId="{D25523F1-584E-4D55-AB99-6710E5B79A4A}" srcId="{EE5A52F0-34BB-4A37-AB2D-D3DC38744BAE}" destId="{10A03315-D48E-4745-848E-0016F298E810}" srcOrd="0" destOrd="0" parTransId="{EA8E2837-B9E7-4746-8290-59A263F99979}" sibTransId="{1CB10D24-E1F9-4C99-9246-56B2558E8AE4}"/>
    <dgm:cxn modelId="{3D7F4471-73E7-4D55-A707-1332A00D6A58}" type="presOf" srcId="{65C4B8E2-A3E5-46C5-AD21-576D96C382B7}" destId="{4B9CEE1C-D536-4AC7-8481-F6B4BE750F28}" srcOrd="0" destOrd="0" presId="urn:microsoft.com/office/officeart/2005/8/layout/process2"/>
    <dgm:cxn modelId="{2C989350-6A18-4110-906E-8C6C25CF4149}" srcId="{EE5A52F0-34BB-4A37-AB2D-D3DC38744BAE}" destId="{EC31A2E6-C381-4AD9-97D3-84902D66855A}" srcOrd="1" destOrd="0" parTransId="{0A62070E-307B-4AC3-BC93-17C29A03BAEC}" sibTransId="{FAC1F902-2A1C-4AF1-8B9A-EF1D2CB52D09}"/>
    <dgm:cxn modelId="{3DA7641F-56D9-4DC8-81A6-AF164C6C412C}" type="presOf" srcId="{10A03315-D48E-4745-848E-0016F298E810}" destId="{BE032069-C6DB-4067-B6CA-7655643756A8}" srcOrd="0" destOrd="0" presId="urn:microsoft.com/office/officeart/2005/8/layout/process2"/>
    <dgm:cxn modelId="{2EA76653-BD77-44B4-90EC-51A52C7E437C}" type="presOf" srcId="{EE5A52F0-34BB-4A37-AB2D-D3DC38744BAE}" destId="{42685006-5ACB-4E35-8A90-6E446EBA4385}" srcOrd="0" destOrd="0" presId="urn:microsoft.com/office/officeart/2005/8/layout/process2"/>
    <dgm:cxn modelId="{A6F957D8-65F0-48F5-985D-492C430CB15C}" type="presParOf" srcId="{42685006-5ACB-4E35-8A90-6E446EBA4385}" destId="{BE032069-C6DB-4067-B6CA-7655643756A8}" srcOrd="0" destOrd="0" presId="urn:microsoft.com/office/officeart/2005/8/layout/process2"/>
    <dgm:cxn modelId="{BF21FDF5-1C25-450B-B13A-3937CFC11960}" type="presParOf" srcId="{42685006-5ACB-4E35-8A90-6E446EBA4385}" destId="{A700F36A-6EA1-4005-81AE-8359E5BB9A58}" srcOrd="1" destOrd="0" presId="urn:microsoft.com/office/officeart/2005/8/layout/process2"/>
    <dgm:cxn modelId="{72122A80-A56F-41CB-87B8-CF4EC27AB4FB}" type="presParOf" srcId="{A700F36A-6EA1-4005-81AE-8359E5BB9A58}" destId="{22154D71-E633-46E0-81FE-0D06C887BF2A}" srcOrd="0" destOrd="0" presId="urn:microsoft.com/office/officeart/2005/8/layout/process2"/>
    <dgm:cxn modelId="{82FB5D83-FFA1-4E44-B55F-620934E38A48}" type="presParOf" srcId="{42685006-5ACB-4E35-8A90-6E446EBA4385}" destId="{6AAFE15B-AEC1-46C6-A074-40E204E4E482}" srcOrd="2" destOrd="0" presId="urn:microsoft.com/office/officeart/2005/8/layout/process2"/>
    <dgm:cxn modelId="{2BBFF172-A478-483D-B459-896FC0DF5EA7}" type="presParOf" srcId="{42685006-5ACB-4E35-8A90-6E446EBA4385}" destId="{2F7B6018-429E-4F07-BB91-B19BCBF18C55}" srcOrd="3" destOrd="0" presId="urn:microsoft.com/office/officeart/2005/8/layout/process2"/>
    <dgm:cxn modelId="{BAAB0AF0-386C-40B6-992B-8ECD420E4BBD}" type="presParOf" srcId="{2F7B6018-429E-4F07-BB91-B19BCBF18C55}" destId="{A8EF824C-1C6F-466F-A977-74BE6CF3D847}" srcOrd="0" destOrd="0" presId="urn:microsoft.com/office/officeart/2005/8/layout/process2"/>
    <dgm:cxn modelId="{3EF663CF-4F51-4BFF-BFAA-758B8A8D6C1B}" type="presParOf" srcId="{42685006-5ACB-4E35-8A90-6E446EBA4385}" destId="{4B9CEE1C-D536-4AC7-8481-F6B4BE750F28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B6E0B7-8D8D-45F3-B6D9-1B4BD8951F5E}" type="doc">
      <dgm:prSet loTypeId="urn:microsoft.com/office/officeart/2005/8/layout/vList5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E7C5FA3-8317-4956-B093-89507747B848}">
      <dgm:prSet phldrT="[Text]"/>
      <dgm:spPr/>
      <dgm:t>
        <a:bodyPr/>
        <a:lstStyle/>
        <a:p>
          <a:pPr algn="ctr"/>
          <a:r>
            <a:rPr lang="en-US" dirty="0" smtClean="0">
              <a:solidFill>
                <a:schemeClr val="bg2"/>
              </a:solidFill>
            </a:rPr>
            <a:t>Failures  to Debug</a:t>
          </a:r>
          <a:endParaRPr lang="en-US" dirty="0">
            <a:solidFill>
              <a:schemeClr val="bg2"/>
            </a:solidFill>
          </a:endParaRPr>
        </a:p>
      </dgm:t>
    </dgm:pt>
    <dgm:pt modelId="{5D1171CC-6B8C-4A20-AAD5-257E7D962590}" type="parTrans" cxnId="{7911A7DE-9757-440F-B752-6A3662C4190F}">
      <dgm:prSet/>
      <dgm:spPr/>
      <dgm:t>
        <a:bodyPr/>
        <a:lstStyle/>
        <a:p>
          <a:pPr algn="l"/>
          <a:endParaRPr lang="en-US"/>
        </a:p>
      </dgm:t>
    </dgm:pt>
    <dgm:pt modelId="{0F2E458B-78CC-4D4C-9140-69F40F0D2716}" type="sibTrans" cxnId="{7911A7DE-9757-440F-B752-6A3662C4190F}">
      <dgm:prSet/>
      <dgm:spPr/>
      <dgm:t>
        <a:bodyPr/>
        <a:lstStyle/>
        <a:p>
          <a:pPr algn="l"/>
          <a:endParaRPr lang="en-US"/>
        </a:p>
      </dgm:t>
    </dgm:pt>
    <dgm:pt modelId="{F3247BD2-746C-4717-B35E-CB7709075655}">
      <dgm:prSet phldrT="[Text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en-US" dirty="0" smtClean="0">
              <a:solidFill>
                <a:schemeClr val="bg2"/>
              </a:solidFill>
            </a:rPr>
            <a:t>“</a:t>
          </a:r>
          <a:r>
            <a:rPr lang="en-US" dirty="0" err="1" smtClean="0">
              <a:solidFill>
                <a:schemeClr val="bg2"/>
              </a:solidFill>
            </a:rPr>
            <a:t>ZBB”ed</a:t>
          </a:r>
          <a:r>
            <a:rPr lang="en-US" dirty="0" smtClean="0">
              <a:solidFill>
                <a:schemeClr val="bg2"/>
              </a:solidFill>
            </a:rPr>
            <a:t> Failures</a:t>
          </a:r>
          <a:endParaRPr lang="en-US" dirty="0">
            <a:solidFill>
              <a:schemeClr val="bg2"/>
            </a:solidFill>
          </a:endParaRPr>
        </a:p>
      </dgm:t>
    </dgm:pt>
    <dgm:pt modelId="{07204147-E5F2-4A53-80A9-27D002CA1CF7}" type="parTrans" cxnId="{B722D477-DD49-4DC7-A7E8-E988D31106B7}">
      <dgm:prSet/>
      <dgm:spPr/>
      <dgm:t>
        <a:bodyPr/>
        <a:lstStyle/>
        <a:p>
          <a:pPr algn="l"/>
          <a:endParaRPr lang="en-US"/>
        </a:p>
      </dgm:t>
    </dgm:pt>
    <dgm:pt modelId="{B25FEEA0-5AE5-4E0D-BB77-708FEB9D9CB0}" type="sibTrans" cxnId="{B722D477-DD49-4DC7-A7E8-E988D31106B7}">
      <dgm:prSet/>
      <dgm:spPr/>
      <dgm:t>
        <a:bodyPr/>
        <a:lstStyle/>
        <a:p>
          <a:pPr algn="l"/>
          <a:endParaRPr lang="en-US"/>
        </a:p>
      </dgm:t>
    </dgm:pt>
    <dgm:pt modelId="{0E8F2E1C-012E-49DC-BF6C-6065E2DA88A5}" type="pres">
      <dgm:prSet presAssocID="{3AB6E0B7-8D8D-45F3-B6D9-1B4BD8951F5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6DA8230-94B3-45C9-B083-D343C048B02D}" type="pres">
      <dgm:prSet presAssocID="{5E7C5FA3-8317-4956-B093-89507747B848}" presName="linNode" presStyleCnt="0"/>
      <dgm:spPr/>
    </dgm:pt>
    <dgm:pt modelId="{AF635FFB-D616-4C78-8340-A8101305CABA}" type="pres">
      <dgm:prSet presAssocID="{5E7C5FA3-8317-4956-B093-89507747B848}" presName="parentText" presStyleLbl="node1" presStyleIdx="0" presStyleCnt="2" custLinFactNeighborX="2407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AE818D-7604-49C3-B194-7B7147960C32}" type="pres">
      <dgm:prSet presAssocID="{0F2E458B-78CC-4D4C-9140-69F40F0D2716}" presName="sp" presStyleCnt="0"/>
      <dgm:spPr/>
    </dgm:pt>
    <dgm:pt modelId="{72DB8F57-42D2-4F39-9C73-CCB4CD639E8B}" type="pres">
      <dgm:prSet presAssocID="{F3247BD2-746C-4717-B35E-CB7709075655}" presName="linNode" presStyleCnt="0"/>
      <dgm:spPr/>
    </dgm:pt>
    <dgm:pt modelId="{E719E664-22A3-41CB-A107-BB2F13817FC3}" type="pres">
      <dgm:prSet presAssocID="{F3247BD2-746C-4717-B35E-CB7709075655}" presName="parentText" presStyleLbl="node1" presStyleIdx="1" presStyleCnt="2" custScaleY="118992" custLinFactNeighborX="2409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12C4512-B2D6-43C4-B9E2-4ADB73948423}" type="presOf" srcId="{5E7C5FA3-8317-4956-B093-89507747B848}" destId="{AF635FFB-D616-4C78-8340-A8101305CABA}" srcOrd="0" destOrd="0" presId="urn:microsoft.com/office/officeart/2005/8/layout/vList5"/>
    <dgm:cxn modelId="{B722D477-DD49-4DC7-A7E8-E988D31106B7}" srcId="{3AB6E0B7-8D8D-45F3-B6D9-1B4BD8951F5E}" destId="{F3247BD2-746C-4717-B35E-CB7709075655}" srcOrd="1" destOrd="0" parTransId="{07204147-E5F2-4A53-80A9-27D002CA1CF7}" sibTransId="{B25FEEA0-5AE5-4E0D-BB77-708FEB9D9CB0}"/>
    <dgm:cxn modelId="{7911A7DE-9757-440F-B752-6A3662C4190F}" srcId="{3AB6E0B7-8D8D-45F3-B6D9-1B4BD8951F5E}" destId="{5E7C5FA3-8317-4956-B093-89507747B848}" srcOrd="0" destOrd="0" parTransId="{5D1171CC-6B8C-4A20-AAD5-257E7D962590}" sibTransId="{0F2E458B-78CC-4D4C-9140-69F40F0D2716}"/>
    <dgm:cxn modelId="{ECC06520-E41E-424B-9094-A2C8A32B8256}" type="presOf" srcId="{3AB6E0B7-8D8D-45F3-B6D9-1B4BD8951F5E}" destId="{0E8F2E1C-012E-49DC-BF6C-6065E2DA88A5}" srcOrd="0" destOrd="0" presId="urn:microsoft.com/office/officeart/2005/8/layout/vList5"/>
    <dgm:cxn modelId="{57DD9276-9136-4B68-B86E-D9EE26345B79}" type="presOf" srcId="{F3247BD2-746C-4717-B35E-CB7709075655}" destId="{E719E664-22A3-41CB-A107-BB2F13817FC3}" srcOrd="0" destOrd="0" presId="urn:microsoft.com/office/officeart/2005/8/layout/vList5"/>
    <dgm:cxn modelId="{5AACC644-5667-45AB-895F-04EC5F1BBD8E}" type="presParOf" srcId="{0E8F2E1C-012E-49DC-BF6C-6065E2DA88A5}" destId="{66DA8230-94B3-45C9-B083-D343C048B02D}" srcOrd="0" destOrd="0" presId="urn:microsoft.com/office/officeart/2005/8/layout/vList5"/>
    <dgm:cxn modelId="{57FA72FF-B69D-4FE1-87F8-A569B7FBA313}" type="presParOf" srcId="{66DA8230-94B3-45C9-B083-D343C048B02D}" destId="{AF635FFB-D616-4C78-8340-A8101305CABA}" srcOrd="0" destOrd="0" presId="urn:microsoft.com/office/officeart/2005/8/layout/vList5"/>
    <dgm:cxn modelId="{C0C8E8F9-61F7-4C5C-96B1-69BE043D7725}" type="presParOf" srcId="{0E8F2E1C-012E-49DC-BF6C-6065E2DA88A5}" destId="{9CAE818D-7604-49C3-B194-7B7147960C32}" srcOrd="1" destOrd="0" presId="urn:microsoft.com/office/officeart/2005/8/layout/vList5"/>
    <dgm:cxn modelId="{20DFE5C7-F2F0-40B7-B9FF-B026B653C933}" type="presParOf" srcId="{0E8F2E1C-012E-49DC-BF6C-6065E2DA88A5}" destId="{72DB8F57-42D2-4F39-9C73-CCB4CD639E8B}" srcOrd="2" destOrd="0" presId="urn:microsoft.com/office/officeart/2005/8/layout/vList5"/>
    <dgm:cxn modelId="{78859AA8-F24E-4E4F-8698-72BDAB93A46F}" type="presParOf" srcId="{72DB8F57-42D2-4F39-9C73-CCB4CD639E8B}" destId="{E719E664-22A3-41CB-A107-BB2F13817FC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0.35597</cdr:x>
      <cdr:y>0.87879</cdr:y>
    </cdr:from>
    <cdr:to>
      <cdr:x>0.57407</cdr:x>
      <cdr:y>0.95671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929490" y="4151755"/>
          <a:ext cx="1794909" cy="3681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000" b="0" dirty="0" smtClean="0"/>
            <a:t>Stepping/Spin</a:t>
          </a:r>
          <a:endParaRPr lang="en-US" sz="2000" b="0" dirty="0"/>
        </a:p>
      </cdr:txBody>
    </cdr:sp>
  </cdr:relSizeAnchor>
  <cdr:relSizeAnchor xmlns:cdr="http://schemas.openxmlformats.org/drawingml/2006/chartDrawing">
    <cdr:from>
      <cdr:x>0.00185</cdr:x>
      <cdr:y>0.25806</cdr:y>
    </cdr:from>
    <cdr:to>
      <cdr:x>0.0463</cdr:x>
      <cdr:y>0.76134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990729" y="2225169"/>
          <a:ext cx="2377698" cy="3657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 b="0" dirty="0"/>
            <a:t># of speed paths</a:t>
          </a:r>
        </a:p>
      </cdr:txBody>
    </cdr:sp>
  </cdr:relSizeAnchor>
  <cdr:relSizeAnchor xmlns:cdr="http://schemas.openxmlformats.org/drawingml/2006/chartDrawing">
    <cdr:from>
      <cdr:x>0.84238</cdr:x>
      <cdr:y>0.17742</cdr:y>
    </cdr:from>
    <cdr:to>
      <cdr:x>0.88889</cdr:x>
      <cdr:y>0.5</cdr:y>
    </cdr:to>
    <cdr:sp macro="" textlink="">
      <cdr:nvSpPr>
        <cdr:cNvPr id="4" name="TextBox 1"/>
        <cdr:cNvSpPr txBox="1"/>
      </cdr:nvSpPr>
      <cdr:spPr>
        <a:xfrm xmlns:a="http://schemas.openxmlformats.org/drawingml/2006/main" rot="16200000">
          <a:off x="6361825" y="1408825"/>
          <a:ext cx="1524000" cy="382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 b="0" dirty="0"/>
            <a:t># of days 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02F3DC9-E3CD-4484-B5F2-CD34C48482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976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F3DC9-E3CD-4484-B5F2-CD34C48482F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203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447800"/>
            <a:ext cx="8382000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32175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275" name="Picture 11" descr="intel_rgb_1700tag"/>
          <p:cNvPicPr>
            <a:picLocks noChangeAspect="1" noChangeArrowheads="1"/>
          </p:cNvPicPr>
          <p:nvPr userDrawn="1"/>
        </p:nvPicPr>
        <p:blipFill>
          <a:blip r:embed="rId2" cstate="print"/>
          <a:srcRect l="9770" t="18408" r="7132" b="18727"/>
          <a:stretch>
            <a:fillRect/>
          </a:stretch>
        </p:blipFill>
        <p:spPr bwMode="auto">
          <a:xfrm>
            <a:off x="152400" y="6032500"/>
            <a:ext cx="1676400" cy="6731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796DCB-6BBD-4563-9F86-34E9E02A6A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67C1997-9763-4BF4-A6D4-0BC70C034C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573E829-E601-41EF-BD95-FCC238B4E0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3A82E4E-CFAF-4801-8A3D-895F2DE59A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1B23596-1C48-4440-9D11-B15EC61732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36B8421-17F4-447D-8CA4-F34D7F9BF1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B3CD661-1C8D-4EB0-AB2B-FA71C5A3CE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6947D07-A875-4787-BC28-7747DE4236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DBC486-6797-40BE-80FF-6CDCB9A354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C6D511D-FEC4-47B5-85B4-58D4278025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3" tIns="45697" rIns="91393" bIns="456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3" tIns="45697" rIns="91393" bIns="456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6551613"/>
            <a:ext cx="45720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3" tIns="45697" rIns="91393" bIns="45697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33399"/>
                </a:solidFill>
              </a:defRPr>
            </a:lvl1pPr>
          </a:lstStyle>
          <a:p>
            <a:fld id="{599DCB07-66F1-45CB-9905-4ADE87EACEE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247" name="Picture 7" descr="intel_rgb_1700tag"/>
          <p:cNvPicPr>
            <a:picLocks noChangeAspect="1" noChangeArrowheads="1"/>
          </p:cNvPicPr>
          <p:nvPr userDrawn="1"/>
        </p:nvPicPr>
        <p:blipFill>
          <a:blip r:embed="rId14" cstate="print"/>
          <a:srcRect l="9770" t="18408" r="7132" b="18727"/>
          <a:stretch>
            <a:fillRect/>
          </a:stretch>
        </p:blipFill>
        <p:spPr bwMode="auto">
          <a:xfrm>
            <a:off x="152400" y="6096000"/>
            <a:ext cx="1676400" cy="673100"/>
          </a:xfrm>
          <a:prstGeom prst="rect">
            <a:avLst/>
          </a:prstGeom>
          <a:noFill/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9pPr>
    </p:titleStyle>
    <p:bodyStyle>
      <a:lvl1pPr marL="344488" indent="-344488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rgbClr val="00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08585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Arial" charset="0"/>
        </a:defRPr>
      </a:lvl4pPr>
      <a:lvl5pPr marL="2055813" indent="-227013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Arial" charset="0"/>
        </a:defRPr>
      </a:lvl5pPr>
      <a:lvl6pPr marL="2513013" indent="-227013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Arial" charset="0"/>
        </a:defRPr>
      </a:lvl6pPr>
      <a:lvl7pPr marL="2970213" indent="-227013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Arial" charset="0"/>
        </a:defRPr>
      </a:lvl7pPr>
      <a:lvl8pPr marL="3427413" indent="-227013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Arial" charset="0"/>
        </a:defRPr>
      </a:lvl8pPr>
      <a:lvl9pPr marL="3884613" indent="-227013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13" Type="http://schemas.openxmlformats.org/officeDocument/2006/relationships/diagramQuickStyle" Target="../diagrams/quickStyle2.xml"/><Relationship Id="rId3" Type="http://schemas.openxmlformats.org/officeDocument/2006/relationships/image" Target="../media/image4.png"/><Relationship Id="rId7" Type="http://schemas.openxmlformats.org/officeDocument/2006/relationships/diagramLayout" Target="../diagrams/layout1.xml"/><Relationship Id="rId12" Type="http://schemas.openxmlformats.org/officeDocument/2006/relationships/diagramLayout" Target="../diagrams/layou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11" Type="http://schemas.openxmlformats.org/officeDocument/2006/relationships/diagramData" Target="../diagrams/data2.xml"/><Relationship Id="rId5" Type="http://schemas.openxmlformats.org/officeDocument/2006/relationships/image" Target="../media/image6.png"/><Relationship Id="rId15" Type="http://schemas.microsoft.com/office/2007/relationships/diagramDrawing" Target="../diagrams/drawing2.xml"/><Relationship Id="rId10" Type="http://schemas.microsoft.com/office/2007/relationships/diagramDrawing" Target="../diagrams/drawing1.xml"/><Relationship Id="rId4" Type="http://schemas.openxmlformats.org/officeDocument/2006/relationships/image" Target="../media/image5.png"/><Relationship Id="rId9" Type="http://schemas.openxmlformats.org/officeDocument/2006/relationships/diagramColors" Target="../diagrams/colors1.xml"/><Relationship Id="rId14" Type="http://schemas.openxmlformats.org/officeDocument/2006/relationships/diagramColors" Target="../diagrams/colors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Post-silicon Timing Diagnosis Made Simple using Formal Technology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838200" y="3432175"/>
            <a:ext cx="7543800" cy="2511425"/>
          </a:xfrm>
        </p:spPr>
        <p:txBody>
          <a:bodyPr/>
          <a:lstStyle/>
          <a:p>
            <a:r>
              <a:rPr lang="en-US" sz="2800" dirty="0" smtClean="0"/>
              <a:t>Daher </a:t>
            </a:r>
            <a:r>
              <a:rPr lang="en-US" sz="2800" dirty="0" smtClean="0"/>
              <a:t>Kaiss, Jonathan Kalechstain</a:t>
            </a:r>
            <a:endParaRPr lang="en-US" sz="2800" dirty="0" smtClean="0"/>
          </a:p>
          <a:p>
            <a:endParaRPr lang="en-US" dirty="0" smtClean="0"/>
          </a:p>
          <a:p>
            <a:r>
              <a:rPr lang="en-US" dirty="0"/>
              <a:t>Formal Engines and </a:t>
            </a:r>
            <a:r>
              <a:rPr lang="en-US" dirty="0" smtClean="0"/>
              <a:t>Technologies Team</a:t>
            </a:r>
            <a:endParaRPr lang="en-US" dirty="0"/>
          </a:p>
          <a:p>
            <a:r>
              <a:rPr lang="en-US" dirty="0"/>
              <a:t>Core CAD </a:t>
            </a:r>
            <a:r>
              <a:rPr lang="en-US" dirty="0" smtClean="0"/>
              <a:t>Technologies</a:t>
            </a:r>
            <a:endParaRPr lang="en-US" dirty="0"/>
          </a:p>
          <a:p>
            <a:r>
              <a:rPr lang="en-US" dirty="0"/>
              <a:t>Intel Corp</a:t>
            </a:r>
            <a:r>
              <a:rPr lang="en-US" dirty="0" smtClean="0"/>
              <a:t>. - Haifa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speed path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2118947" y="2187436"/>
            <a:ext cx="1389286" cy="3451364"/>
          </a:xfrm>
          <a:custGeom>
            <a:avLst/>
            <a:gdLst>
              <a:gd name="connsiteX0" fmla="*/ 800154 w 826062"/>
              <a:gd name="connsiteY0" fmla="*/ 1530696 h 1840344"/>
              <a:gd name="connsiteX1" fmla="*/ 654875 w 826062"/>
              <a:gd name="connsiteY1" fmla="*/ 1017948 h 1840344"/>
              <a:gd name="connsiteX2" fmla="*/ 663421 w 826062"/>
              <a:gd name="connsiteY2" fmla="*/ 710299 h 1840344"/>
              <a:gd name="connsiteX3" fmla="*/ 817246 w 826062"/>
              <a:gd name="connsiteY3" fmla="*/ 325739 h 1840344"/>
              <a:gd name="connsiteX4" fmla="*/ 364318 w 826062"/>
              <a:gd name="connsiteY4" fmla="*/ 146277 h 1840344"/>
              <a:gd name="connsiteX5" fmla="*/ 31032 w 826062"/>
              <a:gd name="connsiteY5" fmla="*/ 9544 h 1840344"/>
              <a:gd name="connsiteX6" fmla="*/ 13941 w 826062"/>
              <a:gd name="connsiteY6" fmla="*/ 419742 h 1840344"/>
              <a:gd name="connsiteX7" fmla="*/ 5395 w 826062"/>
              <a:gd name="connsiteY7" fmla="*/ 949582 h 1840344"/>
              <a:gd name="connsiteX8" fmla="*/ 5395 w 826062"/>
              <a:gd name="connsiteY8" fmla="*/ 1342688 h 1840344"/>
              <a:gd name="connsiteX9" fmla="*/ 73761 w 826062"/>
              <a:gd name="connsiteY9" fmla="*/ 1829799 h 1840344"/>
              <a:gd name="connsiteX10" fmla="*/ 415593 w 826062"/>
              <a:gd name="connsiteY10" fmla="*/ 1667428 h 1840344"/>
              <a:gd name="connsiteX11" fmla="*/ 800154 w 826062"/>
              <a:gd name="connsiteY11" fmla="*/ 1530696 h 1840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26062" h="1840344">
                <a:moveTo>
                  <a:pt x="800154" y="1530696"/>
                </a:moveTo>
                <a:cubicBezTo>
                  <a:pt x="840034" y="1422449"/>
                  <a:pt x="677664" y="1154681"/>
                  <a:pt x="654875" y="1017948"/>
                </a:cubicBezTo>
                <a:cubicBezTo>
                  <a:pt x="632086" y="881215"/>
                  <a:pt x="636359" y="825667"/>
                  <a:pt x="663421" y="710299"/>
                </a:cubicBezTo>
                <a:cubicBezTo>
                  <a:pt x="690483" y="594931"/>
                  <a:pt x="867097" y="419743"/>
                  <a:pt x="817246" y="325739"/>
                </a:cubicBezTo>
                <a:cubicBezTo>
                  <a:pt x="767395" y="231735"/>
                  <a:pt x="364318" y="146277"/>
                  <a:pt x="364318" y="146277"/>
                </a:cubicBezTo>
                <a:cubicBezTo>
                  <a:pt x="233282" y="93578"/>
                  <a:pt x="89428" y="-36034"/>
                  <a:pt x="31032" y="9544"/>
                </a:cubicBezTo>
                <a:cubicBezTo>
                  <a:pt x="-27364" y="55121"/>
                  <a:pt x="18214" y="263069"/>
                  <a:pt x="13941" y="419742"/>
                </a:cubicBezTo>
                <a:cubicBezTo>
                  <a:pt x="9668" y="576415"/>
                  <a:pt x="6819" y="795758"/>
                  <a:pt x="5395" y="949582"/>
                </a:cubicBezTo>
                <a:cubicBezTo>
                  <a:pt x="3971" y="1103406"/>
                  <a:pt x="-5999" y="1195985"/>
                  <a:pt x="5395" y="1342688"/>
                </a:cubicBezTo>
                <a:cubicBezTo>
                  <a:pt x="16789" y="1489391"/>
                  <a:pt x="5395" y="1775676"/>
                  <a:pt x="73761" y="1829799"/>
                </a:cubicBezTo>
                <a:cubicBezTo>
                  <a:pt x="142127" y="1883922"/>
                  <a:pt x="295952" y="1714430"/>
                  <a:pt x="415593" y="1667428"/>
                </a:cubicBezTo>
                <a:cubicBezTo>
                  <a:pt x="535234" y="1620426"/>
                  <a:pt x="760274" y="1638943"/>
                  <a:pt x="800154" y="1530696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3402498" y="2694244"/>
            <a:ext cx="1586165" cy="2334956"/>
          </a:xfrm>
          <a:custGeom>
            <a:avLst/>
            <a:gdLst>
              <a:gd name="connsiteX0" fmla="*/ 91483 w 943125"/>
              <a:gd name="connsiteY0" fmla="*/ 897597 h 1156220"/>
              <a:gd name="connsiteX1" fmla="*/ 253853 w 943125"/>
              <a:gd name="connsiteY1" fmla="*/ 1128333 h 1156220"/>
              <a:gd name="connsiteX2" fmla="*/ 587139 w 943125"/>
              <a:gd name="connsiteY2" fmla="*/ 1102696 h 1156220"/>
              <a:gd name="connsiteX3" fmla="*/ 869150 w 943125"/>
              <a:gd name="connsiteY3" fmla="*/ 683952 h 1156220"/>
              <a:gd name="connsiteX4" fmla="*/ 937517 w 943125"/>
              <a:gd name="connsiteY4" fmla="*/ 384849 h 1156220"/>
              <a:gd name="connsiteX5" fmla="*/ 758055 w 943125"/>
              <a:gd name="connsiteY5" fmla="*/ 239571 h 1156220"/>
              <a:gd name="connsiteX6" fmla="*/ 330765 w 943125"/>
              <a:gd name="connsiteY6" fmla="*/ 288 h 1156220"/>
              <a:gd name="connsiteX7" fmla="*/ 23117 w 943125"/>
              <a:gd name="connsiteY7" fmla="*/ 290845 h 1156220"/>
              <a:gd name="connsiteX8" fmla="*/ 31663 w 943125"/>
              <a:gd name="connsiteY8" fmla="*/ 735227 h 1156220"/>
              <a:gd name="connsiteX9" fmla="*/ 91483 w 943125"/>
              <a:gd name="connsiteY9" fmla="*/ 897597 h 115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43125" h="1156220">
                <a:moveTo>
                  <a:pt x="91483" y="897597"/>
                </a:moveTo>
                <a:cubicBezTo>
                  <a:pt x="128515" y="963115"/>
                  <a:pt x="171244" y="1094150"/>
                  <a:pt x="253853" y="1128333"/>
                </a:cubicBezTo>
                <a:cubicBezTo>
                  <a:pt x="336462" y="1162516"/>
                  <a:pt x="484590" y="1176760"/>
                  <a:pt x="587139" y="1102696"/>
                </a:cubicBezTo>
                <a:cubicBezTo>
                  <a:pt x="689689" y="1028633"/>
                  <a:pt x="810754" y="803593"/>
                  <a:pt x="869150" y="683952"/>
                </a:cubicBezTo>
                <a:cubicBezTo>
                  <a:pt x="927546" y="564311"/>
                  <a:pt x="956033" y="458912"/>
                  <a:pt x="937517" y="384849"/>
                </a:cubicBezTo>
                <a:cubicBezTo>
                  <a:pt x="919001" y="310785"/>
                  <a:pt x="859180" y="303664"/>
                  <a:pt x="758055" y="239571"/>
                </a:cubicBezTo>
                <a:cubicBezTo>
                  <a:pt x="656930" y="175478"/>
                  <a:pt x="453255" y="-8258"/>
                  <a:pt x="330765" y="288"/>
                </a:cubicBezTo>
                <a:cubicBezTo>
                  <a:pt x="208275" y="8834"/>
                  <a:pt x="72967" y="168355"/>
                  <a:pt x="23117" y="290845"/>
                </a:cubicBezTo>
                <a:cubicBezTo>
                  <a:pt x="-26733" y="413335"/>
                  <a:pt x="17420" y="629829"/>
                  <a:pt x="31663" y="735227"/>
                </a:cubicBezTo>
                <a:cubicBezTo>
                  <a:pt x="45906" y="840625"/>
                  <a:pt x="54451" y="832079"/>
                  <a:pt x="91483" y="897597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 rot="5400000">
            <a:off x="2781300" y="1028700"/>
            <a:ext cx="4191000" cy="56388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406000" y="3459576"/>
            <a:ext cx="798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Scan</a:t>
            </a:r>
            <a:endParaRPr lang="en-US" sz="1400" dirty="0"/>
          </a:p>
        </p:txBody>
      </p:sp>
      <p:grpSp>
        <p:nvGrpSpPr>
          <p:cNvPr id="8" name="Group 7"/>
          <p:cNvGrpSpPr/>
          <p:nvPr/>
        </p:nvGrpSpPr>
        <p:grpSpPr>
          <a:xfrm>
            <a:off x="6543214" y="3742927"/>
            <a:ext cx="128155" cy="232833"/>
            <a:chOff x="6214529" y="4876800"/>
            <a:chExt cx="76200" cy="152400"/>
          </a:xfrm>
        </p:grpSpPr>
        <p:sp>
          <p:nvSpPr>
            <p:cNvPr id="9" name="Rounded Rectangle 8"/>
            <p:cNvSpPr/>
            <p:nvPr/>
          </p:nvSpPr>
          <p:spPr>
            <a:xfrm>
              <a:off x="6214529" y="4876800"/>
              <a:ext cx="76200" cy="1524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 flipH="1" flipV="1">
              <a:off x="6215758" y="4977658"/>
              <a:ext cx="38100" cy="238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253858" y="4903839"/>
              <a:ext cx="0" cy="7620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6253858" y="4903839"/>
              <a:ext cx="3333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4128108" y="4463440"/>
            <a:ext cx="128155" cy="232833"/>
            <a:chOff x="6214529" y="4876800"/>
            <a:chExt cx="76200" cy="152400"/>
          </a:xfrm>
        </p:grpSpPr>
        <p:sp>
          <p:nvSpPr>
            <p:cNvPr id="14" name="Rounded Rectangle 13"/>
            <p:cNvSpPr/>
            <p:nvPr/>
          </p:nvSpPr>
          <p:spPr>
            <a:xfrm>
              <a:off x="6214529" y="4876800"/>
              <a:ext cx="76200" cy="1524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Connector 14"/>
            <p:cNvCxnSpPr/>
            <p:nvPr/>
          </p:nvCxnSpPr>
          <p:spPr>
            <a:xfrm flipH="1" flipV="1">
              <a:off x="6215758" y="4977658"/>
              <a:ext cx="38100" cy="238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253858" y="4903839"/>
              <a:ext cx="0" cy="7620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6253858" y="4903839"/>
              <a:ext cx="3333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4571136" y="3842277"/>
            <a:ext cx="128155" cy="232833"/>
            <a:chOff x="6214529" y="4876800"/>
            <a:chExt cx="76200" cy="152400"/>
          </a:xfrm>
        </p:grpSpPr>
        <p:sp>
          <p:nvSpPr>
            <p:cNvPr id="19" name="Rounded Rectangle 18"/>
            <p:cNvSpPr/>
            <p:nvPr/>
          </p:nvSpPr>
          <p:spPr>
            <a:xfrm>
              <a:off x="6214529" y="4876800"/>
              <a:ext cx="76200" cy="1524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/>
            <p:cNvCxnSpPr/>
            <p:nvPr/>
          </p:nvCxnSpPr>
          <p:spPr>
            <a:xfrm flipH="1" flipV="1">
              <a:off x="6215758" y="4977658"/>
              <a:ext cx="38100" cy="238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253858" y="4903839"/>
              <a:ext cx="0" cy="7620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6253858" y="4903839"/>
              <a:ext cx="3333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2920840" y="3641756"/>
            <a:ext cx="128155" cy="232833"/>
            <a:chOff x="6214529" y="4876800"/>
            <a:chExt cx="76200" cy="152400"/>
          </a:xfrm>
        </p:grpSpPr>
        <p:sp>
          <p:nvSpPr>
            <p:cNvPr id="24" name="Rounded Rectangle 23"/>
            <p:cNvSpPr/>
            <p:nvPr/>
          </p:nvSpPr>
          <p:spPr>
            <a:xfrm>
              <a:off x="6214529" y="4876800"/>
              <a:ext cx="76200" cy="1524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/>
            <p:nvPr/>
          </p:nvCxnSpPr>
          <p:spPr>
            <a:xfrm flipH="1" flipV="1">
              <a:off x="6215758" y="4977658"/>
              <a:ext cx="38100" cy="238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6253858" y="4903839"/>
              <a:ext cx="0" cy="7620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6253858" y="4903839"/>
              <a:ext cx="3333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2933067" y="4150783"/>
            <a:ext cx="128155" cy="232833"/>
            <a:chOff x="6214529" y="4876800"/>
            <a:chExt cx="76200" cy="152400"/>
          </a:xfrm>
        </p:grpSpPr>
        <p:sp>
          <p:nvSpPr>
            <p:cNvPr id="29" name="Rounded Rectangle 28"/>
            <p:cNvSpPr/>
            <p:nvPr/>
          </p:nvSpPr>
          <p:spPr>
            <a:xfrm>
              <a:off x="6214529" y="4876800"/>
              <a:ext cx="76200" cy="1524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Connector 29"/>
            <p:cNvCxnSpPr/>
            <p:nvPr/>
          </p:nvCxnSpPr>
          <p:spPr>
            <a:xfrm flipH="1" flipV="1">
              <a:off x="6215758" y="4977658"/>
              <a:ext cx="38100" cy="238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6253858" y="4903839"/>
              <a:ext cx="0" cy="7620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6253858" y="4903839"/>
              <a:ext cx="3333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3100703" y="4775965"/>
            <a:ext cx="128155" cy="232833"/>
            <a:chOff x="6214529" y="4876800"/>
            <a:chExt cx="76200" cy="152400"/>
          </a:xfrm>
        </p:grpSpPr>
        <p:sp>
          <p:nvSpPr>
            <p:cNvPr id="34" name="Rounded Rectangle 33"/>
            <p:cNvSpPr/>
            <p:nvPr/>
          </p:nvSpPr>
          <p:spPr>
            <a:xfrm>
              <a:off x="6214529" y="4876800"/>
              <a:ext cx="76200" cy="1524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 flipH="1" flipV="1">
              <a:off x="6215758" y="4977658"/>
              <a:ext cx="38100" cy="238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6253858" y="4903839"/>
              <a:ext cx="0" cy="7620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6253858" y="4903839"/>
              <a:ext cx="3333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2264101" y="3879948"/>
            <a:ext cx="128155" cy="232833"/>
            <a:chOff x="6214529" y="4876800"/>
            <a:chExt cx="76200" cy="152400"/>
          </a:xfrm>
        </p:grpSpPr>
        <p:sp>
          <p:nvSpPr>
            <p:cNvPr id="39" name="Rounded Rectangle 38"/>
            <p:cNvSpPr/>
            <p:nvPr/>
          </p:nvSpPr>
          <p:spPr>
            <a:xfrm>
              <a:off x="6214529" y="4876800"/>
              <a:ext cx="76200" cy="1524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Connector 39"/>
            <p:cNvCxnSpPr/>
            <p:nvPr/>
          </p:nvCxnSpPr>
          <p:spPr>
            <a:xfrm flipH="1" flipV="1">
              <a:off x="6215758" y="4977658"/>
              <a:ext cx="38100" cy="238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6253858" y="4903839"/>
              <a:ext cx="0" cy="7620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H="1">
              <a:off x="6253858" y="4903839"/>
              <a:ext cx="3333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2298486" y="2487756"/>
            <a:ext cx="128155" cy="232833"/>
            <a:chOff x="6214529" y="4876800"/>
            <a:chExt cx="76200" cy="152400"/>
          </a:xfrm>
        </p:grpSpPr>
        <p:sp>
          <p:nvSpPr>
            <p:cNvPr id="44" name="Rounded Rectangle 43"/>
            <p:cNvSpPr/>
            <p:nvPr/>
          </p:nvSpPr>
          <p:spPr>
            <a:xfrm>
              <a:off x="6214529" y="4876800"/>
              <a:ext cx="76200" cy="1524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Connector 44"/>
            <p:cNvCxnSpPr/>
            <p:nvPr/>
          </p:nvCxnSpPr>
          <p:spPr>
            <a:xfrm flipH="1" flipV="1">
              <a:off x="6215758" y="4977658"/>
              <a:ext cx="38100" cy="238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6253858" y="4903839"/>
              <a:ext cx="0" cy="7620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H="1">
              <a:off x="6253858" y="4903839"/>
              <a:ext cx="3333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2410619" y="4470984"/>
            <a:ext cx="128155" cy="232833"/>
            <a:chOff x="6214529" y="4876800"/>
            <a:chExt cx="76200" cy="152400"/>
          </a:xfrm>
        </p:grpSpPr>
        <p:sp>
          <p:nvSpPr>
            <p:cNvPr id="49" name="Rounded Rectangle 48"/>
            <p:cNvSpPr/>
            <p:nvPr/>
          </p:nvSpPr>
          <p:spPr>
            <a:xfrm>
              <a:off x="6214529" y="4876800"/>
              <a:ext cx="76200" cy="1524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0" name="Straight Connector 49"/>
            <p:cNvCxnSpPr/>
            <p:nvPr/>
          </p:nvCxnSpPr>
          <p:spPr>
            <a:xfrm flipH="1" flipV="1">
              <a:off x="6215758" y="4977658"/>
              <a:ext cx="38100" cy="238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6253858" y="4903839"/>
              <a:ext cx="0" cy="7620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H="1">
              <a:off x="6253858" y="4903839"/>
              <a:ext cx="3333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2316441" y="3352800"/>
            <a:ext cx="128155" cy="232833"/>
            <a:chOff x="6214529" y="4876800"/>
            <a:chExt cx="76200" cy="152400"/>
          </a:xfrm>
        </p:grpSpPr>
        <p:sp>
          <p:nvSpPr>
            <p:cNvPr id="54" name="Rounded Rectangle 53"/>
            <p:cNvSpPr/>
            <p:nvPr/>
          </p:nvSpPr>
          <p:spPr>
            <a:xfrm>
              <a:off x="6214529" y="4876800"/>
              <a:ext cx="76200" cy="1524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/>
            <p:nvPr/>
          </p:nvCxnSpPr>
          <p:spPr>
            <a:xfrm flipH="1" flipV="1">
              <a:off x="6215758" y="4977658"/>
              <a:ext cx="38100" cy="238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6253858" y="4903839"/>
              <a:ext cx="0" cy="7620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>
              <a:off x="6253858" y="4903839"/>
              <a:ext cx="3333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Oval 57"/>
          <p:cNvSpPr/>
          <p:nvPr/>
        </p:nvSpPr>
        <p:spPr>
          <a:xfrm>
            <a:off x="7592183" y="3796572"/>
            <a:ext cx="128155" cy="11641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dk1"/>
              </a:solidFill>
            </a:endParaRPr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1678558" y="1943760"/>
            <a:ext cx="384464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486926" y="3742353"/>
            <a:ext cx="7850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Inputs</a:t>
            </a:r>
            <a:endParaRPr lang="en-US" sz="1600" dirty="0"/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1678558" y="2172360"/>
            <a:ext cx="384464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1672936" y="2383339"/>
            <a:ext cx="384464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1672936" y="2611939"/>
            <a:ext cx="384464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1678558" y="2840539"/>
            <a:ext cx="384464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/>
          <p:cNvGrpSpPr/>
          <p:nvPr/>
        </p:nvGrpSpPr>
        <p:grpSpPr>
          <a:xfrm>
            <a:off x="3636802" y="3833279"/>
            <a:ext cx="128155" cy="232833"/>
            <a:chOff x="6214529" y="4876800"/>
            <a:chExt cx="76200" cy="152400"/>
          </a:xfrm>
        </p:grpSpPr>
        <p:sp>
          <p:nvSpPr>
            <p:cNvPr id="70" name="Rounded Rectangle 69"/>
            <p:cNvSpPr/>
            <p:nvPr/>
          </p:nvSpPr>
          <p:spPr>
            <a:xfrm>
              <a:off x="6214529" y="4876800"/>
              <a:ext cx="76200" cy="1524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1" name="Straight Connector 70"/>
            <p:cNvCxnSpPr/>
            <p:nvPr/>
          </p:nvCxnSpPr>
          <p:spPr>
            <a:xfrm flipH="1" flipV="1">
              <a:off x="6215758" y="4977658"/>
              <a:ext cx="38100" cy="238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6253858" y="4903839"/>
              <a:ext cx="0" cy="7620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H="1">
              <a:off x="6253858" y="4903839"/>
              <a:ext cx="3333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>
            <a:off x="5276843" y="4235207"/>
            <a:ext cx="128155" cy="232833"/>
            <a:chOff x="6214529" y="4876800"/>
            <a:chExt cx="76200" cy="152400"/>
          </a:xfrm>
        </p:grpSpPr>
        <p:sp>
          <p:nvSpPr>
            <p:cNvPr id="75" name="Rounded Rectangle 74"/>
            <p:cNvSpPr/>
            <p:nvPr/>
          </p:nvSpPr>
          <p:spPr>
            <a:xfrm>
              <a:off x="6214529" y="4876800"/>
              <a:ext cx="76200" cy="1524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6" name="Straight Connector 75"/>
            <p:cNvCxnSpPr/>
            <p:nvPr/>
          </p:nvCxnSpPr>
          <p:spPr>
            <a:xfrm flipH="1" flipV="1">
              <a:off x="6215758" y="4977658"/>
              <a:ext cx="38100" cy="238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6253858" y="4903839"/>
              <a:ext cx="0" cy="7620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flipH="1">
              <a:off x="6253858" y="4903839"/>
              <a:ext cx="3333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/>
          <p:cNvGrpSpPr/>
          <p:nvPr/>
        </p:nvGrpSpPr>
        <p:grpSpPr>
          <a:xfrm>
            <a:off x="4054877" y="3416695"/>
            <a:ext cx="128155" cy="232833"/>
            <a:chOff x="6214529" y="4876800"/>
            <a:chExt cx="76200" cy="152400"/>
          </a:xfrm>
        </p:grpSpPr>
        <p:sp>
          <p:nvSpPr>
            <p:cNvPr id="80" name="Rounded Rectangle 79"/>
            <p:cNvSpPr/>
            <p:nvPr/>
          </p:nvSpPr>
          <p:spPr>
            <a:xfrm>
              <a:off x="6214529" y="4876800"/>
              <a:ext cx="76200" cy="1524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Straight Connector 80"/>
            <p:cNvCxnSpPr/>
            <p:nvPr/>
          </p:nvCxnSpPr>
          <p:spPr>
            <a:xfrm flipH="1" flipV="1">
              <a:off x="6215758" y="4977658"/>
              <a:ext cx="38100" cy="238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253858" y="4903839"/>
              <a:ext cx="0" cy="7620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flipH="1">
              <a:off x="6253858" y="4903839"/>
              <a:ext cx="3333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 83"/>
          <p:cNvGrpSpPr/>
          <p:nvPr/>
        </p:nvGrpSpPr>
        <p:grpSpPr>
          <a:xfrm>
            <a:off x="3777766" y="3090286"/>
            <a:ext cx="128155" cy="232833"/>
            <a:chOff x="6214529" y="4876800"/>
            <a:chExt cx="76200" cy="152400"/>
          </a:xfrm>
        </p:grpSpPr>
        <p:sp>
          <p:nvSpPr>
            <p:cNvPr id="85" name="Rounded Rectangle 84"/>
            <p:cNvSpPr/>
            <p:nvPr/>
          </p:nvSpPr>
          <p:spPr>
            <a:xfrm>
              <a:off x="6214529" y="4876800"/>
              <a:ext cx="76200" cy="1524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6" name="Straight Connector 85"/>
            <p:cNvCxnSpPr/>
            <p:nvPr/>
          </p:nvCxnSpPr>
          <p:spPr>
            <a:xfrm flipH="1" flipV="1">
              <a:off x="6215758" y="4977658"/>
              <a:ext cx="38100" cy="238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253858" y="4903839"/>
              <a:ext cx="0" cy="7620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flipH="1">
              <a:off x="6253858" y="4903839"/>
              <a:ext cx="3333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Group 88"/>
          <p:cNvGrpSpPr/>
          <p:nvPr/>
        </p:nvGrpSpPr>
        <p:grpSpPr>
          <a:xfrm>
            <a:off x="5470109" y="3833280"/>
            <a:ext cx="128155" cy="232833"/>
            <a:chOff x="6214529" y="4876800"/>
            <a:chExt cx="76200" cy="152400"/>
          </a:xfrm>
        </p:grpSpPr>
        <p:sp>
          <p:nvSpPr>
            <p:cNvPr id="90" name="Rounded Rectangle 89"/>
            <p:cNvSpPr/>
            <p:nvPr/>
          </p:nvSpPr>
          <p:spPr>
            <a:xfrm>
              <a:off x="6214529" y="4876800"/>
              <a:ext cx="76200" cy="1524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1" name="Straight Connector 90"/>
            <p:cNvCxnSpPr/>
            <p:nvPr/>
          </p:nvCxnSpPr>
          <p:spPr>
            <a:xfrm flipH="1" flipV="1">
              <a:off x="6215758" y="4977658"/>
              <a:ext cx="38100" cy="238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6253858" y="4903839"/>
              <a:ext cx="0" cy="7620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flipH="1">
              <a:off x="6253858" y="4903839"/>
              <a:ext cx="3333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/>
          <p:cNvGrpSpPr/>
          <p:nvPr/>
        </p:nvGrpSpPr>
        <p:grpSpPr>
          <a:xfrm>
            <a:off x="2770944" y="3028621"/>
            <a:ext cx="128155" cy="232833"/>
            <a:chOff x="6214529" y="4876800"/>
            <a:chExt cx="76200" cy="152400"/>
          </a:xfrm>
        </p:grpSpPr>
        <p:sp>
          <p:nvSpPr>
            <p:cNvPr id="95" name="Rounded Rectangle 94"/>
            <p:cNvSpPr/>
            <p:nvPr/>
          </p:nvSpPr>
          <p:spPr>
            <a:xfrm>
              <a:off x="6214529" y="4876800"/>
              <a:ext cx="76200" cy="1524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6" name="Straight Connector 95"/>
            <p:cNvCxnSpPr/>
            <p:nvPr/>
          </p:nvCxnSpPr>
          <p:spPr>
            <a:xfrm flipH="1" flipV="1">
              <a:off x="6215758" y="4977658"/>
              <a:ext cx="38100" cy="238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6253858" y="4903839"/>
              <a:ext cx="0" cy="7620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flipH="1">
              <a:off x="6253858" y="4903839"/>
              <a:ext cx="3333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TextBox 98"/>
          <p:cNvSpPr txBox="1"/>
          <p:nvPr/>
        </p:nvSpPr>
        <p:spPr>
          <a:xfrm>
            <a:off x="2523485" y="1905664"/>
            <a:ext cx="10573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SRC </a:t>
            </a:r>
          </a:p>
          <a:p>
            <a:r>
              <a:rPr lang="en-US" sz="1600" dirty="0" smtClean="0"/>
              <a:t>domain</a:t>
            </a:r>
            <a:endParaRPr lang="en-US" sz="1600" dirty="0"/>
          </a:p>
        </p:txBody>
      </p:sp>
      <p:sp>
        <p:nvSpPr>
          <p:cNvPr id="100" name="TextBox 99"/>
          <p:cNvSpPr txBox="1"/>
          <p:nvPr/>
        </p:nvSpPr>
        <p:spPr>
          <a:xfrm>
            <a:off x="3636802" y="2116174"/>
            <a:ext cx="10573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DST</a:t>
            </a:r>
          </a:p>
          <a:p>
            <a:r>
              <a:rPr lang="en-US" sz="1600" dirty="0" smtClean="0"/>
              <a:t>domain</a:t>
            </a:r>
            <a:endParaRPr lang="en-US" sz="1600" dirty="0"/>
          </a:p>
        </p:txBody>
      </p:sp>
      <p:cxnSp>
        <p:nvCxnSpPr>
          <p:cNvPr id="101" name="Straight Arrow Connector 100"/>
          <p:cNvCxnSpPr/>
          <p:nvPr/>
        </p:nvCxnSpPr>
        <p:spPr>
          <a:xfrm>
            <a:off x="1672936" y="3086760"/>
            <a:ext cx="384464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1672936" y="3315360"/>
            <a:ext cx="384464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>
            <a:off x="1667314" y="3526339"/>
            <a:ext cx="384464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1667314" y="3754939"/>
            <a:ext cx="384464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>
            <a:off x="1672936" y="3983539"/>
            <a:ext cx="384464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Freeform 110"/>
          <p:cNvSpPr/>
          <p:nvPr/>
        </p:nvSpPr>
        <p:spPr>
          <a:xfrm>
            <a:off x="2309976" y="3743103"/>
            <a:ext cx="2214946" cy="323010"/>
          </a:xfrm>
          <a:custGeom>
            <a:avLst/>
            <a:gdLst>
              <a:gd name="connsiteX0" fmla="*/ 0 w 1243013"/>
              <a:gd name="connsiteY0" fmla="*/ 191136 h 191136"/>
              <a:gd name="connsiteX1" fmla="*/ 290513 w 1243013"/>
              <a:gd name="connsiteY1" fmla="*/ 636 h 191136"/>
              <a:gd name="connsiteX2" fmla="*/ 776288 w 1243013"/>
              <a:gd name="connsiteY2" fmla="*/ 129224 h 191136"/>
              <a:gd name="connsiteX3" fmla="*/ 1243013 w 1243013"/>
              <a:gd name="connsiteY3" fmla="*/ 124461 h 191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43013" h="191136">
                <a:moveTo>
                  <a:pt x="0" y="191136"/>
                </a:moveTo>
                <a:cubicBezTo>
                  <a:pt x="80566" y="101045"/>
                  <a:pt x="161132" y="10955"/>
                  <a:pt x="290513" y="636"/>
                </a:cubicBezTo>
                <a:cubicBezTo>
                  <a:pt x="419894" y="-9683"/>
                  <a:pt x="617538" y="108587"/>
                  <a:pt x="776288" y="129224"/>
                </a:cubicBezTo>
                <a:cubicBezTo>
                  <a:pt x="935038" y="149861"/>
                  <a:pt x="1089025" y="137161"/>
                  <a:pt x="1243013" y="124461"/>
                </a:cubicBezTo>
              </a:path>
            </a:pathLst>
          </a:custGeom>
          <a:noFill/>
          <a:ln w="28575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Freeform 111"/>
          <p:cNvSpPr/>
          <p:nvPr/>
        </p:nvSpPr>
        <p:spPr>
          <a:xfrm>
            <a:off x="4677869" y="3810000"/>
            <a:ext cx="2938451" cy="203261"/>
          </a:xfrm>
          <a:custGeom>
            <a:avLst/>
            <a:gdLst>
              <a:gd name="connsiteX0" fmla="*/ 0 w 1614487"/>
              <a:gd name="connsiteY0" fmla="*/ 79510 h 111984"/>
              <a:gd name="connsiteX1" fmla="*/ 228600 w 1614487"/>
              <a:gd name="connsiteY1" fmla="*/ 108085 h 111984"/>
              <a:gd name="connsiteX2" fmla="*/ 709612 w 1614487"/>
              <a:gd name="connsiteY2" fmla="*/ 3310 h 111984"/>
              <a:gd name="connsiteX3" fmla="*/ 1123950 w 1614487"/>
              <a:gd name="connsiteY3" fmla="*/ 27123 h 111984"/>
              <a:gd name="connsiteX4" fmla="*/ 1614487 w 1614487"/>
              <a:gd name="connsiteY4" fmla="*/ 36648 h 111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4487" h="111984">
                <a:moveTo>
                  <a:pt x="0" y="79510"/>
                </a:moveTo>
                <a:cubicBezTo>
                  <a:pt x="55165" y="100147"/>
                  <a:pt x="110331" y="120785"/>
                  <a:pt x="228600" y="108085"/>
                </a:cubicBezTo>
                <a:cubicBezTo>
                  <a:pt x="346869" y="95385"/>
                  <a:pt x="560387" y="16804"/>
                  <a:pt x="709612" y="3310"/>
                </a:cubicBezTo>
                <a:cubicBezTo>
                  <a:pt x="858837" y="-10184"/>
                  <a:pt x="973138" y="21567"/>
                  <a:pt x="1123950" y="27123"/>
                </a:cubicBezTo>
                <a:cubicBezTo>
                  <a:pt x="1274762" y="32679"/>
                  <a:pt x="1444624" y="34663"/>
                  <a:pt x="1614487" y="36648"/>
                </a:cubicBezTo>
              </a:path>
            </a:pathLst>
          </a:custGeom>
          <a:noFill/>
          <a:ln w="28575">
            <a:solidFill>
              <a:schemeClr val="tx1"/>
            </a:solidFill>
            <a:prstDash val="dash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Left Brace 122"/>
          <p:cNvSpPr/>
          <p:nvPr/>
        </p:nvSpPr>
        <p:spPr>
          <a:xfrm>
            <a:off x="1257725" y="1910574"/>
            <a:ext cx="269775" cy="4033026"/>
          </a:xfrm>
          <a:prstGeom prst="leftBrace">
            <a:avLst>
              <a:gd name="adj1" fmla="val 89689"/>
              <a:gd name="adj2" fmla="val 50282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4" name="Straight Arrow Connector 123"/>
          <p:cNvCxnSpPr/>
          <p:nvPr/>
        </p:nvCxnSpPr>
        <p:spPr>
          <a:xfrm>
            <a:off x="1667314" y="4241310"/>
            <a:ext cx="384464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>
            <a:off x="1667314" y="4469910"/>
            <a:ext cx="384464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>
            <a:off x="1661692" y="4680889"/>
            <a:ext cx="384464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1661692" y="4909489"/>
            <a:ext cx="384464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>
            <a:off x="1667314" y="5138089"/>
            <a:ext cx="384464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>
            <a:off x="1661692" y="5384310"/>
            <a:ext cx="384464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>
            <a:off x="1661692" y="5612910"/>
            <a:ext cx="384464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>
            <a:off x="1656070" y="5823889"/>
            <a:ext cx="384464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V="1">
            <a:off x="6665427" y="4112781"/>
            <a:ext cx="950893" cy="1830819"/>
          </a:xfrm>
          <a:prstGeom prst="straightConnector1">
            <a:avLst/>
          </a:prstGeom>
          <a:ln w="254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5671354" y="6043120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Not widely inserted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73575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6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Our approach for isolating speed paths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Reproduce the </a:t>
            </a:r>
            <a:r>
              <a:rPr lang="en-US" u="sng" dirty="0" smtClean="0"/>
              <a:t>functional behavior</a:t>
            </a:r>
            <a:r>
              <a:rPr lang="en-US" dirty="0" smtClean="0"/>
              <a:t> of the speed path</a:t>
            </a:r>
          </a:p>
          <a:p>
            <a:pPr lvl="1"/>
            <a:r>
              <a:rPr lang="en-US" dirty="0" smtClean="0"/>
              <a:t>Instead of silicon debug, we use the logical model of the design</a:t>
            </a:r>
          </a:p>
          <a:p>
            <a:endParaRPr lang="en-US" dirty="0" smtClean="0"/>
          </a:p>
          <a:p>
            <a:r>
              <a:rPr lang="en-US" dirty="0" smtClean="0"/>
              <a:t>Assumptions:</a:t>
            </a:r>
          </a:p>
          <a:p>
            <a:pPr lvl="1"/>
            <a:r>
              <a:rPr lang="en-US" dirty="0" smtClean="0"/>
              <a:t>The speed path was triggered by a </a:t>
            </a:r>
            <a:r>
              <a:rPr lang="en-US" u="sng" dirty="0" smtClean="0"/>
              <a:t>logic transition </a:t>
            </a:r>
            <a:r>
              <a:rPr lang="en-US" dirty="0" smtClean="0"/>
              <a:t>at </a:t>
            </a:r>
            <a:r>
              <a:rPr lang="en-US" u="sng" dirty="0" smtClean="0"/>
              <a:t>one</a:t>
            </a:r>
            <a:r>
              <a:rPr lang="en-US" dirty="0" smtClean="0"/>
              <a:t> of the sequentials in the source domain </a:t>
            </a:r>
          </a:p>
        </p:txBody>
      </p:sp>
    </p:spTree>
    <p:extLst>
      <p:ext uri="{BB962C8B-B14F-4D97-AF65-F5344CB8AC3E}">
        <p14:creationId xmlns:p14="http://schemas.microsoft.com/office/powerpoint/2010/main" val="19722809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SAT for Backward propagation</a:t>
            </a:r>
            <a:endParaRPr lang="en-US" dirty="0"/>
          </a:p>
        </p:txBody>
      </p:sp>
      <p:grpSp>
        <p:nvGrpSpPr>
          <p:cNvPr id="10" name="Group 33"/>
          <p:cNvGrpSpPr>
            <a:grpSpLocks/>
          </p:cNvGrpSpPr>
          <p:nvPr/>
        </p:nvGrpSpPr>
        <p:grpSpPr bwMode="auto">
          <a:xfrm>
            <a:off x="4191000" y="2743200"/>
            <a:ext cx="914400" cy="609600"/>
            <a:chOff x="816" y="1920"/>
            <a:chExt cx="672" cy="383"/>
          </a:xfrm>
        </p:grpSpPr>
        <p:sp>
          <p:nvSpPr>
            <p:cNvPr id="23" name="Line 34"/>
            <p:cNvSpPr>
              <a:spLocks noChangeShapeType="1"/>
            </p:cNvSpPr>
            <p:nvPr/>
          </p:nvSpPr>
          <p:spPr bwMode="auto">
            <a:xfrm>
              <a:off x="1392" y="2112"/>
              <a:ext cx="9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4" name="Line 35"/>
            <p:cNvSpPr>
              <a:spLocks noChangeShapeType="1"/>
            </p:cNvSpPr>
            <p:nvPr/>
          </p:nvSpPr>
          <p:spPr bwMode="auto">
            <a:xfrm>
              <a:off x="816" y="2016"/>
              <a:ext cx="101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5" name="Line 36"/>
            <p:cNvSpPr>
              <a:spLocks noChangeShapeType="1"/>
            </p:cNvSpPr>
            <p:nvPr/>
          </p:nvSpPr>
          <p:spPr bwMode="auto">
            <a:xfrm>
              <a:off x="816" y="2208"/>
              <a:ext cx="101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" name="Freeform 37"/>
            <p:cNvSpPr>
              <a:spLocks/>
            </p:cNvSpPr>
            <p:nvPr/>
          </p:nvSpPr>
          <p:spPr bwMode="auto">
            <a:xfrm>
              <a:off x="912" y="1920"/>
              <a:ext cx="480" cy="383"/>
            </a:xfrm>
            <a:custGeom>
              <a:avLst/>
              <a:gdLst>
                <a:gd name="T0" fmla="*/ 0 w 485"/>
                <a:gd name="T1" fmla="*/ 0 h 383"/>
                <a:gd name="T2" fmla="*/ 281 w 485"/>
                <a:gd name="T3" fmla="*/ 0 h 383"/>
                <a:gd name="T4" fmla="*/ 420 w 485"/>
                <a:gd name="T5" fmla="*/ 65 h 383"/>
                <a:gd name="T6" fmla="*/ 475 w 485"/>
                <a:gd name="T7" fmla="*/ 192 h 383"/>
                <a:gd name="T8" fmla="*/ 421 w 485"/>
                <a:gd name="T9" fmla="*/ 323 h 383"/>
                <a:gd name="T10" fmla="*/ 282 w 485"/>
                <a:gd name="T11" fmla="*/ 383 h 383"/>
                <a:gd name="T12" fmla="*/ 0 w 485"/>
                <a:gd name="T13" fmla="*/ 383 h 383"/>
                <a:gd name="T14" fmla="*/ 0 w 485"/>
                <a:gd name="T15" fmla="*/ 0 h 38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5"/>
                <a:gd name="T25" fmla="*/ 0 h 383"/>
                <a:gd name="T26" fmla="*/ 485 w 485"/>
                <a:gd name="T27" fmla="*/ 383 h 38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5" h="383">
                  <a:moveTo>
                    <a:pt x="0" y="0"/>
                  </a:moveTo>
                  <a:lnTo>
                    <a:pt x="287" y="0"/>
                  </a:lnTo>
                  <a:cubicBezTo>
                    <a:pt x="358" y="11"/>
                    <a:pt x="395" y="33"/>
                    <a:pt x="428" y="65"/>
                  </a:cubicBezTo>
                  <a:cubicBezTo>
                    <a:pt x="461" y="97"/>
                    <a:pt x="485" y="149"/>
                    <a:pt x="485" y="192"/>
                  </a:cubicBezTo>
                  <a:cubicBezTo>
                    <a:pt x="485" y="235"/>
                    <a:pt x="462" y="291"/>
                    <a:pt x="429" y="323"/>
                  </a:cubicBezTo>
                  <a:cubicBezTo>
                    <a:pt x="396" y="355"/>
                    <a:pt x="359" y="373"/>
                    <a:pt x="288" y="383"/>
                  </a:cubicBezTo>
                  <a:lnTo>
                    <a:pt x="0" y="3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E7D"/>
            </a:solidFill>
            <a:ln w="2540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4013548" y="1981200"/>
            <a:ext cx="1295400" cy="371600"/>
            <a:chOff x="4013548" y="1981200"/>
            <a:chExt cx="1295400" cy="371600"/>
          </a:xfrm>
        </p:grpSpPr>
        <p:grpSp>
          <p:nvGrpSpPr>
            <p:cNvPr id="27" name="Group 26"/>
            <p:cNvGrpSpPr/>
            <p:nvPr/>
          </p:nvGrpSpPr>
          <p:grpSpPr>
            <a:xfrm>
              <a:off x="4419600" y="1981200"/>
              <a:ext cx="487256" cy="371600"/>
              <a:chOff x="2757368" y="2447802"/>
              <a:chExt cx="487256" cy="371600"/>
            </a:xfrm>
          </p:grpSpPr>
          <p:sp>
            <p:nvSpPr>
              <p:cNvPr id="28" name="AutoShape 7"/>
              <p:cNvSpPr>
                <a:spLocks noChangeArrowheads="1"/>
              </p:cNvSpPr>
              <p:nvPr/>
            </p:nvSpPr>
            <p:spPr bwMode="auto">
              <a:xfrm rot="5400000">
                <a:off x="2754984" y="2450186"/>
                <a:ext cx="371600" cy="366831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Oval 8"/>
              <p:cNvSpPr>
                <a:spLocks noChangeArrowheads="1"/>
              </p:cNvSpPr>
              <p:nvPr/>
            </p:nvSpPr>
            <p:spPr bwMode="auto">
              <a:xfrm>
                <a:off x="3109686" y="2561772"/>
                <a:ext cx="134938" cy="152400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" name="Line 39"/>
            <p:cNvSpPr>
              <a:spLocks noChangeShapeType="1"/>
            </p:cNvSpPr>
            <p:nvPr/>
          </p:nvSpPr>
          <p:spPr bwMode="auto">
            <a:xfrm flipV="1">
              <a:off x="4927948" y="2185884"/>
              <a:ext cx="381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Line 39"/>
            <p:cNvSpPr>
              <a:spLocks noChangeShapeType="1"/>
            </p:cNvSpPr>
            <p:nvPr/>
          </p:nvSpPr>
          <p:spPr bwMode="auto">
            <a:xfrm>
              <a:off x="4013548" y="2185884"/>
              <a:ext cx="413658" cy="6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" name="Text Box 14"/>
          <p:cNvSpPr txBox="1">
            <a:spLocks noChangeArrowheads="1"/>
          </p:cNvSpPr>
          <p:nvPr/>
        </p:nvSpPr>
        <p:spPr bwMode="auto">
          <a:xfrm>
            <a:off x="5029200" y="2819400"/>
            <a:ext cx="4572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sz="1600" b="0" dirty="0" smtClean="0">
                <a:latin typeface="Arial" charset="0"/>
              </a:rPr>
              <a:t>1</a:t>
            </a:r>
            <a:endParaRPr lang="en-US" sz="1600" b="0" dirty="0">
              <a:latin typeface="Arial" charset="0"/>
            </a:endParaRPr>
          </a:p>
        </p:txBody>
      </p:sp>
      <p:sp>
        <p:nvSpPr>
          <p:cNvPr id="38" name="Text Box 14"/>
          <p:cNvSpPr txBox="1">
            <a:spLocks noChangeArrowheads="1"/>
          </p:cNvSpPr>
          <p:nvPr/>
        </p:nvSpPr>
        <p:spPr bwMode="auto">
          <a:xfrm>
            <a:off x="4876800" y="1828800"/>
            <a:ext cx="4572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sz="1600" b="0" dirty="0">
                <a:latin typeface="Arial" charset="0"/>
              </a:rPr>
              <a:t>0</a:t>
            </a:r>
          </a:p>
        </p:txBody>
      </p:sp>
      <p:sp>
        <p:nvSpPr>
          <p:cNvPr id="39" name="Text Box 14"/>
          <p:cNvSpPr txBox="1">
            <a:spLocks noChangeArrowheads="1"/>
          </p:cNvSpPr>
          <p:nvPr/>
        </p:nvSpPr>
        <p:spPr bwMode="auto">
          <a:xfrm>
            <a:off x="3505200" y="1828800"/>
            <a:ext cx="4572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sz="1600" b="0" dirty="0" smtClean="0">
                <a:latin typeface="Arial" charset="0"/>
              </a:rPr>
              <a:t>X</a:t>
            </a:r>
            <a:endParaRPr lang="en-US" sz="1600" b="0" dirty="0">
              <a:latin typeface="Arial" charset="0"/>
            </a:endParaRPr>
          </a:p>
        </p:txBody>
      </p:sp>
      <p:sp>
        <p:nvSpPr>
          <p:cNvPr id="45" name="Line 39"/>
          <p:cNvSpPr>
            <a:spLocks noChangeShapeType="1"/>
          </p:cNvSpPr>
          <p:nvPr/>
        </p:nvSpPr>
        <p:spPr bwMode="auto">
          <a:xfrm flipV="1">
            <a:off x="4953000" y="44958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4953000" y="4191000"/>
            <a:ext cx="4572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sz="1600" b="0" dirty="0" smtClean="0">
                <a:latin typeface="Arial" charset="0"/>
              </a:rPr>
              <a:t>0</a:t>
            </a:r>
            <a:endParaRPr lang="en-US" sz="1600" b="0" dirty="0">
              <a:latin typeface="Arial" charset="0"/>
            </a:endParaRPr>
          </a:p>
        </p:txBody>
      </p:sp>
      <p:sp>
        <p:nvSpPr>
          <p:cNvPr id="47" name="Text Box 14"/>
          <p:cNvSpPr txBox="1">
            <a:spLocks noChangeArrowheads="1"/>
          </p:cNvSpPr>
          <p:nvPr/>
        </p:nvSpPr>
        <p:spPr bwMode="auto">
          <a:xfrm>
            <a:off x="3886200" y="3886200"/>
            <a:ext cx="4572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sz="1600" b="0" dirty="0" smtClean="0">
                <a:latin typeface="Arial" charset="0"/>
              </a:rPr>
              <a:t>1</a:t>
            </a:r>
            <a:endParaRPr lang="en-US" sz="1600" b="0" dirty="0">
              <a:latin typeface="Arial" charset="0"/>
            </a:endParaRPr>
          </a:p>
        </p:txBody>
      </p:sp>
      <p:sp>
        <p:nvSpPr>
          <p:cNvPr id="48" name="Text Box 14"/>
          <p:cNvSpPr txBox="1">
            <a:spLocks noChangeArrowheads="1"/>
          </p:cNvSpPr>
          <p:nvPr/>
        </p:nvSpPr>
        <p:spPr bwMode="auto">
          <a:xfrm>
            <a:off x="3886200" y="4419600"/>
            <a:ext cx="4572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sz="1600" b="0" dirty="0">
                <a:latin typeface="Arial" charset="0"/>
              </a:rPr>
              <a:t>0</a:t>
            </a:r>
          </a:p>
        </p:txBody>
      </p:sp>
      <p:grpSp>
        <p:nvGrpSpPr>
          <p:cNvPr id="79" name="Group 78"/>
          <p:cNvGrpSpPr/>
          <p:nvPr/>
        </p:nvGrpSpPr>
        <p:grpSpPr>
          <a:xfrm>
            <a:off x="4038600" y="3962400"/>
            <a:ext cx="912876" cy="1295400"/>
            <a:chOff x="4038600" y="3962400"/>
            <a:chExt cx="912876" cy="1295400"/>
          </a:xfrm>
        </p:grpSpPr>
        <p:sp>
          <p:nvSpPr>
            <p:cNvPr id="42" name="Trapezoid 41"/>
            <p:cNvSpPr/>
            <p:nvPr/>
          </p:nvSpPr>
          <p:spPr>
            <a:xfrm rot="5400000">
              <a:off x="4151376" y="4230624"/>
              <a:ext cx="1068324" cy="531876"/>
            </a:xfrm>
            <a:prstGeom prst="trapezoid">
              <a:avLst>
                <a:gd name="adj" fmla="val 53653"/>
              </a:avLst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Line 39"/>
            <p:cNvSpPr>
              <a:spLocks noChangeShapeType="1"/>
            </p:cNvSpPr>
            <p:nvPr/>
          </p:nvSpPr>
          <p:spPr bwMode="auto">
            <a:xfrm flipV="1">
              <a:off x="4038600" y="4191000"/>
              <a:ext cx="381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Line 39"/>
            <p:cNvSpPr>
              <a:spLocks noChangeShapeType="1"/>
            </p:cNvSpPr>
            <p:nvPr/>
          </p:nvSpPr>
          <p:spPr bwMode="auto">
            <a:xfrm flipV="1">
              <a:off x="4038600" y="4724400"/>
              <a:ext cx="381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Line 39"/>
            <p:cNvSpPr>
              <a:spLocks noChangeShapeType="1"/>
            </p:cNvSpPr>
            <p:nvPr/>
          </p:nvSpPr>
          <p:spPr bwMode="auto">
            <a:xfrm>
              <a:off x="4724400" y="4876800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3" name="Text Box 14"/>
          <p:cNvSpPr txBox="1">
            <a:spLocks noChangeArrowheads="1"/>
          </p:cNvSpPr>
          <p:nvPr/>
        </p:nvSpPr>
        <p:spPr bwMode="auto">
          <a:xfrm>
            <a:off x="3886200" y="1828800"/>
            <a:ext cx="4572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sz="1600" b="0" dirty="0">
                <a:latin typeface="Arial" charset="0"/>
              </a:rPr>
              <a:t>1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729758" y="1844189"/>
            <a:ext cx="385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ym typeface="Wingdings" pitchFamily="2" charset="2"/>
              </a:rPr>
              <a:t></a:t>
            </a:r>
            <a:endParaRPr lang="en-US" sz="1600" dirty="0"/>
          </a:p>
        </p:txBody>
      </p:sp>
      <p:sp>
        <p:nvSpPr>
          <p:cNvPr id="69" name="Text Box 14"/>
          <p:cNvSpPr txBox="1">
            <a:spLocks noChangeArrowheads="1"/>
          </p:cNvSpPr>
          <p:nvPr/>
        </p:nvSpPr>
        <p:spPr bwMode="auto">
          <a:xfrm>
            <a:off x="3505200" y="2667000"/>
            <a:ext cx="4572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sz="1600" b="0" dirty="0" smtClean="0">
                <a:latin typeface="Arial" charset="0"/>
              </a:rPr>
              <a:t>X</a:t>
            </a:r>
            <a:endParaRPr lang="en-US" sz="1600" b="0" dirty="0">
              <a:latin typeface="Arial" charset="0"/>
            </a:endParaRPr>
          </a:p>
        </p:txBody>
      </p:sp>
      <p:sp>
        <p:nvSpPr>
          <p:cNvPr id="70" name="Text Box 14"/>
          <p:cNvSpPr txBox="1">
            <a:spLocks noChangeArrowheads="1"/>
          </p:cNvSpPr>
          <p:nvPr/>
        </p:nvSpPr>
        <p:spPr bwMode="auto">
          <a:xfrm>
            <a:off x="3886200" y="2667000"/>
            <a:ext cx="4572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sz="1600" b="0" dirty="0">
                <a:latin typeface="Arial" charset="0"/>
              </a:rPr>
              <a:t>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3729758" y="2682389"/>
            <a:ext cx="385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ym typeface="Wingdings" pitchFamily="2" charset="2"/>
              </a:rPr>
              <a:t></a:t>
            </a:r>
            <a:endParaRPr lang="en-US" sz="1600" dirty="0"/>
          </a:p>
        </p:txBody>
      </p:sp>
      <p:sp>
        <p:nvSpPr>
          <p:cNvPr id="72" name="Text Box 14"/>
          <p:cNvSpPr txBox="1">
            <a:spLocks noChangeArrowheads="1"/>
          </p:cNvSpPr>
          <p:nvPr/>
        </p:nvSpPr>
        <p:spPr bwMode="auto">
          <a:xfrm>
            <a:off x="3505200" y="3014246"/>
            <a:ext cx="4572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sz="1600" b="0" dirty="0" smtClean="0">
                <a:latin typeface="Arial" charset="0"/>
              </a:rPr>
              <a:t>X</a:t>
            </a:r>
            <a:endParaRPr lang="en-US" sz="1600" b="0" dirty="0">
              <a:latin typeface="Arial" charset="0"/>
            </a:endParaRPr>
          </a:p>
        </p:txBody>
      </p:sp>
      <p:sp>
        <p:nvSpPr>
          <p:cNvPr id="73" name="Text Box 14"/>
          <p:cNvSpPr txBox="1">
            <a:spLocks noChangeArrowheads="1"/>
          </p:cNvSpPr>
          <p:nvPr/>
        </p:nvSpPr>
        <p:spPr bwMode="auto">
          <a:xfrm>
            <a:off x="3886200" y="3014246"/>
            <a:ext cx="4572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sz="1600" b="0" dirty="0">
                <a:latin typeface="Arial" charset="0"/>
              </a:rPr>
              <a:t>1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729758" y="3029635"/>
            <a:ext cx="385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ym typeface="Wingdings" pitchFamily="2" charset="2"/>
              </a:rPr>
              <a:t></a:t>
            </a:r>
            <a:endParaRPr lang="en-US" sz="1600" dirty="0"/>
          </a:p>
        </p:txBody>
      </p:sp>
      <p:sp>
        <p:nvSpPr>
          <p:cNvPr id="75" name="Text Box 14"/>
          <p:cNvSpPr txBox="1">
            <a:spLocks noChangeArrowheads="1"/>
          </p:cNvSpPr>
          <p:nvPr/>
        </p:nvSpPr>
        <p:spPr bwMode="auto">
          <a:xfrm>
            <a:off x="4343400" y="5181600"/>
            <a:ext cx="4572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sz="1600" b="0" dirty="0" smtClean="0">
                <a:latin typeface="Arial" charset="0"/>
              </a:rPr>
              <a:t>X</a:t>
            </a:r>
            <a:endParaRPr lang="en-US" sz="1600" b="0" dirty="0">
              <a:latin typeface="Arial" charset="0"/>
            </a:endParaRPr>
          </a:p>
        </p:txBody>
      </p:sp>
      <p:sp>
        <p:nvSpPr>
          <p:cNvPr id="76" name="Text Box 14"/>
          <p:cNvSpPr txBox="1">
            <a:spLocks noChangeArrowheads="1"/>
          </p:cNvSpPr>
          <p:nvPr/>
        </p:nvSpPr>
        <p:spPr bwMode="auto">
          <a:xfrm>
            <a:off x="4724400" y="5181600"/>
            <a:ext cx="4572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sz="1600" b="0" dirty="0" smtClean="0">
                <a:latin typeface="Arial" charset="0"/>
              </a:rPr>
              <a:t>0</a:t>
            </a:r>
            <a:endParaRPr lang="en-US" sz="1600" b="0" dirty="0">
              <a:latin typeface="Arial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567958" y="5196989"/>
            <a:ext cx="385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ym typeface="Wingdings" pitchFamily="2" charset="2"/>
              </a:rPr>
              <a:t>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1481018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8" grpId="0"/>
      <p:bldP spid="39" grpId="0"/>
      <p:bldP spid="45" grpId="0" animBg="1"/>
      <p:bldP spid="46" grpId="0"/>
      <p:bldP spid="47" grpId="0"/>
      <p:bldP spid="48" grpId="0"/>
      <p:bldP spid="53" grpId="0"/>
      <p:bldP spid="56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 rot="5400000">
            <a:off x="4114800" y="609600"/>
            <a:ext cx="2133600" cy="3352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Speed paths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3048000" y="1371600"/>
            <a:ext cx="4748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Scan</a:t>
            </a:r>
            <a:endParaRPr lang="en-US" sz="1000" dirty="0"/>
          </a:p>
        </p:txBody>
      </p:sp>
      <p:sp>
        <p:nvSpPr>
          <p:cNvPr id="67" name="TextBox 66"/>
          <p:cNvSpPr txBox="1"/>
          <p:nvPr/>
        </p:nvSpPr>
        <p:spPr>
          <a:xfrm>
            <a:off x="6641388" y="1981200"/>
            <a:ext cx="4748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Scan</a:t>
            </a:r>
            <a:endParaRPr lang="en-US" sz="1000" dirty="0"/>
          </a:p>
        </p:txBody>
      </p:sp>
      <p:sp>
        <p:nvSpPr>
          <p:cNvPr id="79" name="TextBox 78"/>
          <p:cNvSpPr txBox="1"/>
          <p:nvPr/>
        </p:nvSpPr>
        <p:spPr>
          <a:xfrm>
            <a:off x="3811626" y="1651002"/>
            <a:ext cx="4555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2"/>
                </a:solidFill>
              </a:rPr>
              <a:t>SRC</a:t>
            </a:r>
            <a:endParaRPr lang="en-US" sz="1000" dirty="0">
              <a:solidFill>
                <a:schemeClr val="bg2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811626" y="2119870"/>
            <a:ext cx="4555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2"/>
                </a:solidFill>
              </a:rPr>
              <a:t>SRC</a:t>
            </a:r>
            <a:endParaRPr lang="en-US" sz="1000" dirty="0">
              <a:solidFill>
                <a:schemeClr val="bg2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811626" y="2565402"/>
            <a:ext cx="4555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2"/>
                </a:solidFill>
              </a:rPr>
              <a:t>SRC</a:t>
            </a:r>
            <a:endParaRPr lang="en-US" sz="1000" dirty="0">
              <a:solidFill>
                <a:schemeClr val="bg2"/>
              </a:solidFill>
            </a:endParaRPr>
          </a:p>
        </p:txBody>
      </p:sp>
      <p:cxnSp>
        <p:nvCxnSpPr>
          <p:cNvPr id="110" name="Straight Arrow Connector 109"/>
          <p:cNvCxnSpPr/>
          <p:nvPr/>
        </p:nvCxnSpPr>
        <p:spPr>
          <a:xfrm>
            <a:off x="3352800" y="2743200"/>
            <a:ext cx="22860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3011898" y="2590800"/>
            <a:ext cx="41710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Inp1</a:t>
            </a:r>
            <a:endParaRPr lang="en-US" sz="1000" dirty="0"/>
          </a:p>
        </p:txBody>
      </p:sp>
      <p:sp>
        <p:nvSpPr>
          <p:cNvPr id="176" name="Left Brace 175"/>
          <p:cNvSpPr/>
          <p:nvPr/>
        </p:nvSpPr>
        <p:spPr>
          <a:xfrm>
            <a:off x="2853271" y="1270002"/>
            <a:ext cx="228600" cy="1143000"/>
          </a:xfrm>
          <a:prstGeom prst="leftBrace">
            <a:avLst>
              <a:gd name="adj1" fmla="val 89689"/>
              <a:gd name="adj2" fmla="val 50282"/>
            </a:avLst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0" name="Straight Arrow Connector 179"/>
          <p:cNvCxnSpPr>
            <a:stCxn id="138" idx="3"/>
            <a:endCxn id="176" idx="1"/>
          </p:cNvCxnSpPr>
          <p:nvPr/>
        </p:nvCxnSpPr>
        <p:spPr>
          <a:xfrm flipV="1">
            <a:off x="1905000" y="1844725"/>
            <a:ext cx="948271" cy="1307098"/>
          </a:xfrm>
          <a:prstGeom prst="straightConnector1">
            <a:avLst/>
          </a:prstGeom>
          <a:ln w="254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>
            <a:stCxn id="138" idx="3"/>
            <a:endCxn id="320" idx="1"/>
          </p:cNvCxnSpPr>
          <p:nvPr/>
        </p:nvCxnSpPr>
        <p:spPr>
          <a:xfrm>
            <a:off x="1905000" y="3151823"/>
            <a:ext cx="914400" cy="1359902"/>
          </a:xfrm>
          <a:prstGeom prst="straightConnector1">
            <a:avLst/>
          </a:prstGeom>
          <a:ln w="254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TextBox 185"/>
          <p:cNvSpPr txBox="1"/>
          <p:nvPr/>
        </p:nvSpPr>
        <p:spPr>
          <a:xfrm>
            <a:off x="7010400" y="2052398"/>
            <a:ext cx="1739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[v</a:t>
            </a:r>
            <a:r>
              <a:rPr lang="en-US" sz="1100" dirty="0" smtClean="0">
                <a:solidFill>
                  <a:srgbClr val="FFFF00"/>
                </a:solidFill>
              </a:rPr>
              <a:t>0</a:t>
            </a:r>
            <a:r>
              <a:rPr lang="en-US" dirty="0" smtClean="0">
                <a:solidFill>
                  <a:srgbClr val="FFFF00"/>
                </a:solidFill>
              </a:rPr>
              <a:t>,v</a:t>
            </a:r>
            <a:r>
              <a:rPr lang="en-US" sz="1100" dirty="0" smtClean="0">
                <a:solidFill>
                  <a:srgbClr val="FFFF00"/>
                </a:solidFill>
              </a:rPr>
              <a:t>1</a:t>
            </a:r>
            <a:r>
              <a:rPr lang="en-US" dirty="0" smtClean="0">
                <a:solidFill>
                  <a:srgbClr val="FFFF00"/>
                </a:solidFill>
              </a:rPr>
              <a:t>,…,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v</a:t>
            </a:r>
            <a:r>
              <a:rPr lang="en-US" sz="1100" dirty="0" err="1" smtClean="0">
                <a:solidFill>
                  <a:srgbClr val="FFFF00"/>
                </a:solidFill>
              </a:rPr>
              <a:t>j</a:t>
            </a:r>
            <a:r>
              <a:rPr lang="en-US" sz="1100" dirty="0" smtClean="0">
                <a:solidFill>
                  <a:srgbClr val="FFFF00"/>
                </a:solidFill>
              </a:rPr>
              <a:t>, ..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v</a:t>
            </a:r>
            <a:r>
              <a:rPr lang="en-US" sz="1100" dirty="0" err="1" smtClean="0">
                <a:solidFill>
                  <a:srgbClr val="FFFF00"/>
                </a:solidFill>
              </a:rPr>
              <a:t>k</a:t>
            </a:r>
            <a:r>
              <a:rPr lang="en-US" dirty="0" smtClean="0">
                <a:solidFill>
                  <a:srgbClr val="FFFF00"/>
                </a:solidFill>
              </a:rPr>
              <a:t>]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87" name="Rounded Rectangle 186"/>
          <p:cNvSpPr/>
          <p:nvPr/>
        </p:nvSpPr>
        <p:spPr>
          <a:xfrm>
            <a:off x="7391400" y="2942511"/>
            <a:ext cx="1371600" cy="61293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tIns="91440" bIns="9144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bg2"/>
                </a:solidFill>
              </a:rPr>
              <a:t>Stimuli from Trace</a:t>
            </a:r>
          </a:p>
        </p:txBody>
      </p:sp>
      <p:cxnSp>
        <p:nvCxnSpPr>
          <p:cNvPr id="188" name="Straight Arrow Connector 187"/>
          <p:cNvCxnSpPr>
            <a:stCxn id="187" idx="0"/>
          </p:cNvCxnSpPr>
          <p:nvPr/>
        </p:nvCxnSpPr>
        <p:spPr>
          <a:xfrm flipV="1">
            <a:off x="8077200" y="2507771"/>
            <a:ext cx="38100" cy="43474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TextBox 191"/>
          <p:cNvSpPr txBox="1"/>
          <p:nvPr/>
        </p:nvSpPr>
        <p:spPr>
          <a:xfrm>
            <a:off x="6858000" y="4737258"/>
            <a:ext cx="2136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[?,?,…, NOT </a:t>
            </a:r>
            <a:r>
              <a:rPr lang="en-US" dirty="0" err="1" smtClean="0">
                <a:solidFill>
                  <a:srgbClr val="FFFF00"/>
                </a:solidFill>
              </a:rPr>
              <a:t>v</a:t>
            </a:r>
            <a:r>
              <a:rPr lang="en-US" sz="1100" dirty="0" err="1" smtClean="0">
                <a:solidFill>
                  <a:srgbClr val="FFFF00"/>
                </a:solidFill>
              </a:rPr>
              <a:t>j</a:t>
            </a:r>
            <a:r>
              <a:rPr lang="en-US" sz="1100" dirty="0" smtClean="0">
                <a:solidFill>
                  <a:srgbClr val="FFFF00"/>
                </a:solidFill>
              </a:rPr>
              <a:t>, ..</a:t>
            </a:r>
            <a:r>
              <a:rPr lang="en-US" dirty="0" smtClean="0">
                <a:solidFill>
                  <a:srgbClr val="FFFF00"/>
                </a:solidFill>
              </a:rPr>
              <a:t> ?]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93" name="Rounded Rectangle 192"/>
          <p:cNvSpPr/>
          <p:nvPr/>
        </p:nvSpPr>
        <p:spPr>
          <a:xfrm>
            <a:off x="7239000" y="5486400"/>
            <a:ext cx="1752600" cy="57888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tIns="91440" bIns="91440" rtlCol="0" anchor="ctr">
            <a:spAutoFit/>
          </a:bodyPr>
          <a:lstStyle/>
          <a:p>
            <a:pPr algn="ctr"/>
            <a:r>
              <a:rPr lang="en-US" sz="1100" dirty="0" smtClean="0">
                <a:solidFill>
                  <a:schemeClr val="bg2"/>
                </a:solidFill>
              </a:rPr>
              <a:t>Flipping </a:t>
            </a:r>
            <a:r>
              <a:rPr lang="en-US" sz="1100" dirty="0" err="1" smtClean="0">
                <a:solidFill>
                  <a:schemeClr val="bg2"/>
                </a:solidFill>
              </a:rPr>
              <a:t>Scanat</a:t>
            </a:r>
            <a:r>
              <a:rPr lang="en-US" sz="1100" dirty="0" smtClean="0">
                <a:solidFill>
                  <a:schemeClr val="bg2"/>
                </a:solidFill>
              </a:rPr>
              <a:t> </a:t>
            </a:r>
            <a:r>
              <a:rPr lang="en-US" sz="1100" dirty="0" err="1" smtClean="0">
                <a:solidFill>
                  <a:schemeClr val="bg2"/>
                </a:solidFill>
              </a:rPr>
              <a:t>scanout_phase</a:t>
            </a:r>
            <a:r>
              <a:rPr lang="en-US" sz="1100" dirty="0" smtClean="0">
                <a:solidFill>
                  <a:schemeClr val="bg2"/>
                </a:solidFill>
              </a:rPr>
              <a:t>(=j)</a:t>
            </a:r>
          </a:p>
        </p:txBody>
      </p:sp>
      <p:cxnSp>
        <p:nvCxnSpPr>
          <p:cNvPr id="194" name="Straight Arrow Connector 193"/>
          <p:cNvCxnSpPr>
            <a:stCxn id="193" idx="0"/>
            <a:endCxn id="192" idx="2"/>
          </p:cNvCxnSpPr>
          <p:nvPr/>
        </p:nvCxnSpPr>
        <p:spPr>
          <a:xfrm flipH="1" flipV="1">
            <a:off x="7926081" y="5106590"/>
            <a:ext cx="189219" cy="37981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Rounded Rectangle 258"/>
          <p:cNvSpPr/>
          <p:nvPr/>
        </p:nvSpPr>
        <p:spPr>
          <a:xfrm>
            <a:off x="533400" y="4724400"/>
            <a:ext cx="1371600" cy="57888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tIns="91440" bIns="91440" rtlCol="0" anchor="ctr">
            <a:spAutoFit/>
          </a:bodyPr>
          <a:lstStyle/>
          <a:p>
            <a:pPr algn="ctr"/>
            <a:r>
              <a:rPr lang="en-US" sz="1100" dirty="0" smtClean="0">
                <a:solidFill>
                  <a:schemeClr val="bg2"/>
                </a:solidFill>
              </a:rPr>
              <a:t>Only one selector is high</a:t>
            </a:r>
          </a:p>
        </p:txBody>
      </p:sp>
      <p:sp>
        <p:nvSpPr>
          <p:cNvPr id="272" name="Left Brace 271"/>
          <p:cNvSpPr/>
          <p:nvPr/>
        </p:nvSpPr>
        <p:spPr>
          <a:xfrm>
            <a:off x="2859498" y="2590800"/>
            <a:ext cx="228600" cy="474597"/>
          </a:xfrm>
          <a:prstGeom prst="leftBrace">
            <a:avLst>
              <a:gd name="adj1" fmla="val 89689"/>
              <a:gd name="adj2" fmla="val 50282"/>
            </a:avLst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5" name="Straight Arrow Connector 274"/>
          <p:cNvCxnSpPr>
            <a:stCxn id="140" idx="3"/>
            <a:endCxn id="272" idx="1"/>
          </p:cNvCxnSpPr>
          <p:nvPr/>
        </p:nvCxnSpPr>
        <p:spPr>
          <a:xfrm flipV="1">
            <a:off x="1905000" y="2829437"/>
            <a:ext cx="954498" cy="1283696"/>
          </a:xfrm>
          <a:prstGeom prst="straightConnector1">
            <a:avLst/>
          </a:prstGeom>
          <a:ln w="254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Arrow Connector 275"/>
          <p:cNvCxnSpPr>
            <a:stCxn id="140" idx="3"/>
            <a:endCxn id="321" idx="1"/>
          </p:cNvCxnSpPr>
          <p:nvPr/>
        </p:nvCxnSpPr>
        <p:spPr>
          <a:xfrm>
            <a:off x="1905000" y="4113133"/>
            <a:ext cx="920627" cy="1383304"/>
          </a:xfrm>
          <a:prstGeom prst="straightConnector1">
            <a:avLst/>
          </a:prstGeom>
          <a:ln w="254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Rounded Rectangle 137"/>
          <p:cNvSpPr/>
          <p:nvPr/>
        </p:nvSpPr>
        <p:spPr>
          <a:xfrm>
            <a:off x="533400" y="2743200"/>
            <a:ext cx="1371600" cy="817245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tIns="91440" bIns="9144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bg2"/>
                </a:solidFill>
              </a:rPr>
              <a:t>Same inputs with same values</a:t>
            </a:r>
          </a:p>
        </p:txBody>
      </p:sp>
      <p:sp>
        <p:nvSpPr>
          <p:cNvPr id="140" name="Rounded Rectangle 139"/>
          <p:cNvSpPr/>
          <p:nvPr/>
        </p:nvSpPr>
        <p:spPr>
          <a:xfrm>
            <a:off x="533400" y="3806666"/>
            <a:ext cx="1371600" cy="61293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tIns="91440" bIns="9144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bg2"/>
                </a:solidFill>
              </a:rPr>
              <a:t>Same free inputs</a:t>
            </a:r>
          </a:p>
        </p:txBody>
      </p:sp>
      <p:cxnSp>
        <p:nvCxnSpPr>
          <p:cNvPr id="127" name="Straight Arrow Connector 126"/>
          <p:cNvCxnSpPr/>
          <p:nvPr/>
        </p:nvCxnSpPr>
        <p:spPr>
          <a:xfrm>
            <a:off x="3352800" y="2971800"/>
            <a:ext cx="22860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3011898" y="2819400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Inp2</a:t>
            </a:r>
            <a:endParaRPr lang="en-US" sz="1000" dirty="0"/>
          </a:p>
        </p:txBody>
      </p:sp>
      <p:sp>
        <p:nvSpPr>
          <p:cNvPr id="10" name="Oval 9"/>
          <p:cNvSpPr/>
          <p:nvPr/>
        </p:nvSpPr>
        <p:spPr>
          <a:xfrm>
            <a:off x="3505200" y="1447800"/>
            <a:ext cx="76200" cy="76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dk1"/>
              </a:solidFill>
            </a:endParaRPr>
          </a:p>
        </p:txBody>
      </p:sp>
      <p:sp>
        <p:nvSpPr>
          <p:cNvPr id="130" name="Oval 129"/>
          <p:cNvSpPr/>
          <p:nvPr/>
        </p:nvSpPr>
        <p:spPr>
          <a:xfrm>
            <a:off x="6781797" y="2252132"/>
            <a:ext cx="76200" cy="76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dk1"/>
              </a:solidFill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3048000" y="1658779"/>
            <a:ext cx="4748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Scan</a:t>
            </a:r>
            <a:endParaRPr lang="en-US" sz="1000" dirty="0"/>
          </a:p>
        </p:txBody>
      </p:sp>
      <p:sp>
        <p:nvSpPr>
          <p:cNvPr id="132" name="Oval 131"/>
          <p:cNvSpPr/>
          <p:nvPr/>
        </p:nvSpPr>
        <p:spPr>
          <a:xfrm>
            <a:off x="3505200" y="1734979"/>
            <a:ext cx="76200" cy="76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dk1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3048000" y="1887379"/>
            <a:ext cx="4748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Scan</a:t>
            </a:r>
            <a:endParaRPr lang="en-US" sz="1000" dirty="0"/>
          </a:p>
        </p:txBody>
      </p:sp>
      <p:sp>
        <p:nvSpPr>
          <p:cNvPr id="134" name="Oval 133"/>
          <p:cNvSpPr/>
          <p:nvPr/>
        </p:nvSpPr>
        <p:spPr>
          <a:xfrm>
            <a:off x="3505200" y="1963579"/>
            <a:ext cx="76200" cy="76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dk1"/>
              </a:solidFill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3048000" y="2115979"/>
            <a:ext cx="4748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Scan</a:t>
            </a:r>
            <a:endParaRPr lang="en-US" sz="1000" dirty="0"/>
          </a:p>
        </p:txBody>
      </p:sp>
      <p:sp>
        <p:nvSpPr>
          <p:cNvPr id="136" name="Oval 135"/>
          <p:cNvSpPr/>
          <p:nvPr/>
        </p:nvSpPr>
        <p:spPr>
          <a:xfrm>
            <a:off x="3505200" y="2192179"/>
            <a:ext cx="76200" cy="76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dk1"/>
              </a:solidFill>
            </a:endParaRPr>
          </a:p>
        </p:txBody>
      </p:sp>
      <p:grpSp>
        <p:nvGrpSpPr>
          <p:cNvPr id="216" name="Group 215"/>
          <p:cNvGrpSpPr/>
          <p:nvPr/>
        </p:nvGrpSpPr>
        <p:grpSpPr>
          <a:xfrm>
            <a:off x="4199467" y="1693334"/>
            <a:ext cx="76200" cy="152400"/>
            <a:chOff x="1981200" y="609600"/>
            <a:chExt cx="76200" cy="152400"/>
          </a:xfrm>
        </p:grpSpPr>
        <p:sp>
          <p:nvSpPr>
            <p:cNvPr id="217" name="Rounded Rectangle 216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8" name="Straight Connector 217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1" name="Group 220"/>
          <p:cNvGrpSpPr/>
          <p:nvPr/>
        </p:nvGrpSpPr>
        <p:grpSpPr>
          <a:xfrm>
            <a:off x="4207934" y="2150534"/>
            <a:ext cx="76200" cy="152400"/>
            <a:chOff x="1981200" y="609600"/>
            <a:chExt cx="76200" cy="152400"/>
          </a:xfrm>
        </p:grpSpPr>
        <p:sp>
          <p:nvSpPr>
            <p:cNvPr id="222" name="Rounded Rectangle 221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3" name="Straight Connector 222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1" name="Group 260"/>
          <p:cNvGrpSpPr/>
          <p:nvPr/>
        </p:nvGrpSpPr>
        <p:grpSpPr>
          <a:xfrm>
            <a:off x="4199467" y="2616198"/>
            <a:ext cx="76200" cy="152400"/>
            <a:chOff x="1981200" y="609600"/>
            <a:chExt cx="76200" cy="152400"/>
          </a:xfrm>
        </p:grpSpPr>
        <p:sp>
          <p:nvSpPr>
            <p:cNvPr id="263" name="Rounded Rectangle 262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4" name="Straight Connector 263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0" name="TextBox 269"/>
          <p:cNvSpPr txBox="1"/>
          <p:nvPr/>
        </p:nvSpPr>
        <p:spPr>
          <a:xfrm>
            <a:off x="5115493" y="1981200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2"/>
                </a:solidFill>
              </a:rPr>
              <a:t>DST</a:t>
            </a:r>
            <a:endParaRPr lang="en-US" sz="1000" dirty="0">
              <a:solidFill>
                <a:schemeClr val="bg2"/>
              </a:solidFill>
            </a:endParaRPr>
          </a:p>
        </p:txBody>
      </p:sp>
      <p:sp>
        <p:nvSpPr>
          <p:cNvPr id="271" name="TextBox 270"/>
          <p:cNvSpPr txBox="1"/>
          <p:nvPr/>
        </p:nvSpPr>
        <p:spPr>
          <a:xfrm>
            <a:off x="5115493" y="2450068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2"/>
                </a:solidFill>
              </a:rPr>
              <a:t>DST</a:t>
            </a:r>
            <a:endParaRPr lang="en-US" sz="1000" dirty="0">
              <a:solidFill>
                <a:schemeClr val="bg2"/>
              </a:solidFill>
            </a:endParaRPr>
          </a:p>
        </p:txBody>
      </p:sp>
      <p:grpSp>
        <p:nvGrpSpPr>
          <p:cNvPr id="277" name="Group 276"/>
          <p:cNvGrpSpPr/>
          <p:nvPr/>
        </p:nvGrpSpPr>
        <p:grpSpPr>
          <a:xfrm>
            <a:off x="5477933" y="2023532"/>
            <a:ext cx="76200" cy="152400"/>
            <a:chOff x="1981200" y="609600"/>
            <a:chExt cx="76200" cy="152400"/>
          </a:xfrm>
        </p:grpSpPr>
        <p:sp>
          <p:nvSpPr>
            <p:cNvPr id="278" name="Rounded Rectangle 277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9" name="Straight Connector 278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0" name="Straight Connector 279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Straight Connector 280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2" name="Group 281"/>
          <p:cNvGrpSpPr/>
          <p:nvPr/>
        </p:nvGrpSpPr>
        <p:grpSpPr>
          <a:xfrm>
            <a:off x="5486400" y="2480732"/>
            <a:ext cx="76200" cy="152400"/>
            <a:chOff x="1981200" y="609600"/>
            <a:chExt cx="76200" cy="152400"/>
          </a:xfrm>
        </p:grpSpPr>
        <p:sp>
          <p:nvSpPr>
            <p:cNvPr id="283" name="Rounded Rectangle 282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4" name="Straight Connector 283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Straight Connector 284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Straight Connector 285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7" name="Group 286"/>
          <p:cNvGrpSpPr/>
          <p:nvPr/>
        </p:nvGrpSpPr>
        <p:grpSpPr>
          <a:xfrm>
            <a:off x="6248400" y="2209800"/>
            <a:ext cx="76200" cy="152400"/>
            <a:chOff x="1981200" y="609600"/>
            <a:chExt cx="76200" cy="152400"/>
          </a:xfrm>
        </p:grpSpPr>
        <p:sp>
          <p:nvSpPr>
            <p:cNvPr id="288" name="Rounded Rectangle 287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9" name="Straight Connector 288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Straight Connector 289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Straight Connector 290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2" name="Group 291"/>
          <p:cNvGrpSpPr/>
          <p:nvPr/>
        </p:nvGrpSpPr>
        <p:grpSpPr>
          <a:xfrm>
            <a:off x="3733800" y="1447800"/>
            <a:ext cx="76200" cy="152400"/>
            <a:chOff x="1981200" y="609600"/>
            <a:chExt cx="76200" cy="152400"/>
          </a:xfrm>
        </p:grpSpPr>
        <p:sp>
          <p:nvSpPr>
            <p:cNvPr id="293" name="Rounded Rectangle 292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4" name="Straight Connector 293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Straight Connector 294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Straight Connector 295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7" name="Group 296"/>
          <p:cNvGrpSpPr/>
          <p:nvPr/>
        </p:nvGrpSpPr>
        <p:grpSpPr>
          <a:xfrm>
            <a:off x="3733800" y="1905000"/>
            <a:ext cx="76200" cy="152400"/>
            <a:chOff x="1981200" y="609600"/>
            <a:chExt cx="76200" cy="152400"/>
          </a:xfrm>
        </p:grpSpPr>
        <p:sp>
          <p:nvSpPr>
            <p:cNvPr id="298" name="Rounded Rectangle 297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9" name="Straight Connector 298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Straight Connector 299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Straight Connector 300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2" name="Group 301"/>
          <p:cNvGrpSpPr/>
          <p:nvPr/>
        </p:nvGrpSpPr>
        <p:grpSpPr>
          <a:xfrm>
            <a:off x="3733800" y="2362200"/>
            <a:ext cx="76200" cy="152400"/>
            <a:chOff x="1981200" y="609600"/>
            <a:chExt cx="76200" cy="152400"/>
          </a:xfrm>
        </p:grpSpPr>
        <p:sp>
          <p:nvSpPr>
            <p:cNvPr id="303" name="Rounded Rectangle 302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4" name="Straight Connector 303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Straight Connector 304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Straight Connector 305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8" name="Group 307"/>
          <p:cNvGrpSpPr/>
          <p:nvPr/>
        </p:nvGrpSpPr>
        <p:grpSpPr>
          <a:xfrm>
            <a:off x="3733800" y="2819400"/>
            <a:ext cx="76200" cy="152400"/>
            <a:chOff x="1981200" y="609600"/>
            <a:chExt cx="76200" cy="152400"/>
          </a:xfrm>
        </p:grpSpPr>
        <p:sp>
          <p:nvSpPr>
            <p:cNvPr id="309" name="Rounded Rectangle 308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0" name="Straight Connector 309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Straight Connector 310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Straight Connector 311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3" name="Isosceles Triangle 312"/>
          <p:cNvSpPr/>
          <p:nvPr/>
        </p:nvSpPr>
        <p:spPr>
          <a:xfrm rot="5400000">
            <a:off x="4080929" y="3276600"/>
            <a:ext cx="2133600" cy="3352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TextBox 313"/>
          <p:cNvSpPr txBox="1"/>
          <p:nvPr/>
        </p:nvSpPr>
        <p:spPr>
          <a:xfrm>
            <a:off x="3014129" y="4038600"/>
            <a:ext cx="4748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Scan</a:t>
            </a:r>
            <a:endParaRPr lang="en-US" sz="1000" dirty="0"/>
          </a:p>
        </p:txBody>
      </p:sp>
      <p:sp>
        <p:nvSpPr>
          <p:cNvPr id="315" name="TextBox 314"/>
          <p:cNvSpPr txBox="1"/>
          <p:nvPr/>
        </p:nvSpPr>
        <p:spPr>
          <a:xfrm>
            <a:off x="3777755" y="4318002"/>
            <a:ext cx="4555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2"/>
                </a:solidFill>
              </a:rPr>
              <a:t>SRC</a:t>
            </a:r>
            <a:endParaRPr lang="en-US" sz="1000" dirty="0">
              <a:solidFill>
                <a:schemeClr val="bg2"/>
              </a:solidFill>
            </a:endParaRPr>
          </a:p>
        </p:txBody>
      </p:sp>
      <p:sp>
        <p:nvSpPr>
          <p:cNvPr id="316" name="TextBox 315"/>
          <p:cNvSpPr txBox="1"/>
          <p:nvPr/>
        </p:nvSpPr>
        <p:spPr>
          <a:xfrm>
            <a:off x="3777755" y="4786870"/>
            <a:ext cx="4555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2"/>
                </a:solidFill>
              </a:rPr>
              <a:t>SRC</a:t>
            </a:r>
            <a:endParaRPr lang="en-US" sz="1000" dirty="0">
              <a:solidFill>
                <a:schemeClr val="bg2"/>
              </a:solidFill>
            </a:endParaRPr>
          </a:p>
        </p:txBody>
      </p:sp>
      <p:sp>
        <p:nvSpPr>
          <p:cNvPr id="317" name="TextBox 316"/>
          <p:cNvSpPr txBox="1"/>
          <p:nvPr/>
        </p:nvSpPr>
        <p:spPr>
          <a:xfrm>
            <a:off x="3777755" y="5232402"/>
            <a:ext cx="4555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2"/>
                </a:solidFill>
              </a:rPr>
              <a:t>SRC</a:t>
            </a:r>
            <a:endParaRPr lang="en-US" sz="1000" dirty="0">
              <a:solidFill>
                <a:schemeClr val="bg2"/>
              </a:solidFill>
            </a:endParaRPr>
          </a:p>
        </p:txBody>
      </p:sp>
      <p:cxnSp>
        <p:nvCxnSpPr>
          <p:cNvPr id="318" name="Straight Arrow Connector 317"/>
          <p:cNvCxnSpPr/>
          <p:nvPr/>
        </p:nvCxnSpPr>
        <p:spPr>
          <a:xfrm>
            <a:off x="3318929" y="5410200"/>
            <a:ext cx="22860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9" name="TextBox 318"/>
          <p:cNvSpPr txBox="1"/>
          <p:nvPr/>
        </p:nvSpPr>
        <p:spPr>
          <a:xfrm>
            <a:off x="2978027" y="5257800"/>
            <a:ext cx="41710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Inp1</a:t>
            </a:r>
            <a:endParaRPr lang="en-US" sz="1000" dirty="0"/>
          </a:p>
        </p:txBody>
      </p:sp>
      <p:sp>
        <p:nvSpPr>
          <p:cNvPr id="320" name="Left Brace 319"/>
          <p:cNvSpPr/>
          <p:nvPr/>
        </p:nvSpPr>
        <p:spPr>
          <a:xfrm>
            <a:off x="2819400" y="3937002"/>
            <a:ext cx="228600" cy="1143000"/>
          </a:xfrm>
          <a:prstGeom prst="leftBrace">
            <a:avLst>
              <a:gd name="adj1" fmla="val 89689"/>
              <a:gd name="adj2" fmla="val 50282"/>
            </a:avLst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Left Brace 320"/>
          <p:cNvSpPr/>
          <p:nvPr/>
        </p:nvSpPr>
        <p:spPr>
          <a:xfrm>
            <a:off x="2825627" y="5257800"/>
            <a:ext cx="228600" cy="474597"/>
          </a:xfrm>
          <a:prstGeom prst="leftBrace">
            <a:avLst>
              <a:gd name="adj1" fmla="val 89689"/>
              <a:gd name="adj2" fmla="val 50282"/>
            </a:avLst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2" name="Straight Arrow Connector 321"/>
          <p:cNvCxnSpPr/>
          <p:nvPr/>
        </p:nvCxnSpPr>
        <p:spPr>
          <a:xfrm>
            <a:off x="3318929" y="5638800"/>
            <a:ext cx="22860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" name="TextBox 322"/>
          <p:cNvSpPr txBox="1"/>
          <p:nvPr/>
        </p:nvSpPr>
        <p:spPr>
          <a:xfrm>
            <a:off x="2978027" y="5486400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Inp2</a:t>
            </a:r>
            <a:endParaRPr lang="en-US" sz="1000" dirty="0"/>
          </a:p>
        </p:txBody>
      </p:sp>
      <p:sp>
        <p:nvSpPr>
          <p:cNvPr id="324" name="Oval 323"/>
          <p:cNvSpPr/>
          <p:nvPr/>
        </p:nvSpPr>
        <p:spPr>
          <a:xfrm>
            <a:off x="3471329" y="4114800"/>
            <a:ext cx="76200" cy="76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dk1"/>
              </a:solidFill>
            </a:endParaRPr>
          </a:p>
        </p:txBody>
      </p:sp>
      <p:sp>
        <p:nvSpPr>
          <p:cNvPr id="325" name="Oval 324"/>
          <p:cNvSpPr/>
          <p:nvPr/>
        </p:nvSpPr>
        <p:spPr>
          <a:xfrm>
            <a:off x="6747926" y="4919132"/>
            <a:ext cx="76200" cy="76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dk1"/>
              </a:solidFill>
            </a:endParaRPr>
          </a:p>
        </p:txBody>
      </p:sp>
      <p:sp>
        <p:nvSpPr>
          <p:cNvPr id="326" name="TextBox 325"/>
          <p:cNvSpPr txBox="1"/>
          <p:nvPr/>
        </p:nvSpPr>
        <p:spPr>
          <a:xfrm>
            <a:off x="3014129" y="4325779"/>
            <a:ext cx="4748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Scan</a:t>
            </a:r>
            <a:endParaRPr lang="en-US" sz="1000" dirty="0"/>
          </a:p>
        </p:txBody>
      </p:sp>
      <p:sp>
        <p:nvSpPr>
          <p:cNvPr id="327" name="Oval 326"/>
          <p:cNvSpPr/>
          <p:nvPr/>
        </p:nvSpPr>
        <p:spPr>
          <a:xfrm>
            <a:off x="3471329" y="4401979"/>
            <a:ext cx="76200" cy="76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dk1"/>
              </a:solidFill>
            </a:endParaRPr>
          </a:p>
        </p:txBody>
      </p:sp>
      <p:sp>
        <p:nvSpPr>
          <p:cNvPr id="328" name="TextBox 327"/>
          <p:cNvSpPr txBox="1"/>
          <p:nvPr/>
        </p:nvSpPr>
        <p:spPr>
          <a:xfrm>
            <a:off x="3014129" y="4554379"/>
            <a:ext cx="4748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Scan</a:t>
            </a:r>
            <a:endParaRPr lang="en-US" sz="1000" dirty="0"/>
          </a:p>
        </p:txBody>
      </p:sp>
      <p:sp>
        <p:nvSpPr>
          <p:cNvPr id="329" name="Oval 328"/>
          <p:cNvSpPr/>
          <p:nvPr/>
        </p:nvSpPr>
        <p:spPr>
          <a:xfrm>
            <a:off x="3471329" y="4630579"/>
            <a:ext cx="76200" cy="76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dk1"/>
              </a:solidFill>
            </a:endParaRPr>
          </a:p>
        </p:txBody>
      </p:sp>
      <p:sp>
        <p:nvSpPr>
          <p:cNvPr id="330" name="TextBox 329"/>
          <p:cNvSpPr txBox="1"/>
          <p:nvPr/>
        </p:nvSpPr>
        <p:spPr>
          <a:xfrm>
            <a:off x="3014129" y="4782979"/>
            <a:ext cx="4748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Scan</a:t>
            </a:r>
            <a:endParaRPr lang="en-US" sz="1000" dirty="0"/>
          </a:p>
        </p:txBody>
      </p:sp>
      <p:sp>
        <p:nvSpPr>
          <p:cNvPr id="331" name="Oval 330"/>
          <p:cNvSpPr/>
          <p:nvPr/>
        </p:nvSpPr>
        <p:spPr>
          <a:xfrm>
            <a:off x="3471329" y="4859179"/>
            <a:ext cx="76200" cy="76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dk1"/>
              </a:solidFill>
            </a:endParaRPr>
          </a:p>
        </p:txBody>
      </p:sp>
      <p:grpSp>
        <p:nvGrpSpPr>
          <p:cNvPr id="332" name="Group 331"/>
          <p:cNvGrpSpPr/>
          <p:nvPr/>
        </p:nvGrpSpPr>
        <p:grpSpPr>
          <a:xfrm>
            <a:off x="4164409" y="5257800"/>
            <a:ext cx="678520" cy="312766"/>
            <a:chOff x="381000" y="5791200"/>
            <a:chExt cx="678520" cy="312766"/>
          </a:xfrm>
        </p:grpSpPr>
        <p:sp>
          <p:nvSpPr>
            <p:cNvPr id="333" name="Freeform 5"/>
            <p:cNvSpPr>
              <a:spLocks/>
            </p:cNvSpPr>
            <p:nvPr/>
          </p:nvSpPr>
          <p:spPr bwMode="auto">
            <a:xfrm flipV="1">
              <a:off x="685800" y="5939630"/>
              <a:ext cx="292568" cy="148431"/>
            </a:xfrm>
            <a:custGeom>
              <a:avLst/>
              <a:gdLst>
                <a:gd name="T0" fmla="*/ 0 w 384"/>
                <a:gd name="T1" fmla="*/ 50403239 h 139"/>
                <a:gd name="T2" fmla="*/ 453644992 w 384"/>
                <a:gd name="T3" fmla="*/ 50403239 h 139"/>
                <a:gd name="T4" fmla="*/ 888775104 w 384"/>
                <a:gd name="T5" fmla="*/ 350303306 h 139"/>
                <a:gd name="T6" fmla="*/ 0 60000 65536"/>
                <a:gd name="T7" fmla="*/ 0 60000 65536"/>
                <a:gd name="T8" fmla="*/ 0 60000 65536"/>
                <a:gd name="T9" fmla="*/ 0 w 384"/>
                <a:gd name="T10" fmla="*/ 0 h 139"/>
                <a:gd name="T11" fmla="*/ 384 w 384"/>
                <a:gd name="T12" fmla="*/ 139 h 1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139">
                  <a:moveTo>
                    <a:pt x="0" y="20"/>
                  </a:moveTo>
                  <a:cubicBezTo>
                    <a:pt x="66" y="10"/>
                    <a:pt x="132" y="0"/>
                    <a:pt x="196" y="20"/>
                  </a:cubicBezTo>
                  <a:cubicBezTo>
                    <a:pt x="260" y="40"/>
                    <a:pt x="322" y="89"/>
                    <a:pt x="384" y="139"/>
                  </a:cubicBezTo>
                </a:path>
              </a:pathLst>
            </a:custGeom>
            <a:noFill/>
            <a:ln w="222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34" name="Freeform 6"/>
            <p:cNvSpPr>
              <a:spLocks/>
            </p:cNvSpPr>
            <p:nvPr/>
          </p:nvSpPr>
          <p:spPr bwMode="auto">
            <a:xfrm>
              <a:off x="685800" y="5821100"/>
              <a:ext cx="62012" cy="245604"/>
            </a:xfrm>
            <a:custGeom>
              <a:avLst/>
              <a:gdLst>
                <a:gd name="T0" fmla="*/ 12679949 w 92"/>
                <a:gd name="T1" fmla="*/ 0 h 237"/>
                <a:gd name="T2" fmla="*/ 164847415 w 92"/>
                <a:gd name="T3" fmla="*/ 265831028 h 237"/>
                <a:gd name="T4" fmla="*/ 0 w 92"/>
                <a:gd name="T5" fmla="*/ 562515889 h 237"/>
                <a:gd name="T6" fmla="*/ 0 60000 65536"/>
                <a:gd name="T7" fmla="*/ 0 60000 65536"/>
                <a:gd name="T8" fmla="*/ 0 60000 65536"/>
                <a:gd name="T9" fmla="*/ 0 w 92"/>
                <a:gd name="T10" fmla="*/ 0 h 237"/>
                <a:gd name="T11" fmla="*/ 92 w 92"/>
                <a:gd name="T12" fmla="*/ 237 h 2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2" h="237">
                  <a:moveTo>
                    <a:pt x="7" y="0"/>
                  </a:moveTo>
                  <a:cubicBezTo>
                    <a:pt x="49" y="36"/>
                    <a:pt x="92" y="73"/>
                    <a:pt x="91" y="112"/>
                  </a:cubicBezTo>
                  <a:cubicBezTo>
                    <a:pt x="90" y="151"/>
                    <a:pt x="15" y="215"/>
                    <a:pt x="0" y="237"/>
                  </a:cubicBezTo>
                </a:path>
              </a:pathLst>
            </a:custGeom>
            <a:noFill/>
            <a:ln w="222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35" name="Line 20"/>
            <p:cNvSpPr>
              <a:spLocks noChangeShapeType="1"/>
            </p:cNvSpPr>
            <p:nvPr/>
          </p:nvSpPr>
          <p:spPr bwMode="auto">
            <a:xfrm flipV="1">
              <a:off x="609600" y="6015829"/>
              <a:ext cx="76200" cy="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336" name="Freeform 21"/>
            <p:cNvSpPr>
              <a:spLocks/>
            </p:cNvSpPr>
            <p:nvPr/>
          </p:nvSpPr>
          <p:spPr bwMode="auto">
            <a:xfrm>
              <a:off x="685800" y="5791200"/>
              <a:ext cx="292568" cy="148430"/>
            </a:xfrm>
            <a:custGeom>
              <a:avLst/>
              <a:gdLst>
                <a:gd name="T0" fmla="*/ 0 w 384"/>
                <a:gd name="T1" fmla="*/ 50403011 h 139"/>
                <a:gd name="T2" fmla="*/ 453644992 w 384"/>
                <a:gd name="T3" fmla="*/ 50403011 h 139"/>
                <a:gd name="T4" fmla="*/ 888775104 w 384"/>
                <a:gd name="T5" fmla="*/ 350300131 h 139"/>
                <a:gd name="T6" fmla="*/ 0 60000 65536"/>
                <a:gd name="T7" fmla="*/ 0 60000 65536"/>
                <a:gd name="T8" fmla="*/ 0 60000 65536"/>
                <a:gd name="T9" fmla="*/ 0 w 384"/>
                <a:gd name="T10" fmla="*/ 0 h 139"/>
                <a:gd name="T11" fmla="*/ 384 w 384"/>
                <a:gd name="T12" fmla="*/ 139 h 1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139">
                  <a:moveTo>
                    <a:pt x="0" y="20"/>
                  </a:moveTo>
                  <a:cubicBezTo>
                    <a:pt x="66" y="10"/>
                    <a:pt x="132" y="0"/>
                    <a:pt x="196" y="20"/>
                  </a:cubicBezTo>
                  <a:cubicBezTo>
                    <a:pt x="260" y="40"/>
                    <a:pt x="322" y="89"/>
                    <a:pt x="384" y="139"/>
                  </a:cubicBezTo>
                </a:path>
              </a:pathLst>
            </a:custGeom>
            <a:noFill/>
            <a:ln w="222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37" name="Freeform 22"/>
            <p:cNvSpPr>
              <a:spLocks/>
            </p:cNvSpPr>
            <p:nvPr/>
          </p:nvSpPr>
          <p:spPr bwMode="auto">
            <a:xfrm>
              <a:off x="657179" y="5821100"/>
              <a:ext cx="62012" cy="245604"/>
            </a:xfrm>
            <a:custGeom>
              <a:avLst/>
              <a:gdLst>
                <a:gd name="T0" fmla="*/ 12679949 w 92"/>
                <a:gd name="T1" fmla="*/ 0 h 237"/>
                <a:gd name="T2" fmla="*/ 164847415 w 92"/>
                <a:gd name="T3" fmla="*/ 265831028 h 237"/>
                <a:gd name="T4" fmla="*/ 0 w 92"/>
                <a:gd name="T5" fmla="*/ 562515889 h 237"/>
                <a:gd name="T6" fmla="*/ 0 60000 65536"/>
                <a:gd name="T7" fmla="*/ 0 60000 65536"/>
                <a:gd name="T8" fmla="*/ 0 60000 65536"/>
                <a:gd name="T9" fmla="*/ 0 w 92"/>
                <a:gd name="T10" fmla="*/ 0 h 237"/>
                <a:gd name="T11" fmla="*/ 92 w 92"/>
                <a:gd name="T12" fmla="*/ 237 h 2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2" h="237">
                  <a:moveTo>
                    <a:pt x="7" y="0"/>
                  </a:moveTo>
                  <a:cubicBezTo>
                    <a:pt x="49" y="36"/>
                    <a:pt x="92" y="73"/>
                    <a:pt x="91" y="112"/>
                  </a:cubicBezTo>
                  <a:cubicBezTo>
                    <a:pt x="90" y="151"/>
                    <a:pt x="15" y="215"/>
                    <a:pt x="0" y="237"/>
                  </a:cubicBezTo>
                </a:path>
              </a:pathLst>
            </a:custGeom>
            <a:noFill/>
            <a:ln w="222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38" name="Line 20"/>
            <p:cNvSpPr>
              <a:spLocks noChangeShapeType="1"/>
            </p:cNvSpPr>
            <p:nvPr/>
          </p:nvSpPr>
          <p:spPr bwMode="auto">
            <a:xfrm>
              <a:off x="480448" y="5894426"/>
              <a:ext cx="228600" cy="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339" name="Line 20"/>
            <p:cNvSpPr>
              <a:spLocks noChangeShapeType="1"/>
            </p:cNvSpPr>
            <p:nvPr/>
          </p:nvSpPr>
          <p:spPr bwMode="auto">
            <a:xfrm>
              <a:off x="975565" y="5939630"/>
              <a:ext cx="83955" cy="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340" name="Line 20"/>
            <p:cNvSpPr>
              <a:spLocks noChangeShapeType="1"/>
            </p:cNvSpPr>
            <p:nvPr/>
          </p:nvSpPr>
          <p:spPr bwMode="auto">
            <a:xfrm>
              <a:off x="609600" y="6015830"/>
              <a:ext cx="0" cy="88136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341" name="Line 20"/>
            <p:cNvSpPr>
              <a:spLocks noChangeShapeType="1"/>
            </p:cNvSpPr>
            <p:nvPr/>
          </p:nvSpPr>
          <p:spPr bwMode="auto">
            <a:xfrm>
              <a:off x="381000" y="6099779"/>
              <a:ext cx="228600" cy="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42" name="Group 341"/>
          <p:cNvGrpSpPr/>
          <p:nvPr/>
        </p:nvGrpSpPr>
        <p:grpSpPr>
          <a:xfrm>
            <a:off x="4164409" y="4343400"/>
            <a:ext cx="678520" cy="312766"/>
            <a:chOff x="381000" y="5791200"/>
            <a:chExt cx="678520" cy="312766"/>
          </a:xfrm>
        </p:grpSpPr>
        <p:sp>
          <p:nvSpPr>
            <p:cNvPr id="343" name="Freeform 5"/>
            <p:cNvSpPr>
              <a:spLocks/>
            </p:cNvSpPr>
            <p:nvPr/>
          </p:nvSpPr>
          <p:spPr bwMode="auto">
            <a:xfrm flipV="1">
              <a:off x="685800" y="5939630"/>
              <a:ext cx="292568" cy="148431"/>
            </a:xfrm>
            <a:custGeom>
              <a:avLst/>
              <a:gdLst>
                <a:gd name="T0" fmla="*/ 0 w 384"/>
                <a:gd name="T1" fmla="*/ 50403239 h 139"/>
                <a:gd name="T2" fmla="*/ 453644992 w 384"/>
                <a:gd name="T3" fmla="*/ 50403239 h 139"/>
                <a:gd name="T4" fmla="*/ 888775104 w 384"/>
                <a:gd name="T5" fmla="*/ 350303306 h 139"/>
                <a:gd name="T6" fmla="*/ 0 60000 65536"/>
                <a:gd name="T7" fmla="*/ 0 60000 65536"/>
                <a:gd name="T8" fmla="*/ 0 60000 65536"/>
                <a:gd name="T9" fmla="*/ 0 w 384"/>
                <a:gd name="T10" fmla="*/ 0 h 139"/>
                <a:gd name="T11" fmla="*/ 384 w 384"/>
                <a:gd name="T12" fmla="*/ 139 h 1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139">
                  <a:moveTo>
                    <a:pt x="0" y="20"/>
                  </a:moveTo>
                  <a:cubicBezTo>
                    <a:pt x="66" y="10"/>
                    <a:pt x="132" y="0"/>
                    <a:pt x="196" y="20"/>
                  </a:cubicBezTo>
                  <a:cubicBezTo>
                    <a:pt x="260" y="40"/>
                    <a:pt x="322" y="89"/>
                    <a:pt x="384" y="139"/>
                  </a:cubicBezTo>
                </a:path>
              </a:pathLst>
            </a:custGeom>
            <a:noFill/>
            <a:ln w="222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44" name="Freeform 6"/>
            <p:cNvSpPr>
              <a:spLocks/>
            </p:cNvSpPr>
            <p:nvPr/>
          </p:nvSpPr>
          <p:spPr bwMode="auto">
            <a:xfrm>
              <a:off x="685800" y="5821100"/>
              <a:ext cx="62012" cy="245604"/>
            </a:xfrm>
            <a:custGeom>
              <a:avLst/>
              <a:gdLst>
                <a:gd name="T0" fmla="*/ 12679949 w 92"/>
                <a:gd name="T1" fmla="*/ 0 h 237"/>
                <a:gd name="T2" fmla="*/ 164847415 w 92"/>
                <a:gd name="T3" fmla="*/ 265831028 h 237"/>
                <a:gd name="T4" fmla="*/ 0 w 92"/>
                <a:gd name="T5" fmla="*/ 562515889 h 237"/>
                <a:gd name="T6" fmla="*/ 0 60000 65536"/>
                <a:gd name="T7" fmla="*/ 0 60000 65536"/>
                <a:gd name="T8" fmla="*/ 0 60000 65536"/>
                <a:gd name="T9" fmla="*/ 0 w 92"/>
                <a:gd name="T10" fmla="*/ 0 h 237"/>
                <a:gd name="T11" fmla="*/ 92 w 92"/>
                <a:gd name="T12" fmla="*/ 237 h 2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2" h="237">
                  <a:moveTo>
                    <a:pt x="7" y="0"/>
                  </a:moveTo>
                  <a:cubicBezTo>
                    <a:pt x="49" y="36"/>
                    <a:pt x="92" y="73"/>
                    <a:pt x="91" y="112"/>
                  </a:cubicBezTo>
                  <a:cubicBezTo>
                    <a:pt x="90" y="151"/>
                    <a:pt x="15" y="215"/>
                    <a:pt x="0" y="237"/>
                  </a:cubicBezTo>
                </a:path>
              </a:pathLst>
            </a:custGeom>
            <a:noFill/>
            <a:ln w="222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45" name="Line 20"/>
            <p:cNvSpPr>
              <a:spLocks noChangeShapeType="1"/>
            </p:cNvSpPr>
            <p:nvPr/>
          </p:nvSpPr>
          <p:spPr bwMode="auto">
            <a:xfrm flipV="1">
              <a:off x="609600" y="6015829"/>
              <a:ext cx="76200" cy="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346" name="Freeform 21"/>
            <p:cNvSpPr>
              <a:spLocks/>
            </p:cNvSpPr>
            <p:nvPr/>
          </p:nvSpPr>
          <p:spPr bwMode="auto">
            <a:xfrm>
              <a:off x="685800" y="5791200"/>
              <a:ext cx="292568" cy="148430"/>
            </a:xfrm>
            <a:custGeom>
              <a:avLst/>
              <a:gdLst>
                <a:gd name="T0" fmla="*/ 0 w 384"/>
                <a:gd name="T1" fmla="*/ 50403011 h 139"/>
                <a:gd name="T2" fmla="*/ 453644992 w 384"/>
                <a:gd name="T3" fmla="*/ 50403011 h 139"/>
                <a:gd name="T4" fmla="*/ 888775104 w 384"/>
                <a:gd name="T5" fmla="*/ 350300131 h 139"/>
                <a:gd name="T6" fmla="*/ 0 60000 65536"/>
                <a:gd name="T7" fmla="*/ 0 60000 65536"/>
                <a:gd name="T8" fmla="*/ 0 60000 65536"/>
                <a:gd name="T9" fmla="*/ 0 w 384"/>
                <a:gd name="T10" fmla="*/ 0 h 139"/>
                <a:gd name="T11" fmla="*/ 384 w 384"/>
                <a:gd name="T12" fmla="*/ 139 h 1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139">
                  <a:moveTo>
                    <a:pt x="0" y="20"/>
                  </a:moveTo>
                  <a:cubicBezTo>
                    <a:pt x="66" y="10"/>
                    <a:pt x="132" y="0"/>
                    <a:pt x="196" y="20"/>
                  </a:cubicBezTo>
                  <a:cubicBezTo>
                    <a:pt x="260" y="40"/>
                    <a:pt x="322" y="89"/>
                    <a:pt x="384" y="139"/>
                  </a:cubicBezTo>
                </a:path>
              </a:pathLst>
            </a:custGeom>
            <a:noFill/>
            <a:ln w="222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47" name="Freeform 22"/>
            <p:cNvSpPr>
              <a:spLocks/>
            </p:cNvSpPr>
            <p:nvPr/>
          </p:nvSpPr>
          <p:spPr bwMode="auto">
            <a:xfrm>
              <a:off x="657179" y="5821100"/>
              <a:ext cx="62012" cy="245604"/>
            </a:xfrm>
            <a:custGeom>
              <a:avLst/>
              <a:gdLst>
                <a:gd name="T0" fmla="*/ 12679949 w 92"/>
                <a:gd name="T1" fmla="*/ 0 h 237"/>
                <a:gd name="T2" fmla="*/ 164847415 w 92"/>
                <a:gd name="T3" fmla="*/ 265831028 h 237"/>
                <a:gd name="T4" fmla="*/ 0 w 92"/>
                <a:gd name="T5" fmla="*/ 562515889 h 237"/>
                <a:gd name="T6" fmla="*/ 0 60000 65536"/>
                <a:gd name="T7" fmla="*/ 0 60000 65536"/>
                <a:gd name="T8" fmla="*/ 0 60000 65536"/>
                <a:gd name="T9" fmla="*/ 0 w 92"/>
                <a:gd name="T10" fmla="*/ 0 h 237"/>
                <a:gd name="T11" fmla="*/ 92 w 92"/>
                <a:gd name="T12" fmla="*/ 237 h 2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2" h="237">
                  <a:moveTo>
                    <a:pt x="7" y="0"/>
                  </a:moveTo>
                  <a:cubicBezTo>
                    <a:pt x="49" y="36"/>
                    <a:pt x="92" y="73"/>
                    <a:pt x="91" y="112"/>
                  </a:cubicBezTo>
                  <a:cubicBezTo>
                    <a:pt x="90" y="151"/>
                    <a:pt x="15" y="215"/>
                    <a:pt x="0" y="237"/>
                  </a:cubicBezTo>
                </a:path>
              </a:pathLst>
            </a:custGeom>
            <a:noFill/>
            <a:ln w="222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48" name="Line 20"/>
            <p:cNvSpPr>
              <a:spLocks noChangeShapeType="1"/>
            </p:cNvSpPr>
            <p:nvPr/>
          </p:nvSpPr>
          <p:spPr bwMode="auto">
            <a:xfrm>
              <a:off x="480448" y="5894426"/>
              <a:ext cx="228600" cy="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349" name="Line 20"/>
            <p:cNvSpPr>
              <a:spLocks noChangeShapeType="1"/>
            </p:cNvSpPr>
            <p:nvPr/>
          </p:nvSpPr>
          <p:spPr bwMode="auto">
            <a:xfrm>
              <a:off x="975565" y="5939630"/>
              <a:ext cx="83955" cy="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350" name="Line 20"/>
            <p:cNvSpPr>
              <a:spLocks noChangeShapeType="1"/>
            </p:cNvSpPr>
            <p:nvPr/>
          </p:nvSpPr>
          <p:spPr bwMode="auto">
            <a:xfrm>
              <a:off x="609600" y="6015830"/>
              <a:ext cx="0" cy="88136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351" name="Line 20"/>
            <p:cNvSpPr>
              <a:spLocks noChangeShapeType="1"/>
            </p:cNvSpPr>
            <p:nvPr/>
          </p:nvSpPr>
          <p:spPr bwMode="auto">
            <a:xfrm>
              <a:off x="381000" y="6099779"/>
              <a:ext cx="228600" cy="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52" name="Group 351"/>
          <p:cNvGrpSpPr/>
          <p:nvPr/>
        </p:nvGrpSpPr>
        <p:grpSpPr>
          <a:xfrm>
            <a:off x="4164409" y="4800600"/>
            <a:ext cx="678520" cy="312766"/>
            <a:chOff x="381000" y="5791200"/>
            <a:chExt cx="678520" cy="312766"/>
          </a:xfrm>
        </p:grpSpPr>
        <p:sp>
          <p:nvSpPr>
            <p:cNvPr id="353" name="Freeform 5"/>
            <p:cNvSpPr>
              <a:spLocks/>
            </p:cNvSpPr>
            <p:nvPr/>
          </p:nvSpPr>
          <p:spPr bwMode="auto">
            <a:xfrm flipV="1">
              <a:off x="685800" y="5939630"/>
              <a:ext cx="292568" cy="148431"/>
            </a:xfrm>
            <a:custGeom>
              <a:avLst/>
              <a:gdLst>
                <a:gd name="T0" fmla="*/ 0 w 384"/>
                <a:gd name="T1" fmla="*/ 50403239 h 139"/>
                <a:gd name="T2" fmla="*/ 453644992 w 384"/>
                <a:gd name="T3" fmla="*/ 50403239 h 139"/>
                <a:gd name="T4" fmla="*/ 888775104 w 384"/>
                <a:gd name="T5" fmla="*/ 350303306 h 139"/>
                <a:gd name="T6" fmla="*/ 0 60000 65536"/>
                <a:gd name="T7" fmla="*/ 0 60000 65536"/>
                <a:gd name="T8" fmla="*/ 0 60000 65536"/>
                <a:gd name="T9" fmla="*/ 0 w 384"/>
                <a:gd name="T10" fmla="*/ 0 h 139"/>
                <a:gd name="T11" fmla="*/ 384 w 384"/>
                <a:gd name="T12" fmla="*/ 139 h 1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139">
                  <a:moveTo>
                    <a:pt x="0" y="20"/>
                  </a:moveTo>
                  <a:cubicBezTo>
                    <a:pt x="66" y="10"/>
                    <a:pt x="132" y="0"/>
                    <a:pt x="196" y="20"/>
                  </a:cubicBezTo>
                  <a:cubicBezTo>
                    <a:pt x="260" y="40"/>
                    <a:pt x="322" y="89"/>
                    <a:pt x="384" y="139"/>
                  </a:cubicBezTo>
                </a:path>
              </a:pathLst>
            </a:custGeom>
            <a:noFill/>
            <a:ln w="222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54" name="Freeform 6"/>
            <p:cNvSpPr>
              <a:spLocks/>
            </p:cNvSpPr>
            <p:nvPr/>
          </p:nvSpPr>
          <p:spPr bwMode="auto">
            <a:xfrm>
              <a:off x="685800" y="5821100"/>
              <a:ext cx="62012" cy="245604"/>
            </a:xfrm>
            <a:custGeom>
              <a:avLst/>
              <a:gdLst>
                <a:gd name="T0" fmla="*/ 12679949 w 92"/>
                <a:gd name="T1" fmla="*/ 0 h 237"/>
                <a:gd name="T2" fmla="*/ 164847415 w 92"/>
                <a:gd name="T3" fmla="*/ 265831028 h 237"/>
                <a:gd name="T4" fmla="*/ 0 w 92"/>
                <a:gd name="T5" fmla="*/ 562515889 h 237"/>
                <a:gd name="T6" fmla="*/ 0 60000 65536"/>
                <a:gd name="T7" fmla="*/ 0 60000 65536"/>
                <a:gd name="T8" fmla="*/ 0 60000 65536"/>
                <a:gd name="T9" fmla="*/ 0 w 92"/>
                <a:gd name="T10" fmla="*/ 0 h 237"/>
                <a:gd name="T11" fmla="*/ 92 w 92"/>
                <a:gd name="T12" fmla="*/ 237 h 2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2" h="237">
                  <a:moveTo>
                    <a:pt x="7" y="0"/>
                  </a:moveTo>
                  <a:cubicBezTo>
                    <a:pt x="49" y="36"/>
                    <a:pt x="92" y="73"/>
                    <a:pt x="91" y="112"/>
                  </a:cubicBezTo>
                  <a:cubicBezTo>
                    <a:pt x="90" y="151"/>
                    <a:pt x="15" y="215"/>
                    <a:pt x="0" y="237"/>
                  </a:cubicBezTo>
                </a:path>
              </a:pathLst>
            </a:custGeom>
            <a:noFill/>
            <a:ln w="222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55" name="Line 20"/>
            <p:cNvSpPr>
              <a:spLocks noChangeShapeType="1"/>
            </p:cNvSpPr>
            <p:nvPr/>
          </p:nvSpPr>
          <p:spPr bwMode="auto">
            <a:xfrm flipV="1">
              <a:off x="609600" y="6015829"/>
              <a:ext cx="76200" cy="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356" name="Freeform 21"/>
            <p:cNvSpPr>
              <a:spLocks/>
            </p:cNvSpPr>
            <p:nvPr/>
          </p:nvSpPr>
          <p:spPr bwMode="auto">
            <a:xfrm>
              <a:off x="685800" y="5791200"/>
              <a:ext cx="292568" cy="148430"/>
            </a:xfrm>
            <a:custGeom>
              <a:avLst/>
              <a:gdLst>
                <a:gd name="T0" fmla="*/ 0 w 384"/>
                <a:gd name="T1" fmla="*/ 50403011 h 139"/>
                <a:gd name="T2" fmla="*/ 453644992 w 384"/>
                <a:gd name="T3" fmla="*/ 50403011 h 139"/>
                <a:gd name="T4" fmla="*/ 888775104 w 384"/>
                <a:gd name="T5" fmla="*/ 350300131 h 139"/>
                <a:gd name="T6" fmla="*/ 0 60000 65536"/>
                <a:gd name="T7" fmla="*/ 0 60000 65536"/>
                <a:gd name="T8" fmla="*/ 0 60000 65536"/>
                <a:gd name="T9" fmla="*/ 0 w 384"/>
                <a:gd name="T10" fmla="*/ 0 h 139"/>
                <a:gd name="T11" fmla="*/ 384 w 384"/>
                <a:gd name="T12" fmla="*/ 139 h 1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139">
                  <a:moveTo>
                    <a:pt x="0" y="20"/>
                  </a:moveTo>
                  <a:cubicBezTo>
                    <a:pt x="66" y="10"/>
                    <a:pt x="132" y="0"/>
                    <a:pt x="196" y="20"/>
                  </a:cubicBezTo>
                  <a:cubicBezTo>
                    <a:pt x="260" y="40"/>
                    <a:pt x="322" y="89"/>
                    <a:pt x="384" y="139"/>
                  </a:cubicBezTo>
                </a:path>
              </a:pathLst>
            </a:custGeom>
            <a:noFill/>
            <a:ln w="222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57" name="Freeform 22"/>
            <p:cNvSpPr>
              <a:spLocks/>
            </p:cNvSpPr>
            <p:nvPr/>
          </p:nvSpPr>
          <p:spPr bwMode="auto">
            <a:xfrm>
              <a:off x="657179" y="5821100"/>
              <a:ext cx="62012" cy="245604"/>
            </a:xfrm>
            <a:custGeom>
              <a:avLst/>
              <a:gdLst>
                <a:gd name="T0" fmla="*/ 12679949 w 92"/>
                <a:gd name="T1" fmla="*/ 0 h 237"/>
                <a:gd name="T2" fmla="*/ 164847415 w 92"/>
                <a:gd name="T3" fmla="*/ 265831028 h 237"/>
                <a:gd name="T4" fmla="*/ 0 w 92"/>
                <a:gd name="T5" fmla="*/ 562515889 h 237"/>
                <a:gd name="T6" fmla="*/ 0 60000 65536"/>
                <a:gd name="T7" fmla="*/ 0 60000 65536"/>
                <a:gd name="T8" fmla="*/ 0 60000 65536"/>
                <a:gd name="T9" fmla="*/ 0 w 92"/>
                <a:gd name="T10" fmla="*/ 0 h 237"/>
                <a:gd name="T11" fmla="*/ 92 w 92"/>
                <a:gd name="T12" fmla="*/ 237 h 2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2" h="237">
                  <a:moveTo>
                    <a:pt x="7" y="0"/>
                  </a:moveTo>
                  <a:cubicBezTo>
                    <a:pt x="49" y="36"/>
                    <a:pt x="92" y="73"/>
                    <a:pt x="91" y="112"/>
                  </a:cubicBezTo>
                  <a:cubicBezTo>
                    <a:pt x="90" y="151"/>
                    <a:pt x="15" y="215"/>
                    <a:pt x="0" y="237"/>
                  </a:cubicBezTo>
                </a:path>
              </a:pathLst>
            </a:custGeom>
            <a:noFill/>
            <a:ln w="222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58" name="Line 20"/>
            <p:cNvSpPr>
              <a:spLocks noChangeShapeType="1"/>
            </p:cNvSpPr>
            <p:nvPr/>
          </p:nvSpPr>
          <p:spPr bwMode="auto">
            <a:xfrm>
              <a:off x="480448" y="5894426"/>
              <a:ext cx="228600" cy="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359" name="Line 20"/>
            <p:cNvSpPr>
              <a:spLocks noChangeShapeType="1"/>
            </p:cNvSpPr>
            <p:nvPr/>
          </p:nvSpPr>
          <p:spPr bwMode="auto">
            <a:xfrm>
              <a:off x="975565" y="5939630"/>
              <a:ext cx="83955" cy="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360" name="Line 20"/>
            <p:cNvSpPr>
              <a:spLocks noChangeShapeType="1"/>
            </p:cNvSpPr>
            <p:nvPr/>
          </p:nvSpPr>
          <p:spPr bwMode="auto">
            <a:xfrm>
              <a:off x="609600" y="6015830"/>
              <a:ext cx="0" cy="88136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361" name="Line 20"/>
            <p:cNvSpPr>
              <a:spLocks noChangeShapeType="1"/>
            </p:cNvSpPr>
            <p:nvPr/>
          </p:nvSpPr>
          <p:spPr bwMode="auto">
            <a:xfrm>
              <a:off x="381000" y="6099779"/>
              <a:ext cx="228600" cy="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62" name="Group 361"/>
          <p:cNvGrpSpPr/>
          <p:nvPr/>
        </p:nvGrpSpPr>
        <p:grpSpPr>
          <a:xfrm>
            <a:off x="4165596" y="4360334"/>
            <a:ext cx="76200" cy="152400"/>
            <a:chOff x="1981200" y="609600"/>
            <a:chExt cx="76200" cy="152400"/>
          </a:xfrm>
        </p:grpSpPr>
        <p:sp>
          <p:nvSpPr>
            <p:cNvPr id="363" name="Rounded Rectangle 362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4" name="Straight Connector 363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" name="Straight Connector 364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Straight Connector 365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7" name="Group 366"/>
          <p:cNvGrpSpPr/>
          <p:nvPr/>
        </p:nvGrpSpPr>
        <p:grpSpPr>
          <a:xfrm>
            <a:off x="4174063" y="4817534"/>
            <a:ext cx="76200" cy="152400"/>
            <a:chOff x="1981200" y="609600"/>
            <a:chExt cx="76200" cy="152400"/>
          </a:xfrm>
        </p:grpSpPr>
        <p:sp>
          <p:nvSpPr>
            <p:cNvPr id="368" name="Rounded Rectangle 367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9" name="Straight Connector 368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Straight Connector 369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Straight Connector 370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2" name="Group 371"/>
          <p:cNvGrpSpPr/>
          <p:nvPr/>
        </p:nvGrpSpPr>
        <p:grpSpPr>
          <a:xfrm>
            <a:off x="4165596" y="5283198"/>
            <a:ext cx="76200" cy="152400"/>
            <a:chOff x="1981200" y="609600"/>
            <a:chExt cx="76200" cy="152400"/>
          </a:xfrm>
        </p:grpSpPr>
        <p:sp>
          <p:nvSpPr>
            <p:cNvPr id="373" name="Rounded Rectangle 372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4" name="Straight Connector 373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Straight Connector 374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Straight Connector 375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7" name="TextBox 376"/>
          <p:cNvSpPr txBox="1"/>
          <p:nvPr/>
        </p:nvSpPr>
        <p:spPr>
          <a:xfrm>
            <a:off x="5081622" y="4648200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2"/>
                </a:solidFill>
              </a:rPr>
              <a:t>DST</a:t>
            </a:r>
            <a:endParaRPr lang="en-US" sz="1000" dirty="0">
              <a:solidFill>
                <a:schemeClr val="bg2"/>
              </a:solidFill>
            </a:endParaRPr>
          </a:p>
        </p:txBody>
      </p:sp>
      <p:sp>
        <p:nvSpPr>
          <p:cNvPr id="378" name="TextBox 377"/>
          <p:cNvSpPr txBox="1"/>
          <p:nvPr/>
        </p:nvSpPr>
        <p:spPr>
          <a:xfrm>
            <a:off x="5081622" y="5117068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2"/>
                </a:solidFill>
              </a:rPr>
              <a:t>DST</a:t>
            </a:r>
            <a:endParaRPr lang="en-US" sz="1000" dirty="0">
              <a:solidFill>
                <a:schemeClr val="bg2"/>
              </a:solidFill>
            </a:endParaRPr>
          </a:p>
        </p:txBody>
      </p:sp>
      <p:grpSp>
        <p:nvGrpSpPr>
          <p:cNvPr id="379" name="Group 378"/>
          <p:cNvGrpSpPr/>
          <p:nvPr/>
        </p:nvGrpSpPr>
        <p:grpSpPr>
          <a:xfrm>
            <a:off x="5444062" y="4690532"/>
            <a:ext cx="76200" cy="152400"/>
            <a:chOff x="1981200" y="609600"/>
            <a:chExt cx="76200" cy="152400"/>
          </a:xfrm>
        </p:grpSpPr>
        <p:sp>
          <p:nvSpPr>
            <p:cNvPr id="380" name="Rounded Rectangle 379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1" name="Straight Connector 380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2" name="Straight Connector 381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3" name="Straight Connector 382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4" name="Group 383"/>
          <p:cNvGrpSpPr/>
          <p:nvPr/>
        </p:nvGrpSpPr>
        <p:grpSpPr>
          <a:xfrm>
            <a:off x="5452529" y="5147732"/>
            <a:ext cx="76200" cy="152400"/>
            <a:chOff x="1981200" y="609600"/>
            <a:chExt cx="76200" cy="152400"/>
          </a:xfrm>
        </p:grpSpPr>
        <p:sp>
          <p:nvSpPr>
            <p:cNvPr id="385" name="Rounded Rectangle 384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6" name="Straight Connector 385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Straight Connector 386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Straight Connector 387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9" name="Group 388"/>
          <p:cNvGrpSpPr/>
          <p:nvPr/>
        </p:nvGrpSpPr>
        <p:grpSpPr>
          <a:xfrm>
            <a:off x="6214529" y="4876800"/>
            <a:ext cx="76200" cy="152400"/>
            <a:chOff x="1981200" y="609600"/>
            <a:chExt cx="76200" cy="152400"/>
          </a:xfrm>
        </p:grpSpPr>
        <p:sp>
          <p:nvSpPr>
            <p:cNvPr id="390" name="Rounded Rectangle 389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1" name="Straight Connector 390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Straight Connector 391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3" name="Straight Connector 392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4" name="Group 393"/>
          <p:cNvGrpSpPr/>
          <p:nvPr/>
        </p:nvGrpSpPr>
        <p:grpSpPr>
          <a:xfrm>
            <a:off x="3699929" y="4114800"/>
            <a:ext cx="76200" cy="152400"/>
            <a:chOff x="1981200" y="609600"/>
            <a:chExt cx="76200" cy="152400"/>
          </a:xfrm>
        </p:grpSpPr>
        <p:sp>
          <p:nvSpPr>
            <p:cNvPr id="395" name="Rounded Rectangle 394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6" name="Straight Connector 395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7" name="Straight Connector 396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8" name="Straight Connector 397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9" name="Group 398"/>
          <p:cNvGrpSpPr/>
          <p:nvPr/>
        </p:nvGrpSpPr>
        <p:grpSpPr>
          <a:xfrm>
            <a:off x="3699929" y="4572000"/>
            <a:ext cx="76200" cy="152400"/>
            <a:chOff x="1981200" y="609600"/>
            <a:chExt cx="76200" cy="152400"/>
          </a:xfrm>
        </p:grpSpPr>
        <p:sp>
          <p:nvSpPr>
            <p:cNvPr id="400" name="Rounded Rectangle 399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1" name="Straight Connector 400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2" name="Straight Connector 401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3" name="Straight Connector 402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4" name="Group 403"/>
          <p:cNvGrpSpPr/>
          <p:nvPr/>
        </p:nvGrpSpPr>
        <p:grpSpPr>
          <a:xfrm>
            <a:off x="3699929" y="5029200"/>
            <a:ext cx="76200" cy="152400"/>
            <a:chOff x="1981200" y="609600"/>
            <a:chExt cx="76200" cy="152400"/>
          </a:xfrm>
        </p:grpSpPr>
        <p:sp>
          <p:nvSpPr>
            <p:cNvPr id="405" name="Rounded Rectangle 404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6" name="Straight Connector 405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7" name="Straight Connector 406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8" name="Straight Connector 407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9" name="Group 408"/>
          <p:cNvGrpSpPr/>
          <p:nvPr/>
        </p:nvGrpSpPr>
        <p:grpSpPr>
          <a:xfrm>
            <a:off x="3699929" y="5486400"/>
            <a:ext cx="76200" cy="152400"/>
            <a:chOff x="1981200" y="609600"/>
            <a:chExt cx="76200" cy="152400"/>
          </a:xfrm>
        </p:grpSpPr>
        <p:sp>
          <p:nvSpPr>
            <p:cNvPr id="410" name="Rounded Rectangle 409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1" name="Straight Connector 410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Straight Connector 411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3" name="Straight Connector 412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4" name="TextBox 413"/>
          <p:cNvSpPr txBox="1"/>
          <p:nvPr/>
        </p:nvSpPr>
        <p:spPr>
          <a:xfrm>
            <a:off x="6629400" y="4648200"/>
            <a:ext cx="4748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Scan</a:t>
            </a:r>
            <a:endParaRPr lang="en-US" sz="1000" dirty="0"/>
          </a:p>
        </p:txBody>
      </p:sp>
      <p:cxnSp>
        <p:nvCxnSpPr>
          <p:cNvPr id="260" name="Straight Arrow Connector 259"/>
          <p:cNvCxnSpPr>
            <a:stCxn id="259" idx="3"/>
            <a:endCxn id="351" idx="0"/>
          </p:cNvCxnSpPr>
          <p:nvPr/>
        </p:nvCxnSpPr>
        <p:spPr>
          <a:xfrm flipV="1">
            <a:off x="1905000" y="4651979"/>
            <a:ext cx="2259409" cy="361862"/>
          </a:xfrm>
          <a:prstGeom prst="straightConnector1">
            <a:avLst/>
          </a:prstGeom>
          <a:ln w="254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Arrow Connector 261"/>
          <p:cNvCxnSpPr>
            <a:stCxn id="259" idx="3"/>
            <a:endCxn id="361" idx="0"/>
          </p:cNvCxnSpPr>
          <p:nvPr/>
        </p:nvCxnSpPr>
        <p:spPr>
          <a:xfrm>
            <a:off x="1905000" y="5013841"/>
            <a:ext cx="2259409" cy="95338"/>
          </a:xfrm>
          <a:prstGeom prst="straightConnector1">
            <a:avLst/>
          </a:prstGeom>
          <a:ln w="254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Arrow Connector 264"/>
          <p:cNvCxnSpPr>
            <a:stCxn id="259" idx="3"/>
            <a:endCxn id="341" idx="0"/>
          </p:cNvCxnSpPr>
          <p:nvPr/>
        </p:nvCxnSpPr>
        <p:spPr>
          <a:xfrm>
            <a:off x="1905000" y="5013841"/>
            <a:ext cx="2259409" cy="552538"/>
          </a:xfrm>
          <a:prstGeom prst="straightConnector1">
            <a:avLst/>
          </a:prstGeom>
          <a:ln w="254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reeform 51"/>
          <p:cNvSpPr/>
          <p:nvPr/>
        </p:nvSpPr>
        <p:spPr>
          <a:xfrm>
            <a:off x="4267200" y="4739133"/>
            <a:ext cx="2463800" cy="273751"/>
          </a:xfrm>
          <a:custGeom>
            <a:avLst/>
            <a:gdLst>
              <a:gd name="connsiteX0" fmla="*/ 0 w 2463800"/>
              <a:gd name="connsiteY0" fmla="*/ 171534 h 273751"/>
              <a:gd name="connsiteX1" fmla="*/ 338667 w 2463800"/>
              <a:gd name="connsiteY1" fmla="*/ 273134 h 273751"/>
              <a:gd name="connsiteX2" fmla="*/ 618067 w 2463800"/>
              <a:gd name="connsiteY2" fmla="*/ 205400 h 273751"/>
              <a:gd name="connsiteX3" fmla="*/ 838200 w 2463800"/>
              <a:gd name="connsiteY3" fmla="*/ 36067 h 273751"/>
              <a:gd name="connsiteX4" fmla="*/ 1219200 w 2463800"/>
              <a:gd name="connsiteY4" fmla="*/ 10667 h 273751"/>
              <a:gd name="connsiteX5" fmla="*/ 1540933 w 2463800"/>
              <a:gd name="connsiteY5" fmla="*/ 171534 h 273751"/>
              <a:gd name="connsiteX6" fmla="*/ 1854200 w 2463800"/>
              <a:gd name="connsiteY6" fmla="*/ 239267 h 273751"/>
              <a:gd name="connsiteX7" fmla="*/ 2065867 w 2463800"/>
              <a:gd name="connsiteY7" fmla="*/ 213867 h 273751"/>
              <a:gd name="connsiteX8" fmla="*/ 2463800 w 2463800"/>
              <a:gd name="connsiteY8" fmla="*/ 222334 h 273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63800" h="273751">
                <a:moveTo>
                  <a:pt x="0" y="171534"/>
                </a:moveTo>
                <a:cubicBezTo>
                  <a:pt x="117828" y="219512"/>
                  <a:pt x="235656" y="267490"/>
                  <a:pt x="338667" y="273134"/>
                </a:cubicBezTo>
                <a:cubicBezTo>
                  <a:pt x="441678" y="278778"/>
                  <a:pt x="534812" y="244911"/>
                  <a:pt x="618067" y="205400"/>
                </a:cubicBezTo>
                <a:cubicBezTo>
                  <a:pt x="701323" y="165889"/>
                  <a:pt x="738011" y="68522"/>
                  <a:pt x="838200" y="36067"/>
                </a:cubicBezTo>
                <a:cubicBezTo>
                  <a:pt x="938389" y="3612"/>
                  <a:pt x="1102078" y="-11911"/>
                  <a:pt x="1219200" y="10667"/>
                </a:cubicBezTo>
                <a:cubicBezTo>
                  <a:pt x="1336322" y="33245"/>
                  <a:pt x="1435100" y="133434"/>
                  <a:pt x="1540933" y="171534"/>
                </a:cubicBezTo>
                <a:cubicBezTo>
                  <a:pt x="1646766" y="209634"/>
                  <a:pt x="1766711" y="232212"/>
                  <a:pt x="1854200" y="239267"/>
                </a:cubicBezTo>
                <a:cubicBezTo>
                  <a:pt x="1941689" y="246322"/>
                  <a:pt x="2065867" y="213867"/>
                  <a:pt x="2065867" y="213867"/>
                </a:cubicBezTo>
                <a:lnTo>
                  <a:pt x="2463800" y="222334"/>
                </a:lnTo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43762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 animBg="1"/>
      <p:bldP spid="186" grpId="0"/>
      <p:bldP spid="187" grpId="0" animBg="1"/>
      <p:bldP spid="192" grpId="0"/>
      <p:bldP spid="193" grpId="0" animBg="1"/>
      <p:bldP spid="259" grpId="0" animBg="1"/>
      <p:bldP spid="272" grpId="0" animBg="1"/>
      <p:bldP spid="138" grpId="0" animBg="1"/>
      <p:bldP spid="140" grpId="0" animBg="1"/>
      <p:bldP spid="313" grpId="0" animBg="1"/>
      <p:bldP spid="314" grpId="0"/>
      <p:bldP spid="315" grpId="0"/>
      <p:bldP spid="316" grpId="0"/>
      <p:bldP spid="317" grpId="0"/>
      <p:bldP spid="319" grpId="0"/>
      <p:bldP spid="320" grpId="0" animBg="1"/>
      <p:bldP spid="321" grpId="0" animBg="1"/>
      <p:bldP spid="323" grpId="0"/>
      <p:bldP spid="324" grpId="0" animBg="1"/>
      <p:bldP spid="325" grpId="0" animBg="1"/>
      <p:bldP spid="326" grpId="0"/>
      <p:bldP spid="327" grpId="0" animBg="1"/>
      <p:bldP spid="328" grpId="0"/>
      <p:bldP spid="329" grpId="0" animBg="1"/>
      <p:bldP spid="330" grpId="0"/>
      <p:bldP spid="331" grpId="0" animBg="1"/>
      <p:bldP spid="377" grpId="0"/>
      <p:bldP spid="378" grpId="0"/>
      <p:bldP spid="414" grpId="0"/>
      <p:bldP spid="5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First Challenge: Reconverging logic</a:t>
            </a:r>
            <a:endParaRPr lang="en-US" sz="3200" dirty="0"/>
          </a:p>
        </p:txBody>
      </p:sp>
      <p:grpSp>
        <p:nvGrpSpPr>
          <p:cNvPr id="4" name="Group 3"/>
          <p:cNvGrpSpPr/>
          <p:nvPr/>
        </p:nvGrpSpPr>
        <p:grpSpPr>
          <a:xfrm>
            <a:off x="2125662" y="2667000"/>
            <a:ext cx="4427538" cy="1295400"/>
            <a:chOff x="2125662" y="2667000"/>
            <a:chExt cx="4427538" cy="1295400"/>
          </a:xfrm>
        </p:grpSpPr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08153004"/>
                </p:ext>
              </p:extLst>
            </p:nvPr>
          </p:nvGraphicFramePr>
          <p:xfrm>
            <a:off x="5791200" y="3276600"/>
            <a:ext cx="236538" cy="171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8" name="Visio" r:id="rId3" imgW="236094" imgH="171085" progId="Visio.Drawing.6">
                    <p:embed/>
                  </p:oleObj>
                </mc:Choice>
                <mc:Fallback>
                  <p:oleObj name="Visio" r:id="rId3" imgW="236094" imgH="171085" progId="Visio.Drawing.6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91200" y="3276600"/>
                          <a:ext cx="236538" cy="1714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9050" algn="ctr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2125662" y="2852058"/>
              <a:ext cx="320675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1600" b="0">
                  <a:latin typeface="Arial" charset="0"/>
                </a:rPr>
                <a:t>A</a:t>
              </a:r>
            </a:p>
          </p:txBody>
        </p:sp>
        <p:sp>
          <p:nvSpPr>
            <p:cNvPr id="7" name="Line 12"/>
            <p:cNvSpPr>
              <a:spLocks noChangeShapeType="1"/>
            </p:cNvSpPr>
            <p:nvPr/>
          </p:nvSpPr>
          <p:spPr bwMode="auto">
            <a:xfrm>
              <a:off x="5438775" y="3352800"/>
              <a:ext cx="381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8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68550695"/>
                </p:ext>
              </p:extLst>
            </p:nvPr>
          </p:nvGraphicFramePr>
          <p:xfrm>
            <a:off x="2506662" y="2961595"/>
            <a:ext cx="236538" cy="171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9" name="Visio" r:id="rId5" imgW="236094" imgH="171085" progId="Visio.Drawing.6">
                    <p:embed/>
                  </p:oleObj>
                </mc:Choice>
                <mc:Fallback>
                  <p:oleObj name="Visio" r:id="rId5" imgW="236094" imgH="171085" progId="Visio.Drawing.6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06662" y="2961595"/>
                          <a:ext cx="236538" cy="1714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Text Box 14"/>
            <p:cNvSpPr txBox="1">
              <a:spLocks noChangeArrowheads="1"/>
            </p:cNvSpPr>
            <p:nvPr/>
          </p:nvSpPr>
          <p:spPr bwMode="auto">
            <a:xfrm>
              <a:off x="5657850" y="2990850"/>
              <a:ext cx="89535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1600" b="0" dirty="0" smtClean="0">
                  <a:latin typeface="Arial" charset="0"/>
                </a:rPr>
                <a:t>Out [F]</a:t>
              </a:r>
              <a:endParaRPr lang="en-US" sz="1600" b="0" dirty="0">
                <a:latin typeface="Arial" charset="0"/>
              </a:endParaRPr>
            </a:p>
          </p:txBody>
        </p:sp>
        <p:grpSp>
          <p:nvGrpSpPr>
            <p:cNvPr id="10" name="Group 33"/>
            <p:cNvGrpSpPr>
              <a:grpSpLocks/>
            </p:cNvGrpSpPr>
            <p:nvPr/>
          </p:nvGrpSpPr>
          <p:grpSpPr bwMode="auto">
            <a:xfrm>
              <a:off x="4114800" y="2743200"/>
              <a:ext cx="1395413" cy="1219200"/>
              <a:chOff x="816" y="1920"/>
              <a:chExt cx="672" cy="383"/>
            </a:xfrm>
          </p:grpSpPr>
          <p:sp>
            <p:nvSpPr>
              <p:cNvPr id="23" name="Line 34"/>
              <p:cNvSpPr>
                <a:spLocks noChangeShapeType="1"/>
              </p:cNvSpPr>
              <p:nvPr/>
            </p:nvSpPr>
            <p:spPr bwMode="auto">
              <a:xfrm>
                <a:off x="1392" y="2112"/>
                <a:ext cx="9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4" name="Line 35"/>
              <p:cNvSpPr>
                <a:spLocks noChangeShapeType="1"/>
              </p:cNvSpPr>
              <p:nvPr/>
            </p:nvSpPr>
            <p:spPr bwMode="auto">
              <a:xfrm>
                <a:off x="816" y="2016"/>
                <a:ext cx="101" cy="1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5" name="Line 36"/>
              <p:cNvSpPr>
                <a:spLocks noChangeShapeType="1"/>
              </p:cNvSpPr>
              <p:nvPr/>
            </p:nvSpPr>
            <p:spPr bwMode="auto">
              <a:xfrm>
                <a:off x="816" y="2208"/>
                <a:ext cx="101" cy="1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6" name="Freeform 37"/>
              <p:cNvSpPr>
                <a:spLocks/>
              </p:cNvSpPr>
              <p:nvPr/>
            </p:nvSpPr>
            <p:spPr bwMode="auto">
              <a:xfrm>
                <a:off x="912" y="1920"/>
                <a:ext cx="480" cy="383"/>
              </a:xfrm>
              <a:custGeom>
                <a:avLst/>
                <a:gdLst>
                  <a:gd name="T0" fmla="*/ 0 w 485"/>
                  <a:gd name="T1" fmla="*/ 0 h 383"/>
                  <a:gd name="T2" fmla="*/ 281 w 485"/>
                  <a:gd name="T3" fmla="*/ 0 h 383"/>
                  <a:gd name="T4" fmla="*/ 420 w 485"/>
                  <a:gd name="T5" fmla="*/ 65 h 383"/>
                  <a:gd name="T6" fmla="*/ 475 w 485"/>
                  <a:gd name="T7" fmla="*/ 192 h 383"/>
                  <a:gd name="T8" fmla="*/ 421 w 485"/>
                  <a:gd name="T9" fmla="*/ 323 h 383"/>
                  <a:gd name="T10" fmla="*/ 282 w 485"/>
                  <a:gd name="T11" fmla="*/ 383 h 383"/>
                  <a:gd name="T12" fmla="*/ 0 w 485"/>
                  <a:gd name="T13" fmla="*/ 383 h 383"/>
                  <a:gd name="T14" fmla="*/ 0 w 485"/>
                  <a:gd name="T15" fmla="*/ 0 h 38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85"/>
                  <a:gd name="T25" fmla="*/ 0 h 383"/>
                  <a:gd name="T26" fmla="*/ 485 w 485"/>
                  <a:gd name="T27" fmla="*/ 383 h 38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85" h="383">
                    <a:moveTo>
                      <a:pt x="0" y="0"/>
                    </a:moveTo>
                    <a:lnTo>
                      <a:pt x="287" y="0"/>
                    </a:lnTo>
                    <a:cubicBezTo>
                      <a:pt x="358" y="11"/>
                      <a:pt x="395" y="33"/>
                      <a:pt x="428" y="65"/>
                    </a:cubicBezTo>
                    <a:cubicBezTo>
                      <a:pt x="461" y="97"/>
                      <a:pt x="485" y="149"/>
                      <a:pt x="485" y="192"/>
                    </a:cubicBezTo>
                    <a:cubicBezTo>
                      <a:pt x="485" y="235"/>
                      <a:pt x="462" y="291"/>
                      <a:pt x="429" y="323"/>
                    </a:cubicBezTo>
                    <a:cubicBezTo>
                      <a:pt x="396" y="355"/>
                      <a:pt x="359" y="373"/>
                      <a:pt x="288" y="383"/>
                    </a:cubicBezTo>
                    <a:lnTo>
                      <a:pt x="0" y="38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BE7D"/>
              </a:solidFill>
              <a:ln w="254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anchor="ctr"/>
              <a:lstStyle/>
              <a:p>
                <a:endParaRPr lang="en-US"/>
              </a:p>
            </p:txBody>
          </p:sp>
        </p:grpSp>
        <p:sp>
          <p:nvSpPr>
            <p:cNvPr id="11" name="Line 39"/>
            <p:cNvSpPr>
              <a:spLocks noChangeShapeType="1"/>
            </p:cNvSpPr>
            <p:nvPr/>
          </p:nvSpPr>
          <p:spPr bwMode="auto">
            <a:xfrm>
              <a:off x="2706914" y="3037114"/>
              <a:ext cx="718458" cy="6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AutoShape 17"/>
            <p:cNvSpPr>
              <a:spLocks noChangeArrowheads="1"/>
            </p:cNvSpPr>
            <p:nvPr/>
          </p:nvSpPr>
          <p:spPr bwMode="auto">
            <a:xfrm rot="5400000">
              <a:off x="3399178" y="2878252"/>
              <a:ext cx="392112" cy="339725"/>
            </a:xfrm>
            <a:prstGeom prst="flowChartExtra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39"/>
            <p:cNvSpPr>
              <a:spLocks noChangeShapeType="1"/>
            </p:cNvSpPr>
            <p:nvPr/>
          </p:nvSpPr>
          <p:spPr bwMode="auto">
            <a:xfrm flipV="1">
              <a:off x="3762829" y="3045052"/>
              <a:ext cx="381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3301652" y="3452916"/>
              <a:ext cx="487256" cy="371600"/>
              <a:chOff x="2757368" y="2447802"/>
              <a:chExt cx="487256" cy="371600"/>
            </a:xfrm>
          </p:grpSpPr>
          <p:sp>
            <p:nvSpPr>
              <p:cNvPr id="21" name="AutoShape 7"/>
              <p:cNvSpPr>
                <a:spLocks noChangeArrowheads="1"/>
              </p:cNvSpPr>
              <p:nvPr/>
            </p:nvSpPr>
            <p:spPr bwMode="auto">
              <a:xfrm rot="5400000">
                <a:off x="2754984" y="2450186"/>
                <a:ext cx="371600" cy="366831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Oval 8"/>
              <p:cNvSpPr>
                <a:spLocks noChangeArrowheads="1"/>
              </p:cNvSpPr>
              <p:nvPr/>
            </p:nvSpPr>
            <p:spPr bwMode="auto">
              <a:xfrm>
                <a:off x="3109686" y="2561772"/>
                <a:ext cx="134938" cy="152400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" name="Line 39"/>
            <p:cNvSpPr>
              <a:spLocks noChangeShapeType="1"/>
            </p:cNvSpPr>
            <p:nvPr/>
          </p:nvSpPr>
          <p:spPr bwMode="auto">
            <a:xfrm flipV="1">
              <a:off x="3810000" y="3657600"/>
              <a:ext cx="381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39"/>
            <p:cNvSpPr>
              <a:spLocks noChangeShapeType="1"/>
            </p:cNvSpPr>
            <p:nvPr/>
          </p:nvSpPr>
          <p:spPr bwMode="auto">
            <a:xfrm>
              <a:off x="2895600" y="3048000"/>
              <a:ext cx="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39"/>
            <p:cNvSpPr>
              <a:spLocks noChangeShapeType="1"/>
            </p:cNvSpPr>
            <p:nvPr/>
          </p:nvSpPr>
          <p:spPr bwMode="auto">
            <a:xfrm>
              <a:off x="2895600" y="3657600"/>
              <a:ext cx="413658" cy="6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4"/>
            <p:cNvSpPr txBox="1">
              <a:spLocks noChangeArrowheads="1"/>
            </p:cNvSpPr>
            <p:nvPr/>
          </p:nvSpPr>
          <p:spPr bwMode="auto">
            <a:xfrm>
              <a:off x="3733800" y="2667000"/>
              <a:ext cx="457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1600" b="0" dirty="0" smtClean="0">
                  <a:latin typeface="Arial" charset="0"/>
                </a:rPr>
                <a:t>[F]</a:t>
              </a:r>
              <a:endParaRPr lang="en-US" sz="1600" b="0" dirty="0">
                <a:latin typeface="Arial" charset="0"/>
              </a:endParaRPr>
            </a:p>
          </p:txBody>
        </p: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2667000" y="2667000"/>
              <a:ext cx="457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1600" b="0" dirty="0" smtClean="0">
                  <a:latin typeface="Arial" charset="0"/>
                </a:rPr>
                <a:t>[F]</a:t>
              </a:r>
              <a:endParaRPr lang="en-US" sz="1600" b="0" dirty="0">
                <a:latin typeface="Arial" charset="0"/>
              </a:endParaRPr>
            </a:p>
          </p:txBody>
        </p:sp>
        <p:sp>
          <p:nvSpPr>
            <p:cNvPr id="20" name="Text Box 14"/>
            <p:cNvSpPr txBox="1">
              <a:spLocks noChangeArrowheads="1"/>
            </p:cNvSpPr>
            <p:nvPr/>
          </p:nvSpPr>
          <p:spPr bwMode="auto">
            <a:xfrm>
              <a:off x="3733800" y="3276600"/>
              <a:ext cx="457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1600" b="0" dirty="0" smtClean="0">
                  <a:latin typeface="Arial" charset="0"/>
                </a:rPr>
                <a:t>[T]</a:t>
              </a:r>
              <a:endParaRPr lang="en-US" sz="1600" b="0" dirty="0"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509810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a more general way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57400" y="31242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5" name="TextBox 4"/>
          <p:cNvSpPr txBox="1"/>
          <p:nvPr/>
        </p:nvSpPr>
        <p:spPr>
          <a:xfrm>
            <a:off x="1924050" y="2895600"/>
            <a:ext cx="3818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SRC</a:t>
            </a:r>
            <a:endParaRPr lang="en-US" sz="1000" dirty="0"/>
          </a:p>
        </p:txBody>
      </p:sp>
      <p:sp>
        <p:nvSpPr>
          <p:cNvPr id="6" name="Rectangle 5"/>
          <p:cNvSpPr/>
          <p:nvPr/>
        </p:nvSpPr>
        <p:spPr>
          <a:xfrm>
            <a:off x="6781800" y="30480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6648450" y="2819400"/>
            <a:ext cx="4748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Scan</a:t>
            </a:r>
            <a:endParaRPr lang="en-US" sz="1000" dirty="0"/>
          </a:p>
        </p:txBody>
      </p:sp>
      <p:sp>
        <p:nvSpPr>
          <p:cNvPr id="8" name="Cloud 7"/>
          <p:cNvSpPr/>
          <p:nvPr/>
        </p:nvSpPr>
        <p:spPr>
          <a:xfrm>
            <a:off x="2667000" y="2133600"/>
            <a:ext cx="1143000" cy="762000"/>
          </a:xfrm>
          <a:prstGeom prst="clou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loud 8"/>
          <p:cNvSpPr/>
          <p:nvPr/>
        </p:nvSpPr>
        <p:spPr>
          <a:xfrm>
            <a:off x="2667000" y="3276600"/>
            <a:ext cx="1143000" cy="762000"/>
          </a:xfrm>
          <a:prstGeom prst="clou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2211092" y="2785820"/>
            <a:ext cx="581186" cy="457200"/>
          </a:xfrm>
          <a:custGeom>
            <a:avLst/>
            <a:gdLst>
              <a:gd name="connsiteX0" fmla="*/ 0 w 581186"/>
              <a:gd name="connsiteY0" fmla="*/ 457200 h 457200"/>
              <a:gd name="connsiteX1" fmla="*/ 216976 w 581186"/>
              <a:gd name="connsiteY1" fmla="*/ 379709 h 457200"/>
              <a:gd name="connsiteX2" fmla="*/ 317715 w 581186"/>
              <a:gd name="connsiteY2" fmla="*/ 108488 h 457200"/>
              <a:gd name="connsiteX3" fmla="*/ 581186 w 581186"/>
              <a:gd name="connsiteY3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1186" h="457200">
                <a:moveTo>
                  <a:pt x="0" y="457200"/>
                </a:moveTo>
                <a:cubicBezTo>
                  <a:pt x="82012" y="447514"/>
                  <a:pt x="164024" y="437828"/>
                  <a:pt x="216976" y="379709"/>
                </a:cubicBezTo>
                <a:cubicBezTo>
                  <a:pt x="269928" y="321590"/>
                  <a:pt x="257013" y="171773"/>
                  <a:pt x="317715" y="108488"/>
                </a:cubicBezTo>
                <a:cubicBezTo>
                  <a:pt x="378417" y="45203"/>
                  <a:pt x="479801" y="22601"/>
                  <a:pt x="581186" y="0"/>
                </a:cubicBezTo>
              </a:path>
            </a:pathLst>
          </a:custGeom>
          <a:noFill/>
          <a:ln>
            <a:solidFill>
              <a:srgbClr val="FFFF00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218841" y="3243020"/>
            <a:ext cx="464949" cy="519194"/>
          </a:xfrm>
          <a:custGeom>
            <a:avLst/>
            <a:gdLst>
              <a:gd name="connsiteX0" fmla="*/ 0 w 464949"/>
              <a:gd name="connsiteY0" fmla="*/ 0 h 519194"/>
              <a:gd name="connsiteX1" fmla="*/ 216976 w 464949"/>
              <a:gd name="connsiteY1" fmla="*/ 116238 h 519194"/>
              <a:gd name="connsiteX2" fmla="*/ 263471 w 464949"/>
              <a:gd name="connsiteY2" fmla="*/ 379709 h 519194"/>
              <a:gd name="connsiteX3" fmla="*/ 464949 w 464949"/>
              <a:gd name="connsiteY3" fmla="*/ 519194 h 519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4949" h="519194">
                <a:moveTo>
                  <a:pt x="0" y="0"/>
                </a:moveTo>
                <a:cubicBezTo>
                  <a:pt x="86532" y="26476"/>
                  <a:pt x="173064" y="52953"/>
                  <a:pt x="216976" y="116238"/>
                </a:cubicBezTo>
                <a:cubicBezTo>
                  <a:pt x="260888" y="179523"/>
                  <a:pt x="222142" y="312550"/>
                  <a:pt x="263471" y="379709"/>
                </a:cubicBezTo>
                <a:cubicBezTo>
                  <a:pt x="304800" y="446868"/>
                  <a:pt x="384874" y="483031"/>
                  <a:pt x="464949" y="519194"/>
                </a:cubicBezTo>
              </a:path>
            </a:pathLst>
          </a:custGeom>
          <a:noFill/>
          <a:ln>
            <a:solidFill>
              <a:srgbClr val="FFFF00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419600" y="2895600"/>
            <a:ext cx="457200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</a:rPr>
              <a:t>f</a:t>
            </a:r>
            <a:endParaRPr lang="en-US" i="1" dirty="0"/>
          </a:p>
        </p:txBody>
      </p:sp>
      <p:sp>
        <p:nvSpPr>
          <p:cNvPr id="13" name="Freeform 12"/>
          <p:cNvSpPr/>
          <p:nvPr/>
        </p:nvSpPr>
        <p:spPr>
          <a:xfrm>
            <a:off x="3822915" y="2506851"/>
            <a:ext cx="588936" cy="480447"/>
          </a:xfrm>
          <a:custGeom>
            <a:avLst/>
            <a:gdLst>
              <a:gd name="connsiteX0" fmla="*/ 0 w 588936"/>
              <a:gd name="connsiteY0" fmla="*/ 0 h 480447"/>
              <a:gd name="connsiteX1" fmla="*/ 371960 w 588936"/>
              <a:gd name="connsiteY1" fmla="*/ 77491 h 480447"/>
              <a:gd name="connsiteX2" fmla="*/ 364210 w 588936"/>
              <a:gd name="connsiteY2" fmla="*/ 371959 h 480447"/>
              <a:gd name="connsiteX3" fmla="*/ 588936 w 588936"/>
              <a:gd name="connsiteY3" fmla="*/ 480447 h 480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8936" h="480447">
                <a:moveTo>
                  <a:pt x="0" y="0"/>
                </a:moveTo>
                <a:cubicBezTo>
                  <a:pt x="155629" y="7749"/>
                  <a:pt x="311258" y="15498"/>
                  <a:pt x="371960" y="77491"/>
                </a:cubicBezTo>
                <a:cubicBezTo>
                  <a:pt x="432662" y="139484"/>
                  <a:pt x="328047" y="304800"/>
                  <a:pt x="364210" y="371959"/>
                </a:cubicBezTo>
                <a:cubicBezTo>
                  <a:pt x="400373" y="439118"/>
                  <a:pt x="494654" y="459782"/>
                  <a:pt x="588936" y="480447"/>
                </a:cubicBezTo>
              </a:path>
            </a:pathLst>
          </a:custGeom>
          <a:noFill/>
          <a:ln>
            <a:solidFill>
              <a:srgbClr val="FFFF00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3815166" y="3134532"/>
            <a:ext cx="581187" cy="534692"/>
          </a:xfrm>
          <a:custGeom>
            <a:avLst/>
            <a:gdLst>
              <a:gd name="connsiteX0" fmla="*/ 0 w 581187"/>
              <a:gd name="connsiteY0" fmla="*/ 534692 h 534692"/>
              <a:gd name="connsiteX1" fmla="*/ 340963 w 581187"/>
              <a:gd name="connsiteY1" fmla="*/ 457200 h 534692"/>
              <a:gd name="connsiteX2" fmla="*/ 402956 w 581187"/>
              <a:gd name="connsiteY2" fmla="*/ 139485 h 534692"/>
              <a:gd name="connsiteX3" fmla="*/ 581187 w 581187"/>
              <a:gd name="connsiteY3" fmla="*/ 0 h 534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1187" h="534692">
                <a:moveTo>
                  <a:pt x="0" y="534692"/>
                </a:moveTo>
                <a:cubicBezTo>
                  <a:pt x="136902" y="528880"/>
                  <a:pt x="273804" y="523068"/>
                  <a:pt x="340963" y="457200"/>
                </a:cubicBezTo>
                <a:cubicBezTo>
                  <a:pt x="408122" y="391332"/>
                  <a:pt x="362919" y="215685"/>
                  <a:pt x="402956" y="139485"/>
                </a:cubicBezTo>
                <a:cubicBezTo>
                  <a:pt x="442993" y="63285"/>
                  <a:pt x="512090" y="31642"/>
                  <a:pt x="581187" y="0"/>
                </a:cubicBezTo>
              </a:path>
            </a:pathLst>
          </a:custGeom>
          <a:noFill/>
          <a:ln>
            <a:solidFill>
              <a:srgbClr val="FFFF00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loud 14"/>
          <p:cNvSpPr/>
          <p:nvPr/>
        </p:nvSpPr>
        <p:spPr>
          <a:xfrm>
            <a:off x="5181600" y="2743200"/>
            <a:ext cx="1143000" cy="762000"/>
          </a:xfrm>
          <a:prstGeom prst="clou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2" idx="6"/>
            <a:endCxn id="15" idx="2"/>
          </p:cNvCxnSpPr>
          <p:nvPr/>
        </p:nvCxnSpPr>
        <p:spPr>
          <a:xfrm>
            <a:off x="4876800" y="3124200"/>
            <a:ext cx="308345" cy="0"/>
          </a:xfrm>
          <a:prstGeom prst="line">
            <a:avLst/>
          </a:prstGeom>
          <a:noFill/>
          <a:ln>
            <a:solidFill>
              <a:srgbClr val="FFFF00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24600" y="3124200"/>
            <a:ext cx="381000" cy="0"/>
          </a:xfrm>
          <a:prstGeom prst="line">
            <a:avLst/>
          </a:prstGeom>
          <a:noFill/>
          <a:ln>
            <a:solidFill>
              <a:srgbClr val="FFFF00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8" name="Rectangle 17"/>
          <p:cNvSpPr/>
          <p:nvPr/>
        </p:nvSpPr>
        <p:spPr>
          <a:xfrm>
            <a:off x="2895600" y="23622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19" name="Rectangle 18"/>
          <p:cNvSpPr/>
          <p:nvPr/>
        </p:nvSpPr>
        <p:spPr>
          <a:xfrm>
            <a:off x="3200400" y="25908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20" name="Rectangle 19"/>
          <p:cNvSpPr/>
          <p:nvPr/>
        </p:nvSpPr>
        <p:spPr>
          <a:xfrm>
            <a:off x="3429000" y="22860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21" name="Rectangle 20"/>
          <p:cNvSpPr/>
          <p:nvPr/>
        </p:nvSpPr>
        <p:spPr>
          <a:xfrm>
            <a:off x="2895600" y="35052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22" name="Rectangle 21"/>
          <p:cNvSpPr/>
          <p:nvPr/>
        </p:nvSpPr>
        <p:spPr>
          <a:xfrm>
            <a:off x="3200400" y="37338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23" name="Rectangle 22"/>
          <p:cNvSpPr/>
          <p:nvPr/>
        </p:nvSpPr>
        <p:spPr>
          <a:xfrm>
            <a:off x="3429000" y="34290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24" name="Rectangle 23"/>
          <p:cNvSpPr/>
          <p:nvPr/>
        </p:nvSpPr>
        <p:spPr>
          <a:xfrm>
            <a:off x="5410200" y="29718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25" name="Rectangle 24"/>
          <p:cNvSpPr/>
          <p:nvPr/>
        </p:nvSpPr>
        <p:spPr>
          <a:xfrm>
            <a:off x="5715000" y="32004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26" name="Rectangle 25"/>
          <p:cNvSpPr/>
          <p:nvPr/>
        </p:nvSpPr>
        <p:spPr>
          <a:xfrm>
            <a:off x="5943600" y="28956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27" name="Freeform 26"/>
          <p:cNvSpPr/>
          <p:nvPr/>
        </p:nvSpPr>
        <p:spPr>
          <a:xfrm>
            <a:off x="2224007" y="2317811"/>
            <a:ext cx="2743200" cy="851592"/>
          </a:xfrm>
          <a:custGeom>
            <a:avLst/>
            <a:gdLst>
              <a:gd name="connsiteX0" fmla="*/ 0 w 2743200"/>
              <a:gd name="connsiteY0" fmla="*/ 851592 h 851592"/>
              <a:gd name="connsiteX1" fmla="*/ 317715 w 2743200"/>
              <a:gd name="connsiteY1" fmla="*/ 464135 h 851592"/>
              <a:gd name="connsiteX2" fmla="*/ 1022888 w 2743200"/>
              <a:gd name="connsiteY2" fmla="*/ 22433 h 851592"/>
              <a:gd name="connsiteX3" fmla="*/ 1828800 w 2743200"/>
              <a:gd name="connsiteY3" fmla="*/ 115423 h 851592"/>
              <a:gd name="connsiteX4" fmla="*/ 2216257 w 2743200"/>
              <a:gd name="connsiteY4" fmla="*/ 549375 h 851592"/>
              <a:gd name="connsiteX5" fmla="*/ 2743200 w 2743200"/>
              <a:gd name="connsiteY5" fmla="*/ 743104 h 851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3200" h="851592">
                <a:moveTo>
                  <a:pt x="0" y="851592"/>
                </a:moveTo>
                <a:cubicBezTo>
                  <a:pt x="73617" y="726960"/>
                  <a:pt x="147234" y="602328"/>
                  <a:pt x="317715" y="464135"/>
                </a:cubicBezTo>
                <a:cubicBezTo>
                  <a:pt x="488196" y="325942"/>
                  <a:pt x="771041" y="80552"/>
                  <a:pt x="1022888" y="22433"/>
                </a:cubicBezTo>
                <a:cubicBezTo>
                  <a:pt x="1274736" y="-35686"/>
                  <a:pt x="1629905" y="27599"/>
                  <a:pt x="1828800" y="115423"/>
                </a:cubicBezTo>
                <a:cubicBezTo>
                  <a:pt x="2027695" y="203247"/>
                  <a:pt x="2063857" y="444762"/>
                  <a:pt x="2216257" y="549375"/>
                </a:cubicBezTo>
                <a:cubicBezTo>
                  <a:pt x="2368657" y="653988"/>
                  <a:pt x="2555928" y="698546"/>
                  <a:pt x="2743200" y="743104"/>
                </a:cubicBezTo>
              </a:path>
            </a:pathLst>
          </a:custGeom>
          <a:noFill/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2231756" y="3203122"/>
            <a:ext cx="2673458" cy="881105"/>
          </a:xfrm>
          <a:custGeom>
            <a:avLst/>
            <a:gdLst>
              <a:gd name="connsiteX0" fmla="*/ 0 w 2673458"/>
              <a:gd name="connsiteY0" fmla="*/ 90268 h 881105"/>
              <a:gd name="connsiteX1" fmla="*/ 317715 w 2673458"/>
              <a:gd name="connsiteY1" fmla="*/ 632709 h 881105"/>
              <a:gd name="connsiteX2" fmla="*/ 883403 w 2673458"/>
              <a:gd name="connsiteY2" fmla="*/ 880681 h 881105"/>
              <a:gd name="connsiteX3" fmla="*/ 1542081 w 2673458"/>
              <a:gd name="connsiteY3" fmla="*/ 679203 h 881105"/>
              <a:gd name="connsiteX4" fmla="*/ 2053525 w 2673458"/>
              <a:gd name="connsiteY4" fmla="*/ 222003 h 881105"/>
              <a:gd name="connsiteX5" fmla="*/ 2456481 w 2673458"/>
              <a:gd name="connsiteY5" fmla="*/ 28275 h 881105"/>
              <a:gd name="connsiteX6" fmla="*/ 2673458 w 2673458"/>
              <a:gd name="connsiteY6" fmla="*/ 5027 h 881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3458" h="881105">
                <a:moveTo>
                  <a:pt x="0" y="90268"/>
                </a:moveTo>
                <a:cubicBezTo>
                  <a:pt x="85240" y="295621"/>
                  <a:pt x="170481" y="500974"/>
                  <a:pt x="317715" y="632709"/>
                </a:cubicBezTo>
                <a:cubicBezTo>
                  <a:pt x="464949" y="764445"/>
                  <a:pt x="679342" y="872932"/>
                  <a:pt x="883403" y="880681"/>
                </a:cubicBezTo>
                <a:cubicBezTo>
                  <a:pt x="1087464" y="888430"/>
                  <a:pt x="1347061" y="788983"/>
                  <a:pt x="1542081" y="679203"/>
                </a:cubicBezTo>
                <a:cubicBezTo>
                  <a:pt x="1737101" y="569423"/>
                  <a:pt x="1901125" y="330491"/>
                  <a:pt x="2053525" y="222003"/>
                </a:cubicBezTo>
                <a:cubicBezTo>
                  <a:pt x="2205925" y="113515"/>
                  <a:pt x="2353159" y="64438"/>
                  <a:pt x="2456481" y="28275"/>
                </a:cubicBezTo>
                <a:cubicBezTo>
                  <a:pt x="2559803" y="-7888"/>
                  <a:pt x="2616630" y="-1431"/>
                  <a:pt x="2673458" y="5027"/>
                </a:cubicBezTo>
              </a:path>
            </a:pathLst>
          </a:custGeom>
          <a:noFill/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88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Reconverging Paths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153400" y="44958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5" name="TextBox 4"/>
          <p:cNvSpPr txBox="1"/>
          <p:nvPr/>
        </p:nvSpPr>
        <p:spPr>
          <a:xfrm>
            <a:off x="8020050" y="4267200"/>
            <a:ext cx="4748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Scan</a:t>
            </a:r>
            <a:endParaRPr lang="en-US" sz="1000" dirty="0"/>
          </a:p>
        </p:txBody>
      </p:sp>
      <p:sp>
        <p:nvSpPr>
          <p:cNvPr id="6" name="Cloud 5"/>
          <p:cNvSpPr/>
          <p:nvPr/>
        </p:nvSpPr>
        <p:spPr>
          <a:xfrm>
            <a:off x="2895600" y="3810000"/>
            <a:ext cx="1143000" cy="762000"/>
          </a:xfrm>
          <a:prstGeom prst="clou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loud 6"/>
          <p:cNvSpPr/>
          <p:nvPr/>
        </p:nvSpPr>
        <p:spPr>
          <a:xfrm>
            <a:off x="2895600" y="4953000"/>
            <a:ext cx="1143000" cy="762000"/>
          </a:xfrm>
          <a:prstGeom prst="clou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439692" y="4462220"/>
            <a:ext cx="581186" cy="457200"/>
          </a:xfrm>
          <a:custGeom>
            <a:avLst/>
            <a:gdLst>
              <a:gd name="connsiteX0" fmla="*/ 0 w 581186"/>
              <a:gd name="connsiteY0" fmla="*/ 457200 h 457200"/>
              <a:gd name="connsiteX1" fmla="*/ 216976 w 581186"/>
              <a:gd name="connsiteY1" fmla="*/ 379709 h 457200"/>
              <a:gd name="connsiteX2" fmla="*/ 317715 w 581186"/>
              <a:gd name="connsiteY2" fmla="*/ 108488 h 457200"/>
              <a:gd name="connsiteX3" fmla="*/ 581186 w 581186"/>
              <a:gd name="connsiteY3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1186" h="457200">
                <a:moveTo>
                  <a:pt x="0" y="457200"/>
                </a:moveTo>
                <a:cubicBezTo>
                  <a:pt x="82012" y="447514"/>
                  <a:pt x="164024" y="437828"/>
                  <a:pt x="216976" y="379709"/>
                </a:cubicBezTo>
                <a:cubicBezTo>
                  <a:pt x="269928" y="321590"/>
                  <a:pt x="257013" y="171773"/>
                  <a:pt x="317715" y="108488"/>
                </a:cubicBezTo>
                <a:cubicBezTo>
                  <a:pt x="378417" y="45203"/>
                  <a:pt x="479801" y="22601"/>
                  <a:pt x="581186" y="0"/>
                </a:cubicBezTo>
              </a:path>
            </a:pathLst>
          </a:custGeom>
          <a:noFill/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2447441" y="4919420"/>
            <a:ext cx="464949" cy="519194"/>
          </a:xfrm>
          <a:custGeom>
            <a:avLst/>
            <a:gdLst>
              <a:gd name="connsiteX0" fmla="*/ 0 w 464949"/>
              <a:gd name="connsiteY0" fmla="*/ 0 h 519194"/>
              <a:gd name="connsiteX1" fmla="*/ 216976 w 464949"/>
              <a:gd name="connsiteY1" fmla="*/ 116238 h 519194"/>
              <a:gd name="connsiteX2" fmla="*/ 263471 w 464949"/>
              <a:gd name="connsiteY2" fmla="*/ 379709 h 519194"/>
              <a:gd name="connsiteX3" fmla="*/ 464949 w 464949"/>
              <a:gd name="connsiteY3" fmla="*/ 519194 h 519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4949" h="519194">
                <a:moveTo>
                  <a:pt x="0" y="0"/>
                </a:moveTo>
                <a:cubicBezTo>
                  <a:pt x="86532" y="26476"/>
                  <a:pt x="173064" y="52953"/>
                  <a:pt x="216976" y="116238"/>
                </a:cubicBezTo>
                <a:cubicBezTo>
                  <a:pt x="260888" y="179523"/>
                  <a:pt x="222142" y="312550"/>
                  <a:pt x="263471" y="379709"/>
                </a:cubicBezTo>
                <a:cubicBezTo>
                  <a:pt x="304800" y="446868"/>
                  <a:pt x="384874" y="483031"/>
                  <a:pt x="464949" y="519194"/>
                </a:cubicBezTo>
              </a:path>
            </a:pathLst>
          </a:custGeom>
          <a:noFill/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791200" y="4343400"/>
            <a:ext cx="457200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</a:rPr>
              <a:t>f</a:t>
            </a:r>
            <a:endParaRPr lang="en-US" i="1" dirty="0"/>
          </a:p>
        </p:txBody>
      </p:sp>
      <p:sp>
        <p:nvSpPr>
          <p:cNvPr id="11" name="Cloud 10"/>
          <p:cNvSpPr/>
          <p:nvPr/>
        </p:nvSpPr>
        <p:spPr>
          <a:xfrm>
            <a:off x="6553200" y="4191000"/>
            <a:ext cx="1143000" cy="762000"/>
          </a:xfrm>
          <a:prstGeom prst="clou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10" idx="6"/>
            <a:endCxn id="11" idx="2"/>
          </p:cNvCxnSpPr>
          <p:nvPr/>
        </p:nvCxnSpPr>
        <p:spPr>
          <a:xfrm>
            <a:off x="6248400" y="4572000"/>
            <a:ext cx="308345" cy="0"/>
          </a:xfrm>
          <a:prstGeom prst="line">
            <a:avLst/>
          </a:prstGeom>
          <a:noFill/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696200" y="4572000"/>
            <a:ext cx="381000" cy="0"/>
          </a:xfrm>
          <a:prstGeom prst="line">
            <a:avLst/>
          </a:prstGeom>
          <a:noFill/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4" name="Rectangle 13"/>
          <p:cNvSpPr/>
          <p:nvPr/>
        </p:nvSpPr>
        <p:spPr>
          <a:xfrm>
            <a:off x="3124200" y="40386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15" name="Rectangle 14"/>
          <p:cNvSpPr/>
          <p:nvPr/>
        </p:nvSpPr>
        <p:spPr>
          <a:xfrm>
            <a:off x="3429000" y="42672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16" name="Rectangle 15"/>
          <p:cNvSpPr/>
          <p:nvPr/>
        </p:nvSpPr>
        <p:spPr>
          <a:xfrm>
            <a:off x="3657600" y="39624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17" name="Rectangle 16"/>
          <p:cNvSpPr/>
          <p:nvPr/>
        </p:nvSpPr>
        <p:spPr>
          <a:xfrm>
            <a:off x="3124200" y="51816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18" name="Rectangle 17"/>
          <p:cNvSpPr/>
          <p:nvPr/>
        </p:nvSpPr>
        <p:spPr>
          <a:xfrm>
            <a:off x="3429000" y="54102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19" name="Rectangle 18"/>
          <p:cNvSpPr/>
          <p:nvPr/>
        </p:nvSpPr>
        <p:spPr>
          <a:xfrm>
            <a:off x="3657600" y="51054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20" name="Rectangle 19"/>
          <p:cNvSpPr/>
          <p:nvPr/>
        </p:nvSpPr>
        <p:spPr>
          <a:xfrm>
            <a:off x="6781800" y="44196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21" name="Rectangle 20"/>
          <p:cNvSpPr/>
          <p:nvPr/>
        </p:nvSpPr>
        <p:spPr>
          <a:xfrm>
            <a:off x="7086600" y="46482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22" name="Rectangle 21"/>
          <p:cNvSpPr/>
          <p:nvPr/>
        </p:nvSpPr>
        <p:spPr>
          <a:xfrm>
            <a:off x="7315200" y="43434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33" name="Rectangle 32"/>
          <p:cNvSpPr/>
          <p:nvPr/>
        </p:nvSpPr>
        <p:spPr>
          <a:xfrm>
            <a:off x="6858000" y="21336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34" name="TextBox 33"/>
          <p:cNvSpPr txBox="1"/>
          <p:nvPr/>
        </p:nvSpPr>
        <p:spPr>
          <a:xfrm>
            <a:off x="6724650" y="1905000"/>
            <a:ext cx="4748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Scan</a:t>
            </a:r>
            <a:endParaRPr lang="en-US" sz="1000" dirty="0"/>
          </a:p>
        </p:txBody>
      </p:sp>
      <p:sp>
        <p:nvSpPr>
          <p:cNvPr id="35" name="Cloud 34"/>
          <p:cNvSpPr/>
          <p:nvPr/>
        </p:nvSpPr>
        <p:spPr>
          <a:xfrm>
            <a:off x="2743200" y="1219200"/>
            <a:ext cx="1143000" cy="762000"/>
          </a:xfrm>
          <a:prstGeom prst="clou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Cloud 35"/>
          <p:cNvSpPr/>
          <p:nvPr/>
        </p:nvSpPr>
        <p:spPr>
          <a:xfrm>
            <a:off x="2743200" y="2362200"/>
            <a:ext cx="1143000" cy="762000"/>
          </a:xfrm>
          <a:prstGeom prst="clou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2287292" y="1871420"/>
            <a:ext cx="581186" cy="457200"/>
          </a:xfrm>
          <a:custGeom>
            <a:avLst/>
            <a:gdLst>
              <a:gd name="connsiteX0" fmla="*/ 0 w 581186"/>
              <a:gd name="connsiteY0" fmla="*/ 457200 h 457200"/>
              <a:gd name="connsiteX1" fmla="*/ 216976 w 581186"/>
              <a:gd name="connsiteY1" fmla="*/ 379709 h 457200"/>
              <a:gd name="connsiteX2" fmla="*/ 317715 w 581186"/>
              <a:gd name="connsiteY2" fmla="*/ 108488 h 457200"/>
              <a:gd name="connsiteX3" fmla="*/ 581186 w 581186"/>
              <a:gd name="connsiteY3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1186" h="457200">
                <a:moveTo>
                  <a:pt x="0" y="457200"/>
                </a:moveTo>
                <a:cubicBezTo>
                  <a:pt x="82012" y="447514"/>
                  <a:pt x="164024" y="437828"/>
                  <a:pt x="216976" y="379709"/>
                </a:cubicBezTo>
                <a:cubicBezTo>
                  <a:pt x="269928" y="321590"/>
                  <a:pt x="257013" y="171773"/>
                  <a:pt x="317715" y="108488"/>
                </a:cubicBezTo>
                <a:cubicBezTo>
                  <a:pt x="378417" y="45203"/>
                  <a:pt x="479801" y="22601"/>
                  <a:pt x="581186" y="0"/>
                </a:cubicBezTo>
              </a:path>
            </a:pathLst>
          </a:custGeom>
          <a:noFill/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2295041" y="2328620"/>
            <a:ext cx="464949" cy="519194"/>
          </a:xfrm>
          <a:custGeom>
            <a:avLst/>
            <a:gdLst>
              <a:gd name="connsiteX0" fmla="*/ 0 w 464949"/>
              <a:gd name="connsiteY0" fmla="*/ 0 h 519194"/>
              <a:gd name="connsiteX1" fmla="*/ 216976 w 464949"/>
              <a:gd name="connsiteY1" fmla="*/ 116238 h 519194"/>
              <a:gd name="connsiteX2" fmla="*/ 263471 w 464949"/>
              <a:gd name="connsiteY2" fmla="*/ 379709 h 519194"/>
              <a:gd name="connsiteX3" fmla="*/ 464949 w 464949"/>
              <a:gd name="connsiteY3" fmla="*/ 519194 h 519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4949" h="519194">
                <a:moveTo>
                  <a:pt x="0" y="0"/>
                </a:moveTo>
                <a:cubicBezTo>
                  <a:pt x="86532" y="26476"/>
                  <a:pt x="173064" y="52953"/>
                  <a:pt x="216976" y="116238"/>
                </a:cubicBezTo>
                <a:cubicBezTo>
                  <a:pt x="260888" y="179523"/>
                  <a:pt x="222142" y="312550"/>
                  <a:pt x="263471" y="379709"/>
                </a:cubicBezTo>
                <a:cubicBezTo>
                  <a:pt x="304800" y="446868"/>
                  <a:pt x="384874" y="483031"/>
                  <a:pt x="464949" y="519194"/>
                </a:cubicBezTo>
              </a:path>
            </a:pathLst>
          </a:custGeom>
          <a:noFill/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4495800" y="1981200"/>
            <a:ext cx="457200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</a:rPr>
              <a:t>f</a:t>
            </a:r>
            <a:endParaRPr lang="en-US" i="1" dirty="0"/>
          </a:p>
        </p:txBody>
      </p:sp>
      <p:sp>
        <p:nvSpPr>
          <p:cNvPr id="40" name="Freeform 39"/>
          <p:cNvSpPr/>
          <p:nvPr/>
        </p:nvSpPr>
        <p:spPr>
          <a:xfrm>
            <a:off x="3899115" y="1592451"/>
            <a:ext cx="588936" cy="480447"/>
          </a:xfrm>
          <a:custGeom>
            <a:avLst/>
            <a:gdLst>
              <a:gd name="connsiteX0" fmla="*/ 0 w 588936"/>
              <a:gd name="connsiteY0" fmla="*/ 0 h 480447"/>
              <a:gd name="connsiteX1" fmla="*/ 371960 w 588936"/>
              <a:gd name="connsiteY1" fmla="*/ 77491 h 480447"/>
              <a:gd name="connsiteX2" fmla="*/ 364210 w 588936"/>
              <a:gd name="connsiteY2" fmla="*/ 371959 h 480447"/>
              <a:gd name="connsiteX3" fmla="*/ 588936 w 588936"/>
              <a:gd name="connsiteY3" fmla="*/ 480447 h 480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8936" h="480447">
                <a:moveTo>
                  <a:pt x="0" y="0"/>
                </a:moveTo>
                <a:cubicBezTo>
                  <a:pt x="155629" y="7749"/>
                  <a:pt x="311258" y="15498"/>
                  <a:pt x="371960" y="77491"/>
                </a:cubicBezTo>
                <a:cubicBezTo>
                  <a:pt x="432662" y="139484"/>
                  <a:pt x="328047" y="304800"/>
                  <a:pt x="364210" y="371959"/>
                </a:cubicBezTo>
                <a:cubicBezTo>
                  <a:pt x="400373" y="439118"/>
                  <a:pt x="494654" y="459782"/>
                  <a:pt x="588936" y="480447"/>
                </a:cubicBezTo>
              </a:path>
            </a:pathLst>
          </a:custGeom>
          <a:noFill/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3891366" y="2220132"/>
            <a:ext cx="581187" cy="534692"/>
          </a:xfrm>
          <a:custGeom>
            <a:avLst/>
            <a:gdLst>
              <a:gd name="connsiteX0" fmla="*/ 0 w 581187"/>
              <a:gd name="connsiteY0" fmla="*/ 534692 h 534692"/>
              <a:gd name="connsiteX1" fmla="*/ 340963 w 581187"/>
              <a:gd name="connsiteY1" fmla="*/ 457200 h 534692"/>
              <a:gd name="connsiteX2" fmla="*/ 402956 w 581187"/>
              <a:gd name="connsiteY2" fmla="*/ 139485 h 534692"/>
              <a:gd name="connsiteX3" fmla="*/ 581187 w 581187"/>
              <a:gd name="connsiteY3" fmla="*/ 0 h 534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1187" h="534692">
                <a:moveTo>
                  <a:pt x="0" y="534692"/>
                </a:moveTo>
                <a:cubicBezTo>
                  <a:pt x="136902" y="528880"/>
                  <a:pt x="273804" y="523068"/>
                  <a:pt x="340963" y="457200"/>
                </a:cubicBezTo>
                <a:cubicBezTo>
                  <a:pt x="408122" y="391332"/>
                  <a:pt x="362919" y="215685"/>
                  <a:pt x="402956" y="139485"/>
                </a:cubicBezTo>
                <a:cubicBezTo>
                  <a:pt x="442993" y="63285"/>
                  <a:pt x="512090" y="31642"/>
                  <a:pt x="581187" y="0"/>
                </a:cubicBezTo>
              </a:path>
            </a:pathLst>
          </a:custGeom>
          <a:noFill/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Cloud 41"/>
          <p:cNvSpPr/>
          <p:nvPr/>
        </p:nvSpPr>
        <p:spPr>
          <a:xfrm>
            <a:off x="5257800" y="1828800"/>
            <a:ext cx="1143000" cy="762000"/>
          </a:xfrm>
          <a:prstGeom prst="clou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>
            <a:stCxn id="39" idx="6"/>
            <a:endCxn id="42" idx="2"/>
          </p:cNvCxnSpPr>
          <p:nvPr/>
        </p:nvCxnSpPr>
        <p:spPr>
          <a:xfrm>
            <a:off x="4953000" y="2209800"/>
            <a:ext cx="308345" cy="0"/>
          </a:xfrm>
          <a:prstGeom prst="line">
            <a:avLst/>
          </a:prstGeom>
          <a:noFill/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400800" y="2209800"/>
            <a:ext cx="381000" cy="0"/>
          </a:xfrm>
          <a:prstGeom prst="line">
            <a:avLst/>
          </a:prstGeom>
          <a:noFill/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45" name="Rectangle 44"/>
          <p:cNvSpPr/>
          <p:nvPr/>
        </p:nvSpPr>
        <p:spPr>
          <a:xfrm>
            <a:off x="2971800" y="14478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46" name="Rectangle 45"/>
          <p:cNvSpPr/>
          <p:nvPr/>
        </p:nvSpPr>
        <p:spPr>
          <a:xfrm>
            <a:off x="3276600" y="16764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47" name="Rectangle 46"/>
          <p:cNvSpPr/>
          <p:nvPr/>
        </p:nvSpPr>
        <p:spPr>
          <a:xfrm>
            <a:off x="3505200" y="13716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48" name="Rectangle 47"/>
          <p:cNvSpPr/>
          <p:nvPr/>
        </p:nvSpPr>
        <p:spPr>
          <a:xfrm>
            <a:off x="2971800" y="25908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49" name="Rectangle 48"/>
          <p:cNvSpPr/>
          <p:nvPr/>
        </p:nvSpPr>
        <p:spPr>
          <a:xfrm>
            <a:off x="3276600" y="28194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50" name="Rectangle 49"/>
          <p:cNvSpPr/>
          <p:nvPr/>
        </p:nvSpPr>
        <p:spPr>
          <a:xfrm>
            <a:off x="3505200" y="25146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51" name="Rectangle 50"/>
          <p:cNvSpPr/>
          <p:nvPr/>
        </p:nvSpPr>
        <p:spPr>
          <a:xfrm>
            <a:off x="5486400" y="20574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52" name="Rectangle 51"/>
          <p:cNvSpPr/>
          <p:nvPr/>
        </p:nvSpPr>
        <p:spPr>
          <a:xfrm>
            <a:off x="5791200" y="22860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53" name="Rectangle 52"/>
          <p:cNvSpPr/>
          <p:nvPr/>
        </p:nvSpPr>
        <p:spPr>
          <a:xfrm>
            <a:off x="6019800" y="19812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54" name="Rectangle 53"/>
          <p:cNvSpPr/>
          <p:nvPr/>
        </p:nvSpPr>
        <p:spPr>
          <a:xfrm>
            <a:off x="685800" y="3048000"/>
            <a:ext cx="95250" cy="20955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55" name="TextBox 54"/>
          <p:cNvSpPr txBox="1"/>
          <p:nvPr/>
        </p:nvSpPr>
        <p:spPr>
          <a:xfrm>
            <a:off x="552450" y="2819400"/>
            <a:ext cx="3818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SRC</a:t>
            </a:r>
            <a:endParaRPr lang="en-US" sz="1000" dirty="0"/>
          </a:p>
        </p:txBody>
      </p:sp>
      <p:sp>
        <p:nvSpPr>
          <p:cNvPr id="56" name="Freeform 55"/>
          <p:cNvSpPr/>
          <p:nvPr/>
        </p:nvSpPr>
        <p:spPr>
          <a:xfrm>
            <a:off x="805912" y="2331377"/>
            <a:ext cx="1456841" cy="810904"/>
          </a:xfrm>
          <a:custGeom>
            <a:avLst/>
            <a:gdLst>
              <a:gd name="connsiteX0" fmla="*/ 0 w 1456841"/>
              <a:gd name="connsiteY0" fmla="*/ 810904 h 810904"/>
              <a:gd name="connsiteX1" fmla="*/ 635430 w 1456841"/>
              <a:gd name="connsiteY1" fmla="*/ 524186 h 810904"/>
              <a:gd name="connsiteX2" fmla="*/ 960895 w 1456841"/>
              <a:gd name="connsiteY2" fmla="*/ 74735 h 810904"/>
              <a:gd name="connsiteX3" fmla="*/ 1456841 w 1456841"/>
              <a:gd name="connsiteY3" fmla="*/ 4992 h 810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56841" h="810904">
                <a:moveTo>
                  <a:pt x="0" y="810904"/>
                </a:moveTo>
                <a:cubicBezTo>
                  <a:pt x="237640" y="728892"/>
                  <a:pt x="475281" y="646881"/>
                  <a:pt x="635430" y="524186"/>
                </a:cubicBezTo>
                <a:cubicBezTo>
                  <a:pt x="795579" y="401491"/>
                  <a:pt x="823993" y="161267"/>
                  <a:pt x="960895" y="74735"/>
                </a:cubicBezTo>
                <a:cubicBezTo>
                  <a:pt x="1097797" y="-11797"/>
                  <a:pt x="1277319" y="-3403"/>
                  <a:pt x="1456841" y="4992"/>
                </a:cubicBezTo>
              </a:path>
            </a:pathLst>
          </a:custGeom>
          <a:noFill/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6"/>
          <p:cNvSpPr/>
          <p:nvPr/>
        </p:nvSpPr>
        <p:spPr>
          <a:xfrm>
            <a:off x="821409" y="3157780"/>
            <a:ext cx="1031141" cy="1719020"/>
          </a:xfrm>
          <a:custGeom>
            <a:avLst/>
            <a:gdLst>
              <a:gd name="connsiteX0" fmla="*/ 0 w 774915"/>
              <a:gd name="connsiteY0" fmla="*/ 0 h 1642820"/>
              <a:gd name="connsiteX1" fmla="*/ 418454 w 774915"/>
              <a:gd name="connsiteY1" fmla="*/ 426203 h 1642820"/>
              <a:gd name="connsiteX2" fmla="*/ 201478 w 774915"/>
              <a:gd name="connsiteY2" fmla="*/ 1348352 h 1642820"/>
              <a:gd name="connsiteX3" fmla="*/ 774915 w 774915"/>
              <a:gd name="connsiteY3" fmla="*/ 1642820 h 1642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4915" h="1642820">
                <a:moveTo>
                  <a:pt x="0" y="0"/>
                </a:moveTo>
                <a:cubicBezTo>
                  <a:pt x="192437" y="100739"/>
                  <a:pt x="384874" y="201478"/>
                  <a:pt x="418454" y="426203"/>
                </a:cubicBezTo>
                <a:cubicBezTo>
                  <a:pt x="452034" y="650928"/>
                  <a:pt x="142068" y="1145583"/>
                  <a:pt x="201478" y="1348352"/>
                </a:cubicBezTo>
                <a:cubicBezTo>
                  <a:pt x="260888" y="1551122"/>
                  <a:pt x="517901" y="1596971"/>
                  <a:pt x="774915" y="1642820"/>
                </a:cubicBezTo>
              </a:path>
            </a:pathLst>
          </a:custGeom>
          <a:noFill/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1295400" y="4953000"/>
            <a:ext cx="4651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SEL-1</a:t>
            </a:r>
            <a:endParaRPr lang="en-US" sz="1000" dirty="0"/>
          </a:p>
        </p:txBody>
      </p:sp>
      <p:grpSp>
        <p:nvGrpSpPr>
          <p:cNvPr id="3" name="Group 2"/>
          <p:cNvGrpSpPr/>
          <p:nvPr/>
        </p:nvGrpSpPr>
        <p:grpSpPr>
          <a:xfrm>
            <a:off x="4648200" y="3886200"/>
            <a:ext cx="607381" cy="687923"/>
            <a:chOff x="4648200" y="3886200"/>
            <a:chExt cx="607381" cy="687923"/>
          </a:xfrm>
        </p:grpSpPr>
        <p:sp>
          <p:nvSpPr>
            <p:cNvPr id="60" name="Trapezoid 59"/>
            <p:cNvSpPr/>
            <p:nvPr/>
          </p:nvSpPr>
          <p:spPr>
            <a:xfrm rot="5400000">
              <a:off x="4723638" y="3963162"/>
              <a:ext cx="381000" cy="227076"/>
            </a:xfrm>
            <a:prstGeom prst="trapezoid">
              <a:avLst>
                <a:gd name="adj" fmla="val 42886"/>
              </a:avLst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/>
            <p:nvPr/>
          </p:nvCxnSpPr>
          <p:spPr>
            <a:xfrm>
              <a:off x="4648200" y="3962400"/>
              <a:ext cx="152400" cy="0"/>
            </a:xfrm>
            <a:prstGeom prst="line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5029200" y="4082514"/>
              <a:ext cx="76200" cy="0"/>
            </a:xfrm>
            <a:prstGeom prst="line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V="1">
              <a:off x="4936212" y="4220706"/>
              <a:ext cx="0" cy="167640"/>
            </a:xfrm>
            <a:prstGeom prst="line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4716651" y="4327902"/>
              <a:ext cx="5389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rgbClr val="FFFF00"/>
                  </a:solidFill>
                </a:rPr>
                <a:t>SEL-2</a:t>
              </a:r>
              <a:endParaRPr lang="en-US" sz="1000" dirty="0">
                <a:solidFill>
                  <a:srgbClr val="FFFF00"/>
                </a:solidFill>
              </a:endParaRPr>
            </a:p>
          </p:txBody>
        </p:sp>
        <p:cxnSp>
          <p:nvCxnSpPr>
            <p:cNvPr id="65" name="Straight Connector 64"/>
            <p:cNvCxnSpPr/>
            <p:nvPr/>
          </p:nvCxnSpPr>
          <p:spPr>
            <a:xfrm>
              <a:off x="4648200" y="4171948"/>
              <a:ext cx="152400" cy="0"/>
            </a:xfrm>
            <a:prstGeom prst="line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4655949" y="4968498"/>
            <a:ext cx="607381" cy="687923"/>
            <a:chOff x="4655949" y="4968498"/>
            <a:chExt cx="607381" cy="687923"/>
          </a:xfrm>
        </p:grpSpPr>
        <p:sp>
          <p:nvSpPr>
            <p:cNvPr id="66" name="Trapezoid 65"/>
            <p:cNvSpPr/>
            <p:nvPr/>
          </p:nvSpPr>
          <p:spPr>
            <a:xfrm rot="5400000">
              <a:off x="4731387" y="5045460"/>
              <a:ext cx="381000" cy="227076"/>
            </a:xfrm>
            <a:prstGeom prst="trapezoid">
              <a:avLst>
                <a:gd name="adj" fmla="val 42886"/>
              </a:avLst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4655949" y="5044698"/>
              <a:ext cx="152400" cy="0"/>
            </a:xfrm>
            <a:prstGeom prst="line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5036949" y="5164812"/>
              <a:ext cx="76200" cy="0"/>
            </a:xfrm>
            <a:prstGeom prst="line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V="1">
              <a:off x="4943961" y="5303004"/>
              <a:ext cx="0" cy="167640"/>
            </a:xfrm>
            <a:prstGeom prst="line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70" name="TextBox 69"/>
            <p:cNvSpPr txBox="1"/>
            <p:nvPr/>
          </p:nvSpPr>
          <p:spPr>
            <a:xfrm>
              <a:off x="4724400" y="5410200"/>
              <a:ext cx="5389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rgbClr val="FFFF00"/>
                  </a:solidFill>
                </a:rPr>
                <a:t>SEL-3</a:t>
              </a:r>
              <a:endParaRPr lang="en-US" sz="1000" dirty="0">
                <a:solidFill>
                  <a:srgbClr val="FFFF00"/>
                </a:solidFill>
              </a:endParaRPr>
            </a:p>
          </p:txBody>
        </p:sp>
        <p:cxnSp>
          <p:nvCxnSpPr>
            <p:cNvPr id="71" name="Straight Connector 70"/>
            <p:cNvCxnSpPr/>
            <p:nvPr/>
          </p:nvCxnSpPr>
          <p:spPr>
            <a:xfrm>
              <a:off x="4655949" y="5254246"/>
              <a:ext cx="152400" cy="0"/>
            </a:xfrm>
            <a:prstGeom prst="line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72" name="Freeform 71"/>
          <p:cNvSpPr/>
          <p:nvPr/>
        </p:nvSpPr>
        <p:spPr>
          <a:xfrm>
            <a:off x="4038600" y="5257244"/>
            <a:ext cx="609600" cy="114856"/>
          </a:xfrm>
          <a:custGeom>
            <a:avLst/>
            <a:gdLst>
              <a:gd name="connsiteX0" fmla="*/ 0 w 609600"/>
              <a:gd name="connsiteY0" fmla="*/ 114856 h 114856"/>
              <a:gd name="connsiteX1" fmla="*/ 161925 w 609600"/>
              <a:gd name="connsiteY1" fmla="*/ 10081 h 114856"/>
              <a:gd name="connsiteX2" fmla="*/ 609600 w 609600"/>
              <a:gd name="connsiteY2" fmla="*/ 10081 h 114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9600" h="114856">
                <a:moveTo>
                  <a:pt x="0" y="114856"/>
                </a:moveTo>
                <a:cubicBezTo>
                  <a:pt x="30162" y="71199"/>
                  <a:pt x="60325" y="27543"/>
                  <a:pt x="161925" y="10081"/>
                </a:cubicBezTo>
                <a:cubicBezTo>
                  <a:pt x="263525" y="-7381"/>
                  <a:pt x="436562" y="1350"/>
                  <a:pt x="609600" y="10081"/>
                </a:cubicBezTo>
              </a:path>
            </a:pathLst>
          </a:custGeom>
          <a:noFill/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 72"/>
          <p:cNvSpPr/>
          <p:nvPr/>
        </p:nvSpPr>
        <p:spPr>
          <a:xfrm>
            <a:off x="4038600" y="4181475"/>
            <a:ext cx="600075" cy="9525"/>
          </a:xfrm>
          <a:custGeom>
            <a:avLst/>
            <a:gdLst>
              <a:gd name="connsiteX0" fmla="*/ 0 w 600075"/>
              <a:gd name="connsiteY0" fmla="*/ 9525 h 9525"/>
              <a:gd name="connsiteX1" fmla="*/ 600075 w 600075"/>
              <a:gd name="connsiteY1" fmla="*/ 0 h 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00075" h="9525">
                <a:moveTo>
                  <a:pt x="0" y="9525"/>
                </a:moveTo>
                <a:lnTo>
                  <a:pt x="600075" y="0"/>
                </a:lnTo>
              </a:path>
            </a:pathLst>
          </a:custGeom>
          <a:noFill/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 73"/>
          <p:cNvSpPr/>
          <p:nvPr/>
        </p:nvSpPr>
        <p:spPr>
          <a:xfrm>
            <a:off x="3914775" y="2762250"/>
            <a:ext cx="723900" cy="2286000"/>
          </a:xfrm>
          <a:custGeom>
            <a:avLst/>
            <a:gdLst>
              <a:gd name="connsiteX0" fmla="*/ 0 w 723900"/>
              <a:gd name="connsiteY0" fmla="*/ 0 h 2286000"/>
              <a:gd name="connsiteX1" fmla="*/ 285750 w 723900"/>
              <a:gd name="connsiteY1" fmla="*/ 1219200 h 2286000"/>
              <a:gd name="connsiteX2" fmla="*/ 723900 w 723900"/>
              <a:gd name="connsiteY2" fmla="*/ 228600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23900" h="2286000">
                <a:moveTo>
                  <a:pt x="0" y="0"/>
                </a:moveTo>
                <a:cubicBezTo>
                  <a:pt x="82550" y="419100"/>
                  <a:pt x="165100" y="838200"/>
                  <a:pt x="285750" y="1219200"/>
                </a:cubicBezTo>
                <a:cubicBezTo>
                  <a:pt x="406400" y="1600200"/>
                  <a:pt x="565150" y="1943100"/>
                  <a:pt x="723900" y="2286000"/>
                </a:cubicBezTo>
              </a:path>
            </a:pathLst>
          </a:custGeom>
          <a:noFill/>
          <a:ln>
            <a:solidFill>
              <a:srgbClr val="FFFF00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 74"/>
          <p:cNvSpPr/>
          <p:nvPr/>
        </p:nvSpPr>
        <p:spPr>
          <a:xfrm>
            <a:off x="3905250" y="1590675"/>
            <a:ext cx="742950" cy="2381250"/>
          </a:xfrm>
          <a:custGeom>
            <a:avLst/>
            <a:gdLst>
              <a:gd name="connsiteX0" fmla="*/ 0 w 742950"/>
              <a:gd name="connsiteY0" fmla="*/ 0 h 2381250"/>
              <a:gd name="connsiteX1" fmla="*/ 342900 w 742950"/>
              <a:gd name="connsiteY1" fmla="*/ 1790700 h 2381250"/>
              <a:gd name="connsiteX2" fmla="*/ 742950 w 742950"/>
              <a:gd name="connsiteY2" fmla="*/ 2381250 h 238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42950" h="2381250">
                <a:moveTo>
                  <a:pt x="0" y="0"/>
                </a:moveTo>
                <a:cubicBezTo>
                  <a:pt x="109537" y="696912"/>
                  <a:pt x="219075" y="1393825"/>
                  <a:pt x="342900" y="1790700"/>
                </a:cubicBezTo>
                <a:cubicBezTo>
                  <a:pt x="466725" y="2187575"/>
                  <a:pt x="742950" y="2381250"/>
                  <a:pt x="742950" y="2381250"/>
                </a:cubicBezTo>
              </a:path>
            </a:pathLst>
          </a:custGeom>
          <a:noFill/>
          <a:ln>
            <a:solidFill>
              <a:srgbClr val="FFFF00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 75"/>
          <p:cNvSpPr/>
          <p:nvPr/>
        </p:nvSpPr>
        <p:spPr>
          <a:xfrm>
            <a:off x="5095875" y="4076700"/>
            <a:ext cx="695325" cy="428625"/>
          </a:xfrm>
          <a:custGeom>
            <a:avLst/>
            <a:gdLst>
              <a:gd name="connsiteX0" fmla="*/ 0 w 695325"/>
              <a:gd name="connsiteY0" fmla="*/ 0 h 428625"/>
              <a:gd name="connsiteX1" fmla="*/ 323850 w 695325"/>
              <a:gd name="connsiteY1" fmla="*/ 295275 h 428625"/>
              <a:gd name="connsiteX2" fmla="*/ 695325 w 695325"/>
              <a:gd name="connsiteY2" fmla="*/ 428625 h 42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95325" h="428625">
                <a:moveTo>
                  <a:pt x="0" y="0"/>
                </a:moveTo>
                <a:cubicBezTo>
                  <a:pt x="103981" y="111919"/>
                  <a:pt x="207963" y="223838"/>
                  <a:pt x="323850" y="295275"/>
                </a:cubicBezTo>
                <a:cubicBezTo>
                  <a:pt x="439738" y="366713"/>
                  <a:pt x="567531" y="397669"/>
                  <a:pt x="695325" y="428625"/>
                </a:cubicBezTo>
              </a:path>
            </a:pathLst>
          </a:custGeom>
          <a:noFill/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 76"/>
          <p:cNvSpPr/>
          <p:nvPr/>
        </p:nvSpPr>
        <p:spPr>
          <a:xfrm>
            <a:off x="5105400" y="4724400"/>
            <a:ext cx="704850" cy="438150"/>
          </a:xfrm>
          <a:custGeom>
            <a:avLst/>
            <a:gdLst>
              <a:gd name="connsiteX0" fmla="*/ 0 w 704850"/>
              <a:gd name="connsiteY0" fmla="*/ 438150 h 438150"/>
              <a:gd name="connsiteX1" fmla="*/ 409575 w 704850"/>
              <a:gd name="connsiteY1" fmla="*/ 276225 h 438150"/>
              <a:gd name="connsiteX2" fmla="*/ 704850 w 704850"/>
              <a:gd name="connsiteY2" fmla="*/ 0 h 43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04850" h="438150">
                <a:moveTo>
                  <a:pt x="0" y="438150"/>
                </a:moveTo>
                <a:cubicBezTo>
                  <a:pt x="146050" y="393700"/>
                  <a:pt x="292100" y="349250"/>
                  <a:pt x="409575" y="276225"/>
                </a:cubicBezTo>
                <a:cubicBezTo>
                  <a:pt x="527050" y="203200"/>
                  <a:pt x="615950" y="101600"/>
                  <a:pt x="704850" y="0"/>
                </a:cubicBezTo>
              </a:path>
            </a:pathLst>
          </a:custGeom>
          <a:noFill/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3962400" y="5943600"/>
            <a:ext cx="19367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M</a:t>
            </a:r>
            <a:r>
              <a:rPr lang="en-US" sz="1400" dirty="0" err="1" smtClean="0">
                <a:solidFill>
                  <a:srgbClr val="FFFF00"/>
                </a:solidFill>
              </a:rPr>
              <a:t>utex</a:t>
            </a:r>
            <a:r>
              <a:rPr lang="en-US" sz="1400" dirty="0" smtClean="0">
                <a:solidFill>
                  <a:srgbClr val="FFFF00"/>
                </a:solidFill>
              </a:rPr>
              <a:t> (SEL-2, SEL-3)</a:t>
            </a:r>
            <a:endParaRPr lang="en-US" sz="1400" dirty="0">
              <a:solidFill>
                <a:srgbClr val="FFFF00"/>
              </a:solidFill>
            </a:endParaRPr>
          </a:p>
        </p:txBody>
      </p:sp>
      <p:grpSp>
        <p:nvGrpSpPr>
          <p:cNvPr id="79" name="Group 78"/>
          <p:cNvGrpSpPr/>
          <p:nvPr/>
        </p:nvGrpSpPr>
        <p:grpSpPr>
          <a:xfrm>
            <a:off x="1752600" y="4771900"/>
            <a:ext cx="678520" cy="312766"/>
            <a:chOff x="381000" y="5791200"/>
            <a:chExt cx="678520" cy="312766"/>
          </a:xfrm>
        </p:grpSpPr>
        <p:sp>
          <p:nvSpPr>
            <p:cNvPr id="80" name="Freeform 5"/>
            <p:cNvSpPr>
              <a:spLocks/>
            </p:cNvSpPr>
            <p:nvPr/>
          </p:nvSpPr>
          <p:spPr bwMode="auto">
            <a:xfrm flipV="1">
              <a:off x="685800" y="5939630"/>
              <a:ext cx="292568" cy="148431"/>
            </a:xfrm>
            <a:custGeom>
              <a:avLst/>
              <a:gdLst>
                <a:gd name="T0" fmla="*/ 0 w 384"/>
                <a:gd name="T1" fmla="*/ 50403239 h 139"/>
                <a:gd name="T2" fmla="*/ 453644992 w 384"/>
                <a:gd name="T3" fmla="*/ 50403239 h 139"/>
                <a:gd name="T4" fmla="*/ 888775104 w 384"/>
                <a:gd name="T5" fmla="*/ 350303306 h 139"/>
                <a:gd name="T6" fmla="*/ 0 60000 65536"/>
                <a:gd name="T7" fmla="*/ 0 60000 65536"/>
                <a:gd name="T8" fmla="*/ 0 60000 65536"/>
                <a:gd name="T9" fmla="*/ 0 w 384"/>
                <a:gd name="T10" fmla="*/ 0 h 139"/>
                <a:gd name="T11" fmla="*/ 384 w 384"/>
                <a:gd name="T12" fmla="*/ 139 h 1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139">
                  <a:moveTo>
                    <a:pt x="0" y="20"/>
                  </a:moveTo>
                  <a:cubicBezTo>
                    <a:pt x="66" y="10"/>
                    <a:pt x="132" y="0"/>
                    <a:pt x="196" y="20"/>
                  </a:cubicBezTo>
                  <a:cubicBezTo>
                    <a:pt x="260" y="40"/>
                    <a:pt x="322" y="89"/>
                    <a:pt x="384" y="139"/>
                  </a:cubicBezTo>
                </a:path>
              </a:pathLst>
            </a:custGeom>
            <a:noFill/>
            <a:ln w="222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1" name="Freeform 6"/>
            <p:cNvSpPr>
              <a:spLocks/>
            </p:cNvSpPr>
            <p:nvPr/>
          </p:nvSpPr>
          <p:spPr bwMode="auto">
            <a:xfrm>
              <a:off x="685800" y="5821100"/>
              <a:ext cx="62012" cy="245604"/>
            </a:xfrm>
            <a:custGeom>
              <a:avLst/>
              <a:gdLst>
                <a:gd name="T0" fmla="*/ 12679949 w 92"/>
                <a:gd name="T1" fmla="*/ 0 h 237"/>
                <a:gd name="T2" fmla="*/ 164847415 w 92"/>
                <a:gd name="T3" fmla="*/ 265831028 h 237"/>
                <a:gd name="T4" fmla="*/ 0 w 92"/>
                <a:gd name="T5" fmla="*/ 562515889 h 237"/>
                <a:gd name="T6" fmla="*/ 0 60000 65536"/>
                <a:gd name="T7" fmla="*/ 0 60000 65536"/>
                <a:gd name="T8" fmla="*/ 0 60000 65536"/>
                <a:gd name="T9" fmla="*/ 0 w 92"/>
                <a:gd name="T10" fmla="*/ 0 h 237"/>
                <a:gd name="T11" fmla="*/ 92 w 92"/>
                <a:gd name="T12" fmla="*/ 237 h 2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2" h="237">
                  <a:moveTo>
                    <a:pt x="7" y="0"/>
                  </a:moveTo>
                  <a:cubicBezTo>
                    <a:pt x="49" y="36"/>
                    <a:pt x="92" y="73"/>
                    <a:pt x="91" y="112"/>
                  </a:cubicBezTo>
                  <a:cubicBezTo>
                    <a:pt x="90" y="151"/>
                    <a:pt x="15" y="215"/>
                    <a:pt x="0" y="237"/>
                  </a:cubicBezTo>
                </a:path>
              </a:pathLst>
            </a:custGeom>
            <a:noFill/>
            <a:ln w="222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2" name="Line 20"/>
            <p:cNvSpPr>
              <a:spLocks noChangeShapeType="1"/>
            </p:cNvSpPr>
            <p:nvPr/>
          </p:nvSpPr>
          <p:spPr bwMode="auto">
            <a:xfrm flipV="1">
              <a:off x="609600" y="6015829"/>
              <a:ext cx="76200" cy="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83" name="Freeform 21"/>
            <p:cNvSpPr>
              <a:spLocks/>
            </p:cNvSpPr>
            <p:nvPr/>
          </p:nvSpPr>
          <p:spPr bwMode="auto">
            <a:xfrm>
              <a:off x="685800" y="5791200"/>
              <a:ext cx="292568" cy="148430"/>
            </a:xfrm>
            <a:custGeom>
              <a:avLst/>
              <a:gdLst>
                <a:gd name="T0" fmla="*/ 0 w 384"/>
                <a:gd name="T1" fmla="*/ 50403011 h 139"/>
                <a:gd name="T2" fmla="*/ 453644992 w 384"/>
                <a:gd name="T3" fmla="*/ 50403011 h 139"/>
                <a:gd name="T4" fmla="*/ 888775104 w 384"/>
                <a:gd name="T5" fmla="*/ 350300131 h 139"/>
                <a:gd name="T6" fmla="*/ 0 60000 65536"/>
                <a:gd name="T7" fmla="*/ 0 60000 65536"/>
                <a:gd name="T8" fmla="*/ 0 60000 65536"/>
                <a:gd name="T9" fmla="*/ 0 w 384"/>
                <a:gd name="T10" fmla="*/ 0 h 139"/>
                <a:gd name="T11" fmla="*/ 384 w 384"/>
                <a:gd name="T12" fmla="*/ 139 h 1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139">
                  <a:moveTo>
                    <a:pt x="0" y="20"/>
                  </a:moveTo>
                  <a:cubicBezTo>
                    <a:pt x="66" y="10"/>
                    <a:pt x="132" y="0"/>
                    <a:pt x="196" y="20"/>
                  </a:cubicBezTo>
                  <a:cubicBezTo>
                    <a:pt x="260" y="40"/>
                    <a:pt x="322" y="89"/>
                    <a:pt x="384" y="139"/>
                  </a:cubicBezTo>
                </a:path>
              </a:pathLst>
            </a:custGeom>
            <a:noFill/>
            <a:ln w="222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4" name="Freeform 22"/>
            <p:cNvSpPr>
              <a:spLocks/>
            </p:cNvSpPr>
            <p:nvPr/>
          </p:nvSpPr>
          <p:spPr bwMode="auto">
            <a:xfrm>
              <a:off x="657179" y="5821100"/>
              <a:ext cx="62012" cy="245604"/>
            </a:xfrm>
            <a:custGeom>
              <a:avLst/>
              <a:gdLst>
                <a:gd name="T0" fmla="*/ 12679949 w 92"/>
                <a:gd name="T1" fmla="*/ 0 h 237"/>
                <a:gd name="T2" fmla="*/ 164847415 w 92"/>
                <a:gd name="T3" fmla="*/ 265831028 h 237"/>
                <a:gd name="T4" fmla="*/ 0 w 92"/>
                <a:gd name="T5" fmla="*/ 562515889 h 237"/>
                <a:gd name="T6" fmla="*/ 0 60000 65536"/>
                <a:gd name="T7" fmla="*/ 0 60000 65536"/>
                <a:gd name="T8" fmla="*/ 0 60000 65536"/>
                <a:gd name="T9" fmla="*/ 0 w 92"/>
                <a:gd name="T10" fmla="*/ 0 h 237"/>
                <a:gd name="T11" fmla="*/ 92 w 92"/>
                <a:gd name="T12" fmla="*/ 237 h 2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2" h="237">
                  <a:moveTo>
                    <a:pt x="7" y="0"/>
                  </a:moveTo>
                  <a:cubicBezTo>
                    <a:pt x="49" y="36"/>
                    <a:pt x="92" y="73"/>
                    <a:pt x="91" y="112"/>
                  </a:cubicBezTo>
                  <a:cubicBezTo>
                    <a:pt x="90" y="151"/>
                    <a:pt x="15" y="215"/>
                    <a:pt x="0" y="237"/>
                  </a:cubicBezTo>
                </a:path>
              </a:pathLst>
            </a:custGeom>
            <a:noFill/>
            <a:ln w="222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5" name="Line 20"/>
            <p:cNvSpPr>
              <a:spLocks noChangeShapeType="1"/>
            </p:cNvSpPr>
            <p:nvPr/>
          </p:nvSpPr>
          <p:spPr bwMode="auto">
            <a:xfrm>
              <a:off x="480448" y="5894426"/>
              <a:ext cx="228600" cy="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86" name="Line 20"/>
            <p:cNvSpPr>
              <a:spLocks noChangeShapeType="1"/>
            </p:cNvSpPr>
            <p:nvPr/>
          </p:nvSpPr>
          <p:spPr bwMode="auto">
            <a:xfrm>
              <a:off x="975565" y="5939630"/>
              <a:ext cx="83955" cy="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87" name="Line 20"/>
            <p:cNvSpPr>
              <a:spLocks noChangeShapeType="1"/>
            </p:cNvSpPr>
            <p:nvPr/>
          </p:nvSpPr>
          <p:spPr bwMode="auto">
            <a:xfrm>
              <a:off x="609600" y="6015830"/>
              <a:ext cx="0" cy="88136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88" name="Line 20"/>
            <p:cNvSpPr>
              <a:spLocks noChangeShapeType="1"/>
            </p:cNvSpPr>
            <p:nvPr/>
          </p:nvSpPr>
          <p:spPr bwMode="auto">
            <a:xfrm>
              <a:off x="381000" y="6099779"/>
              <a:ext cx="228600" cy="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792839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Second Challenge: Dealing with complexity</a:t>
            </a:r>
            <a:endParaRPr lang="en-US" sz="2800" dirty="0"/>
          </a:p>
        </p:txBody>
      </p:sp>
      <p:sp>
        <p:nvSpPr>
          <p:cNvPr id="47" name="Rectangle 46"/>
          <p:cNvSpPr/>
          <p:nvPr/>
        </p:nvSpPr>
        <p:spPr>
          <a:xfrm>
            <a:off x="2819400" y="2819400"/>
            <a:ext cx="638827" cy="204194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Block1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SRC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552174" y="2819400"/>
            <a:ext cx="638827" cy="886097"/>
          </a:xfrm>
          <a:prstGeom prst="rect">
            <a:avLst/>
          </a:prstGeom>
          <a:solidFill>
            <a:schemeClr val="tx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000" dirty="0" smtClean="0">
                <a:solidFill>
                  <a:schemeClr val="bg2"/>
                </a:solidFill>
              </a:rPr>
              <a:t>Block2</a:t>
            </a:r>
            <a:endParaRPr lang="en-US" sz="1000" dirty="0">
              <a:solidFill>
                <a:schemeClr val="bg2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552174" y="3838304"/>
            <a:ext cx="638827" cy="1023038"/>
          </a:xfrm>
          <a:prstGeom prst="rect">
            <a:avLst/>
          </a:prstGeom>
          <a:solidFill>
            <a:schemeClr val="tx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000" dirty="0" smtClean="0">
                <a:solidFill>
                  <a:schemeClr val="bg2"/>
                </a:solidFill>
              </a:rPr>
              <a:t>Block3</a:t>
            </a:r>
            <a:endParaRPr lang="en-US" sz="1000" dirty="0">
              <a:solidFill>
                <a:schemeClr val="bg2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314174" y="2819400"/>
            <a:ext cx="681690" cy="204194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Block4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DST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489532" y="2819400"/>
            <a:ext cx="638827" cy="1295401"/>
          </a:xfrm>
          <a:prstGeom prst="rect">
            <a:avLst/>
          </a:prstGeom>
          <a:solidFill>
            <a:schemeClr val="tx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000" dirty="0" smtClean="0">
                <a:solidFill>
                  <a:schemeClr val="bg2"/>
                </a:solidFill>
              </a:rPr>
              <a:t>Block5</a:t>
            </a:r>
            <a:endParaRPr lang="en-US" sz="1000" dirty="0">
              <a:solidFill>
                <a:schemeClr val="bg2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219174" y="2819400"/>
            <a:ext cx="720769" cy="1295401"/>
          </a:xfrm>
          <a:prstGeom prst="rect">
            <a:avLst/>
          </a:prstGeom>
          <a:solidFill>
            <a:schemeClr val="tx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000" dirty="0" smtClean="0">
                <a:solidFill>
                  <a:schemeClr val="bg2"/>
                </a:solidFill>
              </a:rPr>
              <a:t>Block6</a:t>
            </a:r>
            <a:endParaRPr lang="en-US" sz="1000" dirty="0">
              <a:solidFill>
                <a:schemeClr val="bg2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838200" y="1371600"/>
            <a:ext cx="7772400" cy="47244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0" rIns="0" bIns="0" rtlCol="0" anchor="t" anchorCtr="0"/>
          <a:lstStyle/>
          <a:p>
            <a:r>
              <a:rPr lang="en-US" sz="1600" dirty="0" smtClean="0">
                <a:solidFill>
                  <a:schemeClr val="tx1"/>
                </a:solidFill>
              </a:rPr>
              <a:t>CORE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423787" y="27432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423787" y="28956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423787" y="30480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2423787" y="32004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2423787" y="33528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2423787" y="35052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2423787" y="36576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2423787" y="38100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2438401" y="39624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2438401" y="41148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2438401" y="42672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438401" y="44196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2438401" y="45720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2438401" y="47244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2438401" y="48768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6477001" y="3395133"/>
            <a:ext cx="76200" cy="76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/>
          <p:cNvSpPr/>
          <p:nvPr/>
        </p:nvSpPr>
        <p:spPr>
          <a:xfrm rot="5400000">
            <a:off x="4117849" y="1549691"/>
            <a:ext cx="1060704" cy="3733800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5029201" y="33528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5029201" y="35052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5029201" y="32004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5029201" y="36576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5029201" y="27432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029201" y="28956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5029201" y="30480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5029201" y="38100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5029201" y="39624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5029201" y="41148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5029201" y="42672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2743200" y="2667000"/>
            <a:ext cx="2342367" cy="229470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0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5413333" y="2667001"/>
            <a:ext cx="1597068" cy="161979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B</a:t>
            </a:r>
            <a:endParaRPr lang="en-US" sz="1000" dirty="0">
              <a:solidFill>
                <a:schemeClr val="tx1"/>
              </a:solidFill>
            </a:endParaRPr>
          </a:p>
        </p:txBody>
      </p:sp>
      <p:grpSp>
        <p:nvGrpSpPr>
          <p:cNvPr id="99" name="Group 98"/>
          <p:cNvGrpSpPr/>
          <p:nvPr/>
        </p:nvGrpSpPr>
        <p:grpSpPr>
          <a:xfrm>
            <a:off x="4038601" y="3429001"/>
            <a:ext cx="76200" cy="152400"/>
            <a:chOff x="1981200" y="609600"/>
            <a:chExt cx="76200" cy="152400"/>
          </a:xfrm>
        </p:grpSpPr>
        <p:sp>
          <p:nvSpPr>
            <p:cNvPr id="72" name="Rounded Rectangle 71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Group 99"/>
          <p:cNvGrpSpPr/>
          <p:nvPr/>
        </p:nvGrpSpPr>
        <p:grpSpPr>
          <a:xfrm>
            <a:off x="2895601" y="3186960"/>
            <a:ext cx="76200" cy="152400"/>
            <a:chOff x="1981200" y="609600"/>
            <a:chExt cx="76200" cy="152400"/>
          </a:xfrm>
        </p:grpSpPr>
        <p:sp>
          <p:nvSpPr>
            <p:cNvPr id="101" name="Rounded Rectangle 100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Group 104"/>
          <p:cNvGrpSpPr/>
          <p:nvPr/>
        </p:nvGrpSpPr>
        <p:grpSpPr>
          <a:xfrm>
            <a:off x="2971801" y="3505201"/>
            <a:ext cx="76200" cy="152400"/>
            <a:chOff x="1981200" y="609600"/>
            <a:chExt cx="76200" cy="152400"/>
          </a:xfrm>
        </p:grpSpPr>
        <p:sp>
          <p:nvSpPr>
            <p:cNvPr id="106" name="Rounded Rectangle 105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7" name="Straight Connector 106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Group 109"/>
          <p:cNvGrpSpPr/>
          <p:nvPr/>
        </p:nvGrpSpPr>
        <p:grpSpPr>
          <a:xfrm>
            <a:off x="3352801" y="3200401"/>
            <a:ext cx="76200" cy="152400"/>
            <a:chOff x="1981200" y="609600"/>
            <a:chExt cx="76200" cy="152400"/>
          </a:xfrm>
        </p:grpSpPr>
        <p:sp>
          <p:nvSpPr>
            <p:cNvPr id="111" name="Rounded Rectangle 110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2" name="Straight Connector 111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Group 114"/>
          <p:cNvGrpSpPr/>
          <p:nvPr/>
        </p:nvGrpSpPr>
        <p:grpSpPr>
          <a:xfrm>
            <a:off x="3733801" y="3429001"/>
            <a:ext cx="76200" cy="152400"/>
            <a:chOff x="1981200" y="609600"/>
            <a:chExt cx="76200" cy="152400"/>
          </a:xfrm>
        </p:grpSpPr>
        <p:sp>
          <p:nvSpPr>
            <p:cNvPr id="116" name="Rounded Rectangle 115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7" name="Straight Connector 116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0" name="Group 119"/>
          <p:cNvGrpSpPr/>
          <p:nvPr/>
        </p:nvGrpSpPr>
        <p:grpSpPr>
          <a:xfrm>
            <a:off x="4429517" y="3189340"/>
            <a:ext cx="76200" cy="152400"/>
            <a:chOff x="1981200" y="609600"/>
            <a:chExt cx="76200" cy="152400"/>
          </a:xfrm>
        </p:grpSpPr>
        <p:sp>
          <p:nvSpPr>
            <p:cNvPr id="121" name="Rounded Rectangle 120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Connector 121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5" name="Group 124"/>
          <p:cNvGrpSpPr/>
          <p:nvPr/>
        </p:nvGrpSpPr>
        <p:grpSpPr>
          <a:xfrm>
            <a:off x="4702665" y="3467100"/>
            <a:ext cx="76200" cy="152400"/>
            <a:chOff x="1981200" y="609600"/>
            <a:chExt cx="76200" cy="152400"/>
          </a:xfrm>
        </p:grpSpPr>
        <p:sp>
          <p:nvSpPr>
            <p:cNvPr id="126" name="Rounded Rectangle 125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7" name="Straight Connector 126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0" name="Group 129"/>
          <p:cNvGrpSpPr/>
          <p:nvPr/>
        </p:nvGrpSpPr>
        <p:grpSpPr>
          <a:xfrm>
            <a:off x="5562601" y="3352801"/>
            <a:ext cx="76200" cy="152400"/>
            <a:chOff x="1981200" y="609600"/>
            <a:chExt cx="76200" cy="152400"/>
          </a:xfrm>
        </p:grpSpPr>
        <p:sp>
          <p:nvSpPr>
            <p:cNvPr id="131" name="Rounded Rectangle 130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2" name="Straight Connector 131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5" name="Group 134"/>
          <p:cNvGrpSpPr/>
          <p:nvPr/>
        </p:nvGrpSpPr>
        <p:grpSpPr>
          <a:xfrm>
            <a:off x="3352801" y="3581401"/>
            <a:ext cx="76200" cy="152400"/>
            <a:chOff x="1981200" y="609600"/>
            <a:chExt cx="76200" cy="152400"/>
          </a:xfrm>
        </p:grpSpPr>
        <p:sp>
          <p:nvSpPr>
            <p:cNvPr id="136" name="Rounded Rectangle 135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7" name="Straight Connector 136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1712347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Iterative Cone Expansion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2505" y="1295400"/>
            <a:ext cx="7378989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6083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Iterative Cone Expansion</a:t>
            </a:r>
            <a:endParaRPr lang="en-US" dirty="0"/>
          </a:p>
        </p:txBody>
      </p:sp>
      <p:sp>
        <p:nvSpPr>
          <p:cNvPr id="4" name="Trapezoid 3"/>
          <p:cNvSpPr/>
          <p:nvPr/>
        </p:nvSpPr>
        <p:spPr>
          <a:xfrm>
            <a:off x="3543428" y="5585654"/>
            <a:ext cx="1860180" cy="682752"/>
          </a:xfrm>
          <a:prstGeom prst="trapezoid">
            <a:avLst>
              <a:gd name="adj" fmla="val 63363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j-4</a:t>
            </a:r>
            <a:endParaRPr lang="en-US" dirty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rapezoid 4"/>
          <p:cNvSpPr/>
          <p:nvPr/>
        </p:nvSpPr>
        <p:spPr>
          <a:xfrm>
            <a:off x="3970532" y="4892170"/>
            <a:ext cx="1860180" cy="682752"/>
          </a:xfrm>
          <a:prstGeom prst="trapezoid">
            <a:avLst>
              <a:gd name="adj" fmla="val 63363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j-3</a:t>
            </a:r>
          </a:p>
        </p:txBody>
      </p:sp>
      <p:sp>
        <p:nvSpPr>
          <p:cNvPr id="6" name="Trapezoid 5"/>
          <p:cNvSpPr/>
          <p:nvPr/>
        </p:nvSpPr>
        <p:spPr>
          <a:xfrm>
            <a:off x="4102906" y="4195637"/>
            <a:ext cx="1860180" cy="682752"/>
          </a:xfrm>
          <a:prstGeom prst="trapezoid">
            <a:avLst>
              <a:gd name="adj" fmla="val 63363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j</a:t>
            </a:r>
            <a:r>
              <a:rPr lang="en-US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-2</a:t>
            </a:r>
            <a:endParaRPr lang="en-US" dirty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rapezoid 6"/>
          <p:cNvSpPr/>
          <p:nvPr/>
        </p:nvSpPr>
        <p:spPr>
          <a:xfrm>
            <a:off x="3659790" y="3502152"/>
            <a:ext cx="1860180" cy="682752"/>
          </a:xfrm>
          <a:prstGeom prst="trapezoid">
            <a:avLst>
              <a:gd name="adj" fmla="val 63363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j</a:t>
            </a:r>
            <a:r>
              <a:rPr lang="en-US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-1</a:t>
            </a:r>
            <a:endParaRPr lang="en-US" dirty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rapezoid 7"/>
          <p:cNvSpPr/>
          <p:nvPr/>
        </p:nvSpPr>
        <p:spPr>
          <a:xfrm>
            <a:off x="4102906" y="2816352"/>
            <a:ext cx="1752600" cy="682752"/>
          </a:xfrm>
          <a:prstGeom prst="trapezoid">
            <a:avLst>
              <a:gd name="adj" fmla="val 63363"/>
            </a:avLst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urier New" pitchFamily="49" charset="0"/>
                <a:cs typeface="Courier New" pitchFamily="49" charset="0"/>
              </a:rPr>
              <a:t>j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rapezoid 8"/>
          <p:cNvSpPr/>
          <p:nvPr/>
        </p:nvSpPr>
        <p:spPr>
          <a:xfrm>
            <a:off x="3962400" y="2133600"/>
            <a:ext cx="1814294" cy="682752"/>
          </a:xfrm>
          <a:prstGeom prst="trapezoid">
            <a:avLst>
              <a:gd name="adj" fmla="val 63363"/>
            </a:avLst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urier New" pitchFamily="49" charset="0"/>
                <a:cs typeface="Courier New" pitchFamily="49" charset="0"/>
              </a:rPr>
              <a:t>j</a:t>
            </a:r>
          </a:p>
        </p:txBody>
      </p:sp>
      <p:sp>
        <p:nvSpPr>
          <p:cNvPr id="10" name="Trapezoid 9"/>
          <p:cNvSpPr/>
          <p:nvPr/>
        </p:nvSpPr>
        <p:spPr>
          <a:xfrm>
            <a:off x="4419600" y="1447800"/>
            <a:ext cx="914400" cy="682752"/>
          </a:xfrm>
          <a:prstGeom prst="trapezoid">
            <a:avLst>
              <a:gd name="adj" fmla="val 63363"/>
            </a:avLst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urier New" pitchFamily="49" charset="0"/>
                <a:cs typeface="Courier New" pitchFamily="49" charset="0"/>
              </a:rPr>
              <a:t>j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3558797" y="6271454"/>
            <a:ext cx="1828799" cy="1"/>
          </a:xfrm>
          <a:prstGeom prst="line">
            <a:avLst/>
          </a:prstGeom>
          <a:ln w="254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4013122" y="2856358"/>
            <a:ext cx="120012" cy="1712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5580832" y="2841489"/>
            <a:ext cx="120012" cy="1712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4241722" y="2856358"/>
            <a:ext cx="120012" cy="1712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456077" y="3517818"/>
            <a:ext cx="120012" cy="1712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5227477" y="3517818"/>
            <a:ext cx="120012" cy="1712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659545" y="3517688"/>
            <a:ext cx="120012" cy="1712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 flipH="1" flipV="1">
            <a:off x="4409660" y="2121680"/>
            <a:ext cx="919773" cy="3048"/>
          </a:xfrm>
          <a:prstGeom prst="line">
            <a:avLst/>
          </a:prstGeom>
          <a:ln w="254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4800424" y="2837145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571824" y="2837145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003892" y="2837015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213988" y="2837015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4460440" y="3513015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231840" y="3513015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4663908" y="3512885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874004" y="3512885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5385833" y="5617019"/>
            <a:ext cx="120012" cy="1712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5157233" y="5617019"/>
            <a:ext cx="120012" cy="1712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5589301" y="5616889"/>
            <a:ext cx="120012" cy="1712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/>
          <p:nvPr/>
        </p:nvCxnSpPr>
        <p:spPr>
          <a:xfrm flipH="1">
            <a:off x="3962400" y="2809397"/>
            <a:ext cx="1814294" cy="6853"/>
          </a:xfrm>
          <a:prstGeom prst="line">
            <a:avLst/>
          </a:prstGeom>
          <a:ln w="254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4065636" y="3491420"/>
            <a:ext cx="1814294" cy="6853"/>
          </a:xfrm>
          <a:prstGeom prst="line">
            <a:avLst/>
          </a:prstGeom>
          <a:ln w="254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3649366" y="4189541"/>
            <a:ext cx="1860180" cy="20633"/>
          </a:xfrm>
          <a:prstGeom prst="line">
            <a:avLst/>
          </a:prstGeom>
          <a:ln w="254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4080921" y="4878389"/>
            <a:ext cx="1860180" cy="20633"/>
          </a:xfrm>
          <a:prstGeom prst="line">
            <a:avLst/>
          </a:prstGeom>
          <a:ln w="254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3962400" y="5585654"/>
            <a:ext cx="1864534" cy="0"/>
          </a:xfrm>
          <a:prstGeom prst="line">
            <a:avLst/>
          </a:prstGeom>
          <a:ln w="254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4860430" y="4204131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631830" y="4204131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5063898" y="4204001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5273994" y="4204001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4013122" y="4230105"/>
            <a:ext cx="120012" cy="1712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3784522" y="4230105"/>
            <a:ext cx="120012" cy="1712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216590" y="4229975"/>
            <a:ext cx="120012" cy="1712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5552220" y="4905326"/>
            <a:ext cx="120012" cy="1712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4133134" y="4912803"/>
            <a:ext cx="120012" cy="1712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5755688" y="4905196"/>
            <a:ext cx="120012" cy="1712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4733768" y="4923940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505168" y="4923940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937236" y="4923810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5147332" y="4923810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4343192" y="5617019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4114592" y="5617019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4546660" y="5616889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4756756" y="5616889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3877453" y="6303581"/>
            <a:ext cx="120012" cy="1712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3648853" y="6303581"/>
            <a:ext cx="120012" cy="1712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4080921" y="6303451"/>
            <a:ext cx="120012" cy="1712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291017" y="6303451"/>
            <a:ext cx="120012" cy="1712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4741589" y="6299203"/>
            <a:ext cx="120012" cy="1712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4512989" y="6299203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4945057" y="6299073"/>
            <a:ext cx="120012" cy="1712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5167029" y="6303451"/>
            <a:ext cx="120012" cy="17125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4697076" y="2135245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4468476" y="2135245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4900544" y="2135115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5110640" y="2135115"/>
            <a:ext cx="120012" cy="171259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 99"/>
          <p:cNvSpPr/>
          <p:nvPr/>
        </p:nvSpPr>
        <p:spPr>
          <a:xfrm>
            <a:off x="4469340" y="1452785"/>
            <a:ext cx="625222" cy="4879649"/>
          </a:xfrm>
          <a:custGeom>
            <a:avLst/>
            <a:gdLst>
              <a:gd name="connsiteX0" fmla="*/ 102660 w 625222"/>
              <a:gd name="connsiteY0" fmla="*/ 4879649 h 4879649"/>
              <a:gd name="connsiteX1" fmla="*/ 110 w 625222"/>
              <a:gd name="connsiteY1" fmla="*/ 4572000 h 4879649"/>
              <a:gd name="connsiteX2" fmla="*/ 119752 w 625222"/>
              <a:gd name="connsiteY2" fmla="*/ 4358355 h 4879649"/>
              <a:gd name="connsiteX3" fmla="*/ 196664 w 625222"/>
              <a:gd name="connsiteY3" fmla="*/ 4084890 h 4879649"/>
              <a:gd name="connsiteX4" fmla="*/ 512858 w 625222"/>
              <a:gd name="connsiteY4" fmla="*/ 3683237 h 4879649"/>
              <a:gd name="connsiteX5" fmla="*/ 623953 w 625222"/>
              <a:gd name="connsiteY5" fmla="*/ 3273039 h 4879649"/>
              <a:gd name="connsiteX6" fmla="*/ 453038 w 625222"/>
              <a:gd name="connsiteY6" fmla="*/ 2828658 h 4879649"/>
              <a:gd name="connsiteX7" fmla="*/ 68477 w 625222"/>
              <a:gd name="connsiteY7" fmla="*/ 2307365 h 4879649"/>
              <a:gd name="connsiteX8" fmla="*/ 77023 w 625222"/>
              <a:gd name="connsiteY8" fmla="*/ 1897166 h 4879649"/>
              <a:gd name="connsiteX9" fmla="*/ 171026 w 625222"/>
              <a:gd name="connsiteY9" fmla="*/ 1418602 h 4879649"/>
              <a:gd name="connsiteX10" fmla="*/ 265030 w 625222"/>
              <a:gd name="connsiteY10" fmla="*/ 1025495 h 4879649"/>
              <a:gd name="connsiteX11" fmla="*/ 418854 w 625222"/>
              <a:gd name="connsiteY11" fmla="*/ 0 h 4879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25222" h="4879649">
                <a:moveTo>
                  <a:pt x="102660" y="4879649"/>
                </a:moveTo>
                <a:cubicBezTo>
                  <a:pt x="49960" y="4769265"/>
                  <a:pt x="-2739" y="4658882"/>
                  <a:pt x="110" y="4572000"/>
                </a:cubicBezTo>
                <a:cubicBezTo>
                  <a:pt x="2959" y="4485118"/>
                  <a:pt x="86993" y="4439540"/>
                  <a:pt x="119752" y="4358355"/>
                </a:cubicBezTo>
                <a:cubicBezTo>
                  <a:pt x="152511" y="4277170"/>
                  <a:pt x="131146" y="4197410"/>
                  <a:pt x="196664" y="4084890"/>
                </a:cubicBezTo>
                <a:cubicBezTo>
                  <a:pt x="262182" y="3972370"/>
                  <a:pt x="441643" y="3818545"/>
                  <a:pt x="512858" y="3683237"/>
                </a:cubicBezTo>
                <a:cubicBezTo>
                  <a:pt x="584073" y="3547929"/>
                  <a:pt x="633923" y="3415469"/>
                  <a:pt x="623953" y="3273039"/>
                </a:cubicBezTo>
                <a:cubicBezTo>
                  <a:pt x="613983" y="3130609"/>
                  <a:pt x="545617" y="2989604"/>
                  <a:pt x="453038" y="2828658"/>
                </a:cubicBezTo>
                <a:cubicBezTo>
                  <a:pt x="360459" y="2667712"/>
                  <a:pt x="131146" y="2462614"/>
                  <a:pt x="68477" y="2307365"/>
                </a:cubicBezTo>
                <a:cubicBezTo>
                  <a:pt x="5808" y="2152116"/>
                  <a:pt x="59932" y="2045293"/>
                  <a:pt x="77023" y="1897166"/>
                </a:cubicBezTo>
                <a:cubicBezTo>
                  <a:pt x="94114" y="1749039"/>
                  <a:pt x="139692" y="1563880"/>
                  <a:pt x="171026" y="1418602"/>
                </a:cubicBezTo>
                <a:cubicBezTo>
                  <a:pt x="202360" y="1273324"/>
                  <a:pt x="223725" y="1261929"/>
                  <a:pt x="265030" y="1025495"/>
                </a:cubicBezTo>
                <a:cubicBezTo>
                  <a:pt x="306335" y="789061"/>
                  <a:pt x="362594" y="394530"/>
                  <a:pt x="418854" y="0"/>
                </a:cubicBezTo>
              </a:path>
            </a:pathLst>
          </a:custGeom>
          <a:noFill/>
          <a:ln>
            <a:solidFill>
              <a:schemeClr val="accent3">
                <a:lumMod val="50000"/>
              </a:schemeClr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073128" y="1108091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Failing Scan</a:t>
            </a:r>
            <a:endParaRPr lang="en-US" dirty="0"/>
          </a:p>
        </p:txBody>
      </p:sp>
      <p:sp>
        <p:nvSpPr>
          <p:cNvPr id="78" name="Trapezoid 77"/>
          <p:cNvSpPr/>
          <p:nvPr/>
        </p:nvSpPr>
        <p:spPr>
          <a:xfrm>
            <a:off x="1752600" y="1440308"/>
            <a:ext cx="6248400" cy="4884292"/>
          </a:xfrm>
          <a:prstGeom prst="trapezoid">
            <a:avLst>
              <a:gd name="adj" fmla="val 63363"/>
            </a:avLst>
          </a:prstGeom>
          <a:noFill/>
          <a:ln w="47625">
            <a:solidFill>
              <a:srgbClr val="00FF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urier New" pitchFamily="49" charset="0"/>
                <a:cs typeface="Courier New" pitchFamily="49" charset="0"/>
              </a:rPr>
              <a:t>j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71032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5" grpId="0" animBg="1"/>
      <p:bldP spid="96" grpId="0" animBg="1"/>
      <p:bldP spid="97" grpId="0" animBg="1"/>
      <p:bldP spid="98" grpId="0" animBg="1"/>
      <p:bldP spid="100" grpId="0" animBg="1"/>
      <p:bldP spid="11" grpId="0"/>
      <p:bldP spid="7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Motivation</a:t>
            </a:r>
          </a:p>
          <a:p>
            <a:endParaRPr lang="en-US" dirty="0"/>
          </a:p>
          <a:p>
            <a:r>
              <a:rPr lang="en-US" dirty="0" smtClean="0"/>
              <a:t>Speed path debug at Intel</a:t>
            </a:r>
          </a:p>
          <a:p>
            <a:endParaRPr lang="en-US" dirty="0"/>
          </a:p>
          <a:p>
            <a:r>
              <a:rPr lang="en-US" dirty="0" smtClean="0"/>
              <a:t>Introducing our tool: NGSPA</a:t>
            </a:r>
          </a:p>
          <a:p>
            <a:pPr lvl="1"/>
            <a:r>
              <a:rPr lang="en-US" dirty="0" smtClean="0"/>
              <a:t>Next Generation Speed Path Analyzer</a:t>
            </a:r>
          </a:p>
          <a:p>
            <a:endParaRPr lang="en-US" dirty="0" smtClean="0"/>
          </a:p>
          <a:p>
            <a:r>
              <a:rPr lang="en-US" dirty="0" smtClean="0"/>
              <a:t>Results</a:t>
            </a:r>
          </a:p>
          <a:p>
            <a:endParaRPr lang="en-US" dirty="0"/>
          </a:p>
          <a:p>
            <a:r>
              <a:rPr lang="en-US" dirty="0" smtClean="0"/>
              <a:t>Challenges and next steps</a:t>
            </a:r>
          </a:p>
        </p:txBody>
      </p:sp>
    </p:spTree>
    <p:extLst>
      <p:ext uri="{BB962C8B-B14F-4D97-AF65-F5344CB8AC3E}">
        <p14:creationId xmlns:p14="http://schemas.microsoft.com/office/powerpoint/2010/main" val="69677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r>
              <a:rPr lang="en-US" sz="3200" dirty="0" smtClean="0"/>
              <a:t>Results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5853543"/>
              </p:ext>
            </p:extLst>
          </p:nvPr>
        </p:nvGraphicFramePr>
        <p:xfrm>
          <a:off x="152402" y="838203"/>
          <a:ext cx="8915400" cy="5553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598"/>
                <a:gridCol w="914400"/>
                <a:gridCol w="1143000"/>
                <a:gridCol w="1295400"/>
                <a:gridCol w="1447800"/>
                <a:gridCol w="990600"/>
                <a:gridCol w="1219200"/>
                <a:gridCol w="609600"/>
                <a:gridCol w="685802"/>
              </a:tblGrid>
              <a:tr h="5820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Test 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#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signals in cone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# of inputs  on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oundary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# of latches in cone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# of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econverg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signals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# of iterations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path length (in phases)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# of paths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Run Time (Sec.)</a:t>
                      </a:r>
                    </a:p>
                  </a:txBody>
                  <a:tcPr marL="9525" marR="9525" marT="9525" marB="0"/>
                </a:tc>
              </a:tr>
              <a:tr h="2229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248</a:t>
                      </a:r>
                    </a:p>
                  </a:txBody>
                  <a:tcPr marL="9525" marR="9525" marT="9525" marB="0" anchor="b"/>
                </a:tc>
              </a:tr>
              <a:tr h="2229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278</a:t>
                      </a:r>
                    </a:p>
                  </a:txBody>
                  <a:tcPr marL="9525" marR="9525" marT="9525" marB="0" anchor="b"/>
                </a:tc>
              </a:tr>
              <a:tr h="2229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214</a:t>
                      </a:r>
                    </a:p>
                  </a:txBody>
                  <a:tcPr marL="9525" marR="9525" marT="9525" marB="0" anchor="b"/>
                </a:tc>
              </a:tr>
              <a:tr h="2229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290</a:t>
                      </a:r>
                    </a:p>
                  </a:txBody>
                  <a:tcPr marL="9525" marR="9525" marT="9525" marB="0" anchor="b"/>
                </a:tc>
              </a:tr>
              <a:tr h="2229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186</a:t>
                      </a:r>
                    </a:p>
                  </a:txBody>
                  <a:tcPr marL="9525" marR="9525" marT="9525" marB="0" anchor="b"/>
                </a:tc>
              </a:tr>
              <a:tr h="2229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227</a:t>
                      </a:r>
                    </a:p>
                  </a:txBody>
                  <a:tcPr marL="9525" marR="9525" marT="9525" marB="0" anchor="b"/>
                </a:tc>
              </a:tr>
              <a:tr h="2229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222</a:t>
                      </a:r>
                    </a:p>
                  </a:txBody>
                  <a:tcPr marL="9525" marR="9525" marT="9525" marB="0" anchor="b"/>
                </a:tc>
              </a:tr>
              <a:tr h="2229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745</a:t>
                      </a:r>
                    </a:p>
                  </a:txBody>
                  <a:tcPr marL="9525" marR="9525" marT="9525" marB="0" anchor="b"/>
                </a:tc>
              </a:tr>
              <a:tr h="2229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27696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7168</a:t>
                      </a:r>
                    </a:p>
                  </a:txBody>
                  <a:tcPr marL="9525" marR="9525" marT="9525" marB="0" anchor="b"/>
                </a:tc>
              </a:tr>
              <a:tr h="2229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434</a:t>
                      </a:r>
                    </a:p>
                  </a:txBody>
                  <a:tcPr marL="9525" marR="9525" marT="9525" marB="0" anchor="b"/>
                </a:tc>
              </a:tr>
              <a:tr h="2229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318</a:t>
                      </a:r>
                    </a:p>
                  </a:txBody>
                  <a:tcPr marL="9525" marR="9525" marT="9525" marB="0" anchor="b"/>
                </a:tc>
              </a:tr>
              <a:tr h="2229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442</a:t>
                      </a:r>
                    </a:p>
                  </a:txBody>
                  <a:tcPr marL="9525" marR="9525" marT="9525" marB="0" anchor="b"/>
                </a:tc>
              </a:tr>
              <a:tr h="2229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222</a:t>
                      </a:r>
                    </a:p>
                  </a:txBody>
                  <a:tcPr marL="9525" marR="9525" marT="9525" marB="0" anchor="b"/>
                </a:tc>
              </a:tr>
              <a:tr h="2229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25895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6458</a:t>
                      </a:r>
                    </a:p>
                  </a:txBody>
                  <a:tcPr marL="9525" marR="9525" marT="9525" marB="0" anchor="b"/>
                </a:tc>
              </a:tr>
              <a:tr h="2229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21864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3395</a:t>
                      </a:r>
                    </a:p>
                  </a:txBody>
                  <a:tcPr marL="9525" marR="9525" marT="9525" marB="0" anchor="b"/>
                </a:tc>
              </a:tr>
              <a:tr h="2229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242</a:t>
                      </a:r>
                    </a:p>
                  </a:txBody>
                  <a:tcPr marL="9525" marR="9525" marT="9525" marB="0" anchor="b"/>
                </a:tc>
              </a:tr>
              <a:tr h="2229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5555</a:t>
                      </a:r>
                    </a:p>
                  </a:txBody>
                  <a:tcPr marL="9525" marR="9525" marT="9525" marB="0" anchor="b"/>
                </a:tc>
              </a:tr>
              <a:tr h="2229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619</a:t>
                      </a:r>
                    </a:p>
                  </a:txBody>
                  <a:tcPr marL="9525" marR="9525" marT="9525" marB="0" anchor="b"/>
                </a:tc>
              </a:tr>
              <a:tr h="2229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579</a:t>
                      </a:r>
                    </a:p>
                  </a:txBody>
                  <a:tcPr marL="9525" marR="9525" marT="9525" marB="0" anchor="b"/>
                </a:tc>
              </a:tr>
              <a:tr h="2229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1713</a:t>
                      </a:r>
                    </a:p>
                  </a:txBody>
                  <a:tcPr marL="9525" marR="9525" marT="9525" marB="0" anchor="b"/>
                </a:tc>
              </a:tr>
              <a:tr h="2229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26226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3285</a:t>
                      </a:r>
                    </a:p>
                  </a:txBody>
                  <a:tcPr marL="9525" marR="9525" marT="9525" marB="0" anchor="b"/>
                </a:tc>
              </a:tr>
              <a:tr h="2229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84306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speed paths looks like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67469" y="1508285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SRC</a:t>
            </a:r>
            <a:endParaRPr lang="en-US" sz="1100" dirty="0"/>
          </a:p>
        </p:txBody>
      </p:sp>
      <p:grpSp>
        <p:nvGrpSpPr>
          <p:cNvPr id="5" name="Group 4"/>
          <p:cNvGrpSpPr/>
          <p:nvPr/>
        </p:nvGrpSpPr>
        <p:grpSpPr>
          <a:xfrm>
            <a:off x="3222589" y="1804935"/>
            <a:ext cx="76200" cy="152400"/>
            <a:chOff x="1981200" y="609600"/>
            <a:chExt cx="76200" cy="152400"/>
          </a:xfrm>
        </p:grpSpPr>
        <p:sp>
          <p:nvSpPr>
            <p:cNvPr id="6" name="Rounded Rectangle 5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7" name="Straight Connector 6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5796455" y="1778659"/>
            <a:ext cx="76200" cy="152400"/>
            <a:chOff x="1981200" y="609600"/>
            <a:chExt cx="76200" cy="152400"/>
          </a:xfrm>
        </p:grpSpPr>
        <p:sp>
          <p:nvSpPr>
            <p:cNvPr id="11" name="Rounded Rectangle 10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12" name="Straight Connector 11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5588947" y="1526536"/>
            <a:ext cx="4683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DST</a:t>
            </a:r>
            <a:endParaRPr lang="en-US" sz="1100" dirty="0"/>
          </a:p>
        </p:txBody>
      </p:sp>
      <p:sp>
        <p:nvSpPr>
          <p:cNvPr id="16" name="Freeform 15"/>
          <p:cNvSpPr/>
          <p:nvPr/>
        </p:nvSpPr>
        <p:spPr>
          <a:xfrm>
            <a:off x="3352800" y="1676400"/>
            <a:ext cx="2412124" cy="263700"/>
          </a:xfrm>
          <a:custGeom>
            <a:avLst/>
            <a:gdLst>
              <a:gd name="connsiteX0" fmla="*/ 0 w 2412124"/>
              <a:gd name="connsiteY0" fmla="*/ 174663 h 263700"/>
              <a:gd name="connsiteX1" fmla="*/ 725214 w 2412124"/>
              <a:gd name="connsiteY1" fmla="*/ 1242 h 263700"/>
              <a:gd name="connsiteX2" fmla="*/ 1466193 w 2412124"/>
              <a:gd name="connsiteY2" fmla="*/ 253491 h 263700"/>
              <a:gd name="connsiteX3" fmla="*/ 2412124 w 2412124"/>
              <a:gd name="connsiteY3" fmla="*/ 190429 h 263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2124" h="263700">
                <a:moveTo>
                  <a:pt x="0" y="174663"/>
                </a:moveTo>
                <a:cubicBezTo>
                  <a:pt x="240424" y="81383"/>
                  <a:pt x="480849" y="-11896"/>
                  <a:pt x="725214" y="1242"/>
                </a:cubicBezTo>
                <a:cubicBezTo>
                  <a:pt x="969579" y="14380"/>
                  <a:pt x="1185041" y="221960"/>
                  <a:pt x="1466193" y="253491"/>
                </a:cubicBezTo>
                <a:cubicBezTo>
                  <a:pt x="1747345" y="285022"/>
                  <a:pt x="2079734" y="237725"/>
                  <a:pt x="2412124" y="190429"/>
                </a:cubicBezTo>
              </a:path>
            </a:pathLst>
          </a:custGeom>
          <a:noFill/>
          <a:ln>
            <a:solidFill>
              <a:srgbClr val="FFFF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09925" y="2651285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SRC</a:t>
            </a:r>
            <a:endParaRPr lang="en-US" sz="11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3165045" y="2947935"/>
            <a:ext cx="76200" cy="152400"/>
            <a:chOff x="1981200" y="609600"/>
            <a:chExt cx="76200" cy="152400"/>
          </a:xfrm>
        </p:grpSpPr>
        <p:sp>
          <p:nvSpPr>
            <p:cNvPr id="19" name="Rounded Rectangle 18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20" name="Straight Connector 19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5792922" y="3441727"/>
            <a:ext cx="76200" cy="152400"/>
            <a:chOff x="1981200" y="609600"/>
            <a:chExt cx="76200" cy="152400"/>
          </a:xfrm>
        </p:grpSpPr>
        <p:sp>
          <p:nvSpPr>
            <p:cNvPr id="24" name="Rounded Rectangle 23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25" name="Straight Connector 24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Box 27"/>
          <p:cNvSpPr txBox="1"/>
          <p:nvPr/>
        </p:nvSpPr>
        <p:spPr>
          <a:xfrm>
            <a:off x="5585414" y="3189604"/>
            <a:ext cx="4683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DST</a:t>
            </a:r>
            <a:endParaRPr lang="en-US" sz="11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4953000" y="1867797"/>
            <a:ext cx="76200" cy="152400"/>
            <a:chOff x="1981200" y="609600"/>
            <a:chExt cx="76200" cy="152400"/>
          </a:xfrm>
        </p:grpSpPr>
        <p:sp>
          <p:nvSpPr>
            <p:cNvPr id="31" name="Rounded Rectangle 30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32" name="Straight Connector 31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4038600" y="1626259"/>
            <a:ext cx="76200" cy="152400"/>
            <a:chOff x="1981200" y="609600"/>
            <a:chExt cx="76200" cy="152400"/>
          </a:xfrm>
        </p:grpSpPr>
        <p:sp>
          <p:nvSpPr>
            <p:cNvPr id="36" name="Rounded Rectangle 35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37" name="Straight Connector 36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TextBox 45"/>
          <p:cNvSpPr txBox="1"/>
          <p:nvPr/>
        </p:nvSpPr>
        <p:spPr>
          <a:xfrm>
            <a:off x="2991269" y="3188652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SRC</a:t>
            </a:r>
            <a:endParaRPr lang="en-US" sz="1100" dirty="0"/>
          </a:p>
        </p:txBody>
      </p:sp>
      <p:grpSp>
        <p:nvGrpSpPr>
          <p:cNvPr id="47" name="Group 46"/>
          <p:cNvGrpSpPr/>
          <p:nvPr/>
        </p:nvGrpSpPr>
        <p:grpSpPr>
          <a:xfrm>
            <a:off x="3146389" y="3485302"/>
            <a:ext cx="76200" cy="152400"/>
            <a:chOff x="1981200" y="609600"/>
            <a:chExt cx="76200" cy="152400"/>
          </a:xfrm>
        </p:grpSpPr>
        <p:sp>
          <p:nvSpPr>
            <p:cNvPr id="48" name="Rounded Rectangle 47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49" name="Straight Connector 48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TextBox 51"/>
          <p:cNvSpPr txBox="1"/>
          <p:nvPr/>
        </p:nvSpPr>
        <p:spPr>
          <a:xfrm>
            <a:off x="2987736" y="3684317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SRC</a:t>
            </a:r>
            <a:endParaRPr lang="en-US" sz="1100" dirty="0"/>
          </a:p>
        </p:txBody>
      </p:sp>
      <p:grpSp>
        <p:nvGrpSpPr>
          <p:cNvPr id="53" name="Group 52"/>
          <p:cNvGrpSpPr/>
          <p:nvPr/>
        </p:nvGrpSpPr>
        <p:grpSpPr>
          <a:xfrm>
            <a:off x="3142856" y="3980967"/>
            <a:ext cx="76200" cy="152400"/>
            <a:chOff x="1981200" y="609600"/>
            <a:chExt cx="76200" cy="152400"/>
          </a:xfrm>
        </p:grpSpPr>
        <p:sp>
          <p:nvSpPr>
            <p:cNvPr id="54" name="Rounded Rectangle 53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55" name="Straight Connector 54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4444562" y="3450025"/>
            <a:ext cx="76200" cy="152400"/>
            <a:chOff x="1981200" y="609600"/>
            <a:chExt cx="76200" cy="152400"/>
          </a:xfrm>
        </p:grpSpPr>
        <p:sp>
          <p:nvSpPr>
            <p:cNvPr id="59" name="Rounded Rectangle 58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60" name="Straight Connector 59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>
            <a:off x="5118742" y="3430666"/>
            <a:ext cx="76200" cy="152400"/>
            <a:chOff x="1981200" y="609600"/>
            <a:chExt cx="76200" cy="152400"/>
          </a:xfrm>
        </p:grpSpPr>
        <p:sp>
          <p:nvSpPr>
            <p:cNvPr id="64" name="Rounded Rectangle 63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65" name="Straight Connector 64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Freeform 67"/>
          <p:cNvSpPr/>
          <p:nvPr/>
        </p:nvSpPr>
        <p:spPr>
          <a:xfrm>
            <a:off x="4521200" y="3327400"/>
            <a:ext cx="1257300" cy="355630"/>
          </a:xfrm>
          <a:custGeom>
            <a:avLst/>
            <a:gdLst>
              <a:gd name="connsiteX0" fmla="*/ 0 w 1257300"/>
              <a:gd name="connsiteY0" fmla="*/ 190500 h 355630"/>
              <a:gd name="connsiteX1" fmla="*/ 266700 w 1257300"/>
              <a:gd name="connsiteY1" fmla="*/ 0 h 355630"/>
              <a:gd name="connsiteX2" fmla="*/ 660400 w 1257300"/>
              <a:gd name="connsiteY2" fmla="*/ 190500 h 355630"/>
              <a:gd name="connsiteX3" fmla="*/ 1104900 w 1257300"/>
              <a:gd name="connsiteY3" fmla="*/ 355600 h 355630"/>
              <a:gd name="connsiteX4" fmla="*/ 1257300 w 1257300"/>
              <a:gd name="connsiteY4" fmla="*/ 177800 h 355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7300" h="355630">
                <a:moveTo>
                  <a:pt x="0" y="190500"/>
                </a:moveTo>
                <a:cubicBezTo>
                  <a:pt x="78316" y="95250"/>
                  <a:pt x="156633" y="0"/>
                  <a:pt x="266700" y="0"/>
                </a:cubicBezTo>
                <a:cubicBezTo>
                  <a:pt x="376767" y="0"/>
                  <a:pt x="520700" y="131233"/>
                  <a:pt x="660400" y="190500"/>
                </a:cubicBezTo>
                <a:cubicBezTo>
                  <a:pt x="800100" y="249767"/>
                  <a:pt x="1005417" y="357717"/>
                  <a:pt x="1104900" y="355600"/>
                </a:cubicBezTo>
                <a:cubicBezTo>
                  <a:pt x="1204383" y="353483"/>
                  <a:pt x="1230841" y="265641"/>
                  <a:pt x="1257300" y="177800"/>
                </a:cubicBezTo>
              </a:path>
            </a:pathLst>
          </a:custGeom>
          <a:noFill/>
          <a:ln>
            <a:solidFill>
              <a:srgbClr val="FFFF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Freeform 68"/>
          <p:cNvSpPr/>
          <p:nvPr/>
        </p:nvSpPr>
        <p:spPr>
          <a:xfrm>
            <a:off x="3251200" y="2997200"/>
            <a:ext cx="1168400" cy="520700"/>
          </a:xfrm>
          <a:custGeom>
            <a:avLst/>
            <a:gdLst>
              <a:gd name="connsiteX0" fmla="*/ 0 w 1168400"/>
              <a:gd name="connsiteY0" fmla="*/ 0 h 520700"/>
              <a:gd name="connsiteX1" fmla="*/ 749300 w 1168400"/>
              <a:gd name="connsiteY1" fmla="*/ 177800 h 520700"/>
              <a:gd name="connsiteX2" fmla="*/ 1168400 w 1168400"/>
              <a:gd name="connsiteY2" fmla="*/ 520700 h 52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68400" h="520700">
                <a:moveTo>
                  <a:pt x="0" y="0"/>
                </a:moveTo>
                <a:cubicBezTo>
                  <a:pt x="277283" y="45508"/>
                  <a:pt x="554567" y="91017"/>
                  <a:pt x="749300" y="177800"/>
                </a:cubicBezTo>
                <a:cubicBezTo>
                  <a:pt x="944033" y="264583"/>
                  <a:pt x="1056216" y="392641"/>
                  <a:pt x="1168400" y="520700"/>
                </a:cubicBezTo>
              </a:path>
            </a:pathLst>
          </a:custGeom>
          <a:noFill/>
          <a:ln>
            <a:solidFill>
              <a:srgbClr val="FFFF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Freeform 69"/>
          <p:cNvSpPr/>
          <p:nvPr/>
        </p:nvSpPr>
        <p:spPr>
          <a:xfrm>
            <a:off x="3238500" y="3454400"/>
            <a:ext cx="1193800" cy="88900"/>
          </a:xfrm>
          <a:custGeom>
            <a:avLst/>
            <a:gdLst>
              <a:gd name="connsiteX0" fmla="*/ 0 w 1193800"/>
              <a:gd name="connsiteY0" fmla="*/ 88900 h 88900"/>
              <a:gd name="connsiteX1" fmla="*/ 558800 w 1193800"/>
              <a:gd name="connsiteY1" fmla="*/ 0 h 88900"/>
              <a:gd name="connsiteX2" fmla="*/ 1193800 w 1193800"/>
              <a:gd name="connsiteY2" fmla="*/ 88900 h 88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93800" h="88900">
                <a:moveTo>
                  <a:pt x="0" y="88900"/>
                </a:moveTo>
                <a:cubicBezTo>
                  <a:pt x="179916" y="44450"/>
                  <a:pt x="359833" y="0"/>
                  <a:pt x="558800" y="0"/>
                </a:cubicBezTo>
                <a:cubicBezTo>
                  <a:pt x="757767" y="0"/>
                  <a:pt x="975783" y="44450"/>
                  <a:pt x="1193800" y="88900"/>
                </a:cubicBezTo>
              </a:path>
            </a:pathLst>
          </a:custGeom>
          <a:noFill/>
          <a:ln>
            <a:solidFill>
              <a:srgbClr val="FFFF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70"/>
          <p:cNvSpPr/>
          <p:nvPr/>
        </p:nvSpPr>
        <p:spPr>
          <a:xfrm>
            <a:off x="3251200" y="3530600"/>
            <a:ext cx="1168400" cy="520700"/>
          </a:xfrm>
          <a:custGeom>
            <a:avLst/>
            <a:gdLst>
              <a:gd name="connsiteX0" fmla="*/ 0 w 1168400"/>
              <a:gd name="connsiteY0" fmla="*/ 520700 h 520700"/>
              <a:gd name="connsiteX1" fmla="*/ 673100 w 1168400"/>
              <a:gd name="connsiteY1" fmla="*/ 342900 h 520700"/>
              <a:gd name="connsiteX2" fmla="*/ 1168400 w 1168400"/>
              <a:gd name="connsiteY2" fmla="*/ 0 h 52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68400" h="520700">
                <a:moveTo>
                  <a:pt x="0" y="520700"/>
                </a:moveTo>
                <a:cubicBezTo>
                  <a:pt x="239183" y="475191"/>
                  <a:pt x="478367" y="429683"/>
                  <a:pt x="673100" y="342900"/>
                </a:cubicBezTo>
                <a:cubicBezTo>
                  <a:pt x="867833" y="256117"/>
                  <a:pt x="1018116" y="128058"/>
                  <a:pt x="1168400" y="0"/>
                </a:cubicBezTo>
              </a:path>
            </a:pathLst>
          </a:custGeom>
          <a:noFill/>
          <a:ln>
            <a:solidFill>
              <a:srgbClr val="FFFF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3" name="Group 72"/>
          <p:cNvGrpSpPr/>
          <p:nvPr/>
        </p:nvGrpSpPr>
        <p:grpSpPr>
          <a:xfrm>
            <a:off x="3116580" y="5397527"/>
            <a:ext cx="76200" cy="152400"/>
            <a:chOff x="1981200" y="609600"/>
            <a:chExt cx="76200" cy="152400"/>
          </a:xfrm>
        </p:grpSpPr>
        <p:sp>
          <p:nvSpPr>
            <p:cNvPr id="74" name="Rounded Rectangle 73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75" name="Straight Connector 74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Group 77"/>
          <p:cNvGrpSpPr/>
          <p:nvPr/>
        </p:nvGrpSpPr>
        <p:grpSpPr>
          <a:xfrm>
            <a:off x="7347815" y="5245127"/>
            <a:ext cx="76200" cy="152400"/>
            <a:chOff x="1981200" y="609600"/>
            <a:chExt cx="76200" cy="152400"/>
          </a:xfrm>
        </p:grpSpPr>
        <p:sp>
          <p:nvSpPr>
            <p:cNvPr id="79" name="Rounded Rectangle 78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80" name="Straight Connector 79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TextBox 82"/>
          <p:cNvSpPr txBox="1"/>
          <p:nvPr/>
        </p:nvSpPr>
        <p:spPr>
          <a:xfrm>
            <a:off x="7140307" y="4993004"/>
            <a:ext cx="4683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DST</a:t>
            </a:r>
            <a:endParaRPr lang="en-US" sz="1100" dirty="0"/>
          </a:p>
        </p:txBody>
      </p:sp>
      <p:grpSp>
        <p:nvGrpSpPr>
          <p:cNvPr id="85" name="Group 84"/>
          <p:cNvGrpSpPr/>
          <p:nvPr/>
        </p:nvGrpSpPr>
        <p:grpSpPr>
          <a:xfrm>
            <a:off x="4746388" y="5574845"/>
            <a:ext cx="76200" cy="152400"/>
            <a:chOff x="1981200" y="609600"/>
            <a:chExt cx="76200" cy="152400"/>
          </a:xfrm>
        </p:grpSpPr>
        <p:sp>
          <p:nvSpPr>
            <p:cNvPr id="86" name="Rounded Rectangle 85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87" name="Straight Connector 86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4742855" y="6070510"/>
            <a:ext cx="76200" cy="152400"/>
            <a:chOff x="1981200" y="609600"/>
            <a:chExt cx="76200" cy="152400"/>
          </a:xfrm>
        </p:grpSpPr>
        <p:sp>
          <p:nvSpPr>
            <p:cNvPr id="92" name="Rounded Rectangle 91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93" name="Straight Connector 92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up 95"/>
          <p:cNvGrpSpPr/>
          <p:nvPr/>
        </p:nvGrpSpPr>
        <p:grpSpPr>
          <a:xfrm>
            <a:off x="5999455" y="5253425"/>
            <a:ext cx="76200" cy="152400"/>
            <a:chOff x="1981200" y="609600"/>
            <a:chExt cx="76200" cy="152400"/>
          </a:xfrm>
        </p:grpSpPr>
        <p:sp>
          <p:nvSpPr>
            <p:cNvPr id="97" name="Rounded Rectangle 96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98" name="Straight Connector 97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6" name="Freeform 105"/>
          <p:cNvSpPr/>
          <p:nvPr/>
        </p:nvSpPr>
        <p:spPr>
          <a:xfrm>
            <a:off x="6076093" y="5130800"/>
            <a:ext cx="1257300" cy="355630"/>
          </a:xfrm>
          <a:custGeom>
            <a:avLst/>
            <a:gdLst>
              <a:gd name="connsiteX0" fmla="*/ 0 w 1257300"/>
              <a:gd name="connsiteY0" fmla="*/ 190500 h 355630"/>
              <a:gd name="connsiteX1" fmla="*/ 266700 w 1257300"/>
              <a:gd name="connsiteY1" fmla="*/ 0 h 355630"/>
              <a:gd name="connsiteX2" fmla="*/ 660400 w 1257300"/>
              <a:gd name="connsiteY2" fmla="*/ 190500 h 355630"/>
              <a:gd name="connsiteX3" fmla="*/ 1104900 w 1257300"/>
              <a:gd name="connsiteY3" fmla="*/ 355600 h 355630"/>
              <a:gd name="connsiteX4" fmla="*/ 1257300 w 1257300"/>
              <a:gd name="connsiteY4" fmla="*/ 177800 h 355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7300" h="355630">
                <a:moveTo>
                  <a:pt x="0" y="190500"/>
                </a:moveTo>
                <a:cubicBezTo>
                  <a:pt x="78316" y="95250"/>
                  <a:pt x="156633" y="0"/>
                  <a:pt x="266700" y="0"/>
                </a:cubicBezTo>
                <a:cubicBezTo>
                  <a:pt x="376767" y="0"/>
                  <a:pt x="520700" y="131233"/>
                  <a:pt x="660400" y="190500"/>
                </a:cubicBezTo>
                <a:cubicBezTo>
                  <a:pt x="800100" y="249767"/>
                  <a:pt x="1005417" y="357717"/>
                  <a:pt x="1104900" y="355600"/>
                </a:cubicBezTo>
                <a:cubicBezTo>
                  <a:pt x="1204383" y="353483"/>
                  <a:pt x="1230841" y="265641"/>
                  <a:pt x="1257300" y="177800"/>
                </a:cubicBezTo>
              </a:path>
            </a:pathLst>
          </a:custGeom>
          <a:noFill/>
          <a:ln>
            <a:solidFill>
              <a:srgbClr val="FFFF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0" name="Group 109"/>
          <p:cNvGrpSpPr/>
          <p:nvPr/>
        </p:nvGrpSpPr>
        <p:grpSpPr>
          <a:xfrm>
            <a:off x="4765324" y="4558935"/>
            <a:ext cx="76200" cy="152400"/>
            <a:chOff x="1981200" y="609600"/>
            <a:chExt cx="76200" cy="152400"/>
          </a:xfrm>
        </p:grpSpPr>
        <p:sp>
          <p:nvSpPr>
            <p:cNvPr id="111" name="Rounded Rectangle 110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112" name="Straight Connector 111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Group 114"/>
          <p:cNvGrpSpPr/>
          <p:nvPr/>
        </p:nvGrpSpPr>
        <p:grpSpPr>
          <a:xfrm>
            <a:off x="4761791" y="5054600"/>
            <a:ext cx="76200" cy="152400"/>
            <a:chOff x="1981200" y="609600"/>
            <a:chExt cx="76200" cy="152400"/>
          </a:xfrm>
        </p:grpSpPr>
        <p:sp>
          <p:nvSpPr>
            <p:cNvPr id="116" name="Rounded Rectangle 115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117" name="Straight Connector 116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0" name="Freeform 119"/>
          <p:cNvSpPr/>
          <p:nvPr/>
        </p:nvSpPr>
        <p:spPr>
          <a:xfrm>
            <a:off x="3225800" y="4551355"/>
            <a:ext cx="2768600" cy="884245"/>
          </a:xfrm>
          <a:custGeom>
            <a:avLst/>
            <a:gdLst>
              <a:gd name="connsiteX0" fmla="*/ 0 w 2768600"/>
              <a:gd name="connsiteY0" fmla="*/ 884245 h 884245"/>
              <a:gd name="connsiteX1" fmla="*/ 558800 w 2768600"/>
              <a:gd name="connsiteY1" fmla="*/ 96845 h 884245"/>
              <a:gd name="connsiteX2" fmla="*/ 1638300 w 2768600"/>
              <a:gd name="connsiteY2" fmla="*/ 71445 h 884245"/>
              <a:gd name="connsiteX3" fmla="*/ 2209800 w 2768600"/>
              <a:gd name="connsiteY3" fmla="*/ 630245 h 884245"/>
              <a:gd name="connsiteX4" fmla="*/ 2768600 w 2768600"/>
              <a:gd name="connsiteY4" fmla="*/ 782645 h 884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8600" h="884245">
                <a:moveTo>
                  <a:pt x="0" y="884245"/>
                </a:moveTo>
                <a:cubicBezTo>
                  <a:pt x="142875" y="558278"/>
                  <a:pt x="285750" y="232312"/>
                  <a:pt x="558800" y="96845"/>
                </a:cubicBezTo>
                <a:cubicBezTo>
                  <a:pt x="831850" y="-38622"/>
                  <a:pt x="1363133" y="-17455"/>
                  <a:pt x="1638300" y="71445"/>
                </a:cubicBezTo>
                <a:cubicBezTo>
                  <a:pt x="1913467" y="160345"/>
                  <a:pt x="2021417" y="511712"/>
                  <a:pt x="2209800" y="630245"/>
                </a:cubicBezTo>
                <a:cubicBezTo>
                  <a:pt x="2398183" y="748778"/>
                  <a:pt x="2583391" y="765711"/>
                  <a:pt x="2768600" y="782645"/>
                </a:cubicBezTo>
              </a:path>
            </a:pathLst>
          </a:custGeom>
          <a:noFill/>
          <a:ln>
            <a:solidFill>
              <a:srgbClr val="FFFF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Freeform 120"/>
          <p:cNvSpPr/>
          <p:nvPr/>
        </p:nvSpPr>
        <p:spPr>
          <a:xfrm>
            <a:off x="3200400" y="5346700"/>
            <a:ext cx="2794000" cy="893837"/>
          </a:xfrm>
          <a:custGeom>
            <a:avLst/>
            <a:gdLst>
              <a:gd name="connsiteX0" fmla="*/ 0 w 2794000"/>
              <a:gd name="connsiteY0" fmla="*/ 114300 h 893837"/>
              <a:gd name="connsiteX1" fmla="*/ 685800 w 2794000"/>
              <a:gd name="connsiteY1" fmla="*/ 812800 h 893837"/>
              <a:gd name="connsiteX2" fmla="*/ 1612900 w 2794000"/>
              <a:gd name="connsiteY2" fmla="*/ 825500 h 893837"/>
              <a:gd name="connsiteX3" fmla="*/ 2146300 w 2794000"/>
              <a:gd name="connsiteY3" fmla="*/ 330200 h 893837"/>
              <a:gd name="connsiteX4" fmla="*/ 2794000 w 2794000"/>
              <a:gd name="connsiteY4" fmla="*/ 0 h 893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94000" h="893837">
                <a:moveTo>
                  <a:pt x="0" y="114300"/>
                </a:moveTo>
                <a:cubicBezTo>
                  <a:pt x="208491" y="404283"/>
                  <a:pt x="416983" y="694267"/>
                  <a:pt x="685800" y="812800"/>
                </a:cubicBezTo>
                <a:cubicBezTo>
                  <a:pt x="954617" y="931333"/>
                  <a:pt x="1369483" y="905933"/>
                  <a:pt x="1612900" y="825500"/>
                </a:cubicBezTo>
                <a:cubicBezTo>
                  <a:pt x="1856317" y="745067"/>
                  <a:pt x="1949450" y="467783"/>
                  <a:pt x="2146300" y="330200"/>
                </a:cubicBezTo>
                <a:cubicBezTo>
                  <a:pt x="2343150" y="192617"/>
                  <a:pt x="2568575" y="96308"/>
                  <a:pt x="2794000" y="0"/>
                </a:cubicBezTo>
              </a:path>
            </a:pathLst>
          </a:custGeom>
          <a:noFill/>
          <a:ln>
            <a:solidFill>
              <a:srgbClr val="FFFF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Freeform 121"/>
          <p:cNvSpPr/>
          <p:nvPr/>
        </p:nvSpPr>
        <p:spPr>
          <a:xfrm>
            <a:off x="3213100" y="4978358"/>
            <a:ext cx="2768600" cy="482642"/>
          </a:xfrm>
          <a:custGeom>
            <a:avLst/>
            <a:gdLst>
              <a:gd name="connsiteX0" fmla="*/ 0 w 2768600"/>
              <a:gd name="connsiteY0" fmla="*/ 482642 h 482642"/>
              <a:gd name="connsiteX1" fmla="*/ 736600 w 2768600"/>
              <a:gd name="connsiteY1" fmla="*/ 12742 h 482642"/>
              <a:gd name="connsiteX2" fmla="*/ 1612900 w 2768600"/>
              <a:gd name="connsiteY2" fmla="*/ 152442 h 482642"/>
              <a:gd name="connsiteX3" fmla="*/ 2095500 w 2768600"/>
              <a:gd name="connsiteY3" fmla="*/ 355642 h 482642"/>
              <a:gd name="connsiteX4" fmla="*/ 2768600 w 2768600"/>
              <a:gd name="connsiteY4" fmla="*/ 368342 h 482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8600" h="482642">
                <a:moveTo>
                  <a:pt x="0" y="482642"/>
                </a:moveTo>
                <a:cubicBezTo>
                  <a:pt x="233891" y="275208"/>
                  <a:pt x="467783" y="67775"/>
                  <a:pt x="736600" y="12742"/>
                </a:cubicBezTo>
                <a:cubicBezTo>
                  <a:pt x="1005417" y="-42291"/>
                  <a:pt x="1386417" y="95292"/>
                  <a:pt x="1612900" y="152442"/>
                </a:cubicBezTo>
                <a:cubicBezTo>
                  <a:pt x="1839383" y="209592"/>
                  <a:pt x="1902883" y="319659"/>
                  <a:pt x="2095500" y="355642"/>
                </a:cubicBezTo>
                <a:cubicBezTo>
                  <a:pt x="2288117" y="391625"/>
                  <a:pt x="2528358" y="379983"/>
                  <a:pt x="2768600" y="368342"/>
                </a:cubicBezTo>
              </a:path>
            </a:pathLst>
          </a:custGeom>
          <a:noFill/>
          <a:ln>
            <a:solidFill>
              <a:srgbClr val="FFFF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Freeform 122"/>
          <p:cNvSpPr/>
          <p:nvPr/>
        </p:nvSpPr>
        <p:spPr>
          <a:xfrm>
            <a:off x="3200400" y="5334000"/>
            <a:ext cx="2819400" cy="363195"/>
          </a:xfrm>
          <a:custGeom>
            <a:avLst/>
            <a:gdLst>
              <a:gd name="connsiteX0" fmla="*/ 0 w 2819400"/>
              <a:gd name="connsiteY0" fmla="*/ 127000 h 363195"/>
              <a:gd name="connsiteX1" fmla="*/ 825500 w 2819400"/>
              <a:gd name="connsiteY1" fmla="*/ 355600 h 363195"/>
              <a:gd name="connsiteX2" fmla="*/ 1625600 w 2819400"/>
              <a:gd name="connsiteY2" fmla="*/ 304800 h 363195"/>
              <a:gd name="connsiteX3" fmla="*/ 2095500 w 2819400"/>
              <a:gd name="connsiteY3" fmla="*/ 266700 h 363195"/>
              <a:gd name="connsiteX4" fmla="*/ 2819400 w 2819400"/>
              <a:gd name="connsiteY4" fmla="*/ 0 h 363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19400" h="363195">
                <a:moveTo>
                  <a:pt x="0" y="127000"/>
                </a:moveTo>
                <a:cubicBezTo>
                  <a:pt x="277283" y="226483"/>
                  <a:pt x="554567" y="325967"/>
                  <a:pt x="825500" y="355600"/>
                </a:cubicBezTo>
                <a:cubicBezTo>
                  <a:pt x="1096433" y="385233"/>
                  <a:pt x="1413933" y="319617"/>
                  <a:pt x="1625600" y="304800"/>
                </a:cubicBezTo>
                <a:cubicBezTo>
                  <a:pt x="1837267" y="289983"/>
                  <a:pt x="1896533" y="317500"/>
                  <a:pt x="2095500" y="266700"/>
                </a:cubicBezTo>
                <a:cubicBezTo>
                  <a:pt x="2294467" y="215900"/>
                  <a:pt x="2556933" y="107950"/>
                  <a:pt x="2819400" y="0"/>
                </a:cubicBezTo>
              </a:path>
            </a:pathLst>
          </a:custGeom>
          <a:noFill/>
          <a:ln>
            <a:solidFill>
              <a:srgbClr val="FFFF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/>
          <p:cNvSpPr txBox="1"/>
          <p:nvPr/>
        </p:nvSpPr>
        <p:spPr>
          <a:xfrm>
            <a:off x="1739353" y="5088150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SRC</a:t>
            </a:r>
            <a:endParaRPr lang="en-US" sz="1100" dirty="0"/>
          </a:p>
        </p:txBody>
      </p:sp>
      <p:grpSp>
        <p:nvGrpSpPr>
          <p:cNvPr id="125" name="Group 124"/>
          <p:cNvGrpSpPr/>
          <p:nvPr/>
        </p:nvGrpSpPr>
        <p:grpSpPr>
          <a:xfrm>
            <a:off x="1894473" y="5384800"/>
            <a:ext cx="76200" cy="152400"/>
            <a:chOff x="1981200" y="609600"/>
            <a:chExt cx="76200" cy="152400"/>
          </a:xfrm>
        </p:grpSpPr>
        <p:sp>
          <p:nvSpPr>
            <p:cNvPr id="126" name="Rounded Rectangle 125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127" name="Straight Connector 126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0" name="Group 129"/>
          <p:cNvGrpSpPr/>
          <p:nvPr/>
        </p:nvGrpSpPr>
        <p:grpSpPr>
          <a:xfrm>
            <a:off x="3946228" y="5574845"/>
            <a:ext cx="76200" cy="152400"/>
            <a:chOff x="1981200" y="609600"/>
            <a:chExt cx="76200" cy="152400"/>
          </a:xfrm>
        </p:grpSpPr>
        <p:sp>
          <p:nvSpPr>
            <p:cNvPr id="131" name="Rounded Rectangle 130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132" name="Straight Connector 131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5" name="Group 134"/>
          <p:cNvGrpSpPr/>
          <p:nvPr/>
        </p:nvGrpSpPr>
        <p:grpSpPr>
          <a:xfrm>
            <a:off x="3942695" y="6070510"/>
            <a:ext cx="76200" cy="152400"/>
            <a:chOff x="1981200" y="609600"/>
            <a:chExt cx="76200" cy="152400"/>
          </a:xfrm>
        </p:grpSpPr>
        <p:sp>
          <p:nvSpPr>
            <p:cNvPr id="136" name="Rounded Rectangle 135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137" name="Straight Connector 136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0" name="Group 139"/>
          <p:cNvGrpSpPr/>
          <p:nvPr/>
        </p:nvGrpSpPr>
        <p:grpSpPr>
          <a:xfrm>
            <a:off x="3965164" y="4558935"/>
            <a:ext cx="76200" cy="152400"/>
            <a:chOff x="1981200" y="609600"/>
            <a:chExt cx="76200" cy="152400"/>
          </a:xfrm>
        </p:grpSpPr>
        <p:sp>
          <p:nvSpPr>
            <p:cNvPr id="141" name="Rounded Rectangle 140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142" name="Straight Connector 141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5" name="Group 144"/>
          <p:cNvGrpSpPr/>
          <p:nvPr/>
        </p:nvGrpSpPr>
        <p:grpSpPr>
          <a:xfrm>
            <a:off x="3961631" y="5054600"/>
            <a:ext cx="76200" cy="152400"/>
            <a:chOff x="1981200" y="609600"/>
            <a:chExt cx="76200" cy="152400"/>
          </a:xfrm>
        </p:grpSpPr>
        <p:sp>
          <p:nvSpPr>
            <p:cNvPr id="146" name="Rounded Rectangle 145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147" name="Straight Connector 146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0" name="Freeform 149"/>
          <p:cNvSpPr/>
          <p:nvPr/>
        </p:nvSpPr>
        <p:spPr>
          <a:xfrm>
            <a:off x="1981200" y="5282843"/>
            <a:ext cx="1130300" cy="190857"/>
          </a:xfrm>
          <a:custGeom>
            <a:avLst/>
            <a:gdLst>
              <a:gd name="connsiteX0" fmla="*/ 0 w 1130300"/>
              <a:gd name="connsiteY0" fmla="*/ 152757 h 190857"/>
              <a:gd name="connsiteX1" fmla="*/ 558800 w 1130300"/>
              <a:gd name="connsiteY1" fmla="*/ 357 h 190857"/>
              <a:gd name="connsiteX2" fmla="*/ 1130300 w 1130300"/>
              <a:gd name="connsiteY2" fmla="*/ 190857 h 190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30300" h="190857">
                <a:moveTo>
                  <a:pt x="0" y="152757"/>
                </a:moveTo>
                <a:cubicBezTo>
                  <a:pt x="185208" y="73382"/>
                  <a:pt x="370417" y="-5993"/>
                  <a:pt x="558800" y="357"/>
                </a:cubicBezTo>
                <a:cubicBezTo>
                  <a:pt x="747183" y="6707"/>
                  <a:pt x="938741" y="98782"/>
                  <a:pt x="1130300" y="190857"/>
                </a:cubicBezTo>
              </a:path>
            </a:pathLst>
          </a:custGeom>
          <a:noFill/>
          <a:ln>
            <a:solidFill>
              <a:srgbClr val="FFFF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TextBox 170"/>
          <p:cNvSpPr txBox="1"/>
          <p:nvPr/>
        </p:nvSpPr>
        <p:spPr>
          <a:xfrm>
            <a:off x="4999399" y="3165659"/>
            <a:ext cx="2792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</a:t>
            </a:r>
            <a:endParaRPr lang="en-US" sz="1100" dirty="0"/>
          </a:p>
        </p:txBody>
      </p:sp>
      <p:sp>
        <p:nvSpPr>
          <p:cNvPr id="172" name="TextBox 171"/>
          <p:cNvSpPr txBox="1"/>
          <p:nvPr/>
        </p:nvSpPr>
        <p:spPr>
          <a:xfrm>
            <a:off x="6590609" y="5024653"/>
            <a:ext cx="2792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B</a:t>
            </a:r>
            <a:endParaRPr lang="en-US" sz="1100" dirty="0"/>
          </a:p>
        </p:txBody>
      </p:sp>
      <p:sp>
        <p:nvSpPr>
          <p:cNvPr id="173" name="TextBox 172"/>
          <p:cNvSpPr txBox="1"/>
          <p:nvPr/>
        </p:nvSpPr>
        <p:spPr>
          <a:xfrm>
            <a:off x="2265802" y="5010556"/>
            <a:ext cx="2792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93542381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  <p:bldP spid="16" grpId="0" animBg="1"/>
      <p:bldP spid="17" grpId="0"/>
      <p:bldP spid="28" grpId="0"/>
      <p:bldP spid="46" grpId="0"/>
      <p:bldP spid="52" grpId="0"/>
      <p:bldP spid="68" grpId="0" animBg="1"/>
      <p:bldP spid="69" grpId="0" animBg="1"/>
      <p:bldP spid="70" grpId="0" animBg="1"/>
      <p:bldP spid="71" grpId="0" animBg="1"/>
      <p:bldP spid="83" grpId="0"/>
      <p:bldP spid="106" grpId="0" animBg="1"/>
      <p:bldP spid="120" grpId="0" animBg="1"/>
      <p:bldP spid="121" grpId="0" animBg="1"/>
      <p:bldP spid="122" grpId="0" animBg="1"/>
      <p:bldP spid="123" grpId="0" animBg="1"/>
      <p:bldP spid="124" grpId="0"/>
      <p:bldP spid="150" grpId="0" animBg="1"/>
      <p:bldP spid="171" grpId="0"/>
      <p:bldP spid="172" grpId="0"/>
      <p:bldP spid="17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4155590"/>
              </p:ext>
            </p:extLst>
          </p:nvPr>
        </p:nvGraphicFramePr>
        <p:xfrm>
          <a:off x="457200" y="1234440"/>
          <a:ext cx="8229600" cy="4785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12074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 so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&gt;90% of the optical probing activity was saved</a:t>
            </a:r>
          </a:p>
          <a:p>
            <a:endParaRPr lang="en-US" dirty="0"/>
          </a:p>
          <a:p>
            <a:r>
              <a:rPr lang="en-US" dirty="0"/>
              <a:t>One of two LADA machines in the debug lab will be released</a:t>
            </a:r>
          </a:p>
          <a:p>
            <a:endParaRPr lang="en-US" dirty="0"/>
          </a:p>
          <a:p>
            <a:r>
              <a:rPr lang="en-US" dirty="0"/>
              <a:t>Work on progress deployment this technology across Intel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Limitations:</a:t>
            </a:r>
          </a:p>
          <a:p>
            <a:pPr lvl="1"/>
            <a:r>
              <a:rPr lang="en-US" dirty="0" smtClean="0"/>
              <a:t>No failing scan was detected, despite the fact that the test failed</a:t>
            </a:r>
          </a:p>
        </p:txBody>
      </p:sp>
    </p:spTree>
    <p:extLst>
      <p:ext uri="{BB962C8B-B14F-4D97-AF65-F5344CB8AC3E}">
        <p14:creationId xmlns:p14="http://schemas.microsoft.com/office/powerpoint/2010/main" val="296182649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we drop the need for RTL simulation/emulation and use scan dump traces only?</a:t>
            </a:r>
          </a:p>
          <a:p>
            <a:pPr lvl="1"/>
            <a:r>
              <a:rPr lang="en-US" dirty="0" smtClean="0"/>
              <a:t>Pros: faster TAT</a:t>
            </a:r>
          </a:p>
          <a:p>
            <a:pPr lvl="1"/>
            <a:r>
              <a:rPr lang="en-US" dirty="0" smtClean="0"/>
              <a:t>Cons: less observability</a:t>
            </a:r>
          </a:p>
          <a:p>
            <a:pPr lvl="1"/>
            <a:endParaRPr lang="en-US" dirty="0"/>
          </a:p>
          <a:p>
            <a:r>
              <a:rPr lang="en-US" dirty="0" smtClean="0"/>
              <a:t>Use same technology for yield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0190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NGSPA is one of the great examples demonstrating the glory of formal verification</a:t>
            </a:r>
          </a:p>
          <a:p>
            <a:pPr lvl="1"/>
            <a:r>
              <a:rPr lang="en-US" dirty="0" smtClean="0"/>
              <a:t>Ability to replace laser based machines with CAD</a:t>
            </a:r>
          </a:p>
          <a:p>
            <a:pPr lvl="1"/>
            <a:endParaRPr lang="en-US" dirty="0"/>
          </a:p>
          <a:p>
            <a:r>
              <a:rPr lang="en-US" dirty="0" smtClean="0"/>
              <a:t>Same technology can be applied to other adjacent areas like : fault isolation &amp; glitch detection</a:t>
            </a:r>
          </a:p>
          <a:p>
            <a:endParaRPr lang="en-US" dirty="0"/>
          </a:p>
          <a:p>
            <a:r>
              <a:rPr lang="en-US" dirty="0" smtClean="0"/>
              <a:t>Formal technologies (SAT and SMT) are being deployed in other interesting areas in Intel</a:t>
            </a:r>
          </a:p>
          <a:p>
            <a:pPr lvl="1"/>
            <a:r>
              <a:rPr lang="en-US" dirty="0" smtClean="0"/>
              <a:t>Tester scheduling, layout routing and filling and 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7368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57400" y="2514600"/>
            <a:ext cx="50056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5981293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Timing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An important pre-silicon design activity</a:t>
            </a:r>
          </a:p>
          <a:p>
            <a:endParaRPr lang="en-US" dirty="0" smtClean="0"/>
          </a:p>
          <a:p>
            <a:r>
              <a:rPr lang="en-US" u="sng" dirty="0" smtClean="0"/>
              <a:t>Pros:</a:t>
            </a:r>
            <a:r>
              <a:rPr lang="en-US" dirty="0" smtClean="0"/>
              <a:t> Aims to compute the expected timing to a digital circuit without requiring simulation</a:t>
            </a:r>
          </a:p>
          <a:p>
            <a:endParaRPr lang="en-US" dirty="0"/>
          </a:p>
          <a:p>
            <a:r>
              <a:rPr lang="en-US" u="sng" dirty="0" smtClean="0"/>
              <a:t>Cons:</a:t>
            </a:r>
            <a:r>
              <a:rPr lang="en-US" dirty="0" smtClean="0"/>
              <a:t> miscorrelation between the pre. and post silicon behaviors</a:t>
            </a:r>
          </a:p>
          <a:p>
            <a:pPr lvl="1"/>
            <a:r>
              <a:rPr lang="en-US" dirty="0" smtClean="0"/>
              <a:t>usage of simplified delay models:</a:t>
            </a:r>
          </a:p>
          <a:p>
            <a:pPr lvl="1"/>
            <a:r>
              <a:rPr lang="en-US" dirty="0" smtClean="0"/>
              <a:t>limited ability to </a:t>
            </a:r>
            <a:r>
              <a:rPr lang="en-US" dirty="0"/>
              <a:t>consider </a:t>
            </a:r>
            <a:r>
              <a:rPr lang="en-US" dirty="0" smtClean="0"/>
              <a:t>the effects </a:t>
            </a:r>
            <a:r>
              <a:rPr lang="en-US" dirty="0"/>
              <a:t>of logical interactions between signals </a:t>
            </a:r>
            <a:endParaRPr lang="en-US" dirty="0" smtClean="0"/>
          </a:p>
          <a:p>
            <a:endParaRPr lang="en-US" dirty="0" smtClean="0"/>
          </a:p>
          <a:p>
            <a:r>
              <a:rPr lang="en-US" u="sng" dirty="0"/>
              <a:t>Result:</a:t>
            </a:r>
            <a:r>
              <a:rPr lang="en-US" dirty="0"/>
              <a:t> </a:t>
            </a:r>
            <a:r>
              <a:rPr lang="en-US" dirty="0" smtClean="0"/>
              <a:t>about 5% of the chip frequency is </a:t>
            </a:r>
            <a:r>
              <a:rPr lang="en-US" dirty="0"/>
              <a:t>achieved by post silicon speed path debug</a:t>
            </a:r>
          </a:p>
        </p:txBody>
      </p:sp>
    </p:spTree>
    <p:extLst>
      <p:ext uri="{BB962C8B-B14F-4D97-AF65-F5344CB8AC3E}">
        <p14:creationId xmlns:p14="http://schemas.microsoft.com/office/powerpoint/2010/main" val="181525336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Post-silicon Speed Debug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 consuming process</a:t>
            </a:r>
          </a:p>
          <a:p>
            <a:pPr lvl="1"/>
            <a:r>
              <a:rPr lang="en-US" dirty="0" smtClean="0"/>
              <a:t>Hundreds of speed paths for some chips</a:t>
            </a:r>
          </a:p>
          <a:p>
            <a:pPr lvl="1"/>
            <a:endParaRPr lang="en-US" dirty="0"/>
          </a:p>
          <a:p>
            <a:r>
              <a:rPr lang="en-US" dirty="0" smtClean="0"/>
              <a:t>Based on Laser Assisted Device Alternation (LADA)</a:t>
            </a:r>
          </a:p>
          <a:p>
            <a:pPr lvl="1"/>
            <a:r>
              <a:rPr lang="en-US" dirty="0" smtClean="0"/>
              <a:t>Costly machines </a:t>
            </a:r>
            <a:r>
              <a:rPr lang="en-US" b="1" dirty="0" smtClean="0"/>
              <a:t>(&gt;$1 Million per machine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Requires skilled operators </a:t>
            </a:r>
          </a:p>
          <a:p>
            <a:pPr lvl="1"/>
            <a:r>
              <a:rPr lang="en-US" dirty="0" smtClean="0"/>
              <a:t>Serial process</a:t>
            </a:r>
          </a:p>
          <a:p>
            <a:pPr lvl="1"/>
            <a:r>
              <a:rPr lang="en-US" dirty="0" smtClean="0"/>
              <a:t>Some units might be burnt/broken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TTM requirements sometimes cause projects to go with low GHz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40610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How </a:t>
            </a:r>
            <a:r>
              <a:rPr lang="en-US" sz="3600" dirty="0" smtClean="0"/>
              <a:t>it was </a:t>
            </a:r>
            <a:r>
              <a:rPr lang="en-US" sz="3600" dirty="0"/>
              <a:t>done so </a:t>
            </a:r>
            <a:r>
              <a:rPr lang="en-US" sz="3600" dirty="0" smtClean="0"/>
              <a:t>far</a:t>
            </a:r>
            <a:endParaRPr lang="en-US" sz="3600" dirty="0"/>
          </a:p>
        </p:txBody>
      </p:sp>
      <p:sp>
        <p:nvSpPr>
          <p:cNvPr id="31" name="Freeform 30"/>
          <p:cNvSpPr/>
          <p:nvPr/>
        </p:nvSpPr>
        <p:spPr>
          <a:xfrm>
            <a:off x="1802488" y="1295400"/>
            <a:ext cx="1519743" cy="844301"/>
          </a:xfrm>
          <a:custGeom>
            <a:avLst/>
            <a:gdLst>
              <a:gd name="connsiteX0" fmla="*/ 0 w 1519743"/>
              <a:gd name="connsiteY0" fmla="*/ 84430 h 844301"/>
              <a:gd name="connsiteX1" fmla="*/ 84430 w 1519743"/>
              <a:gd name="connsiteY1" fmla="*/ 0 h 844301"/>
              <a:gd name="connsiteX2" fmla="*/ 1435313 w 1519743"/>
              <a:gd name="connsiteY2" fmla="*/ 0 h 844301"/>
              <a:gd name="connsiteX3" fmla="*/ 1519743 w 1519743"/>
              <a:gd name="connsiteY3" fmla="*/ 84430 h 844301"/>
              <a:gd name="connsiteX4" fmla="*/ 1519743 w 1519743"/>
              <a:gd name="connsiteY4" fmla="*/ 759871 h 844301"/>
              <a:gd name="connsiteX5" fmla="*/ 1435313 w 1519743"/>
              <a:gd name="connsiteY5" fmla="*/ 844301 h 844301"/>
              <a:gd name="connsiteX6" fmla="*/ 84430 w 1519743"/>
              <a:gd name="connsiteY6" fmla="*/ 844301 h 844301"/>
              <a:gd name="connsiteX7" fmla="*/ 0 w 1519743"/>
              <a:gd name="connsiteY7" fmla="*/ 759871 h 844301"/>
              <a:gd name="connsiteX8" fmla="*/ 0 w 1519743"/>
              <a:gd name="connsiteY8" fmla="*/ 84430 h 84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19743" h="844301">
                <a:moveTo>
                  <a:pt x="0" y="84430"/>
                </a:moveTo>
                <a:cubicBezTo>
                  <a:pt x="0" y="37801"/>
                  <a:pt x="37801" y="0"/>
                  <a:pt x="84430" y="0"/>
                </a:cubicBezTo>
                <a:lnTo>
                  <a:pt x="1435313" y="0"/>
                </a:lnTo>
                <a:cubicBezTo>
                  <a:pt x="1481942" y="0"/>
                  <a:pt x="1519743" y="37801"/>
                  <a:pt x="1519743" y="84430"/>
                </a:cubicBezTo>
                <a:lnTo>
                  <a:pt x="1519743" y="759871"/>
                </a:lnTo>
                <a:cubicBezTo>
                  <a:pt x="1519743" y="806500"/>
                  <a:pt x="1481942" y="844301"/>
                  <a:pt x="1435313" y="844301"/>
                </a:cubicBezTo>
                <a:lnTo>
                  <a:pt x="84430" y="844301"/>
                </a:lnTo>
                <a:cubicBezTo>
                  <a:pt x="37801" y="844301"/>
                  <a:pt x="0" y="806500"/>
                  <a:pt x="0" y="759871"/>
                </a:cubicBezTo>
                <a:lnTo>
                  <a:pt x="0" y="84430"/>
                </a:lnTo>
                <a:close/>
              </a:path>
            </a:pathLst>
          </a:custGeom>
          <a:blipFill rotWithShape="0">
            <a:blip r:embed="rId2"/>
            <a:stretch>
              <a:fillRect/>
            </a:stretch>
          </a:blip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1889" tIns="161889" rIns="161889" bIns="161889" numCol="1" spcCol="1270" anchor="ctr" anchorCtr="0">
            <a:noAutofit/>
          </a:bodyPr>
          <a:lstStyle/>
          <a:p>
            <a:pPr lvl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3600" kern="1200"/>
          </a:p>
        </p:txBody>
      </p:sp>
      <p:sp>
        <p:nvSpPr>
          <p:cNvPr id="33" name="Freeform 32"/>
          <p:cNvSpPr/>
          <p:nvPr/>
        </p:nvSpPr>
        <p:spPr>
          <a:xfrm>
            <a:off x="1773185" y="2581647"/>
            <a:ext cx="1519743" cy="844301"/>
          </a:xfrm>
          <a:custGeom>
            <a:avLst/>
            <a:gdLst>
              <a:gd name="connsiteX0" fmla="*/ 0 w 1519743"/>
              <a:gd name="connsiteY0" fmla="*/ 84430 h 844301"/>
              <a:gd name="connsiteX1" fmla="*/ 84430 w 1519743"/>
              <a:gd name="connsiteY1" fmla="*/ 0 h 844301"/>
              <a:gd name="connsiteX2" fmla="*/ 1435313 w 1519743"/>
              <a:gd name="connsiteY2" fmla="*/ 0 h 844301"/>
              <a:gd name="connsiteX3" fmla="*/ 1519743 w 1519743"/>
              <a:gd name="connsiteY3" fmla="*/ 84430 h 844301"/>
              <a:gd name="connsiteX4" fmla="*/ 1519743 w 1519743"/>
              <a:gd name="connsiteY4" fmla="*/ 759871 h 844301"/>
              <a:gd name="connsiteX5" fmla="*/ 1435313 w 1519743"/>
              <a:gd name="connsiteY5" fmla="*/ 844301 h 844301"/>
              <a:gd name="connsiteX6" fmla="*/ 84430 w 1519743"/>
              <a:gd name="connsiteY6" fmla="*/ 844301 h 844301"/>
              <a:gd name="connsiteX7" fmla="*/ 0 w 1519743"/>
              <a:gd name="connsiteY7" fmla="*/ 759871 h 844301"/>
              <a:gd name="connsiteX8" fmla="*/ 0 w 1519743"/>
              <a:gd name="connsiteY8" fmla="*/ 84430 h 84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19743" h="844301">
                <a:moveTo>
                  <a:pt x="0" y="84430"/>
                </a:moveTo>
                <a:cubicBezTo>
                  <a:pt x="0" y="37801"/>
                  <a:pt x="37801" y="0"/>
                  <a:pt x="84430" y="0"/>
                </a:cubicBezTo>
                <a:lnTo>
                  <a:pt x="1435313" y="0"/>
                </a:lnTo>
                <a:cubicBezTo>
                  <a:pt x="1481942" y="0"/>
                  <a:pt x="1519743" y="37801"/>
                  <a:pt x="1519743" y="84430"/>
                </a:cubicBezTo>
                <a:lnTo>
                  <a:pt x="1519743" y="759871"/>
                </a:lnTo>
                <a:cubicBezTo>
                  <a:pt x="1519743" y="806500"/>
                  <a:pt x="1481942" y="844301"/>
                  <a:pt x="1435313" y="844301"/>
                </a:cubicBezTo>
                <a:lnTo>
                  <a:pt x="84430" y="844301"/>
                </a:lnTo>
                <a:cubicBezTo>
                  <a:pt x="37801" y="844301"/>
                  <a:pt x="0" y="806500"/>
                  <a:pt x="0" y="759871"/>
                </a:cubicBezTo>
                <a:lnTo>
                  <a:pt x="0" y="84430"/>
                </a:lnTo>
                <a:close/>
              </a:path>
            </a:pathLst>
          </a:custGeom>
          <a:blipFill rotWithShape="0">
            <a:blip r:embed="rId3"/>
            <a:stretch>
              <a:fillRect/>
            </a:stretch>
          </a:blip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1889" tIns="161889" rIns="161889" bIns="161889" numCol="1" spcCol="1270" anchor="ctr" anchorCtr="0">
            <a:noAutofit/>
          </a:bodyPr>
          <a:lstStyle/>
          <a:p>
            <a:pPr lvl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3600" b="1" kern="1200" dirty="0">
              <a:solidFill>
                <a:srgbClr val="C00000"/>
              </a:solidFill>
            </a:endParaRPr>
          </a:p>
        </p:txBody>
      </p:sp>
      <p:sp>
        <p:nvSpPr>
          <p:cNvPr id="35" name="Freeform 34"/>
          <p:cNvSpPr/>
          <p:nvPr/>
        </p:nvSpPr>
        <p:spPr>
          <a:xfrm>
            <a:off x="1773185" y="4032499"/>
            <a:ext cx="1519743" cy="844301"/>
          </a:xfrm>
          <a:custGeom>
            <a:avLst/>
            <a:gdLst>
              <a:gd name="connsiteX0" fmla="*/ 0 w 1519743"/>
              <a:gd name="connsiteY0" fmla="*/ 84430 h 844301"/>
              <a:gd name="connsiteX1" fmla="*/ 84430 w 1519743"/>
              <a:gd name="connsiteY1" fmla="*/ 0 h 844301"/>
              <a:gd name="connsiteX2" fmla="*/ 1435313 w 1519743"/>
              <a:gd name="connsiteY2" fmla="*/ 0 h 844301"/>
              <a:gd name="connsiteX3" fmla="*/ 1519743 w 1519743"/>
              <a:gd name="connsiteY3" fmla="*/ 84430 h 844301"/>
              <a:gd name="connsiteX4" fmla="*/ 1519743 w 1519743"/>
              <a:gd name="connsiteY4" fmla="*/ 759871 h 844301"/>
              <a:gd name="connsiteX5" fmla="*/ 1435313 w 1519743"/>
              <a:gd name="connsiteY5" fmla="*/ 844301 h 844301"/>
              <a:gd name="connsiteX6" fmla="*/ 84430 w 1519743"/>
              <a:gd name="connsiteY6" fmla="*/ 844301 h 844301"/>
              <a:gd name="connsiteX7" fmla="*/ 0 w 1519743"/>
              <a:gd name="connsiteY7" fmla="*/ 759871 h 844301"/>
              <a:gd name="connsiteX8" fmla="*/ 0 w 1519743"/>
              <a:gd name="connsiteY8" fmla="*/ 84430 h 84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19743" h="844301">
                <a:moveTo>
                  <a:pt x="0" y="84430"/>
                </a:moveTo>
                <a:cubicBezTo>
                  <a:pt x="0" y="37801"/>
                  <a:pt x="37801" y="0"/>
                  <a:pt x="84430" y="0"/>
                </a:cubicBezTo>
                <a:lnTo>
                  <a:pt x="1435313" y="0"/>
                </a:lnTo>
                <a:cubicBezTo>
                  <a:pt x="1481942" y="0"/>
                  <a:pt x="1519743" y="37801"/>
                  <a:pt x="1519743" y="84430"/>
                </a:cubicBezTo>
                <a:lnTo>
                  <a:pt x="1519743" y="759871"/>
                </a:lnTo>
                <a:cubicBezTo>
                  <a:pt x="1519743" y="806500"/>
                  <a:pt x="1481942" y="844301"/>
                  <a:pt x="1435313" y="844301"/>
                </a:cubicBezTo>
                <a:lnTo>
                  <a:pt x="84430" y="844301"/>
                </a:lnTo>
                <a:cubicBezTo>
                  <a:pt x="37801" y="844301"/>
                  <a:pt x="0" y="806500"/>
                  <a:pt x="0" y="759871"/>
                </a:cubicBezTo>
                <a:lnTo>
                  <a:pt x="0" y="84430"/>
                </a:lnTo>
                <a:close/>
              </a:path>
            </a:pathLst>
          </a:custGeom>
          <a:blipFill rotWithShape="0">
            <a:blip r:embed="rId4"/>
            <a:stretch>
              <a:fillRect/>
            </a:stretch>
          </a:blip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1889" tIns="161889" rIns="161889" bIns="161889" numCol="1" spcCol="1270" anchor="ctr" anchorCtr="0">
            <a:noAutofit/>
          </a:bodyPr>
          <a:lstStyle/>
          <a:p>
            <a:pPr lvl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3600" b="1" kern="1200" dirty="0">
              <a:solidFill>
                <a:srgbClr val="C00000"/>
              </a:solidFill>
            </a:endParaRPr>
          </a:p>
        </p:txBody>
      </p:sp>
      <p:sp>
        <p:nvSpPr>
          <p:cNvPr id="37" name="Freeform 36"/>
          <p:cNvSpPr/>
          <p:nvPr/>
        </p:nvSpPr>
        <p:spPr>
          <a:xfrm>
            <a:off x="1754135" y="5470192"/>
            <a:ext cx="1519743" cy="844301"/>
          </a:xfrm>
          <a:custGeom>
            <a:avLst/>
            <a:gdLst>
              <a:gd name="connsiteX0" fmla="*/ 0 w 1519743"/>
              <a:gd name="connsiteY0" fmla="*/ 84430 h 844301"/>
              <a:gd name="connsiteX1" fmla="*/ 84430 w 1519743"/>
              <a:gd name="connsiteY1" fmla="*/ 0 h 844301"/>
              <a:gd name="connsiteX2" fmla="*/ 1435313 w 1519743"/>
              <a:gd name="connsiteY2" fmla="*/ 0 h 844301"/>
              <a:gd name="connsiteX3" fmla="*/ 1519743 w 1519743"/>
              <a:gd name="connsiteY3" fmla="*/ 84430 h 844301"/>
              <a:gd name="connsiteX4" fmla="*/ 1519743 w 1519743"/>
              <a:gd name="connsiteY4" fmla="*/ 759871 h 844301"/>
              <a:gd name="connsiteX5" fmla="*/ 1435313 w 1519743"/>
              <a:gd name="connsiteY5" fmla="*/ 844301 h 844301"/>
              <a:gd name="connsiteX6" fmla="*/ 84430 w 1519743"/>
              <a:gd name="connsiteY6" fmla="*/ 844301 h 844301"/>
              <a:gd name="connsiteX7" fmla="*/ 0 w 1519743"/>
              <a:gd name="connsiteY7" fmla="*/ 759871 h 844301"/>
              <a:gd name="connsiteX8" fmla="*/ 0 w 1519743"/>
              <a:gd name="connsiteY8" fmla="*/ 84430 h 84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19743" h="844301">
                <a:moveTo>
                  <a:pt x="0" y="84430"/>
                </a:moveTo>
                <a:cubicBezTo>
                  <a:pt x="0" y="37801"/>
                  <a:pt x="37801" y="0"/>
                  <a:pt x="84430" y="0"/>
                </a:cubicBezTo>
                <a:lnTo>
                  <a:pt x="1435313" y="0"/>
                </a:lnTo>
                <a:cubicBezTo>
                  <a:pt x="1481942" y="0"/>
                  <a:pt x="1519743" y="37801"/>
                  <a:pt x="1519743" y="84430"/>
                </a:cubicBezTo>
                <a:lnTo>
                  <a:pt x="1519743" y="759871"/>
                </a:lnTo>
                <a:cubicBezTo>
                  <a:pt x="1519743" y="806500"/>
                  <a:pt x="1481942" y="844301"/>
                  <a:pt x="1435313" y="844301"/>
                </a:cubicBezTo>
                <a:lnTo>
                  <a:pt x="84430" y="844301"/>
                </a:lnTo>
                <a:cubicBezTo>
                  <a:pt x="37801" y="844301"/>
                  <a:pt x="0" y="806500"/>
                  <a:pt x="0" y="759871"/>
                </a:cubicBezTo>
                <a:lnTo>
                  <a:pt x="0" y="84430"/>
                </a:lnTo>
                <a:close/>
              </a:path>
            </a:pathLst>
          </a:custGeom>
          <a:blipFill rotWithShape="0">
            <a:blip r:embed="rId5"/>
            <a:stretch>
              <a:fillRect/>
            </a:stretch>
          </a:blip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1889" tIns="161889" rIns="161889" bIns="161889" numCol="1" spcCol="1270" anchor="ctr" anchorCtr="0">
            <a:noAutofit/>
          </a:bodyPr>
          <a:lstStyle/>
          <a:p>
            <a:pPr lvl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3600" kern="1200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4079866377"/>
              </p:ext>
            </p:extLst>
          </p:nvPr>
        </p:nvGraphicFramePr>
        <p:xfrm>
          <a:off x="6459767" y="2430379"/>
          <a:ext cx="1088571" cy="2446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cxnSp>
        <p:nvCxnSpPr>
          <p:cNvPr id="10" name="Straight Connector 12"/>
          <p:cNvCxnSpPr>
            <a:cxnSpLocks noChangeShapeType="1"/>
          </p:cNvCxnSpPr>
          <p:nvPr/>
        </p:nvCxnSpPr>
        <p:spPr bwMode="auto">
          <a:xfrm flipV="1">
            <a:off x="3292928" y="3124201"/>
            <a:ext cx="1017813" cy="92166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Connector 15"/>
          <p:cNvCxnSpPr>
            <a:cxnSpLocks noChangeShapeType="1"/>
          </p:cNvCxnSpPr>
          <p:nvPr/>
        </p:nvCxnSpPr>
        <p:spPr bwMode="auto">
          <a:xfrm>
            <a:off x="3292928" y="4869490"/>
            <a:ext cx="1017813" cy="102285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3746472372"/>
              </p:ext>
            </p:extLst>
          </p:nvPr>
        </p:nvGraphicFramePr>
        <p:xfrm>
          <a:off x="3429000" y="2997200"/>
          <a:ext cx="2286000" cy="309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cxnSp>
        <p:nvCxnSpPr>
          <p:cNvPr id="14" name="Straight Connector 27"/>
          <p:cNvCxnSpPr>
            <a:cxnSpLocks noChangeShapeType="1"/>
          </p:cNvCxnSpPr>
          <p:nvPr/>
        </p:nvCxnSpPr>
        <p:spPr bwMode="auto">
          <a:xfrm flipV="1">
            <a:off x="5171938" y="2441124"/>
            <a:ext cx="1228862" cy="544381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28"/>
          <p:cNvCxnSpPr>
            <a:cxnSpLocks noChangeShapeType="1"/>
          </p:cNvCxnSpPr>
          <p:nvPr/>
        </p:nvCxnSpPr>
        <p:spPr bwMode="auto">
          <a:xfrm>
            <a:off x="5171938" y="4327606"/>
            <a:ext cx="1228862" cy="51596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TextBox 43"/>
          <p:cNvSpPr txBox="1">
            <a:spLocks noChangeArrowheads="1"/>
          </p:cNvSpPr>
          <p:nvPr/>
        </p:nvSpPr>
        <p:spPr bwMode="auto">
          <a:xfrm>
            <a:off x="5171938" y="3374940"/>
            <a:ext cx="870857" cy="563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rgbClr val="FFFFFF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rgbClr val="FFFFFF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rgbClr val="FFFFFF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rgbClr val="FFFFFF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rgbClr val="FFFFFF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FFFFFF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FFFFFF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FFFFFF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FFFFFF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lnSpc>
                <a:spcPct val="85000"/>
              </a:lnSpc>
              <a:spcBef>
                <a:spcPct val="6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b="0" dirty="0"/>
              <a:t>Debug Each Failure</a:t>
            </a:r>
          </a:p>
        </p:txBody>
      </p:sp>
      <p:sp>
        <p:nvSpPr>
          <p:cNvPr id="17" name="TextBox 44"/>
          <p:cNvSpPr txBox="1">
            <a:spLocks noChangeArrowheads="1"/>
          </p:cNvSpPr>
          <p:nvPr/>
        </p:nvSpPr>
        <p:spPr bwMode="auto">
          <a:xfrm>
            <a:off x="3255595" y="4169379"/>
            <a:ext cx="870857" cy="563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rgbClr val="FFFFFF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1200" b="1">
                <a:solidFill>
                  <a:srgbClr val="FFFFFF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1200" b="1">
                <a:solidFill>
                  <a:srgbClr val="FFFFFF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1200" b="1">
                <a:solidFill>
                  <a:srgbClr val="FFFFFF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1200" b="1">
                <a:solidFill>
                  <a:srgbClr val="FFFFFF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FFFFFF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FFFFFF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FFFFFF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FFFFFF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lnSpc>
                <a:spcPct val="85000"/>
              </a:lnSpc>
              <a:spcBef>
                <a:spcPct val="6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b="0" dirty="0"/>
              <a:t>Collect All Failures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1190759" y="2228262"/>
            <a:ext cx="1186543" cy="34131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Validation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2562359" y="2095626"/>
            <a:ext cx="0" cy="435977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2562359" y="3526423"/>
            <a:ext cx="0" cy="435977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2562493" y="4974223"/>
            <a:ext cx="0" cy="435977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ounded Rectangle 45"/>
          <p:cNvSpPr/>
          <p:nvPr/>
        </p:nvSpPr>
        <p:spPr>
          <a:xfrm>
            <a:off x="1217974" y="3663572"/>
            <a:ext cx="1186543" cy="34131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Si. Debug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1209216" y="5098882"/>
            <a:ext cx="1186543" cy="34131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Bug Fix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609600" y="1600200"/>
            <a:ext cx="137160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628919" y="1598758"/>
            <a:ext cx="0" cy="429358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628919" y="5892342"/>
            <a:ext cx="112521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640062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  <p:bldP spid="35" grpId="0" animBg="1"/>
      <p:bldP spid="37" grpId="0" animBg="1"/>
      <p:bldGraphic spid="9" grpId="0">
        <p:bldAsOne/>
      </p:bldGraphic>
      <p:bldGraphic spid="13" grpId="0">
        <p:bldAsOne/>
      </p:bldGraphic>
      <p:bldP spid="16" grpId="0"/>
      <p:bldP spid="17" grpId="0"/>
      <p:bldP spid="29" grpId="0" animBg="1"/>
      <p:bldP spid="46" grpId="0" animBg="1"/>
      <p:bldP spid="4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Timing Domains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06680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i="1" dirty="0" smtClean="0"/>
              <a:t>timing domain</a:t>
            </a:r>
            <a:r>
              <a:rPr lang="en-US" dirty="0" smtClean="0"/>
              <a:t> is a set of HW devices controlled by a common clock 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1460164" y="2743200"/>
            <a:ext cx="1456305" cy="914400"/>
          </a:xfrm>
          <a:prstGeom prst="clou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Combinatorial </a:t>
            </a:r>
          </a:p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Block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897739" y="2971800"/>
            <a:ext cx="281120" cy="45720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916469" y="3200400"/>
            <a:ext cx="26727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192894" y="3200400"/>
            <a:ext cx="26727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471852" y="3200400"/>
            <a:ext cx="26727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Isosceles Triangle 8"/>
          <p:cNvSpPr/>
          <p:nvPr/>
        </p:nvSpPr>
        <p:spPr>
          <a:xfrm>
            <a:off x="941951" y="3738664"/>
            <a:ext cx="192695" cy="2286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930471" y="3352800"/>
            <a:ext cx="10782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038299" y="3079750"/>
            <a:ext cx="0" cy="27305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038299" y="3089275"/>
            <a:ext cx="10782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3180311" y="2981325"/>
            <a:ext cx="281120" cy="45720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3213043" y="3362325"/>
            <a:ext cx="10782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320871" y="3089275"/>
            <a:ext cx="0" cy="27305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320871" y="3098800"/>
            <a:ext cx="10782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9" idx="0"/>
            <a:endCxn id="5" idx="2"/>
          </p:cNvCxnSpPr>
          <p:nvPr/>
        </p:nvCxnSpPr>
        <p:spPr>
          <a:xfrm flipV="1">
            <a:off x="1038299" y="3429000"/>
            <a:ext cx="0" cy="3096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032943" y="3967264"/>
            <a:ext cx="0" cy="3096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Isosceles Triangle 18"/>
          <p:cNvSpPr/>
          <p:nvPr/>
        </p:nvSpPr>
        <p:spPr>
          <a:xfrm>
            <a:off x="3247992" y="3751635"/>
            <a:ext cx="192695" cy="2286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19" idx="0"/>
          </p:cNvCxnSpPr>
          <p:nvPr/>
        </p:nvCxnSpPr>
        <p:spPr>
          <a:xfrm flipV="1">
            <a:off x="3344340" y="3441971"/>
            <a:ext cx="0" cy="3096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3338984" y="3980235"/>
            <a:ext cx="0" cy="3096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783684" y="4268010"/>
            <a:ext cx="2821803" cy="1783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3298585" y="421694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980277" y="4237206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loud 24"/>
          <p:cNvSpPr/>
          <p:nvPr/>
        </p:nvSpPr>
        <p:spPr>
          <a:xfrm>
            <a:off x="3733800" y="2743200"/>
            <a:ext cx="1456305" cy="914400"/>
          </a:xfrm>
          <a:prstGeom prst="clou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Combinatorial </a:t>
            </a:r>
          </a:p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Block</a:t>
            </a:r>
            <a:endParaRPr lang="en-US" sz="1050" dirty="0">
              <a:solidFill>
                <a:schemeClr val="tx1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5190105" y="3200400"/>
            <a:ext cx="26727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loud 26"/>
          <p:cNvSpPr/>
          <p:nvPr/>
        </p:nvSpPr>
        <p:spPr>
          <a:xfrm>
            <a:off x="6035753" y="2723745"/>
            <a:ext cx="1456305" cy="914400"/>
          </a:xfrm>
          <a:prstGeom prst="clou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Combinatorial </a:t>
            </a:r>
          </a:p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Block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5473328" y="2952345"/>
            <a:ext cx="281120" cy="45720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7492058" y="3180945"/>
            <a:ext cx="26727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5768483" y="3180945"/>
            <a:ext cx="26727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8047441" y="3180945"/>
            <a:ext cx="26727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Isosceles Triangle 31"/>
          <p:cNvSpPr/>
          <p:nvPr/>
        </p:nvSpPr>
        <p:spPr>
          <a:xfrm>
            <a:off x="5517540" y="3719209"/>
            <a:ext cx="192695" cy="2286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5506060" y="3333345"/>
            <a:ext cx="10782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5613888" y="3060295"/>
            <a:ext cx="0" cy="27305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613888" y="3069820"/>
            <a:ext cx="10782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7755900" y="2961870"/>
            <a:ext cx="281120" cy="45720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Connector 36"/>
          <p:cNvCxnSpPr/>
          <p:nvPr/>
        </p:nvCxnSpPr>
        <p:spPr>
          <a:xfrm>
            <a:off x="7788632" y="3342870"/>
            <a:ext cx="10782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7896460" y="3069820"/>
            <a:ext cx="0" cy="27305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896460" y="3079345"/>
            <a:ext cx="10782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2" idx="0"/>
            <a:endCxn id="28" idx="2"/>
          </p:cNvCxnSpPr>
          <p:nvPr/>
        </p:nvCxnSpPr>
        <p:spPr>
          <a:xfrm flipV="1">
            <a:off x="5613888" y="3409545"/>
            <a:ext cx="0" cy="3096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5608532" y="3947809"/>
            <a:ext cx="0" cy="3096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Isosceles Triangle 41"/>
          <p:cNvSpPr/>
          <p:nvPr/>
        </p:nvSpPr>
        <p:spPr>
          <a:xfrm>
            <a:off x="7823581" y="3732180"/>
            <a:ext cx="192695" cy="2286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>
            <a:stCxn id="42" idx="0"/>
          </p:cNvCxnSpPr>
          <p:nvPr/>
        </p:nvCxnSpPr>
        <p:spPr>
          <a:xfrm flipV="1">
            <a:off x="7919929" y="3422516"/>
            <a:ext cx="0" cy="3096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7914573" y="3960780"/>
            <a:ext cx="0" cy="3096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5359273" y="4248555"/>
            <a:ext cx="2821803" cy="1783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7874174" y="4197485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555866" y="4217751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1634916" y="4009483"/>
            <a:ext cx="129554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SRC clock domain</a:t>
            </a:r>
            <a:endParaRPr lang="en-US" sz="1050" dirty="0"/>
          </a:p>
        </p:txBody>
      </p:sp>
      <p:sp>
        <p:nvSpPr>
          <p:cNvPr id="49" name="TextBox 48"/>
          <p:cNvSpPr txBox="1"/>
          <p:nvPr/>
        </p:nvSpPr>
        <p:spPr>
          <a:xfrm>
            <a:off x="6198738" y="3980235"/>
            <a:ext cx="127951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DST clock domain</a:t>
            </a:r>
            <a:endParaRPr lang="en-US" sz="1050" dirty="0"/>
          </a:p>
        </p:txBody>
      </p:sp>
      <p:sp>
        <p:nvSpPr>
          <p:cNvPr id="51" name="Freeform 50"/>
          <p:cNvSpPr/>
          <p:nvPr/>
        </p:nvSpPr>
        <p:spPr>
          <a:xfrm>
            <a:off x="1200150" y="2895490"/>
            <a:ext cx="6534150" cy="479636"/>
          </a:xfrm>
          <a:custGeom>
            <a:avLst/>
            <a:gdLst>
              <a:gd name="connsiteX0" fmla="*/ 0 w 6534150"/>
              <a:gd name="connsiteY0" fmla="*/ 295385 h 479636"/>
              <a:gd name="connsiteX1" fmla="*/ 1047750 w 6534150"/>
              <a:gd name="connsiteY1" fmla="*/ 110 h 479636"/>
              <a:gd name="connsiteX2" fmla="*/ 1981200 w 6534150"/>
              <a:gd name="connsiteY2" fmla="*/ 323960 h 479636"/>
              <a:gd name="connsiteX3" fmla="*/ 2771775 w 6534150"/>
              <a:gd name="connsiteY3" fmla="*/ 476360 h 479636"/>
              <a:gd name="connsiteX4" fmla="*/ 3676650 w 6534150"/>
              <a:gd name="connsiteY4" fmla="*/ 190610 h 479636"/>
              <a:gd name="connsiteX5" fmla="*/ 4124325 w 6534150"/>
              <a:gd name="connsiteY5" fmla="*/ 152510 h 479636"/>
              <a:gd name="connsiteX6" fmla="*/ 4657725 w 6534150"/>
              <a:gd name="connsiteY6" fmla="*/ 276335 h 479636"/>
              <a:gd name="connsiteX7" fmla="*/ 5429250 w 6534150"/>
              <a:gd name="connsiteY7" fmla="*/ 438260 h 479636"/>
              <a:gd name="connsiteX8" fmla="*/ 5953125 w 6534150"/>
              <a:gd name="connsiteY8" fmla="*/ 381110 h 479636"/>
              <a:gd name="connsiteX9" fmla="*/ 6534150 w 6534150"/>
              <a:gd name="connsiteY9" fmla="*/ 228710 h 479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534150" h="479636">
                <a:moveTo>
                  <a:pt x="0" y="295385"/>
                </a:moveTo>
                <a:cubicBezTo>
                  <a:pt x="358775" y="145366"/>
                  <a:pt x="717550" y="-4653"/>
                  <a:pt x="1047750" y="110"/>
                </a:cubicBezTo>
                <a:cubicBezTo>
                  <a:pt x="1377950" y="4872"/>
                  <a:pt x="1693862" y="244585"/>
                  <a:pt x="1981200" y="323960"/>
                </a:cubicBezTo>
                <a:cubicBezTo>
                  <a:pt x="2268538" y="403335"/>
                  <a:pt x="2489200" y="498585"/>
                  <a:pt x="2771775" y="476360"/>
                </a:cubicBezTo>
                <a:cubicBezTo>
                  <a:pt x="3054350" y="454135"/>
                  <a:pt x="3451225" y="244585"/>
                  <a:pt x="3676650" y="190610"/>
                </a:cubicBezTo>
                <a:cubicBezTo>
                  <a:pt x="3902075" y="136635"/>
                  <a:pt x="3960813" y="138223"/>
                  <a:pt x="4124325" y="152510"/>
                </a:cubicBezTo>
                <a:cubicBezTo>
                  <a:pt x="4287837" y="166797"/>
                  <a:pt x="4657725" y="276335"/>
                  <a:pt x="4657725" y="276335"/>
                </a:cubicBezTo>
                <a:cubicBezTo>
                  <a:pt x="4875213" y="323960"/>
                  <a:pt x="5213350" y="420798"/>
                  <a:pt x="5429250" y="438260"/>
                </a:cubicBezTo>
                <a:cubicBezTo>
                  <a:pt x="5645150" y="455722"/>
                  <a:pt x="5768975" y="416035"/>
                  <a:pt x="5953125" y="381110"/>
                </a:cubicBezTo>
                <a:cubicBezTo>
                  <a:pt x="6137275" y="346185"/>
                  <a:pt x="6335712" y="287447"/>
                  <a:pt x="6534150" y="228710"/>
                </a:cubicBezTo>
              </a:path>
            </a:pathLst>
          </a:custGeom>
          <a:noFill/>
          <a:ln>
            <a:solidFill>
              <a:srgbClr val="FFFF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5-Point Star 51"/>
          <p:cNvSpPr/>
          <p:nvPr/>
        </p:nvSpPr>
        <p:spPr>
          <a:xfrm>
            <a:off x="1556409" y="2809875"/>
            <a:ext cx="328542" cy="352020"/>
          </a:xfrm>
          <a:prstGeom prst="star5">
            <a:avLst/>
          </a:prstGeom>
          <a:gradFill>
            <a:gsLst>
              <a:gs pos="0">
                <a:srgbClr val="EA1658"/>
              </a:gs>
              <a:gs pos="80000">
                <a:srgbClr val="FF0000"/>
              </a:gs>
              <a:gs pos="100000">
                <a:schemeClr val="accent6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5-Point Star 52"/>
          <p:cNvSpPr/>
          <p:nvPr/>
        </p:nvSpPr>
        <p:spPr>
          <a:xfrm>
            <a:off x="2544777" y="2838450"/>
            <a:ext cx="328542" cy="352020"/>
          </a:xfrm>
          <a:prstGeom prst="star5">
            <a:avLst/>
          </a:prstGeom>
          <a:gradFill>
            <a:gsLst>
              <a:gs pos="0">
                <a:srgbClr val="EA1658"/>
              </a:gs>
              <a:gs pos="80000">
                <a:srgbClr val="FF0000"/>
              </a:gs>
              <a:gs pos="100000">
                <a:schemeClr val="accent6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5-Point Star 53"/>
          <p:cNvSpPr/>
          <p:nvPr/>
        </p:nvSpPr>
        <p:spPr>
          <a:xfrm>
            <a:off x="3461189" y="3154616"/>
            <a:ext cx="328542" cy="352020"/>
          </a:xfrm>
          <a:prstGeom prst="star5">
            <a:avLst/>
          </a:prstGeom>
          <a:gradFill>
            <a:gsLst>
              <a:gs pos="0">
                <a:srgbClr val="EA1658"/>
              </a:gs>
              <a:gs pos="80000">
                <a:srgbClr val="FF0000"/>
              </a:gs>
              <a:gs pos="100000">
                <a:schemeClr val="accent6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5-Point Star 54"/>
          <p:cNvSpPr/>
          <p:nvPr/>
        </p:nvSpPr>
        <p:spPr>
          <a:xfrm>
            <a:off x="4392703" y="3009900"/>
            <a:ext cx="328542" cy="352020"/>
          </a:xfrm>
          <a:prstGeom prst="star5">
            <a:avLst/>
          </a:prstGeom>
          <a:gradFill>
            <a:gsLst>
              <a:gs pos="0">
                <a:srgbClr val="EA1658"/>
              </a:gs>
              <a:gs pos="80000">
                <a:srgbClr val="FF0000"/>
              </a:gs>
              <a:gs pos="100000">
                <a:schemeClr val="accent6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5-Point Star 55"/>
          <p:cNvSpPr/>
          <p:nvPr/>
        </p:nvSpPr>
        <p:spPr>
          <a:xfrm>
            <a:off x="5512032" y="2913265"/>
            <a:ext cx="328542" cy="352020"/>
          </a:xfrm>
          <a:prstGeom prst="star5">
            <a:avLst/>
          </a:prstGeom>
          <a:gradFill>
            <a:gsLst>
              <a:gs pos="0">
                <a:srgbClr val="EA1658"/>
              </a:gs>
              <a:gs pos="80000">
                <a:srgbClr val="FF0000"/>
              </a:gs>
              <a:gs pos="100000">
                <a:schemeClr val="accent6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5-Point Star 56"/>
          <p:cNvSpPr/>
          <p:nvPr/>
        </p:nvSpPr>
        <p:spPr>
          <a:xfrm>
            <a:off x="6646410" y="3152301"/>
            <a:ext cx="328542" cy="352020"/>
          </a:xfrm>
          <a:prstGeom prst="star5">
            <a:avLst/>
          </a:prstGeom>
          <a:gradFill>
            <a:gsLst>
              <a:gs pos="0">
                <a:srgbClr val="EA1658"/>
              </a:gs>
              <a:gs pos="80000">
                <a:srgbClr val="FF0000"/>
              </a:gs>
              <a:gs pos="100000">
                <a:schemeClr val="accent6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2916469" y="5562600"/>
            <a:ext cx="1762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Optical Probing</a:t>
            </a:r>
            <a:endParaRPr lang="en-US" dirty="0">
              <a:solidFill>
                <a:srgbClr val="FFFF00"/>
              </a:solidFill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 flipH="1" flipV="1">
            <a:off x="1720680" y="3267640"/>
            <a:ext cx="1900760" cy="2294960"/>
          </a:xfrm>
          <a:prstGeom prst="straightConnector1">
            <a:avLst/>
          </a:prstGeom>
          <a:ln w="254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 flipV="1">
            <a:off x="2775910" y="3225800"/>
            <a:ext cx="848342" cy="2339046"/>
          </a:xfrm>
          <a:prstGeom prst="straightConnector1">
            <a:avLst/>
          </a:prstGeom>
          <a:ln w="254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 flipV="1">
            <a:off x="3623607" y="3505311"/>
            <a:ext cx="645" cy="2059535"/>
          </a:xfrm>
          <a:prstGeom prst="straightConnector1">
            <a:avLst/>
          </a:prstGeom>
          <a:ln w="254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3624252" y="3387724"/>
            <a:ext cx="932722" cy="2177122"/>
          </a:xfrm>
          <a:prstGeom prst="straightConnector1">
            <a:avLst/>
          </a:prstGeom>
          <a:ln w="254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endCxn id="28" idx="1"/>
          </p:cNvCxnSpPr>
          <p:nvPr/>
        </p:nvCxnSpPr>
        <p:spPr>
          <a:xfrm flipV="1">
            <a:off x="3624252" y="3180945"/>
            <a:ext cx="1849076" cy="2383901"/>
          </a:xfrm>
          <a:prstGeom prst="straightConnector1">
            <a:avLst/>
          </a:prstGeom>
          <a:ln w="254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V="1">
            <a:off x="3624252" y="3460741"/>
            <a:ext cx="3050765" cy="2104105"/>
          </a:xfrm>
          <a:prstGeom prst="straightConnector1">
            <a:avLst/>
          </a:prstGeom>
          <a:ln w="254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857504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NGSPA?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93712"/>
          </a:xfrm>
        </p:spPr>
        <p:txBody>
          <a:bodyPr/>
          <a:lstStyle/>
          <a:p>
            <a:r>
              <a:rPr lang="en-US" sz="2000" dirty="0" smtClean="0">
                <a:solidFill>
                  <a:srgbClr val="FFFF00"/>
                </a:solidFill>
              </a:rPr>
              <a:t>N</a:t>
            </a:r>
            <a:r>
              <a:rPr lang="en-US" sz="2000" dirty="0" smtClean="0"/>
              <a:t>ext </a:t>
            </a:r>
            <a:r>
              <a:rPr lang="en-US" sz="2000" dirty="0" smtClean="0">
                <a:solidFill>
                  <a:srgbClr val="FFFF00"/>
                </a:solidFill>
              </a:rPr>
              <a:t>G</a:t>
            </a:r>
            <a:r>
              <a:rPr lang="en-US" sz="2000" dirty="0" smtClean="0"/>
              <a:t>eneration </a:t>
            </a:r>
            <a:r>
              <a:rPr lang="en-US" sz="2000" dirty="0" smtClean="0">
                <a:solidFill>
                  <a:srgbClr val="FFFF00"/>
                </a:solidFill>
              </a:rPr>
              <a:t>S</a:t>
            </a:r>
            <a:r>
              <a:rPr lang="en-US" sz="2000" dirty="0" smtClean="0"/>
              <a:t>peed </a:t>
            </a:r>
            <a:r>
              <a:rPr lang="en-US" sz="2000" dirty="0" smtClean="0">
                <a:solidFill>
                  <a:srgbClr val="FFFF00"/>
                </a:solidFill>
              </a:rPr>
              <a:t>P</a:t>
            </a:r>
            <a:r>
              <a:rPr lang="en-US" sz="2000" dirty="0" smtClean="0"/>
              <a:t>ath </a:t>
            </a:r>
            <a:r>
              <a:rPr lang="en-US" sz="2000" dirty="0" smtClean="0">
                <a:solidFill>
                  <a:srgbClr val="FFFF00"/>
                </a:solidFill>
              </a:rPr>
              <a:t>A</a:t>
            </a:r>
            <a:r>
              <a:rPr lang="en-US" sz="2000" dirty="0" smtClean="0"/>
              <a:t>nalyzer</a:t>
            </a:r>
          </a:p>
          <a:p>
            <a:r>
              <a:rPr lang="en-US" sz="2000" dirty="0" smtClean="0"/>
              <a:t>A new CAD tool for preforming speed path isolation</a:t>
            </a:r>
          </a:p>
          <a:p>
            <a:r>
              <a:rPr lang="en-US" sz="2000" dirty="0" smtClean="0"/>
              <a:t>Enables </a:t>
            </a:r>
            <a:r>
              <a:rPr lang="en-US" sz="2000" dirty="0"/>
              <a:t>replacing &gt;$1M optical probing (LADA) machines with CAD application running on a $1K x86 </a:t>
            </a:r>
            <a:r>
              <a:rPr lang="en-US" sz="2000" dirty="0" smtClean="0"/>
              <a:t>server</a:t>
            </a:r>
          </a:p>
          <a:p>
            <a:endParaRPr lang="en-US" sz="2000" dirty="0"/>
          </a:p>
        </p:txBody>
      </p:sp>
      <p:grpSp>
        <p:nvGrpSpPr>
          <p:cNvPr id="6" name="Group 5"/>
          <p:cNvGrpSpPr/>
          <p:nvPr/>
        </p:nvGrpSpPr>
        <p:grpSpPr>
          <a:xfrm>
            <a:off x="1414791" y="3503699"/>
            <a:ext cx="1272800" cy="756140"/>
            <a:chOff x="1067469" y="2285813"/>
            <a:chExt cx="1370260" cy="761255"/>
          </a:xfrm>
          <a:scene3d>
            <a:camera prst="orthographicFront"/>
            <a:lightRig rig="flat" dir="t"/>
          </a:scene3d>
        </p:grpSpPr>
        <p:sp>
          <p:nvSpPr>
            <p:cNvPr id="7" name="Rounded Rectangle 6"/>
            <p:cNvSpPr/>
            <p:nvPr/>
          </p:nvSpPr>
          <p:spPr>
            <a:xfrm>
              <a:off x="1067469" y="2285813"/>
              <a:ext cx="1370260" cy="761255"/>
            </a:xfrm>
            <a:prstGeom prst="roundRect">
              <a:avLst>
                <a:gd name="adj" fmla="val 10000"/>
              </a:avLst>
            </a:prstGeom>
            <a:blipFill rotWithShape="0">
              <a:blip r:embed="rId2"/>
              <a:stretch>
                <a:fillRect/>
              </a:stretch>
            </a:blip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1089765" y="2308109"/>
              <a:ext cx="1325668" cy="71666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4298" tIns="94298" rIns="94298" bIns="94298" numCol="1" spcCol="1270" anchor="ctr" anchorCtr="0">
              <a:noAutofit/>
            </a:bodyPr>
            <a:lstStyle/>
            <a:p>
              <a:pPr algn="ctr" defTabSz="1100138">
                <a:lnSpc>
                  <a:spcPct val="90000"/>
                </a:lnSpc>
                <a:spcAft>
                  <a:spcPct val="35000"/>
                </a:spcAft>
              </a:pPr>
              <a:endParaRPr lang="en-US" sz="2475" b="1" dirty="0">
                <a:solidFill>
                  <a:srgbClr val="C00000"/>
                </a:solidFill>
              </a:endParaRPr>
            </a:p>
          </p:txBody>
        </p:sp>
      </p:grpSp>
      <p:pic>
        <p:nvPicPr>
          <p:cNvPr id="9" name="Picture 2" descr="http://mspmentor.net/site-files/mspmentor.net/files/uploads/2013/04/thinkserv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629" y="3363623"/>
            <a:ext cx="702377" cy="874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triped Right Arrow 9"/>
          <p:cNvSpPr/>
          <p:nvPr/>
        </p:nvSpPr>
        <p:spPr>
          <a:xfrm>
            <a:off x="4063365" y="3486265"/>
            <a:ext cx="1017270" cy="555284"/>
          </a:xfrm>
          <a:prstGeom prst="stripedRightArrow">
            <a:avLst/>
          </a:prstGeom>
          <a:solidFill>
            <a:srgbClr val="FFFF00"/>
          </a:solidFill>
          <a:ln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666881" y="4506640"/>
            <a:ext cx="5402505" cy="17030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Saving machine cost</a:t>
            </a:r>
          </a:p>
          <a:p>
            <a:pPr marL="257175" indent="-257175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Saving machine operators resource</a:t>
            </a:r>
          </a:p>
          <a:p>
            <a:pPr marL="257175" indent="-257175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From serial LADA execution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Parallelized CAD</a:t>
            </a:r>
          </a:p>
          <a:p>
            <a:pPr marL="257175" indent="-257175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From burnt/broken units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Deterministic </a:t>
            </a:r>
            <a:r>
              <a:rPr lang="en-US" dirty="0" smtClean="0"/>
              <a:t>SW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21953" y="2961998"/>
            <a:ext cx="285847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22225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/>
              </a:rPr>
              <a:t>Optical Probing</a:t>
            </a:r>
            <a:endParaRPr lang="en-US" sz="2800" b="1" cap="none" spc="0" dirty="0">
              <a:ln w="22225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rgbClr val="FFFF00"/>
              </a:solidFill>
              <a:effectLst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01825" y="2930983"/>
            <a:ext cx="143398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22225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/>
              </a:rPr>
              <a:t>NGSPA</a:t>
            </a:r>
            <a:endParaRPr lang="en-US" sz="2800" b="1" cap="none" spc="0" dirty="0">
              <a:ln w="22225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rgbClr val="FFFF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1260185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 animBg="1"/>
      <p:bldP spid="11" grpId="0" build="p"/>
      <p:bldP spid="13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Inputs to NGSPA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Gate level schematic model (Structural Verilog)</a:t>
            </a:r>
          </a:p>
          <a:p>
            <a:endParaRPr lang="en-US" dirty="0" smtClean="0"/>
          </a:p>
          <a:p>
            <a:r>
              <a:rPr lang="en-US" dirty="0" smtClean="0"/>
              <a:t>A trace produced by simulating a trace on the RTL</a:t>
            </a:r>
          </a:p>
          <a:p>
            <a:pPr lvl="1"/>
            <a:r>
              <a:rPr lang="en-US" dirty="0" smtClean="0"/>
              <a:t>Either RTL simulation (~overnight)</a:t>
            </a:r>
          </a:p>
          <a:p>
            <a:pPr lvl="1"/>
            <a:r>
              <a:rPr lang="en-US" dirty="0" smtClean="0"/>
              <a:t>Or, Emulation trace (~2 hours)</a:t>
            </a:r>
          </a:p>
          <a:p>
            <a:endParaRPr lang="en-US" dirty="0"/>
          </a:p>
          <a:p>
            <a:r>
              <a:rPr lang="en-US" dirty="0" smtClean="0"/>
              <a:t>Failing scan and failing cycle</a:t>
            </a:r>
          </a:p>
          <a:p>
            <a:endParaRPr lang="en-US" dirty="0"/>
          </a:p>
          <a:p>
            <a:r>
              <a:rPr lang="en-US" dirty="0" smtClean="0"/>
              <a:t>Path length </a:t>
            </a:r>
          </a:p>
          <a:p>
            <a:pPr lvl="1"/>
            <a:r>
              <a:rPr lang="en-US" dirty="0" smtClean="0"/>
              <a:t>10-20 cycles</a:t>
            </a:r>
          </a:p>
          <a:p>
            <a:pPr lvl="1"/>
            <a:endParaRPr lang="en-US" dirty="0"/>
          </a:p>
          <a:p>
            <a:r>
              <a:rPr lang="en-US" dirty="0" smtClean="0"/>
              <a:t>Source and Destination timing domains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6753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/>
          <p:cNvSpPr/>
          <p:nvPr/>
        </p:nvSpPr>
        <p:spPr>
          <a:xfrm>
            <a:off x="838200" y="1387058"/>
            <a:ext cx="7772399" cy="4708942"/>
          </a:xfrm>
          <a:prstGeom prst="rect">
            <a:avLst/>
          </a:prstGeom>
          <a:solidFill>
            <a:schemeClr val="bg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0" rIns="0" bIns="0" rtlCol="0" anchor="t" anchorCtr="0"/>
          <a:lstStyle/>
          <a:p>
            <a:r>
              <a:rPr lang="en-US" sz="1600" dirty="0" smtClean="0">
                <a:solidFill>
                  <a:schemeClr val="tx1"/>
                </a:solidFill>
              </a:rPr>
              <a:t>CORE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2819400" y="2819400"/>
            <a:ext cx="638827" cy="204194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Block1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SRC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552174" y="2819400"/>
            <a:ext cx="638827" cy="886097"/>
          </a:xfrm>
          <a:prstGeom prst="rect">
            <a:avLst/>
          </a:prstGeom>
          <a:solidFill>
            <a:schemeClr val="tx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000" dirty="0" smtClean="0">
                <a:solidFill>
                  <a:schemeClr val="bg2"/>
                </a:solidFill>
              </a:rPr>
              <a:t>Block2</a:t>
            </a:r>
            <a:endParaRPr lang="en-US" sz="1000" dirty="0">
              <a:solidFill>
                <a:schemeClr val="bg2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552174" y="3838304"/>
            <a:ext cx="638827" cy="1023038"/>
          </a:xfrm>
          <a:prstGeom prst="rect">
            <a:avLst/>
          </a:prstGeom>
          <a:solidFill>
            <a:schemeClr val="tx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000" dirty="0" smtClean="0">
                <a:solidFill>
                  <a:schemeClr val="bg2"/>
                </a:solidFill>
              </a:rPr>
              <a:t>Block3</a:t>
            </a:r>
            <a:endParaRPr lang="en-US" sz="1000" dirty="0">
              <a:solidFill>
                <a:schemeClr val="bg2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314174" y="2819400"/>
            <a:ext cx="681690" cy="204194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Block4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DST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489532" y="2819400"/>
            <a:ext cx="638827" cy="1295401"/>
          </a:xfrm>
          <a:prstGeom prst="rect">
            <a:avLst/>
          </a:prstGeom>
          <a:solidFill>
            <a:schemeClr val="tx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000" dirty="0" smtClean="0">
                <a:solidFill>
                  <a:schemeClr val="bg2"/>
                </a:solidFill>
              </a:rPr>
              <a:t>Block5</a:t>
            </a:r>
            <a:endParaRPr lang="en-US" sz="1000" dirty="0">
              <a:solidFill>
                <a:schemeClr val="bg2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219174" y="2819400"/>
            <a:ext cx="720769" cy="1295401"/>
          </a:xfrm>
          <a:prstGeom prst="rect">
            <a:avLst/>
          </a:prstGeom>
          <a:solidFill>
            <a:schemeClr val="tx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000" dirty="0" smtClean="0">
                <a:solidFill>
                  <a:schemeClr val="bg2"/>
                </a:solidFill>
              </a:rPr>
              <a:t>Block6</a:t>
            </a:r>
            <a:endParaRPr lang="en-US" sz="1000" dirty="0">
              <a:solidFill>
                <a:schemeClr val="bg2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838200" y="1371600"/>
            <a:ext cx="7772400" cy="47244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0" rIns="0" bIns="0" rtlCol="0" anchor="t" anchorCtr="0"/>
          <a:lstStyle/>
          <a:p>
            <a:r>
              <a:rPr lang="en-US" sz="1600" dirty="0" smtClean="0">
                <a:solidFill>
                  <a:schemeClr val="tx1"/>
                </a:solidFill>
              </a:rPr>
              <a:t>CORE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423787" y="27432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423787" y="28956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423787" y="30480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2423787" y="32004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2423787" y="33528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2423787" y="35052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2423787" y="36576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2423787" y="38100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2438401" y="39624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2438401" y="41148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2438401" y="42672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438401" y="44196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2438401" y="45720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2438401" y="47244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2438401" y="48768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6477001" y="3395133"/>
            <a:ext cx="76200" cy="76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/>
          <p:cNvSpPr/>
          <p:nvPr/>
        </p:nvSpPr>
        <p:spPr>
          <a:xfrm rot="5400000">
            <a:off x="4117849" y="1549691"/>
            <a:ext cx="1060704" cy="3733800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5029201" y="33528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5029201" y="35052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5029201" y="32004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5029201" y="36576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5029201" y="27432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029201" y="28956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5029201" y="30480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5029201" y="38100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5029201" y="39624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5029201" y="41148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5029201" y="4267201"/>
            <a:ext cx="319414" cy="0"/>
          </a:xfrm>
          <a:prstGeom prst="straightConnector1">
            <a:avLst/>
          </a:prstGeom>
          <a:ln w="12700">
            <a:solidFill>
              <a:srgbClr val="FFFF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2743200" y="2667000"/>
            <a:ext cx="2342367" cy="229470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0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5413333" y="2667001"/>
            <a:ext cx="1597068" cy="161979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000" dirty="0" smtClean="0">
                <a:solidFill>
                  <a:schemeClr val="tx1"/>
                </a:solidFill>
              </a:rPr>
              <a:t>B</a:t>
            </a:r>
            <a:endParaRPr lang="en-US" sz="1000" dirty="0">
              <a:solidFill>
                <a:schemeClr val="tx1"/>
              </a:solidFill>
            </a:endParaRPr>
          </a:p>
        </p:txBody>
      </p:sp>
      <p:grpSp>
        <p:nvGrpSpPr>
          <p:cNvPr id="99" name="Group 98"/>
          <p:cNvGrpSpPr/>
          <p:nvPr/>
        </p:nvGrpSpPr>
        <p:grpSpPr>
          <a:xfrm>
            <a:off x="4038601" y="3429001"/>
            <a:ext cx="76200" cy="152400"/>
            <a:chOff x="1981200" y="609600"/>
            <a:chExt cx="76200" cy="152400"/>
          </a:xfrm>
        </p:grpSpPr>
        <p:sp>
          <p:nvSpPr>
            <p:cNvPr id="72" name="Rounded Rectangle 71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Group 99"/>
          <p:cNvGrpSpPr/>
          <p:nvPr/>
        </p:nvGrpSpPr>
        <p:grpSpPr>
          <a:xfrm>
            <a:off x="2895601" y="3186960"/>
            <a:ext cx="76200" cy="152400"/>
            <a:chOff x="1981200" y="609600"/>
            <a:chExt cx="76200" cy="152400"/>
          </a:xfrm>
        </p:grpSpPr>
        <p:sp>
          <p:nvSpPr>
            <p:cNvPr id="101" name="Rounded Rectangle 100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Group 104"/>
          <p:cNvGrpSpPr/>
          <p:nvPr/>
        </p:nvGrpSpPr>
        <p:grpSpPr>
          <a:xfrm>
            <a:off x="2971801" y="3505201"/>
            <a:ext cx="76200" cy="152400"/>
            <a:chOff x="1981200" y="609600"/>
            <a:chExt cx="76200" cy="152400"/>
          </a:xfrm>
        </p:grpSpPr>
        <p:sp>
          <p:nvSpPr>
            <p:cNvPr id="106" name="Rounded Rectangle 105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7" name="Straight Connector 106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Group 109"/>
          <p:cNvGrpSpPr/>
          <p:nvPr/>
        </p:nvGrpSpPr>
        <p:grpSpPr>
          <a:xfrm>
            <a:off x="3352801" y="3200401"/>
            <a:ext cx="76200" cy="152400"/>
            <a:chOff x="1981200" y="609600"/>
            <a:chExt cx="76200" cy="152400"/>
          </a:xfrm>
        </p:grpSpPr>
        <p:sp>
          <p:nvSpPr>
            <p:cNvPr id="111" name="Rounded Rectangle 110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2" name="Straight Connector 111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Group 114"/>
          <p:cNvGrpSpPr/>
          <p:nvPr/>
        </p:nvGrpSpPr>
        <p:grpSpPr>
          <a:xfrm>
            <a:off x="3733801" y="3429001"/>
            <a:ext cx="76200" cy="152400"/>
            <a:chOff x="1981200" y="609600"/>
            <a:chExt cx="76200" cy="152400"/>
          </a:xfrm>
        </p:grpSpPr>
        <p:sp>
          <p:nvSpPr>
            <p:cNvPr id="116" name="Rounded Rectangle 115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7" name="Straight Connector 116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0" name="Group 119"/>
          <p:cNvGrpSpPr/>
          <p:nvPr/>
        </p:nvGrpSpPr>
        <p:grpSpPr>
          <a:xfrm>
            <a:off x="4429517" y="3189340"/>
            <a:ext cx="76200" cy="152400"/>
            <a:chOff x="1981200" y="609600"/>
            <a:chExt cx="76200" cy="152400"/>
          </a:xfrm>
        </p:grpSpPr>
        <p:sp>
          <p:nvSpPr>
            <p:cNvPr id="121" name="Rounded Rectangle 120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Connector 121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5" name="Group 124"/>
          <p:cNvGrpSpPr/>
          <p:nvPr/>
        </p:nvGrpSpPr>
        <p:grpSpPr>
          <a:xfrm>
            <a:off x="4702665" y="3467100"/>
            <a:ext cx="76200" cy="152400"/>
            <a:chOff x="1981200" y="609600"/>
            <a:chExt cx="76200" cy="152400"/>
          </a:xfrm>
        </p:grpSpPr>
        <p:sp>
          <p:nvSpPr>
            <p:cNvPr id="126" name="Rounded Rectangle 125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7" name="Straight Connector 126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0" name="Group 129"/>
          <p:cNvGrpSpPr/>
          <p:nvPr/>
        </p:nvGrpSpPr>
        <p:grpSpPr>
          <a:xfrm>
            <a:off x="5562601" y="3352801"/>
            <a:ext cx="76200" cy="152400"/>
            <a:chOff x="1981200" y="609600"/>
            <a:chExt cx="76200" cy="152400"/>
          </a:xfrm>
        </p:grpSpPr>
        <p:sp>
          <p:nvSpPr>
            <p:cNvPr id="131" name="Rounded Rectangle 130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2" name="Straight Connector 131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5" name="Group 134"/>
          <p:cNvGrpSpPr/>
          <p:nvPr/>
        </p:nvGrpSpPr>
        <p:grpSpPr>
          <a:xfrm>
            <a:off x="3352801" y="3581401"/>
            <a:ext cx="76200" cy="152400"/>
            <a:chOff x="1981200" y="609600"/>
            <a:chExt cx="76200" cy="152400"/>
          </a:xfrm>
        </p:grpSpPr>
        <p:sp>
          <p:nvSpPr>
            <p:cNvPr id="136" name="Rounded Rectangle 135"/>
            <p:cNvSpPr/>
            <p:nvPr/>
          </p:nvSpPr>
          <p:spPr>
            <a:xfrm>
              <a:off x="1981200" y="609600"/>
              <a:ext cx="76200" cy="1524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7" name="Straight Connector 136"/>
            <p:cNvCxnSpPr/>
            <p:nvPr/>
          </p:nvCxnSpPr>
          <p:spPr>
            <a:xfrm flipH="1" flipV="1">
              <a:off x="1982429" y="710458"/>
              <a:ext cx="38100" cy="2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>
              <a:off x="2020529" y="636639"/>
              <a:ext cx="0" cy="762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flipH="1">
              <a:off x="2020529" y="636639"/>
              <a:ext cx="333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6" name="Straight Arrow Connector 85"/>
          <p:cNvCxnSpPr>
            <a:stCxn id="87" idx="4"/>
          </p:cNvCxnSpPr>
          <p:nvPr/>
        </p:nvCxnSpPr>
        <p:spPr>
          <a:xfrm flipH="1">
            <a:off x="6553201" y="1752600"/>
            <a:ext cx="914399" cy="1600201"/>
          </a:xfrm>
          <a:prstGeom prst="straightConnector1">
            <a:avLst/>
          </a:prstGeom>
          <a:ln w="190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Oval 86"/>
          <p:cNvSpPr/>
          <p:nvPr/>
        </p:nvSpPr>
        <p:spPr>
          <a:xfrm>
            <a:off x="6858000" y="1143000"/>
            <a:ext cx="1219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2"/>
                </a:solidFill>
              </a:rPr>
              <a:t>Failing </a:t>
            </a:r>
            <a:r>
              <a:rPr lang="en-US" sz="1200" dirty="0" err="1">
                <a:solidFill>
                  <a:schemeClr val="bg2"/>
                </a:solidFill>
              </a:rPr>
              <a:t>S</a:t>
            </a:r>
            <a:r>
              <a:rPr lang="en-US" sz="1200" dirty="0" err="1" smtClean="0">
                <a:solidFill>
                  <a:schemeClr val="bg2"/>
                </a:solidFill>
              </a:rPr>
              <a:t>canout</a:t>
            </a:r>
            <a:endParaRPr lang="en-US" sz="1200" dirty="0">
              <a:solidFill>
                <a:schemeClr val="bg2"/>
              </a:solidFill>
            </a:endParaRPr>
          </a:p>
        </p:txBody>
      </p:sp>
      <p:sp>
        <p:nvSpPr>
          <p:cNvPr id="88" name="Oval 87"/>
          <p:cNvSpPr/>
          <p:nvPr/>
        </p:nvSpPr>
        <p:spPr>
          <a:xfrm>
            <a:off x="609600" y="4038600"/>
            <a:ext cx="1219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2"/>
                </a:solidFill>
              </a:rPr>
              <a:t>SRC Domain</a:t>
            </a:r>
            <a:endParaRPr lang="en-US" sz="1200" dirty="0">
              <a:solidFill>
                <a:schemeClr val="bg2"/>
              </a:solidFill>
            </a:endParaRPr>
          </a:p>
        </p:txBody>
      </p:sp>
      <p:cxnSp>
        <p:nvCxnSpPr>
          <p:cNvPr id="89" name="Straight Arrow Connector 88"/>
          <p:cNvCxnSpPr>
            <a:stCxn id="88" idx="6"/>
          </p:cNvCxnSpPr>
          <p:nvPr/>
        </p:nvCxnSpPr>
        <p:spPr>
          <a:xfrm flipV="1">
            <a:off x="1828800" y="4114801"/>
            <a:ext cx="1371600" cy="228599"/>
          </a:xfrm>
          <a:prstGeom prst="straightConnector1">
            <a:avLst/>
          </a:prstGeom>
          <a:ln w="190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Oval 89"/>
          <p:cNvSpPr/>
          <p:nvPr/>
        </p:nvSpPr>
        <p:spPr>
          <a:xfrm>
            <a:off x="685800" y="5105400"/>
            <a:ext cx="1219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2"/>
                </a:solidFill>
              </a:rPr>
              <a:t>DST </a:t>
            </a:r>
            <a:r>
              <a:rPr lang="en-US" sz="1200" dirty="0" err="1" smtClean="0">
                <a:solidFill>
                  <a:schemeClr val="bg2"/>
                </a:solidFill>
              </a:rPr>
              <a:t>Doamin</a:t>
            </a:r>
            <a:endParaRPr lang="en-US" sz="1200" dirty="0">
              <a:solidFill>
                <a:schemeClr val="bg2"/>
              </a:solidFill>
            </a:endParaRPr>
          </a:p>
        </p:txBody>
      </p:sp>
      <p:cxnSp>
        <p:nvCxnSpPr>
          <p:cNvPr id="91" name="Straight Arrow Connector 90"/>
          <p:cNvCxnSpPr>
            <a:stCxn id="90" idx="6"/>
          </p:cNvCxnSpPr>
          <p:nvPr/>
        </p:nvCxnSpPr>
        <p:spPr>
          <a:xfrm flipV="1">
            <a:off x="1905000" y="4114801"/>
            <a:ext cx="2597184" cy="1295399"/>
          </a:xfrm>
          <a:prstGeom prst="straightConnector1">
            <a:avLst/>
          </a:prstGeom>
          <a:ln w="190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19158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animBg="1"/>
      <p:bldP spid="47" grpId="0" animBg="1"/>
      <p:bldP spid="48" grpId="0" animBg="1"/>
      <p:bldP spid="54" grpId="0" animBg="1"/>
      <p:bldP spid="55" grpId="0" animBg="1"/>
      <p:bldP spid="57" grpId="0" animBg="1"/>
      <p:bldP spid="60" grpId="0" animBg="1"/>
      <p:bldP spid="18" grpId="0" animBg="1"/>
      <p:bldP spid="19" grpId="0" animBg="1"/>
      <p:bldP spid="46" grpId="0" animBg="1"/>
      <p:bldP spid="56" grpId="0" animBg="1"/>
      <p:bldP spid="87" grpId="0" animBg="1"/>
      <p:bldP spid="88" grpId="0" animBg="1"/>
      <p:bldP spid="90" grpId="0" animBg="1"/>
    </p:bldLst>
  </p:timing>
</p:sld>
</file>

<file path=ppt/theme/theme1.xml><?xml version="1.0" encoding="utf-8"?>
<a:theme xmlns:a="http://schemas.openxmlformats.org/drawingml/2006/main" name="pollace">
  <a:themeElements>
    <a:clrScheme name="pollace 15">
      <a:dk1>
        <a:srgbClr val="000000"/>
      </a:dk1>
      <a:lt1>
        <a:srgbClr val="FFFFFF"/>
      </a:lt1>
      <a:dk2>
        <a:srgbClr val="0034FF"/>
      </a:dk2>
      <a:lt2>
        <a:srgbClr val="FFCC00"/>
      </a:lt2>
      <a:accent1>
        <a:srgbClr val="66CC33"/>
      </a:accent1>
      <a:accent2>
        <a:srgbClr val="FF6600"/>
      </a:accent2>
      <a:accent3>
        <a:srgbClr val="AAAEFF"/>
      </a:accent3>
      <a:accent4>
        <a:srgbClr val="DADADA"/>
      </a:accent4>
      <a:accent5>
        <a:srgbClr val="B8E2AD"/>
      </a:accent5>
      <a:accent6>
        <a:srgbClr val="E75C00"/>
      </a:accent6>
      <a:hlink>
        <a:srgbClr val="5BB3B9"/>
      </a:hlink>
      <a:folHlink>
        <a:srgbClr val="FF0099"/>
      </a:folHlink>
    </a:clrScheme>
    <a:fontScheme name="pollac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olla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la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la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la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la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lla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la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la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la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la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la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la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lace 13">
        <a:dk1>
          <a:srgbClr val="336699"/>
        </a:dk1>
        <a:lt1>
          <a:srgbClr val="FFFFFF"/>
        </a:lt1>
        <a:dk2>
          <a:srgbClr val="000000"/>
        </a:dk2>
        <a:lt2>
          <a:srgbClr val="FFCC00"/>
        </a:lt2>
        <a:accent1>
          <a:srgbClr val="00CC00"/>
        </a:accent1>
        <a:accent2>
          <a:srgbClr val="FF3300"/>
        </a:accent2>
        <a:accent3>
          <a:srgbClr val="AAAAAA"/>
        </a:accent3>
        <a:accent4>
          <a:srgbClr val="DADADA"/>
        </a:accent4>
        <a:accent5>
          <a:srgbClr val="AAE2AA"/>
        </a:accent5>
        <a:accent6>
          <a:srgbClr val="E72D00"/>
        </a:accent6>
        <a:hlink>
          <a:srgbClr val="9933FF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lace 14">
        <a:dk1>
          <a:srgbClr val="000000"/>
        </a:dk1>
        <a:lt1>
          <a:srgbClr val="FFFFFF"/>
        </a:lt1>
        <a:dk2>
          <a:srgbClr val="0034FF"/>
        </a:dk2>
        <a:lt2>
          <a:srgbClr val="FFCC00"/>
        </a:lt2>
        <a:accent1>
          <a:srgbClr val="00CC00"/>
        </a:accent1>
        <a:accent2>
          <a:srgbClr val="FF3300"/>
        </a:accent2>
        <a:accent3>
          <a:srgbClr val="AAAEFF"/>
        </a:accent3>
        <a:accent4>
          <a:srgbClr val="DADADA"/>
        </a:accent4>
        <a:accent5>
          <a:srgbClr val="AAE2AA"/>
        </a:accent5>
        <a:accent6>
          <a:srgbClr val="E72D00"/>
        </a:accent6>
        <a:hlink>
          <a:srgbClr val="9933FF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llace 15">
        <a:dk1>
          <a:srgbClr val="000000"/>
        </a:dk1>
        <a:lt1>
          <a:srgbClr val="FFFFFF"/>
        </a:lt1>
        <a:dk2>
          <a:srgbClr val="0034FF"/>
        </a:dk2>
        <a:lt2>
          <a:srgbClr val="FFCC00"/>
        </a:lt2>
        <a:accent1>
          <a:srgbClr val="66CC33"/>
        </a:accent1>
        <a:accent2>
          <a:srgbClr val="FF6600"/>
        </a:accent2>
        <a:accent3>
          <a:srgbClr val="AAAEFF"/>
        </a:accent3>
        <a:accent4>
          <a:srgbClr val="DADADA"/>
        </a:accent4>
        <a:accent5>
          <a:srgbClr val="B8E2AD"/>
        </a:accent5>
        <a:accent6>
          <a:srgbClr val="E75C00"/>
        </a:accent6>
        <a:hlink>
          <a:srgbClr val="5BB3B9"/>
        </a:hlink>
        <a:folHlink>
          <a:srgbClr val="FF00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2243</TotalTime>
  <Words>995</Words>
  <Application>Microsoft Office PowerPoint</Application>
  <PresentationFormat>On-screen Show (4:3)</PresentationFormat>
  <Paragraphs>456</Paragraphs>
  <Slides>26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Courier New</vt:lpstr>
      <vt:lpstr>Times New Roman</vt:lpstr>
      <vt:lpstr>Verdana</vt:lpstr>
      <vt:lpstr>Wingdings</vt:lpstr>
      <vt:lpstr>pollace</vt:lpstr>
      <vt:lpstr>Visio</vt:lpstr>
      <vt:lpstr>Post-silicon Timing Diagnosis Made Simple using Formal Technology</vt:lpstr>
      <vt:lpstr>Agenda</vt:lpstr>
      <vt:lpstr>Static Timing Analysis</vt:lpstr>
      <vt:lpstr>Post-silicon Speed Debug</vt:lpstr>
      <vt:lpstr>How it was done so far</vt:lpstr>
      <vt:lpstr>Timing Domains</vt:lpstr>
      <vt:lpstr>What is NGSPA?</vt:lpstr>
      <vt:lpstr>Inputs to NGSPA</vt:lpstr>
      <vt:lpstr>How it works</vt:lpstr>
      <vt:lpstr>A speed path</vt:lpstr>
      <vt:lpstr>Our approach for isolating speed paths</vt:lpstr>
      <vt:lpstr>Using SAT for Backward propagation</vt:lpstr>
      <vt:lpstr>Finding Speed paths</vt:lpstr>
      <vt:lpstr>First Challenge: Reconverging logic</vt:lpstr>
      <vt:lpstr>In a more general way</vt:lpstr>
      <vt:lpstr>Handling Reconverging Paths</vt:lpstr>
      <vt:lpstr>Second Challenge: Dealing with complexity</vt:lpstr>
      <vt:lpstr>Iterative Cone Expansion</vt:lpstr>
      <vt:lpstr>Iterative Cone Expansion</vt:lpstr>
      <vt:lpstr>Results</vt:lpstr>
      <vt:lpstr>How speed paths looks like</vt:lpstr>
      <vt:lpstr>Results</vt:lpstr>
      <vt:lpstr>Progress so far</vt:lpstr>
      <vt:lpstr>Future work</vt:lpstr>
      <vt:lpstr>Summary</vt:lpstr>
      <vt:lpstr>PowerPoint Presentation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Waffer</dc:title>
  <dc:creator>lrasmuss</dc:creator>
  <cp:lastModifiedBy>Kaiss, Daher</cp:lastModifiedBy>
  <cp:revision>279</cp:revision>
  <dcterms:created xsi:type="dcterms:W3CDTF">2005-09-21T20:15:52Z</dcterms:created>
  <dcterms:modified xsi:type="dcterms:W3CDTF">2014-10-23T12:46:53Z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Category">
    <vt:lpwstr>Power Point Foils (.ppt)</vt:lpwstr>
  </property>
</Properties>
</file>