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0" r:id="rId7"/>
    <p:sldId id="281" r:id="rId8"/>
    <p:sldId id="282" r:id="rId9"/>
    <p:sldId id="283" r:id="rId10"/>
    <p:sldId id="258" r:id="rId11"/>
    <p:sldId id="264" r:id="rId12"/>
    <p:sldId id="265" r:id="rId13"/>
    <p:sldId id="267" r:id="rId14"/>
    <p:sldId id="268" r:id="rId15"/>
    <p:sldId id="266" r:id="rId16"/>
    <p:sldId id="269" r:id="rId17"/>
    <p:sldId id="271" r:id="rId18"/>
    <p:sldId id="272" r:id="rId19"/>
    <p:sldId id="273" r:id="rId20"/>
    <p:sldId id="274" r:id="rId21"/>
    <p:sldId id="270" r:id="rId22"/>
    <p:sldId id="276" r:id="rId23"/>
    <p:sldId id="277" r:id="rId24"/>
    <p:sldId id="275" r:id="rId25"/>
    <p:sldId id="262" r:id="rId26"/>
    <p:sldId id="278" r:id="rId27"/>
    <p:sldId id="260" r:id="rId28"/>
    <p:sldId id="263" r:id="rId29"/>
    <p:sldId id="261" r:id="rId30"/>
    <p:sldId id="27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9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0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6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2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62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4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5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4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0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CAAEB-43AB-495D-BD9F-B10D3BC4745F}" type="datetimeFigureOut">
              <a:rPr lang="en-US" smtClean="0"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2E30D-831D-412C-8DF3-582C7D88C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6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Program Transformation For Faster Goal-Directed 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Akash Lal, </a:t>
            </a:r>
            <a:r>
              <a:rPr lang="en-US" u="sng" dirty="0" smtClean="0"/>
              <a:t>Shaz Qadeer</a:t>
            </a:r>
          </a:p>
          <a:p>
            <a:r>
              <a:rPr lang="en-US" dirty="0" smtClean="0"/>
              <a:t>Microsoft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45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4271" y="1436915"/>
            <a:ext cx="259077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global variables</a:t>
            </a:r>
          </a:p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s, g: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0; g := 1;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8787" y="1436915"/>
            <a:ext cx="208422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P2();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P2();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P2()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8746" y="1436915"/>
            <a:ext cx="32239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loop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(g == 1) Open();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Close();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9363" y="1436915"/>
            <a:ext cx="233749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Open()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1; 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Close()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&gt;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s :=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33555" y="4576236"/>
            <a:ext cx="5115191" cy="180504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 smtClean="0"/>
              <a:t>Corral, forward</a:t>
            </a:r>
          </a:p>
          <a:p>
            <a:endParaRPr lang="en-US" dirty="0" smtClean="0"/>
          </a:p>
          <a:p>
            <a:r>
              <a:rPr lang="en-US" dirty="0" smtClean="0"/>
              <a:t>Full inlining: O(2^n)*R, Or</a:t>
            </a:r>
          </a:p>
          <a:p>
            <a:r>
              <a:rPr lang="en-US" dirty="0" smtClean="0"/>
              <a:t>Produce the invariant for each Pi: </a:t>
            </a:r>
          </a:p>
          <a:p>
            <a:r>
              <a:rPr lang="en-US" dirty="0" smtClean="0"/>
              <a:t>old(g</a:t>
            </a:r>
            <a:r>
              <a:rPr lang="en-US" dirty="0"/>
              <a:t>) == 1 </a:t>
            </a:r>
            <a:r>
              <a:rPr lang="en-US" dirty="0" smtClean="0"/>
              <a:t>==&gt; </a:t>
            </a:r>
            <a:r>
              <a:rPr lang="en-US" dirty="0"/>
              <a:t>(</a:t>
            </a:r>
            <a:r>
              <a:rPr lang="en-US" dirty="0" smtClean="0"/>
              <a:t>s == </a:t>
            </a:r>
            <a:r>
              <a:rPr lang="en-US" dirty="0"/>
              <a:t>old(s) &amp;&amp; </a:t>
            </a:r>
            <a:r>
              <a:rPr lang="en-US" dirty="0"/>
              <a:t>!err)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38609" y="4576236"/>
            <a:ext cx="5115191" cy="180504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 smtClean="0"/>
              <a:t>Corral, backward</a:t>
            </a:r>
          </a:p>
          <a:p>
            <a:endParaRPr lang="en-US" dirty="0" smtClean="0"/>
          </a:p>
          <a:p>
            <a:r>
              <a:rPr lang="en-US" dirty="0" smtClean="0"/>
              <a:t>Full inlining: O(2^n)*R, Or</a:t>
            </a:r>
          </a:p>
          <a:p>
            <a:r>
              <a:rPr lang="en-US" dirty="0" smtClean="0"/>
              <a:t>Produce the precondition for each Pi: </a:t>
            </a:r>
          </a:p>
          <a:p>
            <a:r>
              <a:rPr lang="en-US" dirty="0" smtClean="0"/>
              <a:t>(g ==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4271" y="1436915"/>
            <a:ext cx="259077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global variables</a:t>
            </a:r>
          </a:p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s, g: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0; g := 1;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8787" y="1436915"/>
            <a:ext cx="208422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P2();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P2();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P2()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8746" y="1436915"/>
            <a:ext cx="32239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loop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(g == 1) Open();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Close();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9363" y="1436915"/>
            <a:ext cx="233749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Open()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1; 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Close()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&gt;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s :=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33555" y="4576236"/>
            <a:ext cx="5115191" cy="180504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u="sng" dirty="0" smtClean="0"/>
              <a:t>After our transformation:</a:t>
            </a:r>
          </a:p>
          <a:p>
            <a:endParaRPr lang="en-US" dirty="0" smtClean="0"/>
          </a:p>
          <a:p>
            <a:r>
              <a:rPr lang="en-US" dirty="0" smtClean="0"/>
              <a:t>(Corral, </a:t>
            </a:r>
            <a:r>
              <a:rPr lang="en-US" dirty="0"/>
              <a:t>forward = Corral, </a:t>
            </a:r>
            <a:r>
              <a:rPr lang="en-US" dirty="0" smtClean="0"/>
              <a:t>backward) </a:t>
            </a:r>
            <a:r>
              <a:rPr lang="en-US" dirty="0"/>
              <a:t>: </a:t>
            </a:r>
            <a:r>
              <a:rPr lang="en-US" dirty="0" smtClean="0"/>
              <a:t>O(1)</a:t>
            </a:r>
          </a:p>
          <a:p>
            <a:r>
              <a:rPr lang="en-US" dirty="0" smtClean="0"/>
              <a:t>No invariants needed!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50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042"/>
            <a:ext cx="10515600" cy="5058888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Key Guarantee</a:t>
            </a:r>
            <a:r>
              <a:rPr lang="en-US" dirty="0" smtClean="0"/>
              <a:t>: Lift all assertions to main, that is for any procedure call, it will be to a procedure that cannot fail</a:t>
            </a:r>
          </a:p>
          <a:p>
            <a:endParaRPr lang="en-US" dirty="0"/>
          </a:p>
          <a:p>
            <a:r>
              <a:rPr lang="en-US" dirty="0" smtClean="0"/>
              <a:t>How?</a:t>
            </a:r>
          </a:p>
          <a:p>
            <a:endParaRPr lang="en-US" dirty="0"/>
          </a:p>
          <a:p>
            <a:r>
              <a:rPr lang="en-US" dirty="0" smtClean="0"/>
              <a:t>Call-Return semantics: a procedure call stores the return address on the stack, jumps to the procedure, and on exit returns to the address on stack.</a:t>
            </a:r>
          </a:p>
          <a:p>
            <a:r>
              <a:rPr lang="en-US" dirty="0" smtClean="0"/>
              <a:t>When a procedure call doesn’t fail, then we already have our guarantee</a:t>
            </a:r>
          </a:p>
          <a:p>
            <a:r>
              <a:rPr lang="en-US" dirty="0" smtClean="0"/>
              <a:t>When a procedure call will fail then we don’t need the return address!</a:t>
            </a:r>
          </a:p>
        </p:txBody>
      </p:sp>
    </p:spTree>
    <p:extLst>
      <p:ext uri="{BB962C8B-B14F-4D97-AF65-F5344CB8AC3E}">
        <p14:creationId xmlns:p14="http://schemas.microsoft.com/office/powerpoint/2010/main" val="3593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6231" y="2541321"/>
            <a:ext cx="195758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...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foo();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77652" y="1935680"/>
                <a:ext cx="3857146" cy="342305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...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</a:t>
                </a:r>
                <a:r>
                  <a:rPr lang="en-US" dirty="0" smtClean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// guess if the call fails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if(*) 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   </a:t>
                </a:r>
                <a:r>
                  <a:rPr lang="en-US" dirty="0" smtClean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// it does!</a:t>
                </a:r>
              </a:p>
              <a:p>
                <a:r>
                  <a:rPr lang="en-US" dirty="0" smtClean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 else 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   </a:t>
                </a:r>
                <a:r>
                  <a:rPr lang="en-US" dirty="0" smtClean="0">
                    <a:solidFill>
                      <a:srgbClr val="00B05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// it doesn’t!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...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7652" y="1935680"/>
                <a:ext cx="3857146" cy="3423053"/>
              </a:xfrm>
              <a:prstGeom prst="rect">
                <a:avLst/>
              </a:prstGeom>
              <a:blipFill rotWithShape="0">
                <a:blip r:embed="rId2"/>
                <a:stretch>
                  <a:fillRect l="-1102" t="-888" r="-315" b="-1776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Arrow 5"/>
          <p:cNvSpPr/>
          <p:nvPr/>
        </p:nvSpPr>
        <p:spPr>
          <a:xfrm>
            <a:off x="3586348" y="3146962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/>
          <p:cNvSpPr/>
          <p:nvPr/>
        </p:nvSpPr>
        <p:spPr>
          <a:xfrm>
            <a:off x="517567" y="4266203"/>
            <a:ext cx="2083130" cy="2185060"/>
          </a:xfrm>
          <a:prstGeom prst="wedgeRectCallout">
            <a:avLst>
              <a:gd name="adj1" fmla="val 49671"/>
              <a:gd name="adj2" fmla="val -912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procedure foo() </a:t>
            </a:r>
          </a:p>
          <a:p>
            <a:r>
              <a:rPr lang="en-US" dirty="0" smtClean="0"/>
              <a:t>{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foo_start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 …</a:t>
            </a:r>
          </a:p>
          <a:p>
            <a:r>
              <a:rPr lang="en-US" dirty="0"/>
              <a:t> </a:t>
            </a:r>
            <a:r>
              <a:rPr lang="en-US" dirty="0" smtClean="0"/>
              <a:t>  assert blah;</a:t>
            </a:r>
            <a:endParaRPr lang="en-US" dirty="0"/>
          </a:p>
          <a:p>
            <a:r>
              <a:rPr lang="en-US" dirty="0" smtClean="0"/>
              <a:t>   …</a:t>
            </a:r>
          </a:p>
          <a:p>
            <a:r>
              <a:rPr lang="en-US" dirty="0"/>
              <a:t> </a:t>
            </a:r>
            <a:r>
              <a:rPr lang="en-US" dirty="0" smtClean="0"/>
              <a:t>  return;</a:t>
            </a:r>
          </a:p>
          <a:p>
            <a:r>
              <a:rPr lang="en-US" dirty="0"/>
              <a:t>}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9397067" y="1836219"/>
            <a:ext cx="2083130" cy="1410204"/>
          </a:xfrm>
          <a:prstGeom prst="wedgeRectCallout">
            <a:avLst>
              <a:gd name="adj1" fmla="val -132751"/>
              <a:gd name="adj2" fmla="val 6745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 smtClean="0"/>
              <a:t>foo_start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 …</a:t>
            </a:r>
          </a:p>
          <a:p>
            <a:r>
              <a:rPr lang="en-US" dirty="0"/>
              <a:t> </a:t>
            </a:r>
            <a:r>
              <a:rPr lang="en-US" dirty="0" smtClean="0"/>
              <a:t>  assert blah;</a:t>
            </a:r>
            <a:endParaRPr lang="en-US" dirty="0"/>
          </a:p>
          <a:p>
            <a:r>
              <a:rPr lang="en-US" dirty="0" smtClean="0"/>
              <a:t>   …</a:t>
            </a:r>
          </a:p>
          <a:p>
            <a:r>
              <a:rPr lang="en-US" dirty="0"/>
              <a:t> </a:t>
            </a:r>
            <a:r>
              <a:rPr lang="en-US" dirty="0" smtClean="0"/>
              <a:t>  assume false;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ular Callout 10"/>
              <p:cNvSpPr/>
              <p:nvPr/>
            </p:nvSpPr>
            <p:spPr>
              <a:xfrm>
                <a:off x="9397067" y="3895109"/>
                <a:ext cx="2083130" cy="2308600"/>
              </a:xfrm>
              <a:prstGeom prst="wedgeRectCallout">
                <a:avLst>
                  <a:gd name="adj1" fmla="val -157834"/>
                  <a:gd name="adj2" fmla="val -34185"/>
                </a:avLst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dirty="0" smtClean="0"/>
                  <a:t>procedure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/>
                  <a:t>() </a:t>
                </a:r>
              </a:p>
              <a:p>
                <a:r>
                  <a:rPr lang="en-US" dirty="0" smtClean="0"/>
                  <a:t>{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foo_start</a:t>
                </a:r>
                <a:r>
                  <a:rPr lang="en-US" dirty="0" smtClean="0"/>
                  <a:t>:</a:t>
                </a:r>
              </a:p>
              <a:p>
                <a:r>
                  <a:rPr lang="en-US" dirty="0" smtClean="0"/>
                  <a:t>      …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assume blah;</a:t>
                </a:r>
                <a:endParaRPr lang="en-US" dirty="0"/>
              </a:p>
              <a:p>
                <a:r>
                  <a:rPr lang="en-US" dirty="0" smtClean="0"/>
                  <a:t>   …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return;</a:t>
                </a:r>
              </a:p>
              <a:p>
                <a:r>
                  <a:rPr lang="en-US" dirty="0"/>
                  <a:t>}</a:t>
                </a:r>
              </a:p>
            </p:txBody>
          </p:sp>
        </mc:Choice>
        <mc:Fallback xmlns="">
          <p:sp>
            <p:nvSpPr>
              <p:cNvPr id="11" name="Rectangular Callout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7067" y="3895109"/>
                <a:ext cx="2083130" cy="2308600"/>
              </a:xfrm>
              <a:prstGeom prst="wedgeRectCallout">
                <a:avLst>
                  <a:gd name="adj1" fmla="val -157834"/>
                  <a:gd name="adj2" fmla="val -34185"/>
                </a:avLst>
              </a:prstGeom>
              <a:blipFill rotWithShape="0">
                <a:blip r:embed="rId3"/>
                <a:stretch>
                  <a:fillRect t="-526" b="-3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693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3362" y="1446970"/>
            <a:ext cx="183095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foo();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e1;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foo()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bar();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e2;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bar()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e3;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76655" y="1446970"/>
                <a:ext cx="7320099" cy="50917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main() 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if(*)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 else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assert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e1;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...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e2;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e3;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655" y="1446970"/>
                <a:ext cx="7320099" cy="5091779"/>
              </a:xfrm>
              <a:prstGeom prst="rect">
                <a:avLst/>
              </a:prstGeom>
              <a:blipFill rotWithShape="0">
                <a:blip r:embed="rId2"/>
                <a:stretch>
                  <a:fillRect l="-665" t="-477" b="-107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Arrow 5"/>
          <p:cNvSpPr/>
          <p:nvPr/>
        </p:nvSpPr>
        <p:spPr>
          <a:xfrm>
            <a:off x="2344144" y="3512542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981388" y="1690688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22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3362" y="1446970"/>
            <a:ext cx="183095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foo();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e1;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foo()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bar();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e2;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bar()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e3;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76655" y="1446970"/>
                <a:ext cx="7320099" cy="50917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main() 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if(*)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 else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assert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e1;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...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e2;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e3;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655" y="1446970"/>
                <a:ext cx="7320099" cy="5091779"/>
              </a:xfrm>
              <a:prstGeom prst="rect">
                <a:avLst/>
              </a:prstGeom>
              <a:blipFill rotWithShape="0">
                <a:blip r:embed="rId2"/>
                <a:stretch>
                  <a:fillRect l="-665" t="-477" b="-107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Arrow 5"/>
          <p:cNvSpPr/>
          <p:nvPr/>
        </p:nvSpPr>
        <p:spPr>
          <a:xfrm>
            <a:off x="2344144" y="3512542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45858" y="1593619"/>
            <a:ext cx="19575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foo_start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bar();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e2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assume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false;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0811" y="1593619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489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3362" y="1446970"/>
            <a:ext cx="183095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foo();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e1;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foo()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bar();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e2;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bar()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e3;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76655" y="1446970"/>
                <a:ext cx="7320099" cy="50917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main() 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if(*)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 else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assert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e1;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...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e2;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e3;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655" y="1446970"/>
                <a:ext cx="7320099" cy="5091779"/>
              </a:xfrm>
              <a:prstGeom prst="rect">
                <a:avLst/>
              </a:prstGeom>
              <a:blipFill rotWithShape="0">
                <a:blip r:embed="rId2"/>
                <a:stretch>
                  <a:fillRect l="-665" t="-477" b="-107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Arrow 5"/>
          <p:cNvSpPr/>
          <p:nvPr/>
        </p:nvSpPr>
        <p:spPr>
          <a:xfrm>
            <a:off x="2344144" y="3512542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745858" y="1593619"/>
                <a:ext cx="2464136" cy="23144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: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if(*) {</a:t>
                </a:r>
              </a:p>
              <a:p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bar_start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 else {</a:t>
                </a:r>
              </a:p>
              <a:p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call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assert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e2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false;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858" y="1593619"/>
                <a:ext cx="2464136" cy="2314416"/>
              </a:xfrm>
              <a:prstGeom prst="rect">
                <a:avLst/>
              </a:prstGeom>
              <a:blipFill rotWithShape="0">
                <a:blip r:embed="rId3"/>
                <a:stretch>
                  <a:fillRect l="-2228" t="-1316" r="-990" b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106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3362" y="1446970"/>
            <a:ext cx="183095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foo();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e1;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foo()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call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bar();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e2;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bar()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e3;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76655" y="1446970"/>
                <a:ext cx="7977145" cy="50917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main() {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if(*)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 else {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   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assert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e1;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𝑓𝑜𝑜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...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call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e2;</a:t>
                </a:r>
              </a:p>
              <a:p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  <a:p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 {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e3;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  <a:endParaRPr lang="en-US" dirty="0" smtClean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655" y="1446970"/>
                <a:ext cx="7977145" cy="5091779"/>
              </a:xfrm>
              <a:prstGeom prst="rect">
                <a:avLst/>
              </a:prstGeom>
              <a:blipFill rotWithShape="0">
                <a:blip r:embed="rId2"/>
                <a:stretch>
                  <a:fillRect l="-610" t="-477" b="-107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Arrow 5"/>
          <p:cNvSpPr/>
          <p:nvPr/>
        </p:nvSpPr>
        <p:spPr>
          <a:xfrm>
            <a:off x="2344144" y="3512542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219650" y="1593619"/>
                <a:ext cx="2464136" cy="23144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foo_start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: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if(*) {</a:t>
                </a:r>
              </a:p>
              <a:p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</a:t>
                </a:r>
                <a:r>
                  <a:rPr lang="en-US" dirty="0" err="1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goto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err="1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bar_start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} else {</a:t>
                </a:r>
              </a:p>
              <a:p>
                <a:r>
                  <a:rPr lang="en-US" dirty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 call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𝑏𝑎𝑟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();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}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assert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e2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;</a:t>
                </a:r>
              </a:p>
              <a:p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assume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 false;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650" y="1593619"/>
                <a:ext cx="2464136" cy="2314416"/>
              </a:xfrm>
              <a:prstGeom prst="rect">
                <a:avLst/>
              </a:prstGeom>
              <a:blipFill rotWithShape="0">
                <a:blip r:embed="rId3"/>
                <a:stretch>
                  <a:fillRect l="-1975" t="-1316" r="-988" b="-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947335" y="1593619"/>
            <a:ext cx="19575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bar_start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e3;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assume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false;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57668" y="4451230"/>
            <a:ext cx="38818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Remarks:</a:t>
            </a:r>
          </a:p>
          <a:p>
            <a:pPr marL="342900" indent="-342900">
              <a:buAutoNum type="arabicPeriod"/>
            </a:pPr>
            <a:r>
              <a:rPr lang="en-US" dirty="0" smtClean="0"/>
              <a:t>The algorithm terminates</a:t>
            </a:r>
          </a:p>
          <a:p>
            <a:pPr marL="342900" indent="-342900">
              <a:buAutoNum type="arabicPeriod"/>
            </a:pPr>
            <a:r>
              <a:rPr lang="en-US" dirty="0" smtClean="0"/>
              <a:t>At most one copy of each procedure absorbed into main</a:t>
            </a:r>
          </a:p>
          <a:p>
            <a:pPr marL="342900" indent="-342900">
              <a:buAutoNum type="arabicPeriod"/>
            </a:pPr>
            <a:r>
              <a:rPr lang="en-US" dirty="0" smtClean="0"/>
              <a:t>All assertions in main!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6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042"/>
            <a:ext cx="10515600" cy="5058888"/>
          </a:xfrm>
        </p:spPr>
        <p:txBody>
          <a:bodyPr>
            <a:normAutofit/>
          </a:bodyPr>
          <a:lstStyle/>
          <a:p>
            <a:r>
              <a:rPr lang="en-US" i="1" dirty="0" smtClean="0"/>
              <a:t>Additional Guarantee</a:t>
            </a:r>
            <a:r>
              <a:rPr lang="en-US" dirty="0" smtClean="0"/>
              <a:t>: Loops don’t have assertions</a:t>
            </a:r>
          </a:p>
          <a:p>
            <a:endParaRPr lang="en-US" dirty="0"/>
          </a:p>
          <a:p>
            <a:r>
              <a:rPr lang="en-US" dirty="0" smtClean="0"/>
              <a:t>How?</a:t>
            </a:r>
          </a:p>
          <a:p>
            <a:endParaRPr lang="en-US" dirty="0"/>
          </a:p>
          <a:p>
            <a:r>
              <a:rPr lang="en-US" dirty="0" smtClean="0"/>
              <a:t>Only the last iteration can fail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33748" y="4512625"/>
            <a:ext cx="10711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(b)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42460" y="4512625"/>
            <a:ext cx="27174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loop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(b); if(*) { b 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97456" y="4506533"/>
                <a:ext cx="2720873" cy="3754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loop</a:t>
                </a:r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nsolas" panose="020B0609020204030204" pitchFamily="49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dirty="0" smtClean="0">
                    <a:latin typeface="Consolas" panose="020B0609020204030204" pitchFamily="49" charset="0"/>
                    <a:cs typeface="Consolas" panose="020B0609020204030204" pitchFamily="49" charset="0"/>
                  </a:rPr>
                  <a:t>); if(*) { b }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7456" y="4506533"/>
                <a:ext cx="2720873" cy="375424"/>
              </a:xfrm>
              <a:prstGeom prst="rect">
                <a:avLst/>
              </a:prstGeom>
              <a:blipFill rotWithShape="0">
                <a:blip r:embed="rId2"/>
                <a:stretch>
                  <a:fillRect l="-1563" t="-3125" r="-893" b="-234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ight Arrow 7"/>
          <p:cNvSpPr/>
          <p:nvPr/>
        </p:nvSpPr>
        <p:spPr>
          <a:xfrm>
            <a:off x="3134280" y="4525698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7202793" y="4525698"/>
            <a:ext cx="878774" cy="356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9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4271" y="2185060"/>
            <a:ext cx="259077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global variables</a:t>
            </a:r>
          </a:p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s, g: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0; g := 1;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8787" y="2185060"/>
            <a:ext cx="208422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P2();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P2();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P2()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8746" y="2185060"/>
            <a:ext cx="32239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loop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(g == 1) Open();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Close();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9363" y="2185060"/>
            <a:ext cx="233749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Open()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1; 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Close()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&gt;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s :=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38847" y="5617028"/>
            <a:ext cx="3621878" cy="0"/>
          </a:xfrm>
          <a:prstGeom prst="straightConnector1">
            <a:avLst/>
          </a:prstGeom>
          <a:ln w="412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45496" y="5640780"/>
            <a:ext cx="2551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Deep call graph!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08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context of compilers, an optimization is:</a:t>
            </a:r>
          </a:p>
          <a:p>
            <a:pPr lvl="1"/>
            <a:r>
              <a:rPr lang="en-US" dirty="0" smtClean="0"/>
              <a:t>A program transformation that preserves semantics</a:t>
            </a:r>
          </a:p>
          <a:p>
            <a:pPr lvl="1"/>
            <a:r>
              <a:rPr lang="en-US" dirty="0" smtClean="0"/>
              <a:t>Aimed at improving the execution time of the program</a:t>
            </a:r>
          </a:p>
          <a:p>
            <a:pPr lvl="1"/>
            <a:endParaRPr lang="en-US" dirty="0"/>
          </a:p>
          <a:p>
            <a:r>
              <a:rPr lang="en-US" dirty="0" smtClean="0"/>
              <a:t>We propose an optimization targeted towards program verification</a:t>
            </a:r>
          </a:p>
          <a:p>
            <a:pPr lvl="1"/>
            <a:r>
              <a:rPr lang="en-US" dirty="0" smtClean="0"/>
              <a:t>The optimization is semantics preserving</a:t>
            </a:r>
          </a:p>
          <a:p>
            <a:pPr lvl="1"/>
            <a:r>
              <a:rPr lang="en-US" dirty="0" smtClean="0"/>
              <a:t>Aimed at improving the verification time</a:t>
            </a:r>
          </a:p>
          <a:p>
            <a:pPr lvl="1"/>
            <a:r>
              <a:rPr lang="en-US" dirty="0" smtClean="0"/>
              <a:t>Targets “Deep Assertions”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6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ular Callout 12"/>
          <p:cNvSpPr/>
          <p:nvPr/>
        </p:nvSpPr>
        <p:spPr>
          <a:xfrm>
            <a:off x="6306231" y="1212849"/>
            <a:ext cx="715992" cy="771712"/>
          </a:xfrm>
          <a:prstGeom prst="wedgeRectCallout">
            <a:avLst>
              <a:gd name="adj1" fmla="val -140110"/>
              <a:gd name="adj2" fmla="val 31960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1355" y="1538078"/>
            <a:ext cx="297068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s, g: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s := 0; g := 1;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</a:t>
            </a:r>
            <a:r>
              <a:rPr lang="en-US" dirty="0" err="1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goto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P1_start;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assume false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P1_start: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</a:t>
            </a:r>
            <a:r>
              <a:rPr lang="en-US" dirty="0" err="1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goto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P2_start;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P2();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(*) </a:t>
            </a:r>
            <a:r>
              <a:rPr lang="en-US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goto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P2_start;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P2();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assume false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08885" y="1538078"/>
            <a:ext cx="2970685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Pn_start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(g == 1) Open();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Close();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(g == 1) Open();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&gt;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s :=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}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Close();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assume false;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6034499" y="1091594"/>
            <a:ext cx="1259457" cy="892967"/>
          </a:xfrm>
          <a:prstGeom prst="wedgeRectCallout">
            <a:avLst>
              <a:gd name="adj1" fmla="val -126312"/>
              <a:gd name="adj2" fmla="val 1040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Invariant:</a:t>
            </a:r>
          </a:p>
          <a:p>
            <a:pPr algn="ctr"/>
            <a:r>
              <a:rPr lang="en-US" dirty="0" smtClean="0"/>
              <a:t>g == 1</a:t>
            </a:r>
            <a:endParaRPr lang="en-US" dirty="0"/>
          </a:p>
        </p:txBody>
      </p:sp>
      <p:sp>
        <p:nvSpPr>
          <p:cNvPr id="14" name="Rectangular Callout 13"/>
          <p:cNvSpPr/>
          <p:nvPr/>
        </p:nvSpPr>
        <p:spPr>
          <a:xfrm>
            <a:off x="8395261" y="2942251"/>
            <a:ext cx="2025448" cy="892967"/>
          </a:xfrm>
          <a:prstGeom prst="wedgeRectCallout">
            <a:avLst>
              <a:gd name="adj1" fmla="val -150285"/>
              <a:gd name="adj2" fmla="val 7409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Inline: Open</a:t>
            </a:r>
          </a:p>
          <a:p>
            <a:pPr algn="ctr"/>
            <a:r>
              <a:rPr lang="en-US" dirty="0" smtClean="0"/>
              <a:t>ensures s ==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9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042"/>
            <a:ext cx="10515600" cy="5058888"/>
          </a:xfrm>
        </p:spPr>
        <p:txBody>
          <a:bodyPr>
            <a:normAutofit/>
          </a:bodyPr>
          <a:lstStyle/>
          <a:p>
            <a:r>
              <a:rPr lang="en-US" i="1" dirty="0" smtClean="0"/>
              <a:t>Concurrent Programs</a:t>
            </a:r>
            <a:r>
              <a:rPr lang="en-US" dirty="0" smtClean="0"/>
              <a:t>: We still retain our guarantee</a:t>
            </a:r>
          </a:p>
          <a:p>
            <a:endParaRPr lang="en-US" dirty="0"/>
          </a:p>
          <a:p>
            <a:r>
              <a:rPr lang="en-US" dirty="0" smtClean="0"/>
              <a:t>Key Idea: At most one thread can fail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Main guesses the failing thread upfront and start running it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(But it blocks until the thread is actually spawned)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Rest all of the threads run failure free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Failing thread transformed, as for sequential programs</a:t>
            </a:r>
          </a:p>
          <a:p>
            <a:endParaRPr lang="en-US" sz="2400" dirty="0" smtClean="0"/>
          </a:p>
          <a:p>
            <a:r>
              <a:rPr lang="en-US" dirty="0" smtClean="0"/>
              <a:t>Details in the paper</a:t>
            </a:r>
          </a:p>
        </p:txBody>
      </p:sp>
    </p:spTree>
    <p:extLst>
      <p:ext uri="{BB962C8B-B14F-4D97-AF65-F5344CB8AC3E}">
        <p14:creationId xmlns:p14="http://schemas.microsoft.com/office/powerpoint/2010/main" val="365065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9745" y="1690688"/>
            <a:ext cx="7345667" cy="38346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4294" y="5796951"/>
            <a:ext cx="578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 Device Drivers, source: “The Static Driver Verifier”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3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042"/>
            <a:ext cx="10515600" cy="5058888"/>
          </a:xfrm>
        </p:spPr>
        <p:txBody>
          <a:bodyPr>
            <a:normAutofit/>
          </a:bodyPr>
          <a:lstStyle/>
          <a:p>
            <a:r>
              <a:rPr lang="en-US" dirty="0" smtClean="0"/>
              <a:t>Two verifiers</a:t>
            </a:r>
          </a:p>
          <a:p>
            <a:pPr lvl="1"/>
            <a:r>
              <a:rPr lang="en-US" dirty="0" smtClean="0"/>
              <a:t>Corral: Based on procedure inlining</a:t>
            </a:r>
          </a:p>
          <a:p>
            <a:pPr lvl="1"/>
            <a:r>
              <a:rPr lang="en-US" dirty="0" smtClean="0"/>
              <a:t>Yogi: Based on testing and refinement via lazy predicate abstraction</a:t>
            </a:r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Less than 1000 lines of code!</a:t>
            </a:r>
            <a:endParaRPr lang="en-US" dirty="0"/>
          </a:p>
          <a:p>
            <a:r>
              <a:rPr lang="en-US" dirty="0" smtClean="0"/>
              <a:t>Evaluation Criteria</a:t>
            </a:r>
          </a:p>
          <a:p>
            <a:pPr lvl="1"/>
            <a:r>
              <a:rPr lang="en-US" dirty="0" smtClean="0"/>
              <a:t>Number of instances solved</a:t>
            </a:r>
          </a:p>
          <a:p>
            <a:pPr lvl="1"/>
            <a:r>
              <a:rPr lang="en-US" dirty="0" smtClean="0"/>
              <a:t>Running time</a:t>
            </a:r>
          </a:p>
          <a:p>
            <a:pPr lvl="1"/>
            <a:r>
              <a:rPr lang="en-US" dirty="0" smtClean="0"/>
              <a:t>Memory consumption</a:t>
            </a:r>
          </a:p>
          <a:p>
            <a:pPr lvl="1"/>
            <a:r>
              <a:rPr lang="en-US" dirty="0" smtClean="0"/>
              <a:t>Effect on summary generation (discussed in the paper)</a:t>
            </a:r>
          </a:p>
        </p:txBody>
      </p:sp>
    </p:spTree>
    <p:extLst>
      <p:ext uri="{BB962C8B-B14F-4D97-AF65-F5344CB8AC3E}">
        <p14:creationId xmlns:p14="http://schemas.microsoft.com/office/powerpoint/2010/main" val="186894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Stratified </a:t>
            </a:r>
            <a:r>
              <a:rPr lang="en-US" dirty="0" err="1"/>
              <a:t>I</a:t>
            </a:r>
            <a:r>
              <a:rPr lang="en-US" dirty="0" err="1" smtClean="0"/>
              <a:t>nlining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7396" y="1825625"/>
            <a:ext cx="5594577" cy="4351338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745184" y="1825625"/>
            <a:ext cx="46086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Number of instances: 2516</a:t>
            </a:r>
          </a:p>
          <a:p>
            <a:r>
              <a:rPr lang="en-US" dirty="0" smtClean="0"/>
              <a:t>Reduction in Timeouts: 297</a:t>
            </a:r>
          </a:p>
          <a:p>
            <a:r>
              <a:rPr lang="en-US" dirty="0" smtClean="0"/>
              <a:t>10X speedup: 54</a:t>
            </a:r>
          </a:p>
          <a:p>
            <a:r>
              <a:rPr lang="en-US" dirty="0" smtClean="0"/>
              <a:t>2X speedup: 220</a:t>
            </a:r>
          </a:p>
          <a:p>
            <a:r>
              <a:rPr lang="en-US" dirty="0" smtClean="0"/>
              <a:t>2X slowdown: 5</a:t>
            </a:r>
          </a:p>
          <a:p>
            <a:r>
              <a:rPr lang="en-US" dirty="0" smtClean="0"/>
              <a:t>Program size increase: 1.1X to 1.6X</a:t>
            </a:r>
          </a:p>
          <a:p>
            <a:r>
              <a:rPr lang="en-US" dirty="0" smtClean="0"/>
              <a:t>Memory consumption: reduced!</a:t>
            </a:r>
          </a:p>
        </p:txBody>
      </p:sp>
    </p:spTree>
    <p:extLst>
      <p:ext uri="{BB962C8B-B14F-4D97-AF65-F5344CB8AC3E}">
        <p14:creationId xmlns:p14="http://schemas.microsoft.com/office/powerpoint/2010/main" val="105014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Stratified </a:t>
            </a:r>
            <a:r>
              <a:rPr lang="en-US" dirty="0" err="1"/>
              <a:t>I</a:t>
            </a:r>
            <a:r>
              <a:rPr lang="en-US" dirty="0" err="1" smtClean="0"/>
              <a:t>nlining</a:t>
            </a:r>
            <a:r>
              <a:rPr lang="en-US" dirty="0" smtClean="0"/>
              <a:t> + Houdini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45184" y="1825625"/>
            <a:ext cx="46086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Number of instances: 2516</a:t>
            </a:r>
          </a:p>
          <a:p>
            <a:r>
              <a:rPr lang="en-US" dirty="0" smtClean="0"/>
              <a:t>Reduction in Timeouts: 30</a:t>
            </a:r>
          </a:p>
          <a:p>
            <a:r>
              <a:rPr lang="en-US" dirty="0" smtClean="0"/>
              <a:t>2X speedup: 80</a:t>
            </a:r>
          </a:p>
          <a:p>
            <a:r>
              <a:rPr lang="en-US" dirty="0" smtClean="0"/>
              <a:t>2X slowdown: 4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1405" y="1825625"/>
            <a:ext cx="540459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57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Yogi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5171421" cy="4351338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6745184" y="1825625"/>
            <a:ext cx="460861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Third party tool</a:t>
            </a:r>
          </a:p>
          <a:p>
            <a:r>
              <a:rPr lang="en-US" dirty="0" smtClean="0"/>
              <a:t>Number of instances: 802</a:t>
            </a:r>
          </a:p>
          <a:p>
            <a:r>
              <a:rPr lang="en-US" dirty="0" smtClean="0"/>
              <a:t>Reduction in Timeouts: 7</a:t>
            </a:r>
          </a:p>
          <a:p>
            <a:r>
              <a:rPr lang="en-US" dirty="0" smtClean="0"/>
              <a:t>10X speedup: 36</a:t>
            </a:r>
          </a:p>
          <a:p>
            <a:r>
              <a:rPr lang="en-US" dirty="0" smtClean="0"/>
              <a:t>Slowdown mostly limited to trivial instances</a:t>
            </a:r>
          </a:p>
        </p:txBody>
      </p:sp>
    </p:spTree>
    <p:extLst>
      <p:ext uri="{BB962C8B-B14F-4D97-AF65-F5344CB8AC3E}">
        <p14:creationId xmlns:p14="http://schemas.microsoft.com/office/powerpoint/2010/main" val="5641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042"/>
            <a:ext cx="10515600" cy="5058888"/>
          </a:xfrm>
        </p:spPr>
        <p:txBody>
          <a:bodyPr>
            <a:normAutofit/>
          </a:bodyPr>
          <a:lstStyle/>
          <a:p>
            <a:r>
              <a:rPr lang="en-US" dirty="0" smtClean="0"/>
              <a:t>A program transformation that lifts all assertions to main</a:t>
            </a:r>
          </a:p>
          <a:p>
            <a:r>
              <a:rPr lang="en-US" dirty="0" smtClean="0"/>
              <a:t>Considerable speedups, up to 10X for two different verifiers</a:t>
            </a:r>
          </a:p>
          <a:p>
            <a:r>
              <a:rPr lang="en-US" dirty="0" smtClean="0"/>
              <a:t>Very little implementation effort</a:t>
            </a:r>
          </a:p>
          <a:p>
            <a:r>
              <a:rPr lang="en-US" dirty="0" smtClean="0"/>
              <a:t>Try it out in your verifier today!</a:t>
            </a:r>
          </a:p>
          <a:p>
            <a:endParaRPr lang="en-US" dirty="0"/>
          </a:p>
          <a:p>
            <a:r>
              <a:rPr lang="en-US" dirty="0" smtClean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51336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Assertions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093" y="1825625"/>
            <a:ext cx="6813813" cy="4351338"/>
          </a:xfrm>
        </p:spPr>
      </p:pic>
      <p:sp>
        <p:nvSpPr>
          <p:cNvPr id="5" name="Rectangle 4"/>
          <p:cNvSpPr/>
          <p:nvPr/>
        </p:nvSpPr>
        <p:spPr>
          <a:xfrm>
            <a:off x="8763990" y="4358244"/>
            <a:ext cx="213755" cy="1425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983186" y="3672429"/>
            <a:ext cx="583869" cy="120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ular Callout 7"/>
          <p:cNvSpPr/>
          <p:nvPr/>
        </p:nvSpPr>
        <p:spPr>
          <a:xfrm>
            <a:off x="9975273" y="4174176"/>
            <a:ext cx="985652" cy="368135"/>
          </a:xfrm>
          <a:prstGeom prst="wedgeRectCallout">
            <a:avLst>
              <a:gd name="adj1" fmla="val -147339"/>
              <a:gd name="adj2" fmla="val -2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7550726" y="2564296"/>
            <a:ext cx="1213263" cy="368135"/>
          </a:xfrm>
          <a:prstGeom prst="wedgeRectCallout">
            <a:avLst>
              <a:gd name="adj1" fmla="val -148475"/>
              <a:gd name="adj2" fmla="val 2431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Assertion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0639" y="2932431"/>
            <a:ext cx="1653293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Search in a large call graph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590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Assertions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094" y="1825625"/>
            <a:ext cx="6813812" cy="4351338"/>
          </a:xfrm>
        </p:spPr>
      </p:pic>
      <p:sp>
        <p:nvSpPr>
          <p:cNvPr id="5" name="Rectangular Callout 4"/>
          <p:cNvSpPr/>
          <p:nvPr/>
        </p:nvSpPr>
        <p:spPr>
          <a:xfrm>
            <a:off x="7517080" y="5694383"/>
            <a:ext cx="1674421" cy="617517"/>
          </a:xfrm>
          <a:prstGeom prst="wedgeRectCallout">
            <a:avLst>
              <a:gd name="adj1" fmla="val -19415"/>
              <a:gd name="adj2" fmla="val -2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Path of length 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0639" y="2932431"/>
            <a:ext cx="1653293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Search in a large call graph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509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Assertions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046" y="1825625"/>
            <a:ext cx="6851907" cy="4351338"/>
          </a:xfrm>
        </p:spPr>
      </p:pic>
      <p:sp>
        <p:nvSpPr>
          <p:cNvPr id="5" name="Rectangular Callout 4"/>
          <p:cNvSpPr/>
          <p:nvPr/>
        </p:nvSpPr>
        <p:spPr>
          <a:xfrm>
            <a:off x="7493329" y="5694383"/>
            <a:ext cx="1888177" cy="617517"/>
          </a:xfrm>
          <a:prstGeom prst="wedgeRectCallout">
            <a:avLst>
              <a:gd name="adj1" fmla="val -19415"/>
              <a:gd name="adj2" fmla="val -2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Path of length 15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0639" y="2932431"/>
            <a:ext cx="1653293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Search in a large call graph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864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Assertions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8388" y="1552492"/>
            <a:ext cx="8030196" cy="4351338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087583" y="6093836"/>
            <a:ext cx="10515600" cy="644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Statically, distance from main to the assertion was up to 38!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6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Goal-directed verifiers try to establish </a:t>
            </a:r>
            <a:r>
              <a:rPr lang="en-US" i="1" dirty="0" smtClean="0"/>
              <a:t>relevant</a:t>
            </a:r>
            <a:r>
              <a:rPr lang="en-US" dirty="0" smtClean="0"/>
              <a:t> information</a:t>
            </a:r>
          </a:p>
          <a:p>
            <a:pPr lvl="1"/>
            <a:r>
              <a:rPr lang="en-US" dirty="0" smtClean="0"/>
              <a:t>For instance, SLAM infers only predicates relevant to the property</a:t>
            </a:r>
          </a:p>
          <a:p>
            <a:pPr lvl="1"/>
            <a:r>
              <a:rPr lang="en-US" dirty="0" smtClean="0"/>
              <a:t>Contrast this with symbolic-execution based testing </a:t>
            </a:r>
            <a:r>
              <a:rPr lang="en-US" smtClean="0"/>
              <a:t>or explicit-state </a:t>
            </a:r>
            <a:r>
              <a:rPr lang="en-US" dirty="0" smtClean="0"/>
              <a:t>model checkers that are not goal-directed</a:t>
            </a:r>
          </a:p>
          <a:p>
            <a:r>
              <a:rPr lang="en-US" dirty="0" smtClean="0"/>
              <a:t>When the target is far away, knowing what is </a:t>
            </a:r>
            <a:r>
              <a:rPr lang="en-US" i="1" dirty="0" smtClean="0"/>
              <a:t>relevant</a:t>
            </a:r>
            <a:r>
              <a:rPr lang="en-US" dirty="0" smtClean="0"/>
              <a:t> is harder to determine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83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4271" y="2185060"/>
            <a:ext cx="259077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global variables</a:t>
            </a:r>
          </a:p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s, g: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main()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0; g := 1;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58787" y="2185060"/>
            <a:ext cx="208422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P1()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P2();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P2();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P2()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P3();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8746" y="2185060"/>
            <a:ext cx="32239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loop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(*) {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(g == 1) Open();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Close();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9363" y="2185060"/>
            <a:ext cx="233749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Open()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:= 1;  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procedure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Close()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s &gt;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s := 0;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38847" y="5617028"/>
            <a:ext cx="3621878" cy="0"/>
          </a:xfrm>
          <a:prstGeom prst="straightConnector1">
            <a:avLst/>
          </a:prstGeom>
          <a:ln w="412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45496" y="5640780"/>
            <a:ext cx="2551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Deep call graph!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606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Inlining-Based Verifiers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CBMC, Corral</a:t>
            </a:r>
          </a:p>
          <a:p>
            <a:r>
              <a:rPr lang="en-US" dirty="0" smtClean="0"/>
              <a:t>Based on exploring the call graph by unfolding it</a:t>
            </a:r>
          </a:p>
          <a:p>
            <a:pPr lvl="1"/>
            <a:r>
              <a:rPr lang="en-US" dirty="0" smtClean="0"/>
              <a:t>Inline procedures, unroll loops</a:t>
            </a:r>
          </a:p>
          <a:p>
            <a:pPr lvl="1"/>
            <a:r>
              <a:rPr lang="en-US" dirty="0" smtClean="0"/>
              <a:t>Either in forward or backward direction</a:t>
            </a:r>
          </a:p>
          <a:p>
            <a:pPr lvl="1"/>
            <a:r>
              <a:rPr lang="en-US" dirty="0" smtClean="0"/>
              <a:t>Use invariants to help prune search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2EE913A8CE6A41937341A4BA58A979" ma:contentTypeVersion="1" ma:contentTypeDescription="Create a new document." ma:contentTypeScope="" ma:versionID="f15dd7d596eef0a992ddf88d6b87060d">
  <xsd:schema xmlns:xsd="http://www.w3.org/2001/XMLSchema" xmlns:xs="http://www.w3.org/2001/XMLSchema" xmlns:p="http://schemas.microsoft.com/office/2006/metadata/properties" xmlns:ns3="4da88170-1616-4c84-9a3e-89d971f2ccdd" targetNamespace="http://schemas.microsoft.com/office/2006/metadata/properties" ma:root="true" ma:fieldsID="6a3336fbc1a4bf34cea8c434b2467397" ns3:_="">
    <xsd:import namespace="4da88170-1616-4c84-9a3e-89d971f2ccdd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a88170-1616-4c84-9a3e-89d971f2ccd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BA6B84-843D-4A87-873F-732CE966E8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a88170-1616-4c84-9a3e-89d971f2cc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9D1D876-AAC2-48C4-A4F8-B7234B5C9C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8DB2BC-0AFC-4836-ACB2-B29A493EC9F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4da88170-1616-4c84-9a3e-89d971f2ccd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1499</Words>
  <Application>Microsoft Office PowerPoint</Application>
  <PresentationFormat>Widescreen</PresentationFormat>
  <Paragraphs>519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Consolas</vt:lpstr>
      <vt:lpstr>Office Theme</vt:lpstr>
      <vt:lpstr>A Program Transformation For Faster Goal-Directed Search</vt:lpstr>
      <vt:lpstr>Optimizations</vt:lpstr>
      <vt:lpstr>Deep Assertions</vt:lpstr>
      <vt:lpstr>Deep Assertions</vt:lpstr>
      <vt:lpstr>Deep Assertions</vt:lpstr>
      <vt:lpstr>Deep Assertions</vt:lpstr>
      <vt:lpstr>Deep Assertions</vt:lpstr>
      <vt:lpstr>Example</vt:lpstr>
      <vt:lpstr>Inlining-Based Verifiers</vt:lpstr>
      <vt:lpstr>Example</vt:lpstr>
      <vt:lpstr>Example</vt:lpstr>
      <vt:lpstr>Our Transformation</vt:lpstr>
      <vt:lpstr>Our Transformation</vt:lpstr>
      <vt:lpstr>Our Transformation</vt:lpstr>
      <vt:lpstr>Our Transformation</vt:lpstr>
      <vt:lpstr>Our Transformation</vt:lpstr>
      <vt:lpstr>Our Transformation</vt:lpstr>
      <vt:lpstr>Our Transformation</vt:lpstr>
      <vt:lpstr>Example</vt:lpstr>
      <vt:lpstr>Example</vt:lpstr>
      <vt:lpstr>Our Transformation</vt:lpstr>
      <vt:lpstr>Benchmarks</vt:lpstr>
      <vt:lpstr>Evaluation</vt:lpstr>
      <vt:lpstr>Results: Stratified Inlining</vt:lpstr>
      <vt:lpstr>Results: Stratified Inlining + Houdini</vt:lpstr>
      <vt:lpstr>Results: Yogi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Program Transformation For Faster Goal-Directed Search</dc:title>
  <dc:creator>Akash Lal</dc:creator>
  <cp:lastModifiedBy>Shaz Qadeer</cp:lastModifiedBy>
  <cp:revision>38</cp:revision>
  <dcterms:created xsi:type="dcterms:W3CDTF">2014-10-12T06:29:04Z</dcterms:created>
  <dcterms:modified xsi:type="dcterms:W3CDTF">2014-10-22T08:56:17Z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0x0101007C2EE913A8CE6A41937341A4BA58A979</vt:lpwstr>
  </property>
</Properties>
</file>