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comments/comment1.xml" ContentType="application/vnd.openxmlformats-officedocument.presentationml.comments+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comments/comment2.xml" ContentType="application/vnd.openxmlformats-officedocument.presentationml.comments+xml"/>
  <Override PartName="/ppt/slides/slide15.xml" ContentType="application/vnd.openxmlformats-officedocument.presentationml.slide+xml"/>
  <Override PartName="/ppt/slides/slide16.xml" ContentType="application/vnd.openxmlformats-officedocument.presentationml.slide+xml"/>
  <Override PartName="/ppt/comments/comment3.xml" ContentType="application/vnd.openxmlformats-officedocument.presentationml.comments+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comments/comment4.xml" ContentType="application/vnd.openxmlformats-officedocument.presentationml.comments+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comments/comment5.xml" ContentType="application/vnd.openxmlformats-officedocument.presentationml.comments+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comments/comment6.xml" ContentType="application/vnd.openxmlformats-officedocument.presentationml.comments+xml"/>
  <Override PartName="/ppt/slides/slide50.xml" ContentType="application/vnd.openxmlformats-officedocument.presentationml.slide+xml"/>
  <Override PartName="/ppt/slides/slide51.xml" ContentType="application/vnd.openxmlformats-officedocument.presentationml.slide+xml"/>
  <Override PartName="/ppt/comments/comment7.xml" ContentType="application/vnd.openxmlformats-officedocument.presentationml.comments+xml"/>
  <Override PartName="/ppt/slides/slide52.xml" ContentType="application/vnd.openxmlformats-officedocument.presentationml.slide+xml"/>
  <Override PartName="/ppt/comments/comment8.xml" ContentType="application/vnd.openxmlformats-officedocument.presentationml.comments+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comments/comment9.xml" ContentType="application/vnd.openxmlformats-officedocument.presentationml.comment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jpeg" ContentType="image/jpeg"/>
  <Override PartName="/ppt/media/image2.jpeg" ContentType="image/jpeg"/>
  <Override PartName="/ppt/media/image3.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4.jpeg" ContentType="image/jpeg"/>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media/media1.mov" ContentType="video/unknown"/>
  <Override PartName="/ppt/media/media1.mp4" ContentType="video/unknown"/>
  <Override PartName="/ppt/media/media1.m4v" ContentType="video/unknown"/>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7"/>
    <p:sldId id="265" r:id="rId18"/>
    <p:sldId id="266" r:id="rId19"/>
    <p:sldId id="267" r:id="rId20"/>
    <p:sldId id="268" r:id="rId21"/>
    <p:sldId id="269" r:id="rId22"/>
    <p:sldId id="270" r:id="rId24"/>
    <p:sldId id="271" r:id="rId25"/>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6"/>
    <p:sldId id="291" r:id="rId47"/>
    <p:sldId id="292" r:id="rId48"/>
    <p:sldId id="293" r:id="rId49"/>
    <p:sldId id="294" r:id="rId51"/>
    <p:sldId id="295" r:id="rId52"/>
    <p:sldId id="296" r:id="rId53"/>
    <p:sldId id="297" r:id="rId54"/>
    <p:sldId id="298" r:id="rId55"/>
    <p:sldId id="299" r:id="rId56"/>
    <p:sldId id="300" r:id="rId57"/>
    <p:sldId id="301" r:id="rId58"/>
    <p:sldId id="302" r:id="rId59"/>
    <p:sldId id="303" r:id="rId60"/>
    <p:sldId id="304" r:id="rId61"/>
    <p:sldId id="305" r:id="rId63"/>
    <p:sldId id="306" r:id="rId64"/>
    <p:sldId id="307" r:id="rId66"/>
    <p:sldId id="308" r:id="rId68"/>
    <p:sldId id="309" r:id="rId69"/>
    <p:sldId id="310" r:id="rId70"/>
    <p:sldId id="311" r:id="rId71"/>
    <p:sldId id="312" r:id="rId7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1531" rtl="0" fontAlgn="auto" latinLnBrk="0" hangingPunct="0">
      <a:lnSpc>
        <a:spcPct val="100000"/>
      </a:lnSpc>
      <a:spcBef>
        <a:spcPts val="0"/>
      </a:spcBef>
      <a:spcAft>
        <a:spcPts val="0"/>
      </a:spcAft>
      <a:buClrTx/>
      <a:buSzTx/>
      <a:buFontTx/>
      <a:buNone/>
      <a:tabLst/>
      <a:defRPr b="0" baseline="0" cap="none" i="0" spc="0" strike="noStrike" sz="4600" u="none" kumimoji="0" normalizeH="0">
        <a:ln>
          <a:noFill/>
        </a:ln>
        <a:solidFill>
          <a:srgbClr val="000000"/>
        </a:solidFill>
        <a:effectLst/>
        <a:uFillTx/>
        <a:latin typeface="+mn-lt"/>
        <a:ea typeface="+mn-ea"/>
        <a:cs typeface="+mn-cs"/>
        <a:sym typeface="Helvetica Light"/>
      </a:defRPr>
    </a:lvl1pPr>
    <a:lvl2pPr marL="0" marR="0" indent="228600" algn="l" defTabSz="821531" rtl="0" fontAlgn="auto" latinLnBrk="0" hangingPunct="0">
      <a:lnSpc>
        <a:spcPct val="100000"/>
      </a:lnSpc>
      <a:spcBef>
        <a:spcPts val="0"/>
      </a:spcBef>
      <a:spcAft>
        <a:spcPts val="0"/>
      </a:spcAft>
      <a:buClrTx/>
      <a:buSzTx/>
      <a:buFontTx/>
      <a:buNone/>
      <a:tabLst/>
      <a:defRPr b="0" baseline="0" cap="none" i="0" spc="0" strike="noStrike" sz="4600" u="none" kumimoji="0" normalizeH="0">
        <a:ln>
          <a:noFill/>
        </a:ln>
        <a:solidFill>
          <a:srgbClr val="000000"/>
        </a:solidFill>
        <a:effectLst/>
        <a:uFillTx/>
        <a:latin typeface="+mn-lt"/>
        <a:ea typeface="+mn-ea"/>
        <a:cs typeface="+mn-cs"/>
        <a:sym typeface="Helvetica Light"/>
      </a:defRPr>
    </a:lvl2pPr>
    <a:lvl3pPr marL="0" marR="0" indent="457200" algn="l" defTabSz="821531" rtl="0" fontAlgn="auto" latinLnBrk="0" hangingPunct="0">
      <a:lnSpc>
        <a:spcPct val="100000"/>
      </a:lnSpc>
      <a:spcBef>
        <a:spcPts val="0"/>
      </a:spcBef>
      <a:spcAft>
        <a:spcPts val="0"/>
      </a:spcAft>
      <a:buClrTx/>
      <a:buSzTx/>
      <a:buFontTx/>
      <a:buNone/>
      <a:tabLst/>
      <a:defRPr b="0" baseline="0" cap="none" i="0" spc="0" strike="noStrike" sz="4600" u="none" kumimoji="0" normalizeH="0">
        <a:ln>
          <a:noFill/>
        </a:ln>
        <a:solidFill>
          <a:srgbClr val="000000"/>
        </a:solidFill>
        <a:effectLst/>
        <a:uFillTx/>
        <a:latin typeface="+mn-lt"/>
        <a:ea typeface="+mn-ea"/>
        <a:cs typeface="+mn-cs"/>
        <a:sym typeface="Helvetica Light"/>
      </a:defRPr>
    </a:lvl3pPr>
    <a:lvl4pPr marL="0" marR="0" indent="685800" algn="l" defTabSz="821531" rtl="0" fontAlgn="auto" latinLnBrk="0" hangingPunct="0">
      <a:lnSpc>
        <a:spcPct val="100000"/>
      </a:lnSpc>
      <a:spcBef>
        <a:spcPts val="0"/>
      </a:spcBef>
      <a:spcAft>
        <a:spcPts val="0"/>
      </a:spcAft>
      <a:buClrTx/>
      <a:buSzTx/>
      <a:buFontTx/>
      <a:buNone/>
      <a:tabLst/>
      <a:defRPr b="0" baseline="0" cap="none" i="0" spc="0" strike="noStrike" sz="4600" u="none" kumimoji="0" normalizeH="0">
        <a:ln>
          <a:noFill/>
        </a:ln>
        <a:solidFill>
          <a:srgbClr val="000000"/>
        </a:solidFill>
        <a:effectLst/>
        <a:uFillTx/>
        <a:latin typeface="+mn-lt"/>
        <a:ea typeface="+mn-ea"/>
        <a:cs typeface="+mn-cs"/>
        <a:sym typeface="Helvetica Light"/>
      </a:defRPr>
    </a:lvl4pPr>
    <a:lvl5pPr marL="0" marR="0" indent="914400" algn="l" defTabSz="821531" rtl="0" fontAlgn="auto" latinLnBrk="0" hangingPunct="0">
      <a:lnSpc>
        <a:spcPct val="100000"/>
      </a:lnSpc>
      <a:spcBef>
        <a:spcPts val="0"/>
      </a:spcBef>
      <a:spcAft>
        <a:spcPts val="0"/>
      </a:spcAft>
      <a:buClrTx/>
      <a:buSzTx/>
      <a:buFontTx/>
      <a:buNone/>
      <a:tabLst/>
      <a:defRPr b="0" baseline="0" cap="none" i="0" spc="0" strike="noStrike" sz="4600" u="none" kumimoji="0" normalizeH="0">
        <a:ln>
          <a:noFill/>
        </a:ln>
        <a:solidFill>
          <a:srgbClr val="000000"/>
        </a:solidFill>
        <a:effectLst/>
        <a:uFillTx/>
        <a:latin typeface="+mn-lt"/>
        <a:ea typeface="+mn-ea"/>
        <a:cs typeface="+mn-cs"/>
        <a:sym typeface="Helvetica Light"/>
      </a:defRPr>
    </a:lvl5pPr>
    <a:lvl6pPr marL="0" marR="0" indent="1143000" algn="l" defTabSz="821531" rtl="0" fontAlgn="auto" latinLnBrk="0" hangingPunct="0">
      <a:lnSpc>
        <a:spcPct val="100000"/>
      </a:lnSpc>
      <a:spcBef>
        <a:spcPts val="0"/>
      </a:spcBef>
      <a:spcAft>
        <a:spcPts val="0"/>
      </a:spcAft>
      <a:buClrTx/>
      <a:buSzTx/>
      <a:buFontTx/>
      <a:buNone/>
      <a:tabLst/>
      <a:defRPr b="0" baseline="0" cap="none" i="0" spc="0" strike="noStrike" sz="4600" u="none" kumimoji="0" normalizeH="0">
        <a:ln>
          <a:noFill/>
        </a:ln>
        <a:solidFill>
          <a:srgbClr val="000000"/>
        </a:solidFill>
        <a:effectLst/>
        <a:uFillTx/>
        <a:latin typeface="+mn-lt"/>
        <a:ea typeface="+mn-ea"/>
        <a:cs typeface="+mn-cs"/>
        <a:sym typeface="Helvetica Light"/>
      </a:defRPr>
    </a:lvl6pPr>
    <a:lvl7pPr marL="0" marR="0" indent="1371600" algn="l" defTabSz="821531" rtl="0" fontAlgn="auto" latinLnBrk="0" hangingPunct="0">
      <a:lnSpc>
        <a:spcPct val="100000"/>
      </a:lnSpc>
      <a:spcBef>
        <a:spcPts val="0"/>
      </a:spcBef>
      <a:spcAft>
        <a:spcPts val="0"/>
      </a:spcAft>
      <a:buClrTx/>
      <a:buSzTx/>
      <a:buFontTx/>
      <a:buNone/>
      <a:tabLst/>
      <a:defRPr b="0" baseline="0" cap="none" i="0" spc="0" strike="noStrike" sz="4600" u="none" kumimoji="0" normalizeH="0">
        <a:ln>
          <a:noFill/>
        </a:ln>
        <a:solidFill>
          <a:srgbClr val="000000"/>
        </a:solidFill>
        <a:effectLst/>
        <a:uFillTx/>
        <a:latin typeface="+mn-lt"/>
        <a:ea typeface="+mn-ea"/>
        <a:cs typeface="+mn-cs"/>
        <a:sym typeface="Helvetica Light"/>
      </a:defRPr>
    </a:lvl7pPr>
    <a:lvl8pPr marL="0" marR="0" indent="1600200" algn="l" defTabSz="821531" rtl="0" fontAlgn="auto" latinLnBrk="0" hangingPunct="0">
      <a:lnSpc>
        <a:spcPct val="100000"/>
      </a:lnSpc>
      <a:spcBef>
        <a:spcPts val="0"/>
      </a:spcBef>
      <a:spcAft>
        <a:spcPts val="0"/>
      </a:spcAft>
      <a:buClrTx/>
      <a:buSzTx/>
      <a:buFontTx/>
      <a:buNone/>
      <a:tabLst/>
      <a:defRPr b="0" baseline="0" cap="none" i="0" spc="0" strike="noStrike" sz="4600" u="none" kumimoji="0" normalizeH="0">
        <a:ln>
          <a:noFill/>
        </a:ln>
        <a:solidFill>
          <a:srgbClr val="000000"/>
        </a:solidFill>
        <a:effectLst/>
        <a:uFillTx/>
        <a:latin typeface="+mn-lt"/>
        <a:ea typeface="+mn-ea"/>
        <a:cs typeface="+mn-cs"/>
        <a:sym typeface="Helvetica Light"/>
      </a:defRPr>
    </a:lvl8pPr>
    <a:lvl9pPr marL="0" marR="0" indent="1828800" algn="l" defTabSz="821531" rtl="0" fontAlgn="auto" latinLnBrk="0" hangingPunct="0">
      <a:lnSpc>
        <a:spcPct val="100000"/>
      </a:lnSpc>
      <a:spcBef>
        <a:spcPts val="0"/>
      </a:spcBef>
      <a:spcAft>
        <a:spcPts val="0"/>
      </a:spcAft>
      <a:buClrTx/>
      <a:buSzTx/>
      <a:buFontTx/>
      <a:buNone/>
      <a:tabLst/>
      <a:defRPr b="0" baseline="0" cap="none" i="0" spc="0" strike="noStrike" sz="4600" u="none" kumimoji="0" normalizeH="0">
        <a:ln>
          <a:noFill/>
        </a:ln>
        <a:solidFill>
          <a:srgbClr val="000000"/>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siah Hanna" initials="JH" lastIdx="9"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12700" cap="flat">
              <a:solidFill>
                <a:srgbClr val="606060"/>
              </a:solidFill>
              <a:prstDash val="solid"/>
              <a:miter lim="400000"/>
            </a:ln>
          </a:top>
          <a:bottom>
            <a:ln w="3175" cap="flat">
              <a:solidFill>
                <a:srgbClr val="606060"/>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comments" Target="comments/comment1.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comments" Target="comments/comment2.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comments" Target="comments/comment3.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43" Type="http://schemas.openxmlformats.org/officeDocument/2006/relationships/slide" Target="slides/slide33.xml"/><Relationship Id="rId44" Type="http://schemas.openxmlformats.org/officeDocument/2006/relationships/slide" Target="slides/slide34.xml"/><Relationship Id="rId45" Type="http://schemas.openxmlformats.org/officeDocument/2006/relationships/comments" Target="comments/comment4.xml"/><Relationship Id="rId46" Type="http://schemas.openxmlformats.org/officeDocument/2006/relationships/slide" Target="slides/slide35.xml"/><Relationship Id="rId47" Type="http://schemas.openxmlformats.org/officeDocument/2006/relationships/slide" Target="slides/slide36.xml"/><Relationship Id="rId48" Type="http://schemas.openxmlformats.org/officeDocument/2006/relationships/slide" Target="slides/slide37.xml"/><Relationship Id="rId49" Type="http://schemas.openxmlformats.org/officeDocument/2006/relationships/slide" Target="slides/slide38.xml"/><Relationship Id="rId50" Type="http://schemas.openxmlformats.org/officeDocument/2006/relationships/comments" Target="comments/comment5.xml"/><Relationship Id="rId51" Type="http://schemas.openxmlformats.org/officeDocument/2006/relationships/slide" Target="slides/slide39.xml"/><Relationship Id="rId52" Type="http://schemas.openxmlformats.org/officeDocument/2006/relationships/slide" Target="slides/slide40.xml"/><Relationship Id="rId53" Type="http://schemas.openxmlformats.org/officeDocument/2006/relationships/slide" Target="slides/slide41.xml"/><Relationship Id="rId54" Type="http://schemas.openxmlformats.org/officeDocument/2006/relationships/slide" Target="slides/slide42.xml"/><Relationship Id="rId55" Type="http://schemas.openxmlformats.org/officeDocument/2006/relationships/slide" Target="slides/slide43.xml"/><Relationship Id="rId56" Type="http://schemas.openxmlformats.org/officeDocument/2006/relationships/slide" Target="slides/slide44.xml"/><Relationship Id="rId57" Type="http://schemas.openxmlformats.org/officeDocument/2006/relationships/slide" Target="slides/slide45.xml"/><Relationship Id="rId58" Type="http://schemas.openxmlformats.org/officeDocument/2006/relationships/slide" Target="slides/slide46.xml"/><Relationship Id="rId59" Type="http://schemas.openxmlformats.org/officeDocument/2006/relationships/slide" Target="slides/slide47.xml"/><Relationship Id="rId60" Type="http://schemas.openxmlformats.org/officeDocument/2006/relationships/slide" Target="slides/slide48.xml"/><Relationship Id="rId61" Type="http://schemas.openxmlformats.org/officeDocument/2006/relationships/slide" Target="slides/slide49.xml"/><Relationship Id="rId62" Type="http://schemas.openxmlformats.org/officeDocument/2006/relationships/comments" Target="comments/comment6.xml"/><Relationship Id="rId63" Type="http://schemas.openxmlformats.org/officeDocument/2006/relationships/slide" Target="slides/slide50.xml"/><Relationship Id="rId64" Type="http://schemas.openxmlformats.org/officeDocument/2006/relationships/slide" Target="slides/slide51.xml"/><Relationship Id="rId65" Type="http://schemas.openxmlformats.org/officeDocument/2006/relationships/comments" Target="comments/comment7.xml"/><Relationship Id="rId66" Type="http://schemas.openxmlformats.org/officeDocument/2006/relationships/slide" Target="slides/slide52.xml"/><Relationship Id="rId67" Type="http://schemas.openxmlformats.org/officeDocument/2006/relationships/comments" Target="comments/comment8.xml"/><Relationship Id="rId68" Type="http://schemas.openxmlformats.org/officeDocument/2006/relationships/slide" Target="slides/slide53.xml"/><Relationship Id="rId69" Type="http://schemas.openxmlformats.org/officeDocument/2006/relationships/slide" Target="slides/slide54.xml"/><Relationship Id="rId70" Type="http://schemas.openxmlformats.org/officeDocument/2006/relationships/slide" Target="slides/slide55.xml"/><Relationship Id="rId71" Type="http://schemas.openxmlformats.org/officeDocument/2006/relationships/slide" Target="slides/slide56.xml"/><Relationship Id="rId72" Type="http://schemas.openxmlformats.org/officeDocument/2006/relationships/slide" Target="slides/slide57.xml"/><Relationship Id="rId73" Type="http://schemas.openxmlformats.org/officeDocument/2006/relationships/comments" Target="comments/comment9.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9-02-05T13:31:53.654" idx="1">
    <p:pos x="15522" y="2947"/>
    <p:text>Icon for each bubble</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9-02-05T13:31:53.654" idx="2">
    <p:pos x="15522" y="2947"/>
    <p:text>Icon for each bubble</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9-02-05T13:31:53.654" idx="3">
    <p:pos x="15522" y="2947"/>
    <p:text>Icon for each bubble</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9-08-19T13:50:17.485" idx="4">
    <p:pos x="6720" y="3760"/>
    <p:text>Y-axis jumps when changing</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19-02-05T13:31:53.654" idx="5">
    <p:pos x="15522" y="2947"/>
    <p:text>Icon for each bubble</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19-02-05T13:31:53.654" idx="6">
    <p:pos x="15522" y="2947"/>
    <p:text>Icon for each bubble</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19-02-05T13:31:53.654" idx="7">
    <p:pos x="15522" y="2947"/>
    <p:text>Icon for each bubble</p:text>
  </p:cm>
</p:cmLst>
</file>

<file path=ppt/comments/comment8.xml><?xml version="1.0" encoding="utf-8"?>
<p:cmLst xmlns:a="http://schemas.openxmlformats.org/drawingml/2006/main" xmlns:r="http://schemas.openxmlformats.org/officeDocument/2006/relationships" xmlns:p="http://schemas.openxmlformats.org/presentationml/2006/main">
  <p:cm authorId="0" dt="2019-02-05T13:31:53.654" idx="8">
    <p:pos x="15522" y="2947"/>
    <p:text>Icon for each bubble</p:text>
  </p:cm>
</p:cmLst>
</file>

<file path=ppt/comments/comment9.xml><?xml version="1.0" encoding="utf-8"?>
<p:cmLst xmlns:a="http://schemas.openxmlformats.org/drawingml/2006/main" xmlns:r="http://schemas.openxmlformats.org/officeDocument/2006/relationships" xmlns:p="http://schemas.openxmlformats.org/presentationml/2006/main">
  <p:cm authorId="0" dt="2019-02-05T13:31:53.654" idx="9">
    <p:pos x="15522" y="2947"/>
    <p:text>Icon for each bubble</p:text>
  </p:cm>
</p:cmLst>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p:nvPr>
            <p:ph type="sldImg"/>
          </p:nvPr>
        </p:nvSpPr>
        <p:spPr>
          <a:xfrm>
            <a:off x="1143000" y="685800"/>
            <a:ext cx="4572000" cy="3429000"/>
          </a:xfrm>
          <a:prstGeom prst="rect">
            <a:avLst/>
          </a:prstGeom>
        </p:spPr>
        <p:txBody>
          <a:bodyPr/>
          <a:lstStyle/>
          <a:p>
            <a:pPr/>
          </a:p>
        </p:txBody>
      </p:sp>
      <p:sp>
        <p:nvSpPr>
          <p:cNvPr id="150" name="Shape 15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4.xml.rels><?xml version="1.0" encoding="UTF-8" standalone="yes"?><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5.xml.rels><?xml version="1.0" encoding="UTF-8" standalone="yes"?><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6.xml.rels><?xml version="1.0" encoding="UTF-8" standalone="yes"?><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27.xml.rels><?xml version="1.0" encoding="UTF-8" standalone="yes"?><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28.xml.rels><?xml version="1.0" encoding="UTF-8" standalone="yes"?><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29.xml.rels><?xml version="1.0" encoding="UTF-8" standalone="yes"?><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0.xml.rels><?xml version="1.0" encoding="UTF-8" standalone="yes"?><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31.xml.rels><?xml version="1.0" encoding="UTF-8" standalone="yes"?><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32.xml.rels><?xml version="1.0" encoding="UTF-8" standalone="yes"?><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33.xml.rels><?xml version="1.0" encoding="UTF-8" standalone="yes"?><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34.xml.rels><?xml version="1.0" encoding="UTF-8" standalone="yes"?><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 name="Shape 155"/>
          <p:cNvSpPr/>
          <p:nvPr>
            <p:ph type="sldImg"/>
          </p:nvPr>
        </p:nvSpPr>
        <p:spPr>
          <a:prstGeom prst="rect">
            <a:avLst/>
          </a:prstGeom>
        </p:spPr>
        <p:txBody>
          <a:bodyPr/>
          <a:lstStyle/>
          <a:p>
            <a:pPr/>
          </a:p>
        </p:txBody>
      </p:sp>
      <p:sp>
        <p:nvSpPr>
          <p:cNvPr id="156" name="Shape 156"/>
          <p:cNvSpPr/>
          <p:nvPr>
            <p:ph type="body" sz="quarter" idx="1"/>
          </p:nvPr>
        </p:nvSpPr>
        <p:spPr>
          <a:prstGeom prst="rect">
            <a:avLst/>
          </a:prstGeom>
        </p:spPr>
        <p:txBody>
          <a:bodyPr/>
          <a:lstStyle/>
          <a:p>
            <a:pPr/>
            <a:r>
              <a:t>Good afternoon. Thank you all for coming to my final dissertation defense. I’m excited to share with you some of the work I’ve been doing since my thesis proposal in late 2017.</a:t>
            </a:r>
          </a:p>
          <a:p>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Shape 243"/>
          <p:cNvSpPr/>
          <p:nvPr>
            <p:ph type="sldImg"/>
          </p:nvPr>
        </p:nvSpPr>
        <p:spPr>
          <a:prstGeom prst="rect">
            <a:avLst/>
          </a:prstGeom>
        </p:spPr>
        <p:txBody>
          <a:bodyPr/>
          <a:lstStyle/>
          <a:p>
            <a:pPr/>
          </a:p>
        </p:txBody>
      </p:sp>
      <p:sp>
        <p:nvSpPr>
          <p:cNvPr id="244" name="Shape 244"/>
          <p:cNvSpPr/>
          <p:nvPr>
            <p:ph type="body" sz="quarter" idx="1"/>
          </p:nvPr>
        </p:nvSpPr>
        <p:spPr>
          <a:prstGeom prst="rect">
            <a:avLst/>
          </a:prstGeom>
        </p:spPr>
        <p:txBody>
          <a:bodyPr/>
          <a:lstStyle/>
          <a:p>
            <a:pPr/>
            <a:r>
              <a:t>In reinforcement learning and robotics, this approach is commonly called using Monte Carlo rollouts.</a:t>
            </a:r>
          </a:p>
          <a:p>
            <a:pPr/>
          </a:p>
          <a:p>
            <a:pPr/>
            <a:r>
              <a:t>We run the policy for some number of trajectories</a:t>
            </a:r>
          </a:p>
          <a:p>
            <a:pPr/>
            <a:r>
              <a:t>Add up all the reward seen along each trajectory</a:t>
            </a:r>
          </a:p>
          <a:p>
            <a:pPr/>
            <a:r>
              <a:t>Average these totals</a:t>
            </a:r>
          </a:p>
          <a:p>
            <a:pPr/>
            <a:r>
              <a:t>This approach is fairly standard in RL and robotics research.</a:t>
            </a:r>
          </a:p>
          <a:p>
            <a:pPr/>
          </a:p>
          <a:p>
            <a:pPr/>
          </a:p>
          <a:p>
            <a:pPr/>
            <a:r>
              <a:t>Note that with Monte Carlo rollouts, we’re being fairly passive in how we evaluate our policy.</a:t>
            </a:r>
          </a:p>
          <a:p>
            <a:pPr/>
            <a:r>
              <a:t>We run the fixed policy and we watch and see what happens.</a:t>
            </a:r>
          </a:p>
          <a:p>
            <a:pPr/>
          </a:p>
          <a:p>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2" name="Shape 262"/>
          <p:cNvSpPr/>
          <p:nvPr>
            <p:ph type="sldImg"/>
          </p:nvPr>
        </p:nvSpPr>
        <p:spPr>
          <a:prstGeom prst="rect">
            <a:avLst/>
          </a:prstGeom>
        </p:spPr>
        <p:txBody>
          <a:bodyPr/>
          <a:lstStyle/>
          <a:p>
            <a:pPr/>
          </a:p>
        </p:txBody>
      </p:sp>
      <p:sp>
        <p:nvSpPr>
          <p:cNvPr id="263" name="Shape 263"/>
          <p:cNvSpPr/>
          <p:nvPr>
            <p:ph type="body" sz="quarter" idx="1"/>
          </p:nvPr>
        </p:nvSpPr>
        <p:spPr>
          <a:prstGeom prst="rect">
            <a:avLst/>
          </a:prstGeom>
        </p:spPr>
        <p:txBody>
          <a:bodyPr/>
          <a:lstStyle/>
          <a:p>
            <a:pPr/>
            <a:r>
              <a:t>We repeatedly run the behavior policy, add up all the reward along each trajectory, but now we re-weight the reward totals to account for the policy change.</a:t>
            </a:r>
          </a:p>
          <a:p>
            <a:pPr/>
            <a:r>
              <a:t>It’s unimportant to understand this expression exactly but what it says is that if a trajectory would have been more likely under the target policy than the behavior policy we want to give it higher weight. Similarly if the trajectory would be less likely then we give it less weight in our average.</a:t>
            </a:r>
          </a:p>
          <a:p>
            <a:pPr/>
          </a:p>
          <a:p>
            <a:pPr/>
            <a:r>
              <a:t>This is mathematically very nice. We can use data from any policy as if it were generated by our target policy.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3" name="Shape 273"/>
          <p:cNvSpPr/>
          <p:nvPr>
            <p:ph type="sldImg"/>
          </p:nvPr>
        </p:nvSpPr>
        <p:spPr>
          <a:prstGeom prst="rect">
            <a:avLst/>
          </a:prstGeom>
        </p:spPr>
        <p:txBody>
          <a:bodyPr/>
          <a:lstStyle/>
          <a:p>
            <a:pPr/>
          </a:p>
        </p:txBody>
      </p:sp>
      <p:sp>
        <p:nvSpPr>
          <p:cNvPr id="274" name="Shape 274"/>
          <p:cNvSpPr/>
          <p:nvPr>
            <p:ph type="body" sz="quarter" idx="1"/>
          </p:nvPr>
        </p:nvSpPr>
        <p:spPr>
          <a:prstGeom prst="rect">
            <a:avLst/>
          </a:prstGeom>
        </p:spPr>
        <p:txBody>
          <a:bodyPr/>
          <a:lstStyle/>
          <a:p>
            <a:pPr/>
            <a:r>
              <a:t>That concludes the background part of the talk. I’m now going to describe our contribution that answer each of these questions.</a:t>
            </a:r>
          </a:p>
          <a:p>
            <a:pPr/>
            <a:r>
              <a:t>I’m going to discuss the first question briefly, then spend most of our time on the second question.</a:t>
            </a:r>
          </a:p>
          <a:p>
            <a:pPr/>
            <a:r>
              <a:t>Then I’ll spend a few slides discussing the third question, even less time on the last question, and finally discuss some interesting directions for future research before concluding.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0" name="Shape 290"/>
          <p:cNvSpPr/>
          <p:nvPr>
            <p:ph type="sldImg"/>
          </p:nvPr>
        </p:nvSpPr>
        <p:spPr>
          <a:prstGeom prst="rect">
            <a:avLst/>
          </a:prstGeom>
        </p:spPr>
        <p:txBody>
          <a:bodyPr/>
          <a:lstStyle/>
          <a:p>
            <a:pPr/>
          </a:p>
        </p:txBody>
      </p:sp>
      <p:sp>
        <p:nvSpPr>
          <p:cNvPr id="291" name="Shape 291"/>
          <p:cNvSpPr/>
          <p:nvPr>
            <p:ph type="body" sz="quarter" idx="1"/>
          </p:nvPr>
        </p:nvSpPr>
        <p:spPr>
          <a:prstGeom prst="rect">
            <a:avLst/>
          </a:prstGeom>
        </p:spPr>
        <p:txBody>
          <a:bodyPr/>
          <a:lstStyle/>
          <a:p>
            <a:pPr/>
            <a:r>
              <a:t>We’re now going to move to our second question and discuss how an RL agent should weight off-policy data.</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8" name="Shape 298"/>
          <p:cNvSpPr/>
          <p:nvPr>
            <p:ph type="sldImg"/>
          </p:nvPr>
        </p:nvSpPr>
        <p:spPr>
          <a:prstGeom prst="rect">
            <a:avLst/>
          </a:prstGeom>
        </p:spPr>
        <p:txBody>
          <a:bodyPr/>
          <a:lstStyle/>
          <a:p>
            <a:pPr/>
          </a:p>
        </p:txBody>
      </p:sp>
      <p:sp>
        <p:nvSpPr>
          <p:cNvPr id="299" name="Shape 299"/>
          <p:cNvSpPr/>
          <p:nvPr>
            <p:ph type="body" sz="quarter" idx="1"/>
          </p:nvPr>
        </p:nvSpPr>
        <p:spPr>
          <a:prstGeom prst="rect">
            <a:avLst/>
          </a:prstGeom>
        </p:spPr>
        <p:txBody>
          <a:bodyPr/>
          <a:lstStyle/>
          <a:p>
            <a:pPr/>
            <a:r>
              <a:t>The issue with using off-policy data is that we want trajectories from the evaluation policy’s trajectory distribution.</a:t>
            </a:r>
          </a:p>
          <a:p>
            <a:pPr/>
            <a:r>
              <a:t>But we only have trajectories from the behavior policy. So we need to weight our data to account for this distribution shift.</a:t>
            </a:r>
          </a:p>
          <a:p>
            <a:pPr/>
            <a:r>
              <a:t>Importance sampling is the main way that people provide this correction.</a:t>
            </a:r>
          </a:p>
          <a:p>
            <a:pPr/>
            <a:r>
              <a:t>Our 3rd contribution shows that importance sampling is suboptimal for these corrections.</a:t>
            </a:r>
          </a:p>
          <a:p>
            <a:pPr/>
            <a:r>
              <a:t>Our new methods improve over ordinary importance sampling by correcting what we call sampling error.</a:t>
            </a:r>
          </a:p>
          <a:p>
            <a:pPr/>
            <a:r>
              <a:t>Our 4th contributions applies the same sampling error correction technique to policy gradient RL.</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0" name="Shape 310"/>
          <p:cNvSpPr/>
          <p:nvPr>
            <p:ph type="sldImg"/>
          </p:nvPr>
        </p:nvSpPr>
        <p:spPr>
          <a:prstGeom prst="rect">
            <a:avLst/>
          </a:prstGeom>
        </p:spPr>
        <p:txBody>
          <a:bodyPr/>
          <a:lstStyle/>
          <a:p>
            <a:pPr/>
          </a:p>
        </p:txBody>
      </p:sp>
      <p:sp>
        <p:nvSpPr>
          <p:cNvPr id="311" name="Shape 311"/>
          <p:cNvSpPr/>
          <p:nvPr>
            <p:ph type="body" sz="quarter" idx="1"/>
          </p:nvPr>
        </p:nvSpPr>
        <p:spPr>
          <a:prstGeom prst="rect">
            <a:avLst/>
          </a:prstGeom>
        </p:spPr>
        <p:txBody>
          <a:bodyPr/>
          <a:lstStyle/>
          <a:p>
            <a:pPr/>
            <a:r>
              <a:t>Before diving into our contributions, I want to revisit my thesis proposal in late 2017.</a:t>
            </a:r>
          </a:p>
          <a:p>
            <a:pPr/>
            <a:r>
              <a:t>At that time I proposed to study how to do importance sampling when the behavior policy is unknown.</a:t>
            </a:r>
          </a:p>
          <a:p>
            <a:pPr/>
            <a:r>
              <a:t>Importance sampling is completely inapplicable if the behavior policy is unknown. That is because we need the behavior policy action probabilities for the denominator of the importance sampling weight.</a:t>
            </a:r>
          </a:p>
          <a:p>
            <a:pPr/>
            <a:r>
              <a:t>This limitation means we can’t use human demonstration data for off-policy evaluation.</a:t>
            </a:r>
          </a:p>
          <a:p>
            <a:pPr/>
            <a:r>
              <a:t>I proposed that the baseline approach to this problem be maximum likelihood behavior policy estimation.</a:t>
            </a:r>
          </a:p>
          <a:p>
            <a:pPr/>
            <a:r>
              <a:t>Estimate what the behavior policy was that generated the data and then plug this in as the behavior policy.</a:t>
            </a:r>
          </a:p>
          <a:p>
            <a:pPr/>
            <a:r>
              <a:t>My expectation was that this approach would perform worse than using the true behavior policy but that we could attempt to bound how much worse it would be and provide practical guidelines for estimating the behavior policy in practice.</a:t>
            </a:r>
          </a:p>
          <a:p>
            <a:pPr/>
          </a:p>
          <a:p>
            <a:pPr/>
          </a:p>
          <a:p>
            <a:pPr/>
          </a:p>
          <a:p>
            <a:pPr/>
          </a:p>
          <a:p>
            <a:pPr/>
          </a:p>
          <a:p>
            <a:pPr/>
            <a:r>
              <a:t>\frac{\pi(a|s)}{\pi_b(a|s)} \rightarrow \frac{\pi(a|s)}{\pi_\mathcal{D}(a|s)}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1" name="Shape 321"/>
          <p:cNvSpPr/>
          <p:nvPr>
            <p:ph type="sldImg"/>
          </p:nvPr>
        </p:nvSpPr>
        <p:spPr>
          <a:prstGeom prst="rect">
            <a:avLst/>
          </a:prstGeom>
        </p:spPr>
        <p:txBody>
          <a:bodyPr/>
          <a:lstStyle/>
          <a:p>
            <a:pPr/>
          </a:p>
        </p:txBody>
      </p:sp>
      <p:sp>
        <p:nvSpPr>
          <p:cNvPr id="322" name="Shape 322"/>
          <p:cNvSpPr/>
          <p:nvPr>
            <p:ph type="body" sz="quarter" idx="1"/>
          </p:nvPr>
        </p:nvSpPr>
        <p:spPr>
          <a:prstGeom prst="rect">
            <a:avLst/>
          </a:prstGeom>
        </p:spPr>
        <p:txBody>
          <a:bodyPr/>
          <a:lstStyle/>
          <a:p>
            <a:pPr/>
            <a:r>
              <a:t>As it turns out, the true behavior policy is a worse choice for the denominator in the importance sampling weight.</a:t>
            </a:r>
          </a:p>
          <a:p>
            <a:pPr/>
            <a:r>
              <a:t>Here is an RL benchmark task, the y-axis is the MSE (how accurate our estimator is).</a:t>
            </a:r>
          </a:p>
          <a:p>
            <a:pPr/>
            <a:r>
              <a:t>We collect 400 trajectories on this task and evaluate the evaluation policy.</a:t>
            </a:r>
          </a:p>
          <a:p>
            <a:pPr/>
            <a:r>
              <a:t>Ordinary importance sampling uses the true behavior policy.</a:t>
            </a:r>
          </a:p>
          <a:p>
            <a:pPr/>
            <a:r>
              <a:t>The estimated policy does substantially better.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2" name="Shape 332"/>
          <p:cNvSpPr/>
          <p:nvPr>
            <p:ph type="sldImg"/>
          </p:nvPr>
        </p:nvSpPr>
        <p:spPr>
          <a:prstGeom prst="rect">
            <a:avLst/>
          </a:prstGeom>
        </p:spPr>
        <p:txBody>
          <a:bodyPr/>
          <a:lstStyle/>
          <a:p>
            <a:pPr/>
          </a:p>
        </p:txBody>
      </p:sp>
      <p:sp>
        <p:nvSpPr>
          <p:cNvPr id="333" name="Shape 333"/>
          <p:cNvSpPr/>
          <p:nvPr>
            <p:ph type="body" sz="quarter" idx="1"/>
          </p:nvPr>
        </p:nvSpPr>
        <p:spPr>
          <a:prstGeom prst="rect">
            <a:avLst/>
          </a:prstGeom>
        </p:spPr>
        <p:txBody>
          <a:bodyPr/>
          <a:lstStyle/>
          <a:p>
            <a:pPr/>
            <a:r>
              <a:t>In the setting we study, we are given a set of trajectories and an evaluation policy.</a:t>
            </a:r>
          </a:p>
          <a:p>
            <a:pPr/>
            <a:r>
              <a:t>We want to use this data to estimate the expected sum of rewards.</a:t>
            </a:r>
          </a:p>
          <a:p>
            <a:pPr/>
            <a:r>
              <a:t>We make no assumptions about what policy generated these trajectories.</a:t>
            </a:r>
          </a:p>
          <a:p>
            <a:pPr/>
          </a:p>
          <a:p>
            <a:pPr/>
          </a:p>
          <a:p>
            <a:pPr/>
          </a:p>
          <a:p>
            <a:pPr/>
            <a:r>
              <a:t>\mathcal{D} = \{(S_0^i, A_0^i, R_0^i,...,S_L^i,A_L^i,R_L^i)\}_{i=1}^m</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7" name="Shape 347"/>
          <p:cNvSpPr/>
          <p:nvPr>
            <p:ph type="sldImg"/>
          </p:nvPr>
        </p:nvSpPr>
        <p:spPr>
          <a:prstGeom prst="rect">
            <a:avLst/>
          </a:prstGeom>
        </p:spPr>
        <p:txBody>
          <a:bodyPr/>
          <a:lstStyle/>
          <a:p>
            <a:pPr/>
          </a:p>
        </p:txBody>
      </p:sp>
      <p:sp>
        <p:nvSpPr>
          <p:cNvPr id="348" name="Shape 348"/>
          <p:cNvSpPr/>
          <p:nvPr>
            <p:ph type="body" sz="quarter" idx="1"/>
          </p:nvPr>
        </p:nvSpPr>
        <p:spPr>
          <a:prstGeom prst="rect">
            <a:avLst/>
          </a:prstGeom>
        </p:spPr>
        <p:txBody>
          <a:bodyPr/>
          <a:lstStyle/>
          <a:p>
            <a:pPr/>
            <a:r>
              <a:t>Introduce IS: say as sample size grows large we will converge to the right distribution and then IS converts to the proper weighting.</a:t>
            </a:r>
          </a:p>
          <a:p>
            <a:pPr/>
          </a:p>
          <a:p>
            <a:pPr/>
          </a:p>
          <a:p>
            <a:pPr/>
          </a:p>
          <a:p>
            <a:pPr/>
          </a:p>
          <a:p>
            <a:pPr/>
            <a:r>
              <a:t>\mathtt{OIS}(\pi, \mathcal{D}) = \frac{1}{m} \sum_{i=1}^m \prod_{t=0}^L \frac{\pi(a_t|s_t)}{\pi_b(a_t|s_t)}\sum_{t=0}^L \gamma^t R_t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0" name="Shape 360"/>
          <p:cNvSpPr/>
          <p:nvPr>
            <p:ph type="sldImg"/>
          </p:nvPr>
        </p:nvSpPr>
        <p:spPr>
          <a:prstGeom prst="rect">
            <a:avLst/>
          </a:prstGeom>
        </p:spPr>
        <p:txBody>
          <a:bodyPr/>
          <a:lstStyle/>
          <a:p>
            <a:pPr/>
          </a:p>
        </p:txBody>
      </p:sp>
      <p:sp>
        <p:nvSpPr>
          <p:cNvPr id="361" name="Shape 361"/>
          <p:cNvSpPr/>
          <p:nvPr>
            <p:ph type="body" sz="quarter" idx="1"/>
          </p:nvPr>
        </p:nvSpPr>
        <p:spPr>
          <a:prstGeom prst="rect">
            <a:avLst/>
          </a:prstGeom>
        </p:spPr>
        <p:txBody>
          <a:bodyPr/>
          <a:lstStyle/>
          <a:p>
            <a:pPr/>
            <a:r>
              <a:t>\frac{\pi(a|s)}{\mu(a|s)} \rightarrow \frac{\pi(a|s)}{\hat{\mu}(a|s)}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 name="Shape 168"/>
          <p:cNvSpPr/>
          <p:nvPr>
            <p:ph type="sldImg"/>
          </p:nvPr>
        </p:nvSpPr>
        <p:spPr>
          <a:prstGeom prst="rect">
            <a:avLst/>
          </a:prstGeom>
        </p:spPr>
        <p:txBody>
          <a:bodyPr/>
          <a:lstStyle/>
          <a:p>
            <a:pPr/>
          </a:p>
        </p:txBody>
      </p:sp>
      <p:sp>
        <p:nvSpPr>
          <p:cNvPr id="169" name="Shape 169"/>
          <p:cNvSpPr/>
          <p:nvPr>
            <p:ph type="body" sz="quarter" idx="1"/>
          </p:nvPr>
        </p:nvSpPr>
        <p:spPr>
          <a:prstGeom prst="rect">
            <a:avLst/>
          </a:prstGeom>
        </p:spPr>
        <p:txBody>
          <a:bodyPr/>
          <a:lstStyle/>
          <a:p>
            <a:pPr/>
            <a:r>
              <a:t>The field of reinforcement learning has generated a lot of attention recently with several impressive empirical results.</a:t>
            </a:r>
          </a:p>
          <a:p>
            <a:pPr/>
            <a:r>
              <a:t>Since 2015 when I began my PhD, we’ve seen</a:t>
            </a:r>
          </a:p>
          <a:p>
            <a:pPr/>
            <a:r>
              <a:t>Super human performance on Atari video games.</a:t>
            </a:r>
          </a:p>
          <a:p>
            <a:pPr/>
            <a:r>
              <a:t>Super human performance on the game of GO.</a:t>
            </a:r>
          </a:p>
          <a:p>
            <a:pPr/>
            <a:r>
              <a:t>Simulated robots that have learned to run, jump, or play soccer through reinforcement learning</a:t>
            </a:r>
          </a:p>
          <a:p>
            <a:pPr/>
            <a:r>
              <a:t>Industry has taken notice of these results and begun applying RL to their problems.</a:t>
            </a:r>
          </a:p>
          <a:p>
            <a:pPr/>
            <a:r>
              <a:t>For example, web-marketing, data center control or control of home thermostat systems.</a:t>
            </a:r>
          </a:p>
          <a:p>
            <a:pPr/>
          </a:p>
          <a:p>
            <a:pPr/>
            <a:r>
              <a:t>With all of these recent successes, it’s tempting to look at the field of RL and think that it is only a matter of time before RL can be used for real world robotics, healthcare, or any task that involves learning to take actions to achieve a goal.</a:t>
            </a:r>
          </a:p>
          <a:p>
            <a:pPr/>
          </a:p>
          <a:p>
            <a:pPr/>
            <a:r>
              <a:t>However, while effective, state-of-the-art RL is not efficient.</a:t>
            </a:r>
          </a:p>
          <a:p>
            <a:pPr/>
            <a:r>
              <a:t>For example, super-human performance on Atari -- the agent tried 50 million actions before it could solve the game.</a:t>
            </a:r>
          </a:p>
          <a:p>
            <a:pPr/>
            <a:r>
              <a:t>Super-human performance at GO involved 21 days of the computer playing millions of games against itself.</a:t>
            </a:r>
          </a:p>
          <a:p>
            <a:pPr/>
            <a:r>
              <a:t>And as one more example, these simulated robots took 1.5 years of compute time to learn the various skills needed to play soccer.</a:t>
            </a:r>
          </a:p>
          <a:p>
            <a:pPr/>
            <a:r>
              <a:t>And it should be noted that all of these successes are in settings that can be ran faster than real time and so interaction would take much longer on a physical system</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5" name="Shape 375"/>
          <p:cNvSpPr/>
          <p:nvPr>
            <p:ph type="sldImg"/>
          </p:nvPr>
        </p:nvSpPr>
        <p:spPr>
          <a:prstGeom prst="rect">
            <a:avLst/>
          </a:prstGeom>
        </p:spPr>
        <p:txBody>
          <a:bodyPr/>
          <a:lstStyle/>
          <a:p>
            <a:pPr/>
          </a:p>
        </p:txBody>
      </p:sp>
      <p:sp>
        <p:nvSpPr>
          <p:cNvPr id="376" name="Shape 376"/>
          <p:cNvSpPr/>
          <p:nvPr>
            <p:ph type="body" sz="quarter" idx="1"/>
          </p:nvPr>
        </p:nvSpPr>
        <p:spPr>
          <a:prstGeom prst="rect">
            <a:avLst/>
          </a:prstGeom>
        </p:spPr>
        <p:txBody>
          <a:bodyPr/>
          <a:lstStyle/>
          <a:p>
            <a:pPr/>
            <a:r>
              <a:t>\frac{\pi(a|s)}{\mu(a|s)} \rightarrow \frac{\pi(a|s)}{\hat{\mu}(a|s)}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5" name="Shape 405"/>
          <p:cNvSpPr/>
          <p:nvPr>
            <p:ph type="sldImg"/>
          </p:nvPr>
        </p:nvSpPr>
        <p:spPr>
          <a:prstGeom prst="rect">
            <a:avLst/>
          </a:prstGeom>
        </p:spPr>
        <p:txBody>
          <a:bodyPr/>
          <a:lstStyle/>
          <a:p>
            <a:pPr/>
          </a:p>
        </p:txBody>
      </p:sp>
      <p:sp>
        <p:nvSpPr>
          <p:cNvPr id="406" name="Shape 406"/>
          <p:cNvSpPr/>
          <p:nvPr>
            <p:ph type="body" sz="quarter" idx="1"/>
          </p:nvPr>
        </p:nvSpPr>
        <p:spPr>
          <a:prstGeom prst="rect">
            <a:avLst/>
          </a:prstGeom>
        </p:spPr>
        <p:txBody>
          <a:bodyPr/>
          <a:lstStyle/>
          <a:p>
            <a:pPr/>
            <a:r>
              <a:t>\frac{\pi(a|s)}{\mu(a|s)} \rightarrow \frac{\pi(a|s)}{\hat{\mu}(a|s)}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7" name="Shape 417"/>
          <p:cNvSpPr/>
          <p:nvPr>
            <p:ph type="sldImg"/>
          </p:nvPr>
        </p:nvSpPr>
        <p:spPr>
          <a:prstGeom prst="rect">
            <a:avLst/>
          </a:prstGeom>
        </p:spPr>
        <p:txBody>
          <a:bodyPr/>
          <a:lstStyle/>
          <a:p>
            <a:pPr/>
          </a:p>
        </p:txBody>
      </p:sp>
      <p:sp>
        <p:nvSpPr>
          <p:cNvPr id="418" name="Shape 418"/>
          <p:cNvSpPr/>
          <p:nvPr>
            <p:ph type="body" sz="quarter" idx="1"/>
          </p:nvPr>
        </p:nvSpPr>
        <p:spPr>
          <a:prstGeom prst="rect">
            <a:avLst/>
          </a:prstGeom>
        </p:spPr>
        <p:txBody>
          <a:bodyPr/>
          <a:lstStyle/>
          <a:p>
            <a:pPr/>
            <a:r>
              <a:t>\frac{\pi(a|s)}{\mu(a|s)} \rightarrow \frac{\pi(a|s)}{\hat{\mu}(a|s)}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4" name="Shape 424"/>
          <p:cNvSpPr/>
          <p:nvPr>
            <p:ph type="sldImg"/>
          </p:nvPr>
        </p:nvSpPr>
        <p:spPr>
          <a:prstGeom prst="rect">
            <a:avLst/>
          </a:prstGeom>
        </p:spPr>
        <p:txBody>
          <a:bodyPr/>
          <a:lstStyle/>
          <a:p>
            <a:pPr/>
          </a:p>
        </p:txBody>
      </p:sp>
      <p:sp>
        <p:nvSpPr>
          <p:cNvPr id="425" name="Shape 425"/>
          <p:cNvSpPr/>
          <p:nvPr>
            <p:ph type="body" sz="quarter" idx="1"/>
          </p:nvPr>
        </p:nvSpPr>
        <p:spPr>
          <a:prstGeom prst="rect">
            <a:avLst/>
          </a:prstGeom>
        </p:spPr>
        <p:txBody>
          <a:bodyPr/>
          <a:lstStyle/>
          <a:p>
            <a:pPr/>
            <a:r>
              <a:t>\frac{\pi(a|s)}{\mu(a|s)} \rightarrow \frac{\pi(a|s)}{\hat{\mu}(a|s)}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9" name="Shape 449"/>
          <p:cNvSpPr/>
          <p:nvPr>
            <p:ph type="sldImg"/>
          </p:nvPr>
        </p:nvSpPr>
        <p:spPr>
          <a:prstGeom prst="rect">
            <a:avLst/>
          </a:prstGeom>
        </p:spPr>
        <p:txBody>
          <a:bodyPr/>
          <a:lstStyle/>
          <a:p>
            <a:pPr/>
          </a:p>
        </p:txBody>
      </p:sp>
      <p:sp>
        <p:nvSpPr>
          <p:cNvPr id="450" name="Shape 450"/>
          <p:cNvSpPr/>
          <p:nvPr>
            <p:ph type="body" sz="quarter" idx="1"/>
          </p:nvPr>
        </p:nvSpPr>
        <p:spPr>
          <a:prstGeom prst="rect">
            <a:avLst/>
          </a:prstGeom>
        </p:spPr>
        <p:txBody>
          <a:bodyPr/>
          <a:lstStyle/>
          <a:p>
            <a:pPr/>
            <a:r>
              <a:t>One of the most straightforward approaches to RL is policy gradient RL.</a:t>
            </a:r>
          </a:p>
          <a:p>
            <a:pPr/>
            <a:r>
              <a:t>Visually, imagine the space of all possible policies is given along the x-axis and the y-axis is performance.</a:t>
            </a:r>
          </a:p>
          <a:p>
            <a:pPr/>
            <a:r>
              <a:t>This curve tells us how good a particular policy is.</a:t>
            </a:r>
          </a:p>
          <a:p>
            <a:pPr/>
            <a:r>
              <a:t>Policy gradient RL uses the gradient of the curve to decide how to change the policy to move towards a better policy.</a:t>
            </a:r>
          </a:p>
          <a:p>
            <a:pPr/>
          </a:p>
          <a:p>
            <a:pPr/>
            <a:r>
              <a:t>Now, in reality the gradient cannot be analytically computed and so we must resort to estimating it.</a:t>
            </a:r>
          </a:p>
          <a:p>
            <a:pPr/>
            <a:r>
              <a:t>We replace the exact expression with a sample average.</a:t>
            </a:r>
          </a:p>
          <a:p>
            <a:pPr/>
            <a:r>
              <a:t>And this is fine…</a:t>
            </a:r>
          </a:p>
          <a:p>
            <a:pPr/>
            <a:r>
              <a:t>With enough samples, the law of large numbers tells us our gradient estimate will point us in the right direction.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0" name="Shape 470"/>
          <p:cNvSpPr/>
          <p:nvPr>
            <p:ph type="sldImg"/>
          </p:nvPr>
        </p:nvSpPr>
        <p:spPr>
          <a:prstGeom prst="rect">
            <a:avLst/>
          </a:prstGeom>
        </p:spPr>
        <p:txBody>
          <a:bodyPr/>
          <a:lstStyle/>
          <a:p>
            <a:pPr/>
          </a:p>
        </p:txBody>
      </p:sp>
      <p:sp>
        <p:nvSpPr>
          <p:cNvPr id="471" name="Shape 471"/>
          <p:cNvSpPr/>
          <p:nvPr>
            <p:ph type="body" sz="quarter" idx="1"/>
          </p:nvPr>
        </p:nvSpPr>
        <p:spPr>
          <a:prstGeom prst="rect">
            <a:avLst/>
          </a:prstGeom>
        </p:spPr>
        <p:txBody>
          <a:bodyPr/>
          <a:lstStyle/>
          <a:p>
            <a:pPr/>
            <a:r>
              <a:t>Consider this small example and suppose the current policy samples either action with the shown probabilities.</a:t>
            </a:r>
          </a:p>
          <a:p>
            <a:pPr/>
            <a:r>
              <a:t>However, after collecting a *finite* amount of data we observe the actions in a different proportion than what we would in expectation.</a:t>
            </a:r>
          </a:p>
          <a:p>
            <a:pPr/>
          </a:p>
          <a:p>
            <a:pPr/>
            <a:r>
              <a:t>What this means is that it may appear that a different policy has generated our data.</a:t>
            </a:r>
          </a:p>
          <a:p>
            <a:pPr/>
            <a:r>
              <a:t>We know that in the limit the proportions will converge to the true probabilities, however, in the short term this may not be the case.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1" name="Shape 541"/>
          <p:cNvSpPr/>
          <p:nvPr>
            <p:ph type="sldImg"/>
          </p:nvPr>
        </p:nvSpPr>
        <p:spPr>
          <a:prstGeom prst="rect">
            <a:avLst/>
          </a:prstGeom>
        </p:spPr>
        <p:txBody>
          <a:bodyPr/>
          <a:lstStyle/>
          <a:p>
            <a:pPr/>
          </a:p>
        </p:txBody>
      </p:sp>
      <p:sp>
        <p:nvSpPr>
          <p:cNvPr id="542" name="Shape 542"/>
          <p:cNvSpPr/>
          <p:nvPr>
            <p:ph type="body" sz="quarter" idx="1"/>
          </p:nvPr>
        </p:nvSpPr>
        <p:spPr>
          <a:prstGeom prst="rect">
            <a:avLst/>
          </a:prstGeom>
        </p:spPr>
        <p:txBody>
          <a:bodyPr/>
          <a:lstStyle/>
          <a:p>
            <a:pPr/>
            <a:r>
              <a:t>But before introducing my contribution I want to describe how reinforcement learning problems are typically modelled -- if you’re already familiar with this framework, please bear with me for a few slides. This will provide a short introduction for those less familiar. </a:t>
            </a:r>
          </a:p>
          <a:p>
            <a:pPr/>
          </a:p>
          <a:p>
            <a:pPr/>
            <a:r>
              <a:t>We are going to model a learning agent taking decisions in an unknown and dynamic environment.</a:t>
            </a:r>
          </a:p>
          <a:p>
            <a:pPr/>
            <a:r>
              <a:t>As an application that many are familiar with, consider an autonomous vehicle:</a:t>
            </a:r>
          </a:p>
          <a:p>
            <a:pPr/>
            <a:r>
              <a:t>At any moment in time the vehicle’s world is in some state: this might include where the vehicles is, what speed it is moving at, and where other vehicles and pedestrians are.</a:t>
            </a:r>
          </a:p>
          <a:p>
            <a:pPr/>
            <a:r>
              <a:t>The vehicle observes the world through a number of sensors, e.g., cameras or lidar scanners.</a:t>
            </a:r>
          </a:p>
          <a:p>
            <a:pPr/>
            <a:r>
              <a:t>And based on these observations, the vehicle chooses actions such as turning the steering wheel or pressing the accelerator or brakes. The actions change the state of the world which in turn changes the observations the agent will see in the future.</a:t>
            </a:r>
          </a:p>
          <a:p>
            <a:pPr/>
          </a:p>
          <a:p>
            <a:pPr/>
            <a:r>
              <a:t>As I mentioned earlier, the vehicles policy tells it how to map these sensor readings to actions in order to successfully drive.</a:t>
            </a:r>
          </a:p>
          <a:p>
            <a:pPr/>
            <a:r>
              <a:t>Now, “successfully drive” is a fuzzy concept. To make this more concrete for the learning agent, we define a reward that tells the agent how good or bad taking an action is in a particular state.</a:t>
            </a:r>
          </a:p>
          <a:p>
            <a:pPr/>
          </a:p>
          <a:p>
            <a:pPr/>
            <a:r>
              <a:t>Interaction with the world happens over time: the vehicle receives an initial observation, chooses an action, and receives a reward. The state of the environment changes and the process repeats until a final time-step.</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4" name="Shape 554"/>
          <p:cNvSpPr/>
          <p:nvPr>
            <p:ph type="sldImg"/>
          </p:nvPr>
        </p:nvSpPr>
        <p:spPr>
          <a:prstGeom prst="rect">
            <a:avLst/>
          </a:prstGeom>
        </p:spPr>
        <p:txBody>
          <a:bodyPr/>
          <a:lstStyle/>
          <a:p>
            <a:pPr/>
          </a:p>
        </p:txBody>
      </p:sp>
      <p:sp>
        <p:nvSpPr>
          <p:cNvPr id="555" name="Shape 555"/>
          <p:cNvSpPr/>
          <p:nvPr>
            <p:ph type="body" sz="quarter" idx="1"/>
          </p:nvPr>
        </p:nvSpPr>
        <p:spPr>
          <a:prstGeom prst="rect">
            <a:avLst/>
          </a:prstGeom>
        </p:spPr>
        <p:txBody>
          <a:bodyPr/>
          <a:lstStyle/>
          <a:p>
            <a:pPr/>
            <a:r>
              <a:t>The key difference is that when an action is selected the effect will be different in simulation vs. reality.</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2" name="Shape 652"/>
          <p:cNvSpPr/>
          <p:nvPr>
            <p:ph type="sldImg"/>
          </p:nvPr>
        </p:nvSpPr>
        <p:spPr>
          <a:prstGeom prst="rect">
            <a:avLst/>
          </a:prstGeom>
        </p:spPr>
        <p:txBody>
          <a:bodyPr/>
          <a:lstStyle/>
          <a:p>
            <a:pPr/>
          </a:p>
        </p:txBody>
      </p:sp>
      <p:sp>
        <p:nvSpPr>
          <p:cNvPr id="653" name="Shape 653"/>
          <p:cNvSpPr/>
          <p:nvPr>
            <p:ph type="body" sz="quarter" idx="1"/>
          </p:nvPr>
        </p:nvSpPr>
        <p:spPr>
          <a:prstGeom prst="rect">
            <a:avLst/>
          </a:prstGeom>
        </p:spPr>
        <p:txBody>
          <a:bodyPr/>
          <a:lstStyle/>
          <a:p>
            <a:pPr/>
            <a:r>
              <a:t>I’ve shown videos of simulation but I want to be a bit more specific.</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1" name="Shape 691"/>
          <p:cNvSpPr/>
          <p:nvPr>
            <p:ph type="sldImg"/>
          </p:nvPr>
        </p:nvSpPr>
        <p:spPr>
          <a:prstGeom prst="rect">
            <a:avLst/>
          </a:prstGeom>
        </p:spPr>
        <p:txBody>
          <a:bodyPr/>
          <a:lstStyle/>
          <a:p>
            <a:pPr/>
          </a:p>
        </p:txBody>
      </p:sp>
      <p:sp>
        <p:nvSpPr>
          <p:cNvPr id="692" name="Shape 692"/>
          <p:cNvSpPr/>
          <p:nvPr>
            <p:ph type="body" sz="quarter" idx="1"/>
          </p:nvPr>
        </p:nvSpPr>
        <p:spPr>
          <a:prstGeom prst="rect">
            <a:avLst/>
          </a:prstGeom>
        </p:spPr>
        <p:txBody>
          <a:bodyPr/>
          <a:lstStyle/>
          <a:p>
            <a:pPr/>
            <a:r>
              <a:t>I’ve shown videos of simulation but I want to be a bit more specific.</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 name="Shape 172"/>
          <p:cNvSpPr/>
          <p:nvPr>
            <p:ph type="sldImg"/>
          </p:nvPr>
        </p:nvSpPr>
        <p:spPr>
          <a:prstGeom prst="rect">
            <a:avLst/>
          </a:prstGeom>
        </p:spPr>
        <p:txBody>
          <a:bodyPr/>
          <a:lstStyle/>
          <a:p>
            <a:pPr/>
          </a:p>
        </p:txBody>
      </p:sp>
      <p:sp>
        <p:nvSpPr>
          <p:cNvPr id="173" name="Shape 173"/>
          <p:cNvSpPr/>
          <p:nvPr>
            <p:ph type="body" sz="quarter" idx="1"/>
          </p:nvPr>
        </p:nvSpPr>
        <p:spPr>
          <a:prstGeom prst="rect">
            <a:avLst/>
          </a:prstGeom>
        </p:spPr>
        <p:txBody>
          <a:bodyPr/>
          <a:lstStyle/>
          <a:p>
            <a:pPr/>
            <a:r>
              <a:t>And so the big question that many people in industry and academia are asking is:</a:t>
            </a:r>
          </a:p>
          <a:p>
            <a:pPr/>
            <a:r>
              <a:t>“Can reinforcement learning be data efficient enough for real world applications?”</a:t>
            </a:r>
          </a:p>
          <a:p>
            <a:pPr/>
          </a:p>
          <a:p>
            <a:pPr/>
            <a:r>
              <a:t>This is the question that motivates my research as well. And in my dissertation I’ve looked at two ways that RL algorithms are inefficient in how they use data.</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9" name="Shape 719"/>
          <p:cNvSpPr/>
          <p:nvPr>
            <p:ph type="sldImg"/>
          </p:nvPr>
        </p:nvSpPr>
        <p:spPr>
          <a:prstGeom prst="rect">
            <a:avLst/>
          </a:prstGeom>
        </p:spPr>
        <p:txBody>
          <a:bodyPr/>
          <a:lstStyle/>
          <a:p>
            <a:pPr/>
          </a:p>
        </p:txBody>
      </p:sp>
      <p:sp>
        <p:nvSpPr>
          <p:cNvPr id="720" name="Shape 720"/>
          <p:cNvSpPr/>
          <p:nvPr>
            <p:ph type="body" sz="quarter" idx="1"/>
          </p:nvPr>
        </p:nvSpPr>
        <p:spPr>
          <a:prstGeom prst="rect">
            <a:avLst/>
          </a:prstGeom>
        </p:spPr>
        <p:txBody>
          <a:bodyPr/>
          <a:lstStyle/>
          <a:p>
            <a:pPr/>
            <a:r>
              <a:t>Sum up past work and say where I’m going (same comments as IS conclusion).</a:t>
            </a:r>
          </a:p>
          <a:p>
            <a:pPr/>
          </a:p>
          <a:p>
            <a:pPr/>
            <a:r>
              <a:t>Just summarize what I did and make sure leave them with one thing.</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4" name="Shape 734"/>
          <p:cNvSpPr/>
          <p:nvPr>
            <p:ph type="sldImg"/>
          </p:nvPr>
        </p:nvSpPr>
        <p:spPr>
          <a:prstGeom prst="rect">
            <a:avLst/>
          </a:prstGeom>
        </p:spPr>
        <p:txBody>
          <a:bodyPr/>
          <a:lstStyle/>
          <a:p>
            <a:pPr/>
          </a:p>
        </p:txBody>
      </p:sp>
      <p:sp>
        <p:nvSpPr>
          <p:cNvPr id="735" name="Shape 735"/>
          <p:cNvSpPr/>
          <p:nvPr>
            <p:ph type="body" sz="quarter" idx="1"/>
          </p:nvPr>
        </p:nvSpPr>
        <p:spPr>
          <a:prstGeom prst="rect">
            <a:avLst/>
          </a:prstGeom>
        </p:spPr>
        <p:txBody>
          <a:bodyPr/>
          <a:lstStyle/>
          <a:p>
            <a:pPr/>
            <a:r>
              <a:t>Sum up past work and say where I’m going (same comments as IS conclusion).</a:t>
            </a:r>
          </a:p>
          <a:p>
            <a:pPr/>
          </a:p>
          <a:p>
            <a:pPr/>
            <a:r>
              <a:t>Just summarize what I did and make sure leave them with one thing.</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5" name="Shape 755"/>
          <p:cNvSpPr/>
          <p:nvPr>
            <p:ph type="sldImg"/>
          </p:nvPr>
        </p:nvSpPr>
        <p:spPr>
          <a:prstGeom prst="rect">
            <a:avLst/>
          </a:prstGeom>
        </p:spPr>
        <p:txBody>
          <a:bodyPr/>
          <a:lstStyle/>
          <a:p>
            <a:pPr/>
          </a:p>
        </p:txBody>
      </p:sp>
      <p:sp>
        <p:nvSpPr>
          <p:cNvPr id="756" name="Shape 756"/>
          <p:cNvSpPr/>
          <p:nvPr>
            <p:ph type="body" sz="quarter" idx="1"/>
          </p:nvPr>
        </p:nvSpPr>
        <p:spPr>
          <a:prstGeom prst="rect">
            <a:avLst/>
          </a:prstGeom>
        </p:spPr>
        <p:txBody>
          <a:bodyPr/>
          <a:lstStyle/>
          <a:p>
            <a:pPr marL="376115" indent="-376115">
              <a:buSzPct val="100000"/>
              <a:buAutoNum type="arabicPeriod" startAt="1"/>
            </a:pPr>
            <a:r>
              <a:t>Construct abstract model.</a:t>
            </a:r>
          </a:p>
          <a:p>
            <a:pPr marL="376115" indent="-376115">
              <a:buSzPct val="100000"/>
              <a:buAutoNum type="arabicPeriod" startAt="1"/>
            </a:pPr>
            <a:r>
              <a:t>Given abstract model, identify what can be learned and what can be transferred.</a:t>
            </a:r>
          </a:p>
          <a:p>
            <a:pPr marL="376115" indent="-376115">
              <a:buSzPct val="100000"/>
              <a:buAutoNum type="arabicPeriod" startAt="1"/>
            </a:pPr>
            <a:r>
              <a:t>Causal reasoning</a:t>
            </a:r>
          </a:p>
          <a:p>
            <a:pPr marL="376115" indent="-376115">
              <a:buSzPct val="100000"/>
              <a:buAutoNum type="arabicPeriod" startAt="1"/>
            </a:pPr>
            <a:r>
              <a:t>Abstraction as variance reduction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8" name="Shape 778"/>
          <p:cNvSpPr/>
          <p:nvPr>
            <p:ph type="sldImg"/>
          </p:nvPr>
        </p:nvSpPr>
        <p:spPr>
          <a:prstGeom prst="rect">
            <a:avLst/>
          </a:prstGeom>
        </p:spPr>
        <p:txBody>
          <a:bodyPr/>
          <a:lstStyle/>
          <a:p>
            <a:pPr/>
          </a:p>
        </p:txBody>
      </p:sp>
      <p:sp>
        <p:nvSpPr>
          <p:cNvPr id="779" name="Shape 779"/>
          <p:cNvSpPr/>
          <p:nvPr>
            <p:ph type="body" sz="quarter" idx="1"/>
          </p:nvPr>
        </p:nvSpPr>
        <p:spPr>
          <a:prstGeom prst="rect">
            <a:avLst/>
          </a:prstGeom>
        </p:spPr>
        <p:txBody>
          <a:bodyPr/>
          <a:lstStyle/>
          <a:p>
            <a:pPr/>
            <a:r>
              <a:t>Learned point estimate</a:t>
            </a:r>
          </a:p>
          <a:p>
            <a:pPr/>
            <a:r>
              <a:t>Can we learn value for all states?</a:t>
            </a:r>
          </a:p>
          <a:p>
            <a:pPr/>
          </a:p>
          <a:p>
            <a:pPr/>
            <a:r>
              <a:t>%v_{t+1}(S_t) \leftarrow v_t(S_t) + \alpha ( U_t - v_t(S_t))</a:t>
            </a:r>
          </a:p>
          <a:p>
            <a:pPr/>
            <a:r>
              <a:t>%</a:t>
            </a:r>
          </a:p>
          <a:p>
            <a:pPr/>
            <a:r>
              <a:t>%U_t = \frac{\pi(A_t|S_t)}{\pi_b(A_t | S_t)} (R_t + v_t(S_{t+1}))</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3" name="Shape 793"/>
          <p:cNvSpPr/>
          <p:nvPr>
            <p:ph type="sldImg"/>
          </p:nvPr>
        </p:nvSpPr>
        <p:spPr>
          <a:prstGeom prst="rect">
            <a:avLst/>
          </a:prstGeom>
        </p:spPr>
        <p:txBody>
          <a:bodyPr/>
          <a:lstStyle/>
          <a:p>
            <a:pPr/>
          </a:p>
        </p:txBody>
      </p:sp>
      <p:sp>
        <p:nvSpPr>
          <p:cNvPr id="794" name="Shape 794"/>
          <p:cNvSpPr/>
          <p:nvPr>
            <p:ph type="body" sz="quarter" idx="1"/>
          </p:nvPr>
        </p:nvSpPr>
        <p:spPr>
          <a:prstGeom prst="rect">
            <a:avLst/>
          </a:prstGeom>
        </p:spPr>
        <p:txBody>
          <a:bodyPr/>
          <a:lstStyle/>
          <a:p>
            <a:pPr/>
            <a:r>
              <a:t>Before finishing I want to thank my collaborators:</a:t>
            </a:r>
          </a:p>
          <a:p>
            <a:pPr/>
            <a:r>
              <a:t>In particular, my adviser Peter Stone who has been involved with all of the work I presented today, Scott Niekum and Phil Thomas collaborated with us on the work presented in the first part of the talk.</a:t>
            </a:r>
          </a:p>
          <a:p>
            <a:pPr/>
            <a:r>
              <a:t>And I’ve had the privilege to work with a number of other people on research that I wasn’t able to cover today.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8" name="Shape 178"/>
          <p:cNvSpPr/>
          <p:nvPr>
            <p:ph type="sldImg"/>
          </p:nvPr>
        </p:nvSpPr>
        <p:spPr>
          <a:prstGeom prst="rect">
            <a:avLst/>
          </a:prstGeom>
        </p:spPr>
        <p:txBody>
          <a:bodyPr/>
          <a:lstStyle/>
          <a:p>
            <a:pPr/>
          </a:p>
        </p:txBody>
      </p:sp>
      <p:sp>
        <p:nvSpPr>
          <p:cNvPr id="179" name="Shape 179"/>
          <p:cNvSpPr/>
          <p:nvPr>
            <p:ph type="body" sz="quarter" idx="1"/>
          </p:nvPr>
        </p:nvSpPr>
        <p:spPr>
          <a:prstGeom prst="rect">
            <a:avLst/>
          </a:prstGeom>
        </p:spPr>
        <p:txBody>
          <a:bodyPr/>
          <a:lstStyle/>
          <a:p>
            <a:pPr/>
            <a:r>
              <a:t>The first limitation that this dissertation addresses is that many RL algorithms are what is known as on-policy. I’m using this term somewhat loosely. In the strictest sense on-policy means that data can only be used from the current policy. While this is not necessarily true for all state-of-the-art algorithms, it is true that many algorithms only make use of data from a policy similar to their current policy.</a:t>
            </a:r>
          </a:p>
          <a:p>
            <a:pPr/>
          </a:p>
          <a:p>
            <a:pPr/>
            <a:r>
              <a:t>The second limitation is that RL algorithms are on-environment meaning that they must learn in the true environment of interest. Applications of RL to robotics are especially limited in this respect as robotics is a domain where we frequently have good simulations of the world. However, if we apply RL in the simulation we should not expect learning to transfer into the real world.</a:t>
            </a:r>
          </a:p>
          <a:p>
            <a:pPr/>
          </a:p>
          <a:p>
            <a:pPr/>
            <a:r>
              <a:t>Note: Ciosek and Whiteson [2017] introduce the term off-environment which we adapt here to describe a limitation of RL algorithms.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 name="Shape 182"/>
          <p:cNvSpPr/>
          <p:nvPr>
            <p:ph type="sldImg"/>
          </p:nvPr>
        </p:nvSpPr>
        <p:spPr>
          <a:prstGeom prst="rect">
            <a:avLst/>
          </a:prstGeom>
        </p:spPr>
        <p:txBody>
          <a:bodyPr/>
          <a:lstStyle/>
          <a:p>
            <a:pPr/>
          </a:p>
        </p:txBody>
      </p:sp>
      <p:sp>
        <p:nvSpPr>
          <p:cNvPr id="183" name="Shape 183"/>
          <p:cNvSpPr/>
          <p:nvPr>
            <p:ph type="body" sz="quarter" idx="1"/>
          </p:nvPr>
        </p:nvSpPr>
        <p:spPr>
          <a:prstGeom prst="rect">
            <a:avLst/>
          </a:prstGeom>
        </p:spPr>
        <p:txBody>
          <a:bodyPr/>
          <a:lstStyle/>
          <a:p>
            <a:pPr/>
            <a:r>
              <a:t>In principle, if we can address these two limitations we can answer this big question and make reinforcement learning data efficient enough for real world applications.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9" name="Shape 189"/>
          <p:cNvSpPr/>
          <p:nvPr>
            <p:ph type="sldImg"/>
          </p:nvPr>
        </p:nvSpPr>
        <p:spPr>
          <a:prstGeom prst="rect">
            <a:avLst/>
          </a:prstGeom>
        </p:spPr>
        <p:txBody>
          <a:bodyPr/>
          <a:lstStyle/>
          <a:p>
            <a:pPr/>
          </a:p>
        </p:txBody>
      </p:sp>
      <p:sp>
        <p:nvSpPr>
          <p:cNvPr id="190" name="Shape 190"/>
          <p:cNvSpPr/>
          <p:nvPr>
            <p:ph type="body" sz="quarter" idx="1"/>
          </p:nvPr>
        </p:nvSpPr>
        <p:spPr>
          <a:prstGeom prst="rect">
            <a:avLst/>
          </a:prstGeom>
        </p:spPr>
        <p:txBody>
          <a:bodyPr/>
          <a:lstStyle/>
          <a:p>
            <a:pPr/>
            <a:r>
              <a:t>This dissertation addresses these limitations by answering the following thesis question:</a:t>
            </a:r>
          </a:p>
          <a:p>
            <a:pPr/>
            <a:r>
              <a:t>“How can a reinforcement learning agent leverage off-policy and simulated data to evaluate and improve upon the expected performance of a policy?”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Shape 200"/>
          <p:cNvSpPr/>
          <p:nvPr>
            <p:ph type="sldImg"/>
          </p:nvPr>
        </p:nvSpPr>
        <p:spPr>
          <a:prstGeom prst="rect">
            <a:avLst/>
          </a:prstGeom>
        </p:spPr>
        <p:txBody>
          <a:bodyPr/>
          <a:lstStyle/>
          <a:p>
            <a:pPr/>
          </a:p>
        </p:txBody>
      </p:sp>
      <p:sp>
        <p:nvSpPr>
          <p:cNvPr id="201" name="Shape 201"/>
          <p:cNvSpPr/>
          <p:nvPr>
            <p:ph type="body" sz="quarter" idx="1"/>
          </p:nvPr>
        </p:nvSpPr>
        <p:spPr>
          <a:prstGeom prst="rect">
            <a:avLst/>
          </a:prstGeom>
        </p:spPr>
        <p:txBody>
          <a:bodyPr/>
          <a:lstStyle/>
          <a:p>
            <a:pPr/>
            <a:r>
              <a:t>This dissertation answers its thesis question by answering four smaller questions:</a:t>
            </a:r>
          </a:p>
          <a:p>
            <a:pPr marL="388055" indent="-388055">
              <a:buSzPct val="100000"/>
              <a:buAutoNum type="arabicPeriod" startAt="1"/>
            </a:pPr>
            <a:r>
              <a:t>How should an RL agent collect off-policy data?</a:t>
            </a:r>
          </a:p>
          <a:p>
            <a:pPr marL="388055" indent="-388055">
              <a:buSzPct val="100000"/>
              <a:buAutoNum type="arabicPeriod" startAt="1"/>
            </a:pPr>
            <a:r>
              <a:t>How should an RL agent weight already collected off-policy data?</a:t>
            </a:r>
          </a:p>
          <a:p>
            <a:pPr marL="388055" indent="-388055">
              <a:buSzPct val="100000"/>
              <a:buAutoNum type="arabicPeriod" startAt="1"/>
            </a:pPr>
            <a:r>
              <a:t>How can an RL agent use simulated data?</a:t>
            </a:r>
          </a:p>
          <a:p>
            <a:pPr marL="388055" indent="-388055">
              <a:buSzPct val="100000"/>
              <a:buAutoNum type="arabicPeriod" startAt="1"/>
            </a:pPr>
            <a:r>
              <a:t>How can an RL agent combine simulated and off-policy data?</a:t>
            </a:r>
          </a:p>
          <a:p>
            <a:pPr/>
          </a:p>
          <a:p>
            <a:pPr/>
            <a:r>
              <a:t>I’m going to discuss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0" name="Shape 230"/>
          <p:cNvSpPr/>
          <p:nvPr>
            <p:ph type="sldImg"/>
          </p:nvPr>
        </p:nvSpPr>
        <p:spPr>
          <a:prstGeom prst="rect">
            <a:avLst/>
          </a:prstGeom>
        </p:spPr>
        <p:txBody>
          <a:bodyPr/>
          <a:lstStyle/>
          <a:p>
            <a:pPr/>
          </a:p>
        </p:txBody>
      </p:sp>
      <p:sp>
        <p:nvSpPr>
          <p:cNvPr id="231" name="Shape 231"/>
          <p:cNvSpPr/>
          <p:nvPr>
            <p:ph type="body" sz="quarter" idx="1"/>
          </p:nvPr>
        </p:nvSpPr>
        <p:spPr>
          <a:prstGeom prst="rect">
            <a:avLst/>
          </a:prstGeom>
        </p:spPr>
        <p:txBody>
          <a:bodyPr/>
          <a:lstStyle/>
          <a:p>
            <a:pPr/>
            <a:r>
              <a:t>A more formal and general look at policy evaluation, we have a fixed policy that we call pi.</a:t>
            </a:r>
          </a:p>
          <a:p>
            <a:pPr/>
          </a:p>
          <a:p>
            <a:pPr/>
            <a:r>
              <a:t>We want to know what is the expected total reward we will see when following this policy.</a:t>
            </a:r>
          </a:p>
          <a:p>
            <a:pPr/>
          </a:p>
          <a:p>
            <a:pPr/>
            <a:r>
              <a:t>Introduce what a policy is.</a:t>
            </a:r>
          </a:p>
          <a:p>
            <a:pPr/>
          </a:p>
          <a:p>
            <a:pPr/>
            <a:r>
              <a:t>Finally, in the first part of the talk I’m going to assume we are working with stochastic policies -- the policy randomly samples actions.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8" name="Shape 238"/>
          <p:cNvSpPr/>
          <p:nvPr>
            <p:ph type="sldImg"/>
          </p:nvPr>
        </p:nvSpPr>
        <p:spPr>
          <a:prstGeom prst="rect">
            <a:avLst/>
          </a:prstGeom>
        </p:spPr>
        <p:txBody>
          <a:bodyPr/>
          <a:lstStyle/>
          <a:p>
            <a:pPr/>
          </a:p>
        </p:txBody>
      </p:sp>
      <p:sp>
        <p:nvSpPr>
          <p:cNvPr id="239" name="Shape 239"/>
          <p:cNvSpPr/>
          <p:nvPr>
            <p:ph type="body" sz="quarter" idx="1"/>
          </p:nvPr>
        </p:nvSpPr>
        <p:spPr>
          <a:prstGeom prst="rect">
            <a:avLst/>
          </a:prstGeom>
        </p:spPr>
        <p:txBody>
          <a:bodyPr/>
          <a:lstStyle/>
          <a:p>
            <a:pPr/>
            <a:r>
              <a:t>In reinforcement learning and robotics, this approach is commonly called using Monte Carlo rollouts.</a:t>
            </a:r>
          </a:p>
          <a:p>
            <a:pPr/>
          </a:p>
          <a:p>
            <a:pPr/>
            <a:r>
              <a:t>We run the policy for some number of trajectories</a:t>
            </a:r>
          </a:p>
          <a:p>
            <a:pPr/>
            <a:r>
              <a:t>Add up all the reward seen along each trajectory</a:t>
            </a:r>
          </a:p>
          <a:p>
            <a:pPr/>
            <a:r>
              <a:t>Average these totals</a:t>
            </a:r>
          </a:p>
          <a:p>
            <a:pPr/>
            <a:r>
              <a:t>This approach is fairly standard in RL and robotics research.</a:t>
            </a:r>
          </a:p>
          <a:p>
            <a:pPr/>
          </a:p>
          <a:p>
            <a:pPr/>
          </a:p>
          <a:p>
            <a:pPr/>
            <a:r>
              <a:t>Note that with Monte Carlo rollouts, we’re being fairly passive in how we evaluate our policy.</a:t>
            </a:r>
          </a:p>
          <a:p>
            <a:pPr/>
            <a:r>
              <a:t>We run the fixed policy and we watch and see what happens.</a:t>
            </a:r>
          </a:p>
          <a:p>
            <a:pPr/>
          </a:p>
          <a:p>
            <a:pP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0" showMasterPhAnim="1">
  <p:cSld name="Title &amp; Subtitle">
    <p:spTree>
      <p:nvGrpSpPr>
        <p:cNvPr id="1" name=""/>
        <p:cNvGrpSpPr/>
        <p:nvPr/>
      </p:nvGrpSpPr>
      <p:grpSpPr>
        <a:xfrm>
          <a:off x="0" y="0"/>
          <a:ext cx="0" cy="0"/>
          <a:chOff x="0" y="0"/>
          <a:chExt cx="0" cy="0"/>
        </a:xfrm>
      </p:grpSpPr>
      <p:sp>
        <p:nvSpPr>
          <p:cNvPr id="12" name="Shape 12"/>
          <p:cNvSpPr/>
          <p:nvPr>
            <p:ph type="title"/>
          </p:nvPr>
        </p:nvSpPr>
        <p:spPr>
          <a:xfrm>
            <a:off x="6673453" y="3442394"/>
            <a:ext cx="11037095" cy="3482579"/>
          </a:xfrm>
          <a:prstGeom prst="rect">
            <a:avLst/>
          </a:prstGeom>
        </p:spPr>
        <p:txBody>
          <a:bodyPr lIns="53578" tIns="53578" rIns="53578" bIns="53578" anchor="b"/>
          <a:lstStyle>
            <a:lvl1pPr defTabSz="821531">
              <a:defRPr sz="10800"/>
            </a:lvl1pPr>
          </a:lstStyle>
          <a:p>
            <a:pPr/>
            <a:r>
              <a:t>Title Text</a:t>
            </a:r>
          </a:p>
        </p:txBody>
      </p:sp>
      <p:sp>
        <p:nvSpPr>
          <p:cNvPr id="13" name="Shape 13"/>
          <p:cNvSpPr/>
          <p:nvPr>
            <p:ph type="body" sz="quarter" idx="1"/>
          </p:nvPr>
        </p:nvSpPr>
        <p:spPr>
          <a:xfrm>
            <a:off x="6673453" y="7018734"/>
            <a:ext cx="11037095" cy="1192114"/>
          </a:xfrm>
          <a:prstGeom prst="rect">
            <a:avLst/>
          </a:prstGeom>
        </p:spPr>
        <p:txBody>
          <a:bodyPr lIns="53578" tIns="53578" rIns="53578" bIns="53578" anchor="t"/>
          <a:lstStyle>
            <a:lvl1pPr marL="0" indent="0" algn="ctr" defTabSz="821531">
              <a:spcBef>
                <a:spcPts val="0"/>
              </a:spcBef>
              <a:buSzTx/>
              <a:buNone/>
              <a:defRPr sz="4200"/>
            </a:lvl1pPr>
            <a:lvl2pPr marL="0" indent="228600" algn="ctr" defTabSz="821531">
              <a:spcBef>
                <a:spcPts val="0"/>
              </a:spcBef>
              <a:buSzTx/>
              <a:buNone/>
              <a:defRPr sz="4200"/>
            </a:lvl2pPr>
            <a:lvl3pPr marL="0" indent="457200" algn="ctr" defTabSz="821531">
              <a:spcBef>
                <a:spcPts val="0"/>
              </a:spcBef>
              <a:buSzTx/>
              <a:buNone/>
              <a:defRPr sz="4200"/>
            </a:lvl3pPr>
            <a:lvl4pPr marL="0" indent="685800" algn="ctr" defTabSz="821531">
              <a:spcBef>
                <a:spcPts val="0"/>
              </a:spcBef>
              <a:buSzTx/>
              <a:buNone/>
              <a:defRPr sz="4200"/>
            </a:lvl4pPr>
            <a:lvl5pPr marL="0" indent="914400" algn="ctr" defTabSz="821531">
              <a:spcBef>
                <a:spcPts val="0"/>
              </a:spcBef>
              <a:buSzTx/>
              <a:buNone/>
              <a:defRPr sz="4200"/>
            </a:lvl5pPr>
          </a:lstStyle>
          <a:p>
            <a:pPr/>
            <a:r>
              <a:t>Body Level One</a:t>
            </a:r>
          </a:p>
          <a:p>
            <a:pPr lvl="1"/>
            <a:r>
              <a:t>Body Level Two</a:t>
            </a:r>
          </a:p>
          <a:p>
            <a:pPr lvl="2"/>
            <a:r>
              <a:t>Body Level Three</a:t>
            </a:r>
          </a:p>
          <a:p>
            <a:pPr lvl="3"/>
            <a:r>
              <a:t>Body Level Four</a:t>
            </a:r>
          </a:p>
          <a:p>
            <a:pPr lvl="4"/>
            <a:r>
              <a:t>Body Level Five</a:t>
            </a:r>
          </a:p>
        </p:txBody>
      </p:sp>
      <p:sp>
        <p:nvSpPr>
          <p:cNvPr id="14" name="Shape 14"/>
          <p:cNvSpPr/>
          <p:nvPr>
            <p:ph type="sldNum" sz="quarter" idx="2"/>
          </p:nvPr>
        </p:nvSpPr>
        <p:spPr>
          <a:xfrm>
            <a:off x="11970028" y="11472416"/>
            <a:ext cx="430550" cy="437357"/>
          </a:xfrm>
          <a:prstGeom prst="rect">
            <a:avLst/>
          </a:prstGeom>
        </p:spPr>
        <p:txBody>
          <a:bodyPr lIns="53578" tIns="53578" rIns="53578" bIns="53578"/>
          <a:lstStyle>
            <a:lvl1pPr defTabSz="821531">
              <a:defRPr sz="2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Quote">
    <p:spTree>
      <p:nvGrpSpPr>
        <p:cNvPr id="1" name=""/>
        <p:cNvGrpSpPr/>
        <p:nvPr/>
      </p:nvGrpSpPr>
      <p:grpSpPr>
        <a:xfrm>
          <a:off x="0" y="0"/>
          <a:ext cx="0" cy="0"/>
          <a:chOff x="0" y="0"/>
          <a:chExt cx="0" cy="0"/>
        </a:xfrm>
      </p:grpSpPr>
      <p:sp>
        <p:nvSpPr>
          <p:cNvPr id="94" name="Shape 94"/>
          <p:cNvSpPr/>
          <p:nvPr>
            <p:ph type="body" sz="quarter" idx="13"/>
          </p:nvPr>
        </p:nvSpPr>
        <p:spPr>
          <a:xfrm>
            <a:off x="6673453" y="8425160"/>
            <a:ext cx="11037095" cy="564357"/>
          </a:xfrm>
          <a:prstGeom prst="rect">
            <a:avLst/>
          </a:prstGeom>
        </p:spPr>
        <p:txBody>
          <a:bodyPr lIns="53578" tIns="53578" rIns="53578" bIns="53578" anchor="t">
            <a:spAutoFit/>
          </a:bodyPr>
          <a:lstStyle>
            <a:lvl1pPr marL="0" indent="0" algn="ctr" defTabSz="821531">
              <a:spcBef>
                <a:spcPts val="0"/>
              </a:spcBef>
              <a:buSzTx/>
              <a:buNone/>
              <a:defRPr sz="3000">
                <a:latin typeface="Helvetica"/>
                <a:ea typeface="Helvetica"/>
                <a:cs typeface="Helvetica"/>
                <a:sym typeface="Helvetica"/>
              </a:defRPr>
            </a:lvl1pPr>
          </a:lstStyle>
          <a:p>
            <a:pPr/>
            <a:r>
              <a:t>–Johnny Appleseed</a:t>
            </a:r>
          </a:p>
        </p:txBody>
      </p:sp>
      <p:sp>
        <p:nvSpPr>
          <p:cNvPr id="95" name="Shape 95"/>
          <p:cNvSpPr/>
          <p:nvPr>
            <p:ph type="body" sz="quarter" idx="14"/>
          </p:nvPr>
        </p:nvSpPr>
        <p:spPr>
          <a:xfrm>
            <a:off x="6673453" y="6142136"/>
            <a:ext cx="11037095" cy="869157"/>
          </a:xfrm>
          <a:prstGeom prst="rect">
            <a:avLst/>
          </a:prstGeom>
        </p:spPr>
        <p:txBody>
          <a:bodyPr lIns="53578" tIns="53578" rIns="53578" bIns="53578">
            <a:spAutoFit/>
          </a:bodyPr>
          <a:lstStyle>
            <a:lvl1pPr marL="0" indent="0" algn="ctr" defTabSz="821531">
              <a:spcBef>
                <a:spcPts val="0"/>
              </a:spcBef>
              <a:buSzTx/>
              <a:buNone/>
              <a:defRPr sz="5000"/>
            </a:lvl1pPr>
          </a:lstStyle>
          <a:p>
            <a:pPr/>
            <a:r>
              <a:t>“Type a quote here.” </a:t>
            </a:r>
          </a:p>
        </p:txBody>
      </p:sp>
      <p:sp>
        <p:nvSpPr>
          <p:cNvPr id="96" name="Shape 96"/>
          <p:cNvSpPr/>
          <p:nvPr>
            <p:ph type="sldNum" sz="quarter" idx="2"/>
          </p:nvPr>
        </p:nvSpPr>
        <p:spPr>
          <a:xfrm>
            <a:off x="11970028" y="11472416"/>
            <a:ext cx="430550" cy="437357"/>
          </a:xfrm>
          <a:prstGeom prst="rect">
            <a:avLst/>
          </a:prstGeom>
        </p:spPr>
        <p:txBody>
          <a:bodyPr lIns="53578" tIns="53578" rIns="53578" bIns="53578"/>
          <a:lstStyle>
            <a:lvl1pPr defTabSz="821531">
              <a:defRPr sz="2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Photo">
    <p:spTree>
      <p:nvGrpSpPr>
        <p:cNvPr id="1" name=""/>
        <p:cNvGrpSpPr/>
        <p:nvPr/>
      </p:nvGrpSpPr>
      <p:grpSpPr>
        <a:xfrm>
          <a:off x="0" y="0"/>
          <a:ext cx="0" cy="0"/>
          <a:chOff x="0" y="0"/>
          <a:chExt cx="0" cy="0"/>
        </a:xfrm>
      </p:grpSpPr>
      <p:sp>
        <p:nvSpPr>
          <p:cNvPr id="103" name="Shape 103"/>
          <p:cNvSpPr/>
          <p:nvPr>
            <p:ph type="pic" idx="13"/>
          </p:nvPr>
        </p:nvSpPr>
        <p:spPr>
          <a:xfrm>
            <a:off x="5333999" y="1714499"/>
            <a:ext cx="13716003" cy="10287001"/>
          </a:xfrm>
          <a:prstGeom prst="rect">
            <a:avLst/>
          </a:prstGeom>
        </p:spPr>
        <p:txBody>
          <a:bodyPr lIns="91439" tIns="45719" rIns="91439" bIns="45719" anchor="t">
            <a:noAutofit/>
          </a:bodyPr>
          <a:lstStyle/>
          <a:p>
            <a:pPr/>
          </a:p>
        </p:txBody>
      </p:sp>
      <p:sp>
        <p:nvSpPr>
          <p:cNvPr id="104" name="Shape 104"/>
          <p:cNvSpPr/>
          <p:nvPr>
            <p:ph type="sldNum" sz="quarter" idx="2"/>
          </p:nvPr>
        </p:nvSpPr>
        <p:spPr>
          <a:xfrm>
            <a:off x="11970028" y="11472416"/>
            <a:ext cx="430550" cy="437357"/>
          </a:xfrm>
          <a:prstGeom prst="rect">
            <a:avLst/>
          </a:prstGeom>
        </p:spPr>
        <p:txBody>
          <a:bodyPr lIns="53578" tIns="53578" rIns="53578" bIns="53578"/>
          <a:lstStyle>
            <a:lvl1pPr defTabSz="821531">
              <a:defRPr sz="2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1" name="Shape 111"/>
          <p:cNvSpPr/>
          <p:nvPr>
            <p:ph type="sldNum" sz="quarter" idx="2"/>
          </p:nvPr>
        </p:nvSpPr>
        <p:spPr>
          <a:xfrm>
            <a:off x="11970028" y="13081000"/>
            <a:ext cx="430550" cy="437357"/>
          </a:xfrm>
          <a:prstGeom prst="rect">
            <a:avLst/>
          </a:prstGeom>
        </p:spPr>
        <p:txBody>
          <a:bodyPr lIns="53578" tIns="53578" rIns="53578" bIns="53578"/>
          <a:lstStyle>
            <a:lvl1pPr defTabSz="821531">
              <a:defRPr sz="2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Citation">
    <p:spTree>
      <p:nvGrpSpPr>
        <p:cNvPr id="1" name=""/>
        <p:cNvGrpSpPr/>
        <p:nvPr/>
      </p:nvGrpSpPr>
      <p:grpSpPr>
        <a:xfrm>
          <a:off x="0" y="0"/>
          <a:ext cx="0" cy="0"/>
          <a:chOff x="0" y="0"/>
          <a:chExt cx="0" cy="0"/>
        </a:xfrm>
      </p:grpSpPr>
      <p:sp>
        <p:nvSpPr>
          <p:cNvPr id="118" name="Shape 118"/>
          <p:cNvSpPr/>
          <p:nvPr>
            <p:ph type="sldNum" sz="quarter" idx="2"/>
          </p:nvPr>
        </p:nvSpPr>
        <p:spPr>
          <a:xfrm>
            <a:off x="11970028" y="13081000"/>
            <a:ext cx="430550" cy="437357"/>
          </a:xfrm>
          <a:prstGeom prst="rect">
            <a:avLst/>
          </a:prstGeom>
        </p:spPr>
        <p:txBody>
          <a:bodyPr lIns="53578" tIns="53578" rIns="53578" bIns="53578"/>
          <a:lstStyle>
            <a:lvl1pPr defTabSz="821531">
              <a:defRPr sz="2200"/>
            </a:lvl1pPr>
          </a:lstStyle>
          <a:p>
            <a:pPr/>
            <a:fld id="{86CB4B4D-7CA3-9044-876B-883B54F8677D}" type="slidenum"/>
          </a:p>
        </p:txBody>
      </p:sp>
      <p:sp>
        <p:nvSpPr>
          <p:cNvPr id="119" name="Shape 119"/>
          <p:cNvSpPr/>
          <p:nvPr/>
        </p:nvSpPr>
        <p:spPr>
          <a:xfrm>
            <a:off x="254000" y="12757150"/>
            <a:ext cx="1159149" cy="805657"/>
          </a:xfrm>
          <a:prstGeom prst="rect">
            <a:avLst/>
          </a:prstGeom>
          <a:ln w="3175">
            <a:miter lim="400000"/>
          </a:ln>
        </p:spPr>
        <p:txBody>
          <a:bodyPr wrap="none" lIns="53578" tIns="53578" rIns="53578" bIns="53578" anchor="ctr">
            <a:spAutoFit/>
          </a:bodyPr>
          <a:lstStyle/>
          <a:p>
            <a:pPr/>
          </a:p>
        </p:txBody>
      </p:sp>
      <p:sp>
        <p:nvSpPr>
          <p:cNvPr id="120" name="Shape 120"/>
          <p:cNvSpPr/>
          <p:nvPr/>
        </p:nvSpPr>
        <p:spPr>
          <a:xfrm>
            <a:off x="253007" y="12799814"/>
            <a:ext cx="13638681" cy="1"/>
          </a:xfrm>
          <a:prstGeom prst="line">
            <a:avLst/>
          </a:prstGeom>
          <a:ln w="50800">
            <a:solidFill>
              <a:srgbClr val="000000"/>
            </a:solidFill>
            <a:miter lim="400000"/>
          </a:ln>
        </p:spPr>
        <p:txBody>
          <a:bodyPr lIns="53578" tIns="53578" rIns="53578" bIns="53578" anchor="ctr"/>
          <a:lstStyle/>
          <a:p>
            <a:pPr algn="ctr">
              <a:defRPr sz="3000"/>
            </a:pPr>
          </a:p>
        </p:txBody>
      </p:sp>
      <p:sp>
        <p:nvSpPr>
          <p:cNvPr id="121" name="Shape 121"/>
          <p:cNvSpPr/>
          <p:nvPr/>
        </p:nvSpPr>
        <p:spPr>
          <a:xfrm>
            <a:off x="21747026" y="13017499"/>
            <a:ext cx="2449291" cy="564358"/>
          </a:xfrm>
          <a:prstGeom prst="rect">
            <a:avLst/>
          </a:prstGeom>
          <a:ln w="3175">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lvl1pPr>
              <a:defRPr sz="3000"/>
            </a:lvl1pPr>
          </a:lstStyle>
          <a:p>
            <a:pPr/>
            <a:r>
              <a:t>Josiah Hanna</a:t>
            </a:r>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28" name="Shape 12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35" name="Shape 135"/>
          <p:cNvSpPr/>
          <p:nvPr>
            <p:ph type="title"/>
          </p:nvPr>
        </p:nvSpPr>
        <p:spPr>
          <a:prstGeom prst="rect">
            <a:avLst/>
          </a:prstGeom>
        </p:spPr>
        <p:txBody>
          <a:bodyPr/>
          <a:lstStyle/>
          <a:p>
            <a:pPr/>
            <a:r>
              <a:t>Title Text</a:t>
            </a:r>
          </a:p>
        </p:txBody>
      </p:sp>
      <p:sp>
        <p:nvSpPr>
          <p:cNvPr id="136" name="Shape 13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43" name="Shape 143"/>
          <p:cNvSpPr/>
          <p:nvPr>
            <p:ph type="sldNum" sz="quarter" idx="2"/>
          </p:nvPr>
        </p:nvSpPr>
        <p:spPr>
          <a:xfrm>
            <a:off x="11970028" y="13081000"/>
            <a:ext cx="430550" cy="437357"/>
          </a:xfrm>
          <a:prstGeom prst="rect">
            <a:avLst/>
          </a:prstGeom>
        </p:spPr>
        <p:txBody>
          <a:bodyPr lIns="53578" tIns="53578" rIns="53578" bIns="53578"/>
          <a:lstStyle>
            <a:lvl1pPr defTabSz="821531">
              <a:defRPr sz="2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spTree>
      <p:nvGrpSpPr>
        <p:cNvPr id="1" name=""/>
        <p:cNvGrpSpPr/>
        <p:nvPr/>
      </p:nvGrpSpPr>
      <p:grpSpPr>
        <a:xfrm>
          <a:off x="0" y="0"/>
          <a:ext cx="0" cy="0"/>
          <a:chOff x="0" y="0"/>
          <a:chExt cx="0" cy="0"/>
        </a:xfrm>
      </p:grpSpPr>
      <p:sp>
        <p:nvSpPr>
          <p:cNvPr id="21" name="Shape 21"/>
          <p:cNvSpPr/>
          <p:nvPr>
            <p:ph type="pic" sz="quarter" idx="13"/>
          </p:nvPr>
        </p:nvSpPr>
        <p:spPr>
          <a:xfrm>
            <a:off x="7028408" y="2384226"/>
            <a:ext cx="10313790" cy="6241853"/>
          </a:xfrm>
          <a:prstGeom prst="rect">
            <a:avLst/>
          </a:prstGeom>
        </p:spPr>
        <p:txBody>
          <a:bodyPr lIns="91439" tIns="45719" rIns="91439" bIns="45719" anchor="t">
            <a:noAutofit/>
          </a:bodyPr>
          <a:lstStyle/>
          <a:p>
            <a:pPr/>
          </a:p>
        </p:txBody>
      </p:sp>
      <p:sp>
        <p:nvSpPr>
          <p:cNvPr id="22" name="Shape 22"/>
          <p:cNvSpPr/>
          <p:nvPr>
            <p:ph type="title"/>
          </p:nvPr>
        </p:nvSpPr>
        <p:spPr>
          <a:xfrm>
            <a:off x="6673453" y="8800207"/>
            <a:ext cx="11037095" cy="1500188"/>
          </a:xfrm>
          <a:prstGeom prst="rect">
            <a:avLst/>
          </a:prstGeom>
        </p:spPr>
        <p:txBody>
          <a:bodyPr lIns="53578" tIns="53578" rIns="53578" bIns="53578" anchor="b"/>
          <a:lstStyle>
            <a:lvl1pPr defTabSz="821531">
              <a:defRPr sz="10800"/>
            </a:lvl1pPr>
          </a:lstStyle>
          <a:p>
            <a:pPr/>
            <a:r>
              <a:t>Title Text</a:t>
            </a:r>
          </a:p>
        </p:txBody>
      </p:sp>
      <p:sp>
        <p:nvSpPr>
          <p:cNvPr id="23" name="Shape 23"/>
          <p:cNvSpPr/>
          <p:nvPr>
            <p:ph type="body" sz="quarter" idx="1"/>
          </p:nvPr>
        </p:nvSpPr>
        <p:spPr>
          <a:xfrm>
            <a:off x="6673453" y="10353972"/>
            <a:ext cx="11037095" cy="1192114"/>
          </a:xfrm>
          <a:prstGeom prst="rect">
            <a:avLst/>
          </a:prstGeom>
        </p:spPr>
        <p:txBody>
          <a:bodyPr lIns="53578" tIns="53578" rIns="53578" bIns="53578" anchor="t"/>
          <a:lstStyle>
            <a:lvl1pPr marL="0" indent="0" algn="ctr" defTabSz="821531">
              <a:spcBef>
                <a:spcPts val="0"/>
              </a:spcBef>
              <a:buSzTx/>
              <a:buNone/>
              <a:defRPr sz="4200"/>
            </a:lvl1pPr>
            <a:lvl2pPr marL="0" indent="228600" algn="ctr" defTabSz="821531">
              <a:spcBef>
                <a:spcPts val="0"/>
              </a:spcBef>
              <a:buSzTx/>
              <a:buNone/>
              <a:defRPr sz="4200"/>
            </a:lvl2pPr>
            <a:lvl3pPr marL="0" indent="457200" algn="ctr" defTabSz="821531">
              <a:spcBef>
                <a:spcPts val="0"/>
              </a:spcBef>
              <a:buSzTx/>
              <a:buNone/>
              <a:defRPr sz="4200"/>
            </a:lvl3pPr>
            <a:lvl4pPr marL="0" indent="685800" algn="ctr" defTabSz="821531">
              <a:spcBef>
                <a:spcPts val="0"/>
              </a:spcBef>
              <a:buSzTx/>
              <a:buNone/>
              <a:defRPr sz="4200"/>
            </a:lvl4pPr>
            <a:lvl5pPr marL="0" indent="914400" algn="ctr" defTabSz="821531">
              <a:spcBef>
                <a:spcPts val="0"/>
              </a:spcBef>
              <a:buSzTx/>
              <a:buNone/>
              <a:defRPr sz="4200"/>
            </a:lvl5pPr>
          </a:lstStyle>
          <a:p>
            <a:pPr/>
            <a:r>
              <a:t>Body Level One</a:t>
            </a:r>
          </a:p>
          <a:p>
            <a:pPr lvl="1"/>
            <a:r>
              <a:t>Body Level Two</a:t>
            </a:r>
          </a:p>
          <a:p>
            <a:pPr lvl="2"/>
            <a:r>
              <a:t>Body Level Three</a:t>
            </a:r>
          </a:p>
          <a:p>
            <a:pPr lvl="3"/>
            <a:r>
              <a:t>Body Level Four</a:t>
            </a:r>
          </a:p>
          <a:p>
            <a:pPr lvl="4"/>
            <a:r>
              <a:t>Body Level Five</a:t>
            </a:r>
          </a:p>
        </p:txBody>
      </p:sp>
      <p:sp>
        <p:nvSpPr>
          <p:cNvPr id="24" name="Shape 24"/>
          <p:cNvSpPr/>
          <p:nvPr>
            <p:ph type="sldNum" sz="quarter" idx="2"/>
          </p:nvPr>
        </p:nvSpPr>
        <p:spPr>
          <a:xfrm>
            <a:off x="11970028" y="11465718"/>
            <a:ext cx="430550" cy="437357"/>
          </a:xfrm>
          <a:prstGeom prst="rect">
            <a:avLst/>
          </a:prstGeom>
        </p:spPr>
        <p:txBody>
          <a:bodyPr lIns="53578" tIns="53578" rIns="53578" bIns="53578"/>
          <a:lstStyle>
            <a:lvl1pPr defTabSz="821531">
              <a:defRPr sz="2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spTree>
      <p:nvGrpSpPr>
        <p:cNvPr id="1" name=""/>
        <p:cNvGrpSpPr/>
        <p:nvPr/>
      </p:nvGrpSpPr>
      <p:grpSpPr>
        <a:xfrm>
          <a:off x="0" y="0"/>
          <a:ext cx="0" cy="0"/>
          <a:chOff x="0" y="0"/>
          <a:chExt cx="0" cy="0"/>
        </a:xfrm>
      </p:grpSpPr>
      <p:sp>
        <p:nvSpPr>
          <p:cNvPr id="31" name="Shape 31"/>
          <p:cNvSpPr/>
          <p:nvPr>
            <p:ph type="title"/>
          </p:nvPr>
        </p:nvSpPr>
        <p:spPr>
          <a:xfrm>
            <a:off x="6673453" y="5116710"/>
            <a:ext cx="11037095" cy="3482580"/>
          </a:xfrm>
          <a:prstGeom prst="rect">
            <a:avLst/>
          </a:prstGeom>
        </p:spPr>
        <p:txBody>
          <a:bodyPr lIns="53578" tIns="53578" rIns="53578" bIns="53578"/>
          <a:lstStyle>
            <a:lvl1pPr defTabSz="821531">
              <a:defRPr sz="10800"/>
            </a:lvl1pPr>
          </a:lstStyle>
          <a:p>
            <a:pPr/>
            <a:r>
              <a:t>Title Text</a:t>
            </a:r>
          </a:p>
        </p:txBody>
      </p:sp>
      <p:sp>
        <p:nvSpPr>
          <p:cNvPr id="32" name="Shape 32"/>
          <p:cNvSpPr/>
          <p:nvPr>
            <p:ph type="sldNum" sz="quarter" idx="2"/>
          </p:nvPr>
        </p:nvSpPr>
        <p:spPr>
          <a:xfrm>
            <a:off x="11970028" y="11472416"/>
            <a:ext cx="430550" cy="437357"/>
          </a:xfrm>
          <a:prstGeom prst="rect">
            <a:avLst/>
          </a:prstGeom>
        </p:spPr>
        <p:txBody>
          <a:bodyPr lIns="53578" tIns="53578" rIns="53578" bIns="53578"/>
          <a:lstStyle>
            <a:lvl1pPr defTabSz="821531">
              <a:defRPr sz="2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spTree>
      <p:nvGrpSpPr>
        <p:cNvPr id="1" name=""/>
        <p:cNvGrpSpPr/>
        <p:nvPr/>
      </p:nvGrpSpPr>
      <p:grpSpPr>
        <a:xfrm>
          <a:off x="0" y="0"/>
          <a:ext cx="0" cy="0"/>
          <a:chOff x="0" y="0"/>
          <a:chExt cx="0" cy="0"/>
        </a:xfrm>
      </p:grpSpPr>
      <p:sp>
        <p:nvSpPr>
          <p:cNvPr id="39" name="Shape 39"/>
          <p:cNvSpPr/>
          <p:nvPr>
            <p:ph type="pic" sz="quarter" idx="13"/>
          </p:nvPr>
        </p:nvSpPr>
        <p:spPr>
          <a:xfrm>
            <a:off x="12419707" y="2384226"/>
            <a:ext cx="5625704" cy="8679658"/>
          </a:xfrm>
          <a:prstGeom prst="rect">
            <a:avLst/>
          </a:prstGeom>
        </p:spPr>
        <p:txBody>
          <a:bodyPr lIns="91439" tIns="45719" rIns="91439" bIns="45719" anchor="t">
            <a:noAutofit/>
          </a:bodyPr>
          <a:lstStyle/>
          <a:p>
            <a:pPr/>
          </a:p>
        </p:txBody>
      </p:sp>
      <p:sp>
        <p:nvSpPr>
          <p:cNvPr id="40" name="Shape 40"/>
          <p:cNvSpPr/>
          <p:nvPr>
            <p:ph type="title"/>
          </p:nvPr>
        </p:nvSpPr>
        <p:spPr>
          <a:xfrm>
            <a:off x="6338589" y="2384226"/>
            <a:ext cx="5625704" cy="4205884"/>
          </a:xfrm>
          <a:prstGeom prst="rect">
            <a:avLst/>
          </a:prstGeom>
        </p:spPr>
        <p:txBody>
          <a:bodyPr lIns="53578" tIns="53578" rIns="53578" bIns="53578" anchor="b"/>
          <a:lstStyle>
            <a:lvl1pPr defTabSz="821531">
              <a:defRPr sz="8000"/>
            </a:lvl1pPr>
          </a:lstStyle>
          <a:p>
            <a:pPr/>
            <a:r>
              <a:t>Title Text</a:t>
            </a:r>
          </a:p>
        </p:txBody>
      </p:sp>
      <p:sp>
        <p:nvSpPr>
          <p:cNvPr id="41" name="Shape 41"/>
          <p:cNvSpPr/>
          <p:nvPr>
            <p:ph type="body" sz="quarter" idx="1"/>
          </p:nvPr>
        </p:nvSpPr>
        <p:spPr>
          <a:xfrm>
            <a:off x="6338589" y="6737449"/>
            <a:ext cx="5625704" cy="4326435"/>
          </a:xfrm>
          <a:prstGeom prst="rect">
            <a:avLst/>
          </a:prstGeom>
        </p:spPr>
        <p:txBody>
          <a:bodyPr lIns="53578" tIns="53578" rIns="53578" bIns="53578" anchor="t"/>
          <a:lstStyle>
            <a:lvl1pPr marL="0" indent="0" algn="ctr" defTabSz="821531">
              <a:spcBef>
                <a:spcPts val="0"/>
              </a:spcBef>
              <a:buSzTx/>
              <a:buNone/>
              <a:defRPr sz="4200"/>
            </a:lvl1pPr>
            <a:lvl2pPr marL="0" indent="228600" algn="ctr" defTabSz="821531">
              <a:spcBef>
                <a:spcPts val="0"/>
              </a:spcBef>
              <a:buSzTx/>
              <a:buNone/>
              <a:defRPr sz="4200"/>
            </a:lvl2pPr>
            <a:lvl3pPr marL="0" indent="457200" algn="ctr" defTabSz="821531">
              <a:spcBef>
                <a:spcPts val="0"/>
              </a:spcBef>
              <a:buSzTx/>
              <a:buNone/>
              <a:defRPr sz="4200"/>
            </a:lvl3pPr>
            <a:lvl4pPr marL="0" indent="685800" algn="ctr" defTabSz="821531">
              <a:spcBef>
                <a:spcPts val="0"/>
              </a:spcBef>
              <a:buSzTx/>
              <a:buNone/>
              <a:defRPr sz="4200"/>
            </a:lvl4pPr>
            <a:lvl5pPr marL="0" indent="914400" algn="ctr" defTabSz="821531">
              <a:spcBef>
                <a:spcPts val="0"/>
              </a:spcBef>
              <a:buSzTx/>
              <a:buNone/>
              <a:defRPr sz="4200"/>
            </a:lvl5pPr>
          </a:lstStyle>
          <a:p>
            <a:pPr/>
            <a:r>
              <a:t>Body Level One</a:t>
            </a:r>
          </a:p>
          <a:p>
            <a:pPr lvl="1"/>
            <a:r>
              <a:t>Body Level Two</a:t>
            </a:r>
          </a:p>
          <a:p>
            <a:pPr lvl="2"/>
            <a:r>
              <a:t>Body Level Three</a:t>
            </a:r>
          </a:p>
          <a:p>
            <a:pPr lvl="3"/>
            <a:r>
              <a:t>Body Level Four</a:t>
            </a:r>
          </a:p>
          <a:p>
            <a:pPr lvl="4"/>
            <a:r>
              <a:t>Body Level Five</a:t>
            </a:r>
          </a:p>
        </p:txBody>
      </p:sp>
      <p:sp>
        <p:nvSpPr>
          <p:cNvPr id="42" name="Shape 42"/>
          <p:cNvSpPr/>
          <p:nvPr>
            <p:ph type="sldNum" sz="quarter" idx="2"/>
          </p:nvPr>
        </p:nvSpPr>
        <p:spPr>
          <a:xfrm>
            <a:off x="11970028" y="11472416"/>
            <a:ext cx="430550" cy="437357"/>
          </a:xfrm>
          <a:prstGeom prst="rect">
            <a:avLst/>
          </a:prstGeom>
        </p:spPr>
        <p:txBody>
          <a:bodyPr lIns="53578" tIns="53578" rIns="53578" bIns="53578"/>
          <a:lstStyle>
            <a:lvl1pPr defTabSz="821531">
              <a:defRPr sz="2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9" name="Shape 49"/>
          <p:cNvSpPr/>
          <p:nvPr>
            <p:ph type="title"/>
          </p:nvPr>
        </p:nvSpPr>
        <p:spPr>
          <a:xfrm>
            <a:off x="6338589" y="2183308"/>
            <a:ext cx="11706822" cy="2277071"/>
          </a:xfrm>
          <a:prstGeom prst="rect">
            <a:avLst/>
          </a:prstGeom>
        </p:spPr>
        <p:txBody>
          <a:bodyPr lIns="53578" tIns="53578" rIns="53578" bIns="53578"/>
          <a:lstStyle>
            <a:lvl1pPr defTabSz="821531">
              <a:defRPr sz="10800"/>
            </a:lvl1pPr>
          </a:lstStyle>
          <a:p>
            <a:pPr/>
            <a:r>
              <a:t>Title Text</a:t>
            </a:r>
          </a:p>
        </p:txBody>
      </p:sp>
      <p:sp>
        <p:nvSpPr>
          <p:cNvPr id="50" name="Shape 50"/>
          <p:cNvSpPr/>
          <p:nvPr>
            <p:ph type="sldNum" sz="quarter" idx="2"/>
          </p:nvPr>
        </p:nvSpPr>
        <p:spPr>
          <a:xfrm>
            <a:off x="11970028" y="13081000"/>
            <a:ext cx="430550" cy="437357"/>
          </a:xfrm>
          <a:prstGeom prst="rect">
            <a:avLst/>
          </a:prstGeom>
        </p:spPr>
        <p:txBody>
          <a:bodyPr lIns="53578" tIns="53578" rIns="53578" bIns="53578"/>
          <a:lstStyle>
            <a:lvl1pPr defTabSz="821531">
              <a:defRPr sz="2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spTree>
      <p:nvGrpSpPr>
        <p:cNvPr id="1" name=""/>
        <p:cNvGrpSpPr/>
        <p:nvPr/>
      </p:nvGrpSpPr>
      <p:grpSpPr>
        <a:xfrm>
          <a:off x="0" y="0"/>
          <a:ext cx="0" cy="0"/>
          <a:chOff x="0" y="0"/>
          <a:chExt cx="0" cy="0"/>
        </a:xfrm>
      </p:grpSpPr>
      <p:sp>
        <p:nvSpPr>
          <p:cNvPr id="57" name="Shape 57"/>
          <p:cNvSpPr/>
          <p:nvPr>
            <p:ph type="title"/>
          </p:nvPr>
        </p:nvSpPr>
        <p:spPr>
          <a:xfrm>
            <a:off x="6338589" y="2183308"/>
            <a:ext cx="11706822" cy="2277071"/>
          </a:xfrm>
          <a:prstGeom prst="rect">
            <a:avLst/>
          </a:prstGeom>
        </p:spPr>
        <p:txBody>
          <a:bodyPr lIns="53578" tIns="53578" rIns="53578" bIns="53578"/>
          <a:lstStyle>
            <a:lvl1pPr defTabSz="821531">
              <a:defRPr sz="10800"/>
            </a:lvl1pPr>
          </a:lstStyle>
          <a:p>
            <a:pPr/>
            <a:r>
              <a:t>Title Text</a:t>
            </a:r>
          </a:p>
        </p:txBody>
      </p:sp>
      <p:sp>
        <p:nvSpPr>
          <p:cNvPr id="58" name="Shape 58"/>
          <p:cNvSpPr/>
          <p:nvPr>
            <p:ph type="body" sz="half" idx="1"/>
          </p:nvPr>
        </p:nvSpPr>
        <p:spPr>
          <a:xfrm>
            <a:off x="6338589" y="4460378"/>
            <a:ext cx="11706822" cy="6630295"/>
          </a:xfrm>
          <a:prstGeom prst="rect">
            <a:avLst/>
          </a:prstGeom>
        </p:spPr>
        <p:txBody>
          <a:bodyPr lIns="53578" tIns="53578" rIns="53578" bIns="53578"/>
          <a:lstStyle>
            <a:lvl1pPr marL="567972" indent="-567972" defTabSz="821531">
              <a:spcBef>
                <a:spcPts val="5900"/>
              </a:spcBef>
              <a:defRPr sz="4600"/>
            </a:lvl1pPr>
            <a:lvl2pPr marL="1012472" indent="-567972" defTabSz="821531">
              <a:spcBef>
                <a:spcPts val="5900"/>
              </a:spcBef>
              <a:defRPr sz="4600"/>
            </a:lvl2pPr>
            <a:lvl3pPr marL="1456972" indent="-567972" defTabSz="821531">
              <a:spcBef>
                <a:spcPts val="5900"/>
              </a:spcBef>
              <a:defRPr sz="4600"/>
            </a:lvl3pPr>
            <a:lvl4pPr marL="1901472" indent="-567972" defTabSz="821531">
              <a:spcBef>
                <a:spcPts val="5900"/>
              </a:spcBef>
              <a:defRPr sz="4600"/>
            </a:lvl4pPr>
            <a:lvl5pPr marL="2345972" indent="-567972" defTabSz="821531">
              <a:spcBef>
                <a:spcPts val="59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9" name="Shape 59"/>
          <p:cNvSpPr/>
          <p:nvPr>
            <p:ph type="sldNum" sz="quarter" idx="2"/>
          </p:nvPr>
        </p:nvSpPr>
        <p:spPr>
          <a:xfrm>
            <a:off x="11970028" y="13081000"/>
            <a:ext cx="430550" cy="437357"/>
          </a:xfrm>
          <a:prstGeom prst="rect">
            <a:avLst/>
          </a:prstGeom>
        </p:spPr>
        <p:txBody>
          <a:bodyPr lIns="53578" tIns="53578" rIns="53578" bIns="53578"/>
          <a:lstStyle>
            <a:lvl1pPr defTabSz="821531">
              <a:defRPr sz="2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Title, Bullets &amp; Photo">
    <p:spTree>
      <p:nvGrpSpPr>
        <p:cNvPr id="1" name=""/>
        <p:cNvGrpSpPr/>
        <p:nvPr/>
      </p:nvGrpSpPr>
      <p:grpSpPr>
        <a:xfrm>
          <a:off x="0" y="0"/>
          <a:ext cx="0" cy="0"/>
          <a:chOff x="0" y="0"/>
          <a:chExt cx="0" cy="0"/>
        </a:xfrm>
      </p:grpSpPr>
      <p:sp>
        <p:nvSpPr>
          <p:cNvPr id="66" name="Shape 66"/>
          <p:cNvSpPr/>
          <p:nvPr>
            <p:ph type="pic" sz="quarter" idx="13"/>
          </p:nvPr>
        </p:nvSpPr>
        <p:spPr>
          <a:xfrm>
            <a:off x="12419707" y="4460378"/>
            <a:ext cx="5625704" cy="6630295"/>
          </a:xfrm>
          <a:prstGeom prst="rect">
            <a:avLst/>
          </a:prstGeom>
        </p:spPr>
        <p:txBody>
          <a:bodyPr lIns="91439" tIns="45719" rIns="91439" bIns="45719" anchor="t">
            <a:noAutofit/>
          </a:bodyPr>
          <a:lstStyle/>
          <a:p>
            <a:pPr/>
          </a:p>
        </p:txBody>
      </p:sp>
      <p:sp>
        <p:nvSpPr>
          <p:cNvPr id="67" name="Shape 67"/>
          <p:cNvSpPr/>
          <p:nvPr>
            <p:ph type="title"/>
          </p:nvPr>
        </p:nvSpPr>
        <p:spPr>
          <a:xfrm>
            <a:off x="6338589" y="2183308"/>
            <a:ext cx="11706822" cy="2277071"/>
          </a:xfrm>
          <a:prstGeom prst="rect">
            <a:avLst/>
          </a:prstGeom>
        </p:spPr>
        <p:txBody>
          <a:bodyPr lIns="53578" tIns="53578" rIns="53578" bIns="53578"/>
          <a:lstStyle>
            <a:lvl1pPr defTabSz="821531">
              <a:defRPr sz="10800"/>
            </a:lvl1pPr>
          </a:lstStyle>
          <a:p>
            <a:pPr/>
            <a:r>
              <a:t>Title Text</a:t>
            </a:r>
          </a:p>
        </p:txBody>
      </p:sp>
      <p:sp>
        <p:nvSpPr>
          <p:cNvPr id="68" name="Shape 68"/>
          <p:cNvSpPr/>
          <p:nvPr>
            <p:ph type="body" sz="quarter" idx="1"/>
          </p:nvPr>
        </p:nvSpPr>
        <p:spPr>
          <a:xfrm>
            <a:off x="6338589" y="4460378"/>
            <a:ext cx="5625704" cy="6630295"/>
          </a:xfrm>
          <a:prstGeom prst="rect">
            <a:avLst/>
          </a:prstGeom>
        </p:spPr>
        <p:txBody>
          <a:bodyPr lIns="53578" tIns="53578" rIns="53578" bIns="53578"/>
          <a:lstStyle>
            <a:lvl1pPr marL="440871" indent="-440871" defTabSz="821531">
              <a:spcBef>
                <a:spcPts val="4500"/>
              </a:spcBef>
              <a:defRPr sz="3600"/>
            </a:lvl1pPr>
            <a:lvl2pPr marL="783771" indent="-440871" defTabSz="821531">
              <a:spcBef>
                <a:spcPts val="4500"/>
              </a:spcBef>
              <a:defRPr sz="3600"/>
            </a:lvl2pPr>
            <a:lvl3pPr marL="1126671" indent="-440871" defTabSz="821531">
              <a:spcBef>
                <a:spcPts val="4500"/>
              </a:spcBef>
              <a:defRPr sz="3600"/>
            </a:lvl3pPr>
            <a:lvl4pPr marL="1469571" indent="-440871" defTabSz="821531">
              <a:spcBef>
                <a:spcPts val="4500"/>
              </a:spcBef>
              <a:defRPr sz="3600"/>
            </a:lvl4pPr>
            <a:lvl5pPr marL="1812471" indent="-440871" defTabSz="821531">
              <a:spcBef>
                <a:spcPts val="4500"/>
              </a:spcBef>
              <a:defRPr sz="3600"/>
            </a:lvl5pPr>
          </a:lstStyle>
          <a:p>
            <a:pPr/>
            <a:r>
              <a:t>Body Level One</a:t>
            </a:r>
          </a:p>
          <a:p>
            <a:pPr lvl="1"/>
            <a:r>
              <a:t>Body Level Two</a:t>
            </a:r>
          </a:p>
          <a:p>
            <a:pPr lvl="2"/>
            <a:r>
              <a:t>Body Level Three</a:t>
            </a:r>
          </a:p>
          <a:p>
            <a:pPr lvl="3"/>
            <a:r>
              <a:t>Body Level Four</a:t>
            </a:r>
          </a:p>
          <a:p>
            <a:pPr lvl="4"/>
            <a:r>
              <a:t>Body Level Five</a:t>
            </a:r>
          </a:p>
        </p:txBody>
      </p:sp>
      <p:sp>
        <p:nvSpPr>
          <p:cNvPr id="69" name="Shape 69"/>
          <p:cNvSpPr/>
          <p:nvPr>
            <p:ph type="sldNum" sz="quarter" idx="2"/>
          </p:nvPr>
        </p:nvSpPr>
        <p:spPr>
          <a:xfrm>
            <a:off x="11970028" y="11472416"/>
            <a:ext cx="430550" cy="437357"/>
          </a:xfrm>
          <a:prstGeom prst="rect">
            <a:avLst/>
          </a:prstGeom>
        </p:spPr>
        <p:txBody>
          <a:bodyPr lIns="53578" tIns="53578" rIns="53578" bIns="53578"/>
          <a:lstStyle>
            <a:lvl1pPr defTabSz="821531">
              <a:defRPr sz="2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Bullets">
    <p:spTree>
      <p:nvGrpSpPr>
        <p:cNvPr id="1" name=""/>
        <p:cNvGrpSpPr/>
        <p:nvPr/>
      </p:nvGrpSpPr>
      <p:grpSpPr>
        <a:xfrm>
          <a:off x="0" y="0"/>
          <a:ext cx="0" cy="0"/>
          <a:chOff x="0" y="0"/>
          <a:chExt cx="0" cy="0"/>
        </a:xfrm>
      </p:grpSpPr>
      <p:sp>
        <p:nvSpPr>
          <p:cNvPr id="76" name="Shape 76"/>
          <p:cNvSpPr/>
          <p:nvPr>
            <p:ph type="body" sz="half" idx="1"/>
          </p:nvPr>
        </p:nvSpPr>
        <p:spPr>
          <a:xfrm>
            <a:off x="6338589" y="3053952"/>
            <a:ext cx="11706822" cy="7608096"/>
          </a:xfrm>
          <a:prstGeom prst="rect">
            <a:avLst/>
          </a:prstGeom>
        </p:spPr>
        <p:txBody>
          <a:bodyPr lIns="53578" tIns="53578" rIns="53578" bIns="53578"/>
          <a:lstStyle>
            <a:lvl1pPr marL="567972" indent="-567972" defTabSz="821531">
              <a:spcBef>
                <a:spcPts val="5900"/>
              </a:spcBef>
              <a:defRPr sz="4600"/>
            </a:lvl1pPr>
            <a:lvl2pPr marL="1012472" indent="-567972" defTabSz="821531">
              <a:spcBef>
                <a:spcPts val="5900"/>
              </a:spcBef>
              <a:defRPr sz="4600"/>
            </a:lvl2pPr>
            <a:lvl3pPr marL="1456972" indent="-567972" defTabSz="821531">
              <a:spcBef>
                <a:spcPts val="5900"/>
              </a:spcBef>
              <a:defRPr sz="4600"/>
            </a:lvl3pPr>
            <a:lvl4pPr marL="1901472" indent="-567972" defTabSz="821531">
              <a:spcBef>
                <a:spcPts val="5900"/>
              </a:spcBef>
              <a:defRPr sz="4600"/>
            </a:lvl4pPr>
            <a:lvl5pPr marL="2345972" indent="-567972" defTabSz="821531">
              <a:spcBef>
                <a:spcPts val="59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7" name="Shape 77"/>
          <p:cNvSpPr/>
          <p:nvPr>
            <p:ph type="sldNum" sz="quarter" idx="2"/>
          </p:nvPr>
        </p:nvSpPr>
        <p:spPr>
          <a:xfrm>
            <a:off x="11970028" y="11472416"/>
            <a:ext cx="430550" cy="437357"/>
          </a:xfrm>
          <a:prstGeom prst="rect">
            <a:avLst/>
          </a:prstGeom>
        </p:spPr>
        <p:txBody>
          <a:bodyPr lIns="53578" tIns="53578" rIns="53578" bIns="53578"/>
          <a:lstStyle>
            <a:lvl1pPr defTabSz="821531">
              <a:defRPr sz="2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Photo - 3 Up">
    <p:spTree>
      <p:nvGrpSpPr>
        <p:cNvPr id="1" name=""/>
        <p:cNvGrpSpPr/>
        <p:nvPr/>
      </p:nvGrpSpPr>
      <p:grpSpPr>
        <a:xfrm>
          <a:off x="0" y="0"/>
          <a:ext cx="0" cy="0"/>
          <a:chOff x="0" y="0"/>
          <a:chExt cx="0" cy="0"/>
        </a:xfrm>
      </p:grpSpPr>
      <p:sp>
        <p:nvSpPr>
          <p:cNvPr id="84" name="Shape 84"/>
          <p:cNvSpPr/>
          <p:nvPr>
            <p:ph type="pic" sz="quarter" idx="13"/>
          </p:nvPr>
        </p:nvSpPr>
        <p:spPr>
          <a:xfrm>
            <a:off x="12419707" y="7085706"/>
            <a:ext cx="5625704" cy="3978178"/>
          </a:xfrm>
          <a:prstGeom prst="rect">
            <a:avLst/>
          </a:prstGeom>
        </p:spPr>
        <p:txBody>
          <a:bodyPr lIns="91439" tIns="45719" rIns="91439" bIns="45719" anchor="t">
            <a:noAutofit/>
          </a:bodyPr>
          <a:lstStyle/>
          <a:p>
            <a:pPr/>
          </a:p>
        </p:txBody>
      </p:sp>
      <p:sp>
        <p:nvSpPr>
          <p:cNvPr id="85" name="Shape 85"/>
          <p:cNvSpPr/>
          <p:nvPr>
            <p:ph type="pic" sz="quarter" idx="14"/>
          </p:nvPr>
        </p:nvSpPr>
        <p:spPr>
          <a:xfrm>
            <a:off x="12426265" y="2652116"/>
            <a:ext cx="5625704" cy="3978178"/>
          </a:xfrm>
          <a:prstGeom prst="rect">
            <a:avLst/>
          </a:prstGeom>
        </p:spPr>
        <p:txBody>
          <a:bodyPr lIns="91439" tIns="45719" rIns="91439" bIns="45719" anchor="t">
            <a:noAutofit/>
          </a:bodyPr>
          <a:lstStyle/>
          <a:p>
            <a:pPr/>
          </a:p>
        </p:txBody>
      </p:sp>
      <p:sp>
        <p:nvSpPr>
          <p:cNvPr id="86" name="Shape 86"/>
          <p:cNvSpPr/>
          <p:nvPr>
            <p:ph type="pic" sz="quarter" idx="15"/>
          </p:nvPr>
        </p:nvSpPr>
        <p:spPr>
          <a:xfrm>
            <a:off x="6338589" y="2652116"/>
            <a:ext cx="5625705" cy="8411768"/>
          </a:xfrm>
          <a:prstGeom prst="rect">
            <a:avLst/>
          </a:prstGeom>
        </p:spPr>
        <p:txBody>
          <a:bodyPr lIns="91439" tIns="45719" rIns="91439" bIns="45719" anchor="t">
            <a:noAutofit/>
          </a:bodyPr>
          <a:lstStyle/>
          <a:p>
            <a:pPr/>
          </a:p>
        </p:txBody>
      </p:sp>
      <p:sp>
        <p:nvSpPr>
          <p:cNvPr id="87" name="Shape 87"/>
          <p:cNvSpPr/>
          <p:nvPr>
            <p:ph type="sldNum" sz="quarter" idx="2"/>
          </p:nvPr>
        </p:nvSpPr>
        <p:spPr>
          <a:xfrm>
            <a:off x="11970028" y="11472416"/>
            <a:ext cx="430550" cy="437357"/>
          </a:xfrm>
          <a:prstGeom prst="rect">
            <a:avLst/>
          </a:prstGeom>
        </p:spPr>
        <p:txBody>
          <a:bodyPr lIns="53578" tIns="53578" rIns="53578" bIns="53578"/>
          <a:lstStyle>
            <a:lvl1pPr defTabSz="821531">
              <a:defRPr sz="2200"/>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sldNum" sz="quarter" idx="2"/>
          </p:nvPr>
        </p:nvSpPr>
        <p:spPr>
          <a:xfrm>
            <a:off x="11959031" y="13081000"/>
            <a:ext cx="453238" cy="469900"/>
          </a:xfrm>
          <a:prstGeom prst="rect">
            <a:avLst/>
          </a:prstGeom>
          <a:ln w="3175">
            <a:miter lim="400000"/>
          </a:ln>
        </p:spPr>
        <p:txBody>
          <a:bodyPr wrap="none" lIns="50800" tIns="50800" rIns="50800" bIns="50800">
            <a:spAutoFit/>
          </a:bodyPr>
          <a:lstStyle>
            <a:lvl1pPr algn="ctr" defTabSz="825500">
              <a:defRPr sz="2400"/>
            </a:lvl1pPr>
          </a:lstStyle>
          <a:p>
            <a:pPr/>
            <a:fld id="{86CB4B4D-7CA3-9044-876B-883B54F8677D}" type="slidenum"/>
          </a:p>
        </p:txBody>
      </p:sp>
      <p:sp>
        <p:nvSpPr>
          <p:cNvPr id="3" name="Shape 3"/>
          <p:cNvSpPr/>
          <p:nvPr/>
        </p:nvSpPr>
        <p:spPr>
          <a:xfrm>
            <a:off x="21747026" y="13017499"/>
            <a:ext cx="2449291" cy="564358"/>
          </a:xfrm>
          <a:prstGeom prst="rect">
            <a:avLst/>
          </a:prstGeom>
          <a:ln w="3175">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lvl1pPr>
              <a:defRPr sz="3000"/>
            </a:lvl1pPr>
          </a:lstStyle>
          <a:p>
            <a:pPr/>
            <a:r>
              <a:t>Josiah Hanna</a:t>
            </a:r>
          </a:p>
        </p:txBody>
      </p:sp>
      <p:sp>
        <p:nvSpPr>
          <p:cNvPr id="4" name="Shape 4"/>
          <p:cNvSpPr/>
          <p:nvPr>
            <p:ph type="title"/>
          </p:nvPr>
        </p:nvSpPr>
        <p:spPr>
          <a:xfrm>
            <a:off x="1689100" y="952500"/>
            <a:ext cx="21005800" cy="2286000"/>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5" name="Shape 5"/>
          <p:cNvSpPr/>
          <p:nvPr>
            <p:ph type="body" idx="1"/>
          </p:nvPr>
        </p:nvSpPr>
        <p:spPr>
          <a:xfrm>
            <a:off x="1689100" y="3238500"/>
            <a:ext cx="21005800" cy="9207500"/>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transition xmlns:p14="http://schemas.microsoft.com/office/powerpoint/2010/main" spd="med" advClick="1"/>
  <p:txStyles>
    <p:titleStyle>
      <a:lvl1pPr marL="0" marR="0" indent="0" algn="ctr" defTabSz="82550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9pPr>
    </p:titleStyle>
    <p:bodyStyle>
      <a:lvl1pPr marL="635000" marR="0" indent="-635000" algn="l" defTabSz="825500" latinLnBrk="0">
        <a:lnSpc>
          <a:spcPct val="100000"/>
        </a:lnSpc>
        <a:spcBef>
          <a:spcPts val="5200"/>
        </a:spcBef>
        <a:spcAft>
          <a:spcPts val="0"/>
        </a:spcAft>
        <a:buClrTx/>
        <a:buSzPct val="75000"/>
        <a:buFontTx/>
        <a:buChar char="•"/>
        <a:tabLst/>
        <a:defRPr b="0" baseline="0" cap="none" i="0" spc="0" strike="noStrike" sz="5200" u="none">
          <a:ln>
            <a:noFill/>
          </a:ln>
          <a:solidFill>
            <a:srgbClr val="000000"/>
          </a:solidFill>
          <a:uFillTx/>
          <a:latin typeface="+mn-lt"/>
          <a:ea typeface="+mn-ea"/>
          <a:cs typeface="+mn-cs"/>
          <a:sym typeface="Helvetica Light"/>
        </a:defRPr>
      </a:lvl1pPr>
      <a:lvl2pPr marL="1270000" marR="0" indent="-635000" algn="l" defTabSz="825500" latinLnBrk="0">
        <a:lnSpc>
          <a:spcPct val="100000"/>
        </a:lnSpc>
        <a:spcBef>
          <a:spcPts val="5200"/>
        </a:spcBef>
        <a:spcAft>
          <a:spcPts val="0"/>
        </a:spcAft>
        <a:buClrTx/>
        <a:buSzPct val="75000"/>
        <a:buFontTx/>
        <a:buChar char="•"/>
        <a:tabLst/>
        <a:defRPr b="0" baseline="0" cap="none" i="0" spc="0" strike="noStrike" sz="5200" u="none">
          <a:ln>
            <a:noFill/>
          </a:ln>
          <a:solidFill>
            <a:srgbClr val="000000"/>
          </a:solidFill>
          <a:uFillTx/>
          <a:latin typeface="+mn-lt"/>
          <a:ea typeface="+mn-ea"/>
          <a:cs typeface="+mn-cs"/>
          <a:sym typeface="Helvetica Light"/>
        </a:defRPr>
      </a:lvl2pPr>
      <a:lvl3pPr marL="1905000" marR="0" indent="-635000" algn="l" defTabSz="825500" latinLnBrk="0">
        <a:lnSpc>
          <a:spcPct val="100000"/>
        </a:lnSpc>
        <a:spcBef>
          <a:spcPts val="5200"/>
        </a:spcBef>
        <a:spcAft>
          <a:spcPts val="0"/>
        </a:spcAft>
        <a:buClrTx/>
        <a:buSzPct val="75000"/>
        <a:buFontTx/>
        <a:buChar char="•"/>
        <a:tabLst/>
        <a:defRPr b="0" baseline="0" cap="none" i="0" spc="0" strike="noStrike" sz="5200" u="none">
          <a:ln>
            <a:noFill/>
          </a:ln>
          <a:solidFill>
            <a:srgbClr val="000000"/>
          </a:solidFill>
          <a:uFillTx/>
          <a:latin typeface="+mn-lt"/>
          <a:ea typeface="+mn-ea"/>
          <a:cs typeface="+mn-cs"/>
          <a:sym typeface="Helvetica Light"/>
        </a:defRPr>
      </a:lvl3pPr>
      <a:lvl4pPr marL="2540000" marR="0" indent="-635000" algn="l" defTabSz="825500" latinLnBrk="0">
        <a:lnSpc>
          <a:spcPct val="100000"/>
        </a:lnSpc>
        <a:spcBef>
          <a:spcPts val="5200"/>
        </a:spcBef>
        <a:spcAft>
          <a:spcPts val="0"/>
        </a:spcAft>
        <a:buClrTx/>
        <a:buSzPct val="75000"/>
        <a:buFontTx/>
        <a:buChar char="•"/>
        <a:tabLst/>
        <a:defRPr b="0" baseline="0" cap="none" i="0" spc="0" strike="noStrike" sz="5200" u="none">
          <a:ln>
            <a:noFill/>
          </a:ln>
          <a:solidFill>
            <a:srgbClr val="000000"/>
          </a:solidFill>
          <a:uFillTx/>
          <a:latin typeface="+mn-lt"/>
          <a:ea typeface="+mn-ea"/>
          <a:cs typeface="+mn-cs"/>
          <a:sym typeface="Helvetica Light"/>
        </a:defRPr>
      </a:lvl4pPr>
      <a:lvl5pPr marL="3175000" marR="0" indent="-635000" algn="l" defTabSz="825500" latinLnBrk="0">
        <a:lnSpc>
          <a:spcPct val="100000"/>
        </a:lnSpc>
        <a:spcBef>
          <a:spcPts val="5200"/>
        </a:spcBef>
        <a:spcAft>
          <a:spcPts val="0"/>
        </a:spcAft>
        <a:buClrTx/>
        <a:buSzPct val="75000"/>
        <a:buFontTx/>
        <a:buChar char="•"/>
        <a:tabLst/>
        <a:defRPr b="0" baseline="0" cap="none" i="0" spc="0" strike="noStrike" sz="5200" u="none">
          <a:ln>
            <a:noFill/>
          </a:ln>
          <a:solidFill>
            <a:srgbClr val="000000"/>
          </a:solidFill>
          <a:uFillTx/>
          <a:latin typeface="+mn-lt"/>
          <a:ea typeface="+mn-ea"/>
          <a:cs typeface="+mn-cs"/>
          <a:sym typeface="Helvetica Light"/>
        </a:defRPr>
      </a:lvl5pPr>
      <a:lvl6pPr marL="3810000" marR="0" indent="-635000" algn="l" defTabSz="825500" latinLnBrk="0">
        <a:lnSpc>
          <a:spcPct val="100000"/>
        </a:lnSpc>
        <a:spcBef>
          <a:spcPts val="5200"/>
        </a:spcBef>
        <a:spcAft>
          <a:spcPts val="0"/>
        </a:spcAft>
        <a:buClrTx/>
        <a:buSzPct val="75000"/>
        <a:buFontTx/>
        <a:buChar char="•"/>
        <a:tabLst/>
        <a:defRPr b="0" baseline="0" cap="none" i="0" spc="0" strike="noStrike" sz="5200" u="none">
          <a:ln>
            <a:noFill/>
          </a:ln>
          <a:solidFill>
            <a:srgbClr val="000000"/>
          </a:solidFill>
          <a:uFillTx/>
          <a:latin typeface="+mn-lt"/>
          <a:ea typeface="+mn-ea"/>
          <a:cs typeface="+mn-cs"/>
          <a:sym typeface="Helvetica Light"/>
        </a:defRPr>
      </a:lvl6pPr>
      <a:lvl7pPr marL="4445000" marR="0" indent="-635000" algn="l" defTabSz="825500" latinLnBrk="0">
        <a:lnSpc>
          <a:spcPct val="100000"/>
        </a:lnSpc>
        <a:spcBef>
          <a:spcPts val="5200"/>
        </a:spcBef>
        <a:spcAft>
          <a:spcPts val="0"/>
        </a:spcAft>
        <a:buClrTx/>
        <a:buSzPct val="75000"/>
        <a:buFontTx/>
        <a:buChar char="•"/>
        <a:tabLst/>
        <a:defRPr b="0" baseline="0" cap="none" i="0" spc="0" strike="noStrike" sz="5200" u="none">
          <a:ln>
            <a:noFill/>
          </a:ln>
          <a:solidFill>
            <a:srgbClr val="000000"/>
          </a:solidFill>
          <a:uFillTx/>
          <a:latin typeface="+mn-lt"/>
          <a:ea typeface="+mn-ea"/>
          <a:cs typeface="+mn-cs"/>
          <a:sym typeface="Helvetica Light"/>
        </a:defRPr>
      </a:lvl7pPr>
      <a:lvl8pPr marL="5080000" marR="0" indent="-635000" algn="l" defTabSz="825500" latinLnBrk="0">
        <a:lnSpc>
          <a:spcPct val="100000"/>
        </a:lnSpc>
        <a:spcBef>
          <a:spcPts val="5200"/>
        </a:spcBef>
        <a:spcAft>
          <a:spcPts val="0"/>
        </a:spcAft>
        <a:buClrTx/>
        <a:buSzPct val="75000"/>
        <a:buFontTx/>
        <a:buChar char="•"/>
        <a:tabLst/>
        <a:defRPr b="0" baseline="0" cap="none" i="0" spc="0" strike="noStrike" sz="5200" u="none">
          <a:ln>
            <a:noFill/>
          </a:ln>
          <a:solidFill>
            <a:srgbClr val="000000"/>
          </a:solidFill>
          <a:uFillTx/>
          <a:latin typeface="+mn-lt"/>
          <a:ea typeface="+mn-ea"/>
          <a:cs typeface="+mn-cs"/>
          <a:sym typeface="Helvetica Light"/>
        </a:defRPr>
      </a:lvl8pPr>
      <a:lvl9pPr marL="5715000" marR="0" indent="-635000" algn="l" defTabSz="825500" latinLnBrk="0">
        <a:lnSpc>
          <a:spcPct val="100000"/>
        </a:lnSpc>
        <a:spcBef>
          <a:spcPts val="5200"/>
        </a:spcBef>
        <a:spcAft>
          <a:spcPts val="0"/>
        </a:spcAft>
        <a:buClrTx/>
        <a:buSzPct val="75000"/>
        <a:buFontTx/>
        <a:buChar char="•"/>
        <a:tabLst/>
        <a:defRPr b="0" baseline="0" cap="none" i="0" spc="0" strike="noStrike" sz="5200" u="none">
          <a:ln>
            <a:noFill/>
          </a:ln>
          <a:solidFill>
            <a:srgbClr val="000000"/>
          </a:solidFill>
          <a:uFillTx/>
          <a:latin typeface="+mn-lt"/>
          <a:ea typeface="+mn-ea"/>
          <a:cs typeface="+mn-cs"/>
          <a:sym typeface="Helvetica Ligh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17.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19.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comments" Target="../comments/comment2.xml"/><Relationship Id="rId4" Type="http://schemas.openxmlformats.org/officeDocument/2006/relationships/image" Target="../media/image1.png"/><Relationship Id="rId5" Type="http://schemas.openxmlformats.org/officeDocument/2006/relationships/image" Target="../media/image6.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comments" Target="../comments/comment3.xml"/><Relationship Id="rId4" Type="http://schemas.openxmlformats.org/officeDocument/2006/relationships/image" Target="../media/image1.png"/><Relationship Id="rId5" Type="http://schemas.openxmlformats.org/officeDocument/2006/relationships/image" Target="../media/image6.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jpeg"/><Relationship Id="rId5" Type="http://schemas.openxmlformats.org/officeDocument/2006/relationships/image" Target="../media/image2.jpeg"/><Relationship Id="rId6" Type="http://schemas.openxmlformats.org/officeDocument/2006/relationships/image" Target="../media/image4.png"/><Relationship Id="rId7" Type="http://schemas.openxmlformats.org/officeDocument/2006/relationships/image" Target="../media/image3.jpeg"/><Relationship Id="rId8" Type="http://schemas.openxmlformats.org/officeDocument/2006/relationships/image" Target="../media/image5.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28.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29.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30.png"/><Relationship Id="rId4" Type="http://schemas.openxmlformats.org/officeDocument/2006/relationships/image" Target="../media/image31.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30.png"/><Relationship Id="rId4" Type="http://schemas.openxmlformats.org/officeDocument/2006/relationships/image" Target="../media/image31.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21.png"/><Relationship Id="rId6" Type="http://schemas.openxmlformats.org/officeDocument/2006/relationships/image" Target="../media/image22.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 Id="rId11" Type="http://schemas.openxmlformats.org/officeDocument/2006/relationships/image" Target="../media/image43.png"/><Relationship Id="rId12" Type="http://schemas.openxmlformats.org/officeDocument/2006/relationships/image" Target="../media/image44.png"/><Relationship Id="rId13" Type="http://schemas.openxmlformats.org/officeDocument/2006/relationships/image" Target="../media/image45.png"/><Relationship Id="rId14" Type="http://schemas.openxmlformats.org/officeDocument/2006/relationships/image" Target="../media/image46.png"/><Relationship Id="rId15" Type="http://schemas.openxmlformats.org/officeDocument/2006/relationships/image" Target="../media/image47.png"/><Relationship Id="rId16" Type="http://schemas.openxmlformats.org/officeDocument/2006/relationships/image" Target="../media/image48.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31.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4.jpeg"/><Relationship Id="rId8" Type="http://schemas.openxmlformats.org/officeDocument/2006/relationships/image" Target="../media/image58.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59.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0.png"/><Relationship Id="rId3" Type="http://schemas.openxmlformats.org/officeDocument/2006/relationships/image" Target="../media/image61.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comments" Target="../comments/comment4.xml"/><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7.png"/><Relationship Id="rId9" Type="http://schemas.openxmlformats.org/officeDocument/2006/relationships/image" Target="../media/image68.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9.png"/><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omments" Target="../comments/comment5.xml"/><Relationship Id="rId3" Type="http://schemas.openxmlformats.org/officeDocument/2006/relationships/image" Target="../media/image1.png"/><Relationship Id="rId4" Type="http://schemas.openxmlformats.org/officeDocument/2006/relationships/image" Target="../media/image6.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74.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6.png"/><Relationship Id="rId6" Type="http://schemas.openxmlformats.org/officeDocument/2006/relationships/image" Target="../media/image77.png"/><Relationship Id="rId7" Type="http://schemas.openxmlformats.org/officeDocument/2006/relationships/image" Target="../media/image19.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8.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9.png"/><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image" Target="../media/image75.png"/><Relationship Id="rId8" Type="http://schemas.openxmlformats.org/officeDocument/2006/relationships/image" Target="../media/image84.png"/><Relationship Id="rId9" Type="http://schemas.openxmlformats.org/officeDocument/2006/relationships/image" Target="../media/image76.png"/><Relationship Id="rId10" Type="http://schemas.openxmlformats.org/officeDocument/2006/relationships/image" Target="../media/image6.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75.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82.png"/><Relationship Id="rId8" Type="http://schemas.openxmlformats.org/officeDocument/2006/relationships/image" Target="../media/image83.png"/><Relationship Id="rId9" Type="http://schemas.openxmlformats.org/officeDocument/2006/relationships/image" Target="../media/image84.png"/><Relationship Id="rId10" Type="http://schemas.openxmlformats.org/officeDocument/2006/relationships/image" Target="../media/image76.png"/><Relationship Id="rId11" Type="http://schemas.openxmlformats.org/officeDocument/2006/relationships/image" Target="../media/image6.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image" Target="../media/image82.png"/><Relationship Id="rId7" Type="http://schemas.openxmlformats.org/officeDocument/2006/relationships/image" Target="../media/image83.png"/><Relationship Id="rId8" Type="http://schemas.openxmlformats.org/officeDocument/2006/relationships/image" Target="../media/image75.png"/><Relationship Id="rId9" Type="http://schemas.openxmlformats.org/officeDocument/2006/relationships/image" Target="../media/image84.png"/><Relationship Id="rId10" Type="http://schemas.openxmlformats.org/officeDocument/2006/relationships/image" Target="../media/image76.png"/><Relationship Id="rId11" Type="http://schemas.openxmlformats.org/officeDocument/2006/relationships/image" Target="../media/image6.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88.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9.png"/><Relationship Id="rId3" Type="http://schemas.openxmlformats.org/officeDocument/2006/relationships/image" Target="../media/image90.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91.png"/><Relationship Id="rId5" Type="http://schemas.openxmlformats.org/officeDocument/2006/relationships/video" Target="../media/media1.m4v"/><Relationship Id="rId6" Type="http://schemas.microsoft.com/office/2007/relationships/media" Target="../media/media1.m4v"/><Relationship Id="rId7" Type="http://schemas.openxmlformats.org/officeDocument/2006/relationships/image" Target="../media/image92.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omments" Target="../comments/comment6.xml"/><Relationship Id="rId3" Type="http://schemas.openxmlformats.org/officeDocument/2006/relationships/image" Target="../media/image1.png"/><Relationship Id="rId4" Type="http://schemas.openxmlformats.org/officeDocument/2006/relationships/image" Target="../media/image6.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omments" Target="../comments/comment7.xml"/><Relationship Id="rId3" Type="http://schemas.openxmlformats.org/officeDocument/2006/relationships/image" Target="../media/image1.png"/><Relationship Id="rId4" Type="http://schemas.openxmlformats.org/officeDocument/2006/relationships/image" Target="../media/image6.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omments" Target="../comments/comment8.xml"/></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93.png"/><Relationship Id="rId4" Type="http://schemas.openxmlformats.org/officeDocument/2006/relationships/image" Target="../media/image94.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5.png"/><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99.png"/><Relationship Id="rId7" Type="http://schemas.openxmlformats.org/officeDocument/2006/relationships/image" Target="../media/image100.png"/><Relationship Id="rId8" Type="http://schemas.openxmlformats.org/officeDocument/2006/relationships/image" Target="../media/image20.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101.png"/><Relationship Id="rId4" Type="http://schemas.openxmlformats.org/officeDocument/2006/relationships/image" Target="../media/image102.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103.png"/><Relationship Id="rId8" Type="http://schemas.openxmlformats.org/officeDocument/2006/relationships/image" Target="../media/image9.jpe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omments" Target="../comments/comment9.xml"/><Relationship Id="rId3" Type="http://schemas.openxmlformats.org/officeDocument/2006/relationships/image" Target="../media/image6.png"/><Relationship Id="rId4" Type="http://schemas.openxmlformats.org/officeDocument/2006/relationships/image" Target="../media/image77.png"/><Relationship Id="rId5" Type="http://schemas.openxmlformats.org/officeDocument/2006/relationships/image" Target="../media/image75.png"/><Relationship Id="rId6" Type="http://schemas.openxmlformats.org/officeDocument/2006/relationships/image" Target="../media/image73.png"/><Relationship Id="rId7" Type="http://schemas.openxmlformats.org/officeDocument/2006/relationships/image" Target="../media/image46.png"/><Relationship Id="rId8" Type="http://schemas.openxmlformats.org/officeDocument/2006/relationships/image" Target="../media/image104.png"/><Relationship Id="rId9" Type="http://schemas.openxmlformats.org/officeDocument/2006/relationships/image" Target="../media/image105.png"/><Relationship Id="rId10" Type="http://schemas.openxmlformats.org/officeDocument/2006/relationships/image" Target="../media/image106.png"/><Relationship Id="rId11" Type="http://schemas.openxmlformats.org/officeDocument/2006/relationships/image" Target="../media/image107.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comments" Target="../comments/comment1.xml"/><Relationship Id="rId4" Type="http://schemas.openxmlformats.org/officeDocument/2006/relationships/image" Target="../media/image1.png"/><Relationship Id="rId5" Type="http://schemas.openxmlformats.org/officeDocument/2006/relationships/image" Target="../media/image6.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2" name="Shape 152"/>
          <p:cNvSpPr/>
          <p:nvPr>
            <p:ph type="ctrTitle"/>
          </p:nvPr>
        </p:nvSpPr>
        <p:spPr>
          <a:xfrm>
            <a:off x="2248243" y="3233854"/>
            <a:ext cx="19887514" cy="3482579"/>
          </a:xfrm>
          <a:prstGeom prst="rect">
            <a:avLst/>
          </a:prstGeom>
        </p:spPr>
        <p:txBody>
          <a:bodyPr/>
          <a:lstStyle>
            <a:lvl1pPr>
              <a:defRPr sz="6500"/>
            </a:lvl1pPr>
          </a:lstStyle>
          <a:p>
            <a:pPr/>
            <a:r>
              <a:t>Data Efficient Reinforcement Learning with Off-Policy and Simulated Data</a:t>
            </a:r>
          </a:p>
        </p:txBody>
      </p:sp>
      <p:sp>
        <p:nvSpPr>
          <p:cNvPr id="153" name="Shape 153"/>
          <p:cNvSpPr/>
          <p:nvPr>
            <p:ph type="subTitle" sz="quarter" idx="1"/>
          </p:nvPr>
        </p:nvSpPr>
        <p:spPr>
          <a:xfrm>
            <a:off x="6673453" y="7490547"/>
            <a:ext cx="11037095" cy="2644237"/>
          </a:xfrm>
          <a:prstGeom prst="rect">
            <a:avLst/>
          </a:prstGeom>
        </p:spPr>
        <p:txBody>
          <a:bodyPr/>
          <a:lstStyle/>
          <a:p>
            <a:pPr>
              <a:defRPr sz="5500"/>
            </a:pPr>
            <a:r>
              <a:t>Josiah Hanna</a:t>
            </a:r>
          </a:p>
          <a:p>
            <a:pPr>
              <a:defRPr>
                <a:solidFill>
                  <a:srgbClr val="53585F"/>
                </a:solidFill>
              </a:defRPr>
            </a:pPr>
          </a:p>
          <a:p>
            <a:pPr>
              <a:defRPr>
                <a:solidFill>
                  <a:srgbClr val="53585F"/>
                </a:solidFill>
              </a:defRPr>
            </a:pPr>
            <a:r>
              <a:t>PhD Oral Defense</a:t>
            </a:r>
          </a:p>
        </p:txBody>
      </p:sp>
      <p:pic>
        <p:nvPicPr>
          <p:cNvPr id="154" name="pasted-image.png"/>
          <p:cNvPicPr>
            <a:picLocks noChangeAspect="1"/>
          </p:cNvPicPr>
          <p:nvPr/>
        </p:nvPicPr>
        <p:blipFill>
          <a:blip r:embed="rId3">
            <a:extLst/>
          </a:blip>
          <a:stretch>
            <a:fillRect/>
          </a:stretch>
        </p:blipFill>
        <p:spPr>
          <a:xfrm>
            <a:off x="8289979" y="10908897"/>
            <a:ext cx="7804042" cy="2229727"/>
          </a:xfrm>
          <a:prstGeom prst="rect">
            <a:avLst/>
          </a:prstGeom>
          <a:ln w="3175">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9" name="pasted-image.pdf"/>
          <p:cNvPicPr>
            <a:picLocks noChangeAspect="1"/>
          </p:cNvPicPr>
          <p:nvPr/>
        </p:nvPicPr>
        <p:blipFill>
          <a:blip r:embed="rId3">
            <a:extLst/>
          </a:blip>
          <a:stretch>
            <a:fillRect/>
          </a:stretch>
        </p:blipFill>
        <p:spPr>
          <a:xfrm>
            <a:off x="8705525" y="11719503"/>
            <a:ext cx="6959554" cy="935631"/>
          </a:xfrm>
          <a:prstGeom prst="rect">
            <a:avLst/>
          </a:prstGeom>
          <a:ln w="3175">
            <a:miter lim="400000"/>
          </a:ln>
        </p:spPr>
      </p:pic>
      <p:sp>
        <p:nvSpPr>
          <p:cNvPr id="220" name="Shape 22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24" name="Group 224"/>
          <p:cNvGrpSpPr/>
          <p:nvPr/>
        </p:nvGrpSpPr>
        <p:grpSpPr>
          <a:xfrm>
            <a:off x="4546596" y="6152953"/>
            <a:ext cx="4919188" cy="3688039"/>
            <a:chOff x="0" y="0"/>
            <a:chExt cx="4919186" cy="3688038"/>
          </a:xfrm>
        </p:grpSpPr>
        <p:sp>
          <p:nvSpPr>
            <p:cNvPr id="221" name="Shape 221"/>
            <p:cNvSpPr/>
            <p:nvPr/>
          </p:nvSpPr>
          <p:spPr>
            <a:xfrm>
              <a:off x="2933305" y="0"/>
              <a:ext cx="1706678" cy="1460359"/>
            </a:xfrm>
            <a:prstGeom prst="rect">
              <a:avLst/>
            </a:prstGeom>
            <a:noFill/>
            <a:ln w="127000" cap="flat">
              <a:solidFill>
                <a:schemeClr val="accent5"/>
              </a:solidFill>
              <a:prstDash val="solid"/>
              <a:miter lim="400000"/>
            </a:ln>
            <a:effectLst/>
          </p:spPr>
          <p:txBody>
            <a:bodyPr wrap="square" lIns="53578" tIns="53578" rIns="53578" bIns="53578" numCol="1" anchor="ctr">
              <a:noAutofit/>
            </a:bodyPr>
            <a:lstStyle/>
            <a:p>
              <a:pPr algn="ctr">
                <a:defRPr sz="3000"/>
              </a:pPr>
            </a:p>
          </p:txBody>
        </p:sp>
        <p:sp>
          <p:nvSpPr>
            <p:cNvPr id="222" name="Shape 222"/>
            <p:cNvSpPr/>
            <p:nvPr/>
          </p:nvSpPr>
          <p:spPr>
            <a:xfrm>
              <a:off x="0" y="2818882"/>
              <a:ext cx="4919187" cy="869157"/>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none" lIns="53578" tIns="53578" rIns="53578" bIns="53578" numCol="1" anchor="ctr">
              <a:spAutoFit/>
            </a:bodyPr>
            <a:lstStyle>
              <a:lvl1pPr>
                <a:defRPr sz="5000"/>
              </a:lvl1pPr>
            </a:lstStyle>
            <a:p>
              <a:pPr/>
              <a:r>
                <a:t>Evaluation Policy</a:t>
              </a:r>
            </a:p>
          </p:txBody>
        </p:sp>
        <p:sp>
          <p:nvSpPr>
            <p:cNvPr id="223" name="Shape 223"/>
            <p:cNvSpPr/>
            <p:nvPr/>
          </p:nvSpPr>
          <p:spPr>
            <a:xfrm rot="19158179">
              <a:off x="1612114" y="1906188"/>
              <a:ext cx="1744305" cy="4729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007" y="14256"/>
                  </a:moveTo>
                  <a:lnTo>
                    <a:pt x="13007" y="21600"/>
                  </a:lnTo>
                  <a:lnTo>
                    <a:pt x="21600" y="10800"/>
                  </a:lnTo>
                  <a:lnTo>
                    <a:pt x="13007" y="0"/>
                  </a:lnTo>
                  <a:lnTo>
                    <a:pt x="13007" y="7344"/>
                  </a:lnTo>
                  <a:lnTo>
                    <a:pt x="0" y="7344"/>
                  </a:lnTo>
                  <a:lnTo>
                    <a:pt x="0" y="14256"/>
                  </a:lnTo>
                  <a:lnTo>
                    <a:pt x="13007" y="14256"/>
                  </a:lnTo>
                  <a:close/>
                </a:path>
              </a:pathLst>
            </a:custGeom>
            <a:solidFill>
              <a:schemeClr val="accent5"/>
            </a:solidFill>
            <a:ln w="3175" cap="flat">
              <a:noFill/>
              <a:miter lim="400000"/>
            </a:ln>
            <a:effectLst>
              <a:outerShdw sx="100000" sy="100000" kx="0" ky="0" algn="b" rotWithShape="0" blurRad="25400" dist="12700" dir="5400000">
                <a:srgbClr val="000000">
                  <a:alpha val="50000"/>
                </a:srgbClr>
              </a:outerShdw>
            </a:effectLst>
          </p:spPr>
          <p:txBody>
            <a:bodyPr wrap="square" lIns="53578" tIns="53578" rIns="53578" bIns="53578" numCol="1" anchor="ctr">
              <a:noAutofit/>
            </a:bodyPr>
            <a:lstStyle/>
            <a:p>
              <a:pPr algn="ctr">
                <a:defRPr sz="3000">
                  <a:solidFill>
                    <a:srgbClr val="FFFFFF"/>
                  </a:solidFill>
                </a:defRPr>
              </a:pPr>
            </a:p>
          </p:txBody>
        </p:sp>
      </p:grpSp>
      <p:sp>
        <p:nvSpPr>
          <p:cNvPr id="225" name="Shape 225"/>
          <p:cNvSpPr/>
          <p:nvPr/>
        </p:nvSpPr>
        <p:spPr>
          <a:xfrm>
            <a:off x="10797403" y="4628241"/>
            <a:ext cx="7216617" cy="4459518"/>
          </a:xfrm>
          <a:prstGeom prst="rect">
            <a:avLst/>
          </a:prstGeom>
          <a:ln w="127000">
            <a:solidFill>
              <a:schemeClr val="accent5"/>
            </a:solidFill>
            <a:miter lim="400000"/>
          </a:ln>
        </p:spPr>
        <p:txBody>
          <a:bodyPr lIns="53578" tIns="53578" rIns="53578" bIns="53578" anchor="ctr"/>
          <a:lstStyle/>
          <a:p>
            <a:pPr algn="ctr">
              <a:defRPr sz="3000"/>
            </a:pPr>
          </a:p>
        </p:txBody>
      </p:sp>
      <p:sp>
        <p:nvSpPr>
          <p:cNvPr id="226" name="Shape 226"/>
          <p:cNvSpPr/>
          <p:nvPr/>
        </p:nvSpPr>
        <p:spPr>
          <a:xfrm>
            <a:off x="18259223" y="10255250"/>
            <a:ext cx="6120369" cy="1643857"/>
          </a:xfrm>
          <a:prstGeom prst="rect">
            <a:avLst/>
          </a:prstGeom>
          <a:ln w="12700">
            <a:solidFill>
              <a:srgbClr val="FFFFFF"/>
            </a:solidFill>
            <a:miter lim="400000"/>
          </a:ln>
          <a:extLst>
            <a:ext uri="{C572A759-6A51-4108-AA02-DFA0A04FC94B}">
              <ma14:wrappingTextBoxFlag xmlns:ma14="http://schemas.microsoft.com/office/mac/drawingml/2011/main" val="1"/>
            </a:ext>
          </a:extLst>
        </p:spPr>
        <p:txBody>
          <a:bodyPr lIns="53578" tIns="53578" rIns="53578" bIns="53578" anchor="ctr">
            <a:spAutoFit/>
          </a:bodyPr>
          <a:lstStyle>
            <a:lvl1pPr algn="ctr">
              <a:defRPr sz="5000"/>
            </a:lvl1pPr>
          </a:lstStyle>
          <a:p>
            <a:pPr/>
            <a:r>
              <a:t>Expected Total Reward</a:t>
            </a:r>
          </a:p>
        </p:txBody>
      </p:sp>
      <p:sp>
        <p:nvSpPr>
          <p:cNvPr id="227" name="Shape 227"/>
          <p:cNvSpPr/>
          <p:nvPr/>
        </p:nvSpPr>
        <p:spPr>
          <a:xfrm rot="13108088">
            <a:off x="18153978" y="9317770"/>
            <a:ext cx="2413286" cy="4729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007" y="14256"/>
                </a:moveTo>
                <a:lnTo>
                  <a:pt x="13007" y="21600"/>
                </a:lnTo>
                <a:lnTo>
                  <a:pt x="21600" y="10800"/>
                </a:lnTo>
                <a:lnTo>
                  <a:pt x="13007" y="0"/>
                </a:lnTo>
                <a:lnTo>
                  <a:pt x="13007" y="7344"/>
                </a:lnTo>
                <a:lnTo>
                  <a:pt x="0" y="7344"/>
                </a:lnTo>
                <a:lnTo>
                  <a:pt x="0" y="14256"/>
                </a:lnTo>
                <a:lnTo>
                  <a:pt x="13007" y="14256"/>
                </a:lnTo>
                <a:close/>
              </a:path>
            </a:pathLst>
          </a:custGeom>
          <a:solidFill>
            <a:schemeClr val="accent5"/>
          </a:solidFill>
          <a:ln w="12700">
            <a:solidFill>
              <a:schemeClr val="accent5"/>
            </a:solidFill>
            <a:miter lim="400000"/>
          </a:ln>
        </p:spPr>
        <p:txBody>
          <a:bodyPr lIns="53578" tIns="53578" rIns="53578" bIns="53578" anchor="ctr"/>
          <a:lstStyle/>
          <a:p>
            <a:pPr algn="ctr">
              <a:defRPr sz="3000"/>
            </a:pPr>
          </a:p>
        </p:txBody>
      </p:sp>
      <p:pic>
        <p:nvPicPr>
          <p:cNvPr id="228" name="pasted-image.pdf"/>
          <p:cNvPicPr>
            <a:picLocks noChangeAspect="1"/>
          </p:cNvPicPr>
          <p:nvPr/>
        </p:nvPicPr>
        <p:blipFill>
          <a:blip r:embed="rId4">
            <a:extLst/>
          </a:blip>
          <a:stretch>
            <a:fillRect/>
          </a:stretch>
        </p:blipFill>
        <p:spPr>
          <a:xfrm>
            <a:off x="6804888" y="4905624"/>
            <a:ext cx="10774223" cy="3904752"/>
          </a:xfrm>
          <a:prstGeom prst="rect">
            <a:avLst/>
          </a:prstGeom>
          <a:ln w="3175">
            <a:miter lim="400000"/>
          </a:ln>
        </p:spPr>
      </p:pic>
      <p:sp>
        <p:nvSpPr>
          <p:cNvPr id="229" name="Shape 229"/>
          <p:cNvSpPr/>
          <p:nvPr/>
        </p:nvSpPr>
        <p:spPr>
          <a:xfrm>
            <a:off x="1689100" y="952500"/>
            <a:ext cx="21005800" cy="2286000"/>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a:defRPr sz="10800"/>
            </a:lvl1pPr>
          </a:lstStyle>
          <a:p>
            <a:pPr/>
            <a:r>
              <a:t>Policy Value Estimation</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25"/>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4" fill="hold">
                                  <p:stCondLst>
                                    <p:cond delay="0"/>
                                  </p:stCondLst>
                                  <p:iterate type="el" backwards="0">
                                    <p:tmAbs val="0"/>
                                  </p:iterate>
                                  <p:childTnLst>
                                    <p:set>
                                      <p:cBhvr>
                                        <p:cTn id="17" fill="hold"/>
                                        <p:tgtEl>
                                          <p:spTgt spid="227"/>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5" fill="hold">
                                  <p:stCondLst>
                                    <p:cond delay="0"/>
                                  </p:stCondLst>
                                  <p:iterate type="el" backwards="0">
                                    <p:tmAbs val="0"/>
                                  </p:iterate>
                                  <p:childTnLst>
                                    <p:set>
                                      <p:cBhvr>
                                        <p:cTn id="20" fill="hold"/>
                                        <p:tgtEl>
                                          <p:spTgt spid="2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7" grpId="4"/>
      <p:bldP build="whole" bldLvl="1" animBg="1" rev="0" advAuto="0" spid="226" grpId="5"/>
      <p:bldP build="whole" bldLvl="1" animBg="1" rev="0" advAuto="0" spid="219" grpId="2"/>
      <p:bldP build="whole" bldLvl="1" animBg="1" rev="0" advAuto="0" spid="225" grpId="3"/>
      <p:bldP build="whole" bldLvl="1" animBg="1" rev="0" advAuto="0" spid="224"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 name="Shape 233"/>
          <p:cNvSpPr/>
          <p:nvPr>
            <p:ph type="body" sz="half" idx="4294967295"/>
          </p:nvPr>
        </p:nvSpPr>
        <p:spPr>
          <a:xfrm>
            <a:off x="1689100" y="3746500"/>
            <a:ext cx="16339940" cy="5242941"/>
          </a:xfrm>
          <a:prstGeom prst="rect">
            <a:avLst/>
          </a:prstGeom>
        </p:spPr>
        <p:txBody>
          <a:bodyPr anchor="t"/>
          <a:lstStyle/>
          <a:p>
            <a:pPr marL="917222" indent="-917222">
              <a:spcBef>
                <a:spcPts val="20000"/>
              </a:spcBef>
              <a:buSzPct val="100000"/>
              <a:buAutoNum type="arabicPeriod" startAt="1"/>
            </a:pPr>
            <a:r>
              <a:t>Repeatedly run the evaluation policy.</a:t>
            </a:r>
          </a:p>
          <a:p>
            <a:pPr marL="917222" indent="-917222">
              <a:spcBef>
                <a:spcPts val="5900"/>
              </a:spcBef>
              <a:buSzPct val="100000"/>
              <a:buAutoNum type="arabicPeriod" startAt="1"/>
            </a:pPr>
            <a:r>
              <a:t>Average the total reward seen each trajectory.</a:t>
            </a:r>
          </a:p>
        </p:txBody>
      </p:sp>
      <p:sp>
        <p:nvSpPr>
          <p:cNvPr id="234" name="Shape 23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lnSpc>
                <a:spcPct val="200000"/>
              </a:lnSpc>
            </a:lvl1pPr>
          </a:lstStyle>
          <a:p>
            <a:pPr/>
            <a:fld id="{86CB4B4D-7CA3-9044-876B-883B54F8677D}" type="slidenum"/>
          </a:p>
        </p:txBody>
      </p:sp>
      <p:pic>
        <p:nvPicPr>
          <p:cNvPr id="235" name="pasted-image.pdf"/>
          <p:cNvPicPr>
            <a:picLocks noChangeAspect="1"/>
          </p:cNvPicPr>
          <p:nvPr/>
        </p:nvPicPr>
        <p:blipFill>
          <a:blip r:embed="rId3">
            <a:extLst/>
          </a:blip>
          <a:stretch>
            <a:fillRect/>
          </a:stretch>
        </p:blipFill>
        <p:spPr>
          <a:xfrm>
            <a:off x="8483044" y="8557973"/>
            <a:ext cx="7404518" cy="2828115"/>
          </a:xfrm>
          <a:prstGeom prst="rect">
            <a:avLst/>
          </a:prstGeom>
          <a:ln w="3175">
            <a:miter lim="400000"/>
          </a:ln>
        </p:spPr>
      </p:pic>
      <p:pic>
        <p:nvPicPr>
          <p:cNvPr id="236" name="pasted-image.pdf"/>
          <p:cNvPicPr>
            <a:picLocks noChangeAspect="1"/>
          </p:cNvPicPr>
          <p:nvPr/>
        </p:nvPicPr>
        <p:blipFill>
          <a:blip r:embed="rId4">
            <a:extLst/>
          </a:blip>
          <a:stretch>
            <a:fillRect/>
          </a:stretch>
        </p:blipFill>
        <p:spPr>
          <a:xfrm>
            <a:off x="7804463" y="5394712"/>
            <a:ext cx="8775074" cy="716777"/>
          </a:xfrm>
          <a:prstGeom prst="rect">
            <a:avLst/>
          </a:prstGeom>
          <a:ln w="3175">
            <a:miter lim="400000"/>
          </a:ln>
        </p:spPr>
      </p:pic>
      <p:sp>
        <p:nvSpPr>
          <p:cNvPr id="237" name="Shape 237"/>
          <p:cNvSpPr/>
          <p:nvPr/>
        </p:nvSpPr>
        <p:spPr>
          <a:xfrm>
            <a:off x="1689100" y="952500"/>
            <a:ext cx="21005800" cy="2286000"/>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defTabSz="706516">
              <a:defRPr sz="9288"/>
            </a:lvl1pPr>
          </a:lstStyle>
          <a:p>
            <a:pPr/>
            <a:r>
              <a:t>On-Policy Monte Carlo Value Estimation</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33">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2" fill="hold">
                                  <p:stCondLst>
                                    <p:cond delay="0"/>
                                  </p:stCondLst>
                                  <p:iterate type="el" backwards="0">
                                    <p:tmAbs val="0"/>
                                  </p:iterate>
                                  <p:childTnLst>
                                    <p:set>
                                      <p:cBhvr>
                                        <p:cTn id="11" fill="hold"/>
                                        <p:tgtEl>
                                          <p:spTgt spid="23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1" fill="hold">
                                  <p:stCondLst>
                                    <p:cond delay="0"/>
                                  </p:stCondLst>
                                  <p:iterate type="el" backwards="0">
                                    <p:tmAbs val="0"/>
                                  </p:iterate>
                                  <p:childTnLst>
                                    <p:set>
                                      <p:cBhvr>
                                        <p:cTn id="15" fill="hold"/>
                                        <p:tgtEl>
                                          <p:spTgt spid="233">
                                            <p:txEl>
                                              <p:pRg st="1" end="1"/>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3" fill="hold">
                                  <p:stCondLst>
                                    <p:cond delay="0"/>
                                  </p:stCondLst>
                                  <p:iterate type="el" backwards="0">
                                    <p:tmAbs val="0"/>
                                  </p:iterate>
                                  <p:childTnLst>
                                    <p:set>
                                      <p:cBhvr>
                                        <p:cTn id="18" fill="hold"/>
                                        <p:tgtEl>
                                          <p:spTgt spid="2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3" grpId="1"/>
      <p:bldP build="whole" bldLvl="1" animBg="1" rev="0" advAuto="0" spid="236" grpId="2"/>
      <p:bldP build="whole" bldLvl="1" animBg="1" rev="0" advAuto="0" spid="235" grpId="3"/>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1" name="Shape 24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lnSpc>
                <a:spcPct val="200000"/>
              </a:lnSpc>
            </a:lvl1pPr>
          </a:lstStyle>
          <a:p>
            <a:pPr/>
            <a:fld id="{86CB4B4D-7CA3-9044-876B-883B54F8677D}" type="slidenum"/>
          </a:p>
        </p:txBody>
      </p:sp>
      <p:sp>
        <p:nvSpPr>
          <p:cNvPr id="242" name="Shape 242"/>
          <p:cNvSpPr/>
          <p:nvPr/>
        </p:nvSpPr>
        <p:spPr>
          <a:xfrm>
            <a:off x="1689100" y="952500"/>
            <a:ext cx="21005800" cy="2286000"/>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defTabSz="706516">
              <a:defRPr sz="9288"/>
            </a:lvl1pPr>
          </a:lstStyle>
          <a:p>
            <a:pPr/>
            <a:r>
              <a:t>On-Policy Monte Carlo Value Estimation</a:t>
            </a:r>
          </a:p>
        </p:txBody>
      </p:sp>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6" name="Shape 246"/>
          <p:cNvSpPr/>
          <p:nvPr>
            <p:ph type="body" sz="half" idx="4294967295"/>
          </p:nvPr>
        </p:nvSpPr>
        <p:spPr>
          <a:xfrm>
            <a:off x="1689100" y="3746500"/>
            <a:ext cx="19425246" cy="4478933"/>
          </a:xfrm>
          <a:prstGeom prst="rect">
            <a:avLst/>
          </a:prstGeom>
        </p:spPr>
        <p:txBody>
          <a:bodyPr anchor="t"/>
          <a:lstStyle/>
          <a:p>
            <a:pPr marL="917222" indent="-917222">
              <a:spcBef>
                <a:spcPts val="5900"/>
              </a:spcBef>
              <a:buSzPct val="100000"/>
              <a:buAutoNum type="arabicPeriod" startAt="1"/>
            </a:pPr>
            <a:r>
              <a:t>Repeatedly run a </a:t>
            </a:r>
            <a:r>
              <a:rPr>
                <a:solidFill>
                  <a:schemeClr val="accent5"/>
                </a:solidFill>
              </a:rPr>
              <a:t>different</a:t>
            </a:r>
            <a:r>
              <a:t> behavior policy.</a:t>
            </a:r>
          </a:p>
          <a:p>
            <a:pPr marL="917222" indent="-917222">
              <a:spcBef>
                <a:spcPts val="5900"/>
              </a:spcBef>
              <a:buSzPct val="100000"/>
              <a:buAutoNum type="arabicPeriod" startAt="1"/>
            </a:pPr>
            <a:r>
              <a:t>Add up all of the reward received along each trajectory.</a:t>
            </a:r>
          </a:p>
          <a:p>
            <a:pPr marL="917222" indent="-917222">
              <a:spcBef>
                <a:spcPts val="5900"/>
              </a:spcBef>
              <a:buClr>
                <a:schemeClr val="accent5"/>
              </a:buClr>
              <a:buSzPct val="100000"/>
              <a:buAutoNum type="arabicPeriod" startAt="1"/>
              <a:defRPr>
                <a:solidFill>
                  <a:schemeClr val="accent5"/>
                </a:solidFill>
              </a:defRPr>
            </a:pPr>
            <a:r>
              <a:t>Re-weight the reward total.</a:t>
            </a:r>
          </a:p>
        </p:txBody>
      </p:sp>
      <p:grpSp>
        <p:nvGrpSpPr>
          <p:cNvPr id="250" name="Group 250"/>
          <p:cNvGrpSpPr/>
          <p:nvPr/>
        </p:nvGrpSpPr>
        <p:grpSpPr>
          <a:xfrm>
            <a:off x="13198017" y="7679245"/>
            <a:ext cx="6343403" cy="3312792"/>
            <a:chOff x="0" y="0"/>
            <a:chExt cx="6343401" cy="3312790"/>
          </a:xfrm>
        </p:grpSpPr>
        <p:sp>
          <p:nvSpPr>
            <p:cNvPr id="247" name="Shape 247"/>
            <p:cNvSpPr/>
            <p:nvPr/>
          </p:nvSpPr>
          <p:spPr>
            <a:xfrm>
              <a:off x="0" y="0"/>
              <a:ext cx="2388413" cy="2210098"/>
            </a:xfrm>
            <a:prstGeom prst="rect">
              <a:avLst/>
            </a:prstGeom>
            <a:noFill/>
            <a:ln w="101600" cap="flat">
              <a:solidFill>
                <a:schemeClr val="accent5"/>
              </a:solidFill>
              <a:prstDash val="solid"/>
              <a:miter lim="400000"/>
            </a:ln>
            <a:effectLst/>
          </p:spPr>
          <p:txBody>
            <a:bodyPr wrap="square" lIns="53578" tIns="53578" rIns="53578" bIns="53578" numCol="1" anchor="ctr">
              <a:noAutofit/>
            </a:bodyPr>
            <a:lstStyle/>
            <a:p>
              <a:pPr algn="ctr">
                <a:defRPr sz="3000"/>
              </a:pPr>
            </a:p>
          </p:txBody>
        </p:sp>
        <p:sp>
          <p:nvSpPr>
            <p:cNvPr id="248" name="Shape 248"/>
            <p:cNvSpPr/>
            <p:nvPr/>
          </p:nvSpPr>
          <p:spPr>
            <a:xfrm rot="12815248">
              <a:off x="2332772" y="1534126"/>
              <a:ext cx="2030847" cy="4729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007" y="14256"/>
                  </a:moveTo>
                  <a:lnTo>
                    <a:pt x="13007" y="21600"/>
                  </a:lnTo>
                  <a:lnTo>
                    <a:pt x="21600" y="10800"/>
                  </a:lnTo>
                  <a:lnTo>
                    <a:pt x="13007" y="0"/>
                  </a:lnTo>
                  <a:lnTo>
                    <a:pt x="13007" y="7344"/>
                  </a:lnTo>
                  <a:lnTo>
                    <a:pt x="0" y="7344"/>
                  </a:lnTo>
                  <a:lnTo>
                    <a:pt x="0" y="14256"/>
                  </a:lnTo>
                  <a:lnTo>
                    <a:pt x="13007" y="14256"/>
                  </a:lnTo>
                  <a:close/>
                </a:path>
              </a:pathLst>
            </a:custGeom>
            <a:solidFill>
              <a:schemeClr val="accent5"/>
            </a:solidFill>
            <a:ln w="3175" cap="flat">
              <a:noFill/>
              <a:miter lim="400000"/>
            </a:ln>
            <a:effectLst>
              <a:outerShdw sx="100000" sy="100000" kx="0" ky="0" algn="b" rotWithShape="0" blurRad="25400" dist="12700" dir="5400000">
                <a:srgbClr val="000000">
                  <a:alpha val="50000"/>
                </a:srgbClr>
              </a:outerShdw>
            </a:effectLst>
          </p:spPr>
          <p:txBody>
            <a:bodyPr wrap="square" lIns="53578" tIns="53578" rIns="53578" bIns="53578" numCol="1" anchor="ctr">
              <a:noAutofit/>
            </a:bodyPr>
            <a:lstStyle/>
            <a:p>
              <a:pPr algn="ctr">
                <a:defRPr sz="3000">
                  <a:solidFill>
                    <a:srgbClr val="FFFFFF"/>
                  </a:solidFill>
                </a:defRPr>
              </a:pPr>
            </a:p>
          </p:txBody>
        </p:sp>
        <p:sp>
          <p:nvSpPr>
            <p:cNvPr id="249" name="Shape 249"/>
            <p:cNvSpPr/>
            <p:nvPr/>
          </p:nvSpPr>
          <p:spPr>
            <a:xfrm>
              <a:off x="2598539" y="2507133"/>
              <a:ext cx="3744863" cy="80565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none" lIns="53578" tIns="53578" rIns="53578" bIns="53578" numCol="1" anchor="ctr">
              <a:spAutoFit/>
            </a:bodyPr>
            <a:lstStyle>
              <a:lvl1pPr>
                <a:defRPr b="1">
                  <a:solidFill>
                    <a:schemeClr val="accent5"/>
                  </a:solidFill>
                  <a:latin typeface="Helvetica"/>
                  <a:ea typeface="Helvetica"/>
                  <a:cs typeface="Helvetica"/>
                  <a:sym typeface="Helvetica"/>
                </a:defRPr>
              </a:lvl1pPr>
            </a:lstStyle>
            <a:p>
              <a:pPr/>
              <a:r>
                <a:t>Total Reward</a:t>
              </a:r>
            </a:p>
          </p:txBody>
        </p:sp>
      </p:grpSp>
      <p:sp>
        <p:nvSpPr>
          <p:cNvPr id="251" name="Shape 25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55" name="Group 255"/>
          <p:cNvGrpSpPr/>
          <p:nvPr/>
        </p:nvGrpSpPr>
        <p:grpSpPr>
          <a:xfrm>
            <a:off x="5777446" y="7679245"/>
            <a:ext cx="6792912" cy="3312792"/>
            <a:chOff x="0" y="0"/>
            <a:chExt cx="6792911" cy="3312790"/>
          </a:xfrm>
        </p:grpSpPr>
        <p:sp>
          <p:nvSpPr>
            <p:cNvPr id="252" name="Shape 252"/>
            <p:cNvSpPr/>
            <p:nvPr/>
          </p:nvSpPr>
          <p:spPr>
            <a:xfrm>
              <a:off x="2598539" y="0"/>
              <a:ext cx="4194373" cy="2210098"/>
            </a:xfrm>
            <a:prstGeom prst="rect">
              <a:avLst/>
            </a:prstGeom>
            <a:noFill/>
            <a:ln w="101600" cap="flat">
              <a:solidFill>
                <a:schemeClr val="accent5"/>
              </a:solidFill>
              <a:prstDash val="solid"/>
              <a:miter lim="400000"/>
            </a:ln>
            <a:effectLst/>
          </p:spPr>
          <p:txBody>
            <a:bodyPr wrap="square" lIns="53578" tIns="53578" rIns="53578" bIns="53578" numCol="1" anchor="ctr">
              <a:noAutofit/>
            </a:bodyPr>
            <a:lstStyle/>
            <a:p>
              <a:pPr algn="ctr">
                <a:defRPr sz="3000"/>
              </a:pPr>
            </a:p>
          </p:txBody>
        </p:sp>
        <p:sp>
          <p:nvSpPr>
            <p:cNvPr id="253" name="Shape 253"/>
            <p:cNvSpPr/>
            <p:nvPr/>
          </p:nvSpPr>
          <p:spPr>
            <a:xfrm>
              <a:off x="0" y="2507133"/>
              <a:ext cx="5443836" cy="805658"/>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none" lIns="53578" tIns="53578" rIns="53578" bIns="53578" numCol="1" anchor="ctr">
              <a:spAutoFit/>
            </a:bodyPr>
            <a:lstStyle>
              <a:lvl1pPr>
                <a:defRPr b="1">
                  <a:solidFill>
                    <a:schemeClr val="accent5"/>
                  </a:solidFill>
                  <a:latin typeface="Helvetica"/>
                  <a:ea typeface="Helvetica"/>
                  <a:cs typeface="Helvetica"/>
                  <a:sym typeface="Helvetica"/>
                </a:defRPr>
              </a:lvl1pPr>
            </a:lstStyle>
            <a:p>
              <a:pPr/>
              <a:r>
                <a:t>Relative Likelihood</a:t>
              </a:r>
            </a:p>
          </p:txBody>
        </p:sp>
        <p:sp>
          <p:nvSpPr>
            <p:cNvPr id="254" name="Shape 254"/>
            <p:cNvSpPr/>
            <p:nvPr/>
          </p:nvSpPr>
          <p:spPr>
            <a:xfrm rot="19158179">
              <a:off x="839914" y="1772809"/>
              <a:ext cx="1744305" cy="4729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007" y="14256"/>
                  </a:moveTo>
                  <a:lnTo>
                    <a:pt x="13007" y="21600"/>
                  </a:lnTo>
                  <a:lnTo>
                    <a:pt x="21600" y="10800"/>
                  </a:lnTo>
                  <a:lnTo>
                    <a:pt x="13007" y="0"/>
                  </a:lnTo>
                  <a:lnTo>
                    <a:pt x="13007" y="7344"/>
                  </a:lnTo>
                  <a:lnTo>
                    <a:pt x="0" y="7344"/>
                  </a:lnTo>
                  <a:lnTo>
                    <a:pt x="0" y="14256"/>
                  </a:lnTo>
                  <a:lnTo>
                    <a:pt x="13007" y="14256"/>
                  </a:lnTo>
                  <a:close/>
                </a:path>
              </a:pathLst>
            </a:custGeom>
            <a:solidFill>
              <a:schemeClr val="accent5"/>
            </a:solidFill>
            <a:ln w="3175" cap="flat">
              <a:noFill/>
              <a:miter lim="400000"/>
            </a:ln>
            <a:effectLst>
              <a:outerShdw sx="100000" sy="100000" kx="0" ky="0" algn="b" rotWithShape="0" blurRad="25400" dist="12700" dir="5400000">
                <a:srgbClr val="000000">
                  <a:alpha val="50000"/>
                </a:srgbClr>
              </a:outerShdw>
            </a:effectLst>
          </p:spPr>
          <p:txBody>
            <a:bodyPr wrap="square" lIns="53578" tIns="53578" rIns="53578" bIns="53578" numCol="1" anchor="ctr">
              <a:noAutofit/>
            </a:bodyPr>
            <a:lstStyle/>
            <a:p>
              <a:pPr algn="ctr">
                <a:defRPr sz="3000">
                  <a:solidFill>
                    <a:srgbClr val="FFFFFF"/>
                  </a:solidFill>
                </a:defRPr>
              </a:pPr>
            </a:p>
          </p:txBody>
        </p:sp>
      </p:grpSp>
      <p:grpSp>
        <p:nvGrpSpPr>
          <p:cNvPr id="258" name="Group 258"/>
          <p:cNvGrpSpPr/>
          <p:nvPr/>
        </p:nvGrpSpPr>
        <p:grpSpPr>
          <a:xfrm>
            <a:off x="789315" y="12779746"/>
            <a:ext cx="8057571" cy="1039865"/>
            <a:chOff x="0" y="0"/>
            <a:chExt cx="8057570" cy="1039863"/>
          </a:xfrm>
        </p:grpSpPr>
        <p:sp>
          <p:nvSpPr>
            <p:cNvPr id="256" name="Shape 256"/>
            <p:cNvSpPr/>
            <p:nvPr/>
          </p:nvSpPr>
          <p:spPr>
            <a:xfrm>
              <a:off x="22690" y="0"/>
              <a:ext cx="5470618" cy="0"/>
            </a:xfrm>
            <a:prstGeom prst="line">
              <a:avLst/>
            </a:prstGeom>
            <a:noFill/>
            <a:ln w="12700" cap="flat">
              <a:solidFill>
                <a:srgbClr val="000000"/>
              </a:solidFill>
              <a:prstDash val="solid"/>
              <a:miter lim="400000"/>
            </a:ln>
            <a:effectLst/>
          </p:spPr>
          <p:txBody>
            <a:bodyPr wrap="square" lIns="53578" tIns="53578" rIns="53578" bIns="53578" numCol="1" anchor="ctr">
              <a:noAutofit/>
            </a:bodyPr>
            <a:lstStyle/>
            <a:p>
              <a:pPr algn="ctr">
                <a:defRPr sz="3000"/>
              </a:pPr>
            </a:p>
          </p:txBody>
        </p:sp>
        <p:sp>
          <p:nvSpPr>
            <p:cNvPr id="257" name="Shape 257"/>
            <p:cNvSpPr/>
            <p:nvPr/>
          </p:nvSpPr>
          <p:spPr>
            <a:xfrm>
              <a:off x="0" y="18307"/>
              <a:ext cx="8057571" cy="1021557"/>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53578" tIns="53578" rIns="53578" bIns="53578" numCol="1" anchor="ctr">
              <a:spAutoFit/>
            </a:bodyPr>
            <a:lstStyle>
              <a:lvl1pPr>
                <a:defRPr sz="3000"/>
              </a:lvl1pPr>
            </a:lstStyle>
            <a:p>
              <a:pPr/>
              <a:r>
                <a:t>Precup, Sutton, and Singh (ICML 2000)</a:t>
              </a:r>
            </a:p>
          </p:txBody>
        </p:sp>
      </p:grpSp>
      <p:sp>
        <p:nvSpPr>
          <p:cNvPr id="259" name="Shape 259"/>
          <p:cNvSpPr/>
          <p:nvPr/>
        </p:nvSpPr>
        <p:spPr>
          <a:xfrm>
            <a:off x="1689100" y="952500"/>
            <a:ext cx="21005800" cy="2286000"/>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defTabSz="542210">
              <a:defRPr sz="7128"/>
            </a:lvl1pPr>
          </a:lstStyle>
          <a:p>
            <a:pPr/>
            <a:r>
              <a:t>Off-Policy Value Estimation via Importance Sampling</a:t>
            </a:r>
          </a:p>
        </p:txBody>
      </p:sp>
      <p:sp>
        <p:nvSpPr>
          <p:cNvPr id="260" name="Shape 260"/>
          <p:cNvSpPr/>
          <p:nvPr/>
        </p:nvSpPr>
        <p:spPr>
          <a:xfrm>
            <a:off x="1689100" y="10985500"/>
            <a:ext cx="19425246" cy="1244762"/>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marL="917222" indent="-917222" defTabSz="825500">
              <a:spcBef>
                <a:spcPts val="5900"/>
              </a:spcBef>
              <a:buClr>
                <a:srgbClr val="000000"/>
              </a:buClr>
              <a:buSzPct val="100000"/>
              <a:buAutoNum type="arabicPeriod" startAt="4"/>
              <a:defRPr sz="5200"/>
            </a:lvl1pPr>
          </a:lstStyle>
          <a:p>
            <a:pPr/>
            <a:r>
              <a:t>Average the re-weighted rewards.</a:t>
            </a:r>
          </a:p>
        </p:txBody>
      </p:sp>
      <p:pic>
        <p:nvPicPr>
          <p:cNvPr id="261" name="pasted-image.pdf"/>
          <p:cNvPicPr>
            <a:picLocks noChangeAspect="1"/>
          </p:cNvPicPr>
          <p:nvPr/>
        </p:nvPicPr>
        <p:blipFill>
          <a:blip r:embed="rId3">
            <a:extLst/>
          </a:blip>
          <a:stretch>
            <a:fillRect/>
          </a:stretch>
        </p:blipFill>
        <p:spPr>
          <a:xfrm>
            <a:off x="8466330" y="7993752"/>
            <a:ext cx="6961180" cy="1681897"/>
          </a:xfrm>
          <a:prstGeom prst="rect">
            <a:avLst/>
          </a:prstGeom>
          <a:ln w="3175">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4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4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4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2" fill="hold">
                                  <p:stCondLst>
                                    <p:cond delay="0"/>
                                  </p:stCondLst>
                                  <p:iterate type="el" backwards="0">
                                    <p:tmAbs val="0"/>
                                  </p:iterate>
                                  <p:childTnLst>
                                    <p:set>
                                      <p:cBhvr>
                                        <p:cTn id="20" fill="hold"/>
                                        <p:tgtEl>
                                          <p:spTgt spid="26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3" fill="hold">
                                  <p:stCondLst>
                                    <p:cond delay="0"/>
                                  </p:stCondLst>
                                  <p:iterate type="el" backwards="0">
                                    <p:tmAbs val="0"/>
                                  </p:iterate>
                                  <p:childTnLst>
                                    <p:set>
                                      <p:cBhvr>
                                        <p:cTn id="24" fill="hold"/>
                                        <p:tgtEl>
                                          <p:spTgt spid="25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4" fill="hold">
                                  <p:stCondLst>
                                    <p:cond delay="0"/>
                                  </p:stCondLst>
                                  <p:iterate type="el" backwards="0">
                                    <p:tmAbs val="0"/>
                                  </p:iterate>
                                  <p:childTnLst>
                                    <p:set>
                                      <p:cBhvr>
                                        <p:cTn id="28" fill="hold"/>
                                        <p:tgtEl>
                                          <p:spTgt spid="25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5" fill="hold">
                                  <p:stCondLst>
                                    <p:cond delay="0"/>
                                  </p:stCondLst>
                                  <p:iterate type="el" backwards="0">
                                    <p:tmAbs val="0"/>
                                  </p:iterate>
                                  <p:childTnLst>
                                    <p:set>
                                      <p:cBhvr>
                                        <p:cTn id="32" fill="hold"/>
                                        <p:tgtEl>
                                          <p:spTgt spid="2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1" grpId="2"/>
      <p:bldP build="p" bldLvl="5" animBg="1" rev="0" advAuto="0" spid="246" grpId="1"/>
      <p:bldP build="whole" bldLvl="1" animBg="1" rev="0" advAuto="0" spid="255" grpId="4"/>
      <p:bldP build="whole" bldLvl="1" animBg="1" rev="0" advAuto="0" spid="260" grpId="5"/>
      <p:bldP build="whole" bldLvl="1" animBg="1" rev="0" advAuto="0" spid="250" grpId="3"/>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5" name="Shape 265"/>
          <p:cNvSpPr/>
          <p:nvPr/>
        </p:nvSpPr>
        <p:spPr>
          <a:xfrm rot="5400000">
            <a:off x="15523170" y="3859083"/>
            <a:ext cx="2113757" cy="1653443"/>
          </a:xfrm>
          <a:prstGeom prst="rightArrow">
            <a:avLst>
              <a:gd name="adj1" fmla="val 34818"/>
              <a:gd name="adj2" fmla="val 48247"/>
            </a:avLst>
          </a:prstGeom>
          <a:blipFill>
            <a:blip r:embed="rId4"/>
          </a:blipFill>
          <a:ln w="3175">
            <a:miter lim="400000"/>
          </a:ln>
          <a:effectLst>
            <a:outerShdw sx="100000" sy="100000" kx="0" ky="0" algn="b" rotWithShape="0" blurRad="25400" dist="12700" dir="5400000">
              <a:srgbClr val="000000">
                <a:alpha val="50000"/>
              </a:srgbClr>
            </a:outerShdw>
          </a:effectLst>
        </p:spPr>
        <p:txBody>
          <a:bodyPr lIns="53578" tIns="53578" rIns="53578" bIns="53578" anchor="ctr"/>
          <a:lstStyle/>
          <a:p>
            <a:pPr algn="ctr">
              <a:defRPr sz="3000">
                <a:solidFill>
                  <a:srgbClr val="FFFFFF"/>
                </a:solidFill>
              </a:defRPr>
            </a:pPr>
          </a:p>
        </p:txBody>
      </p:sp>
      <p:sp>
        <p:nvSpPr>
          <p:cNvPr id="266" name="Shape 266"/>
          <p:cNvSpPr/>
          <p:nvPr/>
        </p:nvSpPr>
        <p:spPr>
          <a:xfrm>
            <a:off x="13085044" y="5928503"/>
            <a:ext cx="8356863" cy="1504157"/>
          </a:xfrm>
          <a:prstGeom prst="rect">
            <a:avLst/>
          </a:prstGeom>
          <a:blipFill>
            <a:blip r:embed="rId5"/>
          </a:blip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spAutoFit/>
          </a:bodyPr>
          <a:lstStyle>
            <a:lvl1pPr algn="ctr">
              <a:defRPr>
                <a:solidFill>
                  <a:srgbClr val="FFFFFF"/>
                </a:solidFill>
              </a:defRPr>
            </a:lvl1pPr>
          </a:lstStyle>
          <a:p>
            <a:pPr/>
            <a:r>
              <a:t>How should an RL agent weight off-policy data?</a:t>
            </a:r>
          </a:p>
        </p:txBody>
      </p:sp>
      <p:sp>
        <p:nvSpPr>
          <p:cNvPr id="267" name="Shape 267"/>
          <p:cNvSpPr/>
          <p:nvPr/>
        </p:nvSpPr>
        <p:spPr>
          <a:xfrm>
            <a:off x="4278014" y="10071100"/>
            <a:ext cx="15827972" cy="2511645"/>
          </a:xfrm>
          <a:prstGeom prst="rect">
            <a:avLst/>
          </a:prstGeom>
          <a:gradFill>
            <a:gsLst>
              <a:gs pos="0">
                <a:srgbClr val="6C6C6C"/>
              </a:gs>
              <a:gs pos="0">
                <a:srgbClr val="363636"/>
              </a:gs>
              <a:gs pos="71661">
                <a:srgbClr val="000000"/>
              </a:gs>
            </a:gsLst>
            <a:path path="circle">
              <a:fillToRect l="37721" t="-19636" r="62278" b="119636"/>
            </a:path>
          </a:gradFill>
          <a:ln w="3175">
            <a:miter lim="400000"/>
          </a:ln>
          <a:extLst>
            <a:ext uri="{C572A759-6A51-4108-AA02-DFA0A04FC94B}">
              <ma14:wrappingTextBoxFlag xmlns:ma14="http://schemas.microsoft.com/office/mac/drawingml/2011/main" val="1"/>
            </a:ext>
          </a:extLst>
        </p:spPr>
        <p:txBody>
          <a:bodyPr lIns="53578" tIns="53578" rIns="53578" bIns="53578" anchor="ctr">
            <a:normAutofit fontScale="100000" lnSpcReduction="0"/>
          </a:bodyPr>
          <a:lstStyle>
            <a:lvl1pPr algn="ctr" defTabSz="690086">
              <a:defRPr sz="6299">
                <a:solidFill>
                  <a:srgbClr val="FFFFFF"/>
                </a:solidFill>
              </a:defRPr>
            </a:lvl1pPr>
          </a:lstStyle>
          <a:p>
            <a:pPr/>
            <a:r>
              <a:t>Can reinforcement learning be data efficient enough for real world applications?</a:t>
            </a:r>
          </a:p>
        </p:txBody>
      </p:sp>
      <p:sp>
        <p:nvSpPr>
          <p:cNvPr id="268" name="Shape 268"/>
          <p:cNvSpPr/>
          <p:nvPr/>
        </p:nvSpPr>
        <p:spPr>
          <a:xfrm rot="5400000">
            <a:off x="7128394" y="3859083"/>
            <a:ext cx="2113757" cy="1653443"/>
          </a:xfrm>
          <a:prstGeom prst="rightArrow">
            <a:avLst>
              <a:gd name="adj1" fmla="val 34818"/>
              <a:gd name="adj2" fmla="val 48247"/>
            </a:avLst>
          </a:prstGeom>
          <a:blipFill>
            <a:blip r:embed="rId4"/>
          </a:blipFill>
          <a:ln w="3175">
            <a:miter lim="400000"/>
          </a:ln>
          <a:effectLst>
            <a:outerShdw sx="100000" sy="100000" kx="0" ky="0" algn="b" rotWithShape="0" blurRad="25400" dist="12700" dir="5400000">
              <a:srgbClr val="000000">
                <a:alpha val="50000"/>
              </a:srgbClr>
            </a:outerShdw>
          </a:effectLst>
        </p:spPr>
        <p:txBody>
          <a:bodyPr lIns="53578" tIns="53578" rIns="53578" bIns="53578" anchor="ctr"/>
          <a:lstStyle/>
          <a:p>
            <a:pPr algn="ctr">
              <a:defRPr sz="3000">
                <a:solidFill>
                  <a:srgbClr val="FFFFFF"/>
                </a:solidFill>
              </a:defRPr>
            </a:pPr>
          </a:p>
        </p:txBody>
      </p:sp>
      <p:sp>
        <p:nvSpPr>
          <p:cNvPr id="269" name="Shape 269"/>
          <p:cNvSpPr/>
          <p:nvPr/>
        </p:nvSpPr>
        <p:spPr>
          <a:xfrm>
            <a:off x="3344996" y="5928503"/>
            <a:ext cx="8335282" cy="1504157"/>
          </a:xfrm>
          <a:prstGeom prst="rect">
            <a:avLst/>
          </a:prstGeom>
          <a:blipFill>
            <a:blip r:embed="rId5"/>
          </a:blip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spAutoFit/>
          </a:bodyPr>
          <a:lstStyle>
            <a:lvl1pPr algn="ctr">
              <a:defRPr>
                <a:solidFill>
                  <a:srgbClr val="FFFFFF"/>
                </a:solidFill>
              </a:defRPr>
            </a:lvl1pPr>
          </a:lstStyle>
          <a:p>
            <a:pPr/>
            <a:r>
              <a:t>How should an RL agent collect off-policy data?</a:t>
            </a:r>
          </a:p>
        </p:txBody>
      </p:sp>
      <p:sp>
        <p:nvSpPr>
          <p:cNvPr id="270" name="Shape 270"/>
          <p:cNvSpPr/>
          <p:nvPr/>
        </p:nvSpPr>
        <p:spPr>
          <a:xfrm>
            <a:off x="3344997" y="7999801"/>
            <a:ext cx="8335280" cy="1504157"/>
          </a:xfrm>
          <a:prstGeom prst="rect">
            <a:avLst/>
          </a:prstGeom>
          <a:blipFill>
            <a:blip r:embed="rId5"/>
          </a:blip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spAutoFit/>
          </a:bodyPr>
          <a:lstStyle>
            <a:lvl1pPr algn="ctr">
              <a:defRPr>
                <a:solidFill>
                  <a:srgbClr val="FFFFFF"/>
                </a:solidFill>
              </a:defRPr>
            </a:lvl1pPr>
          </a:lstStyle>
          <a:p>
            <a:pPr/>
            <a:r>
              <a:t>How can an RL agent use simulated data?</a:t>
            </a:r>
          </a:p>
        </p:txBody>
      </p:sp>
      <p:sp>
        <p:nvSpPr>
          <p:cNvPr id="271" name="Shape 271"/>
          <p:cNvSpPr/>
          <p:nvPr/>
        </p:nvSpPr>
        <p:spPr>
          <a:xfrm>
            <a:off x="13095834" y="7999801"/>
            <a:ext cx="8335282" cy="1504157"/>
          </a:xfrm>
          <a:prstGeom prst="rect">
            <a:avLst/>
          </a:prstGeom>
          <a:blipFill>
            <a:blip r:embed="rId5"/>
          </a:blip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spAutoFit/>
          </a:bodyPr>
          <a:lstStyle>
            <a:lvl1pPr algn="ctr">
              <a:defRPr>
                <a:solidFill>
                  <a:srgbClr val="FFFFFF"/>
                </a:solidFill>
              </a:defRPr>
            </a:lvl1pPr>
          </a:lstStyle>
          <a:p>
            <a:pPr/>
            <a:r>
              <a:t>How can an RL agent combine simulated and off-policy data?</a:t>
            </a:r>
          </a:p>
        </p:txBody>
      </p:sp>
      <p:sp>
        <p:nvSpPr>
          <p:cNvPr id="272" name="Shape 272"/>
          <p:cNvSpPr/>
          <p:nvPr/>
        </p:nvSpPr>
        <p:spPr>
          <a:xfrm>
            <a:off x="1994691" y="858807"/>
            <a:ext cx="20394619" cy="2418557"/>
          </a:xfrm>
          <a:prstGeom prst="rect">
            <a:avLst/>
          </a:prstGeom>
          <a:gradFill>
            <a:gsLst>
              <a:gs pos="0">
                <a:srgbClr val="FBFBFB"/>
              </a:gs>
              <a:gs pos="100000">
                <a:srgbClr val="DCDEE0"/>
              </a:gs>
            </a:gsLst>
            <a:lin ang="5400000"/>
          </a:gradFill>
          <a:ln w="25400">
            <a:solidFill>
              <a:srgbClr val="85888D"/>
            </a:solidFill>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spAutoFit/>
          </a:bodyPr>
          <a:lstStyle/>
          <a:p>
            <a:pPr algn="ctr">
              <a:defRPr sz="5000"/>
            </a:pPr>
            <a:r>
              <a:t>How can a reinforcement learning agent leverage </a:t>
            </a:r>
            <a:r>
              <a:rPr>
                <a:solidFill>
                  <a:schemeClr val="accent5"/>
                </a:solidFill>
              </a:rPr>
              <a:t>off-policy</a:t>
            </a:r>
            <a:r>
              <a:t> and </a:t>
            </a:r>
            <a:r>
              <a:rPr>
                <a:solidFill>
                  <a:schemeClr val="accent5"/>
                </a:solidFill>
              </a:rPr>
              <a:t>simulated data</a:t>
            </a:r>
            <a:r>
              <a:t> to </a:t>
            </a:r>
            <a:r>
              <a:rPr>
                <a:solidFill>
                  <a:schemeClr val="accent5"/>
                </a:solidFill>
              </a:rPr>
              <a:t>evaluate</a:t>
            </a:r>
            <a:r>
              <a:t> and </a:t>
            </a:r>
            <a:r>
              <a:rPr>
                <a:solidFill>
                  <a:schemeClr val="accent5"/>
                </a:solidFill>
              </a:rPr>
              <a:t>improve</a:t>
            </a:r>
            <a:r>
              <a:t> upon the expected performance of a policy?</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mph" nodeType="clickEffect" presetID="9" grpId="1" fill="hold">
                                  <p:stCondLst>
                                    <p:cond delay="0"/>
                                  </p:stCondLst>
                                  <p:childTnLst>
                                    <p:set>
                                      <p:cBhvr>
                                        <p:cTn id="6" dur="indefinite" fill="hold"/>
                                        <p:tgtEl>
                                          <p:spTgt spid="265"/>
                                        </p:tgtEl>
                                        <p:attrNameLst>
                                          <p:attrName>style.opacity</p:attrName>
                                        </p:attrNameLst>
                                      </p:cBhvr>
                                      <p:to>
                                        <p:strVal val="0.50"/>
                                      </p:to>
                                    </p:set>
                                    <p:animEffect filter="image" prLst="opacity: 0.50; ">
                                      <p:cBhvr>
                                        <p:cTn id="7" dur="indefinite" fill="hold"/>
                                        <p:tgtEl>
                                          <p:spTgt spid="265"/>
                                        </p:tgtEl>
                                      </p:cBhvr>
                                    </p:animEffect>
                                  </p:childTnLst>
                                </p:cTn>
                              </p:par>
                            </p:childTnLst>
                          </p:cTn>
                        </p:par>
                        <p:par>
                          <p:cTn id="8" fill="hold">
                            <p:stCondLst>
                              <p:cond delay="0"/>
                            </p:stCondLst>
                            <p:childTnLst>
                              <p:par>
                                <p:cTn id="9" presetClass="emph" nodeType="withEffect" presetID="9" grpId="2" fill="hold">
                                  <p:stCondLst>
                                    <p:cond delay="0"/>
                                  </p:stCondLst>
                                  <p:childTnLst>
                                    <p:set>
                                      <p:cBhvr>
                                        <p:cTn id="10" dur="indefinite" fill="hold"/>
                                        <p:tgtEl>
                                          <p:spTgt spid="266"/>
                                        </p:tgtEl>
                                        <p:attrNameLst>
                                          <p:attrName>style.opacity</p:attrName>
                                        </p:attrNameLst>
                                      </p:cBhvr>
                                      <p:to>
                                        <p:strVal val="0.50"/>
                                      </p:to>
                                    </p:set>
                                    <p:animEffect filter="image" prLst="opacity: 0.50; ">
                                      <p:cBhvr>
                                        <p:cTn id="11" dur="indefinite" fill="hold"/>
                                        <p:tgtEl>
                                          <p:spTgt spid="266"/>
                                        </p:tgtEl>
                                      </p:cBhvr>
                                    </p:animEffect>
                                  </p:childTnLst>
                                </p:cTn>
                              </p:par>
                            </p:childTnLst>
                          </p:cTn>
                        </p:par>
                        <p:par>
                          <p:cTn id="12" fill="hold">
                            <p:stCondLst>
                              <p:cond delay="0"/>
                            </p:stCondLst>
                            <p:childTnLst>
                              <p:par>
                                <p:cTn id="13" presetClass="emph" nodeType="withEffect" presetID="9" grpId="3" fill="hold">
                                  <p:stCondLst>
                                    <p:cond delay="0"/>
                                  </p:stCondLst>
                                  <p:childTnLst>
                                    <p:set>
                                      <p:cBhvr>
                                        <p:cTn id="14" dur="indefinite" fill="hold"/>
                                        <p:tgtEl>
                                          <p:spTgt spid="270"/>
                                        </p:tgtEl>
                                        <p:attrNameLst>
                                          <p:attrName>style.opacity</p:attrName>
                                        </p:attrNameLst>
                                      </p:cBhvr>
                                      <p:to>
                                        <p:strVal val="0.50"/>
                                      </p:to>
                                    </p:set>
                                    <p:animEffect filter="image" prLst="opacity: 0.50; ">
                                      <p:cBhvr>
                                        <p:cTn id="15" dur="indefinite" fill="hold"/>
                                        <p:tgtEl>
                                          <p:spTgt spid="270"/>
                                        </p:tgtEl>
                                      </p:cBhvr>
                                    </p:animEffect>
                                  </p:childTnLst>
                                </p:cTn>
                              </p:par>
                            </p:childTnLst>
                          </p:cTn>
                        </p:par>
                        <p:par>
                          <p:cTn id="16" fill="hold">
                            <p:stCondLst>
                              <p:cond delay="0"/>
                            </p:stCondLst>
                            <p:childTnLst>
                              <p:par>
                                <p:cTn id="17" presetClass="emph" nodeType="withEffect" presetID="9" grpId="4" fill="hold">
                                  <p:stCondLst>
                                    <p:cond delay="0"/>
                                  </p:stCondLst>
                                  <p:childTnLst>
                                    <p:set>
                                      <p:cBhvr>
                                        <p:cTn id="18" dur="indefinite" fill="hold"/>
                                        <p:tgtEl>
                                          <p:spTgt spid="271"/>
                                        </p:tgtEl>
                                        <p:attrNameLst>
                                          <p:attrName>style.opacity</p:attrName>
                                        </p:attrNameLst>
                                      </p:cBhvr>
                                      <p:to>
                                        <p:strVal val="0.50"/>
                                      </p:to>
                                    </p:set>
                                    <p:animEffect filter="image" prLst="opacity: 0.50; ">
                                      <p:cBhvr>
                                        <p:cTn id="19" dur="indefinite" fill="hold"/>
                                        <p:tgtEl>
                                          <p:spTgt spid="2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1" grpId="4"/>
      <p:bldP build="whole" bldLvl="1" animBg="1" rev="0" advAuto="0" spid="265" grpId="1"/>
      <p:bldP build="whole" bldLvl="1" animBg="1" rev="0" advAuto="0" spid="270" grpId="3"/>
      <p:bldP build="whole" bldLvl="1" animBg="1" rev="0" advAuto="0" spid="266" grpId="2"/>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 name="Shape 27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7" name="Shape 277"/>
          <p:cNvSpPr/>
          <p:nvPr>
            <p:ph type="body" sz="half" idx="4294967295"/>
          </p:nvPr>
        </p:nvSpPr>
        <p:spPr>
          <a:xfrm>
            <a:off x="1689387" y="7464831"/>
            <a:ext cx="19425247" cy="4478933"/>
          </a:xfrm>
          <a:prstGeom prst="rect">
            <a:avLst/>
          </a:prstGeom>
        </p:spPr>
        <p:txBody>
          <a:bodyPr anchor="t"/>
          <a:lstStyle/>
          <a:p>
            <a:pPr marL="0" indent="0" defTabSz="817244">
              <a:spcBef>
                <a:spcPts val="5800"/>
              </a:spcBef>
              <a:buSzTx/>
              <a:buNone/>
              <a:defRPr sz="5148"/>
            </a:pPr>
            <a:r>
              <a:t>Contribution 1: Formulation of </a:t>
            </a:r>
            <a:r>
              <a:rPr>
                <a:solidFill>
                  <a:schemeClr val="accent5"/>
                </a:solidFill>
              </a:rPr>
              <a:t>behavior policy search</a:t>
            </a:r>
            <a:r>
              <a:t> problem and </a:t>
            </a:r>
            <a:r>
              <a:rPr>
                <a:solidFill>
                  <a:schemeClr val="accent5"/>
                </a:solidFill>
              </a:rPr>
              <a:t>behavior policy gradient </a:t>
            </a:r>
            <a:r>
              <a:t>algorithm</a:t>
            </a:r>
            <a:r>
              <a:t> for policy value estimation.</a:t>
            </a:r>
          </a:p>
          <a:p>
            <a:pPr marL="0" indent="0" defTabSz="817244">
              <a:spcBef>
                <a:spcPts val="5800"/>
              </a:spcBef>
              <a:buSzTx/>
              <a:buNone/>
              <a:defRPr sz="5148"/>
            </a:pPr>
            <a:r>
              <a:t>Contribution 2: Initial study of the behavior policy gradient algorithm combined with policy gradient policy improvement.</a:t>
            </a:r>
          </a:p>
        </p:txBody>
      </p:sp>
      <p:sp>
        <p:nvSpPr>
          <p:cNvPr id="278" name="Shape 278"/>
          <p:cNvSpPr/>
          <p:nvPr/>
        </p:nvSpPr>
        <p:spPr>
          <a:xfrm>
            <a:off x="1689100" y="952500"/>
            <a:ext cx="21005800" cy="2286000"/>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a:defRPr sz="10800"/>
            </a:lvl1pPr>
          </a:lstStyle>
          <a:p>
            <a:pPr/>
            <a:r>
              <a:t>How to collect off-policy data?</a:t>
            </a:r>
          </a:p>
        </p:txBody>
      </p:sp>
      <p:sp>
        <p:nvSpPr>
          <p:cNvPr id="279" name="Shape 279"/>
          <p:cNvSpPr/>
          <p:nvPr/>
        </p:nvSpPr>
        <p:spPr>
          <a:xfrm>
            <a:off x="2654125" y="3724959"/>
            <a:ext cx="19075750" cy="945357"/>
          </a:xfrm>
          <a:prstGeom prst="rect">
            <a:avLst/>
          </a:prstGeom>
          <a:ln w="3175">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lvl1pPr>
              <a:defRPr sz="5500"/>
            </a:lvl1pPr>
          </a:lstStyle>
          <a:p>
            <a:pPr/>
            <a:r>
              <a:t>How to choose the behavior policy for importance sampling?</a:t>
            </a:r>
          </a:p>
        </p:txBody>
      </p:sp>
      <p:pic>
        <p:nvPicPr>
          <p:cNvPr id="280" name="pasted-image.pdf"/>
          <p:cNvPicPr>
            <a:picLocks noChangeAspect="1"/>
          </p:cNvPicPr>
          <p:nvPr/>
        </p:nvPicPr>
        <p:blipFill>
          <a:blip r:embed="rId2">
            <a:extLst/>
          </a:blip>
          <a:stretch>
            <a:fillRect/>
          </a:stretch>
        </p:blipFill>
        <p:spPr>
          <a:xfrm>
            <a:off x="8466330" y="5174352"/>
            <a:ext cx="6961180" cy="1681897"/>
          </a:xfrm>
          <a:prstGeom prst="rect">
            <a:avLst/>
          </a:prstGeom>
          <a:ln w="3175">
            <a:miter lim="400000"/>
          </a:ln>
        </p:spPr>
      </p:pic>
    </p:spTree>
  </p:cSld>
  <p:clrMapOvr>
    <a:masterClrMapping/>
  </p:clrMapOvr>
  <p:transition xmlns:p14="http://schemas.microsoft.com/office/powerpoint/2010/main" spd="slow" advClick="1" p14:dur="125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9"/>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8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277">
                                            <p:bg/>
                                          </p:spTgt>
                                        </p:tgtEl>
                                        <p:attrNameLst>
                                          <p:attrName>style.visibility</p:attrName>
                                        </p:attrNameLst>
                                      </p:cBhvr>
                                      <p:to>
                                        <p:strVal val="visible"/>
                                      </p:to>
                                    </p:set>
                                  </p:childTnLst>
                                </p:cTn>
                              </p:par>
                              <p:par>
                                <p:cTn id="14" presetClass="entr" nodeType="withEffect" presetSubtype="0" presetID="1" grpId="3" fill="hold">
                                  <p:stCondLst>
                                    <p:cond delay="0"/>
                                  </p:stCondLst>
                                  <p:iterate type="el" backwards="0">
                                    <p:tmAbs val="0"/>
                                  </p:iterate>
                                  <p:childTnLst>
                                    <p:set>
                                      <p:cBhvr>
                                        <p:cTn id="15" fill="hold"/>
                                        <p:tgtEl>
                                          <p:spTgt spid="277">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3" fill="hold">
                                  <p:stCondLst>
                                    <p:cond delay="0"/>
                                  </p:stCondLst>
                                  <p:iterate type="el" backwards="0">
                                    <p:tmAbs val="0"/>
                                  </p:iterate>
                                  <p:childTnLst>
                                    <p:set>
                                      <p:cBhvr>
                                        <p:cTn id="19" fill="hold"/>
                                        <p:tgtEl>
                                          <p:spTgt spid="277">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7" grpId="3"/>
      <p:bldP build="whole" bldLvl="1" animBg="1" rev="0" advAuto="0" spid="280" grpId="2"/>
      <p:bldP build="whole" bldLvl="1" animBg="1" rev="0" advAuto="0" spid="279"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2" name="Shape 282"/>
          <p:cNvSpPr/>
          <p:nvPr/>
        </p:nvSpPr>
        <p:spPr>
          <a:xfrm rot="5400000">
            <a:off x="15523170" y="3859083"/>
            <a:ext cx="2113757" cy="1653443"/>
          </a:xfrm>
          <a:prstGeom prst="rightArrow">
            <a:avLst>
              <a:gd name="adj1" fmla="val 34818"/>
              <a:gd name="adj2" fmla="val 48247"/>
            </a:avLst>
          </a:prstGeom>
          <a:blipFill>
            <a:blip r:embed="rId4"/>
          </a:blipFill>
          <a:ln w="3175">
            <a:miter lim="400000"/>
          </a:ln>
          <a:effectLst>
            <a:outerShdw sx="100000" sy="100000" kx="0" ky="0" algn="b" rotWithShape="0" blurRad="25400" dist="12700" dir="5400000">
              <a:srgbClr val="000000">
                <a:alpha val="50000"/>
              </a:srgbClr>
            </a:outerShdw>
          </a:effectLst>
        </p:spPr>
        <p:txBody>
          <a:bodyPr lIns="53578" tIns="53578" rIns="53578" bIns="53578" anchor="ctr"/>
          <a:lstStyle/>
          <a:p>
            <a:pPr algn="ctr">
              <a:defRPr sz="3000">
                <a:solidFill>
                  <a:srgbClr val="FFFFFF"/>
                </a:solidFill>
              </a:defRPr>
            </a:pPr>
          </a:p>
        </p:txBody>
      </p:sp>
      <p:sp>
        <p:nvSpPr>
          <p:cNvPr id="283" name="Shape 283"/>
          <p:cNvSpPr/>
          <p:nvPr/>
        </p:nvSpPr>
        <p:spPr>
          <a:xfrm>
            <a:off x="4278014" y="10071100"/>
            <a:ext cx="15827972" cy="2511645"/>
          </a:xfrm>
          <a:prstGeom prst="rect">
            <a:avLst/>
          </a:prstGeom>
          <a:gradFill>
            <a:gsLst>
              <a:gs pos="0">
                <a:srgbClr val="6C6C6C"/>
              </a:gs>
              <a:gs pos="0">
                <a:srgbClr val="363636"/>
              </a:gs>
              <a:gs pos="71661">
                <a:srgbClr val="000000"/>
              </a:gs>
            </a:gsLst>
            <a:path path="circle">
              <a:fillToRect l="37721" t="-19636" r="62278" b="119636"/>
            </a:path>
          </a:gradFill>
          <a:ln w="3175">
            <a:miter lim="400000"/>
          </a:ln>
          <a:extLst>
            <a:ext uri="{C572A759-6A51-4108-AA02-DFA0A04FC94B}">
              <ma14:wrappingTextBoxFlag xmlns:ma14="http://schemas.microsoft.com/office/mac/drawingml/2011/main" val="1"/>
            </a:ext>
          </a:extLst>
        </p:spPr>
        <p:txBody>
          <a:bodyPr lIns="53578" tIns="53578" rIns="53578" bIns="53578" anchor="ctr">
            <a:normAutofit fontScale="100000" lnSpcReduction="0"/>
          </a:bodyPr>
          <a:lstStyle>
            <a:lvl1pPr algn="ctr" defTabSz="690086">
              <a:defRPr sz="6299">
                <a:solidFill>
                  <a:srgbClr val="FFFFFF"/>
                </a:solidFill>
              </a:defRPr>
            </a:lvl1pPr>
          </a:lstStyle>
          <a:p>
            <a:pPr/>
            <a:r>
              <a:t>Can reinforcement learning be data efficient enough for real world applications?</a:t>
            </a:r>
          </a:p>
        </p:txBody>
      </p:sp>
      <p:sp>
        <p:nvSpPr>
          <p:cNvPr id="284" name="Shape 284"/>
          <p:cNvSpPr/>
          <p:nvPr/>
        </p:nvSpPr>
        <p:spPr>
          <a:xfrm rot="5400000">
            <a:off x="7128394" y="3859083"/>
            <a:ext cx="2113757" cy="1653443"/>
          </a:xfrm>
          <a:prstGeom prst="rightArrow">
            <a:avLst>
              <a:gd name="adj1" fmla="val 34818"/>
              <a:gd name="adj2" fmla="val 48247"/>
            </a:avLst>
          </a:prstGeom>
          <a:blipFill>
            <a:blip r:embed="rId4"/>
          </a:blipFill>
          <a:ln w="3175">
            <a:miter lim="400000"/>
          </a:ln>
          <a:effectLst>
            <a:outerShdw sx="100000" sy="100000" kx="0" ky="0" algn="b" rotWithShape="0" blurRad="25400" dist="12700" dir="5400000">
              <a:srgbClr val="000000">
                <a:alpha val="50000"/>
              </a:srgbClr>
            </a:outerShdw>
          </a:effectLst>
        </p:spPr>
        <p:txBody>
          <a:bodyPr lIns="53578" tIns="53578" rIns="53578" bIns="53578" anchor="ctr"/>
          <a:lstStyle/>
          <a:p>
            <a:pPr algn="ctr">
              <a:defRPr sz="3000">
                <a:solidFill>
                  <a:srgbClr val="FFFFFF"/>
                </a:solidFill>
              </a:defRPr>
            </a:pPr>
          </a:p>
        </p:txBody>
      </p:sp>
      <p:sp>
        <p:nvSpPr>
          <p:cNvPr id="285" name="Shape 285"/>
          <p:cNvSpPr/>
          <p:nvPr/>
        </p:nvSpPr>
        <p:spPr>
          <a:xfrm>
            <a:off x="1994691" y="858807"/>
            <a:ext cx="20394619" cy="2418557"/>
          </a:xfrm>
          <a:prstGeom prst="rect">
            <a:avLst/>
          </a:prstGeom>
          <a:gradFill>
            <a:gsLst>
              <a:gs pos="0">
                <a:srgbClr val="FBFBFB"/>
              </a:gs>
              <a:gs pos="100000">
                <a:srgbClr val="DCDEE0"/>
              </a:gs>
            </a:gsLst>
            <a:lin ang="5400000"/>
          </a:gradFill>
          <a:ln w="25400">
            <a:solidFill>
              <a:srgbClr val="85888D"/>
            </a:solidFill>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spAutoFit/>
          </a:bodyPr>
          <a:lstStyle/>
          <a:p>
            <a:pPr algn="ctr">
              <a:defRPr sz="5000"/>
            </a:pPr>
            <a:r>
              <a:t>How can a reinforcement learning agent leverage </a:t>
            </a:r>
            <a:r>
              <a:rPr>
                <a:solidFill>
                  <a:schemeClr val="accent5"/>
                </a:solidFill>
              </a:rPr>
              <a:t>off-policy</a:t>
            </a:r>
            <a:r>
              <a:t> and </a:t>
            </a:r>
            <a:r>
              <a:rPr>
                <a:solidFill>
                  <a:schemeClr val="accent5"/>
                </a:solidFill>
              </a:rPr>
              <a:t>simulated data</a:t>
            </a:r>
            <a:r>
              <a:t> to </a:t>
            </a:r>
            <a:r>
              <a:rPr>
                <a:solidFill>
                  <a:schemeClr val="accent5"/>
                </a:solidFill>
              </a:rPr>
              <a:t>evaluate</a:t>
            </a:r>
            <a:r>
              <a:t> and </a:t>
            </a:r>
            <a:r>
              <a:rPr>
                <a:solidFill>
                  <a:schemeClr val="accent5"/>
                </a:solidFill>
              </a:rPr>
              <a:t>improve</a:t>
            </a:r>
            <a:r>
              <a:t> upon the expected performance of a policy?</a:t>
            </a:r>
          </a:p>
        </p:txBody>
      </p:sp>
      <p:sp>
        <p:nvSpPr>
          <p:cNvPr id="286" name="Shape 286"/>
          <p:cNvSpPr/>
          <p:nvPr/>
        </p:nvSpPr>
        <p:spPr>
          <a:xfrm>
            <a:off x="13085044" y="5928503"/>
            <a:ext cx="8356863" cy="1504157"/>
          </a:xfrm>
          <a:prstGeom prst="rect">
            <a:avLst/>
          </a:prstGeom>
          <a:blipFill>
            <a:blip r:embed="rId5">
              <a:alphaModFix amt="50000"/>
            </a:blip>
          </a:blip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spAutoFit/>
          </a:bodyPr>
          <a:lstStyle>
            <a:lvl1pPr algn="ctr">
              <a:defRPr>
                <a:solidFill>
                  <a:srgbClr val="FFFFFF"/>
                </a:solidFill>
              </a:defRPr>
            </a:lvl1pPr>
          </a:lstStyle>
          <a:p>
            <a:pPr/>
            <a:r>
              <a:t>How should an RL agent weight off-policy data?</a:t>
            </a:r>
          </a:p>
        </p:txBody>
      </p:sp>
      <p:sp>
        <p:nvSpPr>
          <p:cNvPr id="287" name="Shape 287"/>
          <p:cNvSpPr/>
          <p:nvPr/>
        </p:nvSpPr>
        <p:spPr>
          <a:xfrm>
            <a:off x="3344996" y="5928503"/>
            <a:ext cx="8335282" cy="1504157"/>
          </a:xfrm>
          <a:prstGeom prst="rect">
            <a:avLst/>
          </a:prstGeom>
          <a:blipFill>
            <a:blip r:embed="rId5"/>
          </a:blip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spAutoFit/>
          </a:bodyPr>
          <a:lstStyle>
            <a:lvl1pPr algn="ctr">
              <a:defRPr>
                <a:solidFill>
                  <a:srgbClr val="FFFFFF"/>
                </a:solidFill>
              </a:defRPr>
            </a:lvl1pPr>
          </a:lstStyle>
          <a:p>
            <a:pPr/>
            <a:r>
              <a:t>How should an RL agent collect off-policy data?</a:t>
            </a:r>
          </a:p>
        </p:txBody>
      </p:sp>
      <p:sp>
        <p:nvSpPr>
          <p:cNvPr id="288" name="Shape 288"/>
          <p:cNvSpPr/>
          <p:nvPr/>
        </p:nvSpPr>
        <p:spPr>
          <a:xfrm>
            <a:off x="3344997" y="7999801"/>
            <a:ext cx="8335280" cy="1504157"/>
          </a:xfrm>
          <a:prstGeom prst="rect">
            <a:avLst/>
          </a:prstGeom>
          <a:blipFill>
            <a:blip r:embed="rId5">
              <a:alphaModFix amt="50000"/>
            </a:blip>
          </a:blip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spAutoFit/>
          </a:bodyPr>
          <a:lstStyle>
            <a:lvl1pPr algn="ctr">
              <a:defRPr>
                <a:solidFill>
                  <a:srgbClr val="FFFFFF"/>
                </a:solidFill>
              </a:defRPr>
            </a:lvl1pPr>
          </a:lstStyle>
          <a:p>
            <a:pPr/>
            <a:r>
              <a:t>How can an RL agent use simulated data?</a:t>
            </a:r>
          </a:p>
        </p:txBody>
      </p:sp>
      <p:sp>
        <p:nvSpPr>
          <p:cNvPr id="289" name="Shape 289"/>
          <p:cNvSpPr/>
          <p:nvPr/>
        </p:nvSpPr>
        <p:spPr>
          <a:xfrm>
            <a:off x="13095834" y="7999801"/>
            <a:ext cx="8335282" cy="1504157"/>
          </a:xfrm>
          <a:prstGeom prst="rect">
            <a:avLst/>
          </a:prstGeom>
          <a:blipFill>
            <a:blip r:embed="rId5">
              <a:alphaModFix amt="50000"/>
            </a:blip>
          </a:blip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spAutoFit/>
          </a:bodyPr>
          <a:lstStyle>
            <a:lvl1pPr algn="ctr">
              <a:defRPr>
                <a:solidFill>
                  <a:srgbClr val="FFFFFF"/>
                </a:solidFill>
              </a:defRPr>
            </a:lvl1pPr>
          </a:lstStyle>
          <a:p>
            <a:pPr/>
            <a:r>
              <a:t>How can an RL agent combine simulated and off-policy data?</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mph" nodeType="clickEffect" presetID="9" grpId="1" fill="hold">
                                  <p:stCondLst>
                                    <p:cond delay="0"/>
                                  </p:stCondLst>
                                  <p:childTnLst>
                                    <p:set>
                                      <p:cBhvr>
                                        <p:cTn id="6" dur="indefinite" fill="hold"/>
                                        <p:tgtEl>
                                          <p:spTgt spid="286"/>
                                        </p:tgtEl>
                                        <p:attrNameLst>
                                          <p:attrName>style.opacity</p:attrName>
                                        </p:attrNameLst>
                                      </p:cBhvr>
                                      <p:to>
                                        <p:strVal val="1.00"/>
                                      </p:to>
                                    </p:set>
                                    <p:animEffect filter="image" prLst="opacity: 1.00; ">
                                      <p:cBhvr>
                                        <p:cTn id="7" dur="indefinite" fill="hold"/>
                                        <p:tgtEl>
                                          <p:spTgt spid="286"/>
                                        </p:tgtEl>
                                      </p:cBhvr>
                                    </p:animEffect>
                                  </p:childTnLst>
                                </p:cTn>
                              </p:par>
                            </p:childTnLst>
                          </p:cTn>
                        </p:par>
                        <p:par>
                          <p:cTn id="8" fill="hold">
                            <p:stCondLst>
                              <p:cond delay="0"/>
                            </p:stCondLst>
                            <p:childTnLst>
                              <p:par>
                                <p:cTn id="9" presetClass="emph" nodeType="withEffect" presetID="9" grpId="2" fill="hold">
                                  <p:stCondLst>
                                    <p:cond delay="0"/>
                                  </p:stCondLst>
                                  <p:childTnLst>
                                    <p:set>
                                      <p:cBhvr>
                                        <p:cTn id="10" dur="indefinite" fill="hold"/>
                                        <p:tgtEl>
                                          <p:spTgt spid="287"/>
                                        </p:tgtEl>
                                        <p:attrNameLst>
                                          <p:attrName>style.opacity</p:attrName>
                                        </p:attrNameLst>
                                      </p:cBhvr>
                                      <p:to>
                                        <p:strVal val="0.50"/>
                                      </p:to>
                                    </p:set>
                                    <p:animEffect filter="image" prLst="opacity: 0.50; ">
                                      <p:cBhvr>
                                        <p:cTn id="11" dur="indefinite" fill="hold"/>
                                        <p:tgtEl>
                                          <p:spTgt spid="2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6" grpId="1"/>
      <p:bldP build="whole" bldLvl="1" animBg="1" rev="0" advAuto="0" spid="287" grpId="2"/>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3" name="Shape 29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4" name="Shape 294"/>
          <p:cNvSpPr/>
          <p:nvPr>
            <p:ph type="body" sz="half" idx="4294967295"/>
          </p:nvPr>
        </p:nvSpPr>
        <p:spPr>
          <a:xfrm>
            <a:off x="1990446" y="7729157"/>
            <a:ext cx="19425247" cy="4478934"/>
          </a:xfrm>
          <a:prstGeom prst="rect">
            <a:avLst/>
          </a:prstGeom>
        </p:spPr>
        <p:txBody>
          <a:bodyPr anchor="t"/>
          <a:lstStyle/>
          <a:p>
            <a:pPr marL="0" indent="0" defTabSz="817244">
              <a:spcBef>
                <a:spcPts val="5800"/>
              </a:spcBef>
              <a:buSzTx/>
              <a:buNone/>
              <a:defRPr sz="5148"/>
            </a:pPr>
            <a:r>
              <a:t>Contribution 3: Family of </a:t>
            </a:r>
            <a:r>
              <a:rPr>
                <a:solidFill>
                  <a:schemeClr val="accent5"/>
                </a:solidFill>
              </a:rPr>
              <a:t>regression importance sampling</a:t>
            </a:r>
            <a:r>
              <a:t> estimators that improve over ordinary importance sampling.</a:t>
            </a:r>
          </a:p>
          <a:p>
            <a:pPr marL="0" indent="0" defTabSz="817244">
              <a:spcBef>
                <a:spcPts val="5800"/>
              </a:spcBef>
              <a:buSzTx/>
              <a:buNone/>
              <a:defRPr sz="5148"/>
            </a:pPr>
            <a:r>
              <a:t>Contribution 4: </a:t>
            </a:r>
            <a:r>
              <a:rPr>
                <a:solidFill>
                  <a:schemeClr val="accent5"/>
                </a:solidFill>
              </a:rPr>
              <a:t>Sampling error corrected</a:t>
            </a:r>
            <a:r>
              <a:t> policy gradient estimator that improves over Monte Carlo policy gradient estimators.</a:t>
            </a:r>
          </a:p>
        </p:txBody>
      </p:sp>
      <p:sp>
        <p:nvSpPr>
          <p:cNvPr id="295" name="Shape 295"/>
          <p:cNvSpPr/>
          <p:nvPr/>
        </p:nvSpPr>
        <p:spPr>
          <a:xfrm>
            <a:off x="1689100" y="952500"/>
            <a:ext cx="21005800" cy="2286000"/>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a:defRPr sz="10800"/>
            </a:lvl1pPr>
          </a:lstStyle>
          <a:p>
            <a:pPr/>
            <a:r>
              <a:t>How to weight off-policy data?</a:t>
            </a:r>
          </a:p>
        </p:txBody>
      </p:sp>
      <p:sp>
        <p:nvSpPr>
          <p:cNvPr id="296" name="Shape 296"/>
          <p:cNvSpPr/>
          <p:nvPr/>
        </p:nvSpPr>
        <p:spPr>
          <a:xfrm>
            <a:off x="4591085" y="3624510"/>
            <a:ext cx="14223969" cy="945357"/>
          </a:xfrm>
          <a:prstGeom prst="rect">
            <a:avLst/>
          </a:prstGeom>
          <a:ln w="3175">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lvl1pPr>
              <a:defRPr sz="5500"/>
            </a:lvl1pPr>
          </a:lstStyle>
          <a:p>
            <a:pPr/>
            <a:r>
              <a:t>How to correct for off-policy distribution shift?</a:t>
            </a:r>
          </a:p>
        </p:txBody>
      </p:sp>
      <p:pic>
        <p:nvPicPr>
          <p:cNvPr id="297" name="pasted-image.pdf"/>
          <p:cNvPicPr>
            <a:picLocks noChangeAspect="1"/>
          </p:cNvPicPr>
          <p:nvPr/>
        </p:nvPicPr>
        <p:blipFill>
          <a:blip r:embed="rId3">
            <a:extLst/>
          </a:blip>
          <a:stretch>
            <a:fillRect/>
          </a:stretch>
        </p:blipFill>
        <p:spPr>
          <a:xfrm>
            <a:off x="8466330" y="5174352"/>
            <a:ext cx="6961180" cy="1681897"/>
          </a:xfrm>
          <a:prstGeom prst="rect">
            <a:avLst/>
          </a:prstGeom>
          <a:ln w="3175">
            <a:miter lim="400000"/>
          </a:ln>
        </p:spPr>
      </p:pic>
    </p:spTree>
  </p:cSld>
  <p:clrMapOvr>
    <a:masterClrMapping/>
  </p:clrMapOvr>
  <p:transition xmlns:p14="http://schemas.microsoft.com/office/powerpoint/2010/main" spd="slow" advClick="1" p14:dur="125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6"/>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9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294">
                                            <p:bg/>
                                          </p:spTgt>
                                        </p:tgtEl>
                                        <p:attrNameLst>
                                          <p:attrName>style.visibility</p:attrName>
                                        </p:attrNameLst>
                                      </p:cBhvr>
                                      <p:to>
                                        <p:strVal val="visible"/>
                                      </p:to>
                                    </p:set>
                                  </p:childTnLst>
                                </p:cTn>
                              </p:par>
                              <p:par>
                                <p:cTn id="14" presetClass="entr" nodeType="withEffect" presetSubtype="0" presetID="1" grpId="3" fill="hold">
                                  <p:stCondLst>
                                    <p:cond delay="0"/>
                                  </p:stCondLst>
                                  <p:iterate type="el" backwards="0">
                                    <p:tmAbs val="0"/>
                                  </p:iterate>
                                  <p:childTnLst>
                                    <p:set>
                                      <p:cBhvr>
                                        <p:cTn id="15" fill="hold"/>
                                        <p:tgtEl>
                                          <p:spTgt spid="294">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3" fill="hold">
                                  <p:stCondLst>
                                    <p:cond delay="0"/>
                                  </p:stCondLst>
                                  <p:iterate type="el" backwards="0">
                                    <p:tmAbs val="0"/>
                                  </p:iterate>
                                  <p:childTnLst>
                                    <p:set>
                                      <p:cBhvr>
                                        <p:cTn id="19" fill="hold"/>
                                        <p:tgtEl>
                                          <p:spTgt spid="294">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6" grpId="1"/>
      <p:bldP build="p" bldLvl="5" animBg="1" rev="0" advAuto="0" spid="294" grpId="3"/>
      <p:bldP build="whole" bldLvl="1" animBg="1" rev="0" advAuto="0" spid="297" grpId="2"/>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1" name="pasted-image.pdf"/>
          <p:cNvPicPr>
            <a:picLocks noChangeAspect="1"/>
          </p:cNvPicPr>
          <p:nvPr/>
        </p:nvPicPr>
        <p:blipFill>
          <a:blip r:embed="rId3">
            <a:extLst/>
          </a:blip>
          <a:stretch>
            <a:fillRect/>
          </a:stretch>
        </p:blipFill>
        <p:spPr>
          <a:xfrm>
            <a:off x="11241324" y="6775335"/>
            <a:ext cx="7429501" cy="2159001"/>
          </a:xfrm>
          <a:prstGeom prst="rect">
            <a:avLst/>
          </a:prstGeom>
          <a:ln w="3175">
            <a:miter lim="400000"/>
          </a:ln>
        </p:spPr>
      </p:pic>
      <p:pic>
        <p:nvPicPr>
          <p:cNvPr id="302" name="pasted-image.pdf"/>
          <p:cNvPicPr>
            <a:picLocks noChangeAspect="1"/>
          </p:cNvPicPr>
          <p:nvPr/>
        </p:nvPicPr>
        <p:blipFill>
          <a:blip r:embed="rId4">
            <a:extLst/>
          </a:blip>
          <a:stretch>
            <a:fillRect/>
          </a:stretch>
        </p:blipFill>
        <p:spPr>
          <a:xfrm>
            <a:off x="11218187" y="6775335"/>
            <a:ext cx="2768601" cy="2159001"/>
          </a:xfrm>
          <a:prstGeom prst="rect">
            <a:avLst/>
          </a:prstGeom>
          <a:ln w="3175">
            <a:miter lim="400000"/>
          </a:ln>
        </p:spPr>
      </p:pic>
      <p:sp>
        <p:nvSpPr>
          <p:cNvPr id="303" name="Shape 30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4" name="Shape 304"/>
          <p:cNvSpPr/>
          <p:nvPr/>
        </p:nvSpPr>
        <p:spPr>
          <a:xfrm>
            <a:off x="2498943" y="927387"/>
            <a:ext cx="19372719" cy="2286001"/>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defTabSz="542210">
              <a:defRPr sz="7128"/>
            </a:lvl1pPr>
          </a:lstStyle>
          <a:p>
            <a:pPr/>
            <a:r>
              <a:t>Proposal Time: Importance sampling with an unknown behavior policy</a:t>
            </a:r>
          </a:p>
        </p:txBody>
      </p:sp>
      <p:grpSp>
        <p:nvGrpSpPr>
          <p:cNvPr id="307" name="Group 307"/>
          <p:cNvGrpSpPr/>
          <p:nvPr/>
        </p:nvGrpSpPr>
        <p:grpSpPr>
          <a:xfrm>
            <a:off x="2446452" y="4501247"/>
            <a:ext cx="7132376" cy="7003553"/>
            <a:chOff x="0" y="0"/>
            <a:chExt cx="7132375" cy="7003552"/>
          </a:xfrm>
        </p:grpSpPr>
        <p:pic>
          <p:nvPicPr>
            <p:cNvPr id="305" name="robot_lfd.png"/>
            <p:cNvPicPr>
              <a:picLocks noChangeAspect="1"/>
            </p:cNvPicPr>
            <p:nvPr/>
          </p:nvPicPr>
          <p:blipFill>
            <a:blip r:embed="rId5">
              <a:extLst/>
            </a:blip>
            <a:stretch>
              <a:fillRect/>
            </a:stretch>
          </p:blipFill>
          <p:spPr>
            <a:xfrm>
              <a:off x="14573" y="0"/>
              <a:ext cx="7117803" cy="6172700"/>
            </a:xfrm>
            <a:prstGeom prst="rect">
              <a:avLst/>
            </a:prstGeom>
            <a:ln w="3175" cap="flat">
              <a:noFill/>
              <a:miter lim="400000"/>
            </a:ln>
            <a:effectLst/>
          </p:spPr>
        </p:pic>
        <p:sp>
          <p:nvSpPr>
            <p:cNvPr id="306" name="Shape 306"/>
            <p:cNvSpPr/>
            <p:nvPr/>
          </p:nvSpPr>
          <p:spPr>
            <a:xfrm>
              <a:off x="0" y="6197896"/>
              <a:ext cx="5585048" cy="805657"/>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none" lIns="53578" tIns="53578" rIns="53578" bIns="53578" numCol="1" anchor="ctr">
              <a:spAutoFit/>
            </a:bodyPr>
            <a:lstStyle/>
            <a:p>
              <a:pPr/>
              <a:r>
                <a:t>Credit: Brenna Argall</a:t>
              </a:r>
            </a:p>
          </p:txBody>
        </p:sp>
      </p:grpSp>
      <p:sp>
        <p:nvSpPr>
          <p:cNvPr id="308" name="Shape 308"/>
          <p:cNvSpPr/>
          <p:nvPr/>
        </p:nvSpPr>
        <p:spPr>
          <a:xfrm>
            <a:off x="10278337" y="4447000"/>
            <a:ext cx="15123357" cy="1504157"/>
          </a:xfrm>
          <a:prstGeom prst="rect">
            <a:avLst/>
          </a:prstGeom>
          <a:ln w="3175">
            <a:miter lim="400000"/>
          </a:ln>
          <a:extLst>
            <a:ext uri="{C572A759-6A51-4108-AA02-DFA0A04FC94B}">
              <ma14:wrappingTextBoxFlag xmlns:ma14="http://schemas.microsoft.com/office/mac/drawingml/2011/main" val="1"/>
            </a:ext>
          </a:extLst>
        </p:spPr>
        <p:txBody>
          <a:bodyPr lIns="53578" tIns="53578" rIns="53578" bIns="53578" anchor="ctr">
            <a:spAutoFit/>
          </a:bodyPr>
          <a:lstStyle/>
          <a:p>
            <a:pPr/>
            <a:r>
              <a:t>Importance sampling requires the behavior policy probabilities to be known.</a:t>
            </a:r>
          </a:p>
        </p:txBody>
      </p:sp>
      <p:sp>
        <p:nvSpPr>
          <p:cNvPr id="309" name="Shape 309"/>
          <p:cNvSpPr/>
          <p:nvPr/>
        </p:nvSpPr>
        <p:spPr>
          <a:xfrm>
            <a:off x="10344552" y="9582761"/>
            <a:ext cx="13489294" cy="1504157"/>
          </a:xfrm>
          <a:prstGeom prst="rect">
            <a:avLst/>
          </a:prstGeom>
          <a:ln w="3175">
            <a:miter lim="400000"/>
          </a:ln>
          <a:extLst>
            <a:ext uri="{C572A759-6A51-4108-AA02-DFA0A04FC94B}">
              <ma14:wrappingTextBoxFlag xmlns:ma14="http://schemas.microsoft.com/office/mac/drawingml/2011/main" val="1"/>
            </a:ext>
          </a:extLst>
        </p:spPr>
        <p:txBody>
          <a:bodyPr lIns="53578" tIns="53578" rIns="53578" bIns="53578" anchor="ctr">
            <a:spAutoFit/>
          </a:bodyPr>
          <a:lstStyle/>
          <a:p>
            <a:pPr/>
            <a:r>
              <a:t>Baseline approach: maximum likelihood behavior policy estimation.</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8"/>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30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30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4" fill="hold">
                                  <p:stCondLst>
                                    <p:cond delay="0"/>
                                  </p:stCondLst>
                                  <p:iterate type="el" backwards="0">
                                    <p:tmAbs val="0"/>
                                  </p:iterate>
                                  <p:childTnLst>
                                    <p:set>
                                      <p:cBhvr>
                                        <p:cTn id="17" fill="hold"/>
                                        <p:tgtEl>
                                          <p:spTgt spid="309"/>
                                        </p:tgtEl>
                                        <p:attrNameLst>
                                          <p:attrName>style.visibility</p:attrName>
                                        </p:attrNameLst>
                                      </p:cBhvr>
                                      <p:to>
                                        <p:strVal val="visible"/>
                                      </p:to>
                                    </p:set>
                                  </p:childTnLst>
                                </p:cTn>
                              </p:par>
                            </p:childTnLst>
                          </p:cTn>
                        </p:par>
                        <p:par>
                          <p:cTn id="18" fill="hold">
                            <p:stCondLst>
                              <p:cond delay="0"/>
                            </p:stCondLst>
                            <p:childTnLst>
                              <p:par>
                                <p:cTn id="19" presetClass="exit" nodeType="afterEffect" presetSubtype="0" presetID="1" grpId="5" fill="hold">
                                  <p:stCondLst>
                                    <p:cond delay="0"/>
                                  </p:stCondLst>
                                  <p:iterate type="el" backwards="0">
                                    <p:tmAbs val="0"/>
                                  </p:iterate>
                                  <p:childTnLst>
                                    <p:set>
                                      <p:cBhvr>
                                        <p:cTn id="20" fill="hold">
                                          <p:stCondLst>
                                            <p:cond delay="0"/>
                                          </p:stCondLst>
                                        </p:cTn>
                                        <p:tgtEl>
                                          <p:spTgt spid="302"/>
                                        </p:tgtEl>
                                        <p:attrNameLst>
                                          <p:attrName>style.visibility</p:attrName>
                                        </p:attrNameLst>
                                      </p:cBhvr>
                                      <p:to>
                                        <p:strVal val="hidden"/>
                                      </p:to>
                                    </p:set>
                                  </p:childTnLst>
                                </p:cTn>
                              </p:par>
                            </p:childTnLst>
                          </p:cTn>
                        </p:par>
                        <p:par>
                          <p:cTn id="21" fill="hold">
                            <p:stCondLst>
                              <p:cond delay="0"/>
                            </p:stCondLst>
                            <p:childTnLst>
                              <p:par>
                                <p:cTn id="22" presetClass="entr" nodeType="afterEffect" presetSubtype="0" presetID="1" grpId="6" fill="hold">
                                  <p:stCondLst>
                                    <p:cond delay="0"/>
                                  </p:stCondLst>
                                  <p:iterate type="el" backwards="0">
                                    <p:tmAbs val="0"/>
                                  </p:iterate>
                                  <p:childTnLst>
                                    <p:set>
                                      <p:cBhvr>
                                        <p:cTn id="23" fill="hold"/>
                                        <p:tgtEl>
                                          <p:spTgt spid="3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8" grpId="1"/>
      <p:bldP build="whole" bldLvl="1" animBg="1" rev="0" advAuto="0" spid="302" grpId="5"/>
      <p:bldP build="whole" bldLvl="1" animBg="1" rev="0" advAuto="0" spid="301" grpId="6"/>
      <p:bldP build="whole" bldLvl="1" animBg="1" rev="0" advAuto="0" spid="307" grpId="3"/>
      <p:bldP build="whole" bldLvl="1" animBg="1" rev="0" advAuto="0" spid="302" grpId="2"/>
      <p:bldP build="whole" bldLvl="1" animBg="1" rev="0" advAuto="0" spid="309" grpId="4"/>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3" name="hopper-all.png"/>
          <p:cNvPicPr>
            <a:picLocks noChangeAspect="1"/>
          </p:cNvPicPr>
          <p:nvPr/>
        </p:nvPicPr>
        <p:blipFill>
          <a:blip r:embed="rId3">
            <a:extLst/>
          </a:blip>
          <a:srcRect l="0" t="0" r="0" b="8785"/>
          <a:stretch>
            <a:fillRect/>
          </a:stretch>
        </p:blipFill>
        <p:spPr>
          <a:xfrm>
            <a:off x="5707623" y="154309"/>
            <a:ext cx="12968754" cy="10514961"/>
          </a:xfrm>
          <a:prstGeom prst="rect">
            <a:avLst/>
          </a:prstGeom>
          <a:ln w="3175">
            <a:miter lim="400000"/>
          </a:ln>
        </p:spPr>
      </p:pic>
      <p:pic>
        <p:nvPicPr>
          <p:cNvPr id="314" name="hopper-ois.png"/>
          <p:cNvPicPr>
            <a:picLocks noChangeAspect="1"/>
          </p:cNvPicPr>
          <p:nvPr/>
        </p:nvPicPr>
        <p:blipFill>
          <a:blip r:embed="rId4">
            <a:extLst/>
          </a:blip>
          <a:srcRect l="0" t="0" r="0" b="9078"/>
          <a:stretch>
            <a:fillRect/>
          </a:stretch>
        </p:blipFill>
        <p:spPr>
          <a:xfrm>
            <a:off x="5707622" y="154309"/>
            <a:ext cx="12968756" cy="10481255"/>
          </a:xfrm>
          <a:prstGeom prst="rect">
            <a:avLst/>
          </a:prstGeom>
          <a:ln w="3175">
            <a:miter lim="400000"/>
          </a:ln>
        </p:spPr>
      </p:pic>
      <p:sp>
        <p:nvSpPr>
          <p:cNvPr id="315" name="Shape 31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6" name="Shape 316"/>
          <p:cNvSpPr/>
          <p:nvPr/>
        </p:nvSpPr>
        <p:spPr>
          <a:xfrm>
            <a:off x="7553007" y="11748528"/>
            <a:ext cx="9277986" cy="863601"/>
          </a:xfrm>
          <a:prstGeom prst="rect">
            <a:avLst/>
          </a:prstGeom>
          <a:ln w="3175">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5000"/>
            </a:lvl1pPr>
          </a:lstStyle>
          <a:p>
            <a:pPr/>
            <a:r>
              <a:t>OpenAI’s RoboschoolHopper-v1</a:t>
            </a:r>
          </a:p>
        </p:txBody>
      </p:sp>
      <p:pic>
        <p:nvPicPr>
          <p:cNvPr id="317" name="hopper-blank.png"/>
          <p:cNvPicPr>
            <a:picLocks noChangeAspect="1"/>
          </p:cNvPicPr>
          <p:nvPr/>
        </p:nvPicPr>
        <p:blipFill>
          <a:blip r:embed="rId5">
            <a:extLst/>
          </a:blip>
          <a:srcRect l="0" t="0" r="0" b="9162"/>
          <a:stretch>
            <a:fillRect/>
          </a:stretch>
        </p:blipFill>
        <p:spPr>
          <a:xfrm>
            <a:off x="5707623" y="154309"/>
            <a:ext cx="12968754" cy="10471514"/>
          </a:xfrm>
          <a:prstGeom prst="rect">
            <a:avLst/>
          </a:prstGeom>
          <a:ln w="3175">
            <a:miter lim="400000"/>
          </a:ln>
        </p:spPr>
      </p:pic>
      <p:sp>
        <p:nvSpPr>
          <p:cNvPr id="318" name="Shape 318"/>
          <p:cNvSpPr/>
          <p:nvPr/>
        </p:nvSpPr>
        <p:spPr>
          <a:xfrm>
            <a:off x="7916025" y="10573558"/>
            <a:ext cx="9277986" cy="1270001"/>
          </a:xfrm>
          <a:prstGeom prst="rect">
            <a:avLst/>
          </a:prstGeom>
          <a:solidFill>
            <a:srgbClr val="FFFFFF"/>
          </a:solidFill>
          <a:ln w="12700">
            <a:miter lim="400000"/>
          </a:ln>
        </p:spPr>
        <p:txBody>
          <a:bodyPr lIns="53578" tIns="53578" rIns="53578" bIns="53578" anchor="ctr"/>
          <a:lstStyle/>
          <a:p>
            <a:pPr algn="ctr">
              <a:defRPr sz="3000"/>
            </a:pPr>
          </a:p>
        </p:txBody>
      </p:sp>
      <p:sp>
        <p:nvSpPr>
          <p:cNvPr id="319" name="Shape 319"/>
          <p:cNvSpPr/>
          <p:nvPr/>
        </p:nvSpPr>
        <p:spPr>
          <a:xfrm>
            <a:off x="8245771" y="10585443"/>
            <a:ext cx="2716626" cy="805657"/>
          </a:xfrm>
          <a:prstGeom prst="rect">
            <a:avLst/>
          </a:prstGeom>
          <a:ln w="3175">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p>
            <a:pPr/>
            <a:r>
              <a:t>Estimated</a:t>
            </a:r>
          </a:p>
        </p:txBody>
      </p:sp>
      <p:sp>
        <p:nvSpPr>
          <p:cNvPr id="320" name="Shape 320"/>
          <p:cNvSpPr/>
          <p:nvPr/>
        </p:nvSpPr>
        <p:spPr>
          <a:xfrm>
            <a:off x="14412430" y="10598143"/>
            <a:ext cx="1235095" cy="805657"/>
          </a:xfrm>
          <a:prstGeom prst="rect">
            <a:avLst/>
          </a:prstGeom>
          <a:ln w="3175">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p>
            <a:pPr/>
            <a:r>
              <a:t>True</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3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Class="exit" nodeType="clickEffect" presetSubtype="0" presetID="1" grpId="2" fill="hold">
                                  <p:stCondLst>
                                    <p:cond delay="0"/>
                                  </p:stCondLst>
                                  <p:iterate type="el" backwards="0">
                                    <p:tmAbs val="0"/>
                                  </p:iterate>
                                  <p:childTnLst>
                                    <p:set>
                                      <p:cBhvr>
                                        <p:cTn id="10" fill="hold">
                                          <p:stCondLst>
                                            <p:cond delay="0"/>
                                          </p:stCondLst>
                                        </p:cTn>
                                        <p:tgtEl>
                                          <p:spTgt spid="31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4" grpId="2"/>
      <p:bldP build="whole" bldLvl="1" animBg="1" rev="0" advAuto="0" spid="317"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 name="Shape 158"/>
          <p:cNvSpPr/>
          <p:nvPr>
            <p:ph type="sldNum" sz="quarter" idx="2"/>
          </p:nvPr>
        </p:nvSpPr>
        <p:spPr>
          <a:xfrm>
            <a:off x="12047701" y="13081000"/>
            <a:ext cx="275204" cy="43735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9" name="seaquest.png"/>
          <p:cNvPicPr>
            <a:picLocks noChangeAspect="1"/>
          </p:cNvPicPr>
          <p:nvPr/>
        </p:nvPicPr>
        <p:blipFill>
          <a:blip r:embed="rId3">
            <a:extLst/>
          </a:blip>
          <a:stretch>
            <a:fillRect/>
          </a:stretch>
        </p:blipFill>
        <p:spPr>
          <a:xfrm>
            <a:off x="-108298" y="-11880"/>
            <a:ext cx="11616289" cy="7399701"/>
          </a:xfrm>
          <a:prstGeom prst="rect">
            <a:avLst/>
          </a:prstGeom>
          <a:ln w="3175">
            <a:miter lim="400000"/>
          </a:ln>
        </p:spPr>
      </p:pic>
      <p:pic>
        <p:nvPicPr>
          <p:cNvPr id="160" name="alphago.jpg"/>
          <p:cNvPicPr>
            <a:picLocks noChangeAspect="1"/>
          </p:cNvPicPr>
          <p:nvPr/>
        </p:nvPicPr>
        <p:blipFill>
          <a:blip r:embed="rId4">
            <a:extLst/>
          </a:blip>
          <a:stretch>
            <a:fillRect/>
          </a:stretch>
        </p:blipFill>
        <p:spPr>
          <a:xfrm>
            <a:off x="11473446" y="-11880"/>
            <a:ext cx="12925319" cy="7262387"/>
          </a:xfrm>
          <a:prstGeom prst="rect">
            <a:avLst/>
          </a:prstGeom>
          <a:ln w="3175">
            <a:miter lim="400000"/>
          </a:ln>
        </p:spPr>
      </p:pic>
      <p:pic>
        <p:nvPicPr>
          <p:cNvPr id="161" name="robocup-3D.jpg"/>
          <p:cNvPicPr>
            <a:picLocks noChangeAspect="1"/>
          </p:cNvPicPr>
          <p:nvPr/>
        </p:nvPicPr>
        <p:blipFill>
          <a:blip r:embed="rId5">
            <a:extLst/>
          </a:blip>
          <a:stretch>
            <a:fillRect/>
          </a:stretch>
        </p:blipFill>
        <p:spPr>
          <a:xfrm>
            <a:off x="-166383" y="5134767"/>
            <a:ext cx="12489288" cy="5420571"/>
          </a:xfrm>
          <a:prstGeom prst="rect">
            <a:avLst/>
          </a:prstGeom>
          <a:ln w="3175">
            <a:miter lim="400000"/>
          </a:ln>
        </p:spPr>
      </p:pic>
      <p:pic>
        <p:nvPicPr>
          <p:cNvPr id="162" name="web-marketing.png"/>
          <p:cNvPicPr>
            <a:picLocks noChangeAspect="1"/>
          </p:cNvPicPr>
          <p:nvPr/>
        </p:nvPicPr>
        <p:blipFill>
          <a:blip r:embed="rId6">
            <a:extLst/>
          </a:blip>
          <a:stretch>
            <a:fillRect/>
          </a:stretch>
        </p:blipFill>
        <p:spPr>
          <a:xfrm>
            <a:off x="21849" y="9557940"/>
            <a:ext cx="9046015" cy="4523008"/>
          </a:xfrm>
          <a:prstGeom prst="rect">
            <a:avLst/>
          </a:prstGeom>
          <a:ln w="3175">
            <a:miter lim="400000"/>
          </a:ln>
        </p:spPr>
      </p:pic>
      <p:sp>
        <p:nvSpPr>
          <p:cNvPr id="163" name="Shape 163"/>
          <p:cNvSpPr/>
          <p:nvPr/>
        </p:nvSpPr>
        <p:spPr>
          <a:xfrm>
            <a:off x="2356282" y="1979605"/>
            <a:ext cx="6687129" cy="2088358"/>
          </a:xfrm>
          <a:prstGeom prst="rect">
            <a:avLst/>
          </a:prstGeom>
          <a:solidFill>
            <a:srgbClr val="000000"/>
          </a:solidFill>
          <a:ln w="3175">
            <a:miter lim="400000"/>
          </a:ln>
          <a:extLst>
            <a:ext uri="{C572A759-6A51-4108-AA02-DFA0A04FC94B}">
              <ma14:wrappingTextBoxFlag xmlns:ma14="http://schemas.microsoft.com/office/mac/drawingml/2011/main" val="1"/>
            </a:ext>
          </a:extLst>
        </p:spPr>
        <p:txBody>
          <a:bodyPr lIns="53578" tIns="53578" rIns="53578" bIns="53578" anchor="ctr">
            <a:spAutoFit/>
          </a:bodyPr>
          <a:lstStyle>
            <a:lvl1pPr algn="ctr">
              <a:defRPr b="1" sz="6500">
                <a:solidFill>
                  <a:srgbClr val="FFFFFF"/>
                </a:solidFill>
                <a:latin typeface="Helvetica"/>
                <a:ea typeface="Helvetica"/>
                <a:cs typeface="Helvetica"/>
                <a:sym typeface="Helvetica"/>
              </a:defRPr>
            </a:lvl1pPr>
          </a:lstStyle>
          <a:p>
            <a:pPr/>
            <a:r>
              <a:t>50 millions actions taken</a:t>
            </a:r>
          </a:p>
        </p:txBody>
      </p:sp>
      <p:sp>
        <p:nvSpPr>
          <p:cNvPr id="164" name="Shape 164"/>
          <p:cNvSpPr/>
          <p:nvPr/>
        </p:nvSpPr>
        <p:spPr>
          <a:xfrm>
            <a:off x="14352234" y="2575135"/>
            <a:ext cx="7167744" cy="2088357"/>
          </a:xfrm>
          <a:prstGeom prst="rect">
            <a:avLst/>
          </a:prstGeom>
          <a:solidFill>
            <a:srgbClr val="000000"/>
          </a:solidFill>
          <a:ln w="3175">
            <a:miter lim="400000"/>
          </a:ln>
          <a:extLst>
            <a:ext uri="{C572A759-6A51-4108-AA02-DFA0A04FC94B}">
              <ma14:wrappingTextBoxFlag xmlns:ma14="http://schemas.microsoft.com/office/mac/drawingml/2011/main" val="1"/>
            </a:ext>
          </a:extLst>
        </p:spPr>
        <p:txBody>
          <a:bodyPr lIns="53578" tIns="53578" rIns="53578" bIns="53578" anchor="ctr">
            <a:spAutoFit/>
          </a:bodyPr>
          <a:lstStyle>
            <a:lvl1pPr algn="ctr">
              <a:defRPr b="1" sz="6500">
                <a:solidFill>
                  <a:srgbClr val="FFFFFF"/>
                </a:solidFill>
                <a:latin typeface="Helvetica"/>
                <a:ea typeface="Helvetica"/>
                <a:cs typeface="Helvetica"/>
                <a:sym typeface="Helvetica"/>
              </a:defRPr>
            </a:lvl1pPr>
          </a:lstStyle>
          <a:p>
            <a:pPr/>
            <a:r>
              <a:t>21 days, millions of games</a:t>
            </a:r>
          </a:p>
        </p:txBody>
      </p:sp>
      <p:sp>
        <p:nvSpPr>
          <p:cNvPr id="165" name="Shape 165"/>
          <p:cNvSpPr/>
          <p:nvPr/>
        </p:nvSpPr>
        <p:spPr>
          <a:xfrm>
            <a:off x="3078787" y="6201692"/>
            <a:ext cx="5998948" cy="2088358"/>
          </a:xfrm>
          <a:prstGeom prst="rect">
            <a:avLst/>
          </a:prstGeom>
          <a:solidFill>
            <a:srgbClr val="000000"/>
          </a:solidFill>
          <a:ln w="3175">
            <a:miter lim="400000"/>
          </a:ln>
          <a:extLst>
            <a:ext uri="{C572A759-6A51-4108-AA02-DFA0A04FC94B}">
              <ma14:wrappingTextBoxFlag xmlns:ma14="http://schemas.microsoft.com/office/mac/drawingml/2011/main" val="1"/>
            </a:ext>
          </a:extLst>
        </p:spPr>
        <p:txBody>
          <a:bodyPr lIns="53578" tIns="53578" rIns="53578" bIns="53578" anchor="ctr">
            <a:spAutoFit/>
          </a:bodyPr>
          <a:lstStyle>
            <a:lvl1pPr algn="ctr">
              <a:defRPr b="1" sz="6500">
                <a:solidFill>
                  <a:srgbClr val="FFFFFF"/>
                </a:solidFill>
                <a:latin typeface="Helvetica"/>
                <a:ea typeface="Helvetica"/>
                <a:cs typeface="Helvetica"/>
                <a:sym typeface="Helvetica"/>
              </a:defRPr>
            </a:lvl1pPr>
          </a:lstStyle>
          <a:p>
            <a:pPr/>
            <a:r>
              <a:t>1.5 years of compute</a:t>
            </a:r>
          </a:p>
        </p:txBody>
      </p:sp>
      <p:pic>
        <p:nvPicPr>
          <p:cNvPr id="166" name="data-center.jpg"/>
          <p:cNvPicPr>
            <a:picLocks noChangeAspect="1"/>
          </p:cNvPicPr>
          <p:nvPr/>
        </p:nvPicPr>
        <p:blipFill>
          <a:blip r:embed="rId7">
            <a:extLst/>
          </a:blip>
          <a:stretch>
            <a:fillRect/>
          </a:stretch>
        </p:blipFill>
        <p:spPr>
          <a:xfrm>
            <a:off x="9105141" y="6342474"/>
            <a:ext cx="11119771" cy="7399702"/>
          </a:xfrm>
          <a:prstGeom prst="rect">
            <a:avLst/>
          </a:prstGeom>
          <a:ln w="3175">
            <a:miter lim="400000"/>
          </a:ln>
        </p:spPr>
      </p:pic>
      <p:pic>
        <p:nvPicPr>
          <p:cNvPr id="167" name="pasted-image.png"/>
          <p:cNvPicPr>
            <a:picLocks noChangeAspect="1"/>
          </p:cNvPicPr>
          <p:nvPr/>
        </p:nvPicPr>
        <p:blipFill>
          <a:blip r:embed="rId8">
            <a:extLst/>
          </a:blip>
          <a:stretch>
            <a:fillRect/>
          </a:stretch>
        </p:blipFill>
        <p:spPr>
          <a:xfrm>
            <a:off x="17509188" y="7093570"/>
            <a:ext cx="6687129" cy="6687129"/>
          </a:xfrm>
          <a:prstGeom prst="rect">
            <a:avLst/>
          </a:prstGeom>
          <a:ln w="3175">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1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1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1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1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1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0" grpId="2"/>
      <p:bldP build="whole" bldLvl="1" animBg="1" rev="0" advAuto="0" spid="159" grpId="1"/>
      <p:bldP build="whole" bldLvl="1" animBg="1" rev="0" advAuto="0" spid="165" grpId="9"/>
      <p:bldP build="whole" bldLvl="1" animBg="1" rev="0" advAuto="0" spid="166" grpId="5"/>
      <p:bldP build="whole" bldLvl="1" animBg="1" rev="0" advAuto="0" spid="161" grpId="3"/>
      <p:bldP build="whole" bldLvl="1" animBg="1" rev="0" advAuto="0" spid="162" grpId="4"/>
      <p:bldP build="whole" bldLvl="1" animBg="1" rev="0" advAuto="0" spid="163" grpId="7"/>
      <p:bldP build="whole" bldLvl="1" animBg="1" rev="0" advAuto="0" spid="164" grpId="8"/>
      <p:bldP build="whole" bldLvl="1" animBg="1" rev="0" advAuto="0" spid="167" grpId="6"/>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4" name="Shape 324"/>
          <p:cNvSpPr/>
          <p:nvPr>
            <p:ph type="title"/>
          </p:nvPr>
        </p:nvSpPr>
        <p:spPr>
          <a:prstGeom prst="rect">
            <a:avLst/>
          </a:prstGeom>
        </p:spPr>
        <p:txBody>
          <a:bodyPr/>
          <a:lstStyle/>
          <a:p>
            <a:pPr/>
            <a:r>
              <a:t>Policy Value Estimation</a:t>
            </a:r>
          </a:p>
        </p:txBody>
      </p:sp>
      <p:sp>
        <p:nvSpPr>
          <p:cNvPr id="325" name="Shape 32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6" name="Shape 326"/>
          <p:cNvSpPr/>
          <p:nvPr/>
        </p:nvSpPr>
        <p:spPr>
          <a:xfrm>
            <a:off x="1742624" y="3523761"/>
            <a:ext cx="8737601" cy="863601"/>
          </a:xfrm>
          <a:prstGeom prst="rect">
            <a:avLst/>
          </a:prstGeom>
          <a:ln w="3175">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5000"/>
            </a:lvl1pPr>
          </a:lstStyle>
          <a:p>
            <a:pPr/>
            <a:r>
              <a:t>Given batch of trajectory data:</a:t>
            </a:r>
          </a:p>
        </p:txBody>
      </p:sp>
      <p:sp>
        <p:nvSpPr>
          <p:cNvPr id="327" name="Shape 327"/>
          <p:cNvSpPr/>
          <p:nvPr/>
        </p:nvSpPr>
        <p:spPr>
          <a:xfrm>
            <a:off x="1757193" y="6426199"/>
            <a:ext cx="7773036" cy="863601"/>
          </a:xfrm>
          <a:prstGeom prst="rect">
            <a:avLst/>
          </a:prstGeom>
          <a:ln w="3175">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5000"/>
            </a:lvl1pPr>
          </a:lstStyle>
          <a:p>
            <a:pPr/>
            <a:r>
              <a:t>Given an evaluation policy:</a:t>
            </a:r>
          </a:p>
        </p:txBody>
      </p:sp>
      <p:sp>
        <p:nvSpPr>
          <p:cNvPr id="328" name="Shape 328"/>
          <p:cNvSpPr/>
          <p:nvPr/>
        </p:nvSpPr>
        <p:spPr>
          <a:xfrm>
            <a:off x="1752117" y="9027720"/>
            <a:ext cx="2725421" cy="863601"/>
          </a:xfrm>
          <a:prstGeom prst="rect">
            <a:avLst/>
          </a:prstGeom>
          <a:ln w="3175">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5000"/>
            </a:lvl1pPr>
          </a:lstStyle>
          <a:p>
            <a:pPr/>
            <a:r>
              <a:t>Estimate:</a:t>
            </a:r>
          </a:p>
        </p:txBody>
      </p:sp>
      <p:pic>
        <p:nvPicPr>
          <p:cNvPr id="329" name="pasted-image.pdf"/>
          <p:cNvPicPr>
            <a:picLocks noChangeAspect="1"/>
          </p:cNvPicPr>
          <p:nvPr/>
        </p:nvPicPr>
        <p:blipFill>
          <a:blip r:embed="rId3">
            <a:extLst/>
          </a:blip>
          <a:stretch>
            <a:fillRect/>
          </a:stretch>
        </p:blipFill>
        <p:spPr>
          <a:xfrm>
            <a:off x="7026107" y="9317994"/>
            <a:ext cx="8166101" cy="2743201"/>
          </a:xfrm>
          <a:prstGeom prst="rect">
            <a:avLst/>
          </a:prstGeom>
          <a:ln w="3175">
            <a:miter lim="400000"/>
          </a:ln>
        </p:spPr>
      </p:pic>
      <p:pic>
        <p:nvPicPr>
          <p:cNvPr id="330" name="pasted-image.pdf"/>
          <p:cNvPicPr>
            <a:picLocks noChangeAspect="1"/>
          </p:cNvPicPr>
          <p:nvPr/>
        </p:nvPicPr>
        <p:blipFill>
          <a:blip r:embed="rId4">
            <a:extLst/>
          </a:blip>
          <a:stretch>
            <a:fillRect/>
          </a:stretch>
        </p:blipFill>
        <p:spPr>
          <a:xfrm>
            <a:off x="8712223" y="7797311"/>
            <a:ext cx="6959553" cy="935632"/>
          </a:xfrm>
          <a:prstGeom prst="rect">
            <a:avLst/>
          </a:prstGeom>
          <a:ln w="3175">
            <a:miter lim="400000"/>
          </a:ln>
        </p:spPr>
      </p:pic>
      <p:pic>
        <p:nvPicPr>
          <p:cNvPr id="331" name="pasted-image.pdf"/>
          <p:cNvPicPr>
            <a:picLocks noChangeAspect="1"/>
          </p:cNvPicPr>
          <p:nvPr/>
        </p:nvPicPr>
        <p:blipFill>
          <a:blip r:embed="rId5">
            <a:extLst/>
          </a:blip>
          <a:stretch>
            <a:fillRect/>
          </a:stretch>
        </p:blipFill>
        <p:spPr>
          <a:xfrm>
            <a:off x="4895850" y="4879730"/>
            <a:ext cx="14592300" cy="1054101"/>
          </a:xfrm>
          <a:prstGeom prst="rect">
            <a:avLst/>
          </a:prstGeom>
          <a:ln w="3175">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26"/>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33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327"/>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3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5" fill="hold">
                                  <p:stCondLst>
                                    <p:cond delay="0"/>
                                  </p:stCondLst>
                                  <p:iterate type="el" backwards="0">
                                    <p:tmAbs val="0"/>
                                  </p:iterate>
                                  <p:childTnLst>
                                    <p:set>
                                      <p:cBhvr>
                                        <p:cTn id="20" fill="hold"/>
                                        <p:tgtEl>
                                          <p:spTgt spid="328"/>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6" fill="hold">
                                  <p:stCondLst>
                                    <p:cond delay="0"/>
                                  </p:stCondLst>
                                  <p:iterate type="el" backwards="0">
                                    <p:tmAbs val="0"/>
                                  </p:iterate>
                                  <p:childTnLst>
                                    <p:set>
                                      <p:cBhvr>
                                        <p:cTn id="23" fill="hold"/>
                                        <p:tgtEl>
                                          <p:spTgt spid="3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6" grpId="1"/>
      <p:bldP build="whole" bldLvl="1" animBg="1" rev="0" advAuto="0" spid="331" grpId="2"/>
      <p:bldP build="whole" bldLvl="1" animBg="1" rev="0" advAuto="0" spid="330" grpId="4"/>
      <p:bldP build="whole" bldLvl="1" animBg="1" rev="0" advAuto="0" spid="328" grpId="5"/>
      <p:bldP build="whole" bldLvl="1" animBg="1" rev="0" advAuto="0" spid="329" grpId="6"/>
      <p:bldP build="whole" bldLvl="1" animBg="1" rev="0" advAuto="0" spid="327" grpId="3"/>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5" name="Shape 335"/>
          <p:cNvSpPr/>
          <p:nvPr>
            <p:ph type="title"/>
          </p:nvPr>
        </p:nvSpPr>
        <p:spPr>
          <a:prstGeom prst="rect">
            <a:avLst/>
          </a:prstGeom>
        </p:spPr>
        <p:txBody>
          <a:bodyPr/>
          <a:lstStyle/>
          <a:p>
            <a:pPr/>
            <a:r>
              <a:t>Ordinary Importance Sampling</a:t>
            </a:r>
          </a:p>
        </p:txBody>
      </p:sp>
      <p:sp>
        <p:nvSpPr>
          <p:cNvPr id="336" name="Shape 33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7" name="Shape 337"/>
          <p:cNvSpPr/>
          <p:nvPr/>
        </p:nvSpPr>
        <p:spPr>
          <a:xfrm>
            <a:off x="4888604" y="9257991"/>
            <a:ext cx="5474949" cy="2387601"/>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sz="5000">
                <a:solidFill>
                  <a:schemeClr val="accent5"/>
                </a:solidFill>
              </a:defRPr>
            </a:lvl1pPr>
          </a:lstStyle>
          <a:p>
            <a:pPr/>
            <a:r>
              <a:t>Correction from behavior policy to evaluation policy</a:t>
            </a:r>
          </a:p>
        </p:txBody>
      </p:sp>
      <p:pic>
        <p:nvPicPr>
          <p:cNvPr id="338" name="pasted-image.pdf"/>
          <p:cNvPicPr>
            <a:picLocks noChangeAspect="1"/>
          </p:cNvPicPr>
          <p:nvPr/>
        </p:nvPicPr>
        <p:blipFill>
          <a:blip r:embed="rId3">
            <a:extLst/>
          </a:blip>
          <a:stretch>
            <a:fillRect/>
          </a:stretch>
        </p:blipFill>
        <p:spPr>
          <a:xfrm>
            <a:off x="3774522" y="5219082"/>
            <a:ext cx="16002001" cy="2667001"/>
          </a:xfrm>
          <a:prstGeom prst="rect">
            <a:avLst/>
          </a:prstGeom>
          <a:ln w="3175">
            <a:miter lim="400000"/>
          </a:ln>
        </p:spPr>
      </p:pic>
      <p:sp>
        <p:nvSpPr>
          <p:cNvPr id="339" name="Shape 339"/>
          <p:cNvSpPr/>
          <p:nvPr/>
        </p:nvSpPr>
        <p:spPr>
          <a:xfrm>
            <a:off x="17482939" y="10400348"/>
            <a:ext cx="5474949" cy="1625601"/>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sz="5000">
                <a:solidFill>
                  <a:schemeClr val="accent5"/>
                </a:solidFill>
              </a:defRPr>
            </a:lvl1pPr>
          </a:lstStyle>
          <a:p>
            <a:pPr/>
            <a:r>
              <a:t>Discounted sum of rewards</a:t>
            </a:r>
          </a:p>
        </p:txBody>
      </p:sp>
      <p:sp>
        <p:nvSpPr>
          <p:cNvPr id="340" name="Shape 340"/>
          <p:cNvSpPr/>
          <p:nvPr/>
        </p:nvSpPr>
        <p:spPr>
          <a:xfrm flipV="1">
            <a:off x="10168741" y="8777396"/>
            <a:ext cx="1270001" cy="1270001"/>
          </a:xfrm>
          <a:prstGeom prst="line">
            <a:avLst/>
          </a:prstGeom>
          <a:ln w="101600">
            <a:solidFill>
              <a:schemeClr val="accent5"/>
            </a:solidFill>
            <a:miter lim="400000"/>
            <a:tailEnd type="triangle"/>
          </a:ln>
        </p:spPr>
        <p:txBody>
          <a:bodyPr lIns="50800" tIns="50800" rIns="50800" bIns="50800" anchor="ctr"/>
          <a:lstStyle/>
          <a:p>
            <a:pPr algn="ctr" defTabSz="825500">
              <a:defRPr sz="3200"/>
            </a:pPr>
          </a:p>
        </p:txBody>
      </p:sp>
      <p:sp>
        <p:nvSpPr>
          <p:cNvPr id="341" name="Shape 341"/>
          <p:cNvSpPr/>
          <p:nvPr/>
        </p:nvSpPr>
        <p:spPr>
          <a:xfrm flipH="1" flipV="1">
            <a:off x="18850847" y="8329651"/>
            <a:ext cx="1106527" cy="1598213"/>
          </a:xfrm>
          <a:prstGeom prst="line">
            <a:avLst/>
          </a:prstGeom>
          <a:ln w="101600">
            <a:solidFill>
              <a:schemeClr val="accent5"/>
            </a:solidFill>
            <a:miter lim="400000"/>
            <a:tailEnd type="triangle"/>
          </a:ln>
        </p:spPr>
        <p:txBody>
          <a:bodyPr lIns="50800" tIns="50800" rIns="50800" bIns="50800" anchor="ctr"/>
          <a:lstStyle/>
          <a:p>
            <a:pPr algn="ctr" defTabSz="825500">
              <a:defRPr sz="3200"/>
            </a:pPr>
          </a:p>
        </p:txBody>
      </p:sp>
      <p:sp>
        <p:nvSpPr>
          <p:cNvPr id="342" name="Shape 342"/>
          <p:cNvSpPr/>
          <p:nvPr/>
        </p:nvSpPr>
        <p:spPr>
          <a:xfrm>
            <a:off x="16304234" y="4663702"/>
            <a:ext cx="3791860" cy="3555640"/>
          </a:xfrm>
          <a:prstGeom prst="rect">
            <a:avLst/>
          </a:prstGeom>
          <a:ln w="101600">
            <a:solidFill>
              <a:schemeClr val="accent5"/>
            </a:solidFill>
            <a:miter lim="400000"/>
          </a:ln>
        </p:spPr>
        <p:txBody>
          <a:bodyPr lIns="50800" tIns="50800" rIns="50800" bIns="50800" anchor="ctr"/>
          <a:lstStyle/>
          <a:p>
            <a:pPr algn="ctr" defTabSz="825500">
              <a:defRPr sz="1600">
                <a:solidFill>
                  <a:schemeClr val="accent5"/>
                </a:solidFill>
              </a:defRPr>
            </a:pPr>
          </a:p>
        </p:txBody>
      </p:sp>
      <p:sp>
        <p:nvSpPr>
          <p:cNvPr id="343" name="Shape 343"/>
          <p:cNvSpPr/>
          <p:nvPr/>
        </p:nvSpPr>
        <p:spPr>
          <a:xfrm>
            <a:off x="11356104" y="4876363"/>
            <a:ext cx="5163217" cy="3555640"/>
          </a:xfrm>
          <a:prstGeom prst="rect">
            <a:avLst/>
          </a:prstGeom>
          <a:ln w="101600">
            <a:solidFill>
              <a:schemeClr val="accent5"/>
            </a:solidFill>
            <a:miter lim="400000"/>
          </a:ln>
        </p:spPr>
        <p:txBody>
          <a:bodyPr lIns="50800" tIns="50800" rIns="50800" bIns="50800" anchor="ctr"/>
          <a:lstStyle/>
          <a:p>
            <a:pPr algn="ctr" defTabSz="825500">
              <a:defRPr sz="1600">
                <a:solidFill>
                  <a:schemeClr val="accent5"/>
                </a:solidFill>
              </a:defRPr>
            </a:pPr>
          </a:p>
        </p:txBody>
      </p:sp>
      <p:grpSp>
        <p:nvGrpSpPr>
          <p:cNvPr id="346" name="Group 346"/>
          <p:cNvGrpSpPr/>
          <p:nvPr/>
        </p:nvGrpSpPr>
        <p:grpSpPr>
          <a:xfrm>
            <a:off x="789315" y="12779746"/>
            <a:ext cx="8057571" cy="1039865"/>
            <a:chOff x="0" y="0"/>
            <a:chExt cx="8057570" cy="1039863"/>
          </a:xfrm>
        </p:grpSpPr>
        <p:sp>
          <p:nvSpPr>
            <p:cNvPr id="344" name="Shape 344"/>
            <p:cNvSpPr/>
            <p:nvPr/>
          </p:nvSpPr>
          <p:spPr>
            <a:xfrm>
              <a:off x="22690" y="0"/>
              <a:ext cx="5470618" cy="0"/>
            </a:xfrm>
            <a:prstGeom prst="line">
              <a:avLst/>
            </a:prstGeom>
            <a:noFill/>
            <a:ln w="12700" cap="flat">
              <a:solidFill>
                <a:srgbClr val="000000"/>
              </a:solidFill>
              <a:prstDash val="solid"/>
              <a:miter lim="400000"/>
            </a:ln>
            <a:effectLst/>
          </p:spPr>
          <p:txBody>
            <a:bodyPr wrap="square" lIns="53578" tIns="53578" rIns="53578" bIns="53578" numCol="1" anchor="ctr">
              <a:noAutofit/>
            </a:bodyPr>
            <a:lstStyle/>
            <a:p>
              <a:pPr algn="ctr">
                <a:defRPr sz="3000"/>
              </a:pPr>
            </a:p>
          </p:txBody>
        </p:sp>
        <p:sp>
          <p:nvSpPr>
            <p:cNvPr id="345" name="Shape 345"/>
            <p:cNvSpPr/>
            <p:nvPr/>
          </p:nvSpPr>
          <p:spPr>
            <a:xfrm>
              <a:off x="0" y="18307"/>
              <a:ext cx="8057571" cy="1021557"/>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53578" tIns="53578" rIns="53578" bIns="53578" numCol="1" anchor="ctr">
              <a:spAutoFit/>
            </a:bodyPr>
            <a:lstStyle>
              <a:lvl1pPr>
                <a:defRPr sz="3000"/>
              </a:lvl1pPr>
            </a:lstStyle>
            <a:p>
              <a:pPr/>
              <a:r>
                <a:t>Precup, Sutton, and Singh (ICML 2000)</a:t>
              </a:r>
            </a:p>
          </p:txBody>
        </p:sp>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39"/>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341"/>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3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5" fill="hold">
                                  <p:stCondLst>
                                    <p:cond delay="0"/>
                                  </p:stCondLst>
                                  <p:iterate type="el" backwards="0">
                                    <p:tmAbs val="0"/>
                                  </p:iterate>
                                  <p:childTnLst>
                                    <p:set>
                                      <p:cBhvr>
                                        <p:cTn id="20" fill="hold"/>
                                        <p:tgtEl>
                                          <p:spTgt spid="343"/>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6" fill="hold">
                                  <p:stCondLst>
                                    <p:cond delay="0"/>
                                  </p:stCondLst>
                                  <p:iterate type="el" backwards="0">
                                    <p:tmAbs val="0"/>
                                  </p:iterate>
                                  <p:childTnLst>
                                    <p:set>
                                      <p:cBhvr>
                                        <p:cTn id="23" fill="hold"/>
                                        <p:tgtEl>
                                          <p:spTgt spid="337"/>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7" fill="hold">
                                  <p:stCondLst>
                                    <p:cond delay="0"/>
                                  </p:stCondLst>
                                  <p:iterate type="el" backwards="0">
                                    <p:tmAbs val="0"/>
                                  </p:iterate>
                                  <p:childTnLst>
                                    <p:set>
                                      <p:cBhvr>
                                        <p:cTn id="26" fill="hold"/>
                                        <p:tgtEl>
                                          <p:spTgt spid="3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9" grpId="2"/>
      <p:bldP build="whole" bldLvl="1" animBg="1" rev="0" advAuto="0" spid="338" grpId="1"/>
      <p:bldP build="whole" bldLvl="1" animBg="1" rev="0" advAuto="0" spid="343" grpId="5"/>
      <p:bldP build="whole" bldLvl="1" animBg="1" rev="0" advAuto="0" spid="340" grpId="7"/>
      <p:bldP build="whole" bldLvl="1" animBg="1" rev="0" advAuto="0" spid="341" grpId="3"/>
      <p:bldP build="whole" bldLvl="1" animBg="1" rev="0" advAuto="0" spid="342" grpId="4"/>
      <p:bldP build="whole" bldLvl="1" animBg="1" rev="0" advAuto="0" spid="337" grpId="6"/>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0" name="Shape 35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1" name="pasted-image.pdf"/>
          <p:cNvPicPr>
            <a:picLocks noChangeAspect="1"/>
          </p:cNvPicPr>
          <p:nvPr/>
        </p:nvPicPr>
        <p:blipFill>
          <a:blip r:embed="rId3">
            <a:extLst/>
          </a:blip>
          <a:stretch>
            <a:fillRect/>
          </a:stretch>
        </p:blipFill>
        <p:spPr>
          <a:xfrm>
            <a:off x="24939894" y="9709329"/>
            <a:ext cx="6489701" cy="2159001"/>
          </a:xfrm>
          <a:prstGeom prst="rect">
            <a:avLst/>
          </a:prstGeom>
          <a:ln w="3175">
            <a:miter lim="400000"/>
          </a:ln>
        </p:spPr>
      </p:pic>
      <p:pic>
        <p:nvPicPr>
          <p:cNvPr id="352" name="pasted-image.pdf"/>
          <p:cNvPicPr>
            <a:picLocks noChangeAspect="1"/>
          </p:cNvPicPr>
          <p:nvPr/>
        </p:nvPicPr>
        <p:blipFill>
          <a:blip r:embed="rId4">
            <a:extLst/>
          </a:blip>
          <a:stretch>
            <a:fillRect/>
          </a:stretch>
        </p:blipFill>
        <p:spPr>
          <a:xfrm>
            <a:off x="2863078" y="5720578"/>
            <a:ext cx="19726135" cy="2274844"/>
          </a:xfrm>
          <a:prstGeom prst="rect">
            <a:avLst/>
          </a:prstGeom>
          <a:ln w="3175">
            <a:miter lim="400000"/>
          </a:ln>
        </p:spPr>
      </p:pic>
      <p:sp>
        <p:nvSpPr>
          <p:cNvPr id="353" name="Shape 353"/>
          <p:cNvSpPr/>
          <p:nvPr>
            <p:ph type="title" idx="4294967295"/>
          </p:nvPr>
        </p:nvSpPr>
        <p:spPr>
          <a:prstGeom prst="rect">
            <a:avLst/>
          </a:prstGeom>
        </p:spPr>
        <p:txBody>
          <a:bodyPr/>
          <a:lstStyle>
            <a:lvl1pPr defTabSz="808990">
              <a:defRPr sz="10976"/>
            </a:lvl1pPr>
          </a:lstStyle>
          <a:p>
            <a:pPr/>
            <a:r>
              <a:t>Regression Importance Sampling</a:t>
            </a:r>
          </a:p>
        </p:txBody>
      </p:sp>
      <p:sp>
        <p:nvSpPr>
          <p:cNvPr id="354" name="Shape 354"/>
          <p:cNvSpPr/>
          <p:nvPr/>
        </p:nvSpPr>
        <p:spPr>
          <a:xfrm>
            <a:off x="2617716" y="9205340"/>
            <a:ext cx="6274282" cy="2387601"/>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sz="5000">
                <a:solidFill>
                  <a:schemeClr val="accent5"/>
                </a:solidFill>
              </a:defRPr>
            </a:lvl1pPr>
          </a:lstStyle>
          <a:p>
            <a:pPr/>
            <a:r>
              <a:t>Correction from empirical policy to evaluation policy.</a:t>
            </a:r>
          </a:p>
        </p:txBody>
      </p:sp>
      <p:sp>
        <p:nvSpPr>
          <p:cNvPr id="355" name="Shape 355"/>
          <p:cNvSpPr/>
          <p:nvPr/>
        </p:nvSpPr>
        <p:spPr>
          <a:xfrm flipV="1">
            <a:off x="8336239" y="8474859"/>
            <a:ext cx="1270001" cy="1270001"/>
          </a:xfrm>
          <a:prstGeom prst="line">
            <a:avLst/>
          </a:prstGeom>
          <a:ln w="101600">
            <a:solidFill>
              <a:schemeClr val="accent5"/>
            </a:solidFill>
            <a:miter lim="400000"/>
            <a:tailEnd type="triangle"/>
          </a:ln>
        </p:spPr>
        <p:txBody>
          <a:bodyPr lIns="50800" tIns="50800" rIns="50800" bIns="50800" anchor="ctr"/>
          <a:lstStyle/>
          <a:p>
            <a:pPr algn="ctr" defTabSz="825500">
              <a:defRPr sz="3200"/>
            </a:pPr>
          </a:p>
        </p:txBody>
      </p:sp>
      <p:sp>
        <p:nvSpPr>
          <p:cNvPr id="356" name="Shape 356"/>
          <p:cNvSpPr/>
          <p:nvPr/>
        </p:nvSpPr>
        <p:spPr>
          <a:xfrm>
            <a:off x="10247232" y="5451791"/>
            <a:ext cx="9704451" cy="2677674"/>
          </a:xfrm>
          <a:prstGeom prst="rect">
            <a:avLst/>
          </a:prstGeom>
          <a:ln w="101600">
            <a:solidFill>
              <a:schemeClr val="accent5"/>
            </a:solidFill>
            <a:miter lim="400000"/>
          </a:ln>
        </p:spPr>
        <p:txBody>
          <a:bodyPr lIns="50800" tIns="50800" rIns="50800" bIns="50800" anchor="ctr"/>
          <a:lstStyle/>
          <a:p>
            <a:pPr algn="ctr" defTabSz="825500">
              <a:defRPr sz="1600">
                <a:solidFill>
                  <a:schemeClr val="accent5"/>
                </a:solidFill>
              </a:defRPr>
            </a:pPr>
          </a:p>
        </p:txBody>
      </p:sp>
      <p:sp>
        <p:nvSpPr>
          <p:cNvPr id="357" name="Shape 357"/>
          <p:cNvSpPr/>
          <p:nvPr/>
        </p:nvSpPr>
        <p:spPr>
          <a:xfrm>
            <a:off x="11490154" y="6721306"/>
            <a:ext cx="8655990" cy="1524001"/>
          </a:xfrm>
          <a:prstGeom prst="rect">
            <a:avLst/>
          </a:prstGeom>
          <a:ln w="101600">
            <a:solidFill>
              <a:schemeClr val="accent5"/>
            </a:solidFill>
            <a:miter lim="400000"/>
          </a:ln>
        </p:spPr>
        <p:txBody>
          <a:bodyPr lIns="50800" tIns="50800" rIns="50800" bIns="50800" anchor="ctr"/>
          <a:lstStyle/>
          <a:p>
            <a:pPr algn="ctr" defTabSz="825500">
              <a:defRPr sz="1600">
                <a:solidFill>
                  <a:schemeClr val="accent5"/>
                </a:solidFill>
              </a:defRPr>
            </a:pPr>
          </a:p>
        </p:txBody>
      </p:sp>
      <p:sp>
        <p:nvSpPr>
          <p:cNvPr id="358" name="Shape 358"/>
          <p:cNvSpPr/>
          <p:nvPr/>
        </p:nvSpPr>
        <p:spPr>
          <a:xfrm>
            <a:off x="12378501" y="10072162"/>
            <a:ext cx="7327949" cy="2387601"/>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825500">
              <a:defRPr sz="5000">
                <a:solidFill>
                  <a:schemeClr val="accent5"/>
                </a:solidFill>
              </a:defRPr>
            </a:pPr>
            <a:r>
              <a:t>Maximum likelihood behavior policy estimate</a:t>
            </a:r>
          </a:p>
          <a:p>
            <a:pPr algn="ctr" defTabSz="825500">
              <a:defRPr sz="5000">
                <a:solidFill>
                  <a:schemeClr val="accent5"/>
                </a:solidFill>
              </a:defRPr>
            </a:pPr>
            <a:r>
              <a:t>(empirical policy).</a:t>
            </a:r>
          </a:p>
        </p:txBody>
      </p:sp>
      <p:sp>
        <p:nvSpPr>
          <p:cNvPr id="359" name="Shape 359"/>
          <p:cNvSpPr/>
          <p:nvPr/>
        </p:nvSpPr>
        <p:spPr>
          <a:xfrm flipH="1" flipV="1">
            <a:off x="12956169" y="8192323"/>
            <a:ext cx="1143403" cy="1846128"/>
          </a:xfrm>
          <a:prstGeom prst="line">
            <a:avLst/>
          </a:prstGeom>
          <a:ln w="101600">
            <a:solidFill>
              <a:schemeClr val="accent5"/>
            </a:solidFill>
            <a:miter lim="400000"/>
            <a:tailEnd type="triangle"/>
          </a:ln>
        </p:spPr>
        <p:txBody>
          <a:bodyPr lIns="50800" tIns="50800" rIns="50800" bIns="50800" anchor="ctr"/>
          <a:lstStyle/>
          <a:p>
            <a:pPr algn="ctr" defTabSz="825500">
              <a:defRPr sz="3200"/>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57"/>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359"/>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35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4" fill="hold">
                                  <p:stCondLst>
                                    <p:cond delay="0"/>
                                  </p:stCondLst>
                                  <p:iterate type="el" backwards="0">
                                    <p:tmAbs val="0"/>
                                  </p:iterate>
                                  <p:childTnLst>
                                    <p:set>
                                      <p:cBhvr>
                                        <p:cTn id="16" fill="hold"/>
                                        <p:tgtEl>
                                          <p:spTgt spid="354"/>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356"/>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6" fill="hold">
                                  <p:stCondLst>
                                    <p:cond delay="0"/>
                                  </p:stCondLst>
                                  <p:iterate type="el" backwards="0">
                                    <p:tmAbs val="0"/>
                                  </p:iterate>
                                  <p:childTnLst>
                                    <p:set>
                                      <p:cBhvr>
                                        <p:cTn id="22" fill="hold"/>
                                        <p:tgtEl>
                                          <p:spTgt spid="355"/>
                                        </p:tgtEl>
                                        <p:attrNameLst>
                                          <p:attrName>style.visibility</p:attrName>
                                        </p:attrNameLst>
                                      </p:cBhvr>
                                      <p:to>
                                        <p:strVal val="visible"/>
                                      </p:to>
                                    </p:set>
                                  </p:childTnLst>
                                </p:cTn>
                              </p:par>
                            </p:childTnLst>
                          </p:cTn>
                        </p:par>
                        <p:par>
                          <p:cTn id="23" fill="hold">
                            <p:stCondLst>
                              <p:cond delay="0"/>
                            </p:stCondLst>
                            <p:childTnLst>
                              <p:par>
                                <p:cTn id="24" presetClass="exit" nodeType="afterEffect" presetSubtype="0" presetID="1" grpId="7" fill="hold">
                                  <p:stCondLst>
                                    <p:cond delay="0"/>
                                  </p:stCondLst>
                                  <p:iterate type="el" backwards="0">
                                    <p:tmAbs val="0"/>
                                  </p:iterate>
                                  <p:childTnLst>
                                    <p:set>
                                      <p:cBhvr>
                                        <p:cTn id="25" fill="hold">
                                          <p:stCondLst>
                                            <p:cond delay="0"/>
                                          </p:stCondLst>
                                        </p:cTn>
                                        <p:tgtEl>
                                          <p:spTgt spid="357"/>
                                        </p:tgtEl>
                                        <p:attrNameLst>
                                          <p:attrName>style.visibility</p:attrName>
                                        </p:attrNameLst>
                                      </p:cBhvr>
                                      <p:to>
                                        <p:strVal val="hidden"/>
                                      </p:to>
                                    </p:set>
                                  </p:childTnLst>
                                </p:cTn>
                              </p:par>
                            </p:childTnLst>
                          </p:cTn>
                        </p:par>
                        <p:par>
                          <p:cTn id="26" fill="hold">
                            <p:stCondLst>
                              <p:cond delay="0"/>
                            </p:stCondLst>
                            <p:childTnLst>
                              <p:par>
                                <p:cTn id="27" presetClass="exit" nodeType="afterEffect" presetSubtype="0" presetID="1" grpId="8" fill="hold">
                                  <p:stCondLst>
                                    <p:cond delay="0"/>
                                  </p:stCondLst>
                                  <p:iterate type="el" backwards="0">
                                    <p:tmAbs val="0"/>
                                  </p:iterate>
                                  <p:childTnLst>
                                    <p:set>
                                      <p:cBhvr>
                                        <p:cTn id="28" fill="hold">
                                          <p:stCondLst>
                                            <p:cond delay="0"/>
                                          </p:stCondLst>
                                        </p:cTn>
                                        <p:tgtEl>
                                          <p:spTgt spid="359"/>
                                        </p:tgtEl>
                                        <p:attrNameLst>
                                          <p:attrName>style.visibility</p:attrName>
                                        </p:attrNameLst>
                                      </p:cBhvr>
                                      <p:to>
                                        <p:strVal val="hidden"/>
                                      </p:to>
                                    </p:set>
                                  </p:childTnLst>
                                </p:cTn>
                              </p:par>
                            </p:childTnLst>
                          </p:cTn>
                        </p:par>
                        <p:par>
                          <p:cTn id="29" fill="hold">
                            <p:stCondLst>
                              <p:cond delay="0"/>
                            </p:stCondLst>
                            <p:childTnLst>
                              <p:par>
                                <p:cTn id="30" presetClass="exit" nodeType="afterEffect" presetSubtype="0" presetID="1" grpId="9" fill="hold">
                                  <p:stCondLst>
                                    <p:cond delay="0"/>
                                  </p:stCondLst>
                                  <p:iterate type="el" backwards="0">
                                    <p:tmAbs val="0"/>
                                  </p:iterate>
                                  <p:childTnLst>
                                    <p:set>
                                      <p:cBhvr>
                                        <p:cTn id="31" fill="hold">
                                          <p:stCondLst>
                                            <p:cond delay="0"/>
                                          </p:stCondLst>
                                        </p:cTn>
                                        <p:tgtEl>
                                          <p:spTgt spid="35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6" grpId="5"/>
      <p:bldP build="whole" bldLvl="1" animBg="1" rev="0" advAuto="0" spid="354" grpId="4"/>
      <p:bldP build="whole" bldLvl="1" animBg="1" rev="0" advAuto="0" spid="358" grpId="3"/>
      <p:bldP build="whole" bldLvl="1" animBg="1" rev="0" advAuto="0" spid="359" grpId="8"/>
      <p:bldP build="whole" bldLvl="1" animBg="1" rev="0" advAuto="0" spid="357" grpId="1"/>
      <p:bldP build="whole" bldLvl="1" animBg="1" rev="0" advAuto="0" spid="359" grpId="2"/>
      <p:bldP build="whole" bldLvl="1" animBg="1" rev="0" advAuto="0" spid="355" grpId="6"/>
      <p:bldP build="whole" bldLvl="1" animBg="1" rev="0" advAuto="0" spid="357" grpId="7"/>
      <p:bldP build="whole" bldLvl="1" animBg="1" rev="0" advAuto="0" spid="358" grpId="9"/>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3" name="Shape 363"/>
          <p:cNvSpPr/>
          <p:nvPr>
            <p:ph type="title"/>
          </p:nvPr>
        </p:nvSpPr>
        <p:spPr>
          <a:prstGeom prst="rect">
            <a:avLst/>
          </a:prstGeom>
        </p:spPr>
        <p:txBody>
          <a:bodyPr/>
          <a:lstStyle/>
          <a:p>
            <a:pPr/>
            <a:r>
              <a:t>Related Work</a:t>
            </a:r>
          </a:p>
        </p:txBody>
      </p:sp>
      <p:sp>
        <p:nvSpPr>
          <p:cNvPr id="364" name="Shape 36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65" name="Shape 365"/>
          <p:cNvSpPr/>
          <p:nvPr>
            <p:ph type="body" idx="4294967295"/>
          </p:nvPr>
        </p:nvSpPr>
        <p:spPr>
          <a:xfrm>
            <a:off x="1689100" y="4521647"/>
            <a:ext cx="21005800" cy="7915871"/>
          </a:xfrm>
          <a:prstGeom prst="rect">
            <a:avLst/>
          </a:prstGeom>
        </p:spPr>
        <p:txBody>
          <a:bodyPr anchor="t"/>
          <a:lstStyle/>
          <a:p>
            <a:pPr marL="917222" indent="-917222">
              <a:spcBef>
                <a:spcPts val="5000"/>
              </a:spcBef>
              <a:buSzPct val="100000"/>
              <a:buAutoNum type="arabicPeriod" startAt="1"/>
            </a:pPr>
            <a:r>
              <a:t>Estimated Propensity Scores (Hirano et al. 2003, Li et al. 2015).</a:t>
            </a:r>
          </a:p>
          <a:p>
            <a:pPr marL="917222" indent="-917222">
              <a:spcBef>
                <a:spcPts val="5000"/>
              </a:spcBef>
              <a:buSzPct val="100000"/>
              <a:buAutoNum type="arabicPeriod" startAt="1"/>
            </a:pPr>
            <a:r>
              <a:t>Learning in contextual bandits (Xie et al. 2019, Narita et al. 2019)</a:t>
            </a:r>
          </a:p>
        </p:txBody>
      </p:sp>
      <p:sp>
        <p:nvSpPr>
          <p:cNvPr id="366" name="Shape 366"/>
          <p:cNvSpPr/>
          <p:nvPr/>
        </p:nvSpPr>
        <p:spPr>
          <a:xfrm>
            <a:off x="1816824" y="9681180"/>
            <a:ext cx="20750353" cy="1930401"/>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825500">
              <a:defRPr sz="6000"/>
            </a:pPr>
            <a:r>
              <a:t>We are the first to show using an </a:t>
            </a:r>
            <a:r>
              <a:rPr>
                <a:solidFill>
                  <a:schemeClr val="accent5"/>
                </a:solidFill>
              </a:rPr>
              <a:t>estimated behavior policy</a:t>
            </a:r>
            <a:r>
              <a:t> improves importance sampling in </a:t>
            </a:r>
            <a:r>
              <a:rPr>
                <a:solidFill>
                  <a:schemeClr val="accent5"/>
                </a:solidFill>
              </a:rPr>
              <a:t>multi-step</a:t>
            </a:r>
            <a:r>
              <a:t> </a:t>
            </a:r>
            <a:r>
              <a:rPr>
                <a:solidFill>
                  <a:schemeClr val="accent5"/>
                </a:solidFill>
              </a:rPr>
              <a:t>environments</a:t>
            </a:r>
            <a:r>
              <a:t>.</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6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6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6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2" fill="hold">
                                  <p:stCondLst>
                                    <p:cond delay="0"/>
                                  </p:stCondLst>
                                  <p:iterate type="el" backwards="0">
                                    <p:tmAbs val="0"/>
                                  </p:iterate>
                                  <p:childTnLst>
                                    <p:set>
                                      <p:cBhvr>
                                        <p:cTn id="16" fill="hold"/>
                                        <p:tgtEl>
                                          <p:spTgt spid="3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5" grpId="1"/>
      <p:bldP build="whole" bldLvl="1" animBg="1" rev="0" advAuto="0" spid="366" grpId="2"/>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8" name="Shape 36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9" name="pasted-image.pdf"/>
          <p:cNvPicPr>
            <a:picLocks noChangeAspect="1"/>
          </p:cNvPicPr>
          <p:nvPr/>
        </p:nvPicPr>
        <p:blipFill>
          <a:blip r:embed="rId3">
            <a:extLst/>
          </a:blip>
          <a:stretch>
            <a:fillRect/>
          </a:stretch>
        </p:blipFill>
        <p:spPr>
          <a:xfrm>
            <a:off x="24939894" y="9709329"/>
            <a:ext cx="6489701" cy="2159001"/>
          </a:xfrm>
          <a:prstGeom prst="rect">
            <a:avLst/>
          </a:prstGeom>
          <a:ln w="3175">
            <a:miter lim="400000"/>
          </a:ln>
        </p:spPr>
      </p:pic>
      <p:pic>
        <p:nvPicPr>
          <p:cNvPr id="370" name="pasted-image.pdf"/>
          <p:cNvPicPr>
            <a:picLocks noChangeAspect="1"/>
          </p:cNvPicPr>
          <p:nvPr/>
        </p:nvPicPr>
        <p:blipFill>
          <a:blip r:embed="rId4">
            <a:extLst/>
          </a:blip>
          <a:stretch>
            <a:fillRect/>
          </a:stretch>
        </p:blipFill>
        <p:spPr>
          <a:xfrm>
            <a:off x="2863078" y="5720578"/>
            <a:ext cx="19726135" cy="2274844"/>
          </a:xfrm>
          <a:prstGeom prst="rect">
            <a:avLst/>
          </a:prstGeom>
          <a:ln w="3175">
            <a:miter lim="400000"/>
          </a:ln>
        </p:spPr>
      </p:pic>
      <p:sp>
        <p:nvSpPr>
          <p:cNvPr id="371" name="Shape 371"/>
          <p:cNvSpPr/>
          <p:nvPr>
            <p:ph type="title" idx="4294967295"/>
          </p:nvPr>
        </p:nvSpPr>
        <p:spPr>
          <a:prstGeom prst="rect">
            <a:avLst/>
          </a:prstGeom>
        </p:spPr>
        <p:txBody>
          <a:bodyPr/>
          <a:lstStyle>
            <a:lvl1pPr defTabSz="808990">
              <a:defRPr sz="10976"/>
            </a:lvl1pPr>
          </a:lstStyle>
          <a:p>
            <a:pPr/>
            <a:r>
              <a:t>Regression Importance Sampling</a:t>
            </a:r>
          </a:p>
        </p:txBody>
      </p:sp>
      <p:sp>
        <p:nvSpPr>
          <p:cNvPr id="372" name="Shape 372"/>
          <p:cNvSpPr/>
          <p:nvPr/>
        </p:nvSpPr>
        <p:spPr>
          <a:xfrm>
            <a:off x="2617716" y="9205340"/>
            <a:ext cx="6274282" cy="2387601"/>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sz="5000">
                <a:solidFill>
                  <a:schemeClr val="accent5"/>
                </a:solidFill>
              </a:defRPr>
            </a:lvl1pPr>
          </a:lstStyle>
          <a:p>
            <a:pPr/>
            <a:r>
              <a:t>Correction from empirical policy to evaluation policy.</a:t>
            </a:r>
          </a:p>
        </p:txBody>
      </p:sp>
      <p:sp>
        <p:nvSpPr>
          <p:cNvPr id="373" name="Shape 373"/>
          <p:cNvSpPr/>
          <p:nvPr/>
        </p:nvSpPr>
        <p:spPr>
          <a:xfrm flipV="1">
            <a:off x="8336239" y="8474859"/>
            <a:ext cx="1270001" cy="1270001"/>
          </a:xfrm>
          <a:prstGeom prst="line">
            <a:avLst/>
          </a:prstGeom>
          <a:ln w="101600">
            <a:solidFill>
              <a:schemeClr val="accent5"/>
            </a:solidFill>
            <a:miter lim="400000"/>
            <a:tailEnd type="triangle"/>
          </a:ln>
        </p:spPr>
        <p:txBody>
          <a:bodyPr lIns="50800" tIns="50800" rIns="50800" bIns="50800" anchor="ctr"/>
          <a:lstStyle/>
          <a:p>
            <a:pPr algn="ctr" defTabSz="825500">
              <a:defRPr sz="3200"/>
            </a:pPr>
          </a:p>
        </p:txBody>
      </p:sp>
      <p:sp>
        <p:nvSpPr>
          <p:cNvPr id="374" name="Shape 374"/>
          <p:cNvSpPr/>
          <p:nvPr/>
        </p:nvSpPr>
        <p:spPr>
          <a:xfrm>
            <a:off x="10247232" y="5451791"/>
            <a:ext cx="9704451" cy="2677674"/>
          </a:xfrm>
          <a:prstGeom prst="rect">
            <a:avLst/>
          </a:prstGeom>
          <a:ln w="101600">
            <a:solidFill>
              <a:schemeClr val="accent5"/>
            </a:solidFill>
            <a:miter lim="400000"/>
          </a:ln>
        </p:spPr>
        <p:txBody>
          <a:bodyPr lIns="50800" tIns="50800" rIns="50800" bIns="50800" anchor="ctr"/>
          <a:lstStyle/>
          <a:p>
            <a:pPr algn="ctr" defTabSz="825500">
              <a:defRPr sz="1600">
                <a:solidFill>
                  <a:schemeClr val="accent5"/>
                </a:solidFill>
              </a:defRPr>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72"/>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374"/>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3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3" grpId="3"/>
      <p:bldP build="whole" bldLvl="1" animBg="1" rev="0" advAuto="0" spid="372" grpId="1"/>
      <p:bldP build="whole" bldLvl="1" animBg="1" rev="0" advAuto="0" spid="374" grpId="2"/>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8" name="Shape 37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79" name="Shape 379"/>
          <p:cNvSpPr/>
          <p:nvPr>
            <p:ph type="title" idx="4294967295"/>
          </p:nvPr>
        </p:nvSpPr>
        <p:spPr>
          <a:prstGeom prst="rect">
            <a:avLst/>
          </a:prstGeom>
        </p:spPr>
        <p:txBody>
          <a:bodyPr/>
          <a:lstStyle>
            <a:lvl1pPr defTabSz="808990">
              <a:defRPr sz="10976"/>
            </a:lvl1pPr>
          </a:lstStyle>
          <a:p>
            <a:pPr/>
            <a:r>
              <a:t>Regression Importance Sampling</a:t>
            </a:r>
          </a:p>
        </p:txBody>
      </p:sp>
      <p:pic>
        <p:nvPicPr>
          <p:cNvPr id="380" name="pasted-image.png"/>
          <p:cNvPicPr>
            <a:picLocks noChangeAspect="1"/>
          </p:cNvPicPr>
          <p:nvPr/>
        </p:nvPicPr>
        <p:blipFill>
          <a:blip r:embed="rId2">
            <a:extLst/>
          </a:blip>
          <a:stretch>
            <a:fillRect/>
          </a:stretch>
        </p:blipFill>
        <p:spPr>
          <a:xfrm>
            <a:off x="7233481" y="3301627"/>
            <a:ext cx="9917038" cy="7378275"/>
          </a:xfrm>
          <a:prstGeom prst="rect">
            <a:avLst/>
          </a:prstGeom>
          <a:ln w="3175">
            <a:miter lim="400000"/>
          </a:ln>
        </p:spPr>
      </p:pic>
      <p:pic>
        <p:nvPicPr>
          <p:cNvPr id="381" name="pasted-image.png"/>
          <p:cNvPicPr>
            <a:picLocks noChangeAspect="1"/>
          </p:cNvPicPr>
          <p:nvPr/>
        </p:nvPicPr>
        <p:blipFill>
          <a:blip r:embed="rId3">
            <a:extLst/>
          </a:blip>
          <a:stretch>
            <a:fillRect/>
          </a:stretch>
        </p:blipFill>
        <p:spPr>
          <a:xfrm>
            <a:off x="7233482" y="3301627"/>
            <a:ext cx="9917036" cy="7378275"/>
          </a:xfrm>
          <a:prstGeom prst="rect">
            <a:avLst/>
          </a:prstGeom>
          <a:ln w="3175">
            <a:miter lim="400000"/>
          </a:ln>
        </p:spPr>
      </p:pic>
      <p:pic>
        <p:nvPicPr>
          <p:cNvPr id="382" name="pasted-image.png"/>
          <p:cNvPicPr>
            <a:picLocks noChangeAspect="1"/>
          </p:cNvPicPr>
          <p:nvPr/>
        </p:nvPicPr>
        <p:blipFill>
          <a:blip r:embed="rId4">
            <a:extLst/>
          </a:blip>
          <a:stretch>
            <a:fillRect/>
          </a:stretch>
        </p:blipFill>
        <p:spPr>
          <a:xfrm>
            <a:off x="7233481" y="3301627"/>
            <a:ext cx="9917038" cy="7378275"/>
          </a:xfrm>
          <a:prstGeom prst="rect">
            <a:avLst/>
          </a:prstGeom>
          <a:ln w="3175">
            <a:miter lim="400000"/>
          </a:ln>
        </p:spPr>
      </p:pic>
      <p:pic>
        <p:nvPicPr>
          <p:cNvPr id="383" name="pasted-image.pdf"/>
          <p:cNvPicPr>
            <a:picLocks noChangeAspect="1"/>
          </p:cNvPicPr>
          <p:nvPr/>
        </p:nvPicPr>
        <p:blipFill>
          <a:blip r:embed="rId5">
            <a:extLst/>
          </a:blip>
          <a:stretch>
            <a:fillRect/>
          </a:stretch>
        </p:blipFill>
        <p:spPr>
          <a:xfrm>
            <a:off x="8855660" y="10800950"/>
            <a:ext cx="7429501" cy="2159001"/>
          </a:xfrm>
          <a:prstGeom prst="rect">
            <a:avLst/>
          </a:prstGeom>
          <a:ln w="3175">
            <a:miter lim="400000"/>
          </a:ln>
        </p:spPr>
      </p:pic>
      <p:pic>
        <p:nvPicPr>
          <p:cNvPr id="384" name="pasted-image.pdf"/>
          <p:cNvPicPr>
            <a:picLocks noChangeAspect="1"/>
          </p:cNvPicPr>
          <p:nvPr/>
        </p:nvPicPr>
        <p:blipFill>
          <a:blip r:embed="rId6">
            <a:extLst/>
          </a:blip>
          <a:stretch>
            <a:fillRect/>
          </a:stretch>
        </p:blipFill>
        <p:spPr>
          <a:xfrm>
            <a:off x="8832522" y="10800950"/>
            <a:ext cx="2768601" cy="2159001"/>
          </a:xfrm>
          <a:prstGeom prst="rect">
            <a:avLst/>
          </a:prstGeom>
          <a:ln w="3175">
            <a:miter lim="400000"/>
          </a:ln>
        </p:spPr>
      </p:pic>
      <p:sp>
        <p:nvSpPr>
          <p:cNvPr id="385" name="Shape 385"/>
          <p:cNvSpPr/>
          <p:nvPr/>
        </p:nvSpPr>
        <p:spPr>
          <a:xfrm>
            <a:off x="18150833" y="5128865"/>
            <a:ext cx="5008013" cy="2202657"/>
          </a:xfrm>
          <a:prstGeom prst="rect">
            <a:avLst/>
          </a:prstGeom>
          <a:ln w="3175">
            <a:miter lim="400000"/>
          </a:ln>
          <a:extLst>
            <a:ext uri="{C572A759-6A51-4108-AA02-DFA0A04FC94B}">
              <ma14:wrappingTextBoxFlag xmlns:ma14="http://schemas.microsoft.com/office/mac/drawingml/2011/main" val="1"/>
            </a:ext>
          </a:extLst>
        </p:spPr>
        <p:txBody>
          <a:bodyPr lIns="53578" tIns="53578" rIns="53578" bIns="53578" anchor="ctr">
            <a:spAutoFit/>
          </a:bodyPr>
          <a:lstStyle>
            <a:lvl1pPr algn="ctr">
              <a:defRPr>
                <a:solidFill>
                  <a:schemeClr val="accent5"/>
                </a:solidFill>
              </a:defRPr>
            </a:lvl1pPr>
          </a:lstStyle>
          <a:p>
            <a:pPr/>
            <a:r>
              <a:t>Observed data contains 1 of A, 3 of B, and 1 of C</a:t>
            </a:r>
          </a:p>
        </p:txBody>
      </p:sp>
    </p:spTree>
  </p:cSld>
  <p:clrMapOvr>
    <a:masterClrMapping/>
  </p:clrMapOvr>
  <p:transition xmlns:p14="http://schemas.microsoft.com/office/powerpoint/2010/main" spd="slow" advClick="1" p14:dur="2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xit" nodeType="clickEffect" presetSubtype="0" presetID="1" grpId="2" fill="hold">
                                  <p:stCondLst>
                                    <p:cond delay="0"/>
                                  </p:stCondLst>
                                  <p:iterate type="el" backwards="0">
                                    <p:tmAbs val="0"/>
                                  </p:iterate>
                                  <p:childTnLst>
                                    <p:set>
                                      <p:cBhvr>
                                        <p:cTn id="10" fill="hold">
                                          <p:stCondLst>
                                            <p:cond delay="0"/>
                                          </p:stCondLst>
                                        </p:cTn>
                                        <p:tgtEl>
                                          <p:spTgt spid="380"/>
                                        </p:tgtEl>
                                        <p:attrNameLst>
                                          <p:attrName>style.visibility</p:attrName>
                                        </p:attrNameLst>
                                      </p:cBhvr>
                                      <p:to>
                                        <p:strVal val="hidden"/>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38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4" fill="hold">
                                  <p:stCondLst>
                                    <p:cond delay="0"/>
                                  </p:stCondLst>
                                  <p:iterate type="el" backwards="0">
                                    <p:tmAbs val="0"/>
                                  </p:iterate>
                                  <p:childTnLst>
                                    <p:set>
                                      <p:cBhvr>
                                        <p:cTn id="17" fill="hold"/>
                                        <p:tgtEl>
                                          <p:spTgt spid="38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0" presetID="1" grpId="5" fill="hold">
                                  <p:stCondLst>
                                    <p:cond delay="0"/>
                                  </p:stCondLst>
                                  <p:iterate type="el" backwards="0">
                                    <p:tmAbs val="0"/>
                                  </p:iterate>
                                  <p:childTnLst>
                                    <p:set>
                                      <p:cBhvr>
                                        <p:cTn id="21" fill="hold"/>
                                        <p:tgtEl>
                                          <p:spTgt spid="38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Class="exit" nodeType="clickEffect" presetSubtype="0" presetID="1" grpId="6" fill="hold">
                                  <p:stCondLst>
                                    <p:cond delay="0"/>
                                  </p:stCondLst>
                                  <p:iterate type="el" backwards="0">
                                    <p:tmAbs val="0"/>
                                  </p:iterate>
                                  <p:childTnLst>
                                    <p:set>
                                      <p:cBhvr>
                                        <p:cTn id="25" fill="hold">
                                          <p:stCondLst>
                                            <p:cond delay="0"/>
                                          </p:stCondLst>
                                        </p:cTn>
                                        <p:tgtEl>
                                          <p:spTgt spid="381"/>
                                        </p:tgtEl>
                                        <p:attrNameLst>
                                          <p:attrName>style.visibility</p:attrName>
                                        </p:attrNameLst>
                                      </p:cBhvr>
                                      <p:to>
                                        <p:strVal val="hidden"/>
                                      </p:to>
                                    </p:set>
                                  </p:childTnLst>
                                </p:cTn>
                              </p:par>
                            </p:childTnLst>
                          </p:cTn>
                        </p:par>
                        <p:par>
                          <p:cTn id="26" fill="hold">
                            <p:stCondLst>
                              <p:cond delay="0"/>
                            </p:stCondLst>
                            <p:childTnLst>
                              <p:par>
                                <p:cTn id="27" presetClass="entr" nodeType="afterEffect" presetSubtype="0" presetID="1" grpId="7" fill="hold">
                                  <p:stCondLst>
                                    <p:cond delay="0"/>
                                  </p:stCondLst>
                                  <p:iterate type="el" backwards="0">
                                    <p:tmAbs val="0"/>
                                  </p:iterate>
                                  <p:childTnLst>
                                    <p:set>
                                      <p:cBhvr>
                                        <p:cTn id="28" fill="hold"/>
                                        <p:tgtEl>
                                          <p:spTgt spid="38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8" fill="hold">
                                  <p:stCondLst>
                                    <p:cond delay="0"/>
                                  </p:stCondLst>
                                  <p:iterate type="el" backwards="0">
                                    <p:tmAbs val="0"/>
                                  </p:iterate>
                                  <p:childTnLst>
                                    <p:set>
                                      <p:cBhvr>
                                        <p:cTn id="32" fill="hold"/>
                                        <p:tgtEl>
                                          <p:spTgt spid="383"/>
                                        </p:tgtEl>
                                        <p:attrNameLst>
                                          <p:attrName>style.visibility</p:attrName>
                                        </p:attrNameLst>
                                      </p:cBhvr>
                                      <p:to>
                                        <p:strVal val="visible"/>
                                      </p:to>
                                    </p:set>
                                  </p:childTnLst>
                                </p:cTn>
                              </p:par>
                            </p:childTnLst>
                          </p:cTn>
                        </p:par>
                        <p:par>
                          <p:cTn id="33" fill="hold">
                            <p:stCondLst>
                              <p:cond delay="0"/>
                            </p:stCondLst>
                            <p:childTnLst>
                              <p:par>
                                <p:cTn id="34" presetClass="exit" nodeType="afterEffect" presetSubtype="0" presetID="1" grpId="9" fill="hold">
                                  <p:stCondLst>
                                    <p:cond delay="0"/>
                                  </p:stCondLst>
                                  <p:iterate type="el" backwards="0">
                                    <p:tmAbs val="0"/>
                                  </p:iterate>
                                  <p:childTnLst>
                                    <p:set>
                                      <p:cBhvr>
                                        <p:cTn id="35" fill="hold">
                                          <p:stCondLst>
                                            <p:cond delay="0"/>
                                          </p:stCondLst>
                                        </p:cTn>
                                        <p:tgtEl>
                                          <p:spTgt spid="38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4" grpId="4"/>
      <p:bldP build="whole" bldLvl="1" animBg="1" rev="0" advAuto="0" spid="380" grpId="1"/>
      <p:bldP build="whole" bldLvl="1" animBg="1" rev="0" advAuto="0" spid="380" grpId="2"/>
      <p:bldP build="whole" bldLvl="1" animBg="1" rev="0" advAuto="0" spid="383" grpId="8"/>
      <p:bldP build="whole" bldLvl="1" animBg="1" rev="0" advAuto="0" spid="384" grpId="9"/>
      <p:bldP build="whole" bldLvl="1" animBg="1" rev="0" advAuto="0" spid="381" grpId="3"/>
      <p:bldP build="whole" bldLvl="1" animBg="1" rev="0" advAuto="0" spid="382" grpId="7"/>
      <p:bldP build="whole" bldLvl="1" animBg="1" rev="0" advAuto="0" spid="385" grpId="5"/>
      <p:bldP build="whole" bldLvl="1" animBg="1" rev="0" advAuto="0" spid="381" grpId="6"/>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7" name="Shape 38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88" name="Shape 388"/>
          <p:cNvSpPr/>
          <p:nvPr/>
        </p:nvSpPr>
        <p:spPr>
          <a:xfrm>
            <a:off x="5436093" y="11673819"/>
            <a:ext cx="2900681" cy="863601"/>
          </a:xfrm>
          <a:prstGeom prst="rect">
            <a:avLst/>
          </a:prstGeom>
          <a:ln w="3175">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5000"/>
            </a:lvl1pPr>
          </a:lstStyle>
          <a:p>
            <a:pPr/>
            <a:r>
              <a:t>Gridworld</a:t>
            </a:r>
          </a:p>
        </p:txBody>
      </p:sp>
      <p:sp>
        <p:nvSpPr>
          <p:cNvPr id="389" name="Shape 389"/>
          <p:cNvSpPr/>
          <p:nvPr/>
        </p:nvSpPr>
        <p:spPr>
          <a:xfrm>
            <a:off x="14586063" y="11673819"/>
            <a:ext cx="7312661" cy="863601"/>
          </a:xfrm>
          <a:prstGeom prst="rect">
            <a:avLst/>
          </a:prstGeom>
          <a:ln w="3175">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5000"/>
            </a:lvl1pPr>
          </a:lstStyle>
          <a:p>
            <a:pPr/>
            <a:r>
              <a:t>Linear Dynamical System</a:t>
            </a:r>
          </a:p>
        </p:txBody>
      </p:sp>
      <p:sp>
        <p:nvSpPr>
          <p:cNvPr id="390" name="Shape 390"/>
          <p:cNvSpPr/>
          <p:nvPr>
            <p:ph type="title" idx="4294967295"/>
          </p:nvPr>
        </p:nvSpPr>
        <p:spPr>
          <a:prstGeom prst="rect">
            <a:avLst/>
          </a:prstGeom>
        </p:spPr>
        <p:txBody>
          <a:bodyPr/>
          <a:lstStyle/>
          <a:p>
            <a:pPr/>
            <a:r>
              <a:t>Empirical Results</a:t>
            </a:r>
          </a:p>
        </p:txBody>
      </p:sp>
      <p:pic>
        <p:nvPicPr>
          <p:cNvPr id="391" name="lds-blank.png"/>
          <p:cNvPicPr>
            <a:picLocks noChangeAspect="1"/>
          </p:cNvPicPr>
          <p:nvPr/>
        </p:nvPicPr>
        <p:blipFill>
          <a:blip r:embed="rId3">
            <a:extLst/>
          </a:blip>
          <a:stretch>
            <a:fillRect/>
          </a:stretch>
        </p:blipFill>
        <p:spPr>
          <a:xfrm>
            <a:off x="13536175" y="3272854"/>
            <a:ext cx="9412437" cy="8366611"/>
          </a:xfrm>
          <a:prstGeom prst="rect">
            <a:avLst/>
          </a:prstGeom>
          <a:ln w="3175">
            <a:miter lim="400000"/>
          </a:ln>
        </p:spPr>
      </p:pic>
      <p:pic>
        <p:nvPicPr>
          <p:cNvPr id="392" name="lds-is.png"/>
          <p:cNvPicPr>
            <a:picLocks noChangeAspect="1"/>
          </p:cNvPicPr>
          <p:nvPr/>
        </p:nvPicPr>
        <p:blipFill>
          <a:blip r:embed="rId4">
            <a:extLst/>
          </a:blip>
          <a:stretch>
            <a:fillRect/>
          </a:stretch>
        </p:blipFill>
        <p:spPr>
          <a:xfrm>
            <a:off x="13536175" y="3272854"/>
            <a:ext cx="9412437" cy="8366611"/>
          </a:xfrm>
          <a:prstGeom prst="rect">
            <a:avLst/>
          </a:prstGeom>
          <a:ln w="3175">
            <a:miter lim="400000"/>
          </a:ln>
        </p:spPr>
      </p:pic>
      <p:pic>
        <p:nvPicPr>
          <p:cNvPr id="393" name="lds-ris.png"/>
          <p:cNvPicPr>
            <a:picLocks noChangeAspect="1"/>
          </p:cNvPicPr>
          <p:nvPr/>
        </p:nvPicPr>
        <p:blipFill>
          <a:blip r:embed="rId5">
            <a:extLst/>
          </a:blip>
          <a:stretch>
            <a:fillRect/>
          </a:stretch>
        </p:blipFill>
        <p:spPr>
          <a:xfrm>
            <a:off x="13536175" y="3272854"/>
            <a:ext cx="9412437" cy="8366611"/>
          </a:xfrm>
          <a:prstGeom prst="rect">
            <a:avLst/>
          </a:prstGeom>
          <a:ln w="3175">
            <a:miter lim="400000"/>
          </a:ln>
        </p:spPr>
      </p:pic>
      <p:pic>
        <p:nvPicPr>
          <p:cNvPr id="394" name="lds-pdis.png"/>
          <p:cNvPicPr>
            <a:picLocks noChangeAspect="1"/>
          </p:cNvPicPr>
          <p:nvPr/>
        </p:nvPicPr>
        <p:blipFill>
          <a:blip r:embed="rId6">
            <a:extLst/>
          </a:blip>
          <a:stretch>
            <a:fillRect/>
          </a:stretch>
        </p:blipFill>
        <p:spPr>
          <a:xfrm>
            <a:off x="13536175" y="3272854"/>
            <a:ext cx="9412437" cy="8366611"/>
          </a:xfrm>
          <a:prstGeom prst="rect">
            <a:avLst/>
          </a:prstGeom>
          <a:ln w="3175">
            <a:miter lim="400000"/>
          </a:ln>
        </p:spPr>
      </p:pic>
      <p:pic>
        <p:nvPicPr>
          <p:cNvPr id="395" name="lds-pdris.png"/>
          <p:cNvPicPr>
            <a:picLocks noChangeAspect="1"/>
          </p:cNvPicPr>
          <p:nvPr/>
        </p:nvPicPr>
        <p:blipFill>
          <a:blip r:embed="rId7">
            <a:extLst/>
          </a:blip>
          <a:stretch>
            <a:fillRect/>
          </a:stretch>
        </p:blipFill>
        <p:spPr>
          <a:xfrm>
            <a:off x="13536175" y="3272854"/>
            <a:ext cx="9412437" cy="8366611"/>
          </a:xfrm>
          <a:prstGeom prst="rect">
            <a:avLst/>
          </a:prstGeom>
          <a:ln w="3175">
            <a:miter lim="400000"/>
          </a:ln>
        </p:spPr>
      </p:pic>
      <p:pic>
        <p:nvPicPr>
          <p:cNvPr id="396" name="gw-icml-blank.png"/>
          <p:cNvPicPr>
            <a:picLocks noChangeAspect="1"/>
          </p:cNvPicPr>
          <p:nvPr/>
        </p:nvPicPr>
        <p:blipFill>
          <a:blip r:embed="rId8">
            <a:extLst/>
          </a:blip>
          <a:stretch>
            <a:fillRect/>
          </a:stretch>
        </p:blipFill>
        <p:spPr>
          <a:xfrm>
            <a:off x="2180214" y="3272854"/>
            <a:ext cx="9412438" cy="8366611"/>
          </a:xfrm>
          <a:prstGeom prst="rect">
            <a:avLst/>
          </a:prstGeom>
          <a:ln w="3175">
            <a:miter lim="400000"/>
          </a:ln>
        </p:spPr>
      </p:pic>
      <p:pic>
        <p:nvPicPr>
          <p:cNvPr id="397" name="gw-is.png"/>
          <p:cNvPicPr>
            <a:picLocks noChangeAspect="1"/>
          </p:cNvPicPr>
          <p:nvPr/>
        </p:nvPicPr>
        <p:blipFill>
          <a:blip r:embed="rId9">
            <a:extLst/>
          </a:blip>
          <a:stretch>
            <a:fillRect/>
          </a:stretch>
        </p:blipFill>
        <p:spPr>
          <a:xfrm>
            <a:off x="2180214" y="3272854"/>
            <a:ext cx="9412438" cy="8366611"/>
          </a:xfrm>
          <a:prstGeom prst="rect">
            <a:avLst/>
          </a:prstGeom>
          <a:ln w="3175">
            <a:miter lim="400000"/>
          </a:ln>
        </p:spPr>
      </p:pic>
      <p:pic>
        <p:nvPicPr>
          <p:cNvPr id="398" name="gw-ris.png"/>
          <p:cNvPicPr>
            <a:picLocks noChangeAspect="1"/>
          </p:cNvPicPr>
          <p:nvPr/>
        </p:nvPicPr>
        <p:blipFill>
          <a:blip r:embed="rId10">
            <a:extLst/>
          </a:blip>
          <a:stretch>
            <a:fillRect/>
          </a:stretch>
        </p:blipFill>
        <p:spPr>
          <a:xfrm>
            <a:off x="2180215" y="3272854"/>
            <a:ext cx="9412436" cy="8366611"/>
          </a:xfrm>
          <a:prstGeom prst="rect">
            <a:avLst/>
          </a:prstGeom>
          <a:ln w="3175">
            <a:miter lim="400000"/>
          </a:ln>
        </p:spPr>
      </p:pic>
      <p:pic>
        <p:nvPicPr>
          <p:cNvPr id="399" name="gw-wis.png"/>
          <p:cNvPicPr>
            <a:picLocks noChangeAspect="1"/>
          </p:cNvPicPr>
          <p:nvPr/>
        </p:nvPicPr>
        <p:blipFill>
          <a:blip r:embed="rId11">
            <a:extLst/>
          </a:blip>
          <a:stretch>
            <a:fillRect/>
          </a:stretch>
        </p:blipFill>
        <p:spPr>
          <a:xfrm>
            <a:off x="2180215" y="3272854"/>
            <a:ext cx="9412436" cy="8366611"/>
          </a:xfrm>
          <a:prstGeom prst="rect">
            <a:avLst/>
          </a:prstGeom>
          <a:ln w="3175">
            <a:miter lim="400000"/>
          </a:ln>
        </p:spPr>
      </p:pic>
      <p:pic>
        <p:nvPicPr>
          <p:cNvPr id="400" name="gw-wris.png"/>
          <p:cNvPicPr>
            <a:picLocks noChangeAspect="1"/>
          </p:cNvPicPr>
          <p:nvPr/>
        </p:nvPicPr>
        <p:blipFill>
          <a:blip r:embed="rId12">
            <a:extLst/>
          </a:blip>
          <a:stretch>
            <a:fillRect/>
          </a:stretch>
        </p:blipFill>
        <p:spPr>
          <a:xfrm>
            <a:off x="2180214" y="3272854"/>
            <a:ext cx="9412438" cy="8366611"/>
          </a:xfrm>
          <a:prstGeom prst="rect">
            <a:avLst/>
          </a:prstGeom>
          <a:ln w="3175">
            <a:miter lim="400000"/>
          </a:ln>
        </p:spPr>
      </p:pic>
      <p:pic>
        <p:nvPicPr>
          <p:cNvPr id="401" name="gw-wdr.png"/>
          <p:cNvPicPr>
            <a:picLocks noChangeAspect="1"/>
          </p:cNvPicPr>
          <p:nvPr/>
        </p:nvPicPr>
        <p:blipFill>
          <a:blip r:embed="rId13">
            <a:extLst/>
          </a:blip>
          <a:stretch>
            <a:fillRect/>
          </a:stretch>
        </p:blipFill>
        <p:spPr>
          <a:xfrm>
            <a:off x="2180214" y="3272854"/>
            <a:ext cx="9412438" cy="8366611"/>
          </a:xfrm>
          <a:prstGeom prst="rect">
            <a:avLst/>
          </a:prstGeom>
          <a:ln w="3175">
            <a:miter lim="400000"/>
          </a:ln>
        </p:spPr>
      </p:pic>
      <p:pic>
        <p:nvPicPr>
          <p:cNvPr id="402" name="gw-icml-all.png"/>
          <p:cNvPicPr>
            <a:picLocks noChangeAspect="1"/>
          </p:cNvPicPr>
          <p:nvPr/>
        </p:nvPicPr>
        <p:blipFill>
          <a:blip r:embed="rId14">
            <a:extLst/>
          </a:blip>
          <a:stretch>
            <a:fillRect/>
          </a:stretch>
        </p:blipFill>
        <p:spPr>
          <a:xfrm>
            <a:off x="2180215" y="3272854"/>
            <a:ext cx="9412436" cy="8366611"/>
          </a:xfrm>
          <a:prstGeom prst="rect">
            <a:avLst/>
          </a:prstGeom>
          <a:ln w="3175">
            <a:miter lim="400000"/>
          </a:ln>
        </p:spPr>
      </p:pic>
      <p:pic>
        <p:nvPicPr>
          <p:cNvPr id="403" name="lds-wis.png"/>
          <p:cNvPicPr>
            <a:picLocks noChangeAspect="1"/>
          </p:cNvPicPr>
          <p:nvPr/>
        </p:nvPicPr>
        <p:blipFill>
          <a:blip r:embed="rId15">
            <a:extLst/>
          </a:blip>
          <a:stretch>
            <a:fillRect/>
          </a:stretch>
        </p:blipFill>
        <p:spPr>
          <a:xfrm>
            <a:off x="13536175" y="3272854"/>
            <a:ext cx="9412437" cy="8366611"/>
          </a:xfrm>
          <a:prstGeom prst="rect">
            <a:avLst/>
          </a:prstGeom>
          <a:ln w="3175">
            <a:miter lim="400000"/>
          </a:ln>
        </p:spPr>
      </p:pic>
      <p:pic>
        <p:nvPicPr>
          <p:cNvPr id="404" name="lds-all.png"/>
          <p:cNvPicPr>
            <a:picLocks noChangeAspect="1"/>
          </p:cNvPicPr>
          <p:nvPr/>
        </p:nvPicPr>
        <p:blipFill>
          <a:blip r:embed="rId16">
            <a:extLst/>
          </a:blip>
          <a:stretch>
            <a:fillRect/>
          </a:stretch>
        </p:blipFill>
        <p:spPr>
          <a:xfrm>
            <a:off x="13536175" y="3272854"/>
            <a:ext cx="9412438" cy="8366611"/>
          </a:xfrm>
          <a:prstGeom prst="rect">
            <a:avLst/>
          </a:prstGeom>
          <a:ln w="3175">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4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40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4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391"/>
                                        </p:tgtEl>
                                        <p:attrNameLst>
                                          <p:attrName>style.visibility</p:attrName>
                                        </p:attrNameLst>
                                      </p:cBhvr>
                                      <p:to>
                                        <p:strVal val="visible"/>
                                      </p:to>
                                    </p:set>
                                  </p:childTnLst>
                                </p:cTn>
                              </p:par>
                            </p:childTnLst>
                          </p:cTn>
                        </p:par>
                        <p:par>
                          <p:cTn id="31" fill="hold">
                            <p:stCondLst>
                              <p:cond delay="0"/>
                            </p:stCondLst>
                            <p:childTnLst>
                              <p:par>
                                <p:cTn id="32" presetClass="entr" nodeType="afterEffect" presetSubtype="0" presetID="1" grpId="8" fill="hold">
                                  <p:stCondLst>
                                    <p:cond delay="0"/>
                                  </p:stCondLst>
                                  <p:iterate type="el" backwards="0">
                                    <p:tmAbs val="0"/>
                                  </p:iterate>
                                  <p:childTnLst>
                                    <p:set>
                                      <p:cBhvr>
                                        <p:cTn id="33" fill="hold"/>
                                        <p:tgtEl>
                                          <p:spTgt spid="38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0" presetID="1" grpId="9" fill="hold">
                                  <p:stCondLst>
                                    <p:cond delay="0"/>
                                  </p:stCondLst>
                                  <p:iterate type="el" backwards="0">
                                    <p:tmAbs val="0"/>
                                  </p:iterate>
                                  <p:childTnLst>
                                    <p:set>
                                      <p:cBhvr>
                                        <p:cTn id="37" fill="hold"/>
                                        <p:tgtEl>
                                          <p:spTgt spid="39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0" presetID="1" grpId="10" fill="hold">
                                  <p:stCondLst>
                                    <p:cond delay="0"/>
                                  </p:stCondLst>
                                  <p:iterate type="el" backwards="0">
                                    <p:tmAbs val="0"/>
                                  </p:iterate>
                                  <p:childTnLst>
                                    <p:set>
                                      <p:cBhvr>
                                        <p:cTn id="41" fill="hold"/>
                                        <p:tgtEl>
                                          <p:spTgt spid="39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Class="entr" nodeType="clickEffect" presetSubtype="0" presetID="1" grpId="11" fill="hold">
                                  <p:stCondLst>
                                    <p:cond delay="0"/>
                                  </p:stCondLst>
                                  <p:iterate type="el" backwards="0">
                                    <p:tmAbs val="0"/>
                                  </p:iterate>
                                  <p:childTnLst>
                                    <p:set>
                                      <p:cBhvr>
                                        <p:cTn id="45" fill="hold"/>
                                        <p:tgtEl>
                                          <p:spTgt spid="39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Class="entr" nodeType="clickEffect" presetSubtype="0" presetID="1" grpId="12" fill="hold">
                                  <p:stCondLst>
                                    <p:cond delay="0"/>
                                  </p:stCondLst>
                                  <p:iterate type="el" backwards="0">
                                    <p:tmAbs val="0"/>
                                  </p:iterate>
                                  <p:childTnLst>
                                    <p:set>
                                      <p:cBhvr>
                                        <p:cTn id="49" fill="hold"/>
                                        <p:tgtEl>
                                          <p:spTgt spid="39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Class="entr" nodeType="clickEffect" presetSubtype="0" presetID="1" grpId="13" fill="hold">
                                  <p:stCondLst>
                                    <p:cond delay="0"/>
                                  </p:stCondLst>
                                  <p:iterate type="el" backwards="0">
                                    <p:tmAbs val="0"/>
                                  </p:iterate>
                                  <p:childTnLst>
                                    <p:set>
                                      <p:cBhvr>
                                        <p:cTn id="53" fill="hold"/>
                                        <p:tgtEl>
                                          <p:spTgt spid="40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Class="entr" nodeType="clickEffect" presetSubtype="0" presetID="1" grpId="14" fill="hold">
                                  <p:stCondLst>
                                    <p:cond delay="0"/>
                                  </p:stCondLst>
                                  <p:iterate type="el" backwards="0">
                                    <p:tmAbs val="0"/>
                                  </p:iterate>
                                  <p:childTnLst>
                                    <p:set>
                                      <p:cBhvr>
                                        <p:cTn id="57" fill="hold"/>
                                        <p:tgtEl>
                                          <p:spTgt spid="4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2" grpId="6"/>
      <p:bldP build="whole" bldLvl="1" animBg="1" rev="0" advAuto="0" spid="393" grpId="10"/>
      <p:bldP build="whole" bldLvl="1" animBg="1" rev="0" advAuto="0" spid="397" grpId="1"/>
      <p:bldP build="whole" bldLvl="1" animBg="1" rev="0" advAuto="0" spid="395" grpId="12"/>
      <p:bldP build="whole" bldLvl="1" animBg="1" rev="0" advAuto="0" spid="404" grpId="14"/>
      <p:bldP build="whole" bldLvl="1" animBg="1" rev="0" advAuto="0" spid="394" grpId="11"/>
      <p:bldP build="whole" bldLvl="1" animBg="1" rev="0" advAuto="0" spid="399" grpId="3"/>
      <p:bldP build="whole" bldLvl="1" animBg="1" rev="0" advAuto="0" spid="401" grpId="5"/>
      <p:bldP build="whole" bldLvl="1" animBg="1" rev="0" advAuto="0" spid="403" grpId="13"/>
      <p:bldP build="whole" bldLvl="1" animBg="1" rev="0" advAuto="0" spid="400" grpId="4"/>
      <p:bldP build="whole" bldLvl="1" animBg="1" rev="0" advAuto="0" spid="391" grpId="7"/>
      <p:bldP build="whole" bldLvl="1" animBg="1" rev="0" advAuto="0" spid="398" grpId="2"/>
      <p:bldP build="whole" bldLvl="1" animBg="1" rev="0" advAuto="0" spid="389" grpId="8"/>
      <p:bldP build="whole" bldLvl="1" animBg="1" rev="0" advAuto="0" spid="392" grpId="9"/>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8" name="pasted-image.pdf"/>
          <p:cNvPicPr>
            <a:picLocks noChangeAspect="1"/>
          </p:cNvPicPr>
          <p:nvPr/>
        </p:nvPicPr>
        <p:blipFill>
          <a:blip r:embed="rId3">
            <a:extLst/>
          </a:blip>
          <a:srcRect l="38179" t="0" r="14322" b="0"/>
          <a:stretch>
            <a:fillRect/>
          </a:stretch>
        </p:blipFill>
        <p:spPr>
          <a:xfrm>
            <a:off x="1404311" y="6489775"/>
            <a:ext cx="9369487" cy="2274843"/>
          </a:xfrm>
          <a:prstGeom prst="rect">
            <a:avLst/>
          </a:prstGeom>
          <a:ln w="3175">
            <a:miter lim="400000"/>
          </a:ln>
        </p:spPr>
      </p:pic>
      <p:sp>
        <p:nvSpPr>
          <p:cNvPr id="409" name="Shape 40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10" name="Shape 410"/>
          <p:cNvSpPr/>
          <p:nvPr>
            <p:ph type="title" idx="4294967295"/>
          </p:nvPr>
        </p:nvSpPr>
        <p:spPr>
          <a:prstGeom prst="rect">
            <a:avLst/>
          </a:prstGeom>
        </p:spPr>
        <p:txBody>
          <a:bodyPr/>
          <a:lstStyle>
            <a:lvl1pPr defTabSz="808990">
              <a:defRPr sz="10976"/>
            </a:lvl1pPr>
          </a:lstStyle>
          <a:p>
            <a:pPr/>
            <a:r>
              <a:t>Non-Markovian Empirical Policies </a:t>
            </a:r>
          </a:p>
        </p:txBody>
      </p:sp>
      <p:pic>
        <p:nvPicPr>
          <p:cNvPr id="411" name="singlepath-blank.png"/>
          <p:cNvPicPr>
            <a:picLocks noChangeAspect="1"/>
          </p:cNvPicPr>
          <p:nvPr/>
        </p:nvPicPr>
        <p:blipFill>
          <a:blip r:embed="rId4">
            <a:extLst/>
          </a:blip>
          <a:stretch>
            <a:fillRect/>
          </a:stretch>
        </p:blipFill>
        <p:spPr>
          <a:xfrm>
            <a:off x="12419566" y="3098362"/>
            <a:ext cx="9740443" cy="8658171"/>
          </a:xfrm>
          <a:prstGeom prst="rect">
            <a:avLst/>
          </a:prstGeom>
          <a:ln w="3175">
            <a:miter lim="400000"/>
          </a:ln>
        </p:spPr>
      </p:pic>
      <p:sp>
        <p:nvSpPr>
          <p:cNvPr id="412" name="Shape 412"/>
          <p:cNvSpPr/>
          <p:nvPr/>
        </p:nvSpPr>
        <p:spPr>
          <a:xfrm>
            <a:off x="8220268" y="12015937"/>
            <a:ext cx="7943464" cy="805658"/>
          </a:xfrm>
          <a:prstGeom prst="rect">
            <a:avLst/>
          </a:prstGeom>
          <a:ln w="3175">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p>
            <a:pPr/>
            <a:r>
              <a:t>SinglePath MDP (horizon of 5)</a:t>
            </a:r>
          </a:p>
        </p:txBody>
      </p:sp>
      <p:pic>
        <p:nvPicPr>
          <p:cNvPr id="413" name="ois.png"/>
          <p:cNvPicPr>
            <a:picLocks noChangeAspect="1"/>
          </p:cNvPicPr>
          <p:nvPr/>
        </p:nvPicPr>
        <p:blipFill>
          <a:blip r:embed="rId5">
            <a:extLst/>
          </a:blip>
          <a:stretch>
            <a:fillRect/>
          </a:stretch>
        </p:blipFill>
        <p:spPr>
          <a:xfrm>
            <a:off x="12419567" y="3098362"/>
            <a:ext cx="9740443" cy="8658171"/>
          </a:xfrm>
          <a:prstGeom prst="rect">
            <a:avLst/>
          </a:prstGeom>
          <a:ln w="3175">
            <a:miter lim="400000"/>
          </a:ln>
        </p:spPr>
      </p:pic>
      <p:pic>
        <p:nvPicPr>
          <p:cNvPr id="414" name="ris-0.png"/>
          <p:cNvPicPr>
            <a:picLocks noChangeAspect="1"/>
          </p:cNvPicPr>
          <p:nvPr/>
        </p:nvPicPr>
        <p:blipFill>
          <a:blip r:embed="rId6">
            <a:extLst/>
          </a:blip>
          <a:stretch>
            <a:fillRect/>
          </a:stretch>
        </p:blipFill>
        <p:spPr>
          <a:xfrm>
            <a:off x="12419567" y="3098362"/>
            <a:ext cx="9740442" cy="8658171"/>
          </a:xfrm>
          <a:prstGeom prst="rect">
            <a:avLst/>
          </a:prstGeom>
          <a:ln w="3175">
            <a:miter lim="400000"/>
          </a:ln>
        </p:spPr>
      </p:pic>
      <p:pic>
        <p:nvPicPr>
          <p:cNvPr id="415" name="ris-n.png"/>
          <p:cNvPicPr>
            <a:picLocks noChangeAspect="1"/>
          </p:cNvPicPr>
          <p:nvPr/>
        </p:nvPicPr>
        <p:blipFill>
          <a:blip r:embed="rId7">
            <a:extLst/>
          </a:blip>
          <a:stretch>
            <a:fillRect/>
          </a:stretch>
        </p:blipFill>
        <p:spPr>
          <a:xfrm>
            <a:off x="12419567" y="3098362"/>
            <a:ext cx="9740443" cy="8658171"/>
          </a:xfrm>
          <a:prstGeom prst="rect">
            <a:avLst/>
          </a:prstGeom>
          <a:ln w="3175">
            <a:miter lim="400000"/>
          </a:ln>
        </p:spPr>
      </p:pic>
      <p:pic>
        <p:nvPicPr>
          <p:cNvPr id="416" name="reg.png"/>
          <p:cNvPicPr>
            <a:picLocks noChangeAspect="1"/>
          </p:cNvPicPr>
          <p:nvPr/>
        </p:nvPicPr>
        <p:blipFill>
          <a:blip r:embed="rId8">
            <a:extLst/>
          </a:blip>
          <a:stretch>
            <a:fillRect/>
          </a:stretch>
        </p:blipFill>
        <p:spPr>
          <a:xfrm>
            <a:off x="12419567" y="3098362"/>
            <a:ext cx="9740441" cy="8658171"/>
          </a:xfrm>
          <a:prstGeom prst="rect">
            <a:avLst/>
          </a:prstGeom>
          <a:ln w="3175">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11"/>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4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4" fill="hold">
                                  <p:stCondLst>
                                    <p:cond delay="0"/>
                                  </p:stCondLst>
                                  <p:iterate type="el" backwards="0">
                                    <p:tmAbs val="0"/>
                                  </p:iterate>
                                  <p:childTnLst>
                                    <p:set>
                                      <p:cBhvr>
                                        <p:cTn id="17" fill="hold"/>
                                        <p:tgtEl>
                                          <p:spTgt spid="413"/>
                                        </p:tgtEl>
                                        <p:attrNameLst>
                                          <p:attrName>style.visibility</p:attrName>
                                        </p:attrNameLst>
                                      </p:cBhvr>
                                      <p:to>
                                        <p:strVal val="visible"/>
                                      </p:to>
                                    </p:set>
                                  </p:childTnLst>
                                </p:cTn>
                              </p:par>
                            </p:childTnLst>
                          </p:cTn>
                        </p:par>
                        <p:par>
                          <p:cTn id="18" fill="hold">
                            <p:stCondLst>
                              <p:cond delay="0"/>
                            </p:stCondLst>
                            <p:childTnLst>
                              <p:par>
                                <p:cTn id="19" presetClass="exit" nodeType="afterEffect" presetSubtype="0" presetID="1" grpId="5" fill="hold">
                                  <p:stCondLst>
                                    <p:cond delay="0"/>
                                  </p:stCondLst>
                                  <p:iterate type="el" backwards="0">
                                    <p:tmAbs val="0"/>
                                  </p:iterate>
                                  <p:childTnLst>
                                    <p:set>
                                      <p:cBhvr>
                                        <p:cTn id="20" fill="hold">
                                          <p:stCondLst>
                                            <p:cond delay="0"/>
                                          </p:stCondLst>
                                        </p:cTn>
                                        <p:tgtEl>
                                          <p:spTgt spid="4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Class="exit" nodeType="clickEffect" presetSubtype="0" presetID="1" grpId="6" fill="hold">
                                  <p:stCondLst>
                                    <p:cond delay="0"/>
                                  </p:stCondLst>
                                  <p:iterate type="el" backwards="0">
                                    <p:tmAbs val="0"/>
                                  </p:iterate>
                                  <p:childTnLst>
                                    <p:set>
                                      <p:cBhvr>
                                        <p:cTn id="24" fill="hold">
                                          <p:stCondLst>
                                            <p:cond delay="0"/>
                                          </p:stCondLst>
                                        </p:cTn>
                                        <p:tgtEl>
                                          <p:spTgt spid="413"/>
                                        </p:tgtEl>
                                        <p:attrNameLst>
                                          <p:attrName>style.visibility</p:attrName>
                                        </p:attrNameLst>
                                      </p:cBhvr>
                                      <p:to>
                                        <p:strVal val="hidden"/>
                                      </p:to>
                                    </p:set>
                                  </p:childTnLst>
                                </p:cTn>
                              </p:par>
                            </p:childTnLst>
                          </p:cTn>
                        </p:par>
                        <p:par>
                          <p:cTn id="25" fill="hold">
                            <p:stCondLst>
                              <p:cond delay="0"/>
                            </p:stCondLst>
                            <p:childTnLst>
                              <p:par>
                                <p:cTn id="26" presetClass="entr" nodeType="afterEffect" presetSubtype="0" presetID="1" grpId="7" fill="hold">
                                  <p:stCondLst>
                                    <p:cond delay="0"/>
                                  </p:stCondLst>
                                  <p:iterate type="el" backwards="0">
                                    <p:tmAbs val="0"/>
                                  </p:iterate>
                                  <p:childTnLst>
                                    <p:set>
                                      <p:cBhvr>
                                        <p:cTn id="27" fill="hold"/>
                                        <p:tgtEl>
                                          <p:spTgt spid="41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Class="exit" nodeType="clickEffect" presetSubtype="0" presetID="1" grpId="8" fill="hold">
                                  <p:stCondLst>
                                    <p:cond delay="0"/>
                                  </p:stCondLst>
                                  <p:iterate type="el" backwards="0">
                                    <p:tmAbs val="0"/>
                                  </p:iterate>
                                  <p:childTnLst>
                                    <p:set>
                                      <p:cBhvr>
                                        <p:cTn id="31" fill="hold">
                                          <p:stCondLst>
                                            <p:cond delay="0"/>
                                          </p:stCondLst>
                                        </p:cTn>
                                        <p:tgtEl>
                                          <p:spTgt spid="414"/>
                                        </p:tgtEl>
                                        <p:attrNameLst>
                                          <p:attrName>style.visibility</p:attrName>
                                        </p:attrNameLst>
                                      </p:cBhvr>
                                      <p:to>
                                        <p:strVal val="hidden"/>
                                      </p:to>
                                    </p:set>
                                  </p:childTnLst>
                                </p:cTn>
                              </p:par>
                            </p:childTnLst>
                          </p:cTn>
                        </p:par>
                        <p:par>
                          <p:cTn id="32" fill="hold">
                            <p:stCondLst>
                              <p:cond delay="0"/>
                            </p:stCondLst>
                            <p:childTnLst>
                              <p:par>
                                <p:cTn id="33" presetClass="entr" nodeType="afterEffect" presetSubtype="0" presetID="1" grpId="9" fill="hold">
                                  <p:stCondLst>
                                    <p:cond delay="0"/>
                                  </p:stCondLst>
                                  <p:iterate type="el" backwards="0">
                                    <p:tmAbs val="0"/>
                                  </p:iterate>
                                  <p:childTnLst>
                                    <p:set>
                                      <p:cBhvr>
                                        <p:cTn id="34" fill="hold"/>
                                        <p:tgtEl>
                                          <p:spTgt spid="4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xit" nodeType="clickEffect" presetSubtype="0" presetID="1" grpId="10" fill="hold">
                                  <p:stCondLst>
                                    <p:cond delay="0"/>
                                  </p:stCondLst>
                                  <p:iterate type="el" backwards="0">
                                    <p:tmAbs val="0"/>
                                  </p:iterate>
                                  <p:childTnLst>
                                    <p:set>
                                      <p:cBhvr>
                                        <p:cTn id="38" fill="hold">
                                          <p:stCondLst>
                                            <p:cond delay="0"/>
                                          </p:stCondLst>
                                        </p:cTn>
                                        <p:tgtEl>
                                          <p:spTgt spid="415"/>
                                        </p:tgtEl>
                                        <p:attrNameLst>
                                          <p:attrName>style.visibility</p:attrName>
                                        </p:attrNameLst>
                                      </p:cBhvr>
                                      <p:to>
                                        <p:strVal val="hidden"/>
                                      </p:to>
                                    </p:set>
                                  </p:childTnLst>
                                </p:cTn>
                              </p:par>
                            </p:childTnLst>
                          </p:cTn>
                        </p:par>
                        <p:par>
                          <p:cTn id="39" fill="hold">
                            <p:stCondLst>
                              <p:cond delay="0"/>
                            </p:stCondLst>
                            <p:childTnLst>
                              <p:par>
                                <p:cTn id="40" presetClass="entr" nodeType="afterEffect" presetSubtype="0" presetID="1" grpId="11" fill="hold">
                                  <p:stCondLst>
                                    <p:cond delay="0"/>
                                  </p:stCondLst>
                                  <p:iterate type="el" backwards="0">
                                    <p:tmAbs val="0"/>
                                  </p:iterate>
                                  <p:childTnLst>
                                    <p:set>
                                      <p:cBhvr>
                                        <p:cTn id="41" fill="hold"/>
                                        <p:tgtEl>
                                          <p:spTgt spid="4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8" grpId="1"/>
      <p:bldP build="whole" bldLvl="1" animBg="1" rev="0" advAuto="0" spid="411" grpId="5"/>
      <p:bldP build="whole" bldLvl="1" animBg="1" rev="0" advAuto="0" spid="412" grpId="3"/>
      <p:bldP build="whole" bldLvl="1" animBg="1" rev="0" advAuto="0" spid="413" grpId="4"/>
      <p:bldP build="whole" bldLvl="1" animBg="1" rev="0" advAuto="0" spid="413" grpId="6"/>
      <p:bldP build="whole" bldLvl="1" animBg="1" rev="0" advAuto="0" spid="414" grpId="7"/>
      <p:bldP build="whole" bldLvl="1" animBg="1" rev="0" advAuto="0" spid="414" grpId="8"/>
      <p:bldP build="whole" bldLvl="1" animBg="1" rev="0" advAuto="0" spid="415" grpId="10"/>
      <p:bldP build="whole" bldLvl="1" animBg="1" rev="0" advAuto="0" spid="416" grpId="11"/>
      <p:bldP build="whole" bldLvl="1" animBg="1" rev="0" advAuto="0" spid="411" grpId="2"/>
      <p:bldP build="whole" bldLvl="1" animBg="1" rev="0" advAuto="0" spid="415" grpId="9"/>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0" name="Shape 42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21" name="Shape 421"/>
          <p:cNvSpPr/>
          <p:nvPr>
            <p:ph type="title" idx="4294967295"/>
          </p:nvPr>
        </p:nvSpPr>
        <p:spPr>
          <a:prstGeom prst="rect">
            <a:avLst/>
          </a:prstGeom>
        </p:spPr>
        <p:txBody>
          <a:bodyPr/>
          <a:lstStyle/>
          <a:p>
            <a:pPr/>
            <a:r>
              <a:t>Not Only for Off-Policy Data</a:t>
            </a:r>
          </a:p>
        </p:txBody>
      </p:sp>
      <p:sp>
        <p:nvSpPr>
          <p:cNvPr id="422" name="Shape 422"/>
          <p:cNvSpPr/>
          <p:nvPr/>
        </p:nvSpPr>
        <p:spPr>
          <a:xfrm>
            <a:off x="2071649" y="3826271"/>
            <a:ext cx="21005799" cy="5834858"/>
          </a:xfrm>
          <a:prstGeom prst="rect">
            <a:avLst/>
          </a:prstGeom>
          <a:ln w="3175">
            <a:miter lim="400000"/>
          </a:ln>
          <a:extLst>
            <a:ext uri="{C572A759-6A51-4108-AA02-DFA0A04FC94B}">
              <ma14:wrappingTextBoxFlag xmlns:ma14="http://schemas.microsoft.com/office/mac/drawingml/2011/main" val="1"/>
            </a:ext>
          </a:extLst>
        </p:spPr>
        <p:txBody>
          <a:bodyPr lIns="53578" tIns="53578" rIns="53578" bIns="53578" anchor="ctr">
            <a:spAutoFit/>
          </a:bodyPr>
          <a:lstStyle/>
          <a:p>
            <a:pPr>
              <a:lnSpc>
                <a:spcPct val="200000"/>
              </a:lnSpc>
            </a:pPr>
            <a:r>
              <a:t>Same results when behavior policy and evaluation policy are identical.</a:t>
            </a:r>
          </a:p>
          <a:p>
            <a:pPr marL="811388" indent="-811388">
              <a:lnSpc>
                <a:spcPct val="200000"/>
              </a:lnSpc>
              <a:buSzPct val="100000"/>
              <a:buAutoNum type="arabicPeriod" startAt="1"/>
            </a:pPr>
            <a:r>
              <a:t>Any Monte Carlo sampling method may suffer from sampling error.</a:t>
            </a:r>
          </a:p>
          <a:p>
            <a:pPr marL="811388" indent="-811388">
              <a:lnSpc>
                <a:spcPct val="200000"/>
              </a:lnSpc>
              <a:buSzPct val="100000"/>
              <a:buAutoNum type="arabicPeriod" startAt="1"/>
            </a:pPr>
            <a:r>
              <a:t>If we know the desired action probability we can potentially correct this error.</a:t>
            </a:r>
          </a:p>
          <a:p>
            <a:pPr marL="811388" indent="-811388">
              <a:lnSpc>
                <a:spcPct val="120000"/>
              </a:lnSpc>
              <a:buSzPct val="100000"/>
              <a:buAutoNum type="arabicPeriod" startAt="1"/>
            </a:pPr>
            <a:r>
              <a:t>Can correcting sampling error improve other types of reinforcement learning algorithms?</a:t>
            </a:r>
          </a:p>
        </p:txBody>
      </p:sp>
      <p:sp>
        <p:nvSpPr>
          <p:cNvPr id="423" name="Shape 423"/>
          <p:cNvSpPr/>
          <p:nvPr/>
        </p:nvSpPr>
        <p:spPr>
          <a:xfrm>
            <a:off x="1986444" y="9964935"/>
            <a:ext cx="20411113" cy="2469358"/>
          </a:xfrm>
          <a:prstGeom prst="rect">
            <a:avLst/>
          </a:prstGeom>
          <a:ln w="3175">
            <a:miter lim="400000"/>
          </a:ln>
          <a:extLst>
            <a:ext uri="{C572A759-6A51-4108-AA02-DFA0A04FC94B}">
              <ma14:wrappingTextBoxFlag xmlns:ma14="http://schemas.microsoft.com/office/mac/drawingml/2011/main" val="1"/>
            </a:ext>
          </a:extLst>
        </p:spPr>
        <p:txBody>
          <a:bodyPr lIns="53578" tIns="53578" rIns="53578" bIns="53578" anchor="ctr">
            <a:spAutoFit/>
          </a:bodyPr>
          <a:lstStyle/>
          <a:p>
            <a:pPr defTabSz="825500">
              <a:defRPr sz="5200"/>
            </a:pPr>
            <a:r>
              <a:t>Contribution 4: </a:t>
            </a:r>
          </a:p>
          <a:p>
            <a:pPr algn="ctr" defTabSz="825500">
              <a:defRPr sz="5200"/>
            </a:pPr>
            <a:r>
              <a:rPr>
                <a:solidFill>
                  <a:schemeClr val="accent5"/>
                </a:solidFill>
              </a:rPr>
              <a:t>Sampling error corrected</a:t>
            </a:r>
            <a:r>
              <a:t> policy gradient estimator that improves over Monte Carlo policy gradient estimators.</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2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2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2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2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42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2" fill="hold">
                                  <p:stCondLst>
                                    <p:cond delay="0"/>
                                  </p:stCondLst>
                                  <p:iterate type="el" backwards="0">
                                    <p:tmAbs val="0"/>
                                  </p:iterate>
                                  <p:childTnLst>
                                    <p:set>
                                      <p:cBhvr>
                                        <p:cTn id="24" fill="hold"/>
                                        <p:tgtEl>
                                          <p:spTgt spid="4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2" grpId="1"/>
      <p:bldP build="whole" bldLvl="1" animBg="1" rev="0" advAuto="0" spid="423" grpId="2"/>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27" name="policygradient.png"/>
          <p:cNvPicPr>
            <a:picLocks noChangeAspect="1"/>
          </p:cNvPicPr>
          <p:nvPr/>
        </p:nvPicPr>
        <p:blipFill>
          <a:blip r:embed="rId3">
            <a:extLst/>
          </a:blip>
          <a:stretch>
            <a:fillRect/>
          </a:stretch>
        </p:blipFill>
        <p:spPr>
          <a:xfrm>
            <a:off x="2454647" y="2739739"/>
            <a:ext cx="9690027" cy="8236522"/>
          </a:xfrm>
          <a:prstGeom prst="rect">
            <a:avLst/>
          </a:prstGeom>
          <a:ln w="3175">
            <a:miter lim="400000"/>
          </a:ln>
        </p:spPr>
      </p:pic>
      <p:sp>
        <p:nvSpPr>
          <p:cNvPr id="428" name="Shape 42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9" name="pasted-image.pdf"/>
          <p:cNvPicPr>
            <a:picLocks noChangeAspect="1"/>
          </p:cNvPicPr>
          <p:nvPr/>
        </p:nvPicPr>
        <p:blipFill>
          <a:blip r:embed="rId4">
            <a:extLst/>
          </a:blip>
          <a:stretch>
            <a:fillRect/>
          </a:stretch>
        </p:blipFill>
        <p:spPr>
          <a:xfrm>
            <a:off x="13002717" y="4839599"/>
            <a:ext cx="8318501" cy="927101"/>
          </a:xfrm>
          <a:prstGeom prst="rect">
            <a:avLst/>
          </a:prstGeom>
          <a:ln w="3175">
            <a:miter lim="400000"/>
          </a:ln>
        </p:spPr>
      </p:pic>
      <p:pic>
        <p:nvPicPr>
          <p:cNvPr id="430" name="pasted-image.pdf"/>
          <p:cNvPicPr>
            <a:picLocks noChangeAspect="1"/>
          </p:cNvPicPr>
          <p:nvPr/>
        </p:nvPicPr>
        <p:blipFill>
          <a:blip r:embed="rId5">
            <a:extLst/>
          </a:blip>
          <a:stretch>
            <a:fillRect/>
          </a:stretch>
        </p:blipFill>
        <p:spPr>
          <a:xfrm>
            <a:off x="6525408" y="11263784"/>
            <a:ext cx="13427378" cy="812769"/>
          </a:xfrm>
          <a:prstGeom prst="rect">
            <a:avLst/>
          </a:prstGeom>
          <a:ln w="3175">
            <a:miter lim="400000"/>
          </a:ln>
        </p:spPr>
      </p:pic>
      <p:pic>
        <p:nvPicPr>
          <p:cNvPr id="431" name="pasted-image.pdf"/>
          <p:cNvPicPr>
            <a:picLocks noChangeAspect="1"/>
          </p:cNvPicPr>
          <p:nvPr/>
        </p:nvPicPr>
        <p:blipFill>
          <a:blip r:embed="rId6">
            <a:extLst/>
          </a:blip>
          <a:stretch>
            <a:fillRect/>
          </a:stretch>
        </p:blipFill>
        <p:spPr>
          <a:xfrm>
            <a:off x="5971313" y="10663860"/>
            <a:ext cx="14535568" cy="2012618"/>
          </a:xfrm>
          <a:prstGeom prst="rect">
            <a:avLst/>
          </a:prstGeom>
          <a:ln w="3175">
            <a:miter lim="400000"/>
          </a:ln>
        </p:spPr>
      </p:pic>
      <p:sp>
        <p:nvSpPr>
          <p:cNvPr id="432" name="Shape 432"/>
          <p:cNvSpPr/>
          <p:nvPr/>
        </p:nvSpPr>
        <p:spPr>
          <a:xfrm>
            <a:off x="1689100" y="952500"/>
            <a:ext cx="21005800" cy="2286000"/>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defTabSz="764024">
              <a:defRPr sz="10044"/>
            </a:lvl1pPr>
          </a:lstStyle>
          <a:p>
            <a:pPr/>
            <a:r>
              <a:t>Sampling Error in Policy Gradient RL</a:t>
            </a:r>
          </a:p>
        </p:txBody>
      </p:sp>
      <p:sp>
        <p:nvSpPr>
          <p:cNvPr id="433" name="Shape 433"/>
          <p:cNvSpPr/>
          <p:nvPr/>
        </p:nvSpPr>
        <p:spPr>
          <a:xfrm flipH="1">
            <a:off x="10739730" y="5672007"/>
            <a:ext cx="2015221" cy="880980"/>
          </a:xfrm>
          <a:prstGeom prst="line">
            <a:avLst/>
          </a:prstGeom>
          <a:ln w="101600">
            <a:solidFill>
              <a:schemeClr val="accent5"/>
            </a:solidFill>
            <a:miter lim="400000"/>
            <a:tailEnd type="triangle"/>
          </a:ln>
        </p:spPr>
        <p:txBody>
          <a:bodyPr lIns="50800" tIns="50800" rIns="50800" bIns="50800" anchor="ctr"/>
          <a:lstStyle/>
          <a:p>
            <a:pPr algn="ctr" defTabSz="825500">
              <a:defRPr sz="3200"/>
            </a:pPr>
          </a:p>
        </p:txBody>
      </p:sp>
      <p:sp>
        <p:nvSpPr>
          <p:cNvPr id="434" name="Shape 434"/>
          <p:cNvSpPr/>
          <p:nvPr/>
        </p:nvSpPr>
        <p:spPr>
          <a:xfrm flipH="1" flipV="1">
            <a:off x="5179196" y="5158773"/>
            <a:ext cx="1122559" cy="1467951"/>
          </a:xfrm>
          <a:prstGeom prst="line">
            <a:avLst/>
          </a:prstGeom>
          <a:ln w="101600">
            <a:solidFill>
              <a:srgbClr val="000000"/>
            </a:solidFill>
            <a:miter lim="400000"/>
            <a:tailEnd type="triangle"/>
          </a:ln>
        </p:spPr>
        <p:txBody>
          <a:bodyPr lIns="50800" tIns="50800" rIns="50800" bIns="50800" anchor="ctr"/>
          <a:lstStyle/>
          <a:p>
            <a:pPr algn="ctr" defTabSz="825500">
              <a:defRPr sz="3200"/>
            </a:pPr>
          </a:p>
        </p:txBody>
      </p:sp>
      <p:pic>
        <p:nvPicPr>
          <p:cNvPr id="435" name="this-is-fine.jpg"/>
          <p:cNvPicPr>
            <a:picLocks noChangeAspect="1"/>
          </p:cNvPicPr>
          <p:nvPr/>
        </p:nvPicPr>
        <p:blipFill>
          <a:blip r:embed="rId7">
            <a:extLst/>
          </a:blip>
          <a:srcRect l="50644" t="23306" r="12287" b="21909"/>
          <a:stretch>
            <a:fillRect/>
          </a:stretch>
        </p:blipFill>
        <p:spPr>
          <a:xfrm>
            <a:off x="-37454" y="8171909"/>
            <a:ext cx="5649083" cy="5566056"/>
          </a:xfrm>
          <a:prstGeom prst="rect">
            <a:avLst/>
          </a:prstGeom>
          <a:ln w="3175">
            <a:miter lim="400000"/>
          </a:ln>
        </p:spPr>
      </p:pic>
      <p:sp>
        <p:nvSpPr>
          <p:cNvPr id="436" name="Shape 436"/>
          <p:cNvSpPr/>
          <p:nvPr/>
        </p:nvSpPr>
        <p:spPr>
          <a:xfrm>
            <a:off x="4704230" y="5141567"/>
            <a:ext cx="15862555" cy="3432866"/>
          </a:xfrm>
          <a:prstGeom prst="rect">
            <a:avLst/>
          </a:prstGeom>
          <a:solidFill>
            <a:srgbClr val="000000"/>
          </a:solidFill>
          <a:ln w="3175">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defTabSz="825500">
              <a:defRPr sz="3200">
                <a:solidFill>
                  <a:srgbClr val="FFFFFF"/>
                </a:solidFill>
              </a:defRPr>
            </a:pPr>
          </a:p>
        </p:txBody>
      </p:sp>
      <p:pic>
        <p:nvPicPr>
          <p:cNvPr id="437" name="pasted-image.pdf"/>
          <p:cNvPicPr>
            <a:picLocks noChangeAspect="1"/>
          </p:cNvPicPr>
          <p:nvPr/>
        </p:nvPicPr>
        <p:blipFill>
          <a:blip r:embed="rId8">
            <a:extLst/>
          </a:blip>
          <a:stretch>
            <a:fillRect/>
          </a:stretch>
        </p:blipFill>
        <p:spPr>
          <a:xfrm>
            <a:off x="5102491" y="6257063"/>
            <a:ext cx="15331392" cy="1309935"/>
          </a:xfrm>
          <a:prstGeom prst="rect">
            <a:avLst/>
          </a:prstGeom>
          <a:ln w="3175">
            <a:miter lim="400000"/>
          </a:ln>
        </p:spPr>
      </p:pic>
      <p:sp>
        <p:nvSpPr>
          <p:cNvPr id="438" name="Shape 438"/>
          <p:cNvSpPr/>
          <p:nvPr/>
        </p:nvSpPr>
        <p:spPr>
          <a:xfrm rot="20068158">
            <a:off x="8515350" y="7201005"/>
            <a:ext cx="2971490" cy="863601"/>
          </a:xfrm>
          <a:prstGeom prst="rect">
            <a:avLst/>
          </a:prstGeom>
          <a:ln w="3175">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b="1" sz="5000">
                <a:solidFill>
                  <a:schemeClr val="accent5"/>
                </a:solidFill>
                <a:latin typeface="Helvetica"/>
                <a:ea typeface="Helvetica"/>
                <a:cs typeface="Helvetica"/>
                <a:sym typeface="Helvetica"/>
              </a:defRPr>
            </a:lvl1pPr>
          </a:lstStyle>
          <a:p>
            <a:pPr/>
            <a:r>
              <a:t>Unknown</a:t>
            </a:r>
          </a:p>
        </p:txBody>
      </p:sp>
      <p:sp>
        <p:nvSpPr>
          <p:cNvPr id="439" name="Shape 439"/>
          <p:cNvSpPr/>
          <p:nvPr/>
        </p:nvSpPr>
        <p:spPr>
          <a:xfrm rot="20068158">
            <a:off x="12433620" y="7201005"/>
            <a:ext cx="2230451" cy="863601"/>
          </a:xfrm>
          <a:prstGeom prst="rect">
            <a:avLst/>
          </a:prstGeom>
          <a:ln w="3175">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b="1" sz="5000">
                <a:solidFill>
                  <a:schemeClr val="accent5"/>
                </a:solidFill>
                <a:latin typeface="Helvetica"/>
                <a:ea typeface="Helvetica"/>
                <a:cs typeface="Helvetica"/>
                <a:sym typeface="Helvetica"/>
              </a:defRPr>
            </a:lvl1pPr>
          </a:lstStyle>
          <a:p>
            <a:pPr/>
            <a:r>
              <a:t>Known</a:t>
            </a:r>
          </a:p>
        </p:txBody>
      </p:sp>
      <p:grpSp>
        <p:nvGrpSpPr>
          <p:cNvPr id="442" name="Group 442"/>
          <p:cNvGrpSpPr/>
          <p:nvPr/>
        </p:nvGrpSpPr>
        <p:grpSpPr>
          <a:xfrm>
            <a:off x="12311046" y="5888297"/>
            <a:ext cx="6988524" cy="2737082"/>
            <a:chOff x="0" y="0"/>
            <a:chExt cx="6988522" cy="2737081"/>
          </a:xfrm>
        </p:grpSpPr>
        <p:sp>
          <p:nvSpPr>
            <p:cNvPr id="440" name="Shape 440"/>
            <p:cNvSpPr/>
            <p:nvPr/>
          </p:nvSpPr>
          <p:spPr>
            <a:xfrm>
              <a:off x="0" y="1111481"/>
              <a:ext cx="6274282" cy="1625601"/>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825500">
                <a:defRPr sz="5000">
                  <a:solidFill>
                    <a:schemeClr val="accent5"/>
                  </a:solidFill>
                </a:defRPr>
              </a:lvl1pPr>
            </a:lstStyle>
            <a:p>
              <a:pPr/>
              <a:r>
                <a:t>State from policy’s state distribution.</a:t>
              </a:r>
            </a:p>
          </p:txBody>
        </p:sp>
        <p:sp>
          <p:nvSpPr>
            <p:cNvPr id="441" name="Shape 441"/>
            <p:cNvSpPr/>
            <p:nvPr/>
          </p:nvSpPr>
          <p:spPr>
            <a:xfrm flipV="1">
              <a:off x="5718522" y="0"/>
              <a:ext cx="1270001" cy="1270000"/>
            </a:xfrm>
            <a:prstGeom prst="line">
              <a:avLst/>
            </a:prstGeom>
            <a:noFill/>
            <a:ln w="101600" cap="flat">
              <a:solidFill>
                <a:schemeClr val="accent5"/>
              </a:solidFill>
              <a:prstDash val="solid"/>
              <a:miter lim="400000"/>
              <a:tailEnd type="triangle" w="med" len="med"/>
            </a:ln>
            <a:effectLst/>
          </p:spPr>
          <p:txBody>
            <a:bodyPr wrap="square" lIns="50800" tIns="50800" rIns="50800" bIns="50800" numCol="1" anchor="ctr">
              <a:noAutofit/>
            </a:bodyPr>
            <a:lstStyle/>
            <a:p>
              <a:pPr algn="ctr" defTabSz="825500">
                <a:defRPr sz="3200"/>
              </a:pPr>
            </a:p>
          </p:txBody>
        </p:sp>
      </p:grpSp>
      <p:grpSp>
        <p:nvGrpSpPr>
          <p:cNvPr id="445" name="Group 445"/>
          <p:cNvGrpSpPr/>
          <p:nvPr/>
        </p:nvGrpSpPr>
        <p:grpSpPr>
          <a:xfrm>
            <a:off x="13266751" y="5773139"/>
            <a:ext cx="6988523" cy="2356082"/>
            <a:chOff x="0" y="0"/>
            <a:chExt cx="6988522" cy="2356080"/>
          </a:xfrm>
        </p:grpSpPr>
        <p:sp>
          <p:nvSpPr>
            <p:cNvPr id="443" name="Shape 443"/>
            <p:cNvSpPr/>
            <p:nvPr/>
          </p:nvSpPr>
          <p:spPr>
            <a:xfrm>
              <a:off x="0" y="1492480"/>
              <a:ext cx="6274282" cy="863601"/>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825500">
                <a:defRPr sz="5000">
                  <a:solidFill>
                    <a:schemeClr val="accent5"/>
                  </a:solidFill>
                </a:defRPr>
              </a:lvl1pPr>
            </a:lstStyle>
            <a:p>
              <a:pPr/>
              <a:r>
                <a:t>Action from policy</a:t>
              </a:r>
            </a:p>
          </p:txBody>
        </p:sp>
        <p:sp>
          <p:nvSpPr>
            <p:cNvPr id="444" name="Shape 444"/>
            <p:cNvSpPr/>
            <p:nvPr/>
          </p:nvSpPr>
          <p:spPr>
            <a:xfrm flipV="1">
              <a:off x="5718522" y="0"/>
              <a:ext cx="1270001" cy="1270000"/>
            </a:xfrm>
            <a:prstGeom prst="line">
              <a:avLst/>
            </a:prstGeom>
            <a:noFill/>
            <a:ln w="101600" cap="flat">
              <a:solidFill>
                <a:schemeClr val="accent5"/>
              </a:solidFill>
              <a:prstDash val="solid"/>
              <a:miter lim="400000"/>
              <a:tailEnd type="triangle" w="med" len="med"/>
            </a:ln>
            <a:effectLst/>
          </p:spPr>
          <p:txBody>
            <a:bodyPr wrap="square" lIns="50800" tIns="50800" rIns="50800" bIns="50800" numCol="1" anchor="ctr">
              <a:noAutofit/>
            </a:bodyPr>
            <a:lstStyle/>
            <a:p>
              <a:pPr algn="ctr" defTabSz="825500">
                <a:defRPr sz="3200"/>
              </a:pPr>
            </a:p>
          </p:txBody>
        </p:sp>
      </p:grpSp>
      <p:grpSp>
        <p:nvGrpSpPr>
          <p:cNvPr id="448" name="Group 448"/>
          <p:cNvGrpSpPr/>
          <p:nvPr/>
        </p:nvGrpSpPr>
        <p:grpSpPr>
          <a:xfrm>
            <a:off x="10405392" y="5888297"/>
            <a:ext cx="6988523" cy="2737082"/>
            <a:chOff x="0" y="0"/>
            <a:chExt cx="6988522" cy="2737081"/>
          </a:xfrm>
        </p:grpSpPr>
        <p:sp>
          <p:nvSpPr>
            <p:cNvPr id="446" name="Shape 446"/>
            <p:cNvSpPr/>
            <p:nvPr/>
          </p:nvSpPr>
          <p:spPr>
            <a:xfrm>
              <a:off x="0" y="1111481"/>
              <a:ext cx="6274282" cy="1625601"/>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825500">
                <a:defRPr sz="5000">
                  <a:solidFill>
                    <a:schemeClr val="accent5"/>
                  </a:solidFill>
                </a:defRPr>
              </a:lvl1pPr>
            </a:lstStyle>
            <a:p>
              <a:pPr/>
              <a:r>
                <a:t>Expected reward following S,A</a:t>
              </a:r>
            </a:p>
          </p:txBody>
        </p:sp>
        <p:sp>
          <p:nvSpPr>
            <p:cNvPr id="447" name="Shape 447"/>
            <p:cNvSpPr/>
            <p:nvPr/>
          </p:nvSpPr>
          <p:spPr>
            <a:xfrm flipV="1">
              <a:off x="5718522" y="0"/>
              <a:ext cx="1270001" cy="1270000"/>
            </a:xfrm>
            <a:prstGeom prst="line">
              <a:avLst/>
            </a:prstGeom>
            <a:noFill/>
            <a:ln w="101600" cap="flat">
              <a:solidFill>
                <a:schemeClr val="accent5"/>
              </a:solidFill>
              <a:prstDash val="solid"/>
              <a:miter lim="400000"/>
              <a:tailEnd type="triangle" w="med" len="med"/>
            </a:ln>
            <a:effectLst/>
          </p:spPr>
          <p:txBody>
            <a:bodyPr wrap="square" lIns="50800" tIns="50800" rIns="50800" bIns="50800" numCol="1" anchor="ctr">
              <a:noAutofit/>
            </a:bodyPr>
            <a:lstStyle/>
            <a:p>
              <a:pPr algn="ctr" defTabSz="825500">
                <a:defRPr sz="3200"/>
              </a:pPr>
            </a:p>
          </p:txBody>
        </p:sp>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29"/>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43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4" fill="hold">
                                  <p:stCondLst>
                                    <p:cond delay="0"/>
                                  </p:stCondLst>
                                  <p:iterate type="el" backwards="0">
                                    <p:tmAbs val="0"/>
                                  </p:iterate>
                                  <p:childTnLst>
                                    <p:set>
                                      <p:cBhvr>
                                        <p:cTn id="17" fill="hold"/>
                                        <p:tgtEl>
                                          <p:spTgt spid="44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Class="exit" nodeType="clickEffect" presetSubtype="0" presetID="1" grpId="5" fill="hold">
                                  <p:stCondLst>
                                    <p:cond delay="0"/>
                                  </p:stCondLst>
                                  <p:iterate type="el" backwards="0">
                                    <p:tmAbs val="0"/>
                                  </p:iterate>
                                  <p:childTnLst>
                                    <p:set>
                                      <p:cBhvr>
                                        <p:cTn id="21" fill="hold">
                                          <p:stCondLst>
                                            <p:cond delay="0"/>
                                          </p:stCondLst>
                                        </p:cTn>
                                        <p:tgtEl>
                                          <p:spTgt spid="442"/>
                                        </p:tgtEl>
                                        <p:attrNameLst>
                                          <p:attrName>style.visibility</p:attrName>
                                        </p:attrNameLst>
                                      </p:cBhvr>
                                      <p:to>
                                        <p:strVal val="hidden"/>
                                      </p:to>
                                    </p:set>
                                  </p:childTnLst>
                                </p:cTn>
                              </p:par>
                            </p:childTnLst>
                          </p:cTn>
                        </p:par>
                        <p:par>
                          <p:cTn id="22" fill="hold">
                            <p:stCondLst>
                              <p:cond delay="0"/>
                            </p:stCondLst>
                            <p:childTnLst>
                              <p:par>
                                <p:cTn id="23" presetClass="entr" nodeType="afterEffect" presetSubtype="0" presetID="1" grpId="6" fill="hold">
                                  <p:stCondLst>
                                    <p:cond delay="0"/>
                                  </p:stCondLst>
                                  <p:iterate type="el" backwards="0">
                                    <p:tmAbs val="0"/>
                                  </p:iterate>
                                  <p:childTnLst>
                                    <p:set>
                                      <p:cBhvr>
                                        <p:cTn id="24" fill="hold"/>
                                        <p:tgtEl>
                                          <p:spTgt spid="4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xit" nodeType="clickEffect" presetSubtype="0" presetID="1" grpId="7" fill="hold">
                                  <p:stCondLst>
                                    <p:cond delay="0"/>
                                  </p:stCondLst>
                                  <p:iterate type="el" backwards="0">
                                    <p:tmAbs val="0"/>
                                  </p:iterate>
                                  <p:childTnLst>
                                    <p:set>
                                      <p:cBhvr>
                                        <p:cTn id="28" fill="hold">
                                          <p:stCondLst>
                                            <p:cond delay="0"/>
                                          </p:stCondLst>
                                        </p:cTn>
                                        <p:tgtEl>
                                          <p:spTgt spid="445"/>
                                        </p:tgtEl>
                                        <p:attrNameLst>
                                          <p:attrName>style.visibility</p:attrName>
                                        </p:attrNameLst>
                                      </p:cBhvr>
                                      <p:to>
                                        <p:strVal val="hidden"/>
                                      </p:to>
                                    </p:set>
                                  </p:childTnLst>
                                </p:cTn>
                              </p:par>
                            </p:childTnLst>
                          </p:cTn>
                        </p:par>
                        <p:par>
                          <p:cTn id="29" fill="hold">
                            <p:stCondLst>
                              <p:cond delay="0"/>
                            </p:stCondLst>
                            <p:childTnLst>
                              <p:par>
                                <p:cTn id="30" presetClass="entr" nodeType="afterEffect" presetSubtype="0" presetID="1" grpId="8" fill="hold">
                                  <p:stCondLst>
                                    <p:cond delay="0"/>
                                  </p:stCondLst>
                                  <p:iterate type="el" backwards="0">
                                    <p:tmAbs val="0"/>
                                  </p:iterate>
                                  <p:childTnLst>
                                    <p:set>
                                      <p:cBhvr>
                                        <p:cTn id="31" fill="hold"/>
                                        <p:tgtEl>
                                          <p:spTgt spid="44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Class="exit" nodeType="clickEffect" presetSubtype="0" presetID="1" grpId="9" fill="hold">
                                  <p:stCondLst>
                                    <p:cond delay="0"/>
                                  </p:stCondLst>
                                  <p:iterate type="el" backwards="0">
                                    <p:tmAbs val="0"/>
                                  </p:iterate>
                                  <p:childTnLst>
                                    <p:set>
                                      <p:cBhvr>
                                        <p:cTn id="35" fill="hold">
                                          <p:stCondLst>
                                            <p:cond delay="0"/>
                                          </p:stCondLst>
                                        </p:cTn>
                                        <p:tgtEl>
                                          <p:spTgt spid="44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0" presetID="1" grpId="10" fill="hold">
                                  <p:stCondLst>
                                    <p:cond delay="0"/>
                                  </p:stCondLst>
                                  <p:iterate type="el" backwards="0">
                                    <p:tmAbs val="0"/>
                                  </p:iterate>
                                  <p:childTnLst>
                                    <p:set>
                                      <p:cBhvr>
                                        <p:cTn id="39" fill="hold"/>
                                        <p:tgtEl>
                                          <p:spTgt spid="430"/>
                                        </p:tgtEl>
                                        <p:attrNameLst>
                                          <p:attrName>style.visibility</p:attrName>
                                        </p:attrNameLst>
                                      </p:cBhvr>
                                      <p:to>
                                        <p:strVal val="visible"/>
                                      </p:to>
                                    </p:set>
                                  </p:childTnLst>
                                </p:cTn>
                              </p:par>
                            </p:childTnLst>
                          </p:cTn>
                        </p:par>
                        <p:par>
                          <p:cTn id="40" fill="hold">
                            <p:stCondLst>
                              <p:cond delay="0"/>
                            </p:stCondLst>
                            <p:childTnLst>
                              <p:par>
                                <p:cTn id="41" presetClass="entr" nodeType="afterEffect" presetSubtype="0" presetID="1" grpId="11" fill="hold">
                                  <p:stCondLst>
                                    <p:cond delay="0"/>
                                  </p:stCondLst>
                                  <p:iterate type="el" backwards="0">
                                    <p:tmAbs val="0"/>
                                  </p:iterate>
                                  <p:childTnLst>
                                    <p:set>
                                      <p:cBhvr>
                                        <p:cTn id="42" fill="hold"/>
                                        <p:tgtEl>
                                          <p:spTgt spid="4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Class="exit" nodeType="clickEffect" presetSubtype="0" presetID="1" grpId="12" fill="hold">
                                  <p:stCondLst>
                                    <p:cond delay="0"/>
                                  </p:stCondLst>
                                  <p:iterate type="el" backwards="0">
                                    <p:tmAbs val="0"/>
                                  </p:iterate>
                                  <p:childTnLst>
                                    <p:set>
                                      <p:cBhvr>
                                        <p:cTn id="46" fill="hold">
                                          <p:stCondLst>
                                            <p:cond delay="0"/>
                                          </p:stCondLst>
                                        </p:cTn>
                                        <p:tgtEl>
                                          <p:spTgt spid="430"/>
                                        </p:tgtEl>
                                        <p:attrNameLst>
                                          <p:attrName>style.visibility</p:attrName>
                                        </p:attrNameLst>
                                      </p:cBhvr>
                                      <p:to>
                                        <p:strVal val="hidden"/>
                                      </p:to>
                                    </p:set>
                                  </p:childTnLst>
                                </p:cTn>
                              </p:par>
                            </p:childTnLst>
                          </p:cTn>
                        </p:par>
                        <p:par>
                          <p:cTn id="47" fill="hold">
                            <p:stCondLst>
                              <p:cond delay="0"/>
                            </p:stCondLst>
                            <p:childTnLst>
                              <p:par>
                                <p:cTn id="48" presetClass="entr" nodeType="afterEffect" presetSubtype="0" presetID="1" grpId="13" fill="hold">
                                  <p:stCondLst>
                                    <p:cond delay="0"/>
                                  </p:stCondLst>
                                  <p:iterate type="el" backwards="0">
                                    <p:tmAbs val="0"/>
                                  </p:iterate>
                                  <p:childTnLst>
                                    <p:set>
                                      <p:cBhvr>
                                        <p:cTn id="49" fill="hold"/>
                                        <p:tgtEl>
                                          <p:spTgt spid="43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Class="entr" nodeType="clickEffect" presetSubtype="0" presetID="1" grpId="14" fill="hold">
                                  <p:stCondLst>
                                    <p:cond delay="0"/>
                                  </p:stCondLst>
                                  <p:iterate type="el" backwards="0">
                                    <p:tmAbs val="0"/>
                                  </p:iterate>
                                  <p:childTnLst>
                                    <p:set>
                                      <p:cBhvr>
                                        <p:cTn id="53" fill="hold"/>
                                        <p:tgtEl>
                                          <p:spTgt spid="43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Class="entr" nodeType="clickEffect" presetSubtype="0" presetID="1" grpId="15" fill="hold">
                                  <p:stCondLst>
                                    <p:cond delay="0"/>
                                  </p:stCondLst>
                                  <p:iterate type="el" backwards="0">
                                    <p:tmAbs val="0"/>
                                  </p:iterate>
                                  <p:childTnLst>
                                    <p:set>
                                      <p:cBhvr>
                                        <p:cTn id="57" fill="hold"/>
                                        <p:tgtEl>
                                          <p:spTgt spid="436"/>
                                        </p:tgtEl>
                                        <p:attrNameLst>
                                          <p:attrName>style.visibility</p:attrName>
                                        </p:attrNameLst>
                                      </p:cBhvr>
                                      <p:to>
                                        <p:strVal val="visible"/>
                                      </p:to>
                                    </p:set>
                                  </p:childTnLst>
                                </p:cTn>
                              </p:par>
                            </p:childTnLst>
                          </p:cTn>
                        </p:par>
                        <p:par>
                          <p:cTn id="58" fill="hold">
                            <p:stCondLst>
                              <p:cond delay="0"/>
                            </p:stCondLst>
                            <p:childTnLst>
                              <p:par>
                                <p:cTn id="59" presetClass="entr" nodeType="afterEffect" presetSubtype="0" presetID="1" grpId="16" fill="hold">
                                  <p:stCondLst>
                                    <p:cond delay="0"/>
                                  </p:stCondLst>
                                  <p:iterate type="el" backwards="0">
                                    <p:tmAbs val="0"/>
                                  </p:iterate>
                                  <p:childTnLst>
                                    <p:set>
                                      <p:cBhvr>
                                        <p:cTn id="60" fill="hold"/>
                                        <p:tgtEl>
                                          <p:spTgt spid="43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Class="entr" nodeType="clickEffect" presetSubtype="0" presetID="1" grpId="17" fill="hold">
                                  <p:stCondLst>
                                    <p:cond delay="0"/>
                                  </p:stCondLst>
                                  <p:iterate type="el" backwards="0">
                                    <p:tmAbs val="0"/>
                                  </p:iterate>
                                  <p:childTnLst>
                                    <p:set>
                                      <p:cBhvr>
                                        <p:cTn id="64" fill="hold"/>
                                        <p:tgtEl>
                                          <p:spTgt spid="43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Class="entr" nodeType="clickEffect" presetSubtype="0" presetID="1" grpId="18" fill="hold">
                                  <p:stCondLst>
                                    <p:cond delay="0"/>
                                  </p:stCondLst>
                                  <p:iterate type="el" backwards="0">
                                    <p:tmAbs val="0"/>
                                  </p:iterate>
                                  <p:childTnLst>
                                    <p:set>
                                      <p:cBhvr>
                                        <p:cTn id="68" fill="hold"/>
                                        <p:tgtEl>
                                          <p:spTgt spid="4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5" grpId="6"/>
      <p:bldP build="whole" bldLvl="1" animBg="1" rev="0" advAuto="0" spid="445" grpId="7"/>
      <p:bldP build="whole" bldLvl="1" animBg="1" rev="0" advAuto="0" spid="427" grpId="1"/>
      <p:bldP build="whole" bldLvl="1" animBg="1" rev="0" advAuto="0" spid="430" grpId="10"/>
      <p:bldP build="whole" bldLvl="1" animBg="1" rev="0" advAuto="0" spid="434" grpId="11"/>
      <p:bldP build="whole" bldLvl="1" animBg="1" rev="0" advAuto="0" spid="429" grpId="2"/>
      <p:bldP build="whole" bldLvl="1" animBg="1" rev="0" advAuto="0" spid="430" grpId="12"/>
      <p:bldP build="whole" bldLvl="1" animBg="1" rev="0" advAuto="0" spid="435" grpId="14"/>
      <p:bldP build="whole" bldLvl="1" animBg="1" rev="0" advAuto="0" spid="442" grpId="4"/>
      <p:bldP build="whole" bldLvl="1" animBg="1" rev="0" advAuto="0" spid="442" grpId="5"/>
      <p:bldP build="whole" bldLvl="1" animBg="1" rev="0" advAuto="0" spid="439" grpId="18"/>
      <p:bldP build="whole" bldLvl="1" animBg="1" rev="0" advAuto="0" spid="431" grpId="13"/>
      <p:bldP build="whole" bldLvl="1" animBg="1" rev="0" advAuto="0" spid="433" grpId="3"/>
      <p:bldP build="whole" bldLvl="1" animBg="1" rev="0" advAuto="0" spid="448" grpId="8"/>
      <p:bldP build="whole" bldLvl="1" animBg="1" rev="0" advAuto="0" spid="448" grpId="9"/>
      <p:bldP build="whole" bldLvl="1" animBg="1" rev="0" advAuto="0" spid="438" grpId="17"/>
      <p:bldP build="whole" bldLvl="1" animBg="1" rev="0" advAuto="0" spid="437" grpId="16"/>
      <p:bldP build="whole" bldLvl="1" animBg="1" rev="0" advAuto="0" spid="436" grpId="15"/>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rgbClr val="6C6C6C"/>
            </a:gs>
            <a:gs pos="0">
              <a:srgbClr val="363636"/>
            </a:gs>
            <a:gs pos="71661">
              <a:srgbClr val="000000"/>
            </a:gs>
          </a:gsLst>
          <a:path path="circle">
            <a:fillToRect l="50000" t="50000" r="50000" b="50000"/>
          </a:path>
        </a:gradFill>
      </p:bgPr>
    </p:bg>
    <p:spTree>
      <p:nvGrpSpPr>
        <p:cNvPr id="1" name=""/>
        <p:cNvGrpSpPr/>
        <p:nvPr/>
      </p:nvGrpSpPr>
      <p:grpSpPr>
        <a:xfrm>
          <a:off x="0" y="0"/>
          <a:ext cx="0" cy="0"/>
          <a:chOff x="0" y="0"/>
          <a:chExt cx="0" cy="0"/>
        </a:xfrm>
      </p:grpSpPr>
      <p:sp>
        <p:nvSpPr>
          <p:cNvPr id="171" name="Shape 171"/>
          <p:cNvSpPr/>
          <p:nvPr>
            <p:ph type="title"/>
          </p:nvPr>
        </p:nvSpPr>
        <p:spPr>
          <a:xfrm>
            <a:off x="4278014" y="5602177"/>
            <a:ext cx="15827972" cy="2511646"/>
          </a:xfrm>
          <a:prstGeom prst="rect">
            <a:avLst/>
          </a:prstGeom>
        </p:spPr>
        <p:txBody>
          <a:bodyPr/>
          <a:lstStyle>
            <a:lvl1pPr defTabSz="690086">
              <a:defRPr sz="6299">
                <a:solidFill>
                  <a:srgbClr val="FFFFFF"/>
                </a:solidFill>
              </a:defRPr>
            </a:lvl1pPr>
          </a:lstStyle>
          <a:p>
            <a:pPr/>
            <a:r>
              <a:t>Can reinforcement learning be data efficient enough for real world applications?</a:t>
            </a:r>
          </a:p>
        </p:txBody>
      </p:sp>
    </p:spTree>
  </p:cSld>
  <p:clrMapOvr>
    <a:masterClrMapping/>
  </p:clrMapOvr>
  <p:transition xmlns:p14="http://schemas.microsoft.com/office/powerpoint/2010/main" spd="med" advClick="1" p14:dur="1000"/>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2" name="Shape 45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53" name="Shape 453"/>
          <p:cNvSpPr/>
          <p:nvPr/>
        </p:nvSpPr>
        <p:spPr>
          <a:xfrm>
            <a:off x="1689100" y="952500"/>
            <a:ext cx="21005800" cy="2286000"/>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a:defRPr sz="10800"/>
            </a:lvl1pPr>
          </a:lstStyle>
          <a:p>
            <a:pPr/>
            <a:r>
              <a:t>Monte Carlo Policy Gradient</a:t>
            </a:r>
          </a:p>
        </p:txBody>
      </p:sp>
      <p:sp>
        <p:nvSpPr>
          <p:cNvPr id="454" name="Shape 454"/>
          <p:cNvSpPr/>
          <p:nvPr/>
        </p:nvSpPr>
        <p:spPr>
          <a:xfrm>
            <a:off x="1641230" y="4374661"/>
            <a:ext cx="17236539" cy="3911601"/>
          </a:xfrm>
          <a:prstGeom prst="rect">
            <a:avLst/>
          </a:prstGeom>
          <a:ln w="3175">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854807" indent="-854807" defTabSz="825500">
              <a:lnSpc>
                <a:spcPct val="200000"/>
              </a:lnSpc>
              <a:buSzPct val="100000"/>
              <a:buAutoNum type="arabicPeriod" startAt="1"/>
              <a:defRPr sz="5000"/>
            </a:pPr>
            <a:r>
              <a:t>Execute current policy for m steps.</a:t>
            </a:r>
          </a:p>
          <a:p>
            <a:pPr marL="854807" indent="-854807" defTabSz="825500">
              <a:lnSpc>
                <a:spcPct val="200000"/>
              </a:lnSpc>
              <a:buSzPct val="100000"/>
              <a:buAutoNum type="arabicPeriod" startAt="1"/>
              <a:defRPr sz="5000"/>
            </a:pPr>
            <a:r>
              <a:t>Update policy with Monte Carlo policy gradient estimate.</a:t>
            </a:r>
          </a:p>
          <a:p>
            <a:pPr marL="854807" indent="-854807" defTabSz="825500">
              <a:lnSpc>
                <a:spcPct val="200000"/>
              </a:lnSpc>
              <a:buSzPct val="100000"/>
              <a:buAutoNum type="arabicPeriod" startAt="1"/>
              <a:defRPr sz="5000"/>
            </a:pPr>
            <a:r>
              <a:t>Throw away observed data and repeat (on-policy).</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5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5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5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54">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4" grpId="1"/>
    </p:bldLst>
  </p:timing>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56" name="robot.png"/>
          <p:cNvPicPr>
            <a:picLocks noChangeAspect="1"/>
          </p:cNvPicPr>
          <p:nvPr/>
        </p:nvPicPr>
        <p:blipFill>
          <a:blip r:embed="rId3">
            <a:extLst/>
          </a:blip>
          <a:stretch>
            <a:fillRect/>
          </a:stretch>
        </p:blipFill>
        <p:spPr>
          <a:xfrm>
            <a:off x="3067638" y="5127090"/>
            <a:ext cx="3745778" cy="4415313"/>
          </a:xfrm>
          <a:prstGeom prst="rect">
            <a:avLst/>
          </a:prstGeom>
          <a:ln w="3175">
            <a:miter lim="400000"/>
          </a:ln>
        </p:spPr>
      </p:pic>
      <p:sp>
        <p:nvSpPr>
          <p:cNvPr id="457" name="Shape 457"/>
          <p:cNvSpPr/>
          <p:nvPr/>
        </p:nvSpPr>
        <p:spPr>
          <a:xfrm>
            <a:off x="10478526" y="3300570"/>
            <a:ext cx="4661428" cy="805657"/>
          </a:xfrm>
          <a:prstGeom prst="rect">
            <a:avLst/>
          </a:prstGeom>
          <a:ln w="3175">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p>
            <a:pPr/>
            <a:r>
              <a:t>Proportion = 0.15</a:t>
            </a:r>
          </a:p>
        </p:txBody>
      </p:sp>
      <p:sp>
        <p:nvSpPr>
          <p:cNvPr id="458" name="Shape 458"/>
          <p:cNvSpPr/>
          <p:nvPr/>
        </p:nvSpPr>
        <p:spPr>
          <a:xfrm>
            <a:off x="10687606" y="10588665"/>
            <a:ext cx="4661428" cy="805657"/>
          </a:xfrm>
          <a:prstGeom prst="rect">
            <a:avLst/>
          </a:prstGeom>
          <a:ln w="3175">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p>
            <a:pPr/>
            <a:r>
              <a:t>Proportion = 0.85</a:t>
            </a:r>
          </a:p>
        </p:txBody>
      </p:sp>
      <p:sp>
        <p:nvSpPr>
          <p:cNvPr id="459" name="Shape 45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60" name="Shape 460"/>
          <p:cNvSpPr/>
          <p:nvPr/>
        </p:nvSpPr>
        <p:spPr>
          <a:xfrm>
            <a:off x="1689100" y="952500"/>
            <a:ext cx="21005800" cy="2286000"/>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a:defRPr sz="10800"/>
            </a:lvl1pPr>
          </a:lstStyle>
          <a:p>
            <a:pPr/>
            <a:r>
              <a:t>Sampling Error</a:t>
            </a:r>
          </a:p>
        </p:txBody>
      </p:sp>
      <p:sp>
        <p:nvSpPr>
          <p:cNvPr id="461" name="Shape 461"/>
          <p:cNvSpPr/>
          <p:nvPr/>
        </p:nvSpPr>
        <p:spPr>
          <a:xfrm>
            <a:off x="17628407" y="8611096"/>
            <a:ext cx="3108525" cy="3061197"/>
          </a:xfrm>
          <a:prstGeom prst="ellipse">
            <a:avLst/>
          </a:prstGeom>
          <a:gradFill>
            <a:gsLst>
              <a:gs pos="0">
                <a:srgbClr val="FBFBFB"/>
              </a:gs>
              <a:gs pos="100000">
                <a:srgbClr val="BEBEBE"/>
              </a:gs>
            </a:gsLst>
            <a:lin ang="5400000"/>
          </a:grad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lstStyle/>
          <a:p>
            <a:pPr algn="ctr">
              <a:defRPr sz="4000"/>
            </a:pPr>
            <a:r>
              <a:t>Action</a:t>
            </a:r>
          </a:p>
          <a:p>
            <a:pPr algn="ctr">
              <a:defRPr sz="4000"/>
            </a:pPr>
            <a:r>
              <a:t>B</a:t>
            </a:r>
          </a:p>
        </p:txBody>
      </p:sp>
      <p:sp>
        <p:nvSpPr>
          <p:cNvPr id="462" name="Shape 462"/>
          <p:cNvSpPr/>
          <p:nvPr/>
        </p:nvSpPr>
        <p:spPr>
          <a:xfrm rot="21022597">
            <a:off x="8074072" y="4791574"/>
            <a:ext cx="9110746" cy="1377635"/>
          </a:xfrm>
          <a:custGeom>
            <a:avLst/>
            <a:gdLst/>
            <a:ahLst/>
            <a:cxnLst>
              <a:cxn ang="0">
                <a:pos x="wd2" y="hd2"/>
              </a:cxn>
              <a:cxn ang="5400000">
                <a:pos x="wd2" y="hd2"/>
              </a:cxn>
              <a:cxn ang="10800000">
                <a:pos x="wd2" y="hd2"/>
              </a:cxn>
              <a:cxn ang="16200000">
                <a:pos x="wd2" y="hd2"/>
              </a:cxn>
            </a:cxnLst>
            <a:rect l="0" t="0" r="r" b="b"/>
            <a:pathLst>
              <a:path w="21600" h="20390" fill="norm" stroke="1" extrusionOk="0">
                <a:moveTo>
                  <a:pt x="0" y="20390"/>
                </a:moveTo>
                <a:cubicBezTo>
                  <a:pt x="3329" y="10698"/>
                  <a:pt x="6882" y="4352"/>
                  <a:pt x="10529" y="1587"/>
                </a:cubicBezTo>
                <a:cubicBezTo>
                  <a:pt x="14218" y="-1210"/>
                  <a:pt x="17956" y="-305"/>
                  <a:pt x="21600" y="4268"/>
                </a:cubicBezTo>
              </a:path>
            </a:pathLst>
          </a:custGeom>
          <a:ln w="127000">
            <a:solidFill>
              <a:srgbClr val="85888D"/>
            </a:solidFill>
            <a:miter lim="400000"/>
            <a:tailEnd type="triangle"/>
          </a:ln>
        </p:spPr>
        <p:txBody>
          <a:bodyPr lIns="53578" tIns="53578" rIns="53578" bIns="53578" anchor="ctr"/>
          <a:lstStyle/>
          <a:p>
            <a:pPr algn="ctr">
              <a:defRPr sz="3000"/>
            </a:pPr>
          </a:p>
        </p:txBody>
      </p:sp>
      <p:sp>
        <p:nvSpPr>
          <p:cNvPr id="463" name="Shape 463"/>
          <p:cNvSpPr/>
          <p:nvPr/>
        </p:nvSpPr>
        <p:spPr>
          <a:xfrm rot="525308">
            <a:off x="8282168" y="9116654"/>
            <a:ext cx="9046073" cy="1013141"/>
          </a:xfrm>
          <a:custGeom>
            <a:avLst/>
            <a:gdLst/>
            <a:ahLst/>
            <a:cxnLst>
              <a:cxn ang="0">
                <a:pos x="wd2" y="hd2"/>
              </a:cxn>
              <a:cxn ang="5400000">
                <a:pos x="wd2" y="hd2"/>
              </a:cxn>
              <a:cxn ang="10800000">
                <a:pos x="wd2" y="hd2"/>
              </a:cxn>
              <a:cxn ang="16200000">
                <a:pos x="wd2" y="hd2"/>
              </a:cxn>
            </a:cxnLst>
            <a:rect l="0" t="0" r="r" b="b"/>
            <a:pathLst>
              <a:path w="21600" h="20166" fill="norm" stroke="1" extrusionOk="0">
                <a:moveTo>
                  <a:pt x="0" y="0"/>
                </a:moveTo>
                <a:cubicBezTo>
                  <a:pt x="3092" y="8846"/>
                  <a:pt x="6291" y="14835"/>
                  <a:pt x="9540" y="17861"/>
                </a:cubicBezTo>
                <a:cubicBezTo>
                  <a:pt x="13555" y="21600"/>
                  <a:pt x="17612" y="20787"/>
                  <a:pt x="21600" y="15444"/>
                </a:cubicBezTo>
              </a:path>
            </a:pathLst>
          </a:custGeom>
          <a:ln w="127000">
            <a:solidFill>
              <a:srgbClr val="85888D"/>
            </a:solidFill>
            <a:miter lim="400000"/>
            <a:tailEnd type="triangle"/>
          </a:ln>
        </p:spPr>
        <p:txBody>
          <a:bodyPr lIns="53578" tIns="53578" rIns="53578" bIns="53578" anchor="ctr"/>
          <a:lstStyle/>
          <a:p>
            <a:pPr algn="ctr">
              <a:defRPr sz="3000"/>
            </a:pPr>
          </a:p>
        </p:txBody>
      </p:sp>
      <p:sp>
        <p:nvSpPr>
          <p:cNvPr id="464" name="Shape 464"/>
          <p:cNvSpPr/>
          <p:nvPr/>
        </p:nvSpPr>
        <p:spPr>
          <a:xfrm>
            <a:off x="17628407" y="2997200"/>
            <a:ext cx="3108525" cy="3061197"/>
          </a:xfrm>
          <a:prstGeom prst="ellipse">
            <a:avLst/>
          </a:prstGeom>
          <a:gradFill>
            <a:gsLst>
              <a:gs pos="0">
                <a:srgbClr val="FBFBFB"/>
              </a:gs>
              <a:gs pos="100000">
                <a:srgbClr val="BEBEBE"/>
              </a:gs>
            </a:gsLst>
            <a:lin ang="5400000"/>
          </a:grad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lstStyle/>
          <a:p>
            <a:pPr algn="ctr">
              <a:defRPr sz="4000"/>
            </a:pPr>
            <a:r>
              <a:t>Action</a:t>
            </a:r>
          </a:p>
          <a:p>
            <a:pPr algn="ctr">
              <a:defRPr sz="4000"/>
            </a:pPr>
            <a:r>
              <a:t>A</a:t>
            </a:r>
          </a:p>
        </p:txBody>
      </p:sp>
      <p:sp>
        <p:nvSpPr>
          <p:cNvPr id="465" name="Shape 465"/>
          <p:cNvSpPr/>
          <p:nvPr/>
        </p:nvSpPr>
        <p:spPr>
          <a:xfrm>
            <a:off x="11562433" y="5845571"/>
            <a:ext cx="4715174" cy="805658"/>
          </a:xfrm>
          <a:prstGeom prst="rect">
            <a:avLst/>
          </a:prstGeom>
          <a:ln w="3175">
            <a:miter lim="400000"/>
          </a:ln>
          <a:extLst>
            <a:ext uri="{C572A759-6A51-4108-AA02-DFA0A04FC94B}">
              <ma14:wrappingTextBoxFlag xmlns:ma14="http://schemas.microsoft.com/office/mac/drawingml/2011/main" val="1"/>
            </a:ext>
          </a:extLst>
        </p:spPr>
        <p:txBody>
          <a:bodyPr lIns="53578" tIns="53578" rIns="53578" bIns="53578" anchor="ctr">
            <a:spAutoFit/>
          </a:bodyPr>
          <a:lstStyle/>
          <a:p>
            <a:pPr/>
            <a:r>
              <a:t>Probability = 0.15</a:t>
            </a:r>
          </a:p>
        </p:txBody>
      </p:sp>
      <p:sp>
        <p:nvSpPr>
          <p:cNvPr id="466" name="Shape 466"/>
          <p:cNvSpPr/>
          <p:nvPr/>
        </p:nvSpPr>
        <p:spPr>
          <a:xfrm>
            <a:off x="11562433" y="8183494"/>
            <a:ext cx="4715174" cy="805657"/>
          </a:xfrm>
          <a:prstGeom prst="rect">
            <a:avLst/>
          </a:prstGeom>
          <a:ln w="3175">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p>
            <a:pPr/>
            <a:r>
              <a:t>Probability = 0.85</a:t>
            </a:r>
          </a:p>
        </p:txBody>
      </p:sp>
      <p:sp>
        <p:nvSpPr>
          <p:cNvPr id="467" name="Shape 467"/>
          <p:cNvSpPr/>
          <p:nvPr/>
        </p:nvSpPr>
        <p:spPr>
          <a:xfrm>
            <a:off x="10467201" y="3313270"/>
            <a:ext cx="4336613" cy="805657"/>
          </a:xfrm>
          <a:prstGeom prst="rect">
            <a:avLst/>
          </a:prstGeom>
          <a:ln w="3175">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p>
            <a:pPr/>
            <a:r>
              <a:t>Proportion = 0.1</a:t>
            </a:r>
          </a:p>
        </p:txBody>
      </p:sp>
      <p:sp>
        <p:nvSpPr>
          <p:cNvPr id="468" name="Shape 468"/>
          <p:cNvSpPr/>
          <p:nvPr/>
        </p:nvSpPr>
        <p:spPr>
          <a:xfrm>
            <a:off x="10653633" y="10633967"/>
            <a:ext cx="4336613" cy="805658"/>
          </a:xfrm>
          <a:prstGeom prst="rect">
            <a:avLst/>
          </a:prstGeom>
          <a:ln w="3175">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p>
            <a:pPr/>
            <a:r>
              <a:t>Proportion = 0.9</a:t>
            </a:r>
          </a:p>
        </p:txBody>
      </p:sp>
      <p:sp>
        <p:nvSpPr>
          <p:cNvPr id="469" name="Shape 469"/>
          <p:cNvSpPr/>
          <p:nvPr/>
        </p:nvSpPr>
        <p:spPr>
          <a:xfrm>
            <a:off x="3454610" y="6266999"/>
            <a:ext cx="17474780" cy="2135494"/>
          </a:xfrm>
          <a:prstGeom prst="rect">
            <a:avLst/>
          </a:prstGeom>
          <a:solidFill>
            <a:srgbClr val="FFFFFF"/>
          </a:solidFill>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defRPr sz="5000"/>
            </a:lvl1pPr>
          </a:lstStyle>
          <a:p>
            <a:pPr/>
            <a:r>
              <a:t>For a finite amount of data, it may appear that the wrong policy generated the data.</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64"/>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462"/>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465"/>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461"/>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466"/>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6" fill="hold">
                                  <p:stCondLst>
                                    <p:cond delay="0"/>
                                  </p:stCondLst>
                                  <p:iterate type="el" backwards="0">
                                    <p:tmAbs val="0"/>
                                  </p:iterate>
                                  <p:childTnLst>
                                    <p:set>
                                      <p:cBhvr>
                                        <p:cTn id="21" fill="hold"/>
                                        <p:tgtEl>
                                          <p:spTgt spid="46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0" presetID="1" grpId="7" fill="hold">
                                  <p:stCondLst>
                                    <p:cond delay="0"/>
                                  </p:stCondLst>
                                  <p:iterate type="el" backwards="0">
                                    <p:tmAbs val="0"/>
                                  </p:iterate>
                                  <p:childTnLst>
                                    <p:set>
                                      <p:cBhvr>
                                        <p:cTn id="25" fill="hold"/>
                                        <p:tgtEl>
                                          <p:spTgt spid="467"/>
                                        </p:tgtEl>
                                        <p:attrNameLst>
                                          <p:attrName>style.visibility</p:attrName>
                                        </p:attrNameLst>
                                      </p:cBhvr>
                                      <p:to>
                                        <p:strVal val="visible"/>
                                      </p:to>
                                    </p:set>
                                  </p:childTnLst>
                                </p:cTn>
                              </p:par>
                            </p:childTnLst>
                          </p:cTn>
                        </p:par>
                        <p:par>
                          <p:cTn id="26" fill="hold">
                            <p:stCondLst>
                              <p:cond delay="0"/>
                            </p:stCondLst>
                            <p:childTnLst>
                              <p:par>
                                <p:cTn id="27" presetClass="entr" nodeType="afterEffect" presetSubtype="0" presetID="1" grpId="8" fill="hold">
                                  <p:stCondLst>
                                    <p:cond delay="0"/>
                                  </p:stCondLst>
                                  <p:iterate type="el" backwards="0">
                                    <p:tmAbs val="0"/>
                                  </p:iterate>
                                  <p:childTnLst>
                                    <p:set>
                                      <p:cBhvr>
                                        <p:cTn id="28" fill="hold"/>
                                        <p:tgtEl>
                                          <p:spTgt spid="46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9" fill="hold">
                                  <p:stCondLst>
                                    <p:cond delay="0"/>
                                  </p:stCondLst>
                                  <p:iterate type="el" backwards="0">
                                    <p:tmAbs val="0"/>
                                  </p:iterate>
                                  <p:childTnLst>
                                    <p:set>
                                      <p:cBhvr>
                                        <p:cTn id="32" fill="hold"/>
                                        <p:tgtEl>
                                          <p:spTgt spid="46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xit" nodeType="clickEffect" presetSubtype="0" presetID="1" grpId="10" fill="hold">
                                  <p:stCondLst>
                                    <p:cond delay="0"/>
                                  </p:stCondLst>
                                  <p:iterate type="el" backwards="0">
                                    <p:tmAbs val="0"/>
                                  </p:iterate>
                                  <p:childTnLst>
                                    <p:set>
                                      <p:cBhvr>
                                        <p:cTn id="36" fill="hold">
                                          <p:stCondLst>
                                            <p:cond delay="0"/>
                                          </p:stCondLst>
                                        </p:cTn>
                                        <p:tgtEl>
                                          <p:spTgt spid="46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1" fill="hold">
                                  <p:stCondLst>
                                    <p:cond delay="0"/>
                                  </p:stCondLst>
                                  <p:iterate type="el" backwards="0">
                                    <p:tmAbs val="0"/>
                                  </p:iterate>
                                  <p:childTnLst>
                                    <p:set>
                                      <p:cBhvr>
                                        <p:cTn id="40" fill="hold"/>
                                        <p:tgtEl>
                                          <p:spTgt spid="457"/>
                                        </p:tgtEl>
                                        <p:attrNameLst>
                                          <p:attrName>style.visibility</p:attrName>
                                        </p:attrNameLst>
                                      </p:cBhvr>
                                      <p:to>
                                        <p:strVal val="visible"/>
                                      </p:to>
                                    </p:set>
                                  </p:childTnLst>
                                </p:cTn>
                              </p:par>
                            </p:childTnLst>
                          </p:cTn>
                        </p:par>
                        <p:par>
                          <p:cTn id="41" fill="hold">
                            <p:stCondLst>
                              <p:cond delay="0"/>
                            </p:stCondLst>
                            <p:childTnLst>
                              <p:par>
                                <p:cTn id="42" presetClass="entr" nodeType="afterEffect" presetSubtype="0" presetID="1" grpId="12" fill="hold">
                                  <p:stCondLst>
                                    <p:cond delay="0"/>
                                  </p:stCondLst>
                                  <p:iterate type="el" backwards="0">
                                    <p:tmAbs val="0"/>
                                  </p:iterate>
                                  <p:childTnLst>
                                    <p:set>
                                      <p:cBhvr>
                                        <p:cTn id="43" fill="hold"/>
                                        <p:tgtEl>
                                          <p:spTgt spid="458"/>
                                        </p:tgtEl>
                                        <p:attrNameLst>
                                          <p:attrName>style.visibility</p:attrName>
                                        </p:attrNameLst>
                                      </p:cBhvr>
                                      <p:to>
                                        <p:strVal val="visible"/>
                                      </p:to>
                                    </p:set>
                                  </p:childTnLst>
                                </p:cTn>
                              </p:par>
                            </p:childTnLst>
                          </p:cTn>
                        </p:par>
                        <p:par>
                          <p:cTn id="44" fill="hold">
                            <p:stCondLst>
                              <p:cond delay="0"/>
                            </p:stCondLst>
                            <p:childTnLst>
                              <p:par>
                                <p:cTn id="45" presetClass="exit" nodeType="afterEffect" presetSubtype="0" presetID="1" grpId="13" fill="hold">
                                  <p:stCondLst>
                                    <p:cond delay="0"/>
                                  </p:stCondLst>
                                  <p:iterate type="el" backwards="0">
                                    <p:tmAbs val="0"/>
                                  </p:iterate>
                                  <p:childTnLst>
                                    <p:set>
                                      <p:cBhvr>
                                        <p:cTn id="46" fill="hold">
                                          <p:stCondLst>
                                            <p:cond delay="0"/>
                                          </p:stCondLst>
                                        </p:cTn>
                                        <p:tgtEl>
                                          <p:spTgt spid="468"/>
                                        </p:tgtEl>
                                        <p:attrNameLst>
                                          <p:attrName>style.visibility</p:attrName>
                                        </p:attrNameLst>
                                      </p:cBhvr>
                                      <p:to>
                                        <p:strVal val="hidden"/>
                                      </p:to>
                                    </p:set>
                                  </p:childTnLst>
                                </p:cTn>
                              </p:par>
                            </p:childTnLst>
                          </p:cTn>
                        </p:par>
                        <p:par>
                          <p:cTn id="47" fill="hold">
                            <p:stCondLst>
                              <p:cond delay="0"/>
                            </p:stCondLst>
                            <p:childTnLst>
                              <p:par>
                                <p:cTn id="48" presetClass="exit" nodeType="afterEffect" presetSubtype="0" presetID="1" grpId="14" fill="hold">
                                  <p:stCondLst>
                                    <p:cond delay="0"/>
                                  </p:stCondLst>
                                  <p:iterate type="el" backwards="0">
                                    <p:tmAbs val="0"/>
                                  </p:iterate>
                                  <p:childTnLst>
                                    <p:set>
                                      <p:cBhvr>
                                        <p:cTn id="49" fill="hold">
                                          <p:stCondLst>
                                            <p:cond delay="0"/>
                                          </p:stCondLst>
                                        </p:cTn>
                                        <p:tgtEl>
                                          <p:spTgt spid="46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5" grpId="3"/>
      <p:bldP build="whole" bldLvl="1" animBg="1" rev="0" advAuto="0" spid="466" grpId="5"/>
      <p:bldP build="whole" bldLvl="1" animBg="1" rev="0" advAuto="0" spid="469" grpId="9"/>
      <p:bldP build="whole" bldLvl="1" animBg="1" rev="0" advAuto="0" spid="469" grpId="10"/>
      <p:bldP build="whole" bldLvl="1" animBg="1" rev="0" advAuto="0" spid="468" grpId="13"/>
      <p:bldP build="whole" bldLvl="1" animBg="1" rev="0" advAuto="0" spid="467" grpId="7"/>
      <p:bldP build="whole" bldLvl="1" animBg="1" rev="0" advAuto="0" spid="458" grpId="12"/>
      <p:bldP build="whole" bldLvl="1" animBg="1" rev="0" advAuto="0" spid="464" grpId="1"/>
      <p:bldP build="whole" bldLvl="1" animBg="1" rev="0" advAuto="0" spid="457" grpId="11"/>
      <p:bldP build="whole" bldLvl="1" animBg="1" rev="0" advAuto="0" spid="467" grpId="14"/>
      <p:bldP build="whole" bldLvl="1" animBg="1" rev="0" advAuto="0" spid="462" grpId="2"/>
      <p:bldP build="whole" bldLvl="1" animBg="1" rev="0" advAuto="0" spid="463" grpId="6"/>
      <p:bldP build="whole" bldLvl="1" animBg="1" rev="0" advAuto="0" spid="468" grpId="8"/>
      <p:bldP build="whole" bldLvl="1" animBg="1" rev="0" advAuto="0" spid="461" grpId="4"/>
    </p:bldLst>
  </p:timing>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3" name="Shape 47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74" name="Shape 474"/>
          <p:cNvSpPr/>
          <p:nvPr/>
        </p:nvSpPr>
        <p:spPr>
          <a:xfrm>
            <a:off x="1689100" y="952500"/>
            <a:ext cx="21005800" cy="2286000"/>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a:defRPr sz="10800"/>
            </a:lvl1pPr>
          </a:lstStyle>
          <a:p>
            <a:pPr/>
            <a:r>
              <a:t>Correcting Sampling Error</a:t>
            </a:r>
          </a:p>
        </p:txBody>
      </p:sp>
      <p:sp>
        <p:nvSpPr>
          <p:cNvPr id="475" name="Shape 475"/>
          <p:cNvSpPr/>
          <p:nvPr/>
        </p:nvSpPr>
        <p:spPr>
          <a:xfrm>
            <a:off x="2081168" y="4139480"/>
            <a:ext cx="19774169" cy="1625601"/>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5000"/>
            </a:lvl1pPr>
          </a:lstStyle>
          <a:p>
            <a:pPr/>
            <a:r>
              <a:t>Pretend data was generated by policy that most closely matches the observed data.</a:t>
            </a:r>
          </a:p>
        </p:txBody>
      </p:sp>
      <p:sp>
        <p:nvSpPr>
          <p:cNvPr id="476" name="Shape 476"/>
          <p:cNvSpPr/>
          <p:nvPr/>
        </p:nvSpPr>
        <p:spPr>
          <a:xfrm>
            <a:off x="2002178" y="8513278"/>
            <a:ext cx="18881602" cy="1625601"/>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5000"/>
            </a:lvl1pPr>
          </a:lstStyle>
          <a:p>
            <a:pPr/>
            <a:r>
              <a:t>Correct weight on each state-action pair towards the policy we know actually took actions.</a:t>
            </a:r>
          </a:p>
        </p:txBody>
      </p:sp>
      <p:pic>
        <p:nvPicPr>
          <p:cNvPr id="477" name="pasted-image.pdf"/>
          <p:cNvPicPr>
            <a:picLocks noChangeAspect="1"/>
          </p:cNvPicPr>
          <p:nvPr/>
        </p:nvPicPr>
        <p:blipFill>
          <a:blip r:embed="rId2">
            <a:extLst/>
          </a:blip>
          <a:stretch>
            <a:fillRect/>
          </a:stretch>
        </p:blipFill>
        <p:spPr>
          <a:xfrm>
            <a:off x="6739128" y="6023228"/>
            <a:ext cx="9407701" cy="1910487"/>
          </a:xfrm>
          <a:prstGeom prst="rect">
            <a:avLst/>
          </a:prstGeom>
          <a:ln w="3175">
            <a:miter lim="400000"/>
          </a:ln>
        </p:spPr>
      </p:pic>
      <p:pic>
        <p:nvPicPr>
          <p:cNvPr id="478" name="pasted-image.pdf"/>
          <p:cNvPicPr>
            <a:picLocks noChangeAspect="1"/>
          </p:cNvPicPr>
          <p:nvPr/>
        </p:nvPicPr>
        <p:blipFill>
          <a:blip r:embed="rId3">
            <a:extLst/>
          </a:blip>
          <a:stretch>
            <a:fillRect/>
          </a:stretch>
        </p:blipFill>
        <p:spPr>
          <a:xfrm>
            <a:off x="3711909" y="10624577"/>
            <a:ext cx="16960182" cy="1970726"/>
          </a:xfrm>
          <a:prstGeom prst="rect">
            <a:avLst/>
          </a:prstGeom>
          <a:ln w="3175">
            <a:miter lim="400000"/>
          </a:ln>
        </p:spPr>
      </p:pic>
      <p:sp>
        <p:nvSpPr>
          <p:cNvPr id="479" name="Shape 479"/>
          <p:cNvSpPr/>
          <p:nvPr/>
        </p:nvSpPr>
        <p:spPr>
          <a:xfrm>
            <a:off x="9200321" y="10415542"/>
            <a:ext cx="2987972" cy="2267379"/>
          </a:xfrm>
          <a:prstGeom prst="rect">
            <a:avLst/>
          </a:prstGeom>
          <a:ln w="76200">
            <a:solidFill>
              <a:schemeClr val="accent5"/>
            </a:solidFill>
            <a:miter lim="400000"/>
          </a:ln>
        </p:spPr>
        <p:txBody>
          <a:bodyPr lIns="50800" tIns="50800" rIns="50800" bIns="50800" anchor="ctr"/>
          <a:lstStyle/>
          <a:p>
            <a:pPr algn="ctr" defTabSz="825500">
              <a:defRPr sz="3200"/>
            </a:pPr>
          </a:p>
        </p:txBody>
      </p:sp>
      <p:sp>
        <p:nvSpPr>
          <p:cNvPr id="480" name="Shape 480"/>
          <p:cNvSpPr/>
          <p:nvPr/>
        </p:nvSpPr>
        <p:spPr>
          <a:xfrm flipH="1">
            <a:off x="12360480" y="10115995"/>
            <a:ext cx="1888499" cy="471755"/>
          </a:xfrm>
          <a:prstGeom prst="line">
            <a:avLst/>
          </a:prstGeom>
          <a:ln w="76200">
            <a:solidFill>
              <a:schemeClr val="accent5"/>
            </a:solidFill>
            <a:miter lim="400000"/>
            <a:tailEnd type="triangle"/>
          </a:ln>
        </p:spPr>
        <p:txBody>
          <a:bodyPr lIns="50800" tIns="50800" rIns="50800" bIns="50800" anchor="ctr"/>
          <a:lstStyle/>
          <a:p>
            <a:pPr algn="ctr" defTabSz="825500">
              <a:defRPr sz="3200"/>
            </a:pPr>
          </a:p>
        </p:txBody>
      </p:sp>
      <p:sp>
        <p:nvSpPr>
          <p:cNvPr id="481" name="Shape 481"/>
          <p:cNvSpPr/>
          <p:nvPr/>
        </p:nvSpPr>
        <p:spPr>
          <a:xfrm>
            <a:off x="14203776" y="9265960"/>
            <a:ext cx="6363880" cy="1625601"/>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sz="5000">
                <a:solidFill>
                  <a:schemeClr val="accent5"/>
                </a:solidFill>
              </a:defRPr>
            </a:lvl1pPr>
          </a:lstStyle>
          <a:p>
            <a:pPr/>
            <a:r>
              <a:t>Importance Sampling Correction</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4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4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481"/>
                                        </p:tgtEl>
                                        <p:attrNameLst>
                                          <p:attrName>style.visibility</p:attrName>
                                        </p:attrNameLst>
                                      </p:cBhvr>
                                      <p:to>
                                        <p:strVal val="visible"/>
                                      </p:to>
                                    </p:set>
                                  </p:childTnLst>
                                </p:cTn>
                              </p:par>
                            </p:childTnLst>
                          </p:cTn>
                        </p:par>
                        <p:par>
                          <p:cTn id="23" fill="hold">
                            <p:stCondLst>
                              <p:cond delay="0"/>
                            </p:stCondLst>
                            <p:childTnLst>
                              <p:par>
                                <p:cTn id="24" presetClass="entr" nodeType="afterEffect" presetSubtype="0" presetID="1" grpId="6" fill="hold">
                                  <p:stCondLst>
                                    <p:cond delay="0"/>
                                  </p:stCondLst>
                                  <p:iterate type="el" backwards="0">
                                    <p:tmAbs val="0"/>
                                  </p:iterate>
                                  <p:childTnLst>
                                    <p:set>
                                      <p:cBhvr>
                                        <p:cTn id="25" fill="hold"/>
                                        <p:tgtEl>
                                          <p:spTgt spid="480"/>
                                        </p:tgtEl>
                                        <p:attrNameLst>
                                          <p:attrName>style.visibility</p:attrName>
                                        </p:attrNameLst>
                                      </p:cBhvr>
                                      <p:to>
                                        <p:strVal val="visible"/>
                                      </p:to>
                                    </p:set>
                                  </p:childTnLst>
                                </p:cTn>
                              </p:par>
                            </p:childTnLst>
                          </p:cTn>
                        </p:par>
                        <p:par>
                          <p:cTn id="26" fill="hold">
                            <p:stCondLst>
                              <p:cond delay="0"/>
                            </p:stCondLst>
                            <p:childTnLst>
                              <p:par>
                                <p:cTn id="27" presetClass="entr" nodeType="afterEffect" presetSubtype="0" presetID="1" grpId="7" fill="hold">
                                  <p:stCondLst>
                                    <p:cond delay="0"/>
                                  </p:stCondLst>
                                  <p:iterate type="el" backwards="0">
                                    <p:tmAbs val="0"/>
                                  </p:iterate>
                                  <p:childTnLst>
                                    <p:set>
                                      <p:cBhvr>
                                        <p:cTn id="28" fill="hold"/>
                                        <p:tgtEl>
                                          <p:spTgt spid="4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7" grpId="2"/>
      <p:bldP build="whole" bldLvl="1" animBg="1" rev="0" advAuto="0" spid="478" grpId="4"/>
      <p:bldP build="whole" bldLvl="1" animBg="1" rev="0" advAuto="0" spid="481" grpId="5"/>
      <p:bldP build="whole" bldLvl="1" animBg="1" rev="0" advAuto="0" spid="476" grpId="3"/>
      <p:bldP build="whole" bldLvl="1" animBg="1" rev="0" advAuto="0" spid="475" grpId="1"/>
      <p:bldP build="whole" bldLvl="1" animBg="1" rev="0" advAuto="0" spid="479" grpId="7"/>
      <p:bldP build="whole" bldLvl="1" animBg="1" rev="0" advAuto="0" spid="480" grpId="6"/>
    </p:bldLst>
  </p:timing>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3" name="Shape 48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84" name="Shape 484"/>
          <p:cNvSpPr/>
          <p:nvPr/>
        </p:nvSpPr>
        <p:spPr>
          <a:xfrm>
            <a:off x="1689100" y="952500"/>
            <a:ext cx="21005800" cy="2286000"/>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defTabSz="673655">
              <a:defRPr sz="8856"/>
            </a:lvl1pPr>
          </a:lstStyle>
          <a:p>
            <a:pPr/>
            <a:r>
              <a:t>Sampling Error Corrected Policy Gradient</a:t>
            </a:r>
          </a:p>
        </p:txBody>
      </p:sp>
      <p:sp>
        <p:nvSpPr>
          <p:cNvPr id="485" name="Shape 485"/>
          <p:cNvSpPr/>
          <p:nvPr/>
        </p:nvSpPr>
        <p:spPr>
          <a:xfrm>
            <a:off x="1696761" y="4383865"/>
            <a:ext cx="18569086" cy="5816601"/>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54807" indent="-854807" defTabSz="825500">
              <a:spcBef>
                <a:spcPts val="5000"/>
              </a:spcBef>
              <a:buSzPct val="100000"/>
              <a:buAutoNum type="arabicPeriod" startAt="1"/>
              <a:defRPr sz="5000"/>
            </a:pPr>
            <a:r>
              <a:t>Execute current policy for m steps.</a:t>
            </a:r>
          </a:p>
          <a:p>
            <a:pPr marL="854807" indent="-854807" defTabSz="825500">
              <a:spcBef>
                <a:spcPts val="5000"/>
              </a:spcBef>
              <a:buSzPct val="100000"/>
              <a:buAutoNum type="arabicPeriod" startAt="1"/>
              <a:defRPr sz="5000"/>
            </a:pPr>
            <a:r>
              <a:t>Estimate empirical policy with maximum likelihood estimation.</a:t>
            </a:r>
          </a:p>
          <a:p>
            <a:pPr marL="854807" indent="-854807" defTabSz="825500">
              <a:spcBef>
                <a:spcPts val="5000"/>
              </a:spcBef>
              <a:buSzPct val="100000"/>
              <a:buAutoNum type="arabicPeriod" startAt="1"/>
              <a:defRPr sz="5000"/>
            </a:pPr>
            <a:r>
              <a:t>Update policy with </a:t>
            </a:r>
            <a:r>
              <a:rPr>
                <a:solidFill>
                  <a:schemeClr val="accent5"/>
                </a:solidFill>
              </a:rPr>
              <a:t>Sampling Error Corrected</a:t>
            </a:r>
            <a:r>
              <a:t> (SEC) policy gradient estimate.</a:t>
            </a:r>
          </a:p>
          <a:p>
            <a:pPr marL="854807" indent="-854807" defTabSz="825500">
              <a:spcBef>
                <a:spcPts val="5000"/>
              </a:spcBef>
              <a:buSzPct val="100000"/>
              <a:buAutoNum type="arabicPeriod" startAt="1"/>
              <a:defRPr sz="5000"/>
            </a:pPr>
            <a:r>
              <a:t>Throw away data and repeat (on-policy).</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8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8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8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8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485">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85" grpId="1"/>
    </p:bldLst>
  </p:timing>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87" name="pasted-image.png"/>
          <p:cNvPicPr>
            <a:picLocks noChangeAspect="1"/>
          </p:cNvPicPr>
          <p:nvPr/>
        </p:nvPicPr>
        <p:blipFill>
          <a:blip r:embed="rId3">
            <a:extLst/>
          </a:blip>
          <a:srcRect l="0" t="0" r="44314" b="0"/>
          <a:stretch>
            <a:fillRect/>
          </a:stretch>
        </p:blipFill>
        <p:spPr>
          <a:xfrm>
            <a:off x="14111568" y="3331765"/>
            <a:ext cx="8629874" cy="7052583"/>
          </a:xfrm>
          <a:prstGeom prst="rect">
            <a:avLst/>
          </a:prstGeom>
          <a:ln w="3175">
            <a:miter lim="400000"/>
          </a:ln>
        </p:spPr>
      </p:pic>
      <p:pic>
        <p:nvPicPr>
          <p:cNvPr id="488" name="gw-blank.png"/>
          <p:cNvPicPr>
            <a:picLocks noChangeAspect="1"/>
          </p:cNvPicPr>
          <p:nvPr/>
        </p:nvPicPr>
        <p:blipFill>
          <a:blip r:embed="rId4">
            <a:extLst/>
          </a:blip>
          <a:stretch>
            <a:fillRect/>
          </a:stretch>
        </p:blipFill>
        <p:spPr>
          <a:xfrm>
            <a:off x="13981591" y="3411726"/>
            <a:ext cx="8890001" cy="7902223"/>
          </a:xfrm>
          <a:prstGeom prst="rect">
            <a:avLst/>
          </a:prstGeom>
          <a:ln w="3175">
            <a:miter lim="400000"/>
          </a:ln>
        </p:spPr>
      </p:pic>
      <p:pic>
        <p:nvPicPr>
          <p:cNvPr id="489" name="gw-mc.png"/>
          <p:cNvPicPr>
            <a:picLocks noChangeAspect="1"/>
          </p:cNvPicPr>
          <p:nvPr/>
        </p:nvPicPr>
        <p:blipFill>
          <a:blip r:embed="rId5">
            <a:extLst/>
          </a:blip>
          <a:stretch>
            <a:fillRect/>
          </a:stretch>
        </p:blipFill>
        <p:spPr>
          <a:xfrm>
            <a:off x="13981591" y="3411726"/>
            <a:ext cx="8890001" cy="7902223"/>
          </a:xfrm>
          <a:prstGeom prst="rect">
            <a:avLst/>
          </a:prstGeom>
          <a:ln w="3175">
            <a:miter lim="400000"/>
          </a:ln>
        </p:spPr>
      </p:pic>
      <p:pic>
        <p:nvPicPr>
          <p:cNvPr id="490" name="gw-both.png"/>
          <p:cNvPicPr>
            <a:picLocks noChangeAspect="1"/>
          </p:cNvPicPr>
          <p:nvPr/>
        </p:nvPicPr>
        <p:blipFill>
          <a:blip r:embed="rId6">
            <a:extLst/>
          </a:blip>
          <a:stretch>
            <a:fillRect/>
          </a:stretch>
        </p:blipFill>
        <p:spPr>
          <a:xfrm>
            <a:off x="13981591" y="3411726"/>
            <a:ext cx="8890001" cy="7902223"/>
          </a:xfrm>
          <a:prstGeom prst="rect">
            <a:avLst/>
          </a:prstGeom>
          <a:ln w="3175">
            <a:miter lim="400000"/>
          </a:ln>
        </p:spPr>
      </p:pic>
      <p:pic>
        <p:nvPicPr>
          <p:cNvPr id="491" name="gw-all.png"/>
          <p:cNvPicPr>
            <a:picLocks noChangeAspect="1"/>
          </p:cNvPicPr>
          <p:nvPr/>
        </p:nvPicPr>
        <p:blipFill>
          <a:blip r:embed="rId7">
            <a:extLst/>
          </a:blip>
          <a:stretch>
            <a:fillRect/>
          </a:stretch>
        </p:blipFill>
        <p:spPr>
          <a:xfrm>
            <a:off x="26529189" y="3741926"/>
            <a:ext cx="8890001" cy="7902223"/>
          </a:xfrm>
          <a:prstGeom prst="rect">
            <a:avLst/>
          </a:prstGeom>
          <a:ln w="3175">
            <a:miter lim="400000"/>
          </a:ln>
        </p:spPr>
      </p:pic>
      <p:pic>
        <p:nvPicPr>
          <p:cNvPr id="492" name="gw-dist-blank.png"/>
          <p:cNvPicPr>
            <a:picLocks noChangeAspect="1"/>
          </p:cNvPicPr>
          <p:nvPr/>
        </p:nvPicPr>
        <p:blipFill>
          <a:blip r:embed="rId8">
            <a:extLst/>
          </a:blip>
          <a:stretch>
            <a:fillRect/>
          </a:stretch>
        </p:blipFill>
        <p:spPr>
          <a:xfrm>
            <a:off x="2495550" y="3411726"/>
            <a:ext cx="8890000" cy="7902223"/>
          </a:xfrm>
          <a:prstGeom prst="rect">
            <a:avLst/>
          </a:prstGeom>
          <a:ln w="3175">
            <a:miter lim="400000"/>
          </a:ln>
        </p:spPr>
      </p:pic>
      <p:pic>
        <p:nvPicPr>
          <p:cNvPr id="493" name="gw-dist-mc.png"/>
          <p:cNvPicPr>
            <a:picLocks noChangeAspect="1"/>
          </p:cNvPicPr>
          <p:nvPr/>
        </p:nvPicPr>
        <p:blipFill>
          <a:blip r:embed="rId9">
            <a:extLst/>
          </a:blip>
          <a:stretch>
            <a:fillRect/>
          </a:stretch>
        </p:blipFill>
        <p:spPr>
          <a:xfrm>
            <a:off x="2495550" y="3411726"/>
            <a:ext cx="8890000" cy="7902223"/>
          </a:xfrm>
          <a:prstGeom prst="rect">
            <a:avLst/>
          </a:prstGeom>
          <a:ln w="3175">
            <a:miter lim="400000"/>
          </a:ln>
        </p:spPr>
      </p:pic>
      <p:sp>
        <p:nvSpPr>
          <p:cNvPr id="494" name="Shape 49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95" name="Shape 495"/>
          <p:cNvSpPr/>
          <p:nvPr/>
        </p:nvSpPr>
        <p:spPr>
          <a:xfrm>
            <a:off x="1689100" y="952500"/>
            <a:ext cx="21005800" cy="2286000"/>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a:defRPr sz="10800"/>
            </a:lvl1pPr>
          </a:lstStyle>
          <a:p>
            <a:pPr/>
            <a:r>
              <a:t>Empirical Results</a:t>
            </a:r>
          </a:p>
        </p:txBody>
      </p:sp>
      <p:sp>
        <p:nvSpPr>
          <p:cNvPr id="496" name="Shape 496"/>
          <p:cNvSpPr/>
          <p:nvPr/>
        </p:nvSpPr>
        <p:spPr>
          <a:xfrm>
            <a:off x="8364220" y="11487175"/>
            <a:ext cx="7655561" cy="1625601"/>
          </a:xfrm>
          <a:prstGeom prst="rect">
            <a:avLst/>
          </a:prstGeom>
          <a:ln w="3175">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5000"/>
            </a:pPr>
            <a:r>
              <a:t>GridWorld</a:t>
            </a:r>
          </a:p>
          <a:p>
            <a:pPr algn="ctr" defTabSz="825500">
              <a:defRPr sz="5000"/>
            </a:pPr>
            <a:r>
              <a:t>Discrete State and Actions</a:t>
            </a:r>
          </a:p>
        </p:txBody>
      </p:sp>
      <p:pic>
        <p:nvPicPr>
          <p:cNvPr id="497" name="gw-all.png"/>
          <p:cNvPicPr>
            <a:picLocks noChangeAspect="1"/>
          </p:cNvPicPr>
          <p:nvPr/>
        </p:nvPicPr>
        <p:blipFill>
          <a:blip r:embed="rId7">
            <a:extLst/>
          </a:blip>
          <a:stretch>
            <a:fillRect/>
          </a:stretch>
        </p:blipFill>
        <p:spPr>
          <a:xfrm>
            <a:off x="23501350" y="-15113000"/>
            <a:ext cx="8890000" cy="7902223"/>
          </a:xfrm>
          <a:prstGeom prst="rect">
            <a:avLst/>
          </a:prstGeom>
          <a:ln w="3175">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xit" nodeType="clickEffect" presetSubtype="0" presetID="1" grpId="2" fill="hold">
                                  <p:stCondLst>
                                    <p:cond delay="0"/>
                                  </p:stCondLst>
                                  <p:iterate type="el" backwards="0">
                                    <p:tmAbs val="0"/>
                                  </p:iterate>
                                  <p:childTnLst>
                                    <p:set>
                                      <p:cBhvr>
                                        <p:cTn id="10" fill="hold">
                                          <p:stCondLst>
                                            <p:cond delay="0"/>
                                          </p:stCondLst>
                                        </p:cTn>
                                        <p:tgtEl>
                                          <p:spTgt spid="492"/>
                                        </p:tgtEl>
                                        <p:attrNameLst>
                                          <p:attrName>style.visibility</p:attrName>
                                        </p:attrNameLst>
                                      </p:cBhvr>
                                      <p:to>
                                        <p:strVal val="hidden"/>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49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4" fill="hold">
                                  <p:stCondLst>
                                    <p:cond delay="0"/>
                                  </p:stCondLst>
                                  <p:iterate type="el" backwards="0">
                                    <p:tmAbs val="0"/>
                                  </p:iterate>
                                  <p:childTnLst>
                                    <p:set>
                                      <p:cBhvr>
                                        <p:cTn id="17" fill="hold"/>
                                        <p:tgtEl>
                                          <p:spTgt spid="488"/>
                                        </p:tgtEl>
                                        <p:attrNameLst>
                                          <p:attrName>style.visibility</p:attrName>
                                        </p:attrNameLst>
                                      </p:cBhvr>
                                      <p:to>
                                        <p:strVal val="visible"/>
                                      </p:to>
                                    </p:set>
                                  </p:childTnLst>
                                </p:cTn>
                              </p:par>
                            </p:childTnLst>
                          </p:cTn>
                        </p:par>
                        <p:par>
                          <p:cTn id="18" fill="hold">
                            <p:stCondLst>
                              <p:cond delay="0"/>
                            </p:stCondLst>
                            <p:childTnLst>
                              <p:par>
                                <p:cTn id="19" presetClass="exit" nodeType="afterEffect" presetSubtype="0" presetID="1" grpId="5" fill="hold">
                                  <p:stCondLst>
                                    <p:cond delay="0"/>
                                  </p:stCondLst>
                                  <p:iterate type="el" backwards="0">
                                    <p:tmAbs val="0"/>
                                  </p:iterate>
                                  <p:childTnLst>
                                    <p:set>
                                      <p:cBhvr>
                                        <p:cTn id="20" fill="hold">
                                          <p:stCondLst>
                                            <p:cond delay="0"/>
                                          </p:stCondLst>
                                        </p:cTn>
                                        <p:tgtEl>
                                          <p:spTgt spid="48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Class="exit" nodeType="clickEffect" presetSubtype="0" presetID="1" grpId="6" fill="hold">
                                  <p:stCondLst>
                                    <p:cond delay="0"/>
                                  </p:stCondLst>
                                  <p:iterate type="el" backwards="0">
                                    <p:tmAbs val="0"/>
                                  </p:iterate>
                                  <p:childTnLst>
                                    <p:set>
                                      <p:cBhvr>
                                        <p:cTn id="24" fill="hold">
                                          <p:stCondLst>
                                            <p:cond delay="0"/>
                                          </p:stCondLst>
                                        </p:cTn>
                                        <p:tgtEl>
                                          <p:spTgt spid="488"/>
                                        </p:tgtEl>
                                        <p:attrNameLst>
                                          <p:attrName>style.visibility</p:attrName>
                                        </p:attrNameLst>
                                      </p:cBhvr>
                                      <p:to>
                                        <p:strVal val="hidden"/>
                                      </p:to>
                                    </p:set>
                                  </p:childTnLst>
                                </p:cTn>
                              </p:par>
                            </p:childTnLst>
                          </p:cTn>
                        </p:par>
                        <p:par>
                          <p:cTn id="25" fill="hold">
                            <p:stCondLst>
                              <p:cond delay="0"/>
                            </p:stCondLst>
                            <p:childTnLst>
                              <p:par>
                                <p:cTn id="26" presetClass="entr" nodeType="afterEffect" presetSubtype="0" presetID="1" grpId="7" fill="hold">
                                  <p:stCondLst>
                                    <p:cond delay="0"/>
                                  </p:stCondLst>
                                  <p:iterate type="el" backwards="0">
                                    <p:tmAbs val="0"/>
                                  </p:iterate>
                                  <p:childTnLst>
                                    <p:set>
                                      <p:cBhvr>
                                        <p:cTn id="27" fill="hold"/>
                                        <p:tgtEl>
                                          <p:spTgt spid="48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0" presetID="1" grpId="8" fill="hold">
                                  <p:stCondLst>
                                    <p:cond delay="0"/>
                                  </p:stCondLst>
                                  <p:iterate type="el" backwards="0">
                                    <p:tmAbs val="0"/>
                                  </p:iterate>
                                  <p:childTnLst>
                                    <p:set>
                                      <p:cBhvr>
                                        <p:cTn id="31" fill="hold"/>
                                        <p:tgtEl>
                                          <p:spTgt spid="4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3" grpId="3"/>
      <p:bldP build="whole" bldLvl="1" animBg="1" rev="0" advAuto="0" spid="489" grpId="7"/>
      <p:bldP build="whole" bldLvl="1" animBg="1" rev="0" advAuto="0" spid="490" grpId="8"/>
      <p:bldP build="whole" bldLvl="1" animBg="1" rev="0" advAuto="0" spid="488" grpId="4"/>
      <p:bldP build="whole" bldLvl="1" animBg="1" rev="0" advAuto="0" spid="488" grpId="6"/>
      <p:bldP build="whole" bldLvl="1" animBg="1" rev="0" advAuto="0" spid="492" grpId="1"/>
      <p:bldP build="whole" bldLvl="1" animBg="1" rev="0" advAuto="0" spid="492" grpId="2"/>
      <p:bldP build="whole" bldLvl="1" animBg="1" rev="0" advAuto="0" spid="487" grpId="5"/>
    </p:bldLst>
  </p:timing>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99" name="dnn.png"/>
          <p:cNvPicPr>
            <a:picLocks noChangeAspect="1"/>
          </p:cNvPicPr>
          <p:nvPr/>
        </p:nvPicPr>
        <p:blipFill>
          <a:blip r:embed="rId2">
            <a:extLst/>
          </a:blip>
          <a:stretch>
            <a:fillRect/>
          </a:stretch>
        </p:blipFill>
        <p:spPr>
          <a:xfrm>
            <a:off x="13724539" y="2657280"/>
            <a:ext cx="9451620" cy="8401440"/>
          </a:xfrm>
          <a:prstGeom prst="rect">
            <a:avLst/>
          </a:prstGeom>
          <a:ln w="3175">
            <a:miter lim="400000"/>
          </a:ln>
        </p:spPr>
      </p:pic>
      <p:pic>
        <p:nvPicPr>
          <p:cNvPr id="500" name="blank.png"/>
          <p:cNvPicPr>
            <a:picLocks noChangeAspect="1"/>
          </p:cNvPicPr>
          <p:nvPr/>
        </p:nvPicPr>
        <p:blipFill>
          <a:blip r:embed="rId3">
            <a:extLst/>
          </a:blip>
          <a:stretch>
            <a:fillRect/>
          </a:stretch>
        </p:blipFill>
        <p:spPr>
          <a:xfrm>
            <a:off x="13724540" y="2657280"/>
            <a:ext cx="9451619" cy="8401440"/>
          </a:xfrm>
          <a:prstGeom prst="rect">
            <a:avLst/>
          </a:prstGeom>
          <a:ln w="3175">
            <a:miter lim="400000"/>
          </a:ln>
        </p:spPr>
      </p:pic>
      <p:pic>
        <p:nvPicPr>
          <p:cNvPr id="501" name="monte.png"/>
          <p:cNvPicPr>
            <a:picLocks noChangeAspect="1"/>
          </p:cNvPicPr>
          <p:nvPr/>
        </p:nvPicPr>
        <p:blipFill>
          <a:blip r:embed="rId4">
            <a:extLst/>
          </a:blip>
          <a:stretch>
            <a:fillRect/>
          </a:stretch>
        </p:blipFill>
        <p:spPr>
          <a:xfrm>
            <a:off x="13724540" y="2657280"/>
            <a:ext cx="9451620" cy="8401440"/>
          </a:xfrm>
          <a:prstGeom prst="rect">
            <a:avLst/>
          </a:prstGeom>
          <a:ln w="3175">
            <a:miter lim="400000"/>
          </a:ln>
        </p:spPr>
      </p:pic>
      <p:sp>
        <p:nvSpPr>
          <p:cNvPr id="502" name="Shape 50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03" name="Shape 503"/>
          <p:cNvSpPr/>
          <p:nvPr/>
        </p:nvSpPr>
        <p:spPr>
          <a:xfrm>
            <a:off x="1689100" y="952500"/>
            <a:ext cx="21005800" cy="2286000"/>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a:defRPr sz="10800"/>
            </a:lvl1pPr>
          </a:lstStyle>
          <a:p>
            <a:pPr/>
            <a:r>
              <a:t>Empirical Results</a:t>
            </a:r>
          </a:p>
        </p:txBody>
      </p:sp>
      <p:pic>
        <p:nvPicPr>
          <p:cNvPr id="504" name="shared.png"/>
          <p:cNvPicPr>
            <a:picLocks noChangeAspect="1"/>
          </p:cNvPicPr>
          <p:nvPr/>
        </p:nvPicPr>
        <p:blipFill>
          <a:blip r:embed="rId5">
            <a:extLst/>
          </a:blip>
          <a:stretch>
            <a:fillRect/>
          </a:stretch>
        </p:blipFill>
        <p:spPr>
          <a:xfrm>
            <a:off x="993094" y="3545459"/>
            <a:ext cx="11141335" cy="6625082"/>
          </a:xfrm>
          <a:prstGeom prst="rect">
            <a:avLst/>
          </a:prstGeom>
          <a:ln w="3175">
            <a:miter lim="400000"/>
          </a:ln>
        </p:spPr>
      </p:pic>
      <p:sp>
        <p:nvSpPr>
          <p:cNvPr id="505" name="Shape 505"/>
          <p:cNvSpPr/>
          <p:nvPr/>
        </p:nvSpPr>
        <p:spPr>
          <a:xfrm>
            <a:off x="6775767" y="11487175"/>
            <a:ext cx="10832466" cy="1625601"/>
          </a:xfrm>
          <a:prstGeom prst="rect">
            <a:avLst/>
          </a:prstGeom>
          <a:ln w="3175">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5000"/>
            </a:pPr>
            <a:r>
              <a:t>Cartpole</a:t>
            </a:r>
          </a:p>
          <a:p>
            <a:pPr algn="ctr" defTabSz="825500">
              <a:defRPr sz="5000"/>
            </a:pPr>
            <a:r>
              <a:t>Continuous state and discrete actions</a:t>
            </a:r>
          </a:p>
        </p:txBody>
      </p:sp>
      <p:pic>
        <p:nvPicPr>
          <p:cNvPr id="506" name="all.png"/>
          <p:cNvPicPr>
            <a:picLocks noChangeAspect="1"/>
          </p:cNvPicPr>
          <p:nvPr/>
        </p:nvPicPr>
        <p:blipFill>
          <a:blip r:embed="rId6">
            <a:extLst/>
          </a:blip>
          <a:stretch>
            <a:fillRect/>
          </a:stretch>
        </p:blipFill>
        <p:spPr>
          <a:xfrm>
            <a:off x="-12460010" y="4565260"/>
            <a:ext cx="9451619" cy="8401440"/>
          </a:xfrm>
          <a:prstGeom prst="rect">
            <a:avLst/>
          </a:prstGeom>
          <a:ln w="3175">
            <a:miter lim="400000"/>
          </a:ln>
        </p:spPr>
      </p:pic>
      <p:pic>
        <p:nvPicPr>
          <p:cNvPr id="507" name="dnn.png"/>
          <p:cNvPicPr>
            <a:picLocks noChangeAspect="1"/>
          </p:cNvPicPr>
          <p:nvPr/>
        </p:nvPicPr>
        <p:blipFill>
          <a:blip r:embed="rId2">
            <a:extLst/>
          </a:blip>
          <a:stretch>
            <a:fillRect/>
          </a:stretch>
        </p:blipFill>
        <p:spPr>
          <a:xfrm>
            <a:off x="-12333012" y="4692260"/>
            <a:ext cx="9451621" cy="8401440"/>
          </a:xfrm>
          <a:prstGeom prst="rect">
            <a:avLst/>
          </a:prstGeom>
          <a:ln w="3175">
            <a:miter lim="400000"/>
          </a:ln>
        </p:spPr>
      </p:pic>
      <p:pic>
        <p:nvPicPr>
          <p:cNvPr id="508" name="blank.png"/>
          <p:cNvPicPr>
            <a:picLocks noChangeAspect="1"/>
          </p:cNvPicPr>
          <p:nvPr/>
        </p:nvPicPr>
        <p:blipFill>
          <a:blip r:embed="rId3">
            <a:extLst/>
          </a:blip>
          <a:stretch>
            <a:fillRect/>
          </a:stretch>
        </p:blipFill>
        <p:spPr>
          <a:xfrm>
            <a:off x="26916626" y="-4433048"/>
            <a:ext cx="9451620" cy="8401440"/>
          </a:xfrm>
          <a:prstGeom prst="rect">
            <a:avLst/>
          </a:prstGeom>
          <a:ln w="3175">
            <a:miter lim="400000"/>
          </a:ln>
        </p:spPr>
      </p:pic>
      <p:pic>
        <p:nvPicPr>
          <p:cNvPr id="509" name="monte.png"/>
          <p:cNvPicPr>
            <a:picLocks noChangeAspect="1"/>
          </p:cNvPicPr>
          <p:nvPr/>
        </p:nvPicPr>
        <p:blipFill>
          <a:blip r:embed="rId4">
            <a:extLst/>
          </a:blip>
          <a:stretch>
            <a:fillRect/>
          </a:stretch>
        </p:blipFill>
        <p:spPr>
          <a:xfrm>
            <a:off x="27265393" y="5329382"/>
            <a:ext cx="9451620" cy="8401440"/>
          </a:xfrm>
          <a:prstGeom prst="rect">
            <a:avLst/>
          </a:prstGeom>
          <a:ln w="3175">
            <a:miter lim="400000"/>
          </a:ln>
        </p:spPr>
      </p:pic>
      <p:pic>
        <p:nvPicPr>
          <p:cNvPr id="510" name="all.png"/>
          <p:cNvPicPr>
            <a:picLocks noChangeAspect="1"/>
          </p:cNvPicPr>
          <p:nvPr/>
        </p:nvPicPr>
        <p:blipFill>
          <a:blip r:embed="rId6">
            <a:extLst/>
          </a:blip>
          <a:stretch>
            <a:fillRect/>
          </a:stretch>
        </p:blipFill>
        <p:spPr>
          <a:xfrm>
            <a:off x="13724540" y="2657280"/>
            <a:ext cx="9451619" cy="8401440"/>
          </a:xfrm>
          <a:prstGeom prst="rect">
            <a:avLst/>
          </a:prstGeom>
          <a:ln w="3175">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xit" nodeType="clickEffect" presetSubtype="0" presetID="1" grpId="3" fill="hold">
                                  <p:stCondLst>
                                    <p:cond delay="0"/>
                                  </p:stCondLst>
                                  <p:iterate type="el" backwards="0">
                                    <p:tmAbs val="0"/>
                                  </p:iterate>
                                  <p:childTnLst>
                                    <p:set>
                                      <p:cBhvr>
                                        <p:cTn id="14" fill="hold">
                                          <p:stCondLst>
                                            <p:cond delay="0"/>
                                          </p:stCondLst>
                                        </p:cTn>
                                        <p:tgtEl>
                                          <p:spTgt spid="500"/>
                                        </p:tgtEl>
                                        <p:attrNameLst>
                                          <p:attrName>style.visibility</p:attrName>
                                        </p:attrNameLst>
                                      </p:cBhvr>
                                      <p:to>
                                        <p:strVal val="hidden"/>
                                      </p:to>
                                    </p:set>
                                  </p:childTnLst>
                                </p:cTn>
                              </p:par>
                            </p:childTnLst>
                          </p:cTn>
                        </p:par>
                        <p:par>
                          <p:cTn id="15" fill="hold">
                            <p:stCondLst>
                              <p:cond delay="0"/>
                            </p:stCondLst>
                            <p:childTnLst>
                              <p:par>
                                <p:cTn id="16" presetClass="entr" nodeType="afterEffect" presetSubtype="0" presetID="1" grpId="4" fill="hold">
                                  <p:stCondLst>
                                    <p:cond delay="0"/>
                                  </p:stCondLst>
                                  <p:iterate type="el" backwards="0">
                                    <p:tmAbs val="0"/>
                                  </p:iterate>
                                  <p:childTnLst>
                                    <p:set>
                                      <p:cBhvr>
                                        <p:cTn id="17" fill="hold"/>
                                        <p:tgtEl>
                                          <p:spTgt spid="50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Class="exit" nodeType="clickEffect" presetSubtype="0" presetID="1" grpId="5" fill="hold">
                                  <p:stCondLst>
                                    <p:cond delay="0"/>
                                  </p:stCondLst>
                                  <p:iterate type="el" backwards="0">
                                    <p:tmAbs val="0"/>
                                  </p:iterate>
                                  <p:childTnLst>
                                    <p:set>
                                      <p:cBhvr>
                                        <p:cTn id="21" fill="hold">
                                          <p:stCondLst>
                                            <p:cond delay="0"/>
                                          </p:stCondLst>
                                        </p:cTn>
                                        <p:tgtEl>
                                          <p:spTgt spid="501"/>
                                        </p:tgtEl>
                                        <p:attrNameLst>
                                          <p:attrName>style.visibility</p:attrName>
                                        </p:attrNameLst>
                                      </p:cBhvr>
                                      <p:to>
                                        <p:strVal val="hidden"/>
                                      </p:to>
                                    </p:set>
                                  </p:childTnLst>
                                </p:cTn>
                              </p:par>
                            </p:childTnLst>
                          </p:cTn>
                        </p:par>
                        <p:par>
                          <p:cTn id="22" fill="hold">
                            <p:stCondLst>
                              <p:cond delay="0"/>
                            </p:stCondLst>
                            <p:childTnLst>
                              <p:par>
                                <p:cTn id="23" presetClass="entr" nodeType="afterEffect" presetSubtype="0" presetID="1" grpId="6" fill="hold">
                                  <p:stCondLst>
                                    <p:cond delay="0"/>
                                  </p:stCondLst>
                                  <p:iterate type="el" backwards="0">
                                    <p:tmAbs val="0"/>
                                  </p:iterate>
                                  <p:childTnLst>
                                    <p:set>
                                      <p:cBhvr>
                                        <p:cTn id="24" fill="hold"/>
                                        <p:tgtEl>
                                          <p:spTgt spid="49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xit" nodeType="clickEffect" presetSubtype="0" presetID="1" grpId="7" fill="hold">
                                  <p:stCondLst>
                                    <p:cond delay="0"/>
                                  </p:stCondLst>
                                  <p:iterate type="el" backwards="0">
                                    <p:tmAbs val="0"/>
                                  </p:iterate>
                                  <p:childTnLst>
                                    <p:set>
                                      <p:cBhvr>
                                        <p:cTn id="28" fill="hold">
                                          <p:stCondLst>
                                            <p:cond delay="0"/>
                                          </p:stCondLst>
                                        </p:cTn>
                                        <p:tgtEl>
                                          <p:spTgt spid="499"/>
                                        </p:tgtEl>
                                        <p:attrNameLst>
                                          <p:attrName>style.visibility</p:attrName>
                                        </p:attrNameLst>
                                      </p:cBhvr>
                                      <p:to>
                                        <p:strVal val="hidden"/>
                                      </p:to>
                                    </p:set>
                                  </p:childTnLst>
                                </p:cTn>
                              </p:par>
                            </p:childTnLst>
                          </p:cTn>
                        </p:par>
                        <p:par>
                          <p:cTn id="29" fill="hold">
                            <p:stCondLst>
                              <p:cond delay="0"/>
                            </p:stCondLst>
                            <p:childTnLst>
                              <p:par>
                                <p:cTn id="30" presetClass="entr" nodeType="afterEffect" presetSubtype="0" presetID="1" grpId="8" fill="hold">
                                  <p:stCondLst>
                                    <p:cond delay="0"/>
                                  </p:stCondLst>
                                  <p:iterate type="el" backwards="0">
                                    <p:tmAbs val="0"/>
                                  </p:iterate>
                                  <p:childTnLst>
                                    <p:set>
                                      <p:cBhvr>
                                        <p:cTn id="31" fill="hold"/>
                                        <p:tgtEl>
                                          <p:spTgt spid="5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0" grpId="8"/>
      <p:bldP build="whole" bldLvl="1" animBg="1" rev="0" advAuto="0" spid="504" grpId="1"/>
      <p:bldP build="whole" bldLvl="1" animBg="1" rev="0" advAuto="0" spid="499" grpId="6"/>
      <p:bldP build="whole" bldLvl="1" animBg="1" rev="0" advAuto="0" spid="499" grpId="7"/>
      <p:bldP build="whole" bldLvl="1" animBg="1" rev="0" advAuto="0" spid="500" grpId="2"/>
      <p:bldP build="whole" bldLvl="1" animBg="1" rev="0" advAuto="0" spid="500" grpId="3"/>
      <p:bldP build="whole" bldLvl="1" animBg="1" rev="0" advAuto="0" spid="501" grpId="4"/>
      <p:bldP build="whole" bldLvl="1" animBg="1" rev="0" advAuto="0" spid="501" grpId="5"/>
    </p:bldLst>
  </p:timing>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2" name="Shape 512"/>
          <p:cNvSpPr/>
          <p:nvPr>
            <p:ph type="title"/>
          </p:nvPr>
        </p:nvSpPr>
        <p:spPr>
          <a:prstGeom prst="rect">
            <a:avLst/>
          </a:prstGeom>
        </p:spPr>
        <p:txBody>
          <a:bodyPr/>
          <a:lstStyle/>
          <a:p>
            <a:pPr/>
            <a:r>
              <a:t>Related Work</a:t>
            </a:r>
          </a:p>
        </p:txBody>
      </p:sp>
      <p:sp>
        <p:nvSpPr>
          <p:cNvPr id="513" name="Shape 51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14" name="Shape 514"/>
          <p:cNvSpPr/>
          <p:nvPr>
            <p:ph type="body" idx="4294967295"/>
          </p:nvPr>
        </p:nvSpPr>
        <p:spPr>
          <a:xfrm>
            <a:off x="1689100" y="2627907"/>
            <a:ext cx="21005800" cy="10441385"/>
          </a:xfrm>
          <a:prstGeom prst="rect">
            <a:avLst/>
          </a:prstGeom>
        </p:spPr>
        <p:txBody>
          <a:bodyPr/>
          <a:lstStyle/>
          <a:p>
            <a:pPr marL="917222" indent="-917222">
              <a:spcBef>
                <a:spcPts val="5000"/>
              </a:spcBef>
              <a:buSzPct val="100000"/>
              <a:buAutoNum type="arabicPeriod" startAt="1"/>
            </a:pPr>
            <a:r>
              <a:t>Expected SARSA (van Seijen et al. 2009).</a:t>
            </a:r>
          </a:p>
          <a:p>
            <a:pPr marL="917222" indent="-917222">
              <a:spcBef>
                <a:spcPts val="5000"/>
              </a:spcBef>
              <a:buSzPct val="100000"/>
              <a:buAutoNum type="arabicPeriod" startAt="1"/>
            </a:pPr>
            <a:r>
              <a:t>Tree back-up methods (Precup et al. 2000, Asis et al. 2018).</a:t>
            </a:r>
          </a:p>
          <a:p>
            <a:pPr marL="917222" indent="-917222">
              <a:spcBef>
                <a:spcPts val="5000"/>
              </a:spcBef>
              <a:buSzPct val="100000"/>
              <a:buAutoNum type="arabicPeriod" startAt="1"/>
            </a:pPr>
            <a:r>
              <a:t>Expected Policy Gradients (Ciosek and Whiteson 2018).</a:t>
            </a:r>
          </a:p>
          <a:p>
            <a:pPr marL="917222" indent="-917222">
              <a:spcBef>
                <a:spcPts val="5000"/>
              </a:spcBef>
              <a:buSzPct val="100000"/>
              <a:buAutoNum type="arabicPeriod" startAt="1"/>
            </a:pPr>
            <a:r>
              <a:t>Estimated Propensity Scores (Hirano et al. 2003, Li et al. 2015).</a:t>
            </a:r>
          </a:p>
          <a:p>
            <a:pPr marL="917222" indent="-917222">
              <a:spcBef>
                <a:spcPts val="5000"/>
              </a:spcBef>
              <a:buSzPct val="100000"/>
              <a:buAutoNum type="arabicPeriod" startAt="1"/>
            </a:pPr>
            <a:r>
              <a:t>Many people outside of RL + Bandits:</a:t>
            </a:r>
          </a:p>
          <a:p>
            <a:pPr lvl="1">
              <a:spcBef>
                <a:spcPts val="3500"/>
              </a:spcBef>
            </a:pPr>
            <a:r>
              <a:t>Blackbox importance sampling (Liu and Lee 2017), Bayesian Monte Carlo (Gharamani and Rasmussen 2003).</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1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1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51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51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51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51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514">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14" grpId="1"/>
    </p:bldLst>
  </p:timing>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6" name="Shape 516"/>
          <p:cNvSpPr/>
          <p:nvPr>
            <p:ph type="body" sz="half" idx="4294967295"/>
          </p:nvPr>
        </p:nvSpPr>
        <p:spPr>
          <a:xfrm>
            <a:off x="1689100" y="3746500"/>
            <a:ext cx="19425246" cy="4478933"/>
          </a:xfrm>
          <a:prstGeom prst="rect">
            <a:avLst/>
          </a:prstGeom>
        </p:spPr>
        <p:txBody>
          <a:bodyPr anchor="t"/>
          <a:lstStyle/>
          <a:p>
            <a:pPr marL="0" indent="0" defTabSz="817244">
              <a:spcBef>
                <a:spcPts val="5800"/>
              </a:spcBef>
              <a:buSzTx/>
              <a:buNone/>
              <a:defRPr sz="5148"/>
            </a:pPr>
            <a:r>
              <a:t>Contribution 3: Family of regression importance sampling estimators that improve over ordinary importance sampling.</a:t>
            </a:r>
          </a:p>
          <a:p>
            <a:pPr marL="0" indent="0" defTabSz="817244">
              <a:spcBef>
                <a:spcPts val="5800"/>
              </a:spcBef>
              <a:buSzTx/>
              <a:buNone/>
              <a:defRPr sz="5148"/>
            </a:pPr>
            <a:r>
              <a:t>Contribution 4: Sampling error corrected policy gradient estimator that improves over Monte Carlo policy gradient estimators.</a:t>
            </a:r>
          </a:p>
        </p:txBody>
      </p:sp>
      <p:sp>
        <p:nvSpPr>
          <p:cNvPr id="517" name="Shape 51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18" name="Shape 518"/>
          <p:cNvSpPr/>
          <p:nvPr/>
        </p:nvSpPr>
        <p:spPr>
          <a:xfrm>
            <a:off x="1689100" y="952500"/>
            <a:ext cx="21005800" cy="2286000"/>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a:defRPr sz="10800"/>
            </a:lvl1pPr>
          </a:lstStyle>
          <a:p>
            <a:pPr/>
            <a:r>
              <a:t>Weighting Off-policy Data</a:t>
            </a:r>
          </a:p>
        </p:txBody>
      </p:sp>
      <p:sp>
        <p:nvSpPr>
          <p:cNvPr id="519" name="Shape 519"/>
          <p:cNvSpPr/>
          <p:nvPr/>
        </p:nvSpPr>
        <p:spPr>
          <a:xfrm>
            <a:off x="1271794" y="9687321"/>
            <a:ext cx="21840413" cy="1504158"/>
          </a:xfrm>
          <a:prstGeom prst="rect">
            <a:avLst/>
          </a:prstGeom>
          <a:ln w="3175">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p>
            <a:pPr/>
            <a:r>
              <a:t>Additional results in dissertation: Asymptotic variance analysis, consistency of RIS, additional experiments.</a:t>
            </a:r>
          </a:p>
        </p:txBody>
      </p:sp>
      <p:sp>
        <p:nvSpPr>
          <p:cNvPr id="520" name="Shape 520"/>
          <p:cNvSpPr/>
          <p:nvPr/>
        </p:nvSpPr>
        <p:spPr>
          <a:xfrm>
            <a:off x="3533675" y="4072632"/>
            <a:ext cx="17817109" cy="6299697"/>
          </a:xfrm>
          <a:prstGeom prst="rect">
            <a:avLst/>
          </a:prstGeom>
          <a:solidFill>
            <a:srgbClr val="000000"/>
          </a:solidFill>
          <a:ln w="63500">
            <a:solidFill>
              <a:srgbClr val="000000"/>
            </a:solidFill>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lstStyle/>
          <a:p>
            <a:pPr algn="ctr">
              <a:defRPr b="1" sz="5000">
                <a:solidFill>
                  <a:srgbClr val="FFFFFF"/>
                </a:solidFill>
                <a:latin typeface="Helvetica"/>
                <a:ea typeface="Helvetica"/>
                <a:cs typeface="Helvetica"/>
                <a:sym typeface="Helvetica"/>
              </a:defRPr>
            </a:pPr>
            <a:r>
              <a:t>Take-away Message</a:t>
            </a:r>
          </a:p>
          <a:p>
            <a:pPr algn="ctr">
              <a:defRPr sz="5000">
                <a:solidFill>
                  <a:srgbClr val="FFFFFF"/>
                </a:solidFill>
              </a:defRPr>
            </a:pPr>
          </a:p>
          <a:p>
            <a:pPr algn="ctr">
              <a:defRPr sz="5000">
                <a:solidFill>
                  <a:srgbClr val="FFFFFF"/>
                </a:solidFill>
              </a:defRPr>
            </a:pPr>
            <a:r>
              <a:t>It is better to estimate the behavior policy than use the true behavior policy.</a:t>
            </a:r>
          </a:p>
          <a:p>
            <a:pPr algn="ctr">
              <a:defRPr sz="5000">
                <a:solidFill>
                  <a:srgbClr val="FFFFFF"/>
                </a:solidFill>
              </a:defRPr>
            </a:pPr>
          </a:p>
          <a:p>
            <a:pPr algn="ctr">
              <a:defRPr sz="5000">
                <a:solidFill>
                  <a:srgbClr val="FFFFFF"/>
                </a:solidFill>
              </a:defRPr>
            </a:pPr>
            <a:r>
              <a:t>Doing so corrects sampling error in policy value and policy gradient estimates.</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1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1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51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2" fill="hold">
                                  <p:stCondLst>
                                    <p:cond delay="0"/>
                                  </p:stCondLst>
                                  <p:iterate type="el" backwards="0">
                                    <p:tmAbs val="0"/>
                                  </p:iterate>
                                  <p:childTnLst>
                                    <p:set>
                                      <p:cBhvr>
                                        <p:cTn id="16" fill="hold"/>
                                        <p:tgtEl>
                                          <p:spTgt spid="5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3" fill="hold">
                                  <p:stCondLst>
                                    <p:cond delay="0"/>
                                  </p:stCondLst>
                                  <p:iterate type="el" backwards="0">
                                    <p:tmAbs val="0"/>
                                  </p:iterate>
                                  <p:childTnLst>
                                    <p:set>
                                      <p:cBhvr>
                                        <p:cTn id="20" fill="hold"/>
                                        <p:tgtEl>
                                          <p:spTgt spid="5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9" grpId="2"/>
      <p:bldP build="whole" bldLvl="1" animBg="1" rev="0" advAuto="0" spid="520" grpId="3"/>
      <p:bldP build="p" bldLvl="5" animBg="1" rev="0" advAuto="0" spid="516" grpId="1"/>
    </p:bldLst>
  </p:timing>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2" name="Shape 522"/>
          <p:cNvSpPr/>
          <p:nvPr/>
        </p:nvSpPr>
        <p:spPr>
          <a:xfrm rot="5400000">
            <a:off x="15523170" y="3859083"/>
            <a:ext cx="2113757" cy="1653443"/>
          </a:xfrm>
          <a:prstGeom prst="rightArrow">
            <a:avLst>
              <a:gd name="adj1" fmla="val 34818"/>
              <a:gd name="adj2" fmla="val 48247"/>
            </a:avLst>
          </a:prstGeom>
          <a:blipFill>
            <a:blip r:embed="rId3"/>
          </a:blipFill>
          <a:ln w="3175">
            <a:miter lim="400000"/>
          </a:ln>
          <a:effectLst>
            <a:outerShdw sx="100000" sy="100000" kx="0" ky="0" algn="b" rotWithShape="0" blurRad="25400" dist="12700" dir="5400000">
              <a:srgbClr val="000000">
                <a:alpha val="50000"/>
              </a:srgbClr>
            </a:outerShdw>
          </a:effectLst>
        </p:spPr>
        <p:txBody>
          <a:bodyPr lIns="53578" tIns="53578" rIns="53578" bIns="53578" anchor="ctr"/>
          <a:lstStyle/>
          <a:p>
            <a:pPr algn="ctr">
              <a:defRPr sz="3000">
                <a:solidFill>
                  <a:srgbClr val="FFFFFF"/>
                </a:solidFill>
              </a:defRPr>
            </a:pPr>
          </a:p>
        </p:txBody>
      </p:sp>
      <p:sp>
        <p:nvSpPr>
          <p:cNvPr id="523" name="Shape 523"/>
          <p:cNvSpPr/>
          <p:nvPr/>
        </p:nvSpPr>
        <p:spPr>
          <a:xfrm>
            <a:off x="4278014" y="10071100"/>
            <a:ext cx="15827972" cy="2511645"/>
          </a:xfrm>
          <a:prstGeom prst="rect">
            <a:avLst/>
          </a:prstGeom>
          <a:gradFill>
            <a:gsLst>
              <a:gs pos="0">
                <a:srgbClr val="6C6C6C"/>
              </a:gs>
              <a:gs pos="0">
                <a:srgbClr val="363636"/>
              </a:gs>
              <a:gs pos="71661">
                <a:srgbClr val="000000"/>
              </a:gs>
            </a:gsLst>
            <a:path path="circle">
              <a:fillToRect l="37721" t="-19636" r="62278" b="119636"/>
            </a:path>
          </a:gradFill>
          <a:ln w="3175">
            <a:miter lim="400000"/>
          </a:ln>
          <a:extLst>
            <a:ext uri="{C572A759-6A51-4108-AA02-DFA0A04FC94B}">
              <ma14:wrappingTextBoxFlag xmlns:ma14="http://schemas.microsoft.com/office/mac/drawingml/2011/main" val="1"/>
            </a:ext>
          </a:extLst>
        </p:spPr>
        <p:txBody>
          <a:bodyPr lIns="53578" tIns="53578" rIns="53578" bIns="53578" anchor="ctr">
            <a:normAutofit fontScale="100000" lnSpcReduction="0"/>
          </a:bodyPr>
          <a:lstStyle>
            <a:lvl1pPr algn="ctr" defTabSz="690086">
              <a:defRPr sz="6299">
                <a:solidFill>
                  <a:srgbClr val="FFFFFF"/>
                </a:solidFill>
              </a:defRPr>
            </a:lvl1pPr>
          </a:lstStyle>
          <a:p>
            <a:pPr/>
            <a:r>
              <a:t>Can reinforcement learning be data efficient enough for real world applications?</a:t>
            </a:r>
          </a:p>
        </p:txBody>
      </p:sp>
      <p:sp>
        <p:nvSpPr>
          <p:cNvPr id="524" name="Shape 524"/>
          <p:cNvSpPr/>
          <p:nvPr/>
        </p:nvSpPr>
        <p:spPr>
          <a:xfrm rot="5400000">
            <a:off x="7128394" y="3859083"/>
            <a:ext cx="2113757" cy="1653443"/>
          </a:xfrm>
          <a:prstGeom prst="rightArrow">
            <a:avLst>
              <a:gd name="adj1" fmla="val 34818"/>
              <a:gd name="adj2" fmla="val 48247"/>
            </a:avLst>
          </a:prstGeom>
          <a:blipFill>
            <a:blip r:embed="rId3"/>
          </a:blipFill>
          <a:ln w="3175">
            <a:miter lim="400000"/>
          </a:ln>
          <a:effectLst>
            <a:outerShdw sx="100000" sy="100000" kx="0" ky="0" algn="b" rotWithShape="0" blurRad="25400" dist="12700" dir="5400000">
              <a:srgbClr val="000000">
                <a:alpha val="50000"/>
              </a:srgbClr>
            </a:outerShdw>
          </a:effectLst>
        </p:spPr>
        <p:txBody>
          <a:bodyPr lIns="53578" tIns="53578" rIns="53578" bIns="53578" anchor="ctr"/>
          <a:lstStyle/>
          <a:p>
            <a:pPr algn="ctr">
              <a:defRPr sz="3000">
                <a:solidFill>
                  <a:srgbClr val="FFFFFF"/>
                </a:solidFill>
              </a:defRPr>
            </a:pPr>
          </a:p>
        </p:txBody>
      </p:sp>
      <p:sp>
        <p:nvSpPr>
          <p:cNvPr id="525" name="Shape 525"/>
          <p:cNvSpPr/>
          <p:nvPr/>
        </p:nvSpPr>
        <p:spPr>
          <a:xfrm>
            <a:off x="1994691" y="858807"/>
            <a:ext cx="20394619" cy="2418557"/>
          </a:xfrm>
          <a:prstGeom prst="rect">
            <a:avLst/>
          </a:prstGeom>
          <a:gradFill>
            <a:gsLst>
              <a:gs pos="0">
                <a:srgbClr val="FBFBFB"/>
              </a:gs>
              <a:gs pos="100000">
                <a:srgbClr val="DCDEE0"/>
              </a:gs>
            </a:gsLst>
            <a:lin ang="5400000"/>
          </a:gradFill>
          <a:ln w="25400">
            <a:solidFill>
              <a:srgbClr val="85888D"/>
            </a:solidFill>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spAutoFit/>
          </a:bodyPr>
          <a:lstStyle/>
          <a:p>
            <a:pPr algn="ctr">
              <a:defRPr sz="5000"/>
            </a:pPr>
            <a:r>
              <a:t>How can a reinforcement learning agent leverage </a:t>
            </a:r>
            <a:r>
              <a:rPr>
                <a:solidFill>
                  <a:schemeClr val="accent5"/>
                </a:solidFill>
              </a:rPr>
              <a:t>off-policy</a:t>
            </a:r>
            <a:r>
              <a:t> and </a:t>
            </a:r>
            <a:r>
              <a:rPr>
                <a:solidFill>
                  <a:schemeClr val="accent5"/>
                </a:solidFill>
              </a:rPr>
              <a:t>simulated data</a:t>
            </a:r>
            <a:r>
              <a:t> to </a:t>
            </a:r>
            <a:r>
              <a:rPr>
                <a:solidFill>
                  <a:schemeClr val="accent5"/>
                </a:solidFill>
              </a:rPr>
              <a:t>evaluate</a:t>
            </a:r>
            <a:r>
              <a:t> and </a:t>
            </a:r>
            <a:r>
              <a:rPr>
                <a:solidFill>
                  <a:schemeClr val="accent5"/>
                </a:solidFill>
              </a:rPr>
              <a:t>improve</a:t>
            </a:r>
            <a:r>
              <a:t> upon the expected performance of a policy?</a:t>
            </a:r>
          </a:p>
        </p:txBody>
      </p:sp>
      <p:sp>
        <p:nvSpPr>
          <p:cNvPr id="526" name="Shape 526"/>
          <p:cNvSpPr/>
          <p:nvPr/>
        </p:nvSpPr>
        <p:spPr>
          <a:xfrm>
            <a:off x="13085044" y="5928503"/>
            <a:ext cx="8356863" cy="1504157"/>
          </a:xfrm>
          <a:prstGeom prst="rect">
            <a:avLst/>
          </a:prstGeom>
          <a:blipFill>
            <a:blip r:embed="rId4"/>
          </a:blip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spAutoFit/>
          </a:bodyPr>
          <a:lstStyle>
            <a:lvl1pPr algn="ctr">
              <a:defRPr>
                <a:solidFill>
                  <a:srgbClr val="FFFFFF"/>
                </a:solidFill>
              </a:defRPr>
            </a:lvl1pPr>
          </a:lstStyle>
          <a:p>
            <a:pPr/>
            <a:r>
              <a:t>How should an RL agent weight off-policy data?</a:t>
            </a:r>
          </a:p>
        </p:txBody>
      </p:sp>
      <p:sp>
        <p:nvSpPr>
          <p:cNvPr id="527" name="Shape 527"/>
          <p:cNvSpPr/>
          <p:nvPr/>
        </p:nvSpPr>
        <p:spPr>
          <a:xfrm>
            <a:off x="3344996" y="5928503"/>
            <a:ext cx="8335282" cy="1504157"/>
          </a:xfrm>
          <a:prstGeom prst="rect">
            <a:avLst/>
          </a:prstGeom>
          <a:blipFill>
            <a:blip r:embed="rId4">
              <a:alphaModFix amt="50000"/>
            </a:blip>
          </a:blip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spAutoFit/>
          </a:bodyPr>
          <a:lstStyle>
            <a:lvl1pPr algn="ctr">
              <a:defRPr>
                <a:solidFill>
                  <a:srgbClr val="FFFFFF"/>
                </a:solidFill>
              </a:defRPr>
            </a:lvl1pPr>
          </a:lstStyle>
          <a:p>
            <a:pPr/>
            <a:r>
              <a:t>How should an RL agent collect off-policy data?</a:t>
            </a:r>
          </a:p>
        </p:txBody>
      </p:sp>
      <p:sp>
        <p:nvSpPr>
          <p:cNvPr id="528" name="Shape 528"/>
          <p:cNvSpPr/>
          <p:nvPr/>
        </p:nvSpPr>
        <p:spPr>
          <a:xfrm>
            <a:off x="3344997" y="7999801"/>
            <a:ext cx="8335280" cy="1504157"/>
          </a:xfrm>
          <a:prstGeom prst="rect">
            <a:avLst/>
          </a:prstGeom>
          <a:blipFill>
            <a:blip r:embed="rId4">
              <a:alphaModFix amt="50000"/>
            </a:blip>
          </a:blip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spAutoFit/>
          </a:bodyPr>
          <a:lstStyle>
            <a:lvl1pPr algn="ctr">
              <a:defRPr>
                <a:solidFill>
                  <a:srgbClr val="FFFFFF"/>
                </a:solidFill>
              </a:defRPr>
            </a:lvl1pPr>
          </a:lstStyle>
          <a:p>
            <a:pPr/>
            <a:r>
              <a:t>How can an RL agent use simulated data?</a:t>
            </a:r>
          </a:p>
        </p:txBody>
      </p:sp>
      <p:sp>
        <p:nvSpPr>
          <p:cNvPr id="529" name="Shape 529"/>
          <p:cNvSpPr/>
          <p:nvPr/>
        </p:nvSpPr>
        <p:spPr>
          <a:xfrm>
            <a:off x="13095834" y="7999801"/>
            <a:ext cx="8335282" cy="1504157"/>
          </a:xfrm>
          <a:prstGeom prst="rect">
            <a:avLst/>
          </a:prstGeom>
          <a:blipFill>
            <a:blip r:embed="rId4">
              <a:alphaModFix amt="50000"/>
            </a:blip>
          </a:blip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spAutoFit/>
          </a:bodyPr>
          <a:lstStyle>
            <a:lvl1pPr algn="ctr">
              <a:defRPr>
                <a:solidFill>
                  <a:srgbClr val="FFFFFF"/>
                </a:solidFill>
              </a:defRPr>
            </a:lvl1pPr>
          </a:lstStyle>
          <a:p>
            <a:pPr/>
            <a:r>
              <a:t>How can an RL agent combine simulated and off-policy data?</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mph" nodeType="clickEffect" presetID="9" grpId="1" fill="hold">
                                  <p:stCondLst>
                                    <p:cond delay="0"/>
                                  </p:stCondLst>
                                  <p:childTnLst>
                                    <p:set>
                                      <p:cBhvr>
                                        <p:cTn id="6" dur="indefinite" fill="hold"/>
                                        <p:tgtEl>
                                          <p:spTgt spid="526"/>
                                        </p:tgtEl>
                                        <p:attrNameLst>
                                          <p:attrName>style.opacity</p:attrName>
                                        </p:attrNameLst>
                                      </p:cBhvr>
                                      <p:to>
                                        <p:strVal val="0.50"/>
                                      </p:to>
                                    </p:set>
                                    <p:animEffect filter="image" prLst="opacity: 0.50; ">
                                      <p:cBhvr>
                                        <p:cTn id="7" dur="indefinite" fill="hold"/>
                                        <p:tgtEl>
                                          <p:spTgt spid="526"/>
                                        </p:tgtEl>
                                      </p:cBhvr>
                                    </p:animEffect>
                                  </p:childTnLst>
                                </p:cTn>
                              </p:par>
                            </p:childTnLst>
                          </p:cTn>
                        </p:par>
                        <p:par>
                          <p:cTn id="8" fill="hold">
                            <p:stCondLst>
                              <p:cond delay="0"/>
                            </p:stCondLst>
                            <p:childTnLst>
                              <p:par>
                                <p:cTn id="9" presetClass="emph" nodeType="withEffect" presetID="9" grpId="2" fill="hold">
                                  <p:stCondLst>
                                    <p:cond delay="0"/>
                                  </p:stCondLst>
                                  <p:childTnLst>
                                    <p:set>
                                      <p:cBhvr>
                                        <p:cTn id="10" dur="indefinite" fill="hold"/>
                                        <p:tgtEl>
                                          <p:spTgt spid="528"/>
                                        </p:tgtEl>
                                        <p:attrNameLst>
                                          <p:attrName>style.opacity</p:attrName>
                                        </p:attrNameLst>
                                      </p:cBhvr>
                                      <p:to>
                                        <p:strVal val="1.00"/>
                                      </p:to>
                                    </p:set>
                                    <p:animEffect filter="image" prLst="opacity: 1.00; ">
                                      <p:cBhvr>
                                        <p:cTn id="11" dur="indefinite" fill="hold"/>
                                        <p:tgtEl>
                                          <p:spTgt spid="5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8" grpId="2"/>
      <p:bldP build="whole" bldLvl="1" animBg="1" rev="0" advAuto="0" spid="526" grpId="1"/>
    </p:bldLst>
  </p:timing>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31" name="pasted-image.pdf"/>
          <p:cNvPicPr>
            <a:picLocks noChangeAspect="1"/>
          </p:cNvPicPr>
          <p:nvPr/>
        </p:nvPicPr>
        <p:blipFill>
          <a:blip r:embed="rId3">
            <a:extLst/>
          </a:blip>
          <a:stretch>
            <a:fillRect/>
          </a:stretch>
        </p:blipFill>
        <p:spPr>
          <a:xfrm>
            <a:off x="4769625" y="10925779"/>
            <a:ext cx="14844750" cy="1070770"/>
          </a:xfrm>
          <a:prstGeom prst="rect">
            <a:avLst/>
          </a:prstGeom>
          <a:ln w="3175">
            <a:miter lim="400000"/>
          </a:ln>
        </p:spPr>
      </p:pic>
      <p:sp>
        <p:nvSpPr>
          <p:cNvPr id="532" name="Shape 53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33" name="Shape 533"/>
          <p:cNvSpPr/>
          <p:nvPr/>
        </p:nvSpPr>
        <p:spPr>
          <a:xfrm>
            <a:off x="1689100" y="952500"/>
            <a:ext cx="21005800" cy="2286000"/>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a:defRPr sz="10800"/>
            </a:lvl1pPr>
          </a:lstStyle>
          <a:p>
            <a:pPr/>
            <a:r>
              <a:t>Off-Environment RL</a:t>
            </a:r>
          </a:p>
        </p:txBody>
      </p:sp>
      <p:pic>
        <p:nvPicPr>
          <p:cNvPr id="534" name="pasted-image.pdf"/>
          <p:cNvPicPr>
            <a:picLocks noChangeAspect="1"/>
          </p:cNvPicPr>
          <p:nvPr/>
        </p:nvPicPr>
        <p:blipFill>
          <a:blip r:embed="rId4">
            <a:extLst/>
          </a:blip>
          <a:stretch>
            <a:fillRect/>
          </a:stretch>
        </p:blipFill>
        <p:spPr>
          <a:xfrm>
            <a:off x="11734800" y="6470650"/>
            <a:ext cx="914400" cy="774700"/>
          </a:xfrm>
          <a:prstGeom prst="rect">
            <a:avLst/>
          </a:prstGeom>
          <a:ln w="3175">
            <a:miter lim="400000"/>
          </a:ln>
        </p:spPr>
      </p:pic>
      <p:pic>
        <p:nvPicPr>
          <p:cNvPr id="535" name="pasted-image.png"/>
          <p:cNvPicPr>
            <a:picLocks noChangeAspect="1"/>
          </p:cNvPicPr>
          <p:nvPr/>
        </p:nvPicPr>
        <p:blipFill>
          <a:blip r:embed="rId5">
            <a:extLst/>
          </a:blip>
          <a:stretch>
            <a:fillRect/>
          </a:stretch>
        </p:blipFill>
        <p:spPr>
          <a:xfrm>
            <a:off x="4275001" y="4033015"/>
            <a:ext cx="15820603" cy="6098250"/>
          </a:xfrm>
          <a:prstGeom prst="rect">
            <a:avLst/>
          </a:prstGeom>
          <a:ln w="3175">
            <a:miter lim="400000"/>
          </a:ln>
        </p:spPr>
      </p:pic>
      <p:grpSp>
        <p:nvGrpSpPr>
          <p:cNvPr id="538" name="Group 538"/>
          <p:cNvGrpSpPr/>
          <p:nvPr/>
        </p:nvGrpSpPr>
        <p:grpSpPr>
          <a:xfrm>
            <a:off x="11206867" y="4592142"/>
            <a:ext cx="2636362" cy="1587435"/>
            <a:chOff x="0" y="0"/>
            <a:chExt cx="2636361" cy="1587434"/>
          </a:xfrm>
        </p:grpSpPr>
        <p:sp>
          <p:nvSpPr>
            <p:cNvPr id="536" name="Shape 536"/>
            <p:cNvSpPr/>
            <p:nvPr/>
          </p:nvSpPr>
          <p:spPr>
            <a:xfrm>
              <a:off x="0" y="0"/>
              <a:ext cx="2636362" cy="1587435"/>
            </a:xfrm>
            <a:prstGeom prst="roundRect">
              <a:avLst>
                <a:gd name="adj" fmla="val 15000"/>
              </a:avLst>
            </a:prstGeom>
            <a:solidFill>
              <a:srgbClr val="FFFFFF"/>
            </a:solidFill>
            <a:ln w="63500" cap="flat">
              <a:solidFill>
                <a:srgbClr val="000000"/>
              </a:solidFill>
              <a:prstDash val="solid"/>
              <a:miter lim="400000"/>
            </a:ln>
            <a:effectLst>
              <a:outerShdw sx="100000" sy="100000" kx="0" ky="0" algn="b" rotWithShape="0" blurRad="25400" dist="0" dir="0">
                <a:srgbClr val="000000">
                  <a:alpha val="50000"/>
                </a:srgbClr>
              </a:outerShdw>
            </a:effectLst>
          </p:spPr>
          <p:txBody>
            <a:bodyPr wrap="square" lIns="53578" tIns="53578" rIns="53578" bIns="53578" numCol="1" anchor="ctr">
              <a:noAutofit/>
            </a:bodyPr>
            <a:lstStyle/>
            <a:p>
              <a:pPr algn="ctr">
                <a:defRPr sz="3000">
                  <a:solidFill>
                    <a:srgbClr val="FFFFFF"/>
                  </a:solidFill>
                </a:defRPr>
              </a:pPr>
            </a:p>
          </p:txBody>
        </p:sp>
        <p:pic>
          <p:nvPicPr>
            <p:cNvPr id="537" name="pasted-image.pdf"/>
            <p:cNvPicPr>
              <a:picLocks noChangeAspect="1"/>
            </p:cNvPicPr>
            <p:nvPr/>
          </p:nvPicPr>
          <p:blipFill>
            <a:blip r:embed="rId6">
              <a:extLst/>
            </a:blip>
            <a:stretch>
              <a:fillRect/>
            </a:stretch>
          </p:blipFill>
          <p:spPr>
            <a:xfrm>
              <a:off x="802454" y="357332"/>
              <a:ext cx="1031454" cy="872770"/>
            </a:xfrm>
            <a:prstGeom prst="rect">
              <a:avLst/>
            </a:prstGeom>
            <a:ln w="3175" cap="flat">
              <a:noFill/>
              <a:miter lim="400000"/>
            </a:ln>
            <a:effectLst/>
          </p:spPr>
        </p:pic>
      </p:grpSp>
      <p:pic>
        <p:nvPicPr>
          <p:cNvPr id="539" name="pasted-image.pdf"/>
          <p:cNvPicPr>
            <a:picLocks noChangeAspect="1"/>
          </p:cNvPicPr>
          <p:nvPr/>
        </p:nvPicPr>
        <p:blipFill>
          <a:blip r:embed="rId7">
            <a:extLst/>
          </a:blip>
          <a:stretch>
            <a:fillRect/>
          </a:stretch>
        </p:blipFill>
        <p:spPr>
          <a:xfrm>
            <a:off x="11981874" y="4916851"/>
            <a:ext cx="1709230" cy="1166618"/>
          </a:xfrm>
          <a:prstGeom prst="rect">
            <a:avLst/>
          </a:prstGeom>
          <a:ln w="3175">
            <a:miter lim="400000"/>
          </a:ln>
        </p:spPr>
      </p:pic>
      <p:sp>
        <p:nvSpPr>
          <p:cNvPr id="540" name="Shape 540"/>
          <p:cNvSpPr/>
          <p:nvPr/>
        </p:nvSpPr>
        <p:spPr>
          <a:xfrm>
            <a:off x="10331284" y="8210877"/>
            <a:ext cx="4387528" cy="1325901"/>
          </a:xfrm>
          <a:prstGeom prst="roundRect">
            <a:avLst>
              <a:gd name="adj" fmla="val 15616"/>
            </a:avLst>
          </a:prstGeom>
          <a:solidFill>
            <a:srgbClr val="FFFFFF"/>
          </a:solidFill>
          <a:ln w="3175">
            <a:miter lim="400000"/>
          </a:ln>
          <a:extLst>
            <a:ext uri="{C572A759-6A51-4108-AA02-DFA0A04FC94B}">
              <ma14:wrappingTextBoxFlag xmlns:ma14="http://schemas.microsoft.com/office/mac/drawingml/2011/main" val="1"/>
            </a:ext>
          </a:extLst>
        </p:spPr>
        <p:txBody>
          <a:bodyPr lIns="53578" tIns="53578" rIns="53578" bIns="53578" anchor="ctr"/>
          <a:lstStyle>
            <a:lvl1pPr algn="ctr">
              <a:defRPr sz="6000">
                <a:latin typeface="Helvetica"/>
                <a:ea typeface="Helvetica"/>
                <a:cs typeface="Helvetica"/>
                <a:sym typeface="Helvetica"/>
              </a:defRPr>
            </a:lvl1pPr>
          </a:lstStyle>
          <a:p>
            <a:pPr/>
            <a:r>
              <a:t>Simulator</a:t>
            </a:r>
          </a:p>
        </p:txBody>
      </p:sp>
    </p:spTree>
  </p:cSld>
  <p:clrMapOvr>
    <a:masterClrMapping/>
  </p:clrMapOvr>
  <p:transition xmlns:p14="http://schemas.microsoft.com/office/powerpoint/2010/main" spd="slow" advClick="1" p14:dur="125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xit" nodeType="clickEffect" presetSubtype="0" presetID="1" grpId="2" fill="hold">
                                  <p:stCondLst>
                                    <p:cond delay="0"/>
                                  </p:stCondLst>
                                  <p:iterate type="el" backwards="0">
                                    <p:tmAbs val="0"/>
                                  </p:iterate>
                                  <p:childTnLst>
                                    <p:set>
                                      <p:cBhvr>
                                        <p:cTn id="10" fill="hold">
                                          <p:stCondLst>
                                            <p:cond delay="0"/>
                                          </p:stCondLst>
                                        </p:cTn>
                                        <p:tgtEl>
                                          <p:spTgt spid="53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5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0" grpId="3"/>
      <p:bldP build="whole" bldLvl="1" animBg="1" rev="0" advAuto="0" spid="539" grpId="1"/>
      <p:bldP build="whole" bldLvl="1" animBg="1" rev="0" advAuto="0" spid="539" grpId="2"/>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5" name="Shape 175"/>
          <p:cNvSpPr/>
          <p:nvPr>
            <p:ph type="sldNum" sz="quarter" idx="2"/>
          </p:nvPr>
        </p:nvSpPr>
        <p:spPr>
          <a:xfrm>
            <a:off x="12047701" y="13081000"/>
            <a:ext cx="275204" cy="43735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6" name="Shape 176"/>
          <p:cNvSpPr/>
          <p:nvPr/>
        </p:nvSpPr>
        <p:spPr>
          <a:xfrm>
            <a:off x="1689100" y="952500"/>
            <a:ext cx="21005800" cy="2286000"/>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defTabSz="566856">
              <a:defRPr sz="7451"/>
            </a:lvl1pPr>
          </a:lstStyle>
          <a:p>
            <a:pPr/>
            <a:r>
              <a:t>Limitations of Reinforcement Learning Algorithms</a:t>
            </a:r>
          </a:p>
        </p:txBody>
      </p:sp>
      <p:sp>
        <p:nvSpPr>
          <p:cNvPr id="177" name="Shape 177"/>
          <p:cNvSpPr/>
          <p:nvPr>
            <p:ph type="body" sz="half" idx="4294967295"/>
          </p:nvPr>
        </p:nvSpPr>
        <p:spPr>
          <a:xfrm>
            <a:off x="1689100" y="4013200"/>
            <a:ext cx="19425246" cy="5923084"/>
          </a:xfrm>
          <a:prstGeom prst="rect">
            <a:avLst/>
          </a:prstGeom>
        </p:spPr>
        <p:txBody>
          <a:bodyPr anchor="t"/>
          <a:lstStyle/>
          <a:p>
            <a:pPr marL="0" indent="0">
              <a:spcBef>
                <a:spcPts val="5900"/>
              </a:spcBef>
              <a:buSzTx/>
              <a:buNone/>
            </a:pPr>
            <a:r>
              <a:t>On-Policy</a:t>
            </a:r>
          </a:p>
          <a:p>
            <a:pPr marL="1397000" indent="-762000">
              <a:spcBef>
                <a:spcPts val="5900"/>
              </a:spcBef>
              <a:buSzPct val="100000"/>
            </a:pPr>
            <a:r>
              <a:t>Only use data generated by the current policy.</a:t>
            </a:r>
          </a:p>
          <a:p>
            <a:pPr marL="0" indent="0">
              <a:spcBef>
                <a:spcPts val="5900"/>
              </a:spcBef>
              <a:buSzTx/>
              <a:buNone/>
            </a:pPr>
            <a:r>
              <a:t>On-Environment</a:t>
            </a:r>
          </a:p>
          <a:p>
            <a:pPr marL="1397000" indent="-762000">
              <a:spcBef>
                <a:spcPts val="5900"/>
              </a:spcBef>
              <a:buSzPct val="100000"/>
            </a:pPr>
            <a:r>
              <a:t>Simulated data is useless</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7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77">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7" grpId="1"/>
    </p:bldLst>
  </p:timing>
</p:sld>
</file>

<file path=ppt/slides/slide40.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544" name="gazebo-nao.png"/>
          <p:cNvPicPr>
            <a:picLocks noChangeAspect="1"/>
          </p:cNvPicPr>
          <p:nvPr/>
        </p:nvPicPr>
        <p:blipFill>
          <a:blip r:embed="rId3">
            <a:extLst/>
          </a:blip>
          <a:srcRect l="20608" t="10021" r="22147" b="7645"/>
          <a:stretch>
            <a:fillRect/>
          </a:stretch>
        </p:blipFill>
        <p:spPr>
          <a:xfrm>
            <a:off x="3576082" y="4037032"/>
            <a:ext cx="4754563" cy="6441084"/>
          </a:xfrm>
          <a:prstGeom prst="rect">
            <a:avLst/>
          </a:prstGeom>
          <a:ln w="3175">
            <a:miter lim="400000"/>
          </a:ln>
        </p:spPr>
      </p:pic>
      <p:sp>
        <p:nvSpPr>
          <p:cNvPr id="545" name="Shape 545"/>
          <p:cNvSpPr/>
          <p:nvPr>
            <p:ph type="sldNum" sz="quarter" idx="2"/>
          </p:nvPr>
        </p:nvSpPr>
        <p:spPr>
          <a:xfrm>
            <a:off x="12040017" y="13081000"/>
            <a:ext cx="290571" cy="43735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46" name="Shape 546"/>
          <p:cNvSpPr/>
          <p:nvPr/>
        </p:nvSpPr>
        <p:spPr>
          <a:xfrm>
            <a:off x="1689100" y="952500"/>
            <a:ext cx="21005800" cy="2286000"/>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a:defRPr sz="10800"/>
            </a:lvl1pPr>
          </a:lstStyle>
          <a:p>
            <a:pPr/>
            <a:r>
              <a:t>Learning in Simulation</a:t>
            </a:r>
          </a:p>
        </p:txBody>
      </p:sp>
      <p:pic>
        <p:nvPicPr>
          <p:cNvPr id="547" name="pasted-image.pdf"/>
          <p:cNvPicPr>
            <a:picLocks noChangeAspect="1"/>
          </p:cNvPicPr>
          <p:nvPr/>
        </p:nvPicPr>
        <p:blipFill>
          <a:blip r:embed="rId4">
            <a:extLst/>
          </a:blip>
          <a:stretch>
            <a:fillRect/>
          </a:stretch>
        </p:blipFill>
        <p:spPr>
          <a:xfrm>
            <a:off x="16636995" y="5333494"/>
            <a:ext cx="3950060" cy="3250050"/>
          </a:xfrm>
          <a:prstGeom prst="rect">
            <a:avLst/>
          </a:prstGeom>
          <a:ln w="3175">
            <a:miter lim="400000"/>
          </a:ln>
        </p:spPr>
      </p:pic>
      <p:sp>
        <p:nvSpPr>
          <p:cNvPr id="548" name="Shape 548"/>
          <p:cNvSpPr/>
          <p:nvPr/>
        </p:nvSpPr>
        <p:spPr>
          <a:xfrm>
            <a:off x="9836872" y="4246681"/>
            <a:ext cx="6092808" cy="19289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24" y="15946"/>
                </a:moveTo>
                <a:lnTo>
                  <a:pt x="17224" y="21600"/>
                </a:lnTo>
                <a:lnTo>
                  <a:pt x="21600" y="10800"/>
                </a:lnTo>
                <a:lnTo>
                  <a:pt x="17224" y="0"/>
                </a:lnTo>
                <a:lnTo>
                  <a:pt x="17224" y="5654"/>
                </a:lnTo>
                <a:lnTo>
                  <a:pt x="0" y="5654"/>
                </a:lnTo>
                <a:lnTo>
                  <a:pt x="0" y="15946"/>
                </a:lnTo>
                <a:lnTo>
                  <a:pt x="17224" y="15946"/>
                </a:lnTo>
                <a:close/>
              </a:path>
            </a:pathLst>
          </a:custGeom>
          <a:blipFill>
            <a:blip r:embed="rId5"/>
          </a:blip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38100" tIns="38100" rIns="38100" bIns="38100" anchor="ctr"/>
          <a:lstStyle>
            <a:lvl1pPr algn="ctr" defTabSz="584200">
              <a:defRPr b="1" sz="4000">
                <a:solidFill>
                  <a:srgbClr val="FFFFFF"/>
                </a:solidFill>
                <a:latin typeface="Helvetica"/>
                <a:ea typeface="Helvetica"/>
                <a:cs typeface="Helvetica"/>
                <a:sym typeface="Helvetica"/>
              </a:defRPr>
            </a:lvl1pPr>
          </a:lstStyle>
          <a:p>
            <a:pPr/>
            <a:r>
              <a:t>State</a:t>
            </a:r>
          </a:p>
        </p:txBody>
      </p:sp>
      <p:grpSp>
        <p:nvGrpSpPr>
          <p:cNvPr id="551" name="Group 551"/>
          <p:cNvGrpSpPr/>
          <p:nvPr/>
        </p:nvGrpSpPr>
        <p:grpSpPr>
          <a:xfrm>
            <a:off x="9437416" y="7730411"/>
            <a:ext cx="6092807" cy="1928903"/>
            <a:chOff x="0" y="0"/>
            <a:chExt cx="6092806" cy="1928902"/>
          </a:xfrm>
        </p:grpSpPr>
        <p:sp>
          <p:nvSpPr>
            <p:cNvPr id="549" name="Shape 549"/>
            <p:cNvSpPr/>
            <p:nvPr/>
          </p:nvSpPr>
          <p:spPr>
            <a:xfrm flipH="1">
              <a:off x="0" y="0"/>
              <a:ext cx="6092807" cy="1928903"/>
            </a:xfrm>
            <a:prstGeom prst="rightArrow">
              <a:avLst>
                <a:gd name="adj1" fmla="val 47646"/>
                <a:gd name="adj2" fmla="val 64000"/>
              </a:avLst>
            </a:prstGeom>
            <a:blipFill rotWithShape="1">
              <a:blip r:embed="rId5"/>
              <a:srcRect l="0" t="0" r="0" b="0"/>
              <a:tile tx="0" ty="0" sx="100000" sy="100000" flip="none" algn="tl"/>
            </a:blipFill>
            <a:ln w="3175" cap="flat">
              <a:noFill/>
              <a:miter lim="400000"/>
            </a:ln>
            <a:effectLst>
              <a:outerShdw sx="100000" sy="100000" kx="0" ky="0" algn="b" rotWithShape="0" blurRad="25400" dist="12700" dir="5400000">
                <a:srgbClr val="000000">
                  <a:alpha val="50000"/>
                </a:srgbClr>
              </a:outerShdw>
            </a:effectLst>
          </p:spPr>
          <p:txBody>
            <a:bodyPr wrap="square" lIns="38100" tIns="38100" rIns="38100" bIns="38100" numCol="1" anchor="ctr">
              <a:noAutofit/>
            </a:bodyPr>
            <a:lstStyle/>
            <a:p>
              <a:pPr algn="ctr" defTabSz="584200">
                <a:defRPr b="1" sz="2200">
                  <a:solidFill>
                    <a:srgbClr val="FFFFFF"/>
                  </a:solidFill>
                  <a:latin typeface="Helvetica"/>
                  <a:ea typeface="Helvetica"/>
                  <a:cs typeface="Helvetica"/>
                  <a:sym typeface="Helvetica"/>
                </a:defRPr>
              </a:pPr>
            </a:p>
          </p:txBody>
        </p:sp>
        <p:sp>
          <p:nvSpPr>
            <p:cNvPr id="550" name="Shape 550"/>
            <p:cNvSpPr/>
            <p:nvPr/>
          </p:nvSpPr>
          <p:spPr>
            <a:xfrm>
              <a:off x="2125316" y="494049"/>
              <a:ext cx="2264032" cy="940805"/>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lgn="ctr" defTabSz="584200">
                <a:defRPr b="1" sz="4000">
                  <a:solidFill>
                    <a:srgbClr val="FFFFFF"/>
                  </a:solidFill>
                  <a:latin typeface="Helvetica"/>
                  <a:ea typeface="Helvetica"/>
                  <a:cs typeface="Helvetica"/>
                  <a:sym typeface="Helvetica"/>
                </a:defRPr>
              </a:lvl1pPr>
            </a:lstStyle>
            <a:p>
              <a:pPr/>
              <a:r>
                <a:t>Action</a:t>
              </a:r>
            </a:p>
          </p:txBody>
        </p:sp>
      </p:grpSp>
      <p:pic>
        <p:nvPicPr>
          <p:cNvPr id="552" name="nao.png"/>
          <p:cNvPicPr>
            <a:picLocks noChangeAspect="1"/>
          </p:cNvPicPr>
          <p:nvPr/>
        </p:nvPicPr>
        <p:blipFill>
          <a:blip r:embed="rId6">
            <a:extLst/>
          </a:blip>
          <a:srcRect l="7207" t="0" r="15902" b="6022"/>
          <a:stretch>
            <a:fillRect/>
          </a:stretch>
        </p:blipFill>
        <p:spPr>
          <a:xfrm>
            <a:off x="3318510" y="4037032"/>
            <a:ext cx="5269866" cy="6441024"/>
          </a:xfrm>
          <a:prstGeom prst="rect">
            <a:avLst/>
          </a:prstGeom>
          <a:ln w="3175">
            <a:miter lim="400000"/>
          </a:ln>
        </p:spPr>
      </p:pic>
      <p:pic>
        <p:nvPicPr>
          <p:cNvPr id="553" name="pasted-image.pdf"/>
          <p:cNvPicPr>
            <a:picLocks noChangeAspect="1"/>
          </p:cNvPicPr>
          <p:nvPr/>
        </p:nvPicPr>
        <p:blipFill>
          <a:blip r:embed="rId7">
            <a:extLst/>
          </a:blip>
          <a:stretch>
            <a:fillRect/>
          </a:stretch>
        </p:blipFill>
        <p:spPr>
          <a:xfrm>
            <a:off x="6624896" y="11276448"/>
            <a:ext cx="11717848" cy="957152"/>
          </a:xfrm>
          <a:prstGeom prst="rect">
            <a:avLst/>
          </a:prstGeom>
          <a:ln w="3175">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5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xit" nodeType="clickEffect" presetSubtype="0" presetID="1" grpId="4" fill="hold">
                                  <p:stCondLst>
                                    <p:cond delay="0"/>
                                  </p:stCondLst>
                                  <p:iterate type="el" backwards="0">
                                    <p:tmAbs val="0"/>
                                  </p:iterate>
                                  <p:childTnLst>
                                    <p:set>
                                      <p:cBhvr>
                                        <p:cTn id="18" fill="hold">
                                          <p:stCondLst>
                                            <p:cond delay="0"/>
                                          </p:stCondLst>
                                        </p:cTn>
                                        <p:tgtEl>
                                          <p:spTgt spid="55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8" grpId="2"/>
      <p:bldP build="whole" bldLvl="1" animBg="1" rev="0" advAuto="0" spid="551" grpId="3"/>
      <p:bldP build="whole" bldLvl="1" animBg="1" rev="0" advAuto="0" spid="552" grpId="4"/>
      <p:bldP build="whole" bldLvl="1" animBg="1" rev="0" advAuto="0" spid="553" grpId="1"/>
    </p:bldLst>
  </p:timing>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7" name="Shape 557"/>
          <p:cNvSpPr/>
          <p:nvPr/>
        </p:nvSpPr>
        <p:spPr>
          <a:xfrm>
            <a:off x="8336220" y="3620515"/>
            <a:ext cx="7711560" cy="7711043"/>
          </a:xfrm>
          <a:prstGeom prst="ellipse">
            <a:avLst/>
          </a:prstGeom>
          <a:ln w="88900">
            <a:solidFill>
              <a:srgbClr val="000000"/>
            </a:solidFill>
            <a:miter lim="400000"/>
          </a:ln>
          <a:effectLst>
            <a:outerShdw sx="100000" sy="100000" kx="0" ky="0" algn="b" rotWithShape="0" blurRad="25400" dist="12700" dir="5400000">
              <a:srgbClr val="000000">
                <a:alpha val="50000"/>
              </a:srgbClr>
            </a:outerShdw>
          </a:effectLst>
        </p:spPr>
        <p:txBody>
          <a:bodyPr lIns="53578" tIns="53578" rIns="53578" bIns="53578" anchor="ctr"/>
          <a:lstStyle/>
          <a:p>
            <a:pPr algn="ctr">
              <a:defRPr sz="3000">
                <a:solidFill>
                  <a:srgbClr val="FFFFFF"/>
                </a:solidFill>
              </a:defRPr>
            </a:pPr>
          </a:p>
        </p:txBody>
      </p:sp>
      <p:sp>
        <p:nvSpPr>
          <p:cNvPr id="558" name="Shape 558"/>
          <p:cNvSpPr/>
          <p:nvPr/>
        </p:nvSpPr>
        <p:spPr>
          <a:xfrm>
            <a:off x="7070570" y="8212490"/>
            <a:ext cx="3210199" cy="1640884"/>
          </a:xfrm>
          <a:prstGeom prst="roundRect">
            <a:avLst>
              <a:gd name="adj" fmla="val 13905"/>
            </a:avLst>
          </a:prstGeom>
          <a:blipFill>
            <a:blip r:embed="rId2"/>
          </a:blip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lstStyle/>
          <a:p>
            <a:pPr algn="ctr">
              <a:defRPr sz="3000">
                <a:solidFill>
                  <a:srgbClr val="FFFFFF"/>
                </a:solidFill>
              </a:defRPr>
            </a:pPr>
            <a:r>
              <a:t>Real World </a:t>
            </a:r>
          </a:p>
          <a:p>
            <a:pPr algn="ctr">
              <a:defRPr sz="3000">
                <a:solidFill>
                  <a:srgbClr val="FFFFFF"/>
                </a:solidFill>
              </a:defRPr>
            </a:pPr>
            <a:r>
              <a:t>Policy Execution</a:t>
            </a:r>
          </a:p>
        </p:txBody>
      </p:sp>
      <p:sp>
        <p:nvSpPr>
          <p:cNvPr id="559" name="Shape 559"/>
          <p:cNvSpPr/>
          <p:nvPr/>
        </p:nvSpPr>
        <p:spPr>
          <a:xfrm>
            <a:off x="7070570" y="8212490"/>
            <a:ext cx="3210199" cy="1640884"/>
          </a:xfrm>
          <a:prstGeom prst="roundRect">
            <a:avLst>
              <a:gd name="adj" fmla="val 13265"/>
            </a:avLst>
          </a:prstGeom>
          <a:blipFill>
            <a:blip r:embed="rId2"/>
          </a:blip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lstStyle>
            <a:lvl1pPr algn="ctr">
              <a:defRPr b="1" sz="3000">
                <a:solidFill>
                  <a:srgbClr val="DCDEE0"/>
                </a:solidFill>
                <a:latin typeface="Helvetica"/>
                <a:ea typeface="Helvetica"/>
                <a:cs typeface="Helvetica"/>
                <a:sym typeface="Helvetica"/>
              </a:defRPr>
            </a:lvl1pPr>
          </a:lstStyle>
          <a:p>
            <a:pPr/>
            <a:r>
              <a:t>Real World Policy Execution</a:t>
            </a:r>
          </a:p>
        </p:txBody>
      </p:sp>
      <p:sp>
        <p:nvSpPr>
          <p:cNvPr id="560" name="Shape 560"/>
          <p:cNvSpPr/>
          <p:nvPr/>
        </p:nvSpPr>
        <p:spPr>
          <a:xfrm>
            <a:off x="13996905" y="8212490"/>
            <a:ext cx="3374190" cy="1640884"/>
          </a:xfrm>
          <a:prstGeom prst="roundRect">
            <a:avLst>
              <a:gd name="adj" fmla="val 14616"/>
            </a:avLst>
          </a:prstGeom>
          <a:blipFill>
            <a:blip r:embed="rId2"/>
          </a:blip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lstStyle>
            <a:lvl1pPr algn="ctr">
              <a:defRPr sz="3000">
                <a:solidFill>
                  <a:srgbClr val="FFFFFF"/>
                </a:solidFill>
              </a:defRPr>
            </a:lvl1pPr>
          </a:lstStyle>
          <a:p>
            <a:pPr/>
            <a:r>
              <a:t>Reinforcement Learning in Simulation</a:t>
            </a:r>
          </a:p>
        </p:txBody>
      </p:sp>
      <p:sp>
        <p:nvSpPr>
          <p:cNvPr id="561" name="Shape 561"/>
          <p:cNvSpPr/>
          <p:nvPr/>
        </p:nvSpPr>
        <p:spPr>
          <a:xfrm>
            <a:off x="10498208" y="3061205"/>
            <a:ext cx="3374190" cy="1640885"/>
          </a:xfrm>
          <a:prstGeom prst="roundRect">
            <a:avLst>
              <a:gd name="adj" fmla="val 14616"/>
            </a:avLst>
          </a:prstGeom>
          <a:blipFill>
            <a:blip r:embed="rId2"/>
          </a:blip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lstStyle>
            <a:lvl1pPr algn="ctr">
              <a:defRPr sz="3000">
                <a:solidFill>
                  <a:srgbClr val="FFFFFF"/>
                </a:solidFill>
              </a:defRPr>
            </a:lvl1pPr>
          </a:lstStyle>
          <a:p>
            <a:pPr/>
            <a:r>
              <a:t>Simulator Grounding</a:t>
            </a:r>
          </a:p>
        </p:txBody>
      </p:sp>
      <p:sp>
        <p:nvSpPr>
          <p:cNvPr id="562" name="Shape 562"/>
          <p:cNvSpPr/>
          <p:nvPr/>
        </p:nvSpPr>
        <p:spPr>
          <a:xfrm>
            <a:off x="13996905" y="8216930"/>
            <a:ext cx="3374190" cy="1632004"/>
          </a:xfrm>
          <a:prstGeom prst="roundRect">
            <a:avLst>
              <a:gd name="adj" fmla="val 14695"/>
            </a:avLst>
          </a:prstGeom>
          <a:blipFill>
            <a:blip r:embed="rId2"/>
          </a:blip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lstStyle>
            <a:lvl1pPr algn="ctr">
              <a:defRPr b="1" sz="3000">
                <a:solidFill>
                  <a:srgbClr val="DCDEE0"/>
                </a:solidFill>
                <a:latin typeface="Helvetica"/>
                <a:ea typeface="Helvetica"/>
                <a:cs typeface="Helvetica"/>
                <a:sym typeface="Helvetica"/>
              </a:defRPr>
            </a:lvl1pPr>
          </a:lstStyle>
          <a:p>
            <a:pPr/>
            <a:r>
              <a:t>Reinforcement Learning in Simulation</a:t>
            </a:r>
          </a:p>
        </p:txBody>
      </p:sp>
      <p:sp>
        <p:nvSpPr>
          <p:cNvPr id="563" name="Shape 563"/>
          <p:cNvSpPr/>
          <p:nvPr/>
        </p:nvSpPr>
        <p:spPr>
          <a:xfrm>
            <a:off x="10498208" y="3061205"/>
            <a:ext cx="3374190" cy="1640885"/>
          </a:xfrm>
          <a:prstGeom prst="roundRect">
            <a:avLst>
              <a:gd name="adj" fmla="val 14616"/>
            </a:avLst>
          </a:prstGeom>
          <a:blipFill>
            <a:blip r:embed="rId2"/>
          </a:blip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lstStyle>
            <a:lvl1pPr algn="ctr">
              <a:defRPr b="1" sz="3000">
                <a:solidFill>
                  <a:srgbClr val="DCDEE0"/>
                </a:solidFill>
                <a:latin typeface="Helvetica"/>
                <a:ea typeface="Helvetica"/>
                <a:cs typeface="Helvetica"/>
                <a:sym typeface="Helvetica"/>
              </a:defRPr>
            </a:lvl1pPr>
          </a:lstStyle>
          <a:p>
            <a:pPr/>
            <a:r>
              <a:t>Simulator Grounding</a:t>
            </a:r>
          </a:p>
        </p:txBody>
      </p:sp>
      <p:sp>
        <p:nvSpPr>
          <p:cNvPr id="564" name="Shape 564"/>
          <p:cNvSpPr/>
          <p:nvPr/>
        </p:nvSpPr>
        <p:spPr>
          <a:xfrm>
            <a:off x="10771927" y="11480804"/>
            <a:ext cx="2826752" cy="1021557"/>
          </a:xfrm>
          <a:prstGeom prst="rect">
            <a:avLst/>
          </a:prstGeom>
          <a:ln w="3175">
            <a:miter lim="400000"/>
          </a:ln>
          <a:extLst>
            <a:ext uri="{C572A759-6A51-4108-AA02-DFA0A04FC94B}">
              <ma14:wrappingTextBoxFlag xmlns:ma14="http://schemas.microsoft.com/office/mac/drawingml/2011/main" val="1"/>
            </a:ext>
          </a:extLst>
        </p:spPr>
        <p:txBody>
          <a:bodyPr lIns="53578" tIns="53578" rIns="53578" bIns="53578" anchor="ctr">
            <a:spAutoFit/>
          </a:bodyPr>
          <a:lstStyle>
            <a:lvl1pPr algn="ctr">
              <a:defRPr sz="3000"/>
            </a:lvl1pPr>
          </a:lstStyle>
          <a:p>
            <a:pPr/>
            <a:r>
              <a:t>Improved Policy</a:t>
            </a:r>
          </a:p>
        </p:txBody>
      </p:sp>
      <p:sp>
        <p:nvSpPr>
          <p:cNvPr id="565" name="Shape 565"/>
          <p:cNvSpPr/>
          <p:nvPr/>
        </p:nvSpPr>
        <p:spPr>
          <a:xfrm>
            <a:off x="15296252" y="4952986"/>
            <a:ext cx="2959897" cy="1021557"/>
          </a:xfrm>
          <a:prstGeom prst="rect">
            <a:avLst/>
          </a:prstGeom>
          <a:ln w="3175">
            <a:miter lim="400000"/>
          </a:ln>
          <a:extLst>
            <a:ext uri="{C572A759-6A51-4108-AA02-DFA0A04FC94B}">
              <ma14:wrappingTextBoxFlag xmlns:ma14="http://schemas.microsoft.com/office/mac/drawingml/2011/main" val="1"/>
            </a:ext>
          </a:extLst>
        </p:spPr>
        <p:txBody>
          <a:bodyPr lIns="53578" tIns="53578" rIns="53578" bIns="53578" anchor="ctr">
            <a:spAutoFit/>
          </a:bodyPr>
          <a:lstStyle>
            <a:lvl1pPr algn="ctr">
              <a:defRPr sz="3000"/>
            </a:lvl1pPr>
          </a:lstStyle>
          <a:p>
            <a:pPr/>
            <a:r>
              <a:t>Grounded Simulator</a:t>
            </a:r>
          </a:p>
        </p:txBody>
      </p:sp>
      <p:sp>
        <p:nvSpPr>
          <p:cNvPr id="566" name="Shape 566"/>
          <p:cNvSpPr/>
          <p:nvPr/>
        </p:nvSpPr>
        <p:spPr>
          <a:xfrm>
            <a:off x="15296252" y="4957722"/>
            <a:ext cx="2959897" cy="1021557"/>
          </a:xfrm>
          <a:prstGeom prst="rect">
            <a:avLst/>
          </a:prstGeom>
          <a:ln w="3175">
            <a:miter lim="400000"/>
          </a:ln>
          <a:extLst>
            <a:ext uri="{C572A759-6A51-4108-AA02-DFA0A04FC94B}">
              <ma14:wrappingTextBoxFlag xmlns:ma14="http://schemas.microsoft.com/office/mac/drawingml/2011/main" val="1"/>
            </a:ext>
          </a:extLst>
        </p:spPr>
        <p:txBody>
          <a:bodyPr lIns="53578" tIns="53578" rIns="53578" bIns="53578" anchor="ctr">
            <a:spAutoFit/>
          </a:bodyPr>
          <a:lstStyle>
            <a:lvl1pPr algn="ctr">
              <a:defRPr sz="3000"/>
            </a:lvl1pPr>
          </a:lstStyle>
          <a:p>
            <a:pPr/>
            <a:r>
              <a:t>Grounded Simulator</a:t>
            </a:r>
          </a:p>
        </p:txBody>
      </p:sp>
      <p:sp>
        <p:nvSpPr>
          <p:cNvPr id="567" name="Shape 567"/>
          <p:cNvSpPr/>
          <p:nvPr/>
        </p:nvSpPr>
        <p:spPr>
          <a:xfrm>
            <a:off x="5997369" y="4728716"/>
            <a:ext cx="2562601" cy="1478757"/>
          </a:xfrm>
          <a:prstGeom prst="rect">
            <a:avLst/>
          </a:prstGeom>
          <a:ln w="3175">
            <a:miter lim="400000"/>
          </a:ln>
          <a:extLst>
            <a:ext uri="{C572A759-6A51-4108-AA02-DFA0A04FC94B}">
              <ma14:wrappingTextBoxFlag xmlns:ma14="http://schemas.microsoft.com/office/mac/drawingml/2011/main" val="1"/>
            </a:ext>
          </a:extLst>
        </p:spPr>
        <p:txBody>
          <a:bodyPr lIns="53578" tIns="53578" rIns="53578" bIns="53578" anchor="ctr">
            <a:spAutoFit/>
          </a:bodyPr>
          <a:lstStyle>
            <a:lvl1pPr algn="ctr">
              <a:defRPr sz="3000"/>
            </a:lvl1pPr>
          </a:lstStyle>
          <a:p>
            <a:pPr/>
            <a:r>
              <a:t>Real World State-Action Trajectories</a:t>
            </a:r>
          </a:p>
        </p:txBody>
      </p:sp>
      <p:sp>
        <p:nvSpPr>
          <p:cNvPr id="568" name="Shape 568"/>
          <p:cNvSpPr/>
          <p:nvPr/>
        </p:nvSpPr>
        <p:spPr>
          <a:xfrm>
            <a:off x="10771927" y="11480804"/>
            <a:ext cx="2826752" cy="1021557"/>
          </a:xfrm>
          <a:prstGeom prst="rect">
            <a:avLst/>
          </a:prstGeom>
          <a:ln w="3175">
            <a:miter lim="400000"/>
          </a:ln>
          <a:extLst>
            <a:ext uri="{C572A759-6A51-4108-AA02-DFA0A04FC94B}">
              <ma14:wrappingTextBoxFlag xmlns:ma14="http://schemas.microsoft.com/office/mac/drawingml/2011/main" val="1"/>
            </a:ext>
          </a:extLst>
        </p:spPr>
        <p:txBody>
          <a:bodyPr lIns="53578" tIns="53578" rIns="53578" bIns="53578" anchor="ctr">
            <a:spAutoFit/>
          </a:bodyPr>
          <a:lstStyle>
            <a:lvl1pPr algn="ctr">
              <a:defRPr b="1" sz="3000">
                <a:latin typeface="Helvetica"/>
                <a:ea typeface="Helvetica"/>
                <a:cs typeface="Helvetica"/>
                <a:sym typeface="Helvetica"/>
              </a:defRPr>
            </a:lvl1pPr>
          </a:lstStyle>
          <a:p>
            <a:pPr/>
            <a:r>
              <a:t>Improved Policy</a:t>
            </a:r>
          </a:p>
        </p:txBody>
      </p:sp>
      <p:sp>
        <p:nvSpPr>
          <p:cNvPr id="569" name="Shape 569"/>
          <p:cNvSpPr/>
          <p:nvPr/>
        </p:nvSpPr>
        <p:spPr>
          <a:xfrm>
            <a:off x="5997369" y="4720057"/>
            <a:ext cx="2562601" cy="1478757"/>
          </a:xfrm>
          <a:prstGeom prst="rect">
            <a:avLst/>
          </a:prstGeom>
          <a:ln w="3175">
            <a:miter lim="400000"/>
          </a:ln>
          <a:extLst>
            <a:ext uri="{C572A759-6A51-4108-AA02-DFA0A04FC94B}">
              <ma14:wrappingTextBoxFlag xmlns:ma14="http://schemas.microsoft.com/office/mac/drawingml/2011/main" val="1"/>
            </a:ext>
          </a:extLst>
        </p:spPr>
        <p:txBody>
          <a:bodyPr lIns="53578" tIns="53578" rIns="53578" bIns="53578" anchor="ctr">
            <a:spAutoFit/>
          </a:bodyPr>
          <a:lstStyle>
            <a:lvl1pPr algn="ctr">
              <a:defRPr sz="3000"/>
            </a:lvl1pPr>
          </a:lstStyle>
          <a:p>
            <a:pPr/>
            <a:r>
              <a:t>Real World State-Action Trajectories</a:t>
            </a:r>
          </a:p>
        </p:txBody>
      </p:sp>
      <p:sp>
        <p:nvSpPr>
          <p:cNvPr id="570" name="Shape 570"/>
          <p:cNvSpPr/>
          <p:nvPr/>
        </p:nvSpPr>
        <p:spPr>
          <a:xfrm>
            <a:off x="5997369" y="4728716"/>
            <a:ext cx="2562601" cy="1478757"/>
          </a:xfrm>
          <a:prstGeom prst="rect">
            <a:avLst/>
          </a:prstGeom>
          <a:ln w="3175">
            <a:miter lim="400000"/>
          </a:ln>
          <a:extLst>
            <a:ext uri="{C572A759-6A51-4108-AA02-DFA0A04FC94B}">
              <ma14:wrappingTextBoxFlag xmlns:ma14="http://schemas.microsoft.com/office/mac/drawingml/2011/main" val="1"/>
            </a:ext>
          </a:extLst>
        </p:spPr>
        <p:txBody>
          <a:bodyPr lIns="53578" tIns="53578" rIns="53578" bIns="53578" anchor="ctr">
            <a:spAutoFit/>
          </a:bodyPr>
          <a:lstStyle>
            <a:lvl1pPr algn="ctr">
              <a:defRPr b="1" sz="3000">
                <a:latin typeface="Helvetica"/>
                <a:ea typeface="Helvetica"/>
                <a:cs typeface="Helvetica"/>
                <a:sym typeface="Helvetica"/>
              </a:defRPr>
            </a:lvl1pPr>
          </a:lstStyle>
          <a:p>
            <a:pPr/>
            <a:r>
              <a:t>Real World State-Action Trajectories</a:t>
            </a:r>
          </a:p>
        </p:txBody>
      </p:sp>
      <p:sp>
        <p:nvSpPr>
          <p:cNvPr id="571" name="Shape 571"/>
          <p:cNvSpPr/>
          <p:nvPr/>
        </p:nvSpPr>
        <p:spPr>
          <a:xfrm>
            <a:off x="15296252" y="4944327"/>
            <a:ext cx="2959897" cy="1021557"/>
          </a:xfrm>
          <a:prstGeom prst="rect">
            <a:avLst/>
          </a:prstGeom>
          <a:ln w="3175">
            <a:miter lim="400000"/>
          </a:ln>
          <a:extLst>
            <a:ext uri="{C572A759-6A51-4108-AA02-DFA0A04FC94B}">
              <ma14:wrappingTextBoxFlag xmlns:ma14="http://schemas.microsoft.com/office/mac/drawingml/2011/main" val="1"/>
            </a:ext>
          </a:extLst>
        </p:spPr>
        <p:txBody>
          <a:bodyPr lIns="53578" tIns="53578" rIns="53578" bIns="53578" anchor="ctr">
            <a:spAutoFit/>
          </a:bodyPr>
          <a:lstStyle>
            <a:lvl1pPr algn="ctr">
              <a:defRPr b="1" sz="3000">
                <a:latin typeface="Helvetica"/>
                <a:ea typeface="Helvetica"/>
                <a:cs typeface="Helvetica"/>
                <a:sym typeface="Helvetica"/>
              </a:defRPr>
            </a:lvl1pPr>
          </a:lstStyle>
          <a:p>
            <a:pPr/>
            <a:r>
              <a:t>Grounded Simulator</a:t>
            </a:r>
          </a:p>
        </p:txBody>
      </p:sp>
      <p:sp>
        <p:nvSpPr>
          <p:cNvPr id="572" name="Shape 57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73" name="Shape 573"/>
          <p:cNvSpPr/>
          <p:nvPr/>
        </p:nvSpPr>
        <p:spPr>
          <a:xfrm>
            <a:off x="416020" y="12823834"/>
            <a:ext cx="5470619" cy="1"/>
          </a:xfrm>
          <a:prstGeom prst="line">
            <a:avLst/>
          </a:prstGeom>
          <a:ln w="12700">
            <a:solidFill>
              <a:srgbClr val="000000"/>
            </a:solidFill>
            <a:miter lim="400000"/>
          </a:ln>
        </p:spPr>
        <p:txBody>
          <a:bodyPr lIns="53578" tIns="53578" rIns="53578" bIns="53578" anchor="ctr"/>
          <a:lstStyle/>
          <a:p>
            <a:pPr algn="ctr">
              <a:defRPr sz="3000"/>
            </a:pPr>
          </a:p>
        </p:txBody>
      </p:sp>
      <p:sp>
        <p:nvSpPr>
          <p:cNvPr id="574" name="Shape 574"/>
          <p:cNvSpPr/>
          <p:nvPr/>
        </p:nvSpPr>
        <p:spPr>
          <a:xfrm>
            <a:off x="393330" y="12793724"/>
            <a:ext cx="11074674" cy="475457"/>
          </a:xfrm>
          <a:prstGeom prst="rect">
            <a:avLst/>
          </a:prstGeom>
          <a:ln w="3175">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lvl1pPr>
              <a:defRPr sz="2400"/>
            </a:lvl1pPr>
          </a:lstStyle>
          <a:p>
            <a:pPr/>
            <a:r>
              <a:t>Alon Farchy, Samuel Barrett, Patrick MacAlpine, and Peter Stone (AAMAS 2013) </a:t>
            </a:r>
          </a:p>
        </p:txBody>
      </p:sp>
      <p:sp>
        <p:nvSpPr>
          <p:cNvPr id="575" name="Shape 575"/>
          <p:cNvSpPr/>
          <p:nvPr/>
        </p:nvSpPr>
        <p:spPr>
          <a:xfrm flipV="1">
            <a:off x="10088934" y="3962496"/>
            <a:ext cx="399148" cy="294554"/>
          </a:xfrm>
          <a:prstGeom prst="line">
            <a:avLst/>
          </a:prstGeom>
          <a:ln w="88900">
            <a:solidFill>
              <a:srgbClr val="000000"/>
            </a:solidFill>
            <a:miter lim="400000"/>
            <a:tailEnd type="triangle"/>
          </a:ln>
        </p:spPr>
        <p:txBody>
          <a:bodyPr lIns="53578" tIns="53578" rIns="53578" bIns="53578" anchor="ctr"/>
          <a:lstStyle/>
          <a:p>
            <a:pPr algn="ctr">
              <a:defRPr sz="3000"/>
            </a:pPr>
          </a:p>
        </p:txBody>
      </p:sp>
      <p:sp>
        <p:nvSpPr>
          <p:cNvPr id="576" name="Shape 576"/>
          <p:cNvSpPr/>
          <p:nvPr/>
        </p:nvSpPr>
        <p:spPr>
          <a:xfrm flipH="1">
            <a:off x="15965256" y="7692810"/>
            <a:ext cx="85979" cy="488557"/>
          </a:xfrm>
          <a:prstGeom prst="line">
            <a:avLst/>
          </a:prstGeom>
          <a:ln w="88900">
            <a:solidFill>
              <a:srgbClr val="000000"/>
            </a:solidFill>
            <a:miter lim="400000"/>
            <a:tailEnd type="triangle"/>
          </a:ln>
        </p:spPr>
        <p:txBody>
          <a:bodyPr lIns="53578" tIns="53578" rIns="53578" bIns="53578" anchor="ctr"/>
          <a:lstStyle/>
          <a:p>
            <a:pPr algn="ctr">
              <a:defRPr sz="3000"/>
            </a:pPr>
          </a:p>
        </p:txBody>
      </p:sp>
      <p:sp>
        <p:nvSpPr>
          <p:cNvPr id="577" name="Shape 577"/>
          <p:cNvSpPr/>
          <p:nvPr/>
        </p:nvSpPr>
        <p:spPr>
          <a:xfrm flipH="1" flipV="1">
            <a:off x="9117737" y="9910698"/>
            <a:ext cx="408785" cy="369240"/>
          </a:xfrm>
          <a:prstGeom prst="line">
            <a:avLst/>
          </a:prstGeom>
          <a:ln w="88900">
            <a:solidFill>
              <a:srgbClr val="000000"/>
            </a:solidFill>
            <a:miter lim="400000"/>
            <a:tailEnd type="triangle"/>
          </a:ln>
        </p:spPr>
        <p:txBody>
          <a:bodyPr lIns="53578" tIns="53578" rIns="53578" bIns="53578" anchor="ctr"/>
          <a:lstStyle/>
          <a:p>
            <a:pPr algn="ctr">
              <a:defRPr sz="3000"/>
            </a:pPr>
          </a:p>
        </p:txBody>
      </p:sp>
      <p:sp>
        <p:nvSpPr>
          <p:cNvPr id="578" name="Shape 578"/>
          <p:cNvSpPr/>
          <p:nvPr/>
        </p:nvSpPr>
        <p:spPr>
          <a:xfrm>
            <a:off x="1689100" y="952500"/>
            <a:ext cx="21005800" cy="2286000"/>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a:defRPr sz="10800"/>
            </a:lvl1pPr>
          </a:lstStyle>
          <a:p>
            <a:pPr/>
            <a:r>
              <a:t>Grounded Simulation Learning</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70"/>
                                        </p:tgtEl>
                                        <p:attrNameLst>
                                          <p:attrName>style.visibility</p:attrName>
                                        </p:attrNameLst>
                                      </p:cBhvr>
                                      <p:to>
                                        <p:strVal val="visible"/>
                                      </p:to>
                                    </p:set>
                                  </p:childTnLst>
                                </p:cTn>
                              </p:par>
                            </p:childTnLst>
                          </p:cTn>
                        </p:par>
                        <p:par>
                          <p:cTn id="11" fill="hold">
                            <p:stCondLst>
                              <p:cond delay="0"/>
                            </p:stCondLst>
                            <p:childTnLst>
                              <p:par>
                                <p:cTn id="12" presetClass="exit" nodeType="afterEffect" presetSubtype="0" presetID="1" grpId="3" fill="hold">
                                  <p:stCondLst>
                                    <p:cond delay="0"/>
                                  </p:stCondLst>
                                  <p:iterate type="el" backwards="0">
                                    <p:tmAbs val="0"/>
                                  </p:iterate>
                                  <p:childTnLst>
                                    <p:set>
                                      <p:cBhvr>
                                        <p:cTn id="13" fill="hold">
                                          <p:stCondLst>
                                            <p:cond delay="0"/>
                                          </p:stCondLst>
                                        </p:cTn>
                                        <p:tgtEl>
                                          <p:spTgt spid="559"/>
                                        </p:tgtEl>
                                        <p:attrNameLst>
                                          <p:attrName>style.visibility</p:attrName>
                                        </p:attrNameLst>
                                      </p:cBhvr>
                                      <p:to>
                                        <p:strVal val="hidden"/>
                                      </p:to>
                                    </p:set>
                                  </p:childTnLst>
                                </p:cTn>
                              </p:par>
                            </p:childTnLst>
                          </p:cTn>
                        </p:par>
                        <p:par>
                          <p:cTn id="14" fill="hold">
                            <p:stCondLst>
                              <p:cond delay="0"/>
                            </p:stCondLst>
                            <p:childTnLst>
                              <p:par>
                                <p:cTn id="15" presetClass="exit" nodeType="afterEffect" presetSubtype="0" presetID="1" grpId="4" fill="hold">
                                  <p:stCondLst>
                                    <p:cond delay="0"/>
                                  </p:stCondLst>
                                  <p:iterate type="el" backwards="0">
                                    <p:tmAbs val="0"/>
                                  </p:iterate>
                                  <p:childTnLst>
                                    <p:set>
                                      <p:cBhvr>
                                        <p:cTn id="16" fill="hold">
                                          <p:stCondLst>
                                            <p:cond delay="0"/>
                                          </p:stCondLst>
                                        </p:cTn>
                                        <p:tgtEl>
                                          <p:spTgt spid="56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5" fill="hold">
                                  <p:stCondLst>
                                    <p:cond delay="0"/>
                                  </p:stCondLst>
                                  <p:iterate type="el" backwards="0">
                                    <p:tmAbs val="0"/>
                                  </p:iterate>
                                  <p:childTnLst>
                                    <p:set>
                                      <p:cBhvr>
                                        <p:cTn id="20" fill="hold"/>
                                        <p:tgtEl>
                                          <p:spTgt spid="569"/>
                                        </p:tgtEl>
                                        <p:attrNameLst>
                                          <p:attrName>style.visibility</p:attrName>
                                        </p:attrNameLst>
                                      </p:cBhvr>
                                      <p:to>
                                        <p:strVal val="visible"/>
                                      </p:to>
                                    </p:set>
                                  </p:childTnLst>
                                </p:cTn>
                              </p:par>
                            </p:childTnLst>
                          </p:cTn>
                        </p:par>
                        <p:par>
                          <p:cTn id="21" fill="hold">
                            <p:stCondLst>
                              <p:cond delay="0"/>
                            </p:stCondLst>
                            <p:childTnLst>
                              <p:par>
                                <p:cTn id="22" presetClass="exit" nodeType="afterEffect" presetSubtype="0" presetID="1" grpId="6" fill="hold">
                                  <p:stCondLst>
                                    <p:cond delay="0"/>
                                  </p:stCondLst>
                                  <p:iterate type="el" backwards="0">
                                    <p:tmAbs val="0"/>
                                  </p:iterate>
                                  <p:childTnLst>
                                    <p:set>
                                      <p:cBhvr>
                                        <p:cTn id="23" fill="hold">
                                          <p:stCondLst>
                                            <p:cond delay="0"/>
                                          </p:stCondLst>
                                        </p:cTn>
                                        <p:tgtEl>
                                          <p:spTgt spid="570"/>
                                        </p:tgtEl>
                                        <p:attrNameLst>
                                          <p:attrName>style.visibility</p:attrName>
                                        </p:attrNameLst>
                                      </p:cBhvr>
                                      <p:to>
                                        <p:strVal val="hidden"/>
                                      </p:to>
                                    </p:set>
                                  </p:childTnLst>
                                </p:cTn>
                              </p:par>
                            </p:childTnLst>
                          </p:cTn>
                        </p:par>
                        <p:par>
                          <p:cTn id="24" fill="hold">
                            <p:stCondLst>
                              <p:cond delay="0"/>
                            </p:stCondLst>
                            <p:childTnLst>
                              <p:par>
                                <p:cTn id="25" presetClass="entr" nodeType="afterEffect" presetSubtype="0" presetID="1" grpId="7" fill="hold">
                                  <p:stCondLst>
                                    <p:cond delay="0"/>
                                  </p:stCondLst>
                                  <p:iterate type="el" backwards="0">
                                    <p:tmAbs val="0"/>
                                  </p:iterate>
                                  <p:childTnLst>
                                    <p:set>
                                      <p:cBhvr>
                                        <p:cTn id="26" fill="hold"/>
                                        <p:tgtEl>
                                          <p:spTgt spid="5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xit" nodeType="clickEffect" presetSubtype="0" presetID="1" grpId="8" fill="hold">
                                  <p:stCondLst>
                                    <p:cond delay="0"/>
                                  </p:stCondLst>
                                  <p:iterate type="el" backwards="0">
                                    <p:tmAbs val="0"/>
                                  </p:iterate>
                                  <p:childTnLst>
                                    <p:set>
                                      <p:cBhvr>
                                        <p:cTn id="30" fill="hold">
                                          <p:stCondLst>
                                            <p:cond delay="0"/>
                                          </p:stCondLst>
                                        </p:cTn>
                                        <p:tgtEl>
                                          <p:spTgt spid="563"/>
                                        </p:tgtEl>
                                        <p:attrNameLst>
                                          <p:attrName>style.visibility</p:attrName>
                                        </p:attrNameLst>
                                      </p:cBhvr>
                                      <p:to>
                                        <p:strVal val="hidden"/>
                                      </p:to>
                                    </p:set>
                                  </p:childTnLst>
                                </p:cTn>
                              </p:par>
                            </p:childTnLst>
                          </p:cTn>
                        </p:par>
                        <p:par>
                          <p:cTn id="31" fill="hold">
                            <p:stCondLst>
                              <p:cond delay="0"/>
                            </p:stCondLst>
                            <p:childTnLst>
                              <p:par>
                                <p:cTn id="32" presetClass="entr" nodeType="afterEffect" presetSubtype="0" presetID="1" grpId="9" fill="hold">
                                  <p:stCondLst>
                                    <p:cond delay="0"/>
                                  </p:stCondLst>
                                  <p:iterate type="el" backwards="0">
                                    <p:tmAbs val="0"/>
                                  </p:iterate>
                                  <p:childTnLst>
                                    <p:set>
                                      <p:cBhvr>
                                        <p:cTn id="33" fill="hold"/>
                                        <p:tgtEl>
                                          <p:spTgt spid="571"/>
                                        </p:tgtEl>
                                        <p:attrNameLst>
                                          <p:attrName>style.visibility</p:attrName>
                                        </p:attrNameLst>
                                      </p:cBhvr>
                                      <p:to>
                                        <p:strVal val="visible"/>
                                      </p:to>
                                    </p:set>
                                  </p:childTnLst>
                                </p:cTn>
                              </p:par>
                            </p:childTnLst>
                          </p:cTn>
                        </p:par>
                        <p:par>
                          <p:cTn id="34" fill="hold">
                            <p:stCondLst>
                              <p:cond delay="0"/>
                            </p:stCondLst>
                            <p:childTnLst>
                              <p:par>
                                <p:cTn id="35" presetClass="exit" nodeType="afterEffect" presetSubtype="0" presetID="1" grpId="10" fill="hold">
                                  <p:stCondLst>
                                    <p:cond delay="0"/>
                                  </p:stCondLst>
                                  <p:iterate type="el" backwards="0">
                                    <p:tmAbs val="0"/>
                                  </p:iterate>
                                  <p:childTnLst>
                                    <p:set>
                                      <p:cBhvr>
                                        <p:cTn id="36" fill="hold">
                                          <p:stCondLst>
                                            <p:cond delay="0"/>
                                          </p:stCondLst>
                                        </p:cTn>
                                        <p:tgtEl>
                                          <p:spTgt spid="565"/>
                                        </p:tgtEl>
                                        <p:attrNameLst>
                                          <p:attrName>style.visibility</p:attrName>
                                        </p:attrNameLst>
                                      </p:cBhvr>
                                      <p:to>
                                        <p:strVal val="hidden"/>
                                      </p:to>
                                    </p:set>
                                  </p:childTnLst>
                                </p:cTn>
                              </p:par>
                            </p:childTnLst>
                          </p:cTn>
                        </p:par>
                        <p:par>
                          <p:cTn id="37" fill="hold">
                            <p:stCondLst>
                              <p:cond delay="0"/>
                            </p:stCondLst>
                            <p:childTnLst>
                              <p:par>
                                <p:cTn id="38" presetClass="exit" nodeType="afterEffect" presetSubtype="0" presetID="1" grpId="11" fill="hold">
                                  <p:stCondLst>
                                    <p:cond delay="0"/>
                                  </p:stCondLst>
                                  <p:iterate type="el" backwards="0">
                                    <p:tmAbs val="0"/>
                                  </p:iterate>
                                  <p:childTnLst>
                                    <p:set>
                                      <p:cBhvr>
                                        <p:cTn id="39" fill="hold">
                                          <p:stCondLst>
                                            <p:cond delay="0"/>
                                          </p:stCondLst>
                                        </p:cTn>
                                        <p:tgtEl>
                                          <p:spTgt spid="56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Class="exit" nodeType="clickEffect" presetSubtype="0" presetID="1" grpId="12" fill="hold">
                                  <p:stCondLst>
                                    <p:cond delay="0"/>
                                  </p:stCondLst>
                                  <p:iterate type="el" backwards="0">
                                    <p:tmAbs val="0"/>
                                  </p:iterate>
                                  <p:childTnLst>
                                    <p:set>
                                      <p:cBhvr>
                                        <p:cTn id="43" fill="hold">
                                          <p:stCondLst>
                                            <p:cond delay="0"/>
                                          </p:stCondLst>
                                        </p:cTn>
                                        <p:tgtEl>
                                          <p:spTgt spid="571"/>
                                        </p:tgtEl>
                                        <p:attrNameLst>
                                          <p:attrName>style.visibility</p:attrName>
                                        </p:attrNameLst>
                                      </p:cBhvr>
                                      <p:to>
                                        <p:strVal val="hidden"/>
                                      </p:to>
                                    </p:set>
                                  </p:childTnLst>
                                </p:cTn>
                              </p:par>
                            </p:childTnLst>
                          </p:cTn>
                        </p:par>
                        <p:par>
                          <p:cTn id="44" fill="hold">
                            <p:stCondLst>
                              <p:cond delay="0"/>
                            </p:stCondLst>
                            <p:childTnLst>
                              <p:par>
                                <p:cTn id="45" presetClass="entr" nodeType="afterEffect" presetSubtype="0" presetID="1" grpId="13" fill="hold">
                                  <p:stCondLst>
                                    <p:cond delay="0"/>
                                  </p:stCondLst>
                                  <p:iterate type="el" backwards="0">
                                    <p:tmAbs val="0"/>
                                  </p:iterate>
                                  <p:childTnLst>
                                    <p:set>
                                      <p:cBhvr>
                                        <p:cTn id="46" fill="hold"/>
                                        <p:tgtEl>
                                          <p:spTgt spid="562"/>
                                        </p:tgtEl>
                                        <p:attrNameLst>
                                          <p:attrName>style.visibility</p:attrName>
                                        </p:attrNameLst>
                                      </p:cBhvr>
                                      <p:to>
                                        <p:strVal val="visible"/>
                                      </p:to>
                                    </p:set>
                                  </p:childTnLst>
                                </p:cTn>
                              </p:par>
                            </p:childTnLst>
                          </p:cTn>
                        </p:par>
                        <p:par>
                          <p:cTn id="47" fill="hold">
                            <p:stCondLst>
                              <p:cond delay="0"/>
                            </p:stCondLst>
                            <p:childTnLst>
                              <p:par>
                                <p:cTn id="48" presetClass="entr" nodeType="afterEffect" presetSubtype="0" presetID="1" grpId="14" fill="hold">
                                  <p:stCondLst>
                                    <p:cond delay="0"/>
                                  </p:stCondLst>
                                  <p:iterate type="el" backwards="0">
                                    <p:tmAbs val="0"/>
                                  </p:iterate>
                                  <p:childTnLst>
                                    <p:set>
                                      <p:cBhvr>
                                        <p:cTn id="49" fill="hold"/>
                                        <p:tgtEl>
                                          <p:spTgt spid="56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Class="exit" nodeType="clickEffect" presetSubtype="0" presetID="1" grpId="15" fill="hold">
                                  <p:stCondLst>
                                    <p:cond delay="0"/>
                                  </p:stCondLst>
                                  <p:iterate type="el" backwards="0">
                                    <p:tmAbs val="0"/>
                                  </p:iterate>
                                  <p:childTnLst>
                                    <p:set>
                                      <p:cBhvr>
                                        <p:cTn id="53" fill="hold">
                                          <p:stCondLst>
                                            <p:cond delay="0"/>
                                          </p:stCondLst>
                                        </p:cTn>
                                        <p:tgtEl>
                                          <p:spTgt spid="562"/>
                                        </p:tgtEl>
                                        <p:attrNameLst>
                                          <p:attrName>style.visibility</p:attrName>
                                        </p:attrNameLst>
                                      </p:cBhvr>
                                      <p:to>
                                        <p:strVal val="hidden"/>
                                      </p:to>
                                    </p:set>
                                  </p:childTnLst>
                                </p:cTn>
                              </p:par>
                            </p:childTnLst>
                          </p:cTn>
                        </p:par>
                        <p:par>
                          <p:cTn id="54" fill="hold">
                            <p:stCondLst>
                              <p:cond delay="0"/>
                            </p:stCondLst>
                            <p:childTnLst>
                              <p:par>
                                <p:cTn id="55" presetClass="entr" nodeType="afterEffect" presetSubtype="0" presetID="1" grpId="16" fill="hold">
                                  <p:stCondLst>
                                    <p:cond delay="0"/>
                                  </p:stCondLst>
                                  <p:iterate type="el" backwards="0">
                                    <p:tmAbs val="0"/>
                                  </p:iterate>
                                  <p:childTnLst>
                                    <p:set>
                                      <p:cBhvr>
                                        <p:cTn id="56" fill="hold"/>
                                        <p:tgtEl>
                                          <p:spTgt spid="568"/>
                                        </p:tgtEl>
                                        <p:attrNameLst>
                                          <p:attrName>style.visibility</p:attrName>
                                        </p:attrNameLst>
                                      </p:cBhvr>
                                      <p:to>
                                        <p:strVal val="visible"/>
                                      </p:to>
                                    </p:set>
                                  </p:childTnLst>
                                </p:cTn>
                              </p:par>
                            </p:childTnLst>
                          </p:cTn>
                        </p:par>
                        <p:par>
                          <p:cTn id="57" fill="hold">
                            <p:stCondLst>
                              <p:cond delay="0"/>
                            </p:stCondLst>
                            <p:childTnLst>
                              <p:par>
                                <p:cTn id="58" presetClass="exit" nodeType="afterEffect" presetSubtype="0" presetID="1" grpId="17" fill="hold">
                                  <p:stCondLst>
                                    <p:cond delay="0"/>
                                  </p:stCondLst>
                                  <p:iterate type="el" backwards="0">
                                    <p:tmAbs val="0"/>
                                  </p:iterate>
                                  <p:childTnLst>
                                    <p:set>
                                      <p:cBhvr>
                                        <p:cTn id="59" fill="hold">
                                          <p:stCondLst>
                                            <p:cond delay="0"/>
                                          </p:stCondLst>
                                        </p:cTn>
                                        <p:tgtEl>
                                          <p:spTgt spid="56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70" grpId="6"/>
      <p:bldP build="whole" bldLvl="1" animBg="1" rev="0" advAuto="0" spid="567" grpId="4"/>
      <p:bldP build="whole" bldLvl="1" animBg="1" rev="0" advAuto="0" spid="568" grpId="16"/>
      <p:bldP build="whole" bldLvl="1" animBg="1" rev="0" advAuto="0" spid="569" grpId="5"/>
      <p:bldP build="whole" bldLvl="1" animBg="1" rev="0" advAuto="0" spid="566" grpId="11"/>
      <p:bldP build="whole" bldLvl="1" animBg="1" rev="0" advAuto="0" spid="566" grpId="14"/>
      <p:bldP build="whole" bldLvl="1" animBg="1" rev="0" advAuto="0" spid="565" grpId="10"/>
      <p:bldP build="whole" bldLvl="1" animBg="1" rev="0" advAuto="0" spid="563" grpId="7"/>
      <p:bldP build="whole" bldLvl="1" animBg="1" rev="0" advAuto="0" spid="563" grpId="8"/>
      <p:bldP build="whole" bldLvl="1" animBg="1" rev="0" advAuto="0" spid="571" grpId="9"/>
      <p:bldP build="whole" bldLvl="1" animBg="1" rev="0" advAuto="0" spid="562" grpId="13"/>
      <p:bldP build="whole" bldLvl="1" animBg="1" rev="0" advAuto="0" spid="571" grpId="12"/>
      <p:bldP build="whole" bldLvl="1" animBg="1" rev="0" advAuto="0" spid="559" grpId="1"/>
      <p:bldP build="whole" bldLvl="1" animBg="1" rev="0" advAuto="0" spid="570" grpId="2"/>
      <p:bldP build="whole" bldLvl="1" animBg="1" rev="0" advAuto="0" spid="559" grpId="3"/>
      <p:bldP build="whole" bldLvl="1" animBg="1" rev="0" advAuto="0" spid="562" grpId="15"/>
      <p:bldP build="whole" bldLvl="1" animBg="1" rev="0" advAuto="0" spid="564" grpId="17"/>
    </p:bldLst>
  </p:timing>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0" name="Shape 580"/>
          <p:cNvSpPr/>
          <p:nvPr/>
        </p:nvSpPr>
        <p:spPr>
          <a:xfrm>
            <a:off x="28635833" y="7582286"/>
            <a:ext cx="4602736" cy="2225152"/>
          </a:xfrm>
          <a:prstGeom prst="rect">
            <a:avLst/>
          </a:prstGeom>
          <a:gradFill>
            <a:gsLst>
              <a:gs pos="0">
                <a:srgbClr val="FBFBFB"/>
              </a:gs>
              <a:gs pos="100000">
                <a:srgbClr val="BEBEBE"/>
              </a:gs>
            </a:gsLst>
            <a:lin ang="5400000"/>
          </a:grad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lstStyle>
            <a:lvl1pPr algn="ctr">
              <a:defRPr sz="6600"/>
            </a:lvl1pPr>
          </a:lstStyle>
          <a:p>
            <a:pPr/>
            <a:r>
              <a:t>Task Environment</a:t>
            </a:r>
          </a:p>
        </p:txBody>
      </p:sp>
      <p:sp>
        <p:nvSpPr>
          <p:cNvPr id="581" name="Shape 581"/>
          <p:cNvSpPr/>
          <p:nvPr/>
        </p:nvSpPr>
        <p:spPr>
          <a:xfrm>
            <a:off x="28635833" y="7582286"/>
            <a:ext cx="4602736" cy="2225152"/>
          </a:xfrm>
          <a:prstGeom prst="rect">
            <a:avLst/>
          </a:prstGeom>
          <a:gradFill>
            <a:gsLst>
              <a:gs pos="0">
                <a:srgbClr val="FBFBFB"/>
              </a:gs>
              <a:gs pos="100000">
                <a:srgbClr val="BEBEBE"/>
              </a:gs>
            </a:gsLst>
            <a:lin ang="5400000"/>
          </a:grad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lstStyle>
            <a:lvl1pPr algn="ctr">
              <a:defRPr sz="6600"/>
            </a:lvl1pPr>
          </a:lstStyle>
          <a:p>
            <a:pPr/>
            <a:r>
              <a:t>Simulator</a:t>
            </a:r>
          </a:p>
        </p:txBody>
      </p:sp>
      <p:sp>
        <p:nvSpPr>
          <p:cNvPr id="582" name="Shape 58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83" name=""/>
          <p:cNvPicPr>
            <a:picLocks noChangeAspect="0"/>
          </p:cNvPicPr>
          <p:nvPr/>
        </p:nvPicPr>
        <p:blipFill>
          <a:blip r:embed="rId2">
            <a:extLst/>
          </a:blip>
          <a:stretch>
            <a:fillRect/>
          </a:stretch>
        </p:blipFill>
        <p:spPr>
          <a:xfrm flipH="1">
            <a:off x="26899167" y="4967734"/>
            <a:ext cx="1769288" cy="4098826"/>
          </a:xfrm>
          <a:prstGeom prst="rect">
            <a:avLst/>
          </a:prstGeom>
        </p:spPr>
      </p:pic>
      <p:sp>
        <p:nvSpPr>
          <p:cNvPr id="585" name="Shape 585"/>
          <p:cNvSpPr/>
          <p:nvPr/>
        </p:nvSpPr>
        <p:spPr>
          <a:xfrm>
            <a:off x="28635833" y="4098557"/>
            <a:ext cx="4602736" cy="2225152"/>
          </a:xfrm>
          <a:prstGeom prst="rect">
            <a:avLst/>
          </a:prstGeom>
          <a:gradFill>
            <a:gsLst>
              <a:gs pos="0">
                <a:srgbClr val="FBFBFB"/>
              </a:gs>
              <a:gs pos="100000">
                <a:srgbClr val="BEBEBE"/>
              </a:gs>
            </a:gsLst>
            <a:lin ang="5400000"/>
          </a:grad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lstStyle>
            <a:lvl1pPr algn="ctr">
              <a:defRPr sz="6600"/>
            </a:lvl1pPr>
          </a:lstStyle>
          <a:p>
            <a:pPr/>
            <a:r>
              <a:t>Policy</a:t>
            </a:r>
          </a:p>
        </p:txBody>
      </p:sp>
      <p:pic>
        <p:nvPicPr>
          <p:cNvPr id="586" name=""/>
          <p:cNvPicPr>
            <a:picLocks noChangeAspect="0"/>
          </p:cNvPicPr>
          <p:nvPr/>
        </p:nvPicPr>
        <p:blipFill>
          <a:blip r:embed="rId3">
            <a:extLst/>
          </a:blip>
          <a:stretch>
            <a:fillRect/>
          </a:stretch>
        </p:blipFill>
        <p:spPr>
          <a:xfrm flipH="1">
            <a:off x="26908633" y="4962139"/>
            <a:ext cx="1710522" cy="4104844"/>
          </a:xfrm>
          <a:prstGeom prst="rect">
            <a:avLst/>
          </a:prstGeom>
        </p:spPr>
      </p:pic>
      <p:grpSp>
        <p:nvGrpSpPr>
          <p:cNvPr id="590" name="Group 590"/>
          <p:cNvGrpSpPr/>
          <p:nvPr/>
        </p:nvGrpSpPr>
        <p:grpSpPr>
          <a:xfrm>
            <a:off x="33201632" y="5124711"/>
            <a:ext cx="2758938" cy="3667616"/>
            <a:chOff x="0" y="0"/>
            <a:chExt cx="2758937" cy="3667614"/>
          </a:xfrm>
        </p:grpSpPr>
        <p:sp>
          <p:nvSpPr>
            <p:cNvPr id="588" name="Shape 588"/>
            <p:cNvSpPr/>
            <p:nvPr/>
          </p:nvSpPr>
          <p:spPr>
            <a:xfrm>
              <a:off x="0" y="0"/>
              <a:ext cx="1674205" cy="36676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9" y="0"/>
                  </a:moveTo>
                  <a:lnTo>
                    <a:pt x="21600" y="15"/>
                  </a:lnTo>
                  <a:lnTo>
                    <a:pt x="21394" y="21551"/>
                  </a:lnTo>
                  <a:lnTo>
                    <a:pt x="0" y="21600"/>
                  </a:lnTo>
                </a:path>
              </a:pathLst>
            </a:custGeom>
            <a:noFill/>
            <a:ln w="25400" cap="flat">
              <a:solidFill>
                <a:srgbClr val="000000"/>
              </a:solidFill>
              <a:custDash>
                <a:ds d="200000" sp="200000"/>
              </a:custDash>
              <a:miter lim="400000"/>
              <a:tailEnd type="triangle" w="med" len="med"/>
            </a:ln>
            <a:effectLst/>
          </p:spPr>
          <p:txBody>
            <a:bodyPr wrap="square" lIns="53578" tIns="53578" rIns="53578" bIns="53578" numCol="1" anchor="ctr">
              <a:noAutofit/>
            </a:bodyPr>
            <a:lstStyle/>
            <a:p>
              <a:pPr algn="ctr">
                <a:defRPr sz="3000"/>
              </a:pPr>
            </a:p>
          </p:txBody>
        </p:sp>
        <p:pic>
          <p:nvPicPr>
            <p:cNvPr id="589" name="pasted-image.pdf"/>
            <p:cNvPicPr>
              <a:picLocks noChangeAspect="1"/>
            </p:cNvPicPr>
            <p:nvPr/>
          </p:nvPicPr>
          <p:blipFill>
            <a:blip r:embed="rId4">
              <a:extLst/>
            </a:blip>
            <a:stretch>
              <a:fillRect/>
            </a:stretch>
          </p:blipFill>
          <p:spPr>
            <a:xfrm>
              <a:off x="2130336" y="1549229"/>
              <a:ext cx="628602" cy="653746"/>
            </a:xfrm>
            <a:prstGeom prst="rect">
              <a:avLst/>
            </a:prstGeom>
            <a:ln w="3175" cap="flat">
              <a:noFill/>
              <a:miter lim="400000"/>
            </a:ln>
            <a:effectLst/>
          </p:spPr>
        </p:pic>
      </p:grpSp>
      <p:sp>
        <p:nvSpPr>
          <p:cNvPr id="591" name="Shape 591"/>
          <p:cNvSpPr/>
          <p:nvPr/>
        </p:nvSpPr>
        <p:spPr>
          <a:xfrm flipH="1">
            <a:off x="26941161" y="5077316"/>
            <a:ext cx="1674070" cy="39321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9" y="0"/>
                </a:moveTo>
                <a:cubicBezTo>
                  <a:pt x="2770" y="1"/>
                  <a:pt x="4482" y="3"/>
                  <a:pt x="6194" y="4"/>
                </a:cubicBezTo>
                <a:cubicBezTo>
                  <a:pt x="7906" y="5"/>
                  <a:pt x="9617" y="6"/>
                  <a:pt x="11329" y="8"/>
                </a:cubicBezTo>
                <a:lnTo>
                  <a:pt x="21600" y="15"/>
                </a:lnTo>
                <a:lnTo>
                  <a:pt x="21394" y="21551"/>
                </a:lnTo>
                <a:lnTo>
                  <a:pt x="0" y="21600"/>
                </a:lnTo>
              </a:path>
            </a:pathLst>
          </a:custGeom>
          <a:ln w="25400">
            <a:solidFill>
              <a:srgbClr val="000000"/>
            </a:solidFill>
            <a:custDash>
              <a:ds d="200000" sp="200000"/>
            </a:custDash>
            <a:miter lim="400000"/>
            <a:headEnd type="triangle"/>
          </a:ln>
        </p:spPr>
        <p:txBody>
          <a:bodyPr lIns="53578" tIns="53578" rIns="53578" bIns="53578" anchor="ctr"/>
          <a:lstStyle/>
          <a:p>
            <a:pPr algn="ctr">
              <a:defRPr sz="3000"/>
            </a:pPr>
          </a:p>
        </p:txBody>
      </p:sp>
      <p:pic>
        <p:nvPicPr>
          <p:cNvPr id="592" name="pasted-image.pdf"/>
          <p:cNvPicPr>
            <a:picLocks noChangeAspect="1"/>
          </p:cNvPicPr>
          <p:nvPr/>
        </p:nvPicPr>
        <p:blipFill>
          <a:blip r:embed="rId5">
            <a:extLst/>
          </a:blip>
          <a:stretch>
            <a:fillRect/>
          </a:stretch>
        </p:blipFill>
        <p:spPr>
          <a:xfrm>
            <a:off x="24815894" y="6558794"/>
            <a:ext cx="1701107" cy="884040"/>
          </a:xfrm>
          <a:prstGeom prst="rect">
            <a:avLst/>
          </a:prstGeom>
          <a:ln w="3175">
            <a:miter lim="400000"/>
          </a:ln>
        </p:spPr>
      </p:pic>
      <p:sp>
        <p:nvSpPr>
          <p:cNvPr id="593" name="Shape 593"/>
          <p:cNvSpPr/>
          <p:nvPr/>
        </p:nvSpPr>
        <p:spPr>
          <a:xfrm>
            <a:off x="1689100" y="952500"/>
            <a:ext cx="21005800" cy="2286000"/>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defTabSz="649009">
              <a:defRPr sz="8532"/>
            </a:lvl1pPr>
          </a:lstStyle>
          <a:p>
            <a:pPr/>
            <a:r>
              <a:t>How do we make simulation more realistic?</a:t>
            </a:r>
          </a:p>
        </p:txBody>
      </p:sp>
      <p:sp>
        <p:nvSpPr>
          <p:cNvPr id="594" name="Shape 594"/>
          <p:cNvSpPr/>
          <p:nvPr/>
        </p:nvSpPr>
        <p:spPr>
          <a:xfrm>
            <a:off x="27132595" y="3673895"/>
            <a:ext cx="1544256" cy="1544257"/>
          </a:xfrm>
          <a:prstGeom prst="ellipse">
            <a:avLst/>
          </a:prstGeom>
          <a:blipFill>
            <a:blip r:embed="rId6"/>
          </a:blipFill>
          <a:ln w="88900">
            <a:solidFill>
              <a:srgbClr val="000000"/>
            </a:solidFill>
            <a:miter lim="400000"/>
          </a:ln>
          <a:effectLst>
            <a:outerShdw sx="100000" sy="100000" kx="0" ky="0" algn="b" rotWithShape="0" blurRad="25400" dist="0" dir="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lstStyle/>
          <a:p>
            <a:pPr algn="ctr">
              <a:defRPr b="1">
                <a:latin typeface="Helvetica"/>
                <a:ea typeface="Helvetica"/>
                <a:cs typeface="Helvetica"/>
                <a:sym typeface="Helvetica"/>
              </a:defRPr>
            </a:pPr>
            <a:r>
              <a:t>S</a:t>
            </a:r>
            <a:r>
              <a:rPr baseline="-5999"/>
              <a:t>t</a:t>
            </a:r>
          </a:p>
        </p:txBody>
      </p:sp>
      <p:grpSp>
        <p:nvGrpSpPr>
          <p:cNvPr id="597" name="Group 597"/>
          <p:cNvGrpSpPr/>
          <p:nvPr/>
        </p:nvGrpSpPr>
        <p:grpSpPr>
          <a:xfrm>
            <a:off x="28840053" y="3673896"/>
            <a:ext cx="2889151" cy="1544256"/>
            <a:chOff x="0" y="0"/>
            <a:chExt cx="2889149" cy="1544255"/>
          </a:xfrm>
        </p:grpSpPr>
        <p:sp>
          <p:nvSpPr>
            <p:cNvPr id="595" name="Shape 595"/>
            <p:cNvSpPr/>
            <p:nvPr/>
          </p:nvSpPr>
          <p:spPr>
            <a:xfrm>
              <a:off x="1344893" y="0"/>
              <a:ext cx="1544257" cy="1544256"/>
            </a:xfrm>
            <a:prstGeom prst="ellipse">
              <a:avLst/>
            </a:prstGeom>
            <a:blipFill rotWithShape="1">
              <a:blip r:embed="rId6"/>
              <a:srcRect l="0" t="0" r="0" b="0"/>
              <a:tile tx="0" ty="0" sx="100000" sy="100000" flip="none" algn="tl"/>
            </a:blipFill>
            <a:ln w="88900" cap="flat">
              <a:solidFill>
                <a:srgbClr val="000000"/>
              </a:solidFill>
              <a:prstDash val="solid"/>
              <a:miter lim="400000"/>
            </a:ln>
            <a:effectLst>
              <a:outerShdw sx="100000" sy="100000" kx="0" ky="0" algn="b" rotWithShape="0" blurRad="25400" dist="0" dir="0">
                <a:srgbClr val="000000">
                  <a:alpha val="50000"/>
                </a:srgbClr>
              </a:outerShdw>
            </a:effectLst>
            <a:extLst>
              <a:ext uri="{C572A759-6A51-4108-AA02-DFA0A04FC94B}">
                <ma14:wrappingTextBoxFlag xmlns:ma14="http://schemas.microsoft.com/office/mac/drawingml/2011/main" val="1"/>
              </a:ext>
            </a:extLst>
          </p:spPr>
          <p:txBody>
            <a:bodyPr wrap="square" lIns="53578" tIns="53578" rIns="53578" bIns="53578" numCol="1" anchor="ctr">
              <a:noAutofit/>
            </a:bodyPr>
            <a:lstStyle/>
            <a:p>
              <a:pPr algn="ctr">
                <a:defRPr b="1">
                  <a:latin typeface="Helvetica"/>
                  <a:ea typeface="Helvetica"/>
                  <a:cs typeface="Helvetica"/>
                  <a:sym typeface="Helvetica"/>
                </a:defRPr>
              </a:pPr>
              <a:r>
                <a:t>A</a:t>
              </a:r>
              <a:r>
                <a:rPr baseline="-5999"/>
                <a:t>t</a:t>
              </a:r>
            </a:p>
          </p:txBody>
        </p:sp>
        <p:sp>
          <p:nvSpPr>
            <p:cNvPr id="596" name="Shape 596"/>
            <p:cNvSpPr/>
            <p:nvPr/>
          </p:nvSpPr>
          <p:spPr>
            <a:xfrm>
              <a:off x="0" y="772127"/>
              <a:ext cx="1240039" cy="1"/>
            </a:xfrm>
            <a:prstGeom prst="line">
              <a:avLst/>
            </a:prstGeom>
            <a:noFill/>
            <a:ln w="88900" cap="flat">
              <a:solidFill>
                <a:srgbClr val="000000"/>
              </a:solidFill>
              <a:prstDash val="solid"/>
              <a:miter lim="400000"/>
              <a:tailEnd type="triangle" w="med" len="med"/>
            </a:ln>
            <a:effectLst/>
          </p:spPr>
          <p:txBody>
            <a:bodyPr wrap="square" lIns="53578" tIns="53578" rIns="53578" bIns="53578" numCol="1" anchor="ctr">
              <a:noAutofit/>
            </a:bodyPr>
            <a:lstStyle/>
            <a:p>
              <a:pPr algn="ctr">
                <a:defRPr sz="3000"/>
              </a:pPr>
            </a:p>
          </p:txBody>
        </p:sp>
      </p:grpSp>
      <p:grpSp>
        <p:nvGrpSpPr>
          <p:cNvPr id="601" name="Group 601"/>
          <p:cNvGrpSpPr/>
          <p:nvPr/>
        </p:nvGrpSpPr>
        <p:grpSpPr>
          <a:xfrm>
            <a:off x="28478367" y="3032095"/>
            <a:ext cx="6307888" cy="2186057"/>
            <a:chOff x="0" y="0"/>
            <a:chExt cx="6307887" cy="2186056"/>
          </a:xfrm>
        </p:grpSpPr>
        <p:sp>
          <p:nvSpPr>
            <p:cNvPr id="598" name="Shape 598"/>
            <p:cNvSpPr/>
            <p:nvPr/>
          </p:nvSpPr>
          <p:spPr>
            <a:xfrm>
              <a:off x="4763631" y="641800"/>
              <a:ext cx="1544257" cy="1544257"/>
            </a:xfrm>
            <a:prstGeom prst="ellipse">
              <a:avLst/>
            </a:prstGeom>
            <a:blipFill rotWithShape="1">
              <a:blip r:embed="rId6"/>
              <a:srcRect l="0" t="0" r="0" b="0"/>
              <a:tile tx="0" ty="0" sx="100000" sy="100000" flip="none" algn="tl"/>
            </a:blipFill>
            <a:ln w="88900" cap="flat">
              <a:solidFill>
                <a:srgbClr val="000000"/>
              </a:solidFill>
              <a:prstDash val="solid"/>
              <a:miter lim="400000"/>
            </a:ln>
            <a:effectLst>
              <a:outerShdw sx="100000" sy="100000" kx="0" ky="0" algn="b" rotWithShape="0" blurRad="25400" dist="0" dir="0">
                <a:srgbClr val="000000">
                  <a:alpha val="50000"/>
                </a:srgbClr>
              </a:outerShdw>
            </a:effectLst>
            <a:extLst>
              <a:ext uri="{C572A759-6A51-4108-AA02-DFA0A04FC94B}">
                <ma14:wrappingTextBoxFlag xmlns:ma14="http://schemas.microsoft.com/office/mac/drawingml/2011/main" val="1"/>
              </a:ext>
            </a:extLst>
          </p:spPr>
          <p:txBody>
            <a:bodyPr wrap="square" lIns="53578" tIns="53578" rIns="53578" bIns="53578" numCol="1" anchor="ctr">
              <a:noAutofit/>
            </a:bodyPr>
            <a:lstStyle/>
            <a:p>
              <a:pPr algn="ctr">
                <a:defRPr b="1">
                  <a:latin typeface="Helvetica"/>
                  <a:ea typeface="Helvetica"/>
                  <a:cs typeface="Helvetica"/>
                  <a:sym typeface="Helvetica"/>
                </a:defRPr>
              </a:pPr>
              <a:r>
                <a:t>S</a:t>
              </a:r>
              <a:r>
                <a:rPr baseline="-5999"/>
                <a:t>t+1</a:t>
              </a:r>
            </a:p>
          </p:txBody>
        </p:sp>
        <p:sp>
          <p:nvSpPr>
            <p:cNvPr id="599" name="Shape 599"/>
            <p:cNvSpPr/>
            <p:nvPr/>
          </p:nvSpPr>
          <p:spPr>
            <a:xfrm rot="14385">
              <a:off x="1387" y="10292"/>
              <a:ext cx="4920856" cy="673547"/>
            </a:xfrm>
            <a:custGeom>
              <a:avLst/>
              <a:gdLst/>
              <a:ahLst/>
              <a:cxnLst>
                <a:cxn ang="0">
                  <a:pos x="wd2" y="hd2"/>
                </a:cxn>
                <a:cxn ang="5400000">
                  <a:pos x="wd2" y="hd2"/>
                </a:cxn>
                <a:cxn ang="10800000">
                  <a:pos x="wd2" y="hd2"/>
                </a:cxn>
                <a:cxn ang="16200000">
                  <a:pos x="wd2" y="hd2"/>
                </a:cxn>
              </a:cxnLst>
              <a:rect l="0" t="0" r="r" b="b"/>
              <a:pathLst>
                <a:path w="21600" h="20207" fill="norm" stroke="1" extrusionOk="0">
                  <a:moveTo>
                    <a:pt x="0" y="20207"/>
                  </a:moveTo>
                  <a:cubicBezTo>
                    <a:pt x="1494" y="9236"/>
                    <a:pt x="5147" y="1490"/>
                    <a:pt x="9438" y="195"/>
                  </a:cubicBezTo>
                  <a:cubicBezTo>
                    <a:pt x="14699" y="-1393"/>
                    <a:pt x="19695" y="6827"/>
                    <a:pt x="21600" y="20207"/>
                  </a:cubicBezTo>
                </a:path>
              </a:pathLst>
            </a:custGeom>
            <a:noFill/>
            <a:ln w="88900" cap="flat">
              <a:solidFill>
                <a:srgbClr val="000000"/>
              </a:solidFill>
              <a:prstDash val="solid"/>
              <a:miter lim="400000"/>
              <a:tailEnd type="triangle" w="med" len="med"/>
            </a:ln>
            <a:effectLst/>
          </p:spPr>
          <p:txBody>
            <a:bodyPr wrap="square" lIns="53578" tIns="53578" rIns="53578" bIns="53578" numCol="1" anchor="ctr">
              <a:noAutofit/>
            </a:bodyPr>
            <a:lstStyle/>
            <a:p>
              <a:pPr algn="ctr">
                <a:defRPr sz="3000"/>
              </a:pPr>
            </a:p>
          </p:txBody>
        </p:sp>
        <p:sp>
          <p:nvSpPr>
            <p:cNvPr id="600" name="Shape 600"/>
            <p:cNvSpPr/>
            <p:nvPr/>
          </p:nvSpPr>
          <p:spPr>
            <a:xfrm>
              <a:off x="3429034" y="1413927"/>
              <a:ext cx="1213250" cy="1"/>
            </a:xfrm>
            <a:prstGeom prst="line">
              <a:avLst/>
            </a:prstGeom>
            <a:noFill/>
            <a:ln w="88900" cap="flat">
              <a:solidFill>
                <a:srgbClr val="000000"/>
              </a:solidFill>
              <a:prstDash val="solid"/>
              <a:miter lim="400000"/>
              <a:tailEnd type="triangle" w="med" len="med"/>
            </a:ln>
            <a:effectLst/>
          </p:spPr>
          <p:txBody>
            <a:bodyPr wrap="square" lIns="53578" tIns="53578" rIns="53578" bIns="53578" numCol="1" anchor="ctr">
              <a:noAutofit/>
            </a:bodyPr>
            <a:lstStyle/>
            <a:p>
              <a:pPr algn="ctr">
                <a:defRPr sz="3000"/>
              </a:pPr>
            </a:p>
          </p:txBody>
        </p:sp>
      </p:grpSp>
      <p:pic>
        <p:nvPicPr>
          <p:cNvPr id="602" name="gazebo-nao.png"/>
          <p:cNvPicPr>
            <a:picLocks noChangeAspect="1"/>
          </p:cNvPicPr>
          <p:nvPr/>
        </p:nvPicPr>
        <p:blipFill>
          <a:blip r:embed="rId7">
            <a:extLst/>
          </a:blip>
          <a:srcRect l="20608" t="10021" r="22147" b="7645"/>
          <a:stretch>
            <a:fillRect/>
          </a:stretch>
        </p:blipFill>
        <p:spPr>
          <a:xfrm>
            <a:off x="3576082" y="4037032"/>
            <a:ext cx="4754563" cy="6441084"/>
          </a:xfrm>
          <a:prstGeom prst="rect">
            <a:avLst/>
          </a:prstGeom>
          <a:ln w="3175">
            <a:miter lim="400000"/>
          </a:ln>
        </p:spPr>
      </p:pic>
      <p:pic>
        <p:nvPicPr>
          <p:cNvPr id="603" name="pasted-image.png"/>
          <p:cNvPicPr>
            <a:picLocks noChangeAspect="1"/>
          </p:cNvPicPr>
          <p:nvPr/>
        </p:nvPicPr>
        <p:blipFill>
          <a:blip r:embed="rId8">
            <a:extLst/>
          </a:blip>
          <a:srcRect l="390" t="267" r="287" b="827"/>
          <a:stretch>
            <a:fillRect/>
          </a:stretch>
        </p:blipFill>
        <p:spPr>
          <a:xfrm>
            <a:off x="26467026" y="-3296371"/>
            <a:ext cx="5233988" cy="46061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02" y="0"/>
                </a:moveTo>
                <a:cubicBezTo>
                  <a:pt x="9320" y="50"/>
                  <a:pt x="8818" y="139"/>
                  <a:pt x="8558" y="294"/>
                </a:cubicBezTo>
                <a:cubicBezTo>
                  <a:pt x="8232" y="488"/>
                  <a:pt x="7239" y="1013"/>
                  <a:pt x="6350" y="1463"/>
                </a:cubicBezTo>
                <a:cubicBezTo>
                  <a:pt x="3068" y="3122"/>
                  <a:pt x="959" y="5187"/>
                  <a:pt x="631" y="7059"/>
                </a:cubicBezTo>
                <a:cubicBezTo>
                  <a:pt x="573" y="7388"/>
                  <a:pt x="389" y="7959"/>
                  <a:pt x="221" y="8328"/>
                </a:cubicBezTo>
                <a:cubicBezTo>
                  <a:pt x="117" y="8558"/>
                  <a:pt x="47" y="8963"/>
                  <a:pt x="0" y="9721"/>
                </a:cubicBezTo>
                <a:cubicBezTo>
                  <a:pt x="29" y="10325"/>
                  <a:pt x="64" y="10723"/>
                  <a:pt x="102" y="10806"/>
                </a:cubicBezTo>
                <a:cubicBezTo>
                  <a:pt x="204" y="11032"/>
                  <a:pt x="389" y="11505"/>
                  <a:pt x="511" y="11857"/>
                </a:cubicBezTo>
                <a:cubicBezTo>
                  <a:pt x="881" y="12924"/>
                  <a:pt x="1681" y="13333"/>
                  <a:pt x="3666" y="13469"/>
                </a:cubicBezTo>
                <a:cubicBezTo>
                  <a:pt x="5401" y="13587"/>
                  <a:pt x="5457" y="13611"/>
                  <a:pt x="5479" y="14185"/>
                </a:cubicBezTo>
                <a:cubicBezTo>
                  <a:pt x="5491" y="14512"/>
                  <a:pt x="5515" y="14970"/>
                  <a:pt x="5531" y="15205"/>
                </a:cubicBezTo>
                <a:cubicBezTo>
                  <a:pt x="5579" y="15903"/>
                  <a:pt x="6746" y="16287"/>
                  <a:pt x="8633" y="16227"/>
                </a:cubicBezTo>
                <a:cubicBezTo>
                  <a:pt x="9571" y="16197"/>
                  <a:pt x="10462" y="16057"/>
                  <a:pt x="10615" y="15914"/>
                </a:cubicBezTo>
                <a:cubicBezTo>
                  <a:pt x="11249" y="15325"/>
                  <a:pt x="13925" y="19347"/>
                  <a:pt x="13925" y="20889"/>
                </a:cubicBezTo>
                <a:cubicBezTo>
                  <a:pt x="13925" y="21185"/>
                  <a:pt x="13981" y="21490"/>
                  <a:pt x="14051" y="21600"/>
                </a:cubicBezTo>
                <a:cubicBezTo>
                  <a:pt x="15498" y="21367"/>
                  <a:pt x="15428" y="20835"/>
                  <a:pt x="15330" y="19612"/>
                </a:cubicBezTo>
                <a:cubicBezTo>
                  <a:pt x="15269" y="18847"/>
                  <a:pt x="15288" y="18172"/>
                  <a:pt x="15371" y="18114"/>
                </a:cubicBezTo>
                <a:cubicBezTo>
                  <a:pt x="15454" y="18056"/>
                  <a:pt x="15936" y="18171"/>
                  <a:pt x="16442" y="18369"/>
                </a:cubicBezTo>
                <a:cubicBezTo>
                  <a:pt x="17805" y="18902"/>
                  <a:pt x="18571" y="18644"/>
                  <a:pt x="19512" y="17342"/>
                </a:cubicBezTo>
                <a:cubicBezTo>
                  <a:pt x="20291" y="16263"/>
                  <a:pt x="20303" y="16212"/>
                  <a:pt x="20332" y="14096"/>
                </a:cubicBezTo>
                <a:cubicBezTo>
                  <a:pt x="20354" y="12512"/>
                  <a:pt x="20437" y="11921"/>
                  <a:pt x="20647" y="11850"/>
                </a:cubicBezTo>
                <a:cubicBezTo>
                  <a:pt x="20803" y="11797"/>
                  <a:pt x="21093" y="11527"/>
                  <a:pt x="21292" y="11249"/>
                </a:cubicBezTo>
                <a:cubicBezTo>
                  <a:pt x="21460" y="11014"/>
                  <a:pt x="21550" y="10688"/>
                  <a:pt x="21600" y="9756"/>
                </a:cubicBezTo>
                <a:cubicBezTo>
                  <a:pt x="21539" y="8769"/>
                  <a:pt x="21418" y="8465"/>
                  <a:pt x="21179" y="7954"/>
                </a:cubicBezTo>
                <a:cubicBezTo>
                  <a:pt x="20913" y="7386"/>
                  <a:pt x="20576" y="6437"/>
                  <a:pt x="20431" y="5846"/>
                </a:cubicBezTo>
                <a:cubicBezTo>
                  <a:pt x="20234" y="5048"/>
                  <a:pt x="19832" y="4404"/>
                  <a:pt x="18875" y="3343"/>
                </a:cubicBezTo>
                <a:cubicBezTo>
                  <a:pt x="17087" y="1361"/>
                  <a:pt x="16623" y="1122"/>
                  <a:pt x="13348" y="495"/>
                </a:cubicBezTo>
                <a:cubicBezTo>
                  <a:pt x="12974" y="423"/>
                  <a:pt x="12616" y="269"/>
                  <a:pt x="12553" y="153"/>
                </a:cubicBezTo>
                <a:cubicBezTo>
                  <a:pt x="12520" y="93"/>
                  <a:pt x="11727" y="38"/>
                  <a:pt x="10502" y="0"/>
                </a:cubicBezTo>
                <a:close/>
              </a:path>
            </a:pathLst>
          </a:custGeom>
          <a:ln w="3175">
            <a:miter lim="400000"/>
          </a:ln>
        </p:spPr>
      </p:pic>
      <p:pic>
        <p:nvPicPr>
          <p:cNvPr id="604" name="pasted-image.pdf"/>
          <p:cNvPicPr>
            <a:picLocks noChangeAspect="1"/>
          </p:cNvPicPr>
          <p:nvPr/>
        </p:nvPicPr>
        <p:blipFill>
          <a:blip r:embed="rId9">
            <a:extLst/>
          </a:blip>
          <a:stretch>
            <a:fillRect/>
          </a:stretch>
        </p:blipFill>
        <p:spPr>
          <a:xfrm>
            <a:off x="16636995" y="5333494"/>
            <a:ext cx="3950060" cy="3250050"/>
          </a:xfrm>
          <a:prstGeom prst="rect">
            <a:avLst/>
          </a:prstGeom>
          <a:ln w="3175">
            <a:miter lim="400000"/>
          </a:ln>
        </p:spPr>
      </p:pic>
      <p:sp>
        <p:nvSpPr>
          <p:cNvPr id="605" name="Shape 605"/>
          <p:cNvSpPr/>
          <p:nvPr/>
        </p:nvSpPr>
        <p:spPr>
          <a:xfrm>
            <a:off x="9836872" y="4246681"/>
            <a:ext cx="6092808" cy="19289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24" y="15946"/>
                </a:moveTo>
                <a:lnTo>
                  <a:pt x="17224" y="21600"/>
                </a:lnTo>
                <a:lnTo>
                  <a:pt x="21600" y="10800"/>
                </a:lnTo>
                <a:lnTo>
                  <a:pt x="17224" y="0"/>
                </a:lnTo>
                <a:lnTo>
                  <a:pt x="17224" y="5654"/>
                </a:lnTo>
                <a:lnTo>
                  <a:pt x="0" y="5654"/>
                </a:lnTo>
                <a:lnTo>
                  <a:pt x="0" y="15946"/>
                </a:lnTo>
                <a:lnTo>
                  <a:pt x="17224" y="15946"/>
                </a:lnTo>
                <a:close/>
              </a:path>
            </a:pathLst>
          </a:custGeom>
          <a:blipFill>
            <a:blip r:embed="rId10"/>
          </a:blip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38100" tIns="38100" rIns="38100" bIns="38100" anchor="ctr"/>
          <a:lstStyle>
            <a:lvl1pPr algn="ctr" defTabSz="584200">
              <a:defRPr sz="4000">
                <a:solidFill>
                  <a:srgbClr val="FFFFFF"/>
                </a:solidFill>
              </a:defRPr>
            </a:lvl1pPr>
          </a:lstStyle>
          <a:p>
            <a:pPr/>
            <a:r>
              <a:t>Joint Positions</a:t>
            </a:r>
          </a:p>
        </p:txBody>
      </p:sp>
      <p:grpSp>
        <p:nvGrpSpPr>
          <p:cNvPr id="608" name="Group 608"/>
          <p:cNvGrpSpPr/>
          <p:nvPr/>
        </p:nvGrpSpPr>
        <p:grpSpPr>
          <a:xfrm>
            <a:off x="9437416" y="7730411"/>
            <a:ext cx="6092807" cy="1928903"/>
            <a:chOff x="0" y="0"/>
            <a:chExt cx="6092806" cy="1928902"/>
          </a:xfrm>
        </p:grpSpPr>
        <p:sp>
          <p:nvSpPr>
            <p:cNvPr id="606" name="Shape 606"/>
            <p:cNvSpPr/>
            <p:nvPr/>
          </p:nvSpPr>
          <p:spPr>
            <a:xfrm flipH="1">
              <a:off x="0" y="0"/>
              <a:ext cx="6092807" cy="1928903"/>
            </a:xfrm>
            <a:prstGeom prst="rightArrow">
              <a:avLst>
                <a:gd name="adj1" fmla="val 47646"/>
                <a:gd name="adj2" fmla="val 64000"/>
              </a:avLst>
            </a:prstGeom>
            <a:blipFill rotWithShape="1">
              <a:blip r:embed="rId10"/>
              <a:srcRect l="0" t="0" r="0" b="0"/>
              <a:tile tx="0" ty="0" sx="100000" sy="100000" flip="none" algn="tl"/>
            </a:blipFill>
            <a:ln w="3175" cap="flat">
              <a:noFill/>
              <a:miter lim="400000"/>
            </a:ln>
            <a:effectLst>
              <a:outerShdw sx="100000" sy="100000" kx="0" ky="0" algn="b" rotWithShape="0" blurRad="25400" dist="12700" dir="5400000">
                <a:srgbClr val="000000">
                  <a:alpha val="50000"/>
                </a:srgbClr>
              </a:outerShdw>
            </a:effectLst>
          </p:spPr>
          <p:txBody>
            <a:bodyPr wrap="square" lIns="38100" tIns="38100" rIns="38100" bIns="38100" numCol="1" anchor="ctr">
              <a:noAutofit/>
            </a:bodyPr>
            <a:lstStyle/>
            <a:p>
              <a:pPr algn="ctr" defTabSz="584200">
                <a:defRPr b="1" sz="2200">
                  <a:solidFill>
                    <a:srgbClr val="FFFFFF"/>
                  </a:solidFill>
                  <a:latin typeface="Helvetica"/>
                  <a:ea typeface="Helvetica"/>
                  <a:cs typeface="Helvetica"/>
                  <a:sym typeface="Helvetica"/>
                </a:defRPr>
              </a:pPr>
            </a:p>
          </p:txBody>
        </p:sp>
        <p:sp>
          <p:nvSpPr>
            <p:cNvPr id="607" name="Shape 607"/>
            <p:cNvSpPr/>
            <p:nvPr/>
          </p:nvSpPr>
          <p:spPr>
            <a:xfrm>
              <a:off x="1134183" y="2865"/>
              <a:ext cx="4628089" cy="1923173"/>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lgn="ctr" defTabSz="584200">
                <a:defRPr sz="4000">
                  <a:solidFill>
                    <a:srgbClr val="FFFFFF"/>
                  </a:solidFill>
                </a:defRPr>
              </a:lvl1pPr>
            </a:lstStyle>
            <a:p>
              <a:pPr/>
              <a:r>
                <a:t>Joint Commands</a:t>
              </a:r>
            </a:p>
          </p:txBody>
        </p:sp>
      </p:grpSp>
      <p:sp>
        <p:nvSpPr>
          <p:cNvPr id="609" name="Shape 609"/>
          <p:cNvSpPr/>
          <p:nvPr/>
        </p:nvSpPr>
        <p:spPr>
          <a:xfrm>
            <a:off x="444715" y="12766445"/>
            <a:ext cx="5470618" cy="1"/>
          </a:xfrm>
          <a:prstGeom prst="line">
            <a:avLst/>
          </a:prstGeom>
          <a:ln w="12700">
            <a:solidFill>
              <a:srgbClr val="000000"/>
            </a:solidFill>
            <a:miter lim="400000"/>
          </a:ln>
        </p:spPr>
        <p:txBody>
          <a:bodyPr lIns="53578" tIns="53578" rIns="53578" bIns="53578" anchor="ctr"/>
          <a:lstStyle/>
          <a:p>
            <a:pPr algn="ctr">
              <a:defRPr sz="3000"/>
            </a:pPr>
          </a:p>
        </p:txBody>
      </p:sp>
      <p:sp>
        <p:nvSpPr>
          <p:cNvPr id="610" name="Shape 610"/>
          <p:cNvSpPr/>
          <p:nvPr/>
        </p:nvSpPr>
        <p:spPr>
          <a:xfrm>
            <a:off x="422025" y="12736332"/>
            <a:ext cx="6116782" cy="475462"/>
          </a:xfrm>
          <a:prstGeom prst="rect">
            <a:avLst/>
          </a:prstGeom>
          <a:ln w="3175">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p>
            <a:pPr>
              <a:defRPr sz="2400"/>
            </a:pPr>
            <a:r>
              <a:rPr b="1">
                <a:latin typeface="Helvetica"/>
                <a:ea typeface="Helvetica"/>
                <a:cs typeface="Helvetica"/>
                <a:sym typeface="Helvetica"/>
              </a:rPr>
              <a:t>Josiah Hanna</a:t>
            </a:r>
            <a:r>
              <a:t> and Peter Stone (AAAI 2017)</a:t>
            </a:r>
          </a:p>
        </p:txBody>
      </p:sp>
      <p:sp>
        <p:nvSpPr>
          <p:cNvPr id="611" name="Shape 611"/>
          <p:cNvSpPr/>
          <p:nvPr/>
        </p:nvSpPr>
        <p:spPr>
          <a:xfrm>
            <a:off x="9836872" y="4246681"/>
            <a:ext cx="6092808" cy="19289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24" y="15946"/>
                </a:moveTo>
                <a:lnTo>
                  <a:pt x="17224" y="21600"/>
                </a:lnTo>
                <a:lnTo>
                  <a:pt x="21600" y="10800"/>
                </a:lnTo>
                <a:lnTo>
                  <a:pt x="17224" y="0"/>
                </a:lnTo>
                <a:lnTo>
                  <a:pt x="17224" y="5654"/>
                </a:lnTo>
                <a:lnTo>
                  <a:pt x="0" y="5654"/>
                </a:lnTo>
                <a:lnTo>
                  <a:pt x="0" y="15946"/>
                </a:lnTo>
                <a:lnTo>
                  <a:pt x="17224" y="15946"/>
                </a:lnTo>
                <a:close/>
              </a:path>
            </a:pathLst>
          </a:custGeom>
          <a:blipFill>
            <a:blip r:embed="rId10"/>
          </a:blip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38100" tIns="38100" rIns="38100" bIns="38100" anchor="ctr"/>
          <a:lstStyle>
            <a:lvl1pPr algn="ctr" defTabSz="584200">
              <a:defRPr sz="4000">
                <a:solidFill>
                  <a:srgbClr val="FFFFFF"/>
                </a:solidFill>
              </a:defRPr>
            </a:lvl1pPr>
          </a:lstStyle>
          <a:p>
            <a:pPr/>
            <a:r>
              <a:t>State</a:t>
            </a:r>
          </a:p>
        </p:txBody>
      </p:sp>
      <p:grpSp>
        <p:nvGrpSpPr>
          <p:cNvPr id="614" name="Group 614"/>
          <p:cNvGrpSpPr/>
          <p:nvPr/>
        </p:nvGrpSpPr>
        <p:grpSpPr>
          <a:xfrm>
            <a:off x="9437416" y="7730411"/>
            <a:ext cx="6092808" cy="1928903"/>
            <a:chOff x="0" y="0"/>
            <a:chExt cx="6092806" cy="1928902"/>
          </a:xfrm>
        </p:grpSpPr>
        <p:sp>
          <p:nvSpPr>
            <p:cNvPr id="612" name="Shape 612"/>
            <p:cNvSpPr/>
            <p:nvPr/>
          </p:nvSpPr>
          <p:spPr>
            <a:xfrm flipH="1">
              <a:off x="0" y="0"/>
              <a:ext cx="6092807" cy="1928903"/>
            </a:xfrm>
            <a:prstGeom prst="rightArrow">
              <a:avLst>
                <a:gd name="adj1" fmla="val 47646"/>
                <a:gd name="adj2" fmla="val 64000"/>
              </a:avLst>
            </a:prstGeom>
            <a:blipFill rotWithShape="1">
              <a:blip r:embed="rId10"/>
              <a:srcRect l="0" t="0" r="0" b="0"/>
              <a:tile tx="0" ty="0" sx="100000" sy="100000" flip="none" algn="tl"/>
            </a:blipFill>
            <a:ln w="3175" cap="flat">
              <a:noFill/>
              <a:miter lim="400000"/>
            </a:ln>
            <a:effectLst>
              <a:outerShdw sx="100000" sy="100000" kx="0" ky="0" algn="b" rotWithShape="0" blurRad="25400" dist="12700" dir="5400000">
                <a:srgbClr val="000000">
                  <a:alpha val="50000"/>
                </a:srgbClr>
              </a:outerShdw>
            </a:effectLst>
          </p:spPr>
          <p:txBody>
            <a:bodyPr wrap="square" lIns="38100" tIns="38100" rIns="38100" bIns="38100" numCol="1" anchor="ctr">
              <a:noAutofit/>
            </a:bodyPr>
            <a:lstStyle/>
            <a:p>
              <a:pPr algn="ctr" defTabSz="584200">
                <a:defRPr b="1" sz="2200">
                  <a:solidFill>
                    <a:srgbClr val="FFFFFF"/>
                  </a:solidFill>
                  <a:latin typeface="Helvetica"/>
                  <a:ea typeface="Helvetica"/>
                  <a:cs typeface="Helvetica"/>
                  <a:sym typeface="Helvetica"/>
                </a:defRPr>
              </a:pPr>
            </a:p>
          </p:txBody>
        </p:sp>
        <p:sp>
          <p:nvSpPr>
            <p:cNvPr id="613" name="Shape 613"/>
            <p:cNvSpPr/>
            <p:nvPr/>
          </p:nvSpPr>
          <p:spPr>
            <a:xfrm>
              <a:off x="1134183" y="2865"/>
              <a:ext cx="4628089" cy="1923173"/>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lgn="ctr" defTabSz="584200">
                <a:defRPr sz="4000">
                  <a:solidFill>
                    <a:srgbClr val="FFFFFF"/>
                  </a:solidFill>
                </a:defRPr>
              </a:lvl1pPr>
            </a:lstStyle>
            <a:p>
              <a:pPr/>
              <a:r>
                <a:t>Action</a:t>
              </a:r>
            </a:p>
          </p:txBody>
        </p:sp>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614"/>
                                        </p:tgtEl>
                                        <p:attrNameLst>
                                          <p:attrName>style.visibility</p:attrName>
                                        </p:attrNameLst>
                                      </p:cBhvr>
                                      <p:to>
                                        <p:strVal val="hidden"/>
                                      </p:to>
                                    </p:set>
                                  </p:childTnLst>
                                </p:cTn>
                              </p:par>
                            </p:childTnLst>
                          </p:cTn>
                        </p:par>
                        <p:par>
                          <p:cTn id="7" fill="hold">
                            <p:stCondLst>
                              <p:cond delay="0"/>
                            </p:stCondLst>
                            <p:childTnLst>
                              <p:par>
                                <p:cTn id="8" presetClass="exit" nodeType="afterEffect" presetSubtype="0" presetID="1" grpId="2" fill="hold">
                                  <p:stCondLst>
                                    <p:cond delay="0"/>
                                  </p:stCondLst>
                                  <p:iterate type="el" backwards="0">
                                    <p:tmAbs val="0"/>
                                  </p:iterate>
                                  <p:childTnLst>
                                    <p:set>
                                      <p:cBhvr>
                                        <p:cTn id="9" fill="hold">
                                          <p:stCondLst>
                                            <p:cond delay="0"/>
                                          </p:stCondLst>
                                        </p:cTn>
                                        <p:tgtEl>
                                          <p:spTgt spid="61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Class="emph" nodeType="clickEffect" presetID="9" grpId="3" fill="hold">
                                  <p:stCondLst>
                                    <p:cond delay="0"/>
                                  </p:stCondLst>
                                  <p:childTnLst>
                                    <p:set>
                                      <p:cBhvr>
                                        <p:cTn id="13" dur="indefinite" fill="hold"/>
                                        <p:tgtEl>
                                          <p:spTgt spid="604"/>
                                        </p:tgtEl>
                                        <p:attrNameLst>
                                          <p:attrName>style.opacity</p:attrName>
                                        </p:attrNameLst>
                                      </p:cBhvr>
                                      <p:to>
                                        <p:strVal val="0.25"/>
                                      </p:to>
                                    </p:set>
                                    <p:animEffect filter="image" prLst="opacity: 0.25; ">
                                      <p:cBhvr>
                                        <p:cTn id="14" dur="indefinite" fill="hold"/>
                                        <p:tgtEl>
                                          <p:spTgt spid="604"/>
                                        </p:tgtEl>
                                      </p:cBhvr>
                                    </p:animEffect>
                                  </p:childTnLst>
                                </p:cTn>
                              </p:par>
                            </p:childTnLst>
                          </p:cTn>
                        </p:par>
                      </p:childTnLst>
                    </p:cTn>
                  </p:par>
                  <p:par>
                    <p:cTn id="15" fill="hold">
                      <p:stCondLst>
                        <p:cond delay="indefinite"/>
                      </p:stCondLst>
                      <p:childTnLst>
                        <p:par>
                          <p:cTn id="16" fill="hold">
                            <p:stCondLst>
                              <p:cond delay="0"/>
                            </p:stCondLst>
                            <p:childTnLst>
                              <p:par>
                                <p:cTn id="17" presetClass="emph" nodeType="clickEffect" presetID="9" grpId="4" fill="hold">
                                  <p:stCondLst>
                                    <p:cond delay="0"/>
                                  </p:stCondLst>
                                  <p:childTnLst>
                                    <p:set>
                                      <p:cBhvr>
                                        <p:cTn id="18" dur="indefinite" fill="hold"/>
                                        <p:tgtEl>
                                          <p:spTgt spid="602"/>
                                        </p:tgtEl>
                                        <p:attrNameLst>
                                          <p:attrName>style.opacity</p:attrName>
                                        </p:attrNameLst>
                                      </p:cBhvr>
                                      <p:to>
                                        <p:strVal val="0.25"/>
                                      </p:to>
                                    </p:set>
                                    <p:animEffect filter="image" prLst="opacity: 0.25; ">
                                      <p:cBhvr>
                                        <p:cTn id="19" dur="indefinite" fill="hold"/>
                                        <p:tgtEl>
                                          <p:spTgt spid="602"/>
                                        </p:tgtEl>
                                      </p:cBhvr>
                                    </p:animEffect>
                                  </p:childTnLst>
                                </p:cTn>
                              </p:par>
                            </p:childTnLst>
                          </p:cTn>
                        </p:par>
                        <p:par>
                          <p:cTn id="20" fill="hold">
                            <p:stCondLst>
                              <p:cond delay="0"/>
                            </p:stCondLst>
                            <p:childTnLst>
                              <p:par>
                                <p:cTn id="21" presetClass="emph" nodeType="withEffect" presetID="9" grpId="5" fill="hold">
                                  <p:stCondLst>
                                    <p:cond delay="0"/>
                                  </p:stCondLst>
                                  <p:childTnLst>
                                    <p:set>
                                      <p:cBhvr>
                                        <p:cTn id="22" dur="indefinite" fill="hold"/>
                                        <p:tgtEl>
                                          <p:spTgt spid="605"/>
                                        </p:tgtEl>
                                        <p:attrNameLst>
                                          <p:attrName>style.opacity</p:attrName>
                                        </p:attrNameLst>
                                      </p:cBhvr>
                                      <p:to>
                                        <p:strVal val="0.25"/>
                                      </p:to>
                                    </p:set>
                                    <p:animEffect filter="image" prLst="opacity: 0.25; ">
                                      <p:cBhvr>
                                        <p:cTn id="23" dur="indefinite" fill="hold"/>
                                        <p:tgtEl>
                                          <p:spTgt spid="6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5" grpId="5"/>
      <p:bldP build="whole" bldLvl="1" animBg="1" rev="0" advAuto="0" spid="614" grpId="1"/>
      <p:bldP build="whole" bldLvl="1" animBg="1" rev="0" advAuto="0" spid="611" grpId="2"/>
      <p:bldP build="whole" bldLvl="1" animBg="1" rev="0" advAuto="0" spid="602" grpId="4"/>
      <p:bldP build="whole" bldLvl="1" animBg="1" rev="0" advAuto="0" spid="604" grpId="3"/>
    </p:bldLst>
  </p:timing>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16" name="gazebo-nao.png"/>
          <p:cNvPicPr>
            <a:picLocks noChangeAspect="1"/>
          </p:cNvPicPr>
          <p:nvPr/>
        </p:nvPicPr>
        <p:blipFill>
          <a:blip r:embed="rId3">
            <a:extLst/>
          </a:blip>
          <a:srcRect l="20608" t="10021" r="22147" b="7645"/>
          <a:stretch>
            <a:fillRect/>
          </a:stretch>
        </p:blipFill>
        <p:spPr>
          <a:xfrm>
            <a:off x="3576082" y="4037032"/>
            <a:ext cx="4754563" cy="6441084"/>
          </a:xfrm>
          <a:prstGeom prst="rect">
            <a:avLst/>
          </a:prstGeom>
          <a:ln w="3175">
            <a:miter lim="400000"/>
          </a:ln>
        </p:spPr>
      </p:pic>
      <p:sp>
        <p:nvSpPr>
          <p:cNvPr id="617" name="Shape 617"/>
          <p:cNvSpPr/>
          <p:nvPr/>
        </p:nvSpPr>
        <p:spPr>
          <a:xfrm>
            <a:off x="28635833" y="7582286"/>
            <a:ext cx="4602736" cy="2225152"/>
          </a:xfrm>
          <a:prstGeom prst="rect">
            <a:avLst/>
          </a:prstGeom>
          <a:gradFill>
            <a:gsLst>
              <a:gs pos="0">
                <a:srgbClr val="FBFBFB"/>
              </a:gs>
              <a:gs pos="100000">
                <a:srgbClr val="BEBEBE"/>
              </a:gs>
            </a:gsLst>
            <a:lin ang="5400000"/>
          </a:grad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lstStyle>
            <a:lvl1pPr algn="ctr">
              <a:defRPr sz="6600"/>
            </a:lvl1pPr>
          </a:lstStyle>
          <a:p>
            <a:pPr/>
            <a:r>
              <a:t>Task Environment</a:t>
            </a:r>
          </a:p>
        </p:txBody>
      </p:sp>
      <p:sp>
        <p:nvSpPr>
          <p:cNvPr id="618" name="Shape 618"/>
          <p:cNvSpPr/>
          <p:nvPr/>
        </p:nvSpPr>
        <p:spPr>
          <a:xfrm>
            <a:off x="28635833" y="7582286"/>
            <a:ext cx="4602736" cy="2225152"/>
          </a:xfrm>
          <a:prstGeom prst="rect">
            <a:avLst/>
          </a:prstGeom>
          <a:gradFill>
            <a:gsLst>
              <a:gs pos="0">
                <a:srgbClr val="FBFBFB"/>
              </a:gs>
              <a:gs pos="100000">
                <a:srgbClr val="BEBEBE"/>
              </a:gs>
            </a:gsLst>
            <a:lin ang="5400000"/>
          </a:grad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lstStyle>
            <a:lvl1pPr algn="ctr">
              <a:defRPr sz="6600"/>
            </a:lvl1pPr>
          </a:lstStyle>
          <a:p>
            <a:pPr/>
            <a:r>
              <a:t>Simulator</a:t>
            </a:r>
          </a:p>
        </p:txBody>
      </p:sp>
      <p:sp>
        <p:nvSpPr>
          <p:cNvPr id="619" name="Shape 61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0" name=""/>
          <p:cNvPicPr>
            <a:picLocks noChangeAspect="0"/>
          </p:cNvPicPr>
          <p:nvPr/>
        </p:nvPicPr>
        <p:blipFill>
          <a:blip r:embed="rId4">
            <a:extLst/>
          </a:blip>
          <a:stretch>
            <a:fillRect/>
          </a:stretch>
        </p:blipFill>
        <p:spPr>
          <a:xfrm flipH="1">
            <a:off x="26899167" y="4967734"/>
            <a:ext cx="1769288" cy="4098826"/>
          </a:xfrm>
          <a:prstGeom prst="rect">
            <a:avLst/>
          </a:prstGeom>
        </p:spPr>
      </p:pic>
      <p:sp>
        <p:nvSpPr>
          <p:cNvPr id="622" name="Shape 622"/>
          <p:cNvSpPr/>
          <p:nvPr/>
        </p:nvSpPr>
        <p:spPr>
          <a:xfrm>
            <a:off x="28635833" y="4098557"/>
            <a:ext cx="4602736" cy="2225152"/>
          </a:xfrm>
          <a:prstGeom prst="rect">
            <a:avLst/>
          </a:prstGeom>
          <a:gradFill>
            <a:gsLst>
              <a:gs pos="0">
                <a:srgbClr val="FBFBFB"/>
              </a:gs>
              <a:gs pos="100000">
                <a:srgbClr val="BEBEBE"/>
              </a:gs>
            </a:gsLst>
            <a:lin ang="5400000"/>
          </a:grad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lstStyle>
            <a:lvl1pPr algn="ctr">
              <a:defRPr sz="6600"/>
            </a:lvl1pPr>
          </a:lstStyle>
          <a:p>
            <a:pPr/>
            <a:r>
              <a:t>Policy</a:t>
            </a:r>
          </a:p>
        </p:txBody>
      </p:sp>
      <p:pic>
        <p:nvPicPr>
          <p:cNvPr id="623" name=""/>
          <p:cNvPicPr>
            <a:picLocks noChangeAspect="0"/>
          </p:cNvPicPr>
          <p:nvPr/>
        </p:nvPicPr>
        <p:blipFill>
          <a:blip r:embed="rId5">
            <a:extLst/>
          </a:blip>
          <a:stretch>
            <a:fillRect/>
          </a:stretch>
        </p:blipFill>
        <p:spPr>
          <a:xfrm flipH="1">
            <a:off x="26908633" y="4962139"/>
            <a:ext cx="1710522" cy="4104844"/>
          </a:xfrm>
          <a:prstGeom prst="rect">
            <a:avLst/>
          </a:prstGeom>
        </p:spPr>
      </p:pic>
      <p:grpSp>
        <p:nvGrpSpPr>
          <p:cNvPr id="627" name="Group 627"/>
          <p:cNvGrpSpPr/>
          <p:nvPr/>
        </p:nvGrpSpPr>
        <p:grpSpPr>
          <a:xfrm>
            <a:off x="33201632" y="5124711"/>
            <a:ext cx="2758938" cy="3667616"/>
            <a:chOff x="0" y="0"/>
            <a:chExt cx="2758937" cy="3667614"/>
          </a:xfrm>
        </p:grpSpPr>
        <p:sp>
          <p:nvSpPr>
            <p:cNvPr id="625" name="Shape 625"/>
            <p:cNvSpPr/>
            <p:nvPr/>
          </p:nvSpPr>
          <p:spPr>
            <a:xfrm>
              <a:off x="0" y="0"/>
              <a:ext cx="1674205" cy="36676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9" y="0"/>
                  </a:moveTo>
                  <a:lnTo>
                    <a:pt x="21600" y="15"/>
                  </a:lnTo>
                  <a:lnTo>
                    <a:pt x="21394" y="21551"/>
                  </a:lnTo>
                  <a:lnTo>
                    <a:pt x="0" y="21600"/>
                  </a:lnTo>
                </a:path>
              </a:pathLst>
            </a:custGeom>
            <a:noFill/>
            <a:ln w="25400" cap="flat">
              <a:solidFill>
                <a:srgbClr val="000000"/>
              </a:solidFill>
              <a:custDash>
                <a:ds d="200000" sp="200000"/>
              </a:custDash>
              <a:miter lim="400000"/>
              <a:tailEnd type="triangle" w="med" len="med"/>
            </a:ln>
            <a:effectLst/>
          </p:spPr>
          <p:txBody>
            <a:bodyPr wrap="square" lIns="53578" tIns="53578" rIns="53578" bIns="53578" numCol="1" anchor="ctr">
              <a:noAutofit/>
            </a:bodyPr>
            <a:lstStyle/>
            <a:p>
              <a:pPr algn="ctr">
                <a:defRPr sz="3000"/>
              </a:pPr>
            </a:p>
          </p:txBody>
        </p:sp>
        <p:pic>
          <p:nvPicPr>
            <p:cNvPr id="626" name="pasted-image.pdf"/>
            <p:cNvPicPr>
              <a:picLocks noChangeAspect="1"/>
            </p:cNvPicPr>
            <p:nvPr/>
          </p:nvPicPr>
          <p:blipFill>
            <a:blip r:embed="rId6">
              <a:extLst/>
            </a:blip>
            <a:stretch>
              <a:fillRect/>
            </a:stretch>
          </p:blipFill>
          <p:spPr>
            <a:xfrm>
              <a:off x="2130336" y="1549229"/>
              <a:ext cx="628602" cy="653746"/>
            </a:xfrm>
            <a:prstGeom prst="rect">
              <a:avLst/>
            </a:prstGeom>
            <a:ln w="3175" cap="flat">
              <a:noFill/>
              <a:miter lim="400000"/>
            </a:ln>
            <a:effectLst/>
          </p:spPr>
        </p:pic>
      </p:grpSp>
      <p:sp>
        <p:nvSpPr>
          <p:cNvPr id="628" name="Shape 628"/>
          <p:cNvSpPr/>
          <p:nvPr/>
        </p:nvSpPr>
        <p:spPr>
          <a:xfrm flipH="1">
            <a:off x="26941161" y="5077316"/>
            <a:ext cx="1674070" cy="39321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9" y="0"/>
                </a:moveTo>
                <a:cubicBezTo>
                  <a:pt x="2770" y="1"/>
                  <a:pt x="4482" y="3"/>
                  <a:pt x="6194" y="4"/>
                </a:cubicBezTo>
                <a:cubicBezTo>
                  <a:pt x="7906" y="5"/>
                  <a:pt x="9617" y="6"/>
                  <a:pt x="11329" y="8"/>
                </a:cubicBezTo>
                <a:lnTo>
                  <a:pt x="21600" y="15"/>
                </a:lnTo>
                <a:lnTo>
                  <a:pt x="21394" y="21551"/>
                </a:lnTo>
                <a:lnTo>
                  <a:pt x="0" y="21600"/>
                </a:lnTo>
              </a:path>
            </a:pathLst>
          </a:custGeom>
          <a:ln w="25400">
            <a:solidFill>
              <a:srgbClr val="000000"/>
            </a:solidFill>
            <a:custDash>
              <a:ds d="200000" sp="200000"/>
            </a:custDash>
            <a:miter lim="400000"/>
            <a:headEnd type="triangle"/>
          </a:ln>
        </p:spPr>
        <p:txBody>
          <a:bodyPr lIns="53578" tIns="53578" rIns="53578" bIns="53578" anchor="ctr"/>
          <a:lstStyle/>
          <a:p>
            <a:pPr algn="ctr">
              <a:defRPr sz="3000"/>
            </a:pPr>
          </a:p>
        </p:txBody>
      </p:sp>
      <p:pic>
        <p:nvPicPr>
          <p:cNvPr id="629" name="pasted-image.pdf"/>
          <p:cNvPicPr>
            <a:picLocks noChangeAspect="1"/>
          </p:cNvPicPr>
          <p:nvPr/>
        </p:nvPicPr>
        <p:blipFill>
          <a:blip r:embed="rId7">
            <a:extLst/>
          </a:blip>
          <a:stretch>
            <a:fillRect/>
          </a:stretch>
        </p:blipFill>
        <p:spPr>
          <a:xfrm>
            <a:off x="24815894" y="6558794"/>
            <a:ext cx="1701107" cy="884040"/>
          </a:xfrm>
          <a:prstGeom prst="rect">
            <a:avLst/>
          </a:prstGeom>
          <a:ln w="3175">
            <a:miter lim="400000"/>
          </a:ln>
        </p:spPr>
      </p:pic>
      <p:sp>
        <p:nvSpPr>
          <p:cNvPr id="630" name="Shape 630"/>
          <p:cNvSpPr/>
          <p:nvPr/>
        </p:nvSpPr>
        <p:spPr>
          <a:xfrm>
            <a:off x="1689100" y="952500"/>
            <a:ext cx="21005800" cy="2286000"/>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defTabSz="649009">
              <a:defRPr sz="8532"/>
            </a:lvl1pPr>
          </a:lstStyle>
          <a:p>
            <a:pPr/>
            <a:r>
              <a:t>How do we make simulation more realistic?</a:t>
            </a:r>
          </a:p>
        </p:txBody>
      </p:sp>
      <p:sp>
        <p:nvSpPr>
          <p:cNvPr id="631" name="Shape 631"/>
          <p:cNvSpPr/>
          <p:nvPr/>
        </p:nvSpPr>
        <p:spPr>
          <a:xfrm>
            <a:off x="27132595" y="3673895"/>
            <a:ext cx="1544256" cy="1544257"/>
          </a:xfrm>
          <a:prstGeom prst="ellipse">
            <a:avLst/>
          </a:prstGeom>
          <a:blipFill>
            <a:blip r:embed="rId8"/>
          </a:blipFill>
          <a:ln w="88900">
            <a:solidFill>
              <a:srgbClr val="000000"/>
            </a:solidFill>
            <a:miter lim="400000"/>
          </a:ln>
          <a:effectLst>
            <a:outerShdw sx="100000" sy="100000" kx="0" ky="0" algn="b" rotWithShape="0" blurRad="25400" dist="0" dir="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lstStyle/>
          <a:p>
            <a:pPr algn="ctr">
              <a:defRPr b="1">
                <a:latin typeface="Helvetica"/>
                <a:ea typeface="Helvetica"/>
                <a:cs typeface="Helvetica"/>
                <a:sym typeface="Helvetica"/>
              </a:defRPr>
            </a:pPr>
            <a:r>
              <a:t>S</a:t>
            </a:r>
            <a:r>
              <a:rPr baseline="-5999"/>
              <a:t>t</a:t>
            </a:r>
          </a:p>
        </p:txBody>
      </p:sp>
      <p:grpSp>
        <p:nvGrpSpPr>
          <p:cNvPr id="634" name="Group 634"/>
          <p:cNvGrpSpPr/>
          <p:nvPr/>
        </p:nvGrpSpPr>
        <p:grpSpPr>
          <a:xfrm>
            <a:off x="28840053" y="3673896"/>
            <a:ext cx="2889151" cy="1544256"/>
            <a:chOff x="0" y="0"/>
            <a:chExt cx="2889149" cy="1544255"/>
          </a:xfrm>
        </p:grpSpPr>
        <p:sp>
          <p:nvSpPr>
            <p:cNvPr id="632" name="Shape 632"/>
            <p:cNvSpPr/>
            <p:nvPr/>
          </p:nvSpPr>
          <p:spPr>
            <a:xfrm>
              <a:off x="1344893" y="0"/>
              <a:ext cx="1544257" cy="1544256"/>
            </a:xfrm>
            <a:prstGeom prst="ellipse">
              <a:avLst/>
            </a:prstGeom>
            <a:blipFill rotWithShape="1">
              <a:blip r:embed="rId8"/>
              <a:srcRect l="0" t="0" r="0" b="0"/>
              <a:tile tx="0" ty="0" sx="100000" sy="100000" flip="none" algn="tl"/>
            </a:blipFill>
            <a:ln w="88900" cap="flat">
              <a:solidFill>
                <a:srgbClr val="000000"/>
              </a:solidFill>
              <a:prstDash val="solid"/>
              <a:miter lim="400000"/>
            </a:ln>
            <a:effectLst>
              <a:outerShdw sx="100000" sy="100000" kx="0" ky="0" algn="b" rotWithShape="0" blurRad="25400" dist="0" dir="0">
                <a:srgbClr val="000000">
                  <a:alpha val="50000"/>
                </a:srgbClr>
              </a:outerShdw>
            </a:effectLst>
            <a:extLst>
              <a:ext uri="{C572A759-6A51-4108-AA02-DFA0A04FC94B}">
                <ma14:wrappingTextBoxFlag xmlns:ma14="http://schemas.microsoft.com/office/mac/drawingml/2011/main" val="1"/>
              </a:ext>
            </a:extLst>
          </p:spPr>
          <p:txBody>
            <a:bodyPr wrap="square" lIns="53578" tIns="53578" rIns="53578" bIns="53578" numCol="1" anchor="ctr">
              <a:noAutofit/>
            </a:bodyPr>
            <a:lstStyle/>
            <a:p>
              <a:pPr algn="ctr">
                <a:defRPr b="1">
                  <a:latin typeface="Helvetica"/>
                  <a:ea typeface="Helvetica"/>
                  <a:cs typeface="Helvetica"/>
                  <a:sym typeface="Helvetica"/>
                </a:defRPr>
              </a:pPr>
              <a:r>
                <a:t>A</a:t>
              </a:r>
              <a:r>
                <a:rPr baseline="-5999"/>
                <a:t>t</a:t>
              </a:r>
            </a:p>
          </p:txBody>
        </p:sp>
        <p:sp>
          <p:nvSpPr>
            <p:cNvPr id="633" name="Shape 633"/>
            <p:cNvSpPr/>
            <p:nvPr/>
          </p:nvSpPr>
          <p:spPr>
            <a:xfrm>
              <a:off x="0" y="772127"/>
              <a:ext cx="1240039" cy="1"/>
            </a:xfrm>
            <a:prstGeom prst="line">
              <a:avLst/>
            </a:prstGeom>
            <a:noFill/>
            <a:ln w="88900" cap="flat">
              <a:solidFill>
                <a:srgbClr val="000000"/>
              </a:solidFill>
              <a:prstDash val="solid"/>
              <a:miter lim="400000"/>
              <a:tailEnd type="triangle" w="med" len="med"/>
            </a:ln>
            <a:effectLst/>
          </p:spPr>
          <p:txBody>
            <a:bodyPr wrap="square" lIns="53578" tIns="53578" rIns="53578" bIns="53578" numCol="1" anchor="ctr">
              <a:noAutofit/>
            </a:bodyPr>
            <a:lstStyle/>
            <a:p>
              <a:pPr algn="ctr">
                <a:defRPr sz="3000"/>
              </a:pPr>
            </a:p>
          </p:txBody>
        </p:sp>
      </p:grpSp>
      <p:grpSp>
        <p:nvGrpSpPr>
          <p:cNvPr id="638" name="Group 638"/>
          <p:cNvGrpSpPr/>
          <p:nvPr/>
        </p:nvGrpSpPr>
        <p:grpSpPr>
          <a:xfrm>
            <a:off x="28478367" y="3032095"/>
            <a:ext cx="6307888" cy="2186057"/>
            <a:chOff x="0" y="0"/>
            <a:chExt cx="6307887" cy="2186056"/>
          </a:xfrm>
        </p:grpSpPr>
        <p:sp>
          <p:nvSpPr>
            <p:cNvPr id="635" name="Shape 635"/>
            <p:cNvSpPr/>
            <p:nvPr/>
          </p:nvSpPr>
          <p:spPr>
            <a:xfrm>
              <a:off x="4763631" y="641800"/>
              <a:ext cx="1544257" cy="1544257"/>
            </a:xfrm>
            <a:prstGeom prst="ellipse">
              <a:avLst/>
            </a:prstGeom>
            <a:blipFill rotWithShape="1">
              <a:blip r:embed="rId8"/>
              <a:srcRect l="0" t="0" r="0" b="0"/>
              <a:tile tx="0" ty="0" sx="100000" sy="100000" flip="none" algn="tl"/>
            </a:blipFill>
            <a:ln w="88900" cap="flat">
              <a:solidFill>
                <a:srgbClr val="000000"/>
              </a:solidFill>
              <a:prstDash val="solid"/>
              <a:miter lim="400000"/>
            </a:ln>
            <a:effectLst>
              <a:outerShdw sx="100000" sy="100000" kx="0" ky="0" algn="b" rotWithShape="0" blurRad="25400" dist="0" dir="0">
                <a:srgbClr val="000000">
                  <a:alpha val="50000"/>
                </a:srgbClr>
              </a:outerShdw>
            </a:effectLst>
            <a:extLst>
              <a:ext uri="{C572A759-6A51-4108-AA02-DFA0A04FC94B}">
                <ma14:wrappingTextBoxFlag xmlns:ma14="http://schemas.microsoft.com/office/mac/drawingml/2011/main" val="1"/>
              </a:ext>
            </a:extLst>
          </p:spPr>
          <p:txBody>
            <a:bodyPr wrap="square" lIns="53578" tIns="53578" rIns="53578" bIns="53578" numCol="1" anchor="ctr">
              <a:noAutofit/>
            </a:bodyPr>
            <a:lstStyle/>
            <a:p>
              <a:pPr algn="ctr">
                <a:defRPr b="1">
                  <a:latin typeface="Helvetica"/>
                  <a:ea typeface="Helvetica"/>
                  <a:cs typeface="Helvetica"/>
                  <a:sym typeface="Helvetica"/>
                </a:defRPr>
              </a:pPr>
              <a:r>
                <a:t>S</a:t>
              </a:r>
              <a:r>
                <a:rPr baseline="-5999"/>
                <a:t>t+1</a:t>
              </a:r>
            </a:p>
          </p:txBody>
        </p:sp>
        <p:sp>
          <p:nvSpPr>
            <p:cNvPr id="636" name="Shape 636"/>
            <p:cNvSpPr/>
            <p:nvPr/>
          </p:nvSpPr>
          <p:spPr>
            <a:xfrm rot="14385">
              <a:off x="1387" y="10292"/>
              <a:ext cx="4920856" cy="673547"/>
            </a:xfrm>
            <a:custGeom>
              <a:avLst/>
              <a:gdLst/>
              <a:ahLst/>
              <a:cxnLst>
                <a:cxn ang="0">
                  <a:pos x="wd2" y="hd2"/>
                </a:cxn>
                <a:cxn ang="5400000">
                  <a:pos x="wd2" y="hd2"/>
                </a:cxn>
                <a:cxn ang="10800000">
                  <a:pos x="wd2" y="hd2"/>
                </a:cxn>
                <a:cxn ang="16200000">
                  <a:pos x="wd2" y="hd2"/>
                </a:cxn>
              </a:cxnLst>
              <a:rect l="0" t="0" r="r" b="b"/>
              <a:pathLst>
                <a:path w="21600" h="20207" fill="norm" stroke="1" extrusionOk="0">
                  <a:moveTo>
                    <a:pt x="0" y="20207"/>
                  </a:moveTo>
                  <a:cubicBezTo>
                    <a:pt x="1494" y="9236"/>
                    <a:pt x="5147" y="1490"/>
                    <a:pt x="9438" y="195"/>
                  </a:cubicBezTo>
                  <a:cubicBezTo>
                    <a:pt x="14699" y="-1393"/>
                    <a:pt x="19695" y="6827"/>
                    <a:pt x="21600" y="20207"/>
                  </a:cubicBezTo>
                </a:path>
              </a:pathLst>
            </a:custGeom>
            <a:noFill/>
            <a:ln w="88900" cap="flat">
              <a:solidFill>
                <a:srgbClr val="000000"/>
              </a:solidFill>
              <a:prstDash val="solid"/>
              <a:miter lim="400000"/>
              <a:tailEnd type="triangle" w="med" len="med"/>
            </a:ln>
            <a:effectLst/>
          </p:spPr>
          <p:txBody>
            <a:bodyPr wrap="square" lIns="53578" tIns="53578" rIns="53578" bIns="53578" numCol="1" anchor="ctr">
              <a:noAutofit/>
            </a:bodyPr>
            <a:lstStyle/>
            <a:p>
              <a:pPr algn="ctr">
                <a:defRPr sz="3000"/>
              </a:pPr>
            </a:p>
          </p:txBody>
        </p:sp>
        <p:sp>
          <p:nvSpPr>
            <p:cNvPr id="637" name="Shape 637"/>
            <p:cNvSpPr/>
            <p:nvPr/>
          </p:nvSpPr>
          <p:spPr>
            <a:xfrm>
              <a:off x="3429034" y="1413927"/>
              <a:ext cx="1213250" cy="1"/>
            </a:xfrm>
            <a:prstGeom prst="line">
              <a:avLst/>
            </a:prstGeom>
            <a:noFill/>
            <a:ln w="88900" cap="flat">
              <a:solidFill>
                <a:srgbClr val="000000"/>
              </a:solidFill>
              <a:prstDash val="solid"/>
              <a:miter lim="400000"/>
              <a:tailEnd type="triangle" w="med" len="med"/>
            </a:ln>
            <a:effectLst/>
          </p:spPr>
          <p:txBody>
            <a:bodyPr wrap="square" lIns="53578" tIns="53578" rIns="53578" bIns="53578" numCol="1" anchor="ctr">
              <a:noAutofit/>
            </a:bodyPr>
            <a:lstStyle/>
            <a:p>
              <a:pPr algn="ctr">
                <a:defRPr sz="3000"/>
              </a:pPr>
            </a:p>
          </p:txBody>
        </p:sp>
      </p:grpSp>
      <p:pic>
        <p:nvPicPr>
          <p:cNvPr id="639" name="gazebo-nao.png"/>
          <p:cNvPicPr>
            <a:picLocks noChangeAspect="1"/>
          </p:cNvPicPr>
          <p:nvPr/>
        </p:nvPicPr>
        <p:blipFill>
          <a:blip r:embed="rId3">
            <a:extLst/>
          </a:blip>
          <a:srcRect l="20608" t="10021" r="22147" b="7645"/>
          <a:stretch>
            <a:fillRect/>
          </a:stretch>
        </p:blipFill>
        <p:spPr>
          <a:xfrm>
            <a:off x="3576082" y="4037032"/>
            <a:ext cx="4754563" cy="6441084"/>
          </a:xfrm>
          <a:prstGeom prst="rect">
            <a:avLst/>
          </a:prstGeom>
          <a:ln w="3175">
            <a:miter lim="400000"/>
          </a:ln>
        </p:spPr>
      </p:pic>
      <p:pic>
        <p:nvPicPr>
          <p:cNvPr id="640" name="pasted-image.png"/>
          <p:cNvPicPr>
            <a:picLocks noChangeAspect="1"/>
          </p:cNvPicPr>
          <p:nvPr/>
        </p:nvPicPr>
        <p:blipFill>
          <a:blip r:embed="rId9">
            <a:extLst/>
          </a:blip>
          <a:srcRect l="390" t="267" r="287" b="827"/>
          <a:stretch>
            <a:fillRect/>
          </a:stretch>
        </p:blipFill>
        <p:spPr>
          <a:xfrm>
            <a:off x="26467026" y="-3296371"/>
            <a:ext cx="5233988" cy="46061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02" y="0"/>
                </a:moveTo>
                <a:cubicBezTo>
                  <a:pt x="9320" y="50"/>
                  <a:pt x="8818" y="139"/>
                  <a:pt x="8558" y="294"/>
                </a:cubicBezTo>
                <a:cubicBezTo>
                  <a:pt x="8232" y="488"/>
                  <a:pt x="7239" y="1013"/>
                  <a:pt x="6350" y="1463"/>
                </a:cubicBezTo>
                <a:cubicBezTo>
                  <a:pt x="3068" y="3122"/>
                  <a:pt x="959" y="5187"/>
                  <a:pt x="631" y="7059"/>
                </a:cubicBezTo>
                <a:cubicBezTo>
                  <a:pt x="573" y="7388"/>
                  <a:pt x="389" y="7959"/>
                  <a:pt x="221" y="8328"/>
                </a:cubicBezTo>
                <a:cubicBezTo>
                  <a:pt x="117" y="8558"/>
                  <a:pt x="47" y="8963"/>
                  <a:pt x="0" y="9721"/>
                </a:cubicBezTo>
                <a:cubicBezTo>
                  <a:pt x="29" y="10325"/>
                  <a:pt x="64" y="10723"/>
                  <a:pt x="102" y="10806"/>
                </a:cubicBezTo>
                <a:cubicBezTo>
                  <a:pt x="204" y="11032"/>
                  <a:pt x="389" y="11505"/>
                  <a:pt x="511" y="11857"/>
                </a:cubicBezTo>
                <a:cubicBezTo>
                  <a:pt x="881" y="12924"/>
                  <a:pt x="1681" y="13333"/>
                  <a:pt x="3666" y="13469"/>
                </a:cubicBezTo>
                <a:cubicBezTo>
                  <a:pt x="5401" y="13587"/>
                  <a:pt x="5457" y="13611"/>
                  <a:pt x="5479" y="14185"/>
                </a:cubicBezTo>
                <a:cubicBezTo>
                  <a:pt x="5491" y="14512"/>
                  <a:pt x="5515" y="14970"/>
                  <a:pt x="5531" y="15205"/>
                </a:cubicBezTo>
                <a:cubicBezTo>
                  <a:pt x="5579" y="15903"/>
                  <a:pt x="6746" y="16287"/>
                  <a:pt x="8633" y="16227"/>
                </a:cubicBezTo>
                <a:cubicBezTo>
                  <a:pt x="9571" y="16197"/>
                  <a:pt x="10462" y="16057"/>
                  <a:pt x="10615" y="15914"/>
                </a:cubicBezTo>
                <a:cubicBezTo>
                  <a:pt x="11249" y="15325"/>
                  <a:pt x="13925" y="19347"/>
                  <a:pt x="13925" y="20889"/>
                </a:cubicBezTo>
                <a:cubicBezTo>
                  <a:pt x="13925" y="21185"/>
                  <a:pt x="13981" y="21490"/>
                  <a:pt x="14051" y="21600"/>
                </a:cubicBezTo>
                <a:cubicBezTo>
                  <a:pt x="15498" y="21367"/>
                  <a:pt x="15428" y="20835"/>
                  <a:pt x="15330" y="19612"/>
                </a:cubicBezTo>
                <a:cubicBezTo>
                  <a:pt x="15269" y="18847"/>
                  <a:pt x="15288" y="18172"/>
                  <a:pt x="15371" y="18114"/>
                </a:cubicBezTo>
                <a:cubicBezTo>
                  <a:pt x="15454" y="18056"/>
                  <a:pt x="15936" y="18171"/>
                  <a:pt x="16442" y="18369"/>
                </a:cubicBezTo>
                <a:cubicBezTo>
                  <a:pt x="17805" y="18902"/>
                  <a:pt x="18571" y="18644"/>
                  <a:pt x="19512" y="17342"/>
                </a:cubicBezTo>
                <a:cubicBezTo>
                  <a:pt x="20291" y="16263"/>
                  <a:pt x="20303" y="16212"/>
                  <a:pt x="20332" y="14096"/>
                </a:cubicBezTo>
                <a:cubicBezTo>
                  <a:pt x="20354" y="12512"/>
                  <a:pt x="20437" y="11921"/>
                  <a:pt x="20647" y="11850"/>
                </a:cubicBezTo>
                <a:cubicBezTo>
                  <a:pt x="20803" y="11797"/>
                  <a:pt x="21093" y="11527"/>
                  <a:pt x="21292" y="11249"/>
                </a:cubicBezTo>
                <a:cubicBezTo>
                  <a:pt x="21460" y="11014"/>
                  <a:pt x="21550" y="10688"/>
                  <a:pt x="21600" y="9756"/>
                </a:cubicBezTo>
                <a:cubicBezTo>
                  <a:pt x="21539" y="8769"/>
                  <a:pt x="21418" y="8465"/>
                  <a:pt x="21179" y="7954"/>
                </a:cubicBezTo>
                <a:cubicBezTo>
                  <a:pt x="20913" y="7386"/>
                  <a:pt x="20576" y="6437"/>
                  <a:pt x="20431" y="5846"/>
                </a:cubicBezTo>
                <a:cubicBezTo>
                  <a:pt x="20234" y="5048"/>
                  <a:pt x="19832" y="4404"/>
                  <a:pt x="18875" y="3343"/>
                </a:cubicBezTo>
                <a:cubicBezTo>
                  <a:pt x="17087" y="1361"/>
                  <a:pt x="16623" y="1122"/>
                  <a:pt x="13348" y="495"/>
                </a:cubicBezTo>
                <a:cubicBezTo>
                  <a:pt x="12974" y="423"/>
                  <a:pt x="12616" y="269"/>
                  <a:pt x="12553" y="153"/>
                </a:cubicBezTo>
                <a:cubicBezTo>
                  <a:pt x="12520" y="93"/>
                  <a:pt x="11727" y="38"/>
                  <a:pt x="10502" y="0"/>
                </a:cubicBezTo>
                <a:close/>
              </a:path>
            </a:pathLst>
          </a:custGeom>
          <a:ln w="3175">
            <a:miter lim="400000"/>
          </a:ln>
        </p:spPr>
      </p:pic>
      <p:pic>
        <p:nvPicPr>
          <p:cNvPr id="641" name="pasted-image.pdf"/>
          <p:cNvPicPr>
            <a:picLocks noChangeAspect="1"/>
          </p:cNvPicPr>
          <p:nvPr/>
        </p:nvPicPr>
        <p:blipFill>
          <a:blip r:embed="rId10">
            <a:extLst/>
          </a:blip>
          <a:stretch>
            <a:fillRect/>
          </a:stretch>
        </p:blipFill>
        <p:spPr>
          <a:xfrm>
            <a:off x="16636995" y="5333494"/>
            <a:ext cx="3950060" cy="3250050"/>
          </a:xfrm>
          <a:prstGeom prst="rect">
            <a:avLst/>
          </a:prstGeom>
          <a:ln w="3175">
            <a:miter lim="400000"/>
          </a:ln>
        </p:spPr>
      </p:pic>
      <p:sp>
        <p:nvSpPr>
          <p:cNvPr id="642" name="Shape 642"/>
          <p:cNvSpPr/>
          <p:nvPr/>
        </p:nvSpPr>
        <p:spPr>
          <a:xfrm>
            <a:off x="9836872" y="3481572"/>
            <a:ext cx="6092808" cy="1928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24" y="15946"/>
                </a:moveTo>
                <a:lnTo>
                  <a:pt x="17224" y="21600"/>
                </a:lnTo>
                <a:lnTo>
                  <a:pt x="21600" y="10800"/>
                </a:lnTo>
                <a:lnTo>
                  <a:pt x="17224" y="0"/>
                </a:lnTo>
                <a:lnTo>
                  <a:pt x="17224" y="5654"/>
                </a:lnTo>
                <a:lnTo>
                  <a:pt x="0" y="5654"/>
                </a:lnTo>
                <a:lnTo>
                  <a:pt x="0" y="15946"/>
                </a:lnTo>
                <a:lnTo>
                  <a:pt x="17224" y="15946"/>
                </a:lnTo>
                <a:close/>
              </a:path>
            </a:pathLst>
          </a:custGeom>
          <a:blipFill>
            <a:blip r:embed="rId11"/>
          </a:blip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38100" tIns="38100" rIns="38100" bIns="38100" anchor="ctr"/>
          <a:lstStyle>
            <a:lvl1pPr algn="ctr" defTabSz="584200">
              <a:defRPr sz="4000">
                <a:solidFill>
                  <a:srgbClr val="FFFFFF"/>
                </a:solidFill>
              </a:defRPr>
            </a:lvl1pPr>
          </a:lstStyle>
          <a:p>
            <a:pPr/>
            <a:r>
              <a:t>Joint Positions</a:t>
            </a:r>
          </a:p>
        </p:txBody>
      </p:sp>
      <p:sp>
        <p:nvSpPr>
          <p:cNvPr id="643" name="Shape 643"/>
          <p:cNvSpPr/>
          <p:nvPr/>
        </p:nvSpPr>
        <p:spPr>
          <a:xfrm>
            <a:off x="10668713" y="10439400"/>
            <a:ext cx="4429126" cy="2591396"/>
          </a:xfrm>
          <a:prstGeom prst="rect">
            <a:avLst/>
          </a:prstGeom>
          <a:gradFill>
            <a:gsLst>
              <a:gs pos="0">
                <a:srgbClr val="FBFBFB"/>
              </a:gs>
              <a:gs pos="100000">
                <a:srgbClr val="BEBEBE"/>
              </a:gs>
            </a:gsLst>
            <a:lin ang="5400000"/>
          </a:grad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lstStyle>
            <a:lvl1pPr algn="ctr">
              <a:defRPr sz="7000"/>
            </a:lvl1pPr>
          </a:lstStyle>
          <a:p>
            <a:pPr/>
            <a:r>
              <a:t>Grounding Module</a:t>
            </a:r>
          </a:p>
        </p:txBody>
      </p:sp>
      <p:sp>
        <p:nvSpPr>
          <p:cNvPr id="644" name="Shape 644"/>
          <p:cNvSpPr/>
          <p:nvPr/>
        </p:nvSpPr>
        <p:spPr>
          <a:xfrm flipH="1">
            <a:off x="15299337" y="10983556"/>
            <a:ext cx="3657157" cy="19289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81" y="15946"/>
                </a:moveTo>
                <a:lnTo>
                  <a:pt x="14781" y="21600"/>
                </a:lnTo>
                <a:lnTo>
                  <a:pt x="21600" y="10800"/>
                </a:lnTo>
                <a:lnTo>
                  <a:pt x="14781" y="0"/>
                </a:lnTo>
                <a:lnTo>
                  <a:pt x="14781" y="5654"/>
                </a:lnTo>
                <a:lnTo>
                  <a:pt x="0" y="5836"/>
                </a:lnTo>
                <a:cubicBezTo>
                  <a:pt x="290" y="7192"/>
                  <a:pt x="466" y="8625"/>
                  <a:pt x="521" y="10084"/>
                </a:cubicBezTo>
                <a:cubicBezTo>
                  <a:pt x="588" y="11877"/>
                  <a:pt x="473" y="13677"/>
                  <a:pt x="181" y="15386"/>
                </a:cubicBezTo>
                <a:lnTo>
                  <a:pt x="14781" y="15946"/>
                </a:lnTo>
                <a:close/>
              </a:path>
            </a:pathLst>
          </a:custGeom>
          <a:blipFill>
            <a:blip r:embed="rId11"/>
          </a:blipFill>
          <a:ln w="3175">
            <a:miter lim="400000"/>
          </a:ln>
          <a:effectLst>
            <a:outerShdw sx="100000" sy="100000" kx="0" ky="0" algn="b" rotWithShape="0" blurRad="25400" dist="12700" dir="5400000">
              <a:srgbClr val="000000">
                <a:alpha val="50000"/>
              </a:srgbClr>
            </a:outerShdw>
          </a:effectLst>
        </p:spPr>
        <p:txBody>
          <a:bodyPr lIns="38100" tIns="38100" rIns="38100" bIns="38100" anchor="ctr"/>
          <a:lstStyle/>
          <a:p>
            <a:pPr algn="ctr" defTabSz="584200">
              <a:defRPr b="1" sz="4000">
                <a:solidFill>
                  <a:srgbClr val="FFFFFF"/>
                </a:solidFill>
                <a:latin typeface="Helvetica"/>
                <a:ea typeface="Helvetica"/>
                <a:cs typeface="Helvetica"/>
                <a:sym typeface="Helvetica"/>
              </a:defRPr>
            </a:pPr>
          </a:p>
        </p:txBody>
      </p:sp>
      <p:sp>
        <p:nvSpPr>
          <p:cNvPr id="645" name="Shape 645"/>
          <p:cNvSpPr/>
          <p:nvPr/>
        </p:nvSpPr>
        <p:spPr>
          <a:xfrm>
            <a:off x="17996405" y="9097003"/>
            <a:ext cx="973668" cy="3250050"/>
          </a:xfrm>
          <a:prstGeom prst="rect">
            <a:avLst/>
          </a:prstGeom>
          <a:blipFill>
            <a:blip r:embed="rId11"/>
          </a:blipFill>
          <a:ln w="3175">
            <a:miter lim="400000"/>
          </a:ln>
        </p:spPr>
        <p:txBody>
          <a:bodyPr lIns="53578" tIns="53578" rIns="53578" bIns="53578" anchor="ctr"/>
          <a:lstStyle/>
          <a:p>
            <a:pPr algn="ctr">
              <a:defRPr sz="3000">
                <a:solidFill>
                  <a:srgbClr val="FFFFFF"/>
                </a:solidFill>
              </a:defRPr>
            </a:pPr>
          </a:p>
        </p:txBody>
      </p:sp>
      <p:sp>
        <p:nvSpPr>
          <p:cNvPr id="646" name="Shape 646"/>
          <p:cNvSpPr/>
          <p:nvPr/>
        </p:nvSpPr>
        <p:spPr>
          <a:xfrm rot="5400000">
            <a:off x="7484586" y="9457121"/>
            <a:ext cx="973668" cy="4981775"/>
          </a:xfrm>
          <a:prstGeom prst="rect">
            <a:avLst/>
          </a:prstGeom>
          <a:blipFill>
            <a:blip r:embed="rId11"/>
          </a:blipFill>
          <a:ln w="3175">
            <a:miter lim="400000"/>
          </a:ln>
        </p:spPr>
        <p:txBody>
          <a:bodyPr lIns="53578" tIns="53578" rIns="53578" bIns="53578" anchor="ctr"/>
          <a:lstStyle/>
          <a:p>
            <a:pPr algn="ctr">
              <a:defRPr sz="3000">
                <a:solidFill>
                  <a:srgbClr val="FFFFFF"/>
                </a:solidFill>
              </a:defRPr>
            </a:pPr>
          </a:p>
        </p:txBody>
      </p:sp>
      <p:sp>
        <p:nvSpPr>
          <p:cNvPr id="647" name="Shape 647"/>
          <p:cNvSpPr/>
          <p:nvPr/>
        </p:nvSpPr>
        <p:spPr>
          <a:xfrm>
            <a:off x="18651348" y="11071919"/>
            <a:ext cx="3657157" cy="1326357"/>
          </a:xfrm>
          <a:prstGeom prst="rect">
            <a:avLst/>
          </a:prstGeom>
          <a:ln w="3175">
            <a:miter lim="400000"/>
          </a:ln>
          <a:extLst>
            <a:ext uri="{C572A759-6A51-4108-AA02-DFA0A04FC94B}">
              <ma14:wrappingTextBoxFlag xmlns:ma14="http://schemas.microsoft.com/office/mac/drawingml/2011/main" val="1"/>
            </a:ext>
          </a:extLst>
        </p:spPr>
        <p:txBody>
          <a:bodyPr lIns="53578" tIns="53578" rIns="53578" bIns="53578" anchor="ctr">
            <a:spAutoFit/>
          </a:bodyPr>
          <a:lstStyle>
            <a:lvl1pPr algn="ctr">
              <a:defRPr sz="4000"/>
            </a:lvl1pPr>
          </a:lstStyle>
          <a:p>
            <a:pPr/>
            <a:r>
              <a:t>Joint Commands</a:t>
            </a:r>
          </a:p>
        </p:txBody>
      </p:sp>
      <p:sp>
        <p:nvSpPr>
          <p:cNvPr id="648" name="Shape 648"/>
          <p:cNvSpPr/>
          <p:nvPr/>
        </p:nvSpPr>
        <p:spPr>
          <a:xfrm>
            <a:off x="1779222" y="11071919"/>
            <a:ext cx="3402388" cy="1326357"/>
          </a:xfrm>
          <a:prstGeom prst="rect">
            <a:avLst/>
          </a:prstGeom>
          <a:ln w="3175">
            <a:miter lim="400000"/>
          </a:ln>
          <a:extLst>
            <a:ext uri="{C572A759-6A51-4108-AA02-DFA0A04FC94B}">
              <ma14:wrappingTextBoxFlag xmlns:ma14="http://schemas.microsoft.com/office/mac/drawingml/2011/main" val="1"/>
            </a:ext>
          </a:extLst>
        </p:spPr>
        <p:txBody>
          <a:bodyPr lIns="53578" tIns="53578" rIns="53578" bIns="53578" anchor="ctr">
            <a:spAutoFit/>
          </a:bodyPr>
          <a:lstStyle>
            <a:lvl1pPr algn="ctr">
              <a:defRPr sz="4000"/>
            </a:lvl1pPr>
          </a:lstStyle>
          <a:p>
            <a:pPr/>
            <a:r>
              <a:t>Modified Joint Commands</a:t>
            </a:r>
          </a:p>
        </p:txBody>
      </p:sp>
      <p:sp>
        <p:nvSpPr>
          <p:cNvPr id="649" name="Shape 649"/>
          <p:cNvSpPr/>
          <p:nvPr/>
        </p:nvSpPr>
        <p:spPr>
          <a:xfrm>
            <a:off x="444715" y="12766445"/>
            <a:ext cx="5470618" cy="1"/>
          </a:xfrm>
          <a:prstGeom prst="line">
            <a:avLst/>
          </a:prstGeom>
          <a:ln w="12700">
            <a:solidFill>
              <a:srgbClr val="000000"/>
            </a:solidFill>
            <a:miter lim="400000"/>
          </a:ln>
        </p:spPr>
        <p:txBody>
          <a:bodyPr lIns="53578" tIns="53578" rIns="53578" bIns="53578" anchor="ctr"/>
          <a:lstStyle/>
          <a:p>
            <a:pPr algn="ctr">
              <a:defRPr sz="3000"/>
            </a:pPr>
          </a:p>
        </p:txBody>
      </p:sp>
      <p:sp>
        <p:nvSpPr>
          <p:cNvPr id="650" name="Shape 650"/>
          <p:cNvSpPr/>
          <p:nvPr/>
        </p:nvSpPr>
        <p:spPr>
          <a:xfrm>
            <a:off x="422025" y="12736332"/>
            <a:ext cx="6116782" cy="475462"/>
          </a:xfrm>
          <a:prstGeom prst="rect">
            <a:avLst/>
          </a:prstGeom>
          <a:ln w="3175">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p>
            <a:pPr>
              <a:defRPr sz="2400"/>
            </a:pPr>
            <a:r>
              <a:rPr b="1">
                <a:latin typeface="Helvetica"/>
                <a:ea typeface="Helvetica"/>
                <a:cs typeface="Helvetica"/>
                <a:sym typeface="Helvetica"/>
              </a:rPr>
              <a:t>Josiah Hanna</a:t>
            </a:r>
            <a:r>
              <a:t> and Peter Stone (AAAI 2017)</a:t>
            </a:r>
          </a:p>
        </p:txBody>
      </p:sp>
      <p:sp>
        <p:nvSpPr>
          <p:cNvPr id="651" name="Shape 651"/>
          <p:cNvSpPr/>
          <p:nvPr/>
        </p:nvSpPr>
        <p:spPr>
          <a:xfrm flipH="1" rot="5400000">
            <a:off x="4606762" y="9757577"/>
            <a:ext cx="2693202" cy="1928903"/>
          </a:xfrm>
          <a:custGeom>
            <a:avLst/>
            <a:gdLst/>
            <a:ahLst/>
            <a:cxnLst>
              <a:cxn ang="0">
                <a:pos x="wd2" y="hd2"/>
              </a:cxn>
              <a:cxn ang="5400000">
                <a:pos x="wd2" y="hd2"/>
              </a:cxn>
              <a:cxn ang="10800000">
                <a:pos x="wd2" y="hd2"/>
              </a:cxn>
              <a:cxn ang="16200000">
                <a:pos x="wd2" y="hd2"/>
              </a:cxn>
            </a:cxnLst>
            <a:rect l="0" t="0" r="r" b="b"/>
            <a:pathLst>
              <a:path w="21585" h="21600" fill="norm" stroke="1" extrusionOk="0">
                <a:moveTo>
                  <a:pt x="12358" y="16344"/>
                </a:moveTo>
                <a:lnTo>
                  <a:pt x="12331" y="21600"/>
                </a:lnTo>
                <a:lnTo>
                  <a:pt x="21585" y="10800"/>
                </a:lnTo>
                <a:lnTo>
                  <a:pt x="12331" y="0"/>
                </a:lnTo>
                <a:lnTo>
                  <a:pt x="12331" y="5654"/>
                </a:lnTo>
                <a:lnTo>
                  <a:pt x="270" y="5610"/>
                </a:lnTo>
                <a:cubicBezTo>
                  <a:pt x="103" y="7007"/>
                  <a:pt x="13" y="8420"/>
                  <a:pt x="1" y="9837"/>
                </a:cubicBezTo>
                <a:cubicBezTo>
                  <a:pt x="-15" y="11871"/>
                  <a:pt x="130" y="13900"/>
                  <a:pt x="433" y="15889"/>
                </a:cubicBezTo>
                <a:lnTo>
                  <a:pt x="12358" y="16344"/>
                </a:lnTo>
                <a:close/>
              </a:path>
            </a:pathLst>
          </a:custGeom>
          <a:blipFill>
            <a:blip r:embed="rId11"/>
          </a:blipFill>
          <a:ln w="3175">
            <a:miter lim="400000"/>
          </a:ln>
        </p:spPr>
        <p:txBody>
          <a:bodyPr lIns="38100" tIns="38100" rIns="38100" bIns="38100" anchor="ctr"/>
          <a:lstStyle/>
          <a:p>
            <a:pPr algn="ctr" defTabSz="584200">
              <a:defRPr b="1" sz="4000">
                <a:solidFill>
                  <a:srgbClr val="FFFFFF"/>
                </a:solidFill>
                <a:latin typeface="Helvetica"/>
                <a:ea typeface="Helvetica"/>
                <a:cs typeface="Helvetica"/>
                <a:sym typeface="Helvetica"/>
              </a:defRPr>
            </a:pPr>
          </a:p>
        </p:txBody>
      </p:sp>
    </p:spTree>
  </p:cSld>
  <p:clrMapOvr>
    <a:masterClrMapping/>
  </p:clrMapOvr>
  <p:transition xmlns:p14="http://schemas.microsoft.com/office/powerpoint/2010/main" spd="med" advClick="1" p14:dur="1000"/>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5" name="Shape 655"/>
          <p:cNvSpPr/>
          <p:nvPr/>
        </p:nvSpPr>
        <p:spPr>
          <a:xfrm>
            <a:off x="28635833" y="7582286"/>
            <a:ext cx="4602736" cy="2225152"/>
          </a:xfrm>
          <a:prstGeom prst="rect">
            <a:avLst/>
          </a:prstGeom>
          <a:gradFill>
            <a:gsLst>
              <a:gs pos="0">
                <a:srgbClr val="FBFBFB"/>
              </a:gs>
              <a:gs pos="100000">
                <a:srgbClr val="BEBEBE"/>
              </a:gs>
            </a:gsLst>
            <a:lin ang="5400000"/>
          </a:grad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lstStyle>
            <a:lvl1pPr algn="ctr">
              <a:defRPr sz="6600"/>
            </a:lvl1pPr>
          </a:lstStyle>
          <a:p>
            <a:pPr/>
            <a:r>
              <a:t>Task Environment</a:t>
            </a:r>
          </a:p>
        </p:txBody>
      </p:sp>
      <p:sp>
        <p:nvSpPr>
          <p:cNvPr id="656" name="Shape 656"/>
          <p:cNvSpPr/>
          <p:nvPr/>
        </p:nvSpPr>
        <p:spPr>
          <a:xfrm>
            <a:off x="28635833" y="7582286"/>
            <a:ext cx="4602736" cy="2225152"/>
          </a:xfrm>
          <a:prstGeom prst="rect">
            <a:avLst/>
          </a:prstGeom>
          <a:gradFill>
            <a:gsLst>
              <a:gs pos="0">
                <a:srgbClr val="FBFBFB"/>
              </a:gs>
              <a:gs pos="100000">
                <a:srgbClr val="BEBEBE"/>
              </a:gs>
            </a:gsLst>
            <a:lin ang="5400000"/>
          </a:grad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lstStyle>
            <a:lvl1pPr algn="ctr">
              <a:defRPr sz="6600"/>
            </a:lvl1pPr>
          </a:lstStyle>
          <a:p>
            <a:pPr/>
            <a:r>
              <a:t>Simulator</a:t>
            </a:r>
          </a:p>
        </p:txBody>
      </p:sp>
      <p:sp>
        <p:nvSpPr>
          <p:cNvPr id="657" name="Shape 65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58" name=""/>
          <p:cNvPicPr>
            <a:picLocks noChangeAspect="0"/>
          </p:cNvPicPr>
          <p:nvPr/>
        </p:nvPicPr>
        <p:blipFill>
          <a:blip r:embed="rId3">
            <a:extLst/>
          </a:blip>
          <a:stretch>
            <a:fillRect/>
          </a:stretch>
        </p:blipFill>
        <p:spPr>
          <a:xfrm flipH="1">
            <a:off x="26899167" y="4967734"/>
            <a:ext cx="1769288" cy="4098826"/>
          </a:xfrm>
          <a:prstGeom prst="rect">
            <a:avLst/>
          </a:prstGeom>
        </p:spPr>
      </p:pic>
      <p:sp>
        <p:nvSpPr>
          <p:cNvPr id="660" name="Shape 660"/>
          <p:cNvSpPr/>
          <p:nvPr/>
        </p:nvSpPr>
        <p:spPr>
          <a:xfrm>
            <a:off x="28635833" y="4098557"/>
            <a:ext cx="4602736" cy="2225152"/>
          </a:xfrm>
          <a:prstGeom prst="rect">
            <a:avLst/>
          </a:prstGeom>
          <a:gradFill>
            <a:gsLst>
              <a:gs pos="0">
                <a:srgbClr val="FBFBFB"/>
              </a:gs>
              <a:gs pos="100000">
                <a:srgbClr val="BEBEBE"/>
              </a:gs>
            </a:gsLst>
            <a:lin ang="5400000"/>
          </a:grad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lstStyle>
            <a:lvl1pPr algn="ctr">
              <a:defRPr sz="6600"/>
            </a:lvl1pPr>
          </a:lstStyle>
          <a:p>
            <a:pPr/>
            <a:r>
              <a:t>Policy</a:t>
            </a:r>
          </a:p>
        </p:txBody>
      </p:sp>
      <p:pic>
        <p:nvPicPr>
          <p:cNvPr id="661" name=""/>
          <p:cNvPicPr>
            <a:picLocks noChangeAspect="0"/>
          </p:cNvPicPr>
          <p:nvPr/>
        </p:nvPicPr>
        <p:blipFill>
          <a:blip r:embed="rId4">
            <a:extLst/>
          </a:blip>
          <a:stretch>
            <a:fillRect/>
          </a:stretch>
        </p:blipFill>
        <p:spPr>
          <a:xfrm flipH="1">
            <a:off x="26908633" y="4962139"/>
            <a:ext cx="1710522" cy="4104844"/>
          </a:xfrm>
          <a:prstGeom prst="rect">
            <a:avLst/>
          </a:prstGeom>
        </p:spPr>
      </p:pic>
      <p:grpSp>
        <p:nvGrpSpPr>
          <p:cNvPr id="665" name="Group 665"/>
          <p:cNvGrpSpPr/>
          <p:nvPr/>
        </p:nvGrpSpPr>
        <p:grpSpPr>
          <a:xfrm>
            <a:off x="33201632" y="5124711"/>
            <a:ext cx="2758938" cy="3667616"/>
            <a:chOff x="0" y="0"/>
            <a:chExt cx="2758937" cy="3667614"/>
          </a:xfrm>
        </p:grpSpPr>
        <p:sp>
          <p:nvSpPr>
            <p:cNvPr id="663" name="Shape 663"/>
            <p:cNvSpPr/>
            <p:nvPr/>
          </p:nvSpPr>
          <p:spPr>
            <a:xfrm>
              <a:off x="0" y="0"/>
              <a:ext cx="1674205" cy="36676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9" y="0"/>
                  </a:moveTo>
                  <a:lnTo>
                    <a:pt x="21600" y="15"/>
                  </a:lnTo>
                  <a:lnTo>
                    <a:pt x="21394" y="21551"/>
                  </a:lnTo>
                  <a:lnTo>
                    <a:pt x="0" y="21600"/>
                  </a:lnTo>
                </a:path>
              </a:pathLst>
            </a:custGeom>
            <a:noFill/>
            <a:ln w="25400" cap="flat">
              <a:solidFill>
                <a:srgbClr val="000000"/>
              </a:solidFill>
              <a:custDash>
                <a:ds d="200000" sp="200000"/>
              </a:custDash>
              <a:miter lim="400000"/>
              <a:tailEnd type="triangle" w="med" len="med"/>
            </a:ln>
            <a:effectLst/>
          </p:spPr>
          <p:txBody>
            <a:bodyPr wrap="square" lIns="53578" tIns="53578" rIns="53578" bIns="53578" numCol="1" anchor="ctr">
              <a:noAutofit/>
            </a:bodyPr>
            <a:lstStyle/>
            <a:p>
              <a:pPr algn="ctr">
                <a:defRPr sz="3000"/>
              </a:pPr>
            </a:p>
          </p:txBody>
        </p:sp>
        <p:pic>
          <p:nvPicPr>
            <p:cNvPr id="664" name="pasted-image.pdf"/>
            <p:cNvPicPr>
              <a:picLocks noChangeAspect="1"/>
            </p:cNvPicPr>
            <p:nvPr/>
          </p:nvPicPr>
          <p:blipFill>
            <a:blip r:embed="rId5">
              <a:extLst/>
            </a:blip>
            <a:stretch>
              <a:fillRect/>
            </a:stretch>
          </p:blipFill>
          <p:spPr>
            <a:xfrm>
              <a:off x="2130336" y="1549229"/>
              <a:ext cx="628602" cy="653746"/>
            </a:xfrm>
            <a:prstGeom prst="rect">
              <a:avLst/>
            </a:prstGeom>
            <a:ln w="3175" cap="flat">
              <a:noFill/>
              <a:miter lim="400000"/>
            </a:ln>
            <a:effectLst/>
          </p:spPr>
        </p:pic>
      </p:grpSp>
      <p:sp>
        <p:nvSpPr>
          <p:cNvPr id="666" name="Shape 666"/>
          <p:cNvSpPr/>
          <p:nvPr/>
        </p:nvSpPr>
        <p:spPr>
          <a:xfrm flipH="1">
            <a:off x="26941161" y="5077316"/>
            <a:ext cx="1674070" cy="39321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9" y="0"/>
                </a:moveTo>
                <a:cubicBezTo>
                  <a:pt x="2770" y="1"/>
                  <a:pt x="4482" y="3"/>
                  <a:pt x="6194" y="4"/>
                </a:cubicBezTo>
                <a:cubicBezTo>
                  <a:pt x="7906" y="5"/>
                  <a:pt x="9617" y="6"/>
                  <a:pt x="11329" y="8"/>
                </a:cubicBezTo>
                <a:lnTo>
                  <a:pt x="21600" y="15"/>
                </a:lnTo>
                <a:lnTo>
                  <a:pt x="21394" y="21551"/>
                </a:lnTo>
                <a:lnTo>
                  <a:pt x="0" y="21600"/>
                </a:lnTo>
              </a:path>
            </a:pathLst>
          </a:custGeom>
          <a:ln w="25400">
            <a:solidFill>
              <a:srgbClr val="000000"/>
            </a:solidFill>
            <a:custDash>
              <a:ds d="200000" sp="200000"/>
            </a:custDash>
            <a:miter lim="400000"/>
            <a:headEnd type="triangle"/>
          </a:ln>
        </p:spPr>
        <p:txBody>
          <a:bodyPr lIns="53578" tIns="53578" rIns="53578" bIns="53578" anchor="ctr"/>
          <a:lstStyle/>
          <a:p>
            <a:pPr algn="ctr">
              <a:defRPr sz="3000"/>
            </a:pPr>
          </a:p>
        </p:txBody>
      </p:sp>
      <p:pic>
        <p:nvPicPr>
          <p:cNvPr id="667" name="pasted-image.pdf"/>
          <p:cNvPicPr>
            <a:picLocks noChangeAspect="1"/>
          </p:cNvPicPr>
          <p:nvPr/>
        </p:nvPicPr>
        <p:blipFill>
          <a:blip r:embed="rId6">
            <a:extLst/>
          </a:blip>
          <a:stretch>
            <a:fillRect/>
          </a:stretch>
        </p:blipFill>
        <p:spPr>
          <a:xfrm>
            <a:off x="24815894" y="6558794"/>
            <a:ext cx="1701107" cy="884040"/>
          </a:xfrm>
          <a:prstGeom prst="rect">
            <a:avLst/>
          </a:prstGeom>
          <a:ln w="3175">
            <a:miter lim="400000"/>
          </a:ln>
        </p:spPr>
      </p:pic>
      <p:sp>
        <p:nvSpPr>
          <p:cNvPr id="668" name="Shape 668"/>
          <p:cNvSpPr/>
          <p:nvPr/>
        </p:nvSpPr>
        <p:spPr>
          <a:xfrm>
            <a:off x="1689100" y="952500"/>
            <a:ext cx="21005800" cy="2286000"/>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defTabSz="649009">
              <a:defRPr sz="8532"/>
            </a:lvl1pPr>
          </a:lstStyle>
          <a:p>
            <a:pPr/>
            <a:r>
              <a:t>How do we make simulation more realistic?</a:t>
            </a:r>
          </a:p>
        </p:txBody>
      </p:sp>
      <p:sp>
        <p:nvSpPr>
          <p:cNvPr id="669" name="Shape 669"/>
          <p:cNvSpPr/>
          <p:nvPr/>
        </p:nvSpPr>
        <p:spPr>
          <a:xfrm>
            <a:off x="27132595" y="3673895"/>
            <a:ext cx="1544256" cy="1544257"/>
          </a:xfrm>
          <a:prstGeom prst="ellipse">
            <a:avLst/>
          </a:prstGeom>
          <a:blipFill>
            <a:blip r:embed="rId7"/>
          </a:blipFill>
          <a:ln w="88900">
            <a:solidFill>
              <a:srgbClr val="000000"/>
            </a:solidFill>
            <a:miter lim="400000"/>
          </a:ln>
          <a:effectLst>
            <a:outerShdw sx="100000" sy="100000" kx="0" ky="0" algn="b" rotWithShape="0" blurRad="25400" dist="0" dir="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lstStyle/>
          <a:p>
            <a:pPr algn="ctr">
              <a:defRPr b="1">
                <a:latin typeface="Helvetica"/>
                <a:ea typeface="Helvetica"/>
                <a:cs typeface="Helvetica"/>
                <a:sym typeface="Helvetica"/>
              </a:defRPr>
            </a:pPr>
            <a:r>
              <a:t>S</a:t>
            </a:r>
            <a:r>
              <a:rPr baseline="-5999"/>
              <a:t>t</a:t>
            </a:r>
          </a:p>
        </p:txBody>
      </p:sp>
      <p:grpSp>
        <p:nvGrpSpPr>
          <p:cNvPr id="672" name="Group 672"/>
          <p:cNvGrpSpPr/>
          <p:nvPr/>
        </p:nvGrpSpPr>
        <p:grpSpPr>
          <a:xfrm>
            <a:off x="28840053" y="3673896"/>
            <a:ext cx="2889151" cy="1544256"/>
            <a:chOff x="0" y="0"/>
            <a:chExt cx="2889149" cy="1544255"/>
          </a:xfrm>
        </p:grpSpPr>
        <p:sp>
          <p:nvSpPr>
            <p:cNvPr id="670" name="Shape 670"/>
            <p:cNvSpPr/>
            <p:nvPr/>
          </p:nvSpPr>
          <p:spPr>
            <a:xfrm>
              <a:off x="1344893" y="0"/>
              <a:ext cx="1544257" cy="1544256"/>
            </a:xfrm>
            <a:prstGeom prst="ellipse">
              <a:avLst/>
            </a:prstGeom>
            <a:blipFill rotWithShape="1">
              <a:blip r:embed="rId7"/>
              <a:srcRect l="0" t="0" r="0" b="0"/>
              <a:tile tx="0" ty="0" sx="100000" sy="100000" flip="none" algn="tl"/>
            </a:blipFill>
            <a:ln w="88900" cap="flat">
              <a:solidFill>
                <a:srgbClr val="000000"/>
              </a:solidFill>
              <a:prstDash val="solid"/>
              <a:miter lim="400000"/>
            </a:ln>
            <a:effectLst>
              <a:outerShdw sx="100000" sy="100000" kx="0" ky="0" algn="b" rotWithShape="0" blurRad="25400" dist="0" dir="0">
                <a:srgbClr val="000000">
                  <a:alpha val="50000"/>
                </a:srgbClr>
              </a:outerShdw>
            </a:effectLst>
            <a:extLst>
              <a:ext uri="{C572A759-6A51-4108-AA02-DFA0A04FC94B}">
                <ma14:wrappingTextBoxFlag xmlns:ma14="http://schemas.microsoft.com/office/mac/drawingml/2011/main" val="1"/>
              </a:ext>
            </a:extLst>
          </p:spPr>
          <p:txBody>
            <a:bodyPr wrap="square" lIns="53578" tIns="53578" rIns="53578" bIns="53578" numCol="1" anchor="ctr">
              <a:noAutofit/>
            </a:bodyPr>
            <a:lstStyle/>
            <a:p>
              <a:pPr algn="ctr">
                <a:defRPr b="1">
                  <a:latin typeface="Helvetica"/>
                  <a:ea typeface="Helvetica"/>
                  <a:cs typeface="Helvetica"/>
                  <a:sym typeface="Helvetica"/>
                </a:defRPr>
              </a:pPr>
              <a:r>
                <a:t>A</a:t>
              </a:r>
              <a:r>
                <a:rPr baseline="-5999"/>
                <a:t>t</a:t>
              </a:r>
            </a:p>
          </p:txBody>
        </p:sp>
        <p:sp>
          <p:nvSpPr>
            <p:cNvPr id="671" name="Shape 671"/>
            <p:cNvSpPr/>
            <p:nvPr/>
          </p:nvSpPr>
          <p:spPr>
            <a:xfrm>
              <a:off x="0" y="772127"/>
              <a:ext cx="1240039" cy="1"/>
            </a:xfrm>
            <a:prstGeom prst="line">
              <a:avLst/>
            </a:prstGeom>
            <a:noFill/>
            <a:ln w="88900" cap="flat">
              <a:solidFill>
                <a:srgbClr val="000000"/>
              </a:solidFill>
              <a:prstDash val="solid"/>
              <a:miter lim="400000"/>
              <a:tailEnd type="triangle" w="med" len="med"/>
            </a:ln>
            <a:effectLst/>
          </p:spPr>
          <p:txBody>
            <a:bodyPr wrap="square" lIns="53578" tIns="53578" rIns="53578" bIns="53578" numCol="1" anchor="ctr">
              <a:noAutofit/>
            </a:bodyPr>
            <a:lstStyle/>
            <a:p>
              <a:pPr algn="ctr">
                <a:defRPr sz="3000"/>
              </a:pPr>
            </a:p>
          </p:txBody>
        </p:sp>
      </p:grpSp>
      <p:grpSp>
        <p:nvGrpSpPr>
          <p:cNvPr id="676" name="Group 676"/>
          <p:cNvGrpSpPr/>
          <p:nvPr/>
        </p:nvGrpSpPr>
        <p:grpSpPr>
          <a:xfrm>
            <a:off x="28478367" y="3032095"/>
            <a:ext cx="6307888" cy="2186057"/>
            <a:chOff x="0" y="0"/>
            <a:chExt cx="6307887" cy="2186056"/>
          </a:xfrm>
        </p:grpSpPr>
        <p:sp>
          <p:nvSpPr>
            <p:cNvPr id="673" name="Shape 673"/>
            <p:cNvSpPr/>
            <p:nvPr/>
          </p:nvSpPr>
          <p:spPr>
            <a:xfrm>
              <a:off x="4763631" y="641800"/>
              <a:ext cx="1544257" cy="1544257"/>
            </a:xfrm>
            <a:prstGeom prst="ellipse">
              <a:avLst/>
            </a:prstGeom>
            <a:blipFill rotWithShape="1">
              <a:blip r:embed="rId7"/>
              <a:srcRect l="0" t="0" r="0" b="0"/>
              <a:tile tx="0" ty="0" sx="100000" sy="100000" flip="none" algn="tl"/>
            </a:blipFill>
            <a:ln w="88900" cap="flat">
              <a:solidFill>
                <a:srgbClr val="000000"/>
              </a:solidFill>
              <a:prstDash val="solid"/>
              <a:miter lim="400000"/>
            </a:ln>
            <a:effectLst>
              <a:outerShdw sx="100000" sy="100000" kx="0" ky="0" algn="b" rotWithShape="0" blurRad="25400" dist="0" dir="0">
                <a:srgbClr val="000000">
                  <a:alpha val="50000"/>
                </a:srgbClr>
              </a:outerShdw>
            </a:effectLst>
            <a:extLst>
              <a:ext uri="{C572A759-6A51-4108-AA02-DFA0A04FC94B}">
                <ma14:wrappingTextBoxFlag xmlns:ma14="http://schemas.microsoft.com/office/mac/drawingml/2011/main" val="1"/>
              </a:ext>
            </a:extLst>
          </p:spPr>
          <p:txBody>
            <a:bodyPr wrap="square" lIns="53578" tIns="53578" rIns="53578" bIns="53578" numCol="1" anchor="ctr">
              <a:noAutofit/>
            </a:bodyPr>
            <a:lstStyle/>
            <a:p>
              <a:pPr algn="ctr">
                <a:defRPr b="1">
                  <a:latin typeface="Helvetica"/>
                  <a:ea typeface="Helvetica"/>
                  <a:cs typeface="Helvetica"/>
                  <a:sym typeface="Helvetica"/>
                </a:defRPr>
              </a:pPr>
              <a:r>
                <a:t>S</a:t>
              </a:r>
              <a:r>
                <a:rPr baseline="-5999"/>
                <a:t>t+1</a:t>
              </a:r>
            </a:p>
          </p:txBody>
        </p:sp>
        <p:sp>
          <p:nvSpPr>
            <p:cNvPr id="674" name="Shape 674"/>
            <p:cNvSpPr/>
            <p:nvPr/>
          </p:nvSpPr>
          <p:spPr>
            <a:xfrm rot="14385">
              <a:off x="1387" y="10292"/>
              <a:ext cx="4920856" cy="673547"/>
            </a:xfrm>
            <a:custGeom>
              <a:avLst/>
              <a:gdLst/>
              <a:ahLst/>
              <a:cxnLst>
                <a:cxn ang="0">
                  <a:pos x="wd2" y="hd2"/>
                </a:cxn>
                <a:cxn ang="5400000">
                  <a:pos x="wd2" y="hd2"/>
                </a:cxn>
                <a:cxn ang="10800000">
                  <a:pos x="wd2" y="hd2"/>
                </a:cxn>
                <a:cxn ang="16200000">
                  <a:pos x="wd2" y="hd2"/>
                </a:cxn>
              </a:cxnLst>
              <a:rect l="0" t="0" r="r" b="b"/>
              <a:pathLst>
                <a:path w="21600" h="20207" fill="norm" stroke="1" extrusionOk="0">
                  <a:moveTo>
                    <a:pt x="0" y="20207"/>
                  </a:moveTo>
                  <a:cubicBezTo>
                    <a:pt x="1494" y="9236"/>
                    <a:pt x="5147" y="1490"/>
                    <a:pt x="9438" y="195"/>
                  </a:cubicBezTo>
                  <a:cubicBezTo>
                    <a:pt x="14699" y="-1393"/>
                    <a:pt x="19695" y="6827"/>
                    <a:pt x="21600" y="20207"/>
                  </a:cubicBezTo>
                </a:path>
              </a:pathLst>
            </a:custGeom>
            <a:noFill/>
            <a:ln w="88900" cap="flat">
              <a:solidFill>
                <a:srgbClr val="000000"/>
              </a:solidFill>
              <a:prstDash val="solid"/>
              <a:miter lim="400000"/>
              <a:tailEnd type="triangle" w="med" len="med"/>
            </a:ln>
            <a:effectLst/>
          </p:spPr>
          <p:txBody>
            <a:bodyPr wrap="square" lIns="53578" tIns="53578" rIns="53578" bIns="53578" numCol="1" anchor="ctr">
              <a:noAutofit/>
            </a:bodyPr>
            <a:lstStyle/>
            <a:p>
              <a:pPr algn="ctr">
                <a:defRPr sz="3000"/>
              </a:pPr>
            </a:p>
          </p:txBody>
        </p:sp>
        <p:sp>
          <p:nvSpPr>
            <p:cNvPr id="675" name="Shape 675"/>
            <p:cNvSpPr/>
            <p:nvPr/>
          </p:nvSpPr>
          <p:spPr>
            <a:xfrm>
              <a:off x="3429034" y="1413927"/>
              <a:ext cx="1213250" cy="1"/>
            </a:xfrm>
            <a:prstGeom prst="line">
              <a:avLst/>
            </a:prstGeom>
            <a:noFill/>
            <a:ln w="88900" cap="flat">
              <a:solidFill>
                <a:srgbClr val="000000"/>
              </a:solidFill>
              <a:prstDash val="solid"/>
              <a:miter lim="400000"/>
              <a:tailEnd type="triangle" w="med" len="med"/>
            </a:ln>
            <a:effectLst/>
          </p:spPr>
          <p:txBody>
            <a:bodyPr wrap="square" lIns="53578" tIns="53578" rIns="53578" bIns="53578" numCol="1" anchor="ctr">
              <a:noAutofit/>
            </a:bodyPr>
            <a:lstStyle/>
            <a:p>
              <a:pPr algn="ctr">
                <a:defRPr sz="3000"/>
              </a:pPr>
            </a:p>
          </p:txBody>
        </p:sp>
      </p:grpSp>
      <p:pic>
        <p:nvPicPr>
          <p:cNvPr id="677" name="gazebo-nao.png"/>
          <p:cNvPicPr>
            <a:picLocks noChangeAspect="1"/>
          </p:cNvPicPr>
          <p:nvPr/>
        </p:nvPicPr>
        <p:blipFill>
          <a:blip r:embed="rId8">
            <a:extLst/>
          </a:blip>
          <a:srcRect l="20608" t="10021" r="22147" b="7645"/>
          <a:stretch>
            <a:fillRect/>
          </a:stretch>
        </p:blipFill>
        <p:spPr>
          <a:xfrm>
            <a:off x="3375491" y="2919432"/>
            <a:ext cx="4754564" cy="6441084"/>
          </a:xfrm>
          <a:prstGeom prst="rect">
            <a:avLst/>
          </a:prstGeom>
          <a:ln w="3175">
            <a:miter lim="400000"/>
          </a:ln>
        </p:spPr>
      </p:pic>
      <p:pic>
        <p:nvPicPr>
          <p:cNvPr id="678" name="pasted-image.png"/>
          <p:cNvPicPr>
            <a:picLocks noChangeAspect="1"/>
          </p:cNvPicPr>
          <p:nvPr/>
        </p:nvPicPr>
        <p:blipFill>
          <a:blip r:embed="rId9">
            <a:extLst/>
          </a:blip>
          <a:srcRect l="390" t="267" r="287" b="827"/>
          <a:stretch>
            <a:fillRect/>
          </a:stretch>
        </p:blipFill>
        <p:spPr>
          <a:xfrm>
            <a:off x="26467026" y="-3296371"/>
            <a:ext cx="5233988" cy="46061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02" y="0"/>
                </a:moveTo>
                <a:cubicBezTo>
                  <a:pt x="9320" y="50"/>
                  <a:pt x="8818" y="139"/>
                  <a:pt x="8558" y="294"/>
                </a:cubicBezTo>
                <a:cubicBezTo>
                  <a:pt x="8232" y="488"/>
                  <a:pt x="7239" y="1013"/>
                  <a:pt x="6350" y="1463"/>
                </a:cubicBezTo>
                <a:cubicBezTo>
                  <a:pt x="3068" y="3122"/>
                  <a:pt x="959" y="5187"/>
                  <a:pt x="631" y="7059"/>
                </a:cubicBezTo>
                <a:cubicBezTo>
                  <a:pt x="573" y="7388"/>
                  <a:pt x="389" y="7959"/>
                  <a:pt x="221" y="8328"/>
                </a:cubicBezTo>
                <a:cubicBezTo>
                  <a:pt x="117" y="8558"/>
                  <a:pt x="47" y="8963"/>
                  <a:pt x="0" y="9721"/>
                </a:cubicBezTo>
                <a:cubicBezTo>
                  <a:pt x="29" y="10325"/>
                  <a:pt x="64" y="10723"/>
                  <a:pt x="102" y="10806"/>
                </a:cubicBezTo>
                <a:cubicBezTo>
                  <a:pt x="204" y="11032"/>
                  <a:pt x="389" y="11505"/>
                  <a:pt x="511" y="11857"/>
                </a:cubicBezTo>
                <a:cubicBezTo>
                  <a:pt x="881" y="12924"/>
                  <a:pt x="1681" y="13333"/>
                  <a:pt x="3666" y="13469"/>
                </a:cubicBezTo>
                <a:cubicBezTo>
                  <a:pt x="5401" y="13587"/>
                  <a:pt x="5457" y="13611"/>
                  <a:pt x="5479" y="14185"/>
                </a:cubicBezTo>
                <a:cubicBezTo>
                  <a:pt x="5491" y="14512"/>
                  <a:pt x="5515" y="14970"/>
                  <a:pt x="5531" y="15205"/>
                </a:cubicBezTo>
                <a:cubicBezTo>
                  <a:pt x="5579" y="15903"/>
                  <a:pt x="6746" y="16287"/>
                  <a:pt x="8633" y="16227"/>
                </a:cubicBezTo>
                <a:cubicBezTo>
                  <a:pt x="9571" y="16197"/>
                  <a:pt x="10462" y="16057"/>
                  <a:pt x="10615" y="15914"/>
                </a:cubicBezTo>
                <a:cubicBezTo>
                  <a:pt x="11249" y="15325"/>
                  <a:pt x="13925" y="19347"/>
                  <a:pt x="13925" y="20889"/>
                </a:cubicBezTo>
                <a:cubicBezTo>
                  <a:pt x="13925" y="21185"/>
                  <a:pt x="13981" y="21490"/>
                  <a:pt x="14051" y="21600"/>
                </a:cubicBezTo>
                <a:cubicBezTo>
                  <a:pt x="15498" y="21367"/>
                  <a:pt x="15428" y="20835"/>
                  <a:pt x="15330" y="19612"/>
                </a:cubicBezTo>
                <a:cubicBezTo>
                  <a:pt x="15269" y="18847"/>
                  <a:pt x="15288" y="18172"/>
                  <a:pt x="15371" y="18114"/>
                </a:cubicBezTo>
                <a:cubicBezTo>
                  <a:pt x="15454" y="18056"/>
                  <a:pt x="15936" y="18171"/>
                  <a:pt x="16442" y="18369"/>
                </a:cubicBezTo>
                <a:cubicBezTo>
                  <a:pt x="17805" y="18902"/>
                  <a:pt x="18571" y="18644"/>
                  <a:pt x="19512" y="17342"/>
                </a:cubicBezTo>
                <a:cubicBezTo>
                  <a:pt x="20291" y="16263"/>
                  <a:pt x="20303" y="16212"/>
                  <a:pt x="20332" y="14096"/>
                </a:cubicBezTo>
                <a:cubicBezTo>
                  <a:pt x="20354" y="12512"/>
                  <a:pt x="20437" y="11921"/>
                  <a:pt x="20647" y="11850"/>
                </a:cubicBezTo>
                <a:cubicBezTo>
                  <a:pt x="20803" y="11797"/>
                  <a:pt x="21093" y="11527"/>
                  <a:pt x="21292" y="11249"/>
                </a:cubicBezTo>
                <a:cubicBezTo>
                  <a:pt x="21460" y="11014"/>
                  <a:pt x="21550" y="10688"/>
                  <a:pt x="21600" y="9756"/>
                </a:cubicBezTo>
                <a:cubicBezTo>
                  <a:pt x="21539" y="8769"/>
                  <a:pt x="21418" y="8465"/>
                  <a:pt x="21179" y="7954"/>
                </a:cubicBezTo>
                <a:cubicBezTo>
                  <a:pt x="20913" y="7386"/>
                  <a:pt x="20576" y="6437"/>
                  <a:pt x="20431" y="5846"/>
                </a:cubicBezTo>
                <a:cubicBezTo>
                  <a:pt x="20234" y="5048"/>
                  <a:pt x="19832" y="4404"/>
                  <a:pt x="18875" y="3343"/>
                </a:cubicBezTo>
                <a:cubicBezTo>
                  <a:pt x="17087" y="1361"/>
                  <a:pt x="16623" y="1122"/>
                  <a:pt x="13348" y="495"/>
                </a:cubicBezTo>
                <a:cubicBezTo>
                  <a:pt x="12974" y="423"/>
                  <a:pt x="12616" y="269"/>
                  <a:pt x="12553" y="153"/>
                </a:cubicBezTo>
                <a:cubicBezTo>
                  <a:pt x="12520" y="93"/>
                  <a:pt x="11727" y="38"/>
                  <a:pt x="10502" y="0"/>
                </a:cubicBezTo>
                <a:close/>
              </a:path>
            </a:pathLst>
          </a:custGeom>
          <a:ln w="3175">
            <a:miter lim="400000"/>
          </a:ln>
        </p:spPr>
      </p:pic>
      <p:pic>
        <p:nvPicPr>
          <p:cNvPr id="679" name="pasted-image.pdf"/>
          <p:cNvPicPr>
            <a:picLocks noChangeAspect="1"/>
          </p:cNvPicPr>
          <p:nvPr/>
        </p:nvPicPr>
        <p:blipFill>
          <a:blip r:embed="rId10">
            <a:extLst/>
          </a:blip>
          <a:stretch>
            <a:fillRect/>
          </a:stretch>
        </p:blipFill>
        <p:spPr>
          <a:xfrm>
            <a:off x="18381122" y="3860294"/>
            <a:ext cx="3950061" cy="3250050"/>
          </a:xfrm>
          <a:prstGeom prst="rect">
            <a:avLst/>
          </a:prstGeom>
          <a:ln w="3175">
            <a:miter lim="400000"/>
          </a:ln>
        </p:spPr>
      </p:pic>
      <p:sp>
        <p:nvSpPr>
          <p:cNvPr id="680" name="Shape 680"/>
          <p:cNvSpPr/>
          <p:nvPr/>
        </p:nvSpPr>
        <p:spPr>
          <a:xfrm>
            <a:off x="10209185" y="4520868"/>
            <a:ext cx="6092808" cy="1928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24" y="15946"/>
                </a:moveTo>
                <a:lnTo>
                  <a:pt x="17224" y="21600"/>
                </a:lnTo>
                <a:lnTo>
                  <a:pt x="21600" y="10800"/>
                </a:lnTo>
                <a:lnTo>
                  <a:pt x="17224" y="0"/>
                </a:lnTo>
                <a:lnTo>
                  <a:pt x="17224" y="5654"/>
                </a:lnTo>
                <a:lnTo>
                  <a:pt x="0" y="5654"/>
                </a:lnTo>
                <a:lnTo>
                  <a:pt x="0" y="15946"/>
                </a:lnTo>
                <a:lnTo>
                  <a:pt x="17224" y="15946"/>
                </a:lnTo>
                <a:close/>
              </a:path>
            </a:pathLst>
          </a:custGeom>
          <a:blipFill>
            <a:blip r:embed="rId11"/>
          </a:blip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38100" tIns="38100" rIns="38100" bIns="38100" anchor="ctr"/>
          <a:lstStyle>
            <a:lvl1pPr algn="ctr" defTabSz="584200">
              <a:defRPr sz="4000">
                <a:solidFill>
                  <a:srgbClr val="FFFFFF"/>
                </a:solidFill>
              </a:defRPr>
            </a:lvl1pPr>
          </a:lstStyle>
          <a:p>
            <a:pPr/>
            <a:r>
              <a:t>Joint Positions</a:t>
            </a:r>
          </a:p>
        </p:txBody>
      </p:sp>
      <p:sp>
        <p:nvSpPr>
          <p:cNvPr id="681" name="Shape 681"/>
          <p:cNvSpPr/>
          <p:nvPr/>
        </p:nvSpPr>
        <p:spPr>
          <a:xfrm>
            <a:off x="7255174" y="9605590"/>
            <a:ext cx="4429126" cy="4198542"/>
          </a:xfrm>
          <a:prstGeom prst="rect">
            <a:avLst/>
          </a:prstGeom>
          <a:gradFill>
            <a:gsLst>
              <a:gs pos="0">
                <a:srgbClr val="FBFBFB"/>
              </a:gs>
              <a:gs pos="100000">
                <a:srgbClr val="BEBEBE"/>
              </a:gs>
            </a:gsLst>
            <a:lin ang="5400000"/>
          </a:grad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lstStyle>
            <a:lvl1pPr algn="ctr">
              <a:defRPr sz="4500"/>
            </a:lvl1pPr>
          </a:lstStyle>
          <a:p>
            <a:pPr/>
            <a:r>
              <a:t>Choose action that causes same effect in simulation.</a:t>
            </a:r>
          </a:p>
        </p:txBody>
      </p:sp>
      <p:sp>
        <p:nvSpPr>
          <p:cNvPr id="682" name="Shape 682"/>
          <p:cNvSpPr/>
          <p:nvPr/>
        </p:nvSpPr>
        <p:spPr>
          <a:xfrm flipH="1">
            <a:off x="17179478" y="10700593"/>
            <a:ext cx="3657157" cy="1928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81" y="15946"/>
                </a:moveTo>
                <a:lnTo>
                  <a:pt x="14781" y="21600"/>
                </a:lnTo>
                <a:lnTo>
                  <a:pt x="21600" y="10800"/>
                </a:lnTo>
                <a:lnTo>
                  <a:pt x="14781" y="0"/>
                </a:lnTo>
                <a:lnTo>
                  <a:pt x="14781" y="5654"/>
                </a:lnTo>
                <a:lnTo>
                  <a:pt x="0" y="5836"/>
                </a:lnTo>
                <a:cubicBezTo>
                  <a:pt x="290" y="7192"/>
                  <a:pt x="466" y="8625"/>
                  <a:pt x="521" y="10084"/>
                </a:cubicBezTo>
                <a:cubicBezTo>
                  <a:pt x="588" y="11877"/>
                  <a:pt x="473" y="13677"/>
                  <a:pt x="181" y="15386"/>
                </a:cubicBezTo>
                <a:lnTo>
                  <a:pt x="14781" y="15946"/>
                </a:lnTo>
                <a:close/>
              </a:path>
            </a:pathLst>
          </a:custGeom>
          <a:blipFill>
            <a:blip r:embed="rId11"/>
          </a:blipFill>
          <a:ln w="3175">
            <a:miter lim="400000"/>
          </a:ln>
          <a:effectLst>
            <a:outerShdw sx="100000" sy="100000" kx="0" ky="0" algn="b" rotWithShape="0" blurRad="25400" dist="12700" dir="5400000">
              <a:srgbClr val="000000">
                <a:alpha val="50000"/>
              </a:srgbClr>
            </a:outerShdw>
          </a:effectLst>
        </p:spPr>
        <p:txBody>
          <a:bodyPr lIns="38100" tIns="38100" rIns="38100" bIns="38100" anchor="ctr"/>
          <a:lstStyle/>
          <a:p>
            <a:pPr algn="ctr" defTabSz="584200">
              <a:defRPr b="1" sz="4000">
                <a:solidFill>
                  <a:srgbClr val="FFFFFF"/>
                </a:solidFill>
                <a:latin typeface="Helvetica"/>
                <a:ea typeface="Helvetica"/>
                <a:cs typeface="Helvetica"/>
                <a:sym typeface="Helvetica"/>
              </a:defRPr>
            </a:pPr>
          </a:p>
        </p:txBody>
      </p:sp>
      <p:sp>
        <p:nvSpPr>
          <p:cNvPr id="683" name="Shape 683"/>
          <p:cNvSpPr/>
          <p:nvPr/>
        </p:nvSpPr>
        <p:spPr>
          <a:xfrm>
            <a:off x="19876546" y="8814041"/>
            <a:ext cx="973668" cy="3250050"/>
          </a:xfrm>
          <a:prstGeom prst="rect">
            <a:avLst/>
          </a:prstGeom>
          <a:blipFill>
            <a:blip r:embed="rId11"/>
          </a:blipFill>
          <a:ln w="3175">
            <a:miter lim="400000"/>
          </a:ln>
        </p:spPr>
        <p:txBody>
          <a:bodyPr lIns="53578" tIns="53578" rIns="53578" bIns="53578" anchor="ctr"/>
          <a:lstStyle/>
          <a:p>
            <a:pPr algn="ctr">
              <a:defRPr sz="3000">
                <a:solidFill>
                  <a:srgbClr val="FFFFFF"/>
                </a:solidFill>
              </a:defRPr>
            </a:pPr>
          </a:p>
        </p:txBody>
      </p:sp>
      <p:sp>
        <p:nvSpPr>
          <p:cNvPr id="684" name="Shape 684"/>
          <p:cNvSpPr/>
          <p:nvPr/>
        </p:nvSpPr>
        <p:spPr>
          <a:xfrm rot="5400000">
            <a:off x="5265939" y="10508281"/>
            <a:ext cx="973668" cy="2393158"/>
          </a:xfrm>
          <a:prstGeom prst="rect">
            <a:avLst/>
          </a:prstGeom>
          <a:blipFill>
            <a:blip r:embed="rId11"/>
          </a:blipFill>
          <a:ln w="3175">
            <a:miter lim="400000"/>
          </a:ln>
        </p:spPr>
        <p:txBody>
          <a:bodyPr lIns="53578" tIns="53578" rIns="53578" bIns="53578" anchor="ctr"/>
          <a:lstStyle/>
          <a:p>
            <a:pPr algn="ctr">
              <a:defRPr sz="3000">
                <a:solidFill>
                  <a:srgbClr val="FFFFFF"/>
                </a:solidFill>
              </a:defRPr>
            </a:pPr>
          </a:p>
        </p:txBody>
      </p:sp>
      <p:sp>
        <p:nvSpPr>
          <p:cNvPr id="685" name="Shape 685"/>
          <p:cNvSpPr/>
          <p:nvPr/>
        </p:nvSpPr>
        <p:spPr>
          <a:xfrm>
            <a:off x="12543947" y="9533726"/>
            <a:ext cx="4429126" cy="4262637"/>
          </a:xfrm>
          <a:prstGeom prst="rect">
            <a:avLst/>
          </a:prstGeom>
          <a:gradFill>
            <a:gsLst>
              <a:gs pos="0">
                <a:srgbClr val="FBFBFB"/>
              </a:gs>
              <a:gs pos="100000">
                <a:srgbClr val="BEBEBE"/>
              </a:gs>
            </a:gsLst>
            <a:lin ang="5400000"/>
          </a:grad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lstStyle>
            <a:lvl1pPr algn="ctr">
              <a:defRPr sz="4500"/>
            </a:lvl1pPr>
          </a:lstStyle>
          <a:p>
            <a:pPr/>
            <a:r>
              <a:t>Predict real world effect.</a:t>
            </a:r>
          </a:p>
        </p:txBody>
      </p:sp>
      <p:sp>
        <p:nvSpPr>
          <p:cNvPr id="686" name="Shape 686"/>
          <p:cNvSpPr/>
          <p:nvPr/>
        </p:nvSpPr>
        <p:spPr>
          <a:xfrm>
            <a:off x="444715" y="12766445"/>
            <a:ext cx="5470618" cy="1"/>
          </a:xfrm>
          <a:prstGeom prst="line">
            <a:avLst/>
          </a:prstGeom>
          <a:ln w="12700">
            <a:solidFill>
              <a:srgbClr val="000000"/>
            </a:solidFill>
            <a:miter lim="400000"/>
          </a:ln>
        </p:spPr>
        <p:txBody>
          <a:bodyPr lIns="53578" tIns="53578" rIns="53578" bIns="53578" anchor="ctr"/>
          <a:lstStyle/>
          <a:p>
            <a:pPr algn="ctr">
              <a:defRPr sz="3000"/>
            </a:pPr>
          </a:p>
        </p:txBody>
      </p:sp>
      <p:sp>
        <p:nvSpPr>
          <p:cNvPr id="687" name="Shape 687"/>
          <p:cNvSpPr/>
          <p:nvPr/>
        </p:nvSpPr>
        <p:spPr>
          <a:xfrm>
            <a:off x="422025" y="12736332"/>
            <a:ext cx="6116782" cy="475462"/>
          </a:xfrm>
          <a:prstGeom prst="rect">
            <a:avLst/>
          </a:prstGeom>
          <a:ln w="3175">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p>
            <a:pPr>
              <a:defRPr sz="2400"/>
            </a:pPr>
            <a:r>
              <a:rPr b="1">
                <a:latin typeface="Helvetica"/>
                <a:ea typeface="Helvetica"/>
                <a:cs typeface="Helvetica"/>
                <a:sym typeface="Helvetica"/>
              </a:rPr>
              <a:t>Josiah Hanna</a:t>
            </a:r>
            <a:r>
              <a:t> and Peter Stone (AAAI 2017)</a:t>
            </a:r>
          </a:p>
        </p:txBody>
      </p:sp>
      <p:sp>
        <p:nvSpPr>
          <p:cNvPr id="688" name="Shape 688"/>
          <p:cNvSpPr/>
          <p:nvPr/>
        </p:nvSpPr>
        <p:spPr>
          <a:xfrm flipH="1" rot="5400000">
            <a:off x="3672542" y="9474614"/>
            <a:ext cx="2693202" cy="1928904"/>
          </a:xfrm>
          <a:custGeom>
            <a:avLst/>
            <a:gdLst/>
            <a:ahLst/>
            <a:cxnLst>
              <a:cxn ang="0">
                <a:pos x="wd2" y="hd2"/>
              </a:cxn>
              <a:cxn ang="5400000">
                <a:pos x="wd2" y="hd2"/>
              </a:cxn>
              <a:cxn ang="10800000">
                <a:pos x="wd2" y="hd2"/>
              </a:cxn>
              <a:cxn ang="16200000">
                <a:pos x="wd2" y="hd2"/>
              </a:cxn>
            </a:cxnLst>
            <a:rect l="0" t="0" r="r" b="b"/>
            <a:pathLst>
              <a:path w="21585" h="21600" fill="norm" stroke="1" extrusionOk="0">
                <a:moveTo>
                  <a:pt x="12358" y="16344"/>
                </a:moveTo>
                <a:lnTo>
                  <a:pt x="12331" y="21600"/>
                </a:lnTo>
                <a:lnTo>
                  <a:pt x="21585" y="10800"/>
                </a:lnTo>
                <a:lnTo>
                  <a:pt x="12331" y="0"/>
                </a:lnTo>
                <a:lnTo>
                  <a:pt x="12331" y="5654"/>
                </a:lnTo>
                <a:lnTo>
                  <a:pt x="270" y="5610"/>
                </a:lnTo>
                <a:cubicBezTo>
                  <a:pt x="103" y="7007"/>
                  <a:pt x="13" y="8420"/>
                  <a:pt x="1" y="9837"/>
                </a:cubicBezTo>
                <a:cubicBezTo>
                  <a:pt x="-15" y="11871"/>
                  <a:pt x="130" y="13900"/>
                  <a:pt x="433" y="15889"/>
                </a:cubicBezTo>
                <a:lnTo>
                  <a:pt x="12358" y="16344"/>
                </a:lnTo>
                <a:close/>
              </a:path>
            </a:pathLst>
          </a:custGeom>
          <a:blipFill>
            <a:blip r:embed="rId11"/>
          </a:blipFill>
          <a:ln w="3175">
            <a:miter lim="400000"/>
          </a:ln>
        </p:spPr>
        <p:txBody>
          <a:bodyPr lIns="38100" tIns="38100" rIns="38100" bIns="38100" anchor="ctr"/>
          <a:lstStyle/>
          <a:p>
            <a:pPr algn="ctr" defTabSz="584200">
              <a:defRPr b="1" sz="4000">
                <a:solidFill>
                  <a:srgbClr val="FFFFFF"/>
                </a:solidFill>
                <a:latin typeface="Helvetica"/>
                <a:ea typeface="Helvetica"/>
                <a:cs typeface="Helvetica"/>
                <a:sym typeface="Helvetica"/>
              </a:defRPr>
            </a:pPr>
          </a:p>
        </p:txBody>
      </p:sp>
      <p:sp>
        <p:nvSpPr>
          <p:cNvPr id="689" name="Shape 689"/>
          <p:cNvSpPr/>
          <p:nvPr/>
        </p:nvSpPr>
        <p:spPr>
          <a:xfrm>
            <a:off x="847983" y="10081319"/>
            <a:ext cx="3402389" cy="1326357"/>
          </a:xfrm>
          <a:prstGeom prst="rect">
            <a:avLst/>
          </a:prstGeom>
          <a:ln w="3175">
            <a:miter lim="400000"/>
          </a:ln>
          <a:extLst>
            <a:ext uri="{C572A759-6A51-4108-AA02-DFA0A04FC94B}">
              <ma14:wrappingTextBoxFlag xmlns:ma14="http://schemas.microsoft.com/office/mac/drawingml/2011/main" val="1"/>
            </a:ext>
          </a:extLst>
        </p:spPr>
        <p:txBody>
          <a:bodyPr lIns="53578" tIns="53578" rIns="53578" bIns="53578" anchor="ctr">
            <a:spAutoFit/>
          </a:bodyPr>
          <a:lstStyle>
            <a:lvl1pPr algn="ctr">
              <a:defRPr sz="4000"/>
            </a:lvl1pPr>
          </a:lstStyle>
          <a:p>
            <a:pPr/>
            <a:r>
              <a:t>Modified Joint Commands</a:t>
            </a:r>
          </a:p>
        </p:txBody>
      </p:sp>
      <p:sp>
        <p:nvSpPr>
          <p:cNvPr id="690" name="Shape 690"/>
          <p:cNvSpPr/>
          <p:nvPr/>
        </p:nvSpPr>
        <p:spPr>
          <a:xfrm>
            <a:off x="20556348" y="10081319"/>
            <a:ext cx="3657157" cy="1326357"/>
          </a:xfrm>
          <a:prstGeom prst="rect">
            <a:avLst/>
          </a:prstGeom>
          <a:ln w="3175">
            <a:miter lim="400000"/>
          </a:ln>
          <a:extLst>
            <a:ext uri="{C572A759-6A51-4108-AA02-DFA0A04FC94B}">
              <ma14:wrappingTextBoxFlag xmlns:ma14="http://schemas.microsoft.com/office/mac/drawingml/2011/main" val="1"/>
            </a:ext>
          </a:extLst>
        </p:spPr>
        <p:txBody>
          <a:bodyPr lIns="53578" tIns="53578" rIns="53578" bIns="53578" anchor="ctr">
            <a:spAutoFit/>
          </a:bodyPr>
          <a:lstStyle>
            <a:lvl1pPr algn="ctr">
              <a:defRPr sz="4000"/>
            </a:lvl1pPr>
          </a:lstStyle>
          <a:p>
            <a:pPr/>
            <a:r>
              <a:t>Joint Commands</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94" name="Proposal.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5460304" y="3782621"/>
            <a:ext cx="13463392" cy="7573158"/>
          </a:xfrm>
          <a:prstGeom prst="rect">
            <a:avLst/>
          </a:prstGeom>
          <a:ln w="12700">
            <a:miter lim="400000"/>
          </a:ln>
        </p:spPr>
      </p:pic>
      <p:pic>
        <p:nvPicPr>
          <p:cNvPr id="695" name="Proposal.mov"/>
          <p:cNvPicPr>
            <a:picLocks noChangeAspect="0"/>
          </p:cNvPicPr>
          <p:nvPr>
            <a:videoFile r:link="rId2"/>
            <p:extLst>
              <p:ext uri="{DAA4B4D4-6D71-4841-9C94-3DE7FCFB9230}">
                <p14:media xmlns:p14="http://schemas.microsoft.com/office/powerpoint/2010/main" r:embed="rId3"/>
              </p:ext>
            </p:extLst>
          </p:nvPr>
        </p:nvPicPr>
        <p:blipFill>
          <a:blip r:embed="rId5">
            <a:extLst/>
          </a:blip>
          <a:stretch>
            <a:fillRect/>
          </a:stretch>
        </p:blipFill>
        <p:spPr>
          <a:xfrm>
            <a:off x="5453607" y="3782621"/>
            <a:ext cx="13463392" cy="7573158"/>
          </a:xfrm>
          <a:prstGeom prst="rect">
            <a:avLst/>
          </a:prstGeom>
          <a:ln w="12700">
            <a:miter lim="400000"/>
          </a:ln>
        </p:spPr>
      </p:pic>
      <p:pic>
        <p:nvPicPr>
          <p:cNvPr id="696" name="Proposal.mov"/>
          <p:cNvPicPr>
            <a:picLocks noChangeAspect="0"/>
          </p:cNvPicPr>
          <p:nvPr>
            <a:videoFile r:link="rId2"/>
            <p:extLst>
              <p:ext uri="{DAA4B4D4-6D71-4841-9C94-3DE7FCFB9230}">
                <p14:media xmlns:p14="http://schemas.microsoft.com/office/powerpoint/2010/main" r:embed="rId3"/>
              </p:ext>
            </p:extLst>
          </p:nvPr>
        </p:nvPicPr>
        <p:blipFill>
          <a:blip r:embed="rId6">
            <a:extLst/>
          </a:blip>
          <a:stretch>
            <a:fillRect/>
          </a:stretch>
        </p:blipFill>
        <p:spPr>
          <a:xfrm>
            <a:off x="5453607" y="3782621"/>
            <a:ext cx="13463392" cy="7573158"/>
          </a:xfrm>
          <a:prstGeom prst="rect">
            <a:avLst/>
          </a:prstGeom>
          <a:ln w="12700">
            <a:miter lim="400000"/>
          </a:ln>
        </p:spPr>
      </p:pic>
      <p:pic>
        <p:nvPicPr>
          <p:cNvPr id="697" name="Proposal.mov"/>
          <p:cNvPicPr>
            <a:picLocks noChangeAspect="0"/>
          </p:cNvPicPr>
          <p:nvPr>
            <a:videoFile r:link="rId2"/>
            <p:extLst>
              <p:ext uri="{DAA4B4D4-6D71-4841-9C94-3DE7FCFB9230}">
                <p14:media xmlns:p14="http://schemas.microsoft.com/office/powerpoint/2010/main" r:embed="rId3"/>
              </p:ext>
            </p:extLst>
          </p:nvPr>
        </p:nvPicPr>
        <p:blipFill>
          <a:blip r:embed="rId7">
            <a:extLst/>
          </a:blip>
          <a:stretch>
            <a:fillRect/>
          </a:stretch>
        </p:blipFill>
        <p:spPr>
          <a:xfrm>
            <a:off x="5453607" y="3782621"/>
            <a:ext cx="13463392" cy="7573158"/>
          </a:xfrm>
          <a:prstGeom prst="rect">
            <a:avLst/>
          </a:prstGeom>
          <a:ln w="12700">
            <a:miter lim="400000"/>
          </a:ln>
        </p:spPr>
      </p:pic>
      <p:sp>
        <p:nvSpPr>
          <p:cNvPr id="698" name="Shape 69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99" name="Shape 699"/>
          <p:cNvSpPr/>
          <p:nvPr/>
        </p:nvSpPr>
        <p:spPr>
          <a:xfrm>
            <a:off x="1689100" y="952500"/>
            <a:ext cx="21005800" cy="2286000"/>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a:defRPr sz="10800"/>
            </a:lvl1pPr>
          </a:lstStyle>
          <a:p>
            <a:pPr/>
            <a:r>
              <a:t>NAO Walking</a:t>
            </a:r>
          </a:p>
        </p:txBody>
      </p:sp>
      <p:sp>
        <p:nvSpPr>
          <p:cNvPr id="700" name="Shape 700"/>
          <p:cNvSpPr/>
          <p:nvPr/>
        </p:nvSpPr>
        <p:spPr>
          <a:xfrm>
            <a:off x="444715" y="12766445"/>
            <a:ext cx="5470618" cy="1"/>
          </a:xfrm>
          <a:prstGeom prst="line">
            <a:avLst/>
          </a:prstGeom>
          <a:ln w="12700">
            <a:solidFill>
              <a:srgbClr val="000000"/>
            </a:solidFill>
            <a:miter lim="400000"/>
          </a:ln>
        </p:spPr>
        <p:txBody>
          <a:bodyPr lIns="53578" tIns="53578" rIns="53578" bIns="53578" anchor="ctr"/>
          <a:lstStyle/>
          <a:p>
            <a:pPr algn="ctr">
              <a:defRPr sz="3000"/>
            </a:pPr>
          </a:p>
        </p:txBody>
      </p:sp>
      <p:sp>
        <p:nvSpPr>
          <p:cNvPr id="701" name="Shape 701"/>
          <p:cNvSpPr/>
          <p:nvPr/>
        </p:nvSpPr>
        <p:spPr>
          <a:xfrm>
            <a:off x="422025" y="12736332"/>
            <a:ext cx="6116782" cy="475462"/>
          </a:xfrm>
          <a:prstGeom prst="rect">
            <a:avLst/>
          </a:prstGeom>
          <a:ln w="3175">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p>
            <a:pPr>
              <a:defRPr sz="2400"/>
            </a:pPr>
            <a:r>
              <a:rPr b="1">
                <a:latin typeface="Helvetica"/>
                <a:ea typeface="Helvetica"/>
                <a:cs typeface="Helvetica"/>
                <a:sym typeface="Helvetica"/>
              </a:rPr>
              <a:t>Josiah Hanna</a:t>
            </a:r>
            <a:r>
              <a:t> and Peter Stone (AAAI 2017)</a:t>
            </a:r>
          </a:p>
        </p:txBody>
      </p:sp>
    </p:spTree>
  </p:cSld>
  <p:clrMapOvr>
    <a:masterClrMapping/>
  </p:clrMapOvr>
  <p:transition xmlns:p14="http://schemas.microsoft.com/office/powerpoint/2010/main" spd="slow" advClick="1" p14:dur="2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4088" fill="hold"/>
                                        <p:tgtEl>
                                          <p:spTgt spid="694"/>
                                        </p:tgtEl>
                                      </p:cBhvr>
                                    </p:cmd>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695"/>
                                        </p:tgtEl>
                                        <p:attrNameLst>
                                          <p:attrName>style.visibility</p:attrName>
                                        </p:attrNameLst>
                                      </p:cBhvr>
                                      <p:to>
                                        <p:strVal val="visible"/>
                                      </p:to>
                                    </p:set>
                                  </p:childTnLst>
                                </p:cTn>
                              </p:par>
                            </p:childTnLst>
                          </p:cTn>
                        </p:par>
                        <p:par>
                          <p:cTn id="11" fill="hold">
                            <p:stCondLst>
                              <p:cond delay="0"/>
                            </p:stCondLst>
                            <p:childTnLst>
                              <p:par>
                                <p:cTn id="12" presetClass="mediacall" nodeType="afterEffect" presetSubtype="0" presetID="1" grpId="3" fill="hold">
                                  <p:stCondLst>
                                    <p:cond delay="0"/>
                                  </p:stCondLst>
                                  <p:childTnLst>
                                    <p:cmd type="call" cmd="playFrom(0.0)">
                                      <p:cBhvr>
                                        <p:cTn id="13" dur="8675" fill="hold"/>
                                        <p:tgtEl>
                                          <p:spTgt spid="695"/>
                                        </p:tgtEl>
                                      </p:cBhvr>
                                    </p:cmd>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4" fill="hold">
                                  <p:stCondLst>
                                    <p:cond delay="0"/>
                                  </p:stCondLst>
                                  <p:iterate type="el" backwards="0">
                                    <p:tmAbs val="0"/>
                                  </p:iterate>
                                  <p:childTnLst>
                                    <p:set>
                                      <p:cBhvr>
                                        <p:cTn id="17" fill="hold"/>
                                        <p:tgtEl>
                                          <p:spTgt spid="696"/>
                                        </p:tgtEl>
                                        <p:attrNameLst>
                                          <p:attrName>style.visibility</p:attrName>
                                        </p:attrNameLst>
                                      </p:cBhvr>
                                      <p:to>
                                        <p:strVal val="visible"/>
                                      </p:to>
                                    </p:set>
                                  </p:childTnLst>
                                </p:cTn>
                              </p:par>
                            </p:childTnLst>
                          </p:cTn>
                        </p:par>
                        <p:par>
                          <p:cTn id="18" fill="hold">
                            <p:stCondLst>
                              <p:cond delay="0"/>
                            </p:stCondLst>
                            <p:childTnLst>
                              <p:par>
                                <p:cTn id="19" presetClass="mediacall" nodeType="afterEffect" presetSubtype="0" presetID="1" grpId="5" fill="hold">
                                  <p:stCondLst>
                                    <p:cond delay="0"/>
                                  </p:stCondLst>
                                  <p:childTnLst>
                                    <p:cmd type="call" cmd="playFrom(0.0)">
                                      <p:cBhvr>
                                        <p:cTn id="20" dur="7675" fill="hold"/>
                                        <p:tgtEl>
                                          <p:spTgt spid="696"/>
                                        </p:tgtEl>
                                      </p:cBhvr>
                                    </p:cmd>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6" fill="hold">
                                  <p:stCondLst>
                                    <p:cond delay="0"/>
                                  </p:stCondLst>
                                  <p:iterate type="el" backwards="0">
                                    <p:tmAbs val="0"/>
                                  </p:iterate>
                                  <p:childTnLst>
                                    <p:set>
                                      <p:cBhvr>
                                        <p:cTn id="24" fill="hold"/>
                                        <p:tgtEl>
                                          <p:spTgt spid="697"/>
                                        </p:tgtEl>
                                        <p:attrNameLst>
                                          <p:attrName>style.visibility</p:attrName>
                                        </p:attrNameLst>
                                      </p:cBhvr>
                                      <p:to>
                                        <p:strVal val="visible"/>
                                      </p:to>
                                    </p:set>
                                  </p:childTnLst>
                                </p:cTn>
                              </p:par>
                            </p:childTnLst>
                          </p:cTn>
                        </p:par>
                        <p:par>
                          <p:cTn id="25" fill="hold">
                            <p:stCondLst>
                              <p:cond delay="0"/>
                            </p:stCondLst>
                            <p:childTnLst>
                              <p:par>
                                <p:cTn id="26" presetClass="mediacall" nodeType="afterEffect" presetSubtype="0" presetID="1" grpId="7" fill="hold">
                                  <p:stCondLst>
                                    <p:cond delay="0"/>
                                  </p:stCondLst>
                                  <p:childTnLst>
                                    <p:cmd type="call" cmd="playFrom(0.0)">
                                      <p:cBhvr>
                                        <p:cTn id="27" dur="15804" fill="hold"/>
                                        <p:tgtEl>
                                          <p:spTgt spid="69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0">
                <p:cTn id="28" fill="hold" display="0">
                  <p:stCondLst>
                    <p:cond delay="indefinite"/>
                  </p:stCondLst>
                </p:cTn>
                <p:tgtEl>
                  <p:spTgt spid="695"/>
                </p:tgtEl>
              </p:cMediaNode>
            </p:video>
            <p:video fullScrn="0">
              <p:cMediaNode mute="0" showWhenStopped="1" numSld="1" vol="0">
                <p:cTn id="29" fill="hold" display="0">
                  <p:stCondLst>
                    <p:cond delay="indefinite"/>
                  </p:stCondLst>
                </p:cTn>
                <p:tgtEl>
                  <p:spTgt spid="694"/>
                </p:tgtEl>
              </p:cMediaNode>
            </p:video>
            <p:video fullScrn="0">
              <p:cMediaNode mute="0" showWhenStopped="1" numSld="1" vol="0">
                <p:cTn id="30" fill="hold" display="0">
                  <p:stCondLst>
                    <p:cond delay="indefinite"/>
                  </p:stCondLst>
                </p:cTn>
                <p:tgtEl>
                  <p:spTgt spid="696"/>
                </p:tgtEl>
              </p:cMediaNode>
            </p:video>
            <p:video fullScrn="0">
              <p:cMediaNode mute="0" showWhenStopped="1" numSld="1" vol="0">
                <p:cTn id="31" fill="hold" display="0">
                  <p:stCondLst>
                    <p:cond delay="indefinite"/>
                  </p:stCondLst>
                </p:cTn>
                <p:tgtEl>
                  <p:spTgt spid="697"/>
                </p:tgtEl>
              </p:cMediaNode>
            </p:video>
          </p:childTnLst>
        </p:cTn>
      </p:par>
    </p:tnLst>
    <p:bldLst>
      <p:bldP build="whole" bldLvl="1" animBg="1" rev="0" advAuto="0" spid="696" grpId="4"/>
      <p:bldP build="whole" bldLvl="1" animBg="1" rev="0" advAuto="0" spid="697" grpId="6"/>
      <p:bldP build="whole" bldLvl="1" animBg="1" rev="0" advAuto="0" spid="695" grpId="2"/>
    </p:bldLst>
  </p:timing>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3" name="Shape 70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04" name="Shape 704"/>
          <p:cNvSpPr/>
          <p:nvPr/>
        </p:nvSpPr>
        <p:spPr>
          <a:xfrm>
            <a:off x="1689100" y="952500"/>
            <a:ext cx="21005800" cy="2286000"/>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defTabSz="673655">
              <a:defRPr sz="8856"/>
            </a:lvl1pPr>
          </a:lstStyle>
          <a:p>
            <a:pPr/>
            <a:r>
              <a:t>Sim-to-sim transfer: Learning Arm Control</a:t>
            </a:r>
          </a:p>
        </p:txBody>
      </p:sp>
      <p:pic>
        <p:nvPicPr>
          <p:cNvPr id="705" name="gsl-arms.png"/>
          <p:cNvPicPr>
            <a:picLocks noChangeAspect="1"/>
          </p:cNvPicPr>
          <p:nvPr/>
        </p:nvPicPr>
        <p:blipFill>
          <a:blip r:embed="rId2">
            <a:extLst/>
          </a:blip>
          <a:stretch>
            <a:fillRect/>
          </a:stretch>
        </p:blipFill>
        <p:spPr>
          <a:xfrm>
            <a:off x="10659259" y="4032079"/>
            <a:ext cx="13476516" cy="7207356"/>
          </a:xfrm>
          <a:prstGeom prst="rect">
            <a:avLst/>
          </a:prstGeom>
          <a:ln w="3175">
            <a:miter lim="400000"/>
          </a:ln>
        </p:spPr>
      </p:pic>
      <p:pic>
        <p:nvPicPr>
          <p:cNvPr id="706" name="gsl-arms-blank.png"/>
          <p:cNvPicPr>
            <a:picLocks noChangeAspect="1"/>
          </p:cNvPicPr>
          <p:nvPr/>
        </p:nvPicPr>
        <p:blipFill>
          <a:blip r:embed="rId3">
            <a:extLst/>
          </a:blip>
          <a:stretch>
            <a:fillRect/>
          </a:stretch>
        </p:blipFill>
        <p:spPr>
          <a:xfrm>
            <a:off x="10659258" y="4032079"/>
            <a:ext cx="13476518" cy="7207356"/>
          </a:xfrm>
          <a:prstGeom prst="rect">
            <a:avLst/>
          </a:prstGeom>
          <a:ln w="3175">
            <a:miter lim="400000"/>
          </a:ln>
        </p:spPr>
      </p:pic>
      <p:sp>
        <p:nvSpPr>
          <p:cNvPr id="707" name="Shape 707"/>
          <p:cNvSpPr/>
          <p:nvPr/>
        </p:nvSpPr>
        <p:spPr>
          <a:xfrm>
            <a:off x="1341513" y="5327928"/>
            <a:ext cx="9190550" cy="4615658"/>
          </a:xfrm>
          <a:prstGeom prst="rect">
            <a:avLst/>
          </a:prstGeom>
          <a:ln w="3175">
            <a:miter lim="400000"/>
          </a:ln>
          <a:extLst>
            <a:ext uri="{C572A759-6A51-4108-AA02-DFA0A04FC94B}">
              <ma14:wrappingTextBoxFlag xmlns:ma14="http://schemas.microsoft.com/office/mac/drawingml/2011/main" val="1"/>
            </a:ext>
          </a:extLst>
        </p:spPr>
        <p:txBody>
          <a:bodyPr lIns="53578" tIns="53578" rIns="53578" bIns="53578" anchor="ctr">
            <a:spAutoFit/>
          </a:bodyPr>
          <a:lstStyle/>
          <a:p>
            <a:pPr>
              <a:spcBef>
                <a:spcPts val="4000"/>
              </a:spcBef>
            </a:pPr>
            <a:r>
              <a:t>NAO robot learning to move arm joints to target position.</a:t>
            </a:r>
          </a:p>
          <a:p>
            <a:pPr>
              <a:spcBef>
                <a:spcPts val="4000"/>
              </a:spcBef>
            </a:pPr>
            <a:r>
              <a:t>Transfer from Simspark simulator to Gazebo simulator.</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706"/>
                                        </p:tgtEl>
                                        <p:attrNameLst>
                                          <p:attrName>style.visibility</p:attrName>
                                        </p:attrNameLst>
                                      </p:cBhvr>
                                      <p:to>
                                        <p:strVal val="hidden"/>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7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05" grpId="2"/>
      <p:bldP build="whole" bldLvl="1" animBg="1" rev="0" advAuto="0" spid="706" grpId="1"/>
    </p:bldLst>
  </p:timing>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09" name="sine-walk.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5017652" y="2910769"/>
            <a:ext cx="14348696" cy="8564378"/>
          </a:xfrm>
          <a:prstGeom prst="rect">
            <a:avLst/>
          </a:prstGeom>
          <a:ln w="12700">
            <a:miter lim="400000"/>
          </a:ln>
        </p:spPr>
      </p:pic>
      <p:sp>
        <p:nvSpPr>
          <p:cNvPr id="710" name="Shape 71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11" name="Shape 711"/>
          <p:cNvSpPr/>
          <p:nvPr/>
        </p:nvSpPr>
        <p:spPr>
          <a:xfrm>
            <a:off x="1689100" y="952500"/>
            <a:ext cx="21005800" cy="2286000"/>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defTabSz="657225">
              <a:defRPr sz="8640"/>
            </a:lvl1pPr>
          </a:lstStyle>
          <a:p>
            <a:pPr/>
            <a:r>
              <a:t>Learning to walk with less prior knowledge</a:t>
            </a:r>
          </a:p>
        </p:txBody>
      </p:sp>
      <p:pic>
        <p:nvPicPr>
          <p:cNvPr id="712" name="LinearWalk.m4v"/>
          <p:cNvPicPr>
            <a:picLocks noChangeAspect="0"/>
          </p:cNvPicPr>
          <p:nvPr>
            <a:videoFile r:link="rId5"/>
            <p:extLst>
              <p:ext uri="{DAA4B4D4-6D71-4841-9C94-3DE7FCFB9230}">
                <p14:media xmlns:p14="http://schemas.microsoft.com/office/powerpoint/2010/main" r:embed="rId6"/>
              </p:ext>
            </p:extLst>
          </p:nvPr>
        </p:nvPicPr>
        <p:blipFill>
          <a:blip r:embed="rId7">
            <a:extLst/>
          </a:blip>
          <a:stretch>
            <a:fillRect/>
          </a:stretch>
        </p:blipFill>
        <p:spPr>
          <a:xfrm>
            <a:off x="5198109" y="3229753"/>
            <a:ext cx="13987782" cy="7926411"/>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09"/>
                                        </p:tgtEl>
                                        <p:attrNameLst>
                                          <p:attrName>style.visibility</p:attrName>
                                        </p:attrNameLst>
                                      </p:cBhvr>
                                      <p:to>
                                        <p:strVal val="visible"/>
                                      </p:to>
                                    </p:set>
                                  </p:childTnLst>
                                </p:cTn>
                              </p:par>
                            </p:childTnLst>
                          </p:cTn>
                        </p:par>
                        <p:par>
                          <p:cTn id="7" fill="hold">
                            <p:stCondLst>
                              <p:cond delay="0"/>
                            </p:stCondLst>
                            <p:childTnLst>
                              <p:par>
                                <p:cTn id="8" presetClass="mediacall" nodeType="afterEffect" presetSubtype="0" presetID="1" grpId="2" fill="hold">
                                  <p:stCondLst>
                                    <p:cond delay="0"/>
                                  </p:stCondLst>
                                  <p:childTnLst>
                                    <p:cmd type="call" cmd="playFrom(0.0)">
                                      <p:cBhvr>
                                        <p:cTn id="9" dur="4602" fill="hold"/>
                                        <p:tgtEl>
                                          <p:spTgt spid="709"/>
                                        </p:tgtEl>
                                      </p:cBhvr>
                                    </p:cmd>
                                  </p:childTnLst>
                                </p:cTn>
                              </p:par>
                            </p:childTnLst>
                          </p:cTn>
                        </p:par>
                      </p:childTnLst>
                    </p:cTn>
                  </p:par>
                  <p:par>
                    <p:cTn id="10" fill="hold">
                      <p:stCondLst>
                        <p:cond delay="indefinite"/>
                      </p:stCondLst>
                      <p:childTnLst>
                        <p:par>
                          <p:cTn id="11" fill="hold">
                            <p:stCondLst>
                              <p:cond delay="0"/>
                            </p:stCondLst>
                            <p:childTnLst>
                              <p:par>
                                <p:cTn id="12" presetClass="exit" nodeType="clickEffect" presetSubtype="0" presetID="1" grpId="3" fill="hold">
                                  <p:stCondLst>
                                    <p:cond delay="0"/>
                                  </p:stCondLst>
                                  <p:iterate type="el" backwards="0">
                                    <p:tmAbs val="0"/>
                                  </p:iterate>
                                  <p:childTnLst>
                                    <p:set>
                                      <p:cBhvr>
                                        <p:cTn id="13" fill="hold">
                                          <p:stCondLst>
                                            <p:cond delay="0"/>
                                          </p:stCondLst>
                                        </p:cTn>
                                        <p:tgtEl>
                                          <p:spTgt spid="709"/>
                                        </p:tgtEl>
                                        <p:attrNameLst>
                                          <p:attrName>style.visibility</p:attrName>
                                        </p:attrNameLst>
                                      </p:cBhvr>
                                      <p:to>
                                        <p:strVal val="hidden"/>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712"/>
                                        </p:tgtEl>
                                        <p:attrNameLst>
                                          <p:attrName>style.visibility</p:attrName>
                                        </p:attrNameLst>
                                      </p:cBhvr>
                                      <p:to>
                                        <p:strVal val="visible"/>
                                      </p:to>
                                    </p:set>
                                  </p:childTnLst>
                                </p:cTn>
                              </p:par>
                            </p:childTnLst>
                          </p:cTn>
                        </p:par>
                        <p:par>
                          <p:cTn id="17" fill="hold">
                            <p:stCondLst>
                              <p:cond delay="0"/>
                            </p:stCondLst>
                            <p:childTnLst>
                              <p:par>
                                <p:cTn id="18" presetClass="mediacall" nodeType="afterEffect" presetSubtype="0" presetID="1" grpId="5" fill="hold">
                                  <p:stCondLst>
                                    <p:cond delay="0"/>
                                  </p:stCondLst>
                                  <p:childTnLst>
                                    <p:cmd type="call" cmd="playFrom(0.0)">
                                      <p:cBhvr>
                                        <p:cTn id="19" dur="18918" fill="hold"/>
                                        <p:tgtEl>
                                          <p:spTgt spid="71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0">
                <p:cTn id="20" fill="hold" display="0">
                  <p:stCondLst>
                    <p:cond delay="indefinite"/>
                  </p:stCondLst>
                </p:cTn>
                <p:tgtEl>
                  <p:spTgt spid="712"/>
                </p:tgtEl>
              </p:cMediaNode>
            </p:video>
            <p:video fullScrn="0">
              <p:cMediaNode mute="0" showWhenStopped="1" numSld="1" vol="0">
                <p:cTn id="21" fill="hold" display="0">
                  <p:stCondLst>
                    <p:cond delay="indefinite"/>
                  </p:stCondLst>
                </p:cTn>
                <p:tgtEl>
                  <p:spTgt spid="709"/>
                </p:tgtEl>
              </p:cMediaNode>
            </p:video>
          </p:childTnLst>
        </p:cTn>
      </p:par>
    </p:tnLst>
    <p:bldLst>
      <p:bldP build="whole" bldLvl="1" animBg="1" rev="0" advAuto="0" spid="712" grpId="4"/>
      <p:bldP build="whole" bldLvl="1" animBg="1" rev="0" advAuto="0" spid="709" grpId="3"/>
      <p:bldP build="whole" bldLvl="1" animBg="1" rev="0" advAuto="0" spid="709" grpId="1"/>
    </p:bldLst>
  </p:timing>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4" name="Shape 714"/>
          <p:cNvSpPr/>
          <p:nvPr>
            <p:ph type="body" sz="half" idx="4294967295"/>
          </p:nvPr>
        </p:nvSpPr>
        <p:spPr>
          <a:xfrm>
            <a:off x="1814661" y="5920283"/>
            <a:ext cx="19425246" cy="4478934"/>
          </a:xfrm>
          <a:prstGeom prst="rect">
            <a:avLst/>
          </a:prstGeom>
        </p:spPr>
        <p:txBody>
          <a:bodyPr anchor="t"/>
          <a:lstStyle>
            <a:lvl1pPr marL="0" indent="0">
              <a:spcBef>
                <a:spcPts val="5900"/>
              </a:spcBef>
              <a:buSzTx/>
              <a:buNone/>
            </a:lvl1pPr>
          </a:lstStyle>
          <a:p>
            <a:pPr/>
            <a:r>
              <a:t>Contribution 5: Grounded action transformation algorithm allowing an RL agent to learn from simulated data.</a:t>
            </a:r>
          </a:p>
        </p:txBody>
      </p:sp>
      <p:sp>
        <p:nvSpPr>
          <p:cNvPr id="715" name="Shape 71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16" name="Shape 716"/>
          <p:cNvSpPr/>
          <p:nvPr/>
        </p:nvSpPr>
        <p:spPr>
          <a:xfrm>
            <a:off x="3533675" y="4072632"/>
            <a:ext cx="17817109" cy="6299697"/>
          </a:xfrm>
          <a:prstGeom prst="rect">
            <a:avLst/>
          </a:prstGeom>
          <a:solidFill>
            <a:srgbClr val="000000"/>
          </a:solidFill>
          <a:ln w="63500">
            <a:solidFill>
              <a:srgbClr val="000000"/>
            </a:solidFill>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lstStyle/>
          <a:p>
            <a:pPr algn="ctr">
              <a:defRPr b="1" sz="5000">
                <a:solidFill>
                  <a:srgbClr val="FFFFFF"/>
                </a:solidFill>
                <a:latin typeface="Helvetica"/>
                <a:ea typeface="Helvetica"/>
                <a:cs typeface="Helvetica"/>
                <a:sym typeface="Helvetica"/>
              </a:defRPr>
            </a:pPr>
            <a:r>
              <a:t>Take-away Message</a:t>
            </a:r>
          </a:p>
          <a:p>
            <a:pPr algn="ctr">
              <a:defRPr sz="5000">
                <a:solidFill>
                  <a:srgbClr val="FFFFFF"/>
                </a:solidFill>
              </a:defRPr>
            </a:pPr>
          </a:p>
          <a:p>
            <a:pPr algn="ctr" defTabSz="825500">
              <a:spcBef>
                <a:spcPts val="2000"/>
              </a:spcBef>
              <a:defRPr sz="5200">
                <a:solidFill>
                  <a:srgbClr val="FFFFFF"/>
                </a:solidFill>
              </a:defRPr>
            </a:pPr>
            <a:r>
              <a:t>Modifying the policy’s actions can correct discrepancy between simulation and reality.</a:t>
            </a:r>
          </a:p>
          <a:p>
            <a:pPr algn="ctr">
              <a:defRPr sz="5000">
                <a:solidFill>
                  <a:srgbClr val="FFFFFF"/>
                </a:solidFill>
              </a:defRPr>
            </a:pPr>
          </a:p>
        </p:txBody>
      </p:sp>
      <p:sp>
        <p:nvSpPr>
          <p:cNvPr id="717" name="Shape 717"/>
          <p:cNvSpPr/>
          <p:nvPr/>
        </p:nvSpPr>
        <p:spPr>
          <a:xfrm>
            <a:off x="1689100" y="952500"/>
            <a:ext cx="21005800" cy="2286000"/>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a:defRPr sz="10800"/>
            </a:lvl1pPr>
          </a:lstStyle>
          <a:p>
            <a:pPr/>
            <a:r>
              <a:t>Learning with Simulated Data</a:t>
            </a:r>
          </a:p>
        </p:txBody>
      </p:sp>
      <p:sp>
        <p:nvSpPr>
          <p:cNvPr id="718" name="Shape 718"/>
          <p:cNvSpPr/>
          <p:nvPr/>
        </p:nvSpPr>
        <p:spPr>
          <a:xfrm>
            <a:off x="1936511" y="10465801"/>
            <a:ext cx="20510979" cy="1504157"/>
          </a:xfrm>
          <a:prstGeom prst="rect">
            <a:avLst/>
          </a:prstGeom>
          <a:ln w="3175">
            <a:miter lim="400000"/>
          </a:ln>
          <a:extLst>
            <a:ext uri="{C572A759-6A51-4108-AA02-DFA0A04FC94B}">
              <ma14:wrappingTextBoxFlag xmlns:ma14="http://schemas.microsoft.com/office/mac/drawingml/2011/main" val="1"/>
            </a:ext>
          </a:extLst>
        </p:spPr>
        <p:txBody>
          <a:bodyPr lIns="53578" tIns="53578" rIns="53578" bIns="53578" anchor="ctr">
            <a:spAutoFit/>
          </a:bodyPr>
          <a:lstStyle/>
          <a:p>
            <a:pPr/>
            <a:r>
              <a:t>Additional results in dissertation: Bound on error in model-based policy value estimation, additional empirical results.</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1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71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2" fill="hold">
                                  <p:stCondLst>
                                    <p:cond delay="0"/>
                                  </p:stCondLst>
                                  <p:iterate type="el" backwards="0">
                                    <p:tmAbs val="0"/>
                                  </p:iterate>
                                  <p:childTnLst>
                                    <p:set>
                                      <p:cBhvr>
                                        <p:cTn id="12" fill="hold"/>
                                        <p:tgtEl>
                                          <p:spTgt spid="716"/>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714">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3" fill="hold">
                                  <p:stCondLst>
                                    <p:cond delay="0"/>
                                  </p:stCondLst>
                                  <p:iterate type="el" backwards="0">
                                    <p:tmAbs val="0"/>
                                  </p:iterate>
                                  <p:childTnLst>
                                    <p:set>
                                      <p:cBhvr>
                                        <p:cTn id="19" fill="hold"/>
                                        <p:tgtEl>
                                          <p:spTgt spid="7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14" grpId="1"/>
      <p:bldP build="whole" bldLvl="1" animBg="1" rev="0" advAuto="0" spid="718" grpId="3"/>
      <p:bldP build="whole" bldLvl="1" animBg="1" rev="0" advAuto="0" spid="716" grpId="2"/>
    </p:bldLst>
  </p:timing>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2" name="Shape 722"/>
          <p:cNvSpPr/>
          <p:nvPr/>
        </p:nvSpPr>
        <p:spPr>
          <a:xfrm rot="5400000">
            <a:off x="15523170" y="3859083"/>
            <a:ext cx="2113757" cy="1653443"/>
          </a:xfrm>
          <a:prstGeom prst="rightArrow">
            <a:avLst>
              <a:gd name="adj1" fmla="val 34818"/>
              <a:gd name="adj2" fmla="val 48247"/>
            </a:avLst>
          </a:prstGeom>
          <a:blipFill>
            <a:blip r:embed="rId3"/>
          </a:blipFill>
          <a:ln w="3175">
            <a:miter lim="400000"/>
          </a:ln>
          <a:effectLst>
            <a:outerShdw sx="100000" sy="100000" kx="0" ky="0" algn="b" rotWithShape="0" blurRad="25400" dist="12700" dir="5400000">
              <a:srgbClr val="000000">
                <a:alpha val="50000"/>
              </a:srgbClr>
            </a:outerShdw>
          </a:effectLst>
        </p:spPr>
        <p:txBody>
          <a:bodyPr lIns="53578" tIns="53578" rIns="53578" bIns="53578" anchor="ctr"/>
          <a:lstStyle/>
          <a:p>
            <a:pPr algn="ctr">
              <a:defRPr sz="3000">
                <a:solidFill>
                  <a:srgbClr val="FFFFFF"/>
                </a:solidFill>
              </a:defRPr>
            </a:pPr>
          </a:p>
        </p:txBody>
      </p:sp>
      <p:sp>
        <p:nvSpPr>
          <p:cNvPr id="723" name="Shape 723"/>
          <p:cNvSpPr/>
          <p:nvPr/>
        </p:nvSpPr>
        <p:spPr>
          <a:xfrm>
            <a:off x="4278014" y="10071100"/>
            <a:ext cx="15827972" cy="2511645"/>
          </a:xfrm>
          <a:prstGeom prst="rect">
            <a:avLst/>
          </a:prstGeom>
          <a:gradFill>
            <a:gsLst>
              <a:gs pos="0">
                <a:srgbClr val="6C6C6C"/>
              </a:gs>
              <a:gs pos="0">
                <a:srgbClr val="363636"/>
              </a:gs>
              <a:gs pos="71661">
                <a:srgbClr val="000000"/>
              </a:gs>
            </a:gsLst>
            <a:path path="circle">
              <a:fillToRect l="37721" t="-19636" r="62278" b="119636"/>
            </a:path>
          </a:gradFill>
          <a:ln w="3175">
            <a:miter lim="400000"/>
          </a:ln>
          <a:extLst>
            <a:ext uri="{C572A759-6A51-4108-AA02-DFA0A04FC94B}">
              <ma14:wrappingTextBoxFlag xmlns:ma14="http://schemas.microsoft.com/office/mac/drawingml/2011/main" val="1"/>
            </a:ext>
          </a:extLst>
        </p:spPr>
        <p:txBody>
          <a:bodyPr lIns="53578" tIns="53578" rIns="53578" bIns="53578" anchor="ctr">
            <a:normAutofit fontScale="100000" lnSpcReduction="0"/>
          </a:bodyPr>
          <a:lstStyle>
            <a:lvl1pPr algn="ctr" defTabSz="690086">
              <a:defRPr sz="6299">
                <a:solidFill>
                  <a:srgbClr val="FFFFFF"/>
                </a:solidFill>
              </a:defRPr>
            </a:lvl1pPr>
          </a:lstStyle>
          <a:p>
            <a:pPr/>
            <a:r>
              <a:t>Can reinforcement learning be data efficient enough for real world applications?</a:t>
            </a:r>
          </a:p>
        </p:txBody>
      </p:sp>
      <p:sp>
        <p:nvSpPr>
          <p:cNvPr id="724" name="Shape 724"/>
          <p:cNvSpPr/>
          <p:nvPr/>
        </p:nvSpPr>
        <p:spPr>
          <a:xfrm rot="5400000">
            <a:off x="7128394" y="3859083"/>
            <a:ext cx="2113757" cy="1653443"/>
          </a:xfrm>
          <a:prstGeom prst="rightArrow">
            <a:avLst>
              <a:gd name="adj1" fmla="val 34818"/>
              <a:gd name="adj2" fmla="val 48247"/>
            </a:avLst>
          </a:prstGeom>
          <a:blipFill>
            <a:blip r:embed="rId3"/>
          </a:blipFill>
          <a:ln w="3175">
            <a:miter lim="400000"/>
          </a:ln>
          <a:effectLst>
            <a:outerShdw sx="100000" sy="100000" kx="0" ky="0" algn="b" rotWithShape="0" blurRad="25400" dist="12700" dir="5400000">
              <a:srgbClr val="000000">
                <a:alpha val="50000"/>
              </a:srgbClr>
            </a:outerShdw>
          </a:effectLst>
        </p:spPr>
        <p:txBody>
          <a:bodyPr lIns="53578" tIns="53578" rIns="53578" bIns="53578" anchor="ctr"/>
          <a:lstStyle/>
          <a:p>
            <a:pPr algn="ctr">
              <a:defRPr sz="3000">
                <a:solidFill>
                  <a:srgbClr val="FFFFFF"/>
                </a:solidFill>
              </a:defRPr>
            </a:pPr>
          </a:p>
        </p:txBody>
      </p:sp>
      <p:sp>
        <p:nvSpPr>
          <p:cNvPr id="725" name="Shape 725"/>
          <p:cNvSpPr/>
          <p:nvPr/>
        </p:nvSpPr>
        <p:spPr>
          <a:xfrm>
            <a:off x="1994691" y="858807"/>
            <a:ext cx="20394619" cy="2418557"/>
          </a:xfrm>
          <a:prstGeom prst="rect">
            <a:avLst/>
          </a:prstGeom>
          <a:gradFill>
            <a:gsLst>
              <a:gs pos="0">
                <a:srgbClr val="FBFBFB"/>
              </a:gs>
              <a:gs pos="100000">
                <a:srgbClr val="DCDEE0"/>
              </a:gs>
            </a:gsLst>
            <a:lin ang="5400000"/>
          </a:gradFill>
          <a:ln w="25400">
            <a:solidFill>
              <a:srgbClr val="85888D"/>
            </a:solidFill>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spAutoFit/>
          </a:bodyPr>
          <a:lstStyle/>
          <a:p>
            <a:pPr algn="ctr">
              <a:defRPr sz="5000"/>
            </a:pPr>
            <a:r>
              <a:t>How can a reinforcement learning agent leverage </a:t>
            </a:r>
            <a:r>
              <a:rPr>
                <a:solidFill>
                  <a:schemeClr val="accent5"/>
                </a:solidFill>
              </a:rPr>
              <a:t>off-policy</a:t>
            </a:r>
            <a:r>
              <a:t> and </a:t>
            </a:r>
            <a:r>
              <a:rPr>
                <a:solidFill>
                  <a:schemeClr val="accent5"/>
                </a:solidFill>
              </a:rPr>
              <a:t>simulated data</a:t>
            </a:r>
            <a:r>
              <a:t> to </a:t>
            </a:r>
            <a:r>
              <a:rPr>
                <a:solidFill>
                  <a:schemeClr val="accent5"/>
                </a:solidFill>
              </a:rPr>
              <a:t>evaluate</a:t>
            </a:r>
            <a:r>
              <a:t> and </a:t>
            </a:r>
            <a:r>
              <a:rPr>
                <a:solidFill>
                  <a:schemeClr val="accent5"/>
                </a:solidFill>
              </a:rPr>
              <a:t>improve</a:t>
            </a:r>
            <a:r>
              <a:t> upon the expected performance of a policy?</a:t>
            </a:r>
          </a:p>
        </p:txBody>
      </p:sp>
      <p:sp>
        <p:nvSpPr>
          <p:cNvPr id="726" name="Shape 726"/>
          <p:cNvSpPr/>
          <p:nvPr/>
        </p:nvSpPr>
        <p:spPr>
          <a:xfrm>
            <a:off x="13085044" y="5928503"/>
            <a:ext cx="8356863" cy="1504157"/>
          </a:xfrm>
          <a:prstGeom prst="rect">
            <a:avLst/>
          </a:prstGeom>
          <a:blipFill>
            <a:blip r:embed="rId4">
              <a:alphaModFix amt="50000"/>
            </a:blip>
          </a:blip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spAutoFit/>
          </a:bodyPr>
          <a:lstStyle>
            <a:lvl1pPr algn="ctr">
              <a:defRPr>
                <a:solidFill>
                  <a:srgbClr val="FFFFFF"/>
                </a:solidFill>
              </a:defRPr>
            </a:lvl1pPr>
          </a:lstStyle>
          <a:p>
            <a:pPr/>
            <a:r>
              <a:t>How should an RL agent weight off-policy data?</a:t>
            </a:r>
          </a:p>
        </p:txBody>
      </p:sp>
      <p:sp>
        <p:nvSpPr>
          <p:cNvPr id="727" name="Shape 727"/>
          <p:cNvSpPr/>
          <p:nvPr/>
        </p:nvSpPr>
        <p:spPr>
          <a:xfrm>
            <a:off x="3344996" y="5928503"/>
            <a:ext cx="8335282" cy="1504157"/>
          </a:xfrm>
          <a:prstGeom prst="rect">
            <a:avLst/>
          </a:prstGeom>
          <a:blipFill>
            <a:blip r:embed="rId4">
              <a:alphaModFix amt="50000"/>
            </a:blip>
          </a:blip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spAutoFit/>
          </a:bodyPr>
          <a:lstStyle>
            <a:lvl1pPr algn="ctr">
              <a:defRPr>
                <a:solidFill>
                  <a:srgbClr val="FFFFFF"/>
                </a:solidFill>
              </a:defRPr>
            </a:lvl1pPr>
          </a:lstStyle>
          <a:p>
            <a:pPr/>
            <a:r>
              <a:t>How should an RL agent collect off-policy data?</a:t>
            </a:r>
          </a:p>
        </p:txBody>
      </p:sp>
      <p:sp>
        <p:nvSpPr>
          <p:cNvPr id="728" name="Shape 728"/>
          <p:cNvSpPr/>
          <p:nvPr/>
        </p:nvSpPr>
        <p:spPr>
          <a:xfrm>
            <a:off x="3344997" y="7999801"/>
            <a:ext cx="8335280" cy="1504157"/>
          </a:xfrm>
          <a:prstGeom prst="rect">
            <a:avLst/>
          </a:prstGeom>
          <a:blipFill>
            <a:blip r:embed="rId4"/>
          </a:blip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spAutoFit/>
          </a:bodyPr>
          <a:lstStyle>
            <a:lvl1pPr algn="ctr">
              <a:defRPr>
                <a:solidFill>
                  <a:srgbClr val="FFFFFF"/>
                </a:solidFill>
              </a:defRPr>
            </a:lvl1pPr>
          </a:lstStyle>
          <a:p>
            <a:pPr/>
            <a:r>
              <a:t>How can an RL agent use simulated data?</a:t>
            </a:r>
          </a:p>
        </p:txBody>
      </p:sp>
      <p:sp>
        <p:nvSpPr>
          <p:cNvPr id="729" name="Shape 729"/>
          <p:cNvSpPr/>
          <p:nvPr/>
        </p:nvSpPr>
        <p:spPr>
          <a:xfrm>
            <a:off x="13095834" y="7999801"/>
            <a:ext cx="8335282" cy="1504157"/>
          </a:xfrm>
          <a:prstGeom prst="rect">
            <a:avLst/>
          </a:prstGeom>
          <a:blipFill>
            <a:blip r:embed="rId4">
              <a:alphaModFix amt="50000"/>
            </a:blip>
          </a:blip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spAutoFit/>
          </a:bodyPr>
          <a:lstStyle>
            <a:lvl1pPr algn="ctr">
              <a:defRPr>
                <a:solidFill>
                  <a:srgbClr val="FFFFFF"/>
                </a:solidFill>
              </a:defRPr>
            </a:lvl1pPr>
          </a:lstStyle>
          <a:p>
            <a:pPr/>
            <a:r>
              <a:t>How can an RL agent combine simulated and off-policy data?</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mph" nodeType="clickEffect" presetID="9" grpId="1" fill="hold">
                                  <p:stCondLst>
                                    <p:cond delay="0"/>
                                  </p:stCondLst>
                                  <p:childTnLst>
                                    <p:set>
                                      <p:cBhvr>
                                        <p:cTn id="6" dur="indefinite" fill="hold"/>
                                        <p:tgtEl>
                                          <p:spTgt spid="728"/>
                                        </p:tgtEl>
                                        <p:attrNameLst>
                                          <p:attrName>style.opacity</p:attrName>
                                        </p:attrNameLst>
                                      </p:cBhvr>
                                      <p:to>
                                        <p:strVal val="0.50"/>
                                      </p:to>
                                    </p:set>
                                    <p:animEffect filter="image" prLst="opacity: 0.50; ">
                                      <p:cBhvr>
                                        <p:cTn id="7" dur="indefinite" fill="hold"/>
                                        <p:tgtEl>
                                          <p:spTgt spid="728"/>
                                        </p:tgtEl>
                                      </p:cBhvr>
                                    </p:animEffect>
                                  </p:childTnLst>
                                </p:cTn>
                              </p:par>
                            </p:childTnLst>
                          </p:cTn>
                        </p:par>
                        <p:par>
                          <p:cTn id="8" fill="hold">
                            <p:stCondLst>
                              <p:cond delay="0"/>
                            </p:stCondLst>
                            <p:childTnLst>
                              <p:par>
                                <p:cTn id="9" presetClass="emph" nodeType="withEffect" presetID="9" grpId="2" fill="hold">
                                  <p:stCondLst>
                                    <p:cond delay="0"/>
                                  </p:stCondLst>
                                  <p:childTnLst>
                                    <p:set>
                                      <p:cBhvr>
                                        <p:cTn id="10" dur="indefinite" fill="hold"/>
                                        <p:tgtEl>
                                          <p:spTgt spid="729"/>
                                        </p:tgtEl>
                                        <p:attrNameLst>
                                          <p:attrName>style.opacity</p:attrName>
                                        </p:attrNameLst>
                                      </p:cBhvr>
                                      <p:to>
                                        <p:strVal val="1.00"/>
                                      </p:to>
                                    </p:set>
                                    <p:animEffect filter="image" prLst="opacity: 1.00; ">
                                      <p:cBhvr>
                                        <p:cTn id="11" dur="indefinite" fill="hold"/>
                                        <p:tgtEl>
                                          <p:spTgt spid="7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28" grpId="1"/>
      <p:bldP build="whole" bldLvl="1" animBg="1" rev="0" advAuto="0" spid="729" grpId="2"/>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rgbClr val="6C6C6C"/>
            </a:gs>
            <a:gs pos="0">
              <a:srgbClr val="363636"/>
            </a:gs>
            <a:gs pos="71661">
              <a:srgbClr val="000000"/>
            </a:gs>
          </a:gsLst>
          <a:path path="circle">
            <a:fillToRect l="50000" t="50000" r="50000" b="50000"/>
          </a:path>
        </a:gradFill>
      </p:bgPr>
    </p:bg>
    <p:spTree>
      <p:nvGrpSpPr>
        <p:cNvPr id="1" name=""/>
        <p:cNvGrpSpPr/>
        <p:nvPr/>
      </p:nvGrpSpPr>
      <p:grpSpPr>
        <a:xfrm>
          <a:off x="0" y="0"/>
          <a:ext cx="0" cy="0"/>
          <a:chOff x="0" y="0"/>
          <a:chExt cx="0" cy="0"/>
        </a:xfrm>
      </p:grpSpPr>
      <p:sp>
        <p:nvSpPr>
          <p:cNvPr id="181" name="Shape 181"/>
          <p:cNvSpPr/>
          <p:nvPr>
            <p:ph type="title"/>
          </p:nvPr>
        </p:nvSpPr>
        <p:spPr>
          <a:xfrm>
            <a:off x="4278014" y="5602177"/>
            <a:ext cx="15827972" cy="2511646"/>
          </a:xfrm>
          <a:prstGeom prst="rect">
            <a:avLst/>
          </a:prstGeom>
        </p:spPr>
        <p:txBody>
          <a:bodyPr/>
          <a:lstStyle>
            <a:lvl1pPr defTabSz="690086">
              <a:defRPr sz="6299">
                <a:solidFill>
                  <a:srgbClr val="FFFFFF"/>
                </a:solidFill>
              </a:defRPr>
            </a:lvl1pPr>
          </a:lstStyle>
          <a:p>
            <a:pPr/>
            <a:r>
              <a:t>Can reinforcement learning be data efficient enough for real world applications?</a:t>
            </a:r>
          </a:p>
        </p:txBody>
      </p:sp>
    </p:spTree>
  </p:cSld>
  <p:clrMapOvr>
    <a:masterClrMapping/>
  </p:clrMapOvr>
  <p:transition xmlns:p14="http://schemas.microsoft.com/office/powerpoint/2010/main" spd="med" advClick="1" p14:dur="1000"/>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1" name="Shape 73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32" name="Shape 732"/>
          <p:cNvSpPr/>
          <p:nvPr/>
        </p:nvSpPr>
        <p:spPr>
          <a:xfrm>
            <a:off x="1689100" y="952500"/>
            <a:ext cx="21005800" cy="2286000"/>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defTabSz="665440">
              <a:defRPr sz="8748"/>
            </a:lvl1pPr>
          </a:lstStyle>
          <a:p>
            <a:pPr/>
            <a:r>
              <a:t>Combining Simulated and Off-Policy Data</a:t>
            </a:r>
          </a:p>
        </p:txBody>
      </p:sp>
      <p:sp>
        <p:nvSpPr>
          <p:cNvPr id="733" name="Shape 733"/>
          <p:cNvSpPr/>
          <p:nvPr>
            <p:ph type="body" sz="half" idx="4294967295"/>
          </p:nvPr>
        </p:nvSpPr>
        <p:spPr>
          <a:xfrm>
            <a:off x="1814661" y="5479245"/>
            <a:ext cx="19425246" cy="6223001"/>
          </a:xfrm>
          <a:prstGeom prst="rect">
            <a:avLst/>
          </a:prstGeom>
        </p:spPr>
        <p:txBody>
          <a:bodyPr anchor="t"/>
          <a:lstStyle/>
          <a:p>
            <a:pPr marL="0" indent="0">
              <a:spcBef>
                <a:spcPts val="5900"/>
              </a:spcBef>
              <a:buSzTx/>
              <a:buNone/>
            </a:pPr>
            <a:r>
              <a:t>Contribution 6: Model-based bootstrap algorithm for approximate high confidence off-policy value estimation.</a:t>
            </a:r>
          </a:p>
          <a:p>
            <a:pPr marL="0" indent="0">
              <a:spcBef>
                <a:spcPts val="5900"/>
              </a:spcBef>
              <a:buSzTx/>
              <a:buNone/>
            </a:pPr>
            <a:r>
              <a:t>Contribution 7: Weighted doubly robust bootstrap algorithm for approximate high confidence off-policy value estimation.</a:t>
            </a:r>
          </a:p>
        </p:txBody>
      </p:sp>
    </p:spTree>
  </p:cSld>
  <p:clrMapOvr>
    <a:masterClrMapping/>
  </p:clrMapOvr>
  <p:transition xmlns:p14="http://schemas.microsoft.com/office/powerpoint/2010/main" spd="slow" advClick="1" p14:dur="125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3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73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733">
                                            <p:txEl>
                                              <p:pRg st="1" end="1"/>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733">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33" grpId="1"/>
    </p:bldLst>
  </p:timing>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7" name="Shape 737"/>
          <p:cNvSpPr/>
          <p:nvPr/>
        </p:nvSpPr>
        <p:spPr>
          <a:xfrm rot="5400000">
            <a:off x="15523170" y="3859083"/>
            <a:ext cx="2113757" cy="1653443"/>
          </a:xfrm>
          <a:prstGeom prst="rightArrow">
            <a:avLst>
              <a:gd name="adj1" fmla="val 34818"/>
              <a:gd name="adj2" fmla="val 48247"/>
            </a:avLst>
          </a:prstGeom>
          <a:blipFill>
            <a:blip r:embed="rId3"/>
          </a:blipFill>
          <a:ln w="3175">
            <a:miter lim="400000"/>
          </a:ln>
          <a:effectLst>
            <a:outerShdw sx="100000" sy="100000" kx="0" ky="0" algn="b" rotWithShape="0" blurRad="25400" dist="12700" dir="5400000">
              <a:srgbClr val="000000">
                <a:alpha val="50000"/>
              </a:srgbClr>
            </a:outerShdw>
          </a:effectLst>
        </p:spPr>
        <p:txBody>
          <a:bodyPr lIns="53578" tIns="53578" rIns="53578" bIns="53578" anchor="ctr"/>
          <a:lstStyle/>
          <a:p>
            <a:pPr algn="ctr">
              <a:defRPr sz="3000">
                <a:solidFill>
                  <a:srgbClr val="FFFFFF"/>
                </a:solidFill>
              </a:defRPr>
            </a:pPr>
          </a:p>
        </p:txBody>
      </p:sp>
      <p:sp>
        <p:nvSpPr>
          <p:cNvPr id="738" name="Shape 738"/>
          <p:cNvSpPr/>
          <p:nvPr/>
        </p:nvSpPr>
        <p:spPr>
          <a:xfrm>
            <a:off x="4278014" y="10071100"/>
            <a:ext cx="15827972" cy="2511645"/>
          </a:xfrm>
          <a:prstGeom prst="rect">
            <a:avLst/>
          </a:prstGeom>
          <a:gradFill>
            <a:gsLst>
              <a:gs pos="0">
                <a:srgbClr val="6C6C6C"/>
              </a:gs>
              <a:gs pos="0">
                <a:srgbClr val="363636"/>
              </a:gs>
              <a:gs pos="71661">
                <a:srgbClr val="000000"/>
              </a:gs>
            </a:gsLst>
            <a:path path="circle">
              <a:fillToRect l="37721" t="-19636" r="62278" b="119636"/>
            </a:path>
          </a:gradFill>
          <a:ln w="3175">
            <a:miter lim="400000"/>
          </a:ln>
          <a:extLst>
            <a:ext uri="{C572A759-6A51-4108-AA02-DFA0A04FC94B}">
              <ma14:wrappingTextBoxFlag xmlns:ma14="http://schemas.microsoft.com/office/mac/drawingml/2011/main" val="1"/>
            </a:ext>
          </a:extLst>
        </p:spPr>
        <p:txBody>
          <a:bodyPr lIns="53578" tIns="53578" rIns="53578" bIns="53578" anchor="ctr">
            <a:normAutofit fontScale="100000" lnSpcReduction="0"/>
          </a:bodyPr>
          <a:lstStyle>
            <a:lvl1pPr algn="ctr" defTabSz="690086">
              <a:defRPr sz="6299">
                <a:solidFill>
                  <a:srgbClr val="FFFFFF"/>
                </a:solidFill>
              </a:defRPr>
            </a:lvl1pPr>
          </a:lstStyle>
          <a:p>
            <a:pPr/>
            <a:r>
              <a:t>Can reinforcement learning be data efficient enough for real world applications?</a:t>
            </a:r>
          </a:p>
        </p:txBody>
      </p:sp>
      <p:sp>
        <p:nvSpPr>
          <p:cNvPr id="739" name="Shape 739"/>
          <p:cNvSpPr/>
          <p:nvPr/>
        </p:nvSpPr>
        <p:spPr>
          <a:xfrm rot="5400000">
            <a:off x="7128394" y="3859083"/>
            <a:ext cx="2113757" cy="1653443"/>
          </a:xfrm>
          <a:prstGeom prst="rightArrow">
            <a:avLst>
              <a:gd name="adj1" fmla="val 34818"/>
              <a:gd name="adj2" fmla="val 48247"/>
            </a:avLst>
          </a:prstGeom>
          <a:blipFill>
            <a:blip r:embed="rId3"/>
          </a:blipFill>
          <a:ln w="3175">
            <a:miter lim="400000"/>
          </a:ln>
          <a:effectLst>
            <a:outerShdw sx="100000" sy="100000" kx="0" ky="0" algn="b" rotWithShape="0" blurRad="25400" dist="12700" dir="5400000">
              <a:srgbClr val="000000">
                <a:alpha val="50000"/>
              </a:srgbClr>
            </a:outerShdw>
          </a:effectLst>
        </p:spPr>
        <p:txBody>
          <a:bodyPr lIns="53578" tIns="53578" rIns="53578" bIns="53578" anchor="ctr"/>
          <a:lstStyle/>
          <a:p>
            <a:pPr algn="ctr">
              <a:defRPr sz="3000">
                <a:solidFill>
                  <a:srgbClr val="FFFFFF"/>
                </a:solidFill>
              </a:defRPr>
            </a:pPr>
          </a:p>
        </p:txBody>
      </p:sp>
      <p:sp>
        <p:nvSpPr>
          <p:cNvPr id="740" name="Shape 740"/>
          <p:cNvSpPr/>
          <p:nvPr/>
        </p:nvSpPr>
        <p:spPr>
          <a:xfrm>
            <a:off x="1994691" y="858807"/>
            <a:ext cx="20394619" cy="2418557"/>
          </a:xfrm>
          <a:prstGeom prst="rect">
            <a:avLst/>
          </a:prstGeom>
          <a:gradFill>
            <a:gsLst>
              <a:gs pos="0">
                <a:srgbClr val="FBFBFB"/>
              </a:gs>
              <a:gs pos="100000">
                <a:srgbClr val="DCDEE0"/>
              </a:gs>
            </a:gsLst>
            <a:lin ang="5400000"/>
          </a:gradFill>
          <a:ln w="25400">
            <a:solidFill>
              <a:srgbClr val="85888D"/>
            </a:solidFill>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spAutoFit/>
          </a:bodyPr>
          <a:lstStyle/>
          <a:p>
            <a:pPr algn="ctr">
              <a:defRPr sz="5000"/>
            </a:pPr>
            <a:r>
              <a:t>How can a reinforcement learning agent leverage </a:t>
            </a:r>
            <a:r>
              <a:rPr>
                <a:solidFill>
                  <a:schemeClr val="accent5"/>
                </a:solidFill>
              </a:rPr>
              <a:t>off-policy</a:t>
            </a:r>
            <a:r>
              <a:t> and </a:t>
            </a:r>
            <a:r>
              <a:rPr>
                <a:solidFill>
                  <a:schemeClr val="accent5"/>
                </a:solidFill>
              </a:rPr>
              <a:t>simulated data</a:t>
            </a:r>
            <a:r>
              <a:t> to </a:t>
            </a:r>
            <a:r>
              <a:rPr>
                <a:solidFill>
                  <a:schemeClr val="accent5"/>
                </a:solidFill>
              </a:rPr>
              <a:t>evaluate</a:t>
            </a:r>
            <a:r>
              <a:t> and </a:t>
            </a:r>
            <a:r>
              <a:rPr>
                <a:solidFill>
                  <a:schemeClr val="accent5"/>
                </a:solidFill>
              </a:rPr>
              <a:t>improve</a:t>
            </a:r>
            <a:r>
              <a:t> upon the expected performance of a policy?</a:t>
            </a:r>
          </a:p>
        </p:txBody>
      </p:sp>
      <p:sp>
        <p:nvSpPr>
          <p:cNvPr id="741" name="Shape 741"/>
          <p:cNvSpPr/>
          <p:nvPr/>
        </p:nvSpPr>
        <p:spPr>
          <a:xfrm>
            <a:off x="13085044" y="5928503"/>
            <a:ext cx="8356863" cy="1504157"/>
          </a:xfrm>
          <a:prstGeom prst="rect">
            <a:avLst/>
          </a:prstGeom>
          <a:blipFill>
            <a:blip r:embed="rId4"/>
          </a:blip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spAutoFit/>
          </a:bodyPr>
          <a:lstStyle>
            <a:lvl1pPr algn="ctr">
              <a:defRPr>
                <a:solidFill>
                  <a:srgbClr val="FFFFFF"/>
                </a:solidFill>
              </a:defRPr>
            </a:lvl1pPr>
          </a:lstStyle>
          <a:p>
            <a:pPr/>
            <a:r>
              <a:t>How should an RL agent weight off-policy data?</a:t>
            </a:r>
          </a:p>
        </p:txBody>
      </p:sp>
      <p:sp>
        <p:nvSpPr>
          <p:cNvPr id="742" name="Shape 742"/>
          <p:cNvSpPr/>
          <p:nvPr/>
        </p:nvSpPr>
        <p:spPr>
          <a:xfrm>
            <a:off x="3344996" y="5928503"/>
            <a:ext cx="8335282" cy="1504157"/>
          </a:xfrm>
          <a:prstGeom prst="rect">
            <a:avLst/>
          </a:prstGeom>
          <a:blipFill>
            <a:blip r:embed="rId4"/>
          </a:blip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spAutoFit/>
          </a:bodyPr>
          <a:lstStyle>
            <a:lvl1pPr algn="ctr">
              <a:defRPr>
                <a:solidFill>
                  <a:srgbClr val="FFFFFF"/>
                </a:solidFill>
              </a:defRPr>
            </a:lvl1pPr>
          </a:lstStyle>
          <a:p>
            <a:pPr/>
            <a:r>
              <a:t>How should an RL agent collect off-policy data?</a:t>
            </a:r>
          </a:p>
        </p:txBody>
      </p:sp>
      <p:sp>
        <p:nvSpPr>
          <p:cNvPr id="743" name="Shape 743"/>
          <p:cNvSpPr/>
          <p:nvPr/>
        </p:nvSpPr>
        <p:spPr>
          <a:xfrm>
            <a:off x="3344997" y="7999801"/>
            <a:ext cx="8335280" cy="1504157"/>
          </a:xfrm>
          <a:prstGeom prst="rect">
            <a:avLst/>
          </a:prstGeom>
          <a:blipFill>
            <a:blip r:embed="rId4"/>
          </a:blip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spAutoFit/>
          </a:bodyPr>
          <a:lstStyle>
            <a:lvl1pPr algn="ctr">
              <a:defRPr>
                <a:solidFill>
                  <a:srgbClr val="FFFFFF"/>
                </a:solidFill>
              </a:defRPr>
            </a:lvl1pPr>
          </a:lstStyle>
          <a:p>
            <a:pPr/>
            <a:r>
              <a:t>How can an RL agent use simulated data?</a:t>
            </a:r>
          </a:p>
        </p:txBody>
      </p:sp>
      <p:sp>
        <p:nvSpPr>
          <p:cNvPr id="744" name="Shape 744"/>
          <p:cNvSpPr/>
          <p:nvPr/>
        </p:nvSpPr>
        <p:spPr>
          <a:xfrm>
            <a:off x="13095834" y="7999801"/>
            <a:ext cx="8335282" cy="1504157"/>
          </a:xfrm>
          <a:prstGeom prst="rect">
            <a:avLst/>
          </a:prstGeom>
          <a:blipFill>
            <a:blip r:embed="rId4"/>
          </a:blip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spAutoFit/>
          </a:bodyPr>
          <a:lstStyle>
            <a:lvl1pPr algn="ctr">
              <a:defRPr>
                <a:solidFill>
                  <a:srgbClr val="FFFFFF"/>
                </a:solidFill>
              </a:defRPr>
            </a:lvl1pPr>
          </a:lstStyle>
          <a:p>
            <a:pPr/>
            <a:r>
              <a:t>How can an RL agent combine simulated and off-policy data?</a:t>
            </a:r>
          </a:p>
        </p:txBody>
      </p:sp>
    </p:spTree>
  </p:cSld>
  <p:clrMapOvr>
    <a:masterClrMapping/>
  </p:clrMapOvr>
  <p:transition xmlns:p14="http://schemas.microsoft.com/office/powerpoint/2010/main" spd="med" advClick="1" p14:dur="1000"/>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6" name="Shape 746"/>
          <p:cNvSpPr/>
          <p:nvPr/>
        </p:nvSpPr>
        <p:spPr>
          <a:xfrm>
            <a:off x="1689100" y="952500"/>
            <a:ext cx="21005800" cy="2286000"/>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a:defRPr sz="10800"/>
            </a:lvl1pPr>
          </a:lstStyle>
          <a:p>
            <a:pPr/>
            <a:r>
              <a:t>Future Directions</a:t>
            </a:r>
          </a:p>
        </p:txBody>
      </p:sp>
      <p:sp>
        <p:nvSpPr>
          <p:cNvPr id="747" name="Shape 747"/>
          <p:cNvSpPr/>
          <p:nvPr>
            <p:ph type="body" idx="4294967295"/>
          </p:nvPr>
        </p:nvSpPr>
        <p:spPr>
          <a:xfrm>
            <a:off x="1689100" y="2629802"/>
            <a:ext cx="21005800" cy="9207501"/>
          </a:xfrm>
          <a:prstGeom prst="rect">
            <a:avLst/>
          </a:prstGeom>
        </p:spPr>
        <p:txBody>
          <a:bodyPr/>
          <a:lstStyle/>
          <a:p>
            <a:pPr marL="917222" indent="-917222">
              <a:lnSpc>
                <a:spcPct val="200000"/>
              </a:lnSpc>
              <a:spcBef>
                <a:spcPts val="2000"/>
              </a:spcBef>
              <a:buSzPct val="100000"/>
              <a:buAutoNum type="arabicPeriod" startAt="1"/>
            </a:pPr>
            <a:r>
              <a:t>Hierarchical sim-to-real.</a:t>
            </a:r>
          </a:p>
          <a:p>
            <a:pPr marL="917222" indent="-917222">
              <a:lnSpc>
                <a:spcPct val="200000"/>
              </a:lnSpc>
              <a:spcBef>
                <a:spcPts val="2000"/>
              </a:spcBef>
              <a:buSzPct val="100000"/>
              <a:buAutoNum type="arabicPeriod" startAt="1"/>
            </a:pPr>
            <a:r>
              <a:t>Optimal sampling for regression importance sampling.</a:t>
            </a:r>
          </a:p>
          <a:p>
            <a:pPr marL="917222" indent="-917222">
              <a:lnSpc>
                <a:spcPct val="200000"/>
              </a:lnSpc>
              <a:spcBef>
                <a:spcPts val="2000"/>
              </a:spcBef>
              <a:buSzPct val="100000"/>
              <a:buAutoNum type="arabicPeriod" startAt="1"/>
            </a:pPr>
            <a:r>
              <a:t>From policy value estimation to policy evaluation.</a:t>
            </a:r>
          </a:p>
        </p:txBody>
      </p:sp>
    </p:spTree>
  </p:cSld>
  <p:clrMapOvr>
    <a:masterClrMapping/>
  </p:clrMapOvr>
  <p:transition xmlns:p14="http://schemas.microsoft.com/office/powerpoint/2010/main" spd="slow" advClick="1" p14:dur="125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74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74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74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747">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47" grpId="1"/>
    </p:bldLst>
  </p:timing>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9" name="Shape 74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50" name="Shape 750"/>
          <p:cNvSpPr/>
          <p:nvPr/>
        </p:nvSpPr>
        <p:spPr>
          <a:xfrm>
            <a:off x="1689100" y="952500"/>
            <a:ext cx="21005800" cy="2286000"/>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a:defRPr sz="10800"/>
            </a:lvl1pPr>
          </a:lstStyle>
          <a:p>
            <a:pPr/>
            <a:r>
              <a:t>Learning in an abstract simulation</a:t>
            </a:r>
          </a:p>
        </p:txBody>
      </p:sp>
      <p:pic>
        <p:nvPicPr>
          <p:cNvPr id="751" name="pasted-image.png"/>
          <p:cNvPicPr>
            <a:picLocks noChangeAspect="1"/>
          </p:cNvPicPr>
          <p:nvPr/>
        </p:nvPicPr>
        <p:blipFill>
          <a:blip r:embed="rId3">
            <a:extLst/>
          </a:blip>
          <a:stretch>
            <a:fillRect/>
          </a:stretch>
        </p:blipFill>
        <p:spPr>
          <a:xfrm>
            <a:off x="14794630" y="3860948"/>
            <a:ext cx="7427402" cy="7394391"/>
          </a:xfrm>
          <a:prstGeom prst="rect">
            <a:avLst/>
          </a:prstGeom>
          <a:ln w="3175">
            <a:miter lim="400000"/>
          </a:ln>
        </p:spPr>
      </p:pic>
      <p:pic>
        <p:nvPicPr>
          <p:cNvPr id="752" name="pasted-image.png"/>
          <p:cNvPicPr>
            <a:picLocks noChangeAspect="1"/>
          </p:cNvPicPr>
          <p:nvPr/>
        </p:nvPicPr>
        <p:blipFill>
          <a:blip r:embed="rId4">
            <a:extLst/>
          </a:blip>
          <a:stretch>
            <a:fillRect/>
          </a:stretch>
        </p:blipFill>
        <p:spPr>
          <a:xfrm>
            <a:off x="1736184" y="4362215"/>
            <a:ext cx="8722222" cy="6391857"/>
          </a:xfrm>
          <a:prstGeom prst="rect">
            <a:avLst/>
          </a:prstGeom>
          <a:ln w="3175">
            <a:miter lim="400000"/>
          </a:ln>
        </p:spPr>
      </p:pic>
      <p:sp>
        <p:nvSpPr>
          <p:cNvPr id="753" name="Shape 753"/>
          <p:cNvSpPr/>
          <p:nvPr/>
        </p:nvSpPr>
        <p:spPr>
          <a:xfrm rot="18900000">
            <a:off x="11303558" y="3011321"/>
            <a:ext cx="2773534" cy="2574762"/>
          </a:xfrm>
          <a:custGeom>
            <a:avLst/>
            <a:gdLst/>
            <a:ahLst/>
            <a:cxnLst>
              <a:cxn ang="0">
                <a:pos x="wd2" y="hd2"/>
              </a:cxn>
              <a:cxn ang="5400000">
                <a:pos x="wd2" y="hd2"/>
              </a:cxn>
              <a:cxn ang="10800000">
                <a:pos x="wd2" y="hd2"/>
              </a:cxn>
              <a:cxn ang="16200000">
                <a:pos x="wd2" y="hd2"/>
              </a:cxn>
            </a:cxnLst>
            <a:rect l="0" t="0" r="r" b="b"/>
            <a:pathLst>
              <a:path w="21475" h="21063" fill="norm" stroke="1" extrusionOk="0">
                <a:moveTo>
                  <a:pt x="0" y="104"/>
                </a:moveTo>
                <a:cubicBezTo>
                  <a:pt x="6026" y="-537"/>
                  <a:pt x="11993" y="1806"/>
                  <a:pt x="16159" y="6450"/>
                </a:cubicBezTo>
                <a:cubicBezTo>
                  <a:pt x="19690" y="10386"/>
                  <a:pt x="21600" y="15641"/>
                  <a:pt x="21469" y="21063"/>
                </a:cubicBezTo>
              </a:path>
            </a:pathLst>
          </a:custGeom>
          <a:ln w="190500">
            <a:solidFill>
              <a:srgbClr val="000000"/>
            </a:solidFill>
            <a:miter lim="400000"/>
            <a:tailEnd type="triangle"/>
          </a:ln>
        </p:spPr>
        <p:txBody>
          <a:bodyPr lIns="50800" tIns="50800" rIns="50800" bIns="50800" anchor="ctr"/>
          <a:lstStyle/>
          <a:p>
            <a:pPr algn="ctr" defTabSz="825500">
              <a:defRPr sz="3200"/>
            </a:pPr>
          </a:p>
        </p:txBody>
      </p:sp>
      <p:sp>
        <p:nvSpPr>
          <p:cNvPr id="754" name="Shape 754"/>
          <p:cNvSpPr/>
          <p:nvPr/>
        </p:nvSpPr>
        <p:spPr>
          <a:xfrm rot="7935129">
            <a:off x="11237046" y="9857495"/>
            <a:ext cx="2773534" cy="2574762"/>
          </a:xfrm>
          <a:custGeom>
            <a:avLst/>
            <a:gdLst/>
            <a:ahLst/>
            <a:cxnLst>
              <a:cxn ang="0">
                <a:pos x="wd2" y="hd2"/>
              </a:cxn>
              <a:cxn ang="5400000">
                <a:pos x="wd2" y="hd2"/>
              </a:cxn>
              <a:cxn ang="10800000">
                <a:pos x="wd2" y="hd2"/>
              </a:cxn>
              <a:cxn ang="16200000">
                <a:pos x="wd2" y="hd2"/>
              </a:cxn>
            </a:cxnLst>
            <a:rect l="0" t="0" r="r" b="b"/>
            <a:pathLst>
              <a:path w="21475" h="21063" fill="norm" stroke="1" extrusionOk="0">
                <a:moveTo>
                  <a:pt x="0" y="104"/>
                </a:moveTo>
                <a:cubicBezTo>
                  <a:pt x="6026" y="-537"/>
                  <a:pt x="11993" y="1806"/>
                  <a:pt x="16159" y="6450"/>
                </a:cubicBezTo>
                <a:cubicBezTo>
                  <a:pt x="19690" y="10386"/>
                  <a:pt x="21600" y="15641"/>
                  <a:pt x="21469" y="21063"/>
                </a:cubicBezTo>
              </a:path>
            </a:pathLst>
          </a:custGeom>
          <a:ln w="190500">
            <a:solidFill>
              <a:srgbClr val="000000"/>
            </a:solidFill>
            <a:miter lim="400000"/>
            <a:tailEnd type="triangle"/>
          </a:ln>
        </p:spPr>
        <p:txBody>
          <a:bodyPr lIns="50800" tIns="50800" rIns="50800" bIns="50800" anchor="ctr"/>
          <a:lstStyle/>
          <a:p>
            <a:pPr algn="ctr" defTabSz="825500">
              <a:defRPr sz="3200"/>
            </a:pPr>
          </a:p>
        </p:txBody>
      </p:sp>
    </p:spTree>
  </p:cSld>
  <p:clrMapOvr>
    <a:masterClrMapping/>
  </p:clrMapOvr>
  <p:transition xmlns:p14="http://schemas.microsoft.com/office/powerpoint/2010/main" spd="slow" advClick="1" p14:dur="125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7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7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51" grpId="1"/>
      <p:bldP build="whole" bldLvl="1" animBg="1" rev="0" advAuto="0" spid="754" grpId="3"/>
      <p:bldP build="whole" bldLvl="1" animBg="1" rev="0" advAuto="0" spid="753" grpId="2"/>
    </p:bldLst>
  </p:timing>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8" name="Shape 75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59" name="Shape 759"/>
          <p:cNvSpPr/>
          <p:nvPr/>
        </p:nvSpPr>
        <p:spPr>
          <a:xfrm>
            <a:off x="1689100" y="952500"/>
            <a:ext cx="21005800" cy="2286000"/>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defTabSz="542210">
              <a:defRPr sz="7128"/>
            </a:lvl1pPr>
          </a:lstStyle>
          <a:p>
            <a:pPr/>
            <a:r>
              <a:t>Optimal sampling for regression importance sampling</a:t>
            </a:r>
          </a:p>
        </p:txBody>
      </p:sp>
      <p:sp>
        <p:nvSpPr>
          <p:cNvPr id="760" name="Shape 760"/>
          <p:cNvSpPr/>
          <p:nvPr/>
        </p:nvSpPr>
        <p:spPr>
          <a:xfrm>
            <a:off x="1370654" y="7756921"/>
            <a:ext cx="10919962" cy="805658"/>
          </a:xfrm>
          <a:prstGeom prst="rect">
            <a:avLst/>
          </a:prstGeom>
          <a:ln w="3175">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p>
            <a:pPr/>
            <a:r>
              <a:t>50-armed bandit with stochastic rewards.</a:t>
            </a:r>
          </a:p>
        </p:txBody>
      </p:sp>
      <p:pic>
        <p:nvPicPr>
          <p:cNvPr id="761" name="bandit-blank.png"/>
          <p:cNvPicPr>
            <a:picLocks noChangeAspect="1"/>
          </p:cNvPicPr>
          <p:nvPr/>
        </p:nvPicPr>
        <p:blipFill>
          <a:blip r:embed="rId2">
            <a:extLst/>
          </a:blip>
          <a:stretch>
            <a:fillRect/>
          </a:stretch>
        </p:blipFill>
        <p:spPr>
          <a:xfrm>
            <a:off x="12837831" y="3392186"/>
            <a:ext cx="10727019" cy="9535128"/>
          </a:xfrm>
          <a:prstGeom prst="rect">
            <a:avLst/>
          </a:prstGeom>
          <a:ln w="3175">
            <a:miter lim="400000"/>
          </a:ln>
        </p:spPr>
      </p:pic>
      <p:pic>
        <p:nvPicPr>
          <p:cNvPr id="762" name="bandit-mc.png"/>
          <p:cNvPicPr>
            <a:picLocks noChangeAspect="1"/>
          </p:cNvPicPr>
          <p:nvPr/>
        </p:nvPicPr>
        <p:blipFill>
          <a:blip r:embed="rId3">
            <a:extLst/>
          </a:blip>
          <a:stretch>
            <a:fillRect/>
          </a:stretch>
        </p:blipFill>
        <p:spPr>
          <a:xfrm>
            <a:off x="12837831" y="3392186"/>
            <a:ext cx="10727019" cy="9535128"/>
          </a:xfrm>
          <a:prstGeom prst="rect">
            <a:avLst/>
          </a:prstGeom>
          <a:ln w="3175">
            <a:miter lim="400000"/>
          </a:ln>
        </p:spPr>
      </p:pic>
      <p:pic>
        <p:nvPicPr>
          <p:cNvPr id="763" name="bandit-opt-is.png"/>
          <p:cNvPicPr>
            <a:picLocks noChangeAspect="1"/>
          </p:cNvPicPr>
          <p:nvPr/>
        </p:nvPicPr>
        <p:blipFill>
          <a:blip r:embed="rId4">
            <a:extLst/>
          </a:blip>
          <a:stretch>
            <a:fillRect/>
          </a:stretch>
        </p:blipFill>
        <p:spPr>
          <a:xfrm>
            <a:off x="12837831" y="3392186"/>
            <a:ext cx="10727019" cy="9535128"/>
          </a:xfrm>
          <a:prstGeom prst="rect">
            <a:avLst/>
          </a:prstGeom>
          <a:ln w="3175">
            <a:miter lim="400000"/>
          </a:ln>
        </p:spPr>
      </p:pic>
      <p:pic>
        <p:nvPicPr>
          <p:cNvPr id="764" name="bandit-ris.png"/>
          <p:cNvPicPr>
            <a:picLocks noChangeAspect="1"/>
          </p:cNvPicPr>
          <p:nvPr/>
        </p:nvPicPr>
        <p:blipFill>
          <a:blip r:embed="rId5">
            <a:extLst/>
          </a:blip>
          <a:stretch>
            <a:fillRect/>
          </a:stretch>
        </p:blipFill>
        <p:spPr>
          <a:xfrm>
            <a:off x="12837832" y="3392186"/>
            <a:ext cx="10727018" cy="9535128"/>
          </a:xfrm>
          <a:prstGeom prst="rect">
            <a:avLst/>
          </a:prstGeom>
          <a:ln w="3175">
            <a:miter lim="400000"/>
          </a:ln>
        </p:spPr>
      </p:pic>
      <p:pic>
        <p:nvPicPr>
          <p:cNvPr id="765" name="bandit-ris-opt.png"/>
          <p:cNvPicPr>
            <a:picLocks noChangeAspect="1"/>
          </p:cNvPicPr>
          <p:nvPr/>
        </p:nvPicPr>
        <p:blipFill>
          <a:blip r:embed="rId6">
            <a:extLst/>
          </a:blip>
          <a:stretch>
            <a:fillRect/>
          </a:stretch>
        </p:blipFill>
        <p:spPr>
          <a:xfrm>
            <a:off x="12837831" y="3392186"/>
            <a:ext cx="10727019" cy="9535128"/>
          </a:xfrm>
          <a:prstGeom prst="rect">
            <a:avLst/>
          </a:prstGeom>
          <a:ln w="3175">
            <a:miter lim="400000"/>
          </a:ln>
        </p:spPr>
      </p:pic>
      <p:pic>
        <p:nvPicPr>
          <p:cNvPr id="766" name="bandit-ris-ucb.png"/>
          <p:cNvPicPr>
            <a:picLocks noChangeAspect="1"/>
          </p:cNvPicPr>
          <p:nvPr/>
        </p:nvPicPr>
        <p:blipFill>
          <a:blip r:embed="rId7">
            <a:extLst/>
          </a:blip>
          <a:stretch>
            <a:fillRect/>
          </a:stretch>
        </p:blipFill>
        <p:spPr>
          <a:xfrm>
            <a:off x="12837831" y="3392186"/>
            <a:ext cx="10727019" cy="9535128"/>
          </a:xfrm>
          <a:prstGeom prst="rect">
            <a:avLst/>
          </a:prstGeom>
          <a:ln w="3175">
            <a:miter lim="400000"/>
          </a:ln>
        </p:spPr>
      </p:pic>
      <p:sp>
        <p:nvSpPr>
          <p:cNvPr id="767" name="Shape 767"/>
          <p:cNvSpPr/>
          <p:nvPr/>
        </p:nvSpPr>
        <p:spPr>
          <a:xfrm>
            <a:off x="2312638" y="10068321"/>
            <a:ext cx="8874094" cy="1504158"/>
          </a:xfrm>
          <a:prstGeom prst="rect">
            <a:avLst/>
          </a:prstGeom>
          <a:ln w="3175">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lvl1pPr algn="ctr"/>
          </a:lstStyle>
          <a:p>
            <a:pPr/>
            <a:r>
              <a:t>RIS needs to observe every arm!</a:t>
            </a:r>
          </a:p>
        </p:txBody>
      </p:sp>
      <p:pic>
        <p:nvPicPr>
          <p:cNvPr id="768" name="pasted-image.pdf"/>
          <p:cNvPicPr>
            <a:picLocks noChangeAspect="1"/>
          </p:cNvPicPr>
          <p:nvPr/>
        </p:nvPicPr>
        <p:blipFill>
          <a:blip r:embed="rId8">
            <a:extLst/>
          </a:blip>
          <a:stretch>
            <a:fillRect/>
          </a:stretch>
        </p:blipFill>
        <p:spPr>
          <a:xfrm>
            <a:off x="3350045" y="3985836"/>
            <a:ext cx="6961180" cy="1681897"/>
          </a:xfrm>
          <a:prstGeom prst="rect">
            <a:avLst/>
          </a:prstGeom>
          <a:ln w="3175">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7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762"/>
                                        </p:tgtEl>
                                        <p:attrNameLst>
                                          <p:attrName>style.visibility</p:attrName>
                                        </p:attrNameLst>
                                      </p:cBhvr>
                                      <p:to>
                                        <p:strVal val="visible"/>
                                      </p:to>
                                    </p:set>
                                  </p:childTnLst>
                                </p:cTn>
                              </p:par>
                            </p:childTnLst>
                          </p:cTn>
                        </p:par>
                        <p:par>
                          <p:cTn id="15" fill="hold">
                            <p:stCondLst>
                              <p:cond delay="0"/>
                            </p:stCondLst>
                            <p:childTnLst>
                              <p:par>
                                <p:cTn id="16" presetClass="exit" nodeType="afterEffect" presetSubtype="0" presetID="1" grpId="4" fill="hold">
                                  <p:stCondLst>
                                    <p:cond delay="0"/>
                                  </p:stCondLst>
                                  <p:iterate type="el" backwards="0">
                                    <p:tmAbs val="0"/>
                                  </p:iterate>
                                  <p:childTnLst>
                                    <p:set>
                                      <p:cBhvr>
                                        <p:cTn id="17" fill="hold">
                                          <p:stCondLst>
                                            <p:cond delay="0"/>
                                          </p:stCondLst>
                                        </p:cTn>
                                        <p:tgtEl>
                                          <p:spTgt spid="76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Class="exit" nodeType="clickEffect" presetSubtype="0" presetID="1" grpId="5" fill="hold">
                                  <p:stCondLst>
                                    <p:cond delay="0"/>
                                  </p:stCondLst>
                                  <p:iterate type="el" backwards="0">
                                    <p:tmAbs val="0"/>
                                  </p:iterate>
                                  <p:childTnLst>
                                    <p:set>
                                      <p:cBhvr>
                                        <p:cTn id="21" fill="hold">
                                          <p:stCondLst>
                                            <p:cond delay="0"/>
                                          </p:stCondLst>
                                        </p:cTn>
                                        <p:tgtEl>
                                          <p:spTgt spid="762"/>
                                        </p:tgtEl>
                                        <p:attrNameLst>
                                          <p:attrName>style.visibility</p:attrName>
                                        </p:attrNameLst>
                                      </p:cBhvr>
                                      <p:to>
                                        <p:strVal val="hidden"/>
                                      </p:to>
                                    </p:set>
                                  </p:childTnLst>
                                </p:cTn>
                              </p:par>
                            </p:childTnLst>
                          </p:cTn>
                        </p:par>
                        <p:par>
                          <p:cTn id="22" fill="hold">
                            <p:stCondLst>
                              <p:cond delay="0"/>
                            </p:stCondLst>
                            <p:childTnLst>
                              <p:par>
                                <p:cTn id="23" presetClass="entr" nodeType="afterEffect" presetSubtype="0" presetID="1" grpId="6" fill="hold">
                                  <p:stCondLst>
                                    <p:cond delay="0"/>
                                  </p:stCondLst>
                                  <p:iterate type="el" backwards="0">
                                    <p:tmAbs val="0"/>
                                  </p:iterate>
                                  <p:childTnLst>
                                    <p:set>
                                      <p:cBhvr>
                                        <p:cTn id="24" fill="hold"/>
                                        <p:tgtEl>
                                          <p:spTgt spid="76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xit" nodeType="clickEffect" presetSubtype="0" presetID="1" grpId="7" fill="hold">
                                  <p:stCondLst>
                                    <p:cond delay="0"/>
                                  </p:stCondLst>
                                  <p:iterate type="el" backwards="0">
                                    <p:tmAbs val="0"/>
                                  </p:iterate>
                                  <p:childTnLst>
                                    <p:set>
                                      <p:cBhvr>
                                        <p:cTn id="28" fill="hold">
                                          <p:stCondLst>
                                            <p:cond delay="0"/>
                                          </p:stCondLst>
                                        </p:cTn>
                                        <p:tgtEl>
                                          <p:spTgt spid="763"/>
                                        </p:tgtEl>
                                        <p:attrNameLst>
                                          <p:attrName>style.visibility</p:attrName>
                                        </p:attrNameLst>
                                      </p:cBhvr>
                                      <p:to>
                                        <p:strVal val="hidden"/>
                                      </p:to>
                                    </p:set>
                                  </p:childTnLst>
                                </p:cTn>
                              </p:par>
                            </p:childTnLst>
                          </p:cTn>
                        </p:par>
                        <p:par>
                          <p:cTn id="29" fill="hold">
                            <p:stCondLst>
                              <p:cond delay="0"/>
                            </p:stCondLst>
                            <p:childTnLst>
                              <p:par>
                                <p:cTn id="30" presetClass="entr" nodeType="afterEffect" presetSubtype="0" presetID="1" grpId="8" fill="hold">
                                  <p:stCondLst>
                                    <p:cond delay="0"/>
                                  </p:stCondLst>
                                  <p:iterate type="el" backwards="0">
                                    <p:tmAbs val="0"/>
                                  </p:iterate>
                                  <p:childTnLst>
                                    <p:set>
                                      <p:cBhvr>
                                        <p:cTn id="31" fill="hold"/>
                                        <p:tgtEl>
                                          <p:spTgt spid="76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0" presetID="1" grpId="9" fill="hold">
                                  <p:stCondLst>
                                    <p:cond delay="0"/>
                                  </p:stCondLst>
                                  <p:iterate type="el" backwards="0">
                                    <p:tmAbs val="0"/>
                                  </p:iterate>
                                  <p:childTnLst>
                                    <p:set>
                                      <p:cBhvr>
                                        <p:cTn id="35" fill="hold"/>
                                        <p:tgtEl>
                                          <p:spTgt spid="76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Class="exit" nodeType="clickEffect" presetSubtype="0" presetID="1" grpId="10" fill="hold">
                                  <p:stCondLst>
                                    <p:cond delay="0"/>
                                  </p:stCondLst>
                                  <p:iterate type="el" backwards="0">
                                    <p:tmAbs val="0"/>
                                  </p:iterate>
                                  <p:childTnLst>
                                    <p:set>
                                      <p:cBhvr>
                                        <p:cTn id="39" fill="hold">
                                          <p:stCondLst>
                                            <p:cond delay="0"/>
                                          </p:stCondLst>
                                        </p:cTn>
                                        <p:tgtEl>
                                          <p:spTgt spid="764"/>
                                        </p:tgtEl>
                                        <p:attrNameLst>
                                          <p:attrName>style.visibility</p:attrName>
                                        </p:attrNameLst>
                                      </p:cBhvr>
                                      <p:to>
                                        <p:strVal val="hidden"/>
                                      </p:to>
                                    </p:set>
                                  </p:childTnLst>
                                </p:cTn>
                              </p:par>
                            </p:childTnLst>
                          </p:cTn>
                        </p:par>
                        <p:par>
                          <p:cTn id="40" fill="hold">
                            <p:stCondLst>
                              <p:cond delay="0"/>
                            </p:stCondLst>
                            <p:childTnLst>
                              <p:par>
                                <p:cTn id="41" presetClass="entr" nodeType="afterEffect" presetSubtype="0" presetID="1" grpId="11" fill="hold">
                                  <p:stCondLst>
                                    <p:cond delay="0"/>
                                  </p:stCondLst>
                                  <p:iterate type="el" backwards="0">
                                    <p:tmAbs val="0"/>
                                  </p:iterate>
                                  <p:childTnLst>
                                    <p:set>
                                      <p:cBhvr>
                                        <p:cTn id="42" fill="hold"/>
                                        <p:tgtEl>
                                          <p:spTgt spid="76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Class="exit" nodeType="clickEffect" presetSubtype="0" presetID="1" grpId="12" fill="hold">
                                  <p:stCondLst>
                                    <p:cond delay="0"/>
                                  </p:stCondLst>
                                  <p:iterate type="el" backwards="0">
                                    <p:tmAbs val="0"/>
                                  </p:iterate>
                                  <p:childTnLst>
                                    <p:set>
                                      <p:cBhvr>
                                        <p:cTn id="46" fill="hold">
                                          <p:stCondLst>
                                            <p:cond delay="0"/>
                                          </p:stCondLst>
                                        </p:cTn>
                                        <p:tgtEl>
                                          <p:spTgt spid="765"/>
                                        </p:tgtEl>
                                        <p:attrNameLst>
                                          <p:attrName>style.visibility</p:attrName>
                                        </p:attrNameLst>
                                      </p:cBhvr>
                                      <p:to>
                                        <p:strVal val="hidden"/>
                                      </p:to>
                                    </p:set>
                                  </p:childTnLst>
                                </p:cTn>
                              </p:par>
                            </p:childTnLst>
                          </p:cTn>
                        </p:par>
                        <p:par>
                          <p:cTn id="47" fill="hold">
                            <p:stCondLst>
                              <p:cond delay="0"/>
                            </p:stCondLst>
                            <p:childTnLst>
                              <p:par>
                                <p:cTn id="48" presetClass="entr" nodeType="afterEffect" presetSubtype="0" presetID="1" grpId="13" fill="hold">
                                  <p:stCondLst>
                                    <p:cond delay="0"/>
                                  </p:stCondLst>
                                  <p:iterate type="el" backwards="0">
                                    <p:tmAbs val="0"/>
                                  </p:iterate>
                                  <p:childTnLst>
                                    <p:set>
                                      <p:cBhvr>
                                        <p:cTn id="49" fill="hold"/>
                                        <p:tgtEl>
                                          <p:spTgt spid="7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64" grpId="8"/>
      <p:bldP build="whole" bldLvl="1" animBg="1" rev="0" advAuto="0" spid="764" grpId="10"/>
      <p:bldP build="whole" bldLvl="1" animBg="1" rev="0" advAuto="0" spid="765" grpId="12"/>
      <p:bldP build="whole" bldLvl="1" animBg="1" rev="0" advAuto="0" spid="766" grpId="13"/>
      <p:bldP build="whole" bldLvl="1" animBg="1" rev="0" advAuto="0" spid="761" grpId="2"/>
      <p:bldP build="whole" bldLvl="1" animBg="1" rev="0" advAuto="0" spid="760" grpId="1"/>
      <p:bldP build="whole" bldLvl="1" animBg="1" rev="0" advAuto="0" spid="761" grpId="4"/>
      <p:bldP build="whole" bldLvl="1" animBg="1" rev="0" advAuto="0" spid="762" grpId="3"/>
      <p:bldP build="whole" bldLvl="1" animBg="1" rev="0" advAuto="0" spid="762" grpId="5"/>
      <p:bldP build="whole" bldLvl="1" animBg="1" rev="0" advAuto="0" spid="767" grpId="9"/>
      <p:bldP build="whole" bldLvl="1" animBg="1" rev="0" advAuto="0" spid="763" grpId="6"/>
      <p:bldP build="whole" bldLvl="1" animBg="1" rev="0" advAuto="0" spid="765" grpId="11"/>
      <p:bldP build="whole" bldLvl="1" animBg="1" rev="0" advAuto="0" spid="763" grpId="7"/>
    </p:bldLst>
  </p:timing>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0" name="Shape 77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71" name="Shape 771"/>
          <p:cNvSpPr/>
          <p:nvPr/>
        </p:nvSpPr>
        <p:spPr>
          <a:xfrm>
            <a:off x="1689100" y="952500"/>
            <a:ext cx="21005800" cy="2286000"/>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defTabSz="673655">
              <a:defRPr sz="8856"/>
            </a:lvl1pPr>
          </a:lstStyle>
          <a:p>
            <a:pPr/>
            <a:r>
              <a:t>Value function learning with RIS and BPG</a:t>
            </a:r>
          </a:p>
        </p:txBody>
      </p:sp>
      <p:sp>
        <p:nvSpPr>
          <p:cNvPr id="772" name="Shape 772"/>
          <p:cNvSpPr/>
          <p:nvPr/>
        </p:nvSpPr>
        <p:spPr>
          <a:xfrm>
            <a:off x="1840017" y="8966596"/>
            <a:ext cx="4243141" cy="805658"/>
          </a:xfrm>
          <a:prstGeom prst="rect">
            <a:avLst/>
          </a:prstGeom>
          <a:ln w="3175">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p>
            <a:pPr/>
            <a:r>
              <a:t>Collecting data:</a:t>
            </a:r>
          </a:p>
        </p:txBody>
      </p:sp>
      <p:sp>
        <p:nvSpPr>
          <p:cNvPr id="773" name="Shape 773"/>
          <p:cNvSpPr/>
          <p:nvPr/>
        </p:nvSpPr>
        <p:spPr>
          <a:xfrm>
            <a:off x="1846367" y="11023600"/>
            <a:ext cx="4232626" cy="805657"/>
          </a:xfrm>
          <a:prstGeom prst="rect">
            <a:avLst/>
          </a:prstGeom>
          <a:ln w="3175">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p>
            <a:pPr/>
            <a:r>
              <a:t>Weighting data:</a:t>
            </a:r>
          </a:p>
        </p:txBody>
      </p:sp>
      <p:sp>
        <p:nvSpPr>
          <p:cNvPr id="774" name="Shape 774"/>
          <p:cNvSpPr/>
          <p:nvPr/>
        </p:nvSpPr>
        <p:spPr>
          <a:xfrm>
            <a:off x="4089703" y="9956998"/>
            <a:ext cx="16191200" cy="805657"/>
          </a:xfrm>
          <a:prstGeom prst="rect">
            <a:avLst/>
          </a:prstGeom>
          <a:ln w="3175">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p>
            <a:pPr/>
            <a:r>
              <a:t>What is optimal behavior policy with changing value function?</a:t>
            </a:r>
          </a:p>
        </p:txBody>
      </p:sp>
      <p:sp>
        <p:nvSpPr>
          <p:cNvPr id="775" name="Shape 775"/>
          <p:cNvSpPr/>
          <p:nvPr/>
        </p:nvSpPr>
        <p:spPr>
          <a:xfrm>
            <a:off x="4887115" y="11854894"/>
            <a:ext cx="14609770" cy="805657"/>
          </a:xfrm>
          <a:prstGeom prst="rect">
            <a:avLst/>
          </a:prstGeom>
          <a:ln w="3175">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p>
            <a:pPr/>
            <a:r>
              <a:t>How to estimate behavior policy during online learning?</a:t>
            </a:r>
          </a:p>
        </p:txBody>
      </p:sp>
      <p:pic>
        <p:nvPicPr>
          <p:cNvPr id="776" name="pasted-image.pdf"/>
          <p:cNvPicPr>
            <a:picLocks noChangeAspect="1"/>
          </p:cNvPicPr>
          <p:nvPr/>
        </p:nvPicPr>
        <p:blipFill>
          <a:blip r:embed="rId3">
            <a:extLst/>
          </a:blip>
          <a:stretch>
            <a:fillRect/>
          </a:stretch>
        </p:blipFill>
        <p:spPr>
          <a:xfrm>
            <a:off x="6146452" y="6083300"/>
            <a:ext cx="12077701" cy="2159000"/>
          </a:xfrm>
          <a:prstGeom prst="rect">
            <a:avLst/>
          </a:prstGeom>
          <a:ln w="3175">
            <a:miter lim="400000"/>
          </a:ln>
        </p:spPr>
      </p:pic>
      <p:pic>
        <p:nvPicPr>
          <p:cNvPr id="777" name="pasted-image.pdf"/>
          <p:cNvPicPr>
            <a:picLocks noChangeAspect="1"/>
          </p:cNvPicPr>
          <p:nvPr/>
        </p:nvPicPr>
        <p:blipFill>
          <a:blip r:embed="rId4">
            <a:extLst/>
          </a:blip>
          <a:stretch>
            <a:fillRect/>
          </a:stretch>
        </p:blipFill>
        <p:spPr>
          <a:xfrm>
            <a:off x="5321300" y="4292203"/>
            <a:ext cx="13741400" cy="927101"/>
          </a:xfrm>
          <a:prstGeom prst="rect">
            <a:avLst/>
          </a:prstGeom>
          <a:ln w="3175">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7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7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7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7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7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73" grpId="5"/>
      <p:bldP build="whole" bldLvl="1" animBg="1" rev="0" advAuto="0" spid="775" grpId="6"/>
      <p:bldP build="whole" bldLvl="1" animBg="1" rev="0" advAuto="0" spid="772" grpId="3"/>
      <p:bldP build="whole" bldLvl="1" animBg="1" rev="0" advAuto="0" spid="777" grpId="1"/>
      <p:bldP build="whole" bldLvl="1" animBg="1" rev="0" advAuto="0" spid="774" grpId="4"/>
      <p:bldP build="whole" bldLvl="1" animBg="1" rev="0" advAuto="0" spid="776" grpId="2"/>
    </p:bldLst>
  </p:timing>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1" name="Shape 78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82" name="stone.jpg"/>
          <p:cNvPicPr>
            <a:picLocks noChangeAspect="1"/>
          </p:cNvPicPr>
          <p:nvPr/>
        </p:nvPicPr>
        <p:blipFill>
          <a:blip r:embed="rId3">
            <a:extLst/>
          </a:blip>
          <a:stretch>
            <a:fillRect/>
          </a:stretch>
        </p:blipFill>
        <p:spPr>
          <a:xfrm>
            <a:off x="1519088" y="3534802"/>
            <a:ext cx="4126401" cy="6200876"/>
          </a:xfrm>
          <a:prstGeom prst="rect">
            <a:avLst/>
          </a:prstGeom>
          <a:ln w="3175">
            <a:miter lim="400000"/>
          </a:ln>
        </p:spPr>
      </p:pic>
      <p:pic>
        <p:nvPicPr>
          <p:cNvPr id="783" name="niekum.jpg"/>
          <p:cNvPicPr>
            <a:picLocks noChangeAspect="1"/>
          </p:cNvPicPr>
          <p:nvPr/>
        </p:nvPicPr>
        <p:blipFill>
          <a:blip r:embed="rId4">
            <a:extLst/>
          </a:blip>
          <a:stretch>
            <a:fillRect/>
          </a:stretch>
        </p:blipFill>
        <p:spPr>
          <a:xfrm>
            <a:off x="6994573" y="3465776"/>
            <a:ext cx="4126401" cy="4126401"/>
          </a:xfrm>
          <a:prstGeom prst="rect">
            <a:avLst/>
          </a:prstGeom>
          <a:ln w="3175">
            <a:miter lim="400000"/>
          </a:ln>
        </p:spPr>
      </p:pic>
      <p:pic>
        <p:nvPicPr>
          <p:cNvPr id="784" name="thomas.jpg"/>
          <p:cNvPicPr>
            <a:picLocks noChangeAspect="1"/>
          </p:cNvPicPr>
          <p:nvPr/>
        </p:nvPicPr>
        <p:blipFill>
          <a:blip r:embed="rId5">
            <a:extLst/>
          </a:blip>
          <a:stretch>
            <a:fillRect/>
          </a:stretch>
        </p:blipFill>
        <p:spPr>
          <a:xfrm>
            <a:off x="12470057" y="3477641"/>
            <a:ext cx="4126401" cy="4126401"/>
          </a:xfrm>
          <a:prstGeom prst="rect">
            <a:avLst/>
          </a:prstGeom>
          <a:ln w="3175">
            <a:miter lim="400000"/>
          </a:ln>
        </p:spPr>
      </p:pic>
      <p:pic>
        <p:nvPicPr>
          <p:cNvPr id="785" name="nsf.jpg"/>
          <p:cNvPicPr>
            <a:picLocks noChangeAspect="1"/>
          </p:cNvPicPr>
          <p:nvPr/>
        </p:nvPicPr>
        <p:blipFill>
          <a:blip r:embed="rId6">
            <a:extLst/>
          </a:blip>
          <a:stretch>
            <a:fillRect/>
          </a:stretch>
        </p:blipFill>
        <p:spPr>
          <a:xfrm>
            <a:off x="9902873" y="8742536"/>
            <a:ext cx="3590233" cy="3590233"/>
          </a:xfrm>
          <a:prstGeom prst="rect">
            <a:avLst/>
          </a:prstGeom>
          <a:ln w="3175">
            <a:miter lim="400000"/>
          </a:ln>
        </p:spPr>
      </p:pic>
      <p:sp>
        <p:nvSpPr>
          <p:cNvPr id="786" name="Shape 786"/>
          <p:cNvSpPr/>
          <p:nvPr/>
        </p:nvSpPr>
        <p:spPr>
          <a:xfrm>
            <a:off x="2012495" y="9728894"/>
            <a:ext cx="3139587" cy="805657"/>
          </a:xfrm>
          <a:prstGeom prst="rect">
            <a:avLst/>
          </a:prstGeom>
          <a:ln w="3175">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p>
            <a:pPr/>
            <a:r>
              <a:t>Peter Stone</a:t>
            </a:r>
          </a:p>
        </p:txBody>
      </p:sp>
      <p:sp>
        <p:nvSpPr>
          <p:cNvPr id="787" name="Shape 787"/>
          <p:cNvSpPr/>
          <p:nvPr/>
        </p:nvSpPr>
        <p:spPr>
          <a:xfrm>
            <a:off x="7179814" y="7615418"/>
            <a:ext cx="3755918" cy="1504158"/>
          </a:xfrm>
          <a:prstGeom prst="rect">
            <a:avLst/>
          </a:prstGeom>
          <a:ln w="3175">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p>
            <a:pPr/>
            <a:r>
              <a:t>Scott Niekum</a:t>
            </a:r>
          </a:p>
        </p:txBody>
      </p:sp>
      <p:sp>
        <p:nvSpPr>
          <p:cNvPr id="788" name="Shape 788"/>
          <p:cNvSpPr/>
          <p:nvPr/>
        </p:nvSpPr>
        <p:spPr>
          <a:xfrm>
            <a:off x="12801348" y="7627283"/>
            <a:ext cx="3463818" cy="1504157"/>
          </a:xfrm>
          <a:prstGeom prst="rect">
            <a:avLst/>
          </a:prstGeom>
          <a:ln w="3175">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p>
            <a:pPr/>
            <a:r>
              <a:t>Phil Thomas</a:t>
            </a:r>
          </a:p>
        </p:txBody>
      </p:sp>
      <p:sp>
        <p:nvSpPr>
          <p:cNvPr id="789" name="Shape 789"/>
          <p:cNvSpPr/>
          <p:nvPr/>
        </p:nvSpPr>
        <p:spPr>
          <a:xfrm>
            <a:off x="1689100" y="952500"/>
            <a:ext cx="21005800" cy="2286000"/>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a:defRPr sz="10800"/>
            </a:lvl1pPr>
          </a:lstStyle>
          <a:p>
            <a:pPr/>
            <a:r>
              <a:t>Acknowledgments</a:t>
            </a:r>
          </a:p>
        </p:txBody>
      </p:sp>
      <p:pic>
        <p:nvPicPr>
          <p:cNvPr id="790" name="ibm.png"/>
          <p:cNvPicPr>
            <a:picLocks noChangeAspect="1"/>
          </p:cNvPicPr>
          <p:nvPr/>
        </p:nvPicPr>
        <p:blipFill>
          <a:blip r:embed="rId7">
            <a:extLst/>
          </a:blip>
          <a:stretch>
            <a:fillRect/>
          </a:stretch>
        </p:blipFill>
        <p:spPr>
          <a:xfrm>
            <a:off x="15565175" y="9097798"/>
            <a:ext cx="2879709" cy="2879709"/>
          </a:xfrm>
          <a:prstGeom prst="rect">
            <a:avLst/>
          </a:prstGeom>
          <a:ln w="3175">
            <a:miter lim="400000"/>
          </a:ln>
        </p:spPr>
      </p:pic>
      <p:pic>
        <p:nvPicPr>
          <p:cNvPr id="791" name="xiang-headshot.jpg"/>
          <p:cNvPicPr>
            <a:picLocks noChangeAspect="1"/>
          </p:cNvPicPr>
          <p:nvPr/>
        </p:nvPicPr>
        <p:blipFill>
          <a:blip r:embed="rId8">
            <a:extLst/>
          </a:blip>
          <a:srcRect l="0" t="9540" r="1" b="0"/>
          <a:stretch>
            <a:fillRect/>
          </a:stretch>
        </p:blipFill>
        <p:spPr>
          <a:xfrm>
            <a:off x="17774854" y="3597629"/>
            <a:ext cx="4561682" cy="4126531"/>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10932" y="0"/>
                </a:moveTo>
                <a:cubicBezTo>
                  <a:pt x="9520" y="1"/>
                  <a:pt x="8951" y="263"/>
                  <a:pt x="7902" y="1398"/>
                </a:cubicBezTo>
                <a:cubicBezTo>
                  <a:pt x="7042" y="2328"/>
                  <a:pt x="6755" y="3117"/>
                  <a:pt x="6628" y="4898"/>
                </a:cubicBezTo>
                <a:cubicBezTo>
                  <a:pt x="6557" y="5901"/>
                  <a:pt x="6545" y="5936"/>
                  <a:pt x="6213" y="5978"/>
                </a:cubicBezTo>
                <a:cubicBezTo>
                  <a:pt x="5774" y="6034"/>
                  <a:pt x="5658" y="6487"/>
                  <a:pt x="5850" y="7407"/>
                </a:cubicBezTo>
                <a:cubicBezTo>
                  <a:pt x="6106" y="8634"/>
                  <a:pt x="6489" y="9447"/>
                  <a:pt x="6852" y="9534"/>
                </a:cubicBezTo>
                <a:cubicBezTo>
                  <a:pt x="7032" y="9578"/>
                  <a:pt x="7244" y="9636"/>
                  <a:pt x="7323" y="9663"/>
                </a:cubicBezTo>
                <a:cubicBezTo>
                  <a:pt x="7501" y="9722"/>
                  <a:pt x="8032" y="11530"/>
                  <a:pt x="7972" y="11873"/>
                </a:cubicBezTo>
                <a:cubicBezTo>
                  <a:pt x="7948" y="12010"/>
                  <a:pt x="7761" y="12225"/>
                  <a:pt x="7555" y="12351"/>
                </a:cubicBezTo>
                <a:cubicBezTo>
                  <a:pt x="7330" y="12488"/>
                  <a:pt x="7162" y="12714"/>
                  <a:pt x="7137" y="12914"/>
                </a:cubicBezTo>
                <a:cubicBezTo>
                  <a:pt x="7088" y="13314"/>
                  <a:pt x="6275" y="14283"/>
                  <a:pt x="5989" y="14283"/>
                </a:cubicBezTo>
                <a:cubicBezTo>
                  <a:pt x="5777" y="14283"/>
                  <a:pt x="5574" y="14484"/>
                  <a:pt x="5066" y="15189"/>
                </a:cubicBezTo>
                <a:cubicBezTo>
                  <a:pt x="4884" y="15442"/>
                  <a:pt x="4173" y="15946"/>
                  <a:pt x="3283" y="16454"/>
                </a:cubicBezTo>
                <a:cubicBezTo>
                  <a:pt x="1875" y="17256"/>
                  <a:pt x="695" y="18055"/>
                  <a:pt x="218" y="18527"/>
                </a:cubicBezTo>
                <a:cubicBezTo>
                  <a:pt x="37" y="18706"/>
                  <a:pt x="0" y="18984"/>
                  <a:pt x="0" y="20170"/>
                </a:cubicBezTo>
                <a:lnTo>
                  <a:pt x="0" y="21599"/>
                </a:lnTo>
                <a:lnTo>
                  <a:pt x="10804" y="21599"/>
                </a:lnTo>
                <a:lnTo>
                  <a:pt x="21600" y="21599"/>
                </a:lnTo>
                <a:lnTo>
                  <a:pt x="21600" y="21219"/>
                </a:lnTo>
                <a:lnTo>
                  <a:pt x="21572" y="19790"/>
                </a:lnTo>
                <a:lnTo>
                  <a:pt x="21538" y="17982"/>
                </a:lnTo>
                <a:lnTo>
                  <a:pt x="20976" y="17640"/>
                </a:lnTo>
                <a:cubicBezTo>
                  <a:pt x="17852" y="15735"/>
                  <a:pt x="17355" y="15378"/>
                  <a:pt x="17355" y="15035"/>
                </a:cubicBezTo>
                <a:cubicBezTo>
                  <a:pt x="17355" y="14787"/>
                  <a:pt x="16549" y="14153"/>
                  <a:pt x="16111" y="14056"/>
                </a:cubicBezTo>
                <a:cubicBezTo>
                  <a:pt x="15900" y="14010"/>
                  <a:pt x="15482" y="13715"/>
                  <a:pt x="15182" y="13402"/>
                </a:cubicBezTo>
                <a:cubicBezTo>
                  <a:pt x="14882" y="13089"/>
                  <a:pt x="14518" y="12741"/>
                  <a:pt x="14372" y="12627"/>
                </a:cubicBezTo>
                <a:lnTo>
                  <a:pt x="14107" y="12420"/>
                </a:lnTo>
                <a:lnTo>
                  <a:pt x="14429" y="11317"/>
                </a:lnTo>
                <a:cubicBezTo>
                  <a:pt x="14832" y="9929"/>
                  <a:pt x="14881" y="9828"/>
                  <a:pt x="15212" y="9661"/>
                </a:cubicBezTo>
                <a:cubicBezTo>
                  <a:pt x="15361" y="9586"/>
                  <a:pt x="15482" y="9431"/>
                  <a:pt x="15483" y="9316"/>
                </a:cubicBezTo>
                <a:cubicBezTo>
                  <a:pt x="15484" y="9201"/>
                  <a:pt x="15611" y="8860"/>
                  <a:pt x="15765" y="8556"/>
                </a:cubicBezTo>
                <a:cubicBezTo>
                  <a:pt x="16127" y="7840"/>
                  <a:pt x="16175" y="6211"/>
                  <a:pt x="15834" y="6209"/>
                </a:cubicBezTo>
                <a:cubicBezTo>
                  <a:pt x="15495" y="6206"/>
                  <a:pt x="15454" y="6075"/>
                  <a:pt x="15419" y="4871"/>
                </a:cubicBezTo>
                <a:cubicBezTo>
                  <a:pt x="15359" y="2807"/>
                  <a:pt x="14557" y="1363"/>
                  <a:pt x="12997" y="511"/>
                </a:cubicBezTo>
                <a:cubicBezTo>
                  <a:pt x="12126" y="35"/>
                  <a:pt x="11984" y="-1"/>
                  <a:pt x="10932" y="0"/>
                </a:cubicBezTo>
                <a:close/>
              </a:path>
            </a:pathLst>
          </a:custGeom>
          <a:ln w="3175">
            <a:miter lim="400000"/>
          </a:ln>
        </p:spPr>
      </p:pic>
      <p:sp>
        <p:nvSpPr>
          <p:cNvPr id="792" name="Shape 792"/>
          <p:cNvSpPr/>
          <p:nvPr/>
        </p:nvSpPr>
        <p:spPr>
          <a:xfrm>
            <a:off x="18782864" y="7627283"/>
            <a:ext cx="2717210" cy="1504157"/>
          </a:xfrm>
          <a:prstGeom prst="rect">
            <a:avLst/>
          </a:prstGeom>
          <a:ln w="3175">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p>
            <a:pPr/>
            <a:r>
              <a:t>Xiang Gu</a:t>
            </a:r>
          </a:p>
        </p:txBody>
      </p:sp>
    </p:spTree>
  </p:cSld>
  <p:clrMapOvr>
    <a:masterClrMapping/>
  </p:clrMapOvr>
  <p:transition xmlns:p14="http://schemas.microsoft.com/office/powerpoint/2010/main" spd="med" advClick="1" p14:dur="1000"/>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6" name="Shape 796"/>
          <p:cNvSpPr/>
          <p:nvPr/>
        </p:nvSpPr>
        <p:spPr>
          <a:xfrm>
            <a:off x="3270829" y="4375592"/>
            <a:ext cx="6990010" cy="805657"/>
          </a:xfrm>
          <a:prstGeom prst="rect">
            <a:avLst/>
          </a:prstGeom>
          <a:blipFill>
            <a:blip r:embed="rId3"/>
          </a:blip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spAutoFit/>
          </a:bodyPr>
          <a:lstStyle>
            <a:lvl1pPr algn="ctr">
              <a:defRPr>
                <a:solidFill>
                  <a:srgbClr val="FFFFFF"/>
                </a:solidFill>
              </a:defRPr>
            </a:lvl1pPr>
          </a:lstStyle>
          <a:p>
            <a:pPr/>
            <a:r>
              <a:t>Collect off-policy data.</a:t>
            </a:r>
          </a:p>
        </p:txBody>
      </p:sp>
      <p:sp>
        <p:nvSpPr>
          <p:cNvPr id="797" name="Shape 797"/>
          <p:cNvSpPr/>
          <p:nvPr/>
        </p:nvSpPr>
        <p:spPr>
          <a:xfrm>
            <a:off x="6641842" y="5358344"/>
            <a:ext cx="3789217" cy="1504158"/>
          </a:xfrm>
          <a:prstGeom prst="rect">
            <a:avLst/>
          </a:prstGeom>
          <a:ln w="3175">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p>
            <a:pPr algn="ctr"/>
            <a:r>
              <a:t>ICML 2017</a:t>
            </a:r>
          </a:p>
          <a:p>
            <a:pPr algn="ctr"/>
            <a:r>
              <a:t>AAAI SS 2018</a:t>
            </a:r>
          </a:p>
        </p:txBody>
      </p:sp>
      <p:sp>
        <p:nvSpPr>
          <p:cNvPr id="798" name="Shape 798"/>
          <p:cNvSpPr/>
          <p:nvPr/>
        </p:nvSpPr>
        <p:spPr>
          <a:xfrm>
            <a:off x="15333108" y="5701644"/>
            <a:ext cx="3756502" cy="1504158"/>
          </a:xfrm>
          <a:prstGeom prst="rect">
            <a:avLst/>
          </a:prstGeom>
          <a:ln w="3175">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p>
            <a:pPr algn="ctr"/>
            <a:r>
              <a:t>AAMAS 2019</a:t>
            </a:r>
          </a:p>
          <a:p>
            <a:pPr algn="ctr"/>
            <a:r>
              <a:t>ICML 2019</a:t>
            </a:r>
          </a:p>
        </p:txBody>
      </p:sp>
      <p:sp>
        <p:nvSpPr>
          <p:cNvPr id="799" name="Shape 799"/>
          <p:cNvSpPr/>
          <p:nvPr/>
        </p:nvSpPr>
        <p:spPr>
          <a:xfrm>
            <a:off x="5309376" y="11117595"/>
            <a:ext cx="2912917" cy="805658"/>
          </a:xfrm>
          <a:prstGeom prst="rect">
            <a:avLst/>
          </a:prstGeom>
          <a:ln w="3175">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lvl1pPr algn="ctr"/>
          </a:lstStyle>
          <a:p>
            <a:pPr/>
            <a:r>
              <a:t>AAAI 2017</a:t>
            </a:r>
          </a:p>
        </p:txBody>
      </p:sp>
      <p:sp>
        <p:nvSpPr>
          <p:cNvPr id="800" name="Shape 800"/>
          <p:cNvSpPr/>
          <p:nvPr/>
        </p:nvSpPr>
        <p:spPr>
          <a:xfrm>
            <a:off x="15621201" y="10886582"/>
            <a:ext cx="3594095" cy="805658"/>
          </a:xfrm>
          <a:prstGeom prst="rect">
            <a:avLst/>
          </a:prstGeom>
          <a:ln w="3175">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lvl1pPr algn="ctr"/>
          </a:lstStyle>
          <a:p>
            <a:pPr/>
            <a:r>
              <a:t>AAMAS 2017</a:t>
            </a:r>
          </a:p>
        </p:txBody>
      </p:sp>
      <p:sp>
        <p:nvSpPr>
          <p:cNvPr id="801" name="Shape 801"/>
          <p:cNvSpPr/>
          <p:nvPr/>
        </p:nvSpPr>
        <p:spPr>
          <a:xfrm>
            <a:off x="1994691" y="858807"/>
            <a:ext cx="20394619" cy="2418557"/>
          </a:xfrm>
          <a:prstGeom prst="rect">
            <a:avLst/>
          </a:prstGeom>
          <a:gradFill>
            <a:gsLst>
              <a:gs pos="0">
                <a:srgbClr val="FBFBFB"/>
              </a:gs>
              <a:gs pos="100000">
                <a:srgbClr val="DCDEE0"/>
              </a:gs>
            </a:gsLst>
            <a:lin ang="5400000"/>
          </a:gradFill>
          <a:ln w="25400">
            <a:solidFill>
              <a:srgbClr val="85888D"/>
            </a:solidFill>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spAutoFit/>
          </a:bodyPr>
          <a:lstStyle/>
          <a:p>
            <a:pPr algn="ctr">
              <a:defRPr sz="5000"/>
            </a:pPr>
            <a:r>
              <a:t>How can a reinforcement learning agent leverage </a:t>
            </a:r>
            <a:r>
              <a:rPr>
                <a:solidFill>
                  <a:schemeClr val="accent5"/>
                </a:solidFill>
              </a:rPr>
              <a:t>off-policy</a:t>
            </a:r>
            <a:r>
              <a:t> and </a:t>
            </a:r>
            <a:r>
              <a:rPr>
                <a:solidFill>
                  <a:schemeClr val="accent5"/>
                </a:solidFill>
              </a:rPr>
              <a:t>simulated data</a:t>
            </a:r>
            <a:r>
              <a:t> to </a:t>
            </a:r>
            <a:r>
              <a:rPr>
                <a:solidFill>
                  <a:schemeClr val="accent5"/>
                </a:solidFill>
              </a:rPr>
              <a:t>evaluate</a:t>
            </a:r>
            <a:r>
              <a:t> and </a:t>
            </a:r>
            <a:r>
              <a:rPr>
                <a:solidFill>
                  <a:schemeClr val="accent5"/>
                </a:solidFill>
              </a:rPr>
              <a:t>improve</a:t>
            </a:r>
            <a:r>
              <a:t> upon the expected performance of a policy?</a:t>
            </a:r>
          </a:p>
        </p:txBody>
      </p:sp>
      <p:pic>
        <p:nvPicPr>
          <p:cNvPr id="802" name="nao.jpg"/>
          <p:cNvPicPr>
            <a:picLocks noChangeAspect="1"/>
          </p:cNvPicPr>
          <p:nvPr/>
        </p:nvPicPr>
        <p:blipFill>
          <a:blip r:embed="rId4">
            <a:extLst/>
          </a:blip>
          <a:srcRect l="5357" t="0" r="10917" b="0"/>
          <a:stretch>
            <a:fillRect/>
          </a:stretch>
        </p:blipFill>
        <p:spPr>
          <a:xfrm>
            <a:off x="3180027" y="10588132"/>
            <a:ext cx="2046264" cy="2444006"/>
          </a:xfrm>
          <a:prstGeom prst="rect">
            <a:avLst/>
          </a:prstGeom>
          <a:ln w="3175">
            <a:miter lim="400000"/>
          </a:ln>
        </p:spPr>
      </p:pic>
      <p:pic>
        <p:nvPicPr>
          <p:cNvPr id="803" name="gazebo-nao.png"/>
          <p:cNvPicPr>
            <a:picLocks noChangeAspect="1"/>
          </p:cNvPicPr>
          <p:nvPr/>
        </p:nvPicPr>
        <p:blipFill>
          <a:blip r:embed="rId5">
            <a:extLst/>
          </a:blip>
          <a:srcRect l="20608" t="11840" r="22147" b="11840"/>
          <a:stretch>
            <a:fillRect/>
          </a:stretch>
        </p:blipFill>
        <p:spPr>
          <a:xfrm>
            <a:off x="8329735" y="10594655"/>
            <a:ext cx="1946317" cy="2444131"/>
          </a:xfrm>
          <a:prstGeom prst="rect">
            <a:avLst/>
          </a:prstGeom>
          <a:ln w="3175">
            <a:miter lim="400000"/>
          </a:ln>
        </p:spPr>
      </p:pic>
      <p:pic>
        <p:nvPicPr>
          <p:cNvPr id="804" name="all.png"/>
          <p:cNvPicPr>
            <a:picLocks noChangeAspect="1"/>
          </p:cNvPicPr>
          <p:nvPr/>
        </p:nvPicPr>
        <p:blipFill>
          <a:blip r:embed="rId6">
            <a:extLst/>
          </a:blip>
          <a:stretch>
            <a:fillRect/>
          </a:stretch>
        </p:blipFill>
        <p:spPr>
          <a:xfrm>
            <a:off x="19194051" y="5231745"/>
            <a:ext cx="2749452" cy="2443957"/>
          </a:xfrm>
          <a:prstGeom prst="rect">
            <a:avLst/>
          </a:prstGeom>
          <a:ln w="3175">
            <a:miter lim="400000"/>
          </a:ln>
        </p:spPr>
      </p:pic>
      <p:pic>
        <p:nvPicPr>
          <p:cNvPr id="805" name="gw-icml-all.png"/>
          <p:cNvPicPr>
            <a:picLocks noChangeAspect="1"/>
          </p:cNvPicPr>
          <p:nvPr/>
        </p:nvPicPr>
        <p:blipFill>
          <a:blip r:embed="rId7">
            <a:extLst/>
          </a:blip>
          <a:stretch>
            <a:fillRect/>
          </a:stretch>
        </p:blipFill>
        <p:spPr>
          <a:xfrm>
            <a:off x="12741682" y="5358345"/>
            <a:ext cx="2749452" cy="2443957"/>
          </a:xfrm>
          <a:prstGeom prst="rect">
            <a:avLst/>
          </a:prstGeom>
          <a:ln w="3175">
            <a:miter lim="400000"/>
          </a:ln>
        </p:spPr>
      </p:pic>
      <p:pic>
        <p:nvPicPr>
          <p:cNvPr id="806" name="swingup-all.png"/>
          <p:cNvPicPr>
            <a:picLocks noChangeAspect="1"/>
          </p:cNvPicPr>
          <p:nvPr/>
        </p:nvPicPr>
        <p:blipFill>
          <a:blip r:embed="rId8">
            <a:extLst/>
          </a:blip>
          <a:stretch>
            <a:fillRect/>
          </a:stretch>
        </p:blipFill>
        <p:spPr>
          <a:xfrm>
            <a:off x="3336445" y="5358345"/>
            <a:ext cx="2749452" cy="2356381"/>
          </a:xfrm>
          <a:prstGeom prst="rect">
            <a:avLst/>
          </a:prstGeom>
          <a:ln w="3175">
            <a:miter lim="400000"/>
          </a:ln>
        </p:spPr>
      </p:pic>
      <p:pic>
        <p:nvPicPr>
          <p:cNvPr id="807" name="pps-average.png"/>
          <p:cNvPicPr>
            <a:picLocks noChangeAspect="1"/>
          </p:cNvPicPr>
          <p:nvPr/>
        </p:nvPicPr>
        <p:blipFill>
          <a:blip r:embed="rId9">
            <a:extLst/>
          </a:blip>
          <a:stretch>
            <a:fillRect/>
          </a:stretch>
        </p:blipFill>
        <p:spPr>
          <a:xfrm>
            <a:off x="6550167" y="6941101"/>
            <a:ext cx="3972565" cy="1644382"/>
          </a:xfrm>
          <a:prstGeom prst="rect">
            <a:avLst/>
          </a:prstGeom>
          <a:ln w="3175">
            <a:miter lim="400000"/>
          </a:ln>
        </p:spPr>
      </p:pic>
      <p:pic>
        <p:nvPicPr>
          <p:cNvPr id="808" name="cliffworld.png"/>
          <p:cNvPicPr>
            <a:picLocks noChangeAspect="1"/>
          </p:cNvPicPr>
          <p:nvPr/>
        </p:nvPicPr>
        <p:blipFill>
          <a:blip r:embed="rId10">
            <a:extLst/>
          </a:blip>
          <a:stretch>
            <a:fillRect/>
          </a:stretch>
        </p:blipFill>
        <p:spPr>
          <a:xfrm>
            <a:off x="13055600" y="10741435"/>
            <a:ext cx="2418251" cy="1583379"/>
          </a:xfrm>
          <a:prstGeom prst="rect">
            <a:avLst/>
          </a:prstGeom>
          <a:ln w="3175">
            <a:miter lim="400000"/>
          </a:ln>
        </p:spPr>
      </p:pic>
      <p:pic>
        <p:nvPicPr>
          <p:cNvPr id="809" name="mc_bound.png"/>
          <p:cNvPicPr>
            <a:picLocks noChangeAspect="1"/>
          </p:cNvPicPr>
          <p:nvPr/>
        </p:nvPicPr>
        <p:blipFill>
          <a:blip r:embed="rId11">
            <a:extLst/>
          </a:blip>
          <a:stretch>
            <a:fillRect/>
          </a:stretch>
        </p:blipFill>
        <p:spPr>
          <a:xfrm>
            <a:off x="19248575" y="10298445"/>
            <a:ext cx="2640403" cy="2443958"/>
          </a:xfrm>
          <a:prstGeom prst="rect">
            <a:avLst/>
          </a:prstGeom>
          <a:ln w="3175">
            <a:miter lim="400000"/>
          </a:ln>
        </p:spPr>
      </p:pic>
      <p:sp>
        <p:nvSpPr>
          <p:cNvPr id="810" name="Shape 810"/>
          <p:cNvSpPr/>
          <p:nvPr/>
        </p:nvSpPr>
        <p:spPr>
          <a:xfrm>
            <a:off x="13287195" y="3775588"/>
            <a:ext cx="8356863" cy="1504157"/>
          </a:xfrm>
          <a:prstGeom prst="rect">
            <a:avLst/>
          </a:prstGeom>
          <a:blipFill>
            <a:blip r:embed="rId3"/>
          </a:blip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spAutoFit/>
          </a:bodyPr>
          <a:lstStyle>
            <a:lvl1pPr algn="ctr">
              <a:defRPr>
                <a:solidFill>
                  <a:srgbClr val="FFFFFF"/>
                </a:solidFill>
              </a:defRPr>
            </a:lvl1pPr>
          </a:lstStyle>
          <a:p>
            <a:pPr/>
            <a:r>
              <a:t>How should an RL agent weight off-policy data?</a:t>
            </a:r>
          </a:p>
        </p:txBody>
      </p:sp>
      <p:sp>
        <p:nvSpPr>
          <p:cNvPr id="811" name="Shape 811"/>
          <p:cNvSpPr/>
          <p:nvPr/>
        </p:nvSpPr>
        <p:spPr>
          <a:xfrm>
            <a:off x="2598193" y="3775588"/>
            <a:ext cx="8335282" cy="1504157"/>
          </a:xfrm>
          <a:prstGeom prst="rect">
            <a:avLst/>
          </a:prstGeom>
          <a:blipFill>
            <a:blip r:embed="rId3"/>
          </a:blip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spAutoFit/>
          </a:bodyPr>
          <a:lstStyle>
            <a:lvl1pPr algn="ctr">
              <a:defRPr>
                <a:solidFill>
                  <a:srgbClr val="FFFFFF"/>
                </a:solidFill>
              </a:defRPr>
            </a:lvl1pPr>
          </a:lstStyle>
          <a:p>
            <a:pPr/>
            <a:r>
              <a:t>How should an RL agent collect off-policy data?</a:t>
            </a:r>
          </a:p>
        </p:txBody>
      </p:sp>
      <p:sp>
        <p:nvSpPr>
          <p:cNvPr id="812" name="Shape 812"/>
          <p:cNvSpPr/>
          <p:nvPr/>
        </p:nvSpPr>
        <p:spPr>
          <a:xfrm>
            <a:off x="2598193" y="8837990"/>
            <a:ext cx="8335281" cy="1504157"/>
          </a:xfrm>
          <a:prstGeom prst="rect">
            <a:avLst/>
          </a:prstGeom>
          <a:blipFill>
            <a:blip r:embed="rId3"/>
          </a:blip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spAutoFit/>
          </a:bodyPr>
          <a:lstStyle>
            <a:lvl1pPr algn="ctr">
              <a:defRPr>
                <a:solidFill>
                  <a:srgbClr val="FFFFFF"/>
                </a:solidFill>
              </a:defRPr>
            </a:lvl1pPr>
          </a:lstStyle>
          <a:p>
            <a:pPr/>
            <a:r>
              <a:t>How can an RL agent use simulated data?</a:t>
            </a:r>
          </a:p>
        </p:txBody>
      </p:sp>
      <p:sp>
        <p:nvSpPr>
          <p:cNvPr id="813" name="Shape 813"/>
          <p:cNvSpPr/>
          <p:nvPr/>
        </p:nvSpPr>
        <p:spPr>
          <a:xfrm>
            <a:off x="13297985" y="8837990"/>
            <a:ext cx="8335281" cy="1504157"/>
          </a:xfrm>
          <a:prstGeom prst="rect">
            <a:avLst/>
          </a:prstGeom>
          <a:blipFill>
            <a:blip r:embed="rId3"/>
          </a:blip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spAutoFit/>
          </a:bodyPr>
          <a:lstStyle>
            <a:lvl1pPr algn="ctr">
              <a:defRPr>
                <a:solidFill>
                  <a:srgbClr val="FFFFFF"/>
                </a:solidFill>
              </a:defRPr>
            </a:lvl1pPr>
          </a:lstStyle>
          <a:p>
            <a:pPr/>
            <a:r>
              <a:t>How can an RL agent combine simulated and off-policy data?</a:t>
            </a:r>
          </a:p>
        </p:txBody>
      </p:sp>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Shape 185"/>
          <p:cNvSpPr/>
          <p:nvPr/>
        </p:nvSpPr>
        <p:spPr>
          <a:xfrm>
            <a:off x="4278014" y="5602177"/>
            <a:ext cx="15827972" cy="2511646"/>
          </a:xfrm>
          <a:prstGeom prst="rect">
            <a:avLst/>
          </a:prstGeom>
          <a:gradFill>
            <a:gsLst>
              <a:gs pos="0">
                <a:srgbClr val="6C6C6C"/>
              </a:gs>
              <a:gs pos="0">
                <a:srgbClr val="363636"/>
              </a:gs>
              <a:gs pos="71661">
                <a:srgbClr val="000000"/>
              </a:gs>
            </a:gsLst>
            <a:path path="circle">
              <a:fillToRect l="37721" t="-19636" r="62278" b="119636"/>
            </a:path>
          </a:gradFill>
          <a:ln w="3175">
            <a:miter lim="400000"/>
          </a:ln>
          <a:extLst>
            <a:ext uri="{C572A759-6A51-4108-AA02-DFA0A04FC94B}">
              <ma14:wrappingTextBoxFlag xmlns:ma14="http://schemas.microsoft.com/office/mac/drawingml/2011/main" val="1"/>
            </a:ext>
          </a:extLst>
        </p:spPr>
        <p:txBody>
          <a:bodyPr lIns="53578" tIns="53578" rIns="53578" bIns="53578" anchor="ctr">
            <a:normAutofit fontScale="100000" lnSpcReduction="0"/>
          </a:bodyPr>
          <a:lstStyle>
            <a:lvl1pPr algn="ctr" defTabSz="690086">
              <a:defRPr sz="6299">
                <a:solidFill>
                  <a:srgbClr val="FFFFFF"/>
                </a:solidFill>
              </a:defRPr>
            </a:lvl1pPr>
          </a:lstStyle>
          <a:p>
            <a:pPr/>
            <a:r>
              <a:t>Can reinforcement learning be data efficient enough for real world applications?</a:t>
            </a:r>
          </a:p>
        </p:txBody>
      </p:sp>
    </p:spTree>
  </p:cSld>
  <p:clrMapOvr>
    <a:masterClrMapping/>
  </p:clrMapOvr>
  <p:transition xmlns:p14="http://schemas.microsoft.com/office/powerpoint/2010/main" spd="med" advClick="0" advTm="0"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7" name="Shape 187"/>
          <p:cNvSpPr/>
          <p:nvPr/>
        </p:nvSpPr>
        <p:spPr>
          <a:xfrm>
            <a:off x="4278014" y="5602177"/>
            <a:ext cx="15827972" cy="2511646"/>
          </a:xfrm>
          <a:prstGeom prst="rect">
            <a:avLst/>
          </a:prstGeom>
          <a:gradFill>
            <a:gsLst>
              <a:gs pos="0">
                <a:srgbClr val="6C6C6C"/>
              </a:gs>
              <a:gs pos="0">
                <a:srgbClr val="363636"/>
              </a:gs>
              <a:gs pos="71661">
                <a:srgbClr val="000000"/>
              </a:gs>
            </a:gsLst>
            <a:path path="circle">
              <a:fillToRect l="37721" t="-19636" r="62278" b="119636"/>
            </a:path>
          </a:gradFill>
          <a:ln w="3175">
            <a:miter lim="400000"/>
          </a:ln>
          <a:extLst>
            <a:ext uri="{C572A759-6A51-4108-AA02-DFA0A04FC94B}">
              <ma14:wrappingTextBoxFlag xmlns:ma14="http://schemas.microsoft.com/office/mac/drawingml/2011/main" val="1"/>
            </a:ext>
          </a:extLst>
        </p:spPr>
        <p:txBody>
          <a:bodyPr lIns="53578" tIns="53578" rIns="53578" bIns="53578" anchor="ctr">
            <a:normAutofit fontScale="100000" lnSpcReduction="0"/>
          </a:bodyPr>
          <a:lstStyle>
            <a:lvl1pPr algn="ctr" defTabSz="690086">
              <a:defRPr sz="6299">
                <a:solidFill>
                  <a:srgbClr val="FFFFFF"/>
                </a:solidFill>
              </a:defRPr>
            </a:lvl1pPr>
          </a:lstStyle>
          <a:p>
            <a:pPr/>
            <a:r>
              <a:t>Can reinforcement learning be data efficient enough for real world applications?</a:t>
            </a:r>
          </a:p>
        </p:txBody>
      </p:sp>
      <p:sp>
        <p:nvSpPr>
          <p:cNvPr id="188" name="Shape 188"/>
          <p:cNvSpPr/>
          <p:nvPr/>
        </p:nvSpPr>
        <p:spPr>
          <a:xfrm>
            <a:off x="1994691" y="2535207"/>
            <a:ext cx="20394619" cy="2418557"/>
          </a:xfrm>
          <a:prstGeom prst="rect">
            <a:avLst/>
          </a:prstGeom>
          <a:gradFill>
            <a:gsLst>
              <a:gs pos="0">
                <a:srgbClr val="FBFBFB"/>
              </a:gs>
              <a:gs pos="100000">
                <a:srgbClr val="DCDEE0"/>
              </a:gs>
            </a:gsLst>
            <a:lin ang="5400000"/>
          </a:gradFill>
          <a:ln w="25400">
            <a:solidFill>
              <a:srgbClr val="85888D"/>
            </a:solidFill>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spAutoFit/>
          </a:bodyPr>
          <a:lstStyle/>
          <a:p>
            <a:pPr algn="ctr">
              <a:defRPr sz="5000"/>
            </a:pPr>
            <a:r>
              <a:t>How can a reinforcement learning agent leverage </a:t>
            </a:r>
            <a:r>
              <a:rPr>
                <a:solidFill>
                  <a:schemeClr val="accent5"/>
                </a:solidFill>
              </a:rPr>
              <a:t>off-policy</a:t>
            </a:r>
            <a:r>
              <a:t> and </a:t>
            </a:r>
            <a:r>
              <a:rPr>
                <a:solidFill>
                  <a:schemeClr val="accent5"/>
                </a:solidFill>
              </a:rPr>
              <a:t>simulated data</a:t>
            </a:r>
            <a:r>
              <a:t> to </a:t>
            </a:r>
            <a:r>
              <a:rPr>
                <a:solidFill>
                  <a:schemeClr val="accent5"/>
                </a:solidFill>
              </a:rPr>
              <a:t>evaluate</a:t>
            </a:r>
            <a:r>
              <a:t> and </a:t>
            </a:r>
            <a:r>
              <a:rPr>
                <a:solidFill>
                  <a:schemeClr val="accent5"/>
                </a:solidFill>
              </a:rPr>
              <a:t>improve</a:t>
            </a:r>
            <a:r>
              <a:t> upon the expected performance of a policy?</a:t>
            </a:r>
          </a:p>
        </p:txBody>
      </p:sp>
    </p:spTree>
  </p:cSld>
  <p:clrMapOvr>
    <a:masterClrMapping/>
  </p:clrMapOvr>
  <p:transition xmlns:p14="http://schemas.microsoft.com/office/powerpoint/2010/main" spd="slow" advClick="1" p14:dur="125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path" nodeType="afterEffect" presetSubtype="0" presetID="-1" grpId="1" accel="50000" decel="50000" fill="hold">
                                  <p:stCondLst>
                                    <p:cond delay="0"/>
                                  </p:stCondLst>
                                  <p:childTnLst>
                                    <p:animMotion path="M 0.000000 0.000000 L -0.000000 0.325926" origin="layout" pathEditMode="relative">
                                      <p:cBhvr>
                                        <p:cTn id="6" dur="1000" fill="hold"/>
                                        <p:tgtEl>
                                          <p:spTgt spid="187"/>
                                        </p:tgtEl>
                                        <p:attrNameLst>
                                          <p:attrName>ppt_x</p:attrName>
                                          <p:attrName>ppt_y</p:attrName>
                                        </p:attrNameLst>
                                      </p:cBhvr>
                                    </p:animMotion>
                                  </p:childTnLst>
                                </p:cTn>
                              </p:par>
                            </p:childTnLst>
                          </p:cTn>
                        </p:par>
                        <p:par>
                          <p:cTn id="7" fill="hold">
                            <p:stCondLst>
                              <p:cond delay="1000"/>
                            </p:stCondLst>
                            <p:childTnLst>
                              <p:par>
                                <p:cTn id="8" presetClass="entr" nodeType="afterEffect" presetSubtype="0" presetID="1" grpId="2" fill="hold">
                                  <p:stCondLst>
                                    <p:cond delay="0"/>
                                  </p:stCondLst>
                                  <p:iterate type="el" backwards="0">
                                    <p:tmAbs val="0"/>
                                  </p:iterate>
                                  <p:childTnLst>
                                    <p:set>
                                      <p:cBhvr>
                                        <p:cTn id="9" fill="hold"/>
                                        <p:tgtEl>
                                          <p:spTgt spid="18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path" nodeType="clickEffect" presetSubtype="0" presetID="-1" grpId="3" accel="50000" decel="50000" fill="hold">
                                  <p:stCondLst>
                                    <p:cond delay="0"/>
                                  </p:stCondLst>
                                  <p:childTnLst>
                                    <p:animMotion path="M 0.000000 0.000000 L -0.000000 -0.121873" origin="layout" pathEditMode="relative">
                                      <p:cBhvr>
                                        <p:cTn id="13" dur="1000" fill="hold"/>
                                        <p:tgtEl>
                                          <p:spTgt spid="188"/>
                                        </p:tgtEl>
                                        <p:attrNameLst>
                                          <p:attrName>ppt_x</p:attrName>
                                          <p:attrName>ppt_y</p:attrName>
                                        </p:attrNameLst>
                                      </p:cBhvr>
                                    </p:animMotion>
                                  </p:childTnLst>
                                </p:cTn>
                              </p:par>
                            </p:childTnLst>
                          </p:cTn>
                        </p:par>
                        <p:par>
                          <p:cTn id="14" fill="hold">
                            <p:stCondLst>
                              <p:cond delay="0"/>
                            </p:stCondLst>
                            <p:childTnLst>
                              <p:par>
                                <p:cTn id="15" presetClass="emph" nodeType="withEffect" presetSubtype="0" presetID="6" grpId="4" accel="50000" decel="50000" fill="hold">
                                  <p:stCondLst>
                                    <p:cond delay="0"/>
                                  </p:stCondLst>
                                  <p:childTnLst>
                                    <p:animScale>
                                      <p:cBhvr>
                                        <p:cTn id="16" dur="1000" fill="hold"/>
                                        <p:tgtEl>
                                          <p:spTgt spid="188"/>
                                        </p:tgtEl>
                                      </p:cBhvr>
                                      <p:by x="100000" y="100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8" grpId="4"/>
      <p:bldP build="whole" bldLvl="1" animBg="1" rev="0" advAuto="0" spid="188" grpId="2"/>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2" name="Shape 192"/>
          <p:cNvSpPr/>
          <p:nvPr/>
        </p:nvSpPr>
        <p:spPr>
          <a:xfrm rot="5400000">
            <a:off x="15523170" y="3859083"/>
            <a:ext cx="2113757" cy="1653443"/>
          </a:xfrm>
          <a:prstGeom prst="rightArrow">
            <a:avLst>
              <a:gd name="adj1" fmla="val 34818"/>
              <a:gd name="adj2" fmla="val 48247"/>
            </a:avLst>
          </a:prstGeom>
          <a:blipFill>
            <a:blip r:embed="rId4"/>
          </a:blipFill>
          <a:ln w="3175">
            <a:miter lim="400000"/>
          </a:ln>
          <a:effectLst>
            <a:outerShdw sx="100000" sy="100000" kx="0" ky="0" algn="b" rotWithShape="0" blurRad="25400" dist="12700" dir="5400000">
              <a:srgbClr val="000000">
                <a:alpha val="50000"/>
              </a:srgbClr>
            </a:outerShdw>
          </a:effectLst>
        </p:spPr>
        <p:txBody>
          <a:bodyPr lIns="53578" tIns="53578" rIns="53578" bIns="53578" anchor="ctr"/>
          <a:lstStyle/>
          <a:p>
            <a:pPr algn="ctr">
              <a:defRPr sz="3000">
                <a:solidFill>
                  <a:srgbClr val="FFFFFF"/>
                </a:solidFill>
              </a:defRPr>
            </a:pPr>
          </a:p>
        </p:txBody>
      </p:sp>
      <p:sp>
        <p:nvSpPr>
          <p:cNvPr id="193" name="Shape 193"/>
          <p:cNvSpPr/>
          <p:nvPr/>
        </p:nvSpPr>
        <p:spPr>
          <a:xfrm>
            <a:off x="13085044" y="5928503"/>
            <a:ext cx="8356863" cy="1504157"/>
          </a:xfrm>
          <a:prstGeom prst="rect">
            <a:avLst/>
          </a:prstGeom>
          <a:blipFill>
            <a:blip r:embed="rId5"/>
          </a:blip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spAutoFit/>
          </a:bodyPr>
          <a:lstStyle>
            <a:lvl1pPr algn="ctr">
              <a:defRPr>
                <a:solidFill>
                  <a:srgbClr val="FFFFFF"/>
                </a:solidFill>
              </a:defRPr>
            </a:lvl1pPr>
          </a:lstStyle>
          <a:p>
            <a:pPr/>
            <a:r>
              <a:t>How should an RL agent weight off-policy data?</a:t>
            </a:r>
          </a:p>
        </p:txBody>
      </p:sp>
      <p:sp>
        <p:nvSpPr>
          <p:cNvPr id="194" name="Shape 194"/>
          <p:cNvSpPr/>
          <p:nvPr/>
        </p:nvSpPr>
        <p:spPr>
          <a:xfrm>
            <a:off x="4278014" y="10071100"/>
            <a:ext cx="15827972" cy="2511645"/>
          </a:xfrm>
          <a:prstGeom prst="rect">
            <a:avLst/>
          </a:prstGeom>
          <a:gradFill>
            <a:gsLst>
              <a:gs pos="0">
                <a:srgbClr val="6C6C6C"/>
              </a:gs>
              <a:gs pos="0">
                <a:srgbClr val="363636"/>
              </a:gs>
              <a:gs pos="71661">
                <a:srgbClr val="000000"/>
              </a:gs>
            </a:gsLst>
            <a:path path="circle">
              <a:fillToRect l="37721" t="-19636" r="62278" b="119636"/>
            </a:path>
          </a:gradFill>
          <a:ln w="3175">
            <a:miter lim="400000"/>
          </a:ln>
          <a:extLst>
            <a:ext uri="{C572A759-6A51-4108-AA02-DFA0A04FC94B}">
              <ma14:wrappingTextBoxFlag xmlns:ma14="http://schemas.microsoft.com/office/mac/drawingml/2011/main" val="1"/>
            </a:ext>
          </a:extLst>
        </p:spPr>
        <p:txBody>
          <a:bodyPr lIns="53578" tIns="53578" rIns="53578" bIns="53578" anchor="ctr">
            <a:normAutofit fontScale="100000" lnSpcReduction="0"/>
          </a:bodyPr>
          <a:lstStyle>
            <a:lvl1pPr algn="ctr" defTabSz="690086">
              <a:defRPr sz="6299">
                <a:solidFill>
                  <a:srgbClr val="FFFFFF"/>
                </a:solidFill>
              </a:defRPr>
            </a:lvl1pPr>
          </a:lstStyle>
          <a:p>
            <a:pPr/>
            <a:r>
              <a:t>Can reinforcement learning be data efficient enough for real world applications?</a:t>
            </a:r>
          </a:p>
        </p:txBody>
      </p:sp>
      <p:sp>
        <p:nvSpPr>
          <p:cNvPr id="195" name="Shape 195"/>
          <p:cNvSpPr/>
          <p:nvPr/>
        </p:nvSpPr>
        <p:spPr>
          <a:xfrm rot="5400000">
            <a:off x="7128394" y="3859083"/>
            <a:ext cx="2113757" cy="1653443"/>
          </a:xfrm>
          <a:prstGeom prst="rightArrow">
            <a:avLst>
              <a:gd name="adj1" fmla="val 34818"/>
              <a:gd name="adj2" fmla="val 48247"/>
            </a:avLst>
          </a:prstGeom>
          <a:blipFill>
            <a:blip r:embed="rId4"/>
          </a:blipFill>
          <a:ln w="3175">
            <a:miter lim="400000"/>
          </a:ln>
          <a:effectLst>
            <a:outerShdw sx="100000" sy="100000" kx="0" ky="0" algn="b" rotWithShape="0" blurRad="25400" dist="12700" dir="5400000">
              <a:srgbClr val="000000">
                <a:alpha val="50000"/>
              </a:srgbClr>
            </a:outerShdw>
          </a:effectLst>
        </p:spPr>
        <p:txBody>
          <a:bodyPr lIns="53578" tIns="53578" rIns="53578" bIns="53578" anchor="ctr"/>
          <a:lstStyle/>
          <a:p>
            <a:pPr algn="ctr">
              <a:defRPr sz="3000">
                <a:solidFill>
                  <a:srgbClr val="FFFFFF"/>
                </a:solidFill>
              </a:defRPr>
            </a:pPr>
          </a:p>
        </p:txBody>
      </p:sp>
      <p:sp>
        <p:nvSpPr>
          <p:cNvPr id="196" name="Shape 196"/>
          <p:cNvSpPr/>
          <p:nvPr/>
        </p:nvSpPr>
        <p:spPr>
          <a:xfrm>
            <a:off x="3344996" y="5928503"/>
            <a:ext cx="8335282" cy="1504157"/>
          </a:xfrm>
          <a:prstGeom prst="rect">
            <a:avLst/>
          </a:prstGeom>
          <a:blipFill>
            <a:blip r:embed="rId5"/>
          </a:blip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spAutoFit/>
          </a:bodyPr>
          <a:lstStyle>
            <a:lvl1pPr algn="ctr">
              <a:defRPr>
                <a:solidFill>
                  <a:srgbClr val="FFFFFF"/>
                </a:solidFill>
              </a:defRPr>
            </a:lvl1pPr>
          </a:lstStyle>
          <a:p>
            <a:pPr/>
            <a:r>
              <a:t>How should an RL agent collect off-policy data?</a:t>
            </a:r>
          </a:p>
        </p:txBody>
      </p:sp>
      <p:sp>
        <p:nvSpPr>
          <p:cNvPr id="197" name="Shape 197"/>
          <p:cNvSpPr/>
          <p:nvPr/>
        </p:nvSpPr>
        <p:spPr>
          <a:xfrm>
            <a:off x="3344997" y="7999801"/>
            <a:ext cx="8335280" cy="1504157"/>
          </a:xfrm>
          <a:prstGeom prst="rect">
            <a:avLst/>
          </a:prstGeom>
          <a:blipFill>
            <a:blip r:embed="rId5"/>
          </a:blip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spAutoFit/>
          </a:bodyPr>
          <a:lstStyle>
            <a:lvl1pPr algn="ctr">
              <a:defRPr>
                <a:solidFill>
                  <a:srgbClr val="FFFFFF"/>
                </a:solidFill>
              </a:defRPr>
            </a:lvl1pPr>
          </a:lstStyle>
          <a:p>
            <a:pPr/>
            <a:r>
              <a:t>How can an RL agent use simulated data?</a:t>
            </a:r>
          </a:p>
        </p:txBody>
      </p:sp>
      <p:sp>
        <p:nvSpPr>
          <p:cNvPr id="198" name="Shape 198"/>
          <p:cNvSpPr/>
          <p:nvPr/>
        </p:nvSpPr>
        <p:spPr>
          <a:xfrm>
            <a:off x="13095834" y="7999801"/>
            <a:ext cx="8335282" cy="1504157"/>
          </a:xfrm>
          <a:prstGeom prst="rect">
            <a:avLst/>
          </a:prstGeom>
          <a:blipFill>
            <a:blip r:embed="rId5"/>
          </a:blipFill>
          <a:ln w="3175">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spAutoFit/>
          </a:bodyPr>
          <a:lstStyle>
            <a:lvl1pPr algn="ctr">
              <a:defRPr>
                <a:solidFill>
                  <a:srgbClr val="FFFFFF"/>
                </a:solidFill>
              </a:defRPr>
            </a:lvl1pPr>
          </a:lstStyle>
          <a:p>
            <a:pPr/>
            <a:r>
              <a:t>How can an RL agent combine simulated and off-policy data?</a:t>
            </a:r>
          </a:p>
        </p:txBody>
      </p:sp>
      <p:sp>
        <p:nvSpPr>
          <p:cNvPr id="199" name="Shape 199"/>
          <p:cNvSpPr/>
          <p:nvPr/>
        </p:nvSpPr>
        <p:spPr>
          <a:xfrm>
            <a:off x="1994691" y="858807"/>
            <a:ext cx="20394619" cy="2418557"/>
          </a:xfrm>
          <a:prstGeom prst="rect">
            <a:avLst/>
          </a:prstGeom>
          <a:gradFill>
            <a:gsLst>
              <a:gs pos="0">
                <a:srgbClr val="FBFBFB"/>
              </a:gs>
              <a:gs pos="100000">
                <a:srgbClr val="DCDEE0"/>
              </a:gs>
            </a:gsLst>
            <a:lin ang="5400000"/>
          </a:gradFill>
          <a:ln w="25400">
            <a:solidFill>
              <a:srgbClr val="85888D"/>
            </a:solidFill>
            <a:miter lim="400000"/>
          </a:ln>
          <a:effectLst>
            <a:outerShdw sx="100000" sy="100000" kx="0" ky="0" algn="b" rotWithShape="0" blurRad="25400" dist="12700" dir="5400000">
              <a:srgbClr val="000000">
                <a:alpha val="50000"/>
              </a:srgbClr>
            </a:outerShdw>
          </a:effectLst>
          <a:extLst>
            <a:ext uri="{C572A759-6A51-4108-AA02-DFA0A04FC94B}">
              <ma14:wrappingTextBoxFlag xmlns:ma14="http://schemas.microsoft.com/office/mac/drawingml/2011/main" val="1"/>
            </a:ext>
          </a:extLst>
        </p:spPr>
        <p:txBody>
          <a:bodyPr lIns="53578" tIns="53578" rIns="53578" bIns="53578" anchor="ctr">
            <a:spAutoFit/>
          </a:bodyPr>
          <a:lstStyle/>
          <a:p>
            <a:pPr algn="ctr">
              <a:defRPr sz="5000"/>
            </a:pPr>
            <a:r>
              <a:t>How can a reinforcement learning agent leverage </a:t>
            </a:r>
            <a:r>
              <a:rPr>
                <a:solidFill>
                  <a:schemeClr val="accent5"/>
                </a:solidFill>
              </a:rPr>
              <a:t>off-policy</a:t>
            </a:r>
            <a:r>
              <a:t> and </a:t>
            </a:r>
            <a:r>
              <a:rPr>
                <a:solidFill>
                  <a:schemeClr val="accent5"/>
                </a:solidFill>
              </a:rPr>
              <a:t>simulated data</a:t>
            </a:r>
            <a:r>
              <a:t> to </a:t>
            </a:r>
            <a:r>
              <a:rPr>
                <a:solidFill>
                  <a:schemeClr val="accent5"/>
                </a:solidFill>
              </a:rPr>
              <a:t>evaluate</a:t>
            </a:r>
            <a:r>
              <a:t> and </a:t>
            </a:r>
            <a:r>
              <a:rPr>
                <a:solidFill>
                  <a:schemeClr val="accent5"/>
                </a:solidFill>
              </a:rPr>
              <a:t>improve</a:t>
            </a:r>
            <a:r>
              <a:t> upon the expected performance of a policy?</a:t>
            </a:r>
          </a:p>
        </p:txBody>
      </p:sp>
    </p:spTree>
  </p:cSld>
  <p:clrMapOvr>
    <a:masterClrMapping/>
  </p:clrMapOvr>
  <p:transition xmlns:p14="http://schemas.microsoft.com/office/powerpoint/2010/main" spd="slow" advClick="1" p14:dur="125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195"/>
                                        </p:tgtEl>
                                        <p:attrNameLst>
                                          <p:attrName>style.visibility</p:attrName>
                                        </p:attrNameLst>
                                      </p:cBhvr>
                                      <p:to>
                                        <p:strVal val="visible"/>
                                      </p:to>
                                    </p:set>
                                    <p:animEffect filter="wipe(up)" transition="in">
                                      <p:cBhvr>
                                        <p:cTn id="7" dur="300"/>
                                        <p:tgtEl>
                                          <p:spTgt spid="195"/>
                                        </p:tgtEl>
                                      </p:cBhvr>
                                    </p:animEffect>
                                  </p:childTnLst>
                                </p:cTn>
                              </p:par>
                            </p:childTnLst>
                          </p:cTn>
                        </p:par>
                        <p:par>
                          <p:cTn id="8" fill="hold">
                            <p:stCondLst>
                              <p:cond delay="300"/>
                            </p:stCondLst>
                            <p:childTnLst>
                              <p:par>
                                <p:cTn id="9" presetClass="entr" nodeType="afterEffect" presetSubtype="1" presetID="22" grpId="2" fill="hold">
                                  <p:stCondLst>
                                    <p:cond delay="0"/>
                                  </p:stCondLst>
                                  <p:iterate type="el" backwards="0">
                                    <p:tmAbs val="0"/>
                                  </p:iterate>
                                  <p:childTnLst>
                                    <p:set>
                                      <p:cBhvr>
                                        <p:cTn id="10" fill="hold"/>
                                        <p:tgtEl>
                                          <p:spTgt spid="196"/>
                                        </p:tgtEl>
                                        <p:attrNameLst>
                                          <p:attrName>style.visibility</p:attrName>
                                        </p:attrNameLst>
                                      </p:cBhvr>
                                      <p:to>
                                        <p:strVal val="visible"/>
                                      </p:to>
                                    </p:set>
                                    <p:animEffect filter="wipe(up)" transition="in">
                                      <p:cBhvr>
                                        <p:cTn id="11" dur="300"/>
                                        <p:tgtEl>
                                          <p:spTgt spid="196"/>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1" presetID="22" grpId="3" fill="hold">
                                  <p:stCondLst>
                                    <p:cond delay="0"/>
                                  </p:stCondLst>
                                  <p:iterate type="el" backwards="0">
                                    <p:tmAbs val="0"/>
                                  </p:iterate>
                                  <p:childTnLst>
                                    <p:set>
                                      <p:cBhvr>
                                        <p:cTn id="15" fill="hold"/>
                                        <p:tgtEl>
                                          <p:spTgt spid="192"/>
                                        </p:tgtEl>
                                        <p:attrNameLst>
                                          <p:attrName>style.visibility</p:attrName>
                                        </p:attrNameLst>
                                      </p:cBhvr>
                                      <p:to>
                                        <p:strVal val="visible"/>
                                      </p:to>
                                    </p:set>
                                    <p:animEffect filter="wipe(up)" transition="in">
                                      <p:cBhvr>
                                        <p:cTn id="16" dur="300"/>
                                        <p:tgtEl>
                                          <p:spTgt spid="192"/>
                                        </p:tgtEl>
                                      </p:cBhvr>
                                    </p:animEffect>
                                  </p:childTnLst>
                                </p:cTn>
                              </p:par>
                            </p:childTnLst>
                          </p:cTn>
                        </p:par>
                        <p:par>
                          <p:cTn id="17" fill="hold">
                            <p:stCondLst>
                              <p:cond delay="300"/>
                            </p:stCondLst>
                            <p:childTnLst>
                              <p:par>
                                <p:cTn id="18" presetClass="entr" nodeType="afterEffect" presetSubtype="1" presetID="22" grpId="4" fill="hold">
                                  <p:stCondLst>
                                    <p:cond delay="0"/>
                                  </p:stCondLst>
                                  <p:iterate type="el" backwards="0">
                                    <p:tmAbs val="0"/>
                                  </p:iterate>
                                  <p:childTnLst>
                                    <p:set>
                                      <p:cBhvr>
                                        <p:cTn id="19" fill="hold"/>
                                        <p:tgtEl>
                                          <p:spTgt spid="193"/>
                                        </p:tgtEl>
                                        <p:attrNameLst>
                                          <p:attrName>style.visibility</p:attrName>
                                        </p:attrNameLst>
                                      </p:cBhvr>
                                      <p:to>
                                        <p:strVal val="visible"/>
                                      </p:to>
                                    </p:set>
                                    <p:animEffect filter="wipe(up)" transition="in">
                                      <p:cBhvr>
                                        <p:cTn id="20" dur="300"/>
                                        <p:tgtEl>
                                          <p:spTgt spid="193"/>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5" fill="hold">
                                  <p:stCondLst>
                                    <p:cond delay="0"/>
                                  </p:stCondLst>
                                  <p:iterate type="el" backwards="0">
                                    <p:tmAbs val="0"/>
                                  </p:iterate>
                                  <p:childTnLst>
                                    <p:set>
                                      <p:cBhvr>
                                        <p:cTn id="24" fill="hold"/>
                                        <p:tgtEl>
                                          <p:spTgt spid="19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6" fill="hold">
                                  <p:stCondLst>
                                    <p:cond delay="0"/>
                                  </p:stCondLst>
                                  <p:iterate type="el" backwards="0">
                                    <p:tmAbs val="0"/>
                                  </p:iterate>
                                  <p:childTnLst>
                                    <p:set>
                                      <p:cBhvr>
                                        <p:cTn id="28" fill="hold"/>
                                        <p:tgtEl>
                                          <p:spTgt spid="1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8" grpId="6"/>
      <p:bldP build="whole" bldLvl="1" animBg="1" rev="0" advAuto="0" spid="193" grpId="4"/>
      <p:bldP build="whole" bldLvl="1" animBg="1" rev="0" advAuto="0" spid="195" grpId="1"/>
      <p:bldP build="whole" bldLvl="1" animBg="1" rev="0" advAuto="0" spid="196" grpId="2"/>
      <p:bldP build="whole" bldLvl="1" animBg="1" rev="0" advAuto="0" spid="192" grpId="3"/>
      <p:bldP build="whole" bldLvl="1" animBg="1" rev="0" advAuto="0" spid="197" grpId="5"/>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3" name="pasted-image.pdf"/>
          <p:cNvPicPr>
            <a:picLocks noChangeAspect="1"/>
          </p:cNvPicPr>
          <p:nvPr/>
        </p:nvPicPr>
        <p:blipFill>
          <a:blip r:embed="rId2">
            <a:extLst/>
          </a:blip>
          <a:stretch>
            <a:fillRect/>
          </a:stretch>
        </p:blipFill>
        <p:spPr>
          <a:xfrm>
            <a:off x="5638800" y="10152856"/>
            <a:ext cx="6651745" cy="1070769"/>
          </a:xfrm>
          <a:prstGeom prst="rect">
            <a:avLst/>
          </a:prstGeom>
          <a:ln w="3175">
            <a:miter lim="400000"/>
          </a:ln>
        </p:spPr>
      </p:pic>
      <p:pic>
        <p:nvPicPr>
          <p:cNvPr id="204" name="pasted-image.pdf"/>
          <p:cNvPicPr>
            <a:picLocks noChangeAspect="1"/>
          </p:cNvPicPr>
          <p:nvPr/>
        </p:nvPicPr>
        <p:blipFill>
          <a:blip r:embed="rId3">
            <a:extLst/>
          </a:blip>
          <a:stretch>
            <a:fillRect/>
          </a:stretch>
        </p:blipFill>
        <p:spPr>
          <a:xfrm>
            <a:off x="5638800" y="10152856"/>
            <a:ext cx="4915803" cy="1070769"/>
          </a:xfrm>
          <a:prstGeom prst="rect">
            <a:avLst/>
          </a:prstGeom>
          <a:ln w="3175">
            <a:miter lim="400000"/>
          </a:ln>
        </p:spPr>
      </p:pic>
      <p:pic>
        <p:nvPicPr>
          <p:cNvPr id="205" name="pasted-image.pdf"/>
          <p:cNvPicPr>
            <a:picLocks noChangeAspect="1"/>
          </p:cNvPicPr>
          <p:nvPr/>
        </p:nvPicPr>
        <p:blipFill>
          <a:blip r:embed="rId4">
            <a:extLst/>
          </a:blip>
          <a:stretch>
            <a:fillRect/>
          </a:stretch>
        </p:blipFill>
        <p:spPr>
          <a:xfrm>
            <a:off x="5638800" y="10152856"/>
            <a:ext cx="3001398" cy="1070769"/>
          </a:xfrm>
          <a:prstGeom prst="rect">
            <a:avLst/>
          </a:prstGeom>
          <a:ln w="3175">
            <a:miter lim="400000"/>
          </a:ln>
        </p:spPr>
      </p:pic>
      <p:pic>
        <p:nvPicPr>
          <p:cNvPr id="206" name="pasted-image.pdf"/>
          <p:cNvPicPr>
            <a:picLocks noChangeAspect="1"/>
          </p:cNvPicPr>
          <p:nvPr/>
        </p:nvPicPr>
        <p:blipFill>
          <a:blip r:embed="rId5">
            <a:extLst/>
          </a:blip>
          <a:stretch>
            <a:fillRect/>
          </a:stretch>
        </p:blipFill>
        <p:spPr>
          <a:xfrm>
            <a:off x="5651500" y="10127456"/>
            <a:ext cx="1120962" cy="1070769"/>
          </a:xfrm>
          <a:prstGeom prst="rect">
            <a:avLst/>
          </a:prstGeom>
          <a:ln w="3175">
            <a:miter lim="400000"/>
          </a:ln>
        </p:spPr>
      </p:pic>
      <p:sp>
        <p:nvSpPr>
          <p:cNvPr id="207" name="Shape 207"/>
          <p:cNvSpPr/>
          <p:nvPr>
            <p:ph type="sldNum" sz="quarter" idx="2"/>
          </p:nvPr>
        </p:nvSpPr>
        <p:spPr>
          <a:xfrm>
            <a:off x="12047701" y="13081000"/>
            <a:ext cx="275204" cy="43735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8" name="Shape 208"/>
          <p:cNvSpPr/>
          <p:nvPr/>
        </p:nvSpPr>
        <p:spPr>
          <a:xfrm>
            <a:off x="1689100" y="952500"/>
            <a:ext cx="21005800" cy="2286000"/>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defTabSz="805100">
              <a:defRPr sz="10584"/>
            </a:lvl1pPr>
          </a:lstStyle>
          <a:p>
            <a:pPr/>
            <a:r>
              <a:t>The Reinforcement Learning World</a:t>
            </a:r>
          </a:p>
        </p:txBody>
      </p:sp>
      <p:pic>
        <p:nvPicPr>
          <p:cNvPr id="209" name="pasted-image.pdf"/>
          <p:cNvPicPr>
            <a:picLocks noChangeAspect="1"/>
          </p:cNvPicPr>
          <p:nvPr/>
        </p:nvPicPr>
        <p:blipFill>
          <a:blip r:embed="rId6">
            <a:extLst/>
          </a:blip>
          <a:stretch>
            <a:fillRect/>
          </a:stretch>
        </p:blipFill>
        <p:spPr>
          <a:xfrm>
            <a:off x="5638800" y="10147300"/>
            <a:ext cx="14844750" cy="1070769"/>
          </a:xfrm>
          <a:prstGeom prst="rect">
            <a:avLst/>
          </a:prstGeom>
          <a:ln w="3175">
            <a:miter lim="400000"/>
          </a:ln>
        </p:spPr>
      </p:pic>
      <p:pic>
        <p:nvPicPr>
          <p:cNvPr id="210" name="pasted-image.pdf"/>
          <p:cNvPicPr>
            <a:picLocks noChangeAspect="1"/>
          </p:cNvPicPr>
          <p:nvPr/>
        </p:nvPicPr>
        <p:blipFill>
          <a:blip r:embed="rId7">
            <a:extLst/>
          </a:blip>
          <a:stretch>
            <a:fillRect/>
          </a:stretch>
        </p:blipFill>
        <p:spPr>
          <a:xfrm>
            <a:off x="11734800" y="6470650"/>
            <a:ext cx="914400" cy="774700"/>
          </a:xfrm>
          <a:prstGeom prst="rect">
            <a:avLst/>
          </a:prstGeom>
          <a:ln w="3175">
            <a:miter lim="400000"/>
          </a:ln>
        </p:spPr>
      </p:pic>
      <p:pic>
        <p:nvPicPr>
          <p:cNvPr id="211" name="pasted-image.png"/>
          <p:cNvPicPr>
            <a:picLocks noChangeAspect="1"/>
          </p:cNvPicPr>
          <p:nvPr/>
        </p:nvPicPr>
        <p:blipFill>
          <a:blip r:embed="rId8">
            <a:extLst/>
          </a:blip>
          <a:stretch>
            <a:fillRect/>
          </a:stretch>
        </p:blipFill>
        <p:spPr>
          <a:xfrm>
            <a:off x="4275001" y="3386923"/>
            <a:ext cx="15820603" cy="6098251"/>
          </a:xfrm>
          <a:prstGeom prst="rect">
            <a:avLst/>
          </a:prstGeom>
          <a:ln w="3175">
            <a:miter lim="400000"/>
          </a:ln>
        </p:spPr>
      </p:pic>
      <p:grpSp>
        <p:nvGrpSpPr>
          <p:cNvPr id="214" name="Group 214"/>
          <p:cNvGrpSpPr/>
          <p:nvPr/>
        </p:nvGrpSpPr>
        <p:grpSpPr>
          <a:xfrm>
            <a:off x="11231979" y="3964335"/>
            <a:ext cx="2636363" cy="1587436"/>
            <a:chOff x="0" y="0"/>
            <a:chExt cx="2636361" cy="1587434"/>
          </a:xfrm>
        </p:grpSpPr>
        <p:sp>
          <p:nvSpPr>
            <p:cNvPr id="212" name="Shape 212"/>
            <p:cNvSpPr/>
            <p:nvPr/>
          </p:nvSpPr>
          <p:spPr>
            <a:xfrm>
              <a:off x="0" y="0"/>
              <a:ext cx="2636362" cy="1587435"/>
            </a:xfrm>
            <a:prstGeom prst="roundRect">
              <a:avLst>
                <a:gd name="adj" fmla="val 15000"/>
              </a:avLst>
            </a:prstGeom>
            <a:solidFill>
              <a:srgbClr val="FFFFFF"/>
            </a:solidFill>
            <a:ln w="63500" cap="flat">
              <a:solidFill>
                <a:srgbClr val="000000"/>
              </a:solidFill>
              <a:prstDash val="solid"/>
              <a:miter lim="400000"/>
            </a:ln>
            <a:effectLst>
              <a:outerShdw sx="100000" sy="100000" kx="0" ky="0" algn="b" rotWithShape="0" blurRad="25400" dist="0" dir="0">
                <a:srgbClr val="000000">
                  <a:alpha val="50000"/>
                </a:srgbClr>
              </a:outerShdw>
            </a:effectLst>
          </p:spPr>
          <p:txBody>
            <a:bodyPr wrap="square" lIns="53578" tIns="53578" rIns="53578" bIns="53578" numCol="1" anchor="ctr">
              <a:noAutofit/>
            </a:bodyPr>
            <a:lstStyle/>
            <a:p>
              <a:pPr algn="ctr">
                <a:defRPr sz="3000">
                  <a:solidFill>
                    <a:srgbClr val="FFFFFF"/>
                  </a:solidFill>
                </a:defRPr>
              </a:pPr>
            </a:p>
          </p:txBody>
        </p:sp>
        <p:pic>
          <p:nvPicPr>
            <p:cNvPr id="213" name="pasted-image.pdf"/>
            <p:cNvPicPr>
              <a:picLocks noChangeAspect="1"/>
            </p:cNvPicPr>
            <p:nvPr/>
          </p:nvPicPr>
          <p:blipFill>
            <a:blip r:embed="rId9">
              <a:extLst/>
            </a:blip>
            <a:stretch>
              <a:fillRect/>
            </a:stretch>
          </p:blipFill>
          <p:spPr>
            <a:xfrm>
              <a:off x="802454" y="357332"/>
              <a:ext cx="1031454" cy="872770"/>
            </a:xfrm>
            <a:prstGeom prst="rect">
              <a:avLst/>
            </a:prstGeom>
            <a:ln w="3175" cap="flat">
              <a:noFill/>
              <a:miter lim="400000"/>
            </a:ln>
            <a:effectLst/>
          </p:spPr>
        </p:pic>
      </p:grpSp>
      <p:pic>
        <p:nvPicPr>
          <p:cNvPr id="215" name="pasted-image.pdf"/>
          <p:cNvPicPr>
            <a:picLocks noChangeAspect="1"/>
          </p:cNvPicPr>
          <p:nvPr/>
        </p:nvPicPr>
        <p:blipFill>
          <a:blip r:embed="rId10">
            <a:extLst/>
          </a:blip>
          <a:stretch>
            <a:fillRect/>
          </a:stretch>
        </p:blipFill>
        <p:spPr>
          <a:xfrm>
            <a:off x="5638800" y="10127456"/>
            <a:ext cx="14844750" cy="2764415"/>
          </a:xfrm>
          <a:prstGeom prst="rect">
            <a:avLst/>
          </a:prstGeom>
          <a:ln w="3175">
            <a:miter lim="400000"/>
          </a:ln>
        </p:spPr>
      </p:pic>
      <p:sp>
        <p:nvSpPr>
          <p:cNvPr id="216" name="Shape 216"/>
          <p:cNvSpPr/>
          <p:nvPr/>
        </p:nvSpPr>
        <p:spPr>
          <a:xfrm>
            <a:off x="728526" y="10718220"/>
            <a:ext cx="19632461" cy="1935969"/>
          </a:xfrm>
          <a:prstGeom prst="rect">
            <a:avLst/>
          </a:prstGeom>
          <a:ln w="3175">
            <a:miter lim="400000"/>
          </a:ln>
          <a:extLst>
            <a:ext uri="{C572A759-6A51-4108-AA02-DFA0A04FC94B}">
              <ma14:wrappingTextBoxFlag xmlns:ma14="http://schemas.microsoft.com/office/mac/drawingml/2011/main" val="1"/>
            </a:ext>
          </a:extLst>
        </p:spPr>
        <p:txBody>
          <a:bodyPr lIns="53578" tIns="53578" rIns="53578" bIns="53578" anchor="ctr">
            <a:spAutoFit/>
          </a:bodyPr>
          <a:lstStyle/>
          <a:p>
            <a:pPr>
              <a:defRPr sz="6000"/>
            </a:pPr>
            <a:r>
              <a:rPr b="1">
                <a:latin typeface="Helvetica"/>
                <a:ea typeface="Helvetica"/>
                <a:cs typeface="Helvetica"/>
                <a:sym typeface="Helvetica"/>
              </a:rPr>
              <a:t>Policy Improvement: </a:t>
            </a:r>
            <a:r>
              <a:t>Find policy that maximizes expected cumulative reward.</a:t>
            </a:r>
          </a:p>
        </p:txBody>
      </p:sp>
      <p:sp>
        <p:nvSpPr>
          <p:cNvPr id="217" name="Shape 217"/>
          <p:cNvSpPr/>
          <p:nvPr/>
        </p:nvSpPr>
        <p:spPr>
          <a:xfrm>
            <a:off x="728526" y="10718220"/>
            <a:ext cx="19632461" cy="1935969"/>
          </a:xfrm>
          <a:prstGeom prst="rect">
            <a:avLst/>
          </a:prstGeom>
          <a:ln w="3175">
            <a:miter lim="400000"/>
          </a:ln>
          <a:extLst>
            <a:ext uri="{C572A759-6A51-4108-AA02-DFA0A04FC94B}">
              <ma14:wrappingTextBoxFlag xmlns:ma14="http://schemas.microsoft.com/office/mac/drawingml/2011/main" val="1"/>
            </a:ext>
          </a:extLst>
        </p:spPr>
        <p:txBody>
          <a:bodyPr lIns="53578" tIns="53578" rIns="53578" bIns="53578" anchor="ctr">
            <a:spAutoFit/>
          </a:bodyPr>
          <a:lstStyle/>
          <a:p>
            <a:pPr>
              <a:defRPr sz="6000"/>
            </a:pPr>
            <a:r>
              <a:rPr b="1">
                <a:latin typeface="Helvetica"/>
                <a:ea typeface="Helvetica"/>
                <a:cs typeface="Helvetica"/>
                <a:sym typeface="Helvetica"/>
              </a:rPr>
              <a:t>Policy Value Estimation: </a:t>
            </a:r>
            <a:r>
              <a:t>Given a </a:t>
            </a:r>
            <a:r>
              <a:rPr b="1">
                <a:solidFill>
                  <a:schemeClr val="accent5"/>
                </a:solidFill>
                <a:latin typeface="Helvetica"/>
                <a:ea typeface="Helvetica"/>
                <a:cs typeface="Helvetica"/>
                <a:sym typeface="Helvetica"/>
              </a:rPr>
              <a:t>fixed</a:t>
            </a:r>
            <a:r>
              <a:t> policy, determine the expected cumulative reward of that policy.</a:t>
            </a:r>
          </a:p>
        </p:txBody>
      </p:sp>
    </p:spTree>
  </p:cSld>
  <p:clrMapOvr>
    <a:masterClrMapping/>
  </p:clrMapOvr>
  <p:transition xmlns:p14="http://schemas.microsoft.com/office/powerpoint/2010/main" spd="slow" advClick="1" p14:dur="125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xit" nodeType="clickEffect" presetSubtype="0" presetID="1" grpId="3" fill="hold">
                                  <p:stCondLst>
                                    <p:cond delay="0"/>
                                  </p:stCondLst>
                                  <p:iterate type="el" backwards="0">
                                    <p:tmAbs val="0"/>
                                  </p:iterate>
                                  <p:childTnLst>
                                    <p:set>
                                      <p:cBhvr>
                                        <p:cTn id="14" fill="hold">
                                          <p:stCondLst>
                                            <p:cond delay="0"/>
                                          </p:stCondLst>
                                        </p:cTn>
                                        <p:tgtEl>
                                          <p:spTgt spid="206"/>
                                        </p:tgtEl>
                                        <p:attrNameLst>
                                          <p:attrName>style.visibility</p:attrName>
                                        </p:attrNameLst>
                                      </p:cBhvr>
                                      <p:to>
                                        <p:strVal val="hidden"/>
                                      </p:to>
                                    </p:set>
                                  </p:childTnLst>
                                </p:cTn>
                              </p:par>
                            </p:childTnLst>
                          </p:cTn>
                        </p:par>
                        <p:par>
                          <p:cTn id="15" fill="hold">
                            <p:stCondLst>
                              <p:cond delay="0"/>
                            </p:stCondLst>
                            <p:childTnLst>
                              <p:par>
                                <p:cTn id="16" presetClass="entr" nodeType="afterEffect" presetSubtype="0" presetID="1" grpId="4" fill="hold">
                                  <p:stCondLst>
                                    <p:cond delay="0"/>
                                  </p:stCondLst>
                                  <p:iterate type="el" backwards="0">
                                    <p:tmAbs val="0"/>
                                  </p:iterate>
                                  <p:childTnLst>
                                    <p:set>
                                      <p:cBhvr>
                                        <p:cTn id="17" fill="hold"/>
                                        <p:tgtEl>
                                          <p:spTgt spid="20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Class="exit" nodeType="clickEffect" presetSubtype="0" presetID="1" grpId="5" fill="hold">
                                  <p:stCondLst>
                                    <p:cond delay="0"/>
                                  </p:stCondLst>
                                  <p:iterate type="el" backwards="0">
                                    <p:tmAbs val="0"/>
                                  </p:iterate>
                                  <p:childTnLst>
                                    <p:set>
                                      <p:cBhvr>
                                        <p:cTn id="21" fill="hold">
                                          <p:stCondLst>
                                            <p:cond delay="0"/>
                                          </p:stCondLst>
                                        </p:cTn>
                                        <p:tgtEl>
                                          <p:spTgt spid="205"/>
                                        </p:tgtEl>
                                        <p:attrNameLst>
                                          <p:attrName>style.visibility</p:attrName>
                                        </p:attrNameLst>
                                      </p:cBhvr>
                                      <p:to>
                                        <p:strVal val="hidden"/>
                                      </p:to>
                                    </p:set>
                                  </p:childTnLst>
                                </p:cTn>
                              </p:par>
                            </p:childTnLst>
                          </p:cTn>
                        </p:par>
                        <p:par>
                          <p:cTn id="22" fill="hold">
                            <p:stCondLst>
                              <p:cond delay="0"/>
                            </p:stCondLst>
                            <p:childTnLst>
                              <p:par>
                                <p:cTn id="23" presetClass="entr" nodeType="afterEffect" presetSubtype="0" presetID="1" grpId="6" fill="hold">
                                  <p:stCondLst>
                                    <p:cond delay="0"/>
                                  </p:stCondLst>
                                  <p:iterate type="el" backwards="0">
                                    <p:tmAbs val="0"/>
                                  </p:iterate>
                                  <p:childTnLst>
                                    <p:set>
                                      <p:cBhvr>
                                        <p:cTn id="24" fill="hold"/>
                                        <p:tgtEl>
                                          <p:spTgt spid="20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xit" nodeType="clickEffect" presetSubtype="0" presetID="1" grpId="7" fill="hold">
                                  <p:stCondLst>
                                    <p:cond delay="0"/>
                                  </p:stCondLst>
                                  <p:iterate type="el" backwards="0">
                                    <p:tmAbs val="0"/>
                                  </p:iterate>
                                  <p:childTnLst>
                                    <p:set>
                                      <p:cBhvr>
                                        <p:cTn id="28" fill="hold">
                                          <p:stCondLst>
                                            <p:cond delay="0"/>
                                          </p:stCondLst>
                                        </p:cTn>
                                        <p:tgtEl>
                                          <p:spTgt spid="204"/>
                                        </p:tgtEl>
                                        <p:attrNameLst>
                                          <p:attrName>style.visibility</p:attrName>
                                        </p:attrNameLst>
                                      </p:cBhvr>
                                      <p:to>
                                        <p:strVal val="hidden"/>
                                      </p:to>
                                    </p:set>
                                  </p:childTnLst>
                                </p:cTn>
                              </p:par>
                            </p:childTnLst>
                          </p:cTn>
                        </p:par>
                        <p:par>
                          <p:cTn id="29" fill="hold">
                            <p:stCondLst>
                              <p:cond delay="0"/>
                            </p:stCondLst>
                            <p:childTnLst>
                              <p:par>
                                <p:cTn id="30" presetClass="entr" nodeType="afterEffect" presetSubtype="0" presetID="1" grpId="8" fill="hold">
                                  <p:stCondLst>
                                    <p:cond delay="0"/>
                                  </p:stCondLst>
                                  <p:iterate type="el" backwards="0">
                                    <p:tmAbs val="0"/>
                                  </p:iterate>
                                  <p:childTnLst>
                                    <p:set>
                                      <p:cBhvr>
                                        <p:cTn id="31" fill="hold"/>
                                        <p:tgtEl>
                                          <p:spTgt spid="20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Class="exit" nodeType="clickEffect" presetSubtype="0" presetID="1" grpId="9" fill="hold">
                                  <p:stCondLst>
                                    <p:cond delay="0"/>
                                  </p:stCondLst>
                                  <p:iterate type="el" backwards="0">
                                    <p:tmAbs val="0"/>
                                  </p:iterate>
                                  <p:childTnLst>
                                    <p:set>
                                      <p:cBhvr>
                                        <p:cTn id="35" fill="hold">
                                          <p:stCondLst>
                                            <p:cond delay="0"/>
                                          </p:stCondLst>
                                        </p:cTn>
                                        <p:tgtEl>
                                          <p:spTgt spid="203"/>
                                        </p:tgtEl>
                                        <p:attrNameLst>
                                          <p:attrName>style.visibility</p:attrName>
                                        </p:attrNameLst>
                                      </p:cBhvr>
                                      <p:to>
                                        <p:strVal val="hidden"/>
                                      </p:to>
                                    </p:set>
                                  </p:childTnLst>
                                </p:cTn>
                              </p:par>
                            </p:childTnLst>
                          </p:cTn>
                        </p:par>
                        <p:par>
                          <p:cTn id="36" fill="hold">
                            <p:stCondLst>
                              <p:cond delay="0"/>
                            </p:stCondLst>
                            <p:childTnLst>
                              <p:par>
                                <p:cTn id="37" presetClass="entr" nodeType="afterEffect" presetSubtype="0" presetID="1" grpId="10" fill="hold">
                                  <p:stCondLst>
                                    <p:cond delay="0"/>
                                  </p:stCondLst>
                                  <p:iterate type="el" backwards="0">
                                    <p:tmAbs val="0"/>
                                  </p:iterate>
                                  <p:childTnLst>
                                    <p:set>
                                      <p:cBhvr>
                                        <p:cTn id="38" fill="hold"/>
                                        <p:tgtEl>
                                          <p:spTgt spid="20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11" fill="hold">
                                  <p:stCondLst>
                                    <p:cond delay="0"/>
                                  </p:stCondLst>
                                  <p:iterate type="el" backwards="0">
                                    <p:tmAbs val="0"/>
                                  </p:iterate>
                                  <p:childTnLst>
                                    <p:set>
                                      <p:cBhvr>
                                        <p:cTn id="42" fill="hold"/>
                                        <p:tgtEl>
                                          <p:spTgt spid="215"/>
                                        </p:tgtEl>
                                        <p:attrNameLst>
                                          <p:attrName>style.visibility</p:attrName>
                                        </p:attrNameLst>
                                      </p:cBhvr>
                                      <p:to>
                                        <p:strVal val="visible"/>
                                      </p:to>
                                    </p:set>
                                  </p:childTnLst>
                                </p:cTn>
                              </p:par>
                            </p:childTnLst>
                          </p:cTn>
                        </p:par>
                        <p:par>
                          <p:cTn id="43" fill="hold">
                            <p:stCondLst>
                              <p:cond delay="0"/>
                            </p:stCondLst>
                            <p:childTnLst>
                              <p:par>
                                <p:cTn id="44" presetClass="exit" nodeType="afterEffect" presetSubtype="0" presetID="1" grpId="12" fill="hold">
                                  <p:stCondLst>
                                    <p:cond delay="0"/>
                                  </p:stCondLst>
                                  <p:iterate type="el" backwards="0">
                                    <p:tmAbs val="0"/>
                                  </p:iterate>
                                  <p:childTnLst>
                                    <p:set>
                                      <p:cBhvr>
                                        <p:cTn id="45" fill="hold">
                                          <p:stCondLst>
                                            <p:cond delay="0"/>
                                          </p:stCondLst>
                                        </p:cTn>
                                        <p:tgtEl>
                                          <p:spTgt spid="209"/>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Class="exit" nodeType="clickEffect" presetSubtype="0" presetID="1" grpId="13" fill="hold">
                                  <p:stCondLst>
                                    <p:cond delay="0"/>
                                  </p:stCondLst>
                                  <p:iterate type="el" backwards="0">
                                    <p:tmAbs val="0"/>
                                  </p:iterate>
                                  <p:childTnLst>
                                    <p:set>
                                      <p:cBhvr>
                                        <p:cTn id="49" fill="hold">
                                          <p:stCondLst>
                                            <p:cond delay="0"/>
                                          </p:stCondLst>
                                        </p:cTn>
                                        <p:tgtEl>
                                          <p:spTgt spid="215"/>
                                        </p:tgtEl>
                                        <p:attrNameLst>
                                          <p:attrName>style.visibility</p:attrName>
                                        </p:attrNameLst>
                                      </p:cBhvr>
                                      <p:to>
                                        <p:strVal val="hidden"/>
                                      </p:to>
                                    </p:set>
                                  </p:childTnLst>
                                </p:cTn>
                              </p:par>
                            </p:childTnLst>
                          </p:cTn>
                        </p:par>
                        <p:par>
                          <p:cTn id="50" fill="hold">
                            <p:stCondLst>
                              <p:cond delay="0"/>
                            </p:stCondLst>
                            <p:childTnLst>
                              <p:par>
                                <p:cTn id="51" presetClass="entr" nodeType="afterEffect" presetSubtype="0" presetID="1" grpId="14" fill="hold">
                                  <p:stCondLst>
                                    <p:cond delay="0"/>
                                  </p:stCondLst>
                                  <p:iterate type="el" backwards="0">
                                    <p:tmAbs val="0"/>
                                  </p:iterate>
                                  <p:childTnLst>
                                    <p:set>
                                      <p:cBhvr>
                                        <p:cTn id="52" fill="hold"/>
                                        <p:tgtEl>
                                          <p:spTgt spid="21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Class="entr" nodeType="clickEffect" presetSubtype="0" presetID="1" grpId="15" fill="hold">
                                  <p:stCondLst>
                                    <p:cond delay="0"/>
                                  </p:stCondLst>
                                  <p:iterate type="el" backwards="0">
                                    <p:tmAbs val="0"/>
                                  </p:iterate>
                                  <p:childTnLst>
                                    <p:set>
                                      <p:cBhvr>
                                        <p:cTn id="56" fill="hold"/>
                                        <p:tgtEl>
                                          <p:spTgt spid="217"/>
                                        </p:tgtEl>
                                        <p:attrNameLst>
                                          <p:attrName>style.visibility</p:attrName>
                                        </p:attrNameLst>
                                      </p:cBhvr>
                                      <p:to>
                                        <p:strVal val="visible"/>
                                      </p:to>
                                    </p:set>
                                  </p:childTnLst>
                                </p:cTn>
                              </p:par>
                            </p:childTnLst>
                          </p:cTn>
                        </p:par>
                        <p:par>
                          <p:cTn id="57" fill="hold">
                            <p:stCondLst>
                              <p:cond delay="0"/>
                            </p:stCondLst>
                            <p:childTnLst>
                              <p:par>
                                <p:cTn id="58" presetClass="exit" nodeType="afterEffect" presetSubtype="0" presetID="1" grpId="16" fill="hold">
                                  <p:stCondLst>
                                    <p:cond delay="0"/>
                                  </p:stCondLst>
                                  <p:iterate type="el" backwards="0">
                                    <p:tmAbs val="0"/>
                                  </p:iterate>
                                  <p:childTnLst>
                                    <p:set>
                                      <p:cBhvr>
                                        <p:cTn id="59" fill="hold">
                                          <p:stCondLst>
                                            <p:cond delay="0"/>
                                          </p:stCondLst>
                                        </p:cTn>
                                        <p:tgtEl>
                                          <p:spTgt spid="21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9" grpId="10"/>
      <p:bldP build="whole" bldLvl="1" animBg="1" rev="0" advAuto="0" spid="209" grpId="12"/>
      <p:bldP build="whole" bldLvl="1" animBg="1" rev="0" advAuto="0" spid="216" grpId="14"/>
      <p:bldP build="whole" bldLvl="1" animBg="1" rev="0" advAuto="0" spid="216" grpId="16"/>
      <p:bldP build="whole" bldLvl="1" animBg="1" rev="0" advAuto="0" spid="214" grpId="1"/>
      <p:bldP build="whole" bldLvl="1" animBg="1" rev="0" advAuto="0" spid="206" grpId="2"/>
      <p:bldP build="whole" bldLvl="1" animBg="1" rev="0" advAuto="0" spid="206" grpId="3"/>
      <p:bldP build="whole" bldLvl="1" animBg="1" rev="0" advAuto="0" spid="215" grpId="11"/>
      <p:bldP build="whole" bldLvl="1" animBg="1" rev="0" advAuto="0" spid="215" grpId="13"/>
      <p:bldP build="whole" bldLvl="1" animBg="1" rev="0" advAuto="0" spid="204" grpId="6"/>
      <p:bldP build="whole" bldLvl="1" animBg="1" rev="0" advAuto="0" spid="204" grpId="7"/>
      <p:bldP build="whole" bldLvl="1" animBg="1" rev="0" advAuto="0" spid="217" grpId="15"/>
      <p:bldP build="whole" bldLvl="1" animBg="1" rev="0" advAuto="0" spid="205" grpId="4"/>
      <p:bldP build="whole" bldLvl="1" animBg="1" rev="0" advAuto="0" spid="205" grpId="5"/>
      <p:bldP build="whole" bldLvl="1" animBg="1" rev="0" advAuto="0" spid="203" grpId="8"/>
      <p:bldP build="whole" bldLvl="1" animBg="1" rev="0" advAuto="0" spid="203" grpId="9"/>
    </p:bld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25400" dist="12700" dir="5400000">
              <a:srgbClr val="000000">
                <a:alpha val="50000"/>
              </a:srgbClr>
            </a:outerShdw>
          </a:effectLst>
        </a:effectStyle>
        <a:effectStyle>
          <a:effectLst>
            <a:outerShdw sx="100000" sy="100000" kx="0" ky="0" algn="b" rotWithShape="0" blurRad="25400" dist="0" dir="0">
              <a:srgbClr val="000000">
                <a:alpha val="50000"/>
              </a:srgbClr>
            </a:outerShdw>
          </a:effectLst>
        </a:effectStyle>
        <a:effectStyle>
          <a:effectLst>
            <a:outerShdw sx="100000" sy="100000" kx="0" ky="0" algn="b" rotWithShape="0" blurRad="25400" dist="127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outerShdw sx="100000" sy="100000" kx="0" ky="0" algn="b" rotWithShape="0" blurRad="25400" dist="12700" dir="5400000">
            <a:srgbClr val="000000">
              <a:alpha val="50000"/>
            </a:srgbClr>
          </a:outerShdw>
        </a:effectLst>
        <a:sp3d/>
      </a:spPr>
      <a:bodyPr rot="0" spcFirstLastPara="1" vertOverflow="overflow" horzOverflow="overflow" vert="horz" wrap="square" lIns="53578" tIns="53578" rIns="53578" bIns="53578"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53578" tIns="53578" rIns="53578" bIns="53578" numCol="1" spcCol="38100" rtlCol="0" anchor="ctr" upright="0">
        <a:spAutoFit/>
      </a:bodyPr>
      <a:lstStyle>
        <a:defPPr marL="0" marR="0" indent="0" algn="l" defTabSz="821531" rtl="0" fontAlgn="auto" latinLnBrk="0" hangingPunct="0">
          <a:lnSpc>
            <a:spcPct val="100000"/>
          </a:lnSpc>
          <a:spcBef>
            <a:spcPts val="0"/>
          </a:spcBef>
          <a:spcAft>
            <a:spcPts val="0"/>
          </a:spcAft>
          <a:buClrTx/>
          <a:buSzTx/>
          <a:buFontTx/>
          <a:buNone/>
          <a:tabLst/>
          <a:defRPr b="0" baseline="0" cap="none" i="0" spc="0" strike="noStrike" sz="4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25400" dist="12700" dir="5400000">
              <a:srgbClr val="000000">
                <a:alpha val="50000"/>
              </a:srgbClr>
            </a:outerShdw>
          </a:effectLst>
        </a:effectStyle>
        <a:effectStyle>
          <a:effectLst>
            <a:outerShdw sx="100000" sy="100000" kx="0" ky="0" algn="b" rotWithShape="0" blurRad="25400" dist="0" dir="0">
              <a:srgbClr val="000000">
                <a:alpha val="50000"/>
              </a:srgbClr>
            </a:outerShdw>
          </a:effectLst>
        </a:effectStyle>
        <a:effectStyle>
          <a:effectLst>
            <a:outerShdw sx="100000" sy="100000" kx="0" ky="0" algn="b" rotWithShape="0" blurRad="25400" dist="127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outerShdw sx="100000" sy="100000" kx="0" ky="0" algn="b" rotWithShape="0" blurRad="25400" dist="12700" dir="5400000">
            <a:srgbClr val="000000">
              <a:alpha val="50000"/>
            </a:srgbClr>
          </a:outerShdw>
        </a:effectLst>
        <a:sp3d/>
      </a:spPr>
      <a:bodyPr rot="0" spcFirstLastPara="1" vertOverflow="overflow" horzOverflow="overflow" vert="horz" wrap="square" lIns="53578" tIns="53578" rIns="53578" bIns="53578"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53578" tIns="53578" rIns="53578" bIns="53578" numCol="1" spcCol="38100" rtlCol="0" anchor="ctr" upright="0">
        <a:spAutoFit/>
      </a:bodyPr>
      <a:lstStyle>
        <a:defPPr marL="0" marR="0" indent="0" algn="l" defTabSz="821531" rtl="0" fontAlgn="auto" latinLnBrk="0" hangingPunct="0">
          <a:lnSpc>
            <a:spcPct val="100000"/>
          </a:lnSpc>
          <a:spcBef>
            <a:spcPts val="0"/>
          </a:spcBef>
          <a:spcAft>
            <a:spcPts val="0"/>
          </a:spcAft>
          <a:buClrTx/>
          <a:buSzTx/>
          <a:buFontTx/>
          <a:buNone/>
          <a:tabLst/>
          <a:defRPr b="0" baseline="0" cap="none" i="0" spc="0" strike="noStrike" sz="4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