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pdf" ContentType="application/pdf"/>
  <Default Extension="gif" ContentType="image/gif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301" r:id="rId2"/>
    <p:sldId id="257" r:id="rId3"/>
    <p:sldId id="261" r:id="rId4"/>
    <p:sldId id="264" r:id="rId5"/>
    <p:sldId id="260" r:id="rId6"/>
    <p:sldId id="262" r:id="rId7"/>
    <p:sldId id="270" r:id="rId8"/>
    <p:sldId id="272" r:id="rId9"/>
    <p:sldId id="298" r:id="rId10"/>
    <p:sldId id="293" r:id="rId11"/>
    <p:sldId id="291" r:id="rId12"/>
    <p:sldId id="292" r:id="rId13"/>
    <p:sldId id="274" r:id="rId14"/>
    <p:sldId id="277" r:id="rId15"/>
    <p:sldId id="278" r:id="rId16"/>
    <p:sldId id="294" r:id="rId17"/>
    <p:sldId id="295" r:id="rId18"/>
    <p:sldId id="296" r:id="rId19"/>
    <p:sldId id="297" r:id="rId20"/>
    <p:sldId id="288" r:id="rId21"/>
    <p:sldId id="279" r:id="rId22"/>
    <p:sldId id="282" r:id="rId23"/>
    <p:sldId id="283" r:id="rId24"/>
    <p:sldId id="284" r:id="rId25"/>
    <p:sldId id="285" r:id="rId26"/>
    <p:sldId id="302" r:id="rId27"/>
    <p:sldId id="286" r:id="rId28"/>
    <p:sldId id="287" r:id="rId29"/>
    <p:sldId id="299" r:id="rId30"/>
    <p:sldId id="300" r:id="rId31"/>
    <p:sldId id="303" r:id="rId32"/>
    <p:sldId id="304" r:id="rId33"/>
    <p:sldId id="305" r:id="rId34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FF"/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Stijl, gemiddeld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9" autoAdjust="0"/>
    <p:restoredTop sz="94668" autoAdjust="0"/>
  </p:normalViewPr>
  <p:slideViewPr>
    <p:cSldViewPr snapToObjects="1" showGuides="1">
      <p:cViewPr varScale="1">
        <p:scale>
          <a:sx n="93" d="100"/>
          <a:sy n="93" d="100"/>
        </p:scale>
        <p:origin x="-784" y="-96"/>
      </p:cViewPr>
      <p:guideLst>
        <p:guide orient="horz" pos="3792"/>
        <p:guide pos="2448"/>
      </p:guideLst>
    </p:cSldViewPr>
  </p:slideViewPr>
  <p:outlineViewPr>
    <p:cViewPr>
      <p:scale>
        <a:sx n="33" d="100"/>
        <a:sy n="33" d="100"/>
      </p:scale>
      <p:origin x="0" y="1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printerSettings" Target="printerSettings/printerSettings1.bin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tableStyles" Target="tableStyles.xml"/><Relationship Id="rId7" Type="http://schemas.openxmlformats.org/officeDocument/2006/relationships/slide" Target="slides/slide6.xml"/><Relationship Id="rId3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theme" Target="theme/theme1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3" Type="http://schemas.openxmlformats.org/officeDocument/2006/relationships/image" Target="../media/image4.gif"/><Relationship Id="rId5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image" Target="../media/image7.gif"/><Relationship Id="rId4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3" Type="http://schemas.openxmlformats.org/officeDocument/2006/relationships/image" Target="../media/image4.gif"/><Relationship Id="rId5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3" Type="http://schemas.openxmlformats.org/officeDocument/2006/relationships/image" Target="../media/image4.gif"/><Relationship Id="rId5" Type="http://schemas.openxmlformats.org/officeDocument/2006/relationships/image" Target="../media/image6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3" Type="http://schemas.openxmlformats.org/officeDocument/2006/relationships/image" Target="../media/image4.gif"/><Relationship Id="rId5" Type="http://schemas.openxmlformats.org/officeDocument/2006/relationships/image" Target="../media/image6.gi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df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3" Type="http://schemas.openxmlformats.org/officeDocument/2006/relationships/image" Target="../media/image4.gif"/><Relationship Id="rId5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3" Type="http://schemas.openxmlformats.org/officeDocument/2006/relationships/image" Target="../media/image4.gif"/><Relationship Id="rId5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A formal proof  of a necessary and sufficient condition for deadlock-free adaptive networks</a:t>
            </a:r>
            <a:endParaRPr lang="nl-NL" sz="250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Interactive </a:t>
            </a:r>
            <a:r>
              <a:rPr lang="nl-NL" dirty="0"/>
              <a:t>Theorem Proving</a:t>
            </a:r>
            <a:endParaRPr lang="nl-NL" dirty="0" smtClean="0"/>
          </a:p>
          <a:p>
            <a:r>
              <a:rPr lang="nl-NL" sz="1800" dirty="0" smtClean="0"/>
              <a:t>11-07-2010</a:t>
            </a:r>
            <a:endParaRPr lang="nl-NL" sz="1800" dirty="0"/>
          </a:p>
        </p:txBody>
      </p:sp>
      <p:sp>
        <p:nvSpPr>
          <p:cNvPr id="4" name="Tekstvak 3"/>
          <p:cNvSpPr txBox="1"/>
          <p:nvPr/>
        </p:nvSpPr>
        <p:spPr>
          <a:xfrm>
            <a:off x="914400" y="5819576"/>
            <a:ext cx="502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nl-NL" sz="1400" dirty="0" smtClean="0"/>
              <a:t>Freek Verbeek &amp; Julien Schmaltz</a:t>
            </a:r>
          </a:p>
        </p:txBody>
      </p:sp>
      <p:pic>
        <p:nvPicPr>
          <p:cNvPr id="5" name="Afbeelding 4" descr="ru-eng-cmyk-17x24.eps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562600" y="5910065"/>
            <a:ext cx="2705100" cy="482600"/>
          </a:xfrm>
          <a:prstGeom prst="rect">
            <a:avLst/>
          </a:prstGeom>
        </p:spPr>
      </p:pic>
      <p:pic>
        <p:nvPicPr>
          <p:cNvPr id="12" name="Afbeelding 11" descr="OU-logo.jpg"/>
          <p:cNvPicPr>
            <a:picLocks noChangeAspect="1"/>
          </p:cNvPicPr>
          <p:nvPr/>
        </p:nvPicPr>
        <p:blipFill>
          <a:blip r:embed="rId4"/>
          <a:srcRect r="56250"/>
          <a:stretch>
            <a:fillRect/>
          </a:stretch>
        </p:blipFill>
        <p:spPr>
          <a:xfrm>
            <a:off x="4610100" y="5822553"/>
            <a:ext cx="5334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Necessary and sufficient condition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 smtClean="0"/>
          </a:p>
        </p:txBody>
      </p:sp>
      <p:sp>
        <p:nvSpPr>
          <p:cNvPr id="9" name="Tekstvak 8"/>
          <p:cNvSpPr txBox="1"/>
          <p:nvPr/>
        </p:nvSpPr>
        <p:spPr>
          <a:xfrm>
            <a:off x="457200" y="3352800"/>
            <a:ext cx="8229600" cy="830997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solidFill>
                  <a:srgbClr val="000000"/>
                </a:solidFill>
              </a:rPr>
              <a:t>A network is deadlock-free if and only if all sets of cycles have an escape.</a:t>
            </a:r>
            <a:endParaRPr lang="nl-NL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Escape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992981" y="3047208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 rot="16200000" flipV="1">
            <a:off x="2362595" y="2362597"/>
            <a:ext cx="1373982" cy="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rot="5400000">
            <a:off x="2896790" y="2361804"/>
            <a:ext cx="137239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 rot="5400000">
            <a:off x="4570808" y="2363392"/>
            <a:ext cx="137557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 rot="5400000">
            <a:off x="5108972" y="2361803"/>
            <a:ext cx="1374778" cy="39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rot="10800000">
            <a:off x="3582987" y="3047208"/>
            <a:ext cx="1676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5795169" y="3050384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993775" y="3504408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 rot="10800000">
            <a:off x="3584576" y="3505996"/>
            <a:ext cx="1676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5796758" y="3509172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 rot="10800000">
            <a:off x="3584576" y="4723607"/>
            <a:ext cx="1676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5796758" y="4726783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 rot="10800000">
            <a:off x="3586165" y="5182395"/>
            <a:ext cx="1676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5798347" y="5185571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 rot="5400000" flipH="1" flipV="1">
            <a:off x="2369745" y="5864621"/>
            <a:ext cx="1371601" cy="3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 rot="5400000" flipH="1" flipV="1">
            <a:off x="2446738" y="4115201"/>
            <a:ext cx="1211257" cy="23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rot="5400000">
            <a:off x="2979741" y="4114010"/>
            <a:ext cx="1210468" cy="55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 rot="5400000" flipH="1" flipV="1">
            <a:off x="2903942" y="5864620"/>
            <a:ext cx="1371601" cy="3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 rot="5400000" flipH="1" flipV="1">
            <a:off x="4570012" y="5864619"/>
            <a:ext cx="1371601" cy="3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 rot="5400000" flipH="1" flipV="1">
            <a:off x="5106588" y="5870972"/>
            <a:ext cx="1371601" cy="3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 rot="5400000" flipH="1" flipV="1">
            <a:off x="4647007" y="4121552"/>
            <a:ext cx="1211257" cy="23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 rot="5400000">
            <a:off x="5180010" y="4120361"/>
            <a:ext cx="1210468" cy="55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9" name="Afbeelding 58" descr="car-r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003190"/>
            <a:ext cx="1198009" cy="546819"/>
          </a:xfrm>
          <a:prstGeom prst="rect">
            <a:avLst/>
          </a:prstGeom>
        </p:spPr>
      </p:pic>
      <p:pic>
        <p:nvPicPr>
          <p:cNvPr id="60" name="Afbeelding 59" descr="car-r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391" y="3003190"/>
            <a:ext cx="1198009" cy="546819"/>
          </a:xfrm>
          <a:prstGeom prst="rect">
            <a:avLst/>
          </a:prstGeom>
        </p:spPr>
      </p:pic>
      <p:pic>
        <p:nvPicPr>
          <p:cNvPr id="61" name="Afbeelding 60" descr="car-r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3991" y="3003190"/>
            <a:ext cx="1198009" cy="546819"/>
          </a:xfrm>
          <a:prstGeom prst="rect">
            <a:avLst/>
          </a:prstGeom>
        </p:spPr>
      </p:pic>
      <p:pic>
        <p:nvPicPr>
          <p:cNvPr id="62" name="Afbeelding 61" descr="car-r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003190"/>
            <a:ext cx="1198009" cy="546819"/>
          </a:xfrm>
          <a:prstGeom prst="rect">
            <a:avLst/>
          </a:prstGeom>
        </p:spPr>
      </p:pic>
      <p:pic>
        <p:nvPicPr>
          <p:cNvPr id="65" name="Afbeelding 64" descr="car-yellow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057415" y="4201200"/>
            <a:ext cx="914399" cy="546819"/>
          </a:xfrm>
          <a:prstGeom prst="rect">
            <a:avLst/>
          </a:prstGeom>
        </p:spPr>
      </p:pic>
      <p:pic>
        <p:nvPicPr>
          <p:cNvPr id="66" name="Afbeelding 65" descr="car-blu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343400" y="4687202"/>
            <a:ext cx="1198009" cy="546819"/>
          </a:xfrm>
          <a:prstGeom prst="rect">
            <a:avLst/>
          </a:prstGeom>
        </p:spPr>
      </p:pic>
      <p:cxnSp>
        <p:nvCxnSpPr>
          <p:cNvPr id="67" name="Rechte verbindingslijn 66"/>
          <p:cNvCxnSpPr/>
          <p:nvPr/>
        </p:nvCxnSpPr>
        <p:spPr>
          <a:xfrm>
            <a:off x="991390" y="4722017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Rechte verbindingslijn 67"/>
          <p:cNvCxnSpPr/>
          <p:nvPr/>
        </p:nvCxnSpPr>
        <p:spPr>
          <a:xfrm>
            <a:off x="992184" y="5179217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1" name="Afbeelding 70" descr="car-blu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3373991" y="4687203"/>
            <a:ext cx="1198009" cy="546819"/>
          </a:xfrm>
          <a:prstGeom prst="rect">
            <a:avLst/>
          </a:prstGeom>
        </p:spPr>
      </p:pic>
      <p:pic>
        <p:nvPicPr>
          <p:cNvPr id="72" name="Afbeelding 71" descr="car-blu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5659991" y="4687201"/>
            <a:ext cx="1198009" cy="546819"/>
          </a:xfrm>
          <a:prstGeom prst="rect">
            <a:avLst/>
          </a:prstGeom>
        </p:spPr>
      </p:pic>
      <p:pic>
        <p:nvPicPr>
          <p:cNvPr id="73" name="Afbeelding 72" descr="car-blu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6553201" y="4687200"/>
            <a:ext cx="1198009" cy="546819"/>
          </a:xfrm>
          <a:prstGeom prst="rect">
            <a:avLst/>
          </a:prstGeom>
        </p:spPr>
      </p:pic>
      <p:pic>
        <p:nvPicPr>
          <p:cNvPr id="74" name="Afbeelding 73" descr="car-green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2846748" y="3531754"/>
            <a:ext cx="914399" cy="556491"/>
          </a:xfrm>
          <a:prstGeom prst="rect">
            <a:avLst/>
          </a:prstGeom>
        </p:spPr>
      </p:pic>
      <p:sp>
        <p:nvSpPr>
          <p:cNvPr id="77" name="Kubus 76"/>
          <p:cNvSpPr/>
          <p:nvPr/>
        </p:nvSpPr>
        <p:spPr>
          <a:xfrm>
            <a:off x="5361409" y="6372407"/>
            <a:ext cx="360000" cy="360000"/>
          </a:xfrm>
          <a:prstGeom prst="cub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8" name="Kubus 77"/>
          <p:cNvSpPr/>
          <p:nvPr/>
        </p:nvSpPr>
        <p:spPr>
          <a:xfrm>
            <a:off x="811390" y="4770000"/>
            <a:ext cx="360000" cy="360000"/>
          </a:xfrm>
          <a:prstGeom prst="cub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9" name="Kubus 78"/>
          <p:cNvSpPr/>
          <p:nvPr/>
        </p:nvSpPr>
        <p:spPr>
          <a:xfrm>
            <a:off x="7672569" y="3096600"/>
            <a:ext cx="360000" cy="360000"/>
          </a:xfrm>
          <a:prstGeom prst="cube">
            <a:avLst/>
          </a:prstGeom>
          <a:solidFill>
            <a:srgbClr val="00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0" name="Kubus 79"/>
          <p:cNvSpPr/>
          <p:nvPr/>
        </p:nvSpPr>
        <p:spPr>
          <a:xfrm>
            <a:off x="3124009" y="1496400"/>
            <a:ext cx="360000" cy="360000"/>
          </a:xfrm>
          <a:prstGeom prst="cub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1" name="Afbeelding 80" descr="car-green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2846750" y="4196364"/>
            <a:ext cx="914399" cy="556491"/>
          </a:xfrm>
          <a:prstGeom prst="rect">
            <a:avLst/>
          </a:prstGeom>
        </p:spPr>
      </p:pic>
      <p:pic>
        <p:nvPicPr>
          <p:cNvPr id="82" name="Afbeelding 81" descr="car-green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2846748" y="5263163"/>
            <a:ext cx="914399" cy="556491"/>
          </a:xfrm>
          <a:prstGeom prst="rect">
            <a:avLst/>
          </a:prstGeom>
        </p:spPr>
      </p:pic>
      <p:pic>
        <p:nvPicPr>
          <p:cNvPr id="83" name="Afbeelding 82" descr="car-yellow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059792" y="3536590"/>
            <a:ext cx="914399" cy="546819"/>
          </a:xfrm>
          <a:prstGeom prst="rect">
            <a:avLst/>
          </a:prstGeom>
        </p:spPr>
      </p:pic>
      <p:pic>
        <p:nvPicPr>
          <p:cNvPr id="84" name="Afbeelding 83" descr="car-yellow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059792" y="2469790"/>
            <a:ext cx="914399" cy="546819"/>
          </a:xfrm>
          <a:prstGeom prst="rect">
            <a:avLst/>
          </a:prstGeom>
        </p:spPr>
      </p:pic>
      <p:sp>
        <p:nvSpPr>
          <p:cNvPr id="45" name="Kubus 44"/>
          <p:cNvSpPr/>
          <p:nvPr/>
        </p:nvSpPr>
        <p:spPr>
          <a:xfrm>
            <a:off x="3124009" y="1926000"/>
            <a:ext cx="360000" cy="360000"/>
          </a:xfrm>
          <a:prstGeom prst="cube">
            <a:avLst/>
          </a:prstGeom>
          <a:solidFill>
            <a:srgbClr val="00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Tekstvak 45"/>
          <p:cNvSpPr txBox="1"/>
          <p:nvPr/>
        </p:nvSpPr>
        <p:spPr>
          <a:xfrm>
            <a:off x="2759807" y="380553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A</a:t>
            </a:r>
            <a:endParaRPr lang="nl-NL" sz="2400" dirty="0"/>
          </a:p>
        </p:txBody>
      </p:sp>
      <p:sp>
        <p:nvSpPr>
          <p:cNvPr id="47" name="Tekstvak 46"/>
          <p:cNvSpPr txBox="1"/>
          <p:nvPr/>
        </p:nvSpPr>
        <p:spPr>
          <a:xfrm>
            <a:off x="4288391" y="2541525"/>
            <a:ext cx="352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B</a:t>
            </a:r>
            <a:endParaRPr lang="nl-NL" sz="2400" dirty="0"/>
          </a:p>
        </p:txBody>
      </p:sp>
      <p:sp>
        <p:nvSpPr>
          <p:cNvPr id="48" name="Tekstvak 47"/>
          <p:cNvSpPr txBox="1"/>
          <p:nvPr/>
        </p:nvSpPr>
        <p:spPr>
          <a:xfrm>
            <a:off x="2759807" y="2079860"/>
            <a:ext cx="364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C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 escape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992981" y="3047208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 rot="16200000" flipV="1">
            <a:off x="2362595" y="2362597"/>
            <a:ext cx="1373982" cy="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rot="5400000">
            <a:off x="2896790" y="2361804"/>
            <a:ext cx="137239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 rot="5400000">
            <a:off x="4570808" y="2363392"/>
            <a:ext cx="137557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 rot="5400000">
            <a:off x="5108972" y="2361803"/>
            <a:ext cx="1374778" cy="39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rot="10800000">
            <a:off x="3582987" y="3047208"/>
            <a:ext cx="1676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5795169" y="3050384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993775" y="3504408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 rot="10800000">
            <a:off x="3584576" y="3505996"/>
            <a:ext cx="1676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5796758" y="3509172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 rot="10800000">
            <a:off x="3584576" y="4723607"/>
            <a:ext cx="1676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5796758" y="4726783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 rot="10800000">
            <a:off x="3586165" y="5182395"/>
            <a:ext cx="1676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5798347" y="5185571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 rot="5400000" flipH="1" flipV="1">
            <a:off x="2369745" y="5864621"/>
            <a:ext cx="1371601" cy="3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 rot="5400000" flipH="1" flipV="1">
            <a:off x="2446738" y="4115201"/>
            <a:ext cx="1211257" cy="23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rot="5400000">
            <a:off x="2979741" y="4114010"/>
            <a:ext cx="1210468" cy="55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 rot="5400000" flipH="1" flipV="1">
            <a:off x="2903942" y="5864620"/>
            <a:ext cx="1371601" cy="3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 rot="5400000" flipH="1" flipV="1">
            <a:off x="4570012" y="5864619"/>
            <a:ext cx="1371601" cy="3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 rot="5400000" flipH="1" flipV="1">
            <a:off x="5106588" y="5870972"/>
            <a:ext cx="1371601" cy="3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 rot="5400000" flipH="1" flipV="1">
            <a:off x="4647007" y="4121552"/>
            <a:ext cx="1211257" cy="23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 rot="5400000">
            <a:off x="5180010" y="4120361"/>
            <a:ext cx="1210468" cy="55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9" name="Afbeelding 58" descr="car-r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003190"/>
            <a:ext cx="1198009" cy="546819"/>
          </a:xfrm>
          <a:prstGeom prst="rect">
            <a:avLst/>
          </a:prstGeom>
        </p:spPr>
      </p:pic>
      <p:pic>
        <p:nvPicPr>
          <p:cNvPr id="60" name="Afbeelding 59" descr="car-r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391" y="3003190"/>
            <a:ext cx="1198009" cy="546819"/>
          </a:xfrm>
          <a:prstGeom prst="rect">
            <a:avLst/>
          </a:prstGeom>
        </p:spPr>
      </p:pic>
      <p:pic>
        <p:nvPicPr>
          <p:cNvPr id="61" name="Afbeelding 60" descr="car-r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3991" y="3003190"/>
            <a:ext cx="1198009" cy="546819"/>
          </a:xfrm>
          <a:prstGeom prst="rect">
            <a:avLst/>
          </a:prstGeom>
        </p:spPr>
      </p:pic>
      <p:pic>
        <p:nvPicPr>
          <p:cNvPr id="62" name="Afbeelding 61" descr="car-r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003190"/>
            <a:ext cx="1198009" cy="546819"/>
          </a:xfrm>
          <a:prstGeom prst="rect">
            <a:avLst/>
          </a:prstGeom>
        </p:spPr>
      </p:pic>
      <p:pic>
        <p:nvPicPr>
          <p:cNvPr id="65" name="Afbeelding 64" descr="car-yellow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057415" y="4201200"/>
            <a:ext cx="914399" cy="546819"/>
          </a:xfrm>
          <a:prstGeom prst="rect">
            <a:avLst/>
          </a:prstGeom>
        </p:spPr>
      </p:pic>
      <p:pic>
        <p:nvPicPr>
          <p:cNvPr id="66" name="Afbeelding 65" descr="car-blu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343400" y="4687202"/>
            <a:ext cx="1198009" cy="546819"/>
          </a:xfrm>
          <a:prstGeom prst="rect">
            <a:avLst/>
          </a:prstGeom>
        </p:spPr>
      </p:pic>
      <p:cxnSp>
        <p:nvCxnSpPr>
          <p:cNvPr id="67" name="Rechte verbindingslijn 66"/>
          <p:cNvCxnSpPr/>
          <p:nvPr/>
        </p:nvCxnSpPr>
        <p:spPr>
          <a:xfrm>
            <a:off x="991390" y="4722017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Rechte verbindingslijn 67"/>
          <p:cNvCxnSpPr/>
          <p:nvPr/>
        </p:nvCxnSpPr>
        <p:spPr>
          <a:xfrm>
            <a:off x="992184" y="5179217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1" name="Afbeelding 70" descr="car-blu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3373991" y="4687203"/>
            <a:ext cx="1198009" cy="546819"/>
          </a:xfrm>
          <a:prstGeom prst="rect">
            <a:avLst/>
          </a:prstGeom>
        </p:spPr>
      </p:pic>
      <p:pic>
        <p:nvPicPr>
          <p:cNvPr id="72" name="Afbeelding 71" descr="car-blu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5659991" y="4687201"/>
            <a:ext cx="1198009" cy="546819"/>
          </a:xfrm>
          <a:prstGeom prst="rect">
            <a:avLst/>
          </a:prstGeom>
        </p:spPr>
      </p:pic>
      <p:pic>
        <p:nvPicPr>
          <p:cNvPr id="73" name="Afbeelding 72" descr="car-blu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6553201" y="4687200"/>
            <a:ext cx="1198009" cy="546819"/>
          </a:xfrm>
          <a:prstGeom prst="rect">
            <a:avLst/>
          </a:prstGeom>
        </p:spPr>
      </p:pic>
      <p:sp>
        <p:nvSpPr>
          <p:cNvPr id="77" name="Kubus 76"/>
          <p:cNvSpPr/>
          <p:nvPr/>
        </p:nvSpPr>
        <p:spPr>
          <a:xfrm>
            <a:off x="5361409" y="6372407"/>
            <a:ext cx="360000" cy="360000"/>
          </a:xfrm>
          <a:prstGeom prst="cub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8" name="Kubus 77"/>
          <p:cNvSpPr/>
          <p:nvPr/>
        </p:nvSpPr>
        <p:spPr>
          <a:xfrm>
            <a:off x="811390" y="4770000"/>
            <a:ext cx="360000" cy="360000"/>
          </a:xfrm>
          <a:prstGeom prst="cub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9" name="Kubus 78"/>
          <p:cNvSpPr/>
          <p:nvPr/>
        </p:nvSpPr>
        <p:spPr>
          <a:xfrm>
            <a:off x="7852569" y="3096600"/>
            <a:ext cx="360000" cy="360000"/>
          </a:xfrm>
          <a:prstGeom prst="cube">
            <a:avLst/>
          </a:prstGeom>
          <a:solidFill>
            <a:srgbClr val="00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0" name="Kubus 79"/>
          <p:cNvSpPr/>
          <p:nvPr/>
        </p:nvSpPr>
        <p:spPr>
          <a:xfrm>
            <a:off x="3124009" y="1496400"/>
            <a:ext cx="360000" cy="360000"/>
          </a:xfrm>
          <a:prstGeom prst="cub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1" name="Afbeelding 80" descr="car-green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2846750" y="4196364"/>
            <a:ext cx="914399" cy="556491"/>
          </a:xfrm>
          <a:prstGeom prst="rect">
            <a:avLst/>
          </a:prstGeom>
        </p:spPr>
      </p:pic>
      <p:pic>
        <p:nvPicPr>
          <p:cNvPr id="82" name="Afbeelding 81" descr="car-green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2846748" y="5263163"/>
            <a:ext cx="914399" cy="556491"/>
          </a:xfrm>
          <a:prstGeom prst="rect">
            <a:avLst/>
          </a:prstGeom>
        </p:spPr>
      </p:pic>
      <p:pic>
        <p:nvPicPr>
          <p:cNvPr id="83" name="Afbeelding 82" descr="car-yellow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059792" y="3536590"/>
            <a:ext cx="914399" cy="546819"/>
          </a:xfrm>
          <a:prstGeom prst="rect">
            <a:avLst/>
          </a:prstGeom>
        </p:spPr>
      </p:pic>
      <p:pic>
        <p:nvPicPr>
          <p:cNvPr id="84" name="Afbeelding 83" descr="car-yellow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059792" y="2469790"/>
            <a:ext cx="914399" cy="546819"/>
          </a:xfrm>
          <a:prstGeom prst="rect">
            <a:avLst/>
          </a:prstGeom>
        </p:spPr>
      </p:pic>
      <p:sp>
        <p:nvSpPr>
          <p:cNvPr id="45" name="Kubus 44"/>
          <p:cNvSpPr/>
          <p:nvPr/>
        </p:nvSpPr>
        <p:spPr>
          <a:xfrm>
            <a:off x="3124009" y="1926000"/>
            <a:ext cx="360000" cy="360000"/>
          </a:xfrm>
          <a:prstGeom prst="cube">
            <a:avLst/>
          </a:prstGeom>
          <a:solidFill>
            <a:srgbClr val="00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6" name="Afbeelding 45" descr="car-purple.gif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2845993" y="3530999"/>
            <a:ext cx="914400" cy="558000"/>
          </a:xfrm>
          <a:prstGeom prst="rect">
            <a:avLst/>
          </a:prstGeom>
        </p:spPr>
      </p:pic>
      <p:sp>
        <p:nvSpPr>
          <p:cNvPr id="47" name="Kubus 46"/>
          <p:cNvSpPr/>
          <p:nvPr/>
        </p:nvSpPr>
        <p:spPr>
          <a:xfrm>
            <a:off x="7391210" y="3096600"/>
            <a:ext cx="360000" cy="360000"/>
          </a:xfrm>
          <a:prstGeom prst="cube">
            <a:avLst/>
          </a:prstGeom>
          <a:solidFill>
            <a:srgbClr val="FF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Tekstvak 47"/>
          <p:cNvSpPr txBox="1"/>
          <p:nvPr/>
        </p:nvSpPr>
        <p:spPr>
          <a:xfrm>
            <a:off x="2759807" y="380553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A</a:t>
            </a:r>
            <a:endParaRPr lang="nl-NL" sz="2400" dirty="0"/>
          </a:p>
        </p:txBody>
      </p:sp>
      <p:sp>
        <p:nvSpPr>
          <p:cNvPr id="52" name="Tekstvak 51"/>
          <p:cNvSpPr txBox="1"/>
          <p:nvPr/>
        </p:nvSpPr>
        <p:spPr>
          <a:xfrm>
            <a:off x="4288391" y="2541525"/>
            <a:ext cx="352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B</a:t>
            </a:r>
            <a:endParaRPr lang="nl-NL" sz="2400" dirty="0"/>
          </a:p>
        </p:txBody>
      </p:sp>
      <p:sp>
        <p:nvSpPr>
          <p:cNvPr id="55" name="Tekstvak 54"/>
          <p:cNvSpPr txBox="1"/>
          <p:nvPr/>
        </p:nvSpPr>
        <p:spPr>
          <a:xfrm>
            <a:off x="2759807" y="2079860"/>
            <a:ext cx="364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C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Necessary and sufficient condition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 smtClean="0"/>
          </a:p>
          <a:p>
            <a:r>
              <a:rPr lang="nl-NL" dirty="0" smtClean="0"/>
              <a:t>All sets of cycles must have an escape.</a:t>
            </a:r>
          </a:p>
        </p:txBody>
      </p:sp>
      <p:sp>
        <p:nvSpPr>
          <p:cNvPr id="4" name="Ovaal 3"/>
          <p:cNvSpPr/>
          <p:nvPr/>
        </p:nvSpPr>
        <p:spPr>
          <a:xfrm>
            <a:off x="936000" y="2952346"/>
            <a:ext cx="900000" cy="90000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1759800" y="3327734"/>
            <a:ext cx="152400" cy="15240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met pijl 6"/>
          <p:cNvCxnSpPr/>
          <p:nvPr/>
        </p:nvCxnSpPr>
        <p:spPr>
          <a:xfrm>
            <a:off x="1912200" y="3400758"/>
            <a:ext cx="762000" cy="1588"/>
          </a:xfrm>
          <a:prstGeom prst="straightConnector1">
            <a:avLst/>
          </a:prstGeom>
          <a:ln w="34925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kstvak 7"/>
          <p:cNvSpPr txBox="1"/>
          <p:nvPr/>
        </p:nvSpPr>
        <p:spPr>
          <a:xfrm>
            <a:off x="1164600" y="3777734"/>
            <a:ext cx="1352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No deadlock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6538800" y="3853934"/>
            <a:ext cx="1050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Deadlock</a:t>
            </a:r>
            <a:endParaRPr lang="nl-NL" dirty="0"/>
          </a:p>
        </p:txBody>
      </p:sp>
      <p:sp>
        <p:nvSpPr>
          <p:cNvPr id="10" name="Ovaal 9"/>
          <p:cNvSpPr/>
          <p:nvPr/>
        </p:nvSpPr>
        <p:spPr>
          <a:xfrm>
            <a:off x="5715000" y="2953934"/>
            <a:ext cx="900000" cy="90000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6538800" y="3326146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7453200" y="2952346"/>
            <a:ext cx="900000" cy="90000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3" name="Rechte verbindingslijn met pijl 12"/>
          <p:cNvCxnSpPr>
            <a:stCxn id="11" idx="6"/>
          </p:cNvCxnSpPr>
          <p:nvPr/>
        </p:nvCxnSpPr>
        <p:spPr>
          <a:xfrm>
            <a:off x="6691200" y="3402346"/>
            <a:ext cx="762000" cy="158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al 13"/>
          <p:cNvSpPr/>
          <p:nvPr/>
        </p:nvSpPr>
        <p:spPr>
          <a:xfrm>
            <a:off x="5715000" y="4777970"/>
            <a:ext cx="900000" cy="90000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/>
          <p:cNvSpPr/>
          <p:nvPr/>
        </p:nvSpPr>
        <p:spPr>
          <a:xfrm>
            <a:off x="7453200" y="4795250"/>
            <a:ext cx="900000" cy="90000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6386400" y="5454982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/>
          <p:cNvSpPr/>
          <p:nvPr/>
        </p:nvSpPr>
        <p:spPr>
          <a:xfrm>
            <a:off x="7529400" y="4777969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8" name="Rechte verbindingslijn met pijl 17"/>
          <p:cNvCxnSpPr>
            <a:stCxn id="17" idx="2"/>
          </p:cNvCxnSpPr>
          <p:nvPr/>
        </p:nvCxnSpPr>
        <p:spPr>
          <a:xfrm rot="10800000">
            <a:off x="6386400" y="4854169"/>
            <a:ext cx="1143000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met pijl 18"/>
          <p:cNvCxnSpPr>
            <a:stCxn id="16" idx="6"/>
            <a:endCxn id="15" idx="3"/>
          </p:cNvCxnSpPr>
          <p:nvPr/>
        </p:nvCxnSpPr>
        <p:spPr>
          <a:xfrm>
            <a:off x="6538800" y="5531182"/>
            <a:ext cx="1046202" cy="322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kstvak 19"/>
          <p:cNvSpPr txBox="1"/>
          <p:nvPr/>
        </p:nvSpPr>
        <p:spPr>
          <a:xfrm>
            <a:off x="6402574" y="5695250"/>
            <a:ext cx="1050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Deadlock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1171604" y="5677969"/>
            <a:ext cx="1352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No deadlock</a:t>
            </a:r>
            <a:endParaRPr lang="nl-NL" dirty="0"/>
          </a:p>
        </p:txBody>
      </p:sp>
      <p:sp>
        <p:nvSpPr>
          <p:cNvPr id="22" name="Ovaal 21"/>
          <p:cNvSpPr/>
          <p:nvPr/>
        </p:nvSpPr>
        <p:spPr>
          <a:xfrm>
            <a:off x="514604" y="4779557"/>
            <a:ext cx="900000" cy="90000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1338404" y="5151769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2252804" y="4777969"/>
            <a:ext cx="900000" cy="90000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5" name="Rechte verbindingslijn met pijl 24"/>
          <p:cNvCxnSpPr>
            <a:stCxn id="23" idx="6"/>
          </p:cNvCxnSpPr>
          <p:nvPr/>
        </p:nvCxnSpPr>
        <p:spPr>
          <a:xfrm>
            <a:off x="1490804" y="5227969"/>
            <a:ext cx="762000" cy="158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al 25"/>
          <p:cNvSpPr/>
          <p:nvPr/>
        </p:nvSpPr>
        <p:spPr>
          <a:xfrm>
            <a:off x="3076604" y="5153357"/>
            <a:ext cx="152400" cy="15240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7" name="Rechte verbindingslijn met pijl 26"/>
          <p:cNvCxnSpPr>
            <a:stCxn id="26" idx="6"/>
          </p:cNvCxnSpPr>
          <p:nvPr/>
        </p:nvCxnSpPr>
        <p:spPr>
          <a:xfrm>
            <a:off x="3229004" y="5229557"/>
            <a:ext cx="624000" cy="1588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Necessary and sufficient condition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All sets of cycles must have an escape </a:t>
            </a:r>
            <a:endParaRPr lang="nl-NL" dirty="0"/>
          </a:p>
        </p:txBody>
      </p:sp>
      <p:sp>
        <p:nvSpPr>
          <p:cNvPr id="4" name="Ovaal 3"/>
          <p:cNvSpPr/>
          <p:nvPr/>
        </p:nvSpPr>
        <p:spPr>
          <a:xfrm>
            <a:off x="2300400" y="4428388"/>
            <a:ext cx="900000" cy="90000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met pijl 6"/>
          <p:cNvCxnSpPr>
            <a:stCxn id="5" idx="6"/>
          </p:cNvCxnSpPr>
          <p:nvPr/>
        </p:nvCxnSpPr>
        <p:spPr>
          <a:xfrm>
            <a:off x="4626600" y="5900739"/>
            <a:ext cx="762000" cy="1588"/>
          </a:xfrm>
          <a:prstGeom prst="straightConnector1">
            <a:avLst/>
          </a:prstGeom>
          <a:ln w="34925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al 7"/>
          <p:cNvSpPr/>
          <p:nvPr/>
        </p:nvSpPr>
        <p:spPr>
          <a:xfrm>
            <a:off x="3048000" y="3978388"/>
            <a:ext cx="900000" cy="90000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3048000" y="4572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3810000" y="4428388"/>
            <a:ext cx="900000" cy="90000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3650400" y="5328388"/>
            <a:ext cx="900000" cy="90000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2750400" y="5226163"/>
            <a:ext cx="900000" cy="90000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3810000" y="4572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/>
          <p:cNvSpPr/>
          <p:nvPr/>
        </p:nvSpPr>
        <p:spPr>
          <a:xfrm>
            <a:off x="2895600" y="5226163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/>
          <p:cNvSpPr/>
          <p:nvPr/>
        </p:nvSpPr>
        <p:spPr>
          <a:xfrm>
            <a:off x="4114800" y="5252188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3574200" y="5638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4474200" y="5824539"/>
            <a:ext cx="152400" cy="15240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1447800" y="5530334"/>
            <a:ext cx="1352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No deadlock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Necessary and sufficient condition</a:t>
            </a:r>
            <a:endParaRPr lang="nl-NL" dirty="0"/>
          </a:p>
        </p:txBody>
      </p:sp>
      <p:sp>
        <p:nvSpPr>
          <p:cNvPr id="4" name="Ovaal 3"/>
          <p:cNvSpPr/>
          <p:nvPr/>
        </p:nvSpPr>
        <p:spPr>
          <a:xfrm>
            <a:off x="2300400" y="4428388"/>
            <a:ext cx="900000" cy="90000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met pijl 6"/>
          <p:cNvCxnSpPr>
            <a:stCxn id="5" idx="1"/>
          </p:cNvCxnSpPr>
          <p:nvPr/>
        </p:nvCxnSpPr>
        <p:spPr>
          <a:xfrm rot="16200000" flipV="1">
            <a:off x="1889294" y="1972694"/>
            <a:ext cx="692130" cy="508318"/>
          </a:xfrm>
          <a:prstGeom prst="straightConnector1">
            <a:avLst/>
          </a:prstGeom>
          <a:ln w="34925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al 7"/>
          <p:cNvSpPr/>
          <p:nvPr/>
        </p:nvSpPr>
        <p:spPr>
          <a:xfrm>
            <a:off x="3048000" y="3978388"/>
            <a:ext cx="900000" cy="90000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3048000" y="4572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3810000" y="4428388"/>
            <a:ext cx="900000" cy="90000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3650400" y="5328388"/>
            <a:ext cx="900000" cy="90000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2750400" y="5226163"/>
            <a:ext cx="900000" cy="90000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3810000" y="4572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/>
          <p:cNvSpPr/>
          <p:nvPr/>
        </p:nvSpPr>
        <p:spPr>
          <a:xfrm>
            <a:off x="2895600" y="5226163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/>
          <p:cNvSpPr/>
          <p:nvPr/>
        </p:nvSpPr>
        <p:spPr>
          <a:xfrm>
            <a:off x="4114800" y="5252188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3574200" y="5638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/>
          <p:cNvSpPr/>
          <p:nvPr/>
        </p:nvSpPr>
        <p:spPr>
          <a:xfrm>
            <a:off x="4260000" y="2330788"/>
            <a:ext cx="900000" cy="90000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5007600" y="1880788"/>
            <a:ext cx="900000" cy="90000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5007600" y="2474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/>
          <p:cNvSpPr/>
          <p:nvPr/>
        </p:nvSpPr>
        <p:spPr>
          <a:xfrm>
            <a:off x="5769600" y="2330788"/>
            <a:ext cx="900000" cy="90000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/>
          <p:cNvSpPr/>
          <p:nvPr/>
        </p:nvSpPr>
        <p:spPr>
          <a:xfrm>
            <a:off x="5610000" y="3230788"/>
            <a:ext cx="900000" cy="90000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/>
          <p:cNvSpPr/>
          <p:nvPr/>
        </p:nvSpPr>
        <p:spPr>
          <a:xfrm>
            <a:off x="4710000" y="3128563"/>
            <a:ext cx="900000" cy="90000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/>
          <p:cNvSpPr/>
          <p:nvPr/>
        </p:nvSpPr>
        <p:spPr>
          <a:xfrm>
            <a:off x="5769600" y="2474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4855200" y="3128563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Ovaal 25"/>
          <p:cNvSpPr/>
          <p:nvPr/>
        </p:nvSpPr>
        <p:spPr>
          <a:xfrm>
            <a:off x="6074400" y="3154588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Ovaal 26"/>
          <p:cNvSpPr/>
          <p:nvPr/>
        </p:nvSpPr>
        <p:spPr>
          <a:xfrm>
            <a:off x="5533800" y="3541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Ovaal 37"/>
          <p:cNvSpPr/>
          <p:nvPr/>
        </p:nvSpPr>
        <p:spPr>
          <a:xfrm>
            <a:off x="4586400" y="4028563"/>
            <a:ext cx="900000" cy="90000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Ovaal 38"/>
          <p:cNvSpPr/>
          <p:nvPr/>
        </p:nvSpPr>
        <p:spPr>
          <a:xfrm>
            <a:off x="2467200" y="3280963"/>
            <a:ext cx="900000" cy="90000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Ovaal 39"/>
          <p:cNvSpPr/>
          <p:nvPr/>
        </p:nvSpPr>
        <p:spPr>
          <a:xfrm>
            <a:off x="3367200" y="2176800"/>
            <a:ext cx="900000" cy="90000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sp>
        <p:nvSpPr>
          <p:cNvPr id="41" name="Ovaal 40"/>
          <p:cNvSpPr/>
          <p:nvPr/>
        </p:nvSpPr>
        <p:spPr>
          <a:xfrm>
            <a:off x="2467200" y="2406988"/>
            <a:ext cx="900000" cy="900000"/>
          </a:xfrm>
          <a:prstGeom prst="ellipse">
            <a:avLst/>
          </a:prstGeom>
          <a:noFill/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Ovaal 41"/>
          <p:cNvSpPr/>
          <p:nvPr/>
        </p:nvSpPr>
        <p:spPr>
          <a:xfrm>
            <a:off x="5007600" y="3952363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Ovaal 42"/>
          <p:cNvSpPr/>
          <p:nvPr/>
        </p:nvSpPr>
        <p:spPr>
          <a:xfrm>
            <a:off x="3124200" y="3978388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Ovaal 43"/>
          <p:cNvSpPr/>
          <p:nvPr/>
        </p:nvSpPr>
        <p:spPr>
          <a:xfrm>
            <a:off x="2819400" y="3204763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Ovaal 44"/>
          <p:cNvSpPr/>
          <p:nvPr/>
        </p:nvSpPr>
        <p:spPr>
          <a:xfrm>
            <a:off x="3291000" y="2628388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Ovaal 45"/>
          <p:cNvSpPr/>
          <p:nvPr/>
        </p:nvSpPr>
        <p:spPr>
          <a:xfrm>
            <a:off x="4191000" y="2628388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2467200" y="2550600"/>
            <a:ext cx="152400" cy="15240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Ovaal 48"/>
          <p:cNvSpPr/>
          <p:nvPr/>
        </p:nvSpPr>
        <p:spPr>
          <a:xfrm>
            <a:off x="4557600" y="4572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Tekstvak 34"/>
          <p:cNvSpPr txBox="1"/>
          <p:nvPr/>
        </p:nvSpPr>
        <p:spPr>
          <a:xfrm>
            <a:off x="1447800" y="5530334"/>
            <a:ext cx="1352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No deadlock</a:t>
            </a:r>
            <a:endParaRPr lang="nl-N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Interconnection Networks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Interconnection network consists of:</a:t>
            </a:r>
          </a:p>
          <a:p>
            <a:pPr lvl="1"/>
            <a:r>
              <a:rPr lang="nl-NL" dirty="0" smtClean="0"/>
              <a:t>Nodes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4140000" y="3466800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 smtClean="0"/>
              <a:t>0</a:t>
            </a:r>
            <a:endParaRPr lang="nl-NL" baseline="-25000" dirty="0"/>
          </a:p>
        </p:txBody>
      </p:sp>
      <p:sp>
        <p:nvSpPr>
          <p:cNvPr id="11" name="Tekstvak 10"/>
          <p:cNvSpPr txBox="1"/>
          <p:nvPr/>
        </p:nvSpPr>
        <p:spPr>
          <a:xfrm>
            <a:off x="5600400" y="3467594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/>
              <a:t>1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7188000" y="3466800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 smtClean="0"/>
              <a:t>2</a:t>
            </a:r>
            <a:endParaRPr lang="nl-NL" baseline="-25000" dirty="0"/>
          </a:p>
        </p:txBody>
      </p:sp>
      <p:sp>
        <p:nvSpPr>
          <p:cNvPr id="13" name="Tekstvak 12"/>
          <p:cNvSpPr txBox="1"/>
          <p:nvPr/>
        </p:nvSpPr>
        <p:spPr>
          <a:xfrm>
            <a:off x="5600400" y="4749600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 smtClean="0"/>
              <a:t>4</a:t>
            </a:r>
            <a:endParaRPr lang="nl-NL" baseline="-25000" dirty="0"/>
          </a:p>
        </p:txBody>
      </p:sp>
      <p:sp>
        <p:nvSpPr>
          <p:cNvPr id="14" name="Tekstvak 13"/>
          <p:cNvSpPr txBox="1"/>
          <p:nvPr/>
        </p:nvSpPr>
        <p:spPr>
          <a:xfrm>
            <a:off x="4140000" y="4749600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 smtClean="0"/>
              <a:t>3</a:t>
            </a:r>
            <a:endParaRPr lang="nl-NL" baseline="-25000" dirty="0"/>
          </a:p>
        </p:txBody>
      </p:sp>
      <p:sp>
        <p:nvSpPr>
          <p:cNvPr id="23" name="Tekstvak 22"/>
          <p:cNvSpPr txBox="1"/>
          <p:nvPr/>
        </p:nvSpPr>
        <p:spPr>
          <a:xfrm>
            <a:off x="7188000" y="4749600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 smtClean="0"/>
              <a:t>5</a:t>
            </a:r>
            <a:endParaRPr lang="nl-NL" baseline="-25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Interconnection Networks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Interconnection network consists of:</a:t>
            </a:r>
          </a:p>
          <a:p>
            <a:pPr lvl="1"/>
            <a:r>
              <a:rPr lang="nl-NL" dirty="0" smtClean="0"/>
              <a:t>Nodes</a:t>
            </a:r>
          </a:p>
          <a:p>
            <a:pPr lvl="1"/>
            <a:r>
              <a:rPr lang="nl-NL" dirty="0" smtClean="0"/>
              <a:t>Channels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4140000" y="3466800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 smtClean="0"/>
              <a:t>0</a:t>
            </a:r>
            <a:endParaRPr lang="nl-NL" baseline="-25000" dirty="0"/>
          </a:p>
        </p:txBody>
      </p:sp>
      <p:sp>
        <p:nvSpPr>
          <p:cNvPr id="23" name="Tekstvak 22"/>
          <p:cNvSpPr txBox="1"/>
          <p:nvPr/>
        </p:nvSpPr>
        <p:spPr>
          <a:xfrm>
            <a:off x="5600400" y="3467594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/>
              <a:t>1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7188000" y="3466800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 smtClean="0"/>
              <a:t>2</a:t>
            </a:r>
            <a:endParaRPr lang="nl-NL" baseline="-25000" dirty="0"/>
          </a:p>
        </p:txBody>
      </p:sp>
      <p:sp>
        <p:nvSpPr>
          <p:cNvPr id="25" name="Tekstvak 24"/>
          <p:cNvSpPr txBox="1"/>
          <p:nvPr/>
        </p:nvSpPr>
        <p:spPr>
          <a:xfrm>
            <a:off x="5600400" y="4749600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 smtClean="0"/>
              <a:t>4</a:t>
            </a:r>
            <a:endParaRPr lang="nl-NL" baseline="-25000" dirty="0"/>
          </a:p>
        </p:txBody>
      </p:sp>
      <p:sp>
        <p:nvSpPr>
          <p:cNvPr id="26" name="Tekstvak 25"/>
          <p:cNvSpPr txBox="1"/>
          <p:nvPr/>
        </p:nvSpPr>
        <p:spPr>
          <a:xfrm>
            <a:off x="4140000" y="4749600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 smtClean="0"/>
              <a:t>3</a:t>
            </a:r>
            <a:endParaRPr lang="nl-NL" baseline="-25000" dirty="0"/>
          </a:p>
        </p:txBody>
      </p:sp>
      <p:sp>
        <p:nvSpPr>
          <p:cNvPr id="27" name="Tekstvak 26"/>
          <p:cNvSpPr txBox="1"/>
          <p:nvPr/>
        </p:nvSpPr>
        <p:spPr>
          <a:xfrm>
            <a:off x="7188000" y="4749600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 smtClean="0"/>
              <a:t>5</a:t>
            </a:r>
            <a:endParaRPr lang="nl-NL" baseline="-25000" dirty="0"/>
          </a:p>
        </p:txBody>
      </p:sp>
      <p:cxnSp>
        <p:nvCxnSpPr>
          <p:cNvPr id="29" name="Rechte verbindingslijn 28"/>
          <p:cNvCxnSpPr>
            <a:stCxn id="22" idx="2"/>
            <a:endCxn id="26" idx="0"/>
          </p:cNvCxnSpPr>
          <p:nvPr/>
        </p:nvCxnSpPr>
        <p:spPr>
          <a:xfrm rot="5400000">
            <a:off x="3930600" y="4324200"/>
            <a:ext cx="85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>
            <a:stCxn id="22" idx="3"/>
            <a:endCxn id="23" idx="1"/>
          </p:cNvCxnSpPr>
          <p:nvPr/>
        </p:nvCxnSpPr>
        <p:spPr>
          <a:xfrm>
            <a:off x="4572000" y="3682800"/>
            <a:ext cx="1028400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>
            <a:stCxn id="23" idx="3"/>
          </p:cNvCxnSpPr>
          <p:nvPr/>
        </p:nvCxnSpPr>
        <p:spPr>
          <a:xfrm flipV="1">
            <a:off x="6032400" y="3682800"/>
            <a:ext cx="1155600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>
            <a:stCxn id="24" idx="2"/>
            <a:endCxn id="27" idx="0"/>
          </p:cNvCxnSpPr>
          <p:nvPr/>
        </p:nvCxnSpPr>
        <p:spPr>
          <a:xfrm rot="5400000">
            <a:off x="6978600" y="4324200"/>
            <a:ext cx="85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>
            <a:stCxn id="25" idx="3"/>
            <a:endCxn id="27" idx="1"/>
          </p:cNvCxnSpPr>
          <p:nvPr/>
        </p:nvCxnSpPr>
        <p:spPr>
          <a:xfrm>
            <a:off x="6032400" y="4965600"/>
            <a:ext cx="1155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>
            <a:stCxn id="26" idx="3"/>
            <a:endCxn id="25" idx="1"/>
          </p:cNvCxnSpPr>
          <p:nvPr/>
        </p:nvCxnSpPr>
        <p:spPr>
          <a:xfrm>
            <a:off x="4572000" y="4965600"/>
            <a:ext cx="102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>
            <a:stCxn id="23" idx="2"/>
            <a:endCxn id="25" idx="0"/>
          </p:cNvCxnSpPr>
          <p:nvPr/>
        </p:nvCxnSpPr>
        <p:spPr>
          <a:xfrm rot="5400000">
            <a:off x="5391397" y="4324597"/>
            <a:ext cx="8500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hthoek 42"/>
          <p:cNvSpPr/>
          <p:nvPr/>
        </p:nvSpPr>
        <p:spPr>
          <a:xfrm>
            <a:off x="4876800" y="3282928"/>
            <a:ext cx="360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 smtClean="0"/>
              <a:t>0</a:t>
            </a:r>
            <a:endParaRPr lang="nl-NL" baseline="-25000" dirty="0"/>
          </a:p>
        </p:txBody>
      </p:sp>
      <p:sp>
        <p:nvSpPr>
          <p:cNvPr id="44" name="Rechthoek 43"/>
          <p:cNvSpPr/>
          <p:nvPr/>
        </p:nvSpPr>
        <p:spPr>
          <a:xfrm>
            <a:off x="6553200" y="3282928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/>
              <a:t>1</a:t>
            </a:r>
          </a:p>
        </p:txBody>
      </p:sp>
      <p:sp>
        <p:nvSpPr>
          <p:cNvPr id="45" name="Rechthoek 44"/>
          <p:cNvSpPr/>
          <p:nvPr/>
        </p:nvSpPr>
        <p:spPr>
          <a:xfrm>
            <a:off x="4876800" y="4996934"/>
            <a:ext cx="360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 smtClean="0"/>
              <a:t>5</a:t>
            </a:r>
            <a:endParaRPr lang="nl-NL" baseline="-25000" dirty="0"/>
          </a:p>
        </p:txBody>
      </p:sp>
      <p:sp>
        <p:nvSpPr>
          <p:cNvPr id="46" name="Rechthoek 45"/>
          <p:cNvSpPr/>
          <p:nvPr/>
        </p:nvSpPr>
        <p:spPr>
          <a:xfrm>
            <a:off x="6553200" y="4996934"/>
            <a:ext cx="360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 smtClean="0"/>
              <a:t>6</a:t>
            </a:r>
            <a:endParaRPr lang="nl-NL" baseline="-25000" dirty="0"/>
          </a:p>
        </p:txBody>
      </p:sp>
      <p:sp>
        <p:nvSpPr>
          <p:cNvPr id="47" name="Rechthoek 46"/>
          <p:cNvSpPr/>
          <p:nvPr/>
        </p:nvSpPr>
        <p:spPr>
          <a:xfrm>
            <a:off x="3959865" y="411480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 smtClean="0"/>
              <a:t>2</a:t>
            </a:r>
            <a:endParaRPr lang="nl-NL" baseline="-25000" dirty="0"/>
          </a:p>
        </p:txBody>
      </p:sp>
      <p:sp>
        <p:nvSpPr>
          <p:cNvPr id="48" name="Rechthoek 47"/>
          <p:cNvSpPr/>
          <p:nvPr/>
        </p:nvSpPr>
        <p:spPr>
          <a:xfrm>
            <a:off x="5420265" y="411480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 smtClean="0"/>
              <a:t>3</a:t>
            </a:r>
            <a:endParaRPr lang="nl-NL" baseline="-25000" dirty="0"/>
          </a:p>
        </p:txBody>
      </p:sp>
      <p:sp>
        <p:nvSpPr>
          <p:cNvPr id="49" name="Rechthoek 48"/>
          <p:cNvSpPr/>
          <p:nvPr/>
        </p:nvSpPr>
        <p:spPr>
          <a:xfrm>
            <a:off x="7404795" y="411480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 smtClean="0"/>
              <a:t>4</a:t>
            </a:r>
            <a:endParaRPr lang="nl-NL" baseline="-25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Interconnection Networks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Interconnection network consists of:</a:t>
            </a:r>
          </a:p>
          <a:p>
            <a:pPr lvl="1"/>
            <a:r>
              <a:rPr lang="nl-NL" dirty="0" smtClean="0"/>
              <a:t>Nodes</a:t>
            </a:r>
          </a:p>
          <a:p>
            <a:pPr lvl="1"/>
            <a:r>
              <a:rPr lang="nl-NL" dirty="0" smtClean="0"/>
              <a:t>Channels</a:t>
            </a:r>
          </a:p>
          <a:p>
            <a:pPr lvl="1"/>
            <a:r>
              <a:rPr lang="nl-NL" dirty="0" smtClean="0"/>
              <a:t>Routing function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4140000" y="3466800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 smtClean="0"/>
              <a:t>0</a:t>
            </a:r>
            <a:endParaRPr lang="nl-NL" baseline="-25000" dirty="0"/>
          </a:p>
        </p:txBody>
      </p:sp>
      <p:sp>
        <p:nvSpPr>
          <p:cNvPr id="23" name="Tekstvak 22"/>
          <p:cNvSpPr txBox="1"/>
          <p:nvPr/>
        </p:nvSpPr>
        <p:spPr>
          <a:xfrm>
            <a:off x="5600400" y="3467594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/>
              <a:t>1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7188000" y="3466800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 smtClean="0"/>
              <a:t>2</a:t>
            </a:r>
            <a:endParaRPr lang="nl-NL" baseline="-25000" dirty="0"/>
          </a:p>
        </p:txBody>
      </p:sp>
      <p:sp>
        <p:nvSpPr>
          <p:cNvPr id="25" name="Tekstvak 24"/>
          <p:cNvSpPr txBox="1"/>
          <p:nvPr/>
        </p:nvSpPr>
        <p:spPr>
          <a:xfrm>
            <a:off x="5600400" y="4749600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 smtClean="0"/>
              <a:t>4</a:t>
            </a:r>
            <a:endParaRPr lang="nl-NL" baseline="-25000" dirty="0"/>
          </a:p>
        </p:txBody>
      </p:sp>
      <p:sp>
        <p:nvSpPr>
          <p:cNvPr id="26" name="Tekstvak 25"/>
          <p:cNvSpPr txBox="1"/>
          <p:nvPr/>
        </p:nvSpPr>
        <p:spPr>
          <a:xfrm>
            <a:off x="4140000" y="4749600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 smtClean="0"/>
              <a:t>3</a:t>
            </a:r>
            <a:endParaRPr lang="nl-NL" baseline="-25000" dirty="0"/>
          </a:p>
        </p:txBody>
      </p:sp>
      <p:sp>
        <p:nvSpPr>
          <p:cNvPr id="27" name="Tekstvak 26"/>
          <p:cNvSpPr txBox="1"/>
          <p:nvPr/>
        </p:nvSpPr>
        <p:spPr>
          <a:xfrm>
            <a:off x="7188000" y="4749600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 smtClean="0"/>
              <a:t>5</a:t>
            </a:r>
            <a:endParaRPr lang="nl-NL" baseline="-25000" dirty="0"/>
          </a:p>
        </p:txBody>
      </p:sp>
      <p:cxnSp>
        <p:nvCxnSpPr>
          <p:cNvPr id="29" name="Rechte verbindingslijn 28"/>
          <p:cNvCxnSpPr>
            <a:stCxn id="22" idx="2"/>
            <a:endCxn id="26" idx="0"/>
          </p:cNvCxnSpPr>
          <p:nvPr/>
        </p:nvCxnSpPr>
        <p:spPr>
          <a:xfrm rot="5400000">
            <a:off x="3930600" y="4324200"/>
            <a:ext cx="85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>
            <a:stCxn id="22" idx="3"/>
            <a:endCxn id="23" idx="1"/>
          </p:cNvCxnSpPr>
          <p:nvPr/>
        </p:nvCxnSpPr>
        <p:spPr>
          <a:xfrm>
            <a:off x="4572000" y="3682800"/>
            <a:ext cx="1028400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>
            <a:stCxn id="23" idx="3"/>
          </p:cNvCxnSpPr>
          <p:nvPr/>
        </p:nvCxnSpPr>
        <p:spPr>
          <a:xfrm flipV="1">
            <a:off x="6032400" y="3682800"/>
            <a:ext cx="1155600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>
            <a:stCxn id="24" idx="2"/>
            <a:endCxn id="27" idx="0"/>
          </p:cNvCxnSpPr>
          <p:nvPr/>
        </p:nvCxnSpPr>
        <p:spPr>
          <a:xfrm rot="5400000">
            <a:off x="6978600" y="4324200"/>
            <a:ext cx="85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>
            <a:stCxn id="25" idx="3"/>
            <a:endCxn id="27" idx="1"/>
          </p:cNvCxnSpPr>
          <p:nvPr/>
        </p:nvCxnSpPr>
        <p:spPr>
          <a:xfrm>
            <a:off x="6032400" y="4965600"/>
            <a:ext cx="1155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>
            <a:stCxn id="26" idx="3"/>
            <a:endCxn id="25" idx="1"/>
          </p:cNvCxnSpPr>
          <p:nvPr/>
        </p:nvCxnSpPr>
        <p:spPr>
          <a:xfrm>
            <a:off x="4572000" y="4965600"/>
            <a:ext cx="102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>
            <a:stCxn id="23" idx="2"/>
            <a:endCxn id="25" idx="0"/>
          </p:cNvCxnSpPr>
          <p:nvPr/>
        </p:nvCxnSpPr>
        <p:spPr>
          <a:xfrm rot="5400000">
            <a:off x="5391397" y="4324597"/>
            <a:ext cx="8500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hthoek 42"/>
          <p:cNvSpPr/>
          <p:nvPr/>
        </p:nvSpPr>
        <p:spPr>
          <a:xfrm>
            <a:off x="4876800" y="3282928"/>
            <a:ext cx="360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 smtClean="0"/>
              <a:t>0</a:t>
            </a:r>
            <a:endParaRPr lang="nl-NL" baseline="-25000" dirty="0"/>
          </a:p>
        </p:txBody>
      </p:sp>
      <p:sp>
        <p:nvSpPr>
          <p:cNvPr id="44" name="Rechthoek 43"/>
          <p:cNvSpPr/>
          <p:nvPr/>
        </p:nvSpPr>
        <p:spPr>
          <a:xfrm>
            <a:off x="6553200" y="3282928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/>
              <a:t>1</a:t>
            </a:r>
          </a:p>
        </p:txBody>
      </p:sp>
      <p:sp>
        <p:nvSpPr>
          <p:cNvPr id="45" name="Rechthoek 44"/>
          <p:cNvSpPr/>
          <p:nvPr/>
        </p:nvSpPr>
        <p:spPr>
          <a:xfrm>
            <a:off x="4876800" y="4996934"/>
            <a:ext cx="360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 smtClean="0"/>
              <a:t>5</a:t>
            </a:r>
            <a:endParaRPr lang="nl-NL" baseline="-25000" dirty="0"/>
          </a:p>
        </p:txBody>
      </p:sp>
      <p:sp>
        <p:nvSpPr>
          <p:cNvPr id="46" name="Rechthoek 45"/>
          <p:cNvSpPr/>
          <p:nvPr/>
        </p:nvSpPr>
        <p:spPr>
          <a:xfrm>
            <a:off x="6553200" y="4996934"/>
            <a:ext cx="360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 smtClean="0"/>
              <a:t>6</a:t>
            </a:r>
            <a:endParaRPr lang="nl-NL" baseline="-25000" dirty="0"/>
          </a:p>
        </p:txBody>
      </p:sp>
      <p:sp>
        <p:nvSpPr>
          <p:cNvPr id="47" name="Rechthoek 46"/>
          <p:cNvSpPr/>
          <p:nvPr/>
        </p:nvSpPr>
        <p:spPr>
          <a:xfrm>
            <a:off x="3959865" y="411480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 smtClean="0"/>
              <a:t>2</a:t>
            </a:r>
            <a:endParaRPr lang="nl-NL" baseline="-25000" dirty="0"/>
          </a:p>
        </p:txBody>
      </p:sp>
      <p:sp>
        <p:nvSpPr>
          <p:cNvPr id="48" name="Rechthoek 47"/>
          <p:cNvSpPr/>
          <p:nvPr/>
        </p:nvSpPr>
        <p:spPr>
          <a:xfrm>
            <a:off x="5420265" y="411480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 smtClean="0"/>
              <a:t>3</a:t>
            </a:r>
            <a:endParaRPr lang="nl-NL" baseline="-25000" dirty="0"/>
          </a:p>
        </p:txBody>
      </p:sp>
      <p:sp>
        <p:nvSpPr>
          <p:cNvPr id="49" name="Rechthoek 48"/>
          <p:cNvSpPr/>
          <p:nvPr/>
        </p:nvSpPr>
        <p:spPr>
          <a:xfrm>
            <a:off x="7404795" y="411480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 smtClean="0"/>
              <a:t>4</a:t>
            </a:r>
            <a:endParaRPr lang="nl-NL" baseline="-25000" dirty="0"/>
          </a:p>
        </p:txBody>
      </p:sp>
      <p:sp>
        <p:nvSpPr>
          <p:cNvPr id="28" name="Rechthoek 27"/>
          <p:cNvSpPr/>
          <p:nvPr/>
        </p:nvSpPr>
        <p:spPr>
          <a:xfrm>
            <a:off x="1295400" y="3745468"/>
            <a:ext cx="11966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R(n</a:t>
            </a:r>
            <a:r>
              <a:rPr lang="nl-NL" baseline="-25000" dirty="0" smtClean="0"/>
              <a:t>0</a:t>
            </a:r>
            <a:r>
              <a:rPr lang="nl-NL" dirty="0" smtClean="0"/>
              <a:t>,n</a:t>
            </a:r>
            <a:r>
              <a:rPr lang="nl-NL" baseline="-25000" dirty="0" smtClean="0"/>
              <a:t>5</a:t>
            </a:r>
            <a:r>
              <a:rPr lang="nl-NL" dirty="0" smtClean="0"/>
              <a:t>)=c</a:t>
            </a:r>
            <a:r>
              <a:rPr lang="nl-NL" baseline="-25000" dirty="0" smtClean="0"/>
              <a:t>0</a:t>
            </a:r>
            <a:endParaRPr lang="nl-NL" baseline="-25000" dirty="0"/>
          </a:p>
        </p:txBody>
      </p:sp>
      <p:sp>
        <p:nvSpPr>
          <p:cNvPr id="30" name="Rechthoek 29"/>
          <p:cNvSpPr/>
          <p:nvPr/>
        </p:nvSpPr>
        <p:spPr>
          <a:xfrm>
            <a:off x="1295400" y="4114800"/>
            <a:ext cx="1608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R(n</a:t>
            </a:r>
            <a:r>
              <a:rPr lang="nl-NL" baseline="-25000" dirty="0" smtClean="0"/>
              <a:t>1</a:t>
            </a:r>
            <a:r>
              <a:rPr lang="nl-NL" dirty="0" smtClean="0"/>
              <a:t>,n</a:t>
            </a:r>
            <a:r>
              <a:rPr lang="nl-NL" baseline="-25000" dirty="0" smtClean="0"/>
              <a:t>5</a:t>
            </a:r>
            <a:r>
              <a:rPr lang="nl-NL" dirty="0" smtClean="0"/>
              <a:t>)={c</a:t>
            </a:r>
            <a:r>
              <a:rPr lang="nl-NL" baseline="-25000" dirty="0" smtClean="0"/>
              <a:t>3,</a:t>
            </a:r>
            <a:r>
              <a:rPr lang="nl-NL" dirty="0" smtClean="0"/>
              <a:t> c</a:t>
            </a:r>
            <a:r>
              <a:rPr lang="nl-NL" baseline="-25000" dirty="0" smtClean="0"/>
              <a:t>1</a:t>
            </a:r>
            <a:r>
              <a:rPr lang="nl-NL" dirty="0" smtClean="0"/>
              <a:t>}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Interconnection Networks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Interconnection network consists of:</a:t>
            </a:r>
          </a:p>
          <a:p>
            <a:pPr lvl="1"/>
            <a:r>
              <a:rPr lang="nl-NL" dirty="0" smtClean="0"/>
              <a:t>Nodes</a:t>
            </a:r>
          </a:p>
          <a:p>
            <a:pPr lvl="1"/>
            <a:r>
              <a:rPr lang="nl-NL" dirty="0" smtClean="0"/>
              <a:t>Channels</a:t>
            </a:r>
          </a:p>
          <a:p>
            <a:pPr lvl="1"/>
            <a:r>
              <a:rPr lang="nl-NL" dirty="0" smtClean="0"/>
              <a:t>Routing function</a:t>
            </a:r>
          </a:p>
          <a:p>
            <a:pPr lvl="1"/>
            <a:r>
              <a:rPr lang="nl-NL" dirty="0" smtClean="0"/>
              <a:t>Packet switching</a:t>
            </a:r>
            <a:endParaRPr lang="nl-NL" dirty="0"/>
          </a:p>
        </p:txBody>
      </p:sp>
      <p:grpSp>
        <p:nvGrpSpPr>
          <p:cNvPr id="4" name="Groeperen 27"/>
          <p:cNvGrpSpPr/>
          <p:nvPr/>
        </p:nvGrpSpPr>
        <p:grpSpPr>
          <a:xfrm>
            <a:off x="3959865" y="3282928"/>
            <a:ext cx="3809132" cy="2083338"/>
            <a:chOff x="3959865" y="3282928"/>
            <a:chExt cx="3809132" cy="2083338"/>
          </a:xfrm>
        </p:grpSpPr>
        <p:sp>
          <p:nvSpPr>
            <p:cNvPr id="22" name="Tekstvak 21"/>
            <p:cNvSpPr txBox="1"/>
            <p:nvPr/>
          </p:nvSpPr>
          <p:spPr>
            <a:xfrm>
              <a:off x="4140000" y="3466800"/>
              <a:ext cx="432000" cy="43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nl-NL" dirty="0" smtClean="0"/>
                <a:t>n</a:t>
              </a:r>
              <a:r>
                <a:rPr lang="nl-NL" baseline="-25000" dirty="0" smtClean="0"/>
                <a:t>0</a:t>
              </a:r>
              <a:endParaRPr lang="nl-NL" baseline="-25000" dirty="0"/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5600400" y="3467594"/>
              <a:ext cx="432000" cy="43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nl-NL" dirty="0" smtClean="0"/>
                <a:t>n</a:t>
              </a:r>
              <a:r>
                <a:rPr lang="nl-NL" baseline="-25000" dirty="0"/>
                <a:t>1</a:t>
              </a: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7188000" y="3466800"/>
              <a:ext cx="432000" cy="43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nl-NL" dirty="0" smtClean="0"/>
                <a:t>n</a:t>
              </a:r>
              <a:r>
                <a:rPr lang="nl-NL" baseline="-25000" dirty="0" smtClean="0"/>
                <a:t>2</a:t>
              </a:r>
              <a:endParaRPr lang="nl-NL" baseline="-25000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5600400" y="4749600"/>
              <a:ext cx="432000" cy="43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nl-NL" dirty="0" smtClean="0"/>
                <a:t>n</a:t>
              </a:r>
              <a:r>
                <a:rPr lang="nl-NL" baseline="-25000" dirty="0" smtClean="0"/>
                <a:t>4</a:t>
              </a:r>
              <a:endParaRPr lang="nl-NL" baseline="-25000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4140000" y="4749600"/>
              <a:ext cx="432000" cy="43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nl-NL" dirty="0" smtClean="0"/>
                <a:t>n</a:t>
              </a:r>
              <a:r>
                <a:rPr lang="nl-NL" baseline="-25000" dirty="0" smtClean="0"/>
                <a:t>3</a:t>
              </a:r>
              <a:endParaRPr lang="nl-NL" baseline="-25000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7188000" y="4749600"/>
              <a:ext cx="432000" cy="43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nl-NL" dirty="0" smtClean="0"/>
                <a:t>n</a:t>
              </a:r>
              <a:r>
                <a:rPr lang="nl-NL" baseline="-25000" dirty="0" smtClean="0"/>
                <a:t>5</a:t>
              </a:r>
              <a:endParaRPr lang="nl-NL" baseline="-25000" dirty="0"/>
            </a:p>
          </p:txBody>
        </p:sp>
        <p:cxnSp>
          <p:nvCxnSpPr>
            <p:cNvPr id="29" name="Rechte verbindingslijn 28"/>
            <p:cNvCxnSpPr>
              <a:stCxn id="22" idx="2"/>
              <a:endCxn id="26" idx="0"/>
            </p:cNvCxnSpPr>
            <p:nvPr/>
          </p:nvCxnSpPr>
          <p:spPr>
            <a:xfrm rot="5400000">
              <a:off x="3930600" y="4324200"/>
              <a:ext cx="8508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>
              <a:stCxn id="22" idx="3"/>
              <a:endCxn id="23" idx="1"/>
            </p:cNvCxnSpPr>
            <p:nvPr/>
          </p:nvCxnSpPr>
          <p:spPr>
            <a:xfrm>
              <a:off x="4572000" y="3682800"/>
              <a:ext cx="10284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echte verbindingslijn 33"/>
            <p:cNvCxnSpPr>
              <a:stCxn id="23" idx="3"/>
            </p:cNvCxnSpPr>
            <p:nvPr/>
          </p:nvCxnSpPr>
          <p:spPr>
            <a:xfrm flipV="1">
              <a:off x="6032400" y="3682800"/>
              <a:ext cx="1155600" cy="79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35"/>
            <p:cNvCxnSpPr>
              <a:stCxn id="24" idx="2"/>
              <a:endCxn id="27" idx="0"/>
            </p:cNvCxnSpPr>
            <p:nvPr/>
          </p:nvCxnSpPr>
          <p:spPr>
            <a:xfrm rot="5400000">
              <a:off x="6978600" y="4324200"/>
              <a:ext cx="8508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/>
            <p:cNvCxnSpPr>
              <a:stCxn id="25" idx="3"/>
              <a:endCxn id="27" idx="1"/>
            </p:cNvCxnSpPr>
            <p:nvPr/>
          </p:nvCxnSpPr>
          <p:spPr>
            <a:xfrm>
              <a:off x="6032400" y="4965600"/>
              <a:ext cx="11556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/>
            <p:cNvCxnSpPr>
              <a:stCxn id="26" idx="3"/>
              <a:endCxn id="25" idx="1"/>
            </p:cNvCxnSpPr>
            <p:nvPr/>
          </p:nvCxnSpPr>
          <p:spPr>
            <a:xfrm>
              <a:off x="4572000" y="4965600"/>
              <a:ext cx="1028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/>
            <p:cNvCxnSpPr>
              <a:stCxn id="23" idx="2"/>
              <a:endCxn id="25" idx="0"/>
            </p:cNvCxnSpPr>
            <p:nvPr/>
          </p:nvCxnSpPr>
          <p:spPr>
            <a:xfrm rot="5400000">
              <a:off x="5391397" y="4324597"/>
              <a:ext cx="850006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hthoek 42"/>
            <p:cNvSpPr/>
            <p:nvPr/>
          </p:nvSpPr>
          <p:spPr>
            <a:xfrm>
              <a:off x="4876800" y="3282928"/>
              <a:ext cx="3602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/>
                <a:t>c</a:t>
              </a:r>
              <a:r>
                <a:rPr lang="nl-NL" baseline="-25000" dirty="0" smtClean="0"/>
                <a:t>0</a:t>
              </a:r>
              <a:endParaRPr lang="nl-NL" baseline="-25000" dirty="0"/>
            </a:p>
          </p:txBody>
        </p:sp>
        <p:sp>
          <p:nvSpPr>
            <p:cNvPr id="44" name="Rechthoek 43"/>
            <p:cNvSpPr/>
            <p:nvPr/>
          </p:nvSpPr>
          <p:spPr>
            <a:xfrm>
              <a:off x="6553200" y="3282928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/>
                <a:t>c</a:t>
              </a:r>
              <a:r>
                <a:rPr lang="nl-NL" baseline="-25000" dirty="0"/>
                <a:t>1</a:t>
              </a:r>
            </a:p>
          </p:txBody>
        </p:sp>
        <p:sp>
          <p:nvSpPr>
            <p:cNvPr id="45" name="Rechthoek 44"/>
            <p:cNvSpPr/>
            <p:nvPr/>
          </p:nvSpPr>
          <p:spPr>
            <a:xfrm>
              <a:off x="4876800" y="4996934"/>
              <a:ext cx="3602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/>
                <a:t>c</a:t>
              </a:r>
              <a:r>
                <a:rPr lang="nl-NL" baseline="-25000" dirty="0" smtClean="0"/>
                <a:t>5</a:t>
              </a:r>
              <a:endParaRPr lang="nl-NL" baseline="-25000" dirty="0"/>
            </a:p>
          </p:txBody>
        </p:sp>
        <p:sp>
          <p:nvSpPr>
            <p:cNvPr id="46" name="Rechthoek 45"/>
            <p:cNvSpPr/>
            <p:nvPr/>
          </p:nvSpPr>
          <p:spPr>
            <a:xfrm>
              <a:off x="6553200" y="4996934"/>
              <a:ext cx="3602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/>
                <a:t>c</a:t>
              </a:r>
              <a:r>
                <a:rPr lang="nl-NL" baseline="-25000" dirty="0" smtClean="0"/>
                <a:t>6</a:t>
              </a:r>
              <a:endParaRPr lang="nl-NL" baseline="-25000" dirty="0"/>
            </a:p>
          </p:txBody>
        </p:sp>
        <p:sp>
          <p:nvSpPr>
            <p:cNvPr id="47" name="Rechthoek 46"/>
            <p:cNvSpPr/>
            <p:nvPr/>
          </p:nvSpPr>
          <p:spPr>
            <a:xfrm>
              <a:off x="3959865" y="4114800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/>
                <a:t>c</a:t>
              </a:r>
              <a:r>
                <a:rPr lang="nl-NL" baseline="-25000" dirty="0" smtClean="0"/>
                <a:t>2</a:t>
              </a:r>
              <a:endParaRPr lang="nl-NL" baseline="-25000" dirty="0"/>
            </a:p>
          </p:txBody>
        </p:sp>
        <p:sp>
          <p:nvSpPr>
            <p:cNvPr id="48" name="Rechthoek 47"/>
            <p:cNvSpPr/>
            <p:nvPr/>
          </p:nvSpPr>
          <p:spPr>
            <a:xfrm>
              <a:off x="5420265" y="4114800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/>
                <a:t>c</a:t>
              </a:r>
              <a:r>
                <a:rPr lang="nl-NL" baseline="-25000" dirty="0" smtClean="0"/>
                <a:t>3</a:t>
              </a:r>
              <a:endParaRPr lang="nl-NL" baseline="-25000" dirty="0"/>
            </a:p>
          </p:txBody>
        </p:sp>
        <p:sp>
          <p:nvSpPr>
            <p:cNvPr id="49" name="Rechthoek 48"/>
            <p:cNvSpPr/>
            <p:nvPr/>
          </p:nvSpPr>
          <p:spPr>
            <a:xfrm>
              <a:off x="7404795" y="4114800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smtClean="0"/>
                <a:t>c</a:t>
              </a:r>
              <a:r>
                <a:rPr lang="nl-NL" baseline="-25000" dirty="0" smtClean="0"/>
                <a:t>4</a:t>
              </a:r>
              <a:endParaRPr lang="nl-NL" baseline="-250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Deadlocks: circular wait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992981" y="3047208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 rot="16200000" flipV="1">
            <a:off x="2362595" y="2362597"/>
            <a:ext cx="1373982" cy="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rot="5400000">
            <a:off x="2896790" y="2361804"/>
            <a:ext cx="137239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 rot="5400000">
            <a:off x="4570808" y="2363392"/>
            <a:ext cx="137557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 rot="5400000">
            <a:off x="5108972" y="2361803"/>
            <a:ext cx="1374778" cy="39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rot="10800000">
            <a:off x="3582987" y="3047208"/>
            <a:ext cx="1676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5795169" y="3050384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993775" y="3504408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 rot="10800000">
            <a:off x="3584576" y="3505996"/>
            <a:ext cx="1676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5796758" y="3509172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 rot="10800000">
            <a:off x="3584576" y="4723607"/>
            <a:ext cx="1676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5796758" y="4726783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 rot="10800000">
            <a:off x="3586165" y="5182395"/>
            <a:ext cx="1676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5798347" y="5185571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 rot="5400000" flipH="1" flipV="1">
            <a:off x="2369745" y="5864621"/>
            <a:ext cx="1371601" cy="3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 rot="5400000" flipH="1" flipV="1">
            <a:off x="2446738" y="4115201"/>
            <a:ext cx="1211257" cy="23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rot="5400000">
            <a:off x="2979741" y="4114010"/>
            <a:ext cx="1210468" cy="55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 rot="5400000" flipH="1" flipV="1">
            <a:off x="2903942" y="5864620"/>
            <a:ext cx="1371601" cy="3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 rot="5400000" flipH="1" flipV="1">
            <a:off x="4570012" y="5864619"/>
            <a:ext cx="1371601" cy="3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 rot="5400000" flipH="1" flipV="1">
            <a:off x="5106588" y="5870972"/>
            <a:ext cx="1371601" cy="3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 rot="5400000" flipH="1" flipV="1">
            <a:off x="4647007" y="4121552"/>
            <a:ext cx="1211257" cy="23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 rot="5400000">
            <a:off x="5180010" y="4120361"/>
            <a:ext cx="1210468" cy="55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9" name="Afbeelding 58" descr="car-r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003190"/>
            <a:ext cx="1198009" cy="546819"/>
          </a:xfrm>
          <a:prstGeom prst="rect">
            <a:avLst/>
          </a:prstGeom>
        </p:spPr>
      </p:pic>
      <p:pic>
        <p:nvPicPr>
          <p:cNvPr id="60" name="Afbeelding 59" descr="car-r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391" y="3003190"/>
            <a:ext cx="1198009" cy="546819"/>
          </a:xfrm>
          <a:prstGeom prst="rect">
            <a:avLst/>
          </a:prstGeom>
        </p:spPr>
      </p:pic>
      <p:pic>
        <p:nvPicPr>
          <p:cNvPr id="61" name="Afbeelding 60" descr="car-r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3991" y="3003190"/>
            <a:ext cx="1198009" cy="546819"/>
          </a:xfrm>
          <a:prstGeom prst="rect">
            <a:avLst/>
          </a:prstGeom>
        </p:spPr>
      </p:pic>
      <p:pic>
        <p:nvPicPr>
          <p:cNvPr id="62" name="Afbeelding 61" descr="car-r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003190"/>
            <a:ext cx="1198009" cy="546819"/>
          </a:xfrm>
          <a:prstGeom prst="rect">
            <a:avLst/>
          </a:prstGeom>
        </p:spPr>
      </p:pic>
      <p:pic>
        <p:nvPicPr>
          <p:cNvPr id="65" name="Afbeelding 64" descr="car-yellow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057415" y="4201200"/>
            <a:ext cx="914399" cy="546819"/>
          </a:xfrm>
          <a:prstGeom prst="rect">
            <a:avLst/>
          </a:prstGeom>
        </p:spPr>
      </p:pic>
      <p:pic>
        <p:nvPicPr>
          <p:cNvPr id="66" name="Afbeelding 65" descr="car-blu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267201" y="4687202"/>
            <a:ext cx="1198009" cy="546819"/>
          </a:xfrm>
          <a:prstGeom prst="rect">
            <a:avLst/>
          </a:prstGeom>
        </p:spPr>
      </p:pic>
      <p:cxnSp>
        <p:nvCxnSpPr>
          <p:cNvPr id="67" name="Rechte verbindingslijn 66"/>
          <p:cNvCxnSpPr/>
          <p:nvPr/>
        </p:nvCxnSpPr>
        <p:spPr>
          <a:xfrm>
            <a:off x="991390" y="4722017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Rechte verbindingslijn 67"/>
          <p:cNvCxnSpPr/>
          <p:nvPr/>
        </p:nvCxnSpPr>
        <p:spPr>
          <a:xfrm>
            <a:off x="992184" y="5179217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1" name="Afbeelding 70" descr="car-blu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3373991" y="4687203"/>
            <a:ext cx="1198009" cy="546819"/>
          </a:xfrm>
          <a:prstGeom prst="rect">
            <a:avLst/>
          </a:prstGeom>
        </p:spPr>
      </p:pic>
      <p:pic>
        <p:nvPicPr>
          <p:cNvPr id="72" name="Afbeelding 71" descr="car-blu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5659991" y="4687201"/>
            <a:ext cx="1198009" cy="546819"/>
          </a:xfrm>
          <a:prstGeom prst="rect">
            <a:avLst/>
          </a:prstGeom>
        </p:spPr>
      </p:pic>
      <p:pic>
        <p:nvPicPr>
          <p:cNvPr id="73" name="Afbeelding 72" descr="car-blu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6553201" y="4687200"/>
            <a:ext cx="1198009" cy="546819"/>
          </a:xfrm>
          <a:prstGeom prst="rect">
            <a:avLst/>
          </a:prstGeom>
        </p:spPr>
      </p:pic>
      <p:pic>
        <p:nvPicPr>
          <p:cNvPr id="74" name="Afbeelding 73" descr="car-green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2846748" y="3531754"/>
            <a:ext cx="914399" cy="556491"/>
          </a:xfrm>
          <a:prstGeom prst="rect">
            <a:avLst/>
          </a:prstGeom>
        </p:spPr>
      </p:pic>
      <p:sp>
        <p:nvSpPr>
          <p:cNvPr id="77" name="Kubus 76"/>
          <p:cNvSpPr/>
          <p:nvPr/>
        </p:nvSpPr>
        <p:spPr>
          <a:xfrm>
            <a:off x="5361409" y="6372407"/>
            <a:ext cx="360000" cy="360000"/>
          </a:xfrm>
          <a:prstGeom prst="cub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8" name="Kubus 77"/>
          <p:cNvSpPr/>
          <p:nvPr/>
        </p:nvSpPr>
        <p:spPr>
          <a:xfrm>
            <a:off x="811390" y="4770000"/>
            <a:ext cx="360000" cy="360000"/>
          </a:xfrm>
          <a:prstGeom prst="cub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9" name="Kubus 78"/>
          <p:cNvSpPr/>
          <p:nvPr/>
        </p:nvSpPr>
        <p:spPr>
          <a:xfrm>
            <a:off x="7672569" y="3096600"/>
            <a:ext cx="360000" cy="360000"/>
          </a:xfrm>
          <a:prstGeom prst="cube">
            <a:avLst/>
          </a:prstGeom>
          <a:solidFill>
            <a:srgbClr val="00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0" name="Kubus 79"/>
          <p:cNvSpPr/>
          <p:nvPr/>
        </p:nvSpPr>
        <p:spPr>
          <a:xfrm>
            <a:off x="3124009" y="1496400"/>
            <a:ext cx="360000" cy="360000"/>
          </a:xfrm>
          <a:prstGeom prst="cub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1" name="Afbeelding 80" descr="car-green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2846750" y="4196364"/>
            <a:ext cx="914399" cy="556491"/>
          </a:xfrm>
          <a:prstGeom prst="rect">
            <a:avLst/>
          </a:prstGeom>
        </p:spPr>
      </p:pic>
      <p:pic>
        <p:nvPicPr>
          <p:cNvPr id="82" name="Afbeelding 81" descr="car-green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2846748" y="5263163"/>
            <a:ext cx="914399" cy="556491"/>
          </a:xfrm>
          <a:prstGeom prst="rect">
            <a:avLst/>
          </a:prstGeom>
        </p:spPr>
      </p:pic>
      <p:pic>
        <p:nvPicPr>
          <p:cNvPr id="83" name="Afbeelding 82" descr="car-yellow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059792" y="3536590"/>
            <a:ext cx="914399" cy="546819"/>
          </a:xfrm>
          <a:prstGeom prst="rect">
            <a:avLst/>
          </a:prstGeom>
        </p:spPr>
      </p:pic>
      <p:pic>
        <p:nvPicPr>
          <p:cNvPr id="84" name="Afbeelding 83" descr="car-yellow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059792" y="2469790"/>
            <a:ext cx="914399" cy="5468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Formalization of deadlock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 configuration </a:t>
            </a:r>
            <a:r>
              <a:rPr lang="nl-NL" dirty="0" smtClean="0">
                <a:latin typeface="Courier"/>
                <a:ea typeface="Lucida Grande"/>
                <a:cs typeface="Lucida Grande"/>
                <a:sym typeface="Wingdings"/>
              </a:rPr>
              <a:t>σ </a:t>
            </a:r>
            <a:r>
              <a:rPr lang="nl-NL" dirty="0" smtClean="0"/>
              <a:t>is a list of messages and their current channels.</a:t>
            </a:r>
            <a:endParaRPr lang="nl-NL" dirty="0" smtClean="0">
              <a:solidFill>
                <a:srgbClr val="00000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794006" y="4343072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 smtClean="0"/>
              <a:t>0</a:t>
            </a:r>
            <a:endParaRPr lang="nl-NL" baseline="-25000" dirty="0"/>
          </a:p>
        </p:txBody>
      </p:sp>
      <p:sp>
        <p:nvSpPr>
          <p:cNvPr id="6" name="Tekstvak 5"/>
          <p:cNvSpPr txBox="1"/>
          <p:nvPr/>
        </p:nvSpPr>
        <p:spPr>
          <a:xfrm>
            <a:off x="2254406" y="4343866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/>
              <a:t>1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3842006" y="4343072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 smtClean="0"/>
              <a:t>2</a:t>
            </a:r>
            <a:endParaRPr lang="nl-NL" baseline="-25000" dirty="0"/>
          </a:p>
        </p:txBody>
      </p:sp>
      <p:sp>
        <p:nvSpPr>
          <p:cNvPr id="8" name="Tekstvak 7"/>
          <p:cNvSpPr txBox="1"/>
          <p:nvPr/>
        </p:nvSpPr>
        <p:spPr>
          <a:xfrm>
            <a:off x="2254406" y="5625872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 smtClean="0"/>
              <a:t>4</a:t>
            </a:r>
            <a:endParaRPr lang="nl-NL" baseline="-25000" dirty="0"/>
          </a:p>
        </p:txBody>
      </p:sp>
      <p:sp>
        <p:nvSpPr>
          <p:cNvPr id="9" name="Tekstvak 8"/>
          <p:cNvSpPr txBox="1"/>
          <p:nvPr/>
        </p:nvSpPr>
        <p:spPr>
          <a:xfrm>
            <a:off x="794006" y="5625872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 smtClean="0"/>
              <a:t>3</a:t>
            </a:r>
            <a:endParaRPr lang="nl-NL" baseline="-25000" dirty="0"/>
          </a:p>
        </p:txBody>
      </p:sp>
      <p:sp>
        <p:nvSpPr>
          <p:cNvPr id="10" name="Tekstvak 9"/>
          <p:cNvSpPr txBox="1"/>
          <p:nvPr/>
        </p:nvSpPr>
        <p:spPr>
          <a:xfrm>
            <a:off x="3842006" y="5625872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 smtClean="0"/>
              <a:t>5</a:t>
            </a:r>
            <a:endParaRPr lang="nl-NL" baseline="-25000" dirty="0"/>
          </a:p>
        </p:txBody>
      </p:sp>
      <p:cxnSp>
        <p:nvCxnSpPr>
          <p:cNvPr id="11" name="Rechte verbindingslijn 10"/>
          <p:cNvCxnSpPr>
            <a:stCxn id="5" idx="2"/>
            <a:endCxn id="9" idx="0"/>
          </p:cNvCxnSpPr>
          <p:nvPr/>
        </p:nvCxnSpPr>
        <p:spPr>
          <a:xfrm rot="5400000">
            <a:off x="584606" y="5200472"/>
            <a:ext cx="85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>
            <a:stCxn id="5" idx="3"/>
            <a:endCxn id="6" idx="1"/>
          </p:cNvCxnSpPr>
          <p:nvPr/>
        </p:nvCxnSpPr>
        <p:spPr>
          <a:xfrm>
            <a:off x="1226006" y="4559072"/>
            <a:ext cx="1028400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>
            <a:stCxn id="6" idx="3"/>
          </p:cNvCxnSpPr>
          <p:nvPr/>
        </p:nvCxnSpPr>
        <p:spPr>
          <a:xfrm flipV="1">
            <a:off x="2686406" y="4559072"/>
            <a:ext cx="1155600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>
            <a:stCxn id="7" idx="2"/>
            <a:endCxn id="10" idx="0"/>
          </p:cNvCxnSpPr>
          <p:nvPr/>
        </p:nvCxnSpPr>
        <p:spPr>
          <a:xfrm rot="5400000">
            <a:off x="3632606" y="5200472"/>
            <a:ext cx="85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>
            <a:stCxn id="8" idx="3"/>
            <a:endCxn id="10" idx="1"/>
          </p:cNvCxnSpPr>
          <p:nvPr/>
        </p:nvCxnSpPr>
        <p:spPr>
          <a:xfrm>
            <a:off x="2686406" y="5841872"/>
            <a:ext cx="1155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>
            <a:stCxn id="9" idx="3"/>
            <a:endCxn id="8" idx="1"/>
          </p:cNvCxnSpPr>
          <p:nvPr/>
        </p:nvCxnSpPr>
        <p:spPr>
          <a:xfrm>
            <a:off x="1226006" y="5841872"/>
            <a:ext cx="102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>
            <a:stCxn id="6" idx="2"/>
            <a:endCxn id="8" idx="0"/>
          </p:cNvCxnSpPr>
          <p:nvPr/>
        </p:nvCxnSpPr>
        <p:spPr>
          <a:xfrm rot="5400000">
            <a:off x="2045403" y="5200869"/>
            <a:ext cx="8500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hthoek 17"/>
          <p:cNvSpPr/>
          <p:nvPr/>
        </p:nvSpPr>
        <p:spPr>
          <a:xfrm>
            <a:off x="1530806" y="4159200"/>
            <a:ext cx="360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 smtClean="0"/>
              <a:t>0</a:t>
            </a:r>
            <a:endParaRPr lang="nl-NL" baseline="-25000" dirty="0"/>
          </a:p>
        </p:txBody>
      </p:sp>
      <p:sp>
        <p:nvSpPr>
          <p:cNvPr id="19" name="Rechthoek 18"/>
          <p:cNvSpPr/>
          <p:nvPr/>
        </p:nvSpPr>
        <p:spPr>
          <a:xfrm>
            <a:off x="3207206" y="415920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/>
              <a:t>1</a:t>
            </a:r>
          </a:p>
        </p:txBody>
      </p:sp>
      <p:sp>
        <p:nvSpPr>
          <p:cNvPr id="20" name="Rechthoek 19"/>
          <p:cNvSpPr/>
          <p:nvPr/>
        </p:nvSpPr>
        <p:spPr>
          <a:xfrm>
            <a:off x="1530806" y="5873206"/>
            <a:ext cx="360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 smtClean="0"/>
              <a:t>5</a:t>
            </a:r>
            <a:endParaRPr lang="nl-NL" baseline="-25000" dirty="0"/>
          </a:p>
        </p:txBody>
      </p:sp>
      <p:sp>
        <p:nvSpPr>
          <p:cNvPr id="21" name="Rechthoek 20"/>
          <p:cNvSpPr/>
          <p:nvPr/>
        </p:nvSpPr>
        <p:spPr>
          <a:xfrm>
            <a:off x="3207206" y="5873206"/>
            <a:ext cx="360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 smtClean="0"/>
              <a:t>6</a:t>
            </a:r>
            <a:endParaRPr lang="nl-NL" baseline="-25000" dirty="0"/>
          </a:p>
        </p:txBody>
      </p:sp>
      <p:sp>
        <p:nvSpPr>
          <p:cNvPr id="22" name="Rechthoek 21"/>
          <p:cNvSpPr/>
          <p:nvPr/>
        </p:nvSpPr>
        <p:spPr>
          <a:xfrm>
            <a:off x="613871" y="499107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 smtClean="0"/>
              <a:t>2</a:t>
            </a:r>
            <a:endParaRPr lang="nl-NL" baseline="-25000" dirty="0"/>
          </a:p>
        </p:txBody>
      </p:sp>
      <p:sp>
        <p:nvSpPr>
          <p:cNvPr id="23" name="Rechthoek 22"/>
          <p:cNvSpPr/>
          <p:nvPr/>
        </p:nvSpPr>
        <p:spPr>
          <a:xfrm>
            <a:off x="2074271" y="499107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 smtClean="0"/>
              <a:t>3</a:t>
            </a:r>
            <a:endParaRPr lang="nl-NL" baseline="-25000" dirty="0"/>
          </a:p>
        </p:txBody>
      </p:sp>
      <p:sp>
        <p:nvSpPr>
          <p:cNvPr id="24" name="Rechthoek 23"/>
          <p:cNvSpPr/>
          <p:nvPr/>
        </p:nvSpPr>
        <p:spPr>
          <a:xfrm>
            <a:off x="4058801" y="499107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 smtClean="0"/>
              <a:t>4</a:t>
            </a:r>
            <a:endParaRPr lang="nl-NL" baseline="-25000" dirty="0"/>
          </a:p>
        </p:txBody>
      </p:sp>
      <p:sp>
        <p:nvSpPr>
          <p:cNvPr id="25" name="Rechthoek 24"/>
          <p:cNvSpPr/>
          <p:nvPr/>
        </p:nvSpPr>
        <p:spPr>
          <a:xfrm>
            <a:off x="1449806" y="4478866"/>
            <a:ext cx="162000" cy="162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Rechthoek 25"/>
          <p:cNvSpPr/>
          <p:nvPr/>
        </p:nvSpPr>
        <p:spPr>
          <a:xfrm>
            <a:off x="1810076" y="4478866"/>
            <a:ext cx="162000" cy="1620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7" name="Tabel 26"/>
          <p:cNvGraphicFramePr>
            <a:graphicFrameLocks noGrp="1"/>
          </p:cNvGraphicFramePr>
          <p:nvPr/>
        </p:nvGraphicFramePr>
        <p:xfrm>
          <a:off x="5029200" y="4008126"/>
          <a:ext cx="3352800" cy="234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1400"/>
                <a:gridCol w="1397000"/>
                <a:gridCol w="914400"/>
              </a:tblGrid>
              <a:tr h="562500">
                <a:tc>
                  <a:txBody>
                    <a:bodyPr/>
                    <a:lstStyle/>
                    <a:p>
                      <a:r>
                        <a:rPr lang="nl-NL" dirty="0" smtClean="0"/>
                        <a:t>Message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Destination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Current channel</a:t>
                      </a:r>
                      <a:endParaRPr lang="nl-NL" dirty="0"/>
                    </a:p>
                  </a:txBody>
                  <a:tcPr/>
                </a:tc>
              </a:tr>
              <a:tr h="562500">
                <a:tc>
                  <a:txBody>
                    <a:bodyPr/>
                    <a:lstStyle/>
                    <a:p>
                      <a:endParaRPr lang="nl-NL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n</a:t>
                      </a:r>
                      <a:r>
                        <a:rPr lang="nl-NL" baseline="-25000" dirty="0" smtClean="0"/>
                        <a:t>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c</a:t>
                      </a:r>
                      <a:r>
                        <a:rPr lang="nl-NL" baseline="-25000" dirty="0" smtClean="0"/>
                        <a:t>0</a:t>
                      </a:r>
                      <a:endParaRPr lang="nl-NL" dirty="0"/>
                    </a:p>
                  </a:txBody>
                  <a:tcPr/>
                </a:tc>
              </a:tr>
              <a:tr h="562500">
                <a:tc>
                  <a:txBody>
                    <a:bodyPr/>
                    <a:lstStyle/>
                    <a:p>
                      <a:endParaRPr lang="nl-NL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n</a:t>
                      </a:r>
                      <a:r>
                        <a:rPr lang="nl-NL" baseline="-25000" dirty="0" smtClean="0"/>
                        <a:t>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c</a:t>
                      </a:r>
                      <a:r>
                        <a:rPr lang="nl-NL" baseline="-25000" dirty="0" smtClean="0"/>
                        <a:t>0</a:t>
                      </a:r>
                      <a:endParaRPr lang="nl-NL" dirty="0"/>
                    </a:p>
                  </a:txBody>
                  <a:tcPr/>
                </a:tc>
              </a:tr>
              <a:tr h="562500">
                <a:tc>
                  <a:txBody>
                    <a:bodyPr/>
                    <a:lstStyle/>
                    <a:p>
                      <a:endParaRPr lang="nl-NL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n</a:t>
                      </a:r>
                      <a:r>
                        <a:rPr lang="nl-NL" baseline="-25000" dirty="0" smtClean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c</a:t>
                      </a:r>
                      <a:r>
                        <a:rPr lang="nl-NL" baseline="-25000" dirty="0" smtClean="0"/>
                        <a:t>6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Rechthoek 28"/>
          <p:cNvSpPr/>
          <p:nvPr/>
        </p:nvSpPr>
        <p:spPr>
          <a:xfrm>
            <a:off x="5400600" y="4820266"/>
            <a:ext cx="162000" cy="162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Rechthoek 29"/>
          <p:cNvSpPr/>
          <p:nvPr/>
        </p:nvSpPr>
        <p:spPr>
          <a:xfrm>
            <a:off x="5400600" y="5387404"/>
            <a:ext cx="162000" cy="1620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Rechthoek 30"/>
          <p:cNvSpPr/>
          <p:nvPr/>
        </p:nvSpPr>
        <p:spPr>
          <a:xfrm>
            <a:off x="3207206" y="5760872"/>
            <a:ext cx="162000" cy="162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Rechthoek 31"/>
          <p:cNvSpPr/>
          <p:nvPr/>
        </p:nvSpPr>
        <p:spPr>
          <a:xfrm>
            <a:off x="5400600" y="5976872"/>
            <a:ext cx="162000" cy="162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Tekstvak 32"/>
          <p:cNvSpPr txBox="1"/>
          <p:nvPr/>
        </p:nvSpPr>
        <p:spPr>
          <a:xfrm>
            <a:off x="1972076" y="3352800"/>
            <a:ext cx="1056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Network:</a:t>
            </a:r>
            <a:endParaRPr lang="nl-NL" dirty="0"/>
          </a:p>
        </p:txBody>
      </p:sp>
      <p:sp>
        <p:nvSpPr>
          <p:cNvPr id="34" name="Tekstvak 33"/>
          <p:cNvSpPr txBox="1"/>
          <p:nvPr/>
        </p:nvSpPr>
        <p:spPr>
          <a:xfrm>
            <a:off x="6019800" y="3352800"/>
            <a:ext cx="1521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Configuration: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Formalization of deadlock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 deadlock is a configuration where all messages a</a:t>
            </a:r>
            <a:r>
              <a:rPr lang="nl-NL" dirty="0" smtClean="0">
                <a:solidFill>
                  <a:srgbClr val="000000"/>
                </a:solidFill>
              </a:rPr>
              <a:t>re </a:t>
            </a:r>
            <a:r>
              <a:rPr lang="nl-NL" dirty="0" smtClean="0">
                <a:solidFill>
                  <a:srgbClr val="FF0000"/>
                </a:solidFill>
              </a:rPr>
              <a:t>stuck</a:t>
            </a:r>
            <a:r>
              <a:rPr lang="nl-NL" dirty="0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794006" y="4343072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 smtClean="0"/>
              <a:t>0</a:t>
            </a:r>
            <a:endParaRPr lang="nl-NL" baseline="-25000" dirty="0"/>
          </a:p>
        </p:txBody>
      </p:sp>
      <p:sp>
        <p:nvSpPr>
          <p:cNvPr id="5" name="Tekstvak 4"/>
          <p:cNvSpPr txBox="1"/>
          <p:nvPr/>
        </p:nvSpPr>
        <p:spPr>
          <a:xfrm>
            <a:off x="2254406" y="4343866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/>
              <a:t>1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3842006" y="4343072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 smtClean="0"/>
              <a:t>2</a:t>
            </a:r>
            <a:endParaRPr lang="nl-NL" baseline="-25000" dirty="0"/>
          </a:p>
        </p:txBody>
      </p:sp>
      <p:sp>
        <p:nvSpPr>
          <p:cNvPr id="7" name="Tekstvak 6"/>
          <p:cNvSpPr txBox="1"/>
          <p:nvPr/>
        </p:nvSpPr>
        <p:spPr>
          <a:xfrm>
            <a:off x="2254406" y="5625872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 smtClean="0"/>
              <a:t>4</a:t>
            </a:r>
            <a:endParaRPr lang="nl-NL" baseline="-25000" dirty="0"/>
          </a:p>
        </p:txBody>
      </p:sp>
      <p:sp>
        <p:nvSpPr>
          <p:cNvPr id="8" name="Tekstvak 7"/>
          <p:cNvSpPr txBox="1"/>
          <p:nvPr/>
        </p:nvSpPr>
        <p:spPr>
          <a:xfrm>
            <a:off x="794006" y="5625872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 smtClean="0"/>
              <a:t>3</a:t>
            </a:r>
            <a:endParaRPr lang="nl-NL" baseline="-25000" dirty="0"/>
          </a:p>
        </p:txBody>
      </p:sp>
      <p:sp>
        <p:nvSpPr>
          <p:cNvPr id="9" name="Tekstvak 8"/>
          <p:cNvSpPr txBox="1"/>
          <p:nvPr/>
        </p:nvSpPr>
        <p:spPr>
          <a:xfrm>
            <a:off x="3842006" y="5625872"/>
            <a:ext cx="432000" cy="432000"/>
          </a:xfrm>
          <a:prstGeom prst="rect">
            <a:avLst/>
          </a:prstGeom>
          <a:solidFill>
            <a:srgbClr val="008000"/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 smtClean="0"/>
              <a:t>5</a:t>
            </a:r>
            <a:endParaRPr lang="nl-NL" baseline="-25000" dirty="0"/>
          </a:p>
        </p:txBody>
      </p:sp>
      <p:cxnSp>
        <p:nvCxnSpPr>
          <p:cNvPr id="10" name="Rechte verbindingslijn 9"/>
          <p:cNvCxnSpPr>
            <a:stCxn id="4" idx="2"/>
            <a:endCxn id="8" idx="0"/>
          </p:cNvCxnSpPr>
          <p:nvPr/>
        </p:nvCxnSpPr>
        <p:spPr>
          <a:xfrm rot="5400000">
            <a:off x="584606" y="5200472"/>
            <a:ext cx="85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>
            <a:stCxn id="4" idx="3"/>
            <a:endCxn id="5" idx="1"/>
          </p:cNvCxnSpPr>
          <p:nvPr/>
        </p:nvCxnSpPr>
        <p:spPr>
          <a:xfrm>
            <a:off x="1226006" y="4559072"/>
            <a:ext cx="1028400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>
            <a:stCxn id="5" idx="3"/>
          </p:cNvCxnSpPr>
          <p:nvPr/>
        </p:nvCxnSpPr>
        <p:spPr>
          <a:xfrm flipV="1">
            <a:off x="2686406" y="4559072"/>
            <a:ext cx="1155600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>
            <a:stCxn id="6" idx="2"/>
            <a:endCxn id="9" idx="0"/>
          </p:cNvCxnSpPr>
          <p:nvPr/>
        </p:nvCxnSpPr>
        <p:spPr>
          <a:xfrm rot="5400000">
            <a:off x="3632606" y="5200472"/>
            <a:ext cx="85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>
            <a:stCxn id="7" idx="3"/>
            <a:endCxn id="9" idx="1"/>
          </p:cNvCxnSpPr>
          <p:nvPr/>
        </p:nvCxnSpPr>
        <p:spPr>
          <a:xfrm>
            <a:off x="2686406" y="5841872"/>
            <a:ext cx="1155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>
            <a:stCxn id="8" idx="3"/>
            <a:endCxn id="7" idx="1"/>
          </p:cNvCxnSpPr>
          <p:nvPr/>
        </p:nvCxnSpPr>
        <p:spPr>
          <a:xfrm>
            <a:off x="1226006" y="5841872"/>
            <a:ext cx="102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>
            <a:stCxn id="5" idx="2"/>
            <a:endCxn id="7" idx="0"/>
          </p:cNvCxnSpPr>
          <p:nvPr/>
        </p:nvCxnSpPr>
        <p:spPr>
          <a:xfrm rot="5400000">
            <a:off x="2045403" y="5200869"/>
            <a:ext cx="8500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hthoek 16"/>
          <p:cNvSpPr/>
          <p:nvPr/>
        </p:nvSpPr>
        <p:spPr>
          <a:xfrm>
            <a:off x="1530806" y="4159200"/>
            <a:ext cx="360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 smtClean="0"/>
              <a:t>0</a:t>
            </a:r>
            <a:endParaRPr lang="nl-NL" baseline="-25000" dirty="0"/>
          </a:p>
        </p:txBody>
      </p:sp>
      <p:sp>
        <p:nvSpPr>
          <p:cNvPr id="18" name="Rechthoek 17"/>
          <p:cNvSpPr/>
          <p:nvPr/>
        </p:nvSpPr>
        <p:spPr>
          <a:xfrm>
            <a:off x="3207206" y="415920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/>
              <a:t>1</a:t>
            </a:r>
          </a:p>
        </p:txBody>
      </p:sp>
      <p:sp>
        <p:nvSpPr>
          <p:cNvPr id="19" name="Rechthoek 18"/>
          <p:cNvSpPr/>
          <p:nvPr/>
        </p:nvSpPr>
        <p:spPr>
          <a:xfrm>
            <a:off x="1530806" y="5873206"/>
            <a:ext cx="360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 smtClean="0"/>
              <a:t>5</a:t>
            </a:r>
            <a:endParaRPr lang="nl-NL" baseline="-25000" dirty="0"/>
          </a:p>
        </p:txBody>
      </p:sp>
      <p:sp>
        <p:nvSpPr>
          <p:cNvPr id="20" name="Rechthoek 19"/>
          <p:cNvSpPr/>
          <p:nvPr/>
        </p:nvSpPr>
        <p:spPr>
          <a:xfrm>
            <a:off x="3207206" y="5873206"/>
            <a:ext cx="360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 smtClean="0"/>
              <a:t>6</a:t>
            </a:r>
            <a:endParaRPr lang="nl-NL" baseline="-25000" dirty="0"/>
          </a:p>
        </p:txBody>
      </p:sp>
      <p:sp>
        <p:nvSpPr>
          <p:cNvPr id="21" name="Rechthoek 20"/>
          <p:cNvSpPr/>
          <p:nvPr/>
        </p:nvSpPr>
        <p:spPr>
          <a:xfrm>
            <a:off x="613871" y="499107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 smtClean="0"/>
              <a:t>2</a:t>
            </a:r>
            <a:endParaRPr lang="nl-NL" baseline="-25000" dirty="0"/>
          </a:p>
        </p:txBody>
      </p:sp>
      <p:sp>
        <p:nvSpPr>
          <p:cNvPr id="22" name="Rechthoek 21"/>
          <p:cNvSpPr/>
          <p:nvPr/>
        </p:nvSpPr>
        <p:spPr>
          <a:xfrm>
            <a:off x="2074271" y="499107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 smtClean="0"/>
              <a:t>3</a:t>
            </a:r>
            <a:endParaRPr lang="nl-NL" baseline="-25000" dirty="0"/>
          </a:p>
        </p:txBody>
      </p:sp>
      <p:sp>
        <p:nvSpPr>
          <p:cNvPr id="23" name="Rechthoek 22"/>
          <p:cNvSpPr/>
          <p:nvPr/>
        </p:nvSpPr>
        <p:spPr>
          <a:xfrm>
            <a:off x="4058801" y="499107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 smtClean="0"/>
              <a:t>4</a:t>
            </a:r>
            <a:endParaRPr lang="nl-NL" baseline="-25000" dirty="0"/>
          </a:p>
        </p:txBody>
      </p:sp>
      <p:sp>
        <p:nvSpPr>
          <p:cNvPr id="24" name="Rechthoek 23"/>
          <p:cNvSpPr/>
          <p:nvPr/>
        </p:nvSpPr>
        <p:spPr>
          <a:xfrm>
            <a:off x="2971800" y="4478866"/>
            <a:ext cx="162000" cy="1620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Rechthoek 24"/>
          <p:cNvSpPr/>
          <p:nvPr/>
        </p:nvSpPr>
        <p:spPr>
          <a:xfrm>
            <a:off x="1810076" y="4478866"/>
            <a:ext cx="162000" cy="1620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Rechthoek 25"/>
          <p:cNvSpPr/>
          <p:nvPr/>
        </p:nvSpPr>
        <p:spPr>
          <a:xfrm>
            <a:off x="3205200" y="4478072"/>
            <a:ext cx="162000" cy="1620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Rechthoek 26"/>
          <p:cNvSpPr/>
          <p:nvPr/>
        </p:nvSpPr>
        <p:spPr>
          <a:xfrm>
            <a:off x="3409408" y="4469266"/>
            <a:ext cx="162000" cy="1620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Rechthoek 27"/>
          <p:cNvSpPr/>
          <p:nvPr/>
        </p:nvSpPr>
        <p:spPr>
          <a:xfrm>
            <a:off x="2390200" y="4829072"/>
            <a:ext cx="162000" cy="1620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Rechthoek 28"/>
          <p:cNvSpPr/>
          <p:nvPr/>
        </p:nvSpPr>
        <p:spPr>
          <a:xfrm>
            <a:off x="2390200" y="5036404"/>
            <a:ext cx="162000" cy="1620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Rechthoek 29"/>
          <p:cNvSpPr/>
          <p:nvPr/>
        </p:nvSpPr>
        <p:spPr>
          <a:xfrm>
            <a:off x="2388612" y="5279404"/>
            <a:ext cx="162000" cy="1620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Formalization of deadlock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 deadlock is a configuration where all messages a</a:t>
            </a:r>
            <a:r>
              <a:rPr lang="nl-NL" dirty="0" smtClean="0">
                <a:solidFill>
                  <a:srgbClr val="000000"/>
                </a:solidFill>
              </a:rPr>
              <a:t>re stuck.</a:t>
            </a:r>
          </a:p>
          <a:p>
            <a:r>
              <a:rPr lang="nl-NL" dirty="0" smtClean="0"/>
              <a:t>A message is stuck if all its next hops are </a:t>
            </a:r>
            <a:r>
              <a:rPr lang="nl-NL" dirty="0" smtClean="0">
                <a:solidFill>
                  <a:srgbClr val="FF0000"/>
                </a:solidFill>
              </a:rPr>
              <a:t>unavailable</a:t>
            </a:r>
            <a:r>
              <a:rPr lang="nl-NL" dirty="0" smtClean="0"/>
              <a:t>.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794006" y="4343072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 smtClean="0"/>
              <a:t>0</a:t>
            </a:r>
            <a:endParaRPr lang="nl-NL" baseline="-25000" dirty="0"/>
          </a:p>
        </p:txBody>
      </p:sp>
      <p:sp>
        <p:nvSpPr>
          <p:cNvPr id="5" name="Tekstvak 4"/>
          <p:cNvSpPr txBox="1"/>
          <p:nvPr/>
        </p:nvSpPr>
        <p:spPr>
          <a:xfrm>
            <a:off x="2254406" y="4343866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/>
              <a:t>1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3842006" y="4343072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 smtClean="0"/>
              <a:t>2</a:t>
            </a:r>
            <a:endParaRPr lang="nl-NL" baseline="-25000" dirty="0"/>
          </a:p>
        </p:txBody>
      </p:sp>
      <p:sp>
        <p:nvSpPr>
          <p:cNvPr id="7" name="Tekstvak 6"/>
          <p:cNvSpPr txBox="1"/>
          <p:nvPr/>
        </p:nvSpPr>
        <p:spPr>
          <a:xfrm>
            <a:off x="2254406" y="5625872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 smtClean="0"/>
              <a:t>4</a:t>
            </a:r>
            <a:endParaRPr lang="nl-NL" baseline="-25000" dirty="0"/>
          </a:p>
        </p:txBody>
      </p:sp>
      <p:sp>
        <p:nvSpPr>
          <p:cNvPr id="8" name="Tekstvak 7"/>
          <p:cNvSpPr txBox="1"/>
          <p:nvPr/>
        </p:nvSpPr>
        <p:spPr>
          <a:xfrm>
            <a:off x="794006" y="5625872"/>
            <a:ext cx="432000" cy="43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 smtClean="0"/>
              <a:t>3</a:t>
            </a:r>
            <a:endParaRPr lang="nl-NL" baseline="-25000" dirty="0"/>
          </a:p>
        </p:txBody>
      </p:sp>
      <p:sp>
        <p:nvSpPr>
          <p:cNvPr id="9" name="Tekstvak 8"/>
          <p:cNvSpPr txBox="1"/>
          <p:nvPr/>
        </p:nvSpPr>
        <p:spPr>
          <a:xfrm>
            <a:off x="3842006" y="5625872"/>
            <a:ext cx="432000" cy="432000"/>
          </a:xfrm>
          <a:prstGeom prst="rect">
            <a:avLst/>
          </a:prstGeom>
          <a:solidFill>
            <a:srgbClr val="008000"/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l-NL" dirty="0" smtClean="0"/>
              <a:t>n</a:t>
            </a:r>
            <a:r>
              <a:rPr lang="nl-NL" baseline="-25000" dirty="0" smtClean="0"/>
              <a:t>5</a:t>
            </a:r>
            <a:endParaRPr lang="nl-NL" baseline="-25000" dirty="0"/>
          </a:p>
        </p:txBody>
      </p:sp>
      <p:cxnSp>
        <p:nvCxnSpPr>
          <p:cNvPr id="10" name="Rechte verbindingslijn 9"/>
          <p:cNvCxnSpPr>
            <a:stCxn id="4" idx="2"/>
            <a:endCxn id="8" idx="0"/>
          </p:cNvCxnSpPr>
          <p:nvPr/>
        </p:nvCxnSpPr>
        <p:spPr>
          <a:xfrm rot="5400000">
            <a:off x="584606" y="5200472"/>
            <a:ext cx="85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>
            <a:stCxn id="4" idx="3"/>
            <a:endCxn id="5" idx="1"/>
          </p:cNvCxnSpPr>
          <p:nvPr/>
        </p:nvCxnSpPr>
        <p:spPr>
          <a:xfrm>
            <a:off x="1226006" y="4559072"/>
            <a:ext cx="1028400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>
            <a:stCxn id="5" idx="3"/>
          </p:cNvCxnSpPr>
          <p:nvPr/>
        </p:nvCxnSpPr>
        <p:spPr>
          <a:xfrm flipV="1">
            <a:off x="2686406" y="4559072"/>
            <a:ext cx="1155600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>
            <a:stCxn id="6" idx="2"/>
            <a:endCxn id="9" idx="0"/>
          </p:cNvCxnSpPr>
          <p:nvPr/>
        </p:nvCxnSpPr>
        <p:spPr>
          <a:xfrm rot="5400000">
            <a:off x="3632606" y="5200472"/>
            <a:ext cx="85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>
            <a:stCxn id="7" idx="3"/>
            <a:endCxn id="9" idx="1"/>
          </p:cNvCxnSpPr>
          <p:nvPr/>
        </p:nvCxnSpPr>
        <p:spPr>
          <a:xfrm>
            <a:off x="2686406" y="5841872"/>
            <a:ext cx="1155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>
            <a:stCxn id="8" idx="3"/>
            <a:endCxn id="7" idx="1"/>
          </p:cNvCxnSpPr>
          <p:nvPr/>
        </p:nvCxnSpPr>
        <p:spPr>
          <a:xfrm>
            <a:off x="1226006" y="5841872"/>
            <a:ext cx="1028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>
            <a:stCxn id="5" idx="2"/>
            <a:endCxn id="7" idx="0"/>
          </p:cNvCxnSpPr>
          <p:nvPr/>
        </p:nvCxnSpPr>
        <p:spPr>
          <a:xfrm rot="5400000">
            <a:off x="2045403" y="5200869"/>
            <a:ext cx="8500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hthoek 16"/>
          <p:cNvSpPr/>
          <p:nvPr/>
        </p:nvSpPr>
        <p:spPr>
          <a:xfrm>
            <a:off x="1530806" y="4159200"/>
            <a:ext cx="360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 smtClean="0"/>
              <a:t>0</a:t>
            </a:r>
            <a:endParaRPr lang="nl-NL" baseline="-25000" dirty="0"/>
          </a:p>
        </p:txBody>
      </p:sp>
      <p:sp>
        <p:nvSpPr>
          <p:cNvPr id="18" name="Rechthoek 17"/>
          <p:cNvSpPr/>
          <p:nvPr/>
        </p:nvSpPr>
        <p:spPr>
          <a:xfrm>
            <a:off x="3207206" y="4159200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/>
              <a:t>1</a:t>
            </a:r>
          </a:p>
        </p:txBody>
      </p:sp>
      <p:sp>
        <p:nvSpPr>
          <p:cNvPr id="19" name="Rechthoek 18"/>
          <p:cNvSpPr/>
          <p:nvPr/>
        </p:nvSpPr>
        <p:spPr>
          <a:xfrm>
            <a:off x="1530806" y="5873206"/>
            <a:ext cx="360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 smtClean="0"/>
              <a:t>5</a:t>
            </a:r>
            <a:endParaRPr lang="nl-NL" baseline="-25000" dirty="0"/>
          </a:p>
        </p:txBody>
      </p:sp>
      <p:sp>
        <p:nvSpPr>
          <p:cNvPr id="20" name="Rechthoek 19"/>
          <p:cNvSpPr/>
          <p:nvPr/>
        </p:nvSpPr>
        <p:spPr>
          <a:xfrm>
            <a:off x="3207206" y="5873206"/>
            <a:ext cx="360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 smtClean="0"/>
              <a:t>6</a:t>
            </a:r>
            <a:endParaRPr lang="nl-NL" baseline="-25000" dirty="0"/>
          </a:p>
        </p:txBody>
      </p:sp>
      <p:sp>
        <p:nvSpPr>
          <p:cNvPr id="21" name="Rechthoek 20"/>
          <p:cNvSpPr/>
          <p:nvPr/>
        </p:nvSpPr>
        <p:spPr>
          <a:xfrm>
            <a:off x="613871" y="499107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 smtClean="0"/>
              <a:t>2</a:t>
            </a:r>
            <a:endParaRPr lang="nl-NL" baseline="-25000" dirty="0"/>
          </a:p>
        </p:txBody>
      </p:sp>
      <p:sp>
        <p:nvSpPr>
          <p:cNvPr id="22" name="Rechthoek 21"/>
          <p:cNvSpPr/>
          <p:nvPr/>
        </p:nvSpPr>
        <p:spPr>
          <a:xfrm>
            <a:off x="2074271" y="499107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 smtClean="0"/>
              <a:t>3</a:t>
            </a:r>
            <a:endParaRPr lang="nl-NL" baseline="-25000" dirty="0"/>
          </a:p>
        </p:txBody>
      </p:sp>
      <p:sp>
        <p:nvSpPr>
          <p:cNvPr id="23" name="Rechthoek 22"/>
          <p:cNvSpPr/>
          <p:nvPr/>
        </p:nvSpPr>
        <p:spPr>
          <a:xfrm>
            <a:off x="4058801" y="499107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c</a:t>
            </a:r>
            <a:r>
              <a:rPr lang="nl-NL" baseline="-25000" dirty="0" smtClean="0"/>
              <a:t>4</a:t>
            </a:r>
            <a:endParaRPr lang="nl-NL" baseline="-25000" dirty="0"/>
          </a:p>
        </p:txBody>
      </p:sp>
      <p:sp>
        <p:nvSpPr>
          <p:cNvPr id="24" name="Rechthoek 23"/>
          <p:cNvSpPr/>
          <p:nvPr/>
        </p:nvSpPr>
        <p:spPr>
          <a:xfrm>
            <a:off x="2971800" y="4478866"/>
            <a:ext cx="162000" cy="1620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Rechthoek 24"/>
          <p:cNvSpPr/>
          <p:nvPr/>
        </p:nvSpPr>
        <p:spPr>
          <a:xfrm>
            <a:off x="1810076" y="4478866"/>
            <a:ext cx="162000" cy="162000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Rechthoek 26"/>
          <p:cNvSpPr/>
          <p:nvPr/>
        </p:nvSpPr>
        <p:spPr>
          <a:xfrm>
            <a:off x="3205200" y="4478072"/>
            <a:ext cx="162000" cy="1620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Rechthoek 27"/>
          <p:cNvSpPr/>
          <p:nvPr/>
        </p:nvSpPr>
        <p:spPr>
          <a:xfrm>
            <a:off x="3409408" y="4469266"/>
            <a:ext cx="162000" cy="1620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Rechthoek 28"/>
          <p:cNvSpPr/>
          <p:nvPr/>
        </p:nvSpPr>
        <p:spPr>
          <a:xfrm>
            <a:off x="2390200" y="4829072"/>
            <a:ext cx="162000" cy="1620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Rechthoek 29"/>
          <p:cNvSpPr/>
          <p:nvPr/>
        </p:nvSpPr>
        <p:spPr>
          <a:xfrm>
            <a:off x="2390200" y="5036404"/>
            <a:ext cx="162000" cy="1620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Rechthoek 30"/>
          <p:cNvSpPr/>
          <p:nvPr/>
        </p:nvSpPr>
        <p:spPr>
          <a:xfrm>
            <a:off x="2388612" y="5279404"/>
            <a:ext cx="162000" cy="1620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Formalization of deadlock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 deadlock is a configuration where all messages a</a:t>
            </a:r>
            <a:r>
              <a:rPr lang="nl-NL" dirty="0" smtClean="0">
                <a:solidFill>
                  <a:srgbClr val="000000"/>
                </a:solidFill>
              </a:rPr>
              <a:t>re stuck.</a:t>
            </a:r>
          </a:p>
          <a:p>
            <a:r>
              <a:rPr lang="nl-NL" dirty="0" smtClean="0"/>
              <a:t>A message is stuck if all its next hops are unavailable.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457200" y="3810000"/>
            <a:ext cx="82296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Courier"/>
              </a:rPr>
              <a:t>((encapsulate</a:t>
            </a:r>
          </a:p>
          <a:p>
            <a:r>
              <a:rPr lang="nl-NL" dirty="0" smtClean="0">
                <a:latin typeface="Courier"/>
              </a:rPr>
              <a:t> (((unav * *) =&gt; *))</a:t>
            </a:r>
          </a:p>
          <a:p>
            <a:r>
              <a:rPr lang="nl-NL" dirty="0" smtClean="0">
                <a:latin typeface="Courier"/>
              </a:rPr>
              <a:t> (((dl *) </a:t>
            </a:r>
            <a:r>
              <a:rPr lang="nl-NL" dirty="0" smtClean="0">
                <a:latin typeface="Courier"/>
                <a:sym typeface="Wingdings"/>
              </a:rPr>
              <a:t>=&gt; *))</a:t>
            </a:r>
          </a:p>
          <a:p>
            <a:endParaRPr lang="nl-NL" dirty="0" smtClean="0">
              <a:latin typeface="Courier"/>
              <a:sym typeface="Wingdings"/>
            </a:endParaRPr>
          </a:p>
          <a:p>
            <a:r>
              <a:rPr lang="nl-NL" dirty="0" smtClean="0">
                <a:latin typeface="Courier"/>
                <a:sym typeface="Wingdings"/>
              </a:rPr>
              <a:t> (defthm deadlock&lt;=&gt;unav-next-hops</a:t>
            </a:r>
          </a:p>
          <a:p>
            <a:r>
              <a:rPr lang="nl-NL" dirty="0" smtClean="0">
                <a:latin typeface="Courier"/>
                <a:sym typeface="Wingdings"/>
              </a:rPr>
              <a:t>   (iff (dl </a:t>
            </a:r>
            <a:r>
              <a:rPr lang="nl-NL" dirty="0" smtClean="0">
                <a:latin typeface="Courier"/>
                <a:ea typeface="Lucida Grande"/>
                <a:cs typeface="Lucida Grande"/>
                <a:sym typeface="Wingdings"/>
              </a:rPr>
              <a:t>σ)</a:t>
            </a:r>
          </a:p>
          <a:p>
            <a:r>
              <a:rPr lang="nl-NL" dirty="0" smtClean="0">
                <a:latin typeface="Courier"/>
                <a:ea typeface="Lucida Grande"/>
                <a:cs typeface="Lucida Grande"/>
                <a:sym typeface="Wingdings"/>
              </a:rPr>
              <a:t>        (unav (next-hops (msgs σ)) σ)))</a:t>
            </a:r>
          </a:p>
          <a:p>
            <a:r>
              <a:rPr lang="nl-NL" dirty="0" smtClean="0">
                <a:latin typeface="Courier"/>
                <a:ea typeface="Lucida Grande"/>
                <a:cs typeface="Lucida Grande"/>
                <a:sym typeface="Wingdings"/>
              </a:rPr>
              <a:t> (defthm unav==&gt;free-channel</a:t>
            </a:r>
          </a:p>
          <a:p>
            <a:r>
              <a:rPr lang="nl-NL" dirty="0" smtClean="0">
                <a:latin typeface="Courier"/>
                <a:ea typeface="Lucida Grande"/>
                <a:cs typeface="Lucida Grande"/>
                <a:sym typeface="Wingdings"/>
              </a:rPr>
              <a:t>   (implies (unav channels σ)</a:t>
            </a:r>
          </a:p>
          <a:p>
            <a:r>
              <a:rPr lang="nl-NL" dirty="0" smtClean="0">
                <a:latin typeface="Courier"/>
                <a:ea typeface="Lucida Grande"/>
                <a:cs typeface="Lucida Grande"/>
                <a:sym typeface="Wingdings"/>
              </a:rPr>
              <a:t>            (free channels σ))))   </a:t>
            </a:r>
            <a:endParaRPr lang="nl-NL" dirty="0" smtClean="0">
              <a:latin typeface="Courier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Formalization of deadlock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r>
              <a:rPr lang="nl-NL" dirty="0" smtClean="0"/>
              <a:t>A network is deadlock-free iff there exists no deadlock-configuration.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457200" y="40386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Courier"/>
              </a:rPr>
              <a:t>(defun-sk E-deadlock</a:t>
            </a:r>
          </a:p>
          <a:p>
            <a:r>
              <a:rPr lang="nl-NL" dirty="0" smtClean="0">
                <a:latin typeface="Courier"/>
              </a:rPr>
              <a:t>  (exists (</a:t>
            </a:r>
            <a:r>
              <a:rPr lang="nl-NL" dirty="0" smtClean="0">
                <a:latin typeface="Courier"/>
                <a:ea typeface="Lucida Grande"/>
                <a:cs typeface="Lucida Grande"/>
                <a:sym typeface="Wingdings"/>
              </a:rPr>
              <a:t>σ)</a:t>
            </a:r>
          </a:p>
          <a:p>
            <a:r>
              <a:rPr lang="nl-NL" dirty="0" smtClean="0">
                <a:latin typeface="Courier"/>
                <a:ea typeface="Lucida Grande"/>
                <a:cs typeface="Lucida Grande"/>
                <a:sym typeface="Wingdings"/>
              </a:rPr>
              <a:t>          (and (legal-configp σ)</a:t>
            </a:r>
          </a:p>
          <a:p>
            <a:r>
              <a:rPr lang="nl-NL" dirty="0" smtClean="0">
                <a:latin typeface="Courier"/>
                <a:ea typeface="Lucida Grande"/>
                <a:cs typeface="Lucida Grande"/>
                <a:sym typeface="Wingdings"/>
              </a:rPr>
              <a:t>               (deadlock-configp σ))))</a:t>
            </a:r>
            <a:endParaRPr lang="nl-NL" dirty="0" smtClean="0">
              <a:latin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Formalization of condition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304800" y="28956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Courier"/>
              </a:rPr>
              <a:t>(defun-sk A-cycles-E-escape</a:t>
            </a:r>
          </a:p>
          <a:p>
            <a:r>
              <a:rPr lang="nl-NL" dirty="0" smtClean="0">
                <a:latin typeface="Courier"/>
              </a:rPr>
              <a:t>  (forall (cycles</a:t>
            </a:r>
            <a:r>
              <a:rPr lang="nl-NL" dirty="0" smtClean="0">
                <a:latin typeface="Courier"/>
                <a:ea typeface="Lucida Grande"/>
                <a:cs typeface="Lucida Grande"/>
                <a:sym typeface="Wingdings"/>
              </a:rPr>
              <a:t>)</a:t>
            </a:r>
          </a:p>
          <a:p>
            <a:r>
              <a:rPr lang="nl-NL" dirty="0" smtClean="0">
                <a:latin typeface="Courier"/>
                <a:ea typeface="Lucida Grande"/>
                <a:cs typeface="Lucida Grande"/>
                <a:sym typeface="Wingdings"/>
              </a:rPr>
              <a:t>          (implies (and (consp </a:t>
            </a:r>
            <a:r>
              <a:rPr lang="nl-NL" dirty="0" smtClean="0">
                <a:latin typeface="Courier"/>
              </a:rPr>
              <a:t>cycles</a:t>
            </a:r>
            <a:r>
              <a:rPr lang="nl-NL" dirty="0" smtClean="0">
                <a:latin typeface="Courier"/>
                <a:ea typeface="Lucida Grande"/>
                <a:cs typeface="Lucida Grande"/>
                <a:sym typeface="Wingdings"/>
              </a:rPr>
              <a:t>)</a:t>
            </a:r>
          </a:p>
          <a:p>
            <a:r>
              <a:rPr lang="nl-NL" dirty="0" smtClean="0">
                <a:latin typeface="Courier"/>
                <a:ea typeface="Lucida Grande"/>
                <a:cs typeface="Lucida Grande"/>
                <a:sym typeface="Wingdings"/>
              </a:rPr>
              <a:t>                        (dep-cyclesp cycles))</a:t>
            </a:r>
          </a:p>
          <a:p>
            <a:r>
              <a:rPr lang="nl-NL" dirty="0" smtClean="0">
                <a:latin typeface="Courier"/>
                <a:ea typeface="Lucida Grande"/>
                <a:cs typeface="Lucida Grande"/>
                <a:sym typeface="Wingdings"/>
              </a:rPr>
              <a:t>                   (E-escape </a:t>
            </a:r>
            <a:r>
              <a:rPr lang="nl-NL" dirty="0" smtClean="0">
                <a:latin typeface="Courier"/>
              </a:rPr>
              <a:t>cycles</a:t>
            </a:r>
            <a:r>
              <a:rPr lang="nl-NL" dirty="0" smtClean="0">
                <a:latin typeface="Courier"/>
                <a:ea typeface="Lucida Grande"/>
                <a:cs typeface="Lucida Grande"/>
                <a:sym typeface="Wingdings"/>
              </a:rPr>
              <a:t>))))</a:t>
            </a:r>
            <a:endParaRPr lang="nl-NL" dirty="0" smtClean="0">
              <a:latin typeface="Courier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304800" y="1695271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Courier"/>
              </a:rPr>
              <a:t>(defun-sk E-escape (cycles)</a:t>
            </a:r>
          </a:p>
          <a:p>
            <a:r>
              <a:rPr lang="nl-NL" dirty="0" smtClean="0">
                <a:latin typeface="Courier"/>
              </a:rPr>
              <a:t> (exists (channel</a:t>
            </a:r>
            <a:r>
              <a:rPr lang="nl-NL" dirty="0" smtClean="0">
                <a:latin typeface="Courier"/>
                <a:ea typeface="Lucida Grande"/>
                <a:cs typeface="Lucida Grande"/>
                <a:sym typeface="Wingdings"/>
              </a:rPr>
              <a:t>)</a:t>
            </a:r>
          </a:p>
          <a:p>
            <a:r>
              <a:rPr lang="nl-NL" dirty="0" smtClean="0">
                <a:latin typeface="Courier"/>
                <a:ea typeface="Lucida Grande"/>
                <a:cs typeface="Lucida Grande"/>
                <a:sym typeface="Wingdings"/>
              </a:rPr>
              <a:t>         (and (member channel </a:t>
            </a:r>
            <a:r>
              <a:rPr lang="nl-NL" dirty="0" smtClean="0">
                <a:latin typeface="Courier"/>
              </a:rPr>
              <a:t>cycles</a:t>
            </a:r>
            <a:r>
              <a:rPr lang="nl-NL" dirty="0" smtClean="0">
                <a:latin typeface="Courier"/>
                <a:ea typeface="Lucida Grande"/>
                <a:cs typeface="Lucida Grande"/>
                <a:sym typeface="Wingdings"/>
              </a:rPr>
              <a:t>)</a:t>
            </a:r>
          </a:p>
          <a:p>
            <a:r>
              <a:rPr lang="nl-NL" dirty="0" smtClean="0">
                <a:latin typeface="Courier"/>
                <a:ea typeface="Lucida Grande"/>
                <a:cs typeface="Lucida Grande"/>
                <a:sym typeface="Wingdings"/>
              </a:rPr>
              <a:t>              (A-dests-E-neighbor-outside channel </a:t>
            </a:r>
            <a:r>
              <a:rPr lang="nl-NL" dirty="0" smtClean="0">
                <a:latin typeface="Courier"/>
              </a:rPr>
              <a:t>cycles</a:t>
            </a:r>
            <a:r>
              <a:rPr lang="nl-NL" dirty="0" smtClean="0">
                <a:latin typeface="Courier"/>
                <a:ea typeface="Lucida Grande"/>
                <a:cs typeface="Lucida Grande"/>
                <a:sym typeface="Wingdings"/>
              </a:rPr>
              <a:t>))</a:t>
            </a:r>
            <a:endParaRPr lang="nl-NL" dirty="0" smtClean="0">
              <a:latin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Formalization of condition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304800" y="220980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Courier"/>
              </a:rPr>
              <a:t>(defthm correctness-of-condition</a:t>
            </a:r>
          </a:p>
          <a:p>
            <a:r>
              <a:rPr lang="nl-NL" dirty="0" smtClean="0">
                <a:latin typeface="Courier"/>
              </a:rPr>
              <a:t>  (iff (not (E-deadlock</a:t>
            </a:r>
            <a:r>
              <a:rPr lang="nl-NL" dirty="0" smtClean="0">
                <a:latin typeface="Courier"/>
                <a:ea typeface="Lucida Grande"/>
                <a:cs typeface="Lucida Grande"/>
                <a:sym typeface="Wingdings"/>
              </a:rPr>
              <a:t>))</a:t>
            </a:r>
          </a:p>
          <a:p>
            <a:r>
              <a:rPr lang="nl-NL" dirty="0" smtClean="0">
                <a:latin typeface="Courier"/>
                <a:ea typeface="Lucida Grande"/>
                <a:cs typeface="Lucida Grande"/>
                <a:sym typeface="Wingdings"/>
              </a:rPr>
              <a:t>       (A-</a:t>
            </a:r>
            <a:r>
              <a:rPr lang="nl-NL" dirty="0" smtClean="0">
                <a:latin typeface="Courier"/>
              </a:rPr>
              <a:t>cycles</a:t>
            </a:r>
            <a:r>
              <a:rPr lang="nl-NL" dirty="0" smtClean="0">
                <a:latin typeface="Courier"/>
                <a:ea typeface="Lucida Grande"/>
                <a:cs typeface="Lucida Grande"/>
                <a:sym typeface="Wingdings"/>
              </a:rPr>
              <a:t>-E-escape)))</a:t>
            </a:r>
            <a:endParaRPr lang="nl-NL" dirty="0" smtClean="0">
              <a:latin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Proof of correctness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Condition --&gt; Deadlock:</a:t>
            </a:r>
          </a:p>
          <a:p>
            <a:pPr lvl="1"/>
            <a:r>
              <a:rPr lang="nl-NL" dirty="0" smtClean="0"/>
              <a:t>Define function that creates a legal deadlock from a set of cycles without an escape:</a:t>
            </a:r>
          </a:p>
          <a:p>
            <a:pPr lvl="1">
              <a:buNone/>
            </a:pPr>
            <a:r>
              <a:rPr lang="nl-NL" dirty="0" smtClean="0"/>
              <a:t>			</a:t>
            </a:r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Proof correctness of this function.</a:t>
            </a:r>
          </a:p>
          <a:p>
            <a:pPr lvl="1"/>
            <a:endParaRPr lang="nl-NL" dirty="0" smtClean="0"/>
          </a:p>
        </p:txBody>
      </p:sp>
      <p:grpSp>
        <p:nvGrpSpPr>
          <p:cNvPr id="21" name="Groeperen 20"/>
          <p:cNvGrpSpPr/>
          <p:nvPr/>
        </p:nvGrpSpPr>
        <p:grpSpPr>
          <a:xfrm>
            <a:off x="1179000" y="3090776"/>
            <a:ext cx="2409600" cy="2250000"/>
            <a:chOff x="957600" y="3154588"/>
            <a:chExt cx="2409600" cy="2250000"/>
          </a:xfrm>
        </p:grpSpPr>
        <p:sp>
          <p:nvSpPr>
            <p:cNvPr id="4" name="Ovaal 3"/>
            <p:cNvSpPr/>
            <p:nvPr/>
          </p:nvSpPr>
          <p:spPr>
            <a:xfrm>
              <a:off x="957600" y="3604588"/>
              <a:ext cx="900000" cy="900000"/>
            </a:xfrm>
            <a:prstGeom prst="ellipse">
              <a:avLst/>
            </a:prstGeom>
            <a:noFill/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" name="Ovaal 4"/>
            <p:cNvSpPr/>
            <p:nvPr/>
          </p:nvSpPr>
          <p:spPr>
            <a:xfrm>
              <a:off x="1705200" y="3154588"/>
              <a:ext cx="900000" cy="900000"/>
            </a:xfrm>
            <a:prstGeom prst="ellipse">
              <a:avLst/>
            </a:prstGeom>
            <a:noFill/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Ovaal 5"/>
            <p:cNvSpPr/>
            <p:nvPr/>
          </p:nvSpPr>
          <p:spPr>
            <a:xfrm>
              <a:off x="1705200" y="37482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Ovaal 6"/>
            <p:cNvSpPr/>
            <p:nvPr/>
          </p:nvSpPr>
          <p:spPr>
            <a:xfrm>
              <a:off x="2467200" y="3604588"/>
              <a:ext cx="900000" cy="900000"/>
            </a:xfrm>
            <a:prstGeom prst="ellipse">
              <a:avLst/>
            </a:prstGeom>
            <a:noFill/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Ovaal 7"/>
            <p:cNvSpPr/>
            <p:nvPr/>
          </p:nvSpPr>
          <p:spPr>
            <a:xfrm>
              <a:off x="2307600" y="4504588"/>
              <a:ext cx="900000" cy="900000"/>
            </a:xfrm>
            <a:prstGeom prst="ellipse">
              <a:avLst/>
            </a:prstGeom>
            <a:noFill/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Ovaal 8"/>
            <p:cNvSpPr/>
            <p:nvPr/>
          </p:nvSpPr>
          <p:spPr>
            <a:xfrm>
              <a:off x="1407600" y="4402363"/>
              <a:ext cx="900000" cy="900000"/>
            </a:xfrm>
            <a:prstGeom prst="ellipse">
              <a:avLst/>
            </a:prstGeom>
            <a:noFill/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Ovaal 9"/>
            <p:cNvSpPr/>
            <p:nvPr/>
          </p:nvSpPr>
          <p:spPr>
            <a:xfrm>
              <a:off x="2467200" y="37482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Ovaal 10"/>
            <p:cNvSpPr/>
            <p:nvPr/>
          </p:nvSpPr>
          <p:spPr>
            <a:xfrm>
              <a:off x="1552800" y="4402363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Ovaal 11"/>
            <p:cNvSpPr/>
            <p:nvPr/>
          </p:nvSpPr>
          <p:spPr>
            <a:xfrm>
              <a:off x="2772000" y="4428388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Ovaal 12"/>
            <p:cNvSpPr/>
            <p:nvPr/>
          </p:nvSpPr>
          <p:spPr>
            <a:xfrm>
              <a:off x="2231400" y="4815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8" name="Pijl links 17"/>
          <p:cNvSpPr/>
          <p:nvPr/>
        </p:nvSpPr>
        <p:spPr>
          <a:xfrm>
            <a:off x="3810000" y="4151964"/>
            <a:ext cx="838200" cy="21261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4876800" y="3090776"/>
          <a:ext cx="3352800" cy="234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1400"/>
                <a:gridCol w="1397000"/>
                <a:gridCol w="914400"/>
              </a:tblGrid>
              <a:tr h="562500">
                <a:tc>
                  <a:txBody>
                    <a:bodyPr/>
                    <a:lstStyle/>
                    <a:p>
                      <a:r>
                        <a:rPr lang="nl-NL" dirty="0" smtClean="0"/>
                        <a:t>Message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Destination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Current channel</a:t>
                      </a:r>
                      <a:endParaRPr lang="nl-NL" dirty="0"/>
                    </a:p>
                  </a:txBody>
                  <a:tcPr/>
                </a:tc>
              </a:tr>
              <a:tr h="562500">
                <a:tc>
                  <a:txBody>
                    <a:bodyPr/>
                    <a:lstStyle/>
                    <a:p>
                      <a:r>
                        <a:rPr lang="nl-NL" dirty="0" smtClean="0"/>
                        <a:t>m</a:t>
                      </a:r>
                      <a:r>
                        <a:rPr lang="nl-NL" baseline="-25000" dirty="0" smtClean="0"/>
                        <a:t>0</a:t>
                      </a:r>
                      <a:endParaRPr lang="nl-NL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</a:t>
                      </a:r>
                      <a:r>
                        <a:rPr lang="nl-NL" baseline="-25000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c</a:t>
                      </a:r>
                      <a:r>
                        <a:rPr lang="nl-NL" baseline="-25000" dirty="0" smtClean="0"/>
                        <a:t>0</a:t>
                      </a:r>
                      <a:endParaRPr lang="nl-NL" dirty="0"/>
                    </a:p>
                  </a:txBody>
                  <a:tcPr/>
                </a:tc>
              </a:tr>
              <a:tr h="562500">
                <a:tc>
                  <a:txBody>
                    <a:bodyPr/>
                    <a:lstStyle/>
                    <a:p>
                      <a:r>
                        <a:rPr lang="nl-NL" dirty="0" smtClean="0"/>
                        <a:t>m</a:t>
                      </a:r>
                      <a:r>
                        <a:rPr lang="nl-NL" baseline="-25000" dirty="0" smtClean="0"/>
                        <a:t>1</a:t>
                      </a:r>
                      <a:endParaRPr lang="nl-NL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</a:t>
                      </a:r>
                      <a:r>
                        <a:rPr lang="nl-NL" baseline="-25000" dirty="0" smtClean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c</a:t>
                      </a:r>
                      <a:r>
                        <a:rPr lang="nl-NL" baseline="-25000" dirty="0" smtClean="0"/>
                        <a:t>1</a:t>
                      </a:r>
                      <a:endParaRPr lang="nl-NL" dirty="0"/>
                    </a:p>
                  </a:txBody>
                  <a:tcPr/>
                </a:tc>
              </a:tr>
              <a:tr h="562500">
                <a:tc>
                  <a:txBody>
                    <a:bodyPr/>
                    <a:lstStyle/>
                    <a:p>
                      <a:r>
                        <a:rPr lang="nl-NL" dirty="0" smtClean="0"/>
                        <a:t>m</a:t>
                      </a:r>
                      <a:r>
                        <a:rPr lang="nl-NL" baseline="-25000" dirty="0" smtClean="0"/>
                        <a:t>2</a:t>
                      </a:r>
                      <a:endParaRPr lang="nl-NL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</a:t>
                      </a:r>
                      <a:r>
                        <a:rPr lang="nl-NL" baseline="-25000" dirty="0" smtClean="0"/>
                        <a:t>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c</a:t>
                      </a:r>
                      <a:r>
                        <a:rPr lang="nl-NL" baseline="-25000" dirty="0" smtClean="0"/>
                        <a:t>2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Proof of correctness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Deadlock --&gt; Condition:</a:t>
            </a:r>
          </a:p>
          <a:p>
            <a:pPr lvl="1"/>
            <a:r>
              <a:rPr lang="nl-NL" dirty="0" smtClean="0"/>
              <a:t>Define function that creates a set of cycles without an escape from a deadlock:</a:t>
            </a:r>
          </a:p>
          <a:p>
            <a:pPr lvl="1">
              <a:buNone/>
            </a:pPr>
            <a:r>
              <a:rPr lang="nl-NL" dirty="0" smtClean="0"/>
              <a:t>			</a:t>
            </a:r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Proof correctness of this function.</a:t>
            </a:r>
          </a:p>
          <a:p>
            <a:pPr lvl="1"/>
            <a:endParaRPr lang="nl-NL" dirty="0" smtClean="0"/>
          </a:p>
        </p:txBody>
      </p:sp>
      <p:grpSp>
        <p:nvGrpSpPr>
          <p:cNvPr id="14" name="Groeperen 20"/>
          <p:cNvGrpSpPr/>
          <p:nvPr/>
        </p:nvGrpSpPr>
        <p:grpSpPr>
          <a:xfrm>
            <a:off x="5522400" y="3166976"/>
            <a:ext cx="2409600" cy="2250000"/>
            <a:chOff x="957600" y="3154588"/>
            <a:chExt cx="2409600" cy="2250000"/>
          </a:xfrm>
        </p:grpSpPr>
        <p:sp>
          <p:nvSpPr>
            <p:cNvPr id="4" name="Ovaal 3"/>
            <p:cNvSpPr/>
            <p:nvPr/>
          </p:nvSpPr>
          <p:spPr>
            <a:xfrm>
              <a:off x="957600" y="3604588"/>
              <a:ext cx="900000" cy="900000"/>
            </a:xfrm>
            <a:prstGeom prst="ellipse">
              <a:avLst/>
            </a:prstGeom>
            <a:noFill/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" name="Ovaal 4"/>
            <p:cNvSpPr/>
            <p:nvPr/>
          </p:nvSpPr>
          <p:spPr>
            <a:xfrm>
              <a:off x="1705200" y="3154588"/>
              <a:ext cx="900000" cy="900000"/>
            </a:xfrm>
            <a:prstGeom prst="ellipse">
              <a:avLst/>
            </a:prstGeom>
            <a:noFill/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Ovaal 5"/>
            <p:cNvSpPr/>
            <p:nvPr/>
          </p:nvSpPr>
          <p:spPr>
            <a:xfrm>
              <a:off x="1705200" y="37482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Ovaal 6"/>
            <p:cNvSpPr/>
            <p:nvPr/>
          </p:nvSpPr>
          <p:spPr>
            <a:xfrm>
              <a:off x="2467200" y="3604588"/>
              <a:ext cx="900000" cy="900000"/>
            </a:xfrm>
            <a:prstGeom prst="ellipse">
              <a:avLst/>
            </a:prstGeom>
            <a:noFill/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Ovaal 7"/>
            <p:cNvSpPr/>
            <p:nvPr/>
          </p:nvSpPr>
          <p:spPr>
            <a:xfrm>
              <a:off x="2307600" y="4504588"/>
              <a:ext cx="900000" cy="900000"/>
            </a:xfrm>
            <a:prstGeom prst="ellipse">
              <a:avLst/>
            </a:prstGeom>
            <a:noFill/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Ovaal 8"/>
            <p:cNvSpPr/>
            <p:nvPr/>
          </p:nvSpPr>
          <p:spPr>
            <a:xfrm>
              <a:off x="1407600" y="4402363"/>
              <a:ext cx="900000" cy="900000"/>
            </a:xfrm>
            <a:prstGeom prst="ellipse">
              <a:avLst/>
            </a:prstGeom>
            <a:noFill/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Ovaal 9"/>
            <p:cNvSpPr/>
            <p:nvPr/>
          </p:nvSpPr>
          <p:spPr>
            <a:xfrm>
              <a:off x="2467200" y="37482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Ovaal 10"/>
            <p:cNvSpPr/>
            <p:nvPr/>
          </p:nvSpPr>
          <p:spPr>
            <a:xfrm>
              <a:off x="1552800" y="4402363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Ovaal 11"/>
            <p:cNvSpPr/>
            <p:nvPr/>
          </p:nvSpPr>
          <p:spPr>
            <a:xfrm>
              <a:off x="2772000" y="4428388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Ovaal 12"/>
            <p:cNvSpPr/>
            <p:nvPr/>
          </p:nvSpPr>
          <p:spPr>
            <a:xfrm>
              <a:off x="2231400" y="4815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8" name="Pijl links 17"/>
          <p:cNvSpPr/>
          <p:nvPr/>
        </p:nvSpPr>
        <p:spPr>
          <a:xfrm>
            <a:off x="4419600" y="4151964"/>
            <a:ext cx="838200" cy="21261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14400" y="3090776"/>
          <a:ext cx="3352800" cy="234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1400"/>
                <a:gridCol w="1397000"/>
                <a:gridCol w="914400"/>
              </a:tblGrid>
              <a:tr h="562500">
                <a:tc>
                  <a:txBody>
                    <a:bodyPr/>
                    <a:lstStyle/>
                    <a:p>
                      <a:r>
                        <a:rPr lang="nl-NL" dirty="0" smtClean="0"/>
                        <a:t>Message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Destination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Current channel</a:t>
                      </a:r>
                      <a:endParaRPr lang="nl-NL" dirty="0"/>
                    </a:p>
                  </a:txBody>
                  <a:tcPr/>
                </a:tc>
              </a:tr>
              <a:tr h="562500">
                <a:tc>
                  <a:txBody>
                    <a:bodyPr/>
                    <a:lstStyle/>
                    <a:p>
                      <a:r>
                        <a:rPr lang="nl-NL" dirty="0" smtClean="0"/>
                        <a:t>m</a:t>
                      </a:r>
                      <a:r>
                        <a:rPr lang="nl-NL" baseline="-25000" dirty="0" smtClean="0"/>
                        <a:t>0</a:t>
                      </a:r>
                      <a:endParaRPr lang="nl-NL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</a:t>
                      </a:r>
                      <a:r>
                        <a:rPr lang="nl-NL" baseline="-25000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c</a:t>
                      </a:r>
                      <a:r>
                        <a:rPr lang="nl-NL" baseline="-25000" dirty="0" smtClean="0"/>
                        <a:t>0</a:t>
                      </a:r>
                      <a:endParaRPr lang="nl-NL" dirty="0"/>
                    </a:p>
                  </a:txBody>
                  <a:tcPr/>
                </a:tc>
              </a:tr>
              <a:tr h="562500">
                <a:tc>
                  <a:txBody>
                    <a:bodyPr/>
                    <a:lstStyle/>
                    <a:p>
                      <a:r>
                        <a:rPr lang="nl-NL" dirty="0" smtClean="0"/>
                        <a:t>m</a:t>
                      </a:r>
                      <a:r>
                        <a:rPr lang="nl-NL" baseline="-25000" dirty="0" smtClean="0"/>
                        <a:t>1</a:t>
                      </a:r>
                      <a:endParaRPr lang="nl-NL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</a:t>
                      </a:r>
                      <a:r>
                        <a:rPr lang="nl-NL" baseline="-25000" dirty="0" smtClean="0"/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c</a:t>
                      </a:r>
                      <a:r>
                        <a:rPr lang="nl-NL" baseline="-25000" dirty="0" smtClean="0"/>
                        <a:t>1</a:t>
                      </a:r>
                      <a:endParaRPr lang="nl-NL" dirty="0"/>
                    </a:p>
                  </a:txBody>
                  <a:tcPr/>
                </a:tc>
              </a:tr>
              <a:tr h="562500">
                <a:tc>
                  <a:txBody>
                    <a:bodyPr/>
                    <a:lstStyle/>
                    <a:p>
                      <a:r>
                        <a:rPr lang="nl-NL" dirty="0" smtClean="0"/>
                        <a:t>m</a:t>
                      </a:r>
                      <a:r>
                        <a:rPr lang="nl-NL" baseline="-25000" dirty="0" smtClean="0"/>
                        <a:t>2</a:t>
                      </a:r>
                      <a:endParaRPr lang="nl-NL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</a:t>
                      </a:r>
                      <a:r>
                        <a:rPr lang="nl-NL" baseline="-25000" dirty="0" smtClean="0"/>
                        <a:t>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c</a:t>
                      </a:r>
                      <a:r>
                        <a:rPr lang="nl-NL" baseline="-25000" dirty="0" smtClean="0"/>
                        <a:t>2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Conclusions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 correct, simple and formal condition for adaptive routing in packet switching networks</a:t>
            </a:r>
          </a:p>
          <a:p>
            <a:r>
              <a:rPr lang="nl-NL" dirty="0" smtClean="0"/>
              <a:t>Formal  proof helped us understanding Duato’s condition</a:t>
            </a:r>
          </a:p>
          <a:p>
            <a:r>
              <a:rPr lang="nl-NL" dirty="0" smtClean="0"/>
              <a:t>Used defun-sk and defspec to elegantly define theorems</a:t>
            </a:r>
          </a:p>
          <a:p>
            <a:r>
              <a:rPr lang="nl-NL" dirty="0" smtClean="0"/>
              <a:t>Application: turn model in 2D Meshes</a:t>
            </a:r>
          </a:p>
          <a:p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Deadlocks: resources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992981" y="3047208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 rot="16200000" flipV="1">
            <a:off x="2362595" y="2362597"/>
            <a:ext cx="1373982" cy="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rot="5400000">
            <a:off x="2896790" y="2361804"/>
            <a:ext cx="137239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 rot="5400000">
            <a:off x="4570808" y="2363392"/>
            <a:ext cx="137557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 rot="5400000">
            <a:off x="5108972" y="2361803"/>
            <a:ext cx="1374778" cy="39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rot="10800000">
            <a:off x="3582987" y="3047208"/>
            <a:ext cx="1676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5795169" y="3050384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993775" y="3504408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 rot="10800000">
            <a:off x="3584576" y="3505996"/>
            <a:ext cx="1676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5796758" y="3509172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 rot="10800000">
            <a:off x="3584576" y="4723607"/>
            <a:ext cx="1676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5796758" y="4726783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 rot="10800000">
            <a:off x="3586165" y="5182395"/>
            <a:ext cx="1676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5798347" y="5185571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 rot="5400000" flipH="1" flipV="1">
            <a:off x="2369745" y="5864621"/>
            <a:ext cx="1371601" cy="3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 rot="5400000" flipH="1" flipV="1">
            <a:off x="2446738" y="4115201"/>
            <a:ext cx="1211257" cy="23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rot="5400000">
            <a:off x="2979741" y="4114010"/>
            <a:ext cx="1210468" cy="55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 rot="5400000" flipH="1" flipV="1">
            <a:off x="2903942" y="5864620"/>
            <a:ext cx="1371601" cy="3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 rot="5400000" flipH="1" flipV="1">
            <a:off x="4570012" y="5864619"/>
            <a:ext cx="1371601" cy="3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 rot="5400000" flipH="1" flipV="1">
            <a:off x="5106588" y="5870972"/>
            <a:ext cx="1371601" cy="3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 rot="5400000" flipH="1" flipV="1">
            <a:off x="4647007" y="4121552"/>
            <a:ext cx="1211257" cy="23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 rot="5400000">
            <a:off x="5180010" y="4120361"/>
            <a:ext cx="1210468" cy="55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9" name="Afbeelding 58" descr="car-r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003190"/>
            <a:ext cx="1198009" cy="546819"/>
          </a:xfrm>
          <a:prstGeom prst="rect">
            <a:avLst/>
          </a:prstGeom>
        </p:spPr>
      </p:pic>
      <p:pic>
        <p:nvPicPr>
          <p:cNvPr id="60" name="Afbeelding 59" descr="car-r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391" y="3003190"/>
            <a:ext cx="1198009" cy="546819"/>
          </a:xfrm>
          <a:prstGeom prst="rect">
            <a:avLst/>
          </a:prstGeom>
        </p:spPr>
      </p:pic>
      <p:pic>
        <p:nvPicPr>
          <p:cNvPr id="61" name="Afbeelding 60" descr="car-r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3991" y="3003190"/>
            <a:ext cx="1198009" cy="546819"/>
          </a:xfrm>
          <a:prstGeom prst="rect">
            <a:avLst/>
          </a:prstGeom>
        </p:spPr>
      </p:pic>
      <p:pic>
        <p:nvPicPr>
          <p:cNvPr id="62" name="Afbeelding 61" descr="car-r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003190"/>
            <a:ext cx="1198009" cy="546819"/>
          </a:xfrm>
          <a:prstGeom prst="rect">
            <a:avLst/>
          </a:prstGeom>
        </p:spPr>
      </p:pic>
      <p:pic>
        <p:nvPicPr>
          <p:cNvPr id="65" name="Afbeelding 64" descr="car-yellow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057415" y="4201200"/>
            <a:ext cx="914399" cy="546819"/>
          </a:xfrm>
          <a:prstGeom prst="rect">
            <a:avLst/>
          </a:prstGeom>
        </p:spPr>
      </p:pic>
      <p:pic>
        <p:nvPicPr>
          <p:cNvPr id="66" name="Afbeelding 65" descr="car-blu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343400" y="4687202"/>
            <a:ext cx="1198009" cy="546819"/>
          </a:xfrm>
          <a:prstGeom prst="rect">
            <a:avLst/>
          </a:prstGeom>
        </p:spPr>
      </p:pic>
      <p:cxnSp>
        <p:nvCxnSpPr>
          <p:cNvPr id="67" name="Rechte verbindingslijn 66"/>
          <p:cNvCxnSpPr/>
          <p:nvPr/>
        </p:nvCxnSpPr>
        <p:spPr>
          <a:xfrm>
            <a:off x="991390" y="4722017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Rechte verbindingslijn 67"/>
          <p:cNvCxnSpPr/>
          <p:nvPr/>
        </p:nvCxnSpPr>
        <p:spPr>
          <a:xfrm>
            <a:off x="992184" y="5179217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1" name="Afbeelding 70" descr="car-blu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3373991" y="4687203"/>
            <a:ext cx="1198009" cy="546819"/>
          </a:xfrm>
          <a:prstGeom prst="rect">
            <a:avLst/>
          </a:prstGeom>
        </p:spPr>
      </p:pic>
      <p:pic>
        <p:nvPicPr>
          <p:cNvPr id="72" name="Afbeelding 71" descr="car-blu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5659991" y="4687201"/>
            <a:ext cx="1198009" cy="546819"/>
          </a:xfrm>
          <a:prstGeom prst="rect">
            <a:avLst/>
          </a:prstGeom>
        </p:spPr>
      </p:pic>
      <p:pic>
        <p:nvPicPr>
          <p:cNvPr id="73" name="Afbeelding 72" descr="car-blu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6553201" y="4687200"/>
            <a:ext cx="1198009" cy="546819"/>
          </a:xfrm>
          <a:prstGeom prst="rect">
            <a:avLst/>
          </a:prstGeom>
        </p:spPr>
      </p:pic>
      <p:pic>
        <p:nvPicPr>
          <p:cNvPr id="74" name="Afbeelding 73" descr="car-green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2846748" y="3531754"/>
            <a:ext cx="914399" cy="556491"/>
          </a:xfrm>
          <a:prstGeom prst="rect">
            <a:avLst/>
          </a:prstGeom>
        </p:spPr>
      </p:pic>
      <p:sp>
        <p:nvSpPr>
          <p:cNvPr id="77" name="Kubus 76"/>
          <p:cNvSpPr/>
          <p:nvPr/>
        </p:nvSpPr>
        <p:spPr>
          <a:xfrm>
            <a:off x="5361409" y="6372407"/>
            <a:ext cx="360000" cy="360000"/>
          </a:xfrm>
          <a:prstGeom prst="cub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8" name="Kubus 77"/>
          <p:cNvSpPr/>
          <p:nvPr/>
        </p:nvSpPr>
        <p:spPr>
          <a:xfrm>
            <a:off x="811390" y="4770000"/>
            <a:ext cx="360000" cy="360000"/>
          </a:xfrm>
          <a:prstGeom prst="cub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9" name="Kubus 78"/>
          <p:cNvSpPr/>
          <p:nvPr/>
        </p:nvSpPr>
        <p:spPr>
          <a:xfrm>
            <a:off x="7672569" y="3096600"/>
            <a:ext cx="360000" cy="360000"/>
          </a:xfrm>
          <a:prstGeom prst="cube">
            <a:avLst/>
          </a:prstGeom>
          <a:solidFill>
            <a:srgbClr val="00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0" name="Kubus 79"/>
          <p:cNvSpPr/>
          <p:nvPr/>
        </p:nvSpPr>
        <p:spPr>
          <a:xfrm>
            <a:off x="3124009" y="1496400"/>
            <a:ext cx="360000" cy="360000"/>
          </a:xfrm>
          <a:prstGeom prst="cub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1" name="Afbeelding 80" descr="car-green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2846750" y="4196364"/>
            <a:ext cx="914399" cy="556491"/>
          </a:xfrm>
          <a:prstGeom prst="rect">
            <a:avLst/>
          </a:prstGeom>
        </p:spPr>
      </p:pic>
      <p:pic>
        <p:nvPicPr>
          <p:cNvPr id="82" name="Afbeelding 81" descr="car-green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2846748" y="5263163"/>
            <a:ext cx="914399" cy="556491"/>
          </a:xfrm>
          <a:prstGeom prst="rect">
            <a:avLst/>
          </a:prstGeom>
        </p:spPr>
      </p:pic>
      <p:pic>
        <p:nvPicPr>
          <p:cNvPr id="83" name="Afbeelding 82" descr="car-yellow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059792" y="3536590"/>
            <a:ext cx="914399" cy="546819"/>
          </a:xfrm>
          <a:prstGeom prst="rect">
            <a:avLst/>
          </a:prstGeom>
        </p:spPr>
      </p:pic>
      <p:pic>
        <p:nvPicPr>
          <p:cNvPr id="84" name="Afbeelding 83" descr="car-yellow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059792" y="2469790"/>
            <a:ext cx="914399" cy="546819"/>
          </a:xfrm>
          <a:prstGeom prst="rect">
            <a:avLst/>
          </a:prstGeom>
        </p:spPr>
      </p:pic>
      <p:sp>
        <p:nvSpPr>
          <p:cNvPr id="45" name="Verbindingslijn 44"/>
          <p:cNvSpPr/>
          <p:nvPr/>
        </p:nvSpPr>
        <p:spPr>
          <a:xfrm>
            <a:off x="4341600" y="3162300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Verbindingslijn 45"/>
          <p:cNvSpPr/>
          <p:nvPr/>
        </p:nvSpPr>
        <p:spPr>
          <a:xfrm>
            <a:off x="3253609" y="3903110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Verbindingslijn 46"/>
          <p:cNvSpPr/>
          <p:nvPr/>
        </p:nvSpPr>
        <p:spPr>
          <a:xfrm>
            <a:off x="5426209" y="3903110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Verbindingslijn 47"/>
          <p:cNvSpPr/>
          <p:nvPr/>
        </p:nvSpPr>
        <p:spPr>
          <a:xfrm>
            <a:off x="4341600" y="4855608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Verbindingslijn 51"/>
          <p:cNvSpPr/>
          <p:nvPr/>
        </p:nvSpPr>
        <p:spPr>
          <a:xfrm>
            <a:off x="3253609" y="2171700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Verbindingslijn 54"/>
          <p:cNvSpPr/>
          <p:nvPr/>
        </p:nvSpPr>
        <p:spPr>
          <a:xfrm>
            <a:off x="5429590" y="5770008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Verbindingslijn 55"/>
          <p:cNvSpPr/>
          <p:nvPr/>
        </p:nvSpPr>
        <p:spPr>
          <a:xfrm>
            <a:off x="6742800" y="3162300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Verbindingslijn 56"/>
          <p:cNvSpPr/>
          <p:nvPr/>
        </p:nvSpPr>
        <p:spPr>
          <a:xfrm>
            <a:off x="2110609" y="4855608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8" name="Verbindingslijn 57"/>
          <p:cNvSpPr/>
          <p:nvPr/>
        </p:nvSpPr>
        <p:spPr>
          <a:xfrm>
            <a:off x="2110609" y="3162300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Verbindingslijn 62"/>
          <p:cNvSpPr/>
          <p:nvPr/>
        </p:nvSpPr>
        <p:spPr>
          <a:xfrm>
            <a:off x="3253609" y="5770008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Verbindingslijn 63"/>
          <p:cNvSpPr/>
          <p:nvPr/>
        </p:nvSpPr>
        <p:spPr>
          <a:xfrm>
            <a:off x="6742800" y="4855608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9" name="Verbindingslijn 68"/>
          <p:cNvSpPr/>
          <p:nvPr/>
        </p:nvSpPr>
        <p:spPr>
          <a:xfrm>
            <a:off x="5429590" y="2171700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Future work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 a similar proof for wormhole networks</a:t>
            </a:r>
          </a:p>
          <a:p>
            <a:r>
              <a:rPr lang="nl-NL" dirty="0" smtClean="0"/>
              <a:t>Create a formally verified algorithm deciding deadlock-freedom</a:t>
            </a:r>
          </a:p>
          <a:p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Questions?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Second order existential quantification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A defspec construct does second order universal quantification</a:t>
            </a:r>
          </a:p>
          <a:p>
            <a:r>
              <a:rPr lang="nl-NL" dirty="0" smtClean="0"/>
              <a:t>Our approach: represent function </a:t>
            </a:r>
            <a:r>
              <a:rPr lang="nl-NL" i="1" dirty="0" smtClean="0"/>
              <a:t>f</a:t>
            </a:r>
            <a:r>
              <a:rPr lang="nl-NL" dirty="0" smtClean="0"/>
              <a:t> in an alist.</a:t>
            </a:r>
          </a:p>
          <a:p>
            <a:endParaRPr lang="nl-NL" dirty="0" smtClean="0"/>
          </a:p>
          <a:p>
            <a:pPr>
              <a:buNone/>
            </a:pPr>
            <a:endParaRPr lang="nl-NL" sz="2000" dirty="0" smtClean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Second order existential quantification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609600"/>
          </a:xfrm>
        </p:spPr>
        <p:txBody>
          <a:bodyPr/>
          <a:lstStyle/>
          <a:p>
            <a:pPr>
              <a:buNone/>
            </a:pPr>
            <a:r>
              <a:rPr lang="nl-NL" dirty="0" smtClean="0"/>
              <a:t>Given domain D and predicate p:</a:t>
            </a:r>
          </a:p>
          <a:p>
            <a:pPr>
              <a:buNone/>
            </a:pPr>
            <a:endParaRPr lang="nl-NL" dirty="0" smtClean="0"/>
          </a:p>
        </p:txBody>
      </p:sp>
      <p:sp>
        <p:nvSpPr>
          <p:cNvPr id="4" name="Rechthoek 3"/>
          <p:cNvSpPr/>
          <p:nvPr/>
        </p:nvSpPr>
        <p:spPr>
          <a:xfrm>
            <a:off x="457200" y="3434477"/>
            <a:ext cx="8229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nl-NL" dirty="0" smtClean="0">
                <a:latin typeface="Courier"/>
                <a:cs typeface="Courier"/>
              </a:rPr>
              <a:t>(defun-sk A-x-in-D-p (f D)</a:t>
            </a:r>
          </a:p>
          <a:p>
            <a:pPr>
              <a:buNone/>
            </a:pPr>
            <a:r>
              <a:rPr lang="nl-NL" dirty="0" smtClean="0">
                <a:latin typeface="Courier"/>
                <a:cs typeface="Courier"/>
              </a:rPr>
              <a:t>   (forall (x)</a:t>
            </a:r>
          </a:p>
          <a:p>
            <a:pPr>
              <a:buNone/>
            </a:pPr>
            <a:r>
              <a:rPr lang="nl-NL" dirty="0" smtClean="0">
                <a:latin typeface="Courier"/>
                <a:cs typeface="Courier"/>
              </a:rPr>
              <a:t>           (implies (member x D)</a:t>
            </a:r>
          </a:p>
          <a:p>
            <a:pPr>
              <a:buNone/>
            </a:pPr>
            <a:r>
              <a:rPr lang="nl-NL" dirty="0" smtClean="0">
                <a:latin typeface="Courier"/>
                <a:cs typeface="Courier"/>
              </a:rPr>
              <a:t>                    (p (cdr </a:t>
            </a:r>
            <a:r>
              <a:rPr lang="nl-NL" dirty="0" smtClean="0">
                <a:latin typeface="Courier"/>
                <a:cs typeface="Courier"/>
              </a:rPr>
              <a:t>(assoc f </a:t>
            </a:r>
            <a:r>
              <a:rPr lang="nl-NL" dirty="0" smtClean="0">
                <a:latin typeface="Courier"/>
                <a:cs typeface="Courier"/>
              </a:rPr>
              <a:t>x))))))</a:t>
            </a:r>
          </a:p>
          <a:p>
            <a:pPr>
              <a:buNone/>
            </a:pPr>
            <a:endParaRPr lang="nl-NL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nl-NL" dirty="0" smtClean="0">
                <a:latin typeface="Courier"/>
                <a:cs typeface="Courier"/>
              </a:rPr>
              <a:t>(defun-sk E-f-st-A-x-in-D-p (D)</a:t>
            </a:r>
          </a:p>
          <a:p>
            <a:pPr>
              <a:buNone/>
            </a:pPr>
            <a:r>
              <a:rPr lang="nl-NL" dirty="0" smtClean="0">
                <a:latin typeface="Courier"/>
                <a:cs typeface="Courier"/>
              </a:rPr>
              <a:t>   (exists f</a:t>
            </a:r>
          </a:p>
          <a:p>
            <a:pPr>
              <a:buNone/>
            </a:pPr>
            <a:r>
              <a:rPr lang="nl-NL" dirty="0" smtClean="0">
                <a:latin typeface="Courier"/>
                <a:cs typeface="Courier"/>
              </a:rPr>
              <a:t>           (and (alistp f)</a:t>
            </a:r>
          </a:p>
          <a:p>
            <a:pPr>
              <a:buNone/>
            </a:pPr>
            <a:r>
              <a:rPr lang="nl-NL" dirty="0" smtClean="0">
                <a:latin typeface="Courier"/>
                <a:cs typeface="Courier"/>
              </a:rPr>
              <a:t>                (A-x-in-D-p (f D))))) </a:t>
            </a:r>
          </a:p>
        </p:txBody>
      </p:sp>
      <p:pic>
        <p:nvPicPr>
          <p:cNvPr id="5" name="Afbeelding 4" descr="math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35849" t="16667" r="40566" b="79328"/>
              <a:stretch>
                <a:fillRect/>
              </a:stretch>
            </p:blipFill>
          </mc:Choice>
          <mc:Fallback>
            <p:blipFill>
              <a:blip r:embed="rId3"/>
              <a:srcRect l="35849" t="16667" r="40566" b="79328"/>
              <a:stretch>
                <a:fillRect/>
              </a:stretch>
            </p:blipFill>
          </mc:Fallback>
        </mc:AlternateContent>
        <p:spPr>
          <a:xfrm>
            <a:off x="1066800" y="2438400"/>
            <a:ext cx="6025515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Deadlocks: dependencies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992981" y="3047208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 rot="16200000" flipV="1">
            <a:off x="2362595" y="2362597"/>
            <a:ext cx="1373982" cy="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rot="5400000">
            <a:off x="2896790" y="2361804"/>
            <a:ext cx="137239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 rot="5400000">
            <a:off x="4570808" y="2363392"/>
            <a:ext cx="137557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 rot="5400000">
            <a:off x="5108972" y="2361803"/>
            <a:ext cx="1374778" cy="39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rot="10800000">
            <a:off x="3582987" y="3047208"/>
            <a:ext cx="1676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5795169" y="3050384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993775" y="3504408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 rot="10800000">
            <a:off x="3584576" y="3505996"/>
            <a:ext cx="1676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5796758" y="3509172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 rot="10800000">
            <a:off x="3584576" y="4723607"/>
            <a:ext cx="1676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5796758" y="4726783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 rot="10800000">
            <a:off x="3586165" y="5182395"/>
            <a:ext cx="1676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5798347" y="5185571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 rot="5400000" flipH="1" flipV="1">
            <a:off x="2369745" y="5864621"/>
            <a:ext cx="1371601" cy="3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 rot="5400000" flipH="1" flipV="1">
            <a:off x="2446738" y="4115201"/>
            <a:ext cx="1211257" cy="23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rot="5400000">
            <a:off x="2979741" y="4114010"/>
            <a:ext cx="1210468" cy="55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 rot="5400000" flipH="1" flipV="1">
            <a:off x="2903942" y="5864620"/>
            <a:ext cx="1371601" cy="3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 rot="5400000" flipH="1" flipV="1">
            <a:off x="4570012" y="5864619"/>
            <a:ext cx="1371601" cy="3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 rot="5400000" flipH="1" flipV="1">
            <a:off x="5106588" y="5870972"/>
            <a:ext cx="1371601" cy="3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 rot="5400000" flipH="1" flipV="1">
            <a:off x="4647007" y="4121552"/>
            <a:ext cx="1211257" cy="23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 rot="5400000">
            <a:off x="5180010" y="4120361"/>
            <a:ext cx="1210468" cy="55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9" name="Afbeelding 58" descr="car-r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003190"/>
            <a:ext cx="1198009" cy="546819"/>
          </a:xfrm>
          <a:prstGeom prst="rect">
            <a:avLst/>
          </a:prstGeom>
        </p:spPr>
      </p:pic>
      <p:pic>
        <p:nvPicPr>
          <p:cNvPr id="60" name="Afbeelding 59" descr="car-r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391" y="3003190"/>
            <a:ext cx="1198009" cy="546819"/>
          </a:xfrm>
          <a:prstGeom prst="rect">
            <a:avLst/>
          </a:prstGeom>
        </p:spPr>
      </p:pic>
      <p:pic>
        <p:nvPicPr>
          <p:cNvPr id="61" name="Afbeelding 60" descr="car-r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3991" y="3003190"/>
            <a:ext cx="1198009" cy="546819"/>
          </a:xfrm>
          <a:prstGeom prst="rect">
            <a:avLst/>
          </a:prstGeom>
        </p:spPr>
      </p:pic>
      <p:pic>
        <p:nvPicPr>
          <p:cNvPr id="62" name="Afbeelding 61" descr="car-r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003190"/>
            <a:ext cx="1198009" cy="546819"/>
          </a:xfrm>
          <a:prstGeom prst="rect">
            <a:avLst/>
          </a:prstGeom>
        </p:spPr>
      </p:pic>
      <p:pic>
        <p:nvPicPr>
          <p:cNvPr id="65" name="Afbeelding 64" descr="car-yellow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057415" y="4201200"/>
            <a:ext cx="914399" cy="546819"/>
          </a:xfrm>
          <a:prstGeom prst="rect">
            <a:avLst/>
          </a:prstGeom>
        </p:spPr>
      </p:pic>
      <p:pic>
        <p:nvPicPr>
          <p:cNvPr id="66" name="Afbeelding 65" descr="car-blu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343400" y="4687202"/>
            <a:ext cx="1198009" cy="546819"/>
          </a:xfrm>
          <a:prstGeom prst="rect">
            <a:avLst/>
          </a:prstGeom>
        </p:spPr>
      </p:pic>
      <p:cxnSp>
        <p:nvCxnSpPr>
          <p:cNvPr id="67" name="Rechte verbindingslijn 66"/>
          <p:cNvCxnSpPr/>
          <p:nvPr/>
        </p:nvCxnSpPr>
        <p:spPr>
          <a:xfrm>
            <a:off x="991390" y="4722017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Rechte verbindingslijn 67"/>
          <p:cNvCxnSpPr/>
          <p:nvPr/>
        </p:nvCxnSpPr>
        <p:spPr>
          <a:xfrm>
            <a:off x="992184" y="5179217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1" name="Afbeelding 70" descr="car-blu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3373991" y="4687203"/>
            <a:ext cx="1198009" cy="546819"/>
          </a:xfrm>
          <a:prstGeom prst="rect">
            <a:avLst/>
          </a:prstGeom>
        </p:spPr>
      </p:pic>
      <p:pic>
        <p:nvPicPr>
          <p:cNvPr id="72" name="Afbeelding 71" descr="car-blu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5659991" y="4687201"/>
            <a:ext cx="1198009" cy="546819"/>
          </a:xfrm>
          <a:prstGeom prst="rect">
            <a:avLst/>
          </a:prstGeom>
        </p:spPr>
      </p:pic>
      <p:pic>
        <p:nvPicPr>
          <p:cNvPr id="73" name="Afbeelding 72" descr="car-blu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6553201" y="4687200"/>
            <a:ext cx="1198009" cy="546819"/>
          </a:xfrm>
          <a:prstGeom prst="rect">
            <a:avLst/>
          </a:prstGeom>
        </p:spPr>
      </p:pic>
      <p:pic>
        <p:nvPicPr>
          <p:cNvPr id="74" name="Afbeelding 73" descr="car-green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2846748" y="3531754"/>
            <a:ext cx="914399" cy="556491"/>
          </a:xfrm>
          <a:prstGeom prst="rect">
            <a:avLst/>
          </a:prstGeom>
        </p:spPr>
      </p:pic>
      <p:sp>
        <p:nvSpPr>
          <p:cNvPr id="77" name="Kubus 76"/>
          <p:cNvSpPr/>
          <p:nvPr/>
        </p:nvSpPr>
        <p:spPr>
          <a:xfrm>
            <a:off x="5361409" y="6372407"/>
            <a:ext cx="360000" cy="360000"/>
          </a:xfrm>
          <a:prstGeom prst="cub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8" name="Kubus 77"/>
          <p:cNvSpPr/>
          <p:nvPr/>
        </p:nvSpPr>
        <p:spPr>
          <a:xfrm>
            <a:off x="811390" y="4770000"/>
            <a:ext cx="360000" cy="360000"/>
          </a:xfrm>
          <a:prstGeom prst="cub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9" name="Kubus 78"/>
          <p:cNvSpPr/>
          <p:nvPr/>
        </p:nvSpPr>
        <p:spPr>
          <a:xfrm>
            <a:off x="7672569" y="3096600"/>
            <a:ext cx="360000" cy="360000"/>
          </a:xfrm>
          <a:prstGeom prst="cube">
            <a:avLst/>
          </a:prstGeom>
          <a:solidFill>
            <a:srgbClr val="00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0" name="Kubus 79"/>
          <p:cNvSpPr/>
          <p:nvPr/>
        </p:nvSpPr>
        <p:spPr>
          <a:xfrm>
            <a:off x="3124009" y="1496400"/>
            <a:ext cx="360000" cy="360000"/>
          </a:xfrm>
          <a:prstGeom prst="cub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1" name="Afbeelding 80" descr="car-green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2846750" y="4196364"/>
            <a:ext cx="914399" cy="556491"/>
          </a:xfrm>
          <a:prstGeom prst="rect">
            <a:avLst/>
          </a:prstGeom>
        </p:spPr>
      </p:pic>
      <p:pic>
        <p:nvPicPr>
          <p:cNvPr id="82" name="Afbeelding 81" descr="car-green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2846748" y="5263163"/>
            <a:ext cx="914399" cy="556491"/>
          </a:xfrm>
          <a:prstGeom prst="rect">
            <a:avLst/>
          </a:prstGeom>
        </p:spPr>
      </p:pic>
      <p:pic>
        <p:nvPicPr>
          <p:cNvPr id="83" name="Afbeelding 82" descr="car-yellow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059792" y="3536590"/>
            <a:ext cx="914399" cy="546819"/>
          </a:xfrm>
          <a:prstGeom prst="rect">
            <a:avLst/>
          </a:prstGeom>
        </p:spPr>
      </p:pic>
      <p:pic>
        <p:nvPicPr>
          <p:cNvPr id="84" name="Afbeelding 83" descr="car-yellow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059792" y="2469790"/>
            <a:ext cx="914399" cy="546819"/>
          </a:xfrm>
          <a:prstGeom prst="rect">
            <a:avLst/>
          </a:prstGeom>
        </p:spPr>
      </p:pic>
      <p:sp>
        <p:nvSpPr>
          <p:cNvPr id="45" name="Verbindingslijn 44"/>
          <p:cNvSpPr/>
          <p:nvPr/>
        </p:nvSpPr>
        <p:spPr>
          <a:xfrm>
            <a:off x="4341600" y="3162300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Verbindingslijn 45"/>
          <p:cNvSpPr/>
          <p:nvPr/>
        </p:nvSpPr>
        <p:spPr>
          <a:xfrm>
            <a:off x="3253609" y="3903110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Verbindingslijn 46"/>
          <p:cNvSpPr/>
          <p:nvPr/>
        </p:nvSpPr>
        <p:spPr>
          <a:xfrm>
            <a:off x="5426209" y="3903110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Verbindingslijn 47"/>
          <p:cNvSpPr/>
          <p:nvPr/>
        </p:nvSpPr>
        <p:spPr>
          <a:xfrm>
            <a:off x="4341600" y="4855608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Verbindingslijn 51"/>
          <p:cNvSpPr/>
          <p:nvPr/>
        </p:nvSpPr>
        <p:spPr>
          <a:xfrm>
            <a:off x="3253609" y="2171700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Verbindingslijn 54"/>
          <p:cNvSpPr/>
          <p:nvPr/>
        </p:nvSpPr>
        <p:spPr>
          <a:xfrm>
            <a:off x="5429590" y="5770008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Verbindingslijn 55"/>
          <p:cNvSpPr/>
          <p:nvPr/>
        </p:nvSpPr>
        <p:spPr>
          <a:xfrm>
            <a:off x="6742800" y="3162300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Verbindingslijn 56"/>
          <p:cNvSpPr/>
          <p:nvPr/>
        </p:nvSpPr>
        <p:spPr>
          <a:xfrm>
            <a:off x="2110609" y="4855608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8" name="Verbindingslijn 57"/>
          <p:cNvSpPr/>
          <p:nvPr/>
        </p:nvSpPr>
        <p:spPr>
          <a:xfrm>
            <a:off x="2110609" y="3162300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Verbindingslijn 62"/>
          <p:cNvSpPr/>
          <p:nvPr/>
        </p:nvSpPr>
        <p:spPr>
          <a:xfrm>
            <a:off x="3253609" y="5770008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Verbindingslijn 63"/>
          <p:cNvSpPr/>
          <p:nvPr/>
        </p:nvSpPr>
        <p:spPr>
          <a:xfrm>
            <a:off x="6742800" y="4855608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9" name="Verbindingslijn 68"/>
          <p:cNvSpPr/>
          <p:nvPr/>
        </p:nvSpPr>
        <p:spPr>
          <a:xfrm>
            <a:off x="5429590" y="2171700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0" name="Rechte verbindingslijn met pijl 69"/>
          <p:cNvCxnSpPr/>
          <p:nvPr/>
        </p:nvCxnSpPr>
        <p:spPr>
          <a:xfrm rot="5400000" flipH="1" flipV="1">
            <a:off x="3623221" y="3184469"/>
            <a:ext cx="579166" cy="9250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kstvak 74"/>
          <p:cNvSpPr txBox="1"/>
          <p:nvPr/>
        </p:nvSpPr>
        <p:spPr>
          <a:xfrm>
            <a:off x="2759807" y="380553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A</a:t>
            </a:r>
            <a:endParaRPr lang="nl-NL" sz="2400" dirty="0"/>
          </a:p>
        </p:txBody>
      </p:sp>
      <p:sp>
        <p:nvSpPr>
          <p:cNvPr id="76" name="Tekstvak 75"/>
          <p:cNvSpPr txBox="1"/>
          <p:nvPr/>
        </p:nvSpPr>
        <p:spPr>
          <a:xfrm>
            <a:off x="4288391" y="2541525"/>
            <a:ext cx="352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B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Resource dependency graph</a:t>
            </a:r>
            <a:endParaRPr lang="nl-NL" dirty="0"/>
          </a:p>
        </p:txBody>
      </p:sp>
      <p:sp>
        <p:nvSpPr>
          <p:cNvPr id="85" name="Verbindingslijn 84"/>
          <p:cNvSpPr/>
          <p:nvPr/>
        </p:nvSpPr>
        <p:spPr>
          <a:xfrm>
            <a:off x="4341600" y="3162300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Verbindingslijn 45"/>
          <p:cNvSpPr/>
          <p:nvPr/>
        </p:nvSpPr>
        <p:spPr>
          <a:xfrm>
            <a:off x="3253609" y="3903110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Verbindingslijn 46"/>
          <p:cNvSpPr/>
          <p:nvPr/>
        </p:nvSpPr>
        <p:spPr>
          <a:xfrm>
            <a:off x="5426209" y="3903110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Verbindingslijn 47"/>
          <p:cNvSpPr/>
          <p:nvPr/>
        </p:nvSpPr>
        <p:spPr>
          <a:xfrm>
            <a:off x="4341600" y="4855608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Verbindingslijn 54"/>
          <p:cNvSpPr/>
          <p:nvPr/>
        </p:nvSpPr>
        <p:spPr>
          <a:xfrm>
            <a:off x="3253609" y="2171700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8" name="Verbindingslijn 57"/>
          <p:cNvSpPr/>
          <p:nvPr/>
        </p:nvSpPr>
        <p:spPr>
          <a:xfrm>
            <a:off x="5429590" y="5770008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Verbindingslijn 62"/>
          <p:cNvSpPr/>
          <p:nvPr/>
        </p:nvSpPr>
        <p:spPr>
          <a:xfrm>
            <a:off x="6742800" y="3162300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9" name="Verbindingslijn 68"/>
          <p:cNvSpPr/>
          <p:nvPr/>
        </p:nvSpPr>
        <p:spPr>
          <a:xfrm>
            <a:off x="2110609" y="4855608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5" name="Rechte verbindingslijn met pijl 74"/>
          <p:cNvCxnSpPr>
            <a:stCxn id="46" idx="7"/>
            <a:endCxn id="85" idx="3"/>
          </p:cNvCxnSpPr>
          <p:nvPr/>
        </p:nvCxnSpPr>
        <p:spPr>
          <a:xfrm rot="5400000" flipH="1" flipV="1">
            <a:off x="3623221" y="3184469"/>
            <a:ext cx="579166" cy="9250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9" name="Rechte verbindingslijn met pijl 88"/>
          <p:cNvCxnSpPr>
            <a:stCxn id="85" idx="5"/>
            <a:endCxn id="47" idx="1"/>
          </p:cNvCxnSpPr>
          <p:nvPr/>
        </p:nvCxnSpPr>
        <p:spPr>
          <a:xfrm rot="16200000" flipH="1">
            <a:off x="4709521" y="3186159"/>
            <a:ext cx="579166" cy="9216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2" name="Rechte verbindingslijn met pijl 91"/>
          <p:cNvCxnSpPr>
            <a:stCxn id="47" idx="3"/>
            <a:endCxn id="48" idx="7"/>
          </p:cNvCxnSpPr>
          <p:nvPr/>
        </p:nvCxnSpPr>
        <p:spPr>
          <a:xfrm rot="5400000">
            <a:off x="4603678" y="4032814"/>
            <a:ext cx="790854" cy="9216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4" name="Rechte verbindingslijn met pijl 93"/>
          <p:cNvCxnSpPr>
            <a:stCxn id="48" idx="1"/>
            <a:endCxn id="46" idx="5"/>
          </p:cNvCxnSpPr>
          <p:nvPr/>
        </p:nvCxnSpPr>
        <p:spPr>
          <a:xfrm rot="16200000" flipV="1">
            <a:off x="3517378" y="4031122"/>
            <a:ext cx="790854" cy="9250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6" name="Rechte verbindingslijn met pijl 95"/>
          <p:cNvCxnSpPr>
            <a:stCxn id="46" idx="0"/>
            <a:endCxn id="55" idx="4"/>
          </p:cNvCxnSpPr>
          <p:nvPr/>
        </p:nvCxnSpPr>
        <p:spPr>
          <a:xfrm rot="5400000" flipH="1" flipV="1">
            <a:off x="2617404" y="3151705"/>
            <a:ext cx="150281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Rechte verbindingslijn met pijl 100"/>
          <p:cNvCxnSpPr>
            <a:stCxn id="85" idx="6"/>
            <a:endCxn id="63" idx="2"/>
          </p:cNvCxnSpPr>
          <p:nvPr/>
        </p:nvCxnSpPr>
        <p:spPr>
          <a:xfrm>
            <a:off x="4572000" y="3276600"/>
            <a:ext cx="2170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Rechte verbindingslijn met pijl 102"/>
          <p:cNvCxnSpPr>
            <a:stCxn id="47" idx="4"/>
            <a:endCxn id="58" idx="0"/>
          </p:cNvCxnSpPr>
          <p:nvPr/>
        </p:nvCxnSpPr>
        <p:spPr>
          <a:xfrm rot="16200000" flipH="1">
            <a:off x="4723950" y="4949168"/>
            <a:ext cx="1638298" cy="33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Rechte verbindingslijn met pijl 105"/>
          <p:cNvCxnSpPr>
            <a:stCxn id="48" idx="2"/>
            <a:endCxn id="69" idx="6"/>
          </p:cNvCxnSpPr>
          <p:nvPr/>
        </p:nvCxnSpPr>
        <p:spPr>
          <a:xfrm rot="10800000">
            <a:off x="2341010" y="4969908"/>
            <a:ext cx="20005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Verbindingslijn 118"/>
          <p:cNvSpPr/>
          <p:nvPr/>
        </p:nvSpPr>
        <p:spPr>
          <a:xfrm>
            <a:off x="2110609" y="3162300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0" name="Verbindingslijn 119"/>
          <p:cNvSpPr/>
          <p:nvPr/>
        </p:nvSpPr>
        <p:spPr>
          <a:xfrm>
            <a:off x="3253609" y="5770008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1" name="Verbindingslijn 120"/>
          <p:cNvSpPr/>
          <p:nvPr/>
        </p:nvSpPr>
        <p:spPr>
          <a:xfrm>
            <a:off x="6742800" y="4855608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2" name="Verbindingslijn 121"/>
          <p:cNvSpPr/>
          <p:nvPr/>
        </p:nvSpPr>
        <p:spPr>
          <a:xfrm>
            <a:off x="5429590" y="2171700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24" name="Rechte verbindingslijn met pijl 123"/>
          <p:cNvCxnSpPr>
            <a:stCxn id="119" idx="6"/>
            <a:endCxn id="85" idx="2"/>
          </p:cNvCxnSpPr>
          <p:nvPr/>
        </p:nvCxnSpPr>
        <p:spPr>
          <a:xfrm>
            <a:off x="2341009" y="3276600"/>
            <a:ext cx="20005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Rechte verbindingslijn met pijl 126"/>
          <p:cNvCxnSpPr>
            <a:stCxn id="122" idx="4"/>
            <a:endCxn id="47" idx="0"/>
          </p:cNvCxnSpPr>
          <p:nvPr/>
        </p:nvCxnSpPr>
        <p:spPr>
          <a:xfrm rot="5400000">
            <a:off x="4791695" y="3150015"/>
            <a:ext cx="1502810" cy="33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Rechte verbindingslijn met pijl 128"/>
          <p:cNvCxnSpPr>
            <a:stCxn id="121" idx="2"/>
            <a:endCxn id="48" idx="6"/>
          </p:cNvCxnSpPr>
          <p:nvPr/>
        </p:nvCxnSpPr>
        <p:spPr>
          <a:xfrm rot="10800000">
            <a:off x="4572000" y="4969908"/>
            <a:ext cx="2170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Rechte verbindingslijn met pijl 130"/>
          <p:cNvCxnSpPr>
            <a:stCxn id="120" idx="0"/>
            <a:endCxn id="46" idx="4"/>
          </p:cNvCxnSpPr>
          <p:nvPr/>
        </p:nvCxnSpPr>
        <p:spPr>
          <a:xfrm rot="5400000" flipH="1" flipV="1">
            <a:off x="2549660" y="4950859"/>
            <a:ext cx="163829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Deadlocks: circular wait?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992981" y="3047208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 rot="16200000" flipV="1">
            <a:off x="2362595" y="2362597"/>
            <a:ext cx="1373982" cy="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rot="5400000">
            <a:off x="2896790" y="2361804"/>
            <a:ext cx="137239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 rot="5400000">
            <a:off x="4570808" y="2363392"/>
            <a:ext cx="137557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 rot="5400000">
            <a:off x="5108972" y="2361803"/>
            <a:ext cx="1374778" cy="39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rot="10800000">
            <a:off x="3582987" y="3047208"/>
            <a:ext cx="1676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5795169" y="3050384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993775" y="3504408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 rot="10800000">
            <a:off x="3584576" y="3505996"/>
            <a:ext cx="1676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5796758" y="3509172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 rot="10800000">
            <a:off x="3584576" y="4723607"/>
            <a:ext cx="1676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5796758" y="4726783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 rot="10800000">
            <a:off x="3586165" y="5182395"/>
            <a:ext cx="1676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5798347" y="5185571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 rot="5400000" flipH="1" flipV="1">
            <a:off x="2369745" y="5864621"/>
            <a:ext cx="1371601" cy="3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 rot="5400000" flipH="1" flipV="1">
            <a:off x="2446738" y="4115201"/>
            <a:ext cx="1211257" cy="23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rot="5400000">
            <a:off x="2979741" y="4114010"/>
            <a:ext cx="1210468" cy="55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 rot="5400000" flipH="1" flipV="1">
            <a:off x="2903942" y="5864620"/>
            <a:ext cx="1371601" cy="3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 rot="5400000" flipH="1" flipV="1">
            <a:off x="4570012" y="5864619"/>
            <a:ext cx="1371601" cy="3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 rot="5400000" flipH="1" flipV="1">
            <a:off x="5106588" y="5870972"/>
            <a:ext cx="1371601" cy="39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 rot="5400000" flipH="1" flipV="1">
            <a:off x="4647007" y="4121552"/>
            <a:ext cx="1211257" cy="23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 rot="5400000">
            <a:off x="5180010" y="4120361"/>
            <a:ext cx="1210468" cy="55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9" name="Afbeelding 58" descr="car-r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003190"/>
            <a:ext cx="1198009" cy="546819"/>
          </a:xfrm>
          <a:prstGeom prst="rect">
            <a:avLst/>
          </a:prstGeom>
        </p:spPr>
      </p:pic>
      <p:pic>
        <p:nvPicPr>
          <p:cNvPr id="60" name="Afbeelding 59" descr="car-r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391" y="3003190"/>
            <a:ext cx="1198009" cy="546819"/>
          </a:xfrm>
          <a:prstGeom prst="rect">
            <a:avLst/>
          </a:prstGeom>
        </p:spPr>
      </p:pic>
      <p:pic>
        <p:nvPicPr>
          <p:cNvPr id="61" name="Afbeelding 60" descr="car-r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3991" y="3003190"/>
            <a:ext cx="1198009" cy="546819"/>
          </a:xfrm>
          <a:prstGeom prst="rect">
            <a:avLst/>
          </a:prstGeom>
        </p:spPr>
      </p:pic>
      <p:pic>
        <p:nvPicPr>
          <p:cNvPr id="62" name="Afbeelding 61" descr="car-r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003190"/>
            <a:ext cx="1198009" cy="546819"/>
          </a:xfrm>
          <a:prstGeom prst="rect">
            <a:avLst/>
          </a:prstGeom>
        </p:spPr>
      </p:pic>
      <p:pic>
        <p:nvPicPr>
          <p:cNvPr id="65" name="Afbeelding 64" descr="car-yellow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057415" y="4201200"/>
            <a:ext cx="914399" cy="546819"/>
          </a:xfrm>
          <a:prstGeom prst="rect">
            <a:avLst/>
          </a:prstGeom>
        </p:spPr>
      </p:pic>
      <p:pic>
        <p:nvPicPr>
          <p:cNvPr id="66" name="Afbeelding 65" descr="car-blu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343400" y="4687202"/>
            <a:ext cx="1198009" cy="546819"/>
          </a:xfrm>
          <a:prstGeom prst="rect">
            <a:avLst/>
          </a:prstGeom>
        </p:spPr>
      </p:pic>
      <p:cxnSp>
        <p:nvCxnSpPr>
          <p:cNvPr id="67" name="Rechte verbindingslijn 66"/>
          <p:cNvCxnSpPr/>
          <p:nvPr/>
        </p:nvCxnSpPr>
        <p:spPr>
          <a:xfrm>
            <a:off x="991390" y="4722017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Rechte verbindingslijn 67"/>
          <p:cNvCxnSpPr/>
          <p:nvPr/>
        </p:nvCxnSpPr>
        <p:spPr>
          <a:xfrm>
            <a:off x="992184" y="5179217"/>
            <a:ext cx="2057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1" name="Afbeelding 70" descr="car-blu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3373991" y="4687203"/>
            <a:ext cx="1198009" cy="546819"/>
          </a:xfrm>
          <a:prstGeom prst="rect">
            <a:avLst/>
          </a:prstGeom>
        </p:spPr>
      </p:pic>
      <p:pic>
        <p:nvPicPr>
          <p:cNvPr id="72" name="Afbeelding 71" descr="car-blu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5659991" y="4687201"/>
            <a:ext cx="1198009" cy="546819"/>
          </a:xfrm>
          <a:prstGeom prst="rect">
            <a:avLst/>
          </a:prstGeom>
        </p:spPr>
      </p:pic>
      <p:pic>
        <p:nvPicPr>
          <p:cNvPr id="73" name="Afbeelding 72" descr="car-blu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6553201" y="4687200"/>
            <a:ext cx="1198009" cy="546819"/>
          </a:xfrm>
          <a:prstGeom prst="rect">
            <a:avLst/>
          </a:prstGeom>
        </p:spPr>
      </p:pic>
      <p:pic>
        <p:nvPicPr>
          <p:cNvPr id="74" name="Afbeelding 73" descr="car-green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2846748" y="3531754"/>
            <a:ext cx="914399" cy="556491"/>
          </a:xfrm>
          <a:prstGeom prst="rect">
            <a:avLst/>
          </a:prstGeom>
        </p:spPr>
      </p:pic>
      <p:sp>
        <p:nvSpPr>
          <p:cNvPr id="77" name="Kubus 76"/>
          <p:cNvSpPr/>
          <p:nvPr/>
        </p:nvSpPr>
        <p:spPr>
          <a:xfrm>
            <a:off x="5361409" y="6372407"/>
            <a:ext cx="360000" cy="360000"/>
          </a:xfrm>
          <a:prstGeom prst="cub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8" name="Kubus 77"/>
          <p:cNvSpPr/>
          <p:nvPr/>
        </p:nvSpPr>
        <p:spPr>
          <a:xfrm>
            <a:off x="811390" y="4770000"/>
            <a:ext cx="360000" cy="360000"/>
          </a:xfrm>
          <a:prstGeom prst="cub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9" name="Kubus 78"/>
          <p:cNvSpPr/>
          <p:nvPr/>
        </p:nvSpPr>
        <p:spPr>
          <a:xfrm>
            <a:off x="7672569" y="3096600"/>
            <a:ext cx="360000" cy="360000"/>
          </a:xfrm>
          <a:prstGeom prst="cube">
            <a:avLst/>
          </a:prstGeom>
          <a:solidFill>
            <a:srgbClr val="00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0" name="Kubus 79"/>
          <p:cNvSpPr/>
          <p:nvPr/>
        </p:nvSpPr>
        <p:spPr>
          <a:xfrm>
            <a:off x="3124009" y="1496400"/>
            <a:ext cx="360000" cy="360000"/>
          </a:xfrm>
          <a:prstGeom prst="cube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1" name="Afbeelding 80" descr="car-green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2846750" y="4196364"/>
            <a:ext cx="914399" cy="556491"/>
          </a:xfrm>
          <a:prstGeom prst="rect">
            <a:avLst/>
          </a:prstGeom>
        </p:spPr>
      </p:pic>
      <p:pic>
        <p:nvPicPr>
          <p:cNvPr id="82" name="Afbeelding 81" descr="car-green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2846748" y="5263163"/>
            <a:ext cx="914399" cy="556491"/>
          </a:xfrm>
          <a:prstGeom prst="rect">
            <a:avLst/>
          </a:prstGeom>
        </p:spPr>
      </p:pic>
      <p:pic>
        <p:nvPicPr>
          <p:cNvPr id="83" name="Afbeelding 82" descr="car-yellow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059792" y="3536590"/>
            <a:ext cx="914399" cy="546819"/>
          </a:xfrm>
          <a:prstGeom prst="rect">
            <a:avLst/>
          </a:prstGeom>
        </p:spPr>
      </p:pic>
      <p:pic>
        <p:nvPicPr>
          <p:cNvPr id="84" name="Afbeelding 83" descr="car-yellow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059792" y="2469790"/>
            <a:ext cx="914399" cy="546819"/>
          </a:xfrm>
          <a:prstGeom prst="rect">
            <a:avLst/>
          </a:prstGeom>
        </p:spPr>
      </p:pic>
      <p:sp>
        <p:nvSpPr>
          <p:cNvPr id="45" name="Kubus 44"/>
          <p:cNvSpPr/>
          <p:nvPr/>
        </p:nvSpPr>
        <p:spPr>
          <a:xfrm>
            <a:off x="3124009" y="1926000"/>
            <a:ext cx="360000" cy="360000"/>
          </a:xfrm>
          <a:prstGeom prst="cube">
            <a:avLst/>
          </a:prstGeom>
          <a:solidFill>
            <a:srgbClr val="00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Tekstvak 63"/>
          <p:cNvSpPr txBox="1"/>
          <p:nvPr/>
        </p:nvSpPr>
        <p:spPr>
          <a:xfrm>
            <a:off x="2759807" y="3805534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A</a:t>
            </a:r>
            <a:endParaRPr lang="nl-NL" sz="2400" dirty="0"/>
          </a:p>
        </p:txBody>
      </p:sp>
      <p:sp>
        <p:nvSpPr>
          <p:cNvPr id="69" name="Tekstvak 68"/>
          <p:cNvSpPr txBox="1"/>
          <p:nvPr/>
        </p:nvSpPr>
        <p:spPr>
          <a:xfrm>
            <a:off x="4288391" y="2541525"/>
            <a:ext cx="352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B</a:t>
            </a:r>
            <a:endParaRPr lang="nl-NL" sz="2400" dirty="0"/>
          </a:p>
        </p:txBody>
      </p:sp>
      <p:sp>
        <p:nvSpPr>
          <p:cNvPr id="70" name="Tekstvak 69"/>
          <p:cNvSpPr txBox="1"/>
          <p:nvPr/>
        </p:nvSpPr>
        <p:spPr>
          <a:xfrm>
            <a:off x="2759807" y="2079860"/>
            <a:ext cx="364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C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Resource dependency graph</a:t>
            </a:r>
            <a:endParaRPr lang="nl-NL" dirty="0"/>
          </a:p>
        </p:txBody>
      </p:sp>
      <p:sp>
        <p:nvSpPr>
          <p:cNvPr id="85" name="Verbindingslijn 84"/>
          <p:cNvSpPr/>
          <p:nvPr/>
        </p:nvSpPr>
        <p:spPr>
          <a:xfrm>
            <a:off x="4341600" y="3162300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Verbindingslijn 45"/>
          <p:cNvSpPr/>
          <p:nvPr/>
        </p:nvSpPr>
        <p:spPr>
          <a:xfrm>
            <a:off x="3253609" y="3903110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Verbindingslijn 46"/>
          <p:cNvSpPr/>
          <p:nvPr/>
        </p:nvSpPr>
        <p:spPr>
          <a:xfrm>
            <a:off x="5426209" y="3903110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Verbindingslijn 47"/>
          <p:cNvSpPr/>
          <p:nvPr/>
        </p:nvSpPr>
        <p:spPr>
          <a:xfrm>
            <a:off x="4341600" y="4855608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Verbindingslijn 54"/>
          <p:cNvSpPr/>
          <p:nvPr/>
        </p:nvSpPr>
        <p:spPr>
          <a:xfrm>
            <a:off x="3253609" y="2171700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8" name="Verbindingslijn 57"/>
          <p:cNvSpPr/>
          <p:nvPr/>
        </p:nvSpPr>
        <p:spPr>
          <a:xfrm>
            <a:off x="5429590" y="5770008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Verbindingslijn 62"/>
          <p:cNvSpPr/>
          <p:nvPr/>
        </p:nvSpPr>
        <p:spPr>
          <a:xfrm>
            <a:off x="6742800" y="3162300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9" name="Verbindingslijn 68"/>
          <p:cNvSpPr/>
          <p:nvPr/>
        </p:nvSpPr>
        <p:spPr>
          <a:xfrm>
            <a:off x="2110609" y="4855608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5" name="Rechte verbindingslijn met pijl 74"/>
          <p:cNvCxnSpPr>
            <a:stCxn id="46" idx="7"/>
            <a:endCxn id="85" idx="3"/>
          </p:cNvCxnSpPr>
          <p:nvPr/>
        </p:nvCxnSpPr>
        <p:spPr>
          <a:xfrm rot="5400000" flipH="1" flipV="1">
            <a:off x="3623221" y="3184469"/>
            <a:ext cx="579166" cy="9250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9" name="Rechte verbindingslijn met pijl 88"/>
          <p:cNvCxnSpPr>
            <a:stCxn id="85" idx="5"/>
            <a:endCxn id="47" idx="1"/>
          </p:cNvCxnSpPr>
          <p:nvPr/>
        </p:nvCxnSpPr>
        <p:spPr>
          <a:xfrm rot="16200000" flipH="1">
            <a:off x="4709521" y="3186159"/>
            <a:ext cx="579166" cy="9216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2" name="Rechte verbindingslijn met pijl 91"/>
          <p:cNvCxnSpPr>
            <a:stCxn id="47" idx="3"/>
            <a:endCxn id="48" idx="7"/>
          </p:cNvCxnSpPr>
          <p:nvPr/>
        </p:nvCxnSpPr>
        <p:spPr>
          <a:xfrm rot="5400000">
            <a:off x="4603678" y="4032814"/>
            <a:ext cx="790854" cy="9216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4" name="Rechte verbindingslijn met pijl 93"/>
          <p:cNvCxnSpPr>
            <a:stCxn id="48" idx="1"/>
            <a:endCxn id="46" idx="5"/>
          </p:cNvCxnSpPr>
          <p:nvPr/>
        </p:nvCxnSpPr>
        <p:spPr>
          <a:xfrm rot="16200000" flipV="1">
            <a:off x="3517378" y="4031122"/>
            <a:ext cx="790854" cy="9250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6" name="Rechte verbindingslijn met pijl 95"/>
          <p:cNvCxnSpPr>
            <a:stCxn id="46" idx="0"/>
            <a:endCxn id="55" idx="4"/>
          </p:cNvCxnSpPr>
          <p:nvPr/>
        </p:nvCxnSpPr>
        <p:spPr>
          <a:xfrm rot="5400000" flipH="1" flipV="1">
            <a:off x="2617404" y="3151705"/>
            <a:ext cx="150281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Rechte verbindingslijn met pijl 100"/>
          <p:cNvCxnSpPr>
            <a:stCxn id="85" idx="6"/>
            <a:endCxn id="63" idx="2"/>
          </p:cNvCxnSpPr>
          <p:nvPr/>
        </p:nvCxnSpPr>
        <p:spPr>
          <a:xfrm>
            <a:off x="4572000" y="3276600"/>
            <a:ext cx="2170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Rechte verbindingslijn met pijl 102"/>
          <p:cNvCxnSpPr>
            <a:stCxn id="47" idx="4"/>
            <a:endCxn id="58" idx="0"/>
          </p:cNvCxnSpPr>
          <p:nvPr/>
        </p:nvCxnSpPr>
        <p:spPr>
          <a:xfrm rot="16200000" flipH="1">
            <a:off x="4723950" y="4949168"/>
            <a:ext cx="1638298" cy="33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Rechte verbindingslijn met pijl 105"/>
          <p:cNvCxnSpPr>
            <a:stCxn id="48" idx="2"/>
            <a:endCxn id="69" idx="6"/>
          </p:cNvCxnSpPr>
          <p:nvPr/>
        </p:nvCxnSpPr>
        <p:spPr>
          <a:xfrm rot="10800000">
            <a:off x="2341010" y="4969908"/>
            <a:ext cx="20005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Verbindingslijn 118"/>
          <p:cNvSpPr/>
          <p:nvPr/>
        </p:nvSpPr>
        <p:spPr>
          <a:xfrm>
            <a:off x="2110609" y="3162300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0" name="Verbindingslijn 119"/>
          <p:cNvSpPr/>
          <p:nvPr/>
        </p:nvSpPr>
        <p:spPr>
          <a:xfrm>
            <a:off x="3253609" y="5770008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1" name="Verbindingslijn 120"/>
          <p:cNvSpPr/>
          <p:nvPr/>
        </p:nvSpPr>
        <p:spPr>
          <a:xfrm>
            <a:off x="6742800" y="4855608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2" name="Verbindingslijn 121"/>
          <p:cNvSpPr/>
          <p:nvPr/>
        </p:nvSpPr>
        <p:spPr>
          <a:xfrm>
            <a:off x="5429590" y="2171700"/>
            <a:ext cx="2304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24" name="Rechte verbindingslijn met pijl 123"/>
          <p:cNvCxnSpPr>
            <a:stCxn id="119" idx="6"/>
            <a:endCxn id="85" idx="2"/>
          </p:cNvCxnSpPr>
          <p:nvPr/>
        </p:nvCxnSpPr>
        <p:spPr>
          <a:xfrm>
            <a:off x="2341009" y="3276600"/>
            <a:ext cx="200059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Rechte verbindingslijn met pijl 126"/>
          <p:cNvCxnSpPr>
            <a:stCxn id="122" idx="4"/>
            <a:endCxn id="47" idx="0"/>
          </p:cNvCxnSpPr>
          <p:nvPr/>
        </p:nvCxnSpPr>
        <p:spPr>
          <a:xfrm rot="5400000">
            <a:off x="4791695" y="3150015"/>
            <a:ext cx="1502810" cy="33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Rechte verbindingslijn met pijl 128"/>
          <p:cNvCxnSpPr>
            <a:stCxn id="121" idx="2"/>
            <a:endCxn id="48" idx="6"/>
          </p:cNvCxnSpPr>
          <p:nvPr/>
        </p:nvCxnSpPr>
        <p:spPr>
          <a:xfrm rot="10800000">
            <a:off x="4572000" y="4969908"/>
            <a:ext cx="2170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Rechte verbindingslijn met pijl 130"/>
          <p:cNvCxnSpPr>
            <a:stCxn id="120" idx="0"/>
            <a:endCxn id="46" idx="4"/>
          </p:cNvCxnSpPr>
          <p:nvPr/>
        </p:nvCxnSpPr>
        <p:spPr>
          <a:xfrm rot="5400000" flipH="1" flipV="1">
            <a:off x="2549660" y="4950859"/>
            <a:ext cx="163829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Necessary and sufficient condition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 </a:t>
            </a:r>
            <a:r>
              <a:rPr lang="nl-NL" dirty="0" smtClean="0">
                <a:solidFill>
                  <a:srgbClr val="FF0000"/>
                </a:solidFill>
              </a:rPr>
              <a:t>cyclic </a:t>
            </a:r>
            <a:r>
              <a:rPr lang="nl-NL" dirty="0" smtClean="0"/>
              <a:t>dependency graph is only sufficient</a:t>
            </a:r>
          </a:p>
          <a:p>
            <a:r>
              <a:rPr lang="nl-NL" dirty="0" smtClean="0"/>
              <a:t>Duato was the first to define a necessary and sufficient condition</a:t>
            </a:r>
          </a:p>
          <a:p>
            <a:r>
              <a:rPr lang="nl-NL" dirty="0" smtClean="0"/>
              <a:t>Duato’s theorem was “complex, counter-intuitive and disruptive”</a:t>
            </a:r>
          </a:p>
          <a:p>
            <a:pPr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Necessary and sufficient condition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 </a:t>
            </a:r>
            <a:r>
              <a:rPr lang="nl-NL" dirty="0" smtClean="0">
                <a:solidFill>
                  <a:srgbClr val="FF0000"/>
                </a:solidFill>
              </a:rPr>
              <a:t>cyclic </a:t>
            </a:r>
            <a:r>
              <a:rPr lang="nl-NL" dirty="0" smtClean="0"/>
              <a:t>dependency graph is only sufficient</a:t>
            </a:r>
          </a:p>
          <a:p>
            <a:r>
              <a:rPr lang="nl-NL" dirty="0" smtClean="0"/>
              <a:t>Duato was the first to define a necessary and sufficient condition</a:t>
            </a:r>
          </a:p>
          <a:p>
            <a:r>
              <a:rPr lang="nl-NL" dirty="0" smtClean="0"/>
              <a:t>Duato’s theorem was “complex, counter-intuitive and disruptive”</a:t>
            </a:r>
          </a:p>
          <a:p>
            <a:pPr>
              <a:buNone/>
            </a:pPr>
            <a:endParaRPr lang="nl-NL" dirty="0" smtClean="0"/>
          </a:p>
        </p:txBody>
      </p:sp>
      <p:sp>
        <p:nvSpPr>
          <p:cNvPr id="4" name="Tekstvak 3"/>
          <p:cNvSpPr txBox="1"/>
          <p:nvPr/>
        </p:nvSpPr>
        <p:spPr>
          <a:xfrm>
            <a:off x="457200" y="4953000"/>
            <a:ext cx="8229600" cy="830997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solidFill>
                  <a:schemeClr val="tx1"/>
                </a:solidFill>
              </a:rPr>
              <a:t>A simple, easy to understand and formally proven correct condition for adaptive routing.</a:t>
            </a:r>
            <a:endParaRPr lang="nl-NL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</TotalTime>
  <Words>989</Words>
  <Application>Microsoft Macintosh PowerPoint</Application>
  <PresentationFormat>Diavoorstelling (4:3)</PresentationFormat>
  <Paragraphs>268</Paragraphs>
  <Slides>33</Slides>
  <Notes>0</Notes>
  <HiddenSlides>5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4" baseType="lpstr">
      <vt:lpstr>Office-thema</vt:lpstr>
      <vt:lpstr>A formal proof  of a necessary and sufficient condition for deadlock-free adaptive networks</vt:lpstr>
      <vt:lpstr>Deadlocks: circular wait</vt:lpstr>
      <vt:lpstr>Deadlocks: resources</vt:lpstr>
      <vt:lpstr>Deadlocks: dependencies</vt:lpstr>
      <vt:lpstr>Resource dependency graph</vt:lpstr>
      <vt:lpstr>Deadlocks: circular wait?</vt:lpstr>
      <vt:lpstr>Resource dependency graph</vt:lpstr>
      <vt:lpstr>Necessary and sufficient condition</vt:lpstr>
      <vt:lpstr>Necessary and sufficient condition</vt:lpstr>
      <vt:lpstr>Necessary and sufficient condition</vt:lpstr>
      <vt:lpstr>Escape</vt:lpstr>
      <vt:lpstr>No escape</vt:lpstr>
      <vt:lpstr>Necessary and sufficient condition</vt:lpstr>
      <vt:lpstr>Necessary and sufficient condition</vt:lpstr>
      <vt:lpstr>Necessary and sufficient condition</vt:lpstr>
      <vt:lpstr>Interconnection Networks</vt:lpstr>
      <vt:lpstr>Interconnection Networks</vt:lpstr>
      <vt:lpstr>Interconnection Networks</vt:lpstr>
      <vt:lpstr>Interconnection Networks</vt:lpstr>
      <vt:lpstr>Formalization of deadlock</vt:lpstr>
      <vt:lpstr>Formalization of deadlock</vt:lpstr>
      <vt:lpstr>Formalization of deadlock</vt:lpstr>
      <vt:lpstr>Formalization of deadlock</vt:lpstr>
      <vt:lpstr>Formalization of deadlock</vt:lpstr>
      <vt:lpstr>Formalization of condition</vt:lpstr>
      <vt:lpstr>Formalization of condition</vt:lpstr>
      <vt:lpstr>Proof of correctness</vt:lpstr>
      <vt:lpstr>Proof of correctness</vt:lpstr>
      <vt:lpstr>Conclusions</vt:lpstr>
      <vt:lpstr>Future work</vt:lpstr>
      <vt:lpstr>Questions?</vt:lpstr>
      <vt:lpstr>Second order existential quantification</vt:lpstr>
      <vt:lpstr>Second order existential quantification</vt:lpstr>
    </vt:vector>
  </TitlesOfParts>
  <Company>RU Nijmegen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Freek Verbeek</dc:creator>
  <cp:lastModifiedBy>Freek Verbeek</cp:lastModifiedBy>
  <cp:revision>82</cp:revision>
  <dcterms:created xsi:type="dcterms:W3CDTF">2010-07-08T20:04:56Z</dcterms:created>
  <dcterms:modified xsi:type="dcterms:W3CDTF">2010-07-08T21:06:10Z</dcterms:modified>
</cp:coreProperties>
</file>