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311" r:id="rId4"/>
    <p:sldId id="283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43" r:id="rId14"/>
    <p:sldId id="341" r:id="rId15"/>
    <p:sldId id="344" r:id="rId16"/>
    <p:sldId id="321" r:id="rId17"/>
    <p:sldId id="342" r:id="rId18"/>
    <p:sldId id="345" r:id="rId19"/>
    <p:sldId id="320" r:id="rId20"/>
    <p:sldId id="322" r:id="rId21"/>
    <p:sldId id="324" r:id="rId22"/>
    <p:sldId id="325" r:id="rId23"/>
    <p:sldId id="326" r:id="rId24"/>
    <p:sldId id="327" r:id="rId25"/>
    <p:sldId id="328" r:id="rId26"/>
    <p:sldId id="329" r:id="rId27"/>
    <p:sldId id="331" r:id="rId28"/>
    <p:sldId id="332" r:id="rId29"/>
    <p:sldId id="310" r:id="rId30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tti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920"/>
        <p:guide pos="22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F801938F-2736-4EEF-820C-1CE95B94AEAB}" type="datetimeFigureOut">
              <a:rPr lang="en-US"/>
              <a:pPr>
                <a:defRPr/>
              </a:pPr>
              <a:t>7/11/2010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EC83AA3B-FB6E-4D04-B9DC-52A4FCCA487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62963EB8-4DB1-4EAC-AD84-D83C44551AB9}" type="datetimeFigureOut">
              <a:rPr lang="en-US"/>
              <a:pPr>
                <a:defRPr/>
              </a:pPr>
              <a:t>7/11/2010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82" tIns="46441" rIns="92882" bIns="46441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pPr>
              <a:defRPr/>
            </a:pPr>
            <a:fld id="{FA60E2DB-8F6A-4FE7-8A67-FB01810926E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DEDD6A-220A-4788-B281-466B9C43A610}" type="slidenum">
              <a:rPr lang="en-CA" smtClean="0"/>
              <a:pPr/>
              <a:t>1</a:t>
            </a:fld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A2B166-5DE5-48F3-8CCE-4DE84BB59619}" type="slidenum">
              <a:rPr lang="en-CA" smtClean="0"/>
              <a:pPr/>
              <a:t>10</a:t>
            </a:fld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D3AE7A-53C7-4A65-AFCF-84B468D6183D}" type="slidenum">
              <a:rPr lang="en-CA" smtClean="0"/>
              <a:pPr/>
              <a:t>11</a:t>
            </a:fld>
            <a:endParaRPr lang="en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2EA18-A65D-4DB5-9691-137B232EC042}" type="slidenum">
              <a:rPr lang="en-CA" smtClean="0"/>
              <a:pPr/>
              <a:t>12</a:t>
            </a:fld>
            <a:endParaRPr lang="en-CA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0963" name="Slide Number Placeholder 3"/>
          <p:cNvSpPr txBox="1">
            <a:spLocks noGrp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2" tIns="46441" rIns="92882" bIns="46441" anchor="b"/>
          <a:lstStyle/>
          <a:p>
            <a:pPr algn="r" defTabSz="928688"/>
            <a:fld id="{2C51DDA2-0E27-43F9-B272-F6351BA127AA}" type="slidenum">
              <a:rPr lang="en-CA" sz="1200"/>
              <a:pPr algn="r" defTabSz="928688"/>
              <a:t>13</a:t>
            </a:fld>
            <a:endParaRPr lang="en-CA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3011" name="Slide Number Placeholder 3"/>
          <p:cNvSpPr txBox="1">
            <a:spLocks noGrp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2" tIns="46441" rIns="92882" bIns="46441" anchor="b"/>
          <a:lstStyle/>
          <a:p>
            <a:pPr algn="r" defTabSz="928688"/>
            <a:fld id="{05A6A0E1-BB66-4B17-988E-970389C33B43}" type="slidenum">
              <a:rPr lang="en-CA" sz="1200"/>
              <a:pPr algn="r" defTabSz="928688"/>
              <a:t>14</a:t>
            </a:fld>
            <a:endParaRPr lang="en-CA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5059" name="Slide Number Placeholder 3"/>
          <p:cNvSpPr txBox="1">
            <a:spLocks noGrp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2" tIns="46441" rIns="92882" bIns="46441" anchor="b"/>
          <a:lstStyle/>
          <a:p>
            <a:pPr algn="r" defTabSz="928688"/>
            <a:fld id="{E7EA2B7D-5410-40E6-921E-943FA3426CD2}" type="slidenum">
              <a:rPr lang="en-CA" sz="1200"/>
              <a:pPr algn="r" defTabSz="928688"/>
              <a:t>15</a:t>
            </a:fld>
            <a:endParaRPr lang="en-CA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FFF734-3434-4D0C-B995-2C86A70290B4}" type="slidenum">
              <a:rPr lang="en-CA" smtClean="0"/>
              <a:pPr/>
              <a:t>16</a:t>
            </a:fld>
            <a:endParaRPr lang="en-CA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49155" name="Slide Number Placeholder 3"/>
          <p:cNvSpPr txBox="1">
            <a:spLocks noGrp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2" tIns="46441" rIns="92882" bIns="46441" anchor="b"/>
          <a:lstStyle/>
          <a:p>
            <a:pPr algn="r" defTabSz="928688"/>
            <a:fld id="{69145699-B4AA-4537-82D0-8BEB32455542}" type="slidenum">
              <a:rPr lang="en-CA" sz="1200"/>
              <a:pPr algn="r" defTabSz="928688"/>
              <a:t>17</a:t>
            </a:fld>
            <a:endParaRPr lang="en-CA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51203" name="Slide Number Placeholder 3"/>
          <p:cNvSpPr txBox="1">
            <a:spLocks noGrp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2" tIns="46441" rIns="92882" bIns="46441" anchor="b"/>
          <a:lstStyle/>
          <a:p>
            <a:pPr algn="r" defTabSz="928688"/>
            <a:fld id="{431C0B8F-888C-4896-B547-5B3FFF299FF2}" type="slidenum">
              <a:rPr lang="en-CA" sz="1200"/>
              <a:pPr algn="r" defTabSz="928688"/>
              <a:t>18</a:t>
            </a:fld>
            <a:endParaRPr lang="en-CA" sz="12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dirty="0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0B6A62-102E-4FEF-8251-F9C88856B666}" type="slidenum">
              <a:rPr lang="en-CA" smtClean="0"/>
              <a:pPr/>
              <a:t>19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6A2ECB-378C-4914-89D7-D00AB338A9C6}" type="slidenum">
              <a:rPr lang="en-CA" smtClean="0"/>
              <a:pPr/>
              <a:t>2</a:t>
            </a:fld>
            <a:endParaRPr lang="en-CA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581F03-35EB-46EC-9E76-E0291A0E67A9}" type="slidenum">
              <a:rPr lang="en-CA" smtClean="0"/>
              <a:pPr/>
              <a:t>20</a:t>
            </a:fld>
            <a:endParaRPr lang="en-CA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9C7AEF-E718-4B65-A851-A1154429BC37}" type="slidenum">
              <a:rPr lang="en-CA" smtClean="0"/>
              <a:pPr/>
              <a:t>21</a:t>
            </a:fld>
            <a:endParaRPr lang="en-CA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5039B-B643-4CAA-9823-B286F2CEB70B}" type="slidenum">
              <a:rPr lang="en-CA" smtClean="0"/>
              <a:pPr/>
              <a:t>22</a:t>
            </a:fld>
            <a:endParaRPr lang="en-CA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2C26D-382C-4E3C-B705-474984892E08}" type="slidenum">
              <a:rPr lang="en-CA" smtClean="0"/>
              <a:pPr/>
              <a:t>23</a:t>
            </a:fld>
            <a:endParaRPr lang="en-CA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13E098-CA9B-4BF6-AE1F-69D29F6DEB1C}" type="slidenum">
              <a:rPr lang="en-CA" smtClean="0"/>
              <a:pPr/>
              <a:t>24</a:t>
            </a:fld>
            <a:endParaRPr lang="en-CA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424334-4A08-4EB7-A7B1-E4494AE5AAB9}" type="slidenum">
              <a:rPr lang="en-CA" smtClean="0"/>
              <a:pPr/>
              <a:t>25</a:t>
            </a:fld>
            <a:endParaRPr lang="en-CA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D92FE7-6649-47E4-8BF5-997DC91A3C90}" type="slidenum">
              <a:rPr lang="en-CA" smtClean="0"/>
              <a:pPr/>
              <a:t>26</a:t>
            </a:fld>
            <a:endParaRPr lang="en-CA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6F0E43-9358-47A0-8A1F-893928C77B7C}" type="slidenum">
              <a:rPr lang="en-CA" smtClean="0"/>
              <a:pPr/>
              <a:t>27</a:t>
            </a:fld>
            <a:endParaRPr lang="en-CA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AF51CB-97B0-400C-8633-4BBF9517B3DC}" type="slidenum">
              <a:rPr lang="en-CA" smtClean="0"/>
              <a:pPr/>
              <a:t>28</a:t>
            </a:fld>
            <a:endParaRPr lang="en-CA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77827" name="Slide Number Placeholder 3"/>
          <p:cNvSpPr txBox="1">
            <a:spLocks noGrp="1"/>
          </p:cNvSpPr>
          <p:nvPr/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82" tIns="46441" rIns="92882" bIns="46441" anchor="b"/>
          <a:lstStyle/>
          <a:p>
            <a:pPr algn="r" defTabSz="928688"/>
            <a:fld id="{2E079CE0-0FE3-4530-9588-FE729966C379}" type="slidenum">
              <a:rPr lang="en-CA" sz="1200"/>
              <a:pPr algn="r" defTabSz="928688"/>
              <a:t>29</a:t>
            </a:fld>
            <a:endParaRPr lang="en-CA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EE65F2-EA28-44AC-AD95-B88C4EFA0066}" type="slidenum">
              <a:rPr lang="en-CA" smtClean="0"/>
              <a:pPr/>
              <a:t>3</a:t>
            </a:fld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146C2CF-C619-4BAE-8B9F-CB2154383F8C}" type="slidenum">
              <a:rPr lang="en-CA" smtClean="0"/>
              <a:pPr/>
              <a:t>4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BE0B5A-5237-4C18-A92E-EB261EC6F927}" type="slidenum">
              <a:rPr lang="en-CA" smtClean="0"/>
              <a:pPr/>
              <a:t>5</a:t>
            </a:fld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2A7B25-A07A-4987-A099-5BB4D1A940EA}" type="slidenum">
              <a:rPr lang="en-CA" smtClean="0"/>
              <a:pPr/>
              <a:t>6</a:t>
            </a:fld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255198-D9D2-4753-9D7F-F9871C2739EC}" type="slidenum">
              <a:rPr lang="en-CA" smtClean="0"/>
              <a:pPr/>
              <a:t>7</a:t>
            </a:fld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A9A2DF-A9D2-46E3-8EDC-1B96997956D7}" type="slidenum">
              <a:rPr lang="en-CA" smtClean="0"/>
              <a:pPr/>
              <a:t>8</a:t>
            </a:fld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68819D-F93D-4CA6-BFD9-8468337F826A}" type="slidenum">
              <a:rPr lang="en-CA" smtClean="0"/>
              <a:pPr/>
              <a:t>9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FE8EB-2710-46CE-9F69-2B6FC7B4A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F4594C-CC66-4202-960D-71DE915C9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F91F8-BD67-43E4-9B54-021450AAD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A8B9-D9CD-4102-A1CA-5D6AC1E30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732B-7B43-40FC-BEEC-909758D1E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26A77A-8188-4959-ADF2-AC0DA0D45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991A86-05B3-40B0-A797-DB7E668CF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468ABF-B728-4DF3-A9AA-0AD0926719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9790B-4656-4DB0-8770-052479018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FFAA7-5A25-46E3-8C74-A8B3B2875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6B87E-F2D7-4C25-A406-41C41E51E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5CAAA9BA-59AF-4FFA-82C8-317E2BD1D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24400"/>
            <a:ext cx="6400800" cy="137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sz="1800" b="1" smtClean="0"/>
              <a:t>T. Mhamdi, O. Hasan and S. Tahar, </a:t>
            </a:r>
            <a:endParaRPr lang="en-CA" sz="1400" b="1" smtClean="0"/>
          </a:p>
          <a:p>
            <a:pPr eaLnBrk="1" hangingPunct="1">
              <a:lnSpc>
                <a:spcPct val="90000"/>
              </a:lnSpc>
            </a:pPr>
            <a:r>
              <a:rPr lang="en-CA" sz="1600" smtClean="0"/>
              <a:t>HVG, Concordia University</a:t>
            </a:r>
          </a:p>
          <a:p>
            <a:pPr eaLnBrk="1" hangingPunct="1">
              <a:lnSpc>
                <a:spcPct val="90000"/>
              </a:lnSpc>
            </a:pPr>
            <a:r>
              <a:rPr lang="en-CA" sz="1600" smtClean="0"/>
              <a:t>Montreal, Canada</a:t>
            </a:r>
          </a:p>
          <a:p>
            <a:pPr eaLnBrk="1" hangingPunct="1">
              <a:lnSpc>
                <a:spcPct val="90000"/>
              </a:lnSpc>
            </a:pPr>
            <a:endParaRPr lang="en-CA" sz="900" smtClean="0"/>
          </a:p>
          <a:p>
            <a:pPr eaLnBrk="1" hangingPunct="1">
              <a:lnSpc>
                <a:spcPct val="90000"/>
              </a:lnSpc>
            </a:pPr>
            <a:r>
              <a:rPr lang="en-CA" sz="1600" smtClean="0"/>
              <a:t>July 2010</a:t>
            </a:r>
          </a:p>
        </p:txBody>
      </p:sp>
      <p:sp>
        <p:nvSpPr>
          <p:cNvPr id="21" name="Title 1"/>
          <p:cNvSpPr>
            <a:spLocks/>
          </p:cNvSpPr>
          <p:nvPr/>
        </p:nvSpPr>
        <p:spPr bwMode="auto">
          <a:xfrm>
            <a:off x="441325" y="1470562"/>
            <a:ext cx="8229600" cy="2065312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2400">
                <a:solidFill>
                  <a:schemeClr val="tx1"/>
                </a:solidFill>
                <a:cs typeface="Arial" charset="0"/>
              </a:rPr>
              <a:t>On the Formalization of the Lebesgue</a:t>
            </a:r>
          </a:p>
          <a:p>
            <a:pPr algn="ctr">
              <a:defRPr/>
            </a:pPr>
            <a:r>
              <a:rPr lang="en-CA" sz="2400">
                <a:solidFill>
                  <a:schemeClr val="tx1"/>
                </a:solidFill>
                <a:cs typeface="Arial" charset="0"/>
              </a:rPr>
              <a:t>Integration Theory in HOL</a:t>
            </a:r>
          </a:p>
        </p:txBody>
      </p:sp>
      <p:pic>
        <p:nvPicPr>
          <p:cNvPr id="15365" name="Picture 9" descr="concordia_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246697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BCF97BD-680B-4BB9-AE0F-C0A7A9F3B34A}" type="slidenum">
              <a:rPr lang="en-US" sz="1400"/>
              <a:pPr algn="r"/>
              <a:t>10</a:t>
            </a:fld>
            <a:endParaRPr lang="en-US" sz="1400"/>
          </a:p>
        </p:txBody>
      </p:sp>
      <p:sp>
        <p:nvSpPr>
          <p:cNvPr id="3379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81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/>
              <a:t>Basic definitions</a:t>
            </a: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Measure Theory</a:t>
            </a:r>
          </a:p>
        </p:txBody>
      </p:sp>
      <p:sp>
        <p:nvSpPr>
          <p:cNvPr id="33798" name="Text Box 8"/>
          <p:cNvSpPr txBox="1">
            <a:spLocks noChangeArrowheads="1"/>
          </p:cNvSpPr>
          <p:nvPr/>
        </p:nvSpPr>
        <p:spPr bwMode="auto">
          <a:xfrm>
            <a:off x="609600" y="1981200"/>
            <a:ext cx="763587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</a:t>
            </a:r>
            <a:r>
              <a:rPr lang="en-US" sz="1600" dirty="0">
                <a:solidFill>
                  <a:schemeClr val="hlink"/>
                </a:solidFill>
              </a:rPr>
              <a:t>Sigma Algebra</a:t>
            </a:r>
            <a:r>
              <a:rPr lang="en-US" sz="1600" dirty="0"/>
              <a:t>: A collection </a:t>
            </a:r>
            <a:r>
              <a:rPr lang="en-US" sz="1600" b="1" i="1" dirty="0"/>
              <a:t>A</a:t>
            </a:r>
            <a:r>
              <a:rPr lang="en-US" sz="1600" dirty="0"/>
              <a:t> of subsets of a space </a:t>
            </a:r>
            <a:r>
              <a:rPr lang="en-US" sz="1600" b="1" i="1" dirty="0"/>
              <a:t>X</a:t>
            </a:r>
            <a:r>
              <a:rPr lang="en-US" sz="1600" dirty="0"/>
              <a:t> defines a sigma algebra on </a:t>
            </a:r>
            <a:r>
              <a:rPr lang="en-US" sz="1600" b="1" i="1" dirty="0"/>
              <a:t>X</a:t>
            </a:r>
            <a:r>
              <a:rPr lang="en-US" sz="1600" dirty="0"/>
              <a:t> </a:t>
            </a:r>
            <a:r>
              <a:rPr lang="en-US" sz="1600" i="1" dirty="0" err="1"/>
              <a:t>iff</a:t>
            </a:r>
            <a:r>
              <a:rPr lang="en-US" sz="1600" i="1" dirty="0"/>
              <a:t> </a:t>
            </a:r>
            <a:r>
              <a:rPr lang="en-US" sz="1600" dirty="0"/>
              <a:t>its contains the empty set and is closed under countable unions and complementation within the space </a:t>
            </a:r>
            <a:r>
              <a:rPr lang="en-US" sz="1600" b="1" i="1" dirty="0" smtClean="0"/>
              <a:t>X</a:t>
            </a:r>
          </a:p>
          <a:p>
            <a:pPr>
              <a:buFontTx/>
              <a:buChar char="•"/>
            </a:pPr>
            <a:endParaRPr lang="en-US" sz="1600" b="1" i="1" dirty="0" smtClean="0"/>
          </a:p>
          <a:p>
            <a:pPr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hlink"/>
                </a:solidFill>
              </a:rPr>
              <a:t>Measurable </a:t>
            </a:r>
            <a:r>
              <a:rPr lang="en-US" sz="1600" dirty="0" smtClean="0">
                <a:solidFill>
                  <a:schemeClr val="hlink"/>
                </a:solidFill>
              </a:rPr>
              <a:t>Space </a:t>
            </a:r>
            <a:r>
              <a:rPr lang="en-US" sz="1600" dirty="0" smtClean="0"/>
              <a:t>(</a:t>
            </a:r>
            <a:r>
              <a:rPr lang="en-US" sz="1600" b="1" i="1" dirty="0" smtClean="0"/>
              <a:t>X</a:t>
            </a:r>
            <a:r>
              <a:rPr lang="en-US" sz="1600" dirty="0" smtClean="0"/>
              <a:t>,</a:t>
            </a:r>
            <a:r>
              <a:rPr lang="en-US" sz="1600" b="1" i="1" dirty="0" smtClean="0"/>
              <a:t>A</a:t>
            </a:r>
            <a:r>
              <a:rPr lang="en-US" sz="1600" dirty="0" smtClean="0"/>
              <a:t>)</a:t>
            </a:r>
            <a:endParaRPr lang="en-US" sz="1600" dirty="0" smtClean="0">
              <a:solidFill>
                <a:schemeClr val="hlink"/>
              </a:solidFill>
            </a:endParaRPr>
          </a:p>
          <a:p>
            <a:pPr>
              <a:buFontTx/>
              <a:buChar char="•"/>
            </a:pPr>
            <a:endParaRPr lang="en-US" sz="1600" b="1" i="1" dirty="0" smtClean="0"/>
          </a:p>
          <a:p>
            <a:pPr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hlink"/>
                </a:solidFill>
              </a:rPr>
              <a:t>Measure </a:t>
            </a:r>
            <a:r>
              <a:rPr lang="en-US" sz="1600" dirty="0" smtClean="0">
                <a:solidFill>
                  <a:schemeClr val="hlink"/>
                </a:solidFill>
              </a:rPr>
              <a:t>Function</a:t>
            </a:r>
            <a:endParaRPr lang="en-US" sz="1600" b="1" i="1" dirty="0" smtClean="0"/>
          </a:p>
          <a:p>
            <a:pPr>
              <a:buFontTx/>
              <a:buChar char="•"/>
            </a:pPr>
            <a:endParaRPr lang="en-US" sz="1600" b="1" i="1" dirty="0" smtClean="0"/>
          </a:p>
          <a:p>
            <a:pPr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hlink"/>
                </a:solidFill>
              </a:rPr>
              <a:t>Measure Space </a:t>
            </a:r>
            <a:r>
              <a:rPr lang="en-US" sz="1600" dirty="0" smtClean="0"/>
              <a:t>(</a:t>
            </a:r>
            <a:r>
              <a:rPr lang="en-US" sz="1600" b="1" i="1" dirty="0" smtClean="0"/>
              <a:t>X</a:t>
            </a:r>
            <a:r>
              <a:rPr lang="en-US" sz="1600" dirty="0" smtClean="0"/>
              <a:t>,</a:t>
            </a:r>
            <a:r>
              <a:rPr lang="en-US" sz="1600" b="1" i="1" dirty="0" smtClean="0"/>
              <a:t>A</a:t>
            </a:r>
            <a:r>
              <a:rPr lang="en-US" sz="1600" dirty="0" smtClean="0"/>
              <a:t>,</a:t>
            </a:r>
            <a:r>
              <a:rPr lang="en-US" sz="1600" b="1" dirty="0" smtClean="0"/>
              <a:t>µ</a:t>
            </a:r>
            <a:r>
              <a:rPr lang="en-US" sz="1600" dirty="0" smtClean="0"/>
              <a:t>)</a:t>
            </a:r>
          </a:p>
          <a:p>
            <a:pPr>
              <a:buFontTx/>
              <a:buChar char="•"/>
            </a:pPr>
            <a:endParaRPr lang="en-US" sz="1600" b="1" i="1" dirty="0" smtClean="0"/>
          </a:p>
          <a:p>
            <a:pPr>
              <a:buFontTx/>
              <a:buChar char="•"/>
            </a:pPr>
            <a:r>
              <a:rPr lang="en-US" sz="1600" b="1" i="1" dirty="0" smtClean="0"/>
              <a:t> </a:t>
            </a:r>
            <a:r>
              <a:rPr lang="en-US" sz="1600" dirty="0" smtClean="0">
                <a:solidFill>
                  <a:schemeClr val="hlink"/>
                </a:solidFill>
              </a:rPr>
              <a:t>Measurable </a:t>
            </a:r>
            <a:r>
              <a:rPr lang="en-US" sz="1600" dirty="0" smtClean="0">
                <a:solidFill>
                  <a:schemeClr val="hlink"/>
                </a:solidFill>
              </a:rPr>
              <a:t>Functions</a:t>
            </a:r>
          </a:p>
          <a:p>
            <a:pPr>
              <a:buFontTx/>
              <a:buChar char="•"/>
            </a:pPr>
            <a:endParaRPr lang="en-US" sz="1600" b="1" i="1" dirty="0" smtClean="0">
              <a:solidFill>
                <a:schemeClr val="hlink"/>
              </a:solidFill>
            </a:endParaRPr>
          </a:p>
          <a:p>
            <a:pPr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hlink"/>
                </a:solidFill>
              </a:rPr>
              <a:t>Generated Sigma </a:t>
            </a:r>
            <a:r>
              <a:rPr lang="en-US" sz="1600" dirty="0" smtClean="0">
                <a:solidFill>
                  <a:schemeClr val="hlink"/>
                </a:solidFill>
              </a:rPr>
              <a:t>Algebra </a:t>
            </a:r>
            <a:r>
              <a:rPr lang="el-GR" sz="1600" b="1" dirty="0" smtClean="0"/>
              <a:t>σ</a:t>
            </a:r>
            <a:r>
              <a:rPr lang="en-US" sz="1600" dirty="0" smtClean="0"/>
              <a:t>(</a:t>
            </a:r>
            <a:r>
              <a:rPr lang="en-US" sz="1600" b="1" i="1" dirty="0" smtClean="0"/>
              <a:t>X</a:t>
            </a:r>
            <a:r>
              <a:rPr lang="en-US" sz="1600" dirty="0" smtClean="0"/>
              <a:t>,</a:t>
            </a:r>
            <a:r>
              <a:rPr lang="en-US" sz="1600" b="1" i="1" dirty="0" smtClean="0"/>
              <a:t>G</a:t>
            </a:r>
            <a:r>
              <a:rPr lang="en-US" sz="1600" dirty="0" smtClean="0"/>
              <a:t>) </a:t>
            </a:r>
            <a:endParaRPr lang="en-US" sz="1600" b="1" i="1" dirty="0" smtClean="0"/>
          </a:p>
          <a:p>
            <a:endParaRPr lang="en-US" sz="1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39AE215-A101-4F13-8CEF-AD10698968A4}" type="slidenum">
              <a:rPr lang="en-US" sz="1400"/>
              <a:pPr algn="r"/>
              <a:t>11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Borel Sigma Algebra</a:t>
            </a:r>
          </a:p>
        </p:txBody>
      </p:sp>
      <p:sp>
        <p:nvSpPr>
          <p:cNvPr id="35845" name="Rectangle 7"/>
          <p:cNvSpPr>
            <a:spLocks noChangeArrowheads="1"/>
          </p:cNvSpPr>
          <p:nvPr/>
        </p:nvSpPr>
        <p:spPr bwMode="auto">
          <a:xfrm>
            <a:off x="533400" y="1524000"/>
            <a:ext cx="792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Definition</a:t>
            </a:r>
          </a:p>
          <a:p>
            <a:r>
              <a:rPr lang="en-US" sz="1600" dirty="0" smtClean="0"/>
              <a:t>  The </a:t>
            </a:r>
            <a:r>
              <a:rPr lang="en-US" sz="1600" dirty="0"/>
              <a:t>Borel sigma algebra </a:t>
            </a:r>
            <a:r>
              <a:rPr lang="en-US" sz="1600" dirty="0" smtClean="0"/>
              <a:t>on </a:t>
            </a:r>
            <a:r>
              <a:rPr lang="en-US" sz="1600" b="1" dirty="0"/>
              <a:t>X</a:t>
            </a:r>
            <a:r>
              <a:rPr lang="en-US" sz="1600" dirty="0"/>
              <a:t> is the sigma algebra generated by the </a:t>
            </a:r>
            <a:r>
              <a:rPr lang="en-US" sz="1600" dirty="0">
                <a:solidFill>
                  <a:srgbClr val="FF0000"/>
                </a:solidFill>
              </a:rPr>
              <a:t>open sets</a:t>
            </a:r>
            <a:r>
              <a:rPr lang="en-US" sz="1600" dirty="0"/>
              <a:t> of </a:t>
            </a:r>
            <a:r>
              <a:rPr lang="en-US" sz="1600" b="1" i="1" dirty="0"/>
              <a:t>X</a:t>
            </a:r>
            <a:r>
              <a:rPr lang="en-US" sz="1600" dirty="0"/>
              <a:t>.</a:t>
            </a:r>
          </a:p>
        </p:txBody>
      </p:sp>
      <p:sp>
        <p:nvSpPr>
          <p:cNvPr id="35846" name="Text Box 11"/>
          <p:cNvSpPr txBox="1">
            <a:spLocks noChangeArrowheads="1"/>
          </p:cNvSpPr>
          <p:nvPr/>
        </p:nvSpPr>
        <p:spPr bwMode="auto">
          <a:xfrm>
            <a:off x="562513" y="2528888"/>
            <a:ext cx="8124287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Example</a:t>
            </a:r>
            <a:r>
              <a:rPr lang="en-US" sz="1600" dirty="0"/>
              <a:t>: Borel sigma algebra on the real line </a:t>
            </a:r>
            <a:r>
              <a:rPr lang="en-US" sz="1600" b="1" i="1" dirty="0"/>
              <a:t>B(R</a:t>
            </a:r>
            <a:r>
              <a:rPr lang="en-US" sz="1600" b="1" i="1" dirty="0" smtClean="0"/>
              <a:t>)</a:t>
            </a:r>
            <a:r>
              <a:rPr lang="en-US" sz="1600" dirty="0" smtClean="0"/>
              <a:t>.</a:t>
            </a:r>
          </a:p>
          <a:p>
            <a:pPr>
              <a:buFontTx/>
              <a:buChar char="•"/>
            </a:pPr>
            <a:endParaRPr lang="en-US" sz="1600" dirty="0" smtClean="0"/>
          </a:p>
          <a:p>
            <a:pPr>
              <a:buFontTx/>
              <a:buChar char="•"/>
            </a:pPr>
            <a:endParaRPr lang="en-US" sz="1600" dirty="0" smtClean="0"/>
          </a:p>
          <a:p>
            <a:pPr>
              <a:buFontTx/>
              <a:buChar char="•"/>
            </a:pPr>
            <a:r>
              <a:rPr lang="en-US" dirty="0" smtClean="0"/>
              <a:t> </a:t>
            </a:r>
            <a:r>
              <a:rPr lang="en-US" sz="1600" dirty="0" smtClean="0"/>
              <a:t>Theories needed to formalize </a:t>
            </a:r>
            <a:r>
              <a:rPr lang="en-US" sz="1600" b="1" i="1" dirty="0" smtClean="0"/>
              <a:t>B(R)</a:t>
            </a:r>
          </a:p>
          <a:p>
            <a:endParaRPr lang="en-US" sz="1600" b="1" i="1" dirty="0" smtClean="0"/>
          </a:p>
          <a:p>
            <a:pPr lvl="1"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hlink"/>
                </a:solidFill>
              </a:rPr>
              <a:t>Topology</a:t>
            </a:r>
            <a:r>
              <a:rPr lang="en-US" sz="1600" dirty="0" smtClean="0"/>
              <a:t>: to define the notions of neighborhoods, open sets and prove    necessary theorems.</a:t>
            </a:r>
          </a:p>
          <a:p>
            <a:pPr lvl="1">
              <a:buFontTx/>
              <a:buChar char="•"/>
            </a:pPr>
            <a:endParaRPr lang="en-US" sz="1600" dirty="0" smtClean="0"/>
          </a:p>
          <a:p>
            <a:pPr lvl="1"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chemeClr val="hlink"/>
                </a:solidFill>
              </a:rPr>
              <a:t>Rational Numbers</a:t>
            </a:r>
            <a:r>
              <a:rPr lang="en-US" sz="1600" dirty="0" smtClean="0"/>
              <a:t>:  to prove the properties of real-valued measurable functions.</a:t>
            </a:r>
          </a:p>
          <a:p>
            <a:pPr>
              <a:buFontTx/>
              <a:buChar char="•"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D057F88-4012-4BB6-B2B0-C9F012AFE493}" type="slidenum">
              <a:rPr lang="en-US" sz="1400"/>
              <a:pPr algn="r"/>
              <a:t>12</a:t>
            </a:fld>
            <a:endParaRPr lang="en-US" sz="1400"/>
          </a:p>
        </p:txBody>
      </p:sp>
      <p:sp>
        <p:nvSpPr>
          <p:cNvPr id="37890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733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>
                <a:solidFill>
                  <a:schemeClr val="hlink"/>
                </a:solidFill>
              </a:rPr>
              <a:t>Topology</a:t>
            </a:r>
          </a:p>
          <a:p>
            <a:pPr eaLnBrk="1" hangingPunct="1">
              <a:buFontTx/>
              <a:buNone/>
            </a:pPr>
            <a:endParaRPr lang="en-US" sz="1000" dirty="0" smtClean="0"/>
          </a:p>
          <a:p>
            <a:pPr lvl="1" eaLnBrk="1" hangingPunct="1"/>
            <a:r>
              <a:rPr lang="en-US" sz="1600" dirty="0" smtClean="0"/>
              <a:t>A formalization of some concepts of topology is available in HOL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Developed by John Harrison.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It </a:t>
            </a:r>
            <a:r>
              <a:rPr lang="en-US" sz="1600" dirty="0" smtClean="0">
                <a:solidFill>
                  <a:srgbClr val="FF0000"/>
                </a:solidFill>
              </a:rPr>
              <a:t>does not use the set theory</a:t>
            </a:r>
            <a:r>
              <a:rPr lang="en-US" sz="1600" dirty="0" smtClean="0"/>
              <a:t> operations (SUBSET, UNION, INTER, …)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It does not include </a:t>
            </a:r>
            <a:r>
              <a:rPr lang="en-US" sz="1600" dirty="0" smtClean="0">
                <a:solidFill>
                  <a:srgbClr val="FF0000"/>
                </a:solidFill>
              </a:rPr>
              <a:t>needed theorems.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A much more complete theory was developed by John Harrison for </a:t>
            </a:r>
            <a:r>
              <a:rPr lang="en-US" sz="1600" dirty="0" err="1" smtClean="0"/>
              <a:t>Hol</a:t>
            </a:r>
            <a:r>
              <a:rPr lang="en-US" sz="1600" dirty="0" smtClean="0"/>
              <a:t> Light.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We formalized the notions of neighborhoods, open sets and proved some of their properties.</a:t>
            </a:r>
            <a:endParaRPr lang="en-US" sz="1400" dirty="0" smtClean="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Borel Sigma 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14A1540-7351-44CA-8E80-E863A4B2CCFB}" type="slidenum">
              <a:rPr lang="en-US" sz="1400"/>
              <a:pPr algn="r"/>
              <a:t>13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Borel Sigma Algebra</a:t>
            </a:r>
          </a:p>
        </p:txBody>
      </p:sp>
      <p:sp>
        <p:nvSpPr>
          <p:cNvPr id="39941" name="Text Box 11"/>
          <p:cNvSpPr txBox="1">
            <a:spLocks noChangeArrowheads="1"/>
          </p:cNvSpPr>
          <p:nvPr/>
        </p:nvSpPr>
        <p:spPr bwMode="auto">
          <a:xfrm>
            <a:off x="609600" y="2971800"/>
            <a:ext cx="706796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Char char="•"/>
            </a:pPr>
            <a:r>
              <a:rPr lang="en-US" sz="1600" dirty="0"/>
              <a:t>The inverse image of an open set by a </a:t>
            </a:r>
            <a:r>
              <a:rPr lang="en-US" sz="1600" dirty="0">
                <a:solidFill>
                  <a:srgbClr val="FF0000"/>
                </a:solidFill>
              </a:rPr>
              <a:t>continuous</a:t>
            </a:r>
            <a:r>
              <a:rPr lang="en-US" sz="1600" dirty="0"/>
              <a:t> function is </a:t>
            </a:r>
            <a:r>
              <a:rPr lang="en-US" sz="1600" dirty="0" smtClean="0">
                <a:solidFill>
                  <a:srgbClr val="FF0000"/>
                </a:solidFill>
              </a:rPr>
              <a:t>open</a:t>
            </a:r>
          </a:p>
          <a:p>
            <a:pPr marL="342900" indent="-342900">
              <a:buFontTx/>
              <a:buChar char="•"/>
            </a:pPr>
            <a:endParaRPr lang="en-US" sz="16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•"/>
            </a:pPr>
            <a:endParaRPr lang="en-US" sz="16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•"/>
            </a:pPr>
            <a:endParaRPr lang="en-US" sz="16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•"/>
            </a:pPr>
            <a:endParaRPr lang="en-US" sz="1600" dirty="0" smtClean="0">
              <a:solidFill>
                <a:srgbClr val="FF0000"/>
              </a:solidFill>
            </a:endParaRPr>
          </a:p>
          <a:p>
            <a:pPr marL="342900" indent="-342900">
              <a:buFontTx/>
              <a:buChar char="•"/>
            </a:pPr>
            <a:r>
              <a:rPr lang="en-US" sz="1600" dirty="0" smtClean="0"/>
              <a:t>Any open set of </a:t>
            </a:r>
            <a:r>
              <a:rPr lang="en-US" sz="1600" b="1" i="1" dirty="0" smtClean="0"/>
              <a:t>R</a:t>
            </a:r>
            <a:r>
              <a:rPr lang="en-US" sz="1600" dirty="0" smtClean="0"/>
              <a:t> can be written as a countable union of open intervals.</a:t>
            </a:r>
            <a:endParaRPr lang="en-US" sz="1600" dirty="0">
              <a:solidFill>
                <a:srgbClr val="FF0000"/>
              </a:solidFill>
            </a:endParaRPr>
          </a:p>
        </p:txBody>
      </p:sp>
      <p:grpSp>
        <p:nvGrpSpPr>
          <p:cNvPr id="39942" name="Group 15"/>
          <p:cNvGrpSpPr>
            <a:grpSpLocks/>
          </p:cNvGrpSpPr>
          <p:nvPr/>
        </p:nvGrpSpPr>
        <p:grpSpPr bwMode="auto">
          <a:xfrm>
            <a:off x="3505200" y="2514600"/>
            <a:ext cx="4495800" cy="247650"/>
            <a:chOff x="2256" y="1584"/>
            <a:chExt cx="2832" cy="156"/>
          </a:xfrm>
        </p:grpSpPr>
        <p:pic>
          <p:nvPicPr>
            <p:cNvPr id="39955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56" y="1584"/>
              <a:ext cx="282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56" name="Rectangle 12"/>
            <p:cNvSpPr>
              <a:spLocks noChangeArrowheads="1"/>
            </p:cNvSpPr>
            <p:nvPr/>
          </p:nvSpPr>
          <p:spPr bwMode="auto">
            <a:xfrm>
              <a:off x="2256" y="1584"/>
              <a:ext cx="2832" cy="14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39943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1828800"/>
            <a:ext cx="419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4" name="Rectangle 13"/>
          <p:cNvSpPr>
            <a:spLocks noChangeArrowheads="1"/>
          </p:cNvSpPr>
          <p:nvPr/>
        </p:nvSpPr>
        <p:spPr bwMode="auto">
          <a:xfrm>
            <a:off x="3505200" y="1828800"/>
            <a:ext cx="4191000" cy="5334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Text Box 16"/>
          <p:cNvSpPr txBox="1">
            <a:spLocks noChangeArrowheads="1"/>
          </p:cNvSpPr>
          <p:nvPr/>
        </p:nvSpPr>
        <p:spPr bwMode="auto">
          <a:xfrm>
            <a:off x="838200" y="1905000"/>
            <a:ext cx="1684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Neighborhood</a:t>
            </a:r>
            <a:r>
              <a:rPr lang="en-US" sz="1600"/>
              <a:t>: </a:t>
            </a:r>
          </a:p>
        </p:txBody>
      </p:sp>
      <p:sp>
        <p:nvSpPr>
          <p:cNvPr id="39946" name="Text Box 17"/>
          <p:cNvSpPr txBox="1">
            <a:spLocks noChangeArrowheads="1"/>
          </p:cNvSpPr>
          <p:nvPr/>
        </p:nvSpPr>
        <p:spPr bwMode="auto">
          <a:xfrm>
            <a:off x="838200" y="2362200"/>
            <a:ext cx="16208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/>
              <a:t>Open set of </a:t>
            </a:r>
            <a:r>
              <a:rPr lang="en-US" sz="1600" b="1" i="1"/>
              <a:t>R</a:t>
            </a:r>
            <a:r>
              <a:rPr lang="en-US" sz="1600"/>
              <a:t>: </a:t>
            </a:r>
          </a:p>
        </p:txBody>
      </p:sp>
      <p:sp>
        <p:nvSpPr>
          <p:cNvPr id="39947" name="Text Box 18"/>
          <p:cNvSpPr txBox="1">
            <a:spLocks noChangeArrowheads="1"/>
          </p:cNvSpPr>
          <p:nvPr/>
        </p:nvSpPr>
        <p:spPr bwMode="auto">
          <a:xfrm>
            <a:off x="268288" y="5867400"/>
            <a:ext cx="81899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en-US" sz="1600" dirty="0"/>
              <a:t>The formalization is not complete, we developed only the concepts we needed.</a:t>
            </a:r>
          </a:p>
        </p:txBody>
      </p:sp>
      <p:grpSp>
        <p:nvGrpSpPr>
          <p:cNvPr id="39949" name="Group 21"/>
          <p:cNvGrpSpPr>
            <a:grpSpLocks/>
          </p:cNvGrpSpPr>
          <p:nvPr/>
        </p:nvGrpSpPr>
        <p:grpSpPr bwMode="auto">
          <a:xfrm>
            <a:off x="1676400" y="3505200"/>
            <a:ext cx="5429250" cy="228600"/>
            <a:chOff x="1056" y="2208"/>
            <a:chExt cx="3420" cy="144"/>
          </a:xfrm>
        </p:grpSpPr>
        <p:pic>
          <p:nvPicPr>
            <p:cNvPr id="39953" name="Picture 7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56" y="2208"/>
              <a:ext cx="34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54" name="Rectangle 20"/>
            <p:cNvSpPr>
              <a:spLocks noChangeArrowheads="1"/>
            </p:cNvSpPr>
            <p:nvPr/>
          </p:nvSpPr>
          <p:spPr bwMode="auto">
            <a:xfrm>
              <a:off x="1056" y="2208"/>
              <a:ext cx="3408" cy="14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9950" name="Group 23"/>
          <p:cNvGrpSpPr>
            <a:grpSpLocks/>
          </p:cNvGrpSpPr>
          <p:nvPr/>
        </p:nvGrpSpPr>
        <p:grpSpPr bwMode="auto">
          <a:xfrm>
            <a:off x="2209800" y="4572000"/>
            <a:ext cx="4191000" cy="762000"/>
            <a:chOff x="1632" y="2880"/>
            <a:chExt cx="2640" cy="480"/>
          </a:xfrm>
        </p:grpSpPr>
        <p:pic>
          <p:nvPicPr>
            <p:cNvPr id="39951" name="Picture 8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632" y="2880"/>
              <a:ext cx="2628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52" name="Rectangle 22"/>
            <p:cNvSpPr>
              <a:spLocks noChangeArrowheads="1"/>
            </p:cNvSpPr>
            <p:nvPr/>
          </p:nvSpPr>
          <p:spPr bwMode="auto">
            <a:xfrm>
              <a:off x="1632" y="2880"/>
              <a:ext cx="2640" cy="48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D3108DE-80D9-4F32-9BC5-A6CDAA45DCD1}" type="slidenum">
              <a:rPr lang="en-US" sz="1400"/>
              <a:pPr algn="r"/>
              <a:t>14</a:t>
            </a:fld>
            <a:endParaRPr lang="en-US" sz="1400"/>
          </a:p>
        </p:txBody>
      </p:sp>
      <p:sp>
        <p:nvSpPr>
          <p:cNvPr id="41986" name="Content Placeholder 4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3962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>
                <a:solidFill>
                  <a:schemeClr val="hlink"/>
                </a:solidFill>
              </a:rPr>
              <a:t>Rational </a:t>
            </a:r>
            <a:r>
              <a:rPr lang="en-US" sz="1800" dirty="0" smtClean="0">
                <a:solidFill>
                  <a:schemeClr val="hlink"/>
                </a:solidFill>
              </a:rPr>
              <a:t>Numbers</a:t>
            </a:r>
            <a:endParaRPr lang="en-US" sz="1000" dirty="0" smtClean="0">
              <a:solidFill>
                <a:schemeClr val="hlink"/>
              </a:solidFill>
            </a:endParaRPr>
          </a:p>
          <a:p>
            <a:pPr eaLnBrk="1" hangingPunct="1">
              <a:buFontTx/>
              <a:buNone/>
            </a:pPr>
            <a:endParaRPr lang="en-US" sz="1000" dirty="0" smtClean="0">
              <a:solidFill>
                <a:schemeClr val="hlink"/>
              </a:solidFill>
            </a:endParaRPr>
          </a:p>
          <a:p>
            <a:pPr lvl="1" eaLnBrk="1" hangingPunct="1"/>
            <a:r>
              <a:rPr lang="en-US" sz="1600" dirty="0" smtClean="0"/>
              <a:t>The main results that we need are:</a:t>
            </a:r>
          </a:p>
          <a:p>
            <a:pPr lvl="1" eaLnBrk="1" hangingPunct="1"/>
            <a:endParaRPr lang="en-US" sz="800" dirty="0" smtClean="0"/>
          </a:p>
          <a:p>
            <a:pPr lvl="2" eaLnBrk="1" hangingPunct="1"/>
            <a:r>
              <a:rPr lang="en-US" sz="1400" dirty="0" smtClean="0"/>
              <a:t>The set of rational numbers is </a:t>
            </a:r>
            <a:r>
              <a:rPr lang="en-US" sz="1400" dirty="0" smtClean="0">
                <a:solidFill>
                  <a:srgbClr val="FF0000"/>
                </a:solidFill>
              </a:rPr>
              <a:t>countable</a:t>
            </a:r>
            <a:r>
              <a:rPr lang="en-US" sz="1400" dirty="0" smtClean="0"/>
              <a:t>, </a:t>
            </a:r>
            <a:r>
              <a:rPr lang="en-US" sz="1400" dirty="0" smtClean="0">
                <a:solidFill>
                  <a:srgbClr val="FF0000"/>
                </a:solidFill>
              </a:rPr>
              <a:t>infinite</a:t>
            </a:r>
          </a:p>
          <a:p>
            <a:pPr lvl="2" eaLnBrk="1" hangingPunct="1"/>
            <a:endParaRPr lang="en-US" sz="800" dirty="0" smtClean="0"/>
          </a:p>
          <a:p>
            <a:pPr lvl="2"/>
            <a:r>
              <a:rPr lang="en-US" sz="1400" dirty="0" smtClean="0"/>
              <a:t>The set of rational numbers is </a:t>
            </a:r>
            <a:r>
              <a:rPr lang="en-US" sz="1400" dirty="0" smtClean="0">
                <a:solidFill>
                  <a:srgbClr val="FF0000"/>
                </a:solidFill>
              </a:rPr>
              <a:t>dense</a:t>
            </a:r>
            <a:r>
              <a:rPr lang="en-US" sz="1400" dirty="0" smtClean="0"/>
              <a:t> is </a:t>
            </a:r>
            <a:r>
              <a:rPr lang="en-US" sz="1400" b="1" i="1" dirty="0" smtClean="0"/>
              <a:t>R: </a:t>
            </a:r>
            <a:r>
              <a:rPr lang="en-US" sz="1400" b="1" i="1" dirty="0" smtClean="0"/>
              <a:t> </a:t>
            </a:r>
            <a:endParaRPr lang="en-US" sz="1400" b="1" i="1" dirty="0" smtClean="0"/>
          </a:p>
          <a:p>
            <a:pPr lvl="2">
              <a:buNone/>
            </a:pPr>
            <a:r>
              <a:rPr lang="en-US" sz="1400" b="1" i="1" dirty="0" smtClean="0"/>
              <a:t> </a:t>
            </a:r>
            <a:r>
              <a:rPr lang="en-US" sz="1400" b="1" i="1" dirty="0" smtClean="0"/>
              <a:t>    </a:t>
            </a:r>
            <a:r>
              <a:rPr lang="en-US" sz="1400" dirty="0" smtClean="0"/>
              <a:t>For </a:t>
            </a:r>
            <a:r>
              <a:rPr lang="en-US" sz="1400" dirty="0" smtClean="0"/>
              <a:t>all </a:t>
            </a:r>
            <a:r>
              <a:rPr lang="en-US" sz="1400" i="1" dirty="0" err="1" smtClean="0"/>
              <a:t>x</a:t>
            </a:r>
            <a:r>
              <a:rPr lang="en-US" sz="1400" dirty="0" err="1" smtClean="0"/>
              <a:t>,</a:t>
            </a:r>
            <a:r>
              <a:rPr lang="en-US" sz="1400" i="1" dirty="0" err="1" smtClean="0"/>
              <a:t>y</a:t>
            </a:r>
            <a:r>
              <a:rPr lang="en-US" sz="1400" dirty="0" smtClean="0"/>
              <a:t> in </a:t>
            </a:r>
            <a:r>
              <a:rPr lang="en-US" sz="1400" b="1" i="1" dirty="0" smtClean="0"/>
              <a:t>R</a:t>
            </a:r>
            <a:r>
              <a:rPr lang="en-US" sz="1400" dirty="0" smtClean="0"/>
              <a:t> such that </a:t>
            </a:r>
            <a:r>
              <a:rPr lang="en-US" sz="1400" i="1" dirty="0" smtClean="0"/>
              <a:t>x </a:t>
            </a:r>
            <a:r>
              <a:rPr lang="en-US" sz="1400" dirty="0" smtClean="0"/>
              <a:t>&lt; </a:t>
            </a:r>
            <a:r>
              <a:rPr lang="en-US" sz="1400" i="1" dirty="0" smtClean="0"/>
              <a:t>y</a:t>
            </a:r>
            <a:r>
              <a:rPr lang="en-US" sz="1400" dirty="0" smtClean="0"/>
              <a:t>, there exists a rational number </a:t>
            </a:r>
            <a:r>
              <a:rPr lang="en-US" sz="1400" i="1" dirty="0" smtClean="0"/>
              <a:t>r</a:t>
            </a:r>
            <a:r>
              <a:rPr lang="en-US" sz="1400" dirty="0" smtClean="0"/>
              <a:t> such that </a:t>
            </a:r>
            <a:r>
              <a:rPr lang="en-US" sz="1400" i="1" dirty="0" smtClean="0"/>
              <a:t>x </a:t>
            </a:r>
            <a:r>
              <a:rPr lang="en-US" sz="1400" dirty="0" smtClean="0"/>
              <a:t>&lt; </a:t>
            </a:r>
            <a:r>
              <a:rPr lang="en-US" sz="1400" i="1" dirty="0" smtClean="0"/>
              <a:t>r </a:t>
            </a:r>
            <a:r>
              <a:rPr lang="en-US" sz="1400" dirty="0" smtClean="0"/>
              <a:t>&lt; </a:t>
            </a:r>
            <a:r>
              <a:rPr lang="en-US" sz="1400" i="1" dirty="0" smtClean="0"/>
              <a:t>y</a:t>
            </a:r>
            <a:endParaRPr lang="en-US" sz="1400" i="1" dirty="0" smtClean="0"/>
          </a:p>
          <a:p>
            <a:pPr lvl="2"/>
            <a:endParaRPr lang="en-US" sz="1000" dirty="0" smtClean="0"/>
          </a:p>
          <a:p>
            <a:pPr lvl="2"/>
            <a:r>
              <a:rPr lang="en-US" sz="1400" dirty="0" smtClean="0"/>
              <a:t>The set of open intervals with rational end-points is </a:t>
            </a:r>
            <a:r>
              <a:rPr lang="en-US" sz="1400" dirty="0" smtClean="0">
                <a:solidFill>
                  <a:srgbClr val="FF0000"/>
                </a:solidFill>
              </a:rPr>
              <a:t>countable</a:t>
            </a:r>
            <a:r>
              <a:rPr lang="en-US" sz="1400" dirty="0" smtClean="0"/>
              <a:t>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b="1" i="1" dirty="0" smtClean="0"/>
              <a:t>Q</a:t>
            </a:r>
            <a:r>
              <a:rPr lang="en-US" sz="1600" dirty="0" smtClean="0"/>
              <a:t> as a </a:t>
            </a:r>
            <a:r>
              <a:rPr lang="en-US" sz="1600" dirty="0" smtClean="0">
                <a:solidFill>
                  <a:srgbClr val="FF0000"/>
                </a:solidFill>
              </a:rPr>
              <a:t>subset</a:t>
            </a:r>
            <a:r>
              <a:rPr lang="en-US" sz="1600" dirty="0" smtClean="0"/>
              <a:t> of </a:t>
            </a:r>
            <a:r>
              <a:rPr lang="en-US" sz="1600" b="1" i="1" dirty="0" smtClean="0"/>
              <a:t>R</a:t>
            </a:r>
            <a:r>
              <a:rPr lang="en-US" sz="1600" dirty="0" smtClean="0"/>
              <a:t>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None of this is available in the existing rational theory in HOL.</a:t>
            </a:r>
          </a:p>
          <a:p>
            <a:pPr lvl="1" eaLnBrk="1" hangingPunct="1"/>
            <a:endParaRPr lang="en-US" sz="1000" dirty="0" smtClean="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Borel Sigma 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1BC00D3-DCB2-4CD7-B0FE-00E07A71C8D2}" type="slidenum">
              <a:rPr lang="en-US" sz="1400"/>
              <a:pPr algn="r"/>
              <a:t>15</a:t>
            </a:fld>
            <a:endParaRPr lang="en-US" sz="1400"/>
          </a:p>
        </p:txBody>
      </p:sp>
      <p:sp>
        <p:nvSpPr>
          <p:cNvPr id="44034" name="Content Placeholder 4"/>
          <p:cNvSpPr>
            <a:spLocks noGrp="1"/>
          </p:cNvSpPr>
          <p:nvPr>
            <p:ph idx="4294967295"/>
          </p:nvPr>
        </p:nvSpPr>
        <p:spPr>
          <a:xfrm>
            <a:off x="457200" y="1752600"/>
            <a:ext cx="8229600" cy="457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800" dirty="0" smtClean="0">
                <a:solidFill>
                  <a:schemeClr val="hlink"/>
                </a:solidFill>
              </a:rPr>
              <a:t>Rational Numbers</a:t>
            </a:r>
          </a:p>
          <a:p>
            <a:pPr eaLnBrk="1" hangingPunct="1">
              <a:buFontTx/>
              <a:buNone/>
            </a:pPr>
            <a:endParaRPr lang="en-US" sz="1000" dirty="0" smtClean="0">
              <a:solidFill>
                <a:schemeClr val="hlink"/>
              </a:solidFill>
            </a:endParaRP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Borel Sigma Algebra</a:t>
            </a:r>
          </a:p>
        </p:txBody>
      </p:sp>
      <p:sp>
        <p:nvSpPr>
          <p:cNvPr id="44038" name="Text Box 9"/>
          <p:cNvSpPr txBox="1">
            <a:spLocks noChangeArrowheads="1"/>
          </p:cNvSpPr>
          <p:nvPr/>
        </p:nvSpPr>
        <p:spPr bwMode="auto">
          <a:xfrm>
            <a:off x="152400" y="4267200"/>
            <a:ext cx="6477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/>
            <a:r>
              <a:rPr lang="en-US" sz="1600" dirty="0"/>
              <a:t>The formalization is fairly rich</a:t>
            </a:r>
            <a:r>
              <a:rPr lang="en-US" sz="1600" dirty="0" smtClean="0"/>
              <a:t>.</a:t>
            </a:r>
            <a:endParaRPr lang="en-US" dirty="0"/>
          </a:p>
        </p:txBody>
      </p:sp>
      <p:grpSp>
        <p:nvGrpSpPr>
          <p:cNvPr id="44039" name="Group 13"/>
          <p:cNvGrpSpPr>
            <a:grpSpLocks/>
          </p:cNvGrpSpPr>
          <p:nvPr/>
        </p:nvGrpSpPr>
        <p:grpSpPr bwMode="auto">
          <a:xfrm>
            <a:off x="3124200" y="2362200"/>
            <a:ext cx="5105400" cy="304800"/>
            <a:chOff x="1296" y="1584"/>
            <a:chExt cx="3216" cy="192"/>
          </a:xfrm>
        </p:grpSpPr>
        <p:pic>
          <p:nvPicPr>
            <p:cNvPr id="44047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308" y="1608"/>
              <a:ext cx="3204" cy="1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4048" name="Rectangle 12"/>
            <p:cNvSpPr>
              <a:spLocks noChangeArrowheads="1"/>
            </p:cNvSpPr>
            <p:nvPr/>
          </p:nvSpPr>
          <p:spPr bwMode="auto">
            <a:xfrm>
              <a:off x="1296" y="1584"/>
              <a:ext cx="3216" cy="19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40" name="Text Box 16"/>
          <p:cNvSpPr txBox="1">
            <a:spLocks noChangeArrowheads="1"/>
          </p:cNvSpPr>
          <p:nvPr/>
        </p:nvSpPr>
        <p:spPr bwMode="auto">
          <a:xfrm>
            <a:off x="593725" y="2346325"/>
            <a:ext cx="2524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dirty="0"/>
              <a:t>Set of rational numbers:</a:t>
            </a:r>
          </a:p>
        </p:txBody>
      </p:sp>
      <p:grpSp>
        <p:nvGrpSpPr>
          <p:cNvPr id="44041" name="Group 18"/>
          <p:cNvGrpSpPr>
            <a:grpSpLocks/>
          </p:cNvGrpSpPr>
          <p:nvPr/>
        </p:nvGrpSpPr>
        <p:grpSpPr bwMode="auto">
          <a:xfrm>
            <a:off x="609600" y="3397250"/>
            <a:ext cx="6572250" cy="336550"/>
            <a:chOff x="384" y="1564"/>
            <a:chExt cx="4140" cy="212"/>
          </a:xfrm>
        </p:grpSpPr>
        <p:grpSp>
          <p:nvGrpSpPr>
            <p:cNvPr id="44043" name="Group 15"/>
            <p:cNvGrpSpPr>
              <a:grpSpLocks/>
            </p:cNvGrpSpPr>
            <p:nvPr/>
          </p:nvGrpSpPr>
          <p:grpSpPr bwMode="auto">
            <a:xfrm>
              <a:off x="1968" y="1584"/>
              <a:ext cx="2556" cy="192"/>
              <a:chOff x="1524" y="1968"/>
              <a:chExt cx="2556" cy="192"/>
            </a:xfrm>
          </p:grpSpPr>
          <p:pic>
            <p:nvPicPr>
              <p:cNvPr id="44045" name="Picture 8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524" y="1992"/>
                <a:ext cx="2556" cy="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4046" name="Rectangle 14"/>
              <p:cNvSpPr>
                <a:spLocks noChangeArrowheads="1"/>
              </p:cNvSpPr>
              <p:nvPr/>
            </p:nvSpPr>
            <p:spPr bwMode="auto">
              <a:xfrm>
                <a:off x="1536" y="1968"/>
                <a:ext cx="2544" cy="192"/>
              </a:xfrm>
              <a:prstGeom prst="rect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044" name="Text Box 17"/>
            <p:cNvSpPr txBox="1">
              <a:spLocks noChangeArrowheads="1"/>
            </p:cNvSpPr>
            <p:nvPr/>
          </p:nvSpPr>
          <p:spPr bwMode="auto">
            <a:xfrm>
              <a:off x="384" y="1564"/>
              <a:ext cx="1085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/>
                <a:t>Q</a:t>
              </a:r>
              <a:r>
                <a:rPr lang="en-US" sz="1600" b="1"/>
                <a:t> is dense in </a:t>
              </a:r>
              <a:r>
                <a:rPr lang="en-US" sz="1600" b="1" i="1"/>
                <a:t>R</a:t>
              </a:r>
              <a:r>
                <a:rPr lang="en-US" sz="1600" b="1"/>
                <a:t>:</a:t>
              </a:r>
            </a:p>
          </p:txBody>
        </p:sp>
      </p:grpSp>
      <p:sp>
        <p:nvSpPr>
          <p:cNvPr id="44042" name="Text Box 19"/>
          <p:cNvSpPr txBox="1">
            <a:spLocks noChangeArrowheads="1"/>
          </p:cNvSpPr>
          <p:nvPr/>
        </p:nvSpPr>
        <p:spPr bwMode="auto">
          <a:xfrm>
            <a:off x="596900" y="2879725"/>
            <a:ext cx="7708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/>
              <a:t>Properties of rational numbers: </a:t>
            </a:r>
            <a:r>
              <a:rPr lang="en-US" sz="1600"/>
              <a:t>-x, x+y, x*y, 1/y, x/y</a:t>
            </a:r>
            <a:endParaRPr lang="en-US" sz="1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34A583D-B888-468A-946F-7D201495D2AE}" type="slidenum">
              <a:rPr lang="en-US" sz="1400"/>
              <a:pPr algn="r"/>
              <a:t>16</a:t>
            </a:fld>
            <a:endParaRPr lang="en-US" sz="1400"/>
          </a:p>
        </p:txBody>
      </p:sp>
      <p:sp>
        <p:nvSpPr>
          <p:cNvPr id="46082" name="Content Placeholder 4"/>
          <p:cNvSpPr>
            <a:spLocks/>
          </p:cNvSpPr>
          <p:nvPr/>
        </p:nvSpPr>
        <p:spPr bwMode="auto">
          <a:xfrm>
            <a:off x="457200" y="1524000"/>
            <a:ext cx="8382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1600"/>
              <a:t>Theorem: </a:t>
            </a:r>
            <a:r>
              <a:rPr lang="en-US" sz="1600" b="1" i="1"/>
              <a:t>B(R) </a:t>
            </a:r>
            <a:r>
              <a:rPr lang="en-US" sz="1600"/>
              <a:t>is generated by the </a:t>
            </a:r>
            <a:r>
              <a:rPr lang="en-US" sz="1600">
                <a:solidFill>
                  <a:srgbClr val="FF0000"/>
                </a:solidFill>
              </a:rPr>
              <a:t>open intervals</a:t>
            </a:r>
            <a:r>
              <a:rPr lang="en-US" sz="1600"/>
              <a:t> ]c,d[. </a:t>
            </a:r>
          </a:p>
          <a:p>
            <a:pPr marL="342900" indent="-342900">
              <a:spcBef>
                <a:spcPct val="20000"/>
              </a:spcBef>
            </a:pPr>
            <a:endParaRPr lang="en-US" sz="1600"/>
          </a:p>
          <a:p>
            <a:pPr marL="342900" indent="-342900">
              <a:spcBef>
                <a:spcPct val="20000"/>
              </a:spcBef>
            </a:pPr>
            <a:endParaRPr lang="en-US" sz="1000"/>
          </a:p>
          <a:p>
            <a:pPr marL="342900" indent="-342900">
              <a:spcBef>
                <a:spcPct val="20000"/>
              </a:spcBef>
            </a:pPr>
            <a:endParaRPr lang="en-US" sz="1600"/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It is also generated by any of the following </a:t>
            </a:r>
            <a:r>
              <a:rPr lang="en-US" sz="1600">
                <a:solidFill>
                  <a:srgbClr val="FF0000"/>
                </a:solidFill>
              </a:rPr>
              <a:t>classes of intervals</a:t>
            </a:r>
            <a:r>
              <a:rPr lang="en-US" sz="1600"/>
              <a:t> ]-∞,c[, [c,+∞[, ]c,+∞[, ]-∞,c],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/>
              <a:t>[c,d[, ]c,d], [c,d].</a:t>
            </a: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Borel Sigma Algebra</a:t>
            </a:r>
          </a:p>
        </p:txBody>
      </p:sp>
      <p:sp>
        <p:nvSpPr>
          <p:cNvPr id="46086" name="Rectangle 11"/>
          <p:cNvSpPr>
            <a:spLocks noChangeArrowheads="1"/>
          </p:cNvSpPr>
          <p:nvPr/>
        </p:nvSpPr>
        <p:spPr bwMode="auto">
          <a:xfrm>
            <a:off x="457200" y="3975100"/>
            <a:ext cx="79248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Theorem (</a:t>
            </a:r>
            <a:r>
              <a:rPr lang="en-US" sz="1600">
                <a:solidFill>
                  <a:schemeClr val="hlink"/>
                </a:solidFill>
              </a:rPr>
              <a:t>real-valued measurable functions</a:t>
            </a:r>
            <a:r>
              <a:rPr lang="en-US" sz="1600"/>
              <a:t>):</a:t>
            </a:r>
            <a:endParaRPr lang="en-US" sz="1600" i="1">
              <a:solidFill>
                <a:schemeClr val="hlink"/>
              </a:solidFill>
            </a:endParaRPr>
          </a:p>
          <a:p>
            <a:r>
              <a:rPr lang="en-US" sz="1600"/>
              <a:t>Let </a:t>
            </a:r>
            <a:r>
              <a:rPr lang="en-US" sz="1600" b="1" i="1"/>
              <a:t>(X,A)</a:t>
            </a:r>
            <a:r>
              <a:rPr lang="en-US" sz="1600"/>
              <a:t> be a measurable space, A function f: </a:t>
            </a:r>
            <a:r>
              <a:rPr lang="en-US" sz="1600" b="1" i="1"/>
              <a:t>X</a:t>
            </a:r>
            <a:r>
              <a:rPr lang="en-US" sz="1600"/>
              <a:t>→</a:t>
            </a:r>
            <a:r>
              <a:rPr lang="en-US" sz="1600" b="1" i="1"/>
              <a:t>R</a:t>
            </a:r>
            <a:r>
              <a:rPr lang="en-US" sz="1600"/>
              <a:t> is measurable with respect to </a:t>
            </a:r>
            <a:r>
              <a:rPr lang="en-US" sz="1600" b="1" i="1"/>
              <a:t>(A,B(R))</a:t>
            </a:r>
            <a:r>
              <a:rPr lang="en-US" sz="1600"/>
              <a:t> iff  </a:t>
            </a:r>
            <a:r>
              <a:rPr lang="en-US" sz="1600" b="1"/>
              <a:t>f</a:t>
            </a:r>
            <a:r>
              <a:rPr lang="en-US" sz="1600"/>
              <a:t>-1(]-∞,</a:t>
            </a:r>
            <a:r>
              <a:rPr lang="en-US" sz="1600" i="1"/>
              <a:t>c</a:t>
            </a:r>
            <a:r>
              <a:rPr lang="en-US" sz="1600"/>
              <a:t>[) </a:t>
            </a:r>
            <a:r>
              <a:rPr lang="el-GR" sz="1600"/>
              <a:t>ϵ</a:t>
            </a:r>
            <a:r>
              <a:rPr lang="en-US" sz="1600"/>
              <a:t> </a:t>
            </a:r>
            <a:r>
              <a:rPr lang="en-US" sz="1600" b="1" i="1"/>
              <a:t>A</a:t>
            </a:r>
            <a:r>
              <a:rPr lang="en-US" sz="1600"/>
              <a:t>, for all </a:t>
            </a:r>
            <a:r>
              <a:rPr lang="en-US" sz="1600" i="1"/>
              <a:t>c</a:t>
            </a:r>
            <a:r>
              <a:rPr lang="en-US" sz="1600"/>
              <a:t> </a:t>
            </a:r>
            <a:r>
              <a:rPr lang="el-GR" sz="1600"/>
              <a:t>ϵ</a:t>
            </a:r>
            <a:r>
              <a:rPr lang="en-US" sz="1600"/>
              <a:t> </a:t>
            </a:r>
            <a:r>
              <a:rPr lang="en-US" sz="1600" b="1" i="1"/>
              <a:t>R</a:t>
            </a:r>
            <a:r>
              <a:rPr lang="en-US" sz="1600"/>
              <a:t>.</a:t>
            </a:r>
          </a:p>
        </p:txBody>
      </p:sp>
      <p:grpSp>
        <p:nvGrpSpPr>
          <p:cNvPr id="46087" name="Group 14"/>
          <p:cNvGrpSpPr>
            <a:grpSpLocks/>
          </p:cNvGrpSpPr>
          <p:nvPr/>
        </p:nvGrpSpPr>
        <p:grpSpPr bwMode="auto">
          <a:xfrm>
            <a:off x="1905000" y="2057400"/>
            <a:ext cx="4895850" cy="381000"/>
            <a:chOff x="1200" y="1296"/>
            <a:chExt cx="3084" cy="240"/>
          </a:xfrm>
        </p:grpSpPr>
        <p:pic>
          <p:nvPicPr>
            <p:cNvPr id="46091" name="Picture 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296"/>
              <a:ext cx="3084" cy="2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2" name="Rectangle 12"/>
            <p:cNvSpPr>
              <a:spLocks noChangeArrowheads="1"/>
            </p:cNvSpPr>
            <p:nvPr/>
          </p:nvSpPr>
          <p:spPr bwMode="auto">
            <a:xfrm>
              <a:off x="1200" y="1296"/>
              <a:ext cx="3072" cy="24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088" name="Group 15"/>
          <p:cNvGrpSpPr>
            <a:grpSpLocks/>
          </p:cNvGrpSpPr>
          <p:nvPr/>
        </p:nvGrpSpPr>
        <p:grpSpPr bwMode="auto">
          <a:xfrm>
            <a:off x="1828800" y="5105400"/>
            <a:ext cx="5410200" cy="1143000"/>
            <a:chOff x="1200" y="3312"/>
            <a:chExt cx="3408" cy="720"/>
          </a:xfrm>
        </p:grpSpPr>
        <p:pic>
          <p:nvPicPr>
            <p:cNvPr id="46089" name="Picture 1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200" y="3312"/>
              <a:ext cx="3396" cy="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090" name="Rectangle 13"/>
            <p:cNvSpPr>
              <a:spLocks noChangeArrowheads="1"/>
            </p:cNvSpPr>
            <p:nvPr/>
          </p:nvSpPr>
          <p:spPr bwMode="auto">
            <a:xfrm>
              <a:off x="1200" y="3312"/>
              <a:ext cx="3408" cy="72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A6A143F-456C-4A60-942E-41BF513D74D9}" type="slidenum">
              <a:rPr lang="en-US" sz="1400"/>
              <a:pPr algn="r"/>
              <a:t>17</a:t>
            </a:fld>
            <a:endParaRPr lang="en-US" sz="1400"/>
          </a:p>
        </p:txBody>
      </p:sp>
      <p:sp>
        <p:nvSpPr>
          <p:cNvPr id="48130" name="Content Placeholder 4"/>
          <p:cNvSpPr>
            <a:spLocks/>
          </p:cNvSpPr>
          <p:nvPr/>
        </p:nvSpPr>
        <p:spPr bwMode="auto">
          <a:xfrm>
            <a:off x="381000" y="1600200"/>
            <a:ext cx="8382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/>
            <a:r>
              <a:rPr lang="en-US" sz="1600">
                <a:solidFill>
                  <a:schemeClr val="hlink"/>
                </a:solidFill>
              </a:rPr>
              <a:t>Properties of real-valued measurable functions</a:t>
            </a:r>
            <a:endParaRPr lang="en-US" sz="1600" i="1">
              <a:solidFill>
                <a:schemeClr val="hlink"/>
              </a:solidFill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1600"/>
          </a:p>
          <a:p>
            <a:pPr marL="342900" indent="-342900">
              <a:buFontTx/>
              <a:buChar char="•"/>
            </a:pPr>
            <a:r>
              <a:rPr lang="en-US" sz="1600"/>
              <a:t> If </a:t>
            </a:r>
            <a:r>
              <a:rPr lang="en-US" sz="1600" b="1"/>
              <a:t>f</a:t>
            </a:r>
            <a:r>
              <a:rPr lang="en-US" sz="1600"/>
              <a:t> and </a:t>
            </a:r>
            <a:r>
              <a:rPr lang="en-US" sz="1600" b="1"/>
              <a:t>g</a:t>
            </a:r>
            <a:r>
              <a:rPr lang="en-US" sz="1600"/>
              <a:t> are measurable, then the following functions are also measurable: </a:t>
            </a:r>
          </a:p>
          <a:p>
            <a:pPr marL="342900" indent="-342900"/>
            <a:r>
              <a:rPr lang="en-US" sz="1600"/>
              <a:t>	 c</a:t>
            </a:r>
            <a:r>
              <a:rPr lang="en-US" sz="1600" b="1"/>
              <a:t>f, </a:t>
            </a:r>
            <a:r>
              <a:rPr lang="en-US" sz="1600"/>
              <a:t>|</a:t>
            </a:r>
            <a:r>
              <a:rPr lang="en-US" sz="1600" b="1"/>
              <a:t>f</a:t>
            </a:r>
            <a:r>
              <a:rPr lang="en-US" sz="1600"/>
              <a:t>|, </a:t>
            </a:r>
            <a:r>
              <a:rPr lang="en-US" sz="1600" b="1"/>
              <a:t>f</a:t>
            </a:r>
            <a:r>
              <a:rPr lang="en-US" sz="1600" baseline="30000"/>
              <a:t>n</a:t>
            </a:r>
            <a:r>
              <a:rPr lang="en-US" sz="1600"/>
              <a:t>, </a:t>
            </a:r>
            <a:r>
              <a:rPr lang="en-US" sz="1600" b="1"/>
              <a:t>f</a:t>
            </a:r>
            <a:r>
              <a:rPr lang="en-US" sz="1600"/>
              <a:t>+</a:t>
            </a:r>
            <a:r>
              <a:rPr lang="en-US" sz="1600" b="1"/>
              <a:t>g</a:t>
            </a:r>
            <a:r>
              <a:rPr lang="en-US" sz="1600"/>
              <a:t>, </a:t>
            </a:r>
            <a:r>
              <a:rPr lang="en-US" sz="1600" b="1"/>
              <a:t>fg, </a:t>
            </a:r>
            <a:r>
              <a:rPr lang="en-US" sz="1600" i="1"/>
              <a:t>max</a:t>
            </a:r>
            <a:r>
              <a:rPr lang="en-US" sz="1600"/>
              <a:t>(</a:t>
            </a:r>
            <a:r>
              <a:rPr lang="en-US" sz="1600" b="1"/>
              <a:t>f</a:t>
            </a:r>
            <a:r>
              <a:rPr lang="en-US" sz="1600"/>
              <a:t>,</a:t>
            </a:r>
            <a:r>
              <a:rPr lang="en-US" sz="1600" b="1"/>
              <a:t>g</a:t>
            </a:r>
            <a:r>
              <a:rPr lang="en-US" sz="1600"/>
              <a:t>)</a:t>
            </a:r>
          </a:p>
          <a:p>
            <a:pPr marL="342900" indent="-342900">
              <a:buFontTx/>
              <a:buChar char="•"/>
            </a:pPr>
            <a:endParaRPr lang="en-US" sz="1600"/>
          </a:p>
          <a:p>
            <a:pPr marL="742950" lvl="1" indent="-285750"/>
            <a:r>
              <a:rPr lang="en-US" sz="1600"/>
              <a:t>- Most challenging property: sum of measurable functions</a:t>
            </a:r>
          </a:p>
          <a:p>
            <a:pPr marL="742950" lvl="1" indent="-285750"/>
            <a:r>
              <a:rPr lang="en-US" sz="1600"/>
              <a:t>- Main reason we formalized the rational numbers.</a:t>
            </a: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Borel Sigma Algebra</a:t>
            </a:r>
          </a:p>
        </p:txBody>
      </p:sp>
      <p:grpSp>
        <p:nvGrpSpPr>
          <p:cNvPr id="48134" name="Group 11"/>
          <p:cNvGrpSpPr>
            <a:grpSpLocks/>
          </p:cNvGrpSpPr>
          <p:nvPr/>
        </p:nvGrpSpPr>
        <p:grpSpPr bwMode="auto">
          <a:xfrm>
            <a:off x="1524000" y="3943350"/>
            <a:ext cx="5810250" cy="2381250"/>
            <a:chOff x="816" y="2256"/>
            <a:chExt cx="3660" cy="1500"/>
          </a:xfrm>
        </p:grpSpPr>
        <p:pic>
          <p:nvPicPr>
            <p:cNvPr id="48135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16" y="2256"/>
              <a:ext cx="3660" cy="1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136" name="Rectangle 10"/>
            <p:cNvSpPr>
              <a:spLocks noChangeArrowheads="1"/>
            </p:cNvSpPr>
            <p:nvPr/>
          </p:nvSpPr>
          <p:spPr bwMode="auto">
            <a:xfrm>
              <a:off x="816" y="2256"/>
              <a:ext cx="3648" cy="148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451459B-CED0-490C-9153-B3AB3E759B6F}" type="slidenum">
              <a:rPr lang="en-US" sz="1400"/>
              <a:pPr algn="r"/>
              <a:t>18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Borel Sigma Algebra</a:t>
            </a:r>
          </a:p>
        </p:txBody>
      </p:sp>
      <p:sp>
        <p:nvSpPr>
          <p:cNvPr id="50182" name="Text Box 10"/>
          <p:cNvSpPr txBox="1">
            <a:spLocks noChangeArrowheads="1"/>
          </p:cNvSpPr>
          <p:nvPr/>
        </p:nvSpPr>
        <p:spPr bwMode="auto">
          <a:xfrm>
            <a:off x="533401" y="1686747"/>
            <a:ext cx="8077200" cy="334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Every continuous function </a:t>
            </a:r>
            <a:r>
              <a:rPr lang="en-US" sz="1600" b="1" dirty="0"/>
              <a:t>g</a:t>
            </a:r>
            <a:r>
              <a:rPr lang="en-US" sz="1600" dirty="0" smtClean="0"/>
              <a:t>: </a:t>
            </a:r>
            <a:r>
              <a:rPr lang="en-US" sz="1600" b="1" i="1" dirty="0" smtClean="0"/>
              <a:t>R</a:t>
            </a:r>
            <a:r>
              <a:rPr lang="en-US" sz="1600" dirty="0" smtClean="0"/>
              <a:t> </a:t>
            </a:r>
            <a:r>
              <a:rPr lang="en-US" sz="1600" dirty="0"/>
              <a:t>→ </a:t>
            </a:r>
            <a:r>
              <a:rPr lang="en-US" sz="1600" b="1" i="1" dirty="0"/>
              <a:t>R</a:t>
            </a:r>
            <a:r>
              <a:rPr lang="en-US" sz="1600" dirty="0"/>
              <a:t> is </a:t>
            </a:r>
            <a:r>
              <a:rPr lang="en-US" sz="1600" b="1" i="1" dirty="0"/>
              <a:t>(B(R),B(R))</a:t>
            </a:r>
            <a:r>
              <a:rPr lang="en-US" sz="1600" dirty="0"/>
              <a:t> measurable</a:t>
            </a:r>
            <a:r>
              <a:rPr lang="en-US" sz="1600" dirty="0" smtClean="0"/>
              <a:t>.</a:t>
            </a:r>
          </a:p>
          <a:p>
            <a:pPr>
              <a:buFontTx/>
              <a:buChar char="•"/>
            </a:pPr>
            <a:endParaRPr lang="en-US" sz="1600" dirty="0" smtClean="0"/>
          </a:p>
          <a:p>
            <a:pPr>
              <a:buFontTx/>
              <a:buChar char="•"/>
            </a:pPr>
            <a:endParaRPr lang="en-US" sz="1600" dirty="0" smtClean="0"/>
          </a:p>
          <a:p>
            <a:pPr>
              <a:buFontTx/>
              <a:buChar char="•"/>
            </a:pPr>
            <a:endParaRPr lang="en-US" sz="1600" dirty="0" smtClean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 If </a:t>
            </a:r>
            <a:r>
              <a:rPr lang="en-US" sz="1600" b="1" dirty="0" smtClean="0"/>
              <a:t>g</a:t>
            </a:r>
            <a:r>
              <a:rPr lang="en-US" sz="1600" dirty="0" smtClean="0"/>
              <a:t>: </a:t>
            </a:r>
            <a:r>
              <a:rPr lang="en-US" sz="1600" b="1" i="1" dirty="0" smtClean="0"/>
              <a:t>R</a:t>
            </a:r>
            <a:r>
              <a:rPr lang="en-US" sz="1600" dirty="0" smtClean="0"/>
              <a:t> → </a:t>
            </a:r>
            <a:r>
              <a:rPr lang="en-US" sz="1600" b="1" i="1" dirty="0" smtClean="0"/>
              <a:t>R</a:t>
            </a:r>
            <a:r>
              <a:rPr lang="en-US" sz="1600" dirty="0" smtClean="0"/>
              <a:t> is continuous and </a:t>
            </a:r>
            <a:r>
              <a:rPr lang="en-US" sz="1600" b="1" dirty="0" smtClean="0"/>
              <a:t>f</a:t>
            </a:r>
            <a:r>
              <a:rPr lang="en-US" sz="1600" dirty="0" smtClean="0"/>
              <a:t> is </a:t>
            </a:r>
            <a:r>
              <a:rPr lang="en-US" sz="1600" b="1" i="1" dirty="0" smtClean="0"/>
              <a:t>(A,B(R))</a:t>
            </a:r>
            <a:r>
              <a:rPr lang="en-US" sz="1600" dirty="0" smtClean="0"/>
              <a:t> measurable then so is </a:t>
            </a:r>
            <a:r>
              <a:rPr lang="en-US" sz="1600" b="1" dirty="0" smtClean="0"/>
              <a:t>g</a:t>
            </a:r>
            <a:r>
              <a:rPr lang="en-US" sz="1600" dirty="0" smtClean="0"/>
              <a:t> o </a:t>
            </a:r>
            <a:r>
              <a:rPr lang="en-US" sz="1600" b="1" dirty="0" smtClean="0"/>
              <a:t>f</a:t>
            </a:r>
            <a:r>
              <a:rPr lang="en-US" sz="1600" dirty="0" smtClean="0"/>
              <a:t>.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sz="1600" dirty="0" smtClean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1600" dirty="0" smtClean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1600" dirty="0" smtClean="0"/>
          </a:p>
          <a:p>
            <a:pPr>
              <a:spcBef>
                <a:spcPct val="20000"/>
              </a:spcBef>
              <a:buFontTx/>
              <a:buChar char="•"/>
            </a:pPr>
            <a:endParaRPr lang="en-US" sz="1600" dirty="0" smtClean="0"/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sz="1600" dirty="0" smtClean="0"/>
              <a:t> If (</a:t>
            </a:r>
            <a:r>
              <a:rPr lang="en-US" sz="1600" b="1" dirty="0" smtClean="0"/>
              <a:t>f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) is a monotonically increasing sequence of real-valued measurable functions with respect to </a:t>
            </a:r>
            <a:r>
              <a:rPr lang="en-US" sz="1600" b="1" i="1" dirty="0" smtClean="0"/>
              <a:t>(A,B(R))</a:t>
            </a:r>
            <a:r>
              <a:rPr lang="en-US" sz="1600" dirty="0" smtClean="0"/>
              <a:t> and point-wise convergent to a function </a:t>
            </a:r>
            <a:r>
              <a:rPr lang="en-US" sz="1600" b="1" dirty="0" smtClean="0"/>
              <a:t>f</a:t>
            </a:r>
            <a:r>
              <a:rPr lang="en-US" sz="1600" dirty="0" smtClean="0"/>
              <a:t> then </a:t>
            </a:r>
            <a:r>
              <a:rPr lang="en-US" sz="1600" b="1" dirty="0" smtClean="0"/>
              <a:t>f</a:t>
            </a:r>
            <a:r>
              <a:rPr lang="en-US" sz="1600" dirty="0" smtClean="0"/>
              <a:t> is also </a:t>
            </a:r>
            <a:r>
              <a:rPr lang="en-US" sz="1600" b="1" i="1" dirty="0" smtClean="0"/>
              <a:t>(A,B(R))</a:t>
            </a:r>
            <a:r>
              <a:rPr lang="en-US" sz="1600" dirty="0" smtClean="0"/>
              <a:t> measurable.</a:t>
            </a:r>
            <a:endParaRPr lang="en-US" sz="1600" dirty="0"/>
          </a:p>
        </p:txBody>
      </p:sp>
      <p:sp>
        <p:nvSpPr>
          <p:cNvPr id="50183" name="Text Box 11"/>
          <p:cNvSpPr txBox="1">
            <a:spLocks noChangeArrowheads="1"/>
          </p:cNvSpPr>
          <p:nvPr/>
        </p:nvSpPr>
        <p:spPr bwMode="auto">
          <a:xfrm>
            <a:off x="365125" y="1865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184" name="Text Box 12"/>
          <p:cNvSpPr txBox="1">
            <a:spLocks noChangeArrowheads="1"/>
          </p:cNvSpPr>
          <p:nvPr/>
        </p:nvSpPr>
        <p:spPr bwMode="auto">
          <a:xfrm>
            <a:off x="609600" y="1339850"/>
            <a:ext cx="4384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hlink"/>
                </a:solidFill>
              </a:rPr>
              <a:t>Properties of real-valued measurable functions</a:t>
            </a:r>
          </a:p>
        </p:txBody>
      </p:sp>
      <p:grpSp>
        <p:nvGrpSpPr>
          <p:cNvPr id="50193" name="Group 16"/>
          <p:cNvGrpSpPr>
            <a:grpSpLocks/>
          </p:cNvGrpSpPr>
          <p:nvPr/>
        </p:nvGrpSpPr>
        <p:grpSpPr bwMode="auto">
          <a:xfrm>
            <a:off x="1447800" y="3200400"/>
            <a:ext cx="5943600" cy="838200"/>
            <a:chOff x="864" y="2208"/>
            <a:chExt cx="3744" cy="528"/>
          </a:xfrm>
        </p:grpSpPr>
        <p:pic>
          <p:nvPicPr>
            <p:cNvPr id="50194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64" y="2208"/>
              <a:ext cx="3732" cy="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195" name="Rectangle 15"/>
            <p:cNvSpPr>
              <a:spLocks noChangeArrowheads="1"/>
            </p:cNvSpPr>
            <p:nvPr/>
          </p:nvSpPr>
          <p:spPr bwMode="auto">
            <a:xfrm>
              <a:off x="864" y="2208"/>
              <a:ext cx="3744" cy="52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186" name="Group 23"/>
          <p:cNvGrpSpPr>
            <a:grpSpLocks/>
          </p:cNvGrpSpPr>
          <p:nvPr/>
        </p:nvGrpSpPr>
        <p:grpSpPr bwMode="auto">
          <a:xfrm>
            <a:off x="1219200" y="5086350"/>
            <a:ext cx="6858000" cy="1314450"/>
            <a:chOff x="768" y="3360"/>
            <a:chExt cx="4320" cy="828"/>
          </a:xfrm>
        </p:grpSpPr>
        <p:pic>
          <p:nvPicPr>
            <p:cNvPr id="50190" name="Picture 1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68" y="3360"/>
              <a:ext cx="4308" cy="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191" name="Rectangle 20"/>
            <p:cNvSpPr>
              <a:spLocks noChangeArrowheads="1"/>
            </p:cNvSpPr>
            <p:nvPr/>
          </p:nvSpPr>
          <p:spPr bwMode="auto">
            <a:xfrm>
              <a:off x="768" y="3360"/>
              <a:ext cx="4320" cy="81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0187" name="Group 22"/>
          <p:cNvGrpSpPr>
            <a:grpSpLocks/>
          </p:cNvGrpSpPr>
          <p:nvPr/>
        </p:nvGrpSpPr>
        <p:grpSpPr bwMode="auto">
          <a:xfrm>
            <a:off x="1447800" y="2133600"/>
            <a:ext cx="6019800" cy="304800"/>
            <a:chOff x="816" y="1488"/>
            <a:chExt cx="3792" cy="192"/>
          </a:xfrm>
        </p:grpSpPr>
        <p:pic>
          <p:nvPicPr>
            <p:cNvPr id="50188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816" y="1488"/>
              <a:ext cx="376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0189" name="Rectangle 21"/>
            <p:cNvSpPr>
              <a:spLocks noChangeArrowheads="1"/>
            </p:cNvSpPr>
            <p:nvPr/>
          </p:nvSpPr>
          <p:spPr bwMode="auto">
            <a:xfrm>
              <a:off x="816" y="1488"/>
              <a:ext cx="3792" cy="19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FE980B0-78DF-4CC4-969F-A5B1A9A1144F}" type="slidenum">
              <a:rPr lang="en-US" sz="1400"/>
              <a:pPr algn="r"/>
              <a:t>19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Lebesgue Integral</a:t>
            </a:r>
          </a:p>
        </p:txBody>
      </p:sp>
      <p:sp>
        <p:nvSpPr>
          <p:cNvPr id="52229" name="Text Box 7"/>
          <p:cNvSpPr txBox="1">
            <a:spLocks noChangeArrowheads="1"/>
          </p:cNvSpPr>
          <p:nvPr/>
        </p:nvSpPr>
        <p:spPr bwMode="auto">
          <a:xfrm>
            <a:off x="457200" y="1295400"/>
            <a:ext cx="8458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dirty="0" smtClean="0"/>
              <a:t> </a:t>
            </a:r>
            <a:r>
              <a:rPr lang="en-US" sz="1600" dirty="0">
                <a:solidFill>
                  <a:schemeClr val="hlink"/>
                </a:solidFill>
              </a:rPr>
              <a:t>Positive Simple </a:t>
            </a:r>
            <a:r>
              <a:rPr lang="en-US" sz="1600" dirty="0" smtClean="0">
                <a:solidFill>
                  <a:schemeClr val="hlink"/>
                </a:solidFill>
              </a:rPr>
              <a:t>Functions</a:t>
            </a:r>
            <a:endParaRPr lang="en-US" sz="1600" dirty="0"/>
          </a:p>
        </p:txBody>
      </p:sp>
      <p:sp>
        <p:nvSpPr>
          <p:cNvPr id="52230" name="Text Box 7"/>
          <p:cNvSpPr txBox="1">
            <a:spLocks noChangeArrowheads="1"/>
          </p:cNvSpPr>
          <p:nvPr/>
        </p:nvSpPr>
        <p:spPr bwMode="auto">
          <a:xfrm>
            <a:off x="533400" y="2557046"/>
            <a:ext cx="7924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</a:t>
            </a:r>
            <a:r>
              <a:rPr lang="en-US" sz="1600" dirty="0">
                <a:solidFill>
                  <a:schemeClr val="hlink"/>
                </a:solidFill>
              </a:rPr>
              <a:t>Lebesgue Integral of Positive Simple </a:t>
            </a:r>
            <a:r>
              <a:rPr lang="en-US" sz="1600" dirty="0" smtClean="0">
                <a:solidFill>
                  <a:schemeClr val="hlink"/>
                </a:solidFill>
              </a:rPr>
              <a:t>Functions</a:t>
            </a:r>
            <a:endParaRPr lang="en-US" sz="1600" dirty="0">
              <a:solidFill>
                <a:schemeClr val="hlink"/>
              </a:solidFill>
            </a:endParaRPr>
          </a:p>
        </p:txBody>
      </p:sp>
      <p:sp>
        <p:nvSpPr>
          <p:cNvPr id="52231" name="Text Box 10"/>
          <p:cNvSpPr txBox="1">
            <a:spLocks noChangeArrowheads="1"/>
          </p:cNvSpPr>
          <p:nvPr/>
        </p:nvSpPr>
        <p:spPr bwMode="auto">
          <a:xfrm>
            <a:off x="533400" y="3733800"/>
            <a:ext cx="7010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</a:t>
            </a:r>
            <a:r>
              <a:rPr lang="en-US" sz="1600" dirty="0">
                <a:solidFill>
                  <a:schemeClr val="hlink"/>
                </a:solidFill>
              </a:rPr>
              <a:t>Lebesgue Integral of non-negative </a:t>
            </a:r>
            <a:r>
              <a:rPr lang="en-US" sz="1600" dirty="0" smtClean="0">
                <a:solidFill>
                  <a:schemeClr val="hlink"/>
                </a:solidFill>
              </a:rPr>
              <a:t>Functions</a:t>
            </a:r>
          </a:p>
        </p:txBody>
      </p:sp>
      <p:grpSp>
        <p:nvGrpSpPr>
          <p:cNvPr id="52232" name="Group 13"/>
          <p:cNvGrpSpPr>
            <a:grpSpLocks/>
          </p:cNvGrpSpPr>
          <p:nvPr/>
        </p:nvGrpSpPr>
        <p:grpSpPr bwMode="auto">
          <a:xfrm>
            <a:off x="3429000" y="1600200"/>
            <a:ext cx="1981200" cy="762000"/>
            <a:chOff x="2016" y="1680"/>
            <a:chExt cx="1248" cy="480"/>
          </a:xfrm>
        </p:grpSpPr>
        <p:pic>
          <p:nvPicPr>
            <p:cNvPr id="52239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016" y="1680"/>
              <a:ext cx="1224" cy="4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40" name="Rectangle 12"/>
            <p:cNvSpPr>
              <a:spLocks noChangeArrowheads="1"/>
            </p:cNvSpPr>
            <p:nvPr/>
          </p:nvSpPr>
          <p:spPr bwMode="auto">
            <a:xfrm>
              <a:off x="2016" y="1680"/>
              <a:ext cx="1248" cy="48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233" name="Group 15"/>
          <p:cNvGrpSpPr>
            <a:grpSpLocks/>
          </p:cNvGrpSpPr>
          <p:nvPr/>
        </p:nvGrpSpPr>
        <p:grpSpPr bwMode="auto">
          <a:xfrm>
            <a:off x="3276600" y="2895600"/>
            <a:ext cx="2209800" cy="704850"/>
            <a:chOff x="1968" y="2628"/>
            <a:chExt cx="1392" cy="444"/>
          </a:xfrm>
        </p:grpSpPr>
        <p:pic>
          <p:nvPicPr>
            <p:cNvPr id="52237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92" y="2628"/>
              <a:ext cx="1368" cy="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38" name="Rectangle 14"/>
            <p:cNvSpPr>
              <a:spLocks noChangeArrowheads="1"/>
            </p:cNvSpPr>
            <p:nvPr/>
          </p:nvSpPr>
          <p:spPr bwMode="auto">
            <a:xfrm>
              <a:off x="1968" y="2640"/>
              <a:ext cx="1392" cy="43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234" name="Group 17"/>
          <p:cNvGrpSpPr>
            <a:grpSpLocks/>
          </p:cNvGrpSpPr>
          <p:nvPr/>
        </p:nvGrpSpPr>
        <p:grpSpPr bwMode="auto">
          <a:xfrm>
            <a:off x="1600200" y="4114800"/>
            <a:ext cx="6019800" cy="609600"/>
            <a:chOff x="1008" y="3552"/>
            <a:chExt cx="3792" cy="384"/>
          </a:xfrm>
        </p:grpSpPr>
        <p:pic>
          <p:nvPicPr>
            <p:cNvPr id="52235" name="Picture 1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008" y="3552"/>
              <a:ext cx="3780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2236" name="Rectangle 16"/>
            <p:cNvSpPr>
              <a:spLocks noChangeArrowheads="1"/>
            </p:cNvSpPr>
            <p:nvPr/>
          </p:nvSpPr>
          <p:spPr bwMode="auto">
            <a:xfrm>
              <a:off x="1008" y="3552"/>
              <a:ext cx="3792" cy="38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533400" y="4876800"/>
            <a:ext cx="7010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</a:t>
            </a:r>
            <a:r>
              <a:rPr lang="en-US" sz="1600" dirty="0">
                <a:solidFill>
                  <a:schemeClr val="hlink"/>
                </a:solidFill>
              </a:rPr>
              <a:t>Lebesgue Integral of </a:t>
            </a:r>
            <a:r>
              <a:rPr lang="en-US" sz="1600" dirty="0" smtClean="0">
                <a:solidFill>
                  <a:schemeClr val="hlink"/>
                </a:solidFill>
              </a:rPr>
              <a:t>Arbitrary Functions</a:t>
            </a:r>
            <a:endParaRPr lang="en-US" sz="1600" dirty="0">
              <a:solidFill>
                <a:schemeClr val="hlink"/>
              </a:solidFill>
            </a:endParaRPr>
          </a:p>
        </p:txBody>
      </p:sp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2819400" y="5257800"/>
            <a:ext cx="3124200" cy="685800"/>
            <a:chOff x="1776" y="1488"/>
            <a:chExt cx="1968" cy="432"/>
          </a:xfrm>
        </p:grpSpPr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776" y="1500"/>
              <a:ext cx="1944" cy="4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1776" y="1488"/>
              <a:ext cx="1968" cy="43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1143000" y="6057900"/>
            <a:ext cx="6251575" cy="419100"/>
            <a:chOff x="816" y="2016"/>
            <a:chExt cx="3938" cy="264"/>
          </a:xfrm>
        </p:grpSpPr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816" y="2040"/>
              <a:ext cx="50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where,</a:t>
              </a:r>
            </a:p>
          </p:txBody>
        </p:sp>
        <p:grpSp>
          <p:nvGrpSpPr>
            <p:cNvPr id="22" name="Group 20"/>
            <p:cNvGrpSpPr>
              <a:grpSpLocks/>
            </p:cNvGrpSpPr>
            <p:nvPr/>
          </p:nvGrpSpPr>
          <p:grpSpPr bwMode="auto">
            <a:xfrm>
              <a:off x="1536" y="2016"/>
              <a:ext cx="3218" cy="264"/>
              <a:chOff x="1018" y="2352"/>
              <a:chExt cx="3218" cy="264"/>
            </a:xfrm>
          </p:grpSpPr>
          <p:pic>
            <p:nvPicPr>
              <p:cNvPr id="25" name="Picture 17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2784" y="2400"/>
                <a:ext cx="1452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6" name="Text Box 18"/>
              <p:cNvSpPr txBox="1">
                <a:spLocks noChangeArrowheads="1"/>
              </p:cNvSpPr>
              <p:nvPr/>
            </p:nvSpPr>
            <p:spPr bwMode="auto">
              <a:xfrm>
                <a:off x="2400" y="2352"/>
                <a:ext cx="356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and</a:t>
                </a:r>
              </a:p>
            </p:txBody>
          </p:sp>
          <p:pic>
            <p:nvPicPr>
              <p:cNvPr id="27" name="Picture 19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018" y="2377"/>
                <a:ext cx="1344" cy="2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23" name="Rectangle 17"/>
            <p:cNvSpPr>
              <a:spLocks noChangeArrowheads="1"/>
            </p:cNvSpPr>
            <p:nvPr/>
          </p:nvSpPr>
          <p:spPr bwMode="auto">
            <a:xfrm>
              <a:off x="1536" y="2064"/>
              <a:ext cx="1344" cy="19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18"/>
            <p:cNvSpPr>
              <a:spLocks noChangeArrowheads="1"/>
            </p:cNvSpPr>
            <p:nvPr/>
          </p:nvSpPr>
          <p:spPr bwMode="auto">
            <a:xfrm>
              <a:off x="3312" y="2064"/>
              <a:ext cx="1440" cy="19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F670B45-B9F5-4A31-8D24-8271D9953703}" type="slidenum">
              <a:rPr lang="en-US" sz="1400"/>
              <a:pPr algn="r"/>
              <a:t>2</a:t>
            </a:fld>
            <a:endParaRPr lang="en-US" sz="1400"/>
          </a:p>
        </p:txBody>
      </p:sp>
      <p:sp>
        <p:nvSpPr>
          <p:cNvPr id="17410" name="Content Placeholder 4"/>
          <p:cNvSpPr>
            <a:spLocks noGrp="1"/>
          </p:cNvSpPr>
          <p:nvPr>
            <p:ph idx="1"/>
          </p:nvPr>
        </p:nvSpPr>
        <p:spPr>
          <a:xfrm>
            <a:off x="457200" y="1951038"/>
            <a:ext cx="8229600" cy="3687762"/>
          </a:xfrm>
        </p:spPr>
        <p:txBody>
          <a:bodyPr/>
          <a:lstStyle/>
          <a:p>
            <a:pPr eaLnBrk="1" hangingPunct="1"/>
            <a:r>
              <a:rPr lang="en-US" sz="1800" dirty="0" smtClean="0"/>
              <a:t>Introduction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800" dirty="0" smtClean="0"/>
              <a:t>Related Work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800" dirty="0" smtClean="0"/>
              <a:t>Measure Theory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800" dirty="0" smtClean="0"/>
              <a:t>Borel Sigma Algebra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800" dirty="0" smtClean="0"/>
              <a:t>Lebesgue Integration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800" dirty="0" smtClean="0"/>
              <a:t>Applications</a:t>
            </a:r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800" dirty="0" smtClean="0"/>
              <a:t>Conclusion and Future work</a:t>
            </a:r>
          </a:p>
        </p:txBody>
      </p:sp>
      <p:sp>
        <p:nvSpPr>
          <p:cNvPr id="21" name="Title 1"/>
          <p:cNvSpPr>
            <a:spLocks/>
          </p:cNvSpPr>
          <p:nvPr/>
        </p:nvSpPr>
        <p:spPr bwMode="auto">
          <a:xfrm>
            <a:off x="441325" y="341312"/>
            <a:ext cx="8229600" cy="76200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1"/>
                </a:solidFill>
                <a:cs typeface="Arial" charset="0"/>
              </a:rPr>
              <a:t>Outline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CB8DA3D-E157-430E-80E8-24BE6029D370}" type="slidenum">
              <a:rPr lang="en-US" sz="1400"/>
              <a:pPr algn="r"/>
              <a:t>20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Lebesgue Integral</a:t>
            </a:r>
          </a:p>
        </p:txBody>
      </p:sp>
      <p:sp>
        <p:nvSpPr>
          <p:cNvPr id="54278" name="Text Box 26"/>
          <p:cNvSpPr txBox="1">
            <a:spLocks noChangeArrowheads="1"/>
          </p:cNvSpPr>
          <p:nvPr/>
        </p:nvSpPr>
        <p:spPr bwMode="auto">
          <a:xfrm>
            <a:off x="762000" y="3581400"/>
            <a:ext cx="81534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Problem</a:t>
            </a:r>
            <a:r>
              <a:rPr lang="en-US" sz="1600" dirty="0" smtClean="0"/>
              <a:t>: </a:t>
            </a:r>
          </a:p>
          <a:p>
            <a:pPr lvl="1"/>
            <a:r>
              <a:rPr lang="en-US" sz="1600" dirty="0" smtClean="0"/>
              <a:t>N</a:t>
            </a:r>
            <a:r>
              <a:rPr lang="en-US" sz="1600" dirty="0" smtClean="0"/>
              <a:t>ot possible to prove some of the Lebesgue integral properties using the definition.</a:t>
            </a:r>
          </a:p>
          <a:p>
            <a:pPr>
              <a:buFont typeface="Arial" pitchFamily="34" charset="0"/>
              <a:buChar char="•"/>
            </a:pPr>
            <a:endParaRPr lang="en-US" sz="1000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70C0"/>
                </a:solidFill>
              </a:rPr>
              <a:t>Solution</a:t>
            </a:r>
            <a:r>
              <a:rPr lang="en-US" sz="1600" dirty="0" smtClean="0"/>
              <a:t>: 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 </a:t>
            </a:r>
            <a:r>
              <a:rPr lang="en-US" sz="1600" dirty="0" smtClean="0"/>
              <a:t>Prove </a:t>
            </a:r>
            <a:r>
              <a:rPr lang="en-US" sz="1600" dirty="0" smtClean="0"/>
              <a:t>the properties for </a:t>
            </a:r>
            <a:r>
              <a:rPr lang="en-US" sz="1600" dirty="0" smtClean="0"/>
              <a:t>positive simple </a:t>
            </a:r>
            <a:r>
              <a:rPr lang="en-US" sz="1600" dirty="0" smtClean="0"/>
              <a:t>functions.</a:t>
            </a:r>
          </a:p>
          <a:p>
            <a:pPr lvl="1"/>
            <a:endParaRPr lang="en-US" sz="1000" dirty="0" smtClean="0"/>
          </a:p>
          <a:p>
            <a:pPr lvl="1">
              <a:buFontTx/>
              <a:buChar char="•"/>
            </a:pPr>
            <a:r>
              <a:rPr lang="en-US" sz="1600" dirty="0" smtClean="0"/>
              <a:t> If </a:t>
            </a:r>
            <a:r>
              <a:rPr lang="en-US" sz="1600" b="1" dirty="0" smtClean="0"/>
              <a:t>g</a:t>
            </a:r>
            <a:r>
              <a:rPr lang="en-US" sz="1600" dirty="0" smtClean="0"/>
              <a:t> is a non-negative function, find a sequence of positive simple functions that is </a:t>
            </a:r>
            <a:r>
              <a:rPr lang="en-US" sz="1600" dirty="0" err="1" smtClean="0"/>
              <a:t>pointwise</a:t>
            </a:r>
            <a:r>
              <a:rPr lang="en-US" sz="1600" dirty="0" smtClean="0"/>
              <a:t> convergent to </a:t>
            </a:r>
            <a:r>
              <a:rPr lang="en-US" sz="1600" b="1" dirty="0" smtClean="0"/>
              <a:t>g</a:t>
            </a:r>
            <a:r>
              <a:rPr lang="en-US" sz="1600" dirty="0" smtClean="0"/>
              <a:t>.</a:t>
            </a:r>
          </a:p>
          <a:p>
            <a:pPr lvl="1">
              <a:buFontTx/>
              <a:buChar char="•"/>
            </a:pPr>
            <a:endParaRPr lang="en-US" sz="1000" dirty="0" smtClean="0"/>
          </a:p>
          <a:p>
            <a:pPr lvl="1">
              <a:buFontTx/>
              <a:buChar char="•"/>
            </a:pPr>
            <a:r>
              <a:rPr lang="en-US" sz="1600" dirty="0" smtClean="0"/>
              <a:t> Extend the properties </a:t>
            </a:r>
            <a:r>
              <a:rPr lang="en-US" sz="1600" dirty="0" smtClean="0"/>
              <a:t>to </a:t>
            </a:r>
            <a:r>
              <a:rPr lang="en-US" sz="1600" dirty="0" smtClean="0"/>
              <a:t>non-negative functions.</a:t>
            </a:r>
          </a:p>
          <a:p>
            <a:pPr lvl="1">
              <a:buFontTx/>
              <a:buChar char="•"/>
            </a:pPr>
            <a:endParaRPr lang="en-US" sz="1000" dirty="0" smtClean="0"/>
          </a:p>
          <a:p>
            <a:pPr lvl="1">
              <a:buFontTx/>
              <a:buChar char="•"/>
            </a:pPr>
            <a:r>
              <a:rPr lang="en-US" sz="1600" dirty="0" smtClean="0"/>
              <a:t> Extend the properties for the non-negative functions </a:t>
            </a:r>
            <a:r>
              <a:rPr lang="en-US" sz="1600" b="1" dirty="0" smtClean="0"/>
              <a:t>f</a:t>
            </a:r>
            <a:r>
              <a:rPr lang="en-US" sz="1600" baseline="30000" dirty="0" smtClean="0"/>
              <a:t>+</a:t>
            </a:r>
            <a:r>
              <a:rPr lang="en-US" sz="1600" dirty="0" smtClean="0"/>
              <a:t> and </a:t>
            </a:r>
            <a:r>
              <a:rPr lang="en-US" sz="1600" b="1" dirty="0" smtClean="0"/>
              <a:t>f</a:t>
            </a:r>
            <a:r>
              <a:rPr lang="en-US" sz="1600" baseline="30000" dirty="0" smtClean="0"/>
              <a:t>-</a:t>
            </a:r>
            <a:r>
              <a:rPr lang="en-US" sz="1600" dirty="0" smtClean="0"/>
              <a:t> </a:t>
            </a:r>
            <a:r>
              <a:rPr lang="en-US" sz="1600" dirty="0" smtClean="0"/>
              <a:t>to </a:t>
            </a:r>
            <a:r>
              <a:rPr lang="en-US" sz="1600" dirty="0" smtClean="0"/>
              <a:t>arbitrary functions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685800" y="1447800"/>
            <a:ext cx="7696200" cy="1600200"/>
            <a:chOff x="685800" y="5029200"/>
            <a:chExt cx="7696200" cy="1600200"/>
          </a:xfrm>
        </p:grpSpPr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685800" y="5029200"/>
              <a:ext cx="769620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Definition:</a:t>
              </a:r>
              <a:r>
                <a:rPr lang="en-US" sz="1600" dirty="0">
                  <a:solidFill>
                    <a:schemeClr val="hlink"/>
                  </a:solidFill>
                </a:rPr>
                <a:t> Lebesgue </a:t>
              </a:r>
              <a:r>
                <a:rPr lang="en-US" sz="1600" dirty="0" err="1">
                  <a:solidFill>
                    <a:schemeClr val="hlink"/>
                  </a:solidFill>
                </a:rPr>
                <a:t>Integrable</a:t>
              </a:r>
              <a:r>
                <a:rPr lang="en-US" sz="1600" dirty="0">
                  <a:solidFill>
                    <a:schemeClr val="hlink"/>
                  </a:solidFill>
                </a:rPr>
                <a:t> Functions</a:t>
              </a:r>
            </a:p>
            <a:p>
              <a:r>
                <a:rPr lang="en-US" sz="1600" dirty="0"/>
                <a:t>Let (</a:t>
              </a:r>
              <a:r>
                <a:rPr lang="en-US" sz="1600" b="1" i="1" dirty="0"/>
                <a:t>X</a:t>
              </a:r>
              <a:r>
                <a:rPr lang="en-US" sz="1600" dirty="0"/>
                <a:t>,</a:t>
              </a:r>
              <a:r>
                <a:rPr lang="en-US" sz="1600" b="1" i="1" dirty="0"/>
                <a:t>A</a:t>
              </a:r>
              <a:r>
                <a:rPr lang="en-US" sz="1600" dirty="0"/>
                <a:t>,</a:t>
              </a:r>
              <a:r>
                <a:rPr lang="en-US" sz="1600" b="1" dirty="0"/>
                <a:t>µ</a:t>
              </a:r>
              <a:r>
                <a:rPr lang="en-US" sz="1600" dirty="0"/>
                <a:t>) be a measure space, a measurable function </a:t>
              </a:r>
              <a:r>
                <a:rPr lang="en-US" sz="1600" b="1" dirty="0"/>
                <a:t>f</a:t>
              </a:r>
              <a:r>
                <a:rPr lang="en-US" sz="1600" dirty="0"/>
                <a:t> is </a:t>
              </a:r>
              <a:r>
                <a:rPr lang="en-US" sz="1600" dirty="0" err="1"/>
                <a:t>integrable</a:t>
              </a:r>
              <a:r>
                <a:rPr lang="en-US" sz="1600" dirty="0"/>
                <a:t> </a:t>
              </a:r>
              <a:r>
                <a:rPr lang="en-US" sz="1600" i="1" dirty="0" err="1"/>
                <a:t>iff</a:t>
              </a:r>
              <a:r>
                <a:rPr lang="en-US" sz="1600" dirty="0"/>
                <a:t> </a:t>
              </a:r>
            </a:p>
          </p:txBody>
        </p:sp>
        <p:grpSp>
          <p:nvGrpSpPr>
            <p:cNvPr id="19" name="Group 15"/>
            <p:cNvGrpSpPr>
              <a:grpSpLocks/>
            </p:cNvGrpSpPr>
            <p:nvPr/>
          </p:nvGrpSpPr>
          <p:grpSpPr bwMode="auto">
            <a:xfrm>
              <a:off x="762000" y="5638806"/>
              <a:ext cx="5124450" cy="990601"/>
              <a:chOff x="480" y="3552"/>
              <a:chExt cx="3228" cy="624"/>
            </a:xfrm>
          </p:grpSpPr>
          <p:pic>
            <p:nvPicPr>
              <p:cNvPr id="20" name="Picture 2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352" y="3552"/>
                <a:ext cx="900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Text Box 23"/>
              <p:cNvSpPr txBox="1">
                <a:spLocks noChangeArrowheads="1"/>
              </p:cNvSpPr>
              <p:nvPr/>
            </p:nvSpPr>
            <p:spPr bwMode="auto">
              <a:xfrm>
                <a:off x="480" y="3936"/>
                <a:ext cx="838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Equivalently,</a:t>
                </a:r>
              </a:p>
            </p:txBody>
          </p:sp>
          <p:pic>
            <p:nvPicPr>
              <p:cNvPr id="22" name="Picture 24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680" y="3984"/>
                <a:ext cx="202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" name="Picture 2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352" y="3552"/>
                <a:ext cx="900" cy="2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4" name="Rectangle 13"/>
              <p:cNvSpPr>
                <a:spLocks noChangeArrowheads="1"/>
              </p:cNvSpPr>
              <p:nvPr/>
            </p:nvSpPr>
            <p:spPr bwMode="auto">
              <a:xfrm>
                <a:off x="2352" y="3552"/>
                <a:ext cx="912" cy="240"/>
              </a:xfrm>
              <a:prstGeom prst="rect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14"/>
              <p:cNvSpPr>
                <a:spLocks noChangeArrowheads="1"/>
              </p:cNvSpPr>
              <p:nvPr/>
            </p:nvSpPr>
            <p:spPr bwMode="auto">
              <a:xfrm>
                <a:off x="1680" y="3984"/>
                <a:ext cx="2016" cy="192"/>
              </a:xfrm>
              <a:prstGeom prst="rect">
                <a:avLst/>
              </a:prstGeom>
              <a:noFill/>
              <a:ln w="9525">
                <a:solidFill>
                  <a:schemeClr val="hlink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CC2D8FE-5CBD-491B-BC96-09DFDB35A352}" type="slidenum">
              <a:rPr lang="en-US" sz="1400"/>
              <a:pPr algn="r"/>
              <a:t>21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Lebesgue Integral</a:t>
            </a:r>
          </a:p>
        </p:txBody>
      </p:sp>
      <p:sp>
        <p:nvSpPr>
          <p:cNvPr id="58373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7696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/>
              <a:t>Theorem:</a:t>
            </a:r>
            <a:r>
              <a:rPr lang="en-US" sz="1600" dirty="0">
                <a:solidFill>
                  <a:schemeClr val="hlink"/>
                </a:solidFill>
              </a:rPr>
              <a:t> </a:t>
            </a:r>
            <a:r>
              <a:rPr lang="en-US" sz="1600" dirty="0" err="1">
                <a:solidFill>
                  <a:schemeClr val="hlink"/>
                </a:solidFill>
              </a:rPr>
              <a:t>Integrability</a:t>
            </a:r>
            <a:r>
              <a:rPr lang="en-US" sz="1600" dirty="0">
                <a:solidFill>
                  <a:schemeClr val="hlink"/>
                </a:solidFill>
              </a:rPr>
              <a:t> Theorem</a:t>
            </a:r>
          </a:p>
          <a:p>
            <a:r>
              <a:rPr lang="en-US" sz="1600" dirty="0"/>
              <a:t>For any non-negative </a:t>
            </a:r>
            <a:r>
              <a:rPr lang="en-US" sz="1600" dirty="0" err="1"/>
              <a:t>integrable</a:t>
            </a:r>
            <a:r>
              <a:rPr lang="en-US" sz="1600" dirty="0"/>
              <a:t> function </a:t>
            </a:r>
            <a:r>
              <a:rPr lang="en-US" sz="1600" b="1" dirty="0"/>
              <a:t>f</a:t>
            </a:r>
            <a:r>
              <a:rPr lang="en-US" sz="1600" dirty="0"/>
              <a:t>, there exists a monotonically increasing sequence of positive simple functions (</a:t>
            </a:r>
            <a:r>
              <a:rPr lang="en-US" sz="1600" b="1" dirty="0"/>
              <a:t>f</a:t>
            </a:r>
            <a:r>
              <a:rPr lang="en-US" sz="1600" baseline="-25000" dirty="0"/>
              <a:t>n</a:t>
            </a:r>
            <a:r>
              <a:rPr lang="en-US" sz="1600" dirty="0"/>
              <a:t>) that is </a:t>
            </a:r>
            <a:r>
              <a:rPr lang="en-US" sz="1600" dirty="0" err="1"/>
              <a:t>pointwise</a:t>
            </a:r>
            <a:r>
              <a:rPr lang="en-US" sz="1600" dirty="0"/>
              <a:t> convergent to </a:t>
            </a:r>
            <a:r>
              <a:rPr lang="en-US" sz="1600" b="1" dirty="0"/>
              <a:t>f</a:t>
            </a:r>
            <a:r>
              <a:rPr lang="en-US" sz="1600" dirty="0"/>
              <a:t>.</a:t>
            </a:r>
          </a:p>
          <a:p>
            <a:r>
              <a:rPr lang="en-US" sz="1600" dirty="0"/>
              <a:t>    Besides,</a:t>
            </a:r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882650" y="3733800"/>
            <a:ext cx="7328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/>
              <a:t>Proof:</a:t>
            </a:r>
          </a:p>
        </p:txBody>
      </p:sp>
      <p:grpSp>
        <p:nvGrpSpPr>
          <p:cNvPr id="58375" name="Group 27"/>
          <p:cNvGrpSpPr>
            <a:grpSpLocks/>
          </p:cNvGrpSpPr>
          <p:nvPr/>
        </p:nvGrpSpPr>
        <p:grpSpPr bwMode="auto">
          <a:xfrm>
            <a:off x="3352800" y="2514600"/>
            <a:ext cx="2362200" cy="628650"/>
            <a:chOff x="2112" y="1584"/>
            <a:chExt cx="1488" cy="396"/>
          </a:xfrm>
        </p:grpSpPr>
        <p:pic>
          <p:nvPicPr>
            <p:cNvPr id="58393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12" y="1584"/>
              <a:ext cx="1488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394" name="Rectangle 20"/>
            <p:cNvSpPr>
              <a:spLocks noChangeArrowheads="1"/>
            </p:cNvSpPr>
            <p:nvPr/>
          </p:nvSpPr>
          <p:spPr bwMode="auto">
            <a:xfrm>
              <a:off x="2112" y="1584"/>
              <a:ext cx="1488" cy="38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376" name="Group 26"/>
          <p:cNvGrpSpPr>
            <a:grpSpLocks/>
          </p:cNvGrpSpPr>
          <p:nvPr/>
        </p:nvGrpSpPr>
        <p:grpSpPr bwMode="auto">
          <a:xfrm>
            <a:off x="2133600" y="3505200"/>
            <a:ext cx="5029200" cy="762000"/>
            <a:chOff x="1344" y="2208"/>
            <a:chExt cx="3168" cy="480"/>
          </a:xfrm>
        </p:grpSpPr>
        <p:pic>
          <p:nvPicPr>
            <p:cNvPr id="58391" name="Picture 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344" y="2208"/>
              <a:ext cx="314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392" name="Rectangle 21"/>
            <p:cNvSpPr>
              <a:spLocks noChangeArrowheads="1"/>
            </p:cNvSpPr>
            <p:nvPr/>
          </p:nvSpPr>
          <p:spPr bwMode="auto">
            <a:xfrm>
              <a:off x="1344" y="2208"/>
              <a:ext cx="3168" cy="48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8377" name="Group 25"/>
          <p:cNvGrpSpPr>
            <a:grpSpLocks/>
          </p:cNvGrpSpPr>
          <p:nvPr/>
        </p:nvGrpSpPr>
        <p:grpSpPr bwMode="auto">
          <a:xfrm>
            <a:off x="1447800" y="4572000"/>
            <a:ext cx="4953000" cy="1295400"/>
            <a:chOff x="912" y="2880"/>
            <a:chExt cx="3120" cy="816"/>
          </a:xfrm>
        </p:grpSpPr>
        <p:grpSp>
          <p:nvGrpSpPr>
            <p:cNvPr id="58378" name="Group 40"/>
            <p:cNvGrpSpPr>
              <a:grpSpLocks/>
            </p:cNvGrpSpPr>
            <p:nvPr/>
          </p:nvGrpSpPr>
          <p:grpSpPr bwMode="auto">
            <a:xfrm>
              <a:off x="912" y="2880"/>
              <a:ext cx="3120" cy="798"/>
              <a:chOff x="1248" y="2928"/>
              <a:chExt cx="3120" cy="798"/>
            </a:xfrm>
          </p:grpSpPr>
          <p:grpSp>
            <p:nvGrpSpPr>
              <p:cNvPr id="58382" name="Group 31"/>
              <p:cNvGrpSpPr>
                <a:grpSpLocks/>
              </p:cNvGrpSpPr>
              <p:nvPr/>
            </p:nvGrpSpPr>
            <p:grpSpPr bwMode="auto">
              <a:xfrm>
                <a:off x="1248" y="3504"/>
                <a:ext cx="3072" cy="222"/>
                <a:chOff x="1236" y="3456"/>
                <a:chExt cx="3072" cy="222"/>
              </a:xfrm>
            </p:grpSpPr>
            <p:pic>
              <p:nvPicPr>
                <p:cNvPr id="58389" name="Picture 32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3072" y="3456"/>
                  <a:ext cx="1236" cy="2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8390" name="Text Box 33"/>
                <p:cNvSpPr txBox="1">
                  <a:spLocks noChangeArrowheads="1"/>
                </p:cNvSpPr>
                <p:nvPr/>
              </p:nvSpPr>
              <p:spPr bwMode="auto">
                <a:xfrm>
                  <a:off x="1236" y="3465"/>
                  <a:ext cx="944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1600" dirty="0"/>
                    <a:t> Upper bound</a:t>
                  </a:r>
                </a:p>
              </p:txBody>
            </p:sp>
          </p:grpSp>
          <p:grpSp>
            <p:nvGrpSpPr>
              <p:cNvPr id="58383" name="Group 34"/>
              <p:cNvGrpSpPr>
                <a:grpSpLocks/>
              </p:cNvGrpSpPr>
              <p:nvPr/>
            </p:nvGrpSpPr>
            <p:grpSpPr bwMode="auto">
              <a:xfrm>
                <a:off x="1248" y="2928"/>
                <a:ext cx="3010" cy="217"/>
                <a:chOff x="1382" y="2915"/>
                <a:chExt cx="3010" cy="217"/>
              </a:xfrm>
            </p:grpSpPr>
            <p:pic>
              <p:nvPicPr>
                <p:cNvPr id="58387" name="Picture 35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3216" y="2928"/>
                  <a:ext cx="1176" cy="20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8388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382" y="2915"/>
                  <a:ext cx="1525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1600" dirty="0"/>
                    <a:t> </a:t>
                  </a:r>
                  <a:r>
                    <a:rPr lang="en-US" sz="1600" dirty="0" err="1"/>
                    <a:t>Pointwise</a:t>
                  </a:r>
                  <a:r>
                    <a:rPr lang="en-US" sz="1600" dirty="0"/>
                    <a:t> convergence</a:t>
                  </a:r>
                </a:p>
              </p:txBody>
            </p:sp>
          </p:grpSp>
          <p:grpSp>
            <p:nvGrpSpPr>
              <p:cNvPr id="58384" name="Group 37"/>
              <p:cNvGrpSpPr>
                <a:grpSpLocks/>
              </p:cNvGrpSpPr>
              <p:nvPr/>
            </p:nvGrpSpPr>
            <p:grpSpPr bwMode="auto">
              <a:xfrm>
                <a:off x="1248" y="3216"/>
                <a:ext cx="3120" cy="216"/>
                <a:chOff x="1380" y="3168"/>
                <a:chExt cx="3120" cy="216"/>
              </a:xfrm>
            </p:grpSpPr>
            <p:pic>
              <p:nvPicPr>
                <p:cNvPr id="58385" name="Picture 38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3072" y="3168"/>
                  <a:ext cx="1428" cy="21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8386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380" y="3168"/>
                  <a:ext cx="923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>
                    <a:buFontTx/>
                    <a:buChar char="•"/>
                  </a:pPr>
                  <a:r>
                    <a:rPr lang="en-US" sz="1600" dirty="0"/>
                    <a:t> </a:t>
                  </a:r>
                  <a:r>
                    <a:rPr lang="en-US" sz="1600" dirty="0" err="1"/>
                    <a:t>Monotonicity</a:t>
                  </a:r>
                  <a:endParaRPr lang="en-US" sz="1600" dirty="0"/>
                </a:p>
              </p:txBody>
            </p:sp>
          </p:grpSp>
        </p:grpSp>
        <p:sp>
          <p:nvSpPr>
            <p:cNvPr id="58379" name="Rectangle 22"/>
            <p:cNvSpPr>
              <a:spLocks noChangeArrowheads="1"/>
            </p:cNvSpPr>
            <p:nvPr/>
          </p:nvSpPr>
          <p:spPr bwMode="auto">
            <a:xfrm>
              <a:off x="2736" y="2880"/>
              <a:ext cx="1200" cy="24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0" name="Rectangle 23"/>
            <p:cNvSpPr>
              <a:spLocks noChangeArrowheads="1"/>
            </p:cNvSpPr>
            <p:nvPr/>
          </p:nvSpPr>
          <p:spPr bwMode="auto">
            <a:xfrm>
              <a:off x="2592" y="3168"/>
              <a:ext cx="1440" cy="24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81" name="Rectangle 24"/>
            <p:cNvSpPr>
              <a:spLocks noChangeArrowheads="1"/>
            </p:cNvSpPr>
            <p:nvPr/>
          </p:nvSpPr>
          <p:spPr bwMode="auto">
            <a:xfrm>
              <a:off x="2736" y="3456"/>
              <a:ext cx="1248" cy="24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407A0E4-ABBE-4534-A141-19DEA1FEB817}" type="slidenum">
              <a:rPr lang="en-US" sz="1400"/>
              <a:pPr algn="r"/>
              <a:t>22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Lebesgue Integral</a:t>
            </a:r>
          </a:p>
        </p:txBody>
      </p:sp>
      <p:sp>
        <p:nvSpPr>
          <p:cNvPr id="60421" name="Text Box 4"/>
          <p:cNvSpPr txBox="1">
            <a:spLocks noChangeArrowheads="1"/>
          </p:cNvSpPr>
          <p:nvPr/>
        </p:nvSpPr>
        <p:spPr bwMode="auto">
          <a:xfrm>
            <a:off x="533400" y="1371600"/>
            <a:ext cx="513153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hlink"/>
                </a:solidFill>
              </a:rPr>
              <a:t>Lebesgue Integral Properties</a:t>
            </a:r>
            <a:endParaRPr lang="en-US" dirty="0"/>
          </a:p>
          <a:p>
            <a:r>
              <a:rPr lang="en-US" sz="1600" dirty="0"/>
              <a:t>       Let </a:t>
            </a:r>
            <a:r>
              <a:rPr lang="en-US" sz="1600" b="1" dirty="0"/>
              <a:t>f</a:t>
            </a:r>
            <a:r>
              <a:rPr lang="en-US" sz="1600" dirty="0"/>
              <a:t> and </a:t>
            </a:r>
            <a:r>
              <a:rPr lang="en-US" sz="1600" b="1" dirty="0"/>
              <a:t>g</a:t>
            </a:r>
            <a:r>
              <a:rPr lang="en-US" sz="1600" dirty="0"/>
              <a:t> be </a:t>
            </a:r>
            <a:r>
              <a:rPr lang="en-US" sz="1600" dirty="0" err="1"/>
              <a:t>integrable</a:t>
            </a:r>
            <a:r>
              <a:rPr lang="en-US" sz="1600" dirty="0"/>
              <a:t> functions and </a:t>
            </a:r>
            <a:r>
              <a:rPr lang="en-US" sz="1600" i="1" dirty="0"/>
              <a:t>c</a:t>
            </a:r>
            <a:r>
              <a:rPr lang="en-US" sz="1600" dirty="0"/>
              <a:t> </a:t>
            </a:r>
            <a:r>
              <a:rPr lang="el-GR" sz="1600" dirty="0"/>
              <a:t>ϵ</a:t>
            </a:r>
            <a:r>
              <a:rPr lang="en-US" sz="1600" dirty="0"/>
              <a:t> </a:t>
            </a:r>
            <a:r>
              <a:rPr lang="en-US" sz="1600" b="1" i="1" dirty="0"/>
              <a:t>R</a:t>
            </a:r>
            <a:r>
              <a:rPr lang="en-US" sz="1600" dirty="0"/>
              <a:t>, then</a:t>
            </a:r>
          </a:p>
        </p:txBody>
      </p:sp>
      <p:sp>
        <p:nvSpPr>
          <p:cNvPr id="60422" name="Text Box 15"/>
          <p:cNvSpPr txBox="1">
            <a:spLocks noChangeArrowheads="1"/>
          </p:cNvSpPr>
          <p:nvPr/>
        </p:nvSpPr>
        <p:spPr bwMode="auto">
          <a:xfrm>
            <a:off x="762000" y="5181600"/>
            <a:ext cx="6248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</a:t>
            </a:r>
            <a:r>
              <a:rPr lang="en-US" sz="1600" dirty="0" smtClean="0"/>
              <a:t>Issue: Some properties does not require </a:t>
            </a:r>
            <a:r>
              <a:rPr lang="en-US" sz="1600" dirty="0" err="1" smtClean="0"/>
              <a:t>integrable</a:t>
            </a:r>
            <a:r>
              <a:rPr lang="en-US" sz="1600" dirty="0" smtClean="0"/>
              <a:t> functions.</a:t>
            </a:r>
            <a:endParaRPr lang="en-US" sz="1600" dirty="0"/>
          </a:p>
        </p:txBody>
      </p:sp>
      <p:grpSp>
        <p:nvGrpSpPr>
          <p:cNvPr id="60423" name="Group 10"/>
          <p:cNvGrpSpPr>
            <a:grpSpLocks/>
          </p:cNvGrpSpPr>
          <p:nvPr/>
        </p:nvGrpSpPr>
        <p:grpSpPr bwMode="auto">
          <a:xfrm>
            <a:off x="1066800" y="2209800"/>
            <a:ext cx="5353050" cy="2362200"/>
            <a:chOff x="672" y="1392"/>
            <a:chExt cx="3372" cy="1488"/>
          </a:xfrm>
        </p:grpSpPr>
        <p:pic>
          <p:nvPicPr>
            <p:cNvPr id="6042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2" y="1392"/>
              <a:ext cx="3372" cy="1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672" y="1392"/>
              <a:ext cx="3360" cy="148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DBC8C482-7428-4086-898B-6F74E1776C5E}" type="slidenum">
              <a:rPr lang="en-US" sz="1400"/>
              <a:pPr algn="r"/>
              <a:t>23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Lebesgue Integral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533400" y="3505200"/>
            <a:ext cx="7772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Almost Everywhere</a:t>
            </a:r>
            <a:endParaRPr lang="en-US" sz="1600"/>
          </a:p>
          <a:p>
            <a:r>
              <a:rPr lang="en-US" sz="1600"/>
              <a:t>Definition: A property is true almost everywhere relative to the measure </a:t>
            </a:r>
            <a:r>
              <a:rPr lang="en-US" sz="1600" b="1"/>
              <a:t>µ</a:t>
            </a:r>
            <a:r>
              <a:rPr lang="en-US" sz="1600"/>
              <a:t>, </a:t>
            </a:r>
            <a:r>
              <a:rPr lang="en-US" sz="1600" i="1"/>
              <a:t>iff</a:t>
            </a:r>
            <a:r>
              <a:rPr lang="en-US" sz="1600"/>
              <a:t> the subset where the property does not hold is a null set.</a:t>
            </a:r>
          </a:p>
        </p:txBody>
      </p:sp>
      <p:sp>
        <p:nvSpPr>
          <p:cNvPr id="62470" name="Text Box 7"/>
          <p:cNvSpPr txBox="1">
            <a:spLocks noChangeArrowheads="1"/>
          </p:cNvSpPr>
          <p:nvPr/>
        </p:nvSpPr>
        <p:spPr bwMode="auto">
          <a:xfrm>
            <a:off x="533400" y="4800600"/>
            <a:ext cx="12763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Theorems:</a:t>
            </a:r>
          </a:p>
        </p:txBody>
      </p:sp>
      <p:sp>
        <p:nvSpPr>
          <p:cNvPr id="62471" name="Text Box 6"/>
          <p:cNvSpPr txBox="1">
            <a:spLocks noChangeArrowheads="1"/>
          </p:cNvSpPr>
          <p:nvPr/>
        </p:nvSpPr>
        <p:spPr bwMode="auto">
          <a:xfrm>
            <a:off x="1143000" y="48006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533400" y="1371600"/>
            <a:ext cx="77724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Lebesgue Monotone Convergence</a:t>
            </a:r>
            <a:endParaRPr lang="en-US" sz="1600"/>
          </a:p>
          <a:p>
            <a:r>
              <a:rPr lang="en-US" sz="1600"/>
              <a:t>Let </a:t>
            </a:r>
            <a:r>
              <a:rPr lang="en-US" sz="1600" b="1"/>
              <a:t>f</a:t>
            </a:r>
            <a:r>
              <a:rPr lang="en-US" sz="1600"/>
              <a:t> be an integrable function and (</a:t>
            </a:r>
            <a:r>
              <a:rPr lang="en-US" sz="1600" b="1"/>
              <a:t>f</a:t>
            </a:r>
            <a:r>
              <a:rPr lang="en-US" sz="1600" baseline="-25000"/>
              <a:t>n</a:t>
            </a:r>
            <a:r>
              <a:rPr lang="en-US" sz="1600"/>
              <a:t>) be a monotonically increasing sequence of non-negative functions, point-wise convergent to </a:t>
            </a:r>
            <a:r>
              <a:rPr lang="en-US" sz="1600" b="1"/>
              <a:t>f</a:t>
            </a:r>
            <a:r>
              <a:rPr lang="en-US" sz="1600"/>
              <a:t> then</a:t>
            </a:r>
          </a:p>
        </p:txBody>
      </p:sp>
      <p:grpSp>
        <p:nvGrpSpPr>
          <p:cNvPr id="62473" name="Group 27"/>
          <p:cNvGrpSpPr>
            <a:grpSpLocks/>
          </p:cNvGrpSpPr>
          <p:nvPr/>
        </p:nvGrpSpPr>
        <p:grpSpPr bwMode="auto">
          <a:xfrm>
            <a:off x="3048000" y="2286000"/>
            <a:ext cx="2590800" cy="685800"/>
            <a:chOff x="1920" y="1440"/>
            <a:chExt cx="1632" cy="432"/>
          </a:xfrm>
        </p:grpSpPr>
        <p:pic>
          <p:nvPicPr>
            <p:cNvPr id="62495" name="Picture 9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920" y="1440"/>
              <a:ext cx="1608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96" name="Rectangle 26"/>
            <p:cNvSpPr>
              <a:spLocks noChangeArrowheads="1"/>
            </p:cNvSpPr>
            <p:nvPr/>
          </p:nvSpPr>
          <p:spPr bwMode="auto">
            <a:xfrm>
              <a:off x="1920" y="1440"/>
              <a:ext cx="1632" cy="43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474" name="Group 30"/>
          <p:cNvGrpSpPr>
            <a:grpSpLocks/>
          </p:cNvGrpSpPr>
          <p:nvPr/>
        </p:nvGrpSpPr>
        <p:grpSpPr bwMode="auto">
          <a:xfrm>
            <a:off x="517525" y="4379913"/>
            <a:ext cx="6396038" cy="344487"/>
            <a:chOff x="326" y="2759"/>
            <a:chExt cx="4029" cy="217"/>
          </a:xfrm>
        </p:grpSpPr>
        <p:grpSp>
          <p:nvGrpSpPr>
            <p:cNvPr id="62491" name="Group 26"/>
            <p:cNvGrpSpPr>
              <a:grpSpLocks/>
            </p:cNvGrpSpPr>
            <p:nvPr/>
          </p:nvGrpSpPr>
          <p:grpSpPr bwMode="auto">
            <a:xfrm>
              <a:off x="326" y="2759"/>
              <a:ext cx="4029" cy="217"/>
              <a:chOff x="326" y="1703"/>
              <a:chExt cx="4029" cy="217"/>
            </a:xfrm>
          </p:grpSpPr>
          <p:sp>
            <p:nvSpPr>
              <p:cNvPr id="62493" name="Text Box 5"/>
              <p:cNvSpPr txBox="1">
                <a:spLocks noChangeArrowheads="1"/>
              </p:cNvSpPr>
              <p:nvPr/>
            </p:nvSpPr>
            <p:spPr bwMode="auto">
              <a:xfrm>
                <a:off x="326" y="1703"/>
                <a:ext cx="402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600"/>
                  <a:t>For example: f = g </a:t>
                </a:r>
                <a:r>
                  <a:rPr lang="en-US" sz="1600" i="1"/>
                  <a:t>a.e.</a:t>
                </a:r>
                <a:r>
                  <a:rPr lang="en-US" sz="1600"/>
                  <a:t> when the set                                 is a null set.</a:t>
                </a:r>
              </a:p>
            </p:txBody>
          </p:sp>
          <p:pic>
            <p:nvPicPr>
              <p:cNvPr id="62494" name="Picture 6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2496" y="1728"/>
                <a:ext cx="1056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62492" name="Rectangle 29"/>
            <p:cNvSpPr>
              <a:spLocks noChangeArrowheads="1"/>
            </p:cNvSpPr>
            <p:nvPr/>
          </p:nvSpPr>
          <p:spPr bwMode="auto">
            <a:xfrm>
              <a:off x="2496" y="2784"/>
              <a:ext cx="1056" cy="19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2475" name="Group 33"/>
          <p:cNvGrpSpPr>
            <a:grpSpLocks/>
          </p:cNvGrpSpPr>
          <p:nvPr/>
        </p:nvGrpSpPr>
        <p:grpSpPr bwMode="auto">
          <a:xfrm>
            <a:off x="1905000" y="5105400"/>
            <a:ext cx="4591050" cy="1371600"/>
            <a:chOff x="1200" y="3216"/>
            <a:chExt cx="2892" cy="864"/>
          </a:xfrm>
        </p:grpSpPr>
        <p:grpSp>
          <p:nvGrpSpPr>
            <p:cNvPr id="62476" name="Group 21"/>
            <p:cNvGrpSpPr>
              <a:grpSpLocks/>
            </p:cNvGrpSpPr>
            <p:nvPr/>
          </p:nvGrpSpPr>
          <p:grpSpPr bwMode="auto">
            <a:xfrm>
              <a:off x="1200" y="3228"/>
              <a:ext cx="2892" cy="852"/>
              <a:chOff x="576" y="2352"/>
              <a:chExt cx="2892" cy="852"/>
            </a:xfrm>
          </p:grpSpPr>
          <p:sp>
            <p:nvSpPr>
              <p:cNvPr id="62480" name="AutoShape 13"/>
              <p:cNvSpPr>
                <a:spLocks noChangeArrowheads="1"/>
              </p:cNvSpPr>
              <p:nvPr/>
            </p:nvSpPr>
            <p:spPr bwMode="auto">
              <a:xfrm>
                <a:off x="1728" y="2448"/>
                <a:ext cx="384" cy="48"/>
              </a:xfrm>
              <a:prstGeom prst="rightArrow">
                <a:avLst>
                  <a:gd name="adj1" fmla="val 50000"/>
                  <a:gd name="adj2" fmla="val 2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1" name="AutoShape 14"/>
              <p:cNvSpPr>
                <a:spLocks noChangeArrowheads="1"/>
              </p:cNvSpPr>
              <p:nvPr/>
            </p:nvSpPr>
            <p:spPr bwMode="auto">
              <a:xfrm>
                <a:off x="1728" y="2736"/>
                <a:ext cx="384" cy="48"/>
              </a:xfrm>
              <a:prstGeom prst="rightArrow">
                <a:avLst>
                  <a:gd name="adj1" fmla="val 50000"/>
                  <a:gd name="adj2" fmla="val 2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482" name="AutoShape 15"/>
              <p:cNvSpPr>
                <a:spLocks noChangeArrowheads="1"/>
              </p:cNvSpPr>
              <p:nvPr/>
            </p:nvSpPr>
            <p:spPr bwMode="auto">
              <a:xfrm>
                <a:off x="1728" y="3024"/>
                <a:ext cx="384" cy="48"/>
              </a:xfrm>
              <a:prstGeom prst="rightArrow">
                <a:avLst>
                  <a:gd name="adj1" fmla="val 50000"/>
                  <a:gd name="adj2" fmla="val 20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62483" name="Group 26"/>
              <p:cNvGrpSpPr>
                <a:grpSpLocks/>
              </p:cNvGrpSpPr>
              <p:nvPr/>
            </p:nvGrpSpPr>
            <p:grpSpPr bwMode="auto">
              <a:xfrm>
                <a:off x="576" y="2352"/>
                <a:ext cx="884" cy="765"/>
                <a:chOff x="521" y="2304"/>
                <a:chExt cx="884" cy="765"/>
              </a:xfrm>
            </p:grpSpPr>
            <p:sp>
              <p:nvSpPr>
                <p:cNvPr id="62488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528" y="2304"/>
                  <a:ext cx="877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A is a null set</a:t>
                  </a:r>
                </a:p>
              </p:txBody>
            </p:sp>
            <p:sp>
              <p:nvSpPr>
                <p:cNvPr id="62489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521" y="2569"/>
                  <a:ext cx="692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f = g a.e.  </a:t>
                  </a:r>
                </a:p>
              </p:txBody>
            </p:sp>
            <p:sp>
              <p:nvSpPr>
                <p:cNvPr id="62490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538" y="2857"/>
                  <a:ext cx="615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600"/>
                    <a:t>f ≤ g a.e.</a:t>
                  </a:r>
                </a:p>
              </p:txBody>
            </p:sp>
          </p:grpSp>
          <p:grpSp>
            <p:nvGrpSpPr>
              <p:cNvPr id="62484" name="Group 32"/>
              <p:cNvGrpSpPr>
                <a:grpSpLocks/>
              </p:cNvGrpSpPr>
              <p:nvPr/>
            </p:nvGrpSpPr>
            <p:grpSpPr bwMode="auto">
              <a:xfrm>
                <a:off x="2352" y="2352"/>
                <a:ext cx="1116" cy="852"/>
                <a:chOff x="2352" y="2304"/>
                <a:chExt cx="1116" cy="852"/>
              </a:xfrm>
            </p:grpSpPr>
            <p:pic>
              <p:nvPicPr>
                <p:cNvPr id="62485" name="Picture 29"/>
                <p:cNvPicPr>
                  <a:picLocks noChangeAspect="1" noChangeArrowheads="1"/>
                </p:cNvPicPr>
                <p:nvPr/>
              </p:nvPicPr>
              <p:blipFill>
                <a:blip r:embed="rId5" cstate="print"/>
                <a:srcRect/>
                <a:stretch>
                  <a:fillRect/>
                </a:stretch>
              </p:blipFill>
              <p:spPr bwMode="auto">
                <a:xfrm>
                  <a:off x="2544" y="2304"/>
                  <a:ext cx="696" cy="26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2486" name="Picture 30"/>
                <p:cNvPicPr>
                  <a:picLocks noChangeAspect="1" noChangeArrowheads="1"/>
                </p:cNvPicPr>
                <p:nvPr/>
              </p:nvPicPr>
              <p:blipFill>
                <a:blip r:embed="rId6" cstate="print"/>
                <a:srcRect/>
                <a:stretch>
                  <a:fillRect/>
                </a:stretch>
              </p:blipFill>
              <p:spPr bwMode="auto">
                <a:xfrm>
                  <a:off x="2352" y="2640"/>
                  <a:ext cx="1116" cy="24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62487" name="Picture 31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2352" y="2928"/>
                  <a:ext cx="1068" cy="2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62477" name="Rectangle 28"/>
            <p:cNvSpPr>
              <a:spLocks noChangeArrowheads="1"/>
            </p:cNvSpPr>
            <p:nvPr/>
          </p:nvSpPr>
          <p:spPr bwMode="auto">
            <a:xfrm>
              <a:off x="3168" y="3216"/>
              <a:ext cx="720" cy="28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8" name="Rectangle 31"/>
            <p:cNvSpPr>
              <a:spLocks noChangeArrowheads="1"/>
            </p:cNvSpPr>
            <p:nvPr/>
          </p:nvSpPr>
          <p:spPr bwMode="auto">
            <a:xfrm>
              <a:off x="2976" y="3552"/>
              <a:ext cx="1104" cy="24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79" name="Rectangle 32"/>
            <p:cNvSpPr>
              <a:spLocks noChangeArrowheads="1"/>
            </p:cNvSpPr>
            <p:nvPr/>
          </p:nvSpPr>
          <p:spPr bwMode="auto">
            <a:xfrm>
              <a:off x="2976" y="3840"/>
              <a:ext cx="1056" cy="240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66B82B3-C808-43EE-AC26-5CDA12C4214F}" type="slidenum">
              <a:rPr lang="en-US" sz="1400"/>
              <a:pPr algn="r"/>
              <a:t>24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2"/>
                </a:solidFill>
                <a:cs typeface="Arial" charset="0"/>
              </a:rPr>
              <a:t>Applications</a:t>
            </a:r>
          </a:p>
        </p:txBody>
      </p:sp>
      <p:sp>
        <p:nvSpPr>
          <p:cNvPr id="64517" name="Text Box 7"/>
          <p:cNvSpPr txBox="1">
            <a:spLocks noChangeArrowheads="1"/>
          </p:cNvSpPr>
          <p:nvPr/>
        </p:nvSpPr>
        <p:spPr bwMode="auto">
          <a:xfrm>
            <a:off x="593725" y="1704975"/>
            <a:ext cx="78644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/>
              <a:t>We prove important properties from the theory of probability, namely, the </a:t>
            </a:r>
            <a:r>
              <a:rPr lang="en-US" sz="1600" dirty="0" err="1">
                <a:solidFill>
                  <a:schemeClr val="hlink"/>
                </a:solidFill>
              </a:rPr>
              <a:t>Chebyshev</a:t>
            </a:r>
            <a:r>
              <a:rPr lang="en-US" sz="1600" dirty="0"/>
              <a:t> and </a:t>
            </a:r>
            <a:r>
              <a:rPr lang="en-US" sz="1600" dirty="0">
                <a:solidFill>
                  <a:schemeClr val="hlink"/>
                </a:solidFill>
              </a:rPr>
              <a:t>Markov</a:t>
            </a:r>
            <a:r>
              <a:rPr lang="en-US" sz="1600" dirty="0"/>
              <a:t> inequalities and the </a:t>
            </a:r>
            <a:r>
              <a:rPr lang="en-US" sz="1600" dirty="0">
                <a:solidFill>
                  <a:schemeClr val="hlink"/>
                </a:solidFill>
              </a:rPr>
              <a:t>Weak Law of Large Numbers</a:t>
            </a:r>
            <a:r>
              <a:rPr lang="en-US" sz="1600" dirty="0"/>
              <a:t>.</a:t>
            </a:r>
          </a:p>
        </p:txBody>
      </p:sp>
      <p:sp>
        <p:nvSpPr>
          <p:cNvPr id="64518" name="Text Box 8"/>
          <p:cNvSpPr txBox="1">
            <a:spLocks noChangeArrowheads="1"/>
          </p:cNvSpPr>
          <p:nvPr/>
        </p:nvSpPr>
        <p:spPr bwMode="auto">
          <a:xfrm>
            <a:off x="609600" y="2921000"/>
            <a:ext cx="78486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Provide estimates of tail probabilities.</a:t>
            </a:r>
          </a:p>
          <a:p>
            <a:endParaRPr lang="en-US" sz="1000" dirty="0"/>
          </a:p>
          <a:p>
            <a:pPr>
              <a:buFontTx/>
              <a:buChar char="•"/>
            </a:pPr>
            <a:r>
              <a:rPr lang="en-US" sz="1600" dirty="0"/>
              <a:t> The </a:t>
            </a:r>
            <a:r>
              <a:rPr lang="en-US" sz="1600" dirty="0" err="1"/>
              <a:t>Chebyshev</a:t>
            </a:r>
            <a:r>
              <a:rPr lang="en-US" sz="1600" dirty="0"/>
              <a:t> inequality guarantees that nearly all values are close to the mean.</a:t>
            </a:r>
          </a:p>
          <a:p>
            <a:endParaRPr lang="en-US" sz="1000" dirty="0"/>
          </a:p>
          <a:p>
            <a:pPr>
              <a:buFontTx/>
              <a:buChar char="•"/>
            </a:pPr>
            <a:r>
              <a:rPr lang="en-US" sz="1600" dirty="0"/>
              <a:t> The Markov inequality provides loose yet useful bounds for the </a:t>
            </a:r>
            <a:r>
              <a:rPr lang="en-US" sz="1600" dirty="0" smtClean="0"/>
              <a:t>CDF.</a:t>
            </a:r>
            <a:endParaRPr lang="en-US" sz="1600" dirty="0"/>
          </a:p>
          <a:p>
            <a:pPr>
              <a:buFontTx/>
              <a:buChar char="•"/>
            </a:pPr>
            <a:endParaRPr lang="en-US" sz="1000" dirty="0"/>
          </a:p>
          <a:p>
            <a:pPr>
              <a:buFontTx/>
              <a:buChar char="•"/>
            </a:pPr>
            <a:r>
              <a:rPr lang="en-US" sz="1600" dirty="0"/>
              <a:t> The WLLN is used in a multitude of fields. It is used, for instance, to prove the Asymptotic </a:t>
            </a:r>
            <a:r>
              <a:rPr lang="en-US" sz="1600" dirty="0" err="1"/>
              <a:t>Equipartition</a:t>
            </a:r>
            <a:r>
              <a:rPr lang="en-US" sz="1600" dirty="0"/>
              <a:t> Property, a fundamental concept in information theory.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504886D-229C-4B6D-86D7-F8F5ACCFF696}" type="slidenum">
              <a:rPr lang="en-US" sz="1400"/>
              <a:pPr algn="r"/>
              <a:t>25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2"/>
                </a:solidFill>
                <a:cs typeface="Arial" charset="0"/>
              </a:rPr>
              <a:t>Applications</a:t>
            </a: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593725" y="1560513"/>
            <a:ext cx="8093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Let </a:t>
            </a:r>
            <a:r>
              <a:rPr lang="en-US" sz="1600" i="1"/>
              <a:t>X</a:t>
            </a:r>
            <a:r>
              <a:rPr lang="en-US" sz="1600"/>
              <a:t> be a random variable with expectation </a:t>
            </a:r>
            <a:r>
              <a:rPr lang="en-US" sz="1600" i="1"/>
              <a:t>m</a:t>
            </a:r>
            <a:r>
              <a:rPr lang="en-US" sz="1600"/>
              <a:t> and finite variance </a:t>
            </a:r>
            <a:r>
              <a:rPr lang="el-GR" sz="1600" i="1"/>
              <a:t>σ</a:t>
            </a:r>
            <a:r>
              <a:rPr lang="en-US" sz="1600" i="1" baseline="30000"/>
              <a:t>2</a:t>
            </a:r>
            <a:r>
              <a:rPr lang="en-US" sz="1600"/>
              <a:t>. Then for all </a:t>
            </a:r>
            <a:r>
              <a:rPr lang="en-US" sz="1600" i="1"/>
              <a:t>k</a:t>
            </a:r>
            <a:r>
              <a:rPr lang="en-US" sz="1600"/>
              <a:t> &gt; </a:t>
            </a:r>
            <a:r>
              <a:rPr lang="en-US" sz="1600" i="1"/>
              <a:t>0</a:t>
            </a:r>
            <a:r>
              <a:rPr lang="en-US" sz="1600"/>
              <a:t>,</a:t>
            </a:r>
          </a:p>
        </p:txBody>
      </p:sp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79450" y="2514600"/>
            <a:ext cx="2124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Chebyshev Inequality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685800" y="3505200"/>
            <a:ext cx="1776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Markov Inequality</a:t>
            </a:r>
          </a:p>
        </p:txBody>
      </p:sp>
      <p:sp>
        <p:nvSpPr>
          <p:cNvPr id="66568" name="Text Box 30"/>
          <p:cNvSpPr txBox="1">
            <a:spLocks noChangeArrowheads="1"/>
          </p:cNvSpPr>
          <p:nvPr/>
        </p:nvSpPr>
        <p:spPr bwMode="auto">
          <a:xfrm>
            <a:off x="593725" y="4829175"/>
            <a:ext cx="809307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Theorem: Let </a:t>
            </a:r>
            <a:r>
              <a:rPr lang="en-US" sz="1600" b="1" i="1"/>
              <a:t>(S</a:t>
            </a:r>
            <a:r>
              <a:rPr lang="en-US" sz="1600"/>
              <a:t>,</a:t>
            </a:r>
            <a:r>
              <a:rPr lang="en-US" sz="1600" b="1" i="1"/>
              <a:t>A</a:t>
            </a:r>
            <a:r>
              <a:rPr lang="en-US" sz="1600"/>
              <a:t>,</a:t>
            </a:r>
            <a:r>
              <a:rPr lang="en-US" sz="1600" b="1" i="1"/>
              <a:t>µ)</a:t>
            </a:r>
            <a:r>
              <a:rPr lang="en-US" sz="1600"/>
              <a:t> be a measure space and </a:t>
            </a:r>
            <a:r>
              <a:rPr lang="en-US" sz="1600" b="1"/>
              <a:t>f</a:t>
            </a:r>
            <a:r>
              <a:rPr lang="en-US" sz="1600"/>
              <a:t> a measurable function defined on </a:t>
            </a:r>
            <a:r>
              <a:rPr lang="en-US" sz="1600" b="1" i="1"/>
              <a:t>S</a:t>
            </a:r>
            <a:r>
              <a:rPr lang="en-US" sz="1600"/>
              <a:t>. Then for any non-negative function </a:t>
            </a:r>
            <a:r>
              <a:rPr lang="en-US" sz="1600" b="1"/>
              <a:t>g</a:t>
            </a:r>
            <a:r>
              <a:rPr lang="en-US" sz="1600"/>
              <a:t>, non-decreasing on the range of </a:t>
            </a:r>
            <a:r>
              <a:rPr lang="en-US" sz="1600" b="1"/>
              <a:t>f</a:t>
            </a:r>
            <a:r>
              <a:rPr lang="en-US" sz="1600"/>
              <a:t>, then for all </a:t>
            </a:r>
            <a:r>
              <a:rPr lang="en-US" sz="1600" i="1"/>
              <a:t>t&gt;0,</a:t>
            </a:r>
          </a:p>
        </p:txBody>
      </p:sp>
      <p:grpSp>
        <p:nvGrpSpPr>
          <p:cNvPr id="66569" name="Group 16"/>
          <p:cNvGrpSpPr>
            <a:grpSpLocks/>
          </p:cNvGrpSpPr>
          <p:nvPr/>
        </p:nvGrpSpPr>
        <p:grpSpPr bwMode="auto">
          <a:xfrm>
            <a:off x="4419600" y="2362200"/>
            <a:ext cx="2381250" cy="685800"/>
            <a:chOff x="2784" y="1488"/>
            <a:chExt cx="1500" cy="432"/>
          </a:xfrm>
        </p:grpSpPr>
        <p:pic>
          <p:nvPicPr>
            <p:cNvPr id="6657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84" y="1488"/>
              <a:ext cx="1500" cy="4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7" name="Rectangle 13"/>
            <p:cNvSpPr>
              <a:spLocks noChangeArrowheads="1"/>
            </p:cNvSpPr>
            <p:nvPr/>
          </p:nvSpPr>
          <p:spPr bwMode="auto">
            <a:xfrm>
              <a:off x="2784" y="1488"/>
              <a:ext cx="1488" cy="432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570" name="Group 17"/>
          <p:cNvGrpSpPr>
            <a:grpSpLocks/>
          </p:cNvGrpSpPr>
          <p:nvPr/>
        </p:nvGrpSpPr>
        <p:grpSpPr bwMode="auto">
          <a:xfrm>
            <a:off x="4648200" y="3352800"/>
            <a:ext cx="2076450" cy="628650"/>
            <a:chOff x="2928" y="2112"/>
            <a:chExt cx="1308" cy="396"/>
          </a:xfrm>
        </p:grpSpPr>
        <p:pic>
          <p:nvPicPr>
            <p:cNvPr id="66574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28" y="2112"/>
              <a:ext cx="1308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5" name="Rectangle 14"/>
            <p:cNvSpPr>
              <a:spLocks noChangeArrowheads="1"/>
            </p:cNvSpPr>
            <p:nvPr/>
          </p:nvSpPr>
          <p:spPr bwMode="auto">
            <a:xfrm>
              <a:off x="2928" y="2112"/>
              <a:ext cx="1296" cy="38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6571" name="Group 18"/>
          <p:cNvGrpSpPr>
            <a:grpSpLocks/>
          </p:cNvGrpSpPr>
          <p:nvPr/>
        </p:nvGrpSpPr>
        <p:grpSpPr bwMode="auto">
          <a:xfrm>
            <a:off x="2590800" y="5638800"/>
            <a:ext cx="3962400" cy="609600"/>
            <a:chOff x="1632" y="3552"/>
            <a:chExt cx="2496" cy="384"/>
          </a:xfrm>
        </p:grpSpPr>
        <p:pic>
          <p:nvPicPr>
            <p:cNvPr id="66572" name="Picture 3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32" y="3552"/>
              <a:ext cx="247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6573" name="Rectangle 15"/>
            <p:cNvSpPr>
              <a:spLocks noChangeArrowheads="1"/>
            </p:cNvSpPr>
            <p:nvPr/>
          </p:nvSpPr>
          <p:spPr bwMode="auto">
            <a:xfrm>
              <a:off x="1632" y="3552"/>
              <a:ext cx="2496" cy="384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1A6961A-5A69-4A9B-BC6E-CF6E3C3AA182}" type="slidenum">
              <a:rPr lang="en-US" sz="1400"/>
              <a:pPr algn="r"/>
              <a:t>26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2"/>
                </a:solidFill>
                <a:cs typeface="Arial" charset="0"/>
              </a:rPr>
              <a:t>Applications</a:t>
            </a:r>
          </a:p>
        </p:txBody>
      </p:sp>
      <p:sp>
        <p:nvSpPr>
          <p:cNvPr id="68613" name="Text Box 7"/>
          <p:cNvSpPr txBox="1">
            <a:spLocks noChangeArrowheads="1"/>
          </p:cNvSpPr>
          <p:nvPr/>
        </p:nvSpPr>
        <p:spPr bwMode="auto">
          <a:xfrm>
            <a:off x="685800" y="4267200"/>
            <a:ext cx="8077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solidFill>
                  <a:schemeClr val="hlink"/>
                </a:solidFill>
              </a:rPr>
              <a:t>Weak Law of Large Numbers</a:t>
            </a:r>
          </a:p>
          <a:p>
            <a:r>
              <a:rPr lang="en-US" sz="1600"/>
              <a:t>Let X</a:t>
            </a:r>
            <a:r>
              <a:rPr lang="en-US" sz="1600" baseline="-25000"/>
              <a:t>1</a:t>
            </a:r>
            <a:r>
              <a:rPr lang="en-US" sz="1600"/>
              <a:t>,X</a:t>
            </a:r>
            <a:r>
              <a:rPr lang="en-US" sz="1600" baseline="-25000"/>
              <a:t>2</a:t>
            </a:r>
            <a:r>
              <a:rPr lang="en-US" sz="1600"/>
              <a:t>,… be a sequence of iid random variables with finite expectation m. Let 		           ,  then for any          ,</a:t>
            </a:r>
          </a:p>
        </p:txBody>
      </p:sp>
      <p:pic>
        <p:nvPicPr>
          <p:cNvPr id="68614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81400" y="4800600"/>
            <a:ext cx="552450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5" name="Text Box 10"/>
          <p:cNvSpPr txBox="1">
            <a:spLocks noChangeArrowheads="1"/>
          </p:cNvSpPr>
          <p:nvPr/>
        </p:nvSpPr>
        <p:spPr bwMode="auto">
          <a:xfrm>
            <a:off x="679450" y="1447800"/>
            <a:ext cx="3614738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Chebyshev Inequality</a:t>
            </a:r>
          </a:p>
          <a:p>
            <a:endParaRPr lang="en-US" sz="800"/>
          </a:p>
          <a:p>
            <a:pPr lvl="1">
              <a:buFontTx/>
              <a:buChar char="•"/>
            </a:pPr>
            <a:r>
              <a:rPr lang="en-US" sz="1600"/>
              <a:t> </a:t>
            </a:r>
            <a:r>
              <a:rPr lang="en-US" sz="1600" i="1"/>
              <a:t>t = k </a:t>
            </a:r>
            <a:r>
              <a:rPr lang="el-GR" sz="1600" i="1"/>
              <a:t>σ</a:t>
            </a:r>
            <a:endParaRPr lang="en-US" sz="1600" i="1"/>
          </a:p>
          <a:p>
            <a:pPr lvl="1">
              <a:buFontTx/>
              <a:buChar char="•"/>
            </a:pPr>
            <a:r>
              <a:rPr lang="en-US" sz="1600"/>
              <a:t> </a:t>
            </a:r>
            <a:r>
              <a:rPr lang="en-US" sz="1600" b="1"/>
              <a:t>f</a:t>
            </a:r>
            <a:r>
              <a:rPr lang="en-US" sz="1600"/>
              <a:t> = </a:t>
            </a:r>
            <a:r>
              <a:rPr lang="en-US" sz="1600" i="1"/>
              <a:t>|X-m|</a:t>
            </a:r>
          </a:p>
          <a:p>
            <a:pPr lvl="1">
              <a:buFontTx/>
              <a:buChar char="•"/>
            </a:pPr>
            <a:r>
              <a:rPr lang="en-US" sz="1600"/>
              <a:t> </a:t>
            </a:r>
            <a:r>
              <a:rPr lang="en-US" sz="1600" b="1" i="1"/>
              <a:t>g</a:t>
            </a:r>
            <a:r>
              <a:rPr lang="en-US" sz="1600" i="1"/>
              <a:t>(t) = t</a:t>
            </a:r>
            <a:r>
              <a:rPr lang="en-US" sz="1600" i="1" baseline="30000"/>
              <a:t>2</a:t>
            </a:r>
            <a:r>
              <a:rPr lang="en-US" sz="1600"/>
              <a:t> if t ≥ 0 and 0 otherwise.</a:t>
            </a:r>
          </a:p>
        </p:txBody>
      </p:sp>
      <p:sp>
        <p:nvSpPr>
          <p:cNvPr id="68616" name="Text Box 11"/>
          <p:cNvSpPr txBox="1">
            <a:spLocks noChangeArrowheads="1"/>
          </p:cNvSpPr>
          <p:nvPr/>
        </p:nvSpPr>
        <p:spPr bwMode="auto">
          <a:xfrm>
            <a:off x="685800" y="2847975"/>
            <a:ext cx="353695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Markov Inequality</a:t>
            </a:r>
          </a:p>
          <a:p>
            <a:endParaRPr lang="en-US" sz="800"/>
          </a:p>
          <a:p>
            <a:pPr lvl="1">
              <a:buFontTx/>
              <a:buChar char="•"/>
            </a:pPr>
            <a:r>
              <a:rPr lang="en-US" sz="1600"/>
              <a:t> </a:t>
            </a:r>
            <a:r>
              <a:rPr lang="en-US" sz="1600" i="1"/>
              <a:t>t = k</a:t>
            </a:r>
          </a:p>
          <a:p>
            <a:pPr lvl="1">
              <a:buFontTx/>
              <a:buChar char="•"/>
            </a:pPr>
            <a:r>
              <a:rPr lang="en-US" sz="1600"/>
              <a:t> </a:t>
            </a:r>
            <a:r>
              <a:rPr lang="en-US" sz="1600" b="1" i="1"/>
              <a:t>f</a:t>
            </a:r>
            <a:r>
              <a:rPr lang="en-US" sz="1600" i="1"/>
              <a:t> = |X|</a:t>
            </a:r>
          </a:p>
          <a:p>
            <a:pPr lvl="1">
              <a:buFontTx/>
              <a:buChar char="•"/>
            </a:pPr>
            <a:r>
              <a:rPr lang="en-US" sz="1600"/>
              <a:t> </a:t>
            </a:r>
            <a:r>
              <a:rPr lang="en-US" sz="1600" b="1" i="1"/>
              <a:t>g</a:t>
            </a:r>
            <a:r>
              <a:rPr lang="en-US" sz="1600" i="1"/>
              <a:t>(t) = t</a:t>
            </a:r>
            <a:r>
              <a:rPr lang="en-US" sz="1600"/>
              <a:t> if </a:t>
            </a:r>
            <a:r>
              <a:rPr lang="en-US" sz="1600" i="1"/>
              <a:t>t ≥ 0</a:t>
            </a:r>
            <a:r>
              <a:rPr lang="en-US" sz="1600"/>
              <a:t> and </a:t>
            </a:r>
            <a:r>
              <a:rPr lang="en-US" sz="1600" i="1"/>
              <a:t>0</a:t>
            </a:r>
            <a:r>
              <a:rPr lang="en-US" sz="1600"/>
              <a:t> otherwise.</a:t>
            </a:r>
          </a:p>
        </p:txBody>
      </p:sp>
      <p:sp>
        <p:nvSpPr>
          <p:cNvPr id="68617" name="Text Box 12"/>
          <p:cNvSpPr txBox="1">
            <a:spLocks noChangeArrowheads="1"/>
          </p:cNvSpPr>
          <p:nvPr/>
        </p:nvSpPr>
        <p:spPr bwMode="auto">
          <a:xfrm>
            <a:off x="1008063" y="6140450"/>
            <a:ext cx="66881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Proof: Chebyshev inequality, Properties of the Expectation and Variance</a:t>
            </a:r>
          </a:p>
        </p:txBody>
      </p:sp>
      <p:grpSp>
        <p:nvGrpSpPr>
          <p:cNvPr id="68618" name="Group 14"/>
          <p:cNvGrpSpPr>
            <a:grpSpLocks/>
          </p:cNvGrpSpPr>
          <p:nvPr/>
        </p:nvGrpSpPr>
        <p:grpSpPr bwMode="auto">
          <a:xfrm>
            <a:off x="3048000" y="5334000"/>
            <a:ext cx="2590800" cy="533400"/>
            <a:chOff x="1920" y="3360"/>
            <a:chExt cx="1632" cy="336"/>
          </a:xfrm>
        </p:grpSpPr>
        <p:pic>
          <p:nvPicPr>
            <p:cNvPr id="68622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20" y="3360"/>
              <a:ext cx="1632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23" name="Rectangle 13"/>
            <p:cNvSpPr>
              <a:spLocks noChangeArrowheads="1"/>
            </p:cNvSpPr>
            <p:nvPr/>
          </p:nvSpPr>
          <p:spPr bwMode="auto">
            <a:xfrm>
              <a:off x="1920" y="3360"/>
              <a:ext cx="1632" cy="336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8619" name="Group 16"/>
          <p:cNvGrpSpPr>
            <a:grpSpLocks/>
          </p:cNvGrpSpPr>
          <p:nvPr/>
        </p:nvGrpSpPr>
        <p:grpSpPr bwMode="auto">
          <a:xfrm>
            <a:off x="762000" y="4800600"/>
            <a:ext cx="1543050" cy="457200"/>
            <a:chOff x="480" y="3024"/>
            <a:chExt cx="972" cy="288"/>
          </a:xfrm>
        </p:grpSpPr>
        <p:pic>
          <p:nvPicPr>
            <p:cNvPr id="68620" name="Picture 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80" y="3024"/>
              <a:ext cx="972" cy="2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621" name="Rectangle 15"/>
            <p:cNvSpPr>
              <a:spLocks noChangeArrowheads="1"/>
            </p:cNvSpPr>
            <p:nvPr/>
          </p:nvSpPr>
          <p:spPr bwMode="auto">
            <a:xfrm>
              <a:off x="480" y="3024"/>
              <a:ext cx="960" cy="288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FAFC31D-E9B3-4D67-88B4-8565AB26BEFB}" type="slidenum">
              <a:rPr lang="en-US" sz="1400"/>
              <a:pPr algn="r"/>
              <a:t>27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2"/>
                </a:solidFill>
                <a:cs typeface="Arial" charset="0"/>
              </a:rPr>
              <a:t>Conclusion</a:t>
            </a:r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974725" y="1447800"/>
            <a:ext cx="612058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Measure Theory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Borel Sigma Algebra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Properties of real-valued measurable functions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Lebesgue Integration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Properties of Lebesgue Integral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Classical inequalities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Weak Law of Large Numbers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Formalization required more than </a:t>
            </a:r>
            <a:r>
              <a:rPr lang="en-US" sz="1600" dirty="0">
                <a:solidFill>
                  <a:srgbClr val="FF0000"/>
                </a:solidFill>
              </a:rPr>
              <a:t>7000</a:t>
            </a:r>
            <a:r>
              <a:rPr lang="en-US" sz="1600" dirty="0"/>
              <a:t> lines of code.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Only </a:t>
            </a:r>
            <a:r>
              <a:rPr lang="en-US" sz="1600" dirty="0">
                <a:solidFill>
                  <a:srgbClr val="FF0000"/>
                </a:solidFill>
              </a:rPr>
              <a:t>250</a:t>
            </a:r>
            <a:r>
              <a:rPr lang="en-US" sz="1600" dirty="0"/>
              <a:t> lines to verify the properties of the applications section</a:t>
            </a:r>
          </a:p>
          <a:p>
            <a:endParaRPr lang="en-US" sz="1600" dirty="0"/>
          </a:p>
          <a:p>
            <a:pPr>
              <a:buFontTx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 ~400</a:t>
            </a:r>
            <a:r>
              <a:rPr lang="en-US" sz="1600" dirty="0"/>
              <a:t> man hours.</a:t>
            </a:r>
          </a:p>
          <a:p>
            <a:r>
              <a:rPr lang="en-US" sz="16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07356F9-3393-4004-BC02-B22C6E82394A}" type="slidenum">
              <a:rPr lang="en-US" sz="1400"/>
              <a:pPr algn="r"/>
              <a:t>28</a:t>
            </a:fld>
            <a:endParaRPr lang="en-US" sz="140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2"/>
                </a:solidFill>
                <a:cs typeface="Arial" charset="0"/>
              </a:rPr>
              <a:t>Ongoing and Future Work</a:t>
            </a:r>
          </a:p>
        </p:txBody>
      </p:sp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762000" y="2133600"/>
            <a:ext cx="333604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1600" dirty="0"/>
              <a:t> Radon </a:t>
            </a:r>
            <a:r>
              <a:rPr lang="en-US" sz="1600" dirty="0" err="1"/>
              <a:t>Nikodym</a:t>
            </a:r>
            <a:r>
              <a:rPr lang="en-US" sz="1600" dirty="0"/>
              <a:t> Theorem</a:t>
            </a:r>
          </a:p>
          <a:p>
            <a:pPr>
              <a:buFontTx/>
              <a:buChar char="•"/>
            </a:pPr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Asymptotic </a:t>
            </a:r>
            <a:r>
              <a:rPr lang="en-US" sz="1600" dirty="0" err="1"/>
              <a:t>Equipartition</a:t>
            </a:r>
            <a:r>
              <a:rPr lang="en-US" sz="1600" dirty="0"/>
              <a:t> Property</a:t>
            </a:r>
          </a:p>
          <a:p>
            <a:pPr>
              <a:buFontTx/>
              <a:buChar char="•"/>
            </a:pPr>
            <a:endParaRPr lang="en-US" sz="1600" dirty="0"/>
          </a:p>
          <a:p>
            <a:pPr>
              <a:buFontTx/>
              <a:buChar char="•"/>
            </a:pPr>
            <a:r>
              <a:rPr lang="en-US" sz="1600" dirty="0"/>
              <a:t> Source Coding Theorem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EE0FB95-2A31-4139-96A7-4DC15E05E99F}" type="slidenum">
              <a:rPr lang="en-US" sz="1400"/>
              <a:pPr algn="r"/>
              <a:t>29</a:t>
            </a:fld>
            <a:endParaRPr lang="en-US" sz="1400"/>
          </a:p>
        </p:txBody>
      </p:sp>
      <p:sp>
        <p:nvSpPr>
          <p:cNvPr id="76802" name="Rectangle 6"/>
          <p:cNvSpPr>
            <a:spLocks noChangeArrowheads="1"/>
          </p:cNvSpPr>
          <p:nvPr/>
        </p:nvSpPr>
        <p:spPr bwMode="auto">
          <a:xfrm>
            <a:off x="3048000" y="2514600"/>
            <a:ext cx="291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chemeClr val="hlink"/>
                </a:solidFill>
              </a:rPr>
              <a:t>http://hvg.ece.concordia.ca</a:t>
            </a:r>
            <a:endParaRPr lang="en-US">
              <a:solidFill>
                <a:schemeClr val="hlink"/>
              </a:solidFill>
            </a:endParaRPr>
          </a:p>
        </p:txBody>
      </p:sp>
      <p:pic>
        <p:nvPicPr>
          <p:cNvPr id="5" name="Picture 6" descr="logo_new-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200400"/>
            <a:ext cx="34385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/>
          </p:cNvSpPr>
          <p:nvPr/>
        </p:nvSpPr>
        <p:spPr bwMode="auto">
          <a:xfrm>
            <a:off x="441325" y="1103312"/>
            <a:ext cx="8229600" cy="762001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2"/>
                </a:solidFill>
                <a:cs typeface="Arial" charset="0"/>
              </a:rPr>
              <a:t>Thank 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5800BEB-4586-480F-84F0-91E160A4D114}" type="slidenum">
              <a:rPr lang="en-US" sz="1400"/>
              <a:pPr algn="r"/>
              <a:t>3</a:t>
            </a:fld>
            <a:endParaRPr lang="en-US" sz="1400"/>
          </a:p>
        </p:txBody>
      </p:sp>
      <p:sp>
        <p:nvSpPr>
          <p:cNvPr id="19458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Fundamental concept in many mathematical theories</a:t>
            </a:r>
            <a:endParaRPr lang="en-US" sz="1600" dirty="0" smtClean="0"/>
          </a:p>
          <a:p>
            <a:pPr lvl="1" eaLnBrk="1" hangingPunct="1"/>
            <a:r>
              <a:rPr lang="en-US" sz="1600" dirty="0" smtClean="0"/>
              <a:t>Real Analysis</a:t>
            </a:r>
          </a:p>
          <a:p>
            <a:pPr lvl="1" eaLnBrk="1" hangingPunct="1"/>
            <a:r>
              <a:rPr lang="en-US" sz="1600" dirty="0" smtClean="0"/>
              <a:t>Probability theory</a:t>
            </a:r>
          </a:p>
          <a:p>
            <a:pPr lvl="1" eaLnBrk="1" hangingPunct="1"/>
            <a:r>
              <a:rPr lang="en-US" sz="1600" dirty="0" smtClean="0"/>
              <a:t>Information </a:t>
            </a:r>
            <a:r>
              <a:rPr lang="en-US" sz="1600" dirty="0" smtClean="0"/>
              <a:t>theory</a:t>
            </a:r>
            <a:endParaRPr lang="en-US" sz="1600" dirty="0" smtClean="0"/>
          </a:p>
          <a:p>
            <a:pPr eaLnBrk="1" hangingPunct="1"/>
            <a:endParaRPr lang="en-US" sz="1000" dirty="0" smtClean="0"/>
          </a:p>
          <a:p>
            <a:pPr eaLnBrk="1" hangingPunct="1"/>
            <a:r>
              <a:rPr lang="en-US" sz="1800" dirty="0" smtClean="0"/>
              <a:t>Model </a:t>
            </a:r>
            <a:r>
              <a:rPr lang="en-US" sz="1800" dirty="0" smtClean="0"/>
              <a:t>and reason about continuous and unpredictable components of physical systems.</a:t>
            </a:r>
          </a:p>
        </p:txBody>
      </p:sp>
      <p:grpSp>
        <p:nvGrpSpPr>
          <p:cNvPr id="19459" name="Group 18"/>
          <p:cNvGrpSpPr>
            <a:grpSpLocks/>
          </p:cNvGrpSpPr>
          <p:nvPr/>
        </p:nvGrpSpPr>
        <p:grpSpPr bwMode="auto">
          <a:xfrm>
            <a:off x="2133600" y="3429000"/>
            <a:ext cx="5105400" cy="3124200"/>
            <a:chOff x="1828800" y="2971800"/>
            <a:chExt cx="5562600" cy="3505200"/>
          </a:xfrm>
        </p:grpSpPr>
        <p:sp>
          <p:nvSpPr>
            <p:cNvPr id="9" name="Rounded Rectangle 8"/>
            <p:cNvSpPr/>
            <p:nvPr/>
          </p:nvSpPr>
          <p:spPr>
            <a:xfrm>
              <a:off x="2743793" y="2971800"/>
              <a:ext cx="3428194" cy="53254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Lebesgue Integral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828800" y="3886200"/>
              <a:ext cx="2362200" cy="167640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Probability theory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 </a:t>
              </a:r>
              <a:r>
                <a:rPr lang="en-US" sz="1600" dirty="0">
                  <a:solidFill>
                    <a:schemeClr val="tx1"/>
                  </a:solidFill>
                </a:rPr>
                <a:t>Expectation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 Variance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 Density functions</a:t>
              </a: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3200424" y="3580935"/>
              <a:ext cx="76105" cy="2297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5639251" y="3580935"/>
              <a:ext cx="76105" cy="22976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953000" y="3886200"/>
              <a:ext cx="2438400" cy="1676400"/>
            </a:xfrm>
            <a:prstGeom prst="round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Information theory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sz="1600" dirty="0">
                  <a:solidFill>
                    <a:schemeClr val="tx1"/>
                  </a:solidFill>
                </a:rPr>
                <a:t>Entropy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 Relative Entropy</a:t>
              </a:r>
            </a:p>
            <a:p>
              <a:pPr>
                <a:buFont typeface="Arial" pitchFamily="34" charset="0"/>
                <a:buChar char="•"/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 KL divergence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437642" y="5944452"/>
              <a:ext cx="4114872" cy="532548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tx1"/>
                  </a:solidFill>
                </a:rPr>
                <a:t>Physical systems</a:t>
              </a:r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3276529" y="5638104"/>
              <a:ext cx="76105" cy="22976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5715356" y="5638104"/>
              <a:ext cx="76105" cy="22976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1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1"/>
                </a:solidFill>
                <a:cs typeface="Arial" charset="0"/>
              </a:rPr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96D6524-3570-46D2-A52B-F441FFEC8B5D}" type="slidenum">
              <a:rPr lang="en-US" sz="1400"/>
              <a:pPr algn="r"/>
              <a:t>4</a:t>
            </a:fld>
            <a:endParaRPr lang="en-US" sz="1400"/>
          </a:p>
        </p:txBody>
      </p:sp>
      <p:sp>
        <p:nvSpPr>
          <p:cNvPr id="21506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6764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Advantages of the Lebesgue integral</a:t>
            </a:r>
          </a:p>
          <a:p>
            <a:pPr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Handles a larger class of functions</a:t>
            </a:r>
          </a:p>
          <a:p>
            <a:pPr lvl="1" eaLnBrk="1" hangingPunct="1"/>
            <a:r>
              <a:rPr lang="en-US" sz="1600" dirty="0" smtClean="0"/>
              <a:t>Better behavior for interchanging limits and integrals</a:t>
            </a:r>
          </a:p>
          <a:p>
            <a:pPr lvl="1" eaLnBrk="1" hangingPunct="1"/>
            <a:r>
              <a:rPr lang="en-US" sz="1600" dirty="0" smtClean="0"/>
              <a:t>Unified definition for discrete and continuous cases</a:t>
            </a:r>
          </a:p>
          <a:p>
            <a:pPr lvl="1" eaLnBrk="1" hangingPunct="1"/>
            <a:r>
              <a:rPr lang="en-US" sz="1600" dirty="0" smtClean="0"/>
              <a:t>Defined for arbitrary measures</a:t>
            </a:r>
          </a:p>
        </p:txBody>
      </p:sp>
      <p:grpSp>
        <p:nvGrpSpPr>
          <p:cNvPr id="21507" name="Group 18"/>
          <p:cNvGrpSpPr>
            <a:grpSpLocks/>
          </p:cNvGrpSpPr>
          <p:nvPr/>
        </p:nvGrpSpPr>
        <p:grpSpPr bwMode="auto">
          <a:xfrm>
            <a:off x="2057400" y="3200400"/>
            <a:ext cx="4876800" cy="3657600"/>
            <a:chOff x="1200" y="1824"/>
            <a:chExt cx="3072" cy="2304"/>
          </a:xfrm>
        </p:grpSpPr>
        <p:pic>
          <p:nvPicPr>
            <p:cNvPr id="21511" name="Picture 15" descr="Image:RandLintegrals.sv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00" y="1824"/>
              <a:ext cx="3072" cy="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512" name="Text Box 16"/>
            <p:cNvSpPr txBox="1">
              <a:spLocks noChangeArrowheads="1"/>
            </p:cNvSpPr>
            <p:nvPr/>
          </p:nvSpPr>
          <p:spPr bwMode="auto">
            <a:xfrm>
              <a:off x="1680" y="3820"/>
              <a:ext cx="224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Lebesgue Integral: partition the range</a:t>
              </a:r>
            </a:p>
          </p:txBody>
        </p:sp>
        <p:sp>
          <p:nvSpPr>
            <p:cNvPr id="21513" name="Text Box 17"/>
            <p:cNvSpPr txBox="1">
              <a:spLocks noChangeArrowheads="1"/>
            </p:cNvSpPr>
            <p:nvPr/>
          </p:nvSpPr>
          <p:spPr bwMode="auto">
            <a:xfrm>
              <a:off x="1680" y="2736"/>
              <a:ext cx="22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/>
                <a:t>Reimann Integral: partition the domain</a:t>
              </a:r>
            </a:p>
          </p:txBody>
        </p:sp>
      </p:grp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>
                <a:solidFill>
                  <a:schemeClr val="tx2"/>
                </a:solidFill>
                <a:cs typeface="Arial" charset="0"/>
              </a:rPr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5F05EBC-C46E-4D49-A2CE-27561C67A1E7}" type="slidenum">
              <a:rPr lang="en-US" sz="1400"/>
              <a:pPr algn="r"/>
              <a:t>5</a:t>
            </a:fld>
            <a:endParaRPr lang="en-US" sz="1400"/>
          </a:p>
        </p:txBody>
      </p:sp>
      <p:sp>
        <p:nvSpPr>
          <p:cNvPr id="23554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 eaLnBrk="1" hangingPunct="1"/>
            <a:r>
              <a:rPr lang="en-US" sz="1800" dirty="0" err="1" smtClean="0"/>
              <a:t>Hurd</a:t>
            </a:r>
            <a:r>
              <a:rPr lang="en-US" sz="1800" dirty="0" smtClean="0"/>
              <a:t> (</a:t>
            </a:r>
            <a:r>
              <a:rPr lang="en-US" sz="1600" dirty="0" smtClean="0"/>
              <a:t>PhD Thesis, Cambridge UK</a:t>
            </a:r>
            <a:r>
              <a:rPr lang="en-US" sz="1800" dirty="0" smtClean="0"/>
              <a:t>)</a:t>
            </a:r>
          </a:p>
          <a:p>
            <a:pPr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Formalization of measure theory in HOL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A measure space is a pair (</a:t>
            </a:r>
            <a:r>
              <a:rPr lang="en-US" sz="1600" b="1" i="1" dirty="0" smtClean="0"/>
              <a:t>A</a:t>
            </a:r>
            <a:r>
              <a:rPr lang="en-US" sz="1600" dirty="0" smtClean="0"/>
              <a:t>,</a:t>
            </a:r>
            <a:r>
              <a:rPr lang="en-US" sz="1600" b="1" dirty="0" smtClean="0"/>
              <a:t>µ</a:t>
            </a:r>
            <a:r>
              <a:rPr lang="en-US" sz="1600" dirty="0" smtClean="0"/>
              <a:t>)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The space is implicitly the universal set of the appropriate type.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Restriction of the measure spaces that can be constructed.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To apply the formalization for an arbitrary space X, a new HOL type should be defined as well as operations on this type and their properties must be proven.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Considerable effort that needs to be done for every space of interest.</a:t>
            </a: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Related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CBEDAC1-C948-4DE0-AA03-05E42CA31DE1}" type="slidenum">
              <a:rPr lang="en-US" sz="1400"/>
              <a:pPr algn="r"/>
              <a:t>6</a:t>
            </a:fld>
            <a:endParaRPr lang="en-US" sz="1400"/>
          </a:p>
        </p:txBody>
      </p:sp>
      <p:sp>
        <p:nvSpPr>
          <p:cNvPr id="25602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9624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Richter (</a:t>
            </a:r>
            <a:r>
              <a:rPr lang="en-US" sz="1600" dirty="0" smtClean="0"/>
              <a:t>TPHOLs'08</a:t>
            </a:r>
            <a:r>
              <a:rPr lang="en-US" sz="1800" dirty="0" smtClean="0"/>
              <a:t>)</a:t>
            </a:r>
          </a:p>
          <a:p>
            <a:pPr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Formalized measure theory in Isabel/HOL based on </a:t>
            </a:r>
            <a:r>
              <a:rPr lang="en-US" sz="1600" dirty="0" err="1" smtClean="0"/>
              <a:t>Hurd</a:t>
            </a:r>
            <a:r>
              <a:rPr lang="en-US" sz="1600" dirty="0" err="1" smtClean="0"/>
              <a:t>’s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Same limitation as the work of </a:t>
            </a:r>
            <a:r>
              <a:rPr lang="en-US" sz="1600" dirty="0" err="1" smtClean="0"/>
              <a:t>Hurd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Defined the Borel sigma algebra based on the </a:t>
            </a:r>
            <a:r>
              <a:rPr lang="en-US" sz="1600" dirty="0" smtClean="0"/>
              <a:t>intervals</a:t>
            </a:r>
            <a:r>
              <a:rPr lang="en-US" sz="1600" dirty="0" smtClean="0"/>
              <a:t> </a:t>
            </a:r>
            <a:r>
              <a:rPr lang="en-US" sz="1600" dirty="0" smtClean="0"/>
              <a:t>and used it to formalize </a:t>
            </a:r>
            <a:r>
              <a:rPr lang="en-US" sz="1600" dirty="0" smtClean="0"/>
              <a:t>the Lebesgue integral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We provide a formalization that is based on the open sets: Can be used for any topological space: real numbers, complex numbers, n-dimensional Euclidian space,…</a:t>
            </a:r>
            <a:r>
              <a:rPr lang="en-US" sz="1800" dirty="0" smtClean="0"/>
              <a:t> </a:t>
            </a:r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Related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258281B-FC45-483A-AD08-76A2B2DFDC9D}" type="slidenum">
              <a:rPr lang="en-US" sz="1400"/>
              <a:pPr algn="r"/>
              <a:t>7</a:t>
            </a:fld>
            <a:endParaRPr lang="en-US" sz="1400"/>
          </a:p>
        </p:txBody>
      </p:sp>
      <p:sp>
        <p:nvSpPr>
          <p:cNvPr id="27650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3048000"/>
          </a:xfrm>
        </p:spPr>
        <p:txBody>
          <a:bodyPr/>
          <a:lstStyle/>
          <a:p>
            <a:pPr eaLnBrk="1" hangingPunct="1"/>
            <a:r>
              <a:rPr lang="en-US" sz="1800" dirty="0" err="1" smtClean="0"/>
              <a:t>Hasan</a:t>
            </a:r>
            <a:r>
              <a:rPr lang="en-US" sz="2000" dirty="0" smtClean="0"/>
              <a:t> </a:t>
            </a:r>
            <a:r>
              <a:rPr lang="en-US" sz="1600" dirty="0" smtClean="0"/>
              <a:t>(Mathematical Methods in the Applied Sciences - 2006)</a:t>
            </a:r>
          </a:p>
          <a:p>
            <a:pPr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Builds on top of </a:t>
            </a:r>
            <a:r>
              <a:rPr lang="en-US" sz="1600" dirty="0" err="1" smtClean="0"/>
              <a:t>Hurd’s</a:t>
            </a:r>
            <a:r>
              <a:rPr lang="en-US" sz="1600" dirty="0" smtClean="0"/>
              <a:t> work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Formalized continuous random variables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Formalized statistical properties for discrete random </a:t>
            </a:r>
            <a:r>
              <a:rPr lang="en-US" sz="1600" dirty="0" smtClean="0"/>
              <a:t>variables.</a:t>
            </a:r>
            <a:endParaRPr lang="en-US" sz="1600" dirty="0" smtClean="0"/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Valid for specific distributions.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Case studies (coupon collector's problem, stop-and-wait protocol</a:t>
            </a:r>
            <a:r>
              <a:rPr lang="en-US" sz="1600" dirty="0" smtClean="0"/>
              <a:t>).</a:t>
            </a:r>
            <a:endParaRPr lang="en-US" dirty="0" smtClean="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Related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B3C51D6-9717-4E3F-901D-8DCE2A13345C}" type="slidenum">
              <a:rPr lang="en-US" sz="1400"/>
              <a:pPr algn="r"/>
              <a:t>8</a:t>
            </a:fld>
            <a:endParaRPr lang="en-US" sz="1400"/>
          </a:p>
        </p:txBody>
      </p:sp>
      <p:sp>
        <p:nvSpPr>
          <p:cNvPr id="29698" name="Content Placeholder 4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8100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Coble</a:t>
            </a:r>
            <a:r>
              <a:rPr lang="en-US" sz="2000" dirty="0" smtClean="0"/>
              <a:t> </a:t>
            </a:r>
            <a:r>
              <a:rPr lang="en-US" sz="1600" dirty="0" smtClean="0"/>
              <a:t>(PhD Thesis, Cambridge UK)</a:t>
            </a:r>
          </a:p>
          <a:p>
            <a:pPr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Generalized the measure theory of </a:t>
            </a:r>
            <a:r>
              <a:rPr lang="en-US" sz="1600" dirty="0" err="1" smtClean="0"/>
              <a:t>Hurd</a:t>
            </a:r>
            <a:endParaRPr lang="en-US" sz="1600" dirty="0" smtClean="0"/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A measure space is a triplet (</a:t>
            </a:r>
            <a:r>
              <a:rPr lang="en-US" sz="1600" b="1" i="1" dirty="0" smtClean="0"/>
              <a:t>X</a:t>
            </a:r>
            <a:r>
              <a:rPr lang="en-US" sz="1600" dirty="0" smtClean="0"/>
              <a:t>,</a:t>
            </a:r>
            <a:r>
              <a:rPr lang="en-US" sz="1600" b="1" i="1" dirty="0" smtClean="0"/>
              <a:t>A</a:t>
            </a:r>
            <a:r>
              <a:rPr lang="en-US" sz="1600" dirty="0" smtClean="0"/>
              <a:t>,</a:t>
            </a:r>
            <a:r>
              <a:rPr lang="en-US" sz="1600" b="1" dirty="0" smtClean="0"/>
              <a:t>µ</a:t>
            </a:r>
            <a:r>
              <a:rPr lang="en-US" sz="1600" dirty="0" smtClean="0"/>
              <a:t>) 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Formalized the Lebesgue integral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Proved properties of the Lebesgue integral only for positive simple functions.</a:t>
            </a:r>
          </a:p>
          <a:p>
            <a:pPr lvl="1" eaLnBrk="1" hangingPunct="1">
              <a:buFontTx/>
              <a:buNone/>
            </a:pPr>
            <a:endParaRPr lang="en-US" sz="1000" dirty="0" smtClean="0"/>
          </a:p>
          <a:p>
            <a:pPr lvl="1" eaLnBrk="1" hangingPunct="1"/>
            <a:r>
              <a:rPr lang="en-US" sz="1600" dirty="0" smtClean="0"/>
              <a:t>Formalization does not include the Borel sigma algebra.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No properties of measurable functions.</a:t>
            </a:r>
          </a:p>
          <a:p>
            <a:pPr lvl="1" eaLnBrk="1" hangingPunct="1"/>
            <a:endParaRPr lang="en-US" sz="1000" dirty="0" smtClean="0"/>
          </a:p>
          <a:p>
            <a:pPr lvl="1" eaLnBrk="1" hangingPunct="1"/>
            <a:r>
              <a:rPr lang="en-US" sz="1600" dirty="0" smtClean="0"/>
              <a:t>No properties of the Lebesgue integral for arbitrary functions</a:t>
            </a:r>
            <a:r>
              <a:rPr lang="en-US" sz="1600" dirty="0" smtClean="0"/>
              <a:t>.</a:t>
            </a:r>
            <a:endParaRPr lang="en-US" sz="1600" dirty="0" smtClean="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Related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4"/>
          <p:cNvSpPr txBox="1">
            <a:spLocks noGrp="1"/>
          </p:cNvSpPr>
          <p:nvPr/>
        </p:nvSpPr>
        <p:spPr bwMode="auto">
          <a:xfrm>
            <a:off x="7010400" y="637381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5EB7E4C-520B-431C-9348-1A980EFA0D3A}" type="slidenum">
              <a:rPr lang="en-US" sz="1400"/>
              <a:pPr algn="r"/>
              <a:t>9</a:t>
            </a:fld>
            <a:endParaRPr lang="en-US" sz="1400"/>
          </a:p>
        </p:txBody>
      </p:sp>
      <p:sp>
        <p:nvSpPr>
          <p:cNvPr id="31746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eaLnBrk="1" hangingPunct="1"/>
            <a:r>
              <a:rPr lang="en-US" sz="1600" dirty="0" smtClean="0"/>
              <a:t>Formalize of the measure theory based on the work of Coble.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1600" dirty="0" smtClean="0"/>
              <a:t>Extend it by formalizing the </a:t>
            </a:r>
            <a:r>
              <a:rPr lang="en-US" sz="1600" dirty="0" smtClean="0">
                <a:solidFill>
                  <a:srgbClr val="FF0000"/>
                </a:solidFill>
              </a:rPr>
              <a:t>Borel sigma algebra</a:t>
            </a:r>
            <a:r>
              <a:rPr lang="en-US" sz="1600" dirty="0" smtClean="0"/>
              <a:t>.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1600" dirty="0" smtClean="0"/>
              <a:t>Borel Sigma algebra is generated by the </a:t>
            </a:r>
            <a:r>
              <a:rPr lang="en-US" sz="1600" dirty="0" smtClean="0">
                <a:solidFill>
                  <a:srgbClr val="FF0000"/>
                </a:solidFill>
              </a:rPr>
              <a:t>open sets</a:t>
            </a:r>
            <a:r>
              <a:rPr lang="en-US" sz="1600" dirty="0" smtClean="0"/>
              <a:t>.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1600" dirty="0" smtClean="0"/>
              <a:t>We prove that our definition is equivalent to the definition of Richter in the special case where the space is the set of real numbers.</a:t>
            </a:r>
          </a:p>
          <a:p>
            <a:pPr eaLnBrk="1" hangingPunct="1"/>
            <a:endParaRPr lang="en-US" sz="1600" dirty="0" smtClean="0"/>
          </a:p>
          <a:p>
            <a:pPr eaLnBrk="1" hangingPunct="1"/>
            <a:r>
              <a:rPr lang="en-US" sz="1600" dirty="0" smtClean="0"/>
              <a:t>Using the formalization of the Borel sigma algebra, we prove</a:t>
            </a:r>
          </a:p>
          <a:p>
            <a:pPr lvl="1" eaLnBrk="1" hangingPunct="1"/>
            <a:r>
              <a:rPr lang="en-US" sz="1600" dirty="0" smtClean="0">
                <a:solidFill>
                  <a:srgbClr val="FF0000"/>
                </a:solidFill>
              </a:rPr>
              <a:t>properties</a:t>
            </a:r>
            <a:r>
              <a:rPr lang="en-US" sz="1600" dirty="0" smtClean="0"/>
              <a:t> of real-valued measurable functions</a:t>
            </a:r>
          </a:p>
          <a:p>
            <a:pPr lvl="1" eaLnBrk="1" hangingPunct="1"/>
            <a:r>
              <a:rPr lang="en-US" sz="1600" dirty="0" smtClean="0">
                <a:solidFill>
                  <a:srgbClr val="FF0000"/>
                </a:solidFill>
              </a:rPr>
              <a:t>properties </a:t>
            </a:r>
            <a:r>
              <a:rPr lang="en-US" sz="1600" dirty="0" smtClean="0"/>
              <a:t>of the Lebesgue integral</a:t>
            </a:r>
          </a:p>
          <a:p>
            <a:pPr lvl="1" eaLnBrk="1" hangingPunct="1"/>
            <a:endParaRPr lang="en-US" sz="1800" dirty="0" smtClean="0"/>
          </a:p>
        </p:txBody>
      </p:sp>
      <p:sp>
        <p:nvSpPr>
          <p:cNvPr id="9" name="Title 1"/>
          <p:cNvSpPr>
            <a:spLocks/>
          </p:cNvSpPr>
          <p:nvPr/>
        </p:nvSpPr>
        <p:spPr bwMode="auto">
          <a:xfrm>
            <a:off x="457200" y="304800"/>
            <a:ext cx="8229600" cy="762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CA" sz="3200" dirty="0">
                <a:solidFill>
                  <a:schemeClr val="tx2"/>
                </a:solidFill>
              </a:rPr>
              <a:t>Proposed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2279</TotalTime>
  <Words>1768</Words>
  <Application>Microsoft Office PowerPoint</Application>
  <PresentationFormat>On-screen Show (4:3)</PresentationFormat>
  <Paragraphs>367</Paragraphs>
  <Slides>29</Slides>
  <Notes>29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open</dc:creator>
  <cp:lastModifiedBy>Souha</cp:lastModifiedBy>
  <cp:revision>188</cp:revision>
  <dcterms:created xsi:type="dcterms:W3CDTF">2008-05-05T16:05:08Z</dcterms:created>
  <dcterms:modified xsi:type="dcterms:W3CDTF">2010-07-11T11:40:34Z</dcterms:modified>
</cp:coreProperties>
</file>