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0" r:id="rId1"/>
  </p:sldMasterIdLst>
  <p:notesMasterIdLst>
    <p:notesMasterId r:id="rId18"/>
  </p:notesMasterIdLst>
  <p:sldIdLst>
    <p:sldId id="256" r:id="rId2"/>
    <p:sldId id="257" r:id="rId3"/>
    <p:sldId id="262" r:id="rId4"/>
    <p:sldId id="258" r:id="rId5"/>
    <p:sldId id="260" r:id="rId6"/>
    <p:sldId id="259" r:id="rId7"/>
    <p:sldId id="272" r:id="rId8"/>
    <p:sldId id="268" r:id="rId9"/>
    <p:sldId id="278" r:id="rId10"/>
    <p:sldId id="279" r:id="rId11"/>
    <p:sldId id="264" r:id="rId12"/>
    <p:sldId id="275" r:id="rId13"/>
    <p:sldId id="276" r:id="rId14"/>
    <p:sldId id="285" r:id="rId15"/>
    <p:sldId id="277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92" autoAdjust="0"/>
  </p:normalViewPr>
  <p:slideViewPr>
    <p:cSldViewPr>
      <p:cViewPr varScale="1">
        <p:scale>
          <a:sx n="61" d="100"/>
          <a:sy n="61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90D1D-6197-4A39-AA35-9401B9D3047E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F7AAF-939C-49CF-A213-8232DD41B5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non-zero reference count is a</a:t>
            </a:r>
          </a:p>
          <a:p>
            <a:r>
              <a:rPr lang="en-US" dirty="0" smtClean="0"/>
              <a:t>necessary condition for the generation of cyclic garbage, a fact also used by </a:t>
            </a:r>
            <a:r>
              <a:rPr lang="en-US" dirty="0" err="1" smtClean="0"/>
              <a:t>subse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quent</a:t>
            </a:r>
            <a:r>
              <a:rPr lang="en-US" dirty="0" smtClean="0"/>
              <a:t> work (see Section 2.4.2). Three interesting, previously established properties</a:t>
            </a:r>
          </a:p>
          <a:p>
            <a:r>
              <a:rPr lang="en-US" dirty="0" smtClean="0"/>
              <a:t>follow:</a:t>
            </a:r>
          </a:p>
          <a:p>
            <a:r>
              <a:rPr lang="en-US" dirty="0" smtClean="0"/>
              <a:t>• decrements to non-zero reference counts are empirically known to be </a:t>
            </a:r>
            <a:r>
              <a:rPr lang="en-US" dirty="0" err="1" smtClean="0"/>
              <a:t>uncom</a:t>
            </a:r>
            <a:r>
              <a:rPr lang="en-US" dirty="0" smtClean="0"/>
              <a:t>-</a:t>
            </a:r>
          </a:p>
          <a:p>
            <a:r>
              <a:rPr lang="en-US" dirty="0" err="1" smtClean="0"/>
              <a:t>mon</a:t>
            </a:r>
            <a:r>
              <a:rPr lang="en-US" dirty="0" smtClean="0"/>
              <a:t> (which is why they are used to reduce the set of candidates in trial dele-</a:t>
            </a:r>
          </a:p>
          <a:p>
            <a:r>
              <a:rPr lang="en-US" dirty="0" err="1" smtClean="0"/>
              <a:t>tion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• the condition is trivially identified by the reference counter during batch pro-</a:t>
            </a:r>
          </a:p>
          <a:p>
            <a:r>
              <a:rPr lang="en-US" dirty="0" err="1" smtClean="0"/>
              <a:t>cessing</a:t>
            </a:r>
            <a:r>
              <a:rPr lang="en-US" dirty="0" smtClean="0"/>
              <a:t> of decrements; and</a:t>
            </a:r>
          </a:p>
          <a:p>
            <a:r>
              <a:rPr lang="en-US" dirty="0" smtClean="0"/>
              <a:t>• the condition is robust to coalescing of reference counts (exploited by Blackburn</a:t>
            </a:r>
          </a:p>
          <a:p>
            <a:r>
              <a:rPr lang="en-US" dirty="0" smtClean="0"/>
              <a:t>and McKinley [2003] and discussed by Paz et al. [2007]).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F7AAF-939C-49CF-A213-8232DD41B57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843528-45A1-4BD0-B86F-204BB7DF1F9C}" type="datetime1">
              <a:rPr lang="en-US" smtClean="0"/>
              <a:t>2/23/2011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41FD-6B0E-433C-BCB0-2767BA662F29}" type="datetime1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EDC53E-7CB7-477F-ADD7-32909F3E7135}" type="datetime1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8F00-1A55-4BB5-8785-2FD4D85C97CF}" type="datetime1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15C5A-030A-475A-BB2E-987C5EE82E5C}" type="datetime1">
              <a:rPr lang="en-US" smtClean="0"/>
              <a:t>2/23/2011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C40A76B-2954-405A-8DC6-94A231D87091}" type="datetime1">
              <a:rPr lang="en-US" smtClean="0"/>
              <a:t>2/23/2011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FB6A436-C323-4C8C-B495-6A05578E5C5B}" type="datetime1">
              <a:rPr lang="en-US" smtClean="0"/>
              <a:t>2/23/2011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693F-F790-4F5A-8E3B-B2FDB3A8CEFB}" type="datetime1">
              <a:rPr lang="en-US" smtClean="0"/>
              <a:t>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BBE1-61C7-4C26-BDC4-D51EFAACCDBC}" type="datetime1">
              <a:rPr lang="en-US" smtClean="0"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68BD-7D57-400D-A9B9-B11DE8E686C7}" type="datetime1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6DA875-9B85-459B-963D-4BEA9F10CDEC}" type="datetime1">
              <a:rPr lang="en-US" smtClean="0"/>
              <a:t>2/23/2011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538D8B-F5C2-4E0F-914D-4F7A6BC3E3E4}" type="datetime1">
              <a:rPr lang="en-US" smtClean="0"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9559F71-2B9A-41FF-A399-CB2555F10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Cycle Tracing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Chapter 4, pages 41--56, 2010. From: "Garbage Collection and the Case for High-level Low-level Programming," Daniel Frampton, Doctoral Dissertation, Australian National University.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Consistent root set for objects: already in RC</a:t>
            </a:r>
          </a:p>
          <a:p>
            <a:r>
              <a:rPr lang="en-US" dirty="0" smtClean="0"/>
              <a:t>Fix-up set must be added to gray-queue when known to be complete</a:t>
            </a:r>
          </a:p>
          <a:p>
            <a:pPr lvl="1"/>
            <a:r>
              <a:rPr lang="en-US" dirty="0" smtClean="0"/>
              <a:t>Trivial if we make the RC a stop-the-world, even if the tracing algorithm is concurrent</a:t>
            </a:r>
          </a:p>
          <a:p>
            <a:r>
              <a:rPr lang="en-US" dirty="0" smtClean="0"/>
              <a:t>RC cannot free objects known to the trace algorithm</a:t>
            </a:r>
          </a:p>
          <a:p>
            <a:pPr lvl="1"/>
            <a:r>
              <a:rPr lang="en-US" dirty="0" smtClean="0"/>
              <a:t>Dangling pointers</a:t>
            </a:r>
          </a:p>
          <a:p>
            <a:pPr lvl="1"/>
            <a:r>
              <a:rPr lang="en-US" dirty="0" smtClean="0"/>
              <a:t>Mark purple or grey objects, cycle tracer will free them when removed from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762000" y="2514600"/>
            <a:ext cx="1676400" cy="1828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209800"/>
            <a:ext cx="614522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614522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6600" y="4572000"/>
            <a:ext cx="614522" cy="609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910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48200" y="2971800"/>
            <a:ext cx="609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438400" y="2514600"/>
            <a:ext cx="8382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2"/>
          </p:cNvCxnSpPr>
          <p:nvPr/>
        </p:nvCxnSpPr>
        <p:spPr>
          <a:xfrm>
            <a:off x="2438400" y="3429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3"/>
            <a:endCxn id="8" idx="1"/>
          </p:cNvCxnSpPr>
          <p:nvPr/>
        </p:nvCxnSpPr>
        <p:spPr>
          <a:xfrm>
            <a:off x="2438400" y="3429000"/>
            <a:ext cx="928195" cy="1232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6"/>
          </p:cNvCxnSpPr>
          <p:nvPr/>
        </p:nvCxnSpPr>
        <p:spPr>
          <a:xfrm flipV="1">
            <a:off x="3891122" y="4495800"/>
            <a:ext cx="83327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6"/>
            <a:endCxn id="10" idx="2"/>
          </p:cNvCxnSpPr>
          <p:nvPr/>
        </p:nvCxnSpPr>
        <p:spPr>
          <a:xfrm flipV="1">
            <a:off x="3967322" y="3276600"/>
            <a:ext cx="680878" cy="228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1371600" y="5181600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69" name="Oval 68"/>
          <p:cNvSpPr/>
          <p:nvPr/>
        </p:nvSpPr>
        <p:spPr>
          <a:xfrm>
            <a:off x="5943600" y="41910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086600" y="37338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086600" y="48006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Arrow Connector 71"/>
          <p:cNvCxnSpPr>
            <a:endCxn id="70" idx="2"/>
          </p:cNvCxnSpPr>
          <p:nvPr/>
        </p:nvCxnSpPr>
        <p:spPr>
          <a:xfrm rot="5400000" flipH="1" flipV="1">
            <a:off x="6654426" y="3848100"/>
            <a:ext cx="241674" cy="6226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2"/>
          </p:cNvCxnSpPr>
          <p:nvPr/>
        </p:nvCxnSpPr>
        <p:spPr>
          <a:xfrm rot="10800000">
            <a:off x="6463926" y="4711326"/>
            <a:ext cx="622674" cy="3940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7289052" y="4572000"/>
            <a:ext cx="6357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9" idx="6"/>
            <a:endCxn id="69" idx="2"/>
          </p:cNvCxnSpPr>
          <p:nvPr/>
        </p:nvCxnSpPr>
        <p:spPr>
          <a:xfrm>
            <a:off x="5334000" y="4495800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Slide Number Placeholder 7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762000" y="2514600"/>
            <a:ext cx="1676400" cy="1828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2098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614522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6600" y="45720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91000"/>
            <a:ext cx="609600" cy="609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48200" y="2971800"/>
            <a:ext cx="609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438400" y="2514600"/>
            <a:ext cx="8382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2"/>
          </p:cNvCxnSpPr>
          <p:nvPr/>
        </p:nvCxnSpPr>
        <p:spPr>
          <a:xfrm>
            <a:off x="2438400" y="3429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3"/>
            <a:endCxn id="8" idx="1"/>
          </p:cNvCxnSpPr>
          <p:nvPr/>
        </p:nvCxnSpPr>
        <p:spPr>
          <a:xfrm>
            <a:off x="2438400" y="3429000"/>
            <a:ext cx="928195" cy="1232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6"/>
          </p:cNvCxnSpPr>
          <p:nvPr/>
        </p:nvCxnSpPr>
        <p:spPr>
          <a:xfrm flipV="1">
            <a:off x="3891122" y="4495800"/>
            <a:ext cx="83327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6"/>
            <a:endCxn id="10" idx="2"/>
          </p:cNvCxnSpPr>
          <p:nvPr/>
        </p:nvCxnSpPr>
        <p:spPr>
          <a:xfrm flipV="1">
            <a:off x="3967322" y="3276600"/>
            <a:ext cx="680878" cy="228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1371600" y="5181600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69" name="Oval 68"/>
          <p:cNvSpPr/>
          <p:nvPr/>
        </p:nvSpPr>
        <p:spPr>
          <a:xfrm>
            <a:off x="5943600" y="41910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086600" y="37338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086600" y="48006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Arrow Connector 71"/>
          <p:cNvCxnSpPr>
            <a:endCxn id="70" idx="2"/>
          </p:cNvCxnSpPr>
          <p:nvPr/>
        </p:nvCxnSpPr>
        <p:spPr>
          <a:xfrm rot="5400000" flipH="1" flipV="1">
            <a:off x="6654426" y="3848100"/>
            <a:ext cx="241674" cy="6226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2"/>
          </p:cNvCxnSpPr>
          <p:nvPr/>
        </p:nvCxnSpPr>
        <p:spPr>
          <a:xfrm rot="10800000">
            <a:off x="6463926" y="4711326"/>
            <a:ext cx="622674" cy="3940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7289052" y="4572000"/>
            <a:ext cx="6357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9" idx="6"/>
            <a:endCxn id="69" idx="2"/>
          </p:cNvCxnSpPr>
          <p:nvPr/>
        </p:nvCxnSpPr>
        <p:spPr>
          <a:xfrm>
            <a:off x="5334000" y="4495800"/>
            <a:ext cx="609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410200" y="4343400"/>
            <a:ext cx="381000" cy="228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5448300" y="4381500"/>
            <a:ext cx="381000" cy="152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5"/>
            <a:endCxn id="69" idx="3"/>
          </p:cNvCxnSpPr>
          <p:nvPr/>
        </p:nvCxnSpPr>
        <p:spPr>
          <a:xfrm rot="5400000" flipH="1" flipV="1">
            <a:off x="4726500" y="3785952"/>
            <a:ext cx="381000" cy="2231747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hape 27"/>
          <p:cNvCxnSpPr>
            <a:stCxn id="66" idx="5"/>
            <a:endCxn id="69" idx="4"/>
          </p:cNvCxnSpPr>
          <p:nvPr/>
        </p:nvCxnSpPr>
        <p:spPr>
          <a:xfrm flipV="1">
            <a:off x="1771650" y="4800600"/>
            <a:ext cx="4476750" cy="609600"/>
          </a:xfrm>
          <a:prstGeom prst="curved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762000" y="2514600"/>
            <a:ext cx="1676400" cy="1828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2098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614522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6600" y="45720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910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48200" y="2971800"/>
            <a:ext cx="609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438400" y="2514600"/>
            <a:ext cx="8382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2"/>
          </p:cNvCxnSpPr>
          <p:nvPr/>
        </p:nvCxnSpPr>
        <p:spPr>
          <a:xfrm>
            <a:off x="2438400" y="3429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3"/>
            <a:endCxn id="8" idx="1"/>
          </p:cNvCxnSpPr>
          <p:nvPr/>
        </p:nvCxnSpPr>
        <p:spPr>
          <a:xfrm>
            <a:off x="2438400" y="3429000"/>
            <a:ext cx="928195" cy="1232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6"/>
          </p:cNvCxnSpPr>
          <p:nvPr/>
        </p:nvCxnSpPr>
        <p:spPr>
          <a:xfrm flipV="1">
            <a:off x="3891122" y="4495800"/>
            <a:ext cx="83327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6"/>
            <a:endCxn id="10" idx="2"/>
          </p:cNvCxnSpPr>
          <p:nvPr/>
        </p:nvCxnSpPr>
        <p:spPr>
          <a:xfrm flipV="1">
            <a:off x="3967322" y="3276600"/>
            <a:ext cx="680878" cy="228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1371600" y="5181600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69" name="Oval 68"/>
          <p:cNvSpPr/>
          <p:nvPr/>
        </p:nvSpPr>
        <p:spPr>
          <a:xfrm>
            <a:off x="5943600" y="4191000"/>
            <a:ext cx="609600" cy="609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086600" y="37338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086600" y="48006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Arrow Connector 71"/>
          <p:cNvCxnSpPr>
            <a:endCxn id="70" idx="2"/>
          </p:cNvCxnSpPr>
          <p:nvPr/>
        </p:nvCxnSpPr>
        <p:spPr>
          <a:xfrm rot="5400000" flipH="1" flipV="1">
            <a:off x="6654426" y="3848100"/>
            <a:ext cx="241674" cy="6226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2"/>
          </p:cNvCxnSpPr>
          <p:nvPr/>
        </p:nvCxnSpPr>
        <p:spPr>
          <a:xfrm rot="10800000">
            <a:off x="6463926" y="4711326"/>
            <a:ext cx="622674" cy="3940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7289052" y="4572000"/>
            <a:ext cx="6357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5"/>
            <a:endCxn id="71" idx="3"/>
          </p:cNvCxnSpPr>
          <p:nvPr/>
        </p:nvCxnSpPr>
        <p:spPr>
          <a:xfrm rot="16200000" flipH="1">
            <a:off x="5374200" y="3519252"/>
            <a:ext cx="228600" cy="3374747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hape 27"/>
          <p:cNvCxnSpPr>
            <a:stCxn id="66" idx="5"/>
            <a:endCxn id="69" idx="4"/>
          </p:cNvCxnSpPr>
          <p:nvPr/>
        </p:nvCxnSpPr>
        <p:spPr>
          <a:xfrm flipV="1">
            <a:off x="1771650" y="4800600"/>
            <a:ext cx="4476750" cy="609600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762000" y="2514600"/>
            <a:ext cx="1676400" cy="1828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2098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614522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6600" y="45720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910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48200" y="2971800"/>
            <a:ext cx="609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438400" y="2514600"/>
            <a:ext cx="8382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2"/>
          </p:cNvCxnSpPr>
          <p:nvPr/>
        </p:nvCxnSpPr>
        <p:spPr>
          <a:xfrm>
            <a:off x="2438400" y="3429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3"/>
            <a:endCxn id="8" idx="1"/>
          </p:cNvCxnSpPr>
          <p:nvPr/>
        </p:nvCxnSpPr>
        <p:spPr>
          <a:xfrm>
            <a:off x="2438400" y="3429000"/>
            <a:ext cx="928195" cy="1232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6"/>
          </p:cNvCxnSpPr>
          <p:nvPr/>
        </p:nvCxnSpPr>
        <p:spPr>
          <a:xfrm flipV="1">
            <a:off x="3891122" y="4495800"/>
            <a:ext cx="83327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6"/>
            <a:endCxn id="10" idx="2"/>
          </p:cNvCxnSpPr>
          <p:nvPr/>
        </p:nvCxnSpPr>
        <p:spPr>
          <a:xfrm flipV="1">
            <a:off x="3967322" y="3276600"/>
            <a:ext cx="680878" cy="228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1371600" y="5181600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69" name="Oval 68"/>
          <p:cNvSpPr/>
          <p:nvPr/>
        </p:nvSpPr>
        <p:spPr>
          <a:xfrm>
            <a:off x="5943600" y="4191000"/>
            <a:ext cx="609600" cy="609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086600" y="37338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086600" y="4800600"/>
            <a:ext cx="6096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Arrow Connector 71"/>
          <p:cNvCxnSpPr>
            <a:endCxn id="70" idx="2"/>
          </p:cNvCxnSpPr>
          <p:nvPr/>
        </p:nvCxnSpPr>
        <p:spPr>
          <a:xfrm rot="5400000" flipH="1" flipV="1">
            <a:off x="6654426" y="3848100"/>
            <a:ext cx="241674" cy="6226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2"/>
          </p:cNvCxnSpPr>
          <p:nvPr/>
        </p:nvCxnSpPr>
        <p:spPr>
          <a:xfrm rot="10800000">
            <a:off x="6463926" y="4711326"/>
            <a:ext cx="622674" cy="3940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7289052" y="4572000"/>
            <a:ext cx="6357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5"/>
            <a:endCxn id="71" idx="3"/>
          </p:cNvCxnSpPr>
          <p:nvPr/>
        </p:nvCxnSpPr>
        <p:spPr>
          <a:xfrm rot="16200000" flipH="1">
            <a:off x="5374200" y="3519252"/>
            <a:ext cx="228600" cy="3374747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hape 27"/>
          <p:cNvCxnSpPr>
            <a:stCxn id="66" idx="5"/>
            <a:endCxn id="69" idx="4"/>
          </p:cNvCxnSpPr>
          <p:nvPr/>
        </p:nvCxnSpPr>
        <p:spPr>
          <a:xfrm flipV="1">
            <a:off x="1771650" y="4800600"/>
            <a:ext cx="4476750" cy="609600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762000" y="2514600"/>
            <a:ext cx="1676400" cy="1828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2098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614522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6600" y="45720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910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48200" y="2971800"/>
            <a:ext cx="609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438400" y="2514600"/>
            <a:ext cx="8382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2"/>
          </p:cNvCxnSpPr>
          <p:nvPr/>
        </p:nvCxnSpPr>
        <p:spPr>
          <a:xfrm>
            <a:off x="2438400" y="3429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3"/>
            <a:endCxn id="8" idx="1"/>
          </p:cNvCxnSpPr>
          <p:nvPr/>
        </p:nvCxnSpPr>
        <p:spPr>
          <a:xfrm>
            <a:off x="2438400" y="3429000"/>
            <a:ext cx="928195" cy="1232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6"/>
          </p:cNvCxnSpPr>
          <p:nvPr/>
        </p:nvCxnSpPr>
        <p:spPr>
          <a:xfrm flipV="1">
            <a:off x="3891122" y="4495800"/>
            <a:ext cx="83327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6"/>
            <a:endCxn id="10" idx="2"/>
          </p:cNvCxnSpPr>
          <p:nvPr/>
        </p:nvCxnSpPr>
        <p:spPr>
          <a:xfrm flipV="1">
            <a:off x="3967322" y="3276600"/>
            <a:ext cx="680878" cy="228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1371600" y="5181600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69" name="Oval 68"/>
          <p:cNvSpPr/>
          <p:nvPr/>
        </p:nvSpPr>
        <p:spPr>
          <a:xfrm>
            <a:off x="5943600" y="41910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086600" y="37338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086600" y="48006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Arrow Connector 71"/>
          <p:cNvCxnSpPr>
            <a:endCxn id="70" idx="2"/>
          </p:cNvCxnSpPr>
          <p:nvPr/>
        </p:nvCxnSpPr>
        <p:spPr>
          <a:xfrm rot="5400000" flipH="1" flipV="1">
            <a:off x="6654426" y="3848100"/>
            <a:ext cx="241674" cy="6226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2"/>
          </p:cNvCxnSpPr>
          <p:nvPr/>
        </p:nvCxnSpPr>
        <p:spPr>
          <a:xfrm rot="10800000">
            <a:off x="6463926" y="4711326"/>
            <a:ext cx="622674" cy="3940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7289052" y="4572000"/>
            <a:ext cx="6357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5"/>
            <a:endCxn id="71" idx="3"/>
          </p:cNvCxnSpPr>
          <p:nvPr/>
        </p:nvCxnSpPr>
        <p:spPr>
          <a:xfrm rot="16200000" flipH="1">
            <a:off x="5374200" y="3519252"/>
            <a:ext cx="228600" cy="3374747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hape 27"/>
          <p:cNvCxnSpPr>
            <a:stCxn id="66" idx="5"/>
            <a:endCxn id="69" idx="4"/>
          </p:cNvCxnSpPr>
          <p:nvPr/>
        </p:nvCxnSpPr>
        <p:spPr>
          <a:xfrm flipV="1">
            <a:off x="1771650" y="4800600"/>
            <a:ext cx="4476750" cy="609600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762000" y="2514600"/>
            <a:ext cx="1676400" cy="1828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6600" y="22098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614522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76600" y="4572000"/>
            <a:ext cx="614522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1910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48200" y="2971800"/>
            <a:ext cx="609600" cy="609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Arrow Connector 21"/>
          <p:cNvCxnSpPr>
            <a:stCxn id="4" idx="3"/>
            <a:endCxn id="6" idx="2"/>
          </p:cNvCxnSpPr>
          <p:nvPr/>
        </p:nvCxnSpPr>
        <p:spPr>
          <a:xfrm flipV="1">
            <a:off x="2438400" y="2514600"/>
            <a:ext cx="838200" cy="914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4" idx="3"/>
            <a:endCxn id="7" idx="2"/>
          </p:cNvCxnSpPr>
          <p:nvPr/>
        </p:nvCxnSpPr>
        <p:spPr>
          <a:xfrm>
            <a:off x="2438400" y="3429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3"/>
            <a:endCxn id="8" idx="1"/>
          </p:cNvCxnSpPr>
          <p:nvPr/>
        </p:nvCxnSpPr>
        <p:spPr>
          <a:xfrm>
            <a:off x="2438400" y="3429000"/>
            <a:ext cx="928195" cy="12322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8" idx="6"/>
          </p:cNvCxnSpPr>
          <p:nvPr/>
        </p:nvCxnSpPr>
        <p:spPr>
          <a:xfrm flipV="1">
            <a:off x="3891122" y="4495800"/>
            <a:ext cx="833278" cy="381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" idx="6"/>
            <a:endCxn id="10" idx="2"/>
          </p:cNvCxnSpPr>
          <p:nvPr/>
        </p:nvCxnSpPr>
        <p:spPr>
          <a:xfrm flipV="1">
            <a:off x="3967322" y="3276600"/>
            <a:ext cx="680878" cy="228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Isosceles Triangle 65"/>
          <p:cNvSpPr/>
          <p:nvPr/>
        </p:nvSpPr>
        <p:spPr>
          <a:xfrm>
            <a:off x="1371600" y="5181600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!</a:t>
            </a:r>
            <a:endParaRPr lang="en-US" b="1" dirty="0"/>
          </a:p>
        </p:txBody>
      </p:sp>
      <p:sp>
        <p:nvSpPr>
          <p:cNvPr id="69" name="Oval 68"/>
          <p:cNvSpPr/>
          <p:nvPr/>
        </p:nvSpPr>
        <p:spPr>
          <a:xfrm>
            <a:off x="5943600" y="41910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/>
          <p:cNvSpPr/>
          <p:nvPr/>
        </p:nvSpPr>
        <p:spPr>
          <a:xfrm>
            <a:off x="7086600" y="37338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7086600" y="4800600"/>
            <a:ext cx="609600" cy="609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Arrow Connector 71"/>
          <p:cNvCxnSpPr>
            <a:endCxn id="70" idx="2"/>
          </p:cNvCxnSpPr>
          <p:nvPr/>
        </p:nvCxnSpPr>
        <p:spPr>
          <a:xfrm rot="5400000" flipH="1" flipV="1">
            <a:off x="6654426" y="3848100"/>
            <a:ext cx="241674" cy="6226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2"/>
          </p:cNvCxnSpPr>
          <p:nvPr/>
        </p:nvCxnSpPr>
        <p:spPr>
          <a:xfrm rot="10800000">
            <a:off x="6463926" y="4711326"/>
            <a:ext cx="622674" cy="39407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7289052" y="4572000"/>
            <a:ext cx="63574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5"/>
            <a:endCxn id="71" idx="3"/>
          </p:cNvCxnSpPr>
          <p:nvPr/>
        </p:nvCxnSpPr>
        <p:spPr>
          <a:xfrm rot="16200000" flipH="1">
            <a:off x="5374200" y="3519252"/>
            <a:ext cx="228600" cy="33747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Brief </a:t>
            </a:r>
            <a:r>
              <a:rPr lang="en-US" dirty="0" smtClean="0"/>
              <a:t>Intro: Snapshot-at-the-Beginning </a:t>
            </a:r>
            <a:r>
              <a:rPr lang="en-US" dirty="0" smtClean="0"/>
              <a:t>Concurrent Mark-Sweep</a:t>
            </a:r>
          </a:p>
          <a:p>
            <a:r>
              <a:rPr lang="en-US" dirty="0" smtClean="0"/>
              <a:t>Base Backup Tracing Algorithm</a:t>
            </a:r>
            <a:endParaRPr lang="en-US" dirty="0" smtClean="0"/>
          </a:p>
          <a:p>
            <a:r>
              <a:rPr lang="en-US" dirty="0" smtClean="0"/>
              <a:t>Optimizations In a Ref Count Environment</a:t>
            </a:r>
          </a:p>
          <a:p>
            <a:pPr lvl="1"/>
            <a:r>
              <a:rPr lang="en-US" dirty="0" smtClean="0"/>
              <a:t>Concurrency: Reduce the fix-up set</a:t>
            </a:r>
          </a:p>
          <a:p>
            <a:pPr lvl="1"/>
            <a:r>
              <a:rPr lang="en-US" dirty="0" smtClean="0"/>
              <a:t>Acyclic </a:t>
            </a:r>
            <a:r>
              <a:rPr lang="en-US" dirty="0" smtClean="0"/>
              <a:t>objects</a:t>
            </a:r>
            <a:endParaRPr lang="en-US" dirty="0" smtClean="0"/>
          </a:p>
          <a:p>
            <a:pPr lvl="1"/>
            <a:r>
              <a:rPr lang="en-US" dirty="0" smtClean="0"/>
              <a:t>Sweep </a:t>
            </a:r>
            <a:r>
              <a:rPr lang="en-US" dirty="0" smtClean="0"/>
              <a:t>less than whole heap</a:t>
            </a:r>
            <a:endParaRPr lang="en-US" dirty="0" smtClean="0"/>
          </a:p>
          <a:p>
            <a:pPr lvl="1"/>
            <a:r>
              <a:rPr lang="en-US" dirty="0" smtClean="0"/>
              <a:t>More Interaction with the RC</a:t>
            </a:r>
          </a:p>
          <a:p>
            <a:r>
              <a:rPr lang="en-US" dirty="0" smtClean="0"/>
              <a:t>Example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Mark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Collector processes a work queue</a:t>
            </a:r>
          </a:p>
          <a:p>
            <a:r>
              <a:rPr lang="en-US" dirty="0" smtClean="0"/>
              <a:t>Heap objects are one of: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Collector and </a:t>
            </a:r>
            <a:r>
              <a:rPr lang="en-US" dirty="0" err="1" smtClean="0"/>
              <a:t>mutator</a:t>
            </a:r>
            <a:r>
              <a:rPr lang="en-US" dirty="0" smtClean="0"/>
              <a:t> run simultaneously</a:t>
            </a:r>
          </a:p>
          <a:p>
            <a:pPr lvl="1"/>
            <a:r>
              <a:rPr lang="en-US" dirty="0" smtClean="0"/>
              <a:t>Snapshot-at-the-beginning – trace heap as it was</a:t>
            </a:r>
          </a:p>
          <a:p>
            <a:pPr lvl="1"/>
            <a:r>
              <a:rPr lang="en-US" dirty="0" smtClean="0"/>
              <a:t>Only want to track changes that were harmful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752600" y="2971800"/>
            <a:ext cx="1284326" cy="1147465"/>
            <a:chOff x="1524000" y="2286000"/>
            <a:chExt cx="1284326" cy="1147465"/>
          </a:xfrm>
        </p:grpSpPr>
        <p:sp>
          <p:nvSpPr>
            <p:cNvPr id="6" name="Oval 5"/>
            <p:cNvSpPr/>
            <p:nvPr/>
          </p:nvSpPr>
          <p:spPr>
            <a:xfrm>
              <a:off x="1861363" y="2286000"/>
              <a:ext cx="609600" cy="6096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0" y="2971800"/>
              <a:ext cx="12843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Unvisited</a:t>
              </a:r>
              <a:endParaRPr lang="en-US" sz="2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33800" y="2971800"/>
            <a:ext cx="1360526" cy="1147465"/>
            <a:chOff x="3505200" y="2286000"/>
            <a:chExt cx="1360526" cy="1147465"/>
          </a:xfrm>
        </p:grpSpPr>
        <p:sp>
          <p:nvSpPr>
            <p:cNvPr id="7" name="Oval 6"/>
            <p:cNvSpPr/>
            <p:nvPr/>
          </p:nvSpPr>
          <p:spPr>
            <a:xfrm>
              <a:off x="3881278" y="2286000"/>
              <a:ext cx="614522" cy="6096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05200" y="2971800"/>
              <a:ext cx="13605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Visited</a:t>
              </a:r>
              <a:endParaRPr lang="en-US" sz="2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791200" y="2971800"/>
            <a:ext cx="1447800" cy="1516797"/>
            <a:chOff x="5562600" y="2286000"/>
            <a:chExt cx="1447800" cy="1516797"/>
          </a:xfrm>
        </p:grpSpPr>
        <p:sp>
          <p:nvSpPr>
            <p:cNvPr id="8" name="Oval 7"/>
            <p:cNvSpPr/>
            <p:nvPr/>
          </p:nvSpPr>
          <p:spPr>
            <a:xfrm>
              <a:off x="6019800" y="2286000"/>
              <a:ext cx="571500" cy="6096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62600" y="2971800"/>
              <a:ext cx="1447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Children</a:t>
              </a:r>
            </a:p>
            <a:p>
              <a:pPr algn="ctr"/>
              <a:r>
                <a:rPr lang="en-US" sz="2400" dirty="0" smtClean="0"/>
                <a:t>Visited</a:t>
              </a:r>
              <a:endParaRPr lang="en-US" sz="2400" dirty="0"/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Collector-</a:t>
            </a:r>
            <a:r>
              <a:rPr lang="en-US" dirty="0" err="1" smtClean="0"/>
              <a:t>Mutator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C1: A pointer from a black object to a white object is created</a:t>
            </a:r>
          </a:p>
          <a:p>
            <a:endParaRPr lang="en-US" dirty="0" smtClean="0"/>
          </a:p>
          <a:p>
            <a:r>
              <a:rPr lang="en-US" dirty="0" smtClean="0"/>
              <a:t>C2: The original reference to a white object is destroyed</a:t>
            </a:r>
            <a:endParaRPr lang="en-US" dirty="0"/>
          </a:p>
        </p:txBody>
      </p:sp>
      <p:pic>
        <p:nvPicPr>
          <p:cNvPr id="7" name="Content Placeholder 6" descr="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2962634"/>
            <a:ext cx="6400800" cy="1999532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Collector-</a:t>
            </a:r>
            <a:r>
              <a:rPr lang="en-US" dirty="0" err="1" smtClean="0"/>
              <a:t>Mutator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C1: A pointer from a black object to a white object is created</a:t>
            </a:r>
          </a:p>
          <a:p>
            <a:endParaRPr lang="en-US" dirty="0" smtClean="0"/>
          </a:p>
          <a:p>
            <a:r>
              <a:rPr lang="en-US" dirty="0" smtClean="0"/>
              <a:t>C2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en-US" dirty="0" smtClean="0"/>
              <a:t>: The original </a:t>
            </a:r>
            <a:r>
              <a:rPr lang="en-US" dirty="0" smtClean="0">
                <a:solidFill>
                  <a:srgbClr val="FF0000"/>
                </a:solidFill>
              </a:rPr>
              <a:t>path</a:t>
            </a:r>
            <a:r>
              <a:rPr lang="en-US" dirty="0" smtClean="0"/>
              <a:t> </a:t>
            </a:r>
            <a:r>
              <a:rPr lang="en-US" strike="sngStrike" dirty="0" smtClean="0"/>
              <a:t>reference</a:t>
            </a:r>
            <a:r>
              <a:rPr lang="en-US" dirty="0" smtClean="0"/>
              <a:t> to a white object is destroyed</a:t>
            </a:r>
            <a:endParaRPr lang="en-US" dirty="0"/>
          </a:p>
        </p:txBody>
      </p:sp>
      <p:pic>
        <p:nvPicPr>
          <p:cNvPr id="7" name="Content Placeholder 6" descr="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2959608"/>
            <a:ext cx="6400800" cy="2005584"/>
          </a:xfr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Backup Tracing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Roots</a:t>
            </a:r>
            <a:r>
              <a:rPr lang="en-US" dirty="0" smtClean="0"/>
              <a:t>: </a:t>
            </a:r>
            <a:r>
              <a:rPr lang="en-US" dirty="0" smtClean="0"/>
              <a:t>All objects referenced by roots are added to the work queue.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Mark</a:t>
            </a:r>
            <a:r>
              <a:rPr lang="en-US" dirty="0" smtClean="0"/>
              <a:t>: </a:t>
            </a:r>
            <a:r>
              <a:rPr lang="en-US" dirty="0" smtClean="0"/>
              <a:t>The work queue is exhaustively processed.</a:t>
            </a:r>
          </a:p>
          <a:p>
            <a:pPr marL="834390" lvl="1" indent="-514350">
              <a:buFont typeface="+mj-lt"/>
              <a:buAutoNum type="alphaLcParenR"/>
            </a:pPr>
            <a:r>
              <a:rPr lang="en-US" b="1" dirty="0" smtClean="0"/>
              <a:t>Process</a:t>
            </a:r>
            <a:r>
              <a:rPr lang="en-US" dirty="0" smtClean="0"/>
              <a:t>:</a:t>
            </a:r>
            <a:r>
              <a:rPr lang="en-US" dirty="0" smtClean="0"/>
              <a:t> Each </a:t>
            </a:r>
            <a:r>
              <a:rPr lang="en-US" dirty="0" smtClean="0"/>
              <a:t>object is taken off the work queue, and if the object is </a:t>
            </a:r>
            <a:r>
              <a:rPr lang="en-US" dirty="0" smtClean="0"/>
              <a:t>not marked</a:t>
            </a:r>
            <a:r>
              <a:rPr lang="en-US" dirty="0" smtClean="0"/>
              <a:t>, it is marked and then each of its referents are added to the </a:t>
            </a:r>
            <a:r>
              <a:rPr lang="en-US" dirty="0" smtClean="0"/>
              <a:t>work queue</a:t>
            </a:r>
            <a:r>
              <a:rPr lang="en-US" dirty="0" smtClean="0"/>
              <a:t>.</a:t>
            </a:r>
          </a:p>
          <a:p>
            <a:pPr marL="834390" lvl="1" indent="-514350">
              <a:buFont typeface="+mj-lt"/>
              <a:buAutoNum type="alphaLcParenR"/>
            </a:pPr>
            <a:r>
              <a:rPr lang="en-US" b="1" dirty="0" smtClean="0"/>
              <a:t>Check</a:t>
            </a:r>
            <a:r>
              <a:rPr lang="en-US" dirty="0" smtClean="0"/>
              <a:t>: </a:t>
            </a:r>
            <a:r>
              <a:rPr lang="en-US" dirty="0" smtClean="0"/>
              <a:t>Before leaving the mark phase, we process any object </a:t>
            </a:r>
            <a:r>
              <a:rPr lang="en-US" dirty="0" smtClean="0"/>
              <a:t>potentially </a:t>
            </a:r>
            <a:r>
              <a:rPr lang="en-US" dirty="0" smtClean="0"/>
              <a:t>subject to the </a:t>
            </a:r>
            <a:r>
              <a:rPr lang="en-US" dirty="0" smtClean="0"/>
              <a:t>collector—</a:t>
            </a:r>
            <a:r>
              <a:rPr lang="en-US" dirty="0" err="1" smtClean="0"/>
              <a:t>mutator</a:t>
            </a:r>
            <a:r>
              <a:rPr lang="en-US" dirty="0" smtClean="0"/>
              <a:t> </a:t>
            </a:r>
            <a:r>
              <a:rPr lang="en-US" dirty="0" smtClean="0"/>
              <a:t>race. If any of these objects are </a:t>
            </a:r>
            <a:r>
              <a:rPr lang="en-US" dirty="0" smtClean="0"/>
              <a:t>not marked</a:t>
            </a:r>
            <a:r>
              <a:rPr lang="en-US" dirty="0" smtClean="0"/>
              <a:t>, they are marked, added to the work queue, and the Mark </a:t>
            </a:r>
            <a:r>
              <a:rPr lang="en-US" dirty="0" smtClean="0"/>
              <a:t>phase is </a:t>
            </a:r>
            <a:r>
              <a:rPr lang="en-US" dirty="0" smtClean="0"/>
              <a:t>resumed.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Sweep</a:t>
            </a:r>
            <a:r>
              <a:rPr lang="en-US" dirty="0" smtClean="0"/>
              <a:t>: </a:t>
            </a:r>
            <a:r>
              <a:rPr lang="en-US" dirty="0" smtClean="0"/>
              <a:t>Reclaim space used by objects that have not been marked.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Optimization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C1: A pointer from a black object to a white object is created</a:t>
            </a:r>
            <a:endParaRPr lang="en-US" dirty="0" smtClean="0"/>
          </a:p>
          <a:p>
            <a:r>
              <a:rPr lang="en-US" dirty="0" smtClean="0"/>
              <a:t>C2’: The original path to a white object is destroyed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C2’ to happen, white object or some object in the path to it gets a reference count decrement to nonzero</a:t>
            </a:r>
          </a:p>
          <a:p>
            <a:r>
              <a:rPr lang="en-US" dirty="0" smtClean="0"/>
              <a:t>We trace the fix-up set, so we can add any object in the path to the white obj.</a:t>
            </a:r>
          </a:p>
          <a:p>
            <a:r>
              <a:rPr lang="en-US" dirty="0" smtClean="0"/>
              <a:t>Objects whose ref count decrements to nonzero become the new fix-up set</a:t>
            </a:r>
          </a:p>
          <a:p>
            <a:r>
              <a:rPr lang="en-US" dirty="0" smtClean="0"/>
              <a:t>Better: we only need to determine this as we are collecting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4648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Inherent Acyclic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Proposed by Bacon and </a:t>
            </a:r>
            <a:r>
              <a:rPr lang="en-US" dirty="0" err="1" smtClean="0"/>
              <a:t>Rajan</a:t>
            </a:r>
            <a:r>
              <a:rPr lang="en-US" dirty="0" smtClean="0"/>
              <a:t>[2001]</a:t>
            </a:r>
          </a:p>
          <a:p>
            <a:r>
              <a:rPr lang="en-US" dirty="0" smtClean="0"/>
              <a:t>Acyclic object</a:t>
            </a:r>
          </a:p>
          <a:p>
            <a:pPr lvl="1"/>
            <a:r>
              <a:rPr lang="en-US" dirty="0" smtClean="0"/>
              <a:t>No pointer fields</a:t>
            </a:r>
          </a:p>
          <a:p>
            <a:pPr lvl="1"/>
            <a:r>
              <a:rPr lang="en-US" dirty="0" smtClean="0"/>
              <a:t>OR can only point to another acyclic object</a:t>
            </a:r>
          </a:p>
          <a:p>
            <a:pPr lvl="1"/>
            <a:r>
              <a:rPr lang="en-US" dirty="0" smtClean="0"/>
              <a:t>We’ll make them green</a:t>
            </a:r>
          </a:p>
          <a:p>
            <a:r>
              <a:rPr lang="en-US" dirty="0" smtClean="0"/>
              <a:t>Trivial to skip in mark phase: green=marked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flipV="1">
            <a:off x="4495800" y="3657600"/>
            <a:ext cx="381000" cy="381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Sweep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Limit sweep to potentially cyclic garbage: purple set</a:t>
            </a:r>
          </a:p>
          <a:p>
            <a:r>
              <a:rPr lang="en-US" dirty="0" smtClean="0"/>
              <a:t>Acyclic garbage swept by reference counter</a:t>
            </a:r>
          </a:p>
          <a:p>
            <a:r>
              <a:rPr lang="en-US" dirty="0" smtClean="0"/>
              <a:t>Disadvantage: now we need the purple set to be known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9559F71-2B9A-41FF-A399-CB2555F10F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554</TotalTime>
  <Words>659</Words>
  <Application>Microsoft Office PowerPoint</Application>
  <PresentationFormat>On-screen Show (4:3)</PresentationFormat>
  <Paragraphs>109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Cycle Tracing</vt:lpstr>
      <vt:lpstr>Outline</vt:lpstr>
      <vt:lpstr>Concurrent Mark Sweep</vt:lpstr>
      <vt:lpstr>Collector-Mutator Race</vt:lpstr>
      <vt:lpstr>Collector-Mutator Race</vt:lpstr>
      <vt:lpstr>Base Backup Tracing Algorithm</vt:lpstr>
      <vt:lpstr>Concurrency Optimization</vt:lpstr>
      <vt:lpstr>Inherent Acyclic Objects</vt:lpstr>
      <vt:lpstr>Sweep Optimization</vt:lpstr>
      <vt:lpstr>Implementation with RC</vt:lpstr>
      <vt:lpstr>An Example</vt:lpstr>
      <vt:lpstr>An Example</vt:lpstr>
      <vt:lpstr>An Example</vt:lpstr>
      <vt:lpstr>An Example</vt:lpstr>
      <vt:lpstr>An Example</vt:lpstr>
      <vt:lpstr>An Example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Tracing</dc:title>
  <dc:creator>David C. Craven</dc:creator>
  <cp:lastModifiedBy>David C. Craven</cp:lastModifiedBy>
  <cp:revision>58</cp:revision>
  <dcterms:created xsi:type="dcterms:W3CDTF">2011-02-23T09:41:48Z</dcterms:created>
  <dcterms:modified xsi:type="dcterms:W3CDTF">2011-02-23T18:59:15Z</dcterms:modified>
</cp:coreProperties>
</file>