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73" r:id="rId5"/>
    <p:sldId id="274" r:id="rId6"/>
    <p:sldId id="276" r:id="rId7"/>
    <p:sldId id="278" r:id="rId8"/>
    <p:sldId id="277" r:id="rId9"/>
    <p:sldId id="275" r:id="rId10"/>
    <p:sldId id="279" r:id="rId11"/>
    <p:sldId id="280" r:id="rId12"/>
    <p:sldId id="282" r:id="rId13"/>
    <p:sldId id="284" r:id="rId14"/>
    <p:sldId id="283" r:id="rId15"/>
    <p:sldId id="285" r:id="rId16"/>
    <p:sldId id="272" r:id="rId17"/>
    <p:sldId id="281" r:id="rId18"/>
    <p:sldId id="271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88" autoAdjust="0"/>
  </p:normalViewPr>
  <p:slideViewPr>
    <p:cSldViewPr>
      <p:cViewPr varScale="1">
        <p:scale>
          <a:sx n="121" d="100"/>
          <a:sy n="121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2B110-5356-446F-99B4-56CB3A09A4D2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C4BD6-AEDB-4D2F-BB4D-E193749B4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believe scavenging to be distinct from evacuation; i.e. you can scavenge</a:t>
            </a:r>
            <a:r>
              <a:rPr lang="en-US" baseline="0" dirty="0" smtClean="0"/>
              <a:t> within a region to rewrite its pointers but not to perform evacuation.</a:t>
            </a:r>
          </a:p>
          <a:p>
            <a:r>
              <a:rPr lang="en-US" baseline="0" dirty="0" smtClean="0"/>
              <a:t>This can lead to excess retention of circular structures.  To solve this, condemn all the younger generations, too.  Not necessary to do every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Section 10 of paper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Details not covered in depth in this talk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Whiteboard these two things.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Prunes the tracing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94EE-BCD9-4960-9F96-6D3E31F44BFA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FDE1-EC38-422A-82BF-80F6C39FD19B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C49F-0442-4C7D-97DB-86F9905492D7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EA81-35BD-432B-8C4B-9AD17118812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6E0F1-B53F-4775-A6B3-3DBAAD36562F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F8FD-106F-4313-9616-997C5DC8B5A3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624C-057A-48EE-9DA4-47E69DFB5043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40D3-5DA7-4976-BF09-5FE024B37EE0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8622-0E2B-4BF5-8A91-7FD7A2ACFB97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AFD0-7693-47D7-B74C-8DFD5BE3BEC4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E408-D1A6-45F9-B575-D09782485B4E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292531F-91E6-4569-B0F6-6108DEDDF478}" type="datetime1">
              <a:rPr lang="en-US" smtClean="0"/>
              <a:pPr algn="l" eaLnBrk="1" latinLnBrk="0" hangingPunct="1"/>
              <a:t>2/9/2011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cap="small" dirty="0" smtClean="0"/>
              <a:t>Generational Garbage Collection</a:t>
            </a:r>
            <a:endParaRPr lang="en-US" sz="44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1295400"/>
          </a:xfrm>
        </p:spPr>
        <p:txBody>
          <a:bodyPr>
            <a:noAutofit/>
          </a:bodyPr>
          <a:lstStyle/>
          <a:p>
            <a:r>
              <a:rPr lang="en-US" i="1" spc="-100" dirty="0" smtClean="0"/>
              <a:t>A Real-Time Garbage Collector Based on the Lifetimes of Objects</a:t>
            </a:r>
            <a:r>
              <a:rPr lang="en-US" spc="-100" dirty="0" smtClean="0"/>
              <a:t/>
            </a:r>
            <a:br>
              <a:rPr lang="en-US" spc="-100" dirty="0" smtClean="0"/>
            </a:br>
            <a:r>
              <a:rPr lang="en-US" dirty="0" smtClean="0"/>
              <a:t>Lieberman and Hewitt, </a:t>
            </a:r>
            <a:r>
              <a:rPr lang="en-US" i="1" dirty="0" smtClean="0"/>
              <a:t>CACM</a:t>
            </a:r>
            <a:r>
              <a:rPr lang="en-US" dirty="0" smtClean="0"/>
              <a:t> June 1983, pp 419-429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048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4267200"/>
            <a:ext cx="8458200" cy="914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Curtis Dunham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2400" i="1" dirty="0" smtClean="0">
                <a:solidFill>
                  <a:schemeClr val="tx2">
                    <a:shade val="75000"/>
                  </a:schemeClr>
                </a:solidFill>
              </a:rPr>
              <a:t>CS 395T Memory Management, Spring 2011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Tracking Forward Pointers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10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828800"/>
            <a:ext cx="3962400" cy="449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1828800"/>
            <a:ext cx="3962400" cy="396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48600" y="2971800"/>
            <a:ext cx="685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62600" y="3505200"/>
            <a:ext cx="685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25908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81800" y="38100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391400" y="6324600"/>
            <a:ext cx="1447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Youngsters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63246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Fogies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96200" y="1371600"/>
            <a:ext cx="381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153400" y="1371600"/>
            <a:ext cx="381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58000" y="13716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Roots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3" idx="2"/>
            <a:endCxn id="12" idx="0"/>
          </p:cNvCxnSpPr>
          <p:nvPr/>
        </p:nvCxnSpPr>
        <p:spPr>
          <a:xfrm rot="5400000">
            <a:off x="6438900" y="2362200"/>
            <a:ext cx="2133600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2"/>
            <a:endCxn id="11" idx="0"/>
          </p:cNvCxnSpPr>
          <p:nvPr/>
        </p:nvCxnSpPr>
        <p:spPr>
          <a:xfrm rot="5400000">
            <a:off x="6438900" y="685800"/>
            <a:ext cx="914400" cy="2895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3733800" y="3962400"/>
            <a:ext cx="2971800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1981200" y="2362200"/>
            <a:ext cx="304800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95400" y="2209800"/>
            <a:ext cx="6858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hape 36"/>
          <p:cNvCxnSpPr>
            <a:stCxn id="32" idx="2"/>
            <a:endCxn id="38" idx="1"/>
          </p:cNvCxnSpPr>
          <p:nvPr/>
        </p:nvCxnSpPr>
        <p:spPr>
          <a:xfrm rot="16200000" flipH="1">
            <a:off x="1504950" y="2647950"/>
            <a:ext cx="3505200" cy="3238500"/>
          </a:xfrm>
          <a:prstGeom prst="curvedConnector2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876800" y="5867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hape 39"/>
          <p:cNvCxnSpPr>
            <a:stCxn id="38" idx="3"/>
            <a:endCxn id="9" idx="2"/>
          </p:cNvCxnSpPr>
          <p:nvPr/>
        </p:nvCxnSpPr>
        <p:spPr>
          <a:xfrm flipV="1">
            <a:off x="5257800" y="3810000"/>
            <a:ext cx="647700" cy="2209800"/>
          </a:xfrm>
          <a:prstGeom prst="curvedConnector2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876800" y="6248400"/>
            <a:ext cx="1295400" cy="3048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Entry table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Line Callout 2 46"/>
          <p:cNvSpPr/>
          <p:nvPr/>
        </p:nvSpPr>
        <p:spPr>
          <a:xfrm>
            <a:off x="7010400" y="5791200"/>
            <a:ext cx="1828800" cy="609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984"/>
              <a:gd name="adj6" fmla="val -683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Honorary roots</a:t>
            </a:r>
          </a:p>
          <a:p>
            <a:pPr algn="ctr"/>
            <a:r>
              <a:rPr lang="en-US" dirty="0" smtClean="0"/>
              <a:t>(for this region)</a:t>
            </a:r>
            <a:endParaRPr lang="en-US" dirty="0"/>
          </a:p>
        </p:txBody>
      </p:sp>
      <p:sp>
        <p:nvSpPr>
          <p:cNvPr id="35" name="Rounded Rectangular Callout 34"/>
          <p:cNvSpPr/>
          <p:nvPr/>
        </p:nvSpPr>
        <p:spPr>
          <a:xfrm>
            <a:off x="4953000" y="4800600"/>
            <a:ext cx="3810000" cy="685800"/>
          </a:xfrm>
          <a:prstGeom prst="wedgeRoundRectCallout">
            <a:avLst>
              <a:gd name="adj1" fmla="val -21591"/>
              <a:gd name="adj2" fmla="val -643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</a:t>
            </a:r>
            <a:r>
              <a:rPr lang="en-US" b="1" dirty="0" smtClean="0">
                <a:solidFill>
                  <a:schemeClr val="tx1"/>
                </a:solidFill>
              </a:rPr>
              <a:t>still</a:t>
            </a:r>
            <a:r>
              <a:rPr lang="en-US" b="1" dirty="0" smtClean="0"/>
              <a:t> </a:t>
            </a:r>
            <a:r>
              <a:rPr lang="en-US" dirty="0" smtClean="0"/>
              <a:t>only have to trace this space!</a:t>
            </a:r>
            <a:br>
              <a:rPr lang="en-US" dirty="0" smtClean="0"/>
            </a:br>
            <a:r>
              <a:rPr lang="en-US" spc="-100" dirty="0" smtClean="0"/>
              <a:t>Still ignoring </a:t>
            </a:r>
            <a:r>
              <a:rPr lang="en-US" dirty="0" smtClean="0"/>
              <a:t>the pointers to fogies, too.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One, Two, Many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11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828800"/>
            <a:ext cx="1219200" cy="449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91400" y="1828800"/>
            <a:ext cx="1143000" cy="411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391400" y="63246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Youngest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6324600"/>
            <a:ext cx="914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Oldest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96200" y="1371600"/>
            <a:ext cx="381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153400" y="1371600"/>
            <a:ext cx="381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58000" y="13716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Roots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574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7400" y="1828800"/>
            <a:ext cx="1219200" cy="411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133600" y="63246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Older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29000" y="1828800"/>
            <a:ext cx="1143000" cy="411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581400" y="63246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96000" y="1828800"/>
            <a:ext cx="1143000" cy="411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800600" y="1828800"/>
            <a:ext cx="1143000" cy="411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172200" y="63246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Younger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876800" y="63246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290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006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960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3914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5146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8862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2578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5532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848600" y="60198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2819400" y="3124200"/>
            <a:ext cx="38862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Allows an arbitrary number of regions called “</a:t>
            </a:r>
            <a:r>
              <a:rPr lang="en-US" sz="3200" b="1" dirty="0" smtClean="0">
                <a:solidFill>
                  <a:schemeClr val="tx1"/>
                </a:solidFill>
              </a:rPr>
              <a:t>generations</a:t>
            </a:r>
            <a:r>
              <a:rPr lang="en-US" sz="3200" dirty="0" smtClean="0"/>
              <a:t>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Condemnation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12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828800"/>
            <a:ext cx="12192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00" y="1828800"/>
            <a:ext cx="1143000" cy="167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5800" y="1524000"/>
            <a:ext cx="1219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g0.v0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574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7400" y="1828800"/>
            <a:ext cx="12192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429000" y="18288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019800" y="18288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18288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4290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7244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3152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5146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8862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1816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4770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7724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057400" y="1524000"/>
            <a:ext cx="1219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g1.v0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90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g2.v0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244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g3.v0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198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g4.v0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152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g5.v0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15200" y="44196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315200" y="61722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772400" y="61722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315200" y="41148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g5.v1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Content Placeholder 2"/>
          <p:cNvSpPr>
            <a:spLocks noGrp="1"/>
          </p:cNvSpPr>
          <p:nvPr>
            <p:ph idx="1"/>
          </p:nvPr>
        </p:nvSpPr>
        <p:spPr>
          <a:xfrm>
            <a:off x="304800" y="4114800"/>
            <a:ext cx="6705600" cy="2438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Like Bakers algorithm (Copying),</a:t>
            </a:r>
            <a:br>
              <a:rPr lang="en-US" sz="2800" dirty="0" smtClean="0"/>
            </a:br>
            <a:r>
              <a:rPr lang="en-US" sz="2800" dirty="0" smtClean="0"/>
              <a:t>space is reclaimed through </a:t>
            </a:r>
            <a:r>
              <a:rPr lang="en-US" sz="2800" i="1" dirty="0" smtClean="0"/>
              <a:t>evacuation</a:t>
            </a:r>
          </a:p>
          <a:p>
            <a:r>
              <a:rPr lang="en-US" sz="2800" dirty="0" smtClean="0"/>
              <a:t>GC is initiated by </a:t>
            </a:r>
            <a:r>
              <a:rPr lang="en-US" sz="2800" i="1" dirty="0" smtClean="0"/>
              <a:t>condemning</a:t>
            </a:r>
            <a:r>
              <a:rPr lang="en-US" sz="2800" dirty="0" smtClean="0"/>
              <a:t> a region</a:t>
            </a:r>
          </a:p>
          <a:p>
            <a:r>
              <a:rPr lang="en-US" sz="2800" dirty="0" smtClean="0"/>
              <a:t>Region keeps same generation number,</a:t>
            </a:r>
            <a:br>
              <a:rPr lang="en-US" sz="2800" dirty="0" smtClean="0"/>
            </a:br>
            <a:r>
              <a:rPr lang="en-US" sz="2800" dirty="0" smtClean="0"/>
              <a:t>but increments its version number</a:t>
            </a:r>
          </a:p>
        </p:txBody>
      </p:sp>
      <p:sp>
        <p:nvSpPr>
          <p:cNvPr id="60" name="Curved Left Arrow 59"/>
          <p:cNvSpPr/>
          <p:nvPr/>
        </p:nvSpPr>
        <p:spPr>
          <a:xfrm>
            <a:off x="8458200" y="2895600"/>
            <a:ext cx="609600" cy="2057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&quot;No&quot; Symbol 61"/>
          <p:cNvSpPr/>
          <p:nvPr/>
        </p:nvSpPr>
        <p:spPr>
          <a:xfrm>
            <a:off x="7391400" y="2209800"/>
            <a:ext cx="990600" cy="9906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066800" y="1219200"/>
            <a:ext cx="60198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condemn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i="1" dirty="0" smtClean="0">
                <a:solidFill>
                  <a:schemeClr val="tx1"/>
                </a:solidFill>
              </a:rPr>
              <a:t>v.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4.  to judge or pronounce to be unfit for use or service: to condemn an old building.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5.  </a:t>
            </a:r>
            <a:r>
              <a:rPr lang="en-US" sz="2400" i="1" dirty="0" smtClean="0">
                <a:solidFill>
                  <a:schemeClr val="tx1"/>
                </a:solidFill>
              </a:rPr>
              <a:t>U.S. Law</a:t>
            </a:r>
            <a:r>
              <a:rPr lang="en-US" sz="2400" dirty="0" smtClean="0">
                <a:solidFill>
                  <a:schemeClr val="tx1"/>
                </a:solidFill>
              </a:rPr>
              <a:t>. to acquire ownership of for a public purpose, under the right of eminent domain: The city condemned the property.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1676400" y="2133600"/>
            <a:ext cx="5181600" cy="1447800"/>
            <a:chOff x="1676400" y="2133600"/>
            <a:chExt cx="5181600" cy="1447800"/>
          </a:xfrm>
        </p:grpSpPr>
        <p:sp>
          <p:nvSpPr>
            <p:cNvPr id="64" name="Rectangle 63"/>
            <p:cNvSpPr/>
            <p:nvPr/>
          </p:nvSpPr>
          <p:spPr>
            <a:xfrm>
              <a:off x="5181600" y="2133600"/>
              <a:ext cx="1676400" cy="304800"/>
            </a:xfrm>
            <a:prstGeom prst="rect">
              <a:avLst/>
            </a:prstGeom>
            <a:solidFill>
              <a:schemeClr val="accent1">
                <a:lumMod val="75000"/>
                <a:alpha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memory region</a:t>
              </a:r>
              <a:endParaRPr lang="en-US" b="1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895600" y="3276600"/>
              <a:ext cx="533400" cy="304800"/>
            </a:xfrm>
            <a:prstGeom prst="rect">
              <a:avLst/>
            </a:prstGeom>
            <a:solidFill>
              <a:schemeClr val="accent1">
                <a:lumMod val="75000"/>
                <a:alpha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GC</a:t>
              </a:r>
              <a:endParaRPr lang="en-US" b="1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486400" y="3276600"/>
              <a:ext cx="1066800" cy="304800"/>
            </a:xfrm>
            <a:prstGeom prst="rect">
              <a:avLst/>
            </a:prstGeom>
            <a:solidFill>
              <a:schemeClr val="accent1">
                <a:lumMod val="75000"/>
                <a:alpha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region</a:t>
              </a:r>
              <a:endParaRPr lang="en-US" b="1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676400" y="2514600"/>
              <a:ext cx="533400" cy="304800"/>
            </a:xfrm>
            <a:prstGeom prst="rect">
              <a:avLst/>
            </a:prstGeom>
            <a:solidFill>
              <a:schemeClr val="accent1">
                <a:lumMod val="75000"/>
                <a:alpha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VM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Concurrent Condemnations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13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828800"/>
            <a:ext cx="12192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5200" y="1828800"/>
            <a:ext cx="1143000" cy="167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5800" y="1524000"/>
            <a:ext cx="1219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g0.v1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574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7400" y="1828800"/>
            <a:ext cx="12192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429000" y="18288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019800" y="18288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724400" y="1828800"/>
            <a:ext cx="1143000" cy="167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4290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7244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3152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5146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8862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1816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4770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772400" y="35814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057400" y="1524000"/>
            <a:ext cx="1219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g1.v1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90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g2.v2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244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g3.v2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198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g4.v3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15200" y="15240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g5.v4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15200" y="44196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315200" y="61722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772400" y="61722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315200" y="41148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g5.v5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&quot;No&quot; Symbol 61"/>
          <p:cNvSpPr/>
          <p:nvPr/>
        </p:nvSpPr>
        <p:spPr>
          <a:xfrm>
            <a:off x="7391400" y="2209800"/>
            <a:ext cx="990600" cy="9906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724400" y="4419600"/>
            <a:ext cx="1143000" cy="167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724400" y="61722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181600" y="6172200"/>
            <a:ext cx="381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724400" y="41148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g4.v3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&quot;No&quot; Symbol 58"/>
          <p:cNvSpPr/>
          <p:nvPr/>
        </p:nvSpPr>
        <p:spPr>
          <a:xfrm>
            <a:off x="4800600" y="2209800"/>
            <a:ext cx="990600" cy="9906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Down Arrow 67"/>
          <p:cNvSpPr/>
          <p:nvPr/>
        </p:nvSpPr>
        <p:spPr>
          <a:xfrm>
            <a:off x="4953000" y="3352800"/>
            <a:ext cx="685800" cy="762000"/>
          </a:xfrm>
          <a:prstGeom prst="downArrow">
            <a:avLst/>
          </a:prstGeom>
          <a:solidFill>
            <a:schemeClr val="accent1">
              <a:lumMod val="75000"/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own Arrow 68"/>
          <p:cNvSpPr/>
          <p:nvPr/>
        </p:nvSpPr>
        <p:spPr>
          <a:xfrm>
            <a:off x="7543800" y="3352800"/>
            <a:ext cx="685800" cy="762000"/>
          </a:xfrm>
          <a:prstGeom prst="downArrow">
            <a:avLst/>
          </a:prstGeom>
          <a:solidFill>
            <a:schemeClr val="accent1">
              <a:lumMod val="75000"/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172200" y="190500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/>
          <p:nvPr/>
        </p:nvCxnSpPr>
        <p:spPr>
          <a:xfrm rot="5400000">
            <a:off x="6362700" y="20193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553200" y="19050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72" idx="2"/>
          </p:cNvCxnSpPr>
          <p:nvPr/>
        </p:nvCxnSpPr>
        <p:spPr>
          <a:xfrm rot="5400000">
            <a:off x="5657850" y="2190750"/>
            <a:ext cx="1066800" cy="9525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0" idx="2"/>
          </p:cNvCxnSpPr>
          <p:nvPr/>
        </p:nvCxnSpPr>
        <p:spPr>
          <a:xfrm rot="5400000">
            <a:off x="4667250" y="3105150"/>
            <a:ext cx="2590800" cy="6477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Clarifications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heap structure is only time-based by practicality-driven convention; the real invariants revolve around pointer directions</a:t>
            </a:r>
          </a:p>
          <a:p>
            <a:pPr lvl="1"/>
            <a:r>
              <a:rPr lang="en-US" i="1" dirty="0" smtClean="0"/>
              <a:t>Can </a:t>
            </a:r>
            <a:r>
              <a:rPr lang="en-US" dirty="0" smtClean="0"/>
              <a:t>put new objects anywhere</a:t>
            </a:r>
          </a:p>
          <a:p>
            <a:pPr lvl="1"/>
            <a:r>
              <a:rPr lang="en-US" dirty="0" smtClean="0"/>
              <a:t>Gives system and user optimization </a:t>
            </a:r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Region/Generation coalescing is possible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14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Details Abound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GC of Entry tables</a:t>
            </a:r>
          </a:p>
          <a:p>
            <a:pPr lvl="1"/>
            <a:r>
              <a:rPr lang="en-US" dirty="0" smtClean="0"/>
              <a:t>Record generation/version of source pointer</a:t>
            </a:r>
          </a:p>
          <a:p>
            <a:r>
              <a:rPr lang="en-US" dirty="0" err="1" smtClean="0"/>
              <a:t>Orthogonality</a:t>
            </a:r>
            <a:r>
              <a:rPr lang="en-US" dirty="0" smtClean="0"/>
              <a:t> of forward pointers and intra-region collection</a:t>
            </a:r>
          </a:p>
          <a:p>
            <a:r>
              <a:rPr lang="en-US" dirty="0" smtClean="0"/>
              <a:t>Collecting younger regions more often</a:t>
            </a:r>
          </a:p>
          <a:p>
            <a:r>
              <a:rPr lang="en-US" dirty="0" smtClean="0"/>
              <a:t>Weak pointers</a:t>
            </a:r>
          </a:p>
          <a:p>
            <a:pPr lvl="1"/>
            <a:r>
              <a:rPr lang="en-US" dirty="0" smtClean="0"/>
              <a:t>Store in Entry table with Forward pointers</a:t>
            </a:r>
          </a:p>
          <a:p>
            <a:r>
              <a:rPr lang="en-US" dirty="0" smtClean="0"/>
              <a:t>Scavenging stacks, </a:t>
            </a:r>
            <a:r>
              <a:rPr lang="en-US" dirty="0" err="1" smtClean="0"/>
              <a:t>globals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15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References/Resources/Acknowledgements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(other than this paper, cited on title slide)</a:t>
            </a:r>
          </a:p>
          <a:p>
            <a:r>
              <a:rPr lang="en-US" sz="1600" dirty="0" smtClean="0"/>
              <a:t>Richard Jones and Rafael </a:t>
            </a:r>
            <a:r>
              <a:rPr lang="en-US" sz="1600" dirty="0" err="1" smtClean="0"/>
              <a:t>Lins</a:t>
            </a:r>
            <a:r>
              <a:rPr lang="en-US" sz="1600" dirty="0" smtClean="0"/>
              <a:t>.  Garbage Collection: Algorithms for Automatic Dynamic Memory Management.  (Chapter 7) 1996.</a:t>
            </a:r>
          </a:p>
          <a:p>
            <a:r>
              <a:rPr lang="en-US" sz="1600" dirty="0" smtClean="0"/>
              <a:t>Previous slides by Rudy </a:t>
            </a:r>
            <a:r>
              <a:rPr lang="en-US" sz="1600" dirty="0" err="1" smtClean="0"/>
              <a:t>Depena</a:t>
            </a:r>
            <a:r>
              <a:rPr lang="en-US" sz="1600" dirty="0" smtClean="0"/>
              <a:t> (2009), Maria Jump (2003)</a:t>
            </a:r>
          </a:p>
          <a:p>
            <a:r>
              <a:rPr lang="en-US" sz="1600" dirty="0" smtClean="0"/>
              <a:t>Dictionary.com Unabridged Based on the Random House Dictionary, 2011.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16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Some interesting </a:t>
            </a:r>
            <a:r>
              <a:rPr lang="en-US" cap="small" dirty="0" smtClean="0"/>
              <a:t>notes, Possible Discussion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Languages like Haskell also adopted another mitigating technique called </a:t>
            </a:r>
            <a:r>
              <a:rPr lang="en-US" b="1" dirty="0" smtClean="0"/>
              <a:t>deforestation</a:t>
            </a:r>
          </a:p>
          <a:p>
            <a:pPr lvl="1"/>
            <a:r>
              <a:rPr lang="en-US" dirty="0" smtClean="0"/>
              <a:t>Originally called Listlessness by </a:t>
            </a:r>
            <a:r>
              <a:rPr lang="en-US" dirty="0" err="1" smtClean="0"/>
              <a:t>Wadler</a:t>
            </a:r>
            <a:r>
              <a:rPr lang="en-US" dirty="0" smtClean="0"/>
              <a:t> (1984)</a:t>
            </a:r>
          </a:p>
          <a:p>
            <a:r>
              <a:rPr lang="en-US" b="1" dirty="0" smtClean="0"/>
              <a:t>Escape analysis</a:t>
            </a:r>
            <a:r>
              <a:rPr lang="en-US" dirty="0" smtClean="0"/>
              <a:t>, a type of static extent analysis</a:t>
            </a:r>
          </a:p>
          <a:p>
            <a:pPr lvl="1"/>
            <a:r>
              <a:rPr lang="en-US" dirty="0" smtClean="0"/>
              <a:t>Has roots in call-graph reclamation schemes (</a:t>
            </a:r>
            <a:r>
              <a:rPr lang="en-US" dirty="0" err="1" smtClean="0"/>
              <a:t>Hudak</a:t>
            </a:r>
            <a:r>
              <a:rPr lang="en-US" dirty="0" smtClean="0"/>
              <a:t> 1981), closure allocation strategies (ORBIT paper, </a:t>
            </a:r>
            <a:r>
              <a:rPr lang="en-US" dirty="0" err="1" smtClean="0"/>
              <a:t>Kranz</a:t>
            </a:r>
            <a:r>
              <a:rPr lang="en-US" dirty="0" smtClean="0"/>
              <a:t> et al 1986)</a:t>
            </a:r>
          </a:p>
          <a:p>
            <a:r>
              <a:rPr lang="en-US" dirty="0" smtClean="0"/>
              <a:t>Even if we can’t prove that a new object will die quickly, it probably will anyway – and for that, we have generational GC!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17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Discussion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Empirical analysis</a:t>
            </a:r>
            <a:r>
              <a:rPr lang="en-US" sz="2800" dirty="0" smtClean="0"/>
              <a:t>??</a:t>
            </a:r>
            <a:endParaRPr lang="en-US" sz="2800" dirty="0" smtClean="0"/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think it should work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“… future research plans include … [testing] the behavior of real programs”</a:t>
            </a:r>
            <a:endParaRPr lang="en-US" dirty="0" smtClean="0"/>
          </a:p>
          <a:p>
            <a:pPr lvl="1"/>
            <a:r>
              <a:rPr lang="en-US" dirty="0" smtClean="0"/>
              <a:t>“Judging [GC] algorithms is tricky”</a:t>
            </a:r>
          </a:p>
          <a:p>
            <a:pPr lvl="1"/>
            <a:r>
              <a:rPr lang="en-US" dirty="0" smtClean="0"/>
              <a:t>“… we expect good performance…”</a:t>
            </a:r>
          </a:p>
          <a:p>
            <a:r>
              <a:rPr lang="en-US" dirty="0" smtClean="0"/>
              <a:t>Heap reorganization</a:t>
            </a:r>
          </a:p>
          <a:p>
            <a:pPr lvl="1"/>
            <a:r>
              <a:rPr lang="en-US" dirty="0" smtClean="0"/>
              <a:t>“Pointer length”</a:t>
            </a:r>
          </a:p>
          <a:p>
            <a:r>
              <a:rPr lang="en-US" dirty="0" smtClean="0"/>
              <a:t>Region size – parallels with Immix</a:t>
            </a:r>
          </a:p>
          <a:p>
            <a:r>
              <a:rPr lang="en-US" dirty="0" smtClean="0"/>
              <a:t>Relationship with incremental designs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18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Terminology Review (From Baker to here)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Tracing → Scavenging</a:t>
            </a:r>
          </a:p>
          <a:p>
            <a:r>
              <a:rPr lang="en-US" dirty="0" smtClean="0"/>
              <a:t>Semi-spaces (</a:t>
            </a:r>
            <a:r>
              <a:rPr lang="en-US" dirty="0" err="1" smtClean="0"/>
              <a:t>fromspace</a:t>
            </a:r>
            <a:r>
              <a:rPr lang="en-US" dirty="0" smtClean="0"/>
              <a:t>, </a:t>
            </a:r>
            <a:r>
              <a:rPr lang="en-US" dirty="0" err="1" smtClean="0"/>
              <a:t>tospace</a:t>
            </a:r>
            <a:r>
              <a:rPr lang="en-US" dirty="0" smtClean="0"/>
              <a:t>) → Regions corresponding to generations</a:t>
            </a:r>
          </a:p>
          <a:p>
            <a:r>
              <a:rPr lang="en-US" dirty="0" smtClean="0"/>
              <a:t>Flip (</a:t>
            </a:r>
            <a:r>
              <a:rPr lang="en-US" dirty="0" err="1" smtClean="0"/>
              <a:t>fromspace</a:t>
            </a:r>
            <a:r>
              <a:rPr lang="en-US" dirty="0" smtClean="0"/>
              <a:t> ↔ </a:t>
            </a:r>
            <a:r>
              <a:rPr lang="en-US" dirty="0" err="1" smtClean="0"/>
              <a:t>tospace</a:t>
            </a:r>
            <a:r>
              <a:rPr lang="en-US" dirty="0" smtClean="0"/>
              <a:t>) → Condemning a region</a:t>
            </a:r>
          </a:p>
          <a:p>
            <a:r>
              <a:rPr lang="en-US" dirty="0" err="1" smtClean="0"/>
              <a:t>Fromspace</a:t>
            </a:r>
            <a:r>
              <a:rPr lang="en-US" dirty="0" smtClean="0"/>
              <a:t> → Condemned region(s)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19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Garbage Collection – A Review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Purpose:</a:t>
            </a:r>
            <a:br>
              <a:rPr lang="en-US" dirty="0" smtClean="0"/>
            </a:br>
            <a:r>
              <a:rPr lang="en-US" dirty="0" smtClean="0"/>
              <a:t>Obtain Memory by Reclaiming </a:t>
            </a:r>
            <a:r>
              <a:rPr lang="en-US" b="1" dirty="0" smtClean="0"/>
              <a:t>Garbage</a:t>
            </a:r>
          </a:p>
          <a:p>
            <a:pPr lvl="1"/>
            <a:r>
              <a:rPr lang="en-US" dirty="0" smtClean="0"/>
              <a:t>Effort expended with no garbage found is </a:t>
            </a:r>
            <a:r>
              <a:rPr lang="en-US" b="1" dirty="0" smtClean="0"/>
              <a:t>wasted</a:t>
            </a:r>
          </a:p>
          <a:p>
            <a:r>
              <a:rPr lang="en-US" dirty="0" smtClean="0"/>
              <a:t>Techniques covered so far are for </a:t>
            </a:r>
            <a:r>
              <a:rPr lang="en-US" b="1" dirty="0" smtClean="0"/>
              <a:t>whole heap</a:t>
            </a:r>
            <a:endParaRPr lang="en-US" dirty="0" smtClean="0"/>
          </a:p>
          <a:p>
            <a:pPr lvl="1"/>
            <a:r>
              <a:rPr lang="en-US" dirty="0" smtClean="0"/>
              <a:t>Copying: O(live objects)</a:t>
            </a:r>
          </a:p>
          <a:p>
            <a:pPr lvl="1"/>
            <a:r>
              <a:rPr lang="en-US" dirty="0" smtClean="0"/>
              <a:t>Mark-Sweep: Mark also O(live objects), </a:t>
            </a:r>
            <a:br>
              <a:rPr lang="en-US" dirty="0" smtClean="0"/>
            </a:br>
            <a:r>
              <a:rPr lang="en-US" dirty="0" smtClean="0"/>
              <a:t>Sweep is O(allocated memory)</a:t>
            </a:r>
          </a:p>
          <a:p>
            <a:r>
              <a:rPr lang="en-US" dirty="0" smtClean="0"/>
              <a:t>Pesky non-garbage data continuously copied, marked/swept-over, or marked/compacted,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2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Looking For Garbage In The Right Place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garbage comes from recently allocated</a:t>
            </a:r>
            <a:br>
              <a:rPr lang="en-US" dirty="0" smtClean="0"/>
            </a:br>
            <a:r>
              <a:rPr lang="en-US" dirty="0" smtClean="0"/>
              <a:t>or “young” objects</a:t>
            </a:r>
          </a:p>
          <a:p>
            <a:pPr lvl="1"/>
            <a:r>
              <a:rPr lang="en-US" dirty="0" smtClean="0"/>
              <a:t>Programming intuition backed up by empirical data</a:t>
            </a:r>
          </a:p>
          <a:p>
            <a:r>
              <a:rPr lang="en-US" dirty="0" smtClean="0"/>
              <a:t>Example: map-filter-reduce paradigm in Lisp</a:t>
            </a:r>
          </a:p>
          <a:p>
            <a:r>
              <a:rPr lang="en-US" dirty="0" smtClean="0"/>
              <a:t>Visual: </a:t>
            </a:r>
            <a:r>
              <a:rPr lang="en-US" dirty="0" err="1" smtClean="0"/>
              <a:t>pdf</a:t>
            </a:r>
            <a:r>
              <a:rPr lang="en-US" dirty="0" smtClean="0"/>
              <a:t>/</a:t>
            </a:r>
            <a:r>
              <a:rPr lang="en-US" dirty="0" err="1" smtClean="0"/>
              <a:t>cdf</a:t>
            </a:r>
            <a:r>
              <a:rPr lang="en-US" dirty="0" smtClean="0"/>
              <a:t> cartoons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3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Wish List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efficiency in the face of “infant mortality”</a:t>
            </a:r>
          </a:p>
          <a:p>
            <a:pPr lvl="1"/>
            <a:r>
              <a:rPr lang="en-US" dirty="0" smtClean="0"/>
              <a:t>Pay-as-you-go: cheaper storage for short-lived objects than for long-lived objects</a:t>
            </a:r>
          </a:p>
          <a:p>
            <a:r>
              <a:rPr lang="en-US" dirty="0" smtClean="0"/>
              <a:t>Goal: reclaim young, dead objects with minimal effort; i.e. </a:t>
            </a:r>
            <a:r>
              <a:rPr lang="en-US" i="1" dirty="0" smtClean="0"/>
              <a:t>without </a:t>
            </a:r>
            <a:r>
              <a:rPr lang="en-US" dirty="0" smtClean="0"/>
              <a:t>examining the whole heap</a:t>
            </a:r>
          </a:p>
          <a:p>
            <a:pPr lvl="1"/>
            <a:r>
              <a:rPr lang="en-US" dirty="0" smtClean="0"/>
              <a:t>Stay away from O(</a:t>
            </a:r>
            <a:r>
              <a:rPr lang="en-US" i="1" dirty="0" smtClean="0"/>
              <a:t>heap size</a:t>
            </a:r>
            <a:r>
              <a:rPr lang="en-US" dirty="0" smtClean="0"/>
              <a:t>), O(</a:t>
            </a:r>
            <a:r>
              <a:rPr lang="en-US" i="1" dirty="0" smtClean="0"/>
              <a:t>heap objects</a:t>
            </a:r>
            <a:r>
              <a:rPr lang="en-US" dirty="0" smtClean="0"/>
              <a:t>) complexities</a:t>
            </a:r>
          </a:p>
          <a:p>
            <a:pPr lvl="1"/>
            <a:r>
              <a:rPr lang="en-US" dirty="0" smtClean="0"/>
              <a:t>Shorter GC pause times!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4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Baker (Copying) Review</a:t>
            </a:r>
            <a:endParaRPr lang="en-US" cap="small" dirty="0"/>
          </a:p>
        </p:txBody>
      </p:sp>
      <p:sp>
        <p:nvSpPr>
          <p:cNvPr id="5" name="Rectangle 4"/>
          <p:cNvSpPr/>
          <p:nvPr/>
        </p:nvSpPr>
        <p:spPr>
          <a:xfrm>
            <a:off x="381000" y="1828800"/>
            <a:ext cx="3962400" cy="449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1828800"/>
            <a:ext cx="3962400" cy="449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5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1981200"/>
            <a:ext cx="685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43600" y="1981200"/>
            <a:ext cx="685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6629400" y="21336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934200" y="19812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696200" y="19812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8382000" y="21336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239000" y="58674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001000" y="58674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10400" y="60198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ular Callout 21"/>
          <p:cNvSpPr/>
          <p:nvPr/>
        </p:nvSpPr>
        <p:spPr>
          <a:xfrm>
            <a:off x="6629400" y="5334000"/>
            <a:ext cx="1447800" cy="381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objects</a:t>
            </a:r>
            <a:endParaRPr lang="en-US" dirty="0"/>
          </a:p>
        </p:txBody>
      </p:sp>
      <p:sp>
        <p:nvSpPr>
          <p:cNvPr id="23" name="Rounded Rectangular Callout 22"/>
          <p:cNvSpPr/>
          <p:nvPr/>
        </p:nvSpPr>
        <p:spPr>
          <a:xfrm>
            <a:off x="6248400" y="3276600"/>
            <a:ext cx="2057400" cy="381000"/>
          </a:xfrm>
          <a:prstGeom prst="wedgeRoundRectCallout">
            <a:avLst>
              <a:gd name="adj1" fmla="val -20172"/>
              <a:gd name="adj2" fmla="val -878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Evacuated objects</a:t>
            </a:r>
            <a:endParaRPr lang="en-US" dirty="0"/>
          </a:p>
        </p:txBody>
      </p:sp>
      <p:sp>
        <p:nvSpPr>
          <p:cNvPr id="24" name="Rounded Rectangular Callout 23"/>
          <p:cNvSpPr/>
          <p:nvPr/>
        </p:nvSpPr>
        <p:spPr>
          <a:xfrm>
            <a:off x="5562600" y="2514600"/>
            <a:ext cx="914400" cy="381000"/>
          </a:xfrm>
          <a:prstGeom prst="wedgeRoundRectCallout">
            <a:avLst>
              <a:gd name="adj1" fmla="val -21737"/>
              <a:gd name="adj2" fmla="val -756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Traced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391400" y="6324600"/>
            <a:ext cx="1447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Tospace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0" y="6324600"/>
            <a:ext cx="1447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Fromspace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7162800" y="2514600"/>
            <a:ext cx="1143000" cy="381000"/>
          </a:xfrm>
          <a:prstGeom prst="wedgeRoundRectCallout">
            <a:avLst>
              <a:gd name="adj1" fmla="val -21737"/>
              <a:gd name="adj2" fmla="val -756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Untraced</a:t>
            </a:r>
            <a:endParaRPr lang="en-US" dirty="0"/>
          </a:p>
        </p:txBody>
      </p:sp>
      <p:sp>
        <p:nvSpPr>
          <p:cNvPr id="28" name="Rounded Rectangular Callout 27"/>
          <p:cNvSpPr/>
          <p:nvPr/>
        </p:nvSpPr>
        <p:spPr>
          <a:xfrm>
            <a:off x="6781800" y="1295400"/>
            <a:ext cx="1752600" cy="381000"/>
          </a:xfrm>
          <a:prstGeom prst="wedgeRoundRectCallout">
            <a:avLst>
              <a:gd name="adj1" fmla="val -20306"/>
              <a:gd name="adj2" fmla="val 74621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“Scavenging”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Baker Review (2)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Semi-space is wasteful of space</a:t>
            </a:r>
          </a:p>
          <a:p>
            <a:r>
              <a:rPr lang="en-US" dirty="0" smtClean="0"/>
              <a:t>Copies </a:t>
            </a:r>
            <a:r>
              <a:rPr lang="en-US" b="1" dirty="0" smtClean="0"/>
              <a:t>whole heap</a:t>
            </a:r>
          </a:p>
          <a:p>
            <a:r>
              <a:rPr lang="en-US" dirty="0" smtClean="0"/>
              <a:t>All objects treated the same,</a:t>
            </a:r>
            <a:br>
              <a:rPr lang="en-US" dirty="0" smtClean="0"/>
            </a:br>
            <a:r>
              <a:rPr lang="en-US" dirty="0" smtClean="0"/>
              <a:t>regardless of longevity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But it’s not all thorns…</a:t>
            </a:r>
          </a:p>
          <a:p>
            <a:r>
              <a:rPr lang="en-US" dirty="0" smtClean="0"/>
              <a:t>Locality</a:t>
            </a:r>
          </a:p>
          <a:p>
            <a:r>
              <a:rPr lang="en-US" dirty="0" smtClean="0"/>
              <a:t>Compaction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6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Some Insights Towards A Solution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Time Travel: Impossible to point to a newer object than oneself at object creation</a:t>
            </a:r>
          </a:p>
          <a:p>
            <a:pPr lvl="1"/>
            <a:r>
              <a:rPr lang="en-US" dirty="0" smtClean="0"/>
              <a:t>i.e. all pointers initially point “backwards in time”,</a:t>
            </a:r>
            <a:br>
              <a:rPr lang="en-US" dirty="0" smtClean="0"/>
            </a:br>
            <a:r>
              <a:rPr lang="en-US" dirty="0" smtClean="0"/>
              <a:t>or are null</a:t>
            </a:r>
          </a:p>
          <a:p>
            <a:pPr lvl="1"/>
            <a:r>
              <a:rPr lang="en-US" dirty="0" smtClean="0"/>
              <a:t>A pointer must be </a:t>
            </a:r>
            <a:r>
              <a:rPr lang="en-US" i="1" dirty="0" smtClean="0"/>
              <a:t>updated</a:t>
            </a:r>
            <a:r>
              <a:rPr lang="en-US" dirty="0" smtClean="0"/>
              <a:t> to point “forward in time”, from older to newer.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7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Some Insights Towards A Solution (graphic)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8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828800"/>
            <a:ext cx="3962400" cy="4495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1828800"/>
            <a:ext cx="3962400" cy="449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391400" y="6324600"/>
            <a:ext cx="1447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Youngsters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6324600"/>
            <a:ext cx="1143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Fogies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981200" y="1371600"/>
            <a:ext cx="6553200" cy="2895600"/>
            <a:chOff x="1981200" y="1371600"/>
            <a:chExt cx="6553200" cy="2895600"/>
          </a:xfrm>
        </p:grpSpPr>
        <p:sp>
          <p:nvSpPr>
            <p:cNvPr id="11" name="Rectangle 10"/>
            <p:cNvSpPr/>
            <p:nvPr/>
          </p:nvSpPr>
          <p:spPr>
            <a:xfrm>
              <a:off x="5105400" y="2590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848600" y="2971800"/>
              <a:ext cx="685800" cy="304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43600" y="3429000"/>
              <a:ext cx="685800" cy="304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81800" y="38100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58000" y="1371600"/>
              <a:ext cx="381000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315200" y="1371600"/>
              <a:ext cx="381000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19800" y="1371600"/>
              <a:ext cx="762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Roots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23" idx="2"/>
              <a:endCxn id="12" idx="0"/>
            </p:cNvCxnSpPr>
            <p:nvPr/>
          </p:nvCxnSpPr>
          <p:spPr>
            <a:xfrm rot="16200000" flipH="1">
              <a:off x="6019800" y="2705100"/>
              <a:ext cx="2133600" cy="762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4" idx="2"/>
            </p:cNvCxnSpPr>
            <p:nvPr/>
          </p:nvCxnSpPr>
          <p:spPr>
            <a:xfrm rot="5400000">
              <a:off x="6038850" y="1123950"/>
              <a:ext cx="914400" cy="20193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0800000" flipV="1">
              <a:off x="3733800" y="3962400"/>
              <a:ext cx="2971800" cy="3048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0800000">
              <a:off x="1981200" y="2362200"/>
              <a:ext cx="3048000" cy="381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loud Callout 33"/>
          <p:cNvSpPr/>
          <p:nvPr/>
        </p:nvSpPr>
        <p:spPr>
          <a:xfrm>
            <a:off x="1752600" y="4876800"/>
            <a:ext cx="2895600" cy="1066800"/>
          </a:xfrm>
          <a:prstGeom prst="cloudCallout">
            <a:avLst>
              <a:gd name="adj1" fmla="val 49008"/>
              <a:gd name="adj2" fmla="val -90668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Imagine no forward pointers</a:t>
            </a:r>
            <a:endParaRPr lang="en-US" dirty="0"/>
          </a:p>
        </p:txBody>
      </p:sp>
      <p:sp>
        <p:nvSpPr>
          <p:cNvPr id="35" name="Rounded Rectangular Callout 34"/>
          <p:cNvSpPr/>
          <p:nvPr/>
        </p:nvSpPr>
        <p:spPr>
          <a:xfrm>
            <a:off x="5105400" y="5181600"/>
            <a:ext cx="3581400" cy="685800"/>
          </a:xfrm>
          <a:prstGeom prst="wedgeRoundRectCallout">
            <a:avLst>
              <a:gd name="adj1" fmla="val -21591"/>
              <a:gd name="adj2" fmla="val -643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only have to trace this space!</a:t>
            </a:r>
            <a:br>
              <a:rPr lang="en-US" dirty="0" smtClean="0"/>
            </a:br>
            <a:r>
              <a:rPr lang="en-US" dirty="0" smtClean="0"/>
              <a:t>Ignore the pointers to fogies.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62000" y="2133600"/>
            <a:ext cx="1981200" cy="990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 allocated in here for awhile,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until it filled up.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72200" y="2286000"/>
            <a:ext cx="2133600" cy="990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Then we started allocating over here.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352800" y="5562600"/>
            <a:ext cx="2438400" cy="1066800"/>
            <a:chOff x="3352800" y="5562600"/>
            <a:chExt cx="2438400" cy="1066800"/>
          </a:xfrm>
        </p:grpSpPr>
        <p:sp>
          <p:nvSpPr>
            <p:cNvPr id="40" name="Rectangle 39"/>
            <p:cNvSpPr/>
            <p:nvPr/>
          </p:nvSpPr>
          <p:spPr>
            <a:xfrm>
              <a:off x="3886200" y="6096000"/>
              <a:ext cx="1371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Regions</a:t>
              </a:r>
              <a:endParaRPr lang="en-US" dirty="0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10800000">
              <a:off x="3352800" y="5638800"/>
              <a:ext cx="533400" cy="4572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 flipH="1" flipV="1">
              <a:off x="5257800" y="5562600"/>
              <a:ext cx="53340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6" grpId="1" animBg="1"/>
      <p:bldP spid="37" grpId="0" animBg="1"/>
      <p:bldP spid="3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Murphy’s Law: Forever With Us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Pointers can be updated</a:t>
            </a:r>
          </a:p>
          <a:p>
            <a:r>
              <a:rPr lang="en-US" dirty="0" smtClean="0"/>
              <a:t>Pointers will be updated</a:t>
            </a:r>
          </a:p>
          <a:p>
            <a:r>
              <a:rPr lang="en-US" dirty="0" smtClean="0"/>
              <a:t>Pointers will inevitably point forward in time,</a:t>
            </a:r>
            <a:br>
              <a:rPr lang="en-US" dirty="0" smtClean="0"/>
            </a:br>
            <a:r>
              <a:rPr lang="en-US" dirty="0" smtClean="0"/>
              <a:t>across the region boundary</a:t>
            </a:r>
          </a:p>
          <a:p>
            <a:endParaRPr lang="en-US" dirty="0" smtClean="0"/>
          </a:p>
          <a:p>
            <a:r>
              <a:rPr lang="en-US" dirty="0" smtClean="0"/>
              <a:t>Solution:</a:t>
            </a:r>
            <a:br>
              <a:rPr lang="en-US" dirty="0" smtClean="0"/>
            </a:br>
            <a:r>
              <a:rPr lang="en-US" dirty="0" smtClean="0"/>
              <a:t>Track these troublesome forward pointers</a:t>
            </a:r>
          </a:p>
          <a:p>
            <a:pPr lvl="1"/>
            <a:r>
              <a:rPr lang="en-US" dirty="0" smtClean="0"/>
              <a:t>We expect (hope for) them to be rare</a:t>
            </a:r>
          </a:p>
          <a:p>
            <a:pPr lvl="1"/>
            <a:r>
              <a:rPr lang="en-US" dirty="0" smtClean="0"/>
              <a:t>Great things become possible (pruned heap traces)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>
                <a:solidFill>
                  <a:schemeClr val="tx1"/>
                </a:solidFill>
              </a:rPr>
              <a:pPr/>
              <a:t>9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1786</TotalTime>
  <Words>759</Words>
  <Application>Microsoft Office PowerPoint</Application>
  <PresentationFormat>On-screen Show (4:3)</PresentationFormat>
  <Paragraphs>183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Generational Garbage Collection</vt:lpstr>
      <vt:lpstr>Garbage Collection – A Review</vt:lpstr>
      <vt:lpstr>Looking For Garbage In The Right Place</vt:lpstr>
      <vt:lpstr>Wish List</vt:lpstr>
      <vt:lpstr>Baker (Copying) Review</vt:lpstr>
      <vt:lpstr>Baker Review (2)</vt:lpstr>
      <vt:lpstr>Some Insights Towards A Solution</vt:lpstr>
      <vt:lpstr>Some Insights Towards A Solution (graphic)</vt:lpstr>
      <vt:lpstr>Murphy’s Law: Forever With Us</vt:lpstr>
      <vt:lpstr>Tracking Forward Pointers</vt:lpstr>
      <vt:lpstr>One, Two, Many</vt:lpstr>
      <vt:lpstr>Condemnation</vt:lpstr>
      <vt:lpstr>Concurrent Condemnations</vt:lpstr>
      <vt:lpstr>Clarifications</vt:lpstr>
      <vt:lpstr>Details Abound</vt:lpstr>
      <vt:lpstr>References/Resources/Acknowledgements</vt:lpstr>
      <vt:lpstr>Some interesting notes, Possible Discussion</vt:lpstr>
      <vt:lpstr>Discussion</vt:lpstr>
      <vt:lpstr>Terminology Review (From Baker to here)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Mark-Sweep Garbage Collection</dc:title>
  <dc:creator>Curtis Dunham</dc:creator>
  <cp:lastModifiedBy>Curtis Dunham</cp:lastModifiedBy>
  <cp:revision>134</cp:revision>
  <dcterms:created xsi:type="dcterms:W3CDTF">2011-01-21T02:10:58Z</dcterms:created>
  <dcterms:modified xsi:type="dcterms:W3CDTF">2011-02-09T19:48:41Z</dcterms:modified>
</cp:coreProperties>
</file>