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slides/slide27.xml" ContentType="application/vnd.openxmlformats-officedocument.presentationml.slide+xml"/>
  <Default Extension="vml" ContentType="application/vnd.openxmlformats-officedocument.vmlDrawing"/>
  <Override PartName="/ppt/notesSlides/notesSlide2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Default Extension="emf" ContentType="image/x-emf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Default Extension="png" ContentType="image/png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28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25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.xml" ContentType="application/vnd.openxmlformats-officedocument.presentationml.slide+xml"/>
  <Default Extension="xls" ContentType="application/vnd.ms-exce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26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viewProps.xml" ContentType="application/vnd.openxmlformats-officedocument.presentationml.viewProps+xml"/>
  <Default Extension="jpeg" ContentType="image/jpeg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4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37"/>
  </p:notesMasterIdLst>
  <p:sldIdLst>
    <p:sldId id="256" r:id="rId2"/>
    <p:sldId id="296" r:id="rId3"/>
    <p:sldId id="259" r:id="rId4"/>
    <p:sldId id="260" r:id="rId5"/>
    <p:sldId id="261" r:id="rId6"/>
    <p:sldId id="294" r:id="rId7"/>
    <p:sldId id="263" r:id="rId8"/>
    <p:sldId id="264" r:id="rId9"/>
    <p:sldId id="265" r:id="rId10"/>
    <p:sldId id="293" r:id="rId11"/>
    <p:sldId id="297" r:id="rId12"/>
    <p:sldId id="295" r:id="rId13"/>
    <p:sldId id="267" r:id="rId14"/>
    <p:sldId id="268" r:id="rId15"/>
    <p:sldId id="298" r:id="rId16"/>
    <p:sldId id="299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4" r:id="rId30"/>
    <p:sldId id="285" r:id="rId31"/>
    <p:sldId id="286" r:id="rId32"/>
    <p:sldId id="291" r:id="rId33"/>
    <p:sldId id="300" r:id="rId34"/>
    <p:sldId id="287" r:id="rId35"/>
    <p:sldId id="288" r:id="rId36"/>
  </p:sldIdLst>
  <p:sldSz cx="9144000" cy="6858000" type="screen4x3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32A0EF"/>
    <a:srgbClr val="3290D3"/>
    <a:srgbClr val="3AA7F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6846" autoAdjust="0"/>
    <p:restoredTop sz="94624" autoAdjust="0"/>
  </p:normalViewPr>
  <p:slideViewPr>
    <p:cSldViewPr>
      <p:cViewPr varScale="1">
        <p:scale>
          <a:sx n="109" d="100"/>
          <a:sy n="109" d="100"/>
        </p:scale>
        <p:origin x="-808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584" y="515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9675" y="695325"/>
            <a:ext cx="4435475" cy="3427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497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81438" y="0"/>
            <a:ext cx="297497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686800"/>
            <a:ext cx="297497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038FEFE2-973D-49BA-A7F6-D43DD4AB332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04F7A6F-6421-40E5-84D2-C39F0AF2D474}" type="slidenum">
              <a:rPr lang="en-US"/>
              <a:pPr/>
              <a:t>1</a:t>
            </a:fld>
            <a:endParaRPr lang="en-US"/>
          </a:p>
        </p:txBody>
      </p:sp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D116E1-B664-4E27-BD44-40F13D5FFEFB}" type="slidenum">
              <a:rPr lang="en-US"/>
              <a:pPr/>
              <a:t>15</a:t>
            </a:fld>
            <a:endParaRPr lang="en-US"/>
          </a:p>
        </p:txBody>
      </p:sp>
      <p:sp>
        <p:nvSpPr>
          <p:cNvPr id="532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D116E1-B664-4E27-BD44-40F13D5FFEFB}" type="slidenum">
              <a:rPr lang="en-US"/>
              <a:pPr/>
              <a:t>16</a:t>
            </a:fld>
            <a:endParaRPr lang="en-US"/>
          </a:p>
        </p:txBody>
      </p:sp>
      <p:sp>
        <p:nvSpPr>
          <p:cNvPr id="532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DB1F40D-814C-4373-8CDF-ADAE1EA9855A}" type="slidenum">
              <a:rPr lang="en-US"/>
              <a:pPr/>
              <a:t>17</a:t>
            </a:fld>
            <a:endParaRPr lang="en-US"/>
          </a:p>
        </p:txBody>
      </p:sp>
      <p:sp>
        <p:nvSpPr>
          <p:cNvPr id="563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C299F18-1B3D-4691-97D0-A573974F5631}" type="slidenum">
              <a:rPr lang="en-US"/>
              <a:pPr/>
              <a:t>18</a:t>
            </a:fld>
            <a:endParaRPr lang="en-US"/>
          </a:p>
        </p:txBody>
      </p:sp>
      <p:sp>
        <p:nvSpPr>
          <p:cNvPr id="573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Snapshot: Any object that is live at the start, will be live for the duration of this collection.</a:t>
            </a:r>
          </a:p>
          <a:p>
            <a:r>
              <a:rPr lang="en-US" dirty="0" smtClean="0"/>
              <a:t>Incremental:</a:t>
            </a:r>
            <a:r>
              <a:rPr lang="en-US" baseline="0" dirty="0" smtClean="0"/>
              <a:t> Every black-to-white pointer, the source and target are recorded. Source: rescanned. Target: kept alive</a:t>
            </a:r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E2EF21D-81DC-45DE-A2B3-304396288324}" type="slidenum">
              <a:rPr lang="en-US"/>
              <a:pPr/>
              <a:t>19</a:t>
            </a:fld>
            <a:endParaRPr lang="en-US"/>
          </a:p>
        </p:txBody>
      </p:sp>
      <p:sp>
        <p:nvSpPr>
          <p:cNvPr id="583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CC47E7B-44AA-4D40-8B15-CE2A5BDFC0FA}" type="slidenum">
              <a:rPr lang="en-US"/>
              <a:pPr/>
              <a:t>20</a:t>
            </a:fld>
            <a:endParaRPr lang="en-US"/>
          </a:p>
        </p:txBody>
      </p:sp>
      <p:sp>
        <p:nvSpPr>
          <p:cNvPr id="593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D464F5-E4E8-4CB1-B487-E07C874676BD}" type="slidenum">
              <a:rPr lang="en-US"/>
              <a:pPr/>
              <a:t>21</a:t>
            </a:fld>
            <a:endParaRPr lang="en-US"/>
          </a:p>
        </p:txBody>
      </p:sp>
      <p:sp>
        <p:nvSpPr>
          <p:cNvPr id="604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F609EBD-1789-4795-AD6D-3BE60F92D3A6}" type="slidenum">
              <a:rPr lang="en-US"/>
              <a:pPr/>
              <a:t>22</a:t>
            </a:fld>
            <a:endParaRPr lang="en-US"/>
          </a:p>
        </p:txBody>
      </p:sp>
      <p:sp>
        <p:nvSpPr>
          <p:cNvPr id="614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C36924A-770C-471B-B948-655D525DA1C3}" type="slidenum">
              <a:rPr lang="en-US"/>
              <a:pPr/>
              <a:t>23</a:t>
            </a:fld>
            <a:endParaRPr lang="en-US"/>
          </a:p>
        </p:txBody>
      </p:sp>
      <p:sp>
        <p:nvSpPr>
          <p:cNvPr id="624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0AB20C8-F51F-4C0E-B1A5-78D7E880EFDC}" type="slidenum">
              <a:rPr lang="en-US"/>
              <a:pPr/>
              <a:t>24</a:t>
            </a:fld>
            <a:endParaRPr lang="en-US"/>
          </a:p>
        </p:txBody>
      </p:sp>
      <p:sp>
        <p:nvSpPr>
          <p:cNvPr id="634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The</a:t>
            </a:r>
            <a:r>
              <a:rPr lang="en-US" baseline="0" dirty="0" smtClean="0"/>
              <a:t> large volume windows don’t even have to be scanned later on if they still have large volumes of data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827E57C-70D6-4ED9-849B-123610C677DC}" type="slidenum">
              <a:rPr lang="en-US"/>
              <a:pPr/>
              <a:t>3</a:t>
            </a:fld>
            <a:endParaRPr lang="en-US"/>
          </a:p>
        </p:txBody>
      </p:sp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FB922D2-3F2C-48C9-931B-AA4EF9885918}" type="slidenum">
              <a:rPr lang="en-US"/>
              <a:pPr/>
              <a:t>25</a:t>
            </a:fld>
            <a:endParaRPr lang="en-US"/>
          </a:p>
        </p:txBody>
      </p:sp>
      <p:sp>
        <p:nvSpPr>
          <p:cNvPr id="645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B3C8E65-56A9-4B48-A731-BCE3701EDC5D}" type="slidenum">
              <a:rPr lang="en-US"/>
              <a:pPr/>
              <a:t>26</a:t>
            </a:fld>
            <a:endParaRPr lang="en-US"/>
          </a:p>
        </p:txBody>
      </p:sp>
      <p:sp>
        <p:nvSpPr>
          <p:cNvPr id="655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E38C763-1CA9-48F4-A8E6-1801D40FD1E5}" type="slidenum">
              <a:rPr lang="en-US"/>
              <a:pPr/>
              <a:t>27</a:t>
            </a:fld>
            <a:endParaRPr lang="en-US"/>
          </a:p>
        </p:txBody>
      </p:sp>
      <p:sp>
        <p:nvSpPr>
          <p:cNvPr id="665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428A98-0B33-4E18-85ED-3A10632F7169}" type="slidenum">
              <a:rPr lang="en-US"/>
              <a:pPr/>
              <a:t>28</a:t>
            </a:fld>
            <a:endParaRPr lang="en-US"/>
          </a:p>
        </p:txBody>
      </p:sp>
      <p:sp>
        <p:nvSpPr>
          <p:cNvPr id="67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A477062-C906-427A-B28D-D53CD0288A81}" type="slidenum">
              <a:rPr lang="en-US"/>
              <a:pPr/>
              <a:t>29</a:t>
            </a:fld>
            <a:endParaRPr lang="en-US"/>
          </a:p>
        </p:txBody>
      </p:sp>
      <p:sp>
        <p:nvSpPr>
          <p:cNvPr id="696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897FEA1-0CD2-45A3-B919-B5F35648CF22}" type="slidenum">
              <a:rPr lang="en-US"/>
              <a:pPr/>
              <a:t>30</a:t>
            </a:fld>
            <a:endParaRPr lang="en-US"/>
          </a:p>
        </p:txBody>
      </p:sp>
      <p:sp>
        <p:nvSpPr>
          <p:cNvPr id="70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15CBBF-CB7F-46E8-A661-BC7060CAAA10}" type="slidenum">
              <a:rPr lang="en-US"/>
              <a:pPr/>
              <a:t>31</a:t>
            </a:fld>
            <a:endParaRPr lang="en-US"/>
          </a:p>
        </p:txBody>
      </p:sp>
      <p:sp>
        <p:nvSpPr>
          <p:cNvPr id="716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7C7B0DE-2387-4FC0-BE3A-8E8150B988C6}" type="slidenum">
              <a:rPr lang="en-US"/>
              <a:pPr/>
              <a:t>32</a:t>
            </a:fld>
            <a:endParaRPr lang="en-US"/>
          </a:p>
        </p:txBody>
      </p:sp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7972C6D-5342-4B53-8C5A-A5F73787098C}" type="slidenum">
              <a:rPr lang="en-US"/>
              <a:pPr/>
              <a:t>34</a:t>
            </a:fld>
            <a:endParaRPr lang="en-US"/>
          </a:p>
        </p:txBody>
      </p:sp>
      <p:sp>
        <p:nvSpPr>
          <p:cNvPr id="727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727693B-E57F-4A71-8116-9F4FF3D494DC}" type="slidenum">
              <a:rPr lang="en-US"/>
              <a:pPr/>
              <a:t>35</a:t>
            </a:fld>
            <a:endParaRPr lang="en-US"/>
          </a:p>
        </p:txBody>
      </p:sp>
      <p:sp>
        <p:nvSpPr>
          <p:cNvPr id="73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A57EB78-5CFE-42F4-83D5-6588EEB50755}" type="slidenum">
              <a:rPr lang="en-US"/>
              <a:pPr/>
              <a:t>4</a:t>
            </a:fld>
            <a:endParaRPr lang="en-US"/>
          </a:p>
        </p:txBody>
      </p:sp>
      <p:sp>
        <p:nvSpPr>
          <p:cNvPr id="450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20E60D8-0E32-471C-939D-6F63F3E75A25}" type="slidenum">
              <a:rPr lang="en-US"/>
              <a:pPr/>
              <a:t>5</a:t>
            </a:fld>
            <a:endParaRPr lang="en-US"/>
          </a:p>
        </p:txBody>
      </p:sp>
      <p:sp>
        <p:nvSpPr>
          <p:cNvPr id="460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F9BC15E-4720-4076-92B7-53F539985B14}" type="slidenum">
              <a:rPr lang="en-US"/>
              <a:pPr/>
              <a:t>7</a:t>
            </a:fld>
            <a:endParaRPr lang="en-US"/>
          </a:p>
        </p:txBody>
      </p:sp>
      <p:sp>
        <p:nvSpPr>
          <p:cNvPr id="481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79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5ECECC6-1538-4AE4-A566-9DA3FFCD2141}" type="slidenum">
              <a:rPr lang="en-US"/>
              <a:pPr/>
              <a:t>8</a:t>
            </a:fld>
            <a:endParaRPr lang="en-US"/>
          </a:p>
        </p:txBody>
      </p:sp>
      <p:sp>
        <p:nvSpPr>
          <p:cNvPr id="491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79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595B7B5-BE3E-4FFF-AEA2-ABA828B0E78C}" type="slidenum">
              <a:rPr lang="en-US"/>
              <a:pPr/>
              <a:t>9</a:t>
            </a:fld>
            <a:endParaRPr lang="en-US"/>
          </a:p>
        </p:txBody>
      </p:sp>
      <p:sp>
        <p:nvSpPr>
          <p:cNvPr id="501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79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BD13DB8-81E7-442D-9F84-3E526A7CFB79}" type="slidenum">
              <a:rPr lang="en-US"/>
              <a:pPr/>
              <a:t>13</a:t>
            </a:fld>
            <a:endParaRPr lang="en-US"/>
          </a:p>
        </p:txBody>
      </p:sp>
      <p:sp>
        <p:nvSpPr>
          <p:cNvPr id="522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D116E1-B664-4E27-BD44-40F13D5FFEFB}" type="slidenum">
              <a:rPr lang="en-US"/>
              <a:pPr/>
              <a:t>14</a:t>
            </a:fld>
            <a:endParaRPr lang="en-US"/>
          </a:p>
        </p:txBody>
      </p:sp>
      <p:sp>
        <p:nvSpPr>
          <p:cNvPr id="532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6D423F2-0CA2-4122-A566-23DDEB99A6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E81B051-9ED0-40A5-844E-5732830B88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5813" cy="5856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8562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809AAD6-16C9-459E-90E9-8D749C6727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8013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457200" y="6246813"/>
            <a:ext cx="2128838" cy="471487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7375" y="6246813"/>
            <a:ext cx="2897188" cy="471487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6375" y="6246813"/>
            <a:ext cx="2128838" cy="471487"/>
          </a:xfrm>
        </p:spPr>
        <p:txBody>
          <a:bodyPr/>
          <a:lstStyle>
            <a:lvl1pPr>
              <a:defRPr/>
            </a:lvl1pPr>
          </a:lstStyle>
          <a:p>
            <a:fld id="{13BEC7B1-4520-451D-92F1-DBCA05C371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8013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4963"/>
            <a:ext cx="8228013" cy="21859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3350"/>
            <a:ext cx="8228013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457200" y="6246813"/>
            <a:ext cx="2128838" cy="471487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7375" y="6246813"/>
            <a:ext cx="2897188" cy="471487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6375" y="6246813"/>
            <a:ext cx="2128838" cy="471487"/>
          </a:xfrm>
        </p:spPr>
        <p:txBody>
          <a:bodyPr/>
          <a:lstStyle>
            <a:lvl1pPr>
              <a:defRPr/>
            </a:lvl1pPr>
          </a:lstStyle>
          <a:p>
            <a:fld id="{907388D9-FC93-4259-9432-35ACD1113C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8013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8228013" cy="21859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43350"/>
            <a:ext cx="8228013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457200" y="6246813"/>
            <a:ext cx="2128838" cy="471487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7375" y="6246813"/>
            <a:ext cx="2897188" cy="471487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6375" y="6246813"/>
            <a:ext cx="2128838" cy="471487"/>
          </a:xfrm>
        </p:spPr>
        <p:txBody>
          <a:bodyPr/>
          <a:lstStyle>
            <a:lvl1pPr>
              <a:defRPr/>
            </a:lvl1pPr>
          </a:lstStyle>
          <a:p>
            <a:fld id="{942606C2-B10A-480F-9098-1685E6D7FC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ECB4F20-B8C1-42CF-873E-5CB2E3261B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165CB94-5A81-4612-9E78-19713A9233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63885D3-E75A-4110-A787-F8032020D7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9DA2D75-6AC5-4A0D-A910-2F8FEC22B2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C5C5715-6F41-4CE8-94B8-2B7CDBFDA6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B1F9551-9521-44AF-9182-1BCD3AAF63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369CF1D-070C-4107-A235-82E3F2CF8E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28E7BFC-86B1-4EEC-8D2F-E7F2B6A175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28013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6813"/>
            <a:ext cx="2128838" cy="471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7375" y="6246813"/>
            <a:ext cx="2897188" cy="471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6375" y="6246813"/>
            <a:ext cx="2128838" cy="471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1AC8F82E-DA99-4616-B27E-65B7C73BAF4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00" b="1">
          <a:solidFill>
            <a:srgbClr val="0000CC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00" b="1">
          <a:solidFill>
            <a:srgbClr val="0000CC"/>
          </a:solidFill>
          <a:latin typeface="Arial" charset="0"/>
          <a:ea typeface="MS Gothic" charset="-128"/>
        </a:defRPr>
      </a:lvl2pPr>
      <a:lvl3pPr marL="1143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00" b="1">
          <a:solidFill>
            <a:srgbClr val="0000CC"/>
          </a:solidFill>
          <a:latin typeface="Arial" charset="0"/>
          <a:ea typeface="MS Gothic" charset="-128"/>
        </a:defRPr>
      </a:lvl3pPr>
      <a:lvl4pPr marL="1600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00" b="1">
          <a:solidFill>
            <a:srgbClr val="0000CC"/>
          </a:solidFill>
          <a:latin typeface="Arial" charset="0"/>
          <a:ea typeface="MS Gothic" charset="-128"/>
        </a:defRPr>
      </a:lvl4pPr>
      <a:lvl5pPr marL="20574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00" b="1">
          <a:solidFill>
            <a:srgbClr val="0000CC"/>
          </a:solidFill>
          <a:latin typeface="Arial" charset="0"/>
          <a:ea typeface="MS Gothic" charset="-128"/>
        </a:defRPr>
      </a:lvl5pPr>
      <a:lvl6pPr marL="25146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00" b="1">
          <a:solidFill>
            <a:srgbClr val="0000CC"/>
          </a:solidFill>
          <a:latin typeface="Arial" charset="0"/>
          <a:ea typeface="MS Gothic" charset="-128"/>
        </a:defRPr>
      </a:lvl6pPr>
      <a:lvl7pPr marL="29718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00" b="1">
          <a:solidFill>
            <a:srgbClr val="0000CC"/>
          </a:solidFill>
          <a:latin typeface="Arial" charset="0"/>
          <a:ea typeface="MS Gothic" charset="-128"/>
        </a:defRPr>
      </a:lvl7pPr>
      <a:lvl8pPr marL="3429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00" b="1">
          <a:solidFill>
            <a:srgbClr val="0000CC"/>
          </a:solidFill>
          <a:latin typeface="Arial" charset="0"/>
          <a:ea typeface="MS Gothic" charset="-128"/>
        </a:defRPr>
      </a:lvl8pPr>
      <a:lvl9pPr marL="3886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00" b="1">
          <a:solidFill>
            <a:srgbClr val="0000CC"/>
          </a:solidFill>
          <a:latin typeface="Arial" charset="0"/>
          <a:ea typeface="MS Gothic" charset="-128"/>
        </a:defRPr>
      </a:lvl9pPr>
    </p:titleStyle>
    <p:bodyStyle>
      <a:lvl1pPr marL="342900" indent="-342900" algn="l" defTabSz="457200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57200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57200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4" Type="http://schemas.openxmlformats.org/officeDocument/2006/relationships/oleObject" Target="../embeddings/Microsoft_Excel_97_-_2004_Worksheet1.xls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4" Type="http://schemas.openxmlformats.org/officeDocument/2006/relationships/oleObject" Target="../embeddings/Microsoft_Excel_97_-_2004_Worksheet2.xls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806575"/>
            <a:ext cx="7772400" cy="1470025"/>
          </a:xfrm>
          <a:ln/>
        </p:spPr>
        <p:txBody>
          <a:bodyPr lIns="91440" tIns="45720" rIns="91440" bIns="45720" anchor="b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itchFamily="16" charset="0"/>
              </a:rPr>
              <a:t>MC</a:t>
            </a:r>
            <a:r>
              <a:rPr lang="en-US" baseline="30000" dirty="0">
                <a:solidFill>
                  <a:srgbClr val="000000"/>
                </a:solidFill>
                <a:latin typeface="Times New Roman" pitchFamily="16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Times New Roman" pitchFamily="16" charset="0"/>
              </a:rPr>
              <a:t>: High Performance GC for Memory-Constrained Environments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371600" y="3352800"/>
            <a:ext cx="64008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Tx/>
              <a:buSzTx/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N. </a:t>
            </a:r>
            <a:r>
              <a:rPr lang="en-US" sz="3200" dirty="0" err="1" smtClean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Sachindran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, E. Moss, E. Berger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1601" y="4886476"/>
            <a:ext cx="1579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Ivan Jibaja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37898" y="4886476"/>
            <a:ext cx="1221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CS 395T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0600" y="6019800"/>
            <a:ext cx="7162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Calibri"/>
                <a:cs typeface="Calibri"/>
              </a:rPr>
              <a:t>*Some of the graphs are from presentation by S. </a:t>
            </a:r>
            <a:r>
              <a:rPr lang="en-US" sz="1400" dirty="0" smtClean="0">
                <a:solidFill>
                  <a:srgbClr val="000000"/>
                </a:solidFill>
                <a:latin typeface="Calibri"/>
                <a:ea typeface="MS Gothic" charset="0"/>
                <a:cs typeface="Calibri"/>
              </a:rPr>
              <a:t>Narayanan</a:t>
            </a:r>
            <a:endParaRPr lang="en-US" sz="1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Why not Mark-Copy?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Maps and </a:t>
            </a:r>
            <a:r>
              <a:rPr lang="en-US" dirty="0" err="1" smtClean="0"/>
              <a:t>unmaps</a:t>
            </a:r>
            <a:r>
              <a:rPr lang="en-US" dirty="0" smtClean="0"/>
              <a:t> pages in windows during copying phase (virtual memory)</a:t>
            </a:r>
          </a:p>
          <a:p>
            <a:pPr>
              <a:buFont typeface="Arial"/>
              <a:buChar char="•"/>
            </a:pPr>
            <a:r>
              <a:rPr lang="en-US" dirty="0" smtClean="0"/>
              <a:t>Always copies all live data in the old gen.</a:t>
            </a:r>
          </a:p>
          <a:p>
            <a:pPr>
              <a:buFont typeface="Arial"/>
              <a:buChar char="•"/>
            </a:pPr>
            <a:r>
              <a:rPr lang="en-US" dirty="0" smtClean="0"/>
              <a:t>Long pauses are possible from marking and copying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  <a:cs typeface="Calibri"/>
              </a:rPr>
              <a:t>MC</a:t>
            </a:r>
            <a:r>
              <a:rPr lang="en-US" baseline="33000" dirty="0" smtClean="0">
                <a:solidFill>
                  <a:srgbClr val="000000"/>
                </a:solidFill>
                <a:cs typeface="Calibri"/>
              </a:rPr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Free list of windows</a:t>
            </a:r>
          </a:p>
          <a:p>
            <a:pPr>
              <a:buFont typeface="Arial"/>
              <a:buChar char="•"/>
            </a:pPr>
            <a:r>
              <a:rPr lang="en-US" dirty="0" smtClean="0"/>
              <a:t>Does not use object addresses for relative location. Instead, indirect addressing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Decouples address from logical window number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No need to map and </a:t>
            </a:r>
            <a:r>
              <a:rPr lang="en-US" dirty="0" err="1" smtClean="0"/>
              <a:t>unmap</a:t>
            </a:r>
            <a:r>
              <a:rPr lang="en-US" dirty="0" smtClean="0"/>
              <a:t> evacuated windows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No need to copy data out of every window. A new logical number can be assigned to it</a:t>
            </a:r>
          </a:p>
          <a:p>
            <a:pPr>
              <a:buFont typeface="Arial"/>
              <a:buChar char="•"/>
            </a:pPr>
            <a:r>
              <a:rPr lang="en-US" dirty="0" smtClean="0"/>
              <a:t>Two phases: Mark and Copy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MC</a:t>
            </a:r>
            <a:r>
              <a:rPr lang="en-US" baseline="33000" dirty="0" smtClean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en-US" baseline="300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– Mark Phase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Logically order old gen. windows</a:t>
            </a:r>
          </a:p>
          <a:p>
            <a:pPr>
              <a:buFont typeface="Arial"/>
              <a:buChar char="•"/>
            </a:pPr>
            <a:r>
              <a:rPr lang="en-US" dirty="0" smtClean="0"/>
              <a:t>Three mark phase tasks: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Mark reachable objects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Calculate live data volume in each window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Build per-window remembered sets</a:t>
            </a:r>
          </a:p>
          <a:p>
            <a:pPr>
              <a:buFont typeface="Arial"/>
              <a:buChar char="•"/>
            </a:pPr>
            <a:r>
              <a:rPr lang="en-US" dirty="0" smtClean="0"/>
              <a:t>If occupancy exceeds threshold (80%): start</a:t>
            </a:r>
          </a:p>
          <a:p>
            <a:pPr>
              <a:buFont typeface="Arial"/>
              <a:buChar char="•"/>
            </a:pPr>
            <a:r>
              <a:rPr lang="en-US" dirty="0" smtClean="0"/>
              <a:t>Interleave marking with nursery allocation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Reduces mark phase pauses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676275" y="457200"/>
            <a:ext cx="7791450" cy="685800"/>
          </a:xfrm>
          <a:ln/>
        </p:spPr>
        <p:txBody>
          <a:bodyPr lIns="91440" tIns="45720" rIns="91440" bIns="45720" anchor="b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0000"/>
                </a:solidFill>
              </a:rPr>
              <a:t>MC</a:t>
            </a:r>
            <a:r>
              <a:rPr lang="en-US" baseline="30000" dirty="0">
                <a:solidFill>
                  <a:srgbClr val="000000"/>
                </a:solidFill>
              </a:rPr>
              <a:t>2</a:t>
            </a:r>
            <a:r>
              <a:rPr lang="en-US" dirty="0">
                <a:solidFill>
                  <a:srgbClr val="000000"/>
                </a:solidFill>
              </a:rPr>
              <a:t> Example – Mark Phase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685800" y="2378075"/>
            <a:ext cx="914400" cy="24384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362200" y="2378075"/>
            <a:ext cx="685800" cy="2362200"/>
          </a:xfrm>
          <a:prstGeom prst="rect">
            <a:avLst/>
          </a:prstGeom>
          <a:noFill/>
          <a:ln w="2844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505200" y="2378075"/>
            <a:ext cx="685800" cy="2362200"/>
          </a:xfrm>
          <a:prstGeom prst="rect">
            <a:avLst/>
          </a:prstGeom>
          <a:noFill/>
          <a:ln w="2844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572000" y="2378075"/>
            <a:ext cx="685800" cy="2362200"/>
          </a:xfrm>
          <a:prstGeom prst="rect">
            <a:avLst/>
          </a:prstGeom>
          <a:noFill/>
          <a:ln w="2844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5562600" y="2378075"/>
            <a:ext cx="685800" cy="2362200"/>
          </a:xfrm>
          <a:prstGeom prst="rect">
            <a:avLst/>
          </a:prstGeom>
          <a:noFill/>
          <a:ln w="2844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6629400" y="2378075"/>
            <a:ext cx="685800" cy="2362200"/>
          </a:xfrm>
          <a:prstGeom prst="rect">
            <a:avLst/>
          </a:prstGeom>
          <a:noFill/>
          <a:ln w="2844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7772400" y="2378075"/>
            <a:ext cx="685800" cy="2362200"/>
          </a:xfrm>
          <a:prstGeom prst="rect">
            <a:avLst/>
          </a:prstGeom>
          <a:noFill/>
          <a:ln w="2844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2514600" y="2635250"/>
            <a:ext cx="365125" cy="54768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2514600" y="3749675"/>
            <a:ext cx="365125" cy="54768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3657600" y="2635250"/>
            <a:ext cx="365125" cy="547688"/>
          </a:xfrm>
          <a:prstGeom prst="rect">
            <a:avLst/>
          </a:prstGeom>
          <a:solidFill>
            <a:srgbClr val="FF99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4724400" y="3749675"/>
            <a:ext cx="365125" cy="547688"/>
          </a:xfrm>
          <a:prstGeom prst="rect">
            <a:avLst/>
          </a:prstGeom>
          <a:solidFill>
            <a:srgbClr val="FF99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5715000" y="2635250"/>
            <a:ext cx="365125" cy="547688"/>
          </a:xfrm>
          <a:prstGeom prst="rect">
            <a:avLst/>
          </a:prstGeom>
          <a:solidFill>
            <a:srgbClr val="FF99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5715000" y="3749675"/>
            <a:ext cx="365125" cy="547688"/>
          </a:xfrm>
          <a:prstGeom prst="rect">
            <a:avLst/>
          </a:prstGeom>
          <a:solidFill>
            <a:srgbClr val="FF99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2133600" y="1844675"/>
            <a:ext cx="6553200" cy="4098925"/>
          </a:xfrm>
          <a:prstGeom prst="rect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3830638" y="1336675"/>
            <a:ext cx="3121025" cy="579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>
                <a:solidFill>
                  <a:srgbClr val="0000CC"/>
                </a:solidFill>
              </a:rPr>
              <a:t>Old Generation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365125" y="1935163"/>
            <a:ext cx="1539875" cy="519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1">
                <a:solidFill>
                  <a:srgbClr val="0000CC"/>
                </a:solidFill>
              </a:rPr>
              <a:t>Nursery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2438400" y="1993900"/>
            <a:ext cx="5111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1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3603625" y="1993900"/>
            <a:ext cx="5111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2</a:t>
            </a: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4670425" y="1993900"/>
            <a:ext cx="5111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3</a:t>
            </a: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5638800" y="1993900"/>
            <a:ext cx="5111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4</a:t>
            </a:r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2695575" y="3184525"/>
            <a:ext cx="1588" cy="57626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>
            <a:off x="3048000" y="1616075"/>
            <a:ext cx="609600" cy="1066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2589213" y="1292225"/>
            <a:ext cx="76358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 flipH="1" flipV="1">
            <a:off x="5865813" y="4281488"/>
            <a:ext cx="384175" cy="5508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63" name="Text Box 27"/>
          <p:cNvSpPr txBox="1">
            <a:spLocks noChangeArrowheads="1"/>
          </p:cNvSpPr>
          <p:nvPr/>
        </p:nvSpPr>
        <p:spPr bwMode="auto">
          <a:xfrm>
            <a:off x="5867400" y="4737100"/>
            <a:ext cx="763588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14364" name="Line 28"/>
          <p:cNvSpPr>
            <a:spLocks noChangeShapeType="1"/>
          </p:cNvSpPr>
          <p:nvPr/>
        </p:nvSpPr>
        <p:spPr bwMode="auto">
          <a:xfrm flipH="1">
            <a:off x="5070475" y="4054475"/>
            <a:ext cx="642938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6553200" y="1993900"/>
            <a:ext cx="877888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max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7696200" y="1993900"/>
            <a:ext cx="877888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max</a:t>
            </a:r>
          </a:p>
        </p:txBody>
      </p:sp>
      <p:sp>
        <p:nvSpPr>
          <p:cNvPr id="14367" name="Rectangle 31"/>
          <p:cNvSpPr>
            <a:spLocks noChangeArrowheads="1"/>
          </p:cNvSpPr>
          <p:nvPr/>
        </p:nvSpPr>
        <p:spPr bwMode="auto">
          <a:xfrm>
            <a:off x="3673475" y="3749675"/>
            <a:ext cx="365125" cy="54768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8" name="Rectangle 32"/>
          <p:cNvSpPr>
            <a:spLocks noChangeArrowheads="1"/>
          </p:cNvSpPr>
          <p:nvPr/>
        </p:nvSpPr>
        <p:spPr bwMode="auto">
          <a:xfrm>
            <a:off x="4740275" y="2635250"/>
            <a:ext cx="365125" cy="547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9" name="Line 33"/>
          <p:cNvSpPr>
            <a:spLocks noChangeShapeType="1"/>
          </p:cNvSpPr>
          <p:nvPr/>
        </p:nvSpPr>
        <p:spPr bwMode="auto">
          <a:xfrm>
            <a:off x="4908550" y="3184525"/>
            <a:ext cx="1588" cy="57626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70" name="Line 34"/>
          <p:cNvSpPr>
            <a:spLocks noChangeShapeType="1"/>
          </p:cNvSpPr>
          <p:nvPr/>
        </p:nvSpPr>
        <p:spPr bwMode="auto">
          <a:xfrm flipV="1">
            <a:off x="5886450" y="3171825"/>
            <a:ext cx="1588" cy="5794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71" name="Rectangle 35"/>
          <p:cNvSpPr>
            <a:spLocks noChangeArrowheads="1"/>
          </p:cNvSpPr>
          <p:nvPr/>
        </p:nvSpPr>
        <p:spPr bwMode="auto">
          <a:xfrm>
            <a:off x="930275" y="2652713"/>
            <a:ext cx="365125" cy="547687"/>
          </a:xfrm>
          <a:prstGeom prst="rect">
            <a:avLst/>
          </a:prstGeom>
          <a:solidFill>
            <a:srgbClr val="99CC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72" name="Line 36"/>
          <p:cNvSpPr>
            <a:spLocks noChangeShapeType="1"/>
          </p:cNvSpPr>
          <p:nvPr/>
        </p:nvSpPr>
        <p:spPr bwMode="auto">
          <a:xfrm>
            <a:off x="228600" y="1752600"/>
            <a:ext cx="1588" cy="1143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73" name="Line 37"/>
          <p:cNvSpPr>
            <a:spLocks noChangeShapeType="1"/>
          </p:cNvSpPr>
          <p:nvPr/>
        </p:nvSpPr>
        <p:spPr bwMode="auto">
          <a:xfrm>
            <a:off x="228600" y="2895600"/>
            <a:ext cx="6858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-1588" y="1368425"/>
            <a:ext cx="763588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4724400" y="4876800"/>
            <a:ext cx="381000" cy="3048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78" name="Oval 42"/>
          <p:cNvSpPr>
            <a:spLocks noChangeArrowheads="1"/>
          </p:cNvSpPr>
          <p:nvPr/>
        </p:nvSpPr>
        <p:spPr bwMode="auto">
          <a:xfrm>
            <a:off x="4843463" y="4953000"/>
            <a:ext cx="152400" cy="1524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79" name="Line 43"/>
          <p:cNvSpPr>
            <a:spLocks noChangeShapeType="1"/>
          </p:cNvSpPr>
          <p:nvPr/>
        </p:nvSpPr>
        <p:spPr bwMode="auto">
          <a:xfrm flipV="1">
            <a:off x="4953000" y="4037013"/>
            <a:ext cx="762000" cy="9937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2209800" y="5365750"/>
            <a:ext cx="152400" cy="152400"/>
          </a:xfrm>
          <a:prstGeom prst="rect">
            <a:avLst/>
          </a:prstGeom>
          <a:solidFill>
            <a:srgbClr val="99CC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6" name="Text Box 50"/>
          <p:cNvSpPr txBox="1">
            <a:spLocks noChangeArrowheads="1"/>
          </p:cNvSpPr>
          <p:nvPr/>
        </p:nvSpPr>
        <p:spPr bwMode="auto">
          <a:xfrm>
            <a:off x="2317750" y="5257800"/>
            <a:ext cx="958850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Nursery</a:t>
            </a:r>
          </a:p>
        </p:txBody>
      </p:sp>
      <p:sp>
        <p:nvSpPr>
          <p:cNvPr id="14387" name="Text Box 51"/>
          <p:cNvSpPr txBox="1">
            <a:spLocks noChangeArrowheads="1"/>
          </p:cNvSpPr>
          <p:nvPr/>
        </p:nvSpPr>
        <p:spPr bwMode="auto">
          <a:xfrm>
            <a:off x="2322513" y="5559425"/>
            <a:ext cx="1400175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Unreachable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2209800" y="5638800"/>
            <a:ext cx="152400" cy="1524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9" name="Rectangle 53"/>
          <p:cNvSpPr>
            <a:spLocks noChangeArrowheads="1"/>
          </p:cNvSpPr>
          <p:nvPr/>
        </p:nvSpPr>
        <p:spPr bwMode="auto">
          <a:xfrm>
            <a:off x="4318000" y="5365750"/>
            <a:ext cx="152400" cy="152400"/>
          </a:xfrm>
          <a:prstGeom prst="rect">
            <a:avLst/>
          </a:prstGeom>
          <a:solidFill>
            <a:srgbClr val="FF99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Text Box 54"/>
          <p:cNvSpPr txBox="1">
            <a:spLocks noChangeArrowheads="1"/>
          </p:cNvSpPr>
          <p:nvPr/>
        </p:nvSpPr>
        <p:spPr bwMode="auto">
          <a:xfrm>
            <a:off x="4419600" y="5257800"/>
            <a:ext cx="1238250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Reachable</a:t>
            </a:r>
          </a:p>
        </p:txBody>
      </p:sp>
      <p:sp>
        <p:nvSpPr>
          <p:cNvPr id="14391" name="Text Box 55"/>
          <p:cNvSpPr txBox="1">
            <a:spLocks noChangeArrowheads="1"/>
          </p:cNvSpPr>
          <p:nvPr/>
        </p:nvSpPr>
        <p:spPr bwMode="auto">
          <a:xfrm>
            <a:off x="4421188" y="5559425"/>
            <a:ext cx="893762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Marked</a:t>
            </a:r>
          </a:p>
        </p:txBody>
      </p:sp>
      <p:sp>
        <p:nvSpPr>
          <p:cNvPr id="14392" name="Rectangle 56"/>
          <p:cNvSpPr>
            <a:spLocks noChangeArrowheads="1"/>
          </p:cNvSpPr>
          <p:nvPr/>
        </p:nvSpPr>
        <p:spPr bwMode="auto">
          <a:xfrm>
            <a:off x="4318000" y="5638800"/>
            <a:ext cx="152400" cy="152400"/>
          </a:xfrm>
          <a:prstGeom prst="rect">
            <a:avLst/>
          </a:prstGeom>
          <a:solidFill>
            <a:srgbClr val="C5000B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3" name="Text Box 57"/>
          <p:cNvSpPr txBox="1">
            <a:spLocks noChangeArrowheads="1"/>
          </p:cNvSpPr>
          <p:nvPr/>
        </p:nvSpPr>
        <p:spPr bwMode="auto">
          <a:xfrm>
            <a:off x="6061075" y="5375275"/>
            <a:ext cx="869950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Copied</a:t>
            </a:r>
          </a:p>
        </p:txBody>
      </p:sp>
      <p:sp>
        <p:nvSpPr>
          <p:cNvPr id="14394" name="Rectangle 58"/>
          <p:cNvSpPr>
            <a:spLocks noChangeArrowheads="1"/>
          </p:cNvSpPr>
          <p:nvPr/>
        </p:nvSpPr>
        <p:spPr bwMode="auto">
          <a:xfrm>
            <a:off x="5943600" y="5486400"/>
            <a:ext cx="152400" cy="152400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457200" y="6096000"/>
            <a:ext cx="822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MC</a:t>
            </a:r>
            <a:r>
              <a:rPr lang="en-US" baseline="30000" dirty="0" smtClean="0">
                <a:solidFill>
                  <a:srgbClr val="000000"/>
                </a:solidFill>
              </a:rPr>
              <a:t>2</a:t>
            </a:r>
            <a:r>
              <a:rPr lang="en-US" dirty="0" smtClean="0">
                <a:solidFill>
                  <a:srgbClr val="000000"/>
                </a:solidFill>
              </a:rPr>
              <a:t> keeps a work queue: objects marked but not yet scanned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16" dur="500" fill="hold" masterRel="sameClick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21"/>
                                      </p:to>
                                    </p:animClr>
                                    <p:set>
                                      <p:cBhvr additive="repl">
                                        <p:cTn id="17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21" dur="500" fill="hold" masterRel="sameClick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21"/>
                                      </p:to>
                                    </p:animClr>
                                    <p:set>
                                      <p:cBhvr additive="repl">
                                        <p:cTn id="22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48" dur="500" fill="hold" masterRel="sameClick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21"/>
                                      </p:to>
                                    </p:animClr>
                                    <p:set>
                                      <p:cBhvr additive="repl">
                                        <p:cTn id="49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61" dur="500" fill="hold" masterRel="sameClick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21"/>
                                      </p:to>
                                    </p:animClr>
                                    <p:set>
                                      <p:cBhvr additive="repl">
                                        <p:cTn id="62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1" grpId="0" animBg="1"/>
      <p:bldP spid="14371" grpId="1" animBg="1"/>
      <p:bldP spid="14371" grpId="2" animBg="1"/>
      <p:bldP spid="14372" grpId="0" animBg="1"/>
      <p:bldP spid="14372" grpId="1" animBg="1"/>
      <p:bldP spid="14372" grpId="2" animBg="1"/>
      <p:bldP spid="14372" grpId="3" animBg="1"/>
      <p:bldP spid="14373" grpId="0" animBg="1"/>
      <p:bldP spid="14373" grpId="1" animBg="1"/>
      <p:bldP spid="14373" grpId="2" animBg="1"/>
      <p:bldP spid="14373" grpId="3" animBg="1"/>
      <p:bldP spid="14377" grpId="0" animBg="1"/>
      <p:bldP spid="14378" grpId="0" animBg="1"/>
      <p:bldP spid="1437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5800" y="2378075"/>
            <a:ext cx="914400" cy="24384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362200" y="2378075"/>
            <a:ext cx="685800" cy="2362200"/>
          </a:xfrm>
          <a:prstGeom prst="rect">
            <a:avLst/>
          </a:prstGeom>
          <a:noFill/>
          <a:ln w="2844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505200" y="2378075"/>
            <a:ext cx="685800" cy="2362200"/>
          </a:xfrm>
          <a:prstGeom prst="rect">
            <a:avLst/>
          </a:prstGeom>
          <a:noFill/>
          <a:ln w="2844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4572000" y="2378075"/>
            <a:ext cx="685800" cy="2362200"/>
          </a:xfrm>
          <a:prstGeom prst="rect">
            <a:avLst/>
          </a:prstGeom>
          <a:noFill/>
          <a:ln w="2844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562600" y="2378075"/>
            <a:ext cx="685800" cy="2362200"/>
          </a:xfrm>
          <a:prstGeom prst="rect">
            <a:avLst/>
          </a:prstGeom>
          <a:noFill/>
          <a:ln w="2844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629400" y="2378075"/>
            <a:ext cx="685800" cy="2362200"/>
          </a:xfrm>
          <a:prstGeom prst="rect">
            <a:avLst/>
          </a:prstGeom>
          <a:noFill/>
          <a:ln w="2844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7772400" y="2378075"/>
            <a:ext cx="685800" cy="2362200"/>
          </a:xfrm>
          <a:prstGeom prst="rect">
            <a:avLst/>
          </a:prstGeom>
          <a:noFill/>
          <a:ln w="2844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2514600" y="2635250"/>
            <a:ext cx="365125" cy="54768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2514600" y="3749675"/>
            <a:ext cx="365125" cy="54768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3657600" y="2635250"/>
            <a:ext cx="365125" cy="547688"/>
          </a:xfrm>
          <a:prstGeom prst="rect">
            <a:avLst/>
          </a:prstGeom>
          <a:solidFill>
            <a:srgbClr val="A5002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4724400" y="3749675"/>
            <a:ext cx="365125" cy="547688"/>
          </a:xfrm>
          <a:prstGeom prst="rect">
            <a:avLst/>
          </a:prstGeom>
          <a:solidFill>
            <a:schemeClr val="accent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5715000" y="2635250"/>
            <a:ext cx="365125" cy="547688"/>
          </a:xfrm>
          <a:prstGeom prst="rect">
            <a:avLst/>
          </a:prstGeom>
          <a:solidFill>
            <a:schemeClr val="accent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5715000" y="3749675"/>
            <a:ext cx="365125" cy="547688"/>
          </a:xfrm>
          <a:prstGeom prst="rect">
            <a:avLst/>
          </a:prstGeom>
          <a:solidFill>
            <a:srgbClr val="A5002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3830638" y="1336675"/>
            <a:ext cx="3121025" cy="579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>
                <a:solidFill>
                  <a:srgbClr val="0000CC"/>
                </a:solidFill>
              </a:rPr>
              <a:t>Old Generation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365125" y="1935163"/>
            <a:ext cx="1539875" cy="519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1">
                <a:solidFill>
                  <a:srgbClr val="0000CC"/>
                </a:solidFill>
              </a:rPr>
              <a:t>Nursery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2438400" y="1993900"/>
            <a:ext cx="5111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1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3603625" y="1993900"/>
            <a:ext cx="5111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2</a:t>
            </a: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4670425" y="1993900"/>
            <a:ext cx="5111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3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5638800" y="1993900"/>
            <a:ext cx="5111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4</a:t>
            </a:r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2695575" y="3184525"/>
            <a:ext cx="1588" cy="57626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3048000" y="1616075"/>
            <a:ext cx="609600" cy="1066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2589213" y="1292225"/>
            <a:ext cx="76358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 flipH="1" flipV="1">
            <a:off x="5865813" y="4281488"/>
            <a:ext cx="384175" cy="5508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5867400" y="4737100"/>
            <a:ext cx="763588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 flipH="1">
            <a:off x="5070475" y="4054475"/>
            <a:ext cx="642938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6553200" y="1993900"/>
            <a:ext cx="877888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max</a:t>
            </a:r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7696200" y="1993900"/>
            <a:ext cx="877888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max</a:t>
            </a:r>
          </a:p>
        </p:txBody>
      </p:sp>
      <p:sp>
        <p:nvSpPr>
          <p:cNvPr id="15389" name="Rectangle 29"/>
          <p:cNvSpPr>
            <a:spLocks noChangeArrowheads="1"/>
          </p:cNvSpPr>
          <p:nvPr/>
        </p:nvSpPr>
        <p:spPr bwMode="auto">
          <a:xfrm>
            <a:off x="3673475" y="3749675"/>
            <a:ext cx="365125" cy="54768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4740275" y="2635250"/>
            <a:ext cx="365125" cy="547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1" name="Line 31"/>
          <p:cNvSpPr>
            <a:spLocks noChangeShapeType="1"/>
          </p:cNvSpPr>
          <p:nvPr/>
        </p:nvSpPr>
        <p:spPr bwMode="auto">
          <a:xfrm>
            <a:off x="4908550" y="3184525"/>
            <a:ext cx="1588" cy="57626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92" name="Rectangle 32"/>
          <p:cNvSpPr>
            <a:spLocks noChangeArrowheads="1"/>
          </p:cNvSpPr>
          <p:nvPr/>
        </p:nvSpPr>
        <p:spPr bwMode="auto">
          <a:xfrm>
            <a:off x="6781800" y="2635250"/>
            <a:ext cx="365125" cy="547688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3" name="Line 33"/>
          <p:cNvSpPr>
            <a:spLocks noChangeShapeType="1"/>
          </p:cNvSpPr>
          <p:nvPr/>
        </p:nvSpPr>
        <p:spPr bwMode="auto">
          <a:xfrm flipH="1">
            <a:off x="7161213" y="1752600"/>
            <a:ext cx="612775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7389813" y="1428750"/>
            <a:ext cx="76358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15395" name="Line 35"/>
          <p:cNvSpPr>
            <a:spLocks noChangeShapeType="1"/>
          </p:cNvSpPr>
          <p:nvPr/>
        </p:nvSpPr>
        <p:spPr bwMode="auto">
          <a:xfrm flipV="1">
            <a:off x="5886450" y="3171825"/>
            <a:ext cx="1588" cy="5794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96" name="Rectangle 36"/>
          <p:cNvSpPr>
            <a:spLocks noChangeArrowheads="1"/>
          </p:cNvSpPr>
          <p:nvPr/>
        </p:nvSpPr>
        <p:spPr bwMode="auto">
          <a:xfrm>
            <a:off x="4724400" y="4876800"/>
            <a:ext cx="381000" cy="3048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7" name="Oval 37"/>
          <p:cNvSpPr>
            <a:spLocks noChangeArrowheads="1"/>
          </p:cNvSpPr>
          <p:nvPr/>
        </p:nvSpPr>
        <p:spPr bwMode="auto">
          <a:xfrm>
            <a:off x="4843463" y="4953000"/>
            <a:ext cx="152400" cy="1524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8" name="Line 38"/>
          <p:cNvSpPr>
            <a:spLocks noChangeShapeType="1"/>
          </p:cNvSpPr>
          <p:nvPr/>
        </p:nvSpPr>
        <p:spPr bwMode="auto">
          <a:xfrm flipV="1">
            <a:off x="4953000" y="4037013"/>
            <a:ext cx="762000" cy="9937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2133600" y="1844675"/>
            <a:ext cx="6553200" cy="4098925"/>
          </a:xfrm>
          <a:prstGeom prst="rect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1" name="Rectangle 41"/>
          <p:cNvSpPr>
            <a:spLocks noChangeArrowheads="1"/>
          </p:cNvSpPr>
          <p:nvPr/>
        </p:nvSpPr>
        <p:spPr bwMode="auto">
          <a:xfrm>
            <a:off x="2209800" y="5365750"/>
            <a:ext cx="152400" cy="152400"/>
          </a:xfrm>
          <a:prstGeom prst="rect">
            <a:avLst/>
          </a:prstGeom>
          <a:solidFill>
            <a:srgbClr val="99CC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2" name="Text Box 42"/>
          <p:cNvSpPr txBox="1">
            <a:spLocks noChangeArrowheads="1"/>
          </p:cNvSpPr>
          <p:nvPr/>
        </p:nvSpPr>
        <p:spPr bwMode="auto">
          <a:xfrm>
            <a:off x="2317750" y="5257800"/>
            <a:ext cx="958850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Nursery</a:t>
            </a:r>
          </a:p>
        </p:txBody>
      </p:sp>
      <p:sp>
        <p:nvSpPr>
          <p:cNvPr id="15403" name="Text Box 43"/>
          <p:cNvSpPr txBox="1">
            <a:spLocks noChangeArrowheads="1"/>
          </p:cNvSpPr>
          <p:nvPr/>
        </p:nvSpPr>
        <p:spPr bwMode="auto">
          <a:xfrm>
            <a:off x="2322513" y="5559425"/>
            <a:ext cx="1400175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Unreachable</a:t>
            </a:r>
          </a:p>
        </p:txBody>
      </p:sp>
      <p:sp>
        <p:nvSpPr>
          <p:cNvPr id="15404" name="Rectangle 44"/>
          <p:cNvSpPr>
            <a:spLocks noChangeArrowheads="1"/>
          </p:cNvSpPr>
          <p:nvPr/>
        </p:nvSpPr>
        <p:spPr bwMode="auto">
          <a:xfrm>
            <a:off x="2209800" y="5638800"/>
            <a:ext cx="152400" cy="1524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5" name="Rectangle 45"/>
          <p:cNvSpPr>
            <a:spLocks noChangeArrowheads="1"/>
          </p:cNvSpPr>
          <p:nvPr/>
        </p:nvSpPr>
        <p:spPr bwMode="auto">
          <a:xfrm>
            <a:off x="4318000" y="5365750"/>
            <a:ext cx="152400" cy="152400"/>
          </a:xfrm>
          <a:prstGeom prst="rect">
            <a:avLst/>
          </a:prstGeom>
          <a:solidFill>
            <a:srgbClr val="FF99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6" name="Text Box 46"/>
          <p:cNvSpPr txBox="1">
            <a:spLocks noChangeArrowheads="1"/>
          </p:cNvSpPr>
          <p:nvPr/>
        </p:nvSpPr>
        <p:spPr bwMode="auto">
          <a:xfrm>
            <a:off x="4419600" y="5257800"/>
            <a:ext cx="1238250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Reachable</a:t>
            </a:r>
          </a:p>
        </p:txBody>
      </p:sp>
      <p:sp>
        <p:nvSpPr>
          <p:cNvPr id="15407" name="Text Box 47"/>
          <p:cNvSpPr txBox="1">
            <a:spLocks noChangeArrowheads="1"/>
          </p:cNvSpPr>
          <p:nvPr/>
        </p:nvSpPr>
        <p:spPr bwMode="auto">
          <a:xfrm>
            <a:off x="4421188" y="5559425"/>
            <a:ext cx="893762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Marked</a:t>
            </a:r>
          </a:p>
        </p:txBody>
      </p:sp>
      <p:sp>
        <p:nvSpPr>
          <p:cNvPr id="15408" name="Rectangle 48"/>
          <p:cNvSpPr>
            <a:spLocks noChangeArrowheads="1"/>
          </p:cNvSpPr>
          <p:nvPr/>
        </p:nvSpPr>
        <p:spPr bwMode="auto">
          <a:xfrm>
            <a:off x="4318000" y="5638800"/>
            <a:ext cx="152400" cy="152400"/>
          </a:xfrm>
          <a:prstGeom prst="rect">
            <a:avLst/>
          </a:prstGeom>
          <a:solidFill>
            <a:srgbClr val="C5000B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9" name="Text Box 49"/>
          <p:cNvSpPr txBox="1">
            <a:spLocks noChangeArrowheads="1"/>
          </p:cNvSpPr>
          <p:nvPr/>
        </p:nvSpPr>
        <p:spPr bwMode="auto">
          <a:xfrm>
            <a:off x="6061075" y="5375275"/>
            <a:ext cx="869950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Copied</a:t>
            </a:r>
          </a:p>
        </p:txBody>
      </p:sp>
      <p:sp>
        <p:nvSpPr>
          <p:cNvPr id="15410" name="Rectangle 50"/>
          <p:cNvSpPr>
            <a:spLocks noChangeArrowheads="1"/>
          </p:cNvSpPr>
          <p:nvPr/>
        </p:nvSpPr>
        <p:spPr bwMode="auto">
          <a:xfrm>
            <a:off x="5943600" y="5486400"/>
            <a:ext cx="152400" cy="152400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1"/>
          <p:cNvSpPr>
            <a:spLocks noGrp="1" noChangeArrowheads="1"/>
          </p:cNvSpPr>
          <p:nvPr>
            <p:ph type="title"/>
          </p:nvPr>
        </p:nvSpPr>
        <p:spPr>
          <a:xfrm>
            <a:off x="676275" y="457200"/>
            <a:ext cx="7791450" cy="685800"/>
          </a:xfrm>
          <a:ln/>
        </p:spPr>
        <p:txBody>
          <a:bodyPr lIns="91440" tIns="45720" rIns="91440" bIns="45720" anchor="b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0000"/>
                </a:solidFill>
              </a:rPr>
              <a:t>MC</a:t>
            </a:r>
            <a:r>
              <a:rPr lang="en-US" baseline="30000" dirty="0">
                <a:solidFill>
                  <a:srgbClr val="000000"/>
                </a:solidFill>
              </a:rPr>
              <a:t>2</a:t>
            </a:r>
            <a:r>
              <a:rPr lang="en-US" dirty="0">
                <a:solidFill>
                  <a:srgbClr val="000000"/>
                </a:solidFill>
              </a:rPr>
              <a:t> Example – Mark Phase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9" grpId="0" animBg="1"/>
      <p:bldP spid="15370" grpId="0" animBg="1"/>
      <p:bldP spid="1538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5800" y="2378075"/>
            <a:ext cx="914400" cy="24384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362200" y="2378075"/>
            <a:ext cx="685800" cy="2362200"/>
          </a:xfrm>
          <a:prstGeom prst="rect">
            <a:avLst/>
          </a:prstGeom>
          <a:noFill/>
          <a:ln w="2844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505200" y="2378075"/>
            <a:ext cx="685800" cy="2362200"/>
          </a:xfrm>
          <a:prstGeom prst="rect">
            <a:avLst/>
          </a:prstGeom>
          <a:noFill/>
          <a:ln w="2844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4572000" y="2378075"/>
            <a:ext cx="685800" cy="2362200"/>
          </a:xfrm>
          <a:prstGeom prst="rect">
            <a:avLst/>
          </a:prstGeom>
          <a:noFill/>
          <a:ln w="2844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562600" y="2378075"/>
            <a:ext cx="685800" cy="2362200"/>
          </a:xfrm>
          <a:prstGeom prst="rect">
            <a:avLst/>
          </a:prstGeom>
          <a:noFill/>
          <a:ln w="2844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629400" y="2378075"/>
            <a:ext cx="685800" cy="2362200"/>
          </a:xfrm>
          <a:prstGeom prst="rect">
            <a:avLst/>
          </a:prstGeom>
          <a:noFill/>
          <a:ln w="2844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7772400" y="2378075"/>
            <a:ext cx="685800" cy="2362200"/>
          </a:xfrm>
          <a:prstGeom prst="rect">
            <a:avLst/>
          </a:prstGeom>
          <a:noFill/>
          <a:ln w="2844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2514600" y="2635250"/>
            <a:ext cx="365125" cy="54768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2514600" y="3749675"/>
            <a:ext cx="365125" cy="54768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3657600" y="2635250"/>
            <a:ext cx="365125" cy="547688"/>
          </a:xfrm>
          <a:prstGeom prst="rect">
            <a:avLst/>
          </a:prstGeom>
          <a:solidFill>
            <a:srgbClr val="A5002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4724400" y="3749675"/>
            <a:ext cx="365125" cy="547688"/>
          </a:xfrm>
          <a:prstGeom prst="rect">
            <a:avLst/>
          </a:prstGeom>
          <a:solidFill>
            <a:schemeClr val="accent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5715000" y="2635250"/>
            <a:ext cx="365125" cy="547688"/>
          </a:xfrm>
          <a:prstGeom prst="rect">
            <a:avLst/>
          </a:prstGeom>
          <a:solidFill>
            <a:schemeClr val="accent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5715000" y="3749675"/>
            <a:ext cx="365125" cy="547688"/>
          </a:xfrm>
          <a:prstGeom prst="rect">
            <a:avLst/>
          </a:prstGeom>
          <a:solidFill>
            <a:srgbClr val="A5002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3830638" y="1336675"/>
            <a:ext cx="3121025" cy="579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>
                <a:solidFill>
                  <a:srgbClr val="0000CC"/>
                </a:solidFill>
              </a:rPr>
              <a:t>Old Generation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365125" y="1935163"/>
            <a:ext cx="1539875" cy="519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1">
                <a:solidFill>
                  <a:srgbClr val="0000CC"/>
                </a:solidFill>
              </a:rPr>
              <a:t>Nursery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2438400" y="1993900"/>
            <a:ext cx="5111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1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3603625" y="1993900"/>
            <a:ext cx="5111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2</a:t>
            </a: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4670425" y="1993900"/>
            <a:ext cx="5111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3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5638800" y="1993900"/>
            <a:ext cx="5111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4</a:t>
            </a:r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2695575" y="3184525"/>
            <a:ext cx="1588" cy="57626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3048000" y="1616075"/>
            <a:ext cx="609600" cy="1066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2589213" y="1292225"/>
            <a:ext cx="76358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 flipH="1" flipV="1">
            <a:off x="5865813" y="4281488"/>
            <a:ext cx="384175" cy="5508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5867400" y="4737100"/>
            <a:ext cx="763588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 flipH="1">
            <a:off x="5070475" y="4054475"/>
            <a:ext cx="642938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6553200" y="1993900"/>
            <a:ext cx="877888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max</a:t>
            </a:r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7696200" y="1993900"/>
            <a:ext cx="877888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max</a:t>
            </a:r>
          </a:p>
        </p:txBody>
      </p:sp>
      <p:sp>
        <p:nvSpPr>
          <p:cNvPr id="15389" name="Rectangle 29"/>
          <p:cNvSpPr>
            <a:spLocks noChangeArrowheads="1"/>
          </p:cNvSpPr>
          <p:nvPr/>
        </p:nvSpPr>
        <p:spPr bwMode="auto">
          <a:xfrm>
            <a:off x="3673475" y="3749675"/>
            <a:ext cx="365125" cy="54768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4740275" y="2635250"/>
            <a:ext cx="365125" cy="547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1" name="Line 31"/>
          <p:cNvSpPr>
            <a:spLocks noChangeShapeType="1"/>
          </p:cNvSpPr>
          <p:nvPr/>
        </p:nvSpPr>
        <p:spPr bwMode="auto">
          <a:xfrm>
            <a:off x="4908550" y="3184525"/>
            <a:ext cx="1588" cy="57626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92" name="Rectangle 32"/>
          <p:cNvSpPr>
            <a:spLocks noChangeArrowheads="1"/>
          </p:cNvSpPr>
          <p:nvPr/>
        </p:nvSpPr>
        <p:spPr bwMode="auto">
          <a:xfrm>
            <a:off x="6781800" y="2635250"/>
            <a:ext cx="365125" cy="547688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3" name="Line 33"/>
          <p:cNvSpPr>
            <a:spLocks noChangeShapeType="1"/>
          </p:cNvSpPr>
          <p:nvPr/>
        </p:nvSpPr>
        <p:spPr bwMode="auto">
          <a:xfrm flipH="1">
            <a:off x="7161213" y="1752600"/>
            <a:ext cx="612775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7389813" y="1428750"/>
            <a:ext cx="76358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15395" name="Line 35"/>
          <p:cNvSpPr>
            <a:spLocks noChangeShapeType="1"/>
          </p:cNvSpPr>
          <p:nvPr/>
        </p:nvSpPr>
        <p:spPr bwMode="auto">
          <a:xfrm flipV="1">
            <a:off x="5886450" y="3171825"/>
            <a:ext cx="1588" cy="5794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96" name="Rectangle 36"/>
          <p:cNvSpPr>
            <a:spLocks noChangeArrowheads="1"/>
          </p:cNvSpPr>
          <p:nvPr/>
        </p:nvSpPr>
        <p:spPr bwMode="auto">
          <a:xfrm>
            <a:off x="4724400" y="4876800"/>
            <a:ext cx="381000" cy="3048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7" name="Oval 37"/>
          <p:cNvSpPr>
            <a:spLocks noChangeArrowheads="1"/>
          </p:cNvSpPr>
          <p:nvPr/>
        </p:nvSpPr>
        <p:spPr bwMode="auto">
          <a:xfrm>
            <a:off x="4843463" y="4953000"/>
            <a:ext cx="152400" cy="1524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8" name="Line 38"/>
          <p:cNvSpPr>
            <a:spLocks noChangeShapeType="1"/>
          </p:cNvSpPr>
          <p:nvPr/>
        </p:nvSpPr>
        <p:spPr bwMode="auto">
          <a:xfrm flipV="1">
            <a:off x="4953000" y="4037013"/>
            <a:ext cx="762000" cy="9937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2133600" y="1844675"/>
            <a:ext cx="6553200" cy="4098925"/>
          </a:xfrm>
          <a:prstGeom prst="rect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1" name="Rectangle 41"/>
          <p:cNvSpPr>
            <a:spLocks noChangeArrowheads="1"/>
          </p:cNvSpPr>
          <p:nvPr/>
        </p:nvSpPr>
        <p:spPr bwMode="auto">
          <a:xfrm>
            <a:off x="2209800" y="5365750"/>
            <a:ext cx="152400" cy="152400"/>
          </a:xfrm>
          <a:prstGeom prst="rect">
            <a:avLst/>
          </a:prstGeom>
          <a:solidFill>
            <a:srgbClr val="99CC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2" name="Text Box 42"/>
          <p:cNvSpPr txBox="1">
            <a:spLocks noChangeArrowheads="1"/>
          </p:cNvSpPr>
          <p:nvPr/>
        </p:nvSpPr>
        <p:spPr bwMode="auto">
          <a:xfrm>
            <a:off x="2317750" y="5257800"/>
            <a:ext cx="958850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Nursery</a:t>
            </a:r>
          </a:p>
        </p:txBody>
      </p:sp>
      <p:sp>
        <p:nvSpPr>
          <p:cNvPr id="15403" name="Text Box 43"/>
          <p:cNvSpPr txBox="1">
            <a:spLocks noChangeArrowheads="1"/>
          </p:cNvSpPr>
          <p:nvPr/>
        </p:nvSpPr>
        <p:spPr bwMode="auto">
          <a:xfrm>
            <a:off x="2322513" y="5559425"/>
            <a:ext cx="1400175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Unreachable</a:t>
            </a:r>
          </a:p>
        </p:txBody>
      </p:sp>
      <p:sp>
        <p:nvSpPr>
          <p:cNvPr id="15404" name="Rectangle 44"/>
          <p:cNvSpPr>
            <a:spLocks noChangeArrowheads="1"/>
          </p:cNvSpPr>
          <p:nvPr/>
        </p:nvSpPr>
        <p:spPr bwMode="auto">
          <a:xfrm>
            <a:off x="2209800" y="5638800"/>
            <a:ext cx="152400" cy="1524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5" name="Rectangle 45"/>
          <p:cNvSpPr>
            <a:spLocks noChangeArrowheads="1"/>
          </p:cNvSpPr>
          <p:nvPr/>
        </p:nvSpPr>
        <p:spPr bwMode="auto">
          <a:xfrm>
            <a:off x="4318000" y="5365750"/>
            <a:ext cx="152400" cy="152400"/>
          </a:xfrm>
          <a:prstGeom prst="rect">
            <a:avLst/>
          </a:prstGeom>
          <a:solidFill>
            <a:srgbClr val="FF99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6" name="Text Box 46"/>
          <p:cNvSpPr txBox="1">
            <a:spLocks noChangeArrowheads="1"/>
          </p:cNvSpPr>
          <p:nvPr/>
        </p:nvSpPr>
        <p:spPr bwMode="auto">
          <a:xfrm>
            <a:off x="4419600" y="5257800"/>
            <a:ext cx="1238250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Reachable</a:t>
            </a:r>
          </a:p>
        </p:txBody>
      </p:sp>
      <p:sp>
        <p:nvSpPr>
          <p:cNvPr id="15407" name="Text Box 47"/>
          <p:cNvSpPr txBox="1">
            <a:spLocks noChangeArrowheads="1"/>
          </p:cNvSpPr>
          <p:nvPr/>
        </p:nvSpPr>
        <p:spPr bwMode="auto">
          <a:xfrm>
            <a:off x="4421188" y="5559425"/>
            <a:ext cx="893762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Marked</a:t>
            </a:r>
          </a:p>
        </p:txBody>
      </p:sp>
      <p:sp>
        <p:nvSpPr>
          <p:cNvPr id="15408" name="Rectangle 48"/>
          <p:cNvSpPr>
            <a:spLocks noChangeArrowheads="1"/>
          </p:cNvSpPr>
          <p:nvPr/>
        </p:nvSpPr>
        <p:spPr bwMode="auto">
          <a:xfrm>
            <a:off x="4318000" y="5638800"/>
            <a:ext cx="152400" cy="152400"/>
          </a:xfrm>
          <a:prstGeom prst="rect">
            <a:avLst/>
          </a:prstGeom>
          <a:solidFill>
            <a:srgbClr val="C5000B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9" name="Text Box 49"/>
          <p:cNvSpPr txBox="1">
            <a:spLocks noChangeArrowheads="1"/>
          </p:cNvSpPr>
          <p:nvPr/>
        </p:nvSpPr>
        <p:spPr bwMode="auto">
          <a:xfrm>
            <a:off x="6061075" y="5375275"/>
            <a:ext cx="869950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Copied</a:t>
            </a:r>
          </a:p>
        </p:txBody>
      </p:sp>
      <p:sp>
        <p:nvSpPr>
          <p:cNvPr id="15410" name="Rectangle 50"/>
          <p:cNvSpPr>
            <a:spLocks noChangeArrowheads="1"/>
          </p:cNvSpPr>
          <p:nvPr/>
        </p:nvSpPr>
        <p:spPr bwMode="auto">
          <a:xfrm>
            <a:off x="5943600" y="5486400"/>
            <a:ext cx="152400" cy="152400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1"/>
          <p:cNvSpPr>
            <a:spLocks noGrp="1" noChangeArrowheads="1"/>
          </p:cNvSpPr>
          <p:nvPr>
            <p:ph type="title"/>
          </p:nvPr>
        </p:nvSpPr>
        <p:spPr>
          <a:xfrm>
            <a:off x="676275" y="457200"/>
            <a:ext cx="7791450" cy="685800"/>
          </a:xfrm>
          <a:ln/>
        </p:spPr>
        <p:txBody>
          <a:bodyPr lIns="91440" tIns="45720" rIns="91440" bIns="45720" anchor="b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0000"/>
                </a:solidFill>
              </a:rPr>
              <a:t>MC</a:t>
            </a:r>
            <a:r>
              <a:rPr lang="en-US" baseline="30000" dirty="0">
                <a:solidFill>
                  <a:srgbClr val="000000"/>
                </a:solidFill>
              </a:rPr>
              <a:t>2</a:t>
            </a:r>
            <a:r>
              <a:rPr lang="en-US" dirty="0">
                <a:solidFill>
                  <a:srgbClr val="000000"/>
                </a:solidFill>
              </a:rPr>
              <a:t> Example – Mark Phase</a:t>
            </a:r>
          </a:p>
        </p:txBody>
      </p:sp>
      <p:sp>
        <p:nvSpPr>
          <p:cNvPr id="51" name="Line 33"/>
          <p:cNvSpPr>
            <a:spLocks noChangeShapeType="1"/>
          </p:cNvSpPr>
          <p:nvPr/>
        </p:nvSpPr>
        <p:spPr bwMode="auto">
          <a:xfrm flipV="1">
            <a:off x="304800" y="4265613"/>
            <a:ext cx="609600" cy="6889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" name="Text Box 34"/>
          <p:cNvSpPr txBox="1">
            <a:spLocks noChangeArrowheads="1"/>
          </p:cNvSpPr>
          <p:nvPr/>
        </p:nvSpPr>
        <p:spPr bwMode="auto">
          <a:xfrm>
            <a:off x="0" y="4857750"/>
            <a:ext cx="763588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 dirty="0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53" name="Rectangle 35"/>
          <p:cNvSpPr>
            <a:spLocks noChangeArrowheads="1"/>
          </p:cNvSpPr>
          <p:nvPr/>
        </p:nvSpPr>
        <p:spPr bwMode="auto">
          <a:xfrm>
            <a:off x="931863" y="3716338"/>
            <a:ext cx="365125" cy="547687"/>
          </a:xfrm>
          <a:prstGeom prst="rect">
            <a:avLst/>
          </a:prstGeom>
          <a:solidFill>
            <a:srgbClr val="99CC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28" dur="500" fill="hold" masterRel="sameClick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99"/>
                                      </p:to>
                                    </p:animClr>
                                    <p:set>
                                      <p:cBhvr additive="repl">
                                        <p:cTn id="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9" grpId="0" animBg="1"/>
      <p:bldP spid="15370" grpId="0" animBg="1"/>
      <p:bldP spid="15381" grpId="0" animBg="1"/>
      <p:bldP spid="51" grpId="0" animBg="1"/>
      <p:bldP spid="51" grpId="1" animBg="1"/>
      <p:bldP spid="5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5800" y="2378075"/>
            <a:ext cx="914400" cy="24384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362200" y="2378075"/>
            <a:ext cx="685800" cy="2362200"/>
          </a:xfrm>
          <a:prstGeom prst="rect">
            <a:avLst/>
          </a:prstGeom>
          <a:noFill/>
          <a:ln w="2844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505200" y="2378075"/>
            <a:ext cx="685800" cy="2362200"/>
          </a:xfrm>
          <a:prstGeom prst="rect">
            <a:avLst/>
          </a:prstGeom>
          <a:noFill/>
          <a:ln w="2844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4572000" y="2378075"/>
            <a:ext cx="685800" cy="2362200"/>
          </a:xfrm>
          <a:prstGeom prst="rect">
            <a:avLst/>
          </a:prstGeom>
          <a:noFill/>
          <a:ln w="2844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562600" y="2378075"/>
            <a:ext cx="685800" cy="2362200"/>
          </a:xfrm>
          <a:prstGeom prst="rect">
            <a:avLst/>
          </a:prstGeom>
          <a:noFill/>
          <a:ln w="2844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629400" y="2378075"/>
            <a:ext cx="685800" cy="2362200"/>
          </a:xfrm>
          <a:prstGeom prst="rect">
            <a:avLst/>
          </a:prstGeom>
          <a:noFill/>
          <a:ln w="2844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7772400" y="2378075"/>
            <a:ext cx="685800" cy="2362200"/>
          </a:xfrm>
          <a:prstGeom prst="rect">
            <a:avLst/>
          </a:prstGeom>
          <a:noFill/>
          <a:ln w="2844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2514600" y="2635250"/>
            <a:ext cx="365125" cy="54768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2514600" y="3749675"/>
            <a:ext cx="365125" cy="54768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3657600" y="2635250"/>
            <a:ext cx="365125" cy="547688"/>
          </a:xfrm>
          <a:prstGeom prst="rect">
            <a:avLst/>
          </a:prstGeom>
          <a:solidFill>
            <a:srgbClr val="A5002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4724400" y="3749675"/>
            <a:ext cx="365125" cy="547688"/>
          </a:xfrm>
          <a:prstGeom prst="rect">
            <a:avLst/>
          </a:prstGeom>
          <a:solidFill>
            <a:schemeClr val="accent4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5715000" y="2635250"/>
            <a:ext cx="365125" cy="547688"/>
          </a:xfrm>
          <a:prstGeom prst="rect">
            <a:avLst/>
          </a:prstGeom>
          <a:solidFill>
            <a:schemeClr val="accent4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5715000" y="3749675"/>
            <a:ext cx="365125" cy="547688"/>
          </a:xfrm>
          <a:prstGeom prst="rect">
            <a:avLst/>
          </a:prstGeom>
          <a:solidFill>
            <a:srgbClr val="A5002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3830638" y="1336675"/>
            <a:ext cx="3121025" cy="579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>
                <a:solidFill>
                  <a:srgbClr val="0000CC"/>
                </a:solidFill>
              </a:rPr>
              <a:t>Old Generation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365125" y="1935163"/>
            <a:ext cx="1539875" cy="519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1">
                <a:solidFill>
                  <a:srgbClr val="0000CC"/>
                </a:solidFill>
              </a:rPr>
              <a:t>Nursery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2438400" y="1993900"/>
            <a:ext cx="5111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1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3603625" y="1993900"/>
            <a:ext cx="5111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2</a:t>
            </a: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4670425" y="1993900"/>
            <a:ext cx="5111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3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5638800" y="1993900"/>
            <a:ext cx="5111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4</a:t>
            </a:r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2695575" y="3184525"/>
            <a:ext cx="1588" cy="57626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3048000" y="1616075"/>
            <a:ext cx="609600" cy="1066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2589213" y="1292225"/>
            <a:ext cx="76358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 flipH="1" flipV="1">
            <a:off x="5865813" y="4281488"/>
            <a:ext cx="384175" cy="5508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5867400" y="4737100"/>
            <a:ext cx="763588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 flipH="1">
            <a:off x="5070475" y="4054475"/>
            <a:ext cx="642938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6553200" y="1993900"/>
            <a:ext cx="877888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max</a:t>
            </a:r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7696200" y="1993900"/>
            <a:ext cx="877888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max</a:t>
            </a:r>
          </a:p>
        </p:txBody>
      </p:sp>
      <p:sp>
        <p:nvSpPr>
          <p:cNvPr id="15389" name="Rectangle 29"/>
          <p:cNvSpPr>
            <a:spLocks noChangeArrowheads="1"/>
          </p:cNvSpPr>
          <p:nvPr/>
        </p:nvSpPr>
        <p:spPr bwMode="auto">
          <a:xfrm>
            <a:off x="3673475" y="3749675"/>
            <a:ext cx="365125" cy="54768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4740275" y="2635250"/>
            <a:ext cx="365125" cy="547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1" name="Line 31"/>
          <p:cNvSpPr>
            <a:spLocks noChangeShapeType="1"/>
          </p:cNvSpPr>
          <p:nvPr/>
        </p:nvSpPr>
        <p:spPr bwMode="auto">
          <a:xfrm>
            <a:off x="4908550" y="3184525"/>
            <a:ext cx="1588" cy="57626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92" name="Rectangle 32"/>
          <p:cNvSpPr>
            <a:spLocks noChangeArrowheads="1"/>
          </p:cNvSpPr>
          <p:nvPr/>
        </p:nvSpPr>
        <p:spPr bwMode="auto">
          <a:xfrm>
            <a:off x="6781800" y="2635250"/>
            <a:ext cx="365125" cy="547688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3" name="Line 33"/>
          <p:cNvSpPr>
            <a:spLocks noChangeShapeType="1"/>
          </p:cNvSpPr>
          <p:nvPr/>
        </p:nvSpPr>
        <p:spPr bwMode="auto">
          <a:xfrm flipH="1">
            <a:off x="7161213" y="1752600"/>
            <a:ext cx="612775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7389813" y="1428750"/>
            <a:ext cx="76358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15395" name="Line 35"/>
          <p:cNvSpPr>
            <a:spLocks noChangeShapeType="1"/>
          </p:cNvSpPr>
          <p:nvPr/>
        </p:nvSpPr>
        <p:spPr bwMode="auto">
          <a:xfrm flipV="1">
            <a:off x="5886450" y="3171825"/>
            <a:ext cx="1588" cy="5794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96" name="Rectangle 36"/>
          <p:cNvSpPr>
            <a:spLocks noChangeArrowheads="1"/>
          </p:cNvSpPr>
          <p:nvPr/>
        </p:nvSpPr>
        <p:spPr bwMode="auto">
          <a:xfrm>
            <a:off x="4724400" y="4876800"/>
            <a:ext cx="381000" cy="3048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7" name="Oval 37"/>
          <p:cNvSpPr>
            <a:spLocks noChangeArrowheads="1"/>
          </p:cNvSpPr>
          <p:nvPr/>
        </p:nvSpPr>
        <p:spPr bwMode="auto">
          <a:xfrm>
            <a:off x="4843463" y="4953000"/>
            <a:ext cx="152400" cy="1524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8" name="Line 38"/>
          <p:cNvSpPr>
            <a:spLocks noChangeShapeType="1"/>
          </p:cNvSpPr>
          <p:nvPr/>
        </p:nvSpPr>
        <p:spPr bwMode="auto">
          <a:xfrm flipV="1">
            <a:off x="4953000" y="4037013"/>
            <a:ext cx="762000" cy="9937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2133600" y="1844675"/>
            <a:ext cx="6553200" cy="4098925"/>
          </a:xfrm>
          <a:prstGeom prst="rect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1" name="Rectangle 41"/>
          <p:cNvSpPr>
            <a:spLocks noChangeArrowheads="1"/>
          </p:cNvSpPr>
          <p:nvPr/>
        </p:nvSpPr>
        <p:spPr bwMode="auto">
          <a:xfrm>
            <a:off x="2209800" y="5365750"/>
            <a:ext cx="152400" cy="152400"/>
          </a:xfrm>
          <a:prstGeom prst="rect">
            <a:avLst/>
          </a:prstGeom>
          <a:solidFill>
            <a:srgbClr val="99CC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2" name="Text Box 42"/>
          <p:cNvSpPr txBox="1">
            <a:spLocks noChangeArrowheads="1"/>
          </p:cNvSpPr>
          <p:nvPr/>
        </p:nvSpPr>
        <p:spPr bwMode="auto">
          <a:xfrm>
            <a:off x="2317750" y="5257800"/>
            <a:ext cx="958850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Nursery</a:t>
            </a:r>
          </a:p>
        </p:txBody>
      </p:sp>
      <p:sp>
        <p:nvSpPr>
          <p:cNvPr id="15403" name="Text Box 43"/>
          <p:cNvSpPr txBox="1">
            <a:spLocks noChangeArrowheads="1"/>
          </p:cNvSpPr>
          <p:nvPr/>
        </p:nvSpPr>
        <p:spPr bwMode="auto">
          <a:xfrm>
            <a:off x="2322513" y="5559425"/>
            <a:ext cx="1400175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Unreachable</a:t>
            </a:r>
          </a:p>
        </p:txBody>
      </p:sp>
      <p:sp>
        <p:nvSpPr>
          <p:cNvPr id="15404" name="Rectangle 44"/>
          <p:cNvSpPr>
            <a:spLocks noChangeArrowheads="1"/>
          </p:cNvSpPr>
          <p:nvPr/>
        </p:nvSpPr>
        <p:spPr bwMode="auto">
          <a:xfrm>
            <a:off x="2209800" y="5638800"/>
            <a:ext cx="152400" cy="1524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5" name="Rectangle 45"/>
          <p:cNvSpPr>
            <a:spLocks noChangeArrowheads="1"/>
          </p:cNvSpPr>
          <p:nvPr/>
        </p:nvSpPr>
        <p:spPr bwMode="auto">
          <a:xfrm>
            <a:off x="4318000" y="5365750"/>
            <a:ext cx="152400" cy="152400"/>
          </a:xfrm>
          <a:prstGeom prst="rect">
            <a:avLst/>
          </a:prstGeom>
          <a:solidFill>
            <a:srgbClr val="FF99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6" name="Text Box 46"/>
          <p:cNvSpPr txBox="1">
            <a:spLocks noChangeArrowheads="1"/>
          </p:cNvSpPr>
          <p:nvPr/>
        </p:nvSpPr>
        <p:spPr bwMode="auto">
          <a:xfrm>
            <a:off x="4419600" y="5257800"/>
            <a:ext cx="1238250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Reachable</a:t>
            </a:r>
          </a:p>
        </p:txBody>
      </p:sp>
      <p:sp>
        <p:nvSpPr>
          <p:cNvPr id="15407" name="Text Box 47"/>
          <p:cNvSpPr txBox="1">
            <a:spLocks noChangeArrowheads="1"/>
          </p:cNvSpPr>
          <p:nvPr/>
        </p:nvSpPr>
        <p:spPr bwMode="auto">
          <a:xfrm>
            <a:off x="4421188" y="5559425"/>
            <a:ext cx="893762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Marked</a:t>
            </a:r>
          </a:p>
        </p:txBody>
      </p:sp>
      <p:sp>
        <p:nvSpPr>
          <p:cNvPr id="15408" name="Rectangle 48"/>
          <p:cNvSpPr>
            <a:spLocks noChangeArrowheads="1"/>
          </p:cNvSpPr>
          <p:nvPr/>
        </p:nvSpPr>
        <p:spPr bwMode="auto">
          <a:xfrm>
            <a:off x="4318000" y="5638800"/>
            <a:ext cx="152400" cy="152400"/>
          </a:xfrm>
          <a:prstGeom prst="rect">
            <a:avLst/>
          </a:prstGeom>
          <a:solidFill>
            <a:srgbClr val="C5000B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9" name="Text Box 49"/>
          <p:cNvSpPr txBox="1">
            <a:spLocks noChangeArrowheads="1"/>
          </p:cNvSpPr>
          <p:nvPr/>
        </p:nvSpPr>
        <p:spPr bwMode="auto">
          <a:xfrm>
            <a:off x="6061075" y="5375275"/>
            <a:ext cx="869950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Copied</a:t>
            </a:r>
          </a:p>
        </p:txBody>
      </p:sp>
      <p:sp>
        <p:nvSpPr>
          <p:cNvPr id="15410" name="Rectangle 50"/>
          <p:cNvSpPr>
            <a:spLocks noChangeArrowheads="1"/>
          </p:cNvSpPr>
          <p:nvPr/>
        </p:nvSpPr>
        <p:spPr bwMode="auto">
          <a:xfrm>
            <a:off x="5943600" y="5486400"/>
            <a:ext cx="152400" cy="152400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1"/>
          <p:cNvSpPr>
            <a:spLocks noGrp="1" noChangeArrowheads="1"/>
          </p:cNvSpPr>
          <p:nvPr>
            <p:ph type="title"/>
          </p:nvPr>
        </p:nvSpPr>
        <p:spPr>
          <a:xfrm>
            <a:off x="676275" y="457200"/>
            <a:ext cx="7791450" cy="685800"/>
          </a:xfrm>
          <a:ln/>
        </p:spPr>
        <p:txBody>
          <a:bodyPr lIns="91440" tIns="45720" rIns="91440" bIns="45720" anchor="b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0000"/>
                </a:solidFill>
              </a:rPr>
              <a:t>MC</a:t>
            </a:r>
            <a:r>
              <a:rPr lang="en-US" baseline="30000" dirty="0">
                <a:solidFill>
                  <a:srgbClr val="000000"/>
                </a:solidFill>
              </a:rPr>
              <a:t>2</a:t>
            </a:r>
            <a:r>
              <a:rPr lang="en-US" dirty="0">
                <a:solidFill>
                  <a:srgbClr val="000000"/>
                </a:solidFill>
              </a:rPr>
              <a:t> Example – Mark Phase</a:t>
            </a:r>
          </a:p>
        </p:txBody>
      </p:sp>
      <p:sp>
        <p:nvSpPr>
          <p:cNvPr id="55" name="Line 33"/>
          <p:cNvSpPr>
            <a:spLocks noChangeShapeType="1"/>
          </p:cNvSpPr>
          <p:nvPr/>
        </p:nvSpPr>
        <p:spPr bwMode="auto">
          <a:xfrm rot="16200000" flipV="1">
            <a:off x="6973887" y="4227513"/>
            <a:ext cx="609600" cy="6889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" name="Text Box 34"/>
          <p:cNvSpPr txBox="1">
            <a:spLocks noChangeArrowheads="1"/>
          </p:cNvSpPr>
          <p:nvPr/>
        </p:nvSpPr>
        <p:spPr bwMode="auto">
          <a:xfrm>
            <a:off x="7239000" y="4800600"/>
            <a:ext cx="763588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 dirty="0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57" name="Rectangle 35"/>
          <p:cNvSpPr>
            <a:spLocks noChangeArrowheads="1"/>
          </p:cNvSpPr>
          <p:nvPr/>
        </p:nvSpPr>
        <p:spPr bwMode="auto">
          <a:xfrm>
            <a:off x="6781800" y="3733800"/>
            <a:ext cx="365125" cy="547687"/>
          </a:xfrm>
          <a:prstGeom prst="rect">
            <a:avLst/>
          </a:prstGeom>
          <a:solidFill>
            <a:schemeClr val="tx2">
              <a:lumMod val="75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28" dur="500" fill="hold" masterRel="sameClick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99"/>
                                      </p:to>
                                    </p:animClr>
                                    <p:set>
                                      <p:cBhvr additive="repl">
                                        <p:cTn id="2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9" grpId="0" animBg="1"/>
      <p:bldP spid="15370" grpId="0" animBg="1"/>
      <p:bldP spid="15381" grpId="0" animBg="1"/>
      <p:bldP spid="55" grpId="0" animBg="1"/>
      <p:bldP spid="55" grpId="1" animBg="1"/>
      <p:bldP spid="5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676275" y="457200"/>
            <a:ext cx="779145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400" b="1" dirty="0">
                <a:solidFill>
                  <a:srgbClr val="000000"/>
                </a:solidFill>
                <a:latin typeface="Calibri"/>
                <a:cs typeface="Calibri"/>
              </a:rPr>
              <a:t>Incremental Marking Error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828800"/>
            <a:ext cx="3038475" cy="1763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4038600"/>
            <a:ext cx="3094987" cy="190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676275" y="457200"/>
            <a:ext cx="7791450" cy="685800"/>
          </a:xfrm>
          <a:ln/>
        </p:spPr>
        <p:txBody>
          <a:bodyPr lIns="91440" tIns="45720" rIns="91440" bIns="45720" anchor="b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Handling marking error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593" y="1371600"/>
            <a:ext cx="7770813" cy="411321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>
                <a:latin typeface="Calibri"/>
                <a:cs typeface="Calibri"/>
              </a:rPr>
              <a:t>Track </a:t>
            </a:r>
            <a:r>
              <a:rPr lang="en-US" dirty="0">
                <a:latin typeface="Calibri"/>
                <a:cs typeface="Calibri"/>
              </a:rPr>
              <a:t>mutations using write </a:t>
            </a:r>
            <a:r>
              <a:rPr lang="en-US" dirty="0" smtClean="0">
                <a:latin typeface="Calibri"/>
                <a:cs typeface="Calibri"/>
              </a:rPr>
              <a:t>barrier</a:t>
            </a:r>
          </a:p>
          <a:p>
            <a:pPr>
              <a:buFont typeface="Arial"/>
              <a:buChar char="•"/>
            </a:pPr>
            <a:r>
              <a:rPr lang="en-US" dirty="0" smtClean="0">
                <a:latin typeface="Calibri"/>
                <a:cs typeface="Calibri"/>
              </a:rPr>
              <a:t>Record </a:t>
            </a:r>
            <a:r>
              <a:rPr lang="en-US" dirty="0">
                <a:latin typeface="Calibri"/>
                <a:cs typeface="Calibri"/>
              </a:rPr>
              <a:t>modified old generation </a:t>
            </a:r>
            <a:r>
              <a:rPr lang="en-US" dirty="0" smtClean="0">
                <a:latin typeface="Calibri"/>
                <a:cs typeface="Calibri"/>
              </a:rPr>
              <a:t>objects</a:t>
            </a:r>
          </a:p>
          <a:p>
            <a:pPr>
              <a:buFont typeface="Arial"/>
              <a:buChar char="•"/>
            </a:pPr>
            <a:r>
              <a:rPr lang="en-US" dirty="0" smtClean="0">
                <a:latin typeface="Calibri"/>
                <a:cs typeface="Calibri"/>
              </a:rPr>
              <a:t>Scan </a:t>
            </a:r>
            <a:r>
              <a:rPr lang="en-US" dirty="0">
                <a:latin typeface="Calibri"/>
                <a:cs typeface="Calibri"/>
              </a:rPr>
              <a:t>these modified objects at GC </a:t>
            </a:r>
            <a:r>
              <a:rPr lang="en-US" dirty="0" smtClean="0">
                <a:latin typeface="Calibri"/>
                <a:cs typeface="Calibri"/>
              </a:rPr>
              <a:t>time</a:t>
            </a:r>
          </a:p>
          <a:p>
            <a:pPr marL="339725" indent="-339725"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latin typeface="Calibri"/>
              <a:cs typeface="Calibri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371600" y="3657600"/>
            <a:ext cx="2713038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u="sng" dirty="0">
                <a:solidFill>
                  <a:srgbClr val="000000"/>
                </a:solidFill>
                <a:latin typeface="Times New Roman" pitchFamily="16" charset="0"/>
              </a:rPr>
              <a:t>Snapshot at the beginning</a:t>
            </a: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1143000" y="4479925"/>
            <a:ext cx="1143000" cy="457200"/>
          </a:xfrm>
          <a:prstGeom prst="roundRect">
            <a:avLst>
              <a:gd name="adj" fmla="val 347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2984500" y="5411788"/>
            <a:ext cx="1143000" cy="457200"/>
          </a:xfrm>
          <a:prstGeom prst="roundRect">
            <a:avLst>
              <a:gd name="adj" fmla="val 347"/>
            </a:avLst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2971800" y="4479925"/>
            <a:ext cx="1143000" cy="457200"/>
          </a:xfrm>
          <a:prstGeom prst="roundRect">
            <a:avLst>
              <a:gd name="adj" fmla="val 34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AutoShape 7"/>
          <p:cNvSpPr>
            <a:spLocks noChangeArrowheads="1"/>
          </p:cNvSpPr>
          <p:nvPr/>
        </p:nvSpPr>
        <p:spPr bwMode="auto">
          <a:xfrm>
            <a:off x="1143000" y="5394325"/>
            <a:ext cx="1143000" cy="457200"/>
          </a:xfrm>
          <a:prstGeom prst="roundRect">
            <a:avLst>
              <a:gd name="adj" fmla="val 347"/>
            </a:avLst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2286000" y="4937125"/>
            <a:ext cx="68580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H="1">
            <a:off x="2284413" y="4937125"/>
            <a:ext cx="688975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5505450" y="3675063"/>
            <a:ext cx="2143125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u="sng">
                <a:solidFill>
                  <a:srgbClr val="000000"/>
                </a:solidFill>
                <a:latin typeface="Times New Roman" pitchFamily="16" charset="0"/>
              </a:rPr>
              <a:t>Incremental Update</a:t>
            </a:r>
          </a:p>
        </p:txBody>
      </p:sp>
      <p:sp>
        <p:nvSpPr>
          <p:cNvPr id="19468" name="AutoShape 12"/>
          <p:cNvSpPr>
            <a:spLocks noChangeArrowheads="1"/>
          </p:cNvSpPr>
          <p:nvPr/>
        </p:nvSpPr>
        <p:spPr bwMode="auto">
          <a:xfrm>
            <a:off x="5103813" y="4479925"/>
            <a:ext cx="1143000" cy="457200"/>
          </a:xfrm>
          <a:prstGeom prst="roundRect">
            <a:avLst>
              <a:gd name="adj" fmla="val 347"/>
            </a:avLst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AutoShape 13"/>
          <p:cNvSpPr>
            <a:spLocks noChangeArrowheads="1"/>
          </p:cNvSpPr>
          <p:nvPr/>
        </p:nvSpPr>
        <p:spPr bwMode="auto">
          <a:xfrm>
            <a:off x="6873875" y="5411788"/>
            <a:ext cx="1143000" cy="457200"/>
          </a:xfrm>
          <a:prstGeom prst="roundRect">
            <a:avLst>
              <a:gd name="adj" fmla="val 347"/>
            </a:avLst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6172200" y="4937125"/>
            <a:ext cx="68580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22" dur="500" fill="hold" masterRel="sameClick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80"/>
                                      </p:to>
                                    </p:animClr>
                                    <p:set>
                                      <p:cBhvr additive="repl">
                                        <p:cTn id="23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39" dur="500" fill="hold" masterRel="sameClick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80"/>
                                      </p:to>
                                    </p:animClr>
                                    <p:set>
                                      <p:cBhvr additive="repl">
                                        <p:cTn id="40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  <p:bldP spid="19461" grpId="0" animBg="1"/>
      <p:bldP spid="19462" grpId="0" animBg="1"/>
      <p:bldP spid="19463" grpId="0" animBg="1"/>
      <p:bldP spid="19464" grpId="0" animBg="1"/>
      <p:bldP spid="19466" grpId="0" animBg="1"/>
      <p:bldP spid="19468" grpId="0" animBg="1"/>
      <p:bldP spid="19469" grpId="0" animBg="1"/>
      <p:bldP spid="1947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676275" y="457200"/>
            <a:ext cx="7791450" cy="685800"/>
          </a:xfrm>
          <a:ln/>
        </p:spPr>
        <p:txBody>
          <a:bodyPr lIns="91440" tIns="45720" rIns="91440" bIns="45720" anchor="b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MC</a:t>
            </a:r>
            <a:r>
              <a:rPr lang="en-US" baseline="30000" dirty="0">
                <a:solidFill>
                  <a:srgbClr val="000000"/>
                </a:solidFill>
                <a:latin typeface="Calibri"/>
                <a:cs typeface="Calibri"/>
              </a:rPr>
              <a:t>2 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– Copy Phase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4193" y="1371600"/>
            <a:ext cx="8075613" cy="4495800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>
                <a:latin typeface="Calibri"/>
                <a:cs typeface="Calibri"/>
              </a:rPr>
              <a:t>Copy </a:t>
            </a:r>
            <a:r>
              <a:rPr lang="en-US" dirty="0">
                <a:latin typeface="Calibri"/>
                <a:cs typeface="Calibri"/>
              </a:rPr>
              <a:t>and compact reachable </a:t>
            </a:r>
            <a:r>
              <a:rPr lang="en-US" dirty="0" smtClean="0">
                <a:latin typeface="Calibri"/>
                <a:cs typeface="Calibri"/>
              </a:rPr>
              <a:t>data</a:t>
            </a:r>
          </a:p>
          <a:p>
            <a:pPr>
              <a:buFont typeface="Arial"/>
              <a:buChar char="•"/>
            </a:pPr>
            <a:r>
              <a:rPr lang="en-US" dirty="0" smtClean="0">
                <a:latin typeface="Calibri"/>
                <a:cs typeface="Calibri"/>
              </a:rPr>
              <a:t>Performed </a:t>
            </a:r>
            <a:r>
              <a:rPr lang="en-US" dirty="0">
                <a:latin typeface="Calibri"/>
                <a:cs typeface="Calibri"/>
              </a:rPr>
              <a:t>in small </a:t>
            </a:r>
            <a:r>
              <a:rPr lang="en-US" dirty="0" smtClean="0">
                <a:latin typeface="Calibri"/>
                <a:cs typeface="Calibri"/>
              </a:rPr>
              <a:t>increments</a:t>
            </a:r>
          </a:p>
          <a:p>
            <a:pPr lvl="1">
              <a:buFont typeface="Arial"/>
              <a:buChar char="•"/>
            </a:pPr>
            <a:r>
              <a:rPr lang="en-US" dirty="0" smtClean="0">
                <a:latin typeface="Calibri"/>
                <a:cs typeface="Calibri"/>
              </a:rPr>
              <a:t>One </a:t>
            </a:r>
            <a:r>
              <a:rPr lang="en-US" dirty="0" err="1">
                <a:latin typeface="Calibri"/>
                <a:cs typeface="Calibri"/>
              </a:rPr>
              <a:t>windowful</a:t>
            </a:r>
            <a:r>
              <a:rPr lang="en-US" dirty="0">
                <a:latin typeface="Calibri"/>
                <a:cs typeface="Calibri"/>
              </a:rPr>
              <a:t> of live data copied per </a:t>
            </a:r>
            <a:r>
              <a:rPr lang="en-US" dirty="0" smtClean="0">
                <a:latin typeface="Calibri"/>
                <a:cs typeface="Calibri"/>
              </a:rPr>
              <a:t>increment</a:t>
            </a:r>
          </a:p>
          <a:p>
            <a:pPr>
              <a:buFont typeface="Arial"/>
              <a:buChar char="•"/>
            </a:pPr>
            <a:r>
              <a:rPr lang="en-US" dirty="0" smtClean="0">
                <a:latin typeface="Calibri"/>
                <a:cs typeface="Calibri"/>
              </a:rPr>
              <a:t>One </a:t>
            </a:r>
            <a:r>
              <a:rPr lang="en-US" dirty="0">
                <a:latin typeface="Calibri"/>
                <a:cs typeface="Calibri"/>
              </a:rPr>
              <a:t>increment per nursery </a:t>
            </a:r>
            <a:r>
              <a:rPr lang="en-US" dirty="0" smtClean="0">
                <a:latin typeface="Calibri"/>
                <a:cs typeface="Calibri"/>
              </a:rPr>
              <a:t>collection</a:t>
            </a:r>
          </a:p>
          <a:p>
            <a:pPr>
              <a:buFont typeface="Arial"/>
              <a:buChar char="•"/>
            </a:pPr>
            <a:r>
              <a:rPr lang="en-US" dirty="0" smtClean="0">
                <a:latin typeface="Calibri"/>
                <a:cs typeface="Calibri"/>
              </a:rPr>
              <a:t>High</a:t>
            </a:r>
            <a:r>
              <a:rPr lang="en-US" dirty="0">
                <a:latin typeface="Calibri"/>
                <a:cs typeface="Calibri"/>
              </a:rPr>
              <a:t>-occupancy windows copied </a:t>
            </a:r>
            <a:r>
              <a:rPr lang="en-US" i="1" dirty="0">
                <a:latin typeface="Calibri"/>
                <a:cs typeface="Calibri"/>
              </a:rPr>
              <a:t>logically</a:t>
            </a:r>
          </a:p>
          <a:p>
            <a:pPr marL="339725" indent="-339725">
              <a:lnSpc>
                <a:spcPct val="90000"/>
              </a:lnSpc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i="1" dirty="0">
              <a:latin typeface="Calibri"/>
              <a:cs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  <a:cs typeface="Calibri"/>
              </a:rPr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Handheld Devices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Cellular phones, </a:t>
            </a:r>
            <a:r>
              <a:rPr lang="en-US" dirty="0" err="1" smtClean="0"/>
              <a:t>PDAs</a:t>
            </a:r>
            <a:r>
              <a:rPr lang="en-US" dirty="0" smtClean="0"/>
              <a:t> widely used</a:t>
            </a:r>
          </a:p>
          <a:p>
            <a:pPr>
              <a:buFont typeface="Arial"/>
              <a:buChar char="•"/>
            </a:pPr>
            <a:r>
              <a:rPr lang="en-US" dirty="0" smtClean="0"/>
              <a:t>Diverse applications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Media players, Video Games, Digital cameras, GPS</a:t>
            </a:r>
          </a:p>
          <a:p>
            <a:pPr>
              <a:buFont typeface="Arial"/>
              <a:buChar char="•"/>
            </a:pPr>
            <a:r>
              <a:rPr lang="en-US" dirty="0" smtClean="0"/>
              <a:t>Ideally: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High throughput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Short response time 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Better memory utilization (Constrained memory)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676275" y="457200"/>
            <a:ext cx="779145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400" b="1" dirty="0">
                <a:solidFill>
                  <a:srgbClr val="000000"/>
                </a:solidFill>
                <a:latin typeface="Calibri"/>
                <a:cs typeface="Calibri"/>
              </a:rPr>
              <a:t>MC</a:t>
            </a:r>
            <a:r>
              <a:rPr lang="en-US" sz="3400" b="1" baseline="3000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en-US" sz="3400" b="1" dirty="0">
                <a:solidFill>
                  <a:srgbClr val="000000"/>
                </a:solidFill>
                <a:latin typeface="Calibri"/>
                <a:cs typeface="Calibri"/>
              </a:rPr>
              <a:t> Example – Copy Phase</a:t>
            </a: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85800" y="2362200"/>
            <a:ext cx="914400" cy="24384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7772400" y="2362200"/>
            <a:ext cx="685800" cy="2362200"/>
          </a:xfrm>
          <a:prstGeom prst="rect">
            <a:avLst/>
          </a:prstGeom>
          <a:noFill/>
          <a:ln w="2844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830638" y="1320800"/>
            <a:ext cx="3121025" cy="579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>
                <a:solidFill>
                  <a:srgbClr val="0000CC"/>
                </a:solidFill>
              </a:rPr>
              <a:t>Old Generation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65125" y="1752600"/>
            <a:ext cx="1539875" cy="519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1" dirty="0">
                <a:solidFill>
                  <a:srgbClr val="0000CC"/>
                </a:solidFill>
              </a:rPr>
              <a:t>Nursery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7620000" y="1981200"/>
            <a:ext cx="9144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max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2362200" y="2362200"/>
            <a:ext cx="685800" cy="2362200"/>
          </a:xfrm>
          <a:prstGeom prst="rect">
            <a:avLst/>
          </a:prstGeom>
          <a:noFill/>
          <a:ln w="2844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3429000" y="2362200"/>
            <a:ext cx="685800" cy="2362200"/>
          </a:xfrm>
          <a:prstGeom prst="rect">
            <a:avLst/>
          </a:prstGeom>
          <a:noFill/>
          <a:ln w="2844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4419600" y="2362200"/>
            <a:ext cx="685800" cy="2362200"/>
          </a:xfrm>
          <a:prstGeom prst="rect">
            <a:avLst/>
          </a:prstGeom>
          <a:noFill/>
          <a:ln w="2844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5486400" y="2362200"/>
            <a:ext cx="685800" cy="2362200"/>
          </a:xfrm>
          <a:prstGeom prst="rect">
            <a:avLst/>
          </a:prstGeom>
          <a:noFill/>
          <a:ln w="2844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6629400" y="2362200"/>
            <a:ext cx="685800" cy="2362200"/>
          </a:xfrm>
          <a:prstGeom prst="rect">
            <a:avLst/>
          </a:prstGeom>
          <a:noFill/>
          <a:ln w="2844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2514600" y="2619375"/>
            <a:ext cx="365125" cy="547688"/>
          </a:xfrm>
          <a:prstGeom prst="rect">
            <a:avLst/>
          </a:prstGeom>
          <a:solidFill>
            <a:srgbClr val="A5002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3581400" y="3733800"/>
            <a:ext cx="365125" cy="547688"/>
          </a:xfrm>
          <a:prstGeom prst="rect">
            <a:avLst/>
          </a:prstGeom>
          <a:solidFill>
            <a:srgbClr val="A5002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4572000" y="2619375"/>
            <a:ext cx="365125" cy="547688"/>
          </a:xfrm>
          <a:prstGeom prst="rect">
            <a:avLst/>
          </a:prstGeom>
          <a:solidFill>
            <a:srgbClr val="A5002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4572000" y="3733800"/>
            <a:ext cx="365125" cy="547688"/>
          </a:xfrm>
          <a:prstGeom prst="rect">
            <a:avLst/>
          </a:prstGeom>
          <a:solidFill>
            <a:srgbClr val="A5002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2460625" y="1978025"/>
            <a:ext cx="5111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2</a:t>
            </a: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3527425" y="1978025"/>
            <a:ext cx="5111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3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4495800" y="1978025"/>
            <a:ext cx="5111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4</a:t>
            </a:r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1905000" y="1600200"/>
            <a:ext cx="609600" cy="1066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1446213" y="1276350"/>
            <a:ext cx="76358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 flipH="1" flipV="1">
            <a:off x="4722813" y="4265613"/>
            <a:ext cx="384175" cy="5508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4724400" y="4721225"/>
            <a:ext cx="763588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5410200" y="1978025"/>
            <a:ext cx="877888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max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6553200" y="1978025"/>
            <a:ext cx="877888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max</a:t>
            </a:r>
          </a:p>
        </p:txBody>
      </p:sp>
      <p:sp>
        <p:nvSpPr>
          <p:cNvPr id="21529" name="Rectangle 25"/>
          <p:cNvSpPr>
            <a:spLocks noChangeArrowheads="1"/>
          </p:cNvSpPr>
          <p:nvPr/>
        </p:nvSpPr>
        <p:spPr bwMode="auto">
          <a:xfrm>
            <a:off x="2530475" y="3733800"/>
            <a:ext cx="365125" cy="54768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3597275" y="2619375"/>
            <a:ext cx="365125" cy="547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1" name="Line 27"/>
          <p:cNvSpPr>
            <a:spLocks noChangeShapeType="1"/>
          </p:cNvSpPr>
          <p:nvPr/>
        </p:nvSpPr>
        <p:spPr bwMode="auto">
          <a:xfrm>
            <a:off x="3765550" y="3168650"/>
            <a:ext cx="1588" cy="57626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32" name="Rectangle 28"/>
          <p:cNvSpPr>
            <a:spLocks noChangeArrowheads="1"/>
          </p:cNvSpPr>
          <p:nvPr/>
        </p:nvSpPr>
        <p:spPr bwMode="auto">
          <a:xfrm>
            <a:off x="5638800" y="2619375"/>
            <a:ext cx="365125" cy="547688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6858000" y="1352550"/>
            <a:ext cx="763588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21534" name="Line 30"/>
          <p:cNvSpPr>
            <a:spLocks noChangeShapeType="1"/>
          </p:cNvSpPr>
          <p:nvPr/>
        </p:nvSpPr>
        <p:spPr bwMode="auto">
          <a:xfrm flipH="1">
            <a:off x="5942013" y="1676400"/>
            <a:ext cx="1298575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35" name="Rectangle 31"/>
          <p:cNvSpPr>
            <a:spLocks noChangeArrowheads="1"/>
          </p:cNvSpPr>
          <p:nvPr/>
        </p:nvSpPr>
        <p:spPr bwMode="auto">
          <a:xfrm>
            <a:off x="930275" y="2619375"/>
            <a:ext cx="365125" cy="547688"/>
          </a:xfrm>
          <a:prstGeom prst="rect">
            <a:avLst/>
          </a:prstGeom>
          <a:solidFill>
            <a:srgbClr val="99CC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6" name="Rectangle 32"/>
          <p:cNvSpPr>
            <a:spLocks noChangeArrowheads="1"/>
          </p:cNvSpPr>
          <p:nvPr/>
        </p:nvSpPr>
        <p:spPr bwMode="auto">
          <a:xfrm>
            <a:off x="930275" y="3719513"/>
            <a:ext cx="365125" cy="547687"/>
          </a:xfrm>
          <a:prstGeom prst="rect">
            <a:avLst/>
          </a:prstGeom>
          <a:solidFill>
            <a:srgbClr val="99CC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7" name="Line 33"/>
          <p:cNvSpPr>
            <a:spLocks noChangeShapeType="1"/>
          </p:cNvSpPr>
          <p:nvPr/>
        </p:nvSpPr>
        <p:spPr bwMode="auto">
          <a:xfrm flipV="1">
            <a:off x="304800" y="4265613"/>
            <a:ext cx="609600" cy="6889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38" name="Text Box 34"/>
          <p:cNvSpPr txBox="1">
            <a:spLocks noChangeArrowheads="1"/>
          </p:cNvSpPr>
          <p:nvPr/>
        </p:nvSpPr>
        <p:spPr bwMode="auto">
          <a:xfrm>
            <a:off x="0" y="4857750"/>
            <a:ext cx="763588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 dirty="0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21539" name="Rectangle 35"/>
          <p:cNvSpPr>
            <a:spLocks noChangeArrowheads="1"/>
          </p:cNvSpPr>
          <p:nvPr/>
        </p:nvSpPr>
        <p:spPr bwMode="auto">
          <a:xfrm>
            <a:off x="931863" y="3716338"/>
            <a:ext cx="365125" cy="547687"/>
          </a:xfrm>
          <a:prstGeom prst="rect">
            <a:avLst/>
          </a:prstGeom>
          <a:solidFill>
            <a:srgbClr val="99CC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42" name="Rectangle 38"/>
          <p:cNvSpPr>
            <a:spLocks noChangeArrowheads="1"/>
          </p:cNvSpPr>
          <p:nvPr/>
        </p:nvSpPr>
        <p:spPr bwMode="auto">
          <a:xfrm>
            <a:off x="2514600" y="2619375"/>
            <a:ext cx="365125" cy="547688"/>
          </a:xfrm>
          <a:prstGeom prst="rect">
            <a:avLst/>
          </a:prstGeom>
          <a:solidFill>
            <a:srgbClr val="A5002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45" name="Rectangle 41"/>
          <p:cNvSpPr>
            <a:spLocks noChangeArrowheads="1"/>
          </p:cNvSpPr>
          <p:nvPr/>
        </p:nvSpPr>
        <p:spPr bwMode="auto">
          <a:xfrm>
            <a:off x="3581400" y="3733800"/>
            <a:ext cx="365125" cy="547688"/>
          </a:xfrm>
          <a:prstGeom prst="rect">
            <a:avLst/>
          </a:prstGeom>
          <a:solidFill>
            <a:srgbClr val="A5002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49" name="Line 45"/>
          <p:cNvSpPr>
            <a:spLocks noChangeShapeType="1"/>
          </p:cNvSpPr>
          <p:nvPr/>
        </p:nvSpPr>
        <p:spPr bwMode="auto">
          <a:xfrm flipH="1">
            <a:off x="3927475" y="4038600"/>
            <a:ext cx="642938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50" name="Rectangle 46"/>
          <p:cNvSpPr>
            <a:spLocks noChangeArrowheads="1"/>
          </p:cNvSpPr>
          <p:nvPr/>
        </p:nvSpPr>
        <p:spPr bwMode="auto">
          <a:xfrm>
            <a:off x="3581400" y="4876800"/>
            <a:ext cx="381000" cy="3048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51" name="Oval 47"/>
          <p:cNvSpPr>
            <a:spLocks noChangeArrowheads="1"/>
          </p:cNvSpPr>
          <p:nvPr/>
        </p:nvSpPr>
        <p:spPr bwMode="auto">
          <a:xfrm>
            <a:off x="3700463" y="4953000"/>
            <a:ext cx="152400" cy="1524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52" name="Line 48"/>
          <p:cNvSpPr>
            <a:spLocks noChangeShapeType="1"/>
          </p:cNvSpPr>
          <p:nvPr/>
        </p:nvSpPr>
        <p:spPr bwMode="auto">
          <a:xfrm flipV="1">
            <a:off x="3810000" y="4037013"/>
            <a:ext cx="762000" cy="9937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53" name="Rectangle 49"/>
          <p:cNvSpPr>
            <a:spLocks noChangeArrowheads="1"/>
          </p:cNvSpPr>
          <p:nvPr/>
        </p:nvSpPr>
        <p:spPr bwMode="auto">
          <a:xfrm>
            <a:off x="914400" y="6019800"/>
            <a:ext cx="8229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39725" indent="-339725">
              <a:lnSpc>
                <a:spcPct val="90000"/>
              </a:lnSpc>
              <a:spcBef>
                <a:spcPts val="600"/>
              </a:spcBef>
              <a:buClr>
                <a:srgbClr val="3B30D0"/>
              </a:buClr>
              <a:buSzPct val="60000"/>
              <a:buFont typeface="Wingdings" charset="2"/>
              <a:buChar char=""/>
              <a:tabLst>
                <a:tab pos="339725" algn="l"/>
                <a:tab pos="1254125" algn="l"/>
                <a:tab pos="2168525" algn="l"/>
                <a:tab pos="3082925" algn="l"/>
                <a:tab pos="3997325" algn="l"/>
                <a:tab pos="4911725" algn="l"/>
                <a:tab pos="5826125" algn="l"/>
                <a:tab pos="6740525" algn="l"/>
                <a:tab pos="7654925" algn="l"/>
                <a:tab pos="8569325" algn="l"/>
                <a:tab pos="9483725" algn="l"/>
                <a:tab pos="10398125" algn="l"/>
              </a:tabLst>
            </a:pPr>
            <a:r>
              <a:rPr lang="en-US" sz="2400">
                <a:solidFill>
                  <a:srgbClr val="000000"/>
                </a:solidFill>
              </a:rPr>
              <a:t>Copy a window worth of data during nursery collection</a:t>
            </a:r>
          </a:p>
        </p:txBody>
      </p:sp>
      <p:sp>
        <p:nvSpPr>
          <p:cNvPr id="21554" name="Rectangle 50"/>
          <p:cNvSpPr>
            <a:spLocks noChangeArrowheads="1"/>
          </p:cNvSpPr>
          <p:nvPr/>
        </p:nvSpPr>
        <p:spPr bwMode="auto">
          <a:xfrm>
            <a:off x="2133600" y="1844675"/>
            <a:ext cx="6553200" cy="4098925"/>
          </a:xfrm>
          <a:prstGeom prst="rect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55" name="Rectangle 51"/>
          <p:cNvSpPr>
            <a:spLocks noChangeArrowheads="1"/>
          </p:cNvSpPr>
          <p:nvPr/>
        </p:nvSpPr>
        <p:spPr bwMode="auto">
          <a:xfrm>
            <a:off x="2209800" y="5365750"/>
            <a:ext cx="152400" cy="152400"/>
          </a:xfrm>
          <a:prstGeom prst="rect">
            <a:avLst/>
          </a:prstGeom>
          <a:solidFill>
            <a:srgbClr val="99CC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56" name="Text Box 52"/>
          <p:cNvSpPr txBox="1">
            <a:spLocks noChangeArrowheads="1"/>
          </p:cNvSpPr>
          <p:nvPr/>
        </p:nvSpPr>
        <p:spPr bwMode="auto">
          <a:xfrm>
            <a:off x="2317750" y="5257800"/>
            <a:ext cx="958850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Nursery</a:t>
            </a:r>
          </a:p>
        </p:txBody>
      </p:sp>
      <p:sp>
        <p:nvSpPr>
          <p:cNvPr id="21557" name="Text Box 53"/>
          <p:cNvSpPr txBox="1">
            <a:spLocks noChangeArrowheads="1"/>
          </p:cNvSpPr>
          <p:nvPr/>
        </p:nvSpPr>
        <p:spPr bwMode="auto">
          <a:xfrm>
            <a:off x="2322513" y="5559425"/>
            <a:ext cx="1400175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Unreachable</a:t>
            </a:r>
          </a:p>
        </p:txBody>
      </p:sp>
      <p:sp>
        <p:nvSpPr>
          <p:cNvPr id="21558" name="Rectangle 54"/>
          <p:cNvSpPr>
            <a:spLocks noChangeArrowheads="1"/>
          </p:cNvSpPr>
          <p:nvPr/>
        </p:nvSpPr>
        <p:spPr bwMode="auto">
          <a:xfrm>
            <a:off x="2209800" y="5638800"/>
            <a:ext cx="152400" cy="1524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59" name="Rectangle 55"/>
          <p:cNvSpPr>
            <a:spLocks noChangeArrowheads="1"/>
          </p:cNvSpPr>
          <p:nvPr/>
        </p:nvSpPr>
        <p:spPr bwMode="auto">
          <a:xfrm>
            <a:off x="4318000" y="5365750"/>
            <a:ext cx="152400" cy="152400"/>
          </a:xfrm>
          <a:prstGeom prst="rect">
            <a:avLst/>
          </a:prstGeom>
          <a:solidFill>
            <a:srgbClr val="FF99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60" name="Text Box 56"/>
          <p:cNvSpPr txBox="1">
            <a:spLocks noChangeArrowheads="1"/>
          </p:cNvSpPr>
          <p:nvPr/>
        </p:nvSpPr>
        <p:spPr bwMode="auto">
          <a:xfrm>
            <a:off x="4419600" y="5257800"/>
            <a:ext cx="1238250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Reachable</a:t>
            </a:r>
          </a:p>
        </p:txBody>
      </p:sp>
      <p:sp>
        <p:nvSpPr>
          <p:cNvPr id="21561" name="Text Box 57"/>
          <p:cNvSpPr txBox="1">
            <a:spLocks noChangeArrowheads="1"/>
          </p:cNvSpPr>
          <p:nvPr/>
        </p:nvSpPr>
        <p:spPr bwMode="auto">
          <a:xfrm>
            <a:off x="4421188" y="5559425"/>
            <a:ext cx="893762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Marked</a:t>
            </a:r>
          </a:p>
        </p:txBody>
      </p:sp>
      <p:sp>
        <p:nvSpPr>
          <p:cNvPr id="21562" name="Rectangle 58"/>
          <p:cNvSpPr>
            <a:spLocks noChangeArrowheads="1"/>
          </p:cNvSpPr>
          <p:nvPr/>
        </p:nvSpPr>
        <p:spPr bwMode="auto">
          <a:xfrm>
            <a:off x="4318000" y="5638800"/>
            <a:ext cx="152400" cy="152400"/>
          </a:xfrm>
          <a:prstGeom prst="rect">
            <a:avLst/>
          </a:prstGeom>
          <a:solidFill>
            <a:srgbClr val="C5000B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63" name="Text Box 59"/>
          <p:cNvSpPr txBox="1">
            <a:spLocks noChangeArrowheads="1"/>
          </p:cNvSpPr>
          <p:nvPr/>
        </p:nvSpPr>
        <p:spPr bwMode="auto">
          <a:xfrm>
            <a:off x="6061075" y="5375275"/>
            <a:ext cx="869950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Copied</a:t>
            </a:r>
          </a:p>
        </p:txBody>
      </p:sp>
      <p:sp>
        <p:nvSpPr>
          <p:cNvPr id="21564" name="Rectangle 60"/>
          <p:cNvSpPr>
            <a:spLocks noChangeArrowheads="1"/>
          </p:cNvSpPr>
          <p:nvPr/>
        </p:nvSpPr>
        <p:spPr bwMode="auto">
          <a:xfrm>
            <a:off x="5943600" y="5486400"/>
            <a:ext cx="152400" cy="152400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24" dur="500" fill="hold" masterRel="sameClick"/>
                                        <p:tgtEl>
                                          <p:spTgt spid="215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99"/>
                                      </p:to>
                                    </p:animClr>
                                    <p:set>
                                      <p:cBhvr additive="repl">
                                        <p:cTn id="25" dur="500" fill="hold"/>
                                        <p:tgtEl>
                                          <p:spTgt spid="215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35" dur="500" fill="hold" masterRel="sameClick"/>
                                        <p:tgtEl>
                                          <p:spTgt spid="215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99"/>
                                      </p:to>
                                    </p:animClr>
                                    <p:set>
                                      <p:cBhvr additive="repl">
                                        <p:cTn id="36" dur="500" fill="hold"/>
                                        <p:tgtEl>
                                          <p:spTgt spid="215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40" dur="500" fill="hold" masterRel="sameClick"/>
                                        <p:tgtEl>
                                          <p:spTgt spid="215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99"/>
                                      </p:to>
                                    </p:animClr>
                                    <p:set>
                                      <p:cBhvr additive="repl">
                                        <p:cTn id="41" dur="500" fill="hold"/>
                                        <p:tgtEl>
                                          <p:spTgt spid="215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3" grpId="0" animBg="1"/>
      <p:bldP spid="21535" grpId="0" animBg="1"/>
      <p:bldP spid="21536" grpId="0" animBg="1"/>
      <p:bldP spid="21537" grpId="0" animBg="1"/>
      <p:bldP spid="21537" grpId="1" animBg="1"/>
      <p:bldP spid="2153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85800" y="2362200"/>
            <a:ext cx="914400" cy="24384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7772400" y="2362200"/>
            <a:ext cx="685800" cy="2362200"/>
          </a:xfrm>
          <a:prstGeom prst="rect">
            <a:avLst/>
          </a:prstGeom>
          <a:noFill/>
          <a:ln w="2844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830638" y="1320800"/>
            <a:ext cx="3121025" cy="579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>
                <a:solidFill>
                  <a:srgbClr val="0000CC"/>
                </a:solidFill>
              </a:rPr>
              <a:t>Old Generation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65125" y="1766888"/>
            <a:ext cx="1539875" cy="519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1" dirty="0">
                <a:solidFill>
                  <a:srgbClr val="0000CC"/>
                </a:solidFill>
              </a:rPr>
              <a:t>Nursery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7620000" y="1981200"/>
            <a:ext cx="9144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max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362200" y="2362200"/>
            <a:ext cx="685800" cy="2362200"/>
          </a:xfrm>
          <a:prstGeom prst="rect">
            <a:avLst/>
          </a:prstGeom>
          <a:noFill/>
          <a:ln w="2844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3429000" y="2362200"/>
            <a:ext cx="685800" cy="2362200"/>
          </a:xfrm>
          <a:prstGeom prst="rect">
            <a:avLst/>
          </a:prstGeom>
          <a:noFill/>
          <a:ln w="2844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4419600" y="2362200"/>
            <a:ext cx="685800" cy="2362200"/>
          </a:xfrm>
          <a:prstGeom prst="rect">
            <a:avLst/>
          </a:prstGeom>
          <a:noFill/>
          <a:ln w="2844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5486400" y="2362200"/>
            <a:ext cx="685800" cy="2362200"/>
          </a:xfrm>
          <a:prstGeom prst="rect">
            <a:avLst/>
          </a:prstGeom>
          <a:noFill/>
          <a:ln w="2844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6629400" y="2362200"/>
            <a:ext cx="685800" cy="2362200"/>
          </a:xfrm>
          <a:prstGeom prst="rect">
            <a:avLst/>
          </a:prstGeom>
          <a:noFill/>
          <a:ln w="2844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2514600" y="2619375"/>
            <a:ext cx="365125" cy="547688"/>
          </a:xfrm>
          <a:prstGeom prst="rect">
            <a:avLst/>
          </a:prstGeom>
          <a:solidFill>
            <a:srgbClr val="A5002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3581400" y="3733800"/>
            <a:ext cx="365125" cy="547688"/>
          </a:xfrm>
          <a:prstGeom prst="rect">
            <a:avLst/>
          </a:prstGeom>
          <a:solidFill>
            <a:srgbClr val="A5002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4572000" y="2619375"/>
            <a:ext cx="365125" cy="547688"/>
          </a:xfrm>
          <a:prstGeom prst="rect">
            <a:avLst/>
          </a:prstGeom>
          <a:solidFill>
            <a:srgbClr val="A5002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4572000" y="3733800"/>
            <a:ext cx="365125" cy="547688"/>
          </a:xfrm>
          <a:prstGeom prst="rect">
            <a:avLst/>
          </a:prstGeom>
          <a:solidFill>
            <a:srgbClr val="A5002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2460625" y="1978025"/>
            <a:ext cx="5111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2</a:t>
            </a:r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3527425" y="1978025"/>
            <a:ext cx="5111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3</a:t>
            </a:r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4495800" y="1978025"/>
            <a:ext cx="5111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4</a:t>
            </a:r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 flipH="1" flipV="1">
            <a:off x="4722813" y="4265613"/>
            <a:ext cx="384175" cy="5508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4724400" y="4721225"/>
            <a:ext cx="763588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5410200" y="1978025"/>
            <a:ext cx="877888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max</a:t>
            </a:r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6553200" y="1978025"/>
            <a:ext cx="877888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max</a:t>
            </a:r>
          </a:p>
        </p:txBody>
      </p:sp>
      <p:sp>
        <p:nvSpPr>
          <p:cNvPr id="22551" name="Rectangle 23"/>
          <p:cNvSpPr>
            <a:spLocks noChangeArrowheads="1"/>
          </p:cNvSpPr>
          <p:nvPr/>
        </p:nvSpPr>
        <p:spPr bwMode="auto">
          <a:xfrm>
            <a:off x="2530475" y="3733800"/>
            <a:ext cx="365125" cy="54768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2" name="Rectangle 24"/>
          <p:cNvSpPr>
            <a:spLocks noChangeArrowheads="1"/>
          </p:cNvSpPr>
          <p:nvPr/>
        </p:nvSpPr>
        <p:spPr bwMode="auto">
          <a:xfrm>
            <a:off x="3597275" y="2619375"/>
            <a:ext cx="365125" cy="547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>
            <a:off x="3765550" y="3168650"/>
            <a:ext cx="1588" cy="56515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4" name="Rectangle 26"/>
          <p:cNvSpPr>
            <a:spLocks noChangeArrowheads="1"/>
          </p:cNvSpPr>
          <p:nvPr/>
        </p:nvSpPr>
        <p:spPr bwMode="auto">
          <a:xfrm>
            <a:off x="5638800" y="2619375"/>
            <a:ext cx="365125" cy="547688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5" name="Text Box 27"/>
          <p:cNvSpPr txBox="1">
            <a:spLocks noChangeArrowheads="1"/>
          </p:cNvSpPr>
          <p:nvPr/>
        </p:nvSpPr>
        <p:spPr bwMode="auto">
          <a:xfrm>
            <a:off x="6858000" y="1352550"/>
            <a:ext cx="763588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 flipH="1">
            <a:off x="5942013" y="1676400"/>
            <a:ext cx="1298575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7" name="Rectangle 29"/>
          <p:cNvSpPr>
            <a:spLocks noChangeArrowheads="1"/>
          </p:cNvSpPr>
          <p:nvPr/>
        </p:nvSpPr>
        <p:spPr bwMode="auto">
          <a:xfrm>
            <a:off x="930275" y="2619375"/>
            <a:ext cx="365125" cy="547688"/>
          </a:xfrm>
          <a:prstGeom prst="rect">
            <a:avLst/>
          </a:prstGeom>
          <a:solidFill>
            <a:srgbClr val="99CC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8" name="Rectangle 30"/>
          <p:cNvSpPr>
            <a:spLocks noChangeArrowheads="1"/>
          </p:cNvSpPr>
          <p:nvPr/>
        </p:nvSpPr>
        <p:spPr bwMode="auto">
          <a:xfrm>
            <a:off x="930275" y="3719513"/>
            <a:ext cx="365125" cy="547687"/>
          </a:xfrm>
          <a:prstGeom prst="rect">
            <a:avLst/>
          </a:prstGeom>
          <a:solidFill>
            <a:srgbClr val="99CC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9" name="Line 31"/>
          <p:cNvSpPr>
            <a:spLocks noChangeShapeType="1"/>
          </p:cNvSpPr>
          <p:nvPr/>
        </p:nvSpPr>
        <p:spPr bwMode="auto">
          <a:xfrm flipH="1" flipV="1">
            <a:off x="5865813" y="4265613"/>
            <a:ext cx="384175" cy="5365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60" name="Text Box 32"/>
          <p:cNvSpPr txBox="1">
            <a:spLocks noChangeArrowheads="1"/>
          </p:cNvSpPr>
          <p:nvPr/>
        </p:nvSpPr>
        <p:spPr bwMode="auto">
          <a:xfrm>
            <a:off x="5943600" y="4721225"/>
            <a:ext cx="763588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22561" name="Text Box 33"/>
          <p:cNvSpPr txBox="1">
            <a:spLocks noChangeArrowheads="1"/>
          </p:cNvSpPr>
          <p:nvPr/>
        </p:nvSpPr>
        <p:spPr bwMode="auto">
          <a:xfrm>
            <a:off x="7772400" y="1368425"/>
            <a:ext cx="763588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22562" name="Line 34"/>
          <p:cNvSpPr>
            <a:spLocks noChangeShapeType="1"/>
          </p:cNvSpPr>
          <p:nvPr/>
        </p:nvSpPr>
        <p:spPr bwMode="auto">
          <a:xfrm flipH="1">
            <a:off x="7161213" y="1752600"/>
            <a:ext cx="765175" cy="838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63" name="Line 35"/>
          <p:cNvSpPr>
            <a:spLocks noChangeShapeType="1"/>
          </p:cNvSpPr>
          <p:nvPr/>
        </p:nvSpPr>
        <p:spPr bwMode="auto">
          <a:xfrm flipV="1">
            <a:off x="4724400" y="3503613"/>
            <a:ext cx="1588" cy="2317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64" name="Line 36"/>
          <p:cNvSpPr>
            <a:spLocks noChangeShapeType="1"/>
          </p:cNvSpPr>
          <p:nvPr/>
        </p:nvSpPr>
        <p:spPr bwMode="auto">
          <a:xfrm>
            <a:off x="4724400" y="3505200"/>
            <a:ext cx="22098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65" name="Line 37"/>
          <p:cNvSpPr>
            <a:spLocks noChangeShapeType="1"/>
          </p:cNvSpPr>
          <p:nvPr/>
        </p:nvSpPr>
        <p:spPr bwMode="auto">
          <a:xfrm>
            <a:off x="6934200" y="3505200"/>
            <a:ext cx="1588" cy="228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66" name="Rectangle 38"/>
          <p:cNvSpPr>
            <a:spLocks noChangeArrowheads="1"/>
          </p:cNvSpPr>
          <p:nvPr/>
        </p:nvSpPr>
        <p:spPr bwMode="auto">
          <a:xfrm>
            <a:off x="5638800" y="3733800"/>
            <a:ext cx="365125" cy="547688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7" name="Rectangle 39"/>
          <p:cNvSpPr>
            <a:spLocks noChangeArrowheads="1"/>
          </p:cNvSpPr>
          <p:nvPr/>
        </p:nvSpPr>
        <p:spPr bwMode="auto">
          <a:xfrm>
            <a:off x="6781800" y="3733800"/>
            <a:ext cx="365125" cy="547688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8" name="Rectangle 40"/>
          <p:cNvSpPr>
            <a:spLocks noChangeArrowheads="1"/>
          </p:cNvSpPr>
          <p:nvPr/>
        </p:nvSpPr>
        <p:spPr bwMode="auto">
          <a:xfrm>
            <a:off x="6797675" y="2619375"/>
            <a:ext cx="365125" cy="547688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9" name="Rectangle 41"/>
          <p:cNvSpPr>
            <a:spLocks noChangeArrowheads="1"/>
          </p:cNvSpPr>
          <p:nvPr/>
        </p:nvSpPr>
        <p:spPr bwMode="auto">
          <a:xfrm>
            <a:off x="2133600" y="1844675"/>
            <a:ext cx="6553200" cy="4098925"/>
          </a:xfrm>
          <a:prstGeom prst="rect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0" name="Rectangle 42"/>
          <p:cNvSpPr>
            <a:spLocks noChangeArrowheads="1"/>
          </p:cNvSpPr>
          <p:nvPr/>
        </p:nvSpPr>
        <p:spPr bwMode="auto">
          <a:xfrm>
            <a:off x="2209800" y="5365750"/>
            <a:ext cx="152400" cy="152400"/>
          </a:xfrm>
          <a:prstGeom prst="rect">
            <a:avLst/>
          </a:prstGeom>
          <a:solidFill>
            <a:srgbClr val="99CC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1" name="Text Box 43"/>
          <p:cNvSpPr txBox="1">
            <a:spLocks noChangeArrowheads="1"/>
          </p:cNvSpPr>
          <p:nvPr/>
        </p:nvSpPr>
        <p:spPr bwMode="auto">
          <a:xfrm>
            <a:off x="2317750" y="5257800"/>
            <a:ext cx="958850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Nursery</a:t>
            </a:r>
          </a:p>
        </p:txBody>
      </p:sp>
      <p:sp>
        <p:nvSpPr>
          <p:cNvPr id="22572" name="Text Box 44"/>
          <p:cNvSpPr txBox="1">
            <a:spLocks noChangeArrowheads="1"/>
          </p:cNvSpPr>
          <p:nvPr/>
        </p:nvSpPr>
        <p:spPr bwMode="auto">
          <a:xfrm>
            <a:off x="2322513" y="5559425"/>
            <a:ext cx="1400175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Unreachable</a:t>
            </a:r>
          </a:p>
        </p:txBody>
      </p:sp>
      <p:sp>
        <p:nvSpPr>
          <p:cNvPr id="22573" name="Rectangle 45"/>
          <p:cNvSpPr>
            <a:spLocks noChangeArrowheads="1"/>
          </p:cNvSpPr>
          <p:nvPr/>
        </p:nvSpPr>
        <p:spPr bwMode="auto">
          <a:xfrm>
            <a:off x="2209800" y="5638800"/>
            <a:ext cx="152400" cy="1524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4" name="Rectangle 46"/>
          <p:cNvSpPr>
            <a:spLocks noChangeArrowheads="1"/>
          </p:cNvSpPr>
          <p:nvPr/>
        </p:nvSpPr>
        <p:spPr bwMode="auto">
          <a:xfrm>
            <a:off x="4318000" y="5365750"/>
            <a:ext cx="152400" cy="152400"/>
          </a:xfrm>
          <a:prstGeom prst="rect">
            <a:avLst/>
          </a:prstGeom>
          <a:solidFill>
            <a:srgbClr val="FF99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5" name="Text Box 47"/>
          <p:cNvSpPr txBox="1">
            <a:spLocks noChangeArrowheads="1"/>
          </p:cNvSpPr>
          <p:nvPr/>
        </p:nvSpPr>
        <p:spPr bwMode="auto">
          <a:xfrm>
            <a:off x="4419600" y="5257800"/>
            <a:ext cx="1238250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Reachable</a:t>
            </a:r>
          </a:p>
        </p:txBody>
      </p:sp>
      <p:sp>
        <p:nvSpPr>
          <p:cNvPr id="22576" name="Text Box 48"/>
          <p:cNvSpPr txBox="1">
            <a:spLocks noChangeArrowheads="1"/>
          </p:cNvSpPr>
          <p:nvPr/>
        </p:nvSpPr>
        <p:spPr bwMode="auto">
          <a:xfrm>
            <a:off x="4421188" y="5559425"/>
            <a:ext cx="893762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Marked</a:t>
            </a:r>
          </a:p>
        </p:txBody>
      </p:sp>
      <p:sp>
        <p:nvSpPr>
          <p:cNvPr id="22577" name="Rectangle 49"/>
          <p:cNvSpPr>
            <a:spLocks noChangeArrowheads="1"/>
          </p:cNvSpPr>
          <p:nvPr/>
        </p:nvSpPr>
        <p:spPr bwMode="auto">
          <a:xfrm>
            <a:off x="4318000" y="5638800"/>
            <a:ext cx="152400" cy="152400"/>
          </a:xfrm>
          <a:prstGeom prst="rect">
            <a:avLst/>
          </a:prstGeom>
          <a:solidFill>
            <a:srgbClr val="C5000B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8" name="Text Box 50"/>
          <p:cNvSpPr txBox="1">
            <a:spLocks noChangeArrowheads="1"/>
          </p:cNvSpPr>
          <p:nvPr/>
        </p:nvSpPr>
        <p:spPr bwMode="auto">
          <a:xfrm>
            <a:off x="6061075" y="5375275"/>
            <a:ext cx="869950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Copied</a:t>
            </a:r>
          </a:p>
        </p:txBody>
      </p:sp>
      <p:sp>
        <p:nvSpPr>
          <p:cNvPr id="22579" name="Rectangle 51"/>
          <p:cNvSpPr>
            <a:spLocks noChangeArrowheads="1"/>
          </p:cNvSpPr>
          <p:nvPr/>
        </p:nvSpPr>
        <p:spPr bwMode="auto">
          <a:xfrm>
            <a:off x="5943600" y="5486400"/>
            <a:ext cx="152400" cy="152400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80" name="Rectangle 52"/>
          <p:cNvSpPr>
            <a:spLocks noChangeArrowheads="1"/>
          </p:cNvSpPr>
          <p:nvPr/>
        </p:nvSpPr>
        <p:spPr bwMode="auto">
          <a:xfrm>
            <a:off x="914400" y="6019800"/>
            <a:ext cx="8229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39725" indent="-339725">
              <a:lnSpc>
                <a:spcPct val="90000"/>
              </a:lnSpc>
              <a:spcBef>
                <a:spcPts val="600"/>
              </a:spcBef>
              <a:buClr>
                <a:srgbClr val="3B30D0"/>
              </a:buClr>
              <a:buSzPct val="60000"/>
              <a:buFont typeface="Wingdings" charset="2"/>
              <a:buChar char=""/>
              <a:tabLst>
                <a:tab pos="339725" algn="l"/>
                <a:tab pos="1254125" algn="l"/>
                <a:tab pos="2168525" algn="l"/>
                <a:tab pos="3082925" algn="l"/>
                <a:tab pos="3997325" algn="l"/>
                <a:tab pos="4911725" algn="l"/>
                <a:tab pos="5826125" algn="l"/>
                <a:tab pos="6740525" algn="l"/>
                <a:tab pos="7654925" algn="l"/>
                <a:tab pos="8569325" algn="l"/>
                <a:tab pos="9483725" algn="l"/>
                <a:tab pos="10398125" algn="l"/>
              </a:tabLst>
            </a:pPr>
            <a:r>
              <a:rPr lang="en-US" sz="2400">
                <a:solidFill>
                  <a:srgbClr val="000000"/>
                </a:solidFill>
              </a:rPr>
              <a:t>Copy a window worth of data during nursery collection</a:t>
            </a:r>
          </a:p>
        </p:txBody>
      </p:sp>
      <p:sp>
        <p:nvSpPr>
          <p:cNvPr id="54" name="Text Box 1"/>
          <p:cNvSpPr txBox="1">
            <a:spLocks noChangeArrowheads="1"/>
          </p:cNvSpPr>
          <p:nvPr/>
        </p:nvSpPr>
        <p:spPr bwMode="auto">
          <a:xfrm>
            <a:off x="676275" y="457200"/>
            <a:ext cx="779145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400" b="1" dirty="0">
                <a:solidFill>
                  <a:srgbClr val="000000"/>
                </a:solidFill>
                <a:latin typeface="Calibri"/>
                <a:cs typeface="Calibri"/>
              </a:rPr>
              <a:t>MC</a:t>
            </a:r>
            <a:r>
              <a:rPr lang="en-US" sz="3400" b="1" baseline="3000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en-US" sz="3400" b="1" dirty="0">
                <a:solidFill>
                  <a:srgbClr val="000000"/>
                </a:solidFill>
                <a:latin typeface="Calibri"/>
                <a:cs typeface="Calibri"/>
              </a:rPr>
              <a:t> Example – Copy Phase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0" grpId="0" animBg="1"/>
      <p:bldP spid="22541" grpId="0" animBg="1"/>
      <p:bldP spid="22551" grpId="0" animBg="1"/>
      <p:bldP spid="22552" grpId="0" animBg="1"/>
      <p:bldP spid="22553" grpId="0" animBg="1"/>
      <p:bldP spid="22557" grpId="0" animBg="1"/>
      <p:bldP spid="2255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85800" y="2362200"/>
            <a:ext cx="914400" cy="24384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830638" y="1320800"/>
            <a:ext cx="3121025" cy="579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>
                <a:solidFill>
                  <a:srgbClr val="0000CC"/>
                </a:solidFill>
              </a:rPr>
              <a:t>Old Generation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65125" y="1752600"/>
            <a:ext cx="1539875" cy="519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1" dirty="0">
                <a:solidFill>
                  <a:srgbClr val="0000CC"/>
                </a:solidFill>
              </a:rPr>
              <a:t>Nursery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6651625" y="1978025"/>
            <a:ext cx="5111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2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7794625" y="1978025"/>
            <a:ext cx="5111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3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2362200" y="1978025"/>
            <a:ext cx="5111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4</a:t>
            </a:r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 flipH="1" flipV="1">
            <a:off x="2741613" y="4265613"/>
            <a:ext cx="384175" cy="5508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2743200" y="4721225"/>
            <a:ext cx="763588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5334000" y="1981200"/>
            <a:ext cx="9144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max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3302000" y="1978025"/>
            <a:ext cx="877888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max</a:t>
            </a:r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4292600" y="1978025"/>
            <a:ext cx="877888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max</a:t>
            </a: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2284413" y="1352550"/>
            <a:ext cx="76358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 flipV="1">
            <a:off x="3808413" y="4265613"/>
            <a:ext cx="384175" cy="5365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3759200" y="4721225"/>
            <a:ext cx="763588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3046413" y="1352550"/>
            <a:ext cx="76358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4572000" y="3733800"/>
            <a:ext cx="365125" cy="547688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4572000" y="2619375"/>
            <a:ext cx="365125" cy="547688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2743200" y="1676400"/>
            <a:ext cx="838200" cy="9509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3657600" y="1676400"/>
            <a:ext cx="9398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73" name="Rectangle 21"/>
          <p:cNvSpPr>
            <a:spLocks noChangeArrowheads="1"/>
          </p:cNvSpPr>
          <p:nvPr/>
        </p:nvSpPr>
        <p:spPr bwMode="auto">
          <a:xfrm>
            <a:off x="2133600" y="1844675"/>
            <a:ext cx="6553200" cy="4098925"/>
          </a:xfrm>
          <a:prstGeom prst="rect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2209800" y="5365750"/>
            <a:ext cx="152400" cy="152400"/>
          </a:xfrm>
          <a:prstGeom prst="rect">
            <a:avLst/>
          </a:prstGeom>
          <a:solidFill>
            <a:srgbClr val="99CC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2317750" y="5257800"/>
            <a:ext cx="958850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Nursery</a:t>
            </a:r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2322513" y="5559425"/>
            <a:ext cx="1400175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Unreachable</a:t>
            </a:r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2209800" y="5638800"/>
            <a:ext cx="152400" cy="1524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4318000" y="5365750"/>
            <a:ext cx="152400" cy="152400"/>
          </a:xfrm>
          <a:prstGeom prst="rect">
            <a:avLst/>
          </a:prstGeom>
          <a:solidFill>
            <a:srgbClr val="FF99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4419600" y="5257800"/>
            <a:ext cx="1238250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Reachable</a:t>
            </a: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4421188" y="5559425"/>
            <a:ext cx="893762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Marked</a:t>
            </a:r>
          </a:p>
        </p:txBody>
      </p:sp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4318000" y="5638800"/>
            <a:ext cx="152400" cy="152400"/>
          </a:xfrm>
          <a:prstGeom prst="rect">
            <a:avLst/>
          </a:prstGeom>
          <a:solidFill>
            <a:srgbClr val="C5000B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6061075" y="5375275"/>
            <a:ext cx="869950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Copied</a:t>
            </a:r>
          </a:p>
        </p:txBody>
      </p:sp>
      <p:sp>
        <p:nvSpPr>
          <p:cNvPr id="23583" name="Rectangle 31"/>
          <p:cNvSpPr>
            <a:spLocks noChangeArrowheads="1"/>
          </p:cNvSpPr>
          <p:nvPr/>
        </p:nvSpPr>
        <p:spPr bwMode="auto">
          <a:xfrm>
            <a:off x="5943600" y="5486400"/>
            <a:ext cx="152400" cy="152400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914400" y="6019800"/>
            <a:ext cx="8229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39725" indent="-339725">
              <a:lnSpc>
                <a:spcPct val="90000"/>
              </a:lnSpc>
              <a:spcBef>
                <a:spcPts val="600"/>
              </a:spcBef>
              <a:buClr>
                <a:srgbClr val="3B30D0"/>
              </a:buClr>
              <a:buSzPct val="60000"/>
              <a:buFont typeface="Wingdings" charset="2"/>
              <a:buChar char=""/>
              <a:tabLst>
                <a:tab pos="339725" algn="l"/>
                <a:tab pos="1254125" algn="l"/>
                <a:tab pos="2168525" algn="l"/>
                <a:tab pos="3082925" algn="l"/>
                <a:tab pos="3997325" algn="l"/>
                <a:tab pos="4911725" algn="l"/>
                <a:tab pos="5826125" algn="l"/>
                <a:tab pos="6740525" algn="l"/>
                <a:tab pos="7654925" algn="l"/>
                <a:tab pos="8569325" algn="l"/>
                <a:tab pos="9483725" algn="l"/>
                <a:tab pos="10398125" algn="l"/>
              </a:tabLst>
            </a:pPr>
            <a:r>
              <a:rPr lang="en-US" sz="2400">
                <a:solidFill>
                  <a:srgbClr val="000000"/>
                </a:solidFill>
              </a:rPr>
              <a:t>Copy a window worth of data during nursery collection</a:t>
            </a:r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7772400" y="2362200"/>
            <a:ext cx="685800" cy="2362200"/>
          </a:xfrm>
          <a:prstGeom prst="rect">
            <a:avLst/>
          </a:prstGeom>
          <a:noFill/>
          <a:ln w="2844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6" name="Rectangle 34"/>
          <p:cNvSpPr>
            <a:spLocks noChangeArrowheads="1"/>
          </p:cNvSpPr>
          <p:nvPr/>
        </p:nvSpPr>
        <p:spPr bwMode="auto">
          <a:xfrm>
            <a:off x="2362200" y="2362200"/>
            <a:ext cx="685800" cy="2362200"/>
          </a:xfrm>
          <a:prstGeom prst="rect">
            <a:avLst/>
          </a:prstGeom>
          <a:noFill/>
          <a:ln w="2844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Rectangle 35"/>
          <p:cNvSpPr>
            <a:spLocks noChangeArrowheads="1"/>
          </p:cNvSpPr>
          <p:nvPr/>
        </p:nvSpPr>
        <p:spPr bwMode="auto">
          <a:xfrm>
            <a:off x="3429000" y="2362200"/>
            <a:ext cx="685800" cy="2362200"/>
          </a:xfrm>
          <a:prstGeom prst="rect">
            <a:avLst/>
          </a:prstGeom>
          <a:noFill/>
          <a:ln w="2844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8" name="Rectangle 36"/>
          <p:cNvSpPr>
            <a:spLocks noChangeArrowheads="1"/>
          </p:cNvSpPr>
          <p:nvPr/>
        </p:nvSpPr>
        <p:spPr bwMode="auto">
          <a:xfrm>
            <a:off x="4419600" y="2362200"/>
            <a:ext cx="685800" cy="2362200"/>
          </a:xfrm>
          <a:prstGeom prst="rect">
            <a:avLst/>
          </a:prstGeom>
          <a:noFill/>
          <a:ln w="2844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9" name="Rectangle 37"/>
          <p:cNvSpPr>
            <a:spLocks noChangeArrowheads="1"/>
          </p:cNvSpPr>
          <p:nvPr/>
        </p:nvSpPr>
        <p:spPr bwMode="auto">
          <a:xfrm>
            <a:off x="5486400" y="2362200"/>
            <a:ext cx="685800" cy="2362200"/>
          </a:xfrm>
          <a:prstGeom prst="rect">
            <a:avLst/>
          </a:prstGeom>
          <a:noFill/>
          <a:ln w="2844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0" name="Rectangle 38"/>
          <p:cNvSpPr>
            <a:spLocks noChangeArrowheads="1"/>
          </p:cNvSpPr>
          <p:nvPr/>
        </p:nvSpPr>
        <p:spPr bwMode="auto">
          <a:xfrm>
            <a:off x="6629400" y="2362200"/>
            <a:ext cx="685800" cy="2362200"/>
          </a:xfrm>
          <a:prstGeom prst="rect">
            <a:avLst/>
          </a:prstGeom>
          <a:noFill/>
          <a:ln w="2844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1" name="Rectangle 39"/>
          <p:cNvSpPr>
            <a:spLocks noChangeArrowheads="1"/>
          </p:cNvSpPr>
          <p:nvPr/>
        </p:nvSpPr>
        <p:spPr bwMode="auto">
          <a:xfrm>
            <a:off x="2514600" y="2619375"/>
            <a:ext cx="365125" cy="547688"/>
          </a:xfrm>
          <a:prstGeom prst="rect">
            <a:avLst/>
          </a:prstGeom>
          <a:solidFill>
            <a:srgbClr val="C5000B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2" name="Rectangle 40"/>
          <p:cNvSpPr>
            <a:spLocks noChangeArrowheads="1"/>
          </p:cNvSpPr>
          <p:nvPr/>
        </p:nvSpPr>
        <p:spPr bwMode="auto">
          <a:xfrm>
            <a:off x="2514600" y="3733800"/>
            <a:ext cx="365125" cy="547688"/>
          </a:xfrm>
          <a:prstGeom prst="rect">
            <a:avLst/>
          </a:prstGeom>
          <a:solidFill>
            <a:srgbClr val="C5000B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3" name="Rectangle 41"/>
          <p:cNvSpPr>
            <a:spLocks noChangeArrowheads="1"/>
          </p:cNvSpPr>
          <p:nvPr/>
        </p:nvSpPr>
        <p:spPr bwMode="auto">
          <a:xfrm>
            <a:off x="3581400" y="3733800"/>
            <a:ext cx="365125" cy="547688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4" name="Rectangle 42"/>
          <p:cNvSpPr>
            <a:spLocks noChangeArrowheads="1"/>
          </p:cNvSpPr>
          <p:nvPr/>
        </p:nvSpPr>
        <p:spPr bwMode="auto">
          <a:xfrm>
            <a:off x="3581400" y="2619375"/>
            <a:ext cx="365125" cy="547688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676275" y="457200"/>
            <a:ext cx="779145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400" b="1" dirty="0">
                <a:solidFill>
                  <a:srgbClr val="000000"/>
                </a:solidFill>
                <a:latin typeface="Calibri"/>
                <a:cs typeface="Calibri"/>
              </a:rPr>
              <a:t>MC</a:t>
            </a:r>
            <a:r>
              <a:rPr lang="en-US" sz="3400" b="1" baseline="3000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en-US" sz="3400" b="1" dirty="0">
                <a:solidFill>
                  <a:srgbClr val="000000"/>
                </a:solidFill>
                <a:latin typeface="Calibri"/>
                <a:cs typeface="Calibri"/>
              </a:rPr>
              <a:t> Example – Copy Phase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85800" y="2362200"/>
            <a:ext cx="914400" cy="24384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830638" y="1320800"/>
            <a:ext cx="3121025" cy="579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>
                <a:solidFill>
                  <a:srgbClr val="0000CC"/>
                </a:solidFill>
              </a:rPr>
              <a:t>Old Generation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65125" y="1752600"/>
            <a:ext cx="1539875" cy="519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1" dirty="0">
                <a:solidFill>
                  <a:srgbClr val="0000CC"/>
                </a:solidFill>
              </a:rPr>
              <a:t>Nursery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5791200" y="2362200"/>
            <a:ext cx="685800" cy="2362200"/>
          </a:xfrm>
          <a:prstGeom prst="rect">
            <a:avLst/>
          </a:prstGeom>
          <a:noFill/>
          <a:ln w="2844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6858000" y="2362200"/>
            <a:ext cx="685800" cy="2362200"/>
          </a:xfrm>
          <a:prstGeom prst="rect">
            <a:avLst/>
          </a:prstGeom>
          <a:noFill/>
          <a:ln w="2844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7848600" y="2362200"/>
            <a:ext cx="685800" cy="2362200"/>
          </a:xfrm>
          <a:prstGeom prst="rect">
            <a:avLst/>
          </a:prstGeom>
          <a:noFill/>
          <a:ln w="2844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8001000" y="2619375"/>
            <a:ext cx="365125" cy="547688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8001000" y="3733800"/>
            <a:ext cx="365125" cy="547688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5889625" y="1978025"/>
            <a:ext cx="5111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2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6956425" y="1978025"/>
            <a:ext cx="5111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3</a:t>
            </a: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7924800" y="1978025"/>
            <a:ext cx="5111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4</a:t>
            </a:r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 flipV="1">
            <a:off x="8151813" y="4265613"/>
            <a:ext cx="384175" cy="5508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8153400" y="4721225"/>
            <a:ext cx="763588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4648200" y="2362200"/>
            <a:ext cx="685800" cy="2362200"/>
          </a:xfrm>
          <a:prstGeom prst="rect">
            <a:avLst/>
          </a:prstGeom>
          <a:noFill/>
          <a:ln w="2844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4495800" y="1981200"/>
            <a:ext cx="9144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max</a:t>
            </a:r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2362200" y="2362200"/>
            <a:ext cx="685800" cy="2362200"/>
          </a:xfrm>
          <a:prstGeom prst="rect">
            <a:avLst/>
          </a:prstGeom>
          <a:noFill/>
          <a:ln w="2844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3505200" y="2362200"/>
            <a:ext cx="685800" cy="2362200"/>
          </a:xfrm>
          <a:prstGeom prst="rect">
            <a:avLst/>
          </a:prstGeom>
          <a:noFill/>
          <a:ln w="2844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2286000" y="1978025"/>
            <a:ext cx="877888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max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3429000" y="1978025"/>
            <a:ext cx="877888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max</a:t>
            </a:r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2514600" y="2619375"/>
            <a:ext cx="365125" cy="547688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1674813" y="1352550"/>
            <a:ext cx="76358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 flipH="1" flipV="1">
            <a:off x="2741613" y="4265613"/>
            <a:ext cx="384175" cy="5365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2819400" y="4721225"/>
            <a:ext cx="763588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2970213" y="1368425"/>
            <a:ext cx="76358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24602" name="Rectangle 26"/>
          <p:cNvSpPr>
            <a:spLocks noChangeArrowheads="1"/>
          </p:cNvSpPr>
          <p:nvPr/>
        </p:nvSpPr>
        <p:spPr bwMode="auto">
          <a:xfrm>
            <a:off x="2514600" y="3733800"/>
            <a:ext cx="365125" cy="547688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Rectangle 27"/>
          <p:cNvSpPr>
            <a:spLocks noChangeArrowheads="1"/>
          </p:cNvSpPr>
          <p:nvPr/>
        </p:nvSpPr>
        <p:spPr bwMode="auto">
          <a:xfrm>
            <a:off x="3657600" y="3733800"/>
            <a:ext cx="365125" cy="547688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Rectangle 28"/>
          <p:cNvSpPr>
            <a:spLocks noChangeArrowheads="1"/>
          </p:cNvSpPr>
          <p:nvPr/>
        </p:nvSpPr>
        <p:spPr bwMode="auto">
          <a:xfrm>
            <a:off x="3673475" y="2619375"/>
            <a:ext cx="365125" cy="547688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5" name="Line 29"/>
          <p:cNvSpPr>
            <a:spLocks noChangeShapeType="1"/>
          </p:cNvSpPr>
          <p:nvPr/>
        </p:nvSpPr>
        <p:spPr bwMode="auto">
          <a:xfrm>
            <a:off x="2057400" y="1676400"/>
            <a:ext cx="4572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06" name="Line 30"/>
          <p:cNvSpPr>
            <a:spLocks noChangeShapeType="1"/>
          </p:cNvSpPr>
          <p:nvPr/>
        </p:nvSpPr>
        <p:spPr bwMode="auto">
          <a:xfrm>
            <a:off x="3276600" y="1676400"/>
            <a:ext cx="3810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07" name="Rectangle 31"/>
          <p:cNvSpPr>
            <a:spLocks noChangeArrowheads="1"/>
          </p:cNvSpPr>
          <p:nvPr/>
        </p:nvSpPr>
        <p:spPr bwMode="auto">
          <a:xfrm>
            <a:off x="2133600" y="1844675"/>
            <a:ext cx="6553200" cy="4098925"/>
          </a:xfrm>
          <a:prstGeom prst="rect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Rectangle 32"/>
          <p:cNvSpPr>
            <a:spLocks noChangeArrowheads="1"/>
          </p:cNvSpPr>
          <p:nvPr/>
        </p:nvSpPr>
        <p:spPr bwMode="auto">
          <a:xfrm>
            <a:off x="2209800" y="5365750"/>
            <a:ext cx="152400" cy="152400"/>
          </a:xfrm>
          <a:prstGeom prst="rect">
            <a:avLst/>
          </a:prstGeom>
          <a:solidFill>
            <a:srgbClr val="99CC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Text Box 33"/>
          <p:cNvSpPr txBox="1">
            <a:spLocks noChangeArrowheads="1"/>
          </p:cNvSpPr>
          <p:nvPr/>
        </p:nvSpPr>
        <p:spPr bwMode="auto">
          <a:xfrm>
            <a:off x="2317750" y="5257800"/>
            <a:ext cx="958850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Nursery</a:t>
            </a:r>
          </a:p>
        </p:txBody>
      </p:sp>
      <p:sp>
        <p:nvSpPr>
          <p:cNvPr id="24610" name="Text Box 34"/>
          <p:cNvSpPr txBox="1">
            <a:spLocks noChangeArrowheads="1"/>
          </p:cNvSpPr>
          <p:nvPr/>
        </p:nvSpPr>
        <p:spPr bwMode="auto">
          <a:xfrm>
            <a:off x="2322513" y="5559425"/>
            <a:ext cx="1400175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Unreachable</a:t>
            </a:r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2209800" y="5638800"/>
            <a:ext cx="152400" cy="1524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12" name="Rectangle 36"/>
          <p:cNvSpPr>
            <a:spLocks noChangeArrowheads="1"/>
          </p:cNvSpPr>
          <p:nvPr/>
        </p:nvSpPr>
        <p:spPr bwMode="auto">
          <a:xfrm>
            <a:off x="4318000" y="5365750"/>
            <a:ext cx="152400" cy="152400"/>
          </a:xfrm>
          <a:prstGeom prst="rect">
            <a:avLst/>
          </a:prstGeom>
          <a:solidFill>
            <a:srgbClr val="FF99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13" name="Text Box 37"/>
          <p:cNvSpPr txBox="1">
            <a:spLocks noChangeArrowheads="1"/>
          </p:cNvSpPr>
          <p:nvPr/>
        </p:nvSpPr>
        <p:spPr bwMode="auto">
          <a:xfrm>
            <a:off x="4419600" y="5257800"/>
            <a:ext cx="1238250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Reachable</a:t>
            </a:r>
          </a:p>
        </p:txBody>
      </p:sp>
      <p:sp>
        <p:nvSpPr>
          <p:cNvPr id="24614" name="Text Box 38"/>
          <p:cNvSpPr txBox="1">
            <a:spLocks noChangeArrowheads="1"/>
          </p:cNvSpPr>
          <p:nvPr/>
        </p:nvSpPr>
        <p:spPr bwMode="auto">
          <a:xfrm>
            <a:off x="4421188" y="5559425"/>
            <a:ext cx="893762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Marked</a:t>
            </a:r>
          </a:p>
        </p:txBody>
      </p:sp>
      <p:sp>
        <p:nvSpPr>
          <p:cNvPr id="24615" name="Rectangle 39"/>
          <p:cNvSpPr>
            <a:spLocks noChangeArrowheads="1"/>
          </p:cNvSpPr>
          <p:nvPr/>
        </p:nvSpPr>
        <p:spPr bwMode="auto">
          <a:xfrm>
            <a:off x="4318000" y="5638800"/>
            <a:ext cx="152400" cy="152400"/>
          </a:xfrm>
          <a:prstGeom prst="rect">
            <a:avLst/>
          </a:prstGeom>
          <a:solidFill>
            <a:srgbClr val="C5000B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16" name="Text Box 40"/>
          <p:cNvSpPr txBox="1">
            <a:spLocks noChangeArrowheads="1"/>
          </p:cNvSpPr>
          <p:nvPr/>
        </p:nvSpPr>
        <p:spPr bwMode="auto">
          <a:xfrm>
            <a:off x="6061075" y="5375275"/>
            <a:ext cx="869950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Copied</a:t>
            </a:r>
          </a:p>
        </p:txBody>
      </p:sp>
      <p:sp>
        <p:nvSpPr>
          <p:cNvPr id="24617" name="Rectangle 41"/>
          <p:cNvSpPr>
            <a:spLocks noChangeArrowheads="1"/>
          </p:cNvSpPr>
          <p:nvPr/>
        </p:nvSpPr>
        <p:spPr bwMode="auto">
          <a:xfrm>
            <a:off x="5943600" y="5486400"/>
            <a:ext cx="152400" cy="152400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18" name="Rectangle 42"/>
          <p:cNvSpPr>
            <a:spLocks noChangeArrowheads="1"/>
          </p:cNvSpPr>
          <p:nvPr/>
        </p:nvSpPr>
        <p:spPr bwMode="auto">
          <a:xfrm>
            <a:off x="914400" y="6019800"/>
            <a:ext cx="8229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39725" indent="-339725">
              <a:lnSpc>
                <a:spcPct val="90000"/>
              </a:lnSpc>
              <a:spcBef>
                <a:spcPts val="600"/>
              </a:spcBef>
              <a:buClr>
                <a:srgbClr val="3B30D0"/>
              </a:buClr>
              <a:buSzPct val="60000"/>
              <a:buFont typeface="Wingdings" charset="2"/>
              <a:buChar char=""/>
              <a:tabLst>
                <a:tab pos="339725" algn="l"/>
                <a:tab pos="1254125" algn="l"/>
                <a:tab pos="2168525" algn="l"/>
                <a:tab pos="3082925" algn="l"/>
                <a:tab pos="3997325" algn="l"/>
                <a:tab pos="4911725" algn="l"/>
                <a:tab pos="5826125" algn="l"/>
                <a:tab pos="6740525" algn="l"/>
                <a:tab pos="7654925" algn="l"/>
                <a:tab pos="8569325" algn="l"/>
                <a:tab pos="9483725" algn="l"/>
                <a:tab pos="10398125" algn="l"/>
              </a:tabLst>
            </a:pPr>
            <a:r>
              <a:rPr lang="en-US" sz="2400">
                <a:solidFill>
                  <a:srgbClr val="000000"/>
                </a:solidFill>
              </a:rPr>
              <a:t>Copy a window worth of data during nursery collection</a:t>
            </a: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676275" y="457200"/>
            <a:ext cx="779145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400" b="1" dirty="0">
                <a:solidFill>
                  <a:srgbClr val="000000"/>
                </a:solidFill>
                <a:latin typeface="Calibri"/>
                <a:cs typeface="Calibri"/>
              </a:rPr>
              <a:t>MC</a:t>
            </a:r>
            <a:r>
              <a:rPr lang="en-US" sz="3400" b="1" baseline="3000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en-US" sz="3400" b="1" dirty="0">
                <a:solidFill>
                  <a:srgbClr val="000000"/>
                </a:solidFill>
                <a:latin typeface="Calibri"/>
                <a:cs typeface="Calibri"/>
              </a:rPr>
              <a:t> Example – Copy Phase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2362200"/>
            <a:ext cx="914400" cy="24384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830638" y="1320800"/>
            <a:ext cx="3121025" cy="579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>
                <a:solidFill>
                  <a:srgbClr val="0000CC"/>
                </a:solidFill>
              </a:rPr>
              <a:t>Old Generation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65125" y="1752600"/>
            <a:ext cx="1539875" cy="519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1" dirty="0">
                <a:solidFill>
                  <a:srgbClr val="0000CC"/>
                </a:solidFill>
              </a:rPr>
              <a:t>Nursery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5791200" y="2362200"/>
            <a:ext cx="685800" cy="2362200"/>
          </a:xfrm>
          <a:prstGeom prst="rect">
            <a:avLst/>
          </a:prstGeom>
          <a:noFill/>
          <a:ln w="2844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6858000" y="2362200"/>
            <a:ext cx="685800" cy="2362200"/>
          </a:xfrm>
          <a:prstGeom prst="rect">
            <a:avLst/>
          </a:prstGeom>
          <a:noFill/>
          <a:ln w="2844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7848600" y="2362200"/>
            <a:ext cx="685800" cy="2362200"/>
          </a:xfrm>
          <a:prstGeom prst="rect">
            <a:avLst/>
          </a:prstGeom>
          <a:noFill/>
          <a:ln w="2844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8001000" y="2619375"/>
            <a:ext cx="365125" cy="547688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8001000" y="3733800"/>
            <a:ext cx="365125" cy="547688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5707063" y="1978025"/>
            <a:ext cx="877887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max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6773863" y="1978025"/>
            <a:ext cx="877887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max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7742238" y="1978025"/>
            <a:ext cx="877887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max</a:t>
            </a:r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H="1" flipV="1">
            <a:off x="8151813" y="4265613"/>
            <a:ext cx="384175" cy="5508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8153400" y="4721225"/>
            <a:ext cx="763588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4648200" y="2362200"/>
            <a:ext cx="685800" cy="2362200"/>
          </a:xfrm>
          <a:prstGeom prst="rect">
            <a:avLst/>
          </a:prstGeom>
          <a:noFill/>
          <a:ln w="2844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4495800" y="1981200"/>
            <a:ext cx="9144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max</a:t>
            </a:r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2362200" y="2362200"/>
            <a:ext cx="685800" cy="2362200"/>
          </a:xfrm>
          <a:prstGeom prst="rect">
            <a:avLst/>
          </a:prstGeom>
          <a:noFill/>
          <a:ln w="2844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3505200" y="2362200"/>
            <a:ext cx="685800" cy="2362200"/>
          </a:xfrm>
          <a:prstGeom prst="rect">
            <a:avLst/>
          </a:prstGeom>
          <a:noFill/>
          <a:ln w="2844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2286000" y="1978025"/>
            <a:ext cx="877888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max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3429000" y="1978025"/>
            <a:ext cx="877888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663300"/>
                </a:solidFill>
              </a:rPr>
              <a:t>L</a:t>
            </a:r>
            <a:r>
              <a:rPr lang="en-US" sz="2000" b="1">
                <a:solidFill>
                  <a:srgbClr val="663300"/>
                </a:solidFill>
              </a:rPr>
              <a:t>max</a:t>
            </a:r>
          </a:p>
        </p:txBody>
      </p:sp>
      <p:sp>
        <p:nvSpPr>
          <p:cNvPr id="25621" name="Rectangle 21"/>
          <p:cNvSpPr>
            <a:spLocks noChangeArrowheads="1"/>
          </p:cNvSpPr>
          <p:nvPr/>
        </p:nvSpPr>
        <p:spPr bwMode="auto">
          <a:xfrm>
            <a:off x="2514600" y="2619375"/>
            <a:ext cx="365125" cy="547688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1674813" y="1352550"/>
            <a:ext cx="76358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 flipH="1" flipV="1">
            <a:off x="2741613" y="4265613"/>
            <a:ext cx="384175" cy="5365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2819400" y="4721225"/>
            <a:ext cx="763588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2970213" y="1368425"/>
            <a:ext cx="76358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CC"/>
                </a:solidFill>
              </a:rPr>
              <a:t>Root</a:t>
            </a:r>
          </a:p>
        </p:txBody>
      </p:sp>
      <p:sp>
        <p:nvSpPr>
          <p:cNvPr id="25626" name="Rectangle 26"/>
          <p:cNvSpPr>
            <a:spLocks noChangeArrowheads="1"/>
          </p:cNvSpPr>
          <p:nvPr/>
        </p:nvSpPr>
        <p:spPr bwMode="auto">
          <a:xfrm>
            <a:off x="2514600" y="3733800"/>
            <a:ext cx="365125" cy="547688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27" name="Rectangle 27"/>
          <p:cNvSpPr>
            <a:spLocks noChangeArrowheads="1"/>
          </p:cNvSpPr>
          <p:nvPr/>
        </p:nvSpPr>
        <p:spPr bwMode="auto">
          <a:xfrm>
            <a:off x="3657600" y="3733800"/>
            <a:ext cx="365125" cy="547688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28" name="Rectangle 28"/>
          <p:cNvSpPr>
            <a:spLocks noChangeArrowheads="1"/>
          </p:cNvSpPr>
          <p:nvPr/>
        </p:nvSpPr>
        <p:spPr bwMode="auto">
          <a:xfrm>
            <a:off x="3673475" y="2619375"/>
            <a:ext cx="365125" cy="547688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29" name="Line 29"/>
          <p:cNvSpPr>
            <a:spLocks noChangeShapeType="1"/>
          </p:cNvSpPr>
          <p:nvPr/>
        </p:nvSpPr>
        <p:spPr bwMode="auto">
          <a:xfrm>
            <a:off x="2057400" y="1676400"/>
            <a:ext cx="4572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30" name="Line 30"/>
          <p:cNvSpPr>
            <a:spLocks noChangeShapeType="1"/>
          </p:cNvSpPr>
          <p:nvPr/>
        </p:nvSpPr>
        <p:spPr bwMode="auto">
          <a:xfrm>
            <a:off x="3276600" y="1676400"/>
            <a:ext cx="3810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31" name="Rectangle 31"/>
          <p:cNvSpPr>
            <a:spLocks noChangeArrowheads="1"/>
          </p:cNvSpPr>
          <p:nvPr/>
        </p:nvSpPr>
        <p:spPr bwMode="auto">
          <a:xfrm>
            <a:off x="2133600" y="1844675"/>
            <a:ext cx="6553200" cy="4098925"/>
          </a:xfrm>
          <a:prstGeom prst="rect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32" name="Rectangle 32"/>
          <p:cNvSpPr>
            <a:spLocks noChangeArrowheads="1"/>
          </p:cNvSpPr>
          <p:nvPr/>
        </p:nvSpPr>
        <p:spPr bwMode="auto">
          <a:xfrm>
            <a:off x="2209800" y="5365750"/>
            <a:ext cx="152400" cy="152400"/>
          </a:xfrm>
          <a:prstGeom prst="rect">
            <a:avLst/>
          </a:prstGeom>
          <a:solidFill>
            <a:srgbClr val="99CC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2317750" y="5257800"/>
            <a:ext cx="958850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Nursery</a:t>
            </a:r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2322513" y="5559425"/>
            <a:ext cx="1400175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Unreachable</a:t>
            </a:r>
          </a:p>
        </p:txBody>
      </p:sp>
      <p:sp>
        <p:nvSpPr>
          <p:cNvPr id="25635" name="Rectangle 35"/>
          <p:cNvSpPr>
            <a:spLocks noChangeArrowheads="1"/>
          </p:cNvSpPr>
          <p:nvPr/>
        </p:nvSpPr>
        <p:spPr bwMode="auto">
          <a:xfrm>
            <a:off x="2209800" y="5638800"/>
            <a:ext cx="152400" cy="1524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36" name="Rectangle 36"/>
          <p:cNvSpPr>
            <a:spLocks noChangeArrowheads="1"/>
          </p:cNvSpPr>
          <p:nvPr/>
        </p:nvSpPr>
        <p:spPr bwMode="auto">
          <a:xfrm>
            <a:off x="4318000" y="5365750"/>
            <a:ext cx="152400" cy="152400"/>
          </a:xfrm>
          <a:prstGeom prst="rect">
            <a:avLst/>
          </a:prstGeom>
          <a:solidFill>
            <a:srgbClr val="FF99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37" name="Text Box 37"/>
          <p:cNvSpPr txBox="1">
            <a:spLocks noChangeArrowheads="1"/>
          </p:cNvSpPr>
          <p:nvPr/>
        </p:nvSpPr>
        <p:spPr bwMode="auto">
          <a:xfrm>
            <a:off x="4419600" y="5257800"/>
            <a:ext cx="1238250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Reachable</a:t>
            </a:r>
          </a:p>
        </p:txBody>
      </p:sp>
      <p:sp>
        <p:nvSpPr>
          <p:cNvPr id="25638" name="Text Box 38"/>
          <p:cNvSpPr txBox="1">
            <a:spLocks noChangeArrowheads="1"/>
          </p:cNvSpPr>
          <p:nvPr/>
        </p:nvSpPr>
        <p:spPr bwMode="auto">
          <a:xfrm>
            <a:off x="4421188" y="5559425"/>
            <a:ext cx="893762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Marked</a:t>
            </a:r>
          </a:p>
        </p:txBody>
      </p:sp>
      <p:sp>
        <p:nvSpPr>
          <p:cNvPr id="25639" name="Rectangle 39"/>
          <p:cNvSpPr>
            <a:spLocks noChangeArrowheads="1"/>
          </p:cNvSpPr>
          <p:nvPr/>
        </p:nvSpPr>
        <p:spPr bwMode="auto">
          <a:xfrm>
            <a:off x="4318000" y="5638800"/>
            <a:ext cx="152400" cy="152400"/>
          </a:xfrm>
          <a:prstGeom prst="rect">
            <a:avLst/>
          </a:prstGeom>
          <a:solidFill>
            <a:srgbClr val="C5000B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0" name="Text Box 40"/>
          <p:cNvSpPr txBox="1">
            <a:spLocks noChangeArrowheads="1"/>
          </p:cNvSpPr>
          <p:nvPr/>
        </p:nvSpPr>
        <p:spPr bwMode="auto">
          <a:xfrm>
            <a:off x="6061075" y="5375275"/>
            <a:ext cx="869950" cy="334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>
                <a:solidFill>
                  <a:srgbClr val="000000"/>
                </a:solidFill>
              </a:rPr>
              <a:t>Copied</a:t>
            </a:r>
          </a:p>
        </p:txBody>
      </p:sp>
      <p:sp>
        <p:nvSpPr>
          <p:cNvPr id="25641" name="Rectangle 41"/>
          <p:cNvSpPr>
            <a:spLocks noChangeArrowheads="1"/>
          </p:cNvSpPr>
          <p:nvPr/>
        </p:nvSpPr>
        <p:spPr bwMode="auto">
          <a:xfrm>
            <a:off x="5943600" y="5486400"/>
            <a:ext cx="152400" cy="152400"/>
          </a:xfrm>
          <a:prstGeom prst="rect">
            <a:avLst/>
          </a:prstGeom>
          <a:solidFill>
            <a:srgbClr val="000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2" name="Rectangle 42"/>
          <p:cNvSpPr>
            <a:spLocks noChangeArrowheads="1"/>
          </p:cNvSpPr>
          <p:nvPr/>
        </p:nvSpPr>
        <p:spPr bwMode="auto">
          <a:xfrm>
            <a:off x="914400" y="6019800"/>
            <a:ext cx="8229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39725" indent="-339725">
              <a:lnSpc>
                <a:spcPct val="90000"/>
              </a:lnSpc>
              <a:spcBef>
                <a:spcPts val="600"/>
              </a:spcBef>
              <a:buClr>
                <a:srgbClr val="3B30D0"/>
              </a:buClr>
              <a:buSzPct val="60000"/>
              <a:buFont typeface="Wingdings" charset="2"/>
              <a:buChar char=""/>
              <a:tabLst>
                <a:tab pos="339725" algn="l"/>
                <a:tab pos="1254125" algn="l"/>
                <a:tab pos="2168525" algn="l"/>
                <a:tab pos="3082925" algn="l"/>
                <a:tab pos="3997325" algn="l"/>
                <a:tab pos="4911725" algn="l"/>
                <a:tab pos="5826125" algn="l"/>
                <a:tab pos="6740525" algn="l"/>
                <a:tab pos="7654925" algn="l"/>
                <a:tab pos="8569325" algn="l"/>
                <a:tab pos="9483725" algn="l"/>
                <a:tab pos="10398125" algn="l"/>
              </a:tabLst>
            </a:pPr>
            <a:r>
              <a:rPr lang="en-US" sz="2400">
                <a:solidFill>
                  <a:srgbClr val="000000"/>
                </a:solidFill>
              </a:rPr>
              <a:t>Copy a window worth of data during nursery collection</a:t>
            </a: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676275" y="457200"/>
            <a:ext cx="779145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400" b="1" dirty="0">
                <a:solidFill>
                  <a:srgbClr val="000000"/>
                </a:solidFill>
                <a:latin typeface="Calibri"/>
                <a:cs typeface="Calibri"/>
              </a:rPr>
              <a:t>MC</a:t>
            </a:r>
            <a:r>
              <a:rPr lang="en-US" sz="3400" b="1" baseline="3000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en-US" sz="3400" b="1" dirty="0">
                <a:solidFill>
                  <a:srgbClr val="000000"/>
                </a:solidFill>
                <a:latin typeface="Calibri"/>
                <a:cs typeface="Calibri"/>
              </a:rPr>
              <a:t> Example – Copy Phase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676275" y="457200"/>
            <a:ext cx="7791450" cy="685800"/>
          </a:xfrm>
          <a:ln/>
        </p:spPr>
        <p:txBody>
          <a:bodyPr lIns="91440" tIns="45720" rIns="91440" bIns="45720" anchor="b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cs typeface="Calibri"/>
              </a:rPr>
              <a:t>MC</a:t>
            </a:r>
            <a:r>
              <a:rPr lang="en-US" baseline="30000" dirty="0" smtClean="0">
                <a:solidFill>
                  <a:srgbClr val="000000"/>
                </a:solidFill>
                <a:cs typeface="Calibri"/>
              </a:rPr>
              <a:t>2</a:t>
            </a:r>
            <a:r>
              <a:rPr lang="en-US" dirty="0" smtClean="0">
                <a:solidFill>
                  <a:srgbClr val="000000"/>
                </a:solidFill>
                <a:cs typeface="Calibr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Details 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593" y="1371600"/>
            <a:ext cx="7770813" cy="411321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>
                <a:latin typeface="Calibri"/>
                <a:cs typeface="Calibri"/>
              </a:rPr>
              <a:t>Large </a:t>
            </a:r>
            <a:r>
              <a:rPr lang="en-US" dirty="0">
                <a:latin typeface="Calibri"/>
                <a:cs typeface="Calibri"/>
              </a:rPr>
              <a:t>remembered </a:t>
            </a:r>
            <a:r>
              <a:rPr lang="en-US" dirty="0" smtClean="0">
                <a:latin typeface="Calibri"/>
                <a:cs typeface="Calibri"/>
              </a:rPr>
              <a:t>sets</a:t>
            </a:r>
          </a:p>
          <a:p>
            <a:pPr lvl="1">
              <a:buFont typeface="Arial"/>
              <a:buChar char="•"/>
            </a:pPr>
            <a:r>
              <a:rPr lang="en-US" dirty="0" smtClean="0">
                <a:latin typeface="Calibri"/>
                <a:cs typeface="Calibri"/>
              </a:rPr>
              <a:t>Bounding </a:t>
            </a:r>
            <a:r>
              <a:rPr lang="en-US" dirty="0">
                <a:latin typeface="Calibri"/>
                <a:cs typeface="Calibri"/>
              </a:rPr>
              <a:t>space </a:t>
            </a:r>
            <a:r>
              <a:rPr lang="en-US" dirty="0" smtClean="0">
                <a:latin typeface="Calibri"/>
                <a:cs typeface="Calibri"/>
              </a:rPr>
              <a:t>overhead</a:t>
            </a:r>
          </a:p>
          <a:p>
            <a:pPr>
              <a:buFont typeface="Arial"/>
              <a:buChar char="•"/>
            </a:pPr>
            <a:r>
              <a:rPr lang="en-US" dirty="0" smtClean="0">
                <a:latin typeface="Calibri"/>
                <a:cs typeface="Calibri"/>
              </a:rPr>
              <a:t>Popular objects</a:t>
            </a:r>
          </a:p>
          <a:p>
            <a:pPr lvl="1">
              <a:buFont typeface="Arial"/>
              <a:buChar char="•"/>
            </a:pPr>
            <a:r>
              <a:rPr lang="en-US" dirty="0" smtClean="0">
                <a:latin typeface="Calibri"/>
                <a:cs typeface="Calibri"/>
              </a:rPr>
              <a:t>Preventing </a:t>
            </a:r>
            <a:r>
              <a:rPr lang="en-US" dirty="0">
                <a:latin typeface="Calibri"/>
                <a:cs typeface="Calibri"/>
              </a:rPr>
              <a:t>long pauses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676275" y="457200"/>
            <a:ext cx="7791450" cy="685800"/>
          </a:xfrm>
          <a:ln/>
        </p:spPr>
        <p:txBody>
          <a:bodyPr lIns="91440" tIns="45720" rIns="91440" bIns="45720" anchor="b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Handling</a:t>
            </a:r>
            <a:r>
              <a:rPr lang="en-US" dirty="0">
                <a:solidFill>
                  <a:srgbClr val="000000"/>
                </a:solidFill>
                <a:latin typeface="Times New Roman" pitchFamily="16" charset="0"/>
              </a:rPr>
              <a:t> large remembered sets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5791200"/>
            <a:ext cx="8075613" cy="725488"/>
          </a:xfrm>
          <a:ln/>
        </p:spPr>
        <p:txBody>
          <a:bodyPr/>
          <a:lstStyle/>
          <a:p>
            <a:pPr marL="339725" indent="-339725">
              <a:lnSpc>
                <a:spcPct val="80000"/>
              </a:lnSpc>
              <a:spcBef>
                <a:spcPts val="650"/>
              </a:spcBef>
              <a:buClr>
                <a:srgbClr val="3B30D0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600">
                <a:latin typeface="Times New Roman" pitchFamily="16" charset="0"/>
              </a:rPr>
              <a:t>Normal remembered set for W1 stores 5 pointers (20 bytes on a 32 bit machine)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066800" y="1752600"/>
            <a:ext cx="990600" cy="39624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295400" y="1905000"/>
            <a:ext cx="533400" cy="762000"/>
          </a:xfrm>
          <a:prstGeom prst="rect">
            <a:avLst/>
          </a:prstGeom>
          <a:solidFill>
            <a:srgbClr val="9FCAD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1295400" y="2819400"/>
            <a:ext cx="533400" cy="762000"/>
          </a:xfrm>
          <a:prstGeom prst="rect">
            <a:avLst/>
          </a:prstGeom>
          <a:solidFill>
            <a:srgbClr val="9FCAD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1295400" y="3733800"/>
            <a:ext cx="533400" cy="762000"/>
          </a:xfrm>
          <a:prstGeom prst="rect">
            <a:avLst/>
          </a:prstGeom>
          <a:solidFill>
            <a:srgbClr val="9FCAD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1295400" y="4724400"/>
            <a:ext cx="533400" cy="762000"/>
          </a:xfrm>
          <a:prstGeom prst="rect">
            <a:avLst/>
          </a:prstGeom>
          <a:solidFill>
            <a:srgbClr val="9FCAD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3581400" y="1752600"/>
            <a:ext cx="990600" cy="39624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3810000" y="1905000"/>
            <a:ext cx="533400" cy="762000"/>
          </a:xfrm>
          <a:prstGeom prst="rect">
            <a:avLst/>
          </a:prstGeom>
          <a:solidFill>
            <a:srgbClr val="9FCAD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3810000" y="2819400"/>
            <a:ext cx="533400" cy="762000"/>
          </a:xfrm>
          <a:prstGeom prst="rect">
            <a:avLst/>
          </a:prstGeom>
          <a:solidFill>
            <a:srgbClr val="9FCAD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3810000" y="3733800"/>
            <a:ext cx="533400" cy="762000"/>
          </a:xfrm>
          <a:prstGeom prst="rect">
            <a:avLst/>
          </a:prstGeom>
          <a:solidFill>
            <a:srgbClr val="9FCAD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3810000" y="4724400"/>
            <a:ext cx="533400" cy="762000"/>
          </a:xfrm>
          <a:prstGeom prst="rect">
            <a:avLst/>
          </a:prstGeom>
          <a:solidFill>
            <a:srgbClr val="9FCAD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 flipH="1">
            <a:off x="1827213" y="2133600"/>
            <a:ext cx="19843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 flipH="1">
            <a:off x="1827213" y="2667000"/>
            <a:ext cx="1984375" cy="228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 flipH="1">
            <a:off x="1827213" y="3962400"/>
            <a:ext cx="19843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 flipH="1">
            <a:off x="1827213" y="4495800"/>
            <a:ext cx="1984375" cy="228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H="1">
            <a:off x="1827213" y="4953000"/>
            <a:ext cx="19843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1203325" y="1368425"/>
            <a:ext cx="64135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  <a:latin typeface="Times New Roman" pitchFamily="16" charset="0"/>
              </a:rPr>
              <a:t>W1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3733800" y="1368425"/>
            <a:ext cx="64135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  <a:latin typeface="Times New Roman" pitchFamily="16" charset="0"/>
              </a:rPr>
              <a:t>W2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066800" y="1752600"/>
            <a:ext cx="990600" cy="39624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295400" y="1905000"/>
            <a:ext cx="533400" cy="762000"/>
          </a:xfrm>
          <a:prstGeom prst="rect">
            <a:avLst/>
          </a:prstGeom>
          <a:solidFill>
            <a:srgbClr val="9FCAD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295400" y="2819400"/>
            <a:ext cx="533400" cy="762000"/>
          </a:xfrm>
          <a:prstGeom prst="rect">
            <a:avLst/>
          </a:prstGeom>
          <a:solidFill>
            <a:srgbClr val="9FCAD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295400" y="3733800"/>
            <a:ext cx="533400" cy="762000"/>
          </a:xfrm>
          <a:prstGeom prst="rect">
            <a:avLst/>
          </a:prstGeom>
          <a:solidFill>
            <a:srgbClr val="9FCAD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295400" y="4724400"/>
            <a:ext cx="533400" cy="762000"/>
          </a:xfrm>
          <a:prstGeom prst="rect">
            <a:avLst/>
          </a:prstGeom>
          <a:solidFill>
            <a:srgbClr val="9FCAD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2895600" y="1752600"/>
            <a:ext cx="990600" cy="39624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3149600" y="1905000"/>
            <a:ext cx="533400" cy="762000"/>
          </a:xfrm>
          <a:prstGeom prst="rect">
            <a:avLst/>
          </a:prstGeom>
          <a:solidFill>
            <a:srgbClr val="9FCAD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3149600" y="2819400"/>
            <a:ext cx="533400" cy="762000"/>
          </a:xfrm>
          <a:prstGeom prst="rect">
            <a:avLst/>
          </a:prstGeom>
          <a:solidFill>
            <a:srgbClr val="9FCAD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3149600" y="3733800"/>
            <a:ext cx="533400" cy="762000"/>
          </a:xfrm>
          <a:prstGeom prst="rect">
            <a:avLst/>
          </a:prstGeom>
          <a:solidFill>
            <a:srgbClr val="9FCAD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3149600" y="4724400"/>
            <a:ext cx="533400" cy="762000"/>
          </a:xfrm>
          <a:prstGeom prst="rect">
            <a:avLst/>
          </a:prstGeom>
          <a:solidFill>
            <a:srgbClr val="9FCAD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1827212" y="2133600"/>
            <a:ext cx="1296988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1827212" y="2667000"/>
            <a:ext cx="1296988" cy="228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1827212" y="3962400"/>
            <a:ext cx="1296988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1827211" y="4343400"/>
            <a:ext cx="12969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H="1">
            <a:off x="1827212" y="4953000"/>
            <a:ext cx="1296987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1203325" y="1368425"/>
            <a:ext cx="64135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  <a:latin typeface="Times New Roman" pitchFamily="16" charset="0"/>
              </a:rPr>
              <a:t>W1</a:t>
            </a:r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3124200" y="1371600"/>
            <a:ext cx="64135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dirty="0">
                <a:solidFill>
                  <a:srgbClr val="000000"/>
                </a:solidFill>
                <a:latin typeface="Times New Roman" pitchFamily="16" charset="0"/>
              </a:rPr>
              <a:t>W2</a:t>
            </a:r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>
            <a:off x="3911600" y="1752600"/>
            <a:ext cx="381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>
            <a:off x="3911600" y="5715000"/>
            <a:ext cx="381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>
            <a:off x="4140200" y="4953000"/>
            <a:ext cx="1588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96" name="Line 24"/>
          <p:cNvSpPr>
            <a:spLocks noChangeShapeType="1"/>
          </p:cNvSpPr>
          <p:nvPr/>
        </p:nvSpPr>
        <p:spPr bwMode="auto">
          <a:xfrm flipV="1">
            <a:off x="4140200" y="3656013"/>
            <a:ext cx="1588" cy="7651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97" name="Line 25"/>
          <p:cNvSpPr>
            <a:spLocks noChangeShapeType="1"/>
          </p:cNvSpPr>
          <p:nvPr/>
        </p:nvSpPr>
        <p:spPr bwMode="auto">
          <a:xfrm flipV="1">
            <a:off x="4140200" y="1751013"/>
            <a:ext cx="1588" cy="6889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>
            <a:off x="4140200" y="2895600"/>
            <a:ext cx="1588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3940175" y="2405063"/>
            <a:ext cx="108902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  <a:latin typeface="Times New Roman" pitchFamily="16" charset="0"/>
              </a:rPr>
              <a:t>Card 1</a:t>
            </a:r>
          </a:p>
        </p:txBody>
      </p:sp>
      <p:sp>
        <p:nvSpPr>
          <p:cNvPr id="28700" name="Text Box 28"/>
          <p:cNvSpPr txBox="1">
            <a:spLocks noChangeArrowheads="1"/>
          </p:cNvSpPr>
          <p:nvPr/>
        </p:nvSpPr>
        <p:spPr bwMode="auto">
          <a:xfrm>
            <a:off x="3940175" y="4419600"/>
            <a:ext cx="108902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  <a:latin typeface="Times New Roman" pitchFamily="16" charset="0"/>
              </a:rPr>
              <a:t>Card 2</a:t>
            </a:r>
          </a:p>
        </p:txBody>
      </p:sp>
      <p:sp>
        <p:nvSpPr>
          <p:cNvPr id="28701" name="Rectangle 29"/>
          <p:cNvSpPr>
            <a:spLocks noGrp="1" noChangeArrowheads="1"/>
          </p:cNvSpPr>
          <p:nvPr>
            <p:ph type="body" idx="1"/>
          </p:nvPr>
        </p:nvSpPr>
        <p:spPr>
          <a:xfrm>
            <a:off x="1143000" y="5791200"/>
            <a:ext cx="7770813" cy="685800"/>
          </a:xfrm>
          <a:ln/>
        </p:spPr>
        <p:txBody>
          <a:bodyPr/>
          <a:lstStyle/>
          <a:p>
            <a:pPr marL="339725" indent="-339725">
              <a:spcBef>
                <a:spcPts val="650"/>
              </a:spcBef>
              <a:buClr>
                <a:srgbClr val="3B30D0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600" dirty="0">
                <a:latin typeface="Times New Roman" pitchFamily="16" charset="0"/>
              </a:rPr>
              <a:t>Card table requires only 2 bytes (one per card)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6096000" y="2133600"/>
            <a:ext cx="609600" cy="6096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Gothic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6096000" y="2743200"/>
            <a:ext cx="609600" cy="6096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Gothic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096000" y="3352800"/>
            <a:ext cx="609600" cy="6096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Gothic" charset="-128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086600" y="3505200"/>
            <a:ext cx="381000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MS Gothic" charset="-128"/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7467600" y="3505200"/>
            <a:ext cx="381000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rgbClr val="000000"/>
                </a:solidFill>
              </a:rPr>
              <a:t>1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MS Gothic" charset="-128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6324600" y="2362200"/>
            <a:ext cx="152400" cy="152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Gothic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6324600" y="2971800"/>
            <a:ext cx="152400" cy="152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Gothic" charset="-128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6324600" y="3581400"/>
            <a:ext cx="152400" cy="152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Gothic" charset="-128"/>
            </a:endParaRPr>
          </a:p>
        </p:txBody>
      </p:sp>
      <p:cxnSp>
        <p:nvCxnSpPr>
          <p:cNvPr id="46" name="Straight Arrow Connector 45"/>
          <p:cNvCxnSpPr>
            <a:stCxn id="41" idx="6"/>
            <a:endCxn id="37" idx="1"/>
          </p:cNvCxnSpPr>
          <p:nvPr/>
        </p:nvCxnSpPr>
        <p:spPr bwMode="auto">
          <a:xfrm>
            <a:off x="6477000" y="3657600"/>
            <a:ext cx="609600" cy="381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5486400" y="2209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W0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486400" y="2831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W1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486400" y="3505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W2</a:t>
            </a:r>
          </a:p>
        </p:txBody>
      </p:sp>
      <p:sp>
        <p:nvSpPr>
          <p:cNvPr id="53" name="Line 19"/>
          <p:cNvSpPr>
            <a:spLocks noChangeShapeType="1"/>
          </p:cNvSpPr>
          <p:nvPr/>
        </p:nvSpPr>
        <p:spPr bwMode="auto">
          <a:xfrm>
            <a:off x="457200" y="3657600"/>
            <a:ext cx="4267200" cy="0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" name="Rectangle 1"/>
          <p:cNvSpPr>
            <a:spLocks noGrp="1" noChangeArrowheads="1"/>
          </p:cNvSpPr>
          <p:nvPr>
            <p:ph type="title"/>
          </p:nvPr>
        </p:nvSpPr>
        <p:spPr>
          <a:xfrm>
            <a:off x="676275" y="457200"/>
            <a:ext cx="7791450" cy="685800"/>
          </a:xfrm>
          <a:ln/>
        </p:spPr>
        <p:txBody>
          <a:bodyPr lIns="91440" tIns="45720" rIns="91440" bIns="45720" anchor="b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Handling</a:t>
            </a:r>
            <a:r>
              <a:rPr lang="en-US" dirty="0">
                <a:solidFill>
                  <a:srgbClr val="000000"/>
                </a:solidFill>
                <a:latin typeface="Times New Roman" pitchFamily="16" charset="0"/>
              </a:rPr>
              <a:t> large remembered sets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Handling large remembered sets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Set a limit on the total remembered set size (e.g., 5% of total heap space).</a:t>
            </a:r>
          </a:p>
          <a:p>
            <a:pPr>
              <a:buFont typeface="Arial"/>
              <a:buChar char="•"/>
            </a:pPr>
            <a:r>
              <a:rPr lang="en-US" dirty="0" smtClean="0"/>
              <a:t>Replace large remembered sets with card table when total size approaches limit</a:t>
            </a:r>
          </a:p>
          <a:p>
            <a:pPr>
              <a:buFont typeface="Arial"/>
              <a:buChar char="•"/>
            </a:pPr>
            <a:r>
              <a:rPr lang="en-US" dirty="0" smtClean="0"/>
              <a:t>Trade offs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Marking bit is more expensive than inserting into sequential buffer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Scanning card table when marking also more expensive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Handling popular objects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8013" cy="4524375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When converting SBB -&gt; Card Table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Keep count of pointers to each object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If &gt; 100, move them to especial window</a:t>
            </a:r>
            <a:endParaRPr lang="en-US" dirty="0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371600" y="3276600"/>
            <a:ext cx="609600" cy="2362200"/>
          </a:xfrm>
          <a:prstGeom prst="rect">
            <a:avLst/>
          </a:prstGeom>
          <a:solidFill>
            <a:srgbClr val="3366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2209800" y="3276600"/>
            <a:ext cx="609600" cy="2362200"/>
          </a:xfrm>
          <a:prstGeom prst="rect">
            <a:avLst/>
          </a:prstGeom>
          <a:solidFill>
            <a:srgbClr val="3366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3124200" y="3276600"/>
            <a:ext cx="609600" cy="2362200"/>
          </a:xfrm>
          <a:prstGeom prst="rect">
            <a:avLst/>
          </a:prstGeom>
          <a:solidFill>
            <a:srgbClr val="3366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4419600" y="3276600"/>
            <a:ext cx="609600" cy="23622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5562600" y="3276600"/>
            <a:ext cx="609600" cy="2362200"/>
          </a:xfrm>
          <a:prstGeom prst="rect">
            <a:avLst/>
          </a:prstGeom>
          <a:solidFill>
            <a:srgbClr val="3366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6477000" y="3276600"/>
            <a:ext cx="609600" cy="2362200"/>
          </a:xfrm>
          <a:prstGeom prst="rect">
            <a:avLst/>
          </a:prstGeom>
          <a:solidFill>
            <a:srgbClr val="3366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7391400" y="3276600"/>
            <a:ext cx="609600" cy="2362200"/>
          </a:xfrm>
          <a:prstGeom prst="rect">
            <a:avLst/>
          </a:prstGeom>
          <a:solidFill>
            <a:srgbClr val="3366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1219200" y="3200400"/>
            <a:ext cx="2667000" cy="2514600"/>
          </a:xfrm>
          <a:prstGeom prst="rect">
            <a:avLst/>
          </a:prstGeom>
          <a:noFill/>
          <a:ln w="3816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4267200" y="3200400"/>
            <a:ext cx="914400" cy="2514600"/>
          </a:xfrm>
          <a:prstGeom prst="rect">
            <a:avLst/>
          </a:prstGeom>
          <a:noFill/>
          <a:ln w="3816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5410200" y="3200400"/>
            <a:ext cx="2743200" cy="2514600"/>
          </a:xfrm>
          <a:prstGeom prst="rect">
            <a:avLst/>
          </a:prstGeom>
          <a:noFill/>
          <a:ln w="3816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1244600" y="5788025"/>
            <a:ext cx="2359025" cy="823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  <a:latin typeface="Times New Roman" pitchFamily="16" charset="0"/>
              </a:rPr>
              <a:t>Normal Window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  <a:latin typeface="Times New Roman" pitchFamily="16" charset="0"/>
              </a:rPr>
              <a:t>Group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4148138" y="5788025"/>
            <a:ext cx="1282700" cy="823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  <a:latin typeface="Times New Roman" pitchFamily="16" charset="0"/>
              </a:rPr>
              <a:t>Popular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  <a:latin typeface="Times New Roman" pitchFamily="16" charset="0"/>
              </a:rPr>
              <a:t>Window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5624513" y="5788025"/>
            <a:ext cx="2359025" cy="823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  <a:latin typeface="Times New Roman" pitchFamily="16" charset="0"/>
              </a:rPr>
              <a:t>Normal Window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  <a:latin typeface="Times New Roman" pitchFamily="16" charset="0"/>
              </a:rPr>
              <a:t>Group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76275" y="457200"/>
            <a:ext cx="7791450" cy="685800"/>
          </a:xfrm>
          <a:ln/>
        </p:spPr>
        <p:txBody>
          <a:bodyPr lIns="91440" tIns="45720" rIns="91440" bIns="45720" anchor="b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Review: Generational 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Collection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43000" y="1371600"/>
            <a:ext cx="7770813" cy="1600200"/>
          </a:xfrm>
          <a:ln/>
        </p:spPr>
        <p:txBody>
          <a:bodyPr/>
          <a:lstStyle/>
          <a:p>
            <a:pPr marL="339725" indent="-339725">
              <a:spcBef>
                <a:spcPts val="700"/>
              </a:spcBef>
              <a:buClr>
                <a:srgbClr val="3B30D0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>
                <a:latin typeface="Calibri"/>
                <a:cs typeface="Calibri"/>
              </a:rPr>
              <a:t>Divide heap into regions called generations</a:t>
            </a:r>
          </a:p>
          <a:p>
            <a:pPr marL="339725" indent="-339725">
              <a:spcBef>
                <a:spcPts val="700"/>
              </a:spcBef>
              <a:buClr>
                <a:srgbClr val="3B30D0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>
                <a:latin typeface="Calibri"/>
                <a:cs typeface="Calibri"/>
              </a:rPr>
              <a:t>Generations segregate objects by age</a:t>
            </a:r>
          </a:p>
          <a:p>
            <a:pPr marL="339725" indent="-339725">
              <a:spcBef>
                <a:spcPts val="700"/>
              </a:spcBef>
              <a:buClr>
                <a:srgbClr val="3B30D0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>
                <a:latin typeface="Calibri"/>
                <a:cs typeface="Calibri"/>
              </a:rPr>
              <a:t>Focus GC effort on younger objects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133600" y="3530600"/>
            <a:ext cx="6553200" cy="24384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57200" y="2971800"/>
            <a:ext cx="1539875" cy="519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itchFamily="16" charset="0"/>
              </a:rPr>
              <a:t>Nursery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110038" y="2994025"/>
            <a:ext cx="25622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1">
                <a:solidFill>
                  <a:srgbClr val="0000CC"/>
                </a:solidFill>
                <a:latin typeface="Times New Roman" pitchFamily="16" charset="0"/>
              </a:rPr>
              <a:t>Old Generation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723900" y="3532188"/>
            <a:ext cx="914400" cy="24384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Handling popular objects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Isolate popular object at high end of heap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Do not need to maintain references to the objects</a:t>
            </a:r>
          </a:p>
          <a:p>
            <a:pPr>
              <a:buFont typeface="Arial"/>
              <a:buChar char="•"/>
            </a:pPr>
            <a:r>
              <a:rPr lang="en-US" dirty="0" smtClean="0"/>
              <a:t>Copying a popular object can cause a long pause, but does not recur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Experimental Results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Implemented in </a:t>
            </a:r>
            <a:r>
              <a:rPr lang="en-US" dirty="0" err="1" smtClean="0"/>
              <a:t>Jikes</a:t>
            </a:r>
            <a:r>
              <a:rPr lang="en-US" dirty="0" smtClean="0"/>
              <a:t> RVM (2.2.3)/MMTk</a:t>
            </a:r>
          </a:p>
          <a:p>
            <a:pPr>
              <a:buFont typeface="Arial"/>
              <a:buChar char="•"/>
            </a:pPr>
            <a:r>
              <a:rPr lang="en-US" dirty="0" smtClean="0"/>
              <a:t>Pentium 4 1.7 GHz, 512MB memory, </a:t>
            </a:r>
            <a:r>
              <a:rPr lang="en-US" dirty="0" err="1" smtClean="0"/>
              <a:t>RedHat</a:t>
            </a:r>
            <a:r>
              <a:rPr lang="en-US" dirty="0" smtClean="0"/>
              <a:t> Linux 2.4.7-10</a:t>
            </a:r>
          </a:p>
          <a:p>
            <a:pPr>
              <a:buFont typeface="Arial"/>
              <a:buChar char="•"/>
            </a:pPr>
            <a:r>
              <a:rPr lang="en-US" dirty="0" smtClean="0"/>
              <a:t>Benchmarks: SPECjvm98, </a:t>
            </a:r>
            <a:r>
              <a:rPr lang="en-US" dirty="0" err="1" smtClean="0"/>
              <a:t>pseudojbb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Collectors evaluated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Generational Mark-Sweep (MS)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Generational Mark-(Sweep)-Compact (MSC)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MC2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Results Summary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MC2: suitable for handheld devices with software real time requirements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Low space overhead (50-80%)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Good throughput (3-4% slower than non-incremental compacting collector)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Short pause times (17-41ms, factor of 6 lower than non-incremental compacting collector)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Well distributed pauses</a:t>
            </a:r>
          </a:p>
          <a:p>
            <a:pPr>
              <a:buFont typeface="Arial"/>
              <a:buChar char="•"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Discussion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2800" dirty="0" smtClean="0"/>
              <a:t>Compare to IMMIX: windows </a:t>
            </a:r>
            <a:r>
              <a:rPr lang="en-US" sz="2800" dirty="0" err="1" smtClean="0"/>
              <a:t>vs</a:t>
            </a:r>
            <a:r>
              <a:rPr lang="en-US" sz="2800" dirty="0" smtClean="0"/>
              <a:t> blocks and lines</a:t>
            </a:r>
          </a:p>
          <a:p>
            <a:pPr>
              <a:buFont typeface="Arial"/>
              <a:buChar char="•"/>
            </a:pPr>
            <a:r>
              <a:rPr lang="en-US" dirty="0" smtClean="0"/>
              <a:t>CMP: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Incremental Marking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Incremental Copying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We lost objects ordering: Is there a way we could have the benefits of MC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without having to look at the roots and </a:t>
            </a:r>
            <a:r>
              <a:rPr lang="en-US" sz="2400" dirty="0" err="1" smtClean="0"/>
              <a:t>remsets</a:t>
            </a:r>
            <a:r>
              <a:rPr lang="en-US" sz="2400" dirty="0" smtClean="0"/>
              <a:t> for each window?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What about the effects of paging? Can we hint the VMM to NOT evict certain </a:t>
            </a:r>
            <a:r>
              <a:rPr lang="en-US" sz="2400" i="1" dirty="0" smtClean="0"/>
              <a:t>windows </a:t>
            </a:r>
            <a:r>
              <a:rPr lang="en-US" sz="2400" dirty="0" smtClean="0"/>
              <a:t>or what/when to bring back certain </a:t>
            </a:r>
            <a:r>
              <a:rPr lang="en-US" sz="2400" i="1" dirty="0" smtClean="0"/>
              <a:t>windows</a:t>
            </a:r>
            <a:endParaRPr lang="en-US" sz="2400" i="1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438150" y="138113"/>
            <a:ext cx="7791450" cy="1004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000" b="1">
                <a:solidFill>
                  <a:srgbClr val="000000"/>
                </a:solidFill>
                <a:latin typeface="Times New Roman" pitchFamily="16" charset="0"/>
              </a:rPr>
              <a:t>Execution Time relative to MC</a:t>
            </a:r>
            <a:r>
              <a:rPr lang="en-US" sz="3000" b="1" baseline="30000">
                <a:solidFill>
                  <a:srgbClr val="000000"/>
                </a:solidFill>
                <a:latin typeface="Times New Roman" pitchFamily="16" charset="0"/>
              </a:rPr>
              <a:t>2</a:t>
            </a:r>
            <a:r>
              <a:rPr lang="en-US" sz="3000" b="1">
                <a:solidFill>
                  <a:srgbClr val="000000"/>
                </a:solidFill>
                <a:latin typeface="Times New Roman" pitchFamily="16" charset="0"/>
              </a:rPr>
              <a:t> </a:t>
            </a:r>
            <a:br>
              <a:rPr lang="en-US" sz="3000" b="1">
                <a:solidFill>
                  <a:srgbClr val="000000"/>
                </a:solidFill>
                <a:latin typeface="Times New Roman" pitchFamily="16" charset="0"/>
              </a:rPr>
            </a:br>
            <a:r>
              <a:rPr lang="en-US" sz="3000" b="1">
                <a:solidFill>
                  <a:srgbClr val="000000"/>
                </a:solidFill>
                <a:latin typeface="Times New Roman" pitchFamily="16" charset="0"/>
              </a:rPr>
              <a:t>(Heap Size = 1.8x max. live size)</a:t>
            </a: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965200" y="1244600"/>
          <a:ext cx="6819900" cy="4965700"/>
        </p:xfrm>
        <a:graphic>
          <a:graphicData uri="http://schemas.openxmlformats.org/presentationml/2006/ole">
            <p:oleObj spid="_x0000_s34818" r:id="rId4" imgW="5626100" imgH="4102100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438150" y="138113"/>
            <a:ext cx="7791450" cy="1004887"/>
          </a:xfrm>
          <a:ln/>
        </p:spPr>
        <p:txBody>
          <a:bodyPr lIns="91440" tIns="45720" rIns="91440" bIns="45720" anchor="b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000">
                <a:solidFill>
                  <a:srgbClr val="000000"/>
                </a:solidFill>
                <a:latin typeface="Times New Roman" pitchFamily="16" charset="0"/>
              </a:rPr>
              <a:t>Max. Pause Time relative to MC</a:t>
            </a:r>
            <a:r>
              <a:rPr lang="en-US" sz="3000" baseline="30000">
                <a:solidFill>
                  <a:srgbClr val="000000"/>
                </a:solidFill>
                <a:latin typeface="Times New Roman" pitchFamily="16" charset="0"/>
              </a:rPr>
              <a:t>2</a:t>
            </a:r>
            <a:r>
              <a:rPr lang="en-US" sz="3000">
                <a:solidFill>
                  <a:srgbClr val="000000"/>
                </a:solidFill>
                <a:latin typeface="Times New Roman" pitchFamily="16" charset="0"/>
              </a:rPr>
              <a:t> </a:t>
            </a:r>
            <a:br>
              <a:rPr lang="en-US" sz="3000">
                <a:solidFill>
                  <a:srgbClr val="000000"/>
                </a:solidFill>
                <a:latin typeface="Times New Roman" pitchFamily="16" charset="0"/>
              </a:rPr>
            </a:br>
            <a:r>
              <a:rPr lang="en-US" sz="3000">
                <a:solidFill>
                  <a:srgbClr val="000000"/>
                </a:solidFill>
                <a:latin typeface="Times New Roman" pitchFamily="16" charset="0"/>
              </a:rPr>
              <a:t>(Heap Size = 1.8x max. live size)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6021388"/>
            <a:ext cx="7770813" cy="455612"/>
          </a:xfrm>
          <a:ln/>
        </p:spPr>
        <p:txBody>
          <a:bodyPr/>
          <a:lstStyle/>
          <a:p>
            <a:pPr marL="339725" indent="-339725">
              <a:lnSpc>
                <a:spcPct val="80000"/>
              </a:lnSpc>
              <a:spcBef>
                <a:spcPts val="700"/>
              </a:spcBef>
              <a:buClr>
                <a:srgbClr val="3B30D0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/>
              <a:t>MC</a:t>
            </a:r>
            <a:r>
              <a:rPr lang="en-US" sz="2800" baseline="30000"/>
              <a:t>2</a:t>
            </a:r>
            <a:r>
              <a:rPr lang="en-US" sz="2800"/>
              <a:t> max. pause range: 17-41ms</a:t>
            </a:r>
          </a:p>
        </p:txBody>
      </p:sp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1025525" y="1098550"/>
          <a:ext cx="6470650" cy="4967288"/>
        </p:xfrm>
        <a:graphic>
          <a:graphicData uri="http://schemas.openxmlformats.org/presentationml/2006/ole">
            <p:oleObj spid="_x0000_s35843" r:id="rId4" imgW="3746500" imgH="2870200" progId="Excel.Sheet.8">
              <p:embed/>
            </p:oleObj>
          </a:graphicData>
        </a:graphic>
      </p:graphicFrame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2346325" y="4005263"/>
            <a:ext cx="18415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790575" y="431800"/>
            <a:ext cx="7562850" cy="685800"/>
          </a:xfrm>
          <a:ln/>
        </p:spPr>
        <p:txBody>
          <a:bodyPr lIns="91440" tIns="45720" rIns="91440" bIns="45720" anchor="b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Generational Copying Collection</a:t>
            </a: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147763" y="2898775"/>
            <a:ext cx="914400" cy="24384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595563" y="2898775"/>
            <a:ext cx="5638800" cy="24384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4114800" y="2286000"/>
            <a:ext cx="2562225" cy="519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itchFamily="16" charset="0"/>
              </a:rPr>
              <a:t>Old Generation</a:t>
            </a: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5338763" y="2898775"/>
            <a:ext cx="1588" cy="2438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824163" y="3127375"/>
            <a:ext cx="381000" cy="533400"/>
          </a:xfrm>
          <a:prstGeom prst="rect">
            <a:avLst/>
          </a:prstGeom>
          <a:solidFill>
            <a:srgbClr val="9FCAD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2824163" y="4194175"/>
            <a:ext cx="381000" cy="533400"/>
          </a:xfrm>
          <a:prstGeom prst="rect">
            <a:avLst/>
          </a:prstGeom>
          <a:solidFill>
            <a:srgbClr val="9FCAD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3814763" y="3127375"/>
            <a:ext cx="381000" cy="533400"/>
          </a:xfrm>
          <a:prstGeom prst="rect">
            <a:avLst/>
          </a:prstGeom>
          <a:solidFill>
            <a:srgbClr val="9FCAD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2976563" y="2593975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613026" y="2057400"/>
            <a:ext cx="80962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  <a:latin typeface="Times New Roman" pitchFamily="16" charset="0"/>
              </a:rPr>
              <a:t>Root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1376363" y="3127375"/>
            <a:ext cx="381000" cy="533400"/>
          </a:xfrm>
          <a:prstGeom prst="rect">
            <a:avLst/>
          </a:prstGeom>
          <a:solidFill>
            <a:srgbClr val="99CC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690563" y="3355975"/>
            <a:ext cx="6858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690563" y="2365375"/>
            <a:ext cx="1588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57200" y="1981200"/>
            <a:ext cx="809626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  <a:latin typeface="Times New Roman" pitchFamily="16" charset="0"/>
              </a:rPr>
              <a:t>Root</a:t>
            </a:r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3021013" y="3659188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1376363" y="4194175"/>
            <a:ext cx="381000" cy="533400"/>
          </a:xfrm>
          <a:prstGeom prst="rect">
            <a:avLst/>
          </a:prstGeom>
          <a:solidFill>
            <a:srgbClr val="99CC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 flipH="1">
            <a:off x="1755776" y="4422775"/>
            <a:ext cx="10699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1452563" y="5489575"/>
            <a:ext cx="304800" cy="3048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7" name="Oval 19"/>
          <p:cNvSpPr>
            <a:spLocks noChangeArrowheads="1"/>
          </p:cNvSpPr>
          <p:nvPr/>
        </p:nvSpPr>
        <p:spPr bwMode="auto">
          <a:xfrm>
            <a:off x="1528763" y="5565775"/>
            <a:ext cx="152400" cy="1524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 flipV="1">
            <a:off x="1604963" y="4421188"/>
            <a:ext cx="1219200" cy="12223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3814763" y="4194175"/>
            <a:ext cx="381000" cy="533400"/>
          </a:xfrm>
          <a:prstGeom prst="rect">
            <a:avLst/>
          </a:prstGeom>
          <a:solidFill>
            <a:srgbClr val="9FCAD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3657601" y="5334000"/>
            <a:ext cx="80962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  <a:latin typeface="Times New Roman" pitchFamily="16" charset="0"/>
              </a:rPr>
              <a:t>Root</a:t>
            </a:r>
          </a:p>
        </p:txBody>
      </p:sp>
      <p:sp>
        <p:nvSpPr>
          <p:cNvPr id="7191" name="Line 23"/>
          <p:cNvSpPr>
            <a:spLocks noChangeShapeType="1"/>
          </p:cNvSpPr>
          <p:nvPr/>
        </p:nvSpPr>
        <p:spPr bwMode="auto">
          <a:xfrm flipV="1">
            <a:off x="4043363" y="4725988"/>
            <a:ext cx="1588" cy="6889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92" name="Rectangle 24"/>
          <p:cNvSpPr>
            <a:spLocks noChangeArrowheads="1"/>
          </p:cNvSpPr>
          <p:nvPr/>
        </p:nvSpPr>
        <p:spPr bwMode="auto">
          <a:xfrm>
            <a:off x="4729163" y="3660775"/>
            <a:ext cx="381000" cy="533400"/>
          </a:xfrm>
          <a:prstGeom prst="rect">
            <a:avLst/>
          </a:prstGeom>
          <a:solidFill>
            <a:srgbClr val="9FCAD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7193" name="Line 25"/>
          <p:cNvSpPr>
            <a:spLocks noChangeShapeType="1"/>
          </p:cNvSpPr>
          <p:nvPr/>
        </p:nvSpPr>
        <p:spPr bwMode="auto">
          <a:xfrm>
            <a:off x="3128963" y="4727575"/>
            <a:ext cx="1588" cy="304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>
            <a:off x="3128963" y="5032375"/>
            <a:ext cx="1752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95" name="Line 27"/>
          <p:cNvSpPr>
            <a:spLocks noChangeShapeType="1"/>
          </p:cNvSpPr>
          <p:nvPr/>
        </p:nvSpPr>
        <p:spPr bwMode="auto">
          <a:xfrm flipV="1">
            <a:off x="4881563" y="4192588"/>
            <a:ext cx="1588" cy="8413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838200" y="2286000"/>
            <a:ext cx="1539875" cy="519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itchFamily="16" charset="0"/>
              </a:rPr>
              <a:t>Nursery</a:t>
            </a:r>
          </a:p>
        </p:txBody>
      </p:sp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1771651" y="5410200"/>
            <a:ext cx="114935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  <a:latin typeface="Times New Roman" pitchFamily="16" charset="0"/>
              </a:rPr>
              <a:t>Remset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 animBg="1"/>
      <p:bldP spid="7180" grpId="0" animBg="1"/>
      <p:bldP spid="7180" grpId="1" animBg="1"/>
      <p:bldP spid="7181" grpId="0" animBg="1"/>
      <p:bldP spid="7181" grpId="1" animBg="1"/>
      <p:bldP spid="7183" grpId="0" animBg="1"/>
      <p:bldP spid="7185" grpId="0" animBg="1"/>
      <p:bldP spid="7185" grpId="1" animBg="1"/>
      <p:bldP spid="7186" grpId="0" animBg="1"/>
      <p:bldP spid="7186" grpId="1" animBg="1"/>
      <p:bldP spid="7187" grpId="0" animBg="1"/>
      <p:bldP spid="7187" grpId="1" animBg="1"/>
      <p:bldP spid="7188" grpId="0" animBg="1"/>
      <p:bldP spid="7188" grpId="1" animBg="1"/>
      <p:bldP spid="7191" grpId="0" animBg="1"/>
      <p:bldP spid="7193" grpId="0" animBg="1"/>
      <p:bldP spid="7194" grpId="0" animBg="1"/>
      <p:bldP spid="719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362200" y="2898775"/>
            <a:ext cx="5715000" cy="24384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5181600" y="2898775"/>
            <a:ext cx="1588" cy="2438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590800" y="3127375"/>
            <a:ext cx="381000" cy="533400"/>
          </a:xfrm>
          <a:prstGeom prst="rect">
            <a:avLst/>
          </a:prstGeom>
          <a:solidFill>
            <a:srgbClr val="8080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90800" y="4194175"/>
            <a:ext cx="381000" cy="533400"/>
          </a:xfrm>
          <a:prstGeom prst="rect">
            <a:avLst/>
          </a:prstGeom>
          <a:solidFill>
            <a:srgbClr val="9FCAD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1400" y="3127375"/>
            <a:ext cx="381000" cy="533400"/>
          </a:xfrm>
          <a:prstGeom prst="rect">
            <a:avLst/>
          </a:prstGeom>
          <a:solidFill>
            <a:srgbClr val="9FCAD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2743200" y="2593975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379663" y="2057400"/>
            <a:ext cx="80962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  <a:latin typeface="Times New Roman" pitchFamily="16" charset="0"/>
              </a:rPr>
              <a:t>Root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2787650" y="3659188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581400" y="4194175"/>
            <a:ext cx="381000" cy="533400"/>
          </a:xfrm>
          <a:prstGeom prst="rect">
            <a:avLst/>
          </a:prstGeom>
          <a:solidFill>
            <a:srgbClr val="9FCAD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424238" y="5334000"/>
            <a:ext cx="80962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  <a:latin typeface="Times New Roman" pitchFamily="16" charset="0"/>
              </a:rPr>
              <a:t>Root</a:t>
            </a:r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V="1">
            <a:off x="3810000" y="4725988"/>
            <a:ext cx="1588" cy="6889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4495800" y="3660775"/>
            <a:ext cx="381000" cy="533400"/>
          </a:xfrm>
          <a:prstGeom prst="rect">
            <a:avLst/>
          </a:prstGeom>
          <a:solidFill>
            <a:srgbClr val="9FCAD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2895600" y="4727575"/>
            <a:ext cx="1588" cy="304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2895600" y="5032375"/>
            <a:ext cx="1752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V="1">
            <a:off x="4648200" y="4192588"/>
            <a:ext cx="1588" cy="8413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5867400" y="3127375"/>
            <a:ext cx="381000" cy="533400"/>
          </a:xfrm>
          <a:prstGeom prst="rect">
            <a:avLst/>
          </a:prstGeom>
          <a:solidFill>
            <a:srgbClr val="3366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7234238" y="2438400"/>
            <a:ext cx="80962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  <a:latin typeface="Times New Roman" pitchFamily="16" charset="0"/>
              </a:rPr>
              <a:t>Root</a:t>
            </a:r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 flipH="1">
            <a:off x="6246813" y="2822575"/>
            <a:ext cx="1374775" cy="457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 flipH="1">
            <a:off x="5637213" y="3432175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>
            <a:off x="5638800" y="3432175"/>
            <a:ext cx="1588" cy="1752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 flipH="1">
            <a:off x="2665413" y="5184775"/>
            <a:ext cx="29749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 flipV="1">
            <a:off x="2667000" y="4725988"/>
            <a:ext cx="1588" cy="4603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5867400" y="4194175"/>
            <a:ext cx="381000" cy="533400"/>
          </a:xfrm>
          <a:prstGeom prst="rect">
            <a:avLst/>
          </a:prstGeom>
          <a:solidFill>
            <a:srgbClr val="3366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5672138" y="5334000"/>
            <a:ext cx="80962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  <a:latin typeface="Times New Roman" pitchFamily="16" charset="0"/>
              </a:rPr>
              <a:t>Root</a:t>
            </a:r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 flipV="1">
            <a:off x="6096000" y="4725988"/>
            <a:ext cx="1588" cy="6889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19" name="Rectangle 27"/>
          <p:cNvSpPr>
            <a:spLocks noChangeArrowheads="1"/>
          </p:cNvSpPr>
          <p:nvPr/>
        </p:nvSpPr>
        <p:spPr bwMode="auto">
          <a:xfrm>
            <a:off x="7086600" y="3127375"/>
            <a:ext cx="381000" cy="533400"/>
          </a:xfrm>
          <a:prstGeom prst="rect">
            <a:avLst/>
          </a:prstGeom>
          <a:solidFill>
            <a:srgbClr val="3366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6248400" y="3432175"/>
            <a:ext cx="838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>
            <a:off x="7239000" y="3660775"/>
            <a:ext cx="1588" cy="304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 flipH="1">
            <a:off x="4875213" y="3965575"/>
            <a:ext cx="23653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auto">
          <a:xfrm>
            <a:off x="7086600" y="4194175"/>
            <a:ext cx="381000" cy="533400"/>
          </a:xfrm>
          <a:prstGeom prst="rect">
            <a:avLst/>
          </a:prstGeom>
          <a:solidFill>
            <a:srgbClr val="3366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8224" name="Line 32"/>
          <p:cNvSpPr>
            <a:spLocks noChangeShapeType="1"/>
          </p:cNvSpPr>
          <p:nvPr/>
        </p:nvSpPr>
        <p:spPr bwMode="auto">
          <a:xfrm>
            <a:off x="7315200" y="3660775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25" name="Rectangle 33"/>
          <p:cNvSpPr>
            <a:spLocks noChangeArrowheads="1"/>
          </p:cNvSpPr>
          <p:nvPr/>
        </p:nvSpPr>
        <p:spPr bwMode="auto">
          <a:xfrm>
            <a:off x="914400" y="2898775"/>
            <a:ext cx="914400" cy="24384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3914775" y="2286000"/>
            <a:ext cx="2562225" cy="519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itchFamily="16" charset="0"/>
              </a:rPr>
              <a:t>Old Generation</a:t>
            </a: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609600" y="2286000"/>
            <a:ext cx="1539875" cy="519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itchFamily="16" charset="0"/>
              </a:rPr>
              <a:t>Nursery</a:t>
            </a:r>
          </a:p>
        </p:txBody>
      </p:sp>
      <p:sp>
        <p:nvSpPr>
          <p:cNvPr id="38" name="Rectangle 1"/>
          <p:cNvSpPr>
            <a:spLocks noGrp="1" noChangeArrowheads="1"/>
          </p:cNvSpPr>
          <p:nvPr>
            <p:ph type="title"/>
          </p:nvPr>
        </p:nvSpPr>
        <p:spPr>
          <a:xfrm>
            <a:off x="790575" y="431800"/>
            <a:ext cx="7562850" cy="685800"/>
          </a:xfrm>
          <a:ln/>
        </p:spPr>
        <p:txBody>
          <a:bodyPr lIns="91440" tIns="45720" rIns="91440" bIns="45720" anchor="b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Generational Copying Collection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28" dur="500" fill="hold" masterRel="sameClick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80"/>
                                      </p:to>
                                    </p:animClr>
                                    <p:set>
                                      <p:cBhvr additive="repl">
                                        <p:cTn id="29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47" dur="500" fill="hold" masterRel="sameClick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80"/>
                                      </p:to>
                                    </p:animClr>
                                    <p:set>
                                      <p:cBhvr additive="repl">
                                        <p:cTn id="48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72" dur="500" fill="hold" masterRel="sameClick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80"/>
                                      </p:to>
                                    </p:animClr>
                                    <p:set>
                                      <p:cBhvr additive="repl">
                                        <p:cTn id="73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 animBg="1"/>
      <p:bldP spid="8201" grpId="0" animBg="1"/>
      <p:bldP spid="8204" grpId="0" animBg="1"/>
      <p:bldP spid="8206" grpId="0" animBg="1"/>
      <p:bldP spid="8207" grpId="0" animBg="1"/>
      <p:bldP spid="8208" grpId="0" animBg="1"/>
      <p:bldP spid="8211" grpId="0" animBg="1"/>
      <p:bldP spid="8212" grpId="0" animBg="1"/>
      <p:bldP spid="8212" grpId="1" animBg="1"/>
      <p:bldP spid="8213" grpId="0" animBg="1"/>
      <p:bldP spid="8213" grpId="1" animBg="1"/>
      <p:bldP spid="8214" grpId="0" animBg="1"/>
      <p:bldP spid="8214" grpId="1" animBg="1"/>
      <p:bldP spid="8215" grpId="0" animBg="1"/>
      <p:bldP spid="8215" grpId="1" animBg="1"/>
      <p:bldP spid="8218" grpId="0" animBg="1"/>
      <p:bldP spid="8220" grpId="0" animBg="1"/>
      <p:bldP spid="8221" grpId="0" animBg="1"/>
      <p:bldP spid="8221" grpId="1" animBg="1"/>
      <p:bldP spid="8222" grpId="0" animBg="1"/>
      <p:bldP spid="8222" grpId="1" animBg="1"/>
      <p:bldP spid="82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Mark Copy (MC)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Extends Generational Copying Collector</a:t>
            </a:r>
          </a:p>
          <a:p>
            <a:pPr>
              <a:buFont typeface="Arial"/>
              <a:buChar char="•"/>
            </a:pPr>
            <a:r>
              <a:rPr lang="en-US" dirty="0" smtClean="0"/>
              <a:t>Old generation: A number of equal size </a:t>
            </a:r>
            <a:r>
              <a:rPr lang="en-US" dirty="0" err="1" smtClean="0"/>
              <a:t>subregions</a:t>
            </a:r>
            <a:r>
              <a:rPr lang="en-US" dirty="0" smtClean="0"/>
              <a:t> called </a:t>
            </a:r>
            <a:r>
              <a:rPr lang="en-US" i="1" dirty="0" smtClean="0"/>
              <a:t>windows</a:t>
            </a:r>
          </a:p>
          <a:p>
            <a:pPr>
              <a:buFont typeface="Arial"/>
              <a:buChar char="•"/>
            </a:pPr>
            <a:r>
              <a:rPr lang="en-US" dirty="0" smtClean="0"/>
              <a:t>Start MC when we have 1 full window left of space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1463"/>
            <a:ext cx="8229600" cy="1147762"/>
          </a:xfrm>
          <a:ln/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MC</a:t>
            </a:r>
            <a:r>
              <a:rPr lang="en-US" baseline="30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– Mark Phase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295400"/>
            <a:ext cx="5229225" cy="2747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4044220"/>
            <a:ext cx="5227638" cy="27375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6219" y="1828800"/>
            <a:ext cx="6854781" cy="3822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57200" y="271463"/>
            <a:ext cx="8229600" cy="1147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400" b="1" dirty="0">
                <a:solidFill>
                  <a:srgbClr val="000000"/>
                </a:solidFill>
                <a:latin typeface="Calibri"/>
                <a:cs typeface="Calibri"/>
              </a:rPr>
              <a:t>MC</a:t>
            </a:r>
            <a:r>
              <a:rPr lang="en-US" sz="3400" b="1" baseline="30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3400" b="1" dirty="0">
                <a:solidFill>
                  <a:srgbClr val="000000"/>
                </a:solidFill>
                <a:latin typeface="Calibri"/>
                <a:cs typeface="Calibri"/>
              </a:rPr>
              <a:t>– Mark Phase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1463"/>
            <a:ext cx="8229600" cy="1147762"/>
          </a:xfrm>
          <a:ln/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MC-Copy Phase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87537" y="4032375"/>
            <a:ext cx="5275263" cy="2825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87537" y="1371600"/>
            <a:ext cx="5275263" cy="2665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3067</TotalTime>
  <Words>1147</Words>
  <Application>Microsoft Macintosh PowerPoint</Application>
  <PresentationFormat>On-screen Show (4:3)</PresentationFormat>
  <Paragraphs>352</Paragraphs>
  <Slides>35</Slides>
  <Notes>29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Office Theme</vt:lpstr>
      <vt:lpstr>Excel.Sheet.8</vt:lpstr>
      <vt:lpstr>MC2: High Performance GC for Memory-Constrained Environments</vt:lpstr>
      <vt:lpstr>Motivation</vt:lpstr>
      <vt:lpstr>Review: Generational Collection</vt:lpstr>
      <vt:lpstr>Generational Copying Collection</vt:lpstr>
      <vt:lpstr>Generational Copying Collection</vt:lpstr>
      <vt:lpstr>Mark Copy (MC)</vt:lpstr>
      <vt:lpstr>MC – Mark Phase</vt:lpstr>
      <vt:lpstr>Slide 8</vt:lpstr>
      <vt:lpstr>MC-Copy Phase</vt:lpstr>
      <vt:lpstr>Why not Mark-Copy?</vt:lpstr>
      <vt:lpstr>MC2</vt:lpstr>
      <vt:lpstr>MC2 – Mark Phase</vt:lpstr>
      <vt:lpstr>MC2 Example – Mark Phase</vt:lpstr>
      <vt:lpstr>MC2 Example – Mark Phase</vt:lpstr>
      <vt:lpstr>MC2 Example – Mark Phase</vt:lpstr>
      <vt:lpstr>MC2 Example – Mark Phase</vt:lpstr>
      <vt:lpstr>Slide 17</vt:lpstr>
      <vt:lpstr>Handling marking error</vt:lpstr>
      <vt:lpstr>MC2 – Copy Phase</vt:lpstr>
      <vt:lpstr>Slide 20</vt:lpstr>
      <vt:lpstr>Slide 21</vt:lpstr>
      <vt:lpstr>Slide 22</vt:lpstr>
      <vt:lpstr>Slide 23</vt:lpstr>
      <vt:lpstr>Slide 24</vt:lpstr>
      <vt:lpstr>MC2 Details </vt:lpstr>
      <vt:lpstr>Handling large remembered sets</vt:lpstr>
      <vt:lpstr>Handling large remembered sets</vt:lpstr>
      <vt:lpstr>Handling large remembered sets</vt:lpstr>
      <vt:lpstr>Handling popular objects</vt:lpstr>
      <vt:lpstr>Handling popular objects</vt:lpstr>
      <vt:lpstr>Experimental Results</vt:lpstr>
      <vt:lpstr>Results Summary</vt:lpstr>
      <vt:lpstr>Discussion</vt:lpstr>
      <vt:lpstr>Slide 34</vt:lpstr>
      <vt:lpstr>Max. Pause Time relative to MC2  (Heap Size = 1.8x max. live size)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MC2: High Performance GC for Memory-Constrained Environments</dc:title>
  <dc:creator>Narendran Sachindran</dc:creator>
  <cp:lastModifiedBy>Ivan Jibaja</cp:lastModifiedBy>
  <cp:revision>685</cp:revision>
  <cp:lastPrinted>1601-01-01T00:00:00Z</cp:lastPrinted>
  <dcterms:created xsi:type="dcterms:W3CDTF">2011-02-23T18:07:03Z</dcterms:created>
  <dcterms:modified xsi:type="dcterms:W3CDTF">2011-02-23T18:08:24Z</dcterms:modified>
</cp:coreProperties>
</file>