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6" r:id="rId2"/>
    <p:sldId id="257" r:id="rId3"/>
    <p:sldId id="258" r:id="rId4"/>
    <p:sldId id="260" r:id="rId5"/>
    <p:sldId id="264" r:id="rId6"/>
    <p:sldId id="261" r:id="rId7"/>
    <p:sldId id="265" r:id="rId8"/>
    <p:sldId id="270" r:id="rId9"/>
    <p:sldId id="269" r:id="rId10"/>
    <p:sldId id="275" r:id="rId11"/>
    <p:sldId id="268" r:id="rId12"/>
    <p:sldId id="267" r:id="rId13"/>
    <p:sldId id="266" r:id="rId14"/>
    <p:sldId id="271" r:id="rId15"/>
    <p:sldId id="273" r:id="rId16"/>
    <p:sldId id="274" r:id="rId17"/>
    <p:sldId id="272" r:id="rId18"/>
    <p:sldId id="262" r:id="rId19"/>
    <p:sldId id="263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5" d="100"/>
          <a:sy n="115" d="100"/>
        </p:scale>
        <p:origin x="-151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AEE788-7311-41CC-9D5C-0D05FB7FBE6A}" type="datetimeFigureOut">
              <a:rPr lang="en-US" smtClean="0"/>
              <a:pPr/>
              <a:t>2/2/2011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AB04B49-5126-42F6-B732-67CEE89FEEE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45655-63AC-4D25-8127-EA83B1D364DC}" type="datetime1">
              <a:rPr lang="en-US" smtClean="0"/>
              <a:pPr/>
              <a:t>2/2/2011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Mrinal Deo - CS 395T - Spring 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E913B-2DF9-4BCA-9B9C-D4719D2C14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124F6-E1AD-4677-BC25-BF8E240EEE54}" type="datetime1">
              <a:rPr lang="en-US" smtClean="0"/>
              <a:pPr/>
              <a:t>2/2/2011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Mrinal Deo - CS 395T - Spring 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E913B-2DF9-4BCA-9B9C-D4719D2C14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F1726-0C9D-4447-B293-D3D1525B0674}" type="datetime1">
              <a:rPr lang="en-US" smtClean="0"/>
              <a:pPr/>
              <a:t>2/2/2011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Mrinal Deo - CS 395T - Spring 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E913B-2DF9-4BCA-9B9C-D4719D2C14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C1904-4036-4342-92E3-9CFCD0D13B15}" type="datetime1">
              <a:rPr lang="en-US" smtClean="0"/>
              <a:pPr/>
              <a:t>2/2/2011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Mrinal Deo - CS 395T - Spring 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E913B-2DF9-4BCA-9B9C-D4719D2C14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C6897-961F-4BA5-8E2D-CE18A05B4BC3}" type="datetime1">
              <a:rPr lang="en-US" smtClean="0"/>
              <a:pPr/>
              <a:t>2/2/2011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Mrinal Deo - CS 395T - Spring 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E913B-2DF9-4BCA-9B9C-D4719D2C14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BF7B0D-6B6A-42F5-9A92-24840C443831}" type="datetime1">
              <a:rPr lang="en-US" smtClean="0"/>
              <a:pPr/>
              <a:t>2/2/2011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Mrinal Deo - CS 395T - Spring 2011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E913B-2DF9-4BCA-9B9C-D4719D2C14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409BB-CD82-481E-BD42-ADB517B92323}" type="datetime1">
              <a:rPr lang="en-US" smtClean="0"/>
              <a:pPr/>
              <a:t>2/2/2011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Mrinal Deo - CS 395T - Spring 2011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E913B-2DF9-4BCA-9B9C-D4719D2C14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CD3AC-3CC7-41E7-8A87-8D9208AD743C}" type="datetime1">
              <a:rPr lang="en-US" smtClean="0"/>
              <a:pPr/>
              <a:t>2/2/2011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Mrinal Deo - CS 395T - Spring 2011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E913B-2DF9-4BCA-9B9C-D4719D2C14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53E50-6E9E-42CF-9F0C-518B6CD9D99F}" type="datetime1">
              <a:rPr lang="en-US" smtClean="0"/>
              <a:pPr/>
              <a:t>2/2/2011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Mrinal Deo - CS 395T - Spring 2011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E913B-2DF9-4BCA-9B9C-D4719D2C14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FA3BA-A369-4045-9BC6-6FBB12E68BE3}" type="datetime1">
              <a:rPr lang="en-US" smtClean="0"/>
              <a:pPr/>
              <a:t>2/2/2011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Mrinal Deo - CS 395T - Spring 2011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E913B-2DF9-4BCA-9B9C-D4719D2C14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EEC33-AE1C-4F80-84BE-BF5190648208}" type="datetime1">
              <a:rPr lang="en-US" smtClean="0"/>
              <a:pPr/>
              <a:t>2/2/2011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Mrinal Deo - CS 395T - Spring 2011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E913B-2DF9-4BCA-9B9C-D4719D2C14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0CA96E-1B20-4B6D-88BE-0A7B2C29E34F}" type="datetime1">
              <a:rPr lang="en-US" smtClean="0"/>
              <a:pPr/>
              <a:t>2/2/2011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DE" smtClean="0"/>
              <a:t>Mrinal Deo - CS 395T - Spring 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CE913B-2DF9-4BCA-9B9C-D4719D2C14C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Comparison of Compacting Algorithms for Garbage Collection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685800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/>
              <a:t>Mrinal Deo</a:t>
            </a:r>
          </a:p>
          <a:p>
            <a:r>
              <a:rPr lang="en-US" dirty="0" smtClean="0"/>
              <a:t>CS395T – Spring 2011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E913B-2DF9-4BCA-9B9C-D4719D2C14C6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315200" cy="715962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Threading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Mrinal Deo - CS 395T - Spring 2011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E913B-2DF9-4BCA-9B9C-D4719D2C14C6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752600" y="1371600"/>
            <a:ext cx="9144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3505200" y="1295400"/>
            <a:ext cx="9144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5105400" y="1219200"/>
            <a:ext cx="9144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3505200" y="2895600"/>
            <a:ext cx="9144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 (data)</a:t>
            </a:r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676400" y="4267200"/>
            <a:ext cx="9144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>
            <a:off x="3200400" y="4267200"/>
            <a:ext cx="9144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18" name="Rectangle 17"/>
          <p:cNvSpPr/>
          <p:nvPr/>
        </p:nvSpPr>
        <p:spPr>
          <a:xfrm>
            <a:off x="4876800" y="4267200"/>
            <a:ext cx="9144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</a:t>
            </a:r>
            <a:endParaRPr lang="en-US" dirty="0"/>
          </a:p>
        </p:txBody>
      </p:sp>
      <p:cxnSp>
        <p:nvCxnSpPr>
          <p:cNvPr id="20" name="Straight Arrow Connector 19"/>
          <p:cNvCxnSpPr/>
          <p:nvPr/>
        </p:nvCxnSpPr>
        <p:spPr>
          <a:xfrm rot="10800000">
            <a:off x="1066800" y="4724400"/>
            <a:ext cx="5334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20"/>
          <p:cNvSpPr/>
          <p:nvPr/>
        </p:nvSpPr>
        <p:spPr>
          <a:xfrm>
            <a:off x="533400" y="4648200"/>
            <a:ext cx="533400" cy="2286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data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3352800" y="5486400"/>
            <a:ext cx="9144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</a:t>
            </a:r>
            <a:endParaRPr lang="en-US" dirty="0"/>
          </a:p>
        </p:txBody>
      </p:sp>
      <p:cxnSp>
        <p:nvCxnSpPr>
          <p:cNvPr id="24" name="Straight Arrow Connector 23"/>
          <p:cNvCxnSpPr>
            <a:stCxn id="22" idx="3"/>
          </p:cNvCxnSpPr>
          <p:nvPr/>
        </p:nvCxnSpPr>
        <p:spPr>
          <a:xfrm>
            <a:off x="4267200" y="5943600"/>
            <a:ext cx="9906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 rot="5400000" flipH="1" flipV="1">
            <a:off x="4914900" y="5600700"/>
            <a:ext cx="6858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>
            <a:stCxn id="18" idx="1"/>
            <a:endCxn id="17" idx="3"/>
          </p:cNvCxnSpPr>
          <p:nvPr/>
        </p:nvCxnSpPr>
        <p:spPr>
          <a:xfrm rot="10800000">
            <a:off x="4114800" y="4724400"/>
            <a:ext cx="7620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>
            <a:stCxn id="17" idx="1"/>
            <a:endCxn id="16" idx="3"/>
          </p:cNvCxnSpPr>
          <p:nvPr/>
        </p:nvCxnSpPr>
        <p:spPr>
          <a:xfrm rot="10800000">
            <a:off x="2590800" y="4724400"/>
            <a:ext cx="6096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>
            <a:off x="2590800" y="2286000"/>
            <a:ext cx="1066800" cy="685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stCxn id="7" idx="2"/>
            <a:endCxn id="9" idx="0"/>
          </p:cNvCxnSpPr>
          <p:nvPr/>
        </p:nvCxnSpPr>
        <p:spPr>
          <a:xfrm rot="5400000">
            <a:off x="3619500" y="2552700"/>
            <a:ext cx="6858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 rot="10800000" flipV="1">
            <a:off x="4419600" y="2133600"/>
            <a:ext cx="838200" cy="685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Morris Algorithm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3 passes – 1 forward 2 backward</a:t>
            </a:r>
          </a:p>
          <a:p>
            <a:r>
              <a:rPr lang="en-US" dirty="0" smtClean="0"/>
              <a:t>2 tag bits per field</a:t>
            </a:r>
          </a:p>
          <a:p>
            <a:pPr lvl="1"/>
            <a:r>
              <a:rPr lang="en-US" dirty="0" smtClean="0"/>
              <a:t> </a:t>
            </a:r>
            <a:r>
              <a:rPr lang="en-US" dirty="0" smtClean="0"/>
              <a:t>0 inactive</a:t>
            </a:r>
          </a:p>
          <a:p>
            <a:pPr lvl="1"/>
            <a:r>
              <a:rPr lang="en-US" dirty="0" smtClean="0"/>
              <a:t>1 pointer</a:t>
            </a:r>
          </a:p>
          <a:p>
            <a:pPr lvl="1"/>
            <a:r>
              <a:rPr lang="en-US" dirty="0" smtClean="0"/>
              <a:t>Swapped pointer</a:t>
            </a:r>
          </a:p>
          <a:p>
            <a:pPr lvl="1"/>
            <a:r>
              <a:rPr lang="en-US" dirty="0" smtClean="0"/>
              <a:t>Non pointer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Mrinal Deo - CS 395T - Spring 2011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E913B-2DF9-4BCA-9B9C-D4719D2C14C6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Morris Algorithm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Mrinal Deo - CS 395T - Spring 2011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E913B-2DF9-4BCA-9B9C-D4719D2C14C6}" type="slidenum">
              <a:rPr lang="en-US" smtClean="0"/>
              <a:pPr/>
              <a:t>12</a:t>
            </a:fld>
            <a:endParaRPr lang="en-US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" y="1600200"/>
            <a:ext cx="68580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Jonker’s Algorithm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Based on the same principle as Morris </a:t>
            </a:r>
            <a:r>
              <a:rPr lang="en-US" dirty="0" err="1" smtClean="0"/>
              <a:t>i.e</a:t>
            </a:r>
            <a:r>
              <a:rPr lang="en-US" dirty="0" smtClean="0"/>
              <a:t> threading.</a:t>
            </a:r>
          </a:p>
          <a:p>
            <a:r>
              <a:rPr lang="en-US" dirty="0" smtClean="0"/>
              <a:t>Require only 1 tag bit.</a:t>
            </a:r>
          </a:p>
          <a:p>
            <a:r>
              <a:rPr lang="en-US" dirty="0" smtClean="0"/>
              <a:t>2 passes – both in forward direction</a:t>
            </a:r>
          </a:p>
          <a:p>
            <a:r>
              <a:rPr lang="en-US" dirty="0" smtClean="0"/>
              <a:t>Pointers can ONLY point to the head of a cell.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Mrinal Deo - CS 395T - Spring 2011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E913B-2DF9-4BCA-9B9C-D4719D2C14C6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Jonker’s Algorithm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Mrinal Deo - CS 395T - Spring 2011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E913B-2DF9-4BCA-9B9C-D4719D2C14C6}" type="slidenum">
              <a:rPr lang="en-US" smtClean="0"/>
              <a:pPr/>
              <a:t>14</a:t>
            </a:fld>
            <a:endParaRPr lang="en-US"/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66800" y="1143000"/>
            <a:ext cx="7162800" cy="4983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Time-Formulas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Create optimized versions of each algorithm</a:t>
            </a:r>
          </a:p>
          <a:p>
            <a:r>
              <a:rPr lang="en-US" dirty="0" smtClean="0"/>
              <a:t>Describe </a:t>
            </a:r>
            <a:r>
              <a:rPr lang="en-US" dirty="0" smtClean="0"/>
              <a:t>each procedure with a formula </a:t>
            </a:r>
            <a:r>
              <a:rPr lang="en-US" dirty="0" smtClean="0"/>
              <a:t>from the</a:t>
            </a:r>
            <a:r>
              <a:rPr lang="en-US" dirty="0" smtClean="0"/>
              <a:t> type and number of operations performed</a:t>
            </a:r>
            <a:r>
              <a:rPr lang="en-US" dirty="0" smtClean="0"/>
              <a:t> </a:t>
            </a:r>
            <a:endParaRPr lang="en-US" dirty="0" smtClean="0"/>
          </a:p>
          <a:p>
            <a:r>
              <a:rPr lang="en-US" dirty="0" smtClean="0"/>
              <a:t>Replace </a:t>
            </a:r>
            <a:r>
              <a:rPr lang="en-US" dirty="0" smtClean="0"/>
              <a:t>unknowns in the formula </a:t>
            </a:r>
            <a:r>
              <a:rPr lang="en-US" dirty="0" smtClean="0"/>
              <a:t>with machine specific constants, leaving the following variables:</a:t>
            </a:r>
          </a:p>
          <a:p>
            <a:pPr lvl="1">
              <a:buNone/>
            </a:pPr>
            <a:r>
              <a:rPr lang="en-US" dirty="0" smtClean="0"/>
              <a:t>– </a:t>
            </a:r>
            <a:r>
              <a:rPr lang="en-US" dirty="0" smtClean="0"/>
              <a:t>α: Marked cell ratio (NMC/NC)</a:t>
            </a:r>
          </a:p>
          <a:p>
            <a:pPr lvl="1">
              <a:buNone/>
            </a:pPr>
            <a:r>
              <a:rPr lang="en-US" dirty="0" smtClean="0"/>
              <a:t>– β: Live pointer ratio (NAP-1)/(NPC*NMC)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Mrinal Deo - CS 395T - Spring 2011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E913B-2DF9-4BCA-9B9C-D4719D2C14C6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8229600" cy="792162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Results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Mrinal Deo - CS 395T - Spring 2011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E913B-2DF9-4BCA-9B9C-D4719D2C14C6}" type="slidenum">
              <a:rPr lang="en-US" smtClean="0"/>
              <a:pPr/>
              <a:t>16</a:t>
            </a:fld>
            <a:endParaRPr lang="en-US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1371600"/>
            <a:ext cx="41148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0" y="1447800"/>
            <a:ext cx="417195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Discussion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/>
          <a:lstStyle/>
          <a:p>
            <a:r>
              <a:rPr lang="en-US" dirty="0" smtClean="0"/>
              <a:t>Applicability of these algorithms to current Multicore Architectures.</a:t>
            </a:r>
          </a:p>
          <a:p>
            <a:r>
              <a:rPr lang="en-US" dirty="0" smtClean="0"/>
              <a:t>Performance of these Algorithms on modern workloads.</a:t>
            </a:r>
          </a:p>
          <a:p>
            <a:r>
              <a:rPr lang="en-US" dirty="0" smtClean="0"/>
              <a:t>Traversing heap objects in increasing order of their address – lower to higher. Does this put any kind of constraints on PL design?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Mrinal Deo - CS 395T - Spring 2011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E913B-2DF9-4BCA-9B9C-D4719D2C14C6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Backup Slides.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Mrinal Deo - CS 395T - Spring 2011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E913B-2DF9-4BCA-9B9C-D4719D2C14C6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Requirements of each Algorithm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Mrinal Deo - CS 395T - Spring 2011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E913B-2DF9-4BCA-9B9C-D4719D2C14C6}" type="slidenum">
              <a:rPr lang="en-US" smtClean="0"/>
              <a:pPr/>
              <a:t>19</a:t>
            </a:fld>
            <a:endParaRPr lang="en-US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1798552"/>
            <a:ext cx="8229600" cy="41292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52400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Recap 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914400"/>
            <a:ext cx="4038600" cy="4906963"/>
          </a:xfrm>
        </p:spPr>
        <p:txBody>
          <a:bodyPr/>
          <a:lstStyle/>
          <a:p>
            <a:r>
              <a:rPr lang="en-US" dirty="0" smtClean="0"/>
              <a:t>Mark Sweep</a:t>
            </a:r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Pros</a:t>
            </a:r>
          </a:p>
          <a:p>
            <a:pPr lvl="2"/>
            <a:r>
              <a:rPr lang="en-US" dirty="0" smtClean="0"/>
              <a:t>We use the entire heap</a:t>
            </a:r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Cons</a:t>
            </a:r>
          </a:p>
          <a:p>
            <a:pPr lvl="2"/>
            <a:r>
              <a:rPr lang="en-US" dirty="0" smtClean="0"/>
              <a:t>The heap gets fragmented over time</a:t>
            </a:r>
          </a:p>
          <a:p>
            <a:pPr lvl="2"/>
            <a:endParaRPr lang="en-US" dirty="0" smtClean="0"/>
          </a:p>
          <a:p>
            <a:pPr lvl="2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E913B-2DF9-4BCA-9B9C-D4719D2C14C6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Mrinal Deo - CS 395T - Spring 2011</a:t>
            </a:r>
            <a:endParaRPr lang="en-US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4800600" y="838200"/>
            <a:ext cx="4038600" cy="4906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Copying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Pros</a:t>
            </a:r>
          </a:p>
          <a:p>
            <a:pPr marL="1143000" marR="0" lvl="2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Heap is </a:t>
            </a:r>
            <a:r>
              <a:rPr lang="en-US" sz="2400" dirty="0" smtClean="0"/>
              <a:t>rearranged by copying into one large chunk.</a:t>
            </a:r>
          </a:p>
          <a:p>
            <a:pPr marL="1143000" marR="0" lvl="2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Better</a:t>
            </a:r>
            <a:r>
              <a:rPr kumimoji="0" lang="en-US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locality</a:t>
            </a:r>
          </a:p>
          <a:p>
            <a:pPr marL="1143000" marR="0" lvl="2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2400" baseline="0" dirty="0" smtClean="0"/>
              <a:t>No</a:t>
            </a:r>
            <a:r>
              <a:rPr lang="en-US" sz="2400" dirty="0" smtClean="0"/>
              <a:t> fragmentation i.e. speedier allocation.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Cons</a:t>
            </a:r>
          </a:p>
          <a:p>
            <a:pPr marL="1143000" marR="0" lvl="2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We use only </a:t>
            </a:r>
            <a:r>
              <a:rPr kumimoji="0" lang="en-US" sz="2400" b="0" i="1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half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of the heap.</a:t>
            </a:r>
          </a:p>
          <a:p>
            <a:pPr marL="1143000" marR="0" lvl="2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57200" y="5943600"/>
            <a:ext cx="8305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Introduce – Mark-Compact . Bring to </a:t>
            </a:r>
            <a:r>
              <a:rPr lang="en-US" sz="2000" dirty="0" smtClean="0">
                <a:solidFill>
                  <a:srgbClr val="FF0000"/>
                </a:solidFill>
              </a:rPr>
              <a:t>benefits of Copying to Mark Sweep</a:t>
            </a:r>
            <a:endParaRPr lang="en-US" sz="2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Algorithms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/>
              <a:t>Classical</a:t>
            </a:r>
          </a:p>
          <a:p>
            <a:pPr>
              <a:buNone/>
            </a:pPr>
            <a:r>
              <a:rPr lang="en-US" dirty="0" smtClean="0"/>
              <a:t>     – </a:t>
            </a:r>
            <a:r>
              <a:rPr lang="en-US" dirty="0"/>
              <a:t>Lisp 2</a:t>
            </a:r>
          </a:p>
          <a:p>
            <a:pPr lvl="2">
              <a:buNone/>
            </a:pPr>
            <a:r>
              <a:rPr lang="en-US" dirty="0"/>
              <a:t>• D.E. Knuth, 1973</a:t>
            </a:r>
          </a:p>
          <a:p>
            <a:pPr lvl="1">
              <a:buNone/>
            </a:pPr>
            <a:r>
              <a:rPr lang="en-US" dirty="0"/>
              <a:t>– Table Compactor</a:t>
            </a:r>
          </a:p>
          <a:p>
            <a:pPr lvl="2">
              <a:buNone/>
            </a:pPr>
            <a:r>
              <a:rPr lang="en-US" dirty="0"/>
              <a:t>• Modified algorithm based on Waite and Haddon, 1967</a:t>
            </a:r>
          </a:p>
          <a:p>
            <a:pPr>
              <a:buNone/>
            </a:pPr>
            <a:r>
              <a:rPr lang="en-US" dirty="0" smtClean="0"/>
              <a:t>Modern </a:t>
            </a:r>
            <a:r>
              <a:rPr lang="en-US" dirty="0"/>
              <a:t>(at the time)</a:t>
            </a:r>
          </a:p>
          <a:p>
            <a:pPr lvl="1">
              <a:buNone/>
            </a:pPr>
            <a:r>
              <a:rPr lang="en-US" dirty="0"/>
              <a:t>– Morris’ algorithm, 1978</a:t>
            </a:r>
          </a:p>
          <a:p>
            <a:pPr lvl="1">
              <a:buNone/>
            </a:pPr>
            <a:r>
              <a:rPr lang="en-US" dirty="0"/>
              <a:t>– </a:t>
            </a:r>
            <a:r>
              <a:rPr lang="en-US" dirty="0" err="1"/>
              <a:t>Jonkers</a:t>
            </a:r>
            <a:r>
              <a:rPr lang="en-US" dirty="0"/>
              <a:t>’ algorithm, 1979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Mrinal Deo - CS 395T - Spring 2011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E913B-2DF9-4BCA-9B9C-D4719D2C14C6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Layout of a Cell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Mrinal Deo - CS 395T - Spring 2011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E913B-2DF9-4BCA-9B9C-D4719D2C14C6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1030" name="Picture 6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9200" y="1600200"/>
            <a:ext cx="6098391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Lisp 2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Requires additional space in each cell for </a:t>
            </a:r>
            <a:r>
              <a:rPr lang="en-US" dirty="0" smtClean="0"/>
              <a:t>a pointer</a:t>
            </a:r>
          </a:p>
          <a:p>
            <a:r>
              <a:rPr lang="en-US" dirty="0" smtClean="0"/>
              <a:t>Compaction phase is done in 3 </a:t>
            </a:r>
            <a:r>
              <a:rPr lang="en-US" dirty="0"/>
              <a:t>passes: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Start traversing the </a:t>
            </a:r>
            <a:r>
              <a:rPr lang="en-US" dirty="0" smtClean="0"/>
              <a:t>cells – sorted in terms of their address</a:t>
            </a:r>
          </a:p>
          <a:p>
            <a:pPr marL="1371600" lvl="2" indent="-457200"/>
            <a:r>
              <a:rPr lang="en-US" sz="2000" dirty="0" smtClean="0"/>
              <a:t>Compute </a:t>
            </a:r>
            <a:r>
              <a:rPr lang="en-US" sz="2000" dirty="0"/>
              <a:t>new address of each active </a:t>
            </a:r>
            <a:r>
              <a:rPr lang="en-US" sz="2000" dirty="0" smtClean="0"/>
              <a:t>cell</a:t>
            </a:r>
          </a:p>
          <a:p>
            <a:pPr marL="1371600" lvl="2" indent="-457200"/>
            <a:r>
              <a:rPr lang="en-US" sz="2000" dirty="0" smtClean="0"/>
              <a:t>@start </a:t>
            </a:r>
            <a:r>
              <a:rPr lang="en-US" sz="2000" dirty="0" err="1" smtClean="0"/>
              <a:t>free_ptr</a:t>
            </a:r>
            <a:r>
              <a:rPr lang="en-US" sz="2000" dirty="0" smtClean="0"/>
              <a:t> = 0; </a:t>
            </a:r>
            <a:r>
              <a:rPr lang="en-US" sz="2000" dirty="0" err="1" smtClean="0"/>
              <a:t>free_ptr</a:t>
            </a:r>
            <a:r>
              <a:rPr lang="en-US" sz="2000" dirty="0" smtClean="0"/>
              <a:t> += </a:t>
            </a:r>
            <a:r>
              <a:rPr lang="en-US" sz="2000" dirty="0" err="1" smtClean="0"/>
              <a:t>free_ptr</a:t>
            </a:r>
            <a:r>
              <a:rPr lang="en-US" sz="2000" dirty="0" smtClean="0"/>
              <a:t> + size of live cell</a:t>
            </a:r>
            <a:endParaRPr lang="en-US" sz="2000" dirty="0"/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Update </a:t>
            </a:r>
            <a:r>
              <a:rPr lang="en-US" dirty="0"/>
              <a:t>pointer fields of each active cell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i="1" u="sng" dirty="0" smtClean="0"/>
              <a:t>Sliding Compactor </a:t>
            </a:r>
            <a:r>
              <a:rPr lang="en-US" dirty="0" smtClean="0"/>
              <a:t>- Relocate </a:t>
            </a:r>
            <a:r>
              <a:rPr lang="en-US" dirty="0"/>
              <a:t>active </a:t>
            </a:r>
            <a:r>
              <a:rPr lang="en-US" dirty="0" smtClean="0"/>
              <a:t>cells to one end of the heap.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Mrinal Deo - CS 395T - Spring 2011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E913B-2DF9-4BCA-9B9C-D4719D2C14C6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Lisp 2 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Mrinal Deo - CS 395T - Spring 2011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E913B-2DF9-4BCA-9B9C-D4719D2C14C6}" type="slidenum">
              <a:rPr lang="en-US" smtClean="0"/>
              <a:pPr/>
              <a:t>6</a:t>
            </a:fld>
            <a:endParaRPr lang="en-US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66800" y="1066800"/>
            <a:ext cx="6433361" cy="53929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Table Compactor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Uses the same basic idea as the Lisp 2.</a:t>
            </a:r>
          </a:p>
          <a:p>
            <a:r>
              <a:rPr lang="en-US" dirty="0" smtClean="0"/>
              <a:t>Differs in the place where we store the ‘new’ addresses of each cell.</a:t>
            </a:r>
          </a:p>
          <a:p>
            <a:r>
              <a:rPr lang="en-US" dirty="0" smtClean="0"/>
              <a:t>Uses the ‘garbage cells’ to prepare the table of relocated cells with destinations.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Mrinal Deo - CS 395T - Spring 2011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E913B-2DF9-4BCA-9B9C-D4719D2C14C6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28600"/>
            <a:ext cx="8229600" cy="838200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Table compactor Algorithm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Mrinal Deo - CS 395T - Spring 2011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E913B-2DF9-4BCA-9B9C-D4719D2C14C6}" type="slidenum">
              <a:rPr lang="en-US" smtClean="0"/>
              <a:pPr/>
              <a:t>8</a:t>
            </a:fld>
            <a:endParaRPr lang="en-US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1143000"/>
            <a:ext cx="8001000" cy="251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3733800"/>
            <a:ext cx="8077200" cy="259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44562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Table Allocator </a:t>
            </a:r>
            <a:r>
              <a:rPr lang="en-US" dirty="0" err="1" smtClean="0">
                <a:solidFill>
                  <a:srgbClr val="FF0000"/>
                </a:solidFill>
              </a:rPr>
              <a:t>Contd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Mrinal Deo - CS 395T - Spring 2011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E913B-2DF9-4BCA-9B9C-D4719D2C14C6}" type="slidenum">
              <a:rPr lang="en-US" smtClean="0"/>
              <a:pPr/>
              <a:t>9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838200" y="1397000"/>
          <a:ext cx="7239000" cy="58420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723900"/>
                <a:gridCol w="723900"/>
                <a:gridCol w="723900"/>
                <a:gridCol w="723900"/>
                <a:gridCol w="723900"/>
                <a:gridCol w="723900"/>
                <a:gridCol w="723900"/>
                <a:gridCol w="723900"/>
                <a:gridCol w="723900"/>
                <a:gridCol w="723900"/>
              </a:tblGrid>
              <a:tr h="584200">
                <a:tc>
                  <a:txBody>
                    <a:bodyPr/>
                    <a:lstStyle/>
                    <a:p>
                      <a:r>
                        <a:rPr lang="en-US" sz="8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800" dirty="0" smtClean="0">
                          <a:solidFill>
                            <a:sysClr val="windowText" lastClr="000000"/>
                          </a:solidFill>
                        </a:rPr>
                        <a:t>100</a:t>
                      </a:r>
                      <a:endParaRPr lang="en-US" sz="8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 smtClean="0">
                          <a:solidFill>
                            <a:schemeClr val="tx1"/>
                          </a:solidFill>
                        </a:rPr>
                        <a:t>300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800" dirty="0" smtClean="0">
                          <a:solidFill>
                            <a:schemeClr val="tx1"/>
                          </a:solidFill>
                        </a:rPr>
                        <a:t>950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 smtClean="0">
                          <a:solidFill>
                            <a:schemeClr val="tx1"/>
                          </a:solidFill>
                        </a:rPr>
                        <a:t>1200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800" dirty="0" smtClean="0">
                          <a:solidFill>
                            <a:schemeClr val="tx1"/>
                          </a:solidFill>
                        </a:rPr>
                        <a:t>1600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838200" y="2895600"/>
          <a:ext cx="7239000" cy="58420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723900"/>
                <a:gridCol w="723900"/>
                <a:gridCol w="723900"/>
                <a:gridCol w="723900"/>
                <a:gridCol w="723900"/>
                <a:gridCol w="723900"/>
                <a:gridCol w="723900"/>
                <a:gridCol w="723900"/>
                <a:gridCol w="723900"/>
                <a:gridCol w="723900"/>
              </a:tblGrid>
              <a:tr h="584200">
                <a:tc>
                  <a:txBody>
                    <a:bodyPr/>
                    <a:lstStyle/>
                    <a:p>
                      <a:r>
                        <a:rPr lang="en-US" sz="8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 smtClean="0">
                          <a:solidFill>
                            <a:sysClr val="windowText" lastClr="000000"/>
                          </a:solidFill>
                        </a:rPr>
                        <a:t>100</a:t>
                      </a:r>
                      <a:endParaRPr lang="en-US" sz="8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 smtClean="0">
                          <a:solidFill>
                            <a:schemeClr val="tx1"/>
                          </a:solidFill>
                        </a:rPr>
                        <a:t>100,100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800" dirty="0" smtClean="0">
                          <a:solidFill>
                            <a:schemeClr val="tx1"/>
                          </a:solidFill>
                        </a:rPr>
                        <a:t>950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 smtClean="0">
                          <a:solidFill>
                            <a:schemeClr val="tx1"/>
                          </a:solidFill>
                        </a:rPr>
                        <a:t>1200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800" dirty="0" smtClean="0">
                          <a:solidFill>
                            <a:schemeClr val="tx1"/>
                          </a:solidFill>
                        </a:rPr>
                        <a:t>1600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838200" y="4343400"/>
          <a:ext cx="7239000" cy="58420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723900"/>
                <a:gridCol w="723900"/>
                <a:gridCol w="723900"/>
                <a:gridCol w="723900"/>
                <a:gridCol w="723900"/>
                <a:gridCol w="723900"/>
                <a:gridCol w="723900"/>
                <a:gridCol w="723900"/>
                <a:gridCol w="723900"/>
                <a:gridCol w="723900"/>
              </a:tblGrid>
              <a:tr h="584200">
                <a:tc>
                  <a:txBody>
                    <a:bodyPr/>
                    <a:lstStyle/>
                    <a:p>
                      <a:r>
                        <a:rPr lang="en-US" sz="8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 smtClean="0">
                          <a:solidFill>
                            <a:sysClr val="windowText" lastClr="000000"/>
                          </a:solidFill>
                        </a:rPr>
                        <a:t>100</a:t>
                      </a:r>
                      <a:endParaRPr lang="en-US" sz="8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 smtClean="0">
                          <a:solidFill>
                            <a:schemeClr val="tx1"/>
                          </a:solidFill>
                        </a:rPr>
                        <a:t>100,100</a:t>
                      </a:r>
                    </a:p>
                    <a:p>
                      <a:r>
                        <a:rPr lang="en-US" sz="800" dirty="0" smtClean="0">
                          <a:solidFill>
                            <a:schemeClr val="tx1"/>
                          </a:solidFill>
                        </a:rPr>
                        <a:t>950, 750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800" dirty="0" smtClean="0">
                          <a:solidFill>
                            <a:schemeClr val="tx1"/>
                          </a:solidFill>
                        </a:rPr>
                        <a:t>950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 smtClean="0">
                          <a:solidFill>
                            <a:schemeClr val="tx1"/>
                          </a:solidFill>
                        </a:rPr>
                        <a:t>1200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800" dirty="0" smtClean="0">
                          <a:solidFill>
                            <a:schemeClr val="tx1"/>
                          </a:solidFill>
                        </a:rPr>
                        <a:t>1600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</TotalTime>
  <Words>608</Words>
  <Application>Microsoft Office PowerPoint</Application>
  <PresentationFormat>On-screen Show (4:3)</PresentationFormat>
  <Paragraphs>135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Office Theme</vt:lpstr>
      <vt:lpstr>Comparison of Compacting Algorithms for Garbage Collection</vt:lpstr>
      <vt:lpstr>Recap </vt:lpstr>
      <vt:lpstr>Algorithms</vt:lpstr>
      <vt:lpstr>Layout of a Cell</vt:lpstr>
      <vt:lpstr>Lisp 2</vt:lpstr>
      <vt:lpstr>Lisp 2 </vt:lpstr>
      <vt:lpstr>Table Compactor</vt:lpstr>
      <vt:lpstr>Table compactor Algorithm</vt:lpstr>
      <vt:lpstr>Table Allocator Contd</vt:lpstr>
      <vt:lpstr>Threading</vt:lpstr>
      <vt:lpstr>Morris Algorithm</vt:lpstr>
      <vt:lpstr>Morris Algorithm</vt:lpstr>
      <vt:lpstr>Jonker’s Algorithm</vt:lpstr>
      <vt:lpstr>Jonker’s Algorithm</vt:lpstr>
      <vt:lpstr>Time-Formulas</vt:lpstr>
      <vt:lpstr>Results</vt:lpstr>
      <vt:lpstr>Discussion</vt:lpstr>
      <vt:lpstr>Backup Slides.</vt:lpstr>
      <vt:lpstr>Requirements of each Algorithm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Comparison of Compacting Algorithms for Garbage Collection</dc:title>
  <dc:creator>mdeo</dc:creator>
  <cp:lastModifiedBy>mdeo</cp:lastModifiedBy>
  <cp:revision>26</cp:revision>
  <dcterms:created xsi:type="dcterms:W3CDTF">2011-02-02T12:16:10Z</dcterms:created>
  <dcterms:modified xsi:type="dcterms:W3CDTF">2011-02-02T15:49:01Z</dcterms:modified>
</cp:coreProperties>
</file>