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88" autoAdjust="0"/>
  </p:normalViewPr>
  <p:slideViewPr>
    <p:cSldViewPr>
      <p:cViewPr varScale="1">
        <p:scale>
          <a:sx n="82" d="100"/>
          <a:sy n="82" d="100"/>
        </p:scale>
        <p:origin x="-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2B110-5356-446F-99B4-56CB3A09A4D2}" type="datetimeFigureOut">
              <a:rPr lang="en-US" smtClean="0"/>
              <a:t>1/20/2011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C4BD6-AEDB-4D2F-BB4D-E193749B49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SCHEME-79</a:t>
            </a:r>
            <a:r>
              <a:rPr lang="en-US" baseline="0" dirty="0" smtClean="0"/>
              <a:t> paper (1980) says reference counting is distinct from “garbage collection”. (p5, pg 8 of PDF)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don’t</a:t>
            </a:r>
            <a:r>
              <a:rPr lang="en-US" baseline="0" dirty="0" smtClean="0"/>
              <a:t> call it that…</a:t>
            </a:r>
          </a:p>
          <a:p>
            <a:r>
              <a:rPr lang="en-US" baseline="0" dirty="0" smtClean="0"/>
              <a:t>Just like RVM is Java in Java.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p192, the section</a:t>
            </a:r>
            <a:r>
              <a:rPr lang="en-US" baseline="0" dirty="0" smtClean="0"/>
              <a:t> entitled “Free-Storage List”.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According to </a:t>
            </a:r>
            <a:r>
              <a:rPr lang="en-US" baseline="0" dirty="0" err="1" smtClean="0"/>
              <a:t>Gries</a:t>
            </a:r>
            <a:r>
              <a:rPr lang="en-US" baseline="0" dirty="0" smtClean="0"/>
              <a:t>’ 1979 article in </a:t>
            </a:r>
            <a:r>
              <a:rPr lang="pt-BR" baseline="0" dirty="0" smtClean="0"/>
              <a:t>Acta Informatica</a:t>
            </a:r>
            <a:endParaRPr lang="en-US" dirty="0" smtClean="0"/>
          </a:p>
          <a:p>
            <a:r>
              <a:rPr lang="en-US" dirty="0" smtClean="0"/>
              <a:t>SCHEME-79 paper also</a:t>
            </a:r>
            <a:r>
              <a:rPr lang="en-US" baseline="0" dirty="0" smtClean="0"/>
              <a:t> gives credit to Deutsch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Wikipedia and IBM web sites</a:t>
            </a:r>
          </a:p>
          <a:p>
            <a:r>
              <a:rPr lang="en-US" dirty="0" smtClean="0"/>
              <a:t>Predecessor,</a:t>
            </a:r>
            <a:r>
              <a:rPr lang="en-US" baseline="0" dirty="0" smtClean="0"/>
              <a:t> the IBM 7090, sold for $2.9M in 1960, which adjusted for inflation is over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$21.3M today.</a:t>
            </a:r>
          </a:p>
          <a:p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will use the term “word” though, not “register”, which is really confusing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due to the current meaning of that word in computer architecture.</a:t>
            </a:r>
            <a:endParaRPr lang="en-US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several reasons why first two are not so good – programmer burden and list sharing, circular lists for reference counting…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three paragraphs, I might add.</a:t>
            </a:r>
          </a:p>
          <a:p>
            <a:r>
              <a:rPr lang="en-US" baseline="0" dirty="0" smtClean="0"/>
              <a:t>3rd bullet somewhat of an extension of the 2</a:t>
            </a:r>
            <a:r>
              <a:rPr lang="en-US" baseline="30000" dirty="0" smtClean="0"/>
              <a:t>nd</a:t>
            </a:r>
            <a:endParaRPr lang="en-US" baseline="0" dirty="0" smtClean="0"/>
          </a:p>
          <a:p>
            <a:r>
              <a:rPr lang="en-US" baseline="0" dirty="0" smtClean="0"/>
              <a:t>The solution to the 1st bullet is the “real contribution”, so I’ll briefly address the last two to get them out of the way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for the main event, the moment we’ve all been waiting for…</a:t>
            </a:r>
          </a:p>
          <a:p>
            <a:r>
              <a:rPr lang="en-US" dirty="0" smtClean="0"/>
              <a:t>Why this paper is notable</a:t>
            </a:r>
            <a:r>
              <a:rPr lang="en-US" baseline="0" dirty="0" smtClean="0"/>
              <a:t> – the efficient heap scanning algorithm.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rest largely falls out from this little “a-ha” moment.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 being my interpretation, not a quote from</a:t>
            </a:r>
            <a:r>
              <a:rPr lang="en-US" baseline="0" dirty="0" smtClean="0"/>
              <a:t>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C4BD6-AEDB-4D2F-BB4D-E193749B49E5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1/20/2011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-03.ibm.com/ibm/history/exhibits/mainframe/mainframe_PP7094.html" TargetMode="External"/><Relationship Id="rId2" Type="http://schemas.openxmlformats.org/officeDocument/2006/relationships/hyperlink" Target="http://en.wikipedia.org/wiki/IBM_709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721.1/6334" TargetMode="External"/><Relationship Id="rId5" Type="http://schemas.openxmlformats.org/officeDocument/2006/relationships/hyperlink" Target="http://dx.doi.org/10.1145/367177.367199" TargetMode="External"/><Relationship Id="rId4" Type="http://schemas.openxmlformats.org/officeDocument/2006/relationships/hyperlink" Target="http://dx.doi.org/10.1007/BF00289068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cap="small" dirty="0" smtClean="0"/>
              <a:t>Mark-Sweep Garbage Collection</a:t>
            </a:r>
            <a:endParaRPr lang="en-US" sz="44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1295400"/>
          </a:xfrm>
        </p:spPr>
        <p:txBody>
          <a:bodyPr>
            <a:noAutofit/>
          </a:bodyPr>
          <a:lstStyle/>
          <a:p>
            <a:r>
              <a:rPr lang="en-US" i="1" dirty="0" smtClean="0"/>
              <a:t>An Efficient Machine-Independent Procedure for Garbage Collection in Various List Structures</a:t>
            </a:r>
            <a:r>
              <a:rPr lang="en-US" dirty="0" smtClean="0"/>
              <a:t>, </a:t>
            </a:r>
            <a:r>
              <a:rPr lang="en-US" dirty="0" err="1" smtClean="0"/>
              <a:t>Schorr</a:t>
            </a:r>
            <a:r>
              <a:rPr lang="en-US" dirty="0" smtClean="0"/>
              <a:t> and Waite</a:t>
            </a:r>
          </a:p>
          <a:p>
            <a:r>
              <a:rPr lang="en-US" i="1" dirty="0" smtClean="0"/>
              <a:t>CACM</a:t>
            </a:r>
            <a:r>
              <a:rPr lang="en-US" dirty="0" smtClean="0"/>
              <a:t> August 1967, pp 501-506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048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4267200"/>
            <a:ext cx="8458200" cy="914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Curtis Dunham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2400" i="1" dirty="0" smtClean="0">
                <a:solidFill>
                  <a:schemeClr val="tx2">
                    <a:shade val="75000"/>
                  </a:schemeClr>
                </a:solidFill>
              </a:rPr>
              <a:t>CS 395T Memory Management, Spring 2011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The Algorithm - Constraints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run in fixed space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dirty="0" smtClean="0"/>
              <a:t>No queue for </a:t>
            </a:r>
            <a:r>
              <a:rPr lang="en-US" dirty="0" smtClean="0"/>
              <a:t>breadth-first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en-US" dirty="0" smtClean="0"/>
              <a:t>No stack growth for recursive techniques, e.g. depth-first</a:t>
            </a:r>
            <a:endParaRPr lang="en-US" dirty="0" smtClean="0"/>
          </a:p>
          <a:p>
            <a:r>
              <a:rPr lang="en-US" dirty="0" smtClean="0"/>
              <a:t>Must trace efficiently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Bounded visits per object</a:t>
            </a:r>
          </a:p>
          <a:p>
            <a:r>
              <a:rPr lang="en-US" dirty="0" smtClean="0"/>
              <a:t>Must handle circular lists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562600" y="1828800"/>
            <a:ext cx="1524000" cy="457200"/>
          </a:xfrm>
          <a:prstGeom prst="wedgeRectCallout">
            <a:avLst>
              <a:gd name="adj1" fmla="val -70960"/>
              <a:gd name="adj2" fmla="val -13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3 words</a:t>
            </a:r>
            <a:endParaRPr lang="en-US" sz="2400" dirty="0"/>
          </a:p>
        </p:txBody>
      </p:sp>
      <p:sp>
        <p:nvSpPr>
          <p:cNvPr id="5" name="Rectangular Callout 4"/>
          <p:cNvSpPr/>
          <p:nvPr/>
        </p:nvSpPr>
        <p:spPr>
          <a:xfrm>
            <a:off x="5562600" y="3657600"/>
            <a:ext cx="1524000" cy="457200"/>
          </a:xfrm>
          <a:prstGeom prst="wedgeRectCallout">
            <a:avLst>
              <a:gd name="adj1" fmla="val -70960"/>
              <a:gd name="adj2" fmla="val -13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 visits</a:t>
            </a:r>
            <a:endParaRPr lang="en-US" sz="2400" dirty="0"/>
          </a:p>
        </p:txBody>
      </p:sp>
      <p:sp>
        <p:nvSpPr>
          <p:cNvPr id="6" name="Rectangular Callout 5"/>
          <p:cNvSpPr/>
          <p:nvPr/>
        </p:nvSpPr>
        <p:spPr>
          <a:xfrm>
            <a:off x="5562600" y="4267200"/>
            <a:ext cx="1524000" cy="457200"/>
          </a:xfrm>
          <a:prstGeom prst="wedgeRectCallout">
            <a:avLst>
              <a:gd name="adj1" fmla="val -70960"/>
              <a:gd name="adj2" fmla="val -13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That, too.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The Algorithm </a:t>
            </a:r>
            <a:r>
              <a:rPr lang="en-US" cap="small" dirty="0" smtClean="0"/>
              <a:t>– The Trick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Mutator</a:t>
            </a:r>
            <a:r>
              <a:rPr lang="en-US" dirty="0" smtClean="0"/>
              <a:t> and collector </a:t>
            </a:r>
            <a:r>
              <a:rPr lang="en-US" i="1" dirty="0" smtClean="0"/>
              <a:t>do not</a:t>
            </a:r>
            <a:r>
              <a:rPr lang="en-US" dirty="0" smtClean="0"/>
              <a:t> run concurrently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Heap can be arbitrarily modified, so long as it is correct when the </a:t>
            </a:r>
            <a:r>
              <a:rPr lang="en-US" dirty="0" err="1" smtClean="0"/>
              <a:t>mutator</a:t>
            </a:r>
            <a:r>
              <a:rPr lang="en-US" dirty="0" smtClean="0"/>
              <a:t> resumes</a:t>
            </a:r>
          </a:p>
          <a:p>
            <a:r>
              <a:rPr lang="en-US" dirty="0" smtClean="0"/>
              <a:t>In a depth-first recursive scheme, the stack provides “breadcrumbs” that allow us to find our way back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Reverse pointers as they are traversed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Easy to do, easy to undo, provides “breadcrumbs” </a:t>
            </a:r>
            <a:r>
              <a:rPr lang="en-US" b="1" dirty="0" smtClean="0"/>
              <a:t>for free</a:t>
            </a:r>
            <a:r>
              <a:rPr lang="en-US" dirty="0" smtClean="0"/>
              <a:t> (in terms of space)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Visualization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838200" y="2743200"/>
            <a:ext cx="1828800" cy="381000"/>
          </a:xfrm>
          <a:prstGeom prst="wedgeRectCallout">
            <a:avLst>
              <a:gd name="adj1" fmla="val -41232"/>
              <a:gd name="adj2" fmla="val -168386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Mark (sign bit)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914400" y="2743200"/>
            <a:ext cx="1828800" cy="381000"/>
          </a:xfrm>
          <a:prstGeom prst="wedgeRectCallout">
            <a:avLst>
              <a:gd name="adj1" fmla="val -29840"/>
              <a:gd name="adj2" fmla="val -171424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Depth (prefix bit)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990600" y="2743200"/>
            <a:ext cx="1600200" cy="381000"/>
          </a:xfrm>
          <a:prstGeom prst="wedgeRectCallout">
            <a:avLst>
              <a:gd name="adj1" fmla="val -3891"/>
              <a:gd name="adj2" fmla="val -168386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Head (car)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1066800" y="2743200"/>
            <a:ext cx="1600200" cy="381000"/>
          </a:xfrm>
          <a:prstGeom prst="wedgeRectCallout">
            <a:avLst>
              <a:gd name="adj1" fmla="val 37339"/>
              <a:gd name="adj2" fmla="val -17446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Tail (</a:t>
            </a:r>
            <a:r>
              <a:rPr lang="en-US" dirty="0" err="1" smtClean="0">
                <a:solidFill>
                  <a:schemeClr val="tx1"/>
                </a:solidFill>
              </a:rPr>
              <a:t>cdr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52400" y="1447800"/>
            <a:ext cx="8458200" cy="1447800"/>
            <a:chOff x="152400" y="1447800"/>
            <a:chExt cx="8458200" cy="1447800"/>
          </a:xfrm>
        </p:grpSpPr>
        <p:sp>
          <p:nvSpPr>
            <p:cNvPr id="4" name="Rectangle 3"/>
            <p:cNvSpPr/>
            <p:nvPr/>
          </p:nvSpPr>
          <p:spPr>
            <a:xfrm>
              <a:off x="838200" y="1905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143000" y="1905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47800" y="19050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133600" y="19050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76600" y="1905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81400" y="1905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86200" y="19050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19050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Elbow Connector 23"/>
            <p:cNvCxnSpPr>
              <a:stCxn id="7" idx="3"/>
              <a:endCxn id="12" idx="1"/>
            </p:cNvCxnSpPr>
            <p:nvPr/>
          </p:nvCxnSpPr>
          <p:spPr>
            <a:xfrm>
              <a:off x="2819400" y="20574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5715000" y="1905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19800" y="1905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324600" y="19050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010400" y="1905000"/>
              <a:ext cx="685800" cy="304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Elbow Connector 28"/>
            <p:cNvCxnSpPr>
              <a:endCxn id="25" idx="1"/>
            </p:cNvCxnSpPr>
            <p:nvPr/>
          </p:nvCxnSpPr>
          <p:spPr>
            <a:xfrm>
              <a:off x="5257800" y="20574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3733800" y="2590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38600" y="2590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343400" y="2590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029200" y="2590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172200" y="2590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477000" y="2590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781800" y="2590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467600" y="2590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Elbow Connector 37"/>
            <p:cNvCxnSpPr>
              <a:endCxn id="34" idx="1"/>
            </p:cNvCxnSpPr>
            <p:nvPr/>
          </p:nvCxnSpPr>
          <p:spPr>
            <a:xfrm>
              <a:off x="5715000" y="27432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/>
            <p:nvPr/>
          </p:nvCxnSpPr>
          <p:spPr>
            <a:xfrm>
              <a:off x="8153400" y="27432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hape 42"/>
            <p:cNvCxnSpPr>
              <a:stCxn id="14" idx="2"/>
              <a:endCxn id="30" idx="1"/>
            </p:cNvCxnSpPr>
            <p:nvPr/>
          </p:nvCxnSpPr>
          <p:spPr>
            <a:xfrm rot="5400000">
              <a:off x="3714750" y="2228850"/>
              <a:ext cx="533400" cy="495300"/>
            </a:xfrm>
            <a:prstGeom prst="bentConnector4">
              <a:avLst>
                <a:gd name="adj1" fmla="val 35714"/>
                <a:gd name="adj2" fmla="val 146154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152400" y="1447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hape 46"/>
            <p:cNvCxnSpPr>
              <a:stCxn id="45" idx="3"/>
              <a:endCxn id="4" idx="0"/>
            </p:cNvCxnSpPr>
            <p:nvPr/>
          </p:nvCxnSpPr>
          <p:spPr>
            <a:xfrm>
              <a:off x="838200" y="1600200"/>
              <a:ext cx="152400" cy="304800"/>
            </a:xfrm>
            <a:prstGeom prst="bentConnector2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152400" y="3276600"/>
            <a:ext cx="8458200" cy="1447800"/>
            <a:chOff x="152400" y="3276600"/>
            <a:chExt cx="8458200" cy="1447800"/>
          </a:xfrm>
        </p:grpSpPr>
        <p:sp>
          <p:nvSpPr>
            <p:cNvPr id="48" name="Rectangle 47"/>
            <p:cNvSpPr/>
            <p:nvPr/>
          </p:nvSpPr>
          <p:spPr>
            <a:xfrm>
              <a:off x="838200" y="37338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143000" y="3733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478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1336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276600" y="37338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581400" y="3733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8862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5720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Elbow Connector 55"/>
            <p:cNvCxnSpPr>
              <a:stCxn id="55" idx="0"/>
              <a:endCxn id="51" idx="3"/>
            </p:cNvCxnSpPr>
            <p:nvPr/>
          </p:nvCxnSpPr>
          <p:spPr>
            <a:xfrm rot="16200000" flipH="1" flipV="1">
              <a:off x="3790950" y="2762250"/>
              <a:ext cx="152400" cy="2095500"/>
            </a:xfrm>
            <a:prstGeom prst="bentConnector4">
              <a:avLst>
                <a:gd name="adj1" fmla="val -150000"/>
                <a:gd name="adj2" fmla="val 87714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5715000" y="37338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019800" y="3733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3246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010400" y="3733800"/>
              <a:ext cx="685800" cy="3048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733800" y="44196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038600" y="44196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3434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0292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172200" y="44196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477000" y="44196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7818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4676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Elbow Connector 69"/>
            <p:cNvCxnSpPr>
              <a:endCxn id="66" idx="1"/>
            </p:cNvCxnSpPr>
            <p:nvPr/>
          </p:nvCxnSpPr>
          <p:spPr>
            <a:xfrm>
              <a:off x="5715000" y="45720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/>
            <p:nvPr/>
          </p:nvCxnSpPr>
          <p:spPr>
            <a:xfrm>
              <a:off x="8153400" y="45720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hape 71"/>
            <p:cNvCxnSpPr>
              <a:stCxn id="54" idx="2"/>
              <a:endCxn id="62" idx="1"/>
            </p:cNvCxnSpPr>
            <p:nvPr/>
          </p:nvCxnSpPr>
          <p:spPr>
            <a:xfrm rot="5400000">
              <a:off x="3714750" y="4057650"/>
              <a:ext cx="533400" cy="495300"/>
            </a:xfrm>
            <a:prstGeom prst="bentConnector4">
              <a:avLst>
                <a:gd name="adj1" fmla="val 35714"/>
                <a:gd name="adj2" fmla="val 146154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152400" y="3276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hape 73"/>
            <p:cNvCxnSpPr>
              <a:stCxn id="51" idx="0"/>
              <a:endCxn id="73" idx="3"/>
            </p:cNvCxnSpPr>
            <p:nvPr/>
          </p:nvCxnSpPr>
          <p:spPr>
            <a:xfrm rot="16200000" flipV="1">
              <a:off x="1504950" y="2762250"/>
              <a:ext cx="304800" cy="1638300"/>
            </a:xfrm>
            <a:prstGeom prst="bentConnector2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55"/>
            <p:cNvCxnSpPr/>
            <p:nvPr/>
          </p:nvCxnSpPr>
          <p:spPr>
            <a:xfrm rot="16200000" flipH="1" flipV="1">
              <a:off x="6229350" y="2762250"/>
              <a:ext cx="152400" cy="2095500"/>
            </a:xfrm>
            <a:prstGeom prst="bentConnector4">
              <a:avLst>
                <a:gd name="adj1" fmla="val -150000"/>
                <a:gd name="adj2" fmla="val 87714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TextBox 87"/>
          <p:cNvSpPr txBox="1"/>
          <p:nvPr/>
        </p:nvSpPr>
        <p:spPr>
          <a:xfrm>
            <a:off x="5029200" y="4876800"/>
            <a:ext cx="3669723" cy="92333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Trace through (follow) Tail elements:</a:t>
            </a:r>
          </a:p>
          <a:p>
            <a:pPr marL="342900" indent="-342900">
              <a:buAutoNum type="arabicPeriod"/>
            </a:pPr>
            <a:r>
              <a:rPr lang="en-US" dirty="0" smtClean="0"/>
              <a:t>Reverse Pointers</a:t>
            </a:r>
          </a:p>
          <a:p>
            <a:pPr marL="342900" indent="-342900">
              <a:buAutoNum type="arabicPeriod"/>
            </a:pPr>
            <a:r>
              <a:rPr lang="en-US" dirty="0" smtClean="0"/>
              <a:t>Set Mark Bits</a:t>
            </a:r>
            <a:endParaRPr 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152400" y="4876800"/>
            <a:ext cx="8001000" cy="1447800"/>
            <a:chOff x="152400" y="3276600"/>
            <a:chExt cx="8001000" cy="1447800"/>
          </a:xfrm>
        </p:grpSpPr>
        <p:sp>
          <p:nvSpPr>
            <p:cNvPr id="91" name="Rectangle 90"/>
            <p:cNvSpPr/>
            <p:nvPr/>
          </p:nvSpPr>
          <p:spPr>
            <a:xfrm>
              <a:off x="838200" y="37338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143000" y="3733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4478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336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276600" y="37338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581400" y="3733800"/>
              <a:ext cx="304800" cy="30480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8862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5720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Elbow Connector 55"/>
            <p:cNvCxnSpPr>
              <a:stCxn id="97" idx="0"/>
              <a:endCxn id="94" idx="3"/>
            </p:cNvCxnSpPr>
            <p:nvPr/>
          </p:nvCxnSpPr>
          <p:spPr>
            <a:xfrm rot="16200000" flipH="1" flipV="1">
              <a:off x="3448050" y="3105150"/>
              <a:ext cx="152400" cy="1409700"/>
            </a:xfrm>
            <a:prstGeom prst="bentConnector4">
              <a:avLst>
                <a:gd name="adj1" fmla="val -150000"/>
                <a:gd name="adj2" fmla="val 79853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tangle 99"/>
            <p:cNvSpPr/>
            <p:nvPr/>
          </p:nvSpPr>
          <p:spPr>
            <a:xfrm>
              <a:off x="5715000" y="37338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019800" y="37338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324600" y="37338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010400" y="3733800"/>
              <a:ext cx="685800" cy="3048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733800" y="44196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038600" y="44196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3434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0292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6172200" y="4419600"/>
              <a:ext cx="304800" cy="3048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6477000" y="44196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7818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467600" y="4419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Elbow Connector 111"/>
            <p:cNvCxnSpPr>
              <a:stCxn id="107" idx="0"/>
            </p:cNvCxnSpPr>
            <p:nvPr/>
          </p:nvCxnSpPr>
          <p:spPr>
            <a:xfrm rot="16200000" flipV="1">
              <a:off x="5124450" y="4171950"/>
              <a:ext cx="381000" cy="114300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/>
            <p:cNvCxnSpPr>
              <a:stCxn id="111" idx="0"/>
              <a:endCxn id="107" idx="3"/>
            </p:cNvCxnSpPr>
            <p:nvPr/>
          </p:nvCxnSpPr>
          <p:spPr>
            <a:xfrm rot="16200000" flipH="1" flipV="1">
              <a:off x="6686550" y="3448050"/>
              <a:ext cx="152400" cy="2095500"/>
            </a:xfrm>
            <a:prstGeom prst="bentConnector4">
              <a:avLst>
                <a:gd name="adj1" fmla="val -150000"/>
                <a:gd name="adj2" fmla="val 8551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Rectangle 114"/>
            <p:cNvSpPr/>
            <p:nvPr/>
          </p:nvSpPr>
          <p:spPr>
            <a:xfrm>
              <a:off x="152400" y="3276600"/>
              <a:ext cx="685800" cy="304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hape 115"/>
            <p:cNvCxnSpPr>
              <a:stCxn id="94" idx="0"/>
              <a:endCxn id="115" idx="3"/>
            </p:cNvCxnSpPr>
            <p:nvPr/>
          </p:nvCxnSpPr>
          <p:spPr>
            <a:xfrm rot="16200000" flipV="1">
              <a:off x="1504950" y="2762250"/>
              <a:ext cx="304800" cy="1638300"/>
            </a:xfrm>
            <a:prstGeom prst="bentConnector2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55"/>
            <p:cNvCxnSpPr>
              <a:stCxn id="98" idx="3"/>
              <a:endCxn id="100" idx="1"/>
            </p:cNvCxnSpPr>
            <p:nvPr/>
          </p:nvCxnSpPr>
          <p:spPr>
            <a:xfrm>
              <a:off x="5257800" y="3886200"/>
              <a:ext cx="457200" cy="1588"/>
            </a:xfrm>
            <a:prstGeom prst="bentConnector3">
              <a:avLst>
                <a:gd name="adj1" fmla="val 50000"/>
              </a:avLst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TextBox 117"/>
          <p:cNvSpPr txBox="1"/>
          <p:nvPr/>
        </p:nvSpPr>
        <p:spPr>
          <a:xfrm>
            <a:off x="4572000" y="1447800"/>
            <a:ext cx="4397486" cy="1754326"/>
          </a:xfrm>
          <a:prstGeom prst="rect">
            <a:avLst/>
          </a:prstGeom>
          <a:solidFill>
            <a:schemeClr val="accent4">
              <a:alpha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Trace through (follow) Tail elements (again),</a:t>
            </a:r>
          </a:p>
          <a:p>
            <a:r>
              <a:rPr lang="en-US" dirty="0" smtClean="0"/>
              <a:t>Only this time, traversal is reversed.</a:t>
            </a:r>
          </a:p>
          <a:p>
            <a:pPr marL="342900" indent="-342900">
              <a:buAutoNum type="arabicPeriod"/>
            </a:pPr>
            <a:r>
              <a:rPr lang="en-US" dirty="0" smtClean="0"/>
              <a:t>Reverse Pointers (again)</a:t>
            </a:r>
          </a:p>
          <a:p>
            <a:pPr marL="342900" indent="-342900">
              <a:buAutoNum type="arabicPeriod"/>
            </a:pPr>
            <a:r>
              <a:rPr lang="en-US" dirty="0" smtClean="0"/>
              <a:t>Check Head fields for pointers.</a:t>
            </a:r>
            <a:br>
              <a:rPr lang="en-US" dirty="0" smtClean="0"/>
            </a:br>
            <a:r>
              <a:rPr lang="en-US" dirty="0" smtClean="0"/>
              <a:t>If any are found, recursively apply this </a:t>
            </a:r>
            <a:br>
              <a:rPr lang="en-US" dirty="0" smtClean="0"/>
            </a:br>
            <a:r>
              <a:rPr lang="en-US" dirty="0" smtClean="0"/>
              <a:t>procedure.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88" grpId="0" animBg="1"/>
      <p:bldP spid="88" grpId="1" animBg="1"/>
      <p:bldP spid="118" grpId="0" animBg="1"/>
      <p:bldP spid="11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Finally…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technique will mark everything on the heap that is reachable.</a:t>
            </a:r>
          </a:p>
          <a:p>
            <a:r>
              <a:rPr lang="en-US" dirty="0" smtClean="0"/>
              <a:t>A sweep of the entire heap is necessary to find all the unmarked words, which are returned to the free list.</a:t>
            </a:r>
          </a:p>
          <a:p>
            <a:endParaRPr lang="en-US" dirty="0" smtClean="0"/>
          </a:p>
          <a:p>
            <a:r>
              <a:rPr lang="en-US" dirty="0" smtClean="0"/>
              <a:t>This algorithm solves “one-way list” tracing.  With modification, it can trace others </a:t>
            </a:r>
            <a:br>
              <a:rPr lang="en-US" dirty="0" smtClean="0"/>
            </a:br>
            <a:r>
              <a:rPr lang="en-US" dirty="0" smtClean="0"/>
              <a:t>(see section 7 of paper)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Experimental Results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Testbed</a:t>
            </a:r>
            <a:r>
              <a:rPr lang="en-US" dirty="0" smtClean="0"/>
              <a:t>: pathological 5-list, 20K-element depth-12 “mess”</a:t>
            </a:r>
          </a:p>
          <a:p>
            <a:pPr lvl="1"/>
            <a:r>
              <a:rPr lang="en-US" dirty="0" smtClean="0"/>
              <a:t>1.85s for this work</a:t>
            </a:r>
          </a:p>
          <a:p>
            <a:pPr lvl="1"/>
            <a:r>
              <a:rPr lang="en-US" dirty="0" smtClean="0"/>
              <a:t>2.75s for Wilkes</a:t>
            </a:r>
          </a:p>
          <a:p>
            <a:pPr lvl="1"/>
            <a:r>
              <a:rPr lang="en-US" dirty="0" smtClean="0"/>
              <a:t>0.448s for breadth-first with 48 element queue</a:t>
            </a:r>
          </a:p>
          <a:p>
            <a:r>
              <a:rPr lang="en-US" dirty="0" smtClean="0"/>
              <a:t>Authors’ opinion</a:t>
            </a:r>
          </a:p>
          <a:p>
            <a:pPr lvl="1"/>
            <a:r>
              <a:rPr lang="en-US" dirty="0" smtClean="0"/>
              <a:t>Space is available: use the breadth-first approach</a:t>
            </a:r>
            <a:endParaRPr lang="en-US" dirty="0" smtClean="0"/>
          </a:p>
          <a:p>
            <a:pPr lvl="1"/>
            <a:r>
              <a:rPr lang="en-US" dirty="0" smtClean="0"/>
              <a:t>Otherwise: this approach takes essentially no space; use it instead</a:t>
            </a:r>
          </a:p>
          <a:p>
            <a:pPr lvl="1"/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114800" y="2895600"/>
            <a:ext cx="4419600" cy="457200"/>
          </a:xfrm>
          <a:prstGeom prst="wedgeRectCallout">
            <a:avLst>
              <a:gd name="adj1" fmla="val -62871"/>
              <a:gd name="adj2" fmla="val 122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Cannot handle circular lists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Higher Thinking, Please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authors mention a concern for </a:t>
            </a:r>
            <a:r>
              <a:rPr lang="en-US" b="1" dirty="0" smtClean="0"/>
              <a:t>portability</a:t>
            </a:r>
          </a:p>
          <a:p>
            <a:r>
              <a:rPr lang="en-US" dirty="0" smtClean="0"/>
              <a:t>The final sweep through the heap is machine-dependent, but with just 6 special functions,</a:t>
            </a:r>
            <a:br>
              <a:rPr lang="en-US" dirty="0" smtClean="0"/>
            </a:br>
            <a:r>
              <a:rPr lang="en-US" dirty="0" smtClean="0"/>
              <a:t>the tracer/marking algorithm can be written in the higher level language (Wisp)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Analogous to </a:t>
            </a:r>
            <a:r>
              <a:rPr lang="en-US" dirty="0" err="1" smtClean="0"/>
              <a:t>MMTk’s</a:t>
            </a:r>
            <a:r>
              <a:rPr lang="en-US" dirty="0" smtClean="0"/>
              <a:t> Java GC in Java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References/Resources/Acknowledgements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(other than this paper, cited on title slide)</a:t>
            </a:r>
          </a:p>
          <a:p>
            <a:r>
              <a:rPr lang="en-US" sz="1600" dirty="0" smtClean="0">
                <a:hlinkClick r:id="rId2"/>
              </a:rPr>
              <a:t>http://en.wikipedia.org/wiki/IBM_7090</a:t>
            </a:r>
            <a:endParaRPr lang="en-US" sz="1600" dirty="0" smtClean="0"/>
          </a:p>
          <a:p>
            <a:r>
              <a:rPr lang="en-US" sz="1600" dirty="0" smtClean="0">
                <a:hlinkClick r:id="rId3"/>
              </a:rPr>
              <a:t>http://www-03.ibm.com/ibm/history/exhibits/mainframe/mainframe_PP7094.html</a:t>
            </a:r>
            <a:endParaRPr lang="en-US" sz="1600" dirty="0" smtClean="0"/>
          </a:p>
          <a:p>
            <a:r>
              <a:rPr lang="en-US" sz="1600" dirty="0" err="1" smtClean="0"/>
              <a:t>Gries</a:t>
            </a:r>
            <a:r>
              <a:rPr lang="en-US" sz="1600" dirty="0" smtClean="0"/>
              <a:t>, David. </a:t>
            </a:r>
            <a:r>
              <a:rPr lang="en-US" sz="1600" b="1" dirty="0" smtClean="0"/>
              <a:t>The </a:t>
            </a:r>
            <a:r>
              <a:rPr lang="en-US" sz="1600" b="1" dirty="0" err="1" smtClean="0"/>
              <a:t>Schorr</a:t>
            </a:r>
            <a:r>
              <a:rPr lang="en-US" sz="1600" b="1" dirty="0" smtClean="0"/>
              <a:t>-Waite graph marking algorithm</a:t>
            </a:r>
            <a:r>
              <a:rPr lang="en-US" sz="1600" b="1" dirty="0" smtClean="0"/>
              <a:t>. </a:t>
            </a:r>
            <a:r>
              <a:rPr lang="en-US" sz="1600" dirty="0" smtClean="0"/>
              <a:t>1979. </a:t>
            </a:r>
            <a:r>
              <a:rPr lang="en-US" sz="1600" dirty="0" smtClean="0">
                <a:hlinkClick r:id="rId4"/>
              </a:rPr>
              <a:t>http</a:t>
            </a:r>
            <a:r>
              <a:rPr lang="en-US" sz="1600" dirty="0" smtClean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dx.doi.org/10.1007/BF00289068</a:t>
            </a:r>
            <a:endParaRPr lang="en-US" sz="1600" dirty="0" smtClean="0"/>
          </a:p>
          <a:p>
            <a:r>
              <a:rPr lang="en-US" sz="1600" dirty="0" smtClean="0"/>
              <a:t>McCarthy, John. </a:t>
            </a:r>
            <a:r>
              <a:rPr lang="en-US" sz="1600" b="1" dirty="0" smtClean="0"/>
              <a:t>Recursive functions of symbolic expressions and their computation by machine, Part </a:t>
            </a:r>
            <a:r>
              <a:rPr lang="en-US" sz="1600" b="1" dirty="0" smtClean="0"/>
              <a:t>I</a:t>
            </a:r>
            <a:r>
              <a:rPr lang="en-US" sz="1600" dirty="0" smtClean="0"/>
              <a:t>.  CACM April 1960 </a:t>
            </a:r>
            <a:r>
              <a:rPr lang="en-US" sz="1600" dirty="0" smtClean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dx.doi.org/10.1145/367177.367199</a:t>
            </a:r>
            <a:endParaRPr lang="en-US" sz="1600" dirty="0" smtClean="0"/>
          </a:p>
          <a:p>
            <a:r>
              <a:rPr lang="en-US" sz="1600" dirty="0" smtClean="0"/>
              <a:t>Holloway, Jack; Steel, Guy Lewis, Jr.; </a:t>
            </a:r>
            <a:r>
              <a:rPr lang="en-US" sz="1600" dirty="0" err="1" smtClean="0"/>
              <a:t>Sussman</a:t>
            </a:r>
            <a:r>
              <a:rPr lang="en-US" sz="1600" dirty="0" smtClean="0"/>
              <a:t>, Gerald Jay; Bell, </a:t>
            </a:r>
            <a:r>
              <a:rPr lang="en-US" sz="1600" dirty="0" smtClean="0"/>
              <a:t>Alan. </a:t>
            </a:r>
            <a:r>
              <a:rPr lang="en-US" sz="1600" b="1" dirty="0" smtClean="0"/>
              <a:t>The SCHEME-79 </a:t>
            </a:r>
            <a:r>
              <a:rPr lang="en-US" sz="1600" b="1" dirty="0" smtClean="0"/>
              <a:t>Chip. </a:t>
            </a:r>
            <a:r>
              <a:rPr lang="en-US" sz="1600" dirty="0" smtClean="0"/>
              <a:t>1980.  </a:t>
            </a:r>
            <a:r>
              <a:rPr lang="en-US" sz="1600" dirty="0" smtClean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hdl.handle.net/1721.1/6334</a:t>
            </a:r>
            <a:endParaRPr lang="en-US" sz="1600" dirty="0" smtClean="0"/>
          </a:p>
          <a:p>
            <a:r>
              <a:rPr lang="en-US" sz="1600" dirty="0" smtClean="0"/>
              <a:t>Previous slides by </a:t>
            </a:r>
            <a:r>
              <a:rPr lang="en-US" sz="1600" dirty="0" err="1" smtClean="0"/>
              <a:t>Sowmiya</a:t>
            </a:r>
            <a:r>
              <a:rPr lang="en-US" sz="1600" dirty="0" smtClean="0"/>
              <a:t> </a:t>
            </a:r>
            <a:r>
              <a:rPr lang="en-US" sz="1600" dirty="0" err="1" smtClean="0"/>
              <a:t>Chocka</a:t>
            </a:r>
            <a:r>
              <a:rPr lang="en-US" sz="1600" dirty="0" smtClean="0"/>
              <a:t> Narayanan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Discussion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Experimental methodology</a:t>
            </a:r>
          </a:p>
          <a:p>
            <a:r>
              <a:rPr lang="en-US" sz="2800" dirty="0" smtClean="0"/>
              <a:t>Performance of pointer reversals</a:t>
            </a:r>
          </a:p>
          <a:p>
            <a:r>
              <a:rPr lang="en-US" sz="2800" dirty="0" smtClean="0"/>
              <a:t>Performance</a:t>
            </a:r>
          </a:p>
          <a:p>
            <a:pPr lvl="1"/>
            <a:r>
              <a:rPr lang="en-US" sz="2400" dirty="0" smtClean="0"/>
              <a:t>Human-</a:t>
            </a:r>
            <a:r>
              <a:rPr lang="en-US" sz="2400" dirty="0" err="1" smtClean="0"/>
              <a:t>noticable</a:t>
            </a:r>
            <a:r>
              <a:rPr lang="en-US" sz="2400" dirty="0" smtClean="0"/>
              <a:t> delay in stop-the-world design</a:t>
            </a:r>
          </a:p>
          <a:p>
            <a:pPr lvl="1"/>
            <a:r>
              <a:rPr lang="en-US" sz="2400" dirty="0" smtClean="0"/>
              <a:t>Motivation for </a:t>
            </a:r>
            <a:r>
              <a:rPr lang="en-US" sz="2400" dirty="0" err="1" smtClean="0"/>
              <a:t>incrementality</a:t>
            </a:r>
            <a:r>
              <a:rPr lang="en-US" sz="2400" dirty="0" smtClean="0"/>
              <a:t>, not waiting for heap to fill up, etc.?</a:t>
            </a:r>
          </a:p>
          <a:p>
            <a:r>
              <a:rPr lang="en-US" dirty="0" smtClean="0"/>
              <a:t>Significance of “no-space” design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Some interesting notes (1)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Technique </a:t>
            </a:r>
            <a:r>
              <a:rPr lang="en-US" i="1" dirty="0" smtClean="0"/>
              <a:t>not</a:t>
            </a:r>
            <a:r>
              <a:rPr lang="en-US" dirty="0" smtClean="0"/>
              <a:t> called “Mark-Sweep” in this work</a:t>
            </a:r>
          </a:p>
          <a:p>
            <a:pPr lvl="1"/>
            <a:r>
              <a:rPr lang="en-US" dirty="0" smtClean="0"/>
              <a:t>SCHEME-79 paper (Holloway, Steele, </a:t>
            </a:r>
            <a:r>
              <a:rPr lang="en-US" dirty="0" err="1" smtClean="0"/>
              <a:t>Sussman</a:t>
            </a:r>
            <a:r>
              <a:rPr lang="en-US" dirty="0" smtClean="0"/>
              <a:t>, and Bell) the first to use this label</a:t>
            </a:r>
          </a:p>
          <a:p>
            <a:pPr lvl="1"/>
            <a:r>
              <a:rPr lang="en-US" dirty="0" smtClean="0"/>
              <a:t>The verbs “trace” and “mark” are used however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Some interesting notes (2)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Credit for the idea given to John McCarthy</a:t>
            </a:r>
            <a:br>
              <a:rPr lang="en-US" dirty="0" smtClean="0"/>
            </a:br>
            <a:r>
              <a:rPr lang="en-US" dirty="0" smtClean="0"/>
              <a:t>(Lisp, 1960)</a:t>
            </a:r>
          </a:p>
          <a:p>
            <a:pPr lvl="1"/>
            <a:r>
              <a:rPr lang="en-US" dirty="0" smtClean="0"/>
              <a:t>Section 4c of his </a:t>
            </a:r>
            <a:r>
              <a:rPr lang="en-US" i="1" dirty="0" smtClean="0"/>
              <a:t>Recursive Functions of Symbolic Expressions and Their Computation by Machine, Part I </a:t>
            </a:r>
            <a:r>
              <a:rPr lang="en-US" dirty="0" smtClean="0"/>
              <a:t>describes the same process of using the sign bit to mark memory cells, then scanning the heap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Some interesting notes (3)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 independently discovered by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L Peter Deutsch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Historical Background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in memory called “registers”</a:t>
            </a:r>
          </a:p>
          <a:p>
            <a:r>
              <a:rPr lang="en-US" dirty="0" smtClean="0"/>
              <a:t>IBM 7094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15</a:t>
            </a:r>
            <a:r>
              <a:rPr lang="en-US" dirty="0" smtClean="0"/>
              <a:t> 36-bit words; 144 KB</a:t>
            </a:r>
          </a:p>
          <a:p>
            <a:pPr lvl="1"/>
            <a:r>
              <a:rPr lang="en-US" dirty="0" smtClean="0"/>
              <a:t>0.5 MHz, or more charitably, 500 KHz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Memory Management, in their words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Three options for reclaiming memory: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Programmer does it manually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Reference 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“Garbage collection”, like McCarthy suggested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So What’s The Big Deal, Anyway?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McCarthy pretty much solved this, right?</a:t>
            </a:r>
          </a:p>
          <a:p>
            <a:r>
              <a:rPr lang="en-US" dirty="0" smtClean="0"/>
              <a:t>Three problems, our authors claim: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Algorithms for “tracing the lists” (today, traversing the directed graph) at that time were expensive in either time or space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Signed numbers, or,</a:t>
            </a:r>
            <a:br>
              <a:rPr lang="en-US" dirty="0" smtClean="0"/>
            </a:br>
            <a:r>
              <a:rPr lang="en-US" dirty="0" smtClean="0"/>
              <a:t>Hey, I was using that sign bit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Heap objects occupying multiple words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Large (Multiple Word) Heap Objects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3703638"/>
          </a:xfrm>
        </p:spPr>
        <p:txBody>
          <a:bodyPr/>
          <a:lstStyle/>
          <a:p>
            <a:r>
              <a:rPr lang="en-US" dirty="0" smtClean="0"/>
              <a:t>3 bits of the 36-bit words in a 7094 are for a </a:t>
            </a:r>
            <a:r>
              <a:rPr lang="en-US" i="1" dirty="0" smtClean="0"/>
              <a:t>prefix </a:t>
            </a:r>
            <a:r>
              <a:rPr lang="en-US" dirty="0" smtClean="0"/>
              <a:t>field</a:t>
            </a:r>
          </a:p>
          <a:p>
            <a:r>
              <a:rPr lang="en-US" dirty="0" smtClean="0"/>
              <a:t>Use one of those bits to indicate what is actually stored in that word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number of words that make up the heap object, 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heap object itself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10200" y="54102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data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0200" y="57150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60198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Another word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5410200" y="5105400"/>
            <a:ext cx="1600200" cy="304800"/>
          </a:xfrm>
          <a:prstGeom prst="snip1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7162800" y="5105400"/>
            <a:ext cx="304800" cy="914400"/>
          </a:xfrm>
          <a:prstGeom prst="rightBrace">
            <a:avLst>
              <a:gd name="adj1" fmla="val 8333"/>
              <a:gd name="adj2" fmla="val 487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4800600"/>
            <a:ext cx="16002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word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/>
              <a:t>Signed Numbers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large heap object,</a:t>
            </a:r>
            <a:br>
              <a:rPr lang="en-US" dirty="0" smtClean="0"/>
            </a:br>
            <a:r>
              <a:rPr lang="en-US" dirty="0" smtClean="0"/>
              <a:t>then the “interior” words have usable sign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364</TotalTime>
  <Words>954</Words>
  <Application>Microsoft Office PowerPoint</Application>
  <PresentationFormat>On-screen Show (4:3)</PresentationFormat>
  <Paragraphs>133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Mark-Sweep Garbage Collection</vt:lpstr>
      <vt:lpstr>Some interesting notes (1)</vt:lpstr>
      <vt:lpstr>Some interesting notes (2)</vt:lpstr>
      <vt:lpstr>Some interesting notes (3)</vt:lpstr>
      <vt:lpstr>Historical Background</vt:lpstr>
      <vt:lpstr>Memory Management, in their words</vt:lpstr>
      <vt:lpstr>So What’s The Big Deal, Anyway?</vt:lpstr>
      <vt:lpstr>Large (Multiple Word) Heap Objects</vt:lpstr>
      <vt:lpstr>Signed Numbers</vt:lpstr>
      <vt:lpstr>The Algorithm - Constraints</vt:lpstr>
      <vt:lpstr>The Algorithm – The Trick</vt:lpstr>
      <vt:lpstr>Visualization</vt:lpstr>
      <vt:lpstr>Finally…</vt:lpstr>
      <vt:lpstr>Experimental Results</vt:lpstr>
      <vt:lpstr>Higher Thinking, Please</vt:lpstr>
      <vt:lpstr>References/Resources/Acknowledgements</vt:lpstr>
      <vt:lpstr>Discussion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Mark-Sweep Garbage Collection</dc:title>
  <dc:creator>Curtis Dunham</dc:creator>
  <cp:lastModifiedBy>Curtis Dunham</cp:lastModifiedBy>
  <cp:revision>45</cp:revision>
  <dcterms:created xsi:type="dcterms:W3CDTF">2011-01-21T02:10:58Z</dcterms:created>
  <dcterms:modified xsi:type="dcterms:W3CDTF">2011-01-21T08:15:48Z</dcterms:modified>
</cp:coreProperties>
</file>