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78" r:id="rId4"/>
    <p:sldId id="279" r:id="rId5"/>
    <p:sldId id="283" r:id="rId6"/>
    <p:sldId id="288" r:id="rId7"/>
    <p:sldId id="290" r:id="rId8"/>
    <p:sldId id="291" r:id="rId9"/>
    <p:sldId id="295" r:id="rId10"/>
    <p:sldId id="294" r:id="rId11"/>
    <p:sldId id="280" r:id="rId12"/>
    <p:sldId id="289" r:id="rId13"/>
    <p:sldId id="27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80FF"/>
    <a:srgbClr val="00FFFF"/>
    <a:srgbClr val="FF0080"/>
    <a:srgbClr val="2B166E"/>
    <a:srgbClr val="692AA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6449" autoAdjust="0"/>
    <p:restoredTop sz="94660"/>
  </p:normalViewPr>
  <p:slideViewPr>
    <p:cSldViewPr>
      <p:cViewPr varScale="1">
        <p:scale>
          <a:sx n="83" d="100"/>
          <a:sy n="83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DF235-3869-134C-9127-90DFC5A6A24C}" type="datetimeFigureOut">
              <a:rPr lang="en-US" smtClean="0"/>
              <a:t>2/12/11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168C5-530E-AF4D-B09D-383975CDB9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E9D46-4C7B-E24D-A5A2-D3B4CC32E8FB}" type="datetimeFigureOut">
              <a:rPr lang="en-US" smtClean="0"/>
              <a:t>2/12/11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5FD1C-5A6E-E747-9F77-5E17A768DC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5FD1C-5A6E-E747-9F77-5E17A768DCE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doing nursery collection</a:t>
            </a:r>
          </a:p>
          <a:p>
            <a:pPr lvl="1"/>
            <a:r>
              <a:rPr lang="en-US" dirty="0" smtClean="0"/>
              <a:t>Scan roots + modified objects (old objects pointing to young)</a:t>
            </a:r>
          </a:p>
          <a:p>
            <a:pPr lvl="1"/>
            <a:r>
              <a:rPr lang="en-US" dirty="0" smtClean="0"/>
              <a:t>Copy survivors to RC space and </a:t>
            </a:r>
          </a:p>
          <a:p>
            <a:pPr lvl="1"/>
            <a:r>
              <a:rPr lang="en-US" dirty="0" smtClean="0"/>
              <a:t>Scanning each survivor, generate increment for its fields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5FD1C-5A6E-E747-9F77-5E17A768DCEA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3" name="Picture 3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4076700"/>
            <a:ext cx="9144000" cy="2808288"/>
          </a:xfrm>
          <a:prstGeom prst="rect">
            <a:avLst/>
          </a:prstGeom>
          <a:noFill/>
        </p:spPr>
      </p:pic>
      <p:graphicFrame>
        <p:nvGraphicFramePr>
          <p:cNvPr id="3101" name="Object 29"/>
          <p:cNvGraphicFramePr>
            <a:graphicFrameLocks noChangeAspect="1"/>
          </p:cNvGraphicFramePr>
          <p:nvPr/>
        </p:nvGraphicFramePr>
        <p:xfrm>
          <a:off x="0" y="0"/>
          <a:ext cx="9144000" cy="2641600"/>
        </p:xfrm>
        <a:graphic>
          <a:graphicData uri="http://schemas.openxmlformats.org/presentationml/2006/ole">
            <p:oleObj spid="_x0000_s3101" name="Image" r:id="rId4" imgW="7428571" imgH="2146032" progId="Photoshop.Image.6">
              <p:embed/>
            </p:oleObj>
          </a:graphicData>
        </a:graphic>
      </p:graphicFrame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64313"/>
            <a:ext cx="2133600" cy="157162"/>
          </a:xfrm>
        </p:spPr>
        <p:txBody>
          <a:bodyPr/>
          <a:lstStyle>
            <a:lvl1pPr>
              <a:defRPr sz="1400" b="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0025"/>
            <a:ext cx="2895600" cy="171450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35738"/>
            <a:ext cx="2133600" cy="185737"/>
          </a:xfrm>
        </p:spPr>
        <p:txBody>
          <a:bodyPr/>
          <a:lstStyle>
            <a:lvl1pPr algn="r">
              <a:defRPr sz="1400" b="0">
                <a:latin typeface="Times New Roman" charset="0"/>
              </a:defRPr>
            </a:lvl1pPr>
          </a:lstStyle>
          <a:p>
            <a:fld id="{AEC42B0B-26D4-5742-A251-9F16C580D3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886200"/>
            <a:ext cx="6629400" cy="381000"/>
          </a:xfrm>
        </p:spPr>
        <p:txBody>
          <a:bodyPr/>
          <a:lstStyle>
            <a:lvl1pPr marL="0" indent="0">
              <a:buFont typeface="Wingdings" charset="2"/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762000" y="2667000"/>
            <a:ext cx="5943600" cy="1066800"/>
          </a:xfrm>
          <a:effectLst>
            <a:outerShdw blurRad="63500" dist="53882" dir="2700000" algn="ctr" rotWithShape="0">
              <a:schemeClr val="bg2">
                <a:alpha val="74998"/>
              </a:schemeClr>
            </a:outerShdw>
          </a:effectLst>
        </p:spPr>
        <p:txBody>
          <a:bodyPr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</a:t>
            </a:r>
            <a:br>
              <a:rPr lang="en-US"/>
            </a:br>
            <a:r>
              <a:rPr lang="en-US"/>
              <a:t>Master title</a:t>
            </a:r>
            <a:br>
              <a:rPr lang="en-US"/>
            </a:br>
            <a:r>
              <a:rPr lang="en-US"/>
              <a:t>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4F9DB85-41C6-D14E-9E73-46B1ABD5B2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0764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769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CF832B-C8DE-314E-8DF4-DE8359331C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567488"/>
            <a:ext cx="2667000" cy="230187"/>
          </a:xfr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6600" y="6572250"/>
            <a:ext cx="2133600" cy="209550"/>
          </a:xfrm>
        </p:spPr>
        <p:txBody>
          <a:bodyPr/>
          <a:lstStyle>
            <a:lvl1pPr>
              <a:defRPr smtClean="0"/>
            </a:lvl1pPr>
          </a:lstStyle>
          <a:p>
            <a:fld id="{5B6CCCFE-7847-6A4E-9563-751FA0FF59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4966A2E-BDB3-F645-81C3-F3BAC7159E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569232E-E279-5E4F-831C-272BC6CDA8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1D91D4F-A1A2-FB40-9623-20777F043B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4018BF6-FBD4-1145-88CB-694D0E2DF3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0499B05-0EC8-E749-A34C-B18BCB6B62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E5A51D2-54C0-4746-B96F-00D79CBB35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A145460-5E8F-EA47-A646-72A0139085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F320987-D57B-B04B-A0C2-C0F847C35A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Freeform 44"/>
          <p:cNvSpPr>
            <a:spLocks/>
          </p:cNvSpPr>
          <p:nvPr userDrawn="1"/>
        </p:nvSpPr>
        <p:spPr bwMode="ltGray">
          <a:xfrm>
            <a:off x="0" y="-1588"/>
            <a:ext cx="9144000" cy="17430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19"/>
              </a:cxn>
              <a:cxn ang="0">
                <a:pos x="2633" y="495"/>
              </a:cxn>
              <a:cxn ang="0">
                <a:pos x="5760" y="1098"/>
              </a:cxn>
              <a:cxn ang="0">
                <a:pos x="5760" y="1"/>
              </a:cxn>
              <a:cxn ang="0">
                <a:pos x="0" y="0"/>
              </a:cxn>
            </a:cxnLst>
            <a:rect l="0" t="0" r="r" b="b"/>
            <a:pathLst>
              <a:path w="5760" h="1098">
                <a:moveTo>
                  <a:pt x="0" y="0"/>
                </a:moveTo>
                <a:lnTo>
                  <a:pt x="0" y="619"/>
                </a:lnTo>
                <a:cubicBezTo>
                  <a:pt x="420" y="536"/>
                  <a:pt x="2221" y="477"/>
                  <a:pt x="2633" y="495"/>
                </a:cubicBezTo>
                <a:cubicBezTo>
                  <a:pt x="3045" y="513"/>
                  <a:pt x="4699" y="513"/>
                  <a:pt x="5760" y="1098"/>
                </a:cubicBezTo>
                <a:lnTo>
                  <a:pt x="5760" y="1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 userDrawn="1"/>
        </p:nvSpPr>
        <p:spPr bwMode="gray">
          <a:xfrm>
            <a:off x="0" y="6551613"/>
            <a:ext cx="9144000" cy="3333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9" name="Freeform 35" descr="sky"/>
          <p:cNvSpPr>
            <a:spLocks/>
          </p:cNvSpPr>
          <p:nvPr userDrawn="1"/>
        </p:nvSpPr>
        <p:spPr bwMode="gray">
          <a:xfrm>
            <a:off x="0" y="-1588"/>
            <a:ext cx="9158288" cy="13509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32"/>
              </a:cxn>
              <a:cxn ang="0">
                <a:pos x="2277" y="476"/>
              </a:cxn>
              <a:cxn ang="0">
                <a:pos x="5769" y="851"/>
              </a:cxn>
              <a:cxn ang="0">
                <a:pos x="5768" y="1"/>
              </a:cxn>
              <a:cxn ang="0">
                <a:pos x="0" y="0"/>
              </a:cxn>
            </a:cxnLst>
            <a:rect l="0" t="0" r="r" b="b"/>
            <a:pathLst>
              <a:path w="5769" h="851">
                <a:moveTo>
                  <a:pt x="0" y="0"/>
                </a:moveTo>
                <a:lnTo>
                  <a:pt x="0" y="732"/>
                </a:lnTo>
                <a:cubicBezTo>
                  <a:pt x="72" y="726"/>
                  <a:pt x="896" y="522"/>
                  <a:pt x="2277" y="476"/>
                </a:cubicBezTo>
                <a:cubicBezTo>
                  <a:pt x="3658" y="430"/>
                  <a:pt x="5102" y="568"/>
                  <a:pt x="5769" y="851"/>
                </a:cubicBezTo>
                <a:lnTo>
                  <a:pt x="5768" y="1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14"/>
            <a:srcRect/>
            <a:stretch>
              <a:fillRect/>
            </a:stretch>
          </a:blipFill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228600" y="6567488"/>
            <a:ext cx="26670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www.themegallary.com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3276600" y="6572250"/>
            <a:ext cx="2133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fld id="{437BBD9A-521C-0845-A7ED-364F5A94F0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152400"/>
            <a:ext cx="83058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grpSp>
        <p:nvGrpSpPr>
          <p:cNvPr id="1060" name="Group 36"/>
          <p:cNvGrpSpPr>
            <a:grpSpLocks/>
          </p:cNvGrpSpPr>
          <p:nvPr userDrawn="1"/>
        </p:nvGrpSpPr>
        <p:grpSpPr bwMode="auto">
          <a:xfrm>
            <a:off x="250825" y="5832475"/>
            <a:ext cx="720725" cy="792163"/>
            <a:chOff x="158" y="3612"/>
            <a:chExt cx="545" cy="605"/>
          </a:xfrm>
        </p:grpSpPr>
        <p:grpSp>
          <p:nvGrpSpPr>
            <p:cNvPr id="1061" name="Group 37"/>
            <p:cNvGrpSpPr>
              <a:grpSpLocks/>
            </p:cNvGrpSpPr>
            <p:nvPr userDrawn="1"/>
          </p:nvGrpSpPr>
          <p:grpSpPr bwMode="auto">
            <a:xfrm>
              <a:off x="158" y="3612"/>
              <a:ext cx="545" cy="589"/>
              <a:chOff x="68" y="3475"/>
              <a:chExt cx="635" cy="680"/>
            </a:xfrm>
          </p:grpSpPr>
          <p:sp>
            <p:nvSpPr>
              <p:cNvPr id="1062" name="Oval 38"/>
              <p:cNvSpPr>
                <a:spLocks noChangeArrowheads="1"/>
              </p:cNvSpPr>
              <p:nvPr userDrawn="1"/>
            </p:nvSpPr>
            <p:spPr bwMode="gray">
              <a:xfrm>
                <a:off x="68" y="3657"/>
                <a:ext cx="158" cy="482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3" name="Oval 39"/>
              <p:cNvSpPr>
                <a:spLocks noChangeArrowheads="1"/>
              </p:cNvSpPr>
              <p:nvPr userDrawn="1"/>
            </p:nvSpPr>
            <p:spPr bwMode="gray">
              <a:xfrm>
                <a:off x="249" y="3475"/>
                <a:ext cx="272" cy="680"/>
              </a:xfrm>
              <a:prstGeom prst="ellipse">
                <a:avLst/>
              </a:prstGeom>
              <a:solidFill>
                <a:schemeClr val="folHlink"/>
              </a:solidFill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4" name="Oval 40"/>
              <p:cNvSpPr>
                <a:spLocks noChangeArrowheads="1"/>
              </p:cNvSpPr>
              <p:nvPr userDrawn="1"/>
            </p:nvSpPr>
            <p:spPr bwMode="gray">
              <a:xfrm>
                <a:off x="545" y="3657"/>
                <a:ext cx="158" cy="482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65" name="Freeform 41"/>
            <p:cNvSpPr>
              <a:spLocks/>
            </p:cNvSpPr>
            <p:nvPr userDrawn="1"/>
          </p:nvSpPr>
          <p:spPr bwMode="gray">
            <a:xfrm>
              <a:off x="381" y="3929"/>
              <a:ext cx="112" cy="28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2" y="169"/>
                </a:cxn>
                <a:cxn ang="0">
                  <a:pos x="50" y="272"/>
                </a:cxn>
                <a:cxn ang="0">
                  <a:pos x="75" y="265"/>
                </a:cxn>
                <a:cxn ang="0">
                  <a:pos x="66" y="187"/>
                </a:cxn>
                <a:cxn ang="0">
                  <a:pos x="111" y="52"/>
                </a:cxn>
                <a:cxn ang="0">
                  <a:pos x="57" y="145"/>
                </a:cxn>
                <a:cxn ang="0">
                  <a:pos x="4" y="0"/>
                </a:cxn>
              </a:cxnLst>
              <a:rect l="0" t="0" r="r" b="b"/>
              <a:pathLst>
                <a:path w="112" h="288">
                  <a:moveTo>
                    <a:pt x="4" y="0"/>
                  </a:moveTo>
                  <a:cubicBezTo>
                    <a:pt x="0" y="8"/>
                    <a:pt x="34" y="124"/>
                    <a:pt x="42" y="169"/>
                  </a:cubicBezTo>
                  <a:cubicBezTo>
                    <a:pt x="50" y="214"/>
                    <a:pt x="45" y="256"/>
                    <a:pt x="50" y="272"/>
                  </a:cubicBezTo>
                  <a:cubicBezTo>
                    <a:pt x="55" y="288"/>
                    <a:pt x="72" y="279"/>
                    <a:pt x="75" y="265"/>
                  </a:cubicBezTo>
                  <a:cubicBezTo>
                    <a:pt x="78" y="251"/>
                    <a:pt x="60" y="222"/>
                    <a:pt x="66" y="187"/>
                  </a:cubicBezTo>
                  <a:cubicBezTo>
                    <a:pt x="72" y="152"/>
                    <a:pt x="112" y="59"/>
                    <a:pt x="111" y="52"/>
                  </a:cubicBezTo>
                  <a:cubicBezTo>
                    <a:pt x="110" y="45"/>
                    <a:pt x="75" y="154"/>
                    <a:pt x="57" y="145"/>
                  </a:cubicBezTo>
                  <a:cubicBezTo>
                    <a:pt x="39" y="136"/>
                    <a:pt x="15" y="30"/>
                    <a:pt x="4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Freeform 42"/>
            <p:cNvSpPr>
              <a:spLocks/>
            </p:cNvSpPr>
            <p:nvPr userDrawn="1"/>
          </p:nvSpPr>
          <p:spPr bwMode="gray">
            <a:xfrm>
              <a:off x="597" y="3992"/>
              <a:ext cx="67" cy="19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2" y="169"/>
                </a:cxn>
                <a:cxn ang="0">
                  <a:pos x="50" y="272"/>
                </a:cxn>
                <a:cxn ang="0">
                  <a:pos x="75" y="265"/>
                </a:cxn>
                <a:cxn ang="0">
                  <a:pos x="66" y="187"/>
                </a:cxn>
                <a:cxn ang="0">
                  <a:pos x="111" y="52"/>
                </a:cxn>
                <a:cxn ang="0">
                  <a:pos x="57" y="145"/>
                </a:cxn>
                <a:cxn ang="0">
                  <a:pos x="4" y="0"/>
                </a:cxn>
              </a:cxnLst>
              <a:rect l="0" t="0" r="r" b="b"/>
              <a:pathLst>
                <a:path w="112" h="288">
                  <a:moveTo>
                    <a:pt x="4" y="0"/>
                  </a:moveTo>
                  <a:cubicBezTo>
                    <a:pt x="0" y="8"/>
                    <a:pt x="34" y="124"/>
                    <a:pt x="42" y="169"/>
                  </a:cubicBezTo>
                  <a:cubicBezTo>
                    <a:pt x="50" y="214"/>
                    <a:pt x="45" y="256"/>
                    <a:pt x="50" y="272"/>
                  </a:cubicBezTo>
                  <a:cubicBezTo>
                    <a:pt x="55" y="288"/>
                    <a:pt x="72" y="279"/>
                    <a:pt x="75" y="265"/>
                  </a:cubicBezTo>
                  <a:cubicBezTo>
                    <a:pt x="78" y="251"/>
                    <a:pt x="60" y="222"/>
                    <a:pt x="66" y="187"/>
                  </a:cubicBezTo>
                  <a:cubicBezTo>
                    <a:pt x="72" y="152"/>
                    <a:pt x="112" y="59"/>
                    <a:pt x="111" y="52"/>
                  </a:cubicBezTo>
                  <a:cubicBezTo>
                    <a:pt x="110" y="45"/>
                    <a:pt x="75" y="154"/>
                    <a:pt x="57" y="145"/>
                  </a:cubicBezTo>
                  <a:cubicBezTo>
                    <a:pt x="39" y="136"/>
                    <a:pt x="15" y="30"/>
                    <a:pt x="4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Freeform 43"/>
            <p:cNvSpPr>
              <a:spLocks/>
            </p:cNvSpPr>
            <p:nvPr userDrawn="1"/>
          </p:nvSpPr>
          <p:spPr bwMode="gray">
            <a:xfrm>
              <a:off x="204" y="4029"/>
              <a:ext cx="50" cy="168"/>
            </a:xfrm>
            <a:custGeom>
              <a:avLst/>
              <a:gdLst/>
              <a:ahLst/>
              <a:cxnLst>
                <a:cxn ang="0">
                  <a:pos x="1" y="41"/>
                </a:cxn>
                <a:cxn ang="0">
                  <a:pos x="38" y="87"/>
                </a:cxn>
                <a:cxn ang="0">
                  <a:pos x="43" y="157"/>
                </a:cxn>
                <a:cxn ang="0">
                  <a:pos x="58" y="152"/>
                </a:cxn>
                <a:cxn ang="0">
                  <a:pos x="52" y="99"/>
                </a:cxn>
                <a:cxn ang="0">
                  <a:pos x="79" y="7"/>
                </a:cxn>
                <a:cxn ang="0">
                  <a:pos x="40" y="56"/>
                </a:cxn>
                <a:cxn ang="0">
                  <a:pos x="1" y="41"/>
                </a:cxn>
              </a:cxnLst>
              <a:rect l="0" t="0" r="r" b="b"/>
              <a:pathLst>
                <a:path w="81" h="168">
                  <a:moveTo>
                    <a:pt x="1" y="41"/>
                  </a:moveTo>
                  <a:cubicBezTo>
                    <a:pt x="0" y="44"/>
                    <a:pt x="31" y="68"/>
                    <a:pt x="38" y="87"/>
                  </a:cubicBezTo>
                  <a:cubicBezTo>
                    <a:pt x="45" y="106"/>
                    <a:pt x="40" y="146"/>
                    <a:pt x="43" y="157"/>
                  </a:cubicBezTo>
                  <a:cubicBezTo>
                    <a:pt x="46" y="168"/>
                    <a:pt x="56" y="162"/>
                    <a:pt x="58" y="152"/>
                  </a:cubicBezTo>
                  <a:cubicBezTo>
                    <a:pt x="60" y="143"/>
                    <a:pt x="49" y="123"/>
                    <a:pt x="52" y="99"/>
                  </a:cubicBezTo>
                  <a:cubicBezTo>
                    <a:pt x="56" y="75"/>
                    <a:pt x="81" y="14"/>
                    <a:pt x="79" y="7"/>
                  </a:cubicBezTo>
                  <a:cubicBezTo>
                    <a:pt x="77" y="0"/>
                    <a:pt x="53" y="50"/>
                    <a:pt x="40" y="56"/>
                  </a:cubicBezTo>
                  <a:cubicBezTo>
                    <a:pt x="27" y="62"/>
                    <a:pt x="9" y="44"/>
                    <a:pt x="1" y="4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omic Sans MS"/>
          <a:ea typeface="+mj-ea"/>
          <a:cs typeface="Comic Sans M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v"/>
        <a:defRPr sz="2800" b="1">
          <a:solidFill>
            <a:schemeClr val="tx1"/>
          </a:solidFill>
          <a:latin typeface="Comic Sans MS"/>
          <a:ea typeface="+mn-ea"/>
          <a:cs typeface="Comic Sans M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1"/>
          </a:solidFill>
          <a:latin typeface="Comic Sans MS"/>
          <a:ea typeface="ＭＳ Ｐゴシック" charset="-128"/>
          <a:cs typeface="Comic Sans M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Comic Sans MS"/>
          <a:ea typeface="ＭＳ Ｐゴシック" charset="-128"/>
          <a:cs typeface="Comic Sans M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omic Sans MS"/>
          <a:ea typeface="ＭＳ Ｐゴシック" charset="-128"/>
          <a:cs typeface="Comic Sans M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/>
          <a:ea typeface="ＭＳ Ｐゴシック" charset="-128"/>
          <a:cs typeface="Comic Sans M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774950"/>
            <a:ext cx="7924800" cy="746125"/>
          </a:xfrm>
        </p:spPr>
        <p:txBody>
          <a:bodyPr/>
          <a:lstStyle/>
          <a:p>
            <a:r>
              <a:rPr lang="en-US" sz="2400" dirty="0" smtClean="0"/>
              <a:t>Fast Garbage Collection without a Long Wait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749674"/>
            <a:ext cx="5943600" cy="822325"/>
          </a:xfrm>
        </p:spPr>
        <p:txBody>
          <a:bodyPr/>
          <a:lstStyle/>
          <a:p>
            <a:r>
              <a:rPr lang="en-US" sz="2000" dirty="0" smtClean="0"/>
              <a:t>Steve Blackburn – Kathryn McKinley</a:t>
            </a:r>
          </a:p>
          <a:p>
            <a:r>
              <a:rPr lang="en-US" sz="2000" dirty="0" smtClean="0"/>
              <a:t>Presented by: Na </a:t>
            </a:r>
            <a:r>
              <a:rPr lang="en-US" sz="2000" dirty="0" err="1" smtClean="0"/>
              <a:t>Meng</a:t>
            </a:r>
            <a:endParaRPr lang="en-US" sz="2000" dirty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838200" y="2133600"/>
            <a:ext cx="73209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 i="1" dirty="0" smtClean="0">
                <a:solidFill>
                  <a:schemeClr val="tx2"/>
                </a:solidFill>
              </a:rPr>
              <a:t>Ulterior Reference Counting:</a:t>
            </a:r>
            <a:endParaRPr lang="en-US" sz="40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Barrier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6A2E-BDB3-F645-81C3-F3BAC7159EB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1697197" y="2784972"/>
            <a:ext cx="2743199" cy="57229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1849596" y="2869647"/>
            <a:ext cx="467998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2382996" y="2854348"/>
            <a:ext cx="36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4455696" y="2786892"/>
            <a:ext cx="1716503" cy="57229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808074" y="2777968"/>
            <a:ext cx="889122" cy="57229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858996" y="2362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Boot Image &amp; Immortal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67" name="Curved Connector 66"/>
          <p:cNvCxnSpPr>
            <a:stCxn id="65" idx="2"/>
            <a:endCxn id="53" idx="2"/>
          </p:cNvCxnSpPr>
          <p:nvPr/>
        </p:nvCxnSpPr>
        <p:spPr>
          <a:xfrm rot="5400000" flipH="1" flipV="1">
            <a:off x="1607808" y="2874474"/>
            <a:ext cx="120614" cy="830960"/>
          </a:xfrm>
          <a:prstGeom prst="curvedConnector3">
            <a:avLst>
              <a:gd name="adj1" fmla="val -189530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1853272" y="2875168"/>
            <a:ext cx="503713" cy="360000"/>
            <a:chOff x="1752600" y="5126695"/>
            <a:chExt cx="503713" cy="360000"/>
          </a:xfrm>
        </p:grpSpPr>
        <p:sp>
          <p:nvSpPr>
            <p:cNvPr id="89" name="TextBox 88"/>
            <p:cNvSpPr txBox="1"/>
            <p:nvPr/>
          </p:nvSpPr>
          <p:spPr>
            <a:xfrm>
              <a:off x="1752600" y="5181600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951513" y="5166596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err="1" smtClean="0"/>
                <a:t>b</a:t>
              </a:r>
              <a:endParaRPr lang="en-US" dirty="0"/>
            </a:p>
          </p:txBody>
        </p:sp>
        <p:cxnSp>
          <p:nvCxnSpPr>
            <p:cNvPr id="91" name="Straight Connector 90"/>
            <p:cNvCxnSpPr/>
            <p:nvPr/>
          </p:nvCxnSpPr>
          <p:spPr>
            <a:xfrm rot="5400000">
              <a:off x="1729542" y="5302152"/>
              <a:ext cx="360000" cy="9085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" name="Curved Connector 117"/>
          <p:cNvCxnSpPr>
            <a:endCxn id="55" idx="2"/>
          </p:cNvCxnSpPr>
          <p:nvPr/>
        </p:nvCxnSpPr>
        <p:spPr>
          <a:xfrm>
            <a:off x="2204585" y="3192068"/>
            <a:ext cx="358411" cy="22280"/>
          </a:xfrm>
          <a:prstGeom prst="curvedConnector4">
            <a:avLst>
              <a:gd name="adj1" fmla="val 24889"/>
              <a:gd name="adj2" fmla="val 1126032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Rounded Rectangle 118"/>
          <p:cNvSpPr/>
          <p:nvPr/>
        </p:nvSpPr>
        <p:spPr>
          <a:xfrm>
            <a:off x="2799617" y="2865297"/>
            <a:ext cx="279692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cxnSp>
        <p:nvCxnSpPr>
          <p:cNvPr id="120" name="Straight Connector 119"/>
          <p:cNvCxnSpPr/>
          <p:nvPr/>
        </p:nvCxnSpPr>
        <p:spPr>
          <a:xfrm rot="5400000" flipH="1" flipV="1">
            <a:off x="2869756" y="3254288"/>
            <a:ext cx="90812" cy="246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grpSp>
        <p:nvGrpSpPr>
          <p:cNvPr id="121" name="Group 430"/>
          <p:cNvGrpSpPr/>
          <p:nvPr/>
        </p:nvGrpSpPr>
        <p:grpSpPr>
          <a:xfrm>
            <a:off x="3211219" y="2844260"/>
            <a:ext cx="1118769" cy="458256"/>
            <a:chOff x="-1377248" y="4314689"/>
            <a:chExt cx="720000" cy="458256"/>
          </a:xfrm>
          <a:solidFill>
            <a:srgbClr val="FFFF00"/>
          </a:solidFill>
        </p:grpSpPr>
        <p:sp>
          <p:nvSpPr>
            <p:cNvPr id="122" name="Rounded Rectangle 121"/>
            <p:cNvSpPr/>
            <p:nvPr/>
          </p:nvSpPr>
          <p:spPr>
            <a:xfrm>
              <a:off x="-1377248" y="4314689"/>
              <a:ext cx="72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123" name="Straight Connector 122"/>
            <p:cNvCxnSpPr/>
            <p:nvPr/>
          </p:nvCxnSpPr>
          <p:spPr>
            <a:xfrm rot="5400000" flipH="1" flipV="1">
              <a:off x="-1062654" y="4726745"/>
              <a:ext cx="90812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cxnSp>
        <p:nvCxnSpPr>
          <p:cNvPr id="125" name="Straight Connector 124"/>
          <p:cNvCxnSpPr/>
          <p:nvPr/>
        </p:nvCxnSpPr>
        <p:spPr>
          <a:xfrm flipV="1">
            <a:off x="2906419" y="3282985"/>
            <a:ext cx="864000" cy="2084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sp>
        <p:nvSpPr>
          <p:cNvPr id="126" name="Rounded Rectangle 125"/>
          <p:cNvSpPr/>
          <p:nvPr/>
        </p:nvSpPr>
        <p:spPr>
          <a:xfrm>
            <a:off x="4177569" y="1828800"/>
            <a:ext cx="1537431" cy="600032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Stacks Registers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7" name="Curved Connector 126"/>
          <p:cNvCxnSpPr>
            <a:stCxn id="126" idx="2"/>
            <a:endCxn id="55" idx="0"/>
          </p:cNvCxnSpPr>
          <p:nvPr/>
        </p:nvCxnSpPr>
        <p:spPr>
          <a:xfrm rot="5400000">
            <a:off x="3541883" y="1449946"/>
            <a:ext cx="425516" cy="238328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/>
          <p:cNvGrpSpPr/>
          <p:nvPr/>
        </p:nvGrpSpPr>
        <p:grpSpPr>
          <a:xfrm>
            <a:off x="2403316" y="2865297"/>
            <a:ext cx="324000" cy="360000"/>
            <a:chOff x="1752600" y="5126695"/>
            <a:chExt cx="503713" cy="360000"/>
          </a:xfrm>
          <a:solidFill>
            <a:srgbClr val="FFFFFF"/>
          </a:solidFill>
        </p:grpSpPr>
        <p:sp>
          <p:nvSpPr>
            <p:cNvPr id="131" name="TextBox 130"/>
            <p:cNvSpPr txBox="1"/>
            <p:nvPr/>
          </p:nvSpPr>
          <p:spPr>
            <a:xfrm>
              <a:off x="1752600" y="5181600"/>
              <a:ext cx="304800" cy="276999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/>
                <a:t>2</a:t>
              </a:r>
              <a:endParaRPr lang="en-US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1951513" y="5166596"/>
              <a:ext cx="304800" cy="276999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err="1"/>
                <a:t>c</a:t>
              </a:r>
              <a:endParaRPr lang="en-US" dirty="0"/>
            </a:p>
          </p:txBody>
        </p:sp>
        <p:cxnSp>
          <p:nvCxnSpPr>
            <p:cNvPr id="133" name="Straight Connector 132"/>
            <p:cNvCxnSpPr/>
            <p:nvPr/>
          </p:nvCxnSpPr>
          <p:spPr>
            <a:xfrm rot="5400000">
              <a:off x="1729542" y="5302152"/>
              <a:ext cx="360000" cy="9085"/>
            </a:xfrm>
            <a:prstGeom prst="line">
              <a:avLst/>
            </a:prstGeom>
            <a:grpFill/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7" name="Group 246"/>
          <p:cNvGrpSpPr/>
          <p:nvPr/>
        </p:nvGrpSpPr>
        <p:grpSpPr>
          <a:xfrm>
            <a:off x="4580496" y="2835080"/>
            <a:ext cx="982103" cy="425366"/>
            <a:chOff x="4504297" y="1966196"/>
            <a:chExt cx="413924" cy="364170"/>
          </a:xfrm>
        </p:grpSpPr>
        <p:sp>
          <p:nvSpPr>
            <p:cNvPr id="96" name="Rounded Rectangle 95"/>
            <p:cNvSpPr/>
            <p:nvPr/>
          </p:nvSpPr>
          <p:spPr>
            <a:xfrm>
              <a:off x="4504297" y="1970366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d</a:t>
              </a:r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4738221" y="1966196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e</a:t>
              </a:r>
              <a:endParaRPr lang="en-US" dirty="0"/>
            </a:p>
          </p:txBody>
        </p:sp>
      </p:grpSp>
      <p:sp>
        <p:nvSpPr>
          <p:cNvPr id="161" name="Rectangle 1056"/>
          <p:cNvSpPr>
            <a:spLocks noChangeArrowheads="1"/>
          </p:cNvSpPr>
          <p:nvPr/>
        </p:nvSpPr>
        <p:spPr bwMode="auto">
          <a:xfrm>
            <a:off x="838200" y="4038600"/>
            <a:ext cx="3657600" cy="1447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14179C"/>
              </a:solidFill>
            </a:endParaRPr>
          </a:p>
        </p:txBody>
      </p:sp>
      <p:grpSp>
        <p:nvGrpSpPr>
          <p:cNvPr id="213" name="Group 212"/>
          <p:cNvGrpSpPr/>
          <p:nvPr/>
        </p:nvGrpSpPr>
        <p:grpSpPr>
          <a:xfrm>
            <a:off x="990600" y="4552962"/>
            <a:ext cx="3352800" cy="381000"/>
            <a:chOff x="914400" y="3638562"/>
            <a:chExt cx="1143000" cy="381000"/>
          </a:xfrm>
        </p:grpSpPr>
        <p:sp>
          <p:nvSpPr>
            <p:cNvPr id="162" name="Rectangle 1057"/>
            <p:cNvSpPr>
              <a:spLocks noChangeArrowheads="1"/>
            </p:cNvSpPr>
            <p:nvPr/>
          </p:nvSpPr>
          <p:spPr bwMode="auto">
            <a:xfrm>
              <a:off x="914400" y="3638562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err="1" smtClean="0">
                  <a:solidFill>
                    <a:srgbClr val="14179C"/>
                  </a:solidFill>
                </a:rPr>
                <a:t>srcObj</a:t>
              </a:r>
              <a:endParaRPr lang="en-US" dirty="0">
                <a:solidFill>
                  <a:srgbClr val="14179C"/>
                </a:solidFill>
              </a:endParaRPr>
            </a:p>
          </p:txBody>
        </p:sp>
        <p:sp>
          <p:nvSpPr>
            <p:cNvPr id="163" name="Rectangle 1058"/>
            <p:cNvSpPr>
              <a:spLocks noChangeArrowheads="1"/>
            </p:cNvSpPr>
            <p:nvPr/>
          </p:nvSpPr>
          <p:spPr bwMode="auto">
            <a:xfrm>
              <a:off x="1295400" y="3638562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err="1" smtClean="0">
                  <a:solidFill>
                    <a:srgbClr val="14179C"/>
                  </a:solidFill>
                </a:rPr>
                <a:t>srcSlot</a:t>
              </a:r>
              <a:endParaRPr lang="en-US" dirty="0">
                <a:solidFill>
                  <a:srgbClr val="14179C"/>
                </a:solidFill>
              </a:endParaRPr>
            </a:p>
          </p:txBody>
        </p:sp>
        <p:sp>
          <p:nvSpPr>
            <p:cNvPr id="164" name="Rectangle 1059"/>
            <p:cNvSpPr>
              <a:spLocks noChangeArrowheads="1"/>
            </p:cNvSpPr>
            <p:nvPr/>
          </p:nvSpPr>
          <p:spPr bwMode="auto">
            <a:xfrm>
              <a:off x="1676400" y="3638562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err="1" smtClean="0">
                  <a:solidFill>
                    <a:srgbClr val="14179C"/>
                  </a:solidFill>
                </a:rPr>
                <a:t>tgtobj</a:t>
              </a:r>
              <a:endParaRPr lang="en-US" dirty="0">
                <a:solidFill>
                  <a:srgbClr val="14179C"/>
                </a:solidFill>
              </a:endParaRPr>
            </a:p>
          </p:txBody>
        </p:sp>
      </p:grpSp>
      <p:sp>
        <p:nvSpPr>
          <p:cNvPr id="167" name="Text Box 1062"/>
          <p:cNvSpPr txBox="1">
            <a:spLocks noChangeArrowheads="1"/>
          </p:cNvSpPr>
          <p:nvPr/>
        </p:nvSpPr>
        <p:spPr bwMode="auto">
          <a:xfrm>
            <a:off x="974725" y="4111060"/>
            <a:ext cx="2199040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14179C"/>
                </a:solidFill>
              </a:rPr>
              <a:t>Modified Object Set</a:t>
            </a:r>
            <a:endParaRPr lang="en-US" dirty="0">
              <a:solidFill>
                <a:srgbClr val="14179C"/>
              </a:solidFill>
            </a:endParaRPr>
          </a:p>
        </p:txBody>
      </p:sp>
      <p:sp>
        <p:nvSpPr>
          <p:cNvPr id="195" name="Rectangle 1167"/>
          <p:cNvSpPr>
            <a:spLocks noChangeArrowheads="1"/>
          </p:cNvSpPr>
          <p:nvPr/>
        </p:nvSpPr>
        <p:spPr bwMode="auto">
          <a:xfrm>
            <a:off x="5029200" y="4038600"/>
            <a:ext cx="1981200" cy="1032461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14179C"/>
              </a:solidFill>
            </a:endParaRPr>
          </a:p>
        </p:txBody>
      </p:sp>
      <p:sp>
        <p:nvSpPr>
          <p:cNvPr id="196" name="Text Box 1168"/>
          <p:cNvSpPr txBox="1">
            <a:spLocks noChangeArrowheads="1"/>
          </p:cNvSpPr>
          <p:nvPr/>
        </p:nvSpPr>
        <p:spPr bwMode="auto">
          <a:xfrm>
            <a:off x="5029200" y="4140918"/>
            <a:ext cx="1274708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14179C"/>
                </a:solidFill>
              </a:rPr>
              <a:t>Dec </a:t>
            </a:r>
            <a:r>
              <a:rPr lang="en-US" dirty="0">
                <a:solidFill>
                  <a:srgbClr val="14179C"/>
                </a:solidFill>
              </a:rPr>
              <a:t>Buffer</a:t>
            </a:r>
          </a:p>
        </p:txBody>
      </p:sp>
      <p:grpSp>
        <p:nvGrpSpPr>
          <p:cNvPr id="197" name="Group 1209"/>
          <p:cNvGrpSpPr>
            <a:grpSpLocks/>
          </p:cNvGrpSpPr>
          <p:nvPr/>
        </p:nvGrpSpPr>
        <p:grpSpPr bwMode="auto">
          <a:xfrm>
            <a:off x="6248400" y="4556702"/>
            <a:ext cx="573088" cy="381000"/>
            <a:chOff x="4399" y="2405"/>
            <a:chExt cx="361" cy="240"/>
          </a:xfrm>
          <a:solidFill>
            <a:srgbClr val="FFFFFF"/>
          </a:solidFill>
        </p:grpSpPr>
        <p:sp>
          <p:nvSpPr>
            <p:cNvPr id="209" name="Rectangle 1210"/>
            <p:cNvSpPr>
              <a:spLocks noChangeArrowheads="1"/>
            </p:cNvSpPr>
            <p:nvPr/>
          </p:nvSpPr>
          <p:spPr bwMode="auto">
            <a:xfrm>
              <a:off x="4399" y="2405"/>
              <a:ext cx="184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210" name="Rectangle 1211"/>
            <p:cNvSpPr>
              <a:spLocks noChangeArrowheads="1"/>
            </p:cNvSpPr>
            <p:nvPr/>
          </p:nvSpPr>
          <p:spPr bwMode="auto">
            <a:xfrm>
              <a:off x="4576" y="2405"/>
              <a:ext cx="184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</p:grpSp>
      <p:grpSp>
        <p:nvGrpSpPr>
          <p:cNvPr id="198" name="Group 1215"/>
          <p:cNvGrpSpPr>
            <a:grpSpLocks/>
          </p:cNvGrpSpPr>
          <p:nvPr/>
        </p:nvGrpSpPr>
        <p:grpSpPr bwMode="auto">
          <a:xfrm>
            <a:off x="5105407" y="4556702"/>
            <a:ext cx="1143001" cy="381000"/>
            <a:chOff x="4752" y="2400"/>
            <a:chExt cx="720" cy="240"/>
          </a:xfrm>
          <a:solidFill>
            <a:srgbClr val="FFFFFF"/>
          </a:solidFill>
        </p:grpSpPr>
        <p:grpSp>
          <p:nvGrpSpPr>
            <p:cNvPr id="203" name="Group 1216"/>
            <p:cNvGrpSpPr>
              <a:grpSpLocks/>
            </p:cNvGrpSpPr>
            <p:nvPr/>
          </p:nvGrpSpPr>
          <p:grpSpPr bwMode="auto">
            <a:xfrm>
              <a:off x="4752" y="2400"/>
              <a:ext cx="361" cy="240"/>
              <a:chOff x="4399" y="2405"/>
              <a:chExt cx="361" cy="240"/>
            </a:xfrm>
            <a:grpFill/>
          </p:grpSpPr>
          <p:sp>
            <p:nvSpPr>
              <p:cNvPr id="207" name="Rectangle 1217"/>
              <p:cNvSpPr>
                <a:spLocks noChangeArrowheads="1"/>
              </p:cNvSpPr>
              <p:nvPr/>
            </p:nvSpPr>
            <p:spPr bwMode="auto">
              <a:xfrm>
                <a:off x="4399" y="2405"/>
                <a:ext cx="184" cy="24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14179C"/>
                  </a:solidFill>
                </a:endParaRPr>
              </a:p>
            </p:txBody>
          </p:sp>
          <p:sp>
            <p:nvSpPr>
              <p:cNvPr id="208" name="Rectangle 1218"/>
              <p:cNvSpPr>
                <a:spLocks noChangeArrowheads="1"/>
              </p:cNvSpPr>
              <p:nvPr/>
            </p:nvSpPr>
            <p:spPr bwMode="auto">
              <a:xfrm>
                <a:off x="4576" y="2405"/>
                <a:ext cx="184" cy="24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14179C"/>
                  </a:solidFill>
                </a:endParaRPr>
              </a:p>
            </p:txBody>
          </p:sp>
        </p:grpSp>
        <p:grpSp>
          <p:nvGrpSpPr>
            <p:cNvPr id="204" name="Group 1219"/>
            <p:cNvGrpSpPr>
              <a:grpSpLocks/>
            </p:cNvGrpSpPr>
            <p:nvPr/>
          </p:nvGrpSpPr>
          <p:grpSpPr bwMode="auto">
            <a:xfrm>
              <a:off x="5111" y="2400"/>
              <a:ext cx="361" cy="240"/>
              <a:chOff x="4399" y="2405"/>
              <a:chExt cx="361" cy="240"/>
            </a:xfrm>
            <a:grpFill/>
          </p:grpSpPr>
          <p:sp>
            <p:nvSpPr>
              <p:cNvPr id="205" name="Rectangle 1220"/>
              <p:cNvSpPr>
                <a:spLocks noChangeArrowheads="1"/>
              </p:cNvSpPr>
              <p:nvPr/>
            </p:nvSpPr>
            <p:spPr bwMode="auto">
              <a:xfrm>
                <a:off x="4399" y="2405"/>
                <a:ext cx="184" cy="24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14179C"/>
                  </a:solidFill>
                </a:endParaRPr>
              </a:p>
            </p:txBody>
          </p:sp>
          <p:sp>
            <p:nvSpPr>
              <p:cNvPr id="206" name="Rectangle 1221"/>
              <p:cNvSpPr>
                <a:spLocks noChangeArrowheads="1"/>
              </p:cNvSpPr>
              <p:nvPr/>
            </p:nvSpPr>
            <p:spPr bwMode="auto">
              <a:xfrm>
                <a:off x="4576" y="2405"/>
                <a:ext cx="184" cy="24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14179C"/>
                  </a:solidFill>
                </a:endParaRPr>
              </a:p>
            </p:txBody>
          </p:sp>
        </p:grpSp>
      </p:grpSp>
      <p:sp>
        <p:nvSpPr>
          <p:cNvPr id="199" name="Rectangle 1227"/>
          <p:cNvSpPr>
            <a:spLocks noChangeArrowheads="1"/>
          </p:cNvSpPr>
          <p:nvPr/>
        </p:nvSpPr>
        <p:spPr bwMode="auto">
          <a:xfrm>
            <a:off x="5661025" y="4556702"/>
            <a:ext cx="2921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14179C"/>
              </a:solidFill>
            </a:endParaRPr>
          </a:p>
        </p:txBody>
      </p:sp>
      <p:sp>
        <p:nvSpPr>
          <p:cNvPr id="200" name="Rectangle 1228"/>
          <p:cNvSpPr>
            <a:spLocks noChangeArrowheads="1"/>
          </p:cNvSpPr>
          <p:nvPr/>
        </p:nvSpPr>
        <p:spPr bwMode="auto">
          <a:xfrm>
            <a:off x="6249988" y="4556702"/>
            <a:ext cx="2921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14179C"/>
              </a:solidFill>
            </a:endParaRPr>
          </a:p>
        </p:txBody>
      </p:sp>
      <p:sp>
        <p:nvSpPr>
          <p:cNvPr id="201" name="Rectangle 1322"/>
          <p:cNvSpPr>
            <a:spLocks noChangeArrowheads="1"/>
          </p:cNvSpPr>
          <p:nvPr/>
        </p:nvSpPr>
        <p:spPr bwMode="auto">
          <a:xfrm>
            <a:off x="6249988" y="4556702"/>
            <a:ext cx="2921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14179C"/>
              </a:solidFill>
            </a:endParaRPr>
          </a:p>
        </p:txBody>
      </p:sp>
      <p:sp>
        <p:nvSpPr>
          <p:cNvPr id="202" name="Rectangle 1338"/>
          <p:cNvSpPr>
            <a:spLocks noChangeArrowheads="1"/>
          </p:cNvSpPr>
          <p:nvPr/>
        </p:nvSpPr>
        <p:spPr bwMode="auto">
          <a:xfrm>
            <a:off x="5661025" y="4556702"/>
            <a:ext cx="2921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14179C"/>
              </a:solidFill>
            </a:endParaRPr>
          </a:p>
        </p:txBody>
      </p:sp>
      <p:cxnSp>
        <p:nvCxnSpPr>
          <p:cNvPr id="240" name="Curved Connector 117"/>
          <p:cNvCxnSpPr>
            <a:stCxn id="53" idx="2"/>
          </p:cNvCxnSpPr>
          <p:nvPr/>
        </p:nvCxnSpPr>
        <p:spPr>
          <a:xfrm rot="16200000" flipH="1">
            <a:off x="3423416" y="1889825"/>
            <a:ext cx="30799" cy="2710441"/>
          </a:xfrm>
          <a:prstGeom prst="curvedConnector3">
            <a:avLst>
              <a:gd name="adj1" fmla="val 842232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3" name="Group 242"/>
          <p:cNvGrpSpPr/>
          <p:nvPr/>
        </p:nvGrpSpPr>
        <p:grpSpPr>
          <a:xfrm>
            <a:off x="990600" y="4953000"/>
            <a:ext cx="3352800" cy="381000"/>
            <a:chOff x="914400" y="3638562"/>
            <a:chExt cx="1143000" cy="381000"/>
          </a:xfrm>
        </p:grpSpPr>
        <p:sp>
          <p:nvSpPr>
            <p:cNvPr id="244" name="Rectangle 1057"/>
            <p:cNvSpPr>
              <a:spLocks noChangeArrowheads="1"/>
            </p:cNvSpPr>
            <p:nvPr/>
          </p:nvSpPr>
          <p:spPr bwMode="auto">
            <a:xfrm>
              <a:off x="914400" y="3638562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err="1">
                  <a:solidFill>
                    <a:srgbClr val="14179C"/>
                  </a:solidFill>
                </a:rPr>
                <a:t>b</a:t>
              </a:r>
              <a:endParaRPr lang="en-US" dirty="0">
                <a:solidFill>
                  <a:srgbClr val="14179C"/>
                </a:solidFill>
              </a:endParaRPr>
            </a:p>
          </p:txBody>
        </p:sp>
        <p:sp>
          <p:nvSpPr>
            <p:cNvPr id="245" name="Rectangle 1058"/>
            <p:cNvSpPr>
              <a:spLocks noChangeArrowheads="1"/>
            </p:cNvSpPr>
            <p:nvPr/>
          </p:nvSpPr>
          <p:spPr bwMode="auto">
            <a:xfrm>
              <a:off x="1295400" y="3638562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rgbClr val="14179C"/>
                  </a:solidFill>
                </a:rPr>
                <a:t>&amp;</a:t>
              </a:r>
              <a:r>
                <a:rPr lang="en-US" dirty="0" err="1" smtClean="0">
                  <a:solidFill>
                    <a:srgbClr val="14179C"/>
                  </a:solidFill>
                </a:rPr>
                <a:t>b</a:t>
              </a:r>
              <a:endParaRPr lang="en-US" dirty="0">
                <a:solidFill>
                  <a:srgbClr val="14179C"/>
                </a:solidFill>
              </a:endParaRPr>
            </a:p>
          </p:txBody>
        </p:sp>
        <p:sp>
          <p:nvSpPr>
            <p:cNvPr id="246" name="Rectangle 1059"/>
            <p:cNvSpPr>
              <a:spLocks noChangeArrowheads="1"/>
            </p:cNvSpPr>
            <p:nvPr/>
          </p:nvSpPr>
          <p:spPr bwMode="auto">
            <a:xfrm>
              <a:off x="1676400" y="3638562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err="1" smtClean="0">
                  <a:solidFill>
                    <a:srgbClr val="14179C"/>
                  </a:solidFill>
                </a:rPr>
                <a:t>d</a:t>
              </a:r>
              <a:endParaRPr lang="en-US" dirty="0">
                <a:solidFill>
                  <a:srgbClr val="14179C"/>
                </a:solidFill>
              </a:endParaRPr>
            </a:p>
          </p:txBody>
        </p:sp>
      </p:grpSp>
      <p:sp>
        <p:nvSpPr>
          <p:cNvPr id="248" name="TextBox 247"/>
          <p:cNvSpPr txBox="1"/>
          <p:nvPr/>
        </p:nvSpPr>
        <p:spPr>
          <a:xfrm>
            <a:off x="5090099" y="452639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</a:t>
            </a:r>
            <a:endParaRPr lang="en-US" dirty="0"/>
          </a:p>
        </p:txBody>
      </p:sp>
      <p:cxnSp>
        <p:nvCxnSpPr>
          <p:cNvPr id="252" name="Curved Connector 117"/>
          <p:cNvCxnSpPr/>
          <p:nvPr/>
        </p:nvCxnSpPr>
        <p:spPr>
          <a:xfrm rot="16200000" flipH="1">
            <a:off x="3745069" y="1651584"/>
            <a:ext cx="63507" cy="3144474"/>
          </a:xfrm>
          <a:prstGeom prst="curvedConnector3">
            <a:avLst>
              <a:gd name="adj1" fmla="val 1038147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9" name="Group 258"/>
          <p:cNvGrpSpPr/>
          <p:nvPr/>
        </p:nvGrpSpPr>
        <p:grpSpPr>
          <a:xfrm>
            <a:off x="990600" y="4953000"/>
            <a:ext cx="3352800" cy="381000"/>
            <a:chOff x="914400" y="3638562"/>
            <a:chExt cx="1143000" cy="381000"/>
          </a:xfrm>
        </p:grpSpPr>
        <p:sp>
          <p:nvSpPr>
            <p:cNvPr id="260" name="Rectangle 1057"/>
            <p:cNvSpPr>
              <a:spLocks noChangeArrowheads="1"/>
            </p:cNvSpPr>
            <p:nvPr/>
          </p:nvSpPr>
          <p:spPr bwMode="auto">
            <a:xfrm>
              <a:off x="914400" y="3638562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err="1">
                  <a:solidFill>
                    <a:srgbClr val="14179C"/>
                  </a:solidFill>
                </a:rPr>
                <a:t>b</a:t>
              </a:r>
              <a:endParaRPr lang="en-US" dirty="0">
                <a:solidFill>
                  <a:srgbClr val="14179C"/>
                </a:solidFill>
              </a:endParaRPr>
            </a:p>
          </p:txBody>
        </p:sp>
        <p:sp>
          <p:nvSpPr>
            <p:cNvPr id="261" name="Rectangle 1058"/>
            <p:cNvSpPr>
              <a:spLocks noChangeArrowheads="1"/>
            </p:cNvSpPr>
            <p:nvPr/>
          </p:nvSpPr>
          <p:spPr bwMode="auto">
            <a:xfrm>
              <a:off x="1295400" y="3638562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rgbClr val="14179C"/>
                  </a:solidFill>
                </a:rPr>
                <a:t>&amp;</a:t>
              </a:r>
              <a:r>
                <a:rPr lang="en-US" dirty="0" err="1" smtClean="0">
                  <a:solidFill>
                    <a:srgbClr val="14179C"/>
                  </a:solidFill>
                </a:rPr>
                <a:t>b</a:t>
              </a:r>
              <a:endParaRPr lang="en-US" dirty="0">
                <a:solidFill>
                  <a:srgbClr val="14179C"/>
                </a:solidFill>
              </a:endParaRPr>
            </a:p>
          </p:txBody>
        </p:sp>
        <p:sp>
          <p:nvSpPr>
            <p:cNvPr id="262" name="Rectangle 1059"/>
            <p:cNvSpPr>
              <a:spLocks noChangeArrowheads="1"/>
            </p:cNvSpPr>
            <p:nvPr/>
          </p:nvSpPr>
          <p:spPr bwMode="auto">
            <a:xfrm>
              <a:off x="1676400" y="3638562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err="1">
                  <a:solidFill>
                    <a:srgbClr val="14179C"/>
                  </a:solidFill>
                </a:rPr>
                <a:t>e</a:t>
              </a:r>
              <a:endParaRPr lang="en-US" dirty="0">
                <a:solidFill>
                  <a:srgbClr val="14179C"/>
                </a:solidFill>
              </a:endParaRPr>
            </a:p>
          </p:txBody>
        </p:sp>
      </p:grpSp>
      <p:cxnSp>
        <p:nvCxnSpPr>
          <p:cNvPr id="263" name="Curved Connector 117"/>
          <p:cNvCxnSpPr/>
          <p:nvPr/>
        </p:nvCxnSpPr>
        <p:spPr>
          <a:xfrm flipV="1">
            <a:off x="5007576" y="3045328"/>
            <a:ext cx="127943" cy="487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7" name="Content Placeholder 2"/>
          <p:cNvSpPr txBox="1">
            <a:spLocks/>
          </p:cNvSpPr>
          <p:nvPr/>
        </p:nvSpPr>
        <p:spPr bwMode="auto">
          <a:xfrm>
            <a:off x="533400" y="10668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v"/>
              <a:tabLst/>
              <a:defRPr/>
            </a:pPr>
            <a:r>
              <a:rPr lang="en-US" sz="2800" b="1" kern="0" dirty="0" smtClean="0">
                <a:latin typeface="Comic Sans MS"/>
                <a:cs typeface="Comic Sans MS"/>
              </a:rPr>
              <a:t>Prepare for nursery collection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</p:txBody>
      </p:sp>
      <p:sp>
        <p:nvSpPr>
          <p:cNvPr id="268" name="Content Placeholder 2"/>
          <p:cNvSpPr txBox="1">
            <a:spLocks/>
          </p:cNvSpPr>
          <p:nvPr/>
        </p:nvSpPr>
        <p:spPr bwMode="auto">
          <a:xfrm>
            <a:off x="838200" y="5486400"/>
            <a:ext cx="792902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v"/>
              <a:tabLst/>
              <a:defRPr/>
            </a:pPr>
            <a:r>
              <a:rPr lang="en-US" sz="2800" b="1" kern="0" dirty="0" smtClean="0">
                <a:solidFill>
                  <a:srgbClr val="FF0080"/>
                </a:solidFill>
                <a:latin typeface="Comic Sans MS"/>
                <a:cs typeface="Comic Sans MS"/>
              </a:rPr>
              <a:t>What will happen if </a:t>
            </a:r>
            <a:r>
              <a:rPr lang="en-US" sz="2800" b="1" kern="0" dirty="0" err="1" smtClean="0">
                <a:solidFill>
                  <a:srgbClr val="FF0080"/>
                </a:solidFill>
                <a:latin typeface="Comic Sans MS"/>
                <a:cs typeface="Comic Sans MS"/>
              </a:rPr>
              <a:t>b</a:t>
            </a:r>
            <a:r>
              <a:rPr lang="en-US" sz="2800" b="1" kern="0" dirty="0" smtClean="0">
                <a:solidFill>
                  <a:srgbClr val="FF0080"/>
                </a:solidFill>
                <a:latin typeface="Comic Sans MS"/>
                <a:cs typeface="Comic Sans MS"/>
              </a:rPr>
              <a:t> points back to </a:t>
            </a:r>
            <a:r>
              <a:rPr lang="en-US" sz="2800" b="1" kern="0" dirty="0" err="1" smtClean="0">
                <a:solidFill>
                  <a:srgbClr val="FF0080"/>
                </a:solidFill>
                <a:latin typeface="Comic Sans MS"/>
                <a:cs typeface="Comic Sans MS"/>
              </a:rPr>
              <a:t>c</a:t>
            </a:r>
            <a:r>
              <a:rPr lang="en-US" sz="2800" b="1" kern="0" dirty="0" smtClean="0">
                <a:solidFill>
                  <a:srgbClr val="FF0080"/>
                </a:solidFill>
                <a:latin typeface="Comic Sans MS"/>
                <a:cs typeface="Comic Sans MS"/>
              </a:rPr>
              <a:t> again?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0080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0"/>
      <p:bldP spid="26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Pause Time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6A2E-BDB3-F645-81C3-F3BAC7159EB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286000"/>
          </a:xfrm>
        </p:spPr>
        <p:txBody>
          <a:bodyPr/>
          <a:lstStyle/>
          <a:p>
            <a:r>
              <a:rPr lang="en-US" dirty="0" smtClean="0"/>
              <a:t>Phases for Ulterior Garbage Collector</a:t>
            </a:r>
          </a:p>
          <a:p>
            <a:pPr lvl="1"/>
            <a:r>
              <a:rPr lang="en-US" dirty="0" smtClean="0"/>
              <a:t>Nursery Collection</a:t>
            </a:r>
          </a:p>
          <a:p>
            <a:pPr lvl="1"/>
            <a:r>
              <a:rPr lang="en-US" dirty="0" smtClean="0"/>
              <a:t>RC buffering</a:t>
            </a:r>
          </a:p>
          <a:p>
            <a:pPr lvl="1"/>
            <a:r>
              <a:rPr lang="en-US" dirty="0" smtClean="0"/>
              <a:t>RC collection</a:t>
            </a:r>
          </a:p>
          <a:p>
            <a:pPr lvl="1"/>
            <a:r>
              <a:rPr lang="en-US" dirty="0" smtClean="0"/>
              <a:t>Cycle collection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638800" y="17642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Bounded pause time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638800" y="2206169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Negligible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654100" y="2617767"/>
            <a:ext cx="3489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80"/>
                </a:solidFill>
                <a:latin typeface="Comic Sans MS"/>
                <a:cs typeface="Comic Sans MS"/>
              </a:rPr>
              <a:t>Unbounded in worst case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638800" y="3059668"/>
            <a:ext cx="3489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80"/>
                </a:solidFill>
                <a:latin typeface="Comic Sans MS"/>
                <a:cs typeface="Comic Sans MS"/>
              </a:rPr>
              <a:t>Unbounded in worst case</a:t>
            </a:r>
          </a:p>
        </p:txBody>
      </p:sp>
      <p:sp>
        <p:nvSpPr>
          <p:cNvPr id="98" name="Content Placeholder 2"/>
          <p:cNvSpPr txBox="1">
            <a:spLocks/>
          </p:cNvSpPr>
          <p:nvPr/>
        </p:nvSpPr>
        <p:spPr bwMode="auto">
          <a:xfrm>
            <a:off x="457200" y="3520499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v"/>
              <a:tabLst/>
              <a:defRPr/>
            </a:pPr>
            <a:r>
              <a:rPr lang="en-US" sz="2800" b="1" kern="0" dirty="0" smtClean="0">
                <a:latin typeface="Comic Sans MS"/>
                <a:cs typeface="Comic Sans MS"/>
              </a:rPr>
              <a:t>To control RC collection time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400" kern="0" dirty="0" smtClean="0">
                <a:solidFill>
                  <a:srgbClr val="0080FF"/>
                </a:solidFill>
                <a:latin typeface="Comic Sans MS"/>
                <a:ea typeface="ＭＳ Ｐゴシック" charset="-128"/>
                <a:cs typeface="Comic Sans MS"/>
              </a:rPr>
              <a:t>Limit size of modified object buffer, </a:t>
            </a:r>
            <a:r>
              <a:rPr lang="en-US" sz="2400" kern="0" dirty="0" err="1" smtClean="0">
                <a:solidFill>
                  <a:srgbClr val="0080FF"/>
                </a:solidFill>
                <a:latin typeface="Comic Sans MS"/>
                <a:ea typeface="ＭＳ Ｐゴシック" charset="-128"/>
                <a:cs typeface="Comic Sans MS"/>
              </a:rPr>
              <a:t>dec</a:t>
            </a:r>
            <a:r>
              <a:rPr lang="en-US" sz="2400" kern="0" dirty="0" smtClean="0">
                <a:solidFill>
                  <a:srgbClr val="0080FF"/>
                </a:solidFill>
                <a:latin typeface="Comic Sans MS"/>
                <a:ea typeface="ＭＳ Ｐゴシック" charset="-128"/>
                <a:cs typeface="Comic Sans MS"/>
              </a:rPr>
              <a:t> buffer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80FF"/>
              </a:solidFill>
              <a:effectLst/>
              <a:uLnTx/>
              <a:uFillTx/>
              <a:latin typeface="Comic Sans MS"/>
              <a:ea typeface="ＭＳ Ｐゴシック" charset="-128"/>
              <a:cs typeface="Comic Sans MS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6248400" y="2590800"/>
            <a:ext cx="1600200" cy="381000"/>
            <a:chOff x="6248400" y="2590800"/>
            <a:chExt cx="1600200" cy="4572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6248400" y="2667000"/>
              <a:ext cx="1600200" cy="38100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V="1">
              <a:off x="6324600" y="2590800"/>
              <a:ext cx="1524000" cy="45720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Content Placeholder 2"/>
          <p:cNvSpPr txBox="1">
            <a:spLocks/>
          </p:cNvSpPr>
          <p:nvPr/>
        </p:nvSpPr>
        <p:spPr bwMode="auto">
          <a:xfrm>
            <a:off x="457200" y="4937701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v"/>
              <a:tabLst/>
              <a:defRPr/>
            </a:pPr>
            <a:r>
              <a:rPr lang="en-US" sz="2800" b="1" kern="0" dirty="0" smtClean="0">
                <a:latin typeface="Comic Sans MS"/>
                <a:cs typeface="Comic Sans MS"/>
              </a:rPr>
              <a:t>To control cycle collection time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400" kern="0" dirty="0" smtClean="0">
                <a:solidFill>
                  <a:srgbClr val="0080FF"/>
                </a:solidFill>
                <a:latin typeface="Comic Sans MS"/>
                <a:ea typeface="ＭＳ Ｐゴシック" charset="-128"/>
                <a:cs typeface="Comic Sans MS"/>
              </a:rPr>
              <a:t>Limit time spent on this work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80FF"/>
              </a:solidFill>
              <a:effectLst/>
              <a:uLnTx/>
              <a:uFillTx/>
              <a:latin typeface="Comic Sans MS"/>
              <a:ea typeface="ＭＳ Ｐゴシック" charset="-128"/>
              <a:cs typeface="Comic Sans MS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6248400" y="3048000"/>
            <a:ext cx="1600200" cy="381000"/>
            <a:chOff x="6248400" y="2590800"/>
            <a:chExt cx="1600200" cy="457200"/>
          </a:xfrm>
        </p:grpSpPr>
        <p:cxnSp>
          <p:nvCxnSpPr>
            <p:cNvPr id="106" name="Straight Connector 105"/>
            <p:cNvCxnSpPr/>
            <p:nvPr/>
          </p:nvCxnSpPr>
          <p:spPr>
            <a:xfrm>
              <a:off x="6248400" y="2667000"/>
              <a:ext cx="1600200" cy="38100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V="1">
              <a:off x="6324600" y="2590800"/>
              <a:ext cx="1524000" cy="45720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Content Placeholder 2"/>
          <p:cNvSpPr txBox="1">
            <a:spLocks/>
          </p:cNvSpPr>
          <p:nvPr/>
        </p:nvSpPr>
        <p:spPr bwMode="auto">
          <a:xfrm>
            <a:off x="457200" y="4513352"/>
            <a:ext cx="8229600" cy="504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v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80"/>
                </a:solidFill>
                <a:effectLst/>
                <a:uLnTx/>
                <a:uFillTx/>
                <a:latin typeface="Comic Sans MS"/>
                <a:ea typeface="ＭＳ Ｐゴシック" charset="-128"/>
                <a:cs typeface="Comic Sans MS"/>
              </a:rPr>
              <a:t>Why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FF0080"/>
                </a:solidFill>
                <a:effectLst/>
                <a:uLnTx/>
                <a:uFillTx/>
                <a:latin typeface="Comic Sans MS"/>
                <a:ea typeface="ＭＳ Ｐゴシック" charset="-128"/>
                <a:cs typeface="Comic Sans MS"/>
              </a:rPr>
              <a:t> </a:t>
            </a:r>
            <a:r>
              <a:rPr lang="en-US" sz="2400" kern="0" noProof="0" dirty="0" smtClean="0">
                <a:solidFill>
                  <a:srgbClr val="FF0080"/>
                </a:solidFill>
                <a:latin typeface="Comic Sans MS"/>
                <a:ea typeface="ＭＳ Ｐゴシック" charset="-128"/>
                <a:cs typeface="Comic Sans MS"/>
              </a:rPr>
              <a:t>no</a:t>
            </a:r>
            <a:r>
              <a:rPr lang="en-US" sz="2400" kern="0" dirty="0" err="1" smtClean="0">
                <a:solidFill>
                  <a:srgbClr val="FF0080"/>
                </a:solidFill>
                <a:latin typeface="Comic Sans MS"/>
                <a:ea typeface="ＭＳ Ｐゴシック" charset="-128"/>
                <a:cs typeface="Comic Sans MS"/>
              </a:rPr>
              <a:t>t</a:t>
            </a:r>
            <a:r>
              <a:rPr lang="en-US" sz="2400" kern="0" dirty="0" smtClean="0">
                <a:solidFill>
                  <a:srgbClr val="FF0080"/>
                </a:solidFill>
                <a:latin typeface="Comic Sans MS"/>
                <a:ea typeface="ＭＳ Ｐゴシック" charset="-128"/>
                <a:cs typeface="Comic Sans MS"/>
              </a:rPr>
              <a:t> limit inc buffer size ?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80"/>
              </a:solidFill>
              <a:effectLst/>
              <a:uLnTx/>
              <a:uFillTx/>
              <a:latin typeface="Comic Sans MS"/>
              <a:ea typeface="ＭＳ Ｐゴシック" charset="-128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4" grpId="0"/>
      <p:bldP spid="95" grpId="0"/>
      <p:bldP spid="98" grpId="0"/>
      <p:bldP spid="104" grpId="0"/>
      <p:bldP spid="10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4820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ycle </a:t>
            </a:r>
            <a:r>
              <a:rPr lang="en-US" dirty="0"/>
              <a:t>d</a:t>
            </a:r>
            <a:r>
              <a:rPr lang="en-US" dirty="0" smtClean="0"/>
              <a:t>etection</a:t>
            </a:r>
          </a:p>
          <a:p>
            <a:pPr lvl="1"/>
            <a:r>
              <a:rPr lang="en-US" dirty="0" smtClean="0"/>
              <a:t>On every RC collection, create a candidate set of potential cycle roots from all the decrements which do not go to zero</a:t>
            </a:r>
          </a:p>
          <a:p>
            <a:pPr lvl="1"/>
            <a:r>
              <a:rPr lang="en-US" dirty="0" smtClean="0"/>
              <a:t>Cycle detection starts from the candidate set</a:t>
            </a:r>
          </a:p>
          <a:p>
            <a:pPr lvl="1"/>
            <a:r>
              <a:rPr lang="en-US" dirty="0" smtClean="0">
                <a:solidFill>
                  <a:srgbClr val="FF0080"/>
                </a:solidFill>
              </a:rPr>
              <a:t>Do we need a limit to the length of candidate set?</a:t>
            </a:r>
          </a:p>
          <a:p>
            <a:pPr lvl="1"/>
            <a:r>
              <a:rPr lang="en-US" dirty="0" smtClean="0">
                <a:solidFill>
                  <a:srgbClr val="FF0080"/>
                </a:solidFill>
              </a:rPr>
              <a:t>Do such decrements guarantee finding all cycles if time allows?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6A2E-BDB3-F645-81C3-F3BAC7159EB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548063"/>
            <a:ext cx="5167313" cy="414337"/>
          </a:xfrm>
          <a:ln/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2000"/>
              <a:t>www.themegallery.com </a:t>
            </a:r>
          </a:p>
        </p:txBody>
      </p:sp>
      <p:sp>
        <p:nvSpPr>
          <p:cNvPr id="79875" name="WordArt 3"/>
          <p:cNvSpPr>
            <a:spLocks noChangeArrowheads="1" noChangeShapeType="1" noTextEdit="1"/>
          </p:cNvSpPr>
          <p:nvPr/>
        </p:nvSpPr>
        <p:spPr bwMode="gray">
          <a:xfrm>
            <a:off x="2133600" y="2286000"/>
            <a:ext cx="534035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5400" b="1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folHlink"/>
                    </a:gs>
                    <a:gs pos="100000">
                      <a:schemeClr val="tx2"/>
                    </a:gs>
                  </a:gsLst>
                  <a:lin ang="0" scaled="1"/>
                </a:gradFill>
                <a:effectLst>
                  <a:outerShdw blurRad="63500" dist="89803" dir="2700000" algn="ctr" rotWithShape="0">
                    <a:schemeClr val="tx1">
                      <a:alpha val="50000"/>
                    </a:schemeClr>
                  </a:outerShdw>
                </a:effectLst>
                <a:latin typeface="Verdana"/>
                <a:ea typeface="Verdana"/>
                <a:cs typeface="Verdana"/>
              </a:rPr>
              <a:t>Thank You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vs. Responsiveness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19238"/>
            <a:ext cx="8604250" cy="43481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dirty="0" smtClean="0"/>
              <a:t>Goal</a:t>
            </a:r>
            <a:endParaRPr lang="en-US" sz="4000" b="0" dirty="0" smtClean="0"/>
          </a:p>
          <a:p>
            <a:pPr lvl="1">
              <a:lnSpc>
                <a:spcPct val="90000"/>
              </a:lnSpc>
            </a:pPr>
            <a:r>
              <a:rPr lang="en-US" sz="2900" dirty="0" smtClean="0">
                <a:solidFill>
                  <a:schemeClr val="tx2"/>
                </a:solidFill>
              </a:rPr>
              <a:t>Better responsiveness (shorter pause time)</a:t>
            </a:r>
          </a:p>
          <a:p>
            <a:pPr lvl="1">
              <a:lnSpc>
                <a:spcPct val="90000"/>
              </a:lnSpc>
            </a:pPr>
            <a:r>
              <a:rPr lang="en-US" sz="2900" dirty="0" smtClean="0">
                <a:solidFill>
                  <a:schemeClr val="tx2"/>
                </a:solidFill>
              </a:rPr>
              <a:t>Better throughput (running time)</a:t>
            </a: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endParaRPr lang="en-US" sz="1600" dirty="0"/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796925" y="4114800"/>
            <a:ext cx="7889875" cy="1409700"/>
            <a:chOff x="452" y="1630"/>
            <a:chExt cx="5479" cy="979"/>
          </a:xfrm>
        </p:grpSpPr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452" y="1630"/>
              <a:ext cx="5479" cy="979"/>
            </a:xfrm>
            <a:prstGeom prst="roundRect">
              <a:avLst>
                <a:gd name="adj" fmla="val 102"/>
              </a:avLst>
            </a:prstGeom>
            <a:solidFill>
              <a:srgbClr val="5B87F2"/>
            </a:solidFill>
            <a:ln w="1908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605" y="2135"/>
              <a:ext cx="5170" cy="115"/>
            </a:xfrm>
            <a:prstGeom prst="roundRect">
              <a:avLst>
                <a:gd name="adj" fmla="val 87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794" y="2135"/>
              <a:ext cx="140" cy="115"/>
            </a:xfrm>
            <a:prstGeom prst="roundRect">
              <a:avLst>
                <a:gd name="adj" fmla="val 875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2100" y="2135"/>
              <a:ext cx="50" cy="115"/>
            </a:xfrm>
            <a:prstGeom prst="roundRect">
              <a:avLst>
                <a:gd name="adj" fmla="val 2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2207" y="2135"/>
              <a:ext cx="66" cy="115"/>
            </a:xfrm>
            <a:prstGeom prst="roundRect">
              <a:avLst>
                <a:gd name="adj" fmla="val 1514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2626" y="2135"/>
              <a:ext cx="25" cy="115"/>
            </a:xfrm>
            <a:prstGeom prst="roundRect">
              <a:avLst>
                <a:gd name="adj" fmla="val 4167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2437" y="2135"/>
              <a:ext cx="66" cy="115"/>
            </a:xfrm>
            <a:prstGeom prst="roundRect">
              <a:avLst>
                <a:gd name="adj" fmla="val 1514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4" name="AutoShape 12"/>
            <p:cNvSpPr>
              <a:spLocks noChangeArrowheads="1"/>
            </p:cNvSpPr>
            <p:nvPr/>
          </p:nvSpPr>
          <p:spPr bwMode="auto">
            <a:xfrm>
              <a:off x="2322" y="2135"/>
              <a:ext cx="66" cy="115"/>
            </a:xfrm>
            <a:prstGeom prst="roundRect">
              <a:avLst>
                <a:gd name="adj" fmla="val 1514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5" name="AutoShape 13"/>
            <p:cNvSpPr>
              <a:spLocks noChangeArrowheads="1"/>
            </p:cNvSpPr>
            <p:nvPr/>
          </p:nvSpPr>
          <p:spPr bwMode="auto">
            <a:xfrm>
              <a:off x="2536" y="2135"/>
              <a:ext cx="58" cy="115"/>
            </a:xfrm>
            <a:prstGeom prst="roundRect">
              <a:avLst>
                <a:gd name="adj" fmla="val 1722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6" name="AutoShape 14"/>
            <p:cNvSpPr>
              <a:spLocks noChangeArrowheads="1"/>
            </p:cNvSpPr>
            <p:nvPr/>
          </p:nvSpPr>
          <p:spPr bwMode="auto">
            <a:xfrm>
              <a:off x="3103" y="2135"/>
              <a:ext cx="107" cy="115"/>
            </a:xfrm>
            <a:prstGeom prst="roundRect">
              <a:avLst>
                <a:gd name="adj" fmla="val 94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7" name="AutoShape 15"/>
            <p:cNvSpPr>
              <a:spLocks noChangeArrowheads="1"/>
            </p:cNvSpPr>
            <p:nvPr/>
          </p:nvSpPr>
          <p:spPr bwMode="auto">
            <a:xfrm>
              <a:off x="3555" y="2135"/>
              <a:ext cx="189" cy="115"/>
            </a:xfrm>
            <a:prstGeom prst="roundRect">
              <a:avLst>
                <a:gd name="adj" fmla="val 875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8" name="AutoShape 16"/>
            <p:cNvSpPr>
              <a:spLocks noChangeArrowheads="1"/>
            </p:cNvSpPr>
            <p:nvPr/>
          </p:nvSpPr>
          <p:spPr bwMode="auto">
            <a:xfrm>
              <a:off x="4254" y="2135"/>
              <a:ext cx="107" cy="115"/>
            </a:xfrm>
            <a:prstGeom prst="roundRect">
              <a:avLst>
                <a:gd name="adj" fmla="val 94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9" name="AutoShape 17"/>
            <p:cNvSpPr>
              <a:spLocks noChangeArrowheads="1"/>
            </p:cNvSpPr>
            <p:nvPr/>
          </p:nvSpPr>
          <p:spPr bwMode="auto">
            <a:xfrm>
              <a:off x="4689" y="2135"/>
              <a:ext cx="345" cy="115"/>
            </a:xfrm>
            <a:prstGeom prst="roundRect">
              <a:avLst>
                <a:gd name="adj" fmla="val 875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0" name="AutoShape 18"/>
            <p:cNvSpPr>
              <a:spLocks noChangeArrowheads="1"/>
            </p:cNvSpPr>
            <p:nvPr/>
          </p:nvSpPr>
          <p:spPr bwMode="auto">
            <a:xfrm>
              <a:off x="5438" y="2135"/>
              <a:ext cx="66" cy="115"/>
            </a:xfrm>
            <a:prstGeom prst="roundRect">
              <a:avLst>
                <a:gd name="adj" fmla="val 1514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1" name="AutoShape 19"/>
            <p:cNvSpPr>
              <a:spLocks noChangeArrowheads="1"/>
            </p:cNvSpPr>
            <p:nvPr/>
          </p:nvSpPr>
          <p:spPr bwMode="auto">
            <a:xfrm>
              <a:off x="1994" y="2135"/>
              <a:ext cx="50" cy="115"/>
            </a:xfrm>
            <a:prstGeom prst="roundRect">
              <a:avLst>
                <a:gd name="adj" fmla="val 2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2" name="AutoShape 20"/>
            <p:cNvSpPr>
              <a:spLocks noChangeArrowheads="1"/>
            </p:cNvSpPr>
            <p:nvPr/>
          </p:nvSpPr>
          <p:spPr bwMode="auto">
            <a:xfrm>
              <a:off x="1887" y="2135"/>
              <a:ext cx="74" cy="115"/>
            </a:xfrm>
            <a:prstGeom prst="roundRect">
              <a:avLst>
                <a:gd name="adj" fmla="val 1347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3" name="AutoShape 21"/>
            <p:cNvSpPr>
              <a:spLocks noChangeArrowheads="1"/>
            </p:cNvSpPr>
            <p:nvPr/>
          </p:nvSpPr>
          <p:spPr bwMode="auto">
            <a:xfrm>
              <a:off x="1287" y="2135"/>
              <a:ext cx="140" cy="115"/>
            </a:xfrm>
            <a:prstGeom prst="roundRect">
              <a:avLst>
                <a:gd name="adj" fmla="val 875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4" name="AutoShape 22"/>
            <p:cNvSpPr>
              <a:spLocks noChangeArrowheads="1"/>
            </p:cNvSpPr>
            <p:nvPr/>
          </p:nvSpPr>
          <p:spPr bwMode="auto">
            <a:xfrm>
              <a:off x="1829" y="2135"/>
              <a:ext cx="33" cy="115"/>
            </a:xfrm>
            <a:prstGeom prst="roundRect">
              <a:avLst>
                <a:gd name="adj" fmla="val 3125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1427" y="1707"/>
              <a:ext cx="203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828675">
                <a:lnSpc>
                  <a:spcPct val="114000"/>
                </a:lnSpc>
                <a:buClr>
                  <a:srgbClr val="000000"/>
                </a:buClr>
                <a:buSzPct val="100000"/>
                <a:buFont typeface="Times" charset="0"/>
                <a:buNone/>
                <a:tabLst>
                  <a:tab pos="0" algn="l"/>
                  <a:tab pos="828675" algn="l"/>
                  <a:tab pos="1658938" algn="l"/>
                  <a:tab pos="2487613" algn="l"/>
                  <a:tab pos="3317875" algn="l"/>
                  <a:tab pos="4146550" algn="l"/>
                  <a:tab pos="4976813" algn="l"/>
                  <a:tab pos="5805488" algn="l"/>
                  <a:tab pos="6635750" algn="l"/>
                  <a:tab pos="7464425" algn="l"/>
                  <a:tab pos="8294688" algn="l"/>
                  <a:tab pos="9123363" algn="l"/>
                </a:tabLst>
              </a:pPr>
              <a:r>
                <a:rPr lang="en-GB">
                  <a:latin typeface="Comic Sans MS" charset="0"/>
                </a:rPr>
                <a:t>GC</a:t>
              </a:r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687" y="1683"/>
              <a:ext cx="5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828675">
                <a:lnSpc>
                  <a:spcPct val="114000"/>
                </a:lnSpc>
                <a:buClr>
                  <a:srgbClr val="000000"/>
                </a:buClr>
                <a:buSzPct val="100000"/>
                <a:buFont typeface="Times" charset="0"/>
                <a:buNone/>
                <a:tabLst>
                  <a:tab pos="0" algn="l"/>
                  <a:tab pos="828675" algn="l"/>
                  <a:tab pos="1658938" algn="l"/>
                  <a:tab pos="2487613" algn="l"/>
                  <a:tab pos="3317875" algn="l"/>
                  <a:tab pos="4146550" algn="l"/>
                  <a:tab pos="4976813" algn="l"/>
                  <a:tab pos="5805488" algn="l"/>
                  <a:tab pos="6635750" algn="l"/>
                  <a:tab pos="7464425" algn="l"/>
                  <a:tab pos="8294688" algn="l"/>
                  <a:tab pos="9123363" algn="l"/>
                </a:tabLst>
              </a:pPr>
              <a:r>
                <a:rPr lang="en-GB">
                  <a:solidFill>
                    <a:srgbClr val="FFFFFF"/>
                  </a:solidFill>
                  <a:latin typeface="Comic Sans MS" charset="0"/>
                </a:rPr>
                <a:t>mutator</a:t>
              </a:r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1358" y="1905"/>
              <a:ext cx="176" cy="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999" y="1896"/>
              <a:ext cx="123" cy="237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2372" y="2334"/>
              <a:ext cx="1904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828675">
                <a:lnSpc>
                  <a:spcPct val="114000"/>
                </a:lnSpc>
                <a:buClr>
                  <a:srgbClr val="000000"/>
                </a:buClr>
                <a:buSzPct val="100000"/>
                <a:buFont typeface="Times" charset="0"/>
                <a:buNone/>
                <a:tabLst>
                  <a:tab pos="0" algn="l"/>
                  <a:tab pos="828675" algn="l"/>
                  <a:tab pos="1658938" algn="l"/>
                  <a:tab pos="2487613" algn="l"/>
                  <a:tab pos="3317875" algn="l"/>
                  <a:tab pos="4146550" algn="l"/>
                  <a:tab pos="4976813" algn="l"/>
                  <a:tab pos="5805488" algn="l"/>
                  <a:tab pos="6635750" algn="l"/>
                  <a:tab pos="7464425" algn="l"/>
                  <a:tab pos="8294688" algn="l"/>
                  <a:tab pos="9123363" algn="l"/>
                </a:tabLst>
              </a:pPr>
              <a:r>
                <a:rPr lang="en-GB">
                  <a:latin typeface="Comic Sans MS" charset="0"/>
                </a:rPr>
                <a:t>CPU Utilization (</a:t>
              </a:r>
              <a:r>
                <a:rPr lang="en-GB">
                  <a:latin typeface="Zapf Dingbats" charset="2"/>
                  <a:ea typeface="Zapf Dingbats" charset="2"/>
                  <a:cs typeface="Zapf Dingbats" charset="2"/>
                </a:rPr>
                <a:t></a:t>
              </a:r>
              <a:r>
                <a:rPr lang="en-GB">
                  <a:latin typeface="Comic Sans MS" charset="0"/>
                </a:rPr>
                <a:t>time</a:t>
              </a:r>
              <a:r>
                <a:rPr lang="en-GB">
                  <a:latin typeface="Zapf Dingbats" charset="2"/>
                  <a:ea typeface="Zapf Dingbats" charset="2"/>
                  <a:cs typeface="Zapf Dingbats" charset="2"/>
                </a:rPr>
                <a:t></a:t>
              </a:r>
              <a:r>
                <a:rPr lang="en-GB">
                  <a:latin typeface="Comic Sans MS" charset="0"/>
                </a:rPr>
                <a:t>)</a:t>
              </a:r>
            </a:p>
          </p:txBody>
        </p:sp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687" y="1683"/>
              <a:ext cx="5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828675">
                <a:lnSpc>
                  <a:spcPct val="114000"/>
                </a:lnSpc>
                <a:buClr>
                  <a:srgbClr val="000000"/>
                </a:buClr>
                <a:buSzPct val="100000"/>
                <a:buFont typeface="Times" charset="0"/>
                <a:buNone/>
                <a:tabLst>
                  <a:tab pos="0" algn="l"/>
                  <a:tab pos="828675" algn="l"/>
                  <a:tab pos="1658938" algn="l"/>
                  <a:tab pos="2487613" algn="l"/>
                  <a:tab pos="3317875" algn="l"/>
                  <a:tab pos="4146550" algn="l"/>
                  <a:tab pos="4976813" algn="l"/>
                  <a:tab pos="5805488" algn="l"/>
                  <a:tab pos="6635750" algn="l"/>
                  <a:tab pos="7464425" algn="l"/>
                  <a:tab pos="8294688" algn="l"/>
                  <a:tab pos="9123363" algn="l"/>
                </a:tabLst>
              </a:pPr>
              <a:r>
                <a:rPr lang="en-GB">
                  <a:solidFill>
                    <a:srgbClr val="FFFFFF"/>
                  </a:solidFill>
                  <a:latin typeface="Comic Sans MS" charset="0"/>
                </a:rPr>
                <a:t>mutator</a:t>
              </a:r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999" y="1897"/>
              <a:ext cx="123" cy="237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1884" y="1683"/>
              <a:ext cx="147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828675">
                <a:lnSpc>
                  <a:spcPct val="114000"/>
                </a:lnSpc>
                <a:buClr>
                  <a:srgbClr val="000000"/>
                </a:buClr>
                <a:buSzPct val="100000"/>
                <a:buFont typeface="Times" charset="0"/>
                <a:buNone/>
                <a:tabLst>
                  <a:tab pos="0" algn="l"/>
                  <a:tab pos="828675" algn="l"/>
                  <a:tab pos="1658938" algn="l"/>
                  <a:tab pos="2487613" algn="l"/>
                  <a:tab pos="3317875" algn="l"/>
                  <a:tab pos="4146550" algn="l"/>
                  <a:tab pos="4976813" algn="l"/>
                  <a:tab pos="5805488" algn="l"/>
                  <a:tab pos="6635750" algn="l"/>
                  <a:tab pos="7464425" algn="l"/>
                  <a:tab pos="8294688" algn="l"/>
                  <a:tab pos="9123363" algn="l"/>
                </a:tabLst>
              </a:pPr>
              <a:r>
                <a:rPr lang="en-GB" dirty="0">
                  <a:solidFill>
                    <a:srgbClr val="FFFFFF"/>
                  </a:solidFill>
                  <a:latin typeface="Comic Sans MS" charset="0"/>
                </a:rPr>
                <a:t>poor responsiveness</a:t>
              </a:r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 flipH="1">
              <a:off x="2228" y="1897"/>
              <a:ext cx="173" cy="217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4540" y="1693"/>
              <a:ext cx="113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828675">
                <a:lnSpc>
                  <a:spcPct val="114000"/>
                </a:lnSpc>
                <a:buClr>
                  <a:srgbClr val="000000"/>
                </a:buClr>
                <a:buSzPct val="100000"/>
                <a:buFont typeface="Times" charset="0"/>
                <a:buNone/>
                <a:tabLst>
                  <a:tab pos="0" algn="l"/>
                  <a:tab pos="828675" algn="l"/>
                  <a:tab pos="1658938" algn="l"/>
                  <a:tab pos="2487613" algn="l"/>
                  <a:tab pos="3317875" algn="l"/>
                  <a:tab pos="4146550" algn="l"/>
                  <a:tab pos="4976813" algn="l"/>
                  <a:tab pos="5805488" algn="l"/>
                  <a:tab pos="6635750" algn="l"/>
                  <a:tab pos="7464425" algn="l"/>
                  <a:tab pos="8294688" algn="l"/>
                  <a:tab pos="9123363" algn="l"/>
                </a:tabLst>
              </a:pPr>
              <a:r>
                <a:rPr lang="en-GB">
                  <a:solidFill>
                    <a:srgbClr val="FFFFFF"/>
                  </a:solidFill>
                  <a:latin typeface="Comic Sans MS" charset="0"/>
                </a:rPr>
                <a:t>maximum pause</a:t>
              </a:r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 flipH="1">
              <a:off x="4856" y="1906"/>
              <a:ext cx="87" cy="227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6A2E-BDB3-F645-81C3-F3BAC7159EB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8" name="Date Placeholder 3"/>
          <p:cNvSpPr txBox="1">
            <a:spLocks/>
          </p:cNvSpPr>
          <p:nvPr/>
        </p:nvSpPr>
        <p:spPr bwMode="white">
          <a:xfrm>
            <a:off x="2514600" y="624840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Thanks to </a:t>
            </a:r>
            <a:r>
              <a:rPr lang="en-US" sz="1200" b="1" dirty="0" err="1" smtClean="0">
                <a:solidFill>
                  <a:srgbClr val="FF0000"/>
                </a:solidFill>
                <a:latin typeface="+mn-lt"/>
              </a:rPr>
              <a:t>Dimitris</a:t>
            </a:r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 for his presentation in 2009.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524000"/>
            <a:ext cx="3962400" cy="5105400"/>
          </a:xfrm>
        </p:spPr>
        <p:txBody>
          <a:bodyPr/>
          <a:lstStyle/>
          <a:p>
            <a:r>
              <a:rPr lang="en-US" dirty="0" smtClean="0"/>
              <a:t>Copying</a:t>
            </a:r>
          </a:p>
          <a:p>
            <a:pPr lvl="1"/>
            <a:r>
              <a:rPr lang="en-US" dirty="0" smtClean="0"/>
              <a:t>GC time proportional to survivors</a:t>
            </a:r>
          </a:p>
          <a:p>
            <a:pPr lvl="1"/>
            <a:r>
              <a:rPr lang="en-US" dirty="0" smtClean="0"/>
              <a:t>Ideal for collecting high mortality young objects</a:t>
            </a:r>
          </a:p>
          <a:p>
            <a:r>
              <a:rPr lang="en-US" dirty="0" smtClean="0"/>
              <a:t>Reference Counting</a:t>
            </a:r>
          </a:p>
          <a:p>
            <a:pPr lvl="1"/>
            <a:r>
              <a:rPr lang="en-US" dirty="0" smtClean="0"/>
              <a:t>GC time proportional to mutations</a:t>
            </a:r>
          </a:p>
          <a:p>
            <a:pPr lvl="1"/>
            <a:r>
              <a:rPr lang="en-US" dirty="0" smtClean="0"/>
              <a:t>Ideal for collecting objects with low mutation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6A2E-BDB3-F645-81C3-F3BAC7159EB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9600" y="1524000"/>
            <a:ext cx="396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v"/>
              <a:tabLst/>
              <a:defRPr/>
            </a:pPr>
            <a:r>
              <a:rPr lang="en-US" sz="2800" b="1" kern="0" dirty="0" smtClean="0">
                <a:latin typeface="Comic Sans MS"/>
                <a:cs typeface="Comic Sans MS"/>
              </a:rPr>
              <a:t>Young objects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ＭＳ Ｐゴシック" charset="-128"/>
                <a:cs typeface="Comic Sans MS"/>
              </a:rPr>
              <a:t>High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ＭＳ Ｐゴシック" charset="-128"/>
                <a:cs typeface="Comic Sans MS"/>
              </a:rPr>
              <a:t> mortality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400" kern="0" dirty="0" smtClean="0">
                <a:latin typeface="Comic Sans MS"/>
                <a:ea typeface="ＭＳ Ｐゴシック" charset="-128"/>
                <a:cs typeface="Comic Sans MS"/>
              </a:rPr>
              <a:t>High mutation</a:t>
            </a:r>
          </a:p>
          <a:p>
            <a:pPr marL="285750" indent="-28575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ＭＳ Ｐゴシック" charset="-128"/>
              <a:cs typeface="Comic Sans M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ＭＳ Ｐゴシック" charset="-128"/>
              <a:cs typeface="Comic Sans M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v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Old objects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400" kern="0" dirty="0" smtClean="0">
                <a:latin typeface="Comic Sans MS"/>
                <a:ea typeface="ＭＳ Ｐゴシック" charset="-128"/>
                <a:cs typeface="Comic Sans MS"/>
              </a:rPr>
              <a:t>Low mortality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ＭＳ Ｐゴシック" charset="-128"/>
                <a:cs typeface="Comic Sans MS"/>
              </a:rPr>
              <a:t>Low mutation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38200" y="3102114"/>
            <a:ext cx="73209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 i="1" dirty="0" smtClean="0">
                <a:solidFill>
                  <a:schemeClr val="tx2"/>
                </a:solidFill>
              </a:rPr>
              <a:t>Ulterior Reference Counting</a:t>
            </a:r>
            <a:endParaRPr lang="en-US" sz="40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5" grpId="0" build="p"/>
      <p:bldP spid="5" grpId="1" build="allAtOnce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6A2E-BDB3-F645-81C3-F3BAC7159EB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0" y="2179202"/>
            <a:ext cx="2508015" cy="57229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881800" y="2255402"/>
            <a:ext cx="72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7086600" y="2255402"/>
            <a:ext cx="18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678000" y="2255402"/>
            <a:ext cx="36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62001" y="2179202"/>
            <a:ext cx="4952999" cy="57229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654785" y="2255402"/>
            <a:ext cx="18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424593" y="2255402"/>
            <a:ext cx="45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618707" y="2255402"/>
            <a:ext cx="18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053922" y="2710095"/>
            <a:ext cx="4508678" cy="4095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608581" y="2670634"/>
            <a:ext cx="90812" cy="158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3663301" y="2669046"/>
            <a:ext cx="90812" cy="158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4699379" y="2670634"/>
            <a:ext cx="90812" cy="158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grpSp>
        <p:nvGrpSpPr>
          <p:cNvPr id="23" name="Group 429"/>
          <p:cNvGrpSpPr/>
          <p:nvPr/>
        </p:nvGrpSpPr>
        <p:grpSpPr>
          <a:xfrm>
            <a:off x="3401400" y="2255402"/>
            <a:ext cx="180000" cy="453988"/>
            <a:chOff x="-2053324" y="4311513"/>
            <a:chExt cx="360000" cy="453988"/>
          </a:xfrm>
          <a:solidFill>
            <a:srgbClr val="FFFF00"/>
          </a:solidFill>
        </p:grpSpPr>
        <p:sp>
          <p:nvSpPr>
            <p:cNvPr id="24" name="Rounded Rectangle 23"/>
            <p:cNvSpPr/>
            <p:nvPr/>
          </p:nvSpPr>
          <p:spPr>
            <a:xfrm>
              <a:off x="-2053324" y="4311513"/>
              <a:ext cx="36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400000" flipH="1" flipV="1">
              <a:off x="-1918730" y="4719301"/>
              <a:ext cx="90812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26" name="Group 428"/>
          <p:cNvGrpSpPr/>
          <p:nvPr/>
        </p:nvGrpSpPr>
        <p:grpSpPr>
          <a:xfrm>
            <a:off x="2942631" y="2255402"/>
            <a:ext cx="360000" cy="459844"/>
            <a:chOff x="-2301362" y="4311513"/>
            <a:chExt cx="180000" cy="459844"/>
          </a:xfrm>
          <a:solidFill>
            <a:srgbClr val="FFFF00"/>
          </a:solidFill>
        </p:grpSpPr>
        <p:sp>
          <p:nvSpPr>
            <p:cNvPr id="27" name="Rounded Rectangle 26"/>
            <p:cNvSpPr/>
            <p:nvPr/>
          </p:nvSpPr>
          <p:spPr>
            <a:xfrm>
              <a:off x="-2301362" y="4311513"/>
              <a:ext cx="18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28" name="Straight Connector 27"/>
            <p:cNvCxnSpPr>
              <a:endCxn id="27" idx="2"/>
            </p:cNvCxnSpPr>
            <p:nvPr/>
          </p:nvCxnSpPr>
          <p:spPr>
            <a:xfrm rot="5400000" flipH="1" flipV="1">
              <a:off x="-2264431" y="4720641"/>
              <a:ext cx="99844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29" name="Group 430"/>
          <p:cNvGrpSpPr/>
          <p:nvPr/>
        </p:nvGrpSpPr>
        <p:grpSpPr>
          <a:xfrm>
            <a:off x="3866745" y="2258578"/>
            <a:ext cx="720000" cy="458256"/>
            <a:chOff x="-1377248" y="4314689"/>
            <a:chExt cx="720000" cy="458256"/>
          </a:xfrm>
          <a:solidFill>
            <a:srgbClr val="FFFF00"/>
          </a:solidFill>
        </p:grpSpPr>
        <p:sp>
          <p:nvSpPr>
            <p:cNvPr id="30" name="Rounded Rectangle 29"/>
            <p:cNvSpPr/>
            <p:nvPr/>
          </p:nvSpPr>
          <p:spPr>
            <a:xfrm>
              <a:off x="-1377248" y="4314689"/>
              <a:ext cx="72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 rot="5400000" flipH="1" flipV="1">
              <a:off x="-1062654" y="4726745"/>
              <a:ext cx="90812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sp>
        <p:nvSpPr>
          <p:cNvPr id="36" name="Footer Placeholder 3"/>
          <p:cNvSpPr txBox="1">
            <a:spLocks/>
          </p:cNvSpPr>
          <p:nvPr/>
        </p:nvSpPr>
        <p:spPr>
          <a:xfrm>
            <a:off x="1219200" y="6188075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Thanks to Curtis </a:t>
            </a:r>
            <a:r>
              <a:rPr lang="en-US" sz="1200" b="1" dirty="0">
                <a:solidFill>
                  <a:srgbClr val="FF0000"/>
                </a:solidFill>
              </a:rPr>
              <a:t>for his presentation</a:t>
            </a:r>
            <a:r>
              <a:rPr lang="en-US" sz="1200" b="1" dirty="0" smtClean="0">
                <a:solidFill>
                  <a:srgbClr val="FF0000"/>
                </a:solidFill>
              </a:rPr>
              <a:t> recently.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950486" y="2273293"/>
            <a:ext cx="45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 flipH="1" flipV="1">
            <a:off x="5134474" y="2688525"/>
            <a:ext cx="90812" cy="158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grpSp>
        <p:nvGrpSpPr>
          <p:cNvPr id="44" name="Group 428"/>
          <p:cNvGrpSpPr/>
          <p:nvPr/>
        </p:nvGrpSpPr>
        <p:grpSpPr>
          <a:xfrm>
            <a:off x="5468524" y="2273293"/>
            <a:ext cx="180000" cy="459844"/>
            <a:chOff x="-2301362" y="4311513"/>
            <a:chExt cx="180000" cy="459844"/>
          </a:xfrm>
          <a:solidFill>
            <a:srgbClr val="FFFF00"/>
          </a:solidFill>
        </p:grpSpPr>
        <p:sp>
          <p:nvSpPr>
            <p:cNvPr id="45" name="Rounded Rectangle 44"/>
            <p:cNvSpPr/>
            <p:nvPr/>
          </p:nvSpPr>
          <p:spPr>
            <a:xfrm>
              <a:off x="-2301362" y="4311513"/>
              <a:ext cx="18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46" name="Straight Connector 45"/>
            <p:cNvCxnSpPr>
              <a:endCxn id="45" idx="2"/>
            </p:cNvCxnSpPr>
            <p:nvPr/>
          </p:nvCxnSpPr>
          <p:spPr>
            <a:xfrm rot="5400000" flipH="1" flipV="1">
              <a:off x="-2264431" y="4720641"/>
              <a:ext cx="99844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sp>
        <p:nvSpPr>
          <p:cNvPr id="48" name="Rounded Rectangle 47"/>
          <p:cNvSpPr/>
          <p:nvPr/>
        </p:nvSpPr>
        <p:spPr>
          <a:xfrm>
            <a:off x="5459609" y="2270701"/>
            <a:ext cx="18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1368461" y="2233279"/>
            <a:ext cx="18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rot="5400000" flipH="1" flipV="1">
            <a:off x="1413055" y="2648511"/>
            <a:ext cx="90812" cy="158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sp>
        <p:nvSpPr>
          <p:cNvPr id="63" name="Rounded Rectangle 62"/>
          <p:cNvSpPr/>
          <p:nvPr/>
        </p:nvSpPr>
        <p:spPr>
          <a:xfrm>
            <a:off x="1664162" y="2251170"/>
            <a:ext cx="45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 rot="5400000" flipH="1" flipV="1">
            <a:off x="1848150" y="2666402"/>
            <a:ext cx="90812" cy="158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grpSp>
        <p:nvGrpSpPr>
          <p:cNvPr id="65" name="Group 428"/>
          <p:cNvGrpSpPr/>
          <p:nvPr/>
        </p:nvGrpSpPr>
        <p:grpSpPr>
          <a:xfrm>
            <a:off x="2182200" y="2251170"/>
            <a:ext cx="180000" cy="459844"/>
            <a:chOff x="-2301362" y="4311513"/>
            <a:chExt cx="180000" cy="459844"/>
          </a:xfrm>
          <a:solidFill>
            <a:srgbClr val="FFFF00"/>
          </a:solidFill>
        </p:grpSpPr>
        <p:sp>
          <p:nvSpPr>
            <p:cNvPr id="66" name="Rounded Rectangle 65"/>
            <p:cNvSpPr/>
            <p:nvPr/>
          </p:nvSpPr>
          <p:spPr>
            <a:xfrm>
              <a:off x="-2301362" y="4311513"/>
              <a:ext cx="18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67" name="Straight Connector 66"/>
            <p:cNvCxnSpPr>
              <a:endCxn id="66" idx="2"/>
            </p:cNvCxnSpPr>
            <p:nvPr/>
          </p:nvCxnSpPr>
          <p:spPr>
            <a:xfrm rot="5400000" flipH="1" flipV="1">
              <a:off x="-2264431" y="4720641"/>
              <a:ext cx="99844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sp>
        <p:nvSpPr>
          <p:cNvPr id="68" name="Rounded Rectangle 67"/>
          <p:cNvSpPr/>
          <p:nvPr/>
        </p:nvSpPr>
        <p:spPr>
          <a:xfrm>
            <a:off x="2173285" y="2248578"/>
            <a:ext cx="18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838200" y="2255402"/>
            <a:ext cx="45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 rot="5400000" flipH="1" flipV="1">
            <a:off x="1022188" y="2670634"/>
            <a:ext cx="90812" cy="158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grpSp>
        <p:nvGrpSpPr>
          <p:cNvPr id="149" name="Group 148"/>
          <p:cNvGrpSpPr/>
          <p:nvPr/>
        </p:nvGrpSpPr>
        <p:grpSpPr>
          <a:xfrm>
            <a:off x="762000" y="2886002"/>
            <a:ext cx="7485602" cy="360000"/>
            <a:chOff x="304800" y="3352800"/>
            <a:chExt cx="7485602" cy="305594"/>
          </a:xfrm>
        </p:grpSpPr>
        <p:cxnSp>
          <p:nvCxnSpPr>
            <p:cNvPr id="75" name="Straight Connector 74"/>
            <p:cNvCxnSpPr/>
            <p:nvPr/>
          </p:nvCxnSpPr>
          <p:spPr>
            <a:xfrm rot="5400000">
              <a:off x="5134903" y="3505200"/>
              <a:ext cx="304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7620000" y="3505200"/>
              <a:ext cx="304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5288402" y="3505200"/>
              <a:ext cx="2502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153194" y="3504406"/>
              <a:ext cx="304800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5400000">
              <a:off x="5090099" y="3504406"/>
              <a:ext cx="304800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336196" y="3504406"/>
              <a:ext cx="4885200" cy="794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>
            <a:off x="6172200" y="2801304"/>
            <a:ext cx="1708796" cy="553998"/>
          </a:xfrm>
          <a:prstGeom prst="rect">
            <a:avLst/>
          </a:prstGeom>
          <a:solidFill>
            <a:srgbClr val="FFFFFF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Young nursery space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725800" y="2816603"/>
            <a:ext cx="1584000" cy="553998"/>
          </a:xfrm>
          <a:prstGeom prst="rect">
            <a:avLst/>
          </a:prstGeom>
          <a:solidFill>
            <a:srgbClr val="FFFFFF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dirty="0" smtClean="0">
                <a:solidFill>
                  <a:srgbClr val="2B166E"/>
                </a:solidFill>
              </a:rPr>
              <a:t>RC-mature space </a:t>
            </a:r>
            <a:endParaRPr lang="en-US" dirty="0">
              <a:solidFill>
                <a:srgbClr val="2B166E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7696200" y="2255402"/>
            <a:ext cx="18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/>
          <p:cNvSpPr/>
          <p:nvPr/>
        </p:nvSpPr>
        <p:spPr>
          <a:xfrm>
            <a:off x="7315200" y="2255402"/>
            <a:ext cx="36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ounded Rectangle 93"/>
          <p:cNvSpPr/>
          <p:nvPr/>
        </p:nvSpPr>
        <p:spPr>
          <a:xfrm>
            <a:off x="7940101" y="2255402"/>
            <a:ext cx="18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Curved Down Arrow 118"/>
          <p:cNvSpPr/>
          <p:nvPr/>
        </p:nvSpPr>
        <p:spPr>
          <a:xfrm flipH="1">
            <a:off x="3429000" y="1264802"/>
            <a:ext cx="3733800" cy="838200"/>
          </a:xfrm>
          <a:prstGeom prst="curvedDownArrow">
            <a:avLst>
              <a:gd name="adj1" fmla="val 25000"/>
              <a:gd name="adj2" fmla="val 102273"/>
              <a:gd name="adj3" fmla="val 3090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3" name="Group 122"/>
          <p:cNvGrpSpPr/>
          <p:nvPr/>
        </p:nvGrpSpPr>
        <p:grpSpPr>
          <a:xfrm>
            <a:off x="3857830" y="2251206"/>
            <a:ext cx="720000" cy="369897"/>
            <a:chOff x="3400630" y="2819400"/>
            <a:chExt cx="720000" cy="369897"/>
          </a:xfrm>
        </p:grpSpPr>
        <p:sp>
          <p:nvSpPr>
            <p:cNvPr id="32" name="Rounded Rectangle 31"/>
            <p:cNvSpPr/>
            <p:nvPr/>
          </p:nvSpPr>
          <p:spPr>
            <a:xfrm>
              <a:off x="3400630" y="2819400"/>
              <a:ext cx="720000" cy="36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00"/>
                  </a:solidFill>
                </a:rPr>
                <a:t>    </a:t>
              </a:r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429000" y="2865297"/>
              <a:ext cx="144000" cy="32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122" name="Straight Connector 121"/>
            <p:cNvCxnSpPr/>
            <p:nvPr/>
          </p:nvCxnSpPr>
          <p:spPr>
            <a:xfrm rot="5400000">
              <a:off x="3402194" y="2999400"/>
              <a:ext cx="360000" cy="0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oup 123"/>
          <p:cNvGrpSpPr/>
          <p:nvPr/>
        </p:nvGrpSpPr>
        <p:grpSpPr>
          <a:xfrm>
            <a:off x="2946897" y="2251206"/>
            <a:ext cx="360000" cy="599895"/>
            <a:chOff x="3400630" y="2819400"/>
            <a:chExt cx="720000" cy="599895"/>
          </a:xfrm>
        </p:grpSpPr>
        <p:sp>
          <p:nvSpPr>
            <p:cNvPr id="125" name="Rounded Rectangle 124"/>
            <p:cNvSpPr/>
            <p:nvPr/>
          </p:nvSpPr>
          <p:spPr>
            <a:xfrm>
              <a:off x="3400630" y="2819400"/>
              <a:ext cx="720000" cy="36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00"/>
                  </a:solidFill>
                </a:rPr>
                <a:t>    </a:t>
              </a:r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429000" y="2865297"/>
              <a:ext cx="144000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/>
                <a:t>2</a:t>
              </a:r>
              <a:endParaRPr lang="en-US" dirty="0"/>
            </a:p>
          </p:txBody>
        </p:sp>
        <p:cxnSp>
          <p:nvCxnSpPr>
            <p:cNvPr id="127" name="Straight Connector 126"/>
            <p:cNvCxnSpPr/>
            <p:nvPr/>
          </p:nvCxnSpPr>
          <p:spPr>
            <a:xfrm rot="5400000">
              <a:off x="3525430" y="2999400"/>
              <a:ext cx="360000" cy="0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>
            <a:off x="3855903" y="2255402"/>
            <a:ext cx="720000" cy="360000"/>
            <a:chOff x="3400630" y="2819400"/>
            <a:chExt cx="720000" cy="360000"/>
          </a:xfrm>
        </p:grpSpPr>
        <p:sp>
          <p:nvSpPr>
            <p:cNvPr id="156" name="Rounded Rectangle 155"/>
            <p:cNvSpPr/>
            <p:nvPr/>
          </p:nvSpPr>
          <p:spPr>
            <a:xfrm>
              <a:off x="3400630" y="2819400"/>
              <a:ext cx="720000" cy="36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00"/>
                  </a:solidFill>
                </a:rPr>
                <a:t>    </a:t>
              </a:r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3429000" y="2865297"/>
              <a:ext cx="1440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/>
                <a:t>0</a:t>
              </a:r>
              <a:endParaRPr lang="en-US" dirty="0"/>
            </a:p>
          </p:txBody>
        </p:sp>
        <p:cxnSp>
          <p:nvCxnSpPr>
            <p:cNvPr id="158" name="Straight Connector 157"/>
            <p:cNvCxnSpPr/>
            <p:nvPr/>
          </p:nvCxnSpPr>
          <p:spPr>
            <a:xfrm rot="5400000">
              <a:off x="3402194" y="2999400"/>
              <a:ext cx="360000" cy="0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2946897" y="2255402"/>
            <a:ext cx="360000" cy="599895"/>
            <a:chOff x="3400630" y="2819400"/>
            <a:chExt cx="720000" cy="599895"/>
          </a:xfrm>
        </p:grpSpPr>
        <p:sp>
          <p:nvSpPr>
            <p:cNvPr id="160" name="Rounded Rectangle 159"/>
            <p:cNvSpPr/>
            <p:nvPr/>
          </p:nvSpPr>
          <p:spPr>
            <a:xfrm>
              <a:off x="3400630" y="2819400"/>
              <a:ext cx="720000" cy="36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00"/>
                  </a:solidFill>
                </a:rPr>
                <a:t>    </a:t>
              </a:r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429000" y="2865297"/>
              <a:ext cx="144000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162" name="Straight Connector 161"/>
            <p:cNvCxnSpPr/>
            <p:nvPr/>
          </p:nvCxnSpPr>
          <p:spPr>
            <a:xfrm rot="5400000">
              <a:off x="3525430" y="2999400"/>
              <a:ext cx="360000" cy="0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119" grpId="0" animBg="1"/>
      <p:bldP spid="11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Ulterior Reference Counting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6A2E-BDB3-F645-81C3-F3BAC7159EB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8" name="Freeform 24"/>
          <p:cNvSpPr>
            <a:spLocks/>
          </p:cNvSpPr>
          <p:nvPr/>
        </p:nvSpPr>
        <p:spPr bwMode="gray">
          <a:xfrm rot="468898">
            <a:off x="1691163" y="1154007"/>
            <a:ext cx="2873336" cy="4789781"/>
          </a:xfrm>
          <a:custGeom>
            <a:avLst/>
            <a:gdLst/>
            <a:ahLst/>
            <a:cxnLst>
              <a:cxn ang="0">
                <a:pos x="12" y="2464"/>
              </a:cxn>
              <a:cxn ang="0">
                <a:pos x="56" y="2120"/>
              </a:cxn>
              <a:cxn ang="0">
                <a:pos x="124" y="1808"/>
              </a:cxn>
              <a:cxn ang="0">
                <a:pos x="212" y="1524"/>
              </a:cxn>
              <a:cxn ang="0">
                <a:pos x="316" y="1270"/>
              </a:cxn>
              <a:cxn ang="0">
                <a:pos x="430" y="1044"/>
              </a:cxn>
              <a:cxn ang="0">
                <a:pos x="550" y="846"/>
              </a:cxn>
              <a:cxn ang="0">
                <a:pos x="672" y="674"/>
              </a:cxn>
              <a:cxn ang="0">
                <a:pos x="792" y="528"/>
              </a:cxn>
              <a:cxn ang="0">
                <a:pos x="906" y="408"/>
              </a:cxn>
              <a:cxn ang="0">
                <a:pos x="1010" y="310"/>
              </a:cxn>
              <a:cxn ang="0">
                <a:pos x="1096" y="236"/>
              </a:cxn>
              <a:cxn ang="0">
                <a:pos x="1164" y="184"/>
              </a:cxn>
              <a:cxn ang="0">
                <a:pos x="1208" y="154"/>
              </a:cxn>
              <a:cxn ang="0">
                <a:pos x="1224" y="144"/>
              </a:cxn>
              <a:cxn ang="0">
                <a:pos x="1728" y="56"/>
              </a:cxn>
              <a:cxn ang="0">
                <a:pos x="1568" y="328"/>
              </a:cxn>
              <a:cxn ang="0">
                <a:pos x="1554" y="332"/>
              </a:cxn>
              <a:cxn ang="0">
                <a:pos x="1514" y="346"/>
              </a:cxn>
              <a:cxn ang="0">
                <a:pos x="1452" y="370"/>
              </a:cxn>
              <a:cxn ang="0">
                <a:pos x="1370" y="410"/>
              </a:cxn>
              <a:cxn ang="0">
                <a:pos x="1270" y="466"/>
              </a:cxn>
              <a:cxn ang="0">
                <a:pos x="1158" y="540"/>
              </a:cxn>
              <a:cxn ang="0">
                <a:pos x="1034" y="636"/>
              </a:cxn>
              <a:cxn ang="0">
                <a:pos x="904" y="756"/>
              </a:cxn>
              <a:cxn ang="0">
                <a:pos x="770" y="900"/>
              </a:cxn>
              <a:cxn ang="0">
                <a:pos x="632" y="1076"/>
              </a:cxn>
              <a:cxn ang="0">
                <a:pos x="498" y="1280"/>
              </a:cxn>
              <a:cxn ang="0">
                <a:pos x="370" y="1518"/>
              </a:cxn>
              <a:cxn ang="0">
                <a:pos x="248" y="1792"/>
              </a:cxn>
              <a:cxn ang="0">
                <a:pos x="138" y="2104"/>
              </a:cxn>
              <a:cxn ang="0">
                <a:pos x="42" y="2456"/>
              </a:cxn>
            </a:cxnLst>
            <a:rect l="0" t="0" r="r" b="b"/>
            <a:pathLst>
              <a:path w="1824" h="2648">
                <a:moveTo>
                  <a:pt x="0" y="2648"/>
                </a:moveTo>
                <a:lnTo>
                  <a:pt x="12" y="2464"/>
                </a:lnTo>
                <a:lnTo>
                  <a:pt x="32" y="2288"/>
                </a:lnTo>
                <a:lnTo>
                  <a:pt x="56" y="2120"/>
                </a:lnTo>
                <a:lnTo>
                  <a:pt x="88" y="1960"/>
                </a:lnTo>
                <a:lnTo>
                  <a:pt x="124" y="1808"/>
                </a:lnTo>
                <a:lnTo>
                  <a:pt x="166" y="1662"/>
                </a:lnTo>
                <a:lnTo>
                  <a:pt x="212" y="1524"/>
                </a:lnTo>
                <a:lnTo>
                  <a:pt x="262" y="1394"/>
                </a:lnTo>
                <a:lnTo>
                  <a:pt x="316" y="1270"/>
                </a:lnTo>
                <a:lnTo>
                  <a:pt x="372" y="1154"/>
                </a:lnTo>
                <a:lnTo>
                  <a:pt x="430" y="1044"/>
                </a:lnTo>
                <a:lnTo>
                  <a:pt x="490" y="942"/>
                </a:lnTo>
                <a:lnTo>
                  <a:pt x="550" y="846"/>
                </a:lnTo>
                <a:lnTo>
                  <a:pt x="612" y="758"/>
                </a:lnTo>
                <a:lnTo>
                  <a:pt x="672" y="674"/>
                </a:lnTo>
                <a:lnTo>
                  <a:pt x="734" y="598"/>
                </a:lnTo>
                <a:lnTo>
                  <a:pt x="792" y="528"/>
                </a:lnTo>
                <a:lnTo>
                  <a:pt x="850" y="464"/>
                </a:lnTo>
                <a:lnTo>
                  <a:pt x="906" y="408"/>
                </a:lnTo>
                <a:lnTo>
                  <a:pt x="960" y="356"/>
                </a:lnTo>
                <a:lnTo>
                  <a:pt x="1010" y="310"/>
                </a:lnTo>
                <a:lnTo>
                  <a:pt x="1056" y="270"/>
                </a:lnTo>
                <a:lnTo>
                  <a:pt x="1096" y="236"/>
                </a:lnTo>
                <a:lnTo>
                  <a:pt x="1134" y="208"/>
                </a:lnTo>
                <a:lnTo>
                  <a:pt x="1164" y="184"/>
                </a:lnTo>
                <a:lnTo>
                  <a:pt x="1190" y="166"/>
                </a:lnTo>
                <a:lnTo>
                  <a:pt x="1208" y="154"/>
                </a:lnTo>
                <a:lnTo>
                  <a:pt x="1220" y="146"/>
                </a:lnTo>
                <a:lnTo>
                  <a:pt x="1224" y="144"/>
                </a:lnTo>
                <a:lnTo>
                  <a:pt x="848" y="0"/>
                </a:lnTo>
                <a:lnTo>
                  <a:pt x="1728" y="56"/>
                </a:lnTo>
                <a:lnTo>
                  <a:pt x="1824" y="480"/>
                </a:lnTo>
                <a:lnTo>
                  <a:pt x="1568" y="328"/>
                </a:lnTo>
                <a:lnTo>
                  <a:pt x="1564" y="328"/>
                </a:lnTo>
                <a:lnTo>
                  <a:pt x="1554" y="332"/>
                </a:lnTo>
                <a:lnTo>
                  <a:pt x="1538" y="338"/>
                </a:lnTo>
                <a:lnTo>
                  <a:pt x="1514" y="346"/>
                </a:lnTo>
                <a:lnTo>
                  <a:pt x="1486" y="356"/>
                </a:lnTo>
                <a:lnTo>
                  <a:pt x="1452" y="370"/>
                </a:lnTo>
                <a:lnTo>
                  <a:pt x="1412" y="388"/>
                </a:lnTo>
                <a:lnTo>
                  <a:pt x="1370" y="410"/>
                </a:lnTo>
                <a:lnTo>
                  <a:pt x="1322" y="436"/>
                </a:lnTo>
                <a:lnTo>
                  <a:pt x="1270" y="466"/>
                </a:lnTo>
                <a:lnTo>
                  <a:pt x="1216" y="500"/>
                </a:lnTo>
                <a:lnTo>
                  <a:pt x="1158" y="540"/>
                </a:lnTo>
                <a:lnTo>
                  <a:pt x="1098" y="584"/>
                </a:lnTo>
                <a:lnTo>
                  <a:pt x="1034" y="636"/>
                </a:lnTo>
                <a:lnTo>
                  <a:pt x="970" y="692"/>
                </a:lnTo>
                <a:lnTo>
                  <a:pt x="904" y="756"/>
                </a:lnTo>
                <a:lnTo>
                  <a:pt x="836" y="824"/>
                </a:lnTo>
                <a:lnTo>
                  <a:pt x="770" y="900"/>
                </a:lnTo>
                <a:lnTo>
                  <a:pt x="700" y="984"/>
                </a:lnTo>
                <a:lnTo>
                  <a:pt x="632" y="1076"/>
                </a:lnTo>
                <a:lnTo>
                  <a:pt x="566" y="1174"/>
                </a:lnTo>
                <a:lnTo>
                  <a:pt x="498" y="1280"/>
                </a:lnTo>
                <a:lnTo>
                  <a:pt x="434" y="1394"/>
                </a:lnTo>
                <a:lnTo>
                  <a:pt x="370" y="1518"/>
                </a:lnTo>
                <a:lnTo>
                  <a:pt x="308" y="1650"/>
                </a:lnTo>
                <a:lnTo>
                  <a:pt x="248" y="1792"/>
                </a:lnTo>
                <a:lnTo>
                  <a:pt x="192" y="1944"/>
                </a:lnTo>
                <a:lnTo>
                  <a:pt x="138" y="2104"/>
                </a:lnTo>
                <a:lnTo>
                  <a:pt x="88" y="2274"/>
                </a:lnTo>
                <a:lnTo>
                  <a:pt x="42" y="2456"/>
                </a:lnTo>
                <a:lnTo>
                  <a:pt x="0" y="2648"/>
                </a:lnTo>
                <a:close/>
              </a:path>
            </a:pathLst>
          </a:custGeom>
          <a:gradFill rotWithShape="1">
            <a:gsLst>
              <a:gs pos="0">
                <a:srgbClr val="D11364"/>
              </a:gs>
              <a:gs pos="100000">
                <a:srgbClr val="D11364">
                  <a:gamma/>
                  <a:shade val="46275"/>
                  <a:invGamma/>
                </a:srgb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95"/>
          <p:cNvGrpSpPr/>
          <p:nvPr/>
        </p:nvGrpSpPr>
        <p:grpSpPr>
          <a:xfrm>
            <a:off x="3442848" y="3157973"/>
            <a:ext cx="3343275" cy="846138"/>
            <a:chOff x="3473450" y="3133724"/>
            <a:chExt cx="3343275" cy="846138"/>
          </a:xfrm>
        </p:grpSpPr>
        <p:sp>
          <p:nvSpPr>
            <p:cNvPr id="21" name="Freeform 17"/>
            <p:cNvSpPr>
              <a:spLocks/>
            </p:cNvSpPr>
            <p:nvPr/>
          </p:nvSpPr>
          <p:spPr bwMode="gray">
            <a:xfrm>
              <a:off x="6234113" y="3133724"/>
              <a:ext cx="576263" cy="846138"/>
            </a:xfrm>
            <a:custGeom>
              <a:avLst/>
              <a:gdLst/>
              <a:ahLst/>
              <a:cxnLst>
                <a:cxn ang="0">
                  <a:pos x="308" y="120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0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8"/>
            <p:cNvSpPr>
              <a:spLocks/>
            </p:cNvSpPr>
            <p:nvPr/>
          </p:nvSpPr>
          <p:spPr bwMode="gray">
            <a:xfrm>
              <a:off x="3473450" y="3133724"/>
              <a:ext cx="3343275" cy="541338"/>
            </a:xfrm>
            <a:custGeom>
              <a:avLst/>
              <a:gdLst/>
              <a:ahLst/>
              <a:cxnLst>
                <a:cxn ang="0">
                  <a:pos x="1478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1786" y="0"/>
                </a:cxn>
                <a:cxn ang="0">
                  <a:pos x="1478" y="284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gray">
            <a:xfrm>
              <a:off x="3479800" y="3675062"/>
              <a:ext cx="2767013" cy="304800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72549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smtClean="0">
                  <a:solidFill>
                    <a:srgbClr val="FFFFFF"/>
                  </a:solidFill>
                  <a:latin typeface="Verdana" charset="0"/>
                </a:rPr>
                <a:t>Non-RC to RC</a:t>
              </a:r>
              <a:endParaRPr lang="en-US" sz="1600" b="1" dirty="0">
                <a:solidFill>
                  <a:srgbClr val="FFFFFF"/>
                </a:solidFill>
                <a:latin typeface="Verdana" charset="0"/>
              </a:endParaRPr>
            </a:p>
          </p:txBody>
        </p:sp>
      </p:grpSp>
      <p:grpSp>
        <p:nvGrpSpPr>
          <p:cNvPr id="4" name="Group 94"/>
          <p:cNvGrpSpPr/>
          <p:nvPr/>
        </p:nvGrpSpPr>
        <p:grpSpPr>
          <a:xfrm>
            <a:off x="2612586" y="3989823"/>
            <a:ext cx="3594100" cy="841375"/>
            <a:chOff x="2643188" y="3965574"/>
            <a:chExt cx="3594100" cy="841375"/>
          </a:xfrm>
        </p:grpSpPr>
        <p:sp>
          <p:nvSpPr>
            <p:cNvPr id="23" name="Freeform 19"/>
            <p:cNvSpPr>
              <a:spLocks/>
            </p:cNvSpPr>
            <p:nvPr/>
          </p:nvSpPr>
          <p:spPr bwMode="gray">
            <a:xfrm>
              <a:off x="5654675" y="3965574"/>
              <a:ext cx="576263" cy="841375"/>
            </a:xfrm>
            <a:custGeom>
              <a:avLst/>
              <a:gdLst/>
              <a:ahLst/>
              <a:cxnLst>
                <a:cxn ang="0">
                  <a:pos x="308" y="120"/>
                </a:cxn>
                <a:cxn ang="0">
                  <a:pos x="0" y="442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0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gray">
            <a:xfrm>
              <a:off x="2643188" y="3965574"/>
              <a:ext cx="3594100" cy="539750"/>
            </a:xfrm>
            <a:custGeom>
              <a:avLst/>
              <a:gdLst/>
              <a:ahLst/>
              <a:cxnLst>
                <a:cxn ang="0">
                  <a:pos x="161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1920" y="0"/>
                </a:cxn>
                <a:cxn ang="0">
                  <a:pos x="1612" y="284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chemeClr val="hlink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gray">
            <a:xfrm>
              <a:off x="2644775" y="4505324"/>
              <a:ext cx="3016250" cy="298450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shade val="72549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smtClean="0">
                  <a:solidFill>
                    <a:srgbClr val="FFFFFF"/>
                  </a:solidFill>
                  <a:latin typeface="Verdana" charset="0"/>
                </a:rPr>
                <a:t>Expensive RC tracking</a:t>
              </a:r>
              <a:endParaRPr lang="en-US" sz="1600" b="1" dirty="0">
                <a:solidFill>
                  <a:srgbClr val="FFFFFF"/>
                </a:solidFill>
                <a:latin typeface="Verdana" charset="0"/>
              </a:endParaRPr>
            </a:p>
          </p:txBody>
        </p:sp>
      </p:grpSp>
      <p:grpSp>
        <p:nvGrpSpPr>
          <p:cNvPr id="6" name="Group 93"/>
          <p:cNvGrpSpPr/>
          <p:nvPr/>
        </p:nvGrpSpPr>
        <p:grpSpPr>
          <a:xfrm>
            <a:off x="1788673" y="4821673"/>
            <a:ext cx="3833813" cy="844550"/>
            <a:chOff x="1819275" y="4797424"/>
            <a:chExt cx="3833813" cy="844550"/>
          </a:xfrm>
        </p:grpSpPr>
        <p:sp>
          <p:nvSpPr>
            <p:cNvPr id="25" name="Freeform 21"/>
            <p:cNvSpPr>
              <a:spLocks/>
            </p:cNvSpPr>
            <p:nvPr/>
          </p:nvSpPr>
          <p:spPr bwMode="gray">
            <a:xfrm>
              <a:off x="5073650" y="4797424"/>
              <a:ext cx="573088" cy="844550"/>
            </a:xfrm>
            <a:custGeom>
              <a:avLst/>
              <a:gdLst/>
              <a:ahLst/>
              <a:cxnLst>
                <a:cxn ang="0">
                  <a:pos x="306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6" y="0"/>
                </a:cxn>
                <a:cxn ang="0">
                  <a:pos x="306" y="122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7"/>
            <p:cNvSpPr>
              <a:spLocks/>
            </p:cNvSpPr>
            <p:nvPr/>
          </p:nvSpPr>
          <p:spPr bwMode="gray">
            <a:xfrm>
              <a:off x="1819275" y="4797424"/>
              <a:ext cx="3833813" cy="544513"/>
            </a:xfrm>
            <a:custGeom>
              <a:avLst/>
              <a:gdLst/>
              <a:ahLst/>
              <a:cxnLst>
                <a:cxn ang="0">
                  <a:pos x="1742" y="286"/>
                </a:cxn>
                <a:cxn ang="0">
                  <a:pos x="0" y="286"/>
                </a:cxn>
                <a:cxn ang="0">
                  <a:pos x="446" y="0"/>
                </a:cxn>
                <a:cxn ang="0">
                  <a:pos x="2048" y="0"/>
                </a:cxn>
                <a:cxn ang="0">
                  <a:pos x="1742" y="286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chemeClr val="folHlink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gray">
            <a:xfrm>
              <a:off x="1822450" y="5340349"/>
              <a:ext cx="3263900" cy="298450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shade val="72549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smtClean="0">
                  <a:solidFill>
                    <a:srgbClr val="FFFFFF"/>
                  </a:solidFill>
                  <a:latin typeface="Verdana" charset="0"/>
                </a:rPr>
                <a:t>Expensive cycle detection</a:t>
              </a:r>
              <a:endParaRPr lang="en-US" sz="1600" b="1" dirty="0">
                <a:solidFill>
                  <a:srgbClr val="FFFFFF"/>
                </a:solidFill>
                <a:latin typeface="Verdana" charset="0"/>
              </a:endParaRPr>
            </a:p>
          </p:txBody>
        </p:sp>
      </p:grpSp>
      <p:grpSp>
        <p:nvGrpSpPr>
          <p:cNvPr id="7" name="Group 92"/>
          <p:cNvGrpSpPr/>
          <p:nvPr/>
        </p:nvGrpSpPr>
        <p:grpSpPr>
          <a:xfrm>
            <a:off x="959998" y="5655111"/>
            <a:ext cx="4083051" cy="846138"/>
            <a:chOff x="990600" y="5630862"/>
            <a:chExt cx="4083051" cy="846138"/>
          </a:xfrm>
        </p:grpSpPr>
        <p:sp>
          <p:nvSpPr>
            <p:cNvPr id="26" name="Freeform 22"/>
            <p:cNvSpPr>
              <a:spLocks/>
            </p:cNvSpPr>
            <p:nvPr/>
          </p:nvSpPr>
          <p:spPr bwMode="gray">
            <a:xfrm>
              <a:off x="4495800" y="5630862"/>
              <a:ext cx="577850" cy="846138"/>
            </a:xfrm>
            <a:custGeom>
              <a:avLst/>
              <a:gdLst/>
              <a:ahLst/>
              <a:cxnLst>
                <a:cxn ang="0">
                  <a:pos x="308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2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gray">
            <a:xfrm>
              <a:off x="992188" y="5635624"/>
              <a:ext cx="4081463" cy="539750"/>
            </a:xfrm>
            <a:custGeom>
              <a:avLst/>
              <a:gdLst/>
              <a:ahLst/>
              <a:cxnLst>
                <a:cxn ang="0">
                  <a:pos x="187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2180" y="0"/>
                </a:cxn>
                <a:cxn ang="0">
                  <a:pos x="1872" y="284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gray">
            <a:xfrm>
              <a:off x="990600" y="6176962"/>
              <a:ext cx="3513138" cy="296863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72549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smtClean="0">
                  <a:solidFill>
                    <a:srgbClr val="FFFFFF"/>
                  </a:solidFill>
                  <a:latin typeface="Verdana" charset="0"/>
                </a:rPr>
                <a:t>Cyclic structures</a:t>
              </a:r>
              <a:endParaRPr lang="en-US" sz="1600" b="1" dirty="0">
                <a:solidFill>
                  <a:srgbClr val="FFFFFF"/>
                </a:solidFill>
                <a:latin typeface="Verdana" charset="0"/>
              </a:endParaRPr>
            </a:p>
          </p:txBody>
        </p:sp>
      </p:grpSp>
      <p:grpSp>
        <p:nvGrpSpPr>
          <p:cNvPr id="8" name="Group 97"/>
          <p:cNvGrpSpPr/>
          <p:nvPr/>
        </p:nvGrpSpPr>
        <p:grpSpPr>
          <a:xfrm>
            <a:off x="4952999" y="1478398"/>
            <a:ext cx="2850289" cy="844550"/>
            <a:chOff x="4905041" y="1454149"/>
            <a:chExt cx="2782202" cy="844550"/>
          </a:xfrm>
        </p:grpSpPr>
        <p:sp>
          <p:nvSpPr>
            <p:cNvPr id="81" name="Freeform 21"/>
            <p:cNvSpPr>
              <a:spLocks/>
            </p:cNvSpPr>
            <p:nvPr/>
          </p:nvSpPr>
          <p:spPr bwMode="gray">
            <a:xfrm>
              <a:off x="7266745" y="1454149"/>
              <a:ext cx="415890" cy="844550"/>
            </a:xfrm>
            <a:custGeom>
              <a:avLst/>
              <a:gdLst/>
              <a:ahLst/>
              <a:cxnLst>
                <a:cxn ang="0">
                  <a:pos x="306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6" y="0"/>
                </a:cxn>
                <a:cxn ang="0">
                  <a:pos x="306" y="122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rgbClr val="6C9BBE">
                    <a:gamma/>
                    <a:shade val="46275"/>
                    <a:invGamma/>
                  </a:srgbClr>
                </a:gs>
                <a:gs pos="50000">
                  <a:srgbClr val="6C9BBE"/>
                </a:gs>
                <a:gs pos="100000">
                  <a:srgbClr val="6C9BBE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Freeform 27"/>
            <p:cNvSpPr>
              <a:spLocks/>
            </p:cNvSpPr>
            <p:nvPr/>
          </p:nvSpPr>
          <p:spPr bwMode="gray">
            <a:xfrm>
              <a:off x="4905041" y="1454149"/>
              <a:ext cx="2782202" cy="544513"/>
            </a:xfrm>
            <a:custGeom>
              <a:avLst/>
              <a:gdLst/>
              <a:ahLst/>
              <a:cxnLst>
                <a:cxn ang="0">
                  <a:pos x="1742" y="286"/>
                </a:cxn>
                <a:cxn ang="0">
                  <a:pos x="0" y="286"/>
                </a:cxn>
                <a:cxn ang="0">
                  <a:pos x="446" y="0"/>
                </a:cxn>
                <a:cxn ang="0">
                  <a:pos x="2048" y="0"/>
                </a:cxn>
                <a:cxn ang="0">
                  <a:pos x="1742" y="286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6C9BB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Rectangle 28"/>
            <p:cNvSpPr>
              <a:spLocks noChangeArrowheads="1"/>
            </p:cNvSpPr>
            <p:nvPr/>
          </p:nvSpPr>
          <p:spPr bwMode="gray">
            <a:xfrm>
              <a:off x="4907345" y="1997074"/>
              <a:ext cx="2368615" cy="298450"/>
            </a:xfrm>
            <a:prstGeom prst="rect">
              <a:avLst/>
            </a:prstGeom>
            <a:gradFill rotWithShape="1">
              <a:gsLst>
                <a:gs pos="0">
                  <a:srgbClr val="6C9BBE">
                    <a:gamma/>
                    <a:shade val="72549"/>
                    <a:invGamma/>
                  </a:srgbClr>
                </a:gs>
                <a:gs pos="50000">
                  <a:srgbClr val="6C9BBE"/>
                </a:gs>
                <a:gs pos="100000">
                  <a:srgbClr val="6C9BBE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 smtClean="0">
                  <a:solidFill>
                    <a:srgbClr val="FFFFFF"/>
                  </a:solidFill>
                  <a:latin typeface="Verdana" charset="0"/>
                </a:rPr>
                <a:t>Pause time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endParaRPr>
            </a:p>
          </p:txBody>
        </p:sp>
      </p:grpSp>
      <p:grpSp>
        <p:nvGrpSpPr>
          <p:cNvPr id="9" name="Group 96"/>
          <p:cNvGrpSpPr/>
          <p:nvPr/>
        </p:nvGrpSpPr>
        <p:grpSpPr>
          <a:xfrm>
            <a:off x="4328099" y="2311836"/>
            <a:ext cx="2963074" cy="846138"/>
            <a:chOff x="4303671" y="2287587"/>
            <a:chExt cx="2963074" cy="846138"/>
          </a:xfrm>
        </p:grpSpPr>
        <p:sp>
          <p:nvSpPr>
            <p:cNvPr id="82" name="Freeform 22"/>
            <p:cNvSpPr>
              <a:spLocks/>
            </p:cNvSpPr>
            <p:nvPr/>
          </p:nvSpPr>
          <p:spPr bwMode="gray">
            <a:xfrm>
              <a:off x="6847399" y="2287587"/>
              <a:ext cx="419346" cy="846138"/>
            </a:xfrm>
            <a:custGeom>
              <a:avLst/>
              <a:gdLst/>
              <a:ahLst/>
              <a:cxnLst>
                <a:cxn ang="0">
                  <a:pos x="308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2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58F8F">
                    <a:gamma/>
                    <a:shade val="46275"/>
                    <a:invGamma/>
                  </a:srgbClr>
                </a:gs>
                <a:gs pos="50000">
                  <a:srgbClr val="458F8F"/>
                </a:gs>
                <a:gs pos="100000">
                  <a:srgbClr val="458F8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Freeform 23"/>
            <p:cNvSpPr>
              <a:spLocks/>
            </p:cNvSpPr>
            <p:nvPr/>
          </p:nvSpPr>
          <p:spPr bwMode="gray">
            <a:xfrm>
              <a:off x="4304823" y="2292349"/>
              <a:ext cx="2961922" cy="539750"/>
            </a:xfrm>
            <a:custGeom>
              <a:avLst/>
              <a:gdLst/>
              <a:ahLst/>
              <a:cxnLst>
                <a:cxn ang="0">
                  <a:pos x="187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2180" y="0"/>
                </a:cxn>
                <a:cxn ang="0">
                  <a:pos x="1872" y="284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458F8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Rectangle 29"/>
            <p:cNvSpPr>
              <a:spLocks noChangeArrowheads="1"/>
            </p:cNvSpPr>
            <p:nvPr/>
          </p:nvSpPr>
          <p:spPr bwMode="gray">
            <a:xfrm>
              <a:off x="4303671" y="2833687"/>
              <a:ext cx="2549488" cy="296863"/>
            </a:xfrm>
            <a:prstGeom prst="rect">
              <a:avLst/>
            </a:prstGeom>
            <a:gradFill rotWithShape="1">
              <a:gsLst>
                <a:gs pos="0">
                  <a:srgbClr val="458F8F">
                    <a:gamma/>
                    <a:shade val="72549"/>
                    <a:invGamma/>
                  </a:srgbClr>
                </a:gs>
                <a:gs pos="50000">
                  <a:srgbClr val="458F8F"/>
                </a:gs>
                <a:gs pos="100000">
                  <a:srgbClr val="458F8F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noProof="0" dirty="0" smtClean="0">
                  <a:solidFill>
                    <a:srgbClr val="FFFFFF"/>
                  </a:solidFill>
                  <a:latin typeface="Verdana" charset="0"/>
                </a:rPr>
                <a:t>Old-new pointer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endParaRPr>
            </a:p>
          </p:txBody>
        </p:sp>
      </p:grpSp>
      <p:sp>
        <p:nvSpPr>
          <p:cNvPr id="100" name="Rectangle 99"/>
          <p:cNvSpPr/>
          <p:nvPr/>
        </p:nvSpPr>
        <p:spPr>
          <a:xfrm>
            <a:off x="2224025" y="5715000"/>
            <a:ext cx="1890775" cy="369332"/>
          </a:xfrm>
          <a:prstGeom prst="rect">
            <a:avLst/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80"/>
                </a:solidFill>
              </a:rPr>
              <a:t>Cycle detection</a:t>
            </a:r>
            <a:endParaRPr lang="en-US" b="1" dirty="0">
              <a:solidFill>
                <a:srgbClr val="FF008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833625" y="4876800"/>
            <a:ext cx="2121093" cy="369332"/>
          </a:xfrm>
          <a:prstGeom prst="rect">
            <a:avLst/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80"/>
                </a:solidFill>
              </a:rPr>
              <a:t>Bounded nursery</a:t>
            </a:r>
            <a:endParaRPr lang="en-US" b="1" dirty="0">
              <a:solidFill>
                <a:srgbClr val="FF008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675211" y="4053899"/>
            <a:ext cx="1582284" cy="369332"/>
          </a:xfrm>
          <a:prstGeom prst="rect">
            <a:avLst/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80"/>
                </a:solidFill>
              </a:rPr>
              <a:t>RC buffering</a:t>
            </a:r>
            <a:endParaRPr lang="en-US" b="1" dirty="0">
              <a:solidFill>
                <a:srgbClr val="FF008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4490137" y="3288268"/>
            <a:ext cx="1159505" cy="369332"/>
          </a:xfrm>
          <a:prstGeom prst="rect">
            <a:avLst/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80"/>
                </a:solidFill>
              </a:rPr>
              <a:t>Integrate</a:t>
            </a:r>
            <a:endParaRPr lang="en-US" b="1" dirty="0">
              <a:solidFill>
                <a:srgbClr val="FF008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117544" y="2447622"/>
            <a:ext cx="1582484" cy="369332"/>
          </a:xfrm>
          <a:prstGeom prst="rect">
            <a:avLst/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80"/>
                </a:solidFill>
              </a:rPr>
              <a:t>Write Barrier</a:t>
            </a:r>
            <a:endParaRPr lang="en-US" b="1" dirty="0">
              <a:solidFill>
                <a:srgbClr val="FF0080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345211" y="1596569"/>
            <a:ext cx="2198589" cy="369332"/>
          </a:xfrm>
          <a:prstGeom prst="rect">
            <a:avLst/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80"/>
                </a:solidFill>
              </a:rPr>
              <a:t>Parameter Control</a:t>
            </a:r>
            <a:endParaRPr lang="en-US" b="1" dirty="0">
              <a:solidFill>
                <a:srgbClr val="FF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8" grpId="0" animBg="1"/>
      <p:bldP spid="100" grpId="0"/>
      <p:bldP spid="101" grpId="0"/>
      <p:bldP spid="102" grpId="0"/>
      <p:bldP spid="104" grpId="0"/>
      <p:bldP spid="105" grpId="0"/>
      <p:bldP spid="1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 Detection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6A2E-BDB3-F645-81C3-F3BAC7159EB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Line 1234"/>
          <p:cNvSpPr>
            <a:spLocks noChangeShapeType="1"/>
          </p:cNvSpPr>
          <p:nvPr/>
        </p:nvSpPr>
        <p:spPr bwMode="auto">
          <a:xfrm>
            <a:off x="5257800" y="3494087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" name="Group 1032"/>
          <p:cNvGrpSpPr>
            <a:grpSpLocks/>
          </p:cNvGrpSpPr>
          <p:nvPr/>
        </p:nvGrpSpPr>
        <p:grpSpPr bwMode="auto">
          <a:xfrm>
            <a:off x="3962400" y="3113087"/>
            <a:ext cx="457200" cy="457200"/>
            <a:chOff x="1248" y="1632"/>
            <a:chExt cx="288" cy="288"/>
          </a:xfrm>
        </p:grpSpPr>
        <p:sp>
          <p:nvSpPr>
            <p:cNvPr id="7" name="Oval 1033"/>
            <p:cNvSpPr>
              <a:spLocks noChangeArrowheads="1"/>
            </p:cNvSpPr>
            <p:nvPr/>
          </p:nvSpPr>
          <p:spPr bwMode="auto">
            <a:xfrm>
              <a:off x="1248" y="1632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Text Box 1034"/>
            <p:cNvSpPr txBox="1">
              <a:spLocks noChangeArrowheads="1"/>
            </p:cNvSpPr>
            <p:nvPr/>
          </p:nvSpPr>
          <p:spPr bwMode="auto">
            <a:xfrm>
              <a:off x="1296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9" name="Group 1035"/>
          <p:cNvGrpSpPr>
            <a:grpSpLocks/>
          </p:cNvGrpSpPr>
          <p:nvPr/>
        </p:nvGrpSpPr>
        <p:grpSpPr bwMode="auto">
          <a:xfrm>
            <a:off x="3962400" y="4408487"/>
            <a:ext cx="457200" cy="457200"/>
            <a:chOff x="1248" y="1632"/>
            <a:chExt cx="288" cy="288"/>
          </a:xfrm>
        </p:grpSpPr>
        <p:sp>
          <p:nvSpPr>
            <p:cNvPr id="10" name="Oval 1036"/>
            <p:cNvSpPr>
              <a:spLocks noChangeArrowheads="1"/>
            </p:cNvSpPr>
            <p:nvPr/>
          </p:nvSpPr>
          <p:spPr bwMode="auto">
            <a:xfrm>
              <a:off x="1248" y="1632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Text Box 1037"/>
            <p:cNvSpPr txBox="1">
              <a:spLocks noChangeArrowheads="1"/>
            </p:cNvSpPr>
            <p:nvPr/>
          </p:nvSpPr>
          <p:spPr bwMode="auto">
            <a:xfrm>
              <a:off x="1296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2" name="Group 1038"/>
          <p:cNvGrpSpPr>
            <a:grpSpLocks/>
          </p:cNvGrpSpPr>
          <p:nvPr/>
        </p:nvGrpSpPr>
        <p:grpSpPr bwMode="auto">
          <a:xfrm>
            <a:off x="5181600" y="4408487"/>
            <a:ext cx="457200" cy="457200"/>
            <a:chOff x="1248" y="1632"/>
            <a:chExt cx="288" cy="288"/>
          </a:xfrm>
        </p:grpSpPr>
        <p:sp>
          <p:nvSpPr>
            <p:cNvPr id="13" name="Oval 1039"/>
            <p:cNvSpPr>
              <a:spLocks noChangeArrowheads="1"/>
            </p:cNvSpPr>
            <p:nvPr/>
          </p:nvSpPr>
          <p:spPr bwMode="auto">
            <a:xfrm>
              <a:off x="1248" y="1632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Text Box 1040"/>
            <p:cNvSpPr txBox="1">
              <a:spLocks noChangeArrowheads="1"/>
            </p:cNvSpPr>
            <p:nvPr/>
          </p:nvSpPr>
          <p:spPr bwMode="auto">
            <a:xfrm>
              <a:off x="1296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5" name="Group 1041"/>
          <p:cNvGrpSpPr>
            <a:grpSpLocks/>
          </p:cNvGrpSpPr>
          <p:nvPr/>
        </p:nvGrpSpPr>
        <p:grpSpPr bwMode="auto">
          <a:xfrm>
            <a:off x="6400800" y="3113087"/>
            <a:ext cx="457200" cy="457200"/>
            <a:chOff x="1248" y="1632"/>
            <a:chExt cx="288" cy="288"/>
          </a:xfrm>
        </p:grpSpPr>
        <p:sp>
          <p:nvSpPr>
            <p:cNvPr id="16" name="Oval 1042"/>
            <p:cNvSpPr>
              <a:spLocks noChangeArrowheads="1"/>
            </p:cNvSpPr>
            <p:nvPr/>
          </p:nvSpPr>
          <p:spPr bwMode="auto">
            <a:xfrm>
              <a:off x="1248" y="1632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Text Box 1043"/>
            <p:cNvSpPr txBox="1">
              <a:spLocks noChangeArrowheads="1"/>
            </p:cNvSpPr>
            <p:nvPr/>
          </p:nvSpPr>
          <p:spPr bwMode="auto">
            <a:xfrm>
              <a:off x="1296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8" name="Line 1045"/>
          <p:cNvSpPr>
            <a:spLocks noChangeShapeType="1"/>
          </p:cNvSpPr>
          <p:nvPr/>
        </p:nvSpPr>
        <p:spPr bwMode="auto">
          <a:xfrm>
            <a:off x="1905000" y="2351087"/>
            <a:ext cx="21336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046"/>
          <p:cNvSpPr>
            <a:spLocks noChangeShapeType="1"/>
          </p:cNvSpPr>
          <p:nvPr/>
        </p:nvSpPr>
        <p:spPr bwMode="auto">
          <a:xfrm>
            <a:off x="1981200" y="2046287"/>
            <a:ext cx="32766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047"/>
          <p:cNvSpPr>
            <a:spLocks noChangeShapeType="1"/>
          </p:cNvSpPr>
          <p:nvPr/>
        </p:nvSpPr>
        <p:spPr bwMode="auto">
          <a:xfrm>
            <a:off x="1981200" y="1817687"/>
            <a:ext cx="44958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1" name="Group 1051"/>
          <p:cNvGrpSpPr>
            <a:grpSpLocks/>
          </p:cNvGrpSpPr>
          <p:nvPr/>
        </p:nvGrpSpPr>
        <p:grpSpPr bwMode="auto">
          <a:xfrm>
            <a:off x="5181600" y="3113087"/>
            <a:ext cx="457200" cy="457200"/>
            <a:chOff x="1248" y="1632"/>
            <a:chExt cx="288" cy="288"/>
          </a:xfrm>
        </p:grpSpPr>
        <p:sp>
          <p:nvSpPr>
            <p:cNvPr id="22" name="Oval 1052"/>
            <p:cNvSpPr>
              <a:spLocks noChangeArrowheads="1"/>
            </p:cNvSpPr>
            <p:nvPr/>
          </p:nvSpPr>
          <p:spPr bwMode="auto">
            <a:xfrm>
              <a:off x="1248" y="1632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Text Box 1053"/>
            <p:cNvSpPr txBox="1">
              <a:spLocks noChangeArrowheads="1"/>
            </p:cNvSpPr>
            <p:nvPr/>
          </p:nvSpPr>
          <p:spPr bwMode="auto">
            <a:xfrm>
              <a:off x="1296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4" name="Line 1054"/>
          <p:cNvSpPr>
            <a:spLocks noChangeShapeType="1"/>
          </p:cNvSpPr>
          <p:nvPr/>
        </p:nvSpPr>
        <p:spPr bwMode="auto">
          <a:xfrm>
            <a:off x="4419600" y="4637087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055"/>
          <p:cNvSpPr>
            <a:spLocks/>
          </p:cNvSpPr>
          <p:nvPr/>
        </p:nvSpPr>
        <p:spPr bwMode="auto">
          <a:xfrm>
            <a:off x="6705600" y="2922587"/>
            <a:ext cx="469900" cy="533400"/>
          </a:xfrm>
          <a:custGeom>
            <a:avLst/>
            <a:gdLst/>
            <a:ahLst/>
            <a:cxnLst>
              <a:cxn ang="0">
                <a:pos x="0" y="120"/>
              </a:cxn>
              <a:cxn ang="0">
                <a:pos x="48" y="24"/>
              </a:cxn>
              <a:cxn ang="0">
                <a:pos x="192" y="24"/>
              </a:cxn>
              <a:cxn ang="0">
                <a:pos x="288" y="168"/>
              </a:cxn>
              <a:cxn ang="0">
                <a:pos x="240" y="312"/>
              </a:cxn>
              <a:cxn ang="0">
                <a:pos x="96" y="312"/>
              </a:cxn>
            </a:cxnLst>
            <a:rect l="0" t="0" r="r" b="b"/>
            <a:pathLst>
              <a:path w="296" h="336">
                <a:moveTo>
                  <a:pt x="0" y="120"/>
                </a:moveTo>
                <a:cubicBezTo>
                  <a:pt x="8" y="80"/>
                  <a:pt x="16" y="40"/>
                  <a:pt x="48" y="24"/>
                </a:cubicBezTo>
                <a:cubicBezTo>
                  <a:pt x="80" y="8"/>
                  <a:pt x="152" y="0"/>
                  <a:pt x="192" y="24"/>
                </a:cubicBezTo>
                <a:cubicBezTo>
                  <a:pt x="232" y="48"/>
                  <a:pt x="280" y="120"/>
                  <a:pt x="288" y="168"/>
                </a:cubicBezTo>
                <a:cubicBezTo>
                  <a:pt x="296" y="216"/>
                  <a:pt x="272" y="288"/>
                  <a:pt x="240" y="312"/>
                </a:cubicBezTo>
                <a:cubicBezTo>
                  <a:pt x="208" y="336"/>
                  <a:pt x="152" y="324"/>
                  <a:pt x="96" y="31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1056"/>
          <p:cNvSpPr>
            <a:spLocks noChangeArrowheads="1"/>
          </p:cNvSpPr>
          <p:nvPr/>
        </p:nvSpPr>
        <p:spPr bwMode="auto">
          <a:xfrm>
            <a:off x="3581400" y="1295399"/>
            <a:ext cx="2209800" cy="903287"/>
          </a:xfrm>
          <a:prstGeom prst="rect">
            <a:avLst/>
          </a:prstGeom>
          <a:solidFill>
            <a:srgbClr val="CC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1057"/>
          <p:cNvSpPr>
            <a:spLocks noChangeArrowheads="1"/>
          </p:cNvSpPr>
          <p:nvPr/>
        </p:nvSpPr>
        <p:spPr bwMode="auto">
          <a:xfrm>
            <a:off x="3733800" y="1665287"/>
            <a:ext cx="381000" cy="381000"/>
          </a:xfrm>
          <a:prstGeom prst="rect">
            <a:avLst/>
          </a:prstGeom>
          <a:solidFill>
            <a:srgbClr val="CC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1058"/>
          <p:cNvSpPr>
            <a:spLocks noChangeArrowheads="1"/>
          </p:cNvSpPr>
          <p:nvPr/>
        </p:nvSpPr>
        <p:spPr bwMode="auto">
          <a:xfrm>
            <a:off x="4114800" y="1665287"/>
            <a:ext cx="381000" cy="381000"/>
          </a:xfrm>
          <a:prstGeom prst="rect">
            <a:avLst/>
          </a:prstGeom>
          <a:solidFill>
            <a:srgbClr val="CC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059"/>
          <p:cNvSpPr>
            <a:spLocks noChangeArrowheads="1"/>
          </p:cNvSpPr>
          <p:nvPr/>
        </p:nvSpPr>
        <p:spPr bwMode="auto">
          <a:xfrm>
            <a:off x="4495800" y="1665287"/>
            <a:ext cx="381000" cy="381000"/>
          </a:xfrm>
          <a:prstGeom prst="rect">
            <a:avLst/>
          </a:prstGeom>
          <a:solidFill>
            <a:srgbClr val="CC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1060"/>
          <p:cNvSpPr>
            <a:spLocks noChangeArrowheads="1"/>
          </p:cNvSpPr>
          <p:nvPr/>
        </p:nvSpPr>
        <p:spPr bwMode="auto">
          <a:xfrm>
            <a:off x="4876800" y="1665287"/>
            <a:ext cx="381000" cy="381000"/>
          </a:xfrm>
          <a:prstGeom prst="rect">
            <a:avLst/>
          </a:prstGeom>
          <a:solidFill>
            <a:srgbClr val="CC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1061"/>
          <p:cNvSpPr>
            <a:spLocks noChangeArrowheads="1"/>
          </p:cNvSpPr>
          <p:nvPr/>
        </p:nvSpPr>
        <p:spPr bwMode="auto">
          <a:xfrm>
            <a:off x="5257800" y="1665287"/>
            <a:ext cx="381000" cy="381000"/>
          </a:xfrm>
          <a:prstGeom prst="rect">
            <a:avLst/>
          </a:prstGeom>
          <a:solidFill>
            <a:srgbClr val="CC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Text Box 1062"/>
          <p:cNvSpPr txBox="1">
            <a:spLocks noChangeArrowheads="1"/>
          </p:cNvSpPr>
          <p:nvPr/>
        </p:nvSpPr>
        <p:spPr bwMode="auto">
          <a:xfrm>
            <a:off x="3717925" y="1295400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Root Buffer</a:t>
            </a:r>
          </a:p>
        </p:txBody>
      </p:sp>
      <p:sp>
        <p:nvSpPr>
          <p:cNvPr id="33" name="Line 1063"/>
          <p:cNvSpPr>
            <a:spLocks noChangeShapeType="1"/>
          </p:cNvSpPr>
          <p:nvPr/>
        </p:nvSpPr>
        <p:spPr bwMode="auto">
          <a:xfrm>
            <a:off x="1905000" y="2351087"/>
            <a:ext cx="2133600" cy="838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1064"/>
          <p:cNvSpPr>
            <a:spLocks noChangeShapeType="1"/>
          </p:cNvSpPr>
          <p:nvPr/>
        </p:nvSpPr>
        <p:spPr bwMode="auto">
          <a:xfrm>
            <a:off x="3962400" y="1893887"/>
            <a:ext cx="228600" cy="1219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1065"/>
          <p:cNvSpPr>
            <a:spLocks noChangeShapeType="1"/>
          </p:cNvSpPr>
          <p:nvPr/>
        </p:nvSpPr>
        <p:spPr bwMode="auto">
          <a:xfrm>
            <a:off x="4343400" y="1893887"/>
            <a:ext cx="1066800" cy="1219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1066"/>
          <p:cNvSpPr>
            <a:spLocks noChangeShapeType="1"/>
          </p:cNvSpPr>
          <p:nvPr/>
        </p:nvSpPr>
        <p:spPr bwMode="auto">
          <a:xfrm>
            <a:off x="4648200" y="1893887"/>
            <a:ext cx="1905000" cy="1219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1067"/>
          <p:cNvSpPr>
            <a:spLocks noChangeShapeType="1"/>
          </p:cNvSpPr>
          <p:nvPr/>
        </p:nvSpPr>
        <p:spPr bwMode="auto">
          <a:xfrm>
            <a:off x="1981200" y="2046287"/>
            <a:ext cx="3276600" cy="1143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1068"/>
          <p:cNvSpPr>
            <a:spLocks noChangeShapeType="1"/>
          </p:cNvSpPr>
          <p:nvPr/>
        </p:nvSpPr>
        <p:spPr bwMode="auto">
          <a:xfrm>
            <a:off x="1981200" y="1817687"/>
            <a:ext cx="4495800" cy="1371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9" name="Group 1070"/>
          <p:cNvGrpSpPr>
            <a:grpSpLocks/>
          </p:cNvGrpSpPr>
          <p:nvPr/>
        </p:nvGrpSpPr>
        <p:grpSpPr bwMode="auto">
          <a:xfrm>
            <a:off x="228600" y="1665287"/>
            <a:ext cx="1905000" cy="1066800"/>
            <a:chOff x="192" y="720"/>
            <a:chExt cx="1200" cy="672"/>
          </a:xfrm>
        </p:grpSpPr>
        <p:sp>
          <p:nvSpPr>
            <p:cNvPr id="40" name="AutoShape 1071"/>
            <p:cNvSpPr>
              <a:spLocks noChangeArrowheads="1"/>
            </p:cNvSpPr>
            <p:nvPr/>
          </p:nvSpPr>
          <p:spPr bwMode="auto">
            <a:xfrm>
              <a:off x="192" y="720"/>
              <a:ext cx="1200" cy="672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Text Box 1072"/>
            <p:cNvSpPr txBox="1">
              <a:spLocks noChangeArrowheads="1"/>
            </p:cNvSpPr>
            <p:nvPr/>
          </p:nvSpPr>
          <p:spPr bwMode="auto">
            <a:xfrm>
              <a:off x="528" y="768"/>
              <a:ext cx="47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Live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</a:rPr>
                <a:t>Data</a:t>
              </a:r>
            </a:p>
          </p:txBody>
        </p:sp>
      </p:grpSp>
      <p:grpSp>
        <p:nvGrpSpPr>
          <p:cNvPr id="42" name="Group 1076"/>
          <p:cNvGrpSpPr>
            <a:grpSpLocks/>
          </p:cNvGrpSpPr>
          <p:nvPr/>
        </p:nvGrpSpPr>
        <p:grpSpPr bwMode="auto">
          <a:xfrm>
            <a:off x="3962400" y="3113087"/>
            <a:ext cx="457200" cy="457200"/>
            <a:chOff x="1968" y="1680"/>
            <a:chExt cx="288" cy="288"/>
          </a:xfrm>
        </p:grpSpPr>
        <p:sp>
          <p:nvSpPr>
            <p:cNvPr id="43" name="Oval 1077"/>
            <p:cNvSpPr>
              <a:spLocks noChangeArrowheads="1"/>
            </p:cNvSpPr>
            <p:nvPr/>
          </p:nvSpPr>
          <p:spPr bwMode="auto">
            <a:xfrm>
              <a:off x="1968" y="1680"/>
              <a:ext cx="288" cy="288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Text Box 1078"/>
            <p:cNvSpPr txBox="1">
              <a:spLocks noChangeArrowheads="1"/>
            </p:cNvSpPr>
            <p:nvPr/>
          </p:nvSpPr>
          <p:spPr bwMode="auto">
            <a:xfrm>
              <a:off x="2016" y="168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45" name="Group 1079"/>
          <p:cNvGrpSpPr>
            <a:grpSpLocks/>
          </p:cNvGrpSpPr>
          <p:nvPr/>
        </p:nvGrpSpPr>
        <p:grpSpPr bwMode="auto">
          <a:xfrm>
            <a:off x="5181600" y="3113087"/>
            <a:ext cx="457200" cy="457200"/>
            <a:chOff x="1968" y="1680"/>
            <a:chExt cx="288" cy="288"/>
          </a:xfrm>
        </p:grpSpPr>
        <p:sp>
          <p:nvSpPr>
            <p:cNvPr id="46" name="Oval 1080"/>
            <p:cNvSpPr>
              <a:spLocks noChangeArrowheads="1"/>
            </p:cNvSpPr>
            <p:nvPr/>
          </p:nvSpPr>
          <p:spPr bwMode="auto">
            <a:xfrm>
              <a:off x="1968" y="1680"/>
              <a:ext cx="288" cy="288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Text Box 1081"/>
            <p:cNvSpPr txBox="1">
              <a:spLocks noChangeArrowheads="1"/>
            </p:cNvSpPr>
            <p:nvPr/>
          </p:nvSpPr>
          <p:spPr bwMode="auto">
            <a:xfrm>
              <a:off x="2016" y="168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48" name="Group 1082"/>
          <p:cNvGrpSpPr>
            <a:grpSpLocks/>
          </p:cNvGrpSpPr>
          <p:nvPr/>
        </p:nvGrpSpPr>
        <p:grpSpPr bwMode="auto">
          <a:xfrm>
            <a:off x="6400800" y="3113087"/>
            <a:ext cx="457200" cy="457200"/>
            <a:chOff x="1968" y="1680"/>
            <a:chExt cx="288" cy="288"/>
          </a:xfrm>
        </p:grpSpPr>
        <p:sp>
          <p:nvSpPr>
            <p:cNvPr id="49" name="Oval 1083"/>
            <p:cNvSpPr>
              <a:spLocks noChangeArrowheads="1"/>
            </p:cNvSpPr>
            <p:nvPr/>
          </p:nvSpPr>
          <p:spPr bwMode="auto">
            <a:xfrm>
              <a:off x="1968" y="1680"/>
              <a:ext cx="288" cy="288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Text Box 1084"/>
            <p:cNvSpPr txBox="1">
              <a:spLocks noChangeArrowheads="1"/>
            </p:cNvSpPr>
            <p:nvPr/>
          </p:nvSpPr>
          <p:spPr bwMode="auto">
            <a:xfrm>
              <a:off x="2016" y="168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51" name="Line 1085"/>
          <p:cNvSpPr>
            <a:spLocks noChangeShapeType="1"/>
          </p:cNvSpPr>
          <p:nvPr/>
        </p:nvSpPr>
        <p:spPr bwMode="auto">
          <a:xfrm flipH="1">
            <a:off x="5638800" y="3570287"/>
            <a:ext cx="9906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Text Box 1088"/>
          <p:cNvSpPr txBox="1">
            <a:spLocks noChangeArrowheads="1"/>
          </p:cNvSpPr>
          <p:nvPr/>
        </p:nvSpPr>
        <p:spPr bwMode="auto">
          <a:xfrm>
            <a:off x="595313" y="4722813"/>
            <a:ext cx="2951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1. Process Decrements</a:t>
            </a:r>
          </a:p>
        </p:txBody>
      </p:sp>
      <p:sp>
        <p:nvSpPr>
          <p:cNvPr id="53" name="Text Box 1089"/>
          <p:cNvSpPr txBox="1">
            <a:spLocks noChangeArrowheads="1"/>
          </p:cNvSpPr>
          <p:nvPr/>
        </p:nvSpPr>
        <p:spPr bwMode="auto">
          <a:xfrm>
            <a:off x="595313" y="5103813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2. Mark Gray</a:t>
            </a:r>
          </a:p>
        </p:txBody>
      </p:sp>
      <p:sp>
        <p:nvSpPr>
          <p:cNvPr id="54" name="Text Box 1090"/>
          <p:cNvSpPr txBox="1">
            <a:spLocks noChangeArrowheads="1"/>
          </p:cNvSpPr>
          <p:nvPr/>
        </p:nvSpPr>
        <p:spPr bwMode="auto">
          <a:xfrm>
            <a:off x="595313" y="5484813"/>
            <a:ext cx="108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3. Scan</a:t>
            </a:r>
          </a:p>
        </p:txBody>
      </p:sp>
      <p:sp>
        <p:nvSpPr>
          <p:cNvPr id="55" name="Text Box 1091"/>
          <p:cNvSpPr txBox="1">
            <a:spLocks noChangeArrowheads="1"/>
          </p:cNvSpPr>
          <p:nvPr/>
        </p:nvSpPr>
        <p:spPr bwMode="auto">
          <a:xfrm>
            <a:off x="4876800" y="4799013"/>
            <a:ext cx="2185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4. Collect White</a:t>
            </a:r>
          </a:p>
        </p:txBody>
      </p:sp>
      <p:grpSp>
        <p:nvGrpSpPr>
          <p:cNvPr id="56" name="Group 1092"/>
          <p:cNvGrpSpPr>
            <a:grpSpLocks/>
          </p:cNvGrpSpPr>
          <p:nvPr/>
        </p:nvGrpSpPr>
        <p:grpSpPr bwMode="auto">
          <a:xfrm>
            <a:off x="3962400" y="3062287"/>
            <a:ext cx="457200" cy="595313"/>
            <a:chOff x="3504" y="1008"/>
            <a:chExt cx="288" cy="375"/>
          </a:xfrm>
        </p:grpSpPr>
        <p:sp>
          <p:nvSpPr>
            <p:cNvPr id="57" name="Oval 1093"/>
            <p:cNvSpPr>
              <a:spLocks noChangeArrowheads="1"/>
            </p:cNvSpPr>
            <p:nvPr/>
          </p:nvSpPr>
          <p:spPr bwMode="auto">
            <a:xfrm>
              <a:off x="3504" y="1041"/>
              <a:ext cx="288" cy="28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Text Box 1094"/>
            <p:cNvSpPr txBox="1">
              <a:spLocks noChangeArrowheads="1"/>
            </p:cNvSpPr>
            <p:nvPr/>
          </p:nvSpPr>
          <p:spPr bwMode="auto">
            <a:xfrm>
              <a:off x="3552" y="100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59" name="Line 1095"/>
            <p:cNvSpPr>
              <a:spLocks noChangeShapeType="1"/>
            </p:cNvSpPr>
            <p:nvPr/>
          </p:nvSpPr>
          <p:spPr bwMode="auto">
            <a:xfrm>
              <a:off x="3504" y="118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Text Box 1096"/>
            <p:cNvSpPr txBox="1">
              <a:spLocks noChangeArrowheads="1"/>
            </p:cNvSpPr>
            <p:nvPr/>
          </p:nvSpPr>
          <p:spPr bwMode="auto">
            <a:xfrm>
              <a:off x="3552" y="115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</p:grpSp>
      <p:grpSp>
        <p:nvGrpSpPr>
          <p:cNvPr id="61" name="Group 1097"/>
          <p:cNvGrpSpPr>
            <a:grpSpLocks/>
          </p:cNvGrpSpPr>
          <p:nvPr/>
        </p:nvGrpSpPr>
        <p:grpSpPr bwMode="auto">
          <a:xfrm>
            <a:off x="3962400" y="4357687"/>
            <a:ext cx="457200" cy="595313"/>
            <a:chOff x="3504" y="528"/>
            <a:chExt cx="288" cy="375"/>
          </a:xfrm>
        </p:grpSpPr>
        <p:sp>
          <p:nvSpPr>
            <p:cNvPr id="62" name="Oval 1098"/>
            <p:cNvSpPr>
              <a:spLocks noChangeArrowheads="1"/>
            </p:cNvSpPr>
            <p:nvPr/>
          </p:nvSpPr>
          <p:spPr bwMode="auto">
            <a:xfrm>
              <a:off x="3504" y="561"/>
              <a:ext cx="288" cy="28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Text Box 1099"/>
            <p:cNvSpPr txBox="1">
              <a:spLocks noChangeArrowheads="1"/>
            </p:cNvSpPr>
            <p:nvPr/>
          </p:nvSpPr>
          <p:spPr bwMode="auto">
            <a:xfrm>
              <a:off x="3552" y="5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2</a:t>
              </a:r>
            </a:p>
          </p:txBody>
        </p:sp>
        <p:sp>
          <p:nvSpPr>
            <p:cNvPr id="64" name="Line 1100"/>
            <p:cNvSpPr>
              <a:spLocks noChangeShapeType="1"/>
            </p:cNvSpPr>
            <p:nvPr/>
          </p:nvSpPr>
          <p:spPr bwMode="auto">
            <a:xfrm>
              <a:off x="3504" y="70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Text Box 1101"/>
            <p:cNvSpPr txBox="1">
              <a:spLocks noChangeArrowheads="1"/>
            </p:cNvSpPr>
            <p:nvPr/>
          </p:nvSpPr>
          <p:spPr bwMode="auto">
            <a:xfrm>
              <a:off x="3552" y="67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</p:grpSp>
      <p:grpSp>
        <p:nvGrpSpPr>
          <p:cNvPr id="66" name="Group 1107"/>
          <p:cNvGrpSpPr>
            <a:grpSpLocks/>
          </p:cNvGrpSpPr>
          <p:nvPr/>
        </p:nvGrpSpPr>
        <p:grpSpPr bwMode="auto">
          <a:xfrm>
            <a:off x="5181600" y="3059112"/>
            <a:ext cx="457200" cy="595313"/>
            <a:chOff x="3504" y="1008"/>
            <a:chExt cx="288" cy="375"/>
          </a:xfrm>
        </p:grpSpPr>
        <p:sp>
          <p:nvSpPr>
            <p:cNvPr id="67" name="Oval 1108"/>
            <p:cNvSpPr>
              <a:spLocks noChangeArrowheads="1"/>
            </p:cNvSpPr>
            <p:nvPr/>
          </p:nvSpPr>
          <p:spPr bwMode="auto">
            <a:xfrm>
              <a:off x="3504" y="1041"/>
              <a:ext cx="288" cy="28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Text Box 1109"/>
            <p:cNvSpPr txBox="1">
              <a:spLocks noChangeArrowheads="1"/>
            </p:cNvSpPr>
            <p:nvPr/>
          </p:nvSpPr>
          <p:spPr bwMode="auto">
            <a:xfrm>
              <a:off x="3552" y="100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69" name="Line 1110"/>
            <p:cNvSpPr>
              <a:spLocks noChangeShapeType="1"/>
            </p:cNvSpPr>
            <p:nvPr/>
          </p:nvSpPr>
          <p:spPr bwMode="auto">
            <a:xfrm>
              <a:off x="3504" y="118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Text Box 1111"/>
            <p:cNvSpPr txBox="1">
              <a:spLocks noChangeArrowheads="1"/>
            </p:cNvSpPr>
            <p:nvPr/>
          </p:nvSpPr>
          <p:spPr bwMode="auto">
            <a:xfrm>
              <a:off x="3552" y="115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</p:grpSp>
      <p:grpSp>
        <p:nvGrpSpPr>
          <p:cNvPr id="71" name="Group 1122"/>
          <p:cNvGrpSpPr>
            <a:grpSpLocks/>
          </p:cNvGrpSpPr>
          <p:nvPr/>
        </p:nvGrpSpPr>
        <p:grpSpPr bwMode="auto">
          <a:xfrm>
            <a:off x="6400800" y="3059112"/>
            <a:ext cx="457200" cy="595313"/>
            <a:chOff x="3504" y="1008"/>
            <a:chExt cx="288" cy="375"/>
          </a:xfrm>
        </p:grpSpPr>
        <p:sp>
          <p:nvSpPr>
            <p:cNvPr id="72" name="Oval 1123"/>
            <p:cNvSpPr>
              <a:spLocks noChangeArrowheads="1"/>
            </p:cNvSpPr>
            <p:nvPr/>
          </p:nvSpPr>
          <p:spPr bwMode="auto">
            <a:xfrm>
              <a:off x="3504" y="1041"/>
              <a:ext cx="288" cy="28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Text Box 1124"/>
            <p:cNvSpPr txBox="1">
              <a:spLocks noChangeArrowheads="1"/>
            </p:cNvSpPr>
            <p:nvPr/>
          </p:nvSpPr>
          <p:spPr bwMode="auto">
            <a:xfrm>
              <a:off x="3552" y="100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74" name="Line 1125"/>
            <p:cNvSpPr>
              <a:spLocks noChangeShapeType="1"/>
            </p:cNvSpPr>
            <p:nvPr/>
          </p:nvSpPr>
          <p:spPr bwMode="auto">
            <a:xfrm>
              <a:off x="3504" y="118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Text Box 1126"/>
            <p:cNvSpPr txBox="1">
              <a:spLocks noChangeArrowheads="1"/>
            </p:cNvSpPr>
            <p:nvPr/>
          </p:nvSpPr>
          <p:spPr bwMode="auto">
            <a:xfrm>
              <a:off x="3552" y="115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</p:grpSp>
      <p:grpSp>
        <p:nvGrpSpPr>
          <p:cNvPr id="76" name="Group 1132"/>
          <p:cNvGrpSpPr>
            <a:grpSpLocks/>
          </p:cNvGrpSpPr>
          <p:nvPr/>
        </p:nvGrpSpPr>
        <p:grpSpPr bwMode="auto">
          <a:xfrm>
            <a:off x="6402388" y="3062287"/>
            <a:ext cx="457200" cy="595313"/>
            <a:chOff x="2928" y="1104"/>
            <a:chExt cx="288" cy="375"/>
          </a:xfrm>
        </p:grpSpPr>
        <p:sp>
          <p:nvSpPr>
            <p:cNvPr id="77" name="Oval 1133"/>
            <p:cNvSpPr>
              <a:spLocks noChangeArrowheads="1"/>
            </p:cNvSpPr>
            <p:nvPr/>
          </p:nvSpPr>
          <p:spPr bwMode="auto">
            <a:xfrm>
              <a:off x="2928" y="1137"/>
              <a:ext cx="288" cy="28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Text Box 1134"/>
            <p:cNvSpPr txBox="1">
              <a:spLocks noChangeArrowheads="1"/>
            </p:cNvSpPr>
            <p:nvPr/>
          </p:nvSpPr>
          <p:spPr bwMode="auto">
            <a:xfrm>
              <a:off x="2976" y="110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79" name="Line 1135"/>
            <p:cNvSpPr>
              <a:spLocks noChangeShapeType="1"/>
            </p:cNvSpPr>
            <p:nvPr/>
          </p:nvSpPr>
          <p:spPr bwMode="auto">
            <a:xfrm>
              <a:off x="2928" y="128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Text Box 1136"/>
            <p:cNvSpPr txBox="1">
              <a:spLocks noChangeArrowheads="1"/>
            </p:cNvSpPr>
            <p:nvPr/>
          </p:nvSpPr>
          <p:spPr bwMode="auto">
            <a:xfrm>
              <a:off x="2976" y="124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</p:grpSp>
      <p:grpSp>
        <p:nvGrpSpPr>
          <p:cNvPr id="81" name="Group 1137"/>
          <p:cNvGrpSpPr>
            <a:grpSpLocks/>
          </p:cNvGrpSpPr>
          <p:nvPr/>
        </p:nvGrpSpPr>
        <p:grpSpPr bwMode="auto">
          <a:xfrm>
            <a:off x="5180013" y="3062287"/>
            <a:ext cx="457200" cy="595313"/>
            <a:chOff x="3072" y="2544"/>
            <a:chExt cx="288" cy="375"/>
          </a:xfrm>
        </p:grpSpPr>
        <p:sp>
          <p:nvSpPr>
            <p:cNvPr id="82" name="Oval 1138"/>
            <p:cNvSpPr>
              <a:spLocks noChangeArrowheads="1"/>
            </p:cNvSpPr>
            <p:nvPr/>
          </p:nvSpPr>
          <p:spPr bwMode="auto">
            <a:xfrm>
              <a:off x="3072" y="2577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Text Box 1139"/>
            <p:cNvSpPr txBox="1">
              <a:spLocks noChangeArrowheads="1"/>
            </p:cNvSpPr>
            <p:nvPr/>
          </p:nvSpPr>
          <p:spPr bwMode="auto">
            <a:xfrm>
              <a:off x="3120" y="254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84" name="Line 1140"/>
            <p:cNvSpPr>
              <a:spLocks noChangeShapeType="1"/>
            </p:cNvSpPr>
            <p:nvPr/>
          </p:nvSpPr>
          <p:spPr bwMode="auto">
            <a:xfrm>
              <a:off x="3072" y="272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Text Box 1141"/>
            <p:cNvSpPr txBox="1">
              <a:spLocks noChangeArrowheads="1"/>
            </p:cNvSpPr>
            <p:nvPr/>
          </p:nvSpPr>
          <p:spPr bwMode="auto">
            <a:xfrm>
              <a:off x="3120" y="26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</p:grpSp>
      <p:grpSp>
        <p:nvGrpSpPr>
          <p:cNvPr id="86" name="Group 1147"/>
          <p:cNvGrpSpPr>
            <a:grpSpLocks/>
          </p:cNvGrpSpPr>
          <p:nvPr/>
        </p:nvGrpSpPr>
        <p:grpSpPr bwMode="auto">
          <a:xfrm>
            <a:off x="6400800" y="3062287"/>
            <a:ext cx="457200" cy="595313"/>
            <a:chOff x="3072" y="2544"/>
            <a:chExt cx="288" cy="375"/>
          </a:xfrm>
        </p:grpSpPr>
        <p:sp>
          <p:nvSpPr>
            <p:cNvPr id="87" name="Oval 1148"/>
            <p:cNvSpPr>
              <a:spLocks noChangeArrowheads="1"/>
            </p:cNvSpPr>
            <p:nvPr/>
          </p:nvSpPr>
          <p:spPr bwMode="auto">
            <a:xfrm>
              <a:off x="3072" y="2577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Text Box 1149"/>
            <p:cNvSpPr txBox="1">
              <a:spLocks noChangeArrowheads="1"/>
            </p:cNvSpPr>
            <p:nvPr/>
          </p:nvSpPr>
          <p:spPr bwMode="auto">
            <a:xfrm>
              <a:off x="3120" y="254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89" name="Line 1150"/>
            <p:cNvSpPr>
              <a:spLocks noChangeShapeType="1"/>
            </p:cNvSpPr>
            <p:nvPr/>
          </p:nvSpPr>
          <p:spPr bwMode="auto">
            <a:xfrm>
              <a:off x="3072" y="272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Text Box 1151"/>
            <p:cNvSpPr txBox="1">
              <a:spLocks noChangeArrowheads="1"/>
            </p:cNvSpPr>
            <p:nvPr/>
          </p:nvSpPr>
          <p:spPr bwMode="auto">
            <a:xfrm>
              <a:off x="3120" y="26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</p:grpSp>
      <p:grpSp>
        <p:nvGrpSpPr>
          <p:cNvPr id="91" name="Group 1152"/>
          <p:cNvGrpSpPr>
            <a:grpSpLocks/>
          </p:cNvGrpSpPr>
          <p:nvPr/>
        </p:nvGrpSpPr>
        <p:grpSpPr bwMode="auto">
          <a:xfrm>
            <a:off x="5181600" y="3059112"/>
            <a:ext cx="457200" cy="595313"/>
            <a:chOff x="4272" y="2064"/>
            <a:chExt cx="288" cy="375"/>
          </a:xfrm>
        </p:grpSpPr>
        <p:sp>
          <p:nvSpPr>
            <p:cNvPr id="92" name="Oval 1153"/>
            <p:cNvSpPr>
              <a:spLocks noChangeArrowheads="1"/>
            </p:cNvSpPr>
            <p:nvPr/>
          </p:nvSpPr>
          <p:spPr bwMode="auto">
            <a:xfrm>
              <a:off x="4272" y="2097"/>
              <a:ext cx="288" cy="28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Text Box 1154"/>
            <p:cNvSpPr txBox="1">
              <a:spLocks noChangeArrowheads="1"/>
            </p:cNvSpPr>
            <p:nvPr/>
          </p:nvSpPr>
          <p:spPr bwMode="auto">
            <a:xfrm>
              <a:off x="4320" y="206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94" name="Line 1155"/>
            <p:cNvSpPr>
              <a:spLocks noChangeShapeType="1"/>
            </p:cNvSpPr>
            <p:nvPr/>
          </p:nvSpPr>
          <p:spPr bwMode="auto">
            <a:xfrm>
              <a:off x="4272" y="224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Text Box 1156"/>
            <p:cNvSpPr txBox="1">
              <a:spLocks noChangeArrowheads="1"/>
            </p:cNvSpPr>
            <p:nvPr/>
          </p:nvSpPr>
          <p:spPr bwMode="auto">
            <a:xfrm>
              <a:off x="4320" y="220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</p:grpSp>
      <p:grpSp>
        <p:nvGrpSpPr>
          <p:cNvPr id="96" name="Group 1162"/>
          <p:cNvGrpSpPr>
            <a:grpSpLocks/>
          </p:cNvGrpSpPr>
          <p:nvPr/>
        </p:nvGrpSpPr>
        <p:grpSpPr bwMode="auto">
          <a:xfrm>
            <a:off x="6400800" y="3059112"/>
            <a:ext cx="457200" cy="595313"/>
            <a:chOff x="4272" y="2064"/>
            <a:chExt cx="288" cy="375"/>
          </a:xfrm>
        </p:grpSpPr>
        <p:sp>
          <p:nvSpPr>
            <p:cNvPr id="97" name="Oval 1163"/>
            <p:cNvSpPr>
              <a:spLocks noChangeArrowheads="1"/>
            </p:cNvSpPr>
            <p:nvPr/>
          </p:nvSpPr>
          <p:spPr bwMode="auto">
            <a:xfrm>
              <a:off x="4272" y="2097"/>
              <a:ext cx="288" cy="28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Text Box 1164"/>
            <p:cNvSpPr txBox="1">
              <a:spLocks noChangeArrowheads="1"/>
            </p:cNvSpPr>
            <p:nvPr/>
          </p:nvSpPr>
          <p:spPr bwMode="auto">
            <a:xfrm>
              <a:off x="4320" y="206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99" name="Line 1165"/>
            <p:cNvSpPr>
              <a:spLocks noChangeShapeType="1"/>
            </p:cNvSpPr>
            <p:nvPr/>
          </p:nvSpPr>
          <p:spPr bwMode="auto">
            <a:xfrm>
              <a:off x="4272" y="224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Text Box 1166"/>
            <p:cNvSpPr txBox="1">
              <a:spLocks noChangeArrowheads="1"/>
            </p:cNvSpPr>
            <p:nvPr/>
          </p:nvSpPr>
          <p:spPr bwMode="auto">
            <a:xfrm>
              <a:off x="4320" y="220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</p:grpSp>
      <p:sp>
        <p:nvSpPr>
          <p:cNvPr id="101" name="Rectangle 1167"/>
          <p:cNvSpPr>
            <a:spLocks noChangeArrowheads="1"/>
          </p:cNvSpPr>
          <p:nvPr/>
        </p:nvSpPr>
        <p:spPr bwMode="auto">
          <a:xfrm>
            <a:off x="6019800" y="1295400"/>
            <a:ext cx="1981200" cy="903286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Text Box 1168"/>
          <p:cNvSpPr txBox="1">
            <a:spLocks noChangeArrowheads="1"/>
          </p:cNvSpPr>
          <p:nvPr/>
        </p:nvSpPr>
        <p:spPr bwMode="auto">
          <a:xfrm>
            <a:off x="6096000" y="1295400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Cycle Buffer</a:t>
            </a:r>
          </a:p>
        </p:txBody>
      </p:sp>
      <p:sp>
        <p:nvSpPr>
          <p:cNvPr id="103" name="Line 1169"/>
          <p:cNvSpPr>
            <a:spLocks noChangeShapeType="1"/>
          </p:cNvSpPr>
          <p:nvPr/>
        </p:nvSpPr>
        <p:spPr bwMode="auto">
          <a:xfrm>
            <a:off x="3962400" y="1893887"/>
            <a:ext cx="228600" cy="1219200"/>
          </a:xfrm>
          <a:prstGeom prst="line">
            <a:avLst/>
          </a:prstGeom>
          <a:noFill/>
          <a:ln w="28575">
            <a:solidFill>
              <a:schemeClr val="bg1"/>
            </a:solidFill>
            <a:prstDash val="sysDot"/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Line 1170"/>
          <p:cNvSpPr>
            <a:spLocks noChangeShapeType="1"/>
          </p:cNvSpPr>
          <p:nvPr/>
        </p:nvSpPr>
        <p:spPr bwMode="auto">
          <a:xfrm>
            <a:off x="4343400" y="1893887"/>
            <a:ext cx="1066800" cy="1219200"/>
          </a:xfrm>
          <a:prstGeom prst="line">
            <a:avLst/>
          </a:prstGeom>
          <a:noFill/>
          <a:ln w="28575">
            <a:solidFill>
              <a:schemeClr val="bg1"/>
            </a:solidFill>
            <a:prstDash val="sysDot"/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Line 1171"/>
          <p:cNvSpPr>
            <a:spLocks noChangeShapeType="1"/>
          </p:cNvSpPr>
          <p:nvPr/>
        </p:nvSpPr>
        <p:spPr bwMode="auto">
          <a:xfrm>
            <a:off x="4648200" y="1893887"/>
            <a:ext cx="1905000" cy="1219200"/>
          </a:xfrm>
          <a:prstGeom prst="line">
            <a:avLst/>
          </a:prstGeom>
          <a:noFill/>
          <a:ln w="28575">
            <a:solidFill>
              <a:schemeClr val="bg1"/>
            </a:solidFill>
            <a:prstDash val="sysDot"/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Text Box 1172"/>
          <p:cNvSpPr txBox="1">
            <a:spLocks noChangeArrowheads="1"/>
          </p:cNvSpPr>
          <p:nvPr/>
        </p:nvSpPr>
        <p:spPr bwMode="auto">
          <a:xfrm>
            <a:off x="4876800" y="5181600"/>
            <a:ext cx="3917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5. Calculate external in-degree</a:t>
            </a:r>
          </a:p>
        </p:txBody>
      </p:sp>
      <p:sp>
        <p:nvSpPr>
          <p:cNvPr id="107" name="Line 1188"/>
          <p:cNvSpPr>
            <a:spLocks noChangeShapeType="1"/>
          </p:cNvSpPr>
          <p:nvPr/>
        </p:nvSpPr>
        <p:spPr bwMode="auto">
          <a:xfrm>
            <a:off x="4191000" y="3570287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7" name="Group 1209"/>
          <p:cNvGrpSpPr>
            <a:grpSpLocks/>
          </p:cNvGrpSpPr>
          <p:nvPr/>
        </p:nvGrpSpPr>
        <p:grpSpPr bwMode="auto">
          <a:xfrm>
            <a:off x="7315200" y="1665287"/>
            <a:ext cx="573088" cy="381000"/>
            <a:chOff x="4399" y="2405"/>
            <a:chExt cx="361" cy="240"/>
          </a:xfrm>
        </p:grpSpPr>
        <p:sp>
          <p:nvSpPr>
            <p:cNvPr id="121" name="Rectangle 1210"/>
            <p:cNvSpPr>
              <a:spLocks noChangeArrowheads="1"/>
            </p:cNvSpPr>
            <p:nvPr/>
          </p:nvSpPr>
          <p:spPr bwMode="auto">
            <a:xfrm>
              <a:off x="4399" y="2405"/>
              <a:ext cx="184" cy="24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1211"/>
            <p:cNvSpPr>
              <a:spLocks noChangeArrowheads="1"/>
            </p:cNvSpPr>
            <p:nvPr/>
          </p:nvSpPr>
          <p:spPr bwMode="auto">
            <a:xfrm>
              <a:off x="4576" y="2405"/>
              <a:ext cx="184" cy="24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" name="Group 1215"/>
          <p:cNvGrpSpPr>
            <a:grpSpLocks/>
          </p:cNvGrpSpPr>
          <p:nvPr/>
        </p:nvGrpSpPr>
        <p:grpSpPr bwMode="auto">
          <a:xfrm>
            <a:off x="6172200" y="1665287"/>
            <a:ext cx="1143000" cy="381000"/>
            <a:chOff x="4752" y="2400"/>
            <a:chExt cx="720" cy="240"/>
          </a:xfrm>
        </p:grpSpPr>
        <p:grpSp>
          <p:nvGrpSpPr>
            <p:cNvPr id="111" name="Group 1216"/>
            <p:cNvGrpSpPr>
              <a:grpSpLocks/>
            </p:cNvGrpSpPr>
            <p:nvPr/>
          </p:nvGrpSpPr>
          <p:grpSpPr bwMode="auto">
            <a:xfrm>
              <a:off x="4752" y="2400"/>
              <a:ext cx="361" cy="240"/>
              <a:chOff x="4399" y="2405"/>
              <a:chExt cx="361" cy="240"/>
            </a:xfrm>
          </p:grpSpPr>
          <p:sp>
            <p:nvSpPr>
              <p:cNvPr id="115" name="Rectangle 1217"/>
              <p:cNvSpPr>
                <a:spLocks noChangeArrowheads="1"/>
              </p:cNvSpPr>
              <p:nvPr/>
            </p:nvSpPr>
            <p:spPr bwMode="auto">
              <a:xfrm>
                <a:off x="4399" y="2405"/>
                <a:ext cx="184" cy="240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Rectangle 1218"/>
              <p:cNvSpPr>
                <a:spLocks noChangeArrowheads="1"/>
              </p:cNvSpPr>
              <p:nvPr/>
            </p:nvSpPr>
            <p:spPr bwMode="auto">
              <a:xfrm>
                <a:off x="4576" y="2405"/>
                <a:ext cx="184" cy="240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" name="Group 1219"/>
            <p:cNvGrpSpPr>
              <a:grpSpLocks/>
            </p:cNvGrpSpPr>
            <p:nvPr/>
          </p:nvGrpSpPr>
          <p:grpSpPr bwMode="auto">
            <a:xfrm>
              <a:off x="5111" y="2400"/>
              <a:ext cx="361" cy="240"/>
              <a:chOff x="4399" y="2405"/>
              <a:chExt cx="361" cy="240"/>
            </a:xfrm>
          </p:grpSpPr>
          <p:sp>
            <p:nvSpPr>
              <p:cNvPr id="113" name="Rectangle 1220"/>
              <p:cNvSpPr>
                <a:spLocks noChangeArrowheads="1"/>
              </p:cNvSpPr>
              <p:nvPr/>
            </p:nvSpPr>
            <p:spPr bwMode="auto">
              <a:xfrm>
                <a:off x="4399" y="2405"/>
                <a:ext cx="184" cy="240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Rectangle 1221"/>
              <p:cNvSpPr>
                <a:spLocks noChangeArrowheads="1"/>
              </p:cNvSpPr>
              <p:nvPr/>
            </p:nvSpPr>
            <p:spPr bwMode="auto">
              <a:xfrm>
                <a:off x="4576" y="2405"/>
                <a:ext cx="184" cy="240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3" name="Freeform 1222"/>
          <p:cNvSpPr>
            <a:spLocks/>
          </p:cNvSpPr>
          <p:nvPr/>
        </p:nvSpPr>
        <p:spPr bwMode="auto">
          <a:xfrm>
            <a:off x="5583238" y="1911350"/>
            <a:ext cx="989012" cy="2570162"/>
          </a:xfrm>
          <a:custGeom>
            <a:avLst/>
            <a:gdLst/>
            <a:ahLst/>
            <a:cxnLst>
              <a:cxn ang="0">
                <a:pos x="1196" y="0"/>
              </a:cxn>
              <a:cxn ang="0">
                <a:pos x="1094" y="350"/>
              </a:cxn>
              <a:cxn ang="0">
                <a:pos x="350" y="583"/>
              </a:cxn>
              <a:cxn ang="0">
                <a:pos x="175" y="1283"/>
              </a:cxn>
              <a:cxn ang="0">
                <a:pos x="0" y="1619"/>
              </a:cxn>
            </a:cxnLst>
            <a:rect l="0" t="0" r="r" b="b"/>
            <a:pathLst>
              <a:path w="1235" h="1619">
                <a:moveTo>
                  <a:pt x="1196" y="0"/>
                </a:moveTo>
                <a:cubicBezTo>
                  <a:pt x="1215" y="126"/>
                  <a:pt x="1235" y="253"/>
                  <a:pt x="1094" y="350"/>
                </a:cubicBezTo>
                <a:cubicBezTo>
                  <a:pt x="953" y="447"/>
                  <a:pt x="503" y="427"/>
                  <a:pt x="350" y="583"/>
                </a:cubicBezTo>
                <a:cubicBezTo>
                  <a:pt x="197" y="739"/>
                  <a:pt x="233" y="1110"/>
                  <a:pt x="175" y="1283"/>
                </a:cubicBezTo>
                <a:cubicBezTo>
                  <a:pt x="117" y="1456"/>
                  <a:pt x="29" y="1563"/>
                  <a:pt x="0" y="1619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1223"/>
          <p:cNvSpPr>
            <a:spLocks/>
          </p:cNvSpPr>
          <p:nvPr/>
        </p:nvSpPr>
        <p:spPr bwMode="auto">
          <a:xfrm>
            <a:off x="5491163" y="1916112"/>
            <a:ext cx="814387" cy="1185863"/>
          </a:xfrm>
          <a:custGeom>
            <a:avLst/>
            <a:gdLst/>
            <a:ahLst/>
            <a:cxnLst>
              <a:cxn ang="0">
                <a:pos x="1152" y="0"/>
              </a:cxn>
              <a:cxn ang="0">
                <a:pos x="977" y="350"/>
              </a:cxn>
              <a:cxn ang="0">
                <a:pos x="263" y="510"/>
              </a:cxn>
              <a:cxn ang="0">
                <a:pos x="0" y="743"/>
              </a:cxn>
            </a:cxnLst>
            <a:rect l="0" t="0" r="r" b="b"/>
            <a:pathLst>
              <a:path w="1152" h="743">
                <a:moveTo>
                  <a:pt x="1152" y="0"/>
                </a:moveTo>
                <a:cubicBezTo>
                  <a:pt x="1138" y="132"/>
                  <a:pt x="1125" y="265"/>
                  <a:pt x="977" y="350"/>
                </a:cubicBezTo>
                <a:cubicBezTo>
                  <a:pt x="829" y="435"/>
                  <a:pt x="426" y="445"/>
                  <a:pt x="263" y="510"/>
                </a:cubicBezTo>
                <a:cubicBezTo>
                  <a:pt x="100" y="575"/>
                  <a:pt x="50" y="659"/>
                  <a:pt x="0" y="743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1226"/>
          <p:cNvSpPr>
            <a:spLocks/>
          </p:cNvSpPr>
          <p:nvPr/>
        </p:nvSpPr>
        <p:spPr bwMode="auto">
          <a:xfrm>
            <a:off x="6540500" y="1917700"/>
            <a:ext cx="633413" cy="1195387"/>
          </a:xfrm>
          <a:custGeom>
            <a:avLst/>
            <a:gdLst/>
            <a:ahLst/>
            <a:cxnLst>
              <a:cxn ang="0">
                <a:pos x="1064" y="0"/>
              </a:cxn>
              <a:cxn ang="0">
                <a:pos x="968" y="432"/>
              </a:cxn>
              <a:cxn ang="0">
                <a:pos x="344" y="480"/>
              </a:cxn>
              <a:cxn ang="0">
                <a:pos x="56" y="576"/>
              </a:cxn>
              <a:cxn ang="0">
                <a:pos x="8" y="768"/>
              </a:cxn>
            </a:cxnLst>
            <a:rect l="0" t="0" r="r" b="b"/>
            <a:pathLst>
              <a:path w="1088" h="768">
                <a:moveTo>
                  <a:pt x="1064" y="0"/>
                </a:moveTo>
                <a:cubicBezTo>
                  <a:pt x="1076" y="176"/>
                  <a:pt x="1088" y="352"/>
                  <a:pt x="968" y="432"/>
                </a:cubicBezTo>
                <a:cubicBezTo>
                  <a:pt x="848" y="512"/>
                  <a:pt x="496" y="456"/>
                  <a:pt x="344" y="480"/>
                </a:cubicBezTo>
                <a:cubicBezTo>
                  <a:pt x="192" y="504"/>
                  <a:pt x="112" y="528"/>
                  <a:pt x="56" y="576"/>
                </a:cubicBezTo>
                <a:cubicBezTo>
                  <a:pt x="0" y="624"/>
                  <a:pt x="4" y="696"/>
                  <a:pt x="8" y="76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Rectangle 1227"/>
          <p:cNvSpPr>
            <a:spLocks noChangeArrowheads="1"/>
          </p:cNvSpPr>
          <p:nvPr/>
        </p:nvSpPr>
        <p:spPr bwMode="auto">
          <a:xfrm>
            <a:off x="6727825" y="1665287"/>
            <a:ext cx="2921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1228"/>
          <p:cNvSpPr>
            <a:spLocks noChangeArrowheads="1"/>
          </p:cNvSpPr>
          <p:nvPr/>
        </p:nvSpPr>
        <p:spPr bwMode="auto">
          <a:xfrm>
            <a:off x="7316788" y="1665287"/>
            <a:ext cx="2921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Freeform 1231"/>
          <p:cNvSpPr>
            <a:spLocks/>
          </p:cNvSpPr>
          <p:nvPr/>
        </p:nvSpPr>
        <p:spPr bwMode="auto">
          <a:xfrm>
            <a:off x="1404938" y="2652712"/>
            <a:ext cx="2546350" cy="7175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21" y="379"/>
              </a:cxn>
              <a:cxn ang="0">
                <a:pos x="1604" y="437"/>
              </a:cxn>
            </a:cxnLst>
            <a:rect l="0" t="0" r="r" b="b"/>
            <a:pathLst>
              <a:path w="1604" h="452">
                <a:moveTo>
                  <a:pt x="0" y="0"/>
                </a:moveTo>
                <a:cubicBezTo>
                  <a:pt x="27" y="153"/>
                  <a:pt x="54" y="306"/>
                  <a:pt x="321" y="379"/>
                </a:cubicBezTo>
                <a:cubicBezTo>
                  <a:pt x="588" y="452"/>
                  <a:pt x="1096" y="444"/>
                  <a:pt x="1604" y="43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1232"/>
          <p:cNvSpPr>
            <a:spLocks/>
          </p:cNvSpPr>
          <p:nvPr/>
        </p:nvSpPr>
        <p:spPr bwMode="auto">
          <a:xfrm>
            <a:off x="711200" y="2628900"/>
            <a:ext cx="3240088" cy="21256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33" y="1123"/>
              </a:cxn>
              <a:cxn ang="0">
                <a:pos x="2041" y="1298"/>
              </a:cxn>
            </a:cxnLst>
            <a:rect l="0" t="0" r="r" b="b"/>
            <a:pathLst>
              <a:path w="2041" h="1339">
                <a:moveTo>
                  <a:pt x="0" y="0"/>
                </a:moveTo>
                <a:cubicBezTo>
                  <a:pt x="296" y="453"/>
                  <a:pt x="593" y="907"/>
                  <a:pt x="933" y="1123"/>
                </a:cubicBezTo>
                <a:cubicBezTo>
                  <a:pt x="1273" y="1339"/>
                  <a:pt x="1657" y="1318"/>
                  <a:pt x="2041" y="1298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0" name="Group 1237"/>
          <p:cNvGrpSpPr>
            <a:grpSpLocks/>
          </p:cNvGrpSpPr>
          <p:nvPr/>
        </p:nvGrpSpPr>
        <p:grpSpPr bwMode="auto">
          <a:xfrm>
            <a:off x="5180013" y="4356100"/>
            <a:ext cx="457200" cy="595312"/>
            <a:chOff x="3504" y="528"/>
            <a:chExt cx="288" cy="375"/>
          </a:xfrm>
        </p:grpSpPr>
        <p:sp>
          <p:nvSpPr>
            <p:cNvPr id="131" name="Oval 1238"/>
            <p:cNvSpPr>
              <a:spLocks noChangeArrowheads="1"/>
            </p:cNvSpPr>
            <p:nvPr/>
          </p:nvSpPr>
          <p:spPr bwMode="auto">
            <a:xfrm>
              <a:off x="3504" y="561"/>
              <a:ext cx="288" cy="28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Text Box 1239"/>
            <p:cNvSpPr txBox="1">
              <a:spLocks noChangeArrowheads="1"/>
            </p:cNvSpPr>
            <p:nvPr/>
          </p:nvSpPr>
          <p:spPr bwMode="auto">
            <a:xfrm>
              <a:off x="3552" y="5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3</a:t>
              </a:r>
            </a:p>
          </p:txBody>
        </p:sp>
        <p:sp>
          <p:nvSpPr>
            <p:cNvPr id="133" name="Line 1240"/>
            <p:cNvSpPr>
              <a:spLocks noChangeShapeType="1"/>
            </p:cNvSpPr>
            <p:nvPr/>
          </p:nvSpPr>
          <p:spPr bwMode="auto">
            <a:xfrm>
              <a:off x="3504" y="70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Text Box 1241"/>
            <p:cNvSpPr txBox="1">
              <a:spLocks noChangeArrowheads="1"/>
            </p:cNvSpPr>
            <p:nvPr/>
          </p:nvSpPr>
          <p:spPr bwMode="auto">
            <a:xfrm>
              <a:off x="3552" y="67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2</a:t>
              </a:r>
            </a:p>
          </p:txBody>
        </p:sp>
      </p:grpSp>
      <p:grpSp>
        <p:nvGrpSpPr>
          <p:cNvPr id="135" name="Group 1112"/>
          <p:cNvGrpSpPr>
            <a:grpSpLocks/>
          </p:cNvGrpSpPr>
          <p:nvPr/>
        </p:nvGrpSpPr>
        <p:grpSpPr bwMode="auto">
          <a:xfrm>
            <a:off x="5183188" y="4354512"/>
            <a:ext cx="457200" cy="595313"/>
            <a:chOff x="3504" y="528"/>
            <a:chExt cx="288" cy="375"/>
          </a:xfrm>
        </p:grpSpPr>
        <p:sp>
          <p:nvSpPr>
            <p:cNvPr id="136" name="Oval 1113"/>
            <p:cNvSpPr>
              <a:spLocks noChangeArrowheads="1"/>
            </p:cNvSpPr>
            <p:nvPr/>
          </p:nvSpPr>
          <p:spPr bwMode="auto">
            <a:xfrm>
              <a:off x="3504" y="561"/>
              <a:ext cx="288" cy="28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Text Box 1114"/>
            <p:cNvSpPr txBox="1">
              <a:spLocks noChangeArrowheads="1"/>
            </p:cNvSpPr>
            <p:nvPr/>
          </p:nvSpPr>
          <p:spPr bwMode="auto">
            <a:xfrm>
              <a:off x="3552" y="5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3</a:t>
              </a:r>
            </a:p>
          </p:txBody>
        </p:sp>
        <p:sp>
          <p:nvSpPr>
            <p:cNvPr id="138" name="Line 1115"/>
            <p:cNvSpPr>
              <a:spLocks noChangeShapeType="1"/>
            </p:cNvSpPr>
            <p:nvPr/>
          </p:nvSpPr>
          <p:spPr bwMode="auto">
            <a:xfrm>
              <a:off x="3504" y="70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Text Box 1116"/>
            <p:cNvSpPr txBox="1">
              <a:spLocks noChangeArrowheads="1"/>
            </p:cNvSpPr>
            <p:nvPr/>
          </p:nvSpPr>
          <p:spPr bwMode="auto">
            <a:xfrm>
              <a:off x="3552" y="67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</p:grpSp>
      <p:grpSp>
        <p:nvGrpSpPr>
          <p:cNvPr id="140" name="Group 1127"/>
          <p:cNvGrpSpPr>
            <a:grpSpLocks/>
          </p:cNvGrpSpPr>
          <p:nvPr/>
        </p:nvGrpSpPr>
        <p:grpSpPr bwMode="auto">
          <a:xfrm>
            <a:off x="5181600" y="4357687"/>
            <a:ext cx="457200" cy="595313"/>
            <a:chOff x="2880" y="528"/>
            <a:chExt cx="288" cy="375"/>
          </a:xfrm>
        </p:grpSpPr>
        <p:sp>
          <p:nvSpPr>
            <p:cNvPr id="141" name="Oval 1128"/>
            <p:cNvSpPr>
              <a:spLocks noChangeArrowheads="1"/>
            </p:cNvSpPr>
            <p:nvPr/>
          </p:nvSpPr>
          <p:spPr bwMode="auto">
            <a:xfrm>
              <a:off x="2880" y="561"/>
              <a:ext cx="288" cy="28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Text Box 1129"/>
            <p:cNvSpPr txBox="1">
              <a:spLocks noChangeArrowheads="1"/>
            </p:cNvSpPr>
            <p:nvPr/>
          </p:nvSpPr>
          <p:spPr bwMode="auto">
            <a:xfrm>
              <a:off x="2928" y="5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3</a:t>
              </a:r>
            </a:p>
          </p:txBody>
        </p:sp>
        <p:sp>
          <p:nvSpPr>
            <p:cNvPr id="143" name="Line 1130"/>
            <p:cNvSpPr>
              <a:spLocks noChangeShapeType="1"/>
            </p:cNvSpPr>
            <p:nvPr/>
          </p:nvSpPr>
          <p:spPr bwMode="auto">
            <a:xfrm>
              <a:off x="2880" y="70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Text Box 1131"/>
            <p:cNvSpPr txBox="1">
              <a:spLocks noChangeArrowheads="1"/>
            </p:cNvSpPr>
            <p:nvPr/>
          </p:nvSpPr>
          <p:spPr bwMode="auto">
            <a:xfrm>
              <a:off x="2928" y="67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</p:grpSp>
      <p:grpSp>
        <p:nvGrpSpPr>
          <p:cNvPr id="145" name="Group 1142"/>
          <p:cNvGrpSpPr>
            <a:grpSpLocks/>
          </p:cNvGrpSpPr>
          <p:nvPr/>
        </p:nvGrpSpPr>
        <p:grpSpPr bwMode="auto">
          <a:xfrm>
            <a:off x="5180013" y="4356100"/>
            <a:ext cx="457200" cy="595312"/>
            <a:chOff x="3024" y="1968"/>
            <a:chExt cx="288" cy="375"/>
          </a:xfrm>
        </p:grpSpPr>
        <p:sp>
          <p:nvSpPr>
            <p:cNvPr id="146" name="Oval 1143"/>
            <p:cNvSpPr>
              <a:spLocks noChangeArrowheads="1"/>
            </p:cNvSpPr>
            <p:nvPr/>
          </p:nvSpPr>
          <p:spPr bwMode="auto">
            <a:xfrm>
              <a:off x="3024" y="2001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Text Box 1144"/>
            <p:cNvSpPr txBox="1">
              <a:spLocks noChangeArrowheads="1"/>
            </p:cNvSpPr>
            <p:nvPr/>
          </p:nvSpPr>
          <p:spPr bwMode="auto">
            <a:xfrm>
              <a:off x="3072" y="196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3</a:t>
              </a:r>
            </a:p>
          </p:txBody>
        </p:sp>
        <p:sp>
          <p:nvSpPr>
            <p:cNvPr id="148" name="Line 1145"/>
            <p:cNvSpPr>
              <a:spLocks noChangeShapeType="1"/>
            </p:cNvSpPr>
            <p:nvPr/>
          </p:nvSpPr>
          <p:spPr bwMode="auto">
            <a:xfrm>
              <a:off x="3024" y="214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Text Box 1146"/>
            <p:cNvSpPr txBox="1">
              <a:spLocks noChangeArrowheads="1"/>
            </p:cNvSpPr>
            <p:nvPr/>
          </p:nvSpPr>
          <p:spPr bwMode="auto">
            <a:xfrm>
              <a:off x="3072" y="211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</p:grpSp>
      <p:grpSp>
        <p:nvGrpSpPr>
          <p:cNvPr id="150" name="Group 1157"/>
          <p:cNvGrpSpPr>
            <a:grpSpLocks/>
          </p:cNvGrpSpPr>
          <p:nvPr/>
        </p:nvGrpSpPr>
        <p:grpSpPr bwMode="auto">
          <a:xfrm>
            <a:off x="5180013" y="4357687"/>
            <a:ext cx="457200" cy="595313"/>
            <a:chOff x="4272" y="2544"/>
            <a:chExt cx="288" cy="375"/>
          </a:xfrm>
        </p:grpSpPr>
        <p:sp>
          <p:nvSpPr>
            <p:cNvPr id="151" name="Oval 1158"/>
            <p:cNvSpPr>
              <a:spLocks noChangeArrowheads="1"/>
            </p:cNvSpPr>
            <p:nvPr/>
          </p:nvSpPr>
          <p:spPr bwMode="auto">
            <a:xfrm>
              <a:off x="4272" y="2577"/>
              <a:ext cx="288" cy="28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Text Box 1159"/>
            <p:cNvSpPr txBox="1">
              <a:spLocks noChangeArrowheads="1"/>
            </p:cNvSpPr>
            <p:nvPr/>
          </p:nvSpPr>
          <p:spPr bwMode="auto">
            <a:xfrm>
              <a:off x="4320" y="254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3</a:t>
              </a:r>
            </a:p>
          </p:txBody>
        </p:sp>
        <p:sp>
          <p:nvSpPr>
            <p:cNvPr id="153" name="Line 1160"/>
            <p:cNvSpPr>
              <a:spLocks noChangeShapeType="1"/>
            </p:cNvSpPr>
            <p:nvPr/>
          </p:nvSpPr>
          <p:spPr bwMode="auto">
            <a:xfrm>
              <a:off x="4272" y="272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Text Box 1161"/>
            <p:cNvSpPr txBox="1">
              <a:spLocks noChangeArrowheads="1"/>
            </p:cNvSpPr>
            <p:nvPr/>
          </p:nvSpPr>
          <p:spPr bwMode="auto">
            <a:xfrm>
              <a:off x="4320" y="26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</p:grpSp>
      <p:grpSp>
        <p:nvGrpSpPr>
          <p:cNvPr id="155" name="Group 1252"/>
          <p:cNvGrpSpPr>
            <a:grpSpLocks/>
          </p:cNvGrpSpPr>
          <p:nvPr/>
        </p:nvGrpSpPr>
        <p:grpSpPr bwMode="auto">
          <a:xfrm>
            <a:off x="5180013" y="3062287"/>
            <a:ext cx="457200" cy="595313"/>
            <a:chOff x="4641" y="2052"/>
            <a:chExt cx="288" cy="375"/>
          </a:xfrm>
        </p:grpSpPr>
        <p:sp>
          <p:nvSpPr>
            <p:cNvPr id="156" name="Oval 1247"/>
            <p:cNvSpPr>
              <a:spLocks noChangeArrowheads="1"/>
            </p:cNvSpPr>
            <p:nvPr/>
          </p:nvSpPr>
          <p:spPr bwMode="auto">
            <a:xfrm>
              <a:off x="4641" y="2085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Text Box 1248"/>
            <p:cNvSpPr txBox="1">
              <a:spLocks noChangeArrowheads="1"/>
            </p:cNvSpPr>
            <p:nvPr/>
          </p:nvSpPr>
          <p:spPr bwMode="auto">
            <a:xfrm>
              <a:off x="4689" y="205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158" name="Line 1249"/>
            <p:cNvSpPr>
              <a:spLocks noChangeShapeType="1"/>
            </p:cNvSpPr>
            <p:nvPr/>
          </p:nvSpPr>
          <p:spPr bwMode="auto">
            <a:xfrm>
              <a:off x="4641" y="2229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Text Box 1250"/>
            <p:cNvSpPr txBox="1">
              <a:spLocks noChangeArrowheads="1"/>
            </p:cNvSpPr>
            <p:nvPr/>
          </p:nvSpPr>
          <p:spPr bwMode="auto">
            <a:xfrm>
              <a:off x="4689" y="219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</p:grpSp>
      <p:grpSp>
        <p:nvGrpSpPr>
          <p:cNvPr id="160" name="Group 1258"/>
          <p:cNvGrpSpPr>
            <a:grpSpLocks/>
          </p:cNvGrpSpPr>
          <p:nvPr/>
        </p:nvGrpSpPr>
        <p:grpSpPr bwMode="auto">
          <a:xfrm>
            <a:off x="5181600" y="4354512"/>
            <a:ext cx="457200" cy="595313"/>
            <a:chOff x="4122" y="2408"/>
            <a:chExt cx="288" cy="375"/>
          </a:xfrm>
        </p:grpSpPr>
        <p:sp>
          <p:nvSpPr>
            <p:cNvPr id="161" name="Oval 1259"/>
            <p:cNvSpPr>
              <a:spLocks noChangeArrowheads="1"/>
            </p:cNvSpPr>
            <p:nvPr/>
          </p:nvSpPr>
          <p:spPr bwMode="auto">
            <a:xfrm>
              <a:off x="4122" y="2441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Text Box 1260"/>
            <p:cNvSpPr txBox="1">
              <a:spLocks noChangeArrowheads="1"/>
            </p:cNvSpPr>
            <p:nvPr/>
          </p:nvSpPr>
          <p:spPr bwMode="auto">
            <a:xfrm>
              <a:off x="4170" y="240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3</a:t>
              </a:r>
            </a:p>
          </p:txBody>
        </p:sp>
        <p:sp>
          <p:nvSpPr>
            <p:cNvPr id="163" name="Line 1261"/>
            <p:cNvSpPr>
              <a:spLocks noChangeShapeType="1"/>
            </p:cNvSpPr>
            <p:nvPr/>
          </p:nvSpPr>
          <p:spPr bwMode="auto">
            <a:xfrm>
              <a:off x="4122" y="258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Text Box 1262"/>
            <p:cNvSpPr txBox="1">
              <a:spLocks noChangeArrowheads="1"/>
            </p:cNvSpPr>
            <p:nvPr/>
          </p:nvSpPr>
          <p:spPr bwMode="auto">
            <a:xfrm>
              <a:off x="4170" y="255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3</a:t>
              </a:r>
            </a:p>
          </p:txBody>
        </p:sp>
      </p:grpSp>
      <p:grpSp>
        <p:nvGrpSpPr>
          <p:cNvPr id="165" name="Group 1263"/>
          <p:cNvGrpSpPr>
            <a:grpSpLocks/>
          </p:cNvGrpSpPr>
          <p:nvPr/>
        </p:nvGrpSpPr>
        <p:grpSpPr bwMode="auto">
          <a:xfrm>
            <a:off x="5181600" y="4354512"/>
            <a:ext cx="457200" cy="595313"/>
            <a:chOff x="4122" y="2408"/>
            <a:chExt cx="288" cy="375"/>
          </a:xfrm>
        </p:grpSpPr>
        <p:sp>
          <p:nvSpPr>
            <p:cNvPr id="166" name="Oval 1264"/>
            <p:cNvSpPr>
              <a:spLocks noChangeArrowheads="1"/>
            </p:cNvSpPr>
            <p:nvPr/>
          </p:nvSpPr>
          <p:spPr bwMode="auto">
            <a:xfrm>
              <a:off x="4122" y="2441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Text Box 1265"/>
            <p:cNvSpPr txBox="1">
              <a:spLocks noChangeArrowheads="1"/>
            </p:cNvSpPr>
            <p:nvPr/>
          </p:nvSpPr>
          <p:spPr bwMode="auto">
            <a:xfrm>
              <a:off x="4170" y="240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3</a:t>
              </a:r>
            </a:p>
          </p:txBody>
        </p:sp>
        <p:sp>
          <p:nvSpPr>
            <p:cNvPr id="168" name="Line 1266"/>
            <p:cNvSpPr>
              <a:spLocks noChangeShapeType="1"/>
            </p:cNvSpPr>
            <p:nvPr/>
          </p:nvSpPr>
          <p:spPr bwMode="auto">
            <a:xfrm>
              <a:off x="4122" y="258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Text Box 1267"/>
            <p:cNvSpPr txBox="1">
              <a:spLocks noChangeArrowheads="1"/>
            </p:cNvSpPr>
            <p:nvPr/>
          </p:nvSpPr>
          <p:spPr bwMode="auto">
            <a:xfrm>
              <a:off x="4170" y="255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2</a:t>
              </a:r>
            </a:p>
          </p:txBody>
        </p:sp>
      </p:grpSp>
      <p:grpSp>
        <p:nvGrpSpPr>
          <p:cNvPr id="170" name="Group 1268"/>
          <p:cNvGrpSpPr>
            <a:grpSpLocks/>
          </p:cNvGrpSpPr>
          <p:nvPr/>
        </p:nvGrpSpPr>
        <p:grpSpPr bwMode="auto">
          <a:xfrm>
            <a:off x="5181600" y="3059112"/>
            <a:ext cx="457200" cy="595313"/>
            <a:chOff x="4122" y="2408"/>
            <a:chExt cx="288" cy="375"/>
          </a:xfrm>
        </p:grpSpPr>
        <p:sp>
          <p:nvSpPr>
            <p:cNvPr id="171" name="Oval 1269"/>
            <p:cNvSpPr>
              <a:spLocks noChangeArrowheads="1"/>
            </p:cNvSpPr>
            <p:nvPr/>
          </p:nvSpPr>
          <p:spPr bwMode="auto">
            <a:xfrm>
              <a:off x="4122" y="2441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Text Box 1270"/>
            <p:cNvSpPr txBox="1">
              <a:spLocks noChangeArrowheads="1"/>
            </p:cNvSpPr>
            <p:nvPr/>
          </p:nvSpPr>
          <p:spPr bwMode="auto">
            <a:xfrm>
              <a:off x="4170" y="240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173" name="Line 1271"/>
            <p:cNvSpPr>
              <a:spLocks noChangeShapeType="1"/>
            </p:cNvSpPr>
            <p:nvPr/>
          </p:nvSpPr>
          <p:spPr bwMode="auto">
            <a:xfrm>
              <a:off x="4122" y="258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Text Box 1272"/>
            <p:cNvSpPr txBox="1">
              <a:spLocks noChangeArrowheads="1"/>
            </p:cNvSpPr>
            <p:nvPr/>
          </p:nvSpPr>
          <p:spPr bwMode="auto">
            <a:xfrm>
              <a:off x="4170" y="255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</p:grpSp>
      <p:grpSp>
        <p:nvGrpSpPr>
          <p:cNvPr id="175" name="Group 1278"/>
          <p:cNvGrpSpPr>
            <a:grpSpLocks/>
          </p:cNvGrpSpPr>
          <p:nvPr/>
        </p:nvGrpSpPr>
        <p:grpSpPr bwMode="auto">
          <a:xfrm>
            <a:off x="5181600" y="3059112"/>
            <a:ext cx="457200" cy="595313"/>
            <a:chOff x="4272" y="2064"/>
            <a:chExt cx="288" cy="375"/>
          </a:xfrm>
        </p:grpSpPr>
        <p:sp>
          <p:nvSpPr>
            <p:cNvPr id="176" name="Oval 1279"/>
            <p:cNvSpPr>
              <a:spLocks noChangeArrowheads="1"/>
            </p:cNvSpPr>
            <p:nvPr/>
          </p:nvSpPr>
          <p:spPr bwMode="auto">
            <a:xfrm>
              <a:off x="4272" y="2097"/>
              <a:ext cx="288" cy="28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Text Box 1280"/>
            <p:cNvSpPr txBox="1">
              <a:spLocks noChangeArrowheads="1"/>
            </p:cNvSpPr>
            <p:nvPr/>
          </p:nvSpPr>
          <p:spPr bwMode="auto">
            <a:xfrm>
              <a:off x="4320" y="206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178" name="Line 1281"/>
            <p:cNvSpPr>
              <a:spLocks noChangeShapeType="1"/>
            </p:cNvSpPr>
            <p:nvPr/>
          </p:nvSpPr>
          <p:spPr bwMode="auto">
            <a:xfrm>
              <a:off x="4272" y="224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Text Box 1282"/>
            <p:cNvSpPr txBox="1">
              <a:spLocks noChangeArrowheads="1"/>
            </p:cNvSpPr>
            <p:nvPr/>
          </p:nvSpPr>
          <p:spPr bwMode="auto">
            <a:xfrm>
              <a:off x="4320" y="220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</p:grpSp>
      <p:grpSp>
        <p:nvGrpSpPr>
          <p:cNvPr id="180" name="Group 1283"/>
          <p:cNvGrpSpPr>
            <a:grpSpLocks/>
          </p:cNvGrpSpPr>
          <p:nvPr/>
        </p:nvGrpSpPr>
        <p:grpSpPr bwMode="auto">
          <a:xfrm>
            <a:off x="5180013" y="4357687"/>
            <a:ext cx="457200" cy="595313"/>
            <a:chOff x="4272" y="2544"/>
            <a:chExt cx="288" cy="375"/>
          </a:xfrm>
        </p:grpSpPr>
        <p:sp>
          <p:nvSpPr>
            <p:cNvPr id="181" name="Oval 1284"/>
            <p:cNvSpPr>
              <a:spLocks noChangeArrowheads="1"/>
            </p:cNvSpPr>
            <p:nvPr/>
          </p:nvSpPr>
          <p:spPr bwMode="auto">
            <a:xfrm>
              <a:off x="4272" y="2577"/>
              <a:ext cx="288" cy="28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Text Box 1285"/>
            <p:cNvSpPr txBox="1">
              <a:spLocks noChangeArrowheads="1"/>
            </p:cNvSpPr>
            <p:nvPr/>
          </p:nvSpPr>
          <p:spPr bwMode="auto">
            <a:xfrm>
              <a:off x="4320" y="254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3</a:t>
              </a:r>
            </a:p>
          </p:txBody>
        </p:sp>
        <p:sp>
          <p:nvSpPr>
            <p:cNvPr id="183" name="Line 1286"/>
            <p:cNvSpPr>
              <a:spLocks noChangeShapeType="1"/>
            </p:cNvSpPr>
            <p:nvPr/>
          </p:nvSpPr>
          <p:spPr bwMode="auto">
            <a:xfrm>
              <a:off x="4272" y="272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Text Box 1287"/>
            <p:cNvSpPr txBox="1">
              <a:spLocks noChangeArrowheads="1"/>
            </p:cNvSpPr>
            <p:nvPr/>
          </p:nvSpPr>
          <p:spPr bwMode="auto">
            <a:xfrm>
              <a:off x="4320" y="26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2</a:t>
              </a:r>
            </a:p>
          </p:txBody>
        </p:sp>
      </p:grpSp>
      <p:grpSp>
        <p:nvGrpSpPr>
          <p:cNvPr id="185" name="Group 1293"/>
          <p:cNvGrpSpPr>
            <a:grpSpLocks/>
          </p:cNvGrpSpPr>
          <p:nvPr/>
        </p:nvGrpSpPr>
        <p:grpSpPr bwMode="auto">
          <a:xfrm>
            <a:off x="6400800" y="3059112"/>
            <a:ext cx="457200" cy="595313"/>
            <a:chOff x="4122" y="2408"/>
            <a:chExt cx="288" cy="375"/>
          </a:xfrm>
        </p:grpSpPr>
        <p:sp>
          <p:nvSpPr>
            <p:cNvPr id="186" name="Oval 1294"/>
            <p:cNvSpPr>
              <a:spLocks noChangeArrowheads="1"/>
            </p:cNvSpPr>
            <p:nvPr/>
          </p:nvSpPr>
          <p:spPr bwMode="auto">
            <a:xfrm>
              <a:off x="4122" y="2441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Text Box 1295"/>
            <p:cNvSpPr txBox="1">
              <a:spLocks noChangeArrowheads="1"/>
            </p:cNvSpPr>
            <p:nvPr/>
          </p:nvSpPr>
          <p:spPr bwMode="auto">
            <a:xfrm>
              <a:off x="4170" y="240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188" name="Line 1296"/>
            <p:cNvSpPr>
              <a:spLocks noChangeShapeType="1"/>
            </p:cNvSpPr>
            <p:nvPr/>
          </p:nvSpPr>
          <p:spPr bwMode="auto">
            <a:xfrm>
              <a:off x="4122" y="258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Text Box 1297"/>
            <p:cNvSpPr txBox="1">
              <a:spLocks noChangeArrowheads="1"/>
            </p:cNvSpPr>
            <p:nvPr/>
          </p:nvSpPr>
          <p:spPr bwMode="auto">
            <a:xfrm>
              <a:off x="4170" y="255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</p:grpSp>
      <p:grpSp>
        <p:nvGrpSpPr>
          <p:cNvPr id="190" name="Group 1298"/>
          <p:cNvGrpSpPr>
            <a:grpSpLocks/>
          </p:cNvGrpSpPr>
          <p:nvPr/>
        </p:nvGrpSpPr>
        <p:grpSpPr bwMode="auto">
          <a:xfrm>
            <a:off x="6400800" y="3059112"/>
            <a:ext cx="457200" cy="595313"/>
            <a:chOff x="4122" y="2408"/>
            <a:chExt cx="288" cy="375"/>
          </a:xfrm>
        </p:grpSpPr>
        <p:sp>
          <p:nvSpPr>
            <p:cNvPr id="191" name="Oval 1299"/>
            <p:cNvSpPr>
              <a:spLocks noChangeArrowheads="1"/>
            </p:cNvSpPr>
            <p:nvPr/>
          </p:nvSpPr>
          <p:spPr bwMode="auto">
            <a:xfrm>
              <a:off x="4122" y="2441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Text Box 1300"/>
            <p:cNvSpPr txBox="1">
              <a:spLocks noChangeArrowheads="1"/>
            </p:cNvSpPr>
            <p:nvPr/>
          </p:nvSpPr>
          <p:spPr bwMode="auto">
            <a:xfrm>
              <a:off x="4170" y="240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193" name="Line 1301"/>
            <p:cNvSpPr>
              <a:spLocks noChangeShapeType="1"/>
            </p:cNvSpPr>
            <p:nvPr/>
          </p:nvSpPr>
          <p:spPr bwMode="auto">
            <a:xfrm>
              <a:off x="4122" y="258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Text Box 1302"/>
            <p:cNvSpPr txBox="1">
              <a:spLocks noChangeArrowheads="1"/>
            </p:cNvSpPr>
            <p:nvPr/>
          </p:nvSpPr>
          <p:spPr bwMode="auto">
            <a:xfrm>
              <a:off x="4170" y="255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</p:grpSp>
      <p:grpSp>
        <p:nvGrpSpPr>
          <p:cNvPr id="195" name="Group 1303"/>
          <p:cNvGrpSpPr>
            <a:grpSpLocks/>
          </p:cNvGrpSpPr>
          <p:nvPr/>
        </p:nvGrpSpPr>
        <p:grpSpPr bwMode="auto">
          <a:xfrm>
            <a:off x="6400800" y="3059112"/>
            <a:ext cx="457200" cy="595313"/>
            <a:chOff x="4272" y="2064"/>
            <a:chExt cx="288" cy="375"/>
          </a:xfrm>
        </p:grpSpPr>
        <p:sp>
          <p:nvSpPr>
            <p:cNvPr id="196" name="Oval 1304"/>
            <p:cNvSpPr>
              <a:spLocks noChangeArrowheads="1"/>
            </p:cNvSpPr>
            <p:nvPr/>
          </p:nvSpPr>
          <p:spPr bwMode="auto">
            <a:xfrm>
              <a:off x="4272" y="2097"/>
              <a:ext cx="288" cy="28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Text Box 1305"/>
            <p:cNvSpPr txBox="1">
              <a:spLocks noChangeArrowheads="1"/>
            </p:cNvSpPr>
            <p:nvPr/>
          </p:nvSpPr>
          <p:spPr bwMode="auto">
            <a:xfrm>
              <a:off x="4320" y="206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sp>
          <p:nvSpPr>
            <p:cNvPr id="198" name="Line 1306"/>
            <p:cNvSpPr>
              <a:spLocks noChangeShapeType="1"/>
            </p:cNvSpPr>
            <p:nvPr/>
          </p:nvSpPr>
          <p:spPr bwMode="auto">
            <a:xfrm>
              <a:off x="4272" y="224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Text Box 1307"/>
            <p:cNvSpPr txBox="1">
              <a:spLocks noChangeArrowheads="1"/>
            </p:cNvSpPr>
            <p:nvPr/>
          </p:nvSpPr>
          <p:spPr bwMode="auto">
            <a:xfrm>
              <a:off x="4320" y="220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</p:grpSp>
      <p:sp>
        <p:nvSpPr>
          <p:cNvPr id="202" name="Text Box 1310"/>
          <p:cNvSpPr txBox="1">
            <a:spLocks noChangeArrowheads="1"/>
          </p:cNvSpPr>
          <p:nvPr/>
        </p:nvSpPr>
        <p:spPr bwMode="auto">
          <a:xfrm>
            <a:off x="4883150" y="5546725"/>
            <a:ext cx="34692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6</a:t>
            </a:r>
            <a:r>
              <a:rPr lang="en-US" dirty="0" smtClean="0"/>
              <a:t>. </a:t>
            </a:r>
            <a:r>
              <a:rPr lang="en-US" dirty="0"/>
              <a:t>If 0, GC/decrement neighbors</a:t>
            </a:r>
          </a:p>
        </p:txBody>
      </p:sp>
      <p:sp>
        <p:nvSpPr>
          <p:cNvPr id="203" name="Text Box 1311"/>
          <p:cNvSpPr txBox="1">
            <a:spLocks noChangeArrowheads="1"/>
          </p:cNvSpPr>
          <p:nvPr/>
        </p:nvSpPr>
        <p:spPr bwMode="auto">
          <a:xfrm>
            <a:off x="4883150" y="5930900"/>
            <a:ext cx="20707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7</a:t>
            </a:r>
            <a:r>
              <a:rPr lang="en-US" dirty="0" smtClean="0"/>
              <a:t>. </a:t>
            </a:r>
            <a:r>
              <a:rPr lang="en-US" dirty="0"/>
              <a:t>If non-0, restore</a:t>
            </a:r>
          </a:p>
        </p:txBody>
      </p:sp>
      <p:sp>
        <p:nvSpPr>
          <p:cNvPr id="204" name="Rectangle 1322"/>
          <p:cNvSpPr>
            <a:spLocks noChangeArrowheads="1"/>
          </p:cNvSpPr>
          <p:nvPr/>
        </p:nvSpPr>
        <p:spPr bwMode="auto">
          <a:xfrm>
            <a:off x="7316788" y="1665287"/>
            <a:ext cx="292100" cy="381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Freeform 1327"/>
          <p:cNvSpPr>
            <a:spLocks/>
          </p:cNvSpPr>
          <p:nvPr/>
        </p:nvSpPr>
        <p:spPr bwMode="auto">
          <a:xfrm>
            <a:off x="6540500" y="1917700"/>
            <a:ext cx="633413" cy="1195387"/>
          </a:xfrm>
          <a:custGeom>
            <a:avLst/>
            <a:gdLst/>
            <a:ahLst/>
            <a:cxnLst>
              <a:cxn ang="0">
                <a:pos x="1064" y="0"/>
              </a:cxn>
              <a:cxn ang="0">
                <a:pos x="968" y="432"/>
              </a:cxn>
              <a:cxn ang="0">
                <a:pos x="344" y="480"/>
              </a:cxn>
              <a:cxn ang="0">
                <a:pos x="56" y="576"/>
              </a:cxn>
              <a:cxn ang="0">
                <a:pos x="8" y="768"/>
              </a:cxn>
            </a:cxnLst>
            <a:rect l="0" t="0" r="r" b="b"/>
            <a:pathLst>
              <a:path w="1088" h="768">
                <a:moveTo>
                  <a:pt x="1064" y="0"/>
                </a:moveTo>
                <a:cubicBezTo>
                  <a:pt x="1076" y="176"/>
                  <a:pt x="1088" y="352"/>
                  <a:pt x="968" y="432"/>
                </a:cubicBezTo>
                <a:cubicBezTo>
                  <a:pt x="848" y="512"/>
                  <a:pt x="496" y="456"/>
                  <a:pt x="344" y="480"/>
                </a:cubicBezTo>
                <a:cubicBezTo>
                  <a:pt x="192" y="504"/>
                  <a:pt x="112" y="528"/>
                  <a:pt x="56" y="576"/>
                </a:cubicBezTo>
                <a:cubicBezTo>
                  <a:pt x="0" y="624"/>
                  <a:pt x="4" y="696"/>
                  <a:pt x="8" y="768"/>
                </a:cubicBezTo>
              </a:path>
            </a:pathLst>
          </a:custGeom>
          <a:noFill/>
          <a:ln w="28575" cap="flat" cmpd="sng">
            <a:solidFill>
              <a:schemeClr val="bg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Freeform 1331"/>
          <p:cNvSpPr>
            <a:spLocks/>
          </p:cNvSpPr>
          <p:nvPr/>
        </p:nvSpPr>
        <p:spPr bwMode="auto">
          <a:xfrm>
            <a:off x="6705600" y="2922587"/>
            <a:ext cx="469900" cy="533400"/>
          </a:xfrm>
          <a:custGeom>
            <a:avLst/>
            <a:gdLst/>
            <a:ahLst/>
            <a:cxnLst>
              <a:cxn ang="0">
                <a:pos x="0" y="120"/>
              </a:cxn>
              <a:cxn ang="0">
                <a:pos x="48" y="24"/>
              </a:cxn>
              <a:cxn ang="0">
                <a:pos x="192" y="24"/>
              </a:cxn>
              <a:cxn ang="0">
                <a:pos x="288" y="168"/>
              </a:cxn>
              <a:cxn ang="0">
                <a:pos x="240" y="312"/>
              </a:cxn>
              <a:cxn ang="0">
                <a:pos x="96" y="312"/>
              </a:cxn>
            </a:cxnLst>
            <a:rect l="0" t="0" r="r" b="b"/>
            <a:pathLst>
              <a:path w="296" h="336">
                <a:moveTo>
                  <a:pt x="0" y="120"/>
                </a:moveTo>
                <a:cubicBezTo>
                  <a:pt x="8" y="80"/>
                  <a:pt x="16" y="40"/>
                  <a:pt x="48" y="24"/>
                </a:cubicBezTo>
                <a:cubicBezTo>
                  <a:pt x="80" y="8"/>
                  <a:pt x="152" y="0"/>
                  <a:pt x="192" y="24"/>
                </a:cubicBezTo>
                <a:cubicBezTo>
                  <a:pt x="232" y="48"/>
                  <a:pt x="280" y="120"/>
                  <a:pt x="288" y="168"/>
                </a:cubicBezTo>
                <a:cubicBezTo>
                  <a:pt x="296" y="216"/>
                  <a:pt x="272" y="288"/>
                  <a:pt x="240" y="312"/>
                </a:cubicBezTo>
                <a:cubicBezTo>
                  <a:pt x="208" y="336"/>
                  <a:pt x="152" y="324"/>
                  <a:pt x="96" y="312"/>
                </a:cubicBezTo>
              </a:path>
            </a:pathLst>
          </a:custGeom>
          <a:noFill/>
          <a:ln w="28575" cmpd="sng">
            <a:solidFill>
              <a:schemeClr val="bg1"/>
            </a:solidFill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Line 1332"/>
          <p:cNvSpPr>
            <a:spLocks noChangeShapeType="1"/>
          </p:cNvSpPr>
          <p:nvPr/>
        </p:nvSpPr>
        <p:spPr bwMode="auto">
          <a:xfrm flipH="1">
            <a:off x="5638800" y="3570287"/>
            <a:ext cx="990600" cy="990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08" name="Group 1333"/>
          <p:cNvGrpSpPr>
            <a:grpSpLocks/>
          </p:cNvGrpSpPr>
          <p:nvPr/>
        </p:nvGrpSpPr>
        <p:grpSpPr bwMode="auto">
          <a:xfrm>
            <a:off x="5180013" y="4357687"/>
            <a:ext cx="457200" cy="595313"/>
            <a:chOff x="4272" y="2544"/>
            <a:chExt cx="288" cy="375"/>
          </a:xfrm>
        </p:grpSpPr>
        <p:sp>
          <p:nvSpPr>
            <p:cNvPr id="209" name="Oval 1334"/>
            <p:cNvSpPr>
              <a:spLocks noChangeArrowheads="1"/>
            </p:cNvSpPr>
            <p:nvPr/>
          </p:nvSpPr>
          <p:spPr bwMode="auto">
            <a:xfrm>
              <a:off x="4272" y="2577"/>
              <a:ext cx="288" cy="28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Text Box 1335"/>
            <p:cNvSpPr txBox="1">
              <a:spLocks noChangeArrowheads="1"/>
            </p:cNvSpPr>
            <p:nvPr/>
          </p:nvSpPr>
          <p:spPr bwMode="auto">
            <a:xfrm>
              <a:off x="4320" y="254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2</a:t>
              </a:r>
            </a:p>
          </p:txBody>
        </p:sp>
        <p:sp>
          <p:nvSpPr>
            <p:cNvPr id="211" name="Line 1336"/>
            <p:cNvSpPr>
              <a:spLocks noChangeShapeType="1"/>
            </p:cNvSpPr>
            <p:nvPr/>
          </p:nvSpPr>
          <p:spPr bwMode="auto">
            <a:xfrm>
              <a:off x="4272" y="272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Text Box 1337"/>
            <p:cNvSpPr txBox="1">
              <a:spLocks noChangeArrowheads="1"/>
            </p:cNvSpPr>
            <p:nvPr/>
          </p:nvSpPr>
          <p:spPr bwMode="auto">
            <a:xfrm>
              <a:off x="4320" y="26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</p:grpSp>
      <p:sp>
        <p:nvSpPr>
          <p:cNvPr id="213" name="Rectangle 1338"/>
          <p:cNvSpPr>
            <a:spLocks noChangeArrowheads="1"/>
          </p:cNvSpPr>
          <p:nvPr/>
        </p:nvSpPr>
        <p:spPr bwMode="auto">
          <a:xfrm>
            <a:off x="6727825" y="1665287"/>
            <a:ext cx="292100" cy="381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" name="Freeform 1339"/>
          <p:cNvSpPr>
            <a:spLocks/>
          </p:cNvSpPr>
          <p:nvPr/>
        </p:nvSpPr>
        <p:spPr bwMode="auto">
          <a:xfrm>
            <a:off x="5583238" y="1911350"/>
            <a:ext cx="989012" cy="2570162"/>
          </a:xfrm>
          <a:custGeom>
            <a:avLst/>
            <a:gdLst/>
            <a:ahLst/>
            <a:cxnLst>
              <a:cxn ang="0">
                <a:pos x="1196" y="0"/>
              </a:cxn>
              <a:cxn ang="0">
                <a:pos x="1094" y="350"/>
              </a:cxn>
              <a:cxn ang="0">
                <a:pos x="350" y="583"/>
              </a:cxn>
              <a:cxn ang="0">
                <a:pos x="175" y="1283"/>
              </a:cxn>
              <a:cxn ang="0">
                <a:pos x="0" y="1619"/>
              </a:cxn>
            </a:cxnLst>
            <a:rect l="0" t="0" r="r" b="b"/>
            <a:pathLst>
              <a:path w="1235" h="1619">
                <a:moveTo>
                  <a:pt x="1196" y="0"/>
                </a:moveTo>
                <a:cubicBezTo>
                  <a:pt x="1215" y="126"/>
                  <a:pt x="1235" y="253"/>
                  <a:pt x="1094" y="350"/>
                </a:cubicBezTo>
                <a:cubicBezTo>
                  <a:pt x="953" y="447"/>
                  <a:pt x="503" y="427"/>
                  <a:pt x="350" y="583"/>
                </a:cubicBezTo>
                <a:cubicBezTo>
                  <a:pt x="197" y="739"/>
                  <a:pt x="233" y="1110"/>
                  <a:pt x="175" y="1283"/>
                </a:cubicBezTo>
                <a:cubicBezTo>
                  <a:pt x="117" y="1456"/>
                  <a:pt x="29" y="1563"/>
                  <a:pt x="0" y="1619"/>
                </a:cubicBezTo>
              </a:path>
            </a:pathLst>
          </a:custGeom>
          <a:noFill/>
          <a:ln w="28575" cap="flat" cmpd="sng">
            <a:solidFill>
              <a:schemeClr val="bg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15" name="Group 1340"/>
          <p:cNvGrpSpPr>
            <a:grpSpLocks/>
          </p:cNvGrpSpPr>
          <p:nvPr/>
        </p:nvGrpSpPr>
        <p:grpSpPr bwMode="auto">
          <a:xfrm>
            <a:off x="5183188" y="4408487"/>
            <a:ext cx="457200" cy="457200"/>
            <a:chOff x="1440" y="1008"/>
            <a:chExt cx="288" cy="288"/>
          </a:xfrm>
        </p:grpSpPr>
        <p:sp>
          <p:nvSpPr>
            <p:cNvPr id="216" name="Oval 1341"/>
            <p:cNvSpPr>
              <a:spLocks noChangeArrowheads="1"/>
            </p:cNvSpPr>
            <p:nvPr/>
          </p:nvSpPr>
          <p:spPr bwMode="auto">
            <a:xfrm>
              <a:off x="1440" y="1008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Text Box 1342"/>
            <p:cNvSpPr txBox="1">
              <a:spLocks noChangeArrowheads="1"/>
            </p:cNvSpPr>
            <p:nvPr/>
          </p:nvSpPr>
          <p:spPr bwMode="auto">
            <a:xfrm>
              <a:off x="1488" y="100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18" name="Freeform 1343"/>
          <p:cNvSpPr>
            <a:spLocks/>
          </p:cNvSpPr>
          <p:nvPr/>
        </p:nvSpPr>
        <p:spPr bwMode="auto">
          <a:xfrm>
            <a:off x="5491163" y="1916112"/>
            <a:ext cx="814387" cy="1185863"/>
          </a:xfrm>
          <a:custGeom>
            <a:avLst/>
            <a:gdLst/>
            <a:ahLst/>
            <a:cxnLst>
              <a:cxn ang="0">
                <a:pos x="1152" y="0"/>
              </a:cxn>
              <a:cxn ang="0">
                <a:pos x="977" y="350"/>
              </a:cxn>
              <a:cxn ang="0">
                <a:pos x="263" y="510"/>
              </a:cxn>
              <a:cxn ang="0">
                <a:pos x="0" y="743"/>
              </a:cxn>
            </a:cxnLst>
            <a:rect l="0" t="0" r="r" b="b"/>
            <a:pathLst>
              <a:path w="1152" h="743">
                <a:moveTo>
                  <a:pt x="1152" y="0"/>
                </a:moveTo>
                <a:cubicBezTo>
                  <a:pt x="1138" y="132"/>
                  <a:pt x="1125" y="265"/>
                  <a:pt x="977" y="350"/>
                </a:cubicBezTo>
                <a:cubicBezTo>
                  <a:pt x="829" y="435"/>
                  <a:pt x="426" y="445"/>
                  <a:pt x="263" y="510"/>
                </a:cubicBezTo>
                <a:cubicBezTo>
                  <a:pt x="100" y="575"/>
                  <a:pt x="50" y="659"/>
                  <a:pt x="0" y="743"/>
                </a:cubicBezTo>
              </a:path>
            </a:pathLst>
          </a:custGeom>
          <a:noFill/>
          <a:ln w="28575" cap="flat" cmpd="sng">
            <a:solidFill>
              <a:schemeClr val="bg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19" name="Group 1344"/>
          <p:cNvGrpSpPr>
            <a:grpSpLocks/>
          </p:cNvGrpSpPr>
          <p:nvPr/>
        </p:nvGrpSpPr>
        <p:grpSpPr bwMode="auto">
          <a:xfrm>
            <a:off x="5183188" y="3113087"/>
            <a:ext cx="457200" cy="457200"/>
            <a:chOff x="1440" y="1008"/>
            <a:chExt cx="288" cy="288"/>
          </a:xfrm>
        </p:grpSpPr>
        <p:sp>
          <p:nvSpPr>
            <p:cNvPr id="220" name="Oval 1345"/>
            <p:cNvSpPr>
              <a:spLocks noChangeArrowheads="1"/>
            </p:cNvSpPr>
            <p:nvPr/>
          </p:nvSpPr>
          <p:spPr bwMode="auto">
            <a:xfrm>
              <a:off x="1440" y="1008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Text Box 1346"/>
            <p:cNvSpPr txBox="1">
              <a:spLocks noChangeArrowheads="1"/>
            </p:cNvSpPr>
            <p:nvPr/>
          </p:nvSpPr>
          <p:spPr bwMode="auto">
            <a:xfrm>
              <a:off x="1488" y="100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22" name="Group 1347"/>
          <p:cNvGrpSpPr>
            <a:grpSpLocks/>
          </p:cNvGrpSpPr>
          <p:nvPr/>
        </p:nvGrpSpPr>
        <p:grpSpPr bwMode="auto">
          <a:xfrm>
            <a:off x="3963988" y="4413252"/>
            <a:ext cx="457200" cy="461963"/>
            <a:chOff x="1440" y="1008"/>
            <a:chExt cx="288" cy="291"/>
          </a:xfrm>
        </p:grpSpPr>
        <p:sp>
          <p:nvSpPr>
            <p:cNvPr id="223" name="Oval 1348"/>
            <p:cNvSpPr>
              <a:spLocks noChangeArrowheads="1"/>
            </p:cNvSpPr>
            <p:nvPr/>
          </p:nvSpPr>
          <p:spPr bwMode="auto">
            <a:xfrm>
              <a:off x="1440" y="1008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Text Box 1349"/>
            <p:cNvSpPr txBox="1">
              <a:spLocks noChangeArrowheads="1"/>
            </p:cNvSpPr>
            <p:nvPr/>
          </p:nvSpPr>
          <p:spPr bwMode="auto">
            <a:xfrm>
              <a:off x="1488" y="1008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2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5" name="Group 1201"/>
          <p:cNvGrpSpPr>
            <a:grpSpLocks/>
          </p:cNvGrpSpPr>
          <p:nvPr/>
        </p:nvGrpSpPr>
        <p:grpSpPr bwMode="auto">
          <a:xfrm>
            <a:off x="3963988" y="3122612"/>
            <a:ext cx="457200" cy="457200"/>
            <a:chOff x="1440" y="1008"/>
            <a:chExt cx="288" cy="288"/>
          </a:xfrm>
        </p:grpSpPr>
        <p:sp>
          <p:nvSpPr>
            <p:cNvPr id="226" name="Oval 1202"/>
            <p:cNvSpPr>
              <a:spLocks noChangeArrowheads="1"/>
            </p:cNvSpPr>
            <p:nvPr/>
          </p:nvSpPr>
          <p:spPr bwMode="auto">
            <a:xfrm>
              <a:off x="1440" y="1008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Text Box 1203"/>
            <p:cNvSpPr txBox="1">
              <a:spLocks noChangeArrowheads="1"/>
            </p:cNvSpPr>
            <p:nvPr/>
          </p:nvSpPr>
          <p:spPr bwMode="auto">
            <a:xfrm>
              <a:off x="1488" y="100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228" name="Line 1235"/>
          <p:cNvSpPr>
            <a:spLocks noChangeShapeType="1"/>
          </p:cNvSpPr>
          <p:nvPr/>
        </p:nvSpPr>
        <p:spPr bwMode="auto">
          <a:xfrm>
            <a:off x="5562600" y="3494087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9" name="Group 1328"/>
          <p:cNvGrpSpPr>
            <a:grpSpLocks/>
          </p:cNvGrpSpPr>
          <p:nvPr/>
        </p:nvGrpSpPr>
        <p:grpSpPr bwMode="auto">
          <a:xfrm>
            <a:off x="6402388" y="3108325"/>
            <a:ext cx="457200" cy="457200"/>
            <a:chOff x="1440" y="1008"/>
            <a:chExt cx="288" cy="288"/>
          </a:xfrm>
        </p:grpSpPr>
        <p:sp>
          <p:nvSpPr>
            <p:cNvPr id="230" name="Oval 1329"/>
            <p:cNvSpPr>
              <a:spLocks noChangeArrowheads="1"/>
            </p:cNvSpPr>
            <p:nvPr/>
          </p:nvSpPr>
          <p:spPr bwMode="auto">
            <a:xfrm>
              <a:off x="1440" y="1008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Text Box 1330"/>
            <p:cNvSpPr txBox="1">
              <a:spLocks noChangeArrowheads="1"/>
            </p:cNvSpPr>
            <p:nvPr/>
          </p:nvSpPr>
          <p:spPr bwMode="auto">
            <a:xfrm>
              <a:off x="1488" y="100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</p:grpSp>
      <p:sp>
        <p:nvSpPr>
          <p:cNvPr id="232" name="Footer Placeholder 3"/>
          <p:cNvSpPr txBox="1">
            <a:spLocks/>
          </p:cNvSpPr>
          <p:nvPr/>
        </p:nvSpPr>
        <p:spPr>
          <a:xfrm>
            <a:off x="4648200" y="6264275"/>
            <a:ext cx="50292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Modified</a:t>
            </a:r>
            <a:r>
              <a:rPr kumimoji="0" lang="en-US" sz="1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from</a:t>
            </a:r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 David Bacon’s slide in 2001.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0"/>
                            </p:stCondLst>
                            <p:childTnLst>
                              <p:par>
                                <p:cTn id="1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500"/>
                            </p:stCondLst>
                            <p:childTnLst>
                              <p:par>
                                <p:cTn id="1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500"/>
                            </p:stCondLst>
                            <p:childTnLst>
                              <p:par>
                                <p:cTn id="2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000"/>
                            </p:stCondLst>
                            <p:childTnLst>
                              <p:par>
                                <p:cTn id="2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8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1500"/>
                            </p:stCondLst>
                            <p:childTnLst>
                              <p:par>
                                <p:cTn id="2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00"/>
                            </p:stCondLst>
                            <p:childTnLst>
                              <p:par>
                                <p:cTn id="25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00"/>
                            </p:stCondLst>
                            <p:childTnLst>
                              <p:par>
                                <p:cTn id="2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1000"/>
                            </p:stCondLst>
                            <p:childTnLst>
                              <p:par>
                                <p:cTn id="2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6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00"/>
                            </p:stCondLst>
                            <p:childTnLst>
                              <p:par>
                                <p:cTn id="28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0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52" grpId="0" autoUpdateAnimBg="0"/>
      <p:bldP spid="53" grpId="0" autoUpdateAnimBg="0"/>
      <p:bldP spid="54" grpId="0" autoUpdateAnimBg="0"/>
      <p:bldP spid="55" grpId="0" autoUpdateAnimBg="0"/>
      <p:bldP spid="103" grpId="0" animBg="1"/>
      <p:bldP spid="104" grpId="0" animBg="1"/>
      <p:bldP spid="105" grpId="0" animBg="1"/>
      <p:bldP spid="106" grpId="0" autoUpdateAnimBg="0"/>
      <p:bldP spid="123" grpId="0" animBg="1"/>
      <p:bldP spid="124" grpId="0" animBg="1"/>
      <p:bldP spid="125" grpId="0" animBg="1"/>
      <p:bldP spid="126" grpId="0" animBg="1"/>
      <p:bldP spid="127" grpId="0" animBg="1"/>
      <p:bldP spid="202" grpId="0" autoUpdateAnimBg="0"/>
      <p:bldP spid="203" grpId="0" autoUpdateAnimBg="0"/>
      <p:bldP spid="204" grpId="0" animBg="1"/>
      <p:bldP spid="205" grpId="0" animBg="1"/>
      <p:bldP spid="206" grpId="0" animBg="1"/>
      <p:bldP spid="207" grpId="0" animBg="1"/>
      <p:bldP spid="213" grpId="0" animBg="1"/>
      <p:bldP spid="214" grpId="0" animBg="1"/>
      <p:bldP spid="2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" name="Group 238"/>
          <p:cNvGrpSpPr/>
          <p:nvPr/>
        </p:nvGrpSpPr>
        <p:grpSpPr>
          <a:xfrm>
            <a:off x="5706284" y="4191000"/>
            <a:ext cx="2508015" cy="587592"/>
            <a:chOff x="5706284" y="4191000"/>
            <a:chExt cx="2508015" cy="587592"/>
          </a:xfrm>
        </p:grpSpPr>
        <p:grpSp>
          <p:nvGrpSpPr>
            <p:cNvPr id="234" name="Group 233"/>
            <p:cNvGrpSpPr/>
            <p:nvPr/>
          </p:nvGrpSpPr>
          <p:grpSpPr>
            <a:xfrm>
              <a:off x="5706284" y="4191000"/>
              <a:ext cx="2508015" cy="578208"/>
              <a:chOff x="5710895" y="4191000"/>
              <a:chExt cx="2508015" cy="578208"/>
            </a:xfrm>
          </p:grpSpPr>
          <p:sp>
            <p:nvSpPr>
              <p:cNvPr id="173" name="Rounded Rectangle 172"/>
              <p:cNvSpPr/>
              <p:nvPr/>
            </p:nvSpPr>
            <p:spPr>
              <a:xfrm>
                <a:off x="5710895" y="4196915"/>
                <a:ext cx="2508015" cy="572293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ounded Rectangle 173"/>
              <p:cNvSpPr/>
              <p:nvPr/>
            </p:nvSpPr>
            <p:spPr>
              <a:xfrm>
                <a:off x="7254301" y="4319012"/>
                <a:ext cx="180000" cy="360000"/>
              </a:xfrm>
              <a:prstGeom prst="roundRect">
                <a:avLst/>
              </a:prstGeom>
              <a:solidFill>
                <a:srgbClr val="FFFFFF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ounded Rectangle 181"/>
              <p:cNvSpPr/>
              <p:nvPr/>
            </p:nvSpPr>
            <p:spPr>
              <a:xfrm>
                <a:off x="5806196" y="4306215"/>
                <a:ext cx="360000" cy="360000"/>
              </a:xfrm>
              <a:prstGeom prst="roundRect">
                <a:avLst/>
              </a:prstGeom>
              <a:solidFill>
                <a:srgbClr val="FFFFFF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7258448" y="4476353"/>
                <a:ext cx="572293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4" name="Rounded Rectangle 183"/>
              <p:cNvSpPr/>
              <p:nvPr/>
            </p:nvSpPr>
            <p:spPr>
              <a:xfrm>
                <a:off x="6233099" y="4306215"/>
                <a:ext cx="180000" cy="360000"/>
              </a:xfrm>
              <a:prstGeom prst="roundRect">
                <a:avLst/>
              </a:prstGeom>
              <a:solidFill>
                <a:srgbClr val="FFFFFF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ounded Rectangle 187"/>
              <p:cNvSpPr/>
              <p:nvPr/>
            </p:nvSpPr>
            <p:spPr>
              <a:xfrm>
                <a:off x="6510299" y="4312802"/>
                <a:ext cx="180000" cy="360000"/>
              </a:xfrm>
              <a:prstGeom prst="roundRect">
                <a:avLst/>
              </a:prstGeom>
              <a:solidFill>
                <a:srgbClr val="FFFFFF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ounded Rectangle 188"/>
              <p:cNvSpPr/>
              <p:nvPr/>
            </p:nvSpPr>
            <p:spPr>
              <a:xfrm>
                <a:off x="6812097" y="4318798"/>
                <a:ext cx="360000" cy="360000"/>
              </a:xfrm>
              <a:prstGeom prst="roundRect">
                <a:avLst/>
              </a:prstGeom>
              <a:solidFill>
                <a:srgbClr val="FFFFFF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81" name="Straight Connector 180"/>
            <p:cNvCxnSpPr/>
            <p:nvPr/>
          </p:nvCxnSpPr>
          <p:spPr>
            <a:xfrm rot="16200000" flipH="1">
              <a:off x="7592261" y="4491652"/>
              <a:ext cx="572293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Nursery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6A2E-BDB3-F645-81C3-F3BAC7159EB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5715000" y="2179202"/>
            <a:ext cx="2508015" cy="57229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5881800" y="2255402"/>
            <a:ext cx="72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7086600" y="2286000"/>
            <a:ext cx="18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6678000" y="2255402"/>
            <a:ext cx="36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ed Rectangle 73"/>
          <p:cNvSpPr/>
          <p:nvPr/>
        </p:nvSpPr>
        <p:spPr>
          <a:xfrm>
            <a:off x="762001" y="2179202"/>
            <a:ext cx="4952999" cy="57229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4654785" y="2255402"/>
            <a:ext cx="18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2424593" y="2255402"/>
            <a:ext cx="45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618707" y="2255402"/>
            <a:ext cx="18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 flipV="1">
            <a:off x="2250600" y="2708011"/>
            <a:ext cx="2520000" cy="2084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3663301" y="2669046"/>
            <a:ext cx="90812" cy="158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81" name="Straight Connector 80"/>
          <p:cNvCxnSpPr/>
          <p:nvPr/>
        </p:nvCxnSpPr>
        <p:spPr>
          <a:xfrm rot="5400000" flipH="1" flipV="1">
            <a:off x="4699379" y="2670634"/>
            <a:ext cx="90812" cy="158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grpSp>
        <p:nvGrpSpPr>
          <p:cNvPr id="82" name="Group 429"/>
          <p:cNvGrpSpPr/>
          <p:nvPr/>
        </p:nvGrpSpPr>
        <p:grpSpPr>
          <a:xfrm>
            <a:off x="3401400" y="2255402"/>
            <a:ext cx="180000" cy="453988"/>
            <a:chOff x="-2053324" y="4311513"/>
            <a:chExt cx="360000" cy="453988"/>
          </a:xfrm>
          <a:solidFill>
            <a:srgbClr val="FFFF00"/>
          </a:solidFill>
        </p:grpSpPr>
        <p:sp>
          <p:nvSpPr>
            <p:cNvPr id="83" name="Rounded Rectangle 82"/>
            <p:cNvSpPr/>
            <p:nvPr/>
          </p:nvSpPr>
          <p:spPr>
            <a:xfrm>
              <a:off x="-2053324" y="4311513"/>
              <a:ext cx="36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 flipH="1" flipV="1">
              <a:off x="-1918730" y="4719301"/>
              <a:ext cx="90812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85" name="Group 428"/>
          <p:cNvGrpSpPr/>
          <p:nvPr/>
        </p:nvGrpSpPr>
        <p:grpSpPr>
          <a:xfrm>
            <a:off x="2942631" y="2255402"/>
            <a:ext cx="360000" cy="459844"/>
            <a:chOff x="-2301362" y="4311513"/>
            <a:chExt cx="180000" cy="459844"/>
          </a:xfrm>
          <a:solidFill>
            <a:srgbClr val="FFFF00"/>
          </a:solidFill>
        </p:grpSpPr>
        <p:sp>
          <p:nvSpPr>
            <p:cNvPr id="86" name="Rounded Rectangle 85"/>
            <p:cNvSpPr/>
            <p:nvPr/>
          </p:nvSpPr>
          <p:spPr>
            <a:xfrm>
              <a:off x="-2301362" y="4311513"/>
              <a:ext cx="18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87" name="Straight Connector 86"/>
            <p:cNvCxnSpPr>
              <a:endCxn id="86" idx="2"/>
            </p:cNvCxnSpPr>
            <p:nvPr/>
          </p:nvCxnSpPr>
          <p:spPr>
            <a:xfrm rot="5400000" flipH="1" flipV="1">
              <a:off x="-2264431" y="4720641"/>
              <a:ext cx="99844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88" name="Group 430"/>
          <p:cNvGrpSpPr/>
          <p:nvPr/>
        </p:nvGrpSpPr>
        <p:grpSpPr>
          <a:xfrm>
            <a:off x="3866745" y="2258578"/>
            <a:ext cx="720000" cy="458256"/>
            <a:chOff x="-1377248" y="4314689"/>
            <a:chExt cx="720000" cy="458256"/>
          </a:xfrm>
          <a:solidFill>
            <a:srgbClr val="FFFF00"/>
          </a:solidFill>
        </p:grpSpPr>
        <p:sp>
          <p:nvSpPr>
            <p:cNvPr id="89" name="Rounded Rectangle 88"/>
            <p:cNvSpPr/>
            <p:nvPr/>
          </p:nvSpPr>
          <p:spPr>
            <a:xfrm>
              <a:off x="-1377248" y="4314689"/>
              <a:ext cx="72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5400000" flipH="1" flipV="1">
              <a:off x="-1062654" y="4726745"/>
              <a:ext cx="90812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sp>
        <p:nvSpPr>
          <p:cNvPr id="91" name="Rounded Rectangle 90"/>
          <p:cNvSpPr/>
          <p:nvPr/>
        </p:nvSpPr>
        <p:spPr>
          <a:xfrm>
            <a:off x="4950486" y="2273293"/>
            <a:ext cx="45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5459609" y="2276402"/>
            <a:ext cx="18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1368461" y="2233279"/>
            <a:ext cx="18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1664162" y="2251170"/>
            <a:ext cx="45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2173285" y="2248578"/>
            <a:ext cx="18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838200" y="2255402"/>
            <a:ext cx="45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16" name="Rounded Rectangle 115"/>
          <p:cNvSpPr/>
          <p:nvPr/>
        </p:nvSpPr>
        <p:spPr>
          <a:xfrm>
            <a:off x="7696200" y="2255402"/>
            <a:ext cx="18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ounded Rectangle 116"/>
          <p:cNvSpPr/>
          <p:nvPr/>
        </p:nvSpPr>
        <p:spPr>
          <a:xfrm>
            <a:off x="7315200" y="2255402"/>
            <a:ext cx="36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ounded Rectangle 117"/>
          <p:cNvSpPr/>
          <p:nvPr/>
        </p:nvSpPr>
        <p:spPr>
          <a:xfrm>
            <a:off x="7940101" y="2255402"/>
            <a:ext cx="18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Curved Down Arrow 118"/>
          <p:cNvSpPr/>
          <p:nvPr/>
        </p:nvSpPr>
        <p:spPr>
          <a:xfrm flipH="1">
            <a:off x="3429000" y="1264802"/>
            <a:ext cx="3733800" cy="838200"/>
          </a:xfrm>
          <a:prstGeom prst="curvedDownArrow">
            <a:avLst>
              <a:gd name="adj1" fmla="val 25000"/>
              <a:gd name="adj2" fmla="val 102273"/>
              <a:gd name="adj3" fmla="val 3090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0" name="Group 119"/>
          <p:cNvGrpSpPr/>
          <p:nvPr/>
        </p:nvGrpSpPr>
        <p:grpSpPr>
          <a:xfrm>
            <a:off x="3857830" y="2240398"/>
            <a:ext cx="720000" cy="369897"/>
            <a:chOff x="3400630" y="2819400"/>
            <a:chExt cx="720000" cy="369897"/>
          </a:xfrm>
        </p:grpSpPr>
        <p:sp>
          <p:nvSpPr>
            <p:cNvPr id="121" name="Rounded Rectangle 120"/>
            <p:cNvSpPr/>
            <p:nvPr/>
          </p:nvSpPr>
          <p:spPr>
            <a:xfrm>
              <a:off x="3400630" y="2819400"/>
              <a:ext cx="720000" cy="36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00"/>
                  </a:solidFill>
                </a:rPr>
                <a:t>    </a:t>
              </a:r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429000" y="2865297"/>
              <a:ext cx="144000" cy="32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123" name="Straight Connector 122"/>
            <p:cNvCxnSpPr/>
            <p:nvPr/>
          </p:nvCxnSpPr>
          <p:spPr>
            <a:xfrm rot="5400000">
              <a:off x="3402194" y="2999400"/>
              <a:ext cx="360000" cy="0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oup 123"/>
          <p:cNvGrpSpPr/>
          <p:nvPr/>
        </p:nvGrpSpPr>
        <p:grpSpPr>
          <a:xfrm>
            <a:off x="2946897" y="2251206"/>
            <a:ext cx="360000" cy="599895"/>
            <a:chOff x="3400630" y="2819400"/>
            <a:chExt cx="720000" cy="599895"/>
          </a:xfrm>
        </p:grpSpPr>
        <p:sp>
          <p:nvSpPr>
            <p:cNvPr id="125" name="Rounded Rectangle 124"/>
            <p:cNvSpPr/>
            <p:nvPr/>
          </p:nvSpPr>
          <p:spPr>
            <a:xfrm>
              <a:off x="3400630" y="2819400"/>
              <a:ext cx="720000" cy="36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00"/>
                  </a:solidFill>
                </a:rPr>
                <a:t>    </a:t>
              </a:r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429000" y="2865297"/>
              <a:ext cx="144000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/>
                <a:t>2</a:t>
              </a:r>
              <a:endParaRPr lang="en-US" dirty="0"/>
            </a:p>
          </p:txBody>
        </p:sp>
        <p:cxnSp>
          <p:nvCxnSpPr>
            <p:cNvPr id="127" name="Straight Connector 126"/>
            <p:cNvCxnSpPr/>
            <p:nvPr/>
          </p:nvCxnSpPr>
          <p:spPr>
            <a:xfrm rot="5400000">
              <a:off x="3525430" y="2999400"/>
              <a:ext cx="360000" cy="0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1" name="Straight Connector 140"/>
          <p:cNvCxnSpPr/>
          <p:nvPr/>
        </p:nvCxnSpPr>
        <p:spPr>
          <a:xfrm rot="5400000" flipH="1" flipV="1">
            <a:off x="2211091" y="2650711"/>
            <a:ext cx="90812" cy="158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sp>
        <p:nvSpPr>
          <p:cNvPr id="145" name="Content Placeholder 2"/>
          <p:cNvSpPr txBox="1">
            <a:spLocks/>
          </p:cNvSpPr>
          <p:nvPr/>
        </p:nvSpPr>
        <p:spPr bwMode="auto">
          <a:xfrm>
            <a:off x="685800" y="12192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v"/>
              <a:tabLst/>
              <a:defRPr/>
            </a:pPr>
            <a:r>
              <a:rPr lang="en-US" sz="2800" b="1" kern="0" noProof="0" dirty="0" smtClean="0">
                <a:latin typeface="Comic Sans MS"/>
                <a:cs typeface="Comic Sans MS"/>
              </a:rPr>
              <a:t>Situation: </a:t>
            </a:r>
            <a:r>
              <a:rPr lang="en-US" sz="2800" b="1" kern="0" dirty="0" smtClean="0">
                <a:latin typeface="Comic Sans MS"/>
                <a:cs typeface="Comic Sans MS"/>
              </a:rPr>
              <a:t>mature space is almost full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</p:txBody>
      </p:sp>
      <p:grpSp>
        <p:nvGrpSpPr>
          <p:cNvPr id="186" name="Group 185"/>
          <p:cNvGrpSpPr/>
          <p:nvPr/>
        </p:nvGrpSpPr>
        <p:grpSpPr>
          <a:xfrm>
            <a:off x="5715000" y="2819400"/>
            <a:ext cx="2508015" cy="573086"/>
            <a:chOff x="5715000" y="3505200"/>
            <a:chExt cx="2508015" cy="573086"/>
          </a:xfrm>
        </p:grpSpPr>
        <p:sp>
          <p:nvSpPr>
            <p:cNvPr id="147" name="Rounded Rectangle 146"/>
            <p:cNvSpPr/>
            <p:nvPr/>
          </p:nvSpPr>
          <p:spPr>
            <a:xfrm>
              <a:off x="5715000" y="3505200"/>
              <a:ext cx="2508015" cy="57229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7086600" y="3581400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ounded Rectangle 151"/>
            <p:cNvSpPr/>
            <p:nvPr/>
          </p:nvSpPr>
          <p:spPr>
            <a:xfrm>
              <a:off x="7696200" y="3581400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ounded Rectangle 152"/>
            <p:cNvSpPr/>
            <p:nvPr/>
          </p:nvSpPr>
          <p:spPr>
            <a:xfrm>
              <a:off x="7315200" y="3581400"/>
              <a:ext cx="36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7940101" y="3581400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0" name="Straight Connector 159"/>
            <p:cNvCxnSpPr>
              <a:stCxn id="147" idx="0"/>
              <a:endCxn id="147" idx="2"/>
            </p:cNvCxnSpPr>
            <p:nvPr/>
          </p:nvCxnSpPr>
          <p:spPr>
            <a:xfrm rot="16200000" flipH="1">
              <a:off x="6682861" y="3791346"/>
              <a:ext cx="572293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Group 186"/>
          <p:cNvGrpSpPr/>
          <p:nvPr/>
        </p:nvGrpSpPr>
        <p:grpSpPr>
          <a:xfrm>
            <a:off x="5715000" y="3475140"/>
            <a:ext cx="2508015" cy="578880"/>
            <a:chOff x="5772099" y="4761706"/>
            <a:chExt cx="2508015" cy="578880"/>
          </a:xfrm>
        </p:grpSpPr>
        <p:sp>
          <p:nvSpPr>
            <p:cNvPr id="161" name="Rounded Rectangle 160"/>
            <p:cNvSpPr/>
            <p:nvPr/>
          </p:nvSpPr>
          <p:spPr>
            <a:xfrm>
              <a:off x="5772099" y="4767500"/>
              <a:ext cx="2508015" cy="57229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ounded Rectangle 162"/>
            <p:cNvSpPr/>
            <p:nvPr/>
          </p:nvSpPr>
          <p:spPr>
            <a:xfrm>
              <a:off x="7799202" y="4874298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ounded Rectangle 163"/>
            <p:cNvSpPr/>
            <p:nvPr/>
          </p:nvSpPr>
          <p:spPr>
            <a:xfrm>
              <a:off x="7418202" y="4874298"/>
              <a:ext cx="36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8043103" y="4874298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Connector 169"/>
            <p:cNvCxnSpPr/>
            <p:nvPr/>
          </p:nvCxnSpPr>
          <p:spPr>
            <a:xfrm rot="16200000" flipH="1">
              <a:off x="6037659" y="5053646"/>
              <a:ext cx="572293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Rounded Rectangle 170"/>
            <p:cNvSpPr/>
            <p:nvPr/>
          </p:nvSpPr>
          <p:spPr>
            <a:xfrm>
              <a:off x="5867400" y="4861501"/>
              <a:ext cx="36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2" name="Straight Connector 171"/>
            <p:cNvCxnSpPr/>
            <p:nvPr/>
          </p:nvCxnSpPr>
          <p:spPr>
            <a:xfrm rot="16200000" flipH="1">
              <a:off x="7073857" y="5047059"/>
              <a:ext cx="572293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oup 239"/>
          <p:cNvGrpSpPr/>
          <p:nvPr/>
        </p:nvGrpSpPr>
        <p:grpSpPr>
          <a:xfrm>
            <a:off x="685801" y="4052501"/>
            <a:ext cx="7461014" cy="1586299"/>
            <a:chOff x="685801" y="4052501"/>
            <a:chExt cx="7461014" cy="1586299"/>
          </a:xfrm>
        </p:grpSpPr>
        <p:sp>
          <p:nvSpPr>
            <p:cNvPr id="190" name="Rounded Rectangle 189"/>
            <p:cNvSpPr/>
            <p:nvPr/>
          </p:nvSpPr>
          <p:spPr>
            <a:xfrm>
              <a:off x="5638800" y="4966901"/>
              <a:ext cx="2508015" cy="57229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Rounded Rectangle 193"/>
            <p:cNvSpPr/>
            <p:nvPr/>
          </p:nvSpPr>
          <p:spPr>
            <a:xfrm>
              <a:off x="685801" y="4966901"/>
              <a:ext cx="4952999" cy="57229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95" name="Rounded Rectangle 194"/>
            <p:cNvSpPr/>
            <p:nvPr/>
          </p:nvSpPr>
          <p:spPr>
            <a:xfrm>
              <a:off x="4578585" y="5043101"/>
              <a:ext cx="18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96" name="Rounded Rectangle 195"/>
            <p:cNvSpPr/>
            <p:nvPr/>
          </p:nvSpPr>
          <p:spPr>
            <a:xfrm>
              <a:off x="2348393" y="5043101"/>
              <a:ext cx="45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198" name="Straight Connector 197"/>
            <p:cNvCxnSpPr/>
            <p:nvPr/>
          </p:nvCxnSpPr>
          <p:spPr>
            <a:xfrm flipV="1">
              <a:off x="2174400" y="5495710"/>
              <a:ext cx="2520000" cy="2084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grpSp>
          <p:nvGrpSpPr>
            <p:cNvPr id="233" name="Group 232"/>
            <p:cNvGrpSpPr/>
            <p:nvPr/>
          </p:nvGrpSpPr>
          <p:grpSpPr>
            <a:xfrm>
              <a:off x="3542507" y="5043101"/>
              <a:ext cx="180000" cy="459844"/>
              <a:chOff x="3542507" y="5043101"/>
              <a:chExt cx="180000" cy="459844"/>
            </a:xfrm>
          </p:grpSpPr>
          <p:sp>
            <p:nvSpPr>
              <p:cNvPr id="197" name="Rounded Rectangle 196"/>
              <p:cNvSpPr/>
              <p:nvPr/>
            </p:nvSpPr>
            <p:spPr>
              <a:xfrm>
                <a:off x="3542507" y="5043101"/>
                <a:ext cx="180000" cy="360000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199" name="Straight Connector 198"/>
              <p:cNvCxnSpPr/>
              <p:nvPr/>
            </p:nvCxnSpPr>
            <p:spPr>
              <a:xfrm rot="5400000" flipH="1" flipV="1">
                <a:off x="3587101" y="5456745"/>
                <a:ext cx="90812" cy="1588"/>
              </a:xfrm>
              <a:prstGeom prst="lin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</p:grpSp>
        <p:cxnSp>
          <p:nvCxnSpPr>
            <p:cNvPr id="200" name="Straight Connector 199"/>
            <p:cNvCxnSpPr/>
            <p:nvPr/>
          </p:nvCxnSpPr>
          <p:spPr>
            <a:xfrm rot="5400000" flipH="1" flipV="1">
              <a:off x="4623179" y="5458333"/>
              <a:ext cx="90812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grpSp>
          <p:nvGrpSpPr>
            <p:cNvPr id="201" name="Group 429"/>
            <p:cNvGrpSpPr/>
            <p:nvPr/>
          </p:nvGrpSpPr>
          <p:grpSpPr>
            <a:xfrm>
              <a:off x="3325200" y="5044499"/>
              <a:ext cx="180000" cy="453988"/>
              <a:chOff x="-2053324" y="4311513"/>
              <a:chExt cx="360000" cy="453988"/>
            </a:xfrm>
            <a:solidFill>
              <a:srgbClr val="FFFF00"/>
            </a:solidFill>
          </p:grpSpPr>
          <p:sp>
            <p:nvSpPr>
              <p:cNvPr id="202" name="Rounded Rectangle 201"/>
              <p:cNvSpPr/>
              <p:nvPr/>
            </p:nvSpPr>
            <p:spPr>
              <a:xfrm>
                <a:off x="-2053324" y="4311513"/>
                <a:ext cx="360000" cy="360000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203" name="Straight Connector 202"/>
              <p:cNvCxnSpPr/>
              <p:nvPr/>
            </p:nvCxnSpPr>
            <p:spPr>
              <a:xfrm rot="5400000" flipH="1" flipV="1">
                <a:off x="-1918730" y="4719301"/>
                <a:ext cx="90812" cy="1588"/>
              </a:xfrm>
              <a:prstGeom prst="lin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</p:grpSp>
        <p:sp>
          <p:nvSpPr>
            <p:cNvPr id="210" name="Rounded Rectangle 209"/>
            <p:cNvSpPr/>
            <p:nvPr/>
          </p:nvSpPr>
          <p:spPr>
            <a:xfrm>
              <a:off x="4874286" y="5060992"/>
              <a:ext cx="45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211" name="Rounded Rectangle 210"/>
            <p:cNvSpPr/>
            <p:nvPr/>
          </p:nvSpPr>
          <p:spPr>
            <a:xfrm>
              <a:off x="5383409" y="5064101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212" name="Rounded Rectangle 211"/>
            <p:cNvSpPr/>
            <p:nvPr/>
          </p:nvSpPr>
          <p:spPr>
            <a:xfrm>
              <a:off x="1292261" y="5020978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213" name="Rounded Rectangle 212"/>
            <p:cNvSpPr/>
            <p:nvPr/>
          </p:nvSpPr>
          <p:spPr>
            <a:xfrm>
              <a:off x="1587962" y="5038869"/>
              <a:ext cx="45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215" name="Rounded Rectangle 214"/>
            <p:cNvSpPr/>
            <p:nvPr/>
          </p:nvSpPr>
          <p:spPr>
            <a:xfrm>
              <a:off x="762000" y="5043101"/>
              <a:ext cx="45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219" name="Curved Down Arrow 218"/>
            <p:cNvSpPr/>
            <p:nvPr/>
          </p:nvSpPr>
          <p:spPr>
            <a:xfrm flipH="1">
              <a:off x="3352800" y="4052501"/>
              <a:ext cx="3733800" cy="838200"/>
            </a:xfrm>
            <a:prstGeom prst="curvedDownArrow">
              <a:avLst>
                <a:gd name="adj1" fmla="val 25000"/>
                <a:gd name="adj2" fmla="val 102273"/>
                <a:gd name="adj3" fmla="val 30906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20" name="Group 219"/>
            <p:cNvGrpSpPr/>
            <p:nvPr/>
          </p:nvGrpSpPr>
          <p:grpSpPr>
            <a:xfrm>
              <a:off x="3781630" y="5040303"/>
              <a:ext cx="720000" cy="369897"/>
              <a:chOff x="3400630" y="2819400"/>
              <a:chExt cx="720000" cy="369897"/>
            </a:xfrm>
          </p:grpSpPr>
          <p:sp>
            <p:nvSpPr>
              <p:cNvPr id="221" name="Rounded Rectangle 220"/>
              <p:cNvSpPr/>
              <p:nvPr/>
            </p:nvSpPr>
            <p:spPr>
              <a:xfrm>
                <a:off x="3400630" y="2819400"/>
                <a:ext cx="720000" cy="36000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FF00"/>
                    </a:solidFill>
                  </a:rPr>
                  <a:t>    </a:t>
                </a:r>
                <a:endParaRPr lang="en-US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22" name="TextBox 221"/>
              <p:cNvSpPr txBox="1"/>
              <p:nvPr/>
            </p:nvSpPr>
            <p:spPr>
              <a:xfrm>
                <a:off x="3429000" y="2865297"/>
                <a:ext cx="144000" cy="32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cxnSp>
            <p:nvCxnSpPr>
              <p:cNvPr id="223" name="Straight Connector 222"/>
              <p:cNvCxnSpPr/>
              <p:nvPr/>
            </p:nvCxnSpPr>
            <p:spPr>
              <a:xfrm rot="5400000">
                <a:off x="3402194" y="2999400"/>
                <a:ext cx="360000" cy="0"/>
              </a:xfrm>
              <a:prstGeom prst="line">
                <a:avLst/>
              </a:prstGeom>
              <a:ln>
                <a:solidFill>
                  <a:srgbClr val="2B166E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0" name="Group 229"/>
            <p:cNvGrpSpPr/>
            <p:nvPr/>
          </p:nvGrpSpPr>
          <p:grpSpPr>
            <a:xfrm>
              <a:off x="2097085" y="5036277"/>
              <a:ext cx="180000" cy="448333"/>
              <a:chOff x="2097085" y="5036277"/>
              <a:chExt cx="180000" cy="448333"/>
            </a:xfrm>
          </p:grpSpPr>
          <p:sp>
            <p:nvSpPr>
              <p:cNvPr id="214" name="Rounded Rectangle 213"/>
              <p:cNvSpPr/>
              <p:nvPr/>
            </p:nvSpPr>
            <p:spPr>
              <a:xfrm>
                <a:off x="2097085" y="5036277"/>
                <a:ext cx="180000" cy="360000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228" name="Straight Connector 227"/>
              <p:cNvCxnSpPr/>
              <p:nvPr/>
            </p:nvCxnSpPr>
            <p:spPr>
              <a:xfrm rot="5400000" flipH="1" flipV="1">
                <a:off x="2134891" y="5438410"/>
                <a:ext cx="90812" cy="1588"/>
              </a:xfrm>
              <a:prstGeom prst="lin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</p:grpSp>
        <p:sp>
          <p:nvSpPr>
            <p:cNvPr id="231" name="Rounded Rectangle 230"/>
            <p:cNvSpPr/>
            <p:nvPr/>
          </p:nvSpPr>
          <p:spPr>
            <a:xfrm>
              <a:off x="3322503" y="5044499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232" name="Rounded Rectangle 231"/>
            <p:cNvSpPr/>
            <p:nvPr/>
          </p:nvSpPr>
          <p:spPr>
            <a:xfrm>
              <a:off x="3553800" y="5044499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grpSp>
          <p:nvGrpSpPr>
            <p:cNvPr id="235" name="Group 234"/>
            <p:cNvGrpSpPr/>
            <p:nvPr/>
          </p:nvGrpSpPr>
          <p:grpSpPr>
            <a:xfrm>
              <a:off x="2871002" y="5038905"/>
              <a:ext cx="360000" cy="599895"/>
              <a:chOff x="3400630" y="2819400"/>
              <a:chExt cx="720000" cy="599895"/>
            </a:xfrm>
          </p:grpSpPr>
          <p:sp>
            <p:nvSpPr>
              <p:cNvPr id="236" name="Rounded Rectangle 235"/>
              <p:cNvSpPr/>
              <p:nvPr/>
            </p:nvSpPr>
            <p:spPr>
              <a:xfrm>
                <a:off x="3400630" y="2819400"/>
                <a:ext cx="720000" cy="36000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FF00"/>
                    </a:solidFill>
                  </a:rPr>
                  <a:t>    </a:t>
                </a:r>
                <a:endParaRPr lang="en-US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7" name="TextBox 236"/>
              <p:cNvSpPr txBox="1"/>
              <p:nvPr/>
            </p:nvSpPr>
            <p:spPr>
              <a:xfrm>
                <a:off x="3429000" y="2865297"/>
                <a:ext cx="144000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/>
                  <a:t>2</a:t>
                </a:r>
                <a:endParaRPr lang="en-US" dirty="0"/>
              </a:p>
            </p:txBody>
          </p:sp>
          <p:cxnSp>
            <p:nvCxnSpPr>
              <p:cNvPr id="238" name="Straight Connector 237"/>
              <p:cNvCxnSpPr/>
              <p:nvPr/>
            </p:nvCxnSpPr>
            <p:spPr>
              <a:xfrm rot="5400000">
                <a:off x="3525430" y="2999400"/>
                <a:ext cx="360000" cy="0"/>
              </a:xfrm>
              <a:prstGeom prst="line">
                <a:avLst/>
              </a:prstGeom>
              <a:ln>
                <a:solidFill>
                  <a:srgbClr val="2B166E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2" name="Content Placeholder 2"/>
          <p:cNvSpPr txBox="1">
            <a:spLocks/>
          </p:cNvSpPr>
          <p:nvPr/>
        </p:nvSpPr>
        <p:spPr bwMode="auto">
          <a:xfrm>
            <a:off x="1062576" y="6096000"/>
            <a:ext cx="792902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v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8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Will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FF008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maximum </a:t>
            </a:r>
            <a:r>
              <a:rPr lang="en-US" sz="2800" b="1" kern="0" dirty="0" smtClean="0">
                <a:solidFill>
                  <a:srgbClr val="FF0080"/>
                </a:solidFill>
                <a:latin typeface="Comic Sans MS"/>
                <a:cs typeface="Comic Sans MS"/>
              </a:rPr>
              <a:t>pause time increase?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0080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</p:txBody>
      </p:sp>
      <p:sp>
        <p:nvSpPr>
          <p:cNvPr id="243" name="Content Placeholder 2"/>
          <p:cNvSpPr txBox="1">
            <a:spLocks/>
          </p:cNvSpPr>
          <p:nvPr/>
        </p:nvSpPr>
        <p:spPr bwMode="auto">
          <a:xfrm>
            <a:off x="1066800" y="5669398"/>
            <a:ext cx="792902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v"/>
              <a:tabLst/>
              <a:defRPr/>
            </a:pPr>
            <a:r>
              <a:rPr lang="en-US" sz="2800" b="1" kern="0" dirty="0" smtClean="0">
                <a:solidFill>
                  <a:srgbClr val="FF0080"/>
                </a:solidFill>
                <a:latin typeface="Comic Sans MS"/>
                <a:cs typeface="Comic Sans MS"/>
              </a:rPr>
              <a:t>Is this understanding correct?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0080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45" grpId="0" build="p"/>
      <p:bldP spid="242" grpId="0" build="p"/>
      <p:bldP spid="2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 Buffering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6A2E-BDB3-F645-81C3-F3BAC7159EB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762001" y="3159587"/>
            <a:ext cx="7696199" cy="57229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810789" y="3235787"/>
            <a:ext cx="279692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45413" y="3235787"/>
            <a:ext cx="699231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200883" y="3235787"/>
            <a:ext cx="279692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075055" y="3688396"/>
            <a:ext cx="3915693" cy="2084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5295323" y="3648991"/>
            <a:ext cx="90812" cy="246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6905229" y="3650579"/>
            <a:ext cx="90812" cy="246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grpSp>
        <p:nvGrpSpPr>
          <p:cNvPr id="12" name="Group 429"/>
          <p:cNvGrpSpPr/>
          <p:nvPr/>
        </p:nvGrpSpPr>
        <p:grpSpPr>
          <a:xfrm>
            <a:off x="4863221" y="3235787"/>
            <a:ext cx="279692" cy="453988"/>
            <a:chOff x="-2053324" y="4311513"/>
            <a:chExt cx="360000" cy="453988"/>
          </a:xfrm>
          <a:solidFill>
            <a:srgbClr val="FFFF00"/>
          </a:solidFill>
        </p:grpSpPr>
        <p:sp>
          <p:nvSpPr>
            <p:cNvPr id="13" name="Rounded Rectangle 12"/>
            <p:cNvSpPr/>
            <p:nvPr/>
          </p:nvSpPr>
          <p:spPr>
            <a:xfrm>
              <a:off x="-2053324" y="4311513"/>
              <a:ext cx="36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5400000" flipH="1" flipV="1">
              <a:off x="-1918730" y="4719301"/>
              <a:ext cx="90812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15" name="Group 428"/>
          <p:cNvGrpSpPr/>
          <p:nvPr/>
        </p:nvGrpSpPr>
        <p:grpSpPr>
          <a:xfrm>
            <a:off x="4150365" y="3235787"/>
            <a:ext cx="559385" cy="459844"/>
            <a:chOff x="-2301362" y="4311513"/>
            <a:chExt cx="180000" cy="459844"/>
          </a:xfrm>
          <a:solidFill>
            <a:srgbClr val="FFFF00"/>
          </a:solidFill>
        </p:grpSpPr>
        <p:sp>
          <p:nvSpPr>
            <p:cNvPr id="16" name="Rounded Rectangle 15"/>
            <p:cNvSpPr/>
            <p:nvPr/>
          </p:nvSpPr>
          <p:spPr>
            <a:xfrm>
              <a:off x="-2301362" y="4311513"/>
              <a:ext cx="18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17" name="Straight Connector 16"/>
            <p:cNvCxnSpPr>
              <a:endCxn id="16" idx="2"/>
            </p:cNvCxnSpPr>
            <p:nvPr/>
          </p:nvCxnSpPr>
          <p:spPr>
            <a:xfrm rot="5400000" flipH="1" flipV="1">
              <a:off x="-2264431" y="4720641"/>
              <a:ext cx="99844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18" name="Group 430"/>
          <p:cNvGrpSpPr/>
          <p:nvPr/>
        </p:nvGrpSpPr>
        <p:grpSpPr>
          <a:xfrm>
            <a:off x="5586296" y="3238963"/>
            <a:ext cx="1118769" cy="458256"/>
            <a:chOff x="-1377248" y="4314689"/>
            <a:chExt cx="720000" cy="458256"/>
          </a:xfrm>
          <a:solidFill>
            <a:srgbClr val="FFFF00"/>
          </a:solidFill>
        </p:grpSpPr>
        <p:sp>
          <p:nvSpPr>
            <p:cNvPr id="19" name="Rounded Rectangle 18"/>
            <p:cNvSpPr/>
            <p:nvPr/>
          </p:nvSpPr>
          <p:spPr>
            <a:xfrm>
              <a:off x="-1377248" y="4314689"/>
              <a:ext cx="72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rot="5400000" flipH="1" flipV="1">
              <a:off x="-1062654" y="4726745"/>
              <a:ext cx="90812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sp>
        <p:nvSpPr>
          <p:cNvPr id="21" name="Rounded Rectangle 20"/>
          <p:cNvSpPr/>
          <p:nvPr/>
        </p:nvSpPr>
        <p:spPr>
          <a:xfrm>
            <a:off x="7162800" y="3253678"/>
            <a:ext cx="699231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924800" y="3256787"/>
            <a:ext cx="467998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665601" y="3244262"/>
            <a:ext cx="467998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196369" y="3244377"/>
            <a:ext cx="699231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954919" y="3228963"/>
            <a:ext cx="279692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880403" y="3235787"/>
            <a:ext cx="699231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rot="5400000" flipH="1" flipV="1">
            <a:off x="3038812" y="3630656"/>
            <a:ext cx="90812" cy="246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sp>
        <p:nvSpPr>
          <p:cNvPr id="37" name="Rounded Rectangle 36"/>
          <p:cNvSpPr/>
          <p:nvPr/>
        </p:nvSpPr>
        <p:spPr>
          <a:xfrm>
            <a:off x="3720369" y="2120248"/>
            <a:ext cx="1537431" cy="600032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Stacks Registers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8483479" y="3161507"/>
            <a:ext cx="889122" cy="57229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-127122" y="3152583"/>
            <a:ext cx="889122" cy="57229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-76200" y="273681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Boot Image &amp; Immortal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5" name="Curved Connector 44"/>
          <p:cNvCxnSpPr>
            <a:stCxn id="39" idx="2"/>
          </p:cNvCxnSpPr>
          <p:nvPr/>
        </p:nvCxnSpPr>
        <p:spPr>
          <a:xfrm rot="5400000" flipH="1" flipV="1">
            <a:off x="1048213" y="2873488"/>
            <a:ext cx="120614" cy="1582162"/>
          </a:xfrm>
          <a:prstGeom prst="curvedConnector3">
            <a:avLst>
              <a:gd name="adj1" fmla="val -189530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883798" y="3234779"/>
            <a:ext cx="503713" cy="360000"/>
            <a:chOff x="1752600" y="5126695"/>
            <a:chExt cx="503713" cy="360000"/>
          </a:xfrm>
        </p:grpSpPr>
        <p:sp>
          <p:nvSpPr>
            <p:cNvPr id="49" name="TextBox 48"/>
            <p:cNvSpPr txBox="1"/>
            <p:nvPr/>
          </p:nvSpPr>
          <p:spPr>
            <a:xfrm>
              <a:off x="1752600" y="5181600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51513" y="5166596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err="1"/>
                <a:t>a</a:t>
              </a:r>
              <a:endParaRPr lang="en-US" dirty="0"/>
            </a:p>
          </p:txBody>
        </p:sp>
        <p:cxnSp>
          <p:nvCxnSpPr>
            <p:cNvPr id="67" name="Straight Connector 66"/>
            <p:cNvCxnSpPr/>
            <p:nvPr/>
          </p:nvCxnSpPr>
          <p:spPr>
            <a:xfrm rot="5400000">
              <a:off x="1729542" y="5302152"/>
              <a:ext cx="360000" cy="9085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2210105" y="3249783"/>
            <a:ext cx="503713" cy="360000"/>
            <a:chOff x="1752600" y="5126695"/>
            <a:chExt cx="503713" cy="360000"/>
          </a:xfrm>
        </p:grpSpPr>
        <p:sp>
          <p:nvSpPr>
            <p:cNvPr id="72" name="TextBox 71"/>
            <p:cNvSpPr txBox="1"/>
            <p:nvPr/>
          </p:nvSpPr>
          <p:spPr>
            <a:xfrm>
              <a:off x="1752600" y="5181600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951513" y="5166596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err="1"/>
                <a:t>c</a:t>
              </a:r>
              <a:endParaRPr lang="en-US" dirty="0"/>
            </a:p>
          </p:txBody>
        </p:sp>
        <p:cxnSp>
          <p:nvCxnSpPr>
            <p:cNvPr id="74" name="Straight Connector 73"/>
            <p:cNvCxnSpPr/>
            <p:nvPr/>
          </p:nvCxnSpPr>
          <p:spPr>
            <a:xfrm rot="5400000">
              <a:off x="1729542" y="5302152"/>
              <a:ext cx="360000" cy="9085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7162800" y="3244377"/>
            <a:ext cx="503713" cy="360000"/>
            <a:chOff x="1752600" y="5126695"/>
            <a:chExt cx="503713" cy="360000"/>
          </a:xfrm>
        </p:grpSpPr>
        <p:sp>
          <p:nvSpPr>
            <p:cNvPr id="76" name="TextBox 75"/>
            <p:cNvSpPr txBox="1"/>
            <p:nvPr/>
          </p:nvSpPr>
          <p:spPr>
            <a:xfrm>
              <a:off x="1752600" y="5181600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951513" y="5166596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err="1"/>
                <a:t>e</a:t>
              </a:r>
              <a:endParaRPr lang="en-US" dirty="0"/>
            </a:p>
          </p:txBody>
        </p:sp>
        <p:cxnSp>
          <p:nvCxnSpPr>
            <p:cNvPr id="78" name="Straight Connector 77"/>
            <p:cNvCxnSpPr/>
            <p:nvPr/>
          </p:nvCxnSpPr>
          <p:spPr>
            <a:xfrm rot="5400000">
              <a:off x="1729542" y="5302152"/>
              <a:ext cx="360000" cy="9085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3382487" y="3244082"/>
            <a:ext cx="503713" cy="360000"/>
            <a:chOff x="1752600" y="5126695"/>
            <a:chExt cx="503713" cy="360000"/>
          </a:xfrm>
        </p:grpSpPr>
        <p:sp>
          <p:nvSpPr>
            <p:cNvPr id="80" name="TextBox 79"/>
            <p:cNvSpPr txBox="1"/>
            <p:nvPr/>
          </p:nvSpPr>
          <p:spPr>
            <a:xfrm>
              <a:off x="1752600" y="5181600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951513" y="5166596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err="1"/>
                <a:t>d</a:t>
              </a:r>
              <a:endParaRPr lang="en-US" dirty="0"/>
            </a:p>
          </p:txBody>
        </p:sp>
        <p:cxnSp>
          <p:nvCxnSpPr>
            <p:cNvPr id="82" name="Straight Connector 81"/>
            <p:cNvCxnSpPr/>
            <p:nvPr/>
          </p:nvCxnSpPr>
          <p:spPr>
            <a:xfrm rot="5400000">
              <a:off x="1729542" y="5302152"/>
              <a:ext cx="360000" cy="9085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7924800" y="3250078"/>
            <a:ext cx="503713" cy="360000"/>
            <a:chOff x="1752600" y="5126695"/>
            <a:chExt cx="503713" cy="360000"/>
          </a:xfrm>
        </p:grpSpPr>
        <p:sp>
          <p:nvSpPr>
            <p:cNvPr id="84" name="TextBox 83"/>
            <p:cNvSpPr txBox="1"/>
            <p:nvPr/>
          </p:nvSpPr>
          <p:spPr>
            <a:xfrm>
              <a:off x="1752600" y="5181600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951513" y="5166596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err="1"/>
                <a:t>f</a:t>
              </a:r>
              <a:endParaRPr lang="en-US" dirty="0"/>
            </a:p>
          </p:txBody>
        </p:sp>
        <p:cxnSp>
          <p:nvCxnSpPr>
            <p:cNvPr id="86" name="Straight Connector 85"/>
            <p:cNvCxnSpPr/>
            <p:nvPr/>
          </p:nvCxnSpPr>
          <p:spPr>
            <a:xfrm rot="5400000">
              <a:off x="1729542" y="5302152"/>
              <a:ext cx="360000" cy="9085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1669277" y="3249783"/>
            <a:ext cx="503713" cy="360000"/>
            <a:chOff x="1752600" y="5126695"/>
            <a:chExt cx="503713" cy="360000"/>
          </a:xfrm>
        </p:grpSpPr>
        <p:sp>
          <p:nvSpPr>
            <p:cNvPr id="96" name="TextBox 95"/>
            <p:cNvSpPr txBox="1"/>
            <p:nvPr/>
          </p:nvSpPr>
          <p:spPr>
            <a:xfrm>
              <a:off x="1752600" y="5181600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951513" y="5166596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err="1" smtClean="0"/>
                <a:t>b</a:t>
              </a:r>
              <a:endParaRPr lang="en-US" dirty="0"/>
            </a:p>
          </p:txBody>
        </p:sp>
        <p:cxnSp>
          <p:nvCxnSpPr>
            <p:cNvPr id="98" name="Straight Connector 97"/>
            <p:cNvCxnSpPr/>
            <p:nvPr/>
          </p:nvCxnSpPr>
          <p:spPr>
            <a:xfrm rot="5400000">
              <a:off x="1729542" y="5302152"/>
              <a:ext cx="360000" cy="9085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Curved Connector 101"/>
          <p:cNvCxnSpPr>
            <a:stCxn id="37" idx="2"/>
          </p:cNvCxnSpPr>
          <p:nvPr/>
        </p:nvCxnSpPr>
        <p:spPr>
          <a:xfrm rot="5400000">
            <a:off x="2601799" y="1348500"/>
            <a:ext cx="515507" cy="3259066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Curved Connector 105"/>
          <p:cNvCxnSpPr/>
          <p:nvPr/>
        </p:nvCxnSpPr>
        <p:spPr>
          <a:xfrm rot="16200000" flipH="1">
            <a:off x="2462524" y="2363282"/>
            <a:ext cx="1588" cy="246501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urved Connector 109"/>
          <p:cNvCxnSpPr/>
          <p:nvPr/>
        </p:nvCxnSpPr>
        <p:spPr>
          <a:xfrm rot="16200000" flipH="1">
            <a:off x="4362272" y="463533"/>
            <a:ext cx="17891" cy="6282397"/>
          </a:xfrm>
          <a:prstGeom prst="curvedConnector3">
            <a:avLst>
              <a:gd name="adj1" fmla="val 3173557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Curved Connector 117"/>
          <p:cNvCxnSpPr>
            <a:endCxn id="121" idx="2"/>
          </p:cNvCxnSpPr>
          <p:nvPr/>
        </p:nvCxnSpPr>
        <p:spPr>
          <a:xfrm>
            <a:off x="8108455" y="3598187"/>
            <a:ext cx="564545" cy="21194"/>
          </a:xfrm>
          <a:prstGeom prst="curvedConnector4">
            <a:avLst>
              <a:gd name="adj1" fmla="val 42029"/>
              <a:gd name="adj2" fmla="val 1178607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Rounded Rectangle 120"/>
          <p:cNvSpPr/>
          <p:nvPr/>
        </p:nvSpPr>
        <p:spPr>
          <a:xfrm>
            <a:off x="8583000" y="3259381"/>
            <a:ext cx="18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Curved Connector 117"/>
          <p:cNvCxnSpPr/>
          <p:nvPr/>
        </p:nvCxnSpPr>
        <p:spPr>
          <a:xfrm rot="16200000" flipV="1">
            <a:off x="5418619" y="432484"/>
            <a:ext cx="295" cy="5714695"/>
          </a:xfrm>
          <a:prstGeom prst="curvedConnector3">
            <a:avLst>
              <a:gd name="adj1" fmla="val 119081695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Curved Connector 117"/>
          <p:cNvCxnSpPr/>
          <p:nvPr/>
        </p:nvCxnSpPr>
        <p:spPr>
          <a:xfrm rot="16200000" flipH="1">
            <a:off x="5346187" y="804174"/>
            <a:ext cx="12410" cy="5612815"/>
          </a:xfrm>
          <a:prstGeom prst="curvedConnector3">
            <a:avLst>
              <a:gd name="adj1" fmla="val 8476116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Content Placeholder 2"/>
          <p:cNvSpPr txBox="1">
            <a:spLocks/>
          </p:cNvSpPr>
          <p:nvPr/>
        </p:nvSpPr>
        <p:spPr bwMode="auto">
          <a:xfrm>
            <a:off x="685800" y="10668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v"/>
              <a:tabLst/>
              <a:defRPr/>
            </a:pPr>
            <a:r>
              <a:rPr lang="en-US" sz="2800" b="1" kern="0" noProof="0" dirty="0" smtClean="0">
                <a:latin typeface="Comic Sans MS"/>
                <a:cs typeface="Comic Sans MS"/>
              </a:rPr>
              <a:t>Situation: tracking RC is expensive 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</p:txBody>
      </p:sp>
      <p:grpSp>
        <p:nvGrpSpPr>
          <p:cNvPr id="161" name="Group 160"/>
          <p:cNvGrpSpPr/>
          <p:nvPr/>
        </p:nvGrpSpPr>
        <p:grpSpPr>
          <a:xfrm>
            <a:off x="2362200" y="4895839"/>
            <a:ext cx="4419600" cy="1047761"/>
            <a:chOff x="2362200" y="4895839"/>
            <a:chExt cx="4419600" cy="1047761"/>
          </a:xfrm>
        </p:grpSpPr>
        <p:sp>
          <p:nvSpPr>
            <p:cNvPr id="138" name="Rectangle 1056"/>
            <p:cNvSpPr>
              <a:spLocks noChangeArrowheads="1"/>
            </p:cNvSpPr>
            <p:nvPr/>
          </p:nvSpPr>
          <p:spPr bwMode="auto">
            <a:xfrm>
              <a:off x="2362200" y="4895839"/>
              <a:ext cx="2209800" cy="10477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139" name="Rectangle 1057"/>
            <p:cNvSpPr>
              <a:spLocks noChangeArrowheads="1"/>
            </p:cNvSpPr>
            <p:nvPr/>
          </p:nvSpPr>
          <p:spPr bwMode="auto">
            <a:xfrm>
              <a:off x="2514600" y="5410201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140" name="Rectangle 1058"/>
            <p:cNvSpPr>
              <a:spLocks noChangeArrowheads="1"/>
            </p:cNvSpPr>
            <p:nvPr/>
          </p:nvSpPr>
          <p:spPr bwMode="auto">
            <a:xfrm>
              <a:off x="2895600" y="5410201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141" name="Rectangle 1059"/>
            <p:cNvSpPr>
              <a:spLocks noChangeArrowheads="1"/>
            </p:cNvSpPr>
            <p:nvPr/>
          </p:nvSpPr>
          <p:spPr bwMode="auto">
            <a:xfrm>
              <a:off x="3276600" y="5410201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142" name="Rectangle 1060"/>
            <p:cNvSpPr>
              <a:spLocks noChangeArrowheads="1"/>
            </p:cNvSpPr>
            <p:nvPr/>
          </p:nvSpPr>
          <p:spPr bwMode="auto">
            <a:xfrm>
              <a:off x="3657600" y="5410201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143" name="Rectangle 1061"/>
            <p:cNvSpPr>
              <a:spLocks noChangeArrowheads="1"/>
            </p:cNvSpPr>
            <p:nvPr/>
          </p:nvSpPr>
          <p:spPr bwMode="auto">
            <a:xfrm>
              <a:off x="4038600" y="5410201"/>
              <a:ext cx="3810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144" name="Text Box 1062"/>
            <p:cNvSpPr txBox="1">
              <a:spLocks noChangeArrowheads="1"/>
            </p:cNvSpPr>
            <p:nvPr/>
          </p:nvSpPr>
          <p:spPr bwMode="auto">
            <a:xfrm>
              <a:off x="2498725" y="4968299"/>
              <a:ext cx="1172116" cy="3693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solidFill>
                    <a:srgbClr val="14179C"/>
                  </a:solidFill>
                </a:rPr>
                <a:t>Inc </a:t>
              </a:r>
              <a:r>
                <a:rPr lang="en-US" dirty="0">
                  <a:solidFill>
                    <a:srgbClr val="14179C"/>
                  </a:solidFill>
                </a:rPr>
                <a:t>Buffer</a:t>
              </a:r>
            </a:p>
          </p:txBody>
        </p:sp>
        <p:sp>
          <p:nvSpPr>
            <p:cNvPr id="145" name="Rectangle 1167"/>
            <p:cNvSpPr>
              <a:spLocks noChangeArrowheads="1"/>
            </p:cNvSpPr>
            <p:nvPr/>
          </p:nvSpPr>
          <p:spPr bwMode="auto">
            <a:xfrm>
              <a:off x="4800600" y="4911139"/>
              <a:ext cx="1981200" cy="10324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146" name="Text Box 1168"/>
            <p:cNvSpPr txBox="1">
              <a:spLocks noChangeArrowheads="1"/>
            </p:cNvSpPr>
            <p:nvPr/>
          </p:nvSpPr>
          <p:spPr bwMode="auto">
            <a:xfrm>
              <a:off x="4876800" y="4994417"/>
              <a:ext cx="1274708" cy="3693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solidFill>
                    <a:srgbClr val="14179C"/>
                  </a:solidFill>
                </a:rPr>
                <a:t>Dec </a:t>
              </a:r>
              <a:r>
                <a:rPr lang="en-US" dirty="0">
                  <a:solidFill>
                    <a:srgbClr val="14179C"/>
                  </a:solidFill>
                </a:rPr>
                <a:t>Buffer</a:t>
              </a:r>
            </a:p>
          </p:txBody>
        </p:sp>
        <p:grpSp>
          <p:nvGrpSpPr>
            <p:cNvPr id="147" name="Group 1209"/>
            <p:cNvGrpSpPr>
              <a:grpSpLocks/>
            </p:cNvGrpSpPr>
            <p:nvPr/>
          </p:nvGrpSpPr>
          <p:grpSpPr bwMode="auto">
            <a:xfrm>
              <a:off x="6096000" y="5410201"/>
              <a:ext cx="573088" cy="381000"/>
              <a:chOff x="4399" y="2405"/>
              <a:chExt cx="361" cy="240"/>
            </a:xfrm>
            <a:solidFill>
              <a:srgbClr val="FFFFFF"/>
            </a:solidFill>
          </p:grpSpPr>
          <p:sp>
            <p:nvSpPr>
              <p:cNvPr id="148" name="Rectangle 1210"/>
              <p:cNvSpPr>
                <a:spLocks noChangeArrowheads="1"/>
              </p:cNvSpPr>
              <p:nvPr/>
            </p:nvSpPr>
            <p:spPr bwMode="auto">
              <a:xfrm>
                <a:off x="4399" y="2405"/>
                <a:ext cx="184" cy="24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14179C"/>
                  </a:solidFill>
                </a:endParaRPr>
              </a:p>
            </p:txBody>
          </p:sp>
          <p:sp>
            <p:nvSpPr>
              <p:cNvPr id="149" name="Rectangle 1211"/>
              <p:cNvSpPr>
                <a:spLocks noChangeArrowheads="1"/>
              </p:cNvSpPr>
              <p:nvPr/>
            </p:nvSpPr>
            <p:spPr bwMode="auto">
              <a:xfrm>
                <a:off x="4576" y="2405"/>
                <a:ext cx="184" cy="24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14179C"/>
                  </a:solidFill>
                </a:endParaRPr>
              </a:p>
            </p:txBody>
          </p:sp>
        </p:grpSp>
        <p:grpSp>
          <p:nvGrpSpPr>
            <p:cNvPr id="150" name="Group 1215"/>
            <p:cNvGrpSpPr>
              <a:grpSpLocks/>
            </p:cNvGrpSpPr>
            <p:nvPr/>
          </p:nvGrpSpPr>
          <p:grpSpPr bwMode="auto">
            <a:xfrm>
              <a:off x="4953000" y="5410201"/>
              <a:ext cx="1143000" cy="381000"/>
              <a:chOff x="4752" y="2400"/>
              <a:chExt cx="720" cy="240"/>
            </a:xfrm>
            <a:solidFill>
              <a:srgbClr val="FFFFFF"/>
            </a:solidFill>
          </p:grpSpPr>
          <p:grpSp>
            <p:nvGrpSpPr>
              <p:cNvPr id="151" name="Group 1216"/>
              <p:cNvGrpSpPr>
                <a:grpSpLocks/>
              </p:cNvGrpSpPr>
              <p:nvPr/>
            </p:nvGrpSpPr>
            <p:grpSpPr bwMode="auto">
              <a:xfrm>
                <a:off x="4752" y="2400"/>
                <a:ext cx="361" cy="240"/>
                <a:chOff x="4399" y="2405"/>
                <a:chExt cx="361" cy="240"/>
              </a:xfrm>
              <a:grpFill/>
            </p:grpSpPr>
            <p:sp>
              <p:nvSpPr>
                <p:cNvPr id="155" name="Rectangle 1217"/>
                <p:cNvSpPr>
                  <a:spLocks noChangeArrowheads="1"/>
                </p:cNvSpPr>
                <p:nvPr/>
              </p:nvSpPr>
              <p:spPr bwMode="auto">
                <a:xfrm>
                  <a:off x="4399" y="2405"/>
                  <a:ext cx="184" cy="24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14179C"/>
                    </a:solidFill>
                  </a:endParaRPr>
                </a:p>
              </p:txBody>
            </p:sp>
            <p:sp>
              <p:nvSpPr>
                <p:cNvPr id="156" name="Rectangle 1218"/>
                <p:cNvSpPr>
                  <a:spLocks noChangeArrowheads="1"/>
                </p:cNvSpPr>
                <p:nvPr/>
              </p:nvSpPr>
              <p:spPr bwMode="auto">
                <a:xfrm>
                  <a:off x="4576" y="2405"/>
                  <a:ext cx="184" cy="24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14179C"/>
                    </a:solidFill>
                  </a:endParaRPr>
                </a:p>
              </p:txBody>
            </p:sp>
          </p:grpSp>
          <p:grpSp>
            <p:nvGrpSpPr>
              <p:cNvPr id="152" name="Group 1219"/>
              <p:cNvGrpSpPr>
                <a:grpSpLocks/>
              </p:cNvGrpSpPr>
              <p:nvPr/>
            </p:nvGrpSpPr>
            <p:grpSpPr bwMode="auto">
              <a:xfrm>
                <a:off x="5111" y="2400"/>
                <a:ext cx="361" cy="240"/>
                <a:chOff x="4399" y="2405"/>
                <a:chExt cx="361" cy="240"/>
              </a:xfrm>
              <a:grpFill/>
            </p:grpSpPr>
            <p:sp>
              <p:nvSpPr>
                <p:cNvPr id="153" name="Rectangle 1220"/>
                <p:cNvSpPr>
                  <a:spLocks noChangeArrowheads="1"/>
                </p:cNvSpPr>
                <p:nvPr/>
              </p:nvSpPr>
              <p:spPr bwMode="auto">
                <a:xfrm>
                  <a:off x="4399" y="2405"/>
                  <a:ext cx="184" cy="24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14179C"/>
                    </a:solidFill>
                  </a:endParaRPr>
                </a:p>
              </p:txBody>
            </p:sp>
            <p:sp>
              <p:nvSpPr>
                <p:cNvPr id="154" name="Rectangle 1221"/>
                <p:cNvSpPr>
                  <a:spLocks noChangeArrowheads="1"/>
                </p:cNvSpPr>
                <p:nvPr/>
              </p:nvSpPr>
              <p:spPr bwMode="auto">
                <a:xfrm>
                  <a:off x="4576" y="2405"/>
                  <a:ext cx="184" cy="24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14179C"/>
                    </a:solidFill>
                  </a:endParaRPr>
                </a:p>
              </p:txBody>
            </p:sp>
          </p:grpSp>
        </p:grpSp>
        <p:sp>
          <p:nvSpPr>
            <p:cNvPr id="157" name="Rectangle 1227"/>
            <p:cNvSpPr>
              <a:spLocks noChangeArrowheads="1"/>
            </p:cNvSpPr>
            <p:nvPr/>
          </p:nvSpPr>
          <p:spPr bwMode="auto">
            <a:xfrm>
              <a:off x="5508625" y="5410201"/>
              <a:ext cx="2921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158" name="Rectangle 1228"/>
            <p:cNvSpPr>
              <a:spLocks noChangeArrowheads="1"/>
            </p:cNvSpPr>
            <p:nvPr/>
          </p:nvSpPr>
          <p:spPr bwMode="auto">
            <a:xfrm>
              <a:off x="6097588" y="5410201"/>
              <a:ext cx="2921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159" name="Rectangle 1322"/>
            <p:cNvSpPr>
              <a:spLocks noChangeArrowheads="1"/>
            </p:cNvSpPr>
            <p:nvPr/>
          </p:nvSpPr>
          <p:spPr bwMode="auto">
            <a:xfrm>
              <a:off x="6097588" y="5410201"/>
              <a:ext cx="2921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160" name="Rectangle 1338"/>
            <p:cNvSpPr>
              <a:spLocks noChangeArrowheads="1"/>
            </p:cNvSpPr>
            <p:nvPr/>
          </p:nvSpPr>
          <p:spPr bwMode="auto">
            <a:xfrm>
              <a:off x="5508625" y="5410201"/>
              <a:ext cx="2921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</p:grpSp>
      <p:sp>
        <p:nvSpPr>
          <p:cNvPr id="163" name="TextBox 162"/>
          <p:cNvSpPr txBox="1"/>
          <p:nvPr/>
        </p:nvSpPr>
        <p:spPr>
          <a:xfrm>
            <a:off x="4953000" y="5373469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171" name="Curved Connector 170"/>
          <p:cNvCxnSpPr>
            <a:stCxn id="23" idx="0"/>
            <a:endCxn id="73" idx="0"/>
          </p:cNvCxnSpPr>
          <p:nvPr/>
        </p:nvCxnSpPr>
        <p:spPr>
          <a:xfrm rot="16200000" flipH="1">
            <a:off x="2207798" y="2936064"/>
            <a:ext cx="45422" cy="661818"/>
          </a:xfrm>
          <a:prstGeom prst="curvedConnector3">
            <a:avLst>
              <a:gd name="adj1" fmla="val -503280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2560503" y="541049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</a:t>
            </a:r>
            <a:endParaRPr lang="en-US" dirty="0"/>
          </a:p>
        </p:txBody>
      </p:sp>
      <p:grpSp>
        <p:nvGrpSpPr>
          <p:cNvPr id="246" name="Group 245"/>
          <p:cNvGrpSpPr/>
          <p:nvPr/>
        </p:nvGrpSpPr>
        <p:grpSpPr>
          <a:xfrm>
            <a:off x="2209800" y="3261301"/>
            <a:ext cx="503713" cy="360000"/>
            <a:chOff x="1752600" y="5126695"/>
            <a:chExt cx="503713" cy="360000"/>
          </a:xfrm>
          <a:solidFill>
            <a:srgbClr val="FFFFFF"/>
          </a:solidFill>
        </p:grpSpPr>
        <p:sp>
          <p:nvSpPr>
            <p:cNvPr id="247" name="TextBox 246"/>
            <p:cNvSpPr txBox="1"/>
            <p:nvPr/>
          </p:nvSpPr>
          <p:spPr>
            <a:xfrm>
              <a:off x="1752600" y="5181600"/>
              <a:ext cx="304800" cy="276999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/>
                <a:t>2</a:t>
              </a:r>
              <a:endParaRPr lang="en-US" dirty="0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1951513" y="5166596"/>
              <a:ext cx="304800" cy="276999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err="1"/>
                <a:t>c</a:t>
              </a:r>
              <a:endParaRPr lang="en-US" dirty="0"/>
            </a:p>
          </p:txBody>
        </p:sp>
        <p:cxnSp>
          <p:nvCxnSpPr>
            <p:cNvPr id="249" name="Straight Connector 248"/>
            <p:cNvCxnSpPr/>
            <p:nvPr/>
          </p:nvCxnSpPr>
          <p:spPr>
            <a:xfrm rot="5400000">
              <a:off x="1729542" y="5302152"/>
              <a:ext cx="360000" cy="9085"/>
            </a:xfrm>
            <a:prstGeom prst="line">
              <a:avLst/>
            </a:prstGeom>
            <a:grpFill/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0" name="Group 249"/>
          <p:cNvGrpSpPr/>
          <p:nvPr/>
        </p:nvGrpSpPr>
        <p:grpSpPr>
          <a:xfrm>
            <a:off x="882883" y="3236699"/>
            <a:ext cx="503713" cy="360000"/>
            <a:chOff x="1752600" y="5126695"/>
            <a:chExt cx="503713" cy="360000"/>
          </a:xfrm>
          <a:solidFill>
            <a:srgbClr val="FFFFFF"/>
          </a:solidFill>
        </p:grpSpPr>
        <p:sp>
          <p:nvSpPr>
            <p:cNvPr id="251" name="TextBox 250"/>
            <p:cNvSpPr txBox="1"/>
            <p:nvPr/>
          </p:nvSpPr>
          <p:spPr>
            <a:xfrm>
              <a:off x="1752600" y="5181600"/>
              <a:ext cx="304800" cy="276999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/>
                <a:t>0</a:t>
              </a:r>
              <a:endParaRPr lang="en-US" dirty="0"/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1951513" y="5166596"/>
              <a:ext cx="304800" cy="276999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err="1"/>
                <a:t>a</a:t>
              </a:r>
              <a:endParaRPr lang="en-US" dirty="0"/>
            </a:p>
          </p:txBody>
        </p:sp>
        <p:cxnSp>
          <p:nvCxnSpPr>
            <p:cNvPr id="253" name="Straight Connector 252"/>
            <p:cNvCxnSpPr/>
            <p:nvPr/>
          </p:nvCxnSpPr>
          <p:spPr>
            <a:xfrm rot="5400000">
              <a:off x="1729542" y="5302152"/>
              <a:ext cx="360000" cy="9085"/>
            </a:xfrm>
            <a:prstGeom prst="line">
              <a:avLst/>
            </a:prstGeom>
            <a:grpFill/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build="p"/>
      <p:bldP spid="163" grpId="0"/>
      <p:bldP spid="163" grpId="1"/>
      <p:bldP spid="175" grpId="0"/>
      <p:bldP spid="17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6A2E-BDB3-F645-81C3-F3BAC7159EB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819752" y="2473787"/>
            <a:ext cx="2743199" cy="57229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72151" y="2558462"/>
            <a:ext cx="467998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05551" y="2543163"/>
            <a:ext cx="360000" cy="360000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78251" y="2475707"/>
            <a:ext cx="2260949" cy="57229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930629" y="2466783"/>
            <a:ext cx="889122" cy="57229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81551" y="205101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Boot Image &amp; Immortal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4" name="Curved Connector 13"/>
          <p:cNvCxnSpPr>
            <a:stCxn id="12" idx="2"/>
            <a:endCxn id="9" idx="2"/>
          </p:cNvCxnSpPr>
          <p:nvPr/>
        </p:nvCxnSpPr>
        <p:spPr>
          <a:xfrm rot="5400000" flipH="1" flipV="1">
            <a:off x="3730363" y="2563289"/>
            <a:ext cx="120614" cy="830960"/>
          </a:xfrm>
          <a:prstGeom prst="curvedConnector3">
            <a:avLst>
              <a:gd name="adj1" fmla="val -189530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3975827" y="2563983"/>
            <a:ext cx="503713" cy="360000"/>
            <a:chOff x="1752600" y="5126695"/>
            <a:chExt cx="503713" cy="360000"/>
          </a:xfrm>
        </p:grpSpPr>
        <p:sp>
          <p:nvSpPr>
            <p:cNvPr id="16" name="TextBox 15"/>
            <p:cNvSpPr txBox="1"/>
            <p:nvPr/>
          </p:nvSpPr>
          <p:spPr>
            <a:xfrm>
              <a:off x="1752600" y="5181600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51513" y="5166596"/>
              <a:ext cx="3048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err="1" smtClean="0"/>
                <a:t>b</a:t>
              </a:r>
              <a:endParaRPr lang="en-US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1729542" y="5302152"/>
              <a:ext cx="360000" cy="9085"/>
            </a:xfrm>
            <a:prstGeom prst="line">
              <a:avLst/>
            </a:prstGeom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ounded Rectangle 19"/>
          <p:cNvSpPr/>
          <p:nvPr/>
        </p:nvSpPr>
        <p:spPr>
          <a:xfrm>
            <a:off x="4922172" y="2554112"/>
            <a:ext cx="279692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grpSp>
        <p:nvGrpSpPr>
          <p:cNvPr id="22" name="Group 430"/>
          <p:cNvGrpSpPr/>
          <p:nvPr/>
        </p:nvGrpSpPr>
        <p:grpSpPr>
          <a:xfrm>
            <a:off x="5370498" y="2533075"/>
            <a:ext cx="420927" cy="458256"/>
            <a:chOff x="-1377248" y="4314689"/>
            <a:chExt cx="720000" cy="458256"/>
          </a:xfrm>
          <a:solidFill>
            <a:srgbClr val="FFFF00"/>
          </a:solidFill>
        </p:grpSpPr>
        <p:sp>
          <p:nvSpPr>
            <p:cNvPr id="23" name="Rounded Rectangle 22"/>
            <p:cNvSpPr/>
            <p:nvPr/>
          </p:nvSpPr>
          <p:spPr>
            <a:xfrm>
              <a:off x="-1377248" y="4314689"/>
              <a:ext cx="72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5400000" flipH="1" flipV="1">
              <a:off x="-1062654" y="4726745"/>
              <a:ext cx="90812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cxnSp>
        <p:nvCxnSpPr>
          <p:cNvPr id="25" name="Straight Connector 24"/>
          <p:cNvCxnSpPr/>
          <p:nvPr/>
        </p:nvCxnSpPr>
        <p:spPr>
          <a:xfrm flipV="1">
            <a:off x="5028974" y="2971800"/>
            <a:ext cx="1332000" cy="2084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sp>
        <p:nvSpPr>
          <p:cNvPr id="26" name="Rounded Rectangle 25"/>
          <p:cNvSpPr/>
          <p:nvPr/>
        </p:nvSpPr>
        <p:spPr>
          <a:xfrm>
            <a:off x="6300124" y="1517615"/>
            <a:ext cx="1537431" cy="600032"/>
          </a:xfrm>
          <a:prstGeom prst="round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Stacks Registers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Curved Connector 26"/>
          <p:cNvCxnSpPr>
            <a:stCxn id="26" idx="2"/>
          </p:cNvCxnSpPr>
          <p:nvPr/>
        </p:nvCxnSpPr>
        <p:spPr>
          <a:xfrm rot="5400000">
            <a:off x="6787157" y="2247082"/>
            <a:ext cx="411119" cy="15224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4522731" y="2539716"/>
            <a:ext cx="296947" cy="386482"/>
            <a:chOff x="4465503" y="3602400"/>
            <a:chExt cx="384366" cy="360000"/>
          </a:xfrm>
        </p:grpSpPr>
        <p:sp>
          <p:nvSpPr>
            <p:cNvPr id="29" name="TextBox 28"/>
            <p:cNvSpPr txBox="1"/>
            <p:nvPr/>
          </p:nvSpPr>
          <p:spPr>
            <a:xfrm>
              <a:off x="4465503" y="3657305"/>
              <a:ext cx="196054" cy="258019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53815" y="3642301"/>
              <a:ext cx="196054" cy="258019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err="1"/>
                <a:t>c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 rot="5400000">
              <a:off x="4446885" y="3779478"/>
              <a:ext cx="360000" cy="5844"/>
            </a:xfrm>
            <a:prstGeom prst="line">
              <a:avLst/>
            </a:prstGeom>
            <a:solidFill>
              <a:srgbClr val="FFFFFF"/>
            </a:solidFill>
            <a:ln>
              <a:solidFill>
                <a:srgbClr val="2B166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703051" y="2523895"/>
            <a:ext cx="982103" cy="425366"/>
            <a:chOff x="4504297" y="1966196"/>
            <a:chExt cx="413924" cy="364170"/>
          </a:xfrm>
        </p:grpSpPr>
        <p:sp>
          <p:nvSpPr>
            <p:cNvPr id="33" name="Rounded Rectangle 32"/>
            <p:cNvSpPr/>
            <p:nvPr/>
          </p:nvSpPr>
          <p:spPr>
            <a:xfrm>
              <a:off x="4504297" y="1970366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d</a:t>
              </a:r>
              <a:endParaRPr lang="en-US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4738221" y="1966196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e</a:t>
              </a:r>
              <a:endParaRPr lang="en-US" dirty="0"/>
            </a:p>
          </p:txBody>
        </p:sp>
      </p:grpSp>
      <p:cxnSp>
        <p:nvCxnSpPr>
          <p:cNvPr id="36" name="Curved Connector 117"/>
          <p:cNvCxnSpPr>
            <a:endCxn id="40" idx="2"/>
          </p:cNvCxnSpPr>
          <p:nvPr/>
        </p:nvCxnSpPr>
        <p:spPr>
          <a:xfrm>
            <a:off x="4327141" y="2880882"/>
            <a:ext cx="3656251" cy="52699"/>
          </a:xfrm>
          <a:prstGeom prst="curvedConnector4">
            <a:avLst>
              <a:gd name="adj1" fmla="val 1048"/>
              <a:gd name="adj2" fmla="val 678943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117"/>
          <p:cNvCxnSpPr/>
          <p:nvPr/>
        </p:nvCxnSpPr>
        <p:spPr>
          <a:xfrm flipV="1">
            <a:off x="7130131" y="2734143"/>
            <a:ext cx="127943" cy="487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7769852" y="2508215"/>
            <a:ext cx="982103" cy="425366"/>
            <a:chOff x="4504297" y="1966196"/>
            <a:chExt cx="413924" cy="364170"/>
          </a:xfrm>
        </p:grpSpPr>
        <p:sp>
          <p:nvSpPr>
            <p:cNvPr id="40" name="Rounded Rectangle 39"/>
            <p:cNvSpPr/>
            <p:nvPr/>
          </p:nvSpPr>
          <p:spPr>
            <a:xfrm>
              <a:off x="4504297" y="1970366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f</a:t>
              </a:r>
              <a:endParaRPr lang="en-US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738221" y="1966196"/>
              <a:ext cx="18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g</a:t>
              </a:r>
              <a:endParaRPr lang="en-US" dirty="0"/>
            </a:p>
          </p:txBody>
        </p:sp>
      </p:grp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533400" y="10668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v"/>
              <a:tabLst/>
              <a:defRPr/>
            </a:pPr>
            <a:r>
              <a:rPr lang="en-US" sz="2800" b="1" kern="0" dirty="0" smtClean="0">
                <a:latin typeface="Comic Sans MS"/>
                <a:cs typeface="Comic Sans MS"/>
              </a:rPr>
              <a:t>When doing nursery collection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</p:txBody>
      </p:sp>
      <p:cxnSp>
        <p:nvCxnSpPr>
          <p:cNvPr id="53" name="Curved Connector 117"/>
          <p:cNvCxnSpPr/>
          <p:nvPr/>
        </p:nvCxnSpPr>
        <p:spPr>
          <a:xfrm flipV="1">
            <a:off x="8177857" y="2743200"/>
            <a:ext cx="127943" cy="487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7" name="Group 430"/>
          <p:cNvGrpSpPr/>
          <p:nvPr/>
        </p:nvGrpSpPr>
        <p:grpSpPr>
          <a:xfrm>
            <a:off x="6248400" y="2528548"/>
            <a:ext cx="244432" cy="458256"/>
            <a:chOff x="-1377248" y="4314689"/>
            <a:chExt cx="720000" cy="458256"/>
          </a:xfrm>
          <a:solidFill>
            <a:srgbClr val="FFFF00"/>
          </a:solidFill>
        </p:grpSpPr>
        <p:sp>
          <p:nvSpPr>
            <p:cNvPr id="88" name="Rounded Rectangle 87"/>
            <p:cNvSpPr/>
            <p:nvPr/>
          </p:nvSpPr>
          <p:spPr>
            <a:xfrm>
              <a:off x="-1377248" y="4314689"/>
              <a:ext cx="72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 rot="5400000" flipH="1" flipV="1">
              <a:off x="-1062654" y="4726745"/>
              <a:ext cx="90812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90" name="Group 430"/>
          <p:cNvGrpSpPr/>
          <p:nvPr/>
        </p:nvGrpSpPr>
        <p:grpSpPr>
          <a:xfrm>
            <a:off x="5867400" y="2528548"/>
            <a:ext cx="329330" cy="458256"/>
            <a:chOff x="-1377248" y="4314689"/>
            <a:chExt cx="720000" cy="458256"/>
          </a:xfrm>
          <a:solidFill>
            <a:srgbClr val="FFFF00"/>
          </a:solidFill>
        </p:grpSpPr>
        <p:sp>
          <p:nvSpPr>
            <p:cNvPr id="91" name="Rounded Rectangle 90"/>
            <p:cNvSpPr/>
            <p:nvPr/>
          </p:nvSpPr>
          <p:spPr>
            <a:xfrm>
              <a:off x="-1377248" y="4314689"/>
              <a:ext cx="720000" cy="3600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>
            <a:xfrm rot="5400000" flipH="1" flipV="1">
              <a:off x="-1062654" y="4726745"/>
              <a:ext cx="90812" cy="158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160" name="Group 159"/>
          <p:cNvGrpSpPr/>
          <p:nvPr/>
        </p:nvGrpSpPr>
        <p:grpSpPr>
          <a:xfrm>
            <a:off x="609600" y="3346415"/>
            <a:ext cx="8270771" cy="1530385"/>
            <a:chOff x="609600" y="3346415"/>
            <a:chExt cx="8270771" cy="1530385"/>
          </a:xfrm>
        </p:grpSpPr>
        <p:cxnSp>
          <p:nvCxnSpPr>
            <p:cNvPr id="21" name="Straight Connector 20"/>
            <p:cNvCxnSpPr/>
            <p:nvPr/>
          </p:nvCxnSpPr>
          <p:spPr>
            <a:xfrm rot="5400000" flipH="1" flipV="1">
              <a:off x="6521556" y="4616859"/>
              <a:ext cx="90812" cy="2468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55" name="Rounded Rectangle 54"/>
            <p:cNvSpPr/>
            <p:nvPr/>
          </p:nvSpPr>
          <p:spPr>
            <a:xfrm>
              <a:off x="3860923" y="4302587"/>
              <a:ext cx="2743199" cy="57229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4013322" y="4387262"/>
              <a:ext cx="467998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546722" y="4371963"/>
              <a:ext cx="36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6619422" y="4304507"/>
              <a:ext cx="2260949" cy="57229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971800" y="4295583"/>
              <a:ext cx="889122" cy="57229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022722" y="387981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Boot Image &amp; Immortal</a:t>
              </a:r>
              <a:endParaRPr lang="en-US" sz="1200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1" name="Curved Connector 60"/>
            <p:cNvCxnSpPr>
              <a:stCxn id="59" idx="2"/>
              <a:endCxn id="56" idx="2"/>
            </p:cNvCxnSpPr>
            <p:nvPr/>
          </p:nvCxnSpPr>
          <p:spPr>
            <a:xfrm rot="5400000" flipH="1" flipV="1">
              <a:off x="3771534" y="4392089"/>
              <a:ext cx="120614" cy="830960"/>
            </a:xfrm>
            <a:prstGeom prst="curvedConnector3">
              <a:avLst>
                <a:gd name="adj1" fmla="val -189530"/>
              </a:avLst>
            </a:prstGeom>
            <a:ln>
              <a:solidFill>
                <a:schemeClr val="tx1"/>
              </a:solidFill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/>
            <p:cNvGrpSpPr/>
            <p:nvPr/>
          </p:nvGrpSpPr>
          <p:grpSpPr>
            <a:xfrm>
              <a:off x="4016998" y="4392783"/>
              <a:ext cx="503713" cy="360000"/>
              <a:chOff x="1752600" y="5126695"/>
              <a:chExt cx="503713" cy="360000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1752600" y="5181600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951513" y="5166596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err="1" smtClean="0"/>
                  <a:t>b</a:t>
                </a:r>
                <a:endParaRPr lang="en-US" dirty="0"/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 rot="5400000">
                <a:off x="1729542" y="5302152"/>
                <a:ext cx="360000" cy="9085"/>
              </a:xfrm>
              <a:prstGeom prst="line">
                <a:avLst/>
              </a:prstGeom>
              <a:ln>
                <a:solidFill>
                  <a:srgbClr val="2B166E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Rounded Rectangle 71"/>
            <p:cNvSpPr/>
            <p:nvPr/>
          </p:nvSpPr>
          <p:spPr>
            <a:xfrm>
              <a:off x="6341295" y="3346415"/>
              <a:ext cx="1537431" cy="600032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Stacks Registers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73" name="Curved Connector 72"/>
            <p:cNvCxnSpPr>
              <a:stCxn id="72" idx="2"/>
              <a:endCxn id="106" idx="0"/>
            </p:cNvCxnSpPr>
            <p:nvPr/>
          </p:nvCxnSpPr>
          <p:spPr>
            <a:xfrm rot="5400000">
              <a:off x="5933023" y="3207629"/>
              <a:ext cx="438171" cy="1915807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" name="Group 73"/>
            <p:cNvGrpSpPr/>
            <p:nvPr/>
          </p:nvGrpSpPr>
          <p:grpSpPr>
            <a:xfrm>
              <a:off x="4563902" y="4368516"/>
              <a:ext cx="296947" cy="386482"/>
              <a:chOff x="4465503" y="3602400"/>
              <a:chExt cx="384366" cy="360000"/>
            </a:xfrm>
          </p:grpSpPr>
          <p:sp>
            <p:nvSpPr>
              <p:cNvPr id="75" name="TextBox 74"/>
              <p:cNvSpPr txBox="1"/>
              <p:nvPr/>
            </p:nvSpPr>
            <p:spPr>
              <a:xfrm>
                <a:off x="4465503" y="3657305"/>
                <a:ext cx="196054" cy="258019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4653815" y="3642301"/>
                <a:ext cx="196054" cy="258019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err="1"/>
                  <a:t>c</a:t>
                </a:r>
                <a:endParaRPr lang="en-US" dirty="0"/>
              </a:p>
            </p:txBody>
          </p:sp>
          <p:cxnSp>
            <p:nvCxnSpPr>
              <p:cNvPr id="77" name="Straight Connector 76"/>
              <p:cNvCxnSpPr/>
              <p:nvPr/>
            </p:nvCxnSpPr>
            <p:spPr>
              <a:xfrm rot="5400000">
                <a:off x="4446885" y="3779478"/>
                <a:ext cx="360000" cy="5844"/>
              </a:xfrm>
              <a:prstGeom prst="line">
                <a:avLst/>
              </a:prstGeom>
              <a:solidFill>
                <a:srgbClr val="FFFFFF"/>
              </a:solidFill>
              <a:ln>
                <a:solidFill>
                  <a:srgbClr val="2B166E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Curved Connector 117"/>
            <p:cNvCxnSpPr>
              <a:endCxn id="124" idx="2"/>
            </p:cNvCxnSpPr>
            <p:nvPr/>
          </p:nvCxnSpPr>
          <p:spPr>
            <a:xfrm>
              <a:off x="4368312" y="4709682"/>
              <a:ext cx="1617884" cy="34641"/>
            </a:xfrm>
            <a:prstGeom prst="curvedConnector4">
              <a:avLst>
                <a:gd name="adj1" fmla="val 2826"/>
                <a:gd name="adj2" fmla="val 1157403"/>
              </a:avLst>
            </a:prstGeom>
            <a:ln>
              <a:solidFill>
                <a:schemeClr val="tx1"/>
              </a:solidFill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Rounded Rectangle 105"/>
            <p:cNvSpPr/>
            <p:nvPr/>
          </p:nvSpPr>
          <p:spPr>
            <a:xfrm>
              <a:off x="5014204" y="4384618"/>
              <a:ext cx="36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5031384" y="4381171"/>
              <a:ext cx="296947" cy="386482"/>
              <a:chOff x="4465503" y="3602400"/>
              <a:chExt cx="384366" cy="360000"/>
            </a:xfrm>
          </p:grpSpPr>
          <p:sp>
            <p:nvSpPr>
              <p:cNvPr id="109" name="TextBox 108"/>
              <p:cNvSpPr txBox="1"/>
              <p:nvPr/>
            </p:nvSpPr>
            <p:spPr>
              <a:xfrm>
                <a:off x="4465503" y="3657305"/>
                <a:ext cx="196054" cy="258019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4653815" y="3642301"/>
                <a:ext cx="196054" cy="258019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err="1" smtClean="0"/>
                  <a:t>d</a:t>
                </a:r>
                <a:endParaRPr lang="en-US" dirty="0"/>
              </a:p>
            </p:txBody>
          </p:sp>
          <p:cxnSp>
            <p:nvCxnSpPr>
              <p:cNvPr id="111" name="Straight Connector 110"/>
              <p:cNvCxnSpPr/>
              <p:nvPr/>
            </p:nvCxnSpPr>
            <p:spPr>
              <a:xfrm rot="5400000">
                <a:off x="4446885" y="3779478"/>
                <a:ext cx="360000" cy="5844"/>
              </a:xfrm>
              <a:prstGeom prst="line">
                <a:avLst/>
              </a:prstGeom>
              <a:solidFill>
                <a:srgbClr val="FFFFFF"/>
              </a:solidFill>
              <a:ln>
                <a:solidFill>
                  <a:srgbClr val="2B166E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" name="Rounded Rectangle 111"/>
            <p:cNvSpPr/>
            <p:nvPr/>
          </p:nvSpPr>
          <p:spPr>
            <a:xfrm>
              <a:off x="5410200" y="4392744"/>
              <a:ext cx="36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5427380" y="4389297"/>
              <a:ext cx="296947" cy="386482"/>
              <a:chOff x="4465503" y="3602400"/>
              <a:chExt cx="384366" cy="360000"/>
            </a:xfrm>
          </p:grpSpPr>
          <p:sp>
            <p:nvSpPr>
              <p:cNvPr id="115" name="TextBox 114"/>
              <p:cNvSpPr txBox="1"/>
              <p:nvPr/>
            </p:nvSpPr>
            <p:spPr>
              <a:xfrm>
                <a:off x="4465503" y="3657305"/>
                <a:ext cx="196054" cy="258019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4653815" y="3642301"/>
                <a:ext cx="196054" cy="258019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err="1" smtClean="0"/>
                  <a:t>e</a:t>
                </a:r>
                <a:endParaRPr lang="en-US" dirty="0"/>
              </a:p>
            </p:txBody>
          </p:sp>
          <p:cxnSp>
            <p:nvCxnSpPr>
              <p:cNvPr id="117" name="Straight Connector 116"/>
              <p:cNvCxnSpPr/>
              <p:nvPr/>
            </p:nvCxnSpPr>
            <p:spPr>
              <a:xfrm rot="5400000">
                <a:off x="4446885" y="3779478"/>
                <a:ext cx="360000" cy="5844"/>
              </a:xfrm>
              <a:prstGeom prst="line">
                <a:avLst/>
              </a:prstGeom>
              <a:solidFill>
                <a:srgbClr val="FFFFFF"/>
              </a:solidFill>
              <a:ln>
                <a:solidFill>
                  <a:srgbClr val="2B166E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8" name="Rounded Rectangle 117"/>
            <p:cNvSpPr/>
            <p:nvPr/>
          </p:nvSpPr>
          <p:spPr>
            <a:xfrm>
              <a:off x="6187196" y="4369319"/>
              <a:ext cx="36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6204376" y="4365872"/>
              <a:ext cx="296947" cy="386482"/>
              <a:chOff x="4465503" y="3602400"/>
              <a:chExt cx="384366" cy="360000"/>
            </a:xfrm>
          </p:grpSpPr>
          <p:sp>
            <p:nvSpPr>
              <p:cNvPr id="121" name="TextBox 120"/>
              <p:cNvSpPr txBox="1"/>
              <p:nvPr/>
            </p:nvSpPr>
            <p:spPr>
              <a:xfrm>
                <a:off x="4465503" y="3657305"/>
                <a:ext cx="196054" cy="258019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653815" y="3642301"/>
                <a:ext cx="196054" cy="258019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err="1" smtClean="0"/>
                  <a:t>g</a:t>
                </a:r>
                <a:endParaRPr lang="en-US" dirty="0"/>
              </a:p>
            </p:txBody>
          </p:sp>
          <p:cxnSp>
            <p:nvCxnSpPr>
              <p:cNvPr id="123" name="Straight Connector 122"/>
              <p:cNvCxnSpPr/>
              <p:nvPr/>
            </p:nvCxnSpPr>
            <p:spPr>
              <a:xfrm rot="5400000">
                <a:off x="4446885" y="3779478"/>
                <a:ext cx="360000" cy="5844"/>
              </a:xfrm>
              <a:prstGeom prst="line">
                <a:avLst/>
              </a:prstGeom>
              <a:solidFill>
                <a:srgbClr val="FFFFFF"/>
              </a:solidFill>
              <a:ln>
                <a:solidFill>
                  <a:srgbClr val="2B166E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4" name="Rounded Rectangle 123"/>
            <p:cNvSpPr/>
            <p:nvPr/>
          </p:nvSpPr>
          <p:spPr>
            <a:xfrm>
              <a:off x="5806196" y="4384323"/>
              <a:ext cx="360000" cy="360000"/>
            </a:xfrm>
            <a:prstGeom prst="roundRect">
              <a:avLst/>
            </a:prstGeom>
            <a:solidFill>
              <a:srgbClr val="FFFFFF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grpSp>
          <p:nvGrpSpPr>
            <p:cNvPr id="126" name="Group 125"/>
            <p:cNvGrpSpPr/>
            <p:nvPr/>
          </p:nvGrpSpPr>
          <p:grpSpPr>
            <a:xfrm>
              <a:off x="5823376" y="4380876"/>
              <a:ext cx="296947" cy="386482"/>
              <a:chOff x="4465503" y="3602400"/>
              <a:chExt cx="384366" cy="360000"/>
            </a:xfrm>
          </p:grpSpPr>
          <p:sp>
            <p:nvSpPr>
              <p:cNvPr id="127" name="TextBox 126"/>
              <p:cNvSpPr txBox="1"/>
              <p:nvPr/>
            </p:nvSpPr>
            <p:spPr>
              <a:xfrm>
                <a:off x="4465503" y="3657305"/>
                <a:ext cx="196054" cy="258019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653815" y="3642301"/>
                <a:ext cx="196054" cy="258019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err="1" smtClean="0"/>
                  <a:t>f</a:t>
                </a:r>
                <a:endParaRPr lang="en-US" dirty="0"/>
              </a:p>
            </p:txBody>
          </p:sp>
          <p:cxnSp>
            <p:nvCxnSpPr>
              <p:cNvPr id="129" name="Straight Connector 128"/>
              <p:cNvCxnSpPr/>
              <p:nvPr/>
            </p:nvCxnSpPr>
            <p:spPr>
              <a:xfrm rot="5400000">
                <a:off x="4446885" y="3779478"/>
                <a:ext cx="360000" cy="5844"/>
              </a:xfrm>
              <a:prstGeom prst="line">
                <a:avLst/>
              </a:prstGeom>
              <a:solidFill>
                <a:srgbClr val="FFFFFF"/>
              </a:solidFill>
              <a:ln>
                <a:solidFill>
                  <a:srgbClr val="2B166E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1" name="Curved Connector 130"/>
            <p:cNvCxnSpPr>
              <a:stCxn id="106" idx="2"/>
            </p:cNvCxnSpPr>
            <p:nvPr/>
          </p:nvCxnSpPr>
          <p:spPr>
            <a:xfrm rot="5400000" flipH="1" flipV="1">
              <a:off x="5402773" y="4515831"/>
              <a:ext cx="20218" cy="437356"/>
            </a:xfrm>
            <a:prstGeom prst="curvedConnector4">
              <a:avLst>
                <a:gd name="adj1" fmla="val -1130676"/>
                <a:gd name="adj2" fmla="val 70578"/>
              </a:avLst>
            </a:prstGeom>
            <a:ln>
              <a:solidFill>
                <a:schemeClr val="tx1"/>
              </a:solidFill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urved Connector 130"/>
            <p:cNvCxnSpPr/>
            <p:nvPr/>
          </p:nvCxnSpPr>
          <p:spPr>
            <a:xfrm rot="5400000" flipH="1" flipV="1">
              <a:off x="6263514" y="4515831"/>
              <a:ext cx="20218" cy="437356"/>
            </a:xfrm>
            <a:prstGeom prst="curvedConnector4">
              <a:avLst>
                <a:gd name="adj1" fmla="val -1130676"/>
                <a:gd name="adj2" fmla="val 70578"/>
              </a:avLst>
            </a:prstGeom>
            <a:ln>
              <a:solidFill>
                <a:schemeClr val="tx1"/>
              </a:solidFill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Rectangle 1167"/>
            <p:cNvSpPr>
              <a:spLocks noChangeArrowheads="1"/>
            </p:cNvSpPr>
            <p:nvPr/>
          </p:nvSpPr>
          <p:spPr bwMode="auto">
            <a:xfrm>
              <a:off x="609600" y="3844339"/>
              <a:ext cx="1981200" cy="10324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139" name="Text Box 1168"/>
            <p:cNvSpPr txBox="1">
              <a:spLocks noChangeArrowheads="1"/>
            </p:cNvSpPr>
            <p:nvPr/>
          </p:nvSpPr>
          <p:spPr bwMode="auto">
            <a:xfrm>
              <a:off x="609600" y="3946657"/>
              <a:ext cx="1172116" cy="3693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solidFill>
                    <a:srgbClr val="14179C"/>
                  </a:solidFill>
                </a:rPr>
                <a:t>Inc </a:t>
              </a:r>
              <a:r>
                <a:rPr lang="en-US" dirty="0">
                  <a:solidFill>
                    <a:srgbClr val="14179C"/>
                  </a:solidFill>
                </a:rPr>
                <a:t>Buffer</a:t>
              </a:r>
            </a:p>
          </p:txBody>
        </p:sp>
        <p:grpSp>
          <p:nvGrpSpPr>
            <p:cNvPr id="140" name="Group 1209"/>
            <p:cNvGrpSpPr>
              <a:grpSpLocks/>
            </p:cNvGrpSpPr>
            <p:nvPr/>
          </p:nvGrpSpPr>
          <p:grpSpPr bwMode="auto">
            <a:xfrm>
              <a:off x="1828800" y="4362441"/>
              <a:ext cx="573088" cy="381000"/>
              <a:chOff x="4399" y="2405"/>
              <a:chExt cx="361" cy="240"/>
            </a:xfrm>
            <a:solidFill>
              <a:srgbClr val="FFFFFF"/>
            </a:solidFill>
          </p:grpSpPr>
          <p:sp>
            <p:nvSpPr>
              <p:cNvPr id="141" name="Rectangle 1210"/>
              <p:cNvSpPr>
                <a:spLocks noChangeArrowheads="1"/>
              </p:cNvSpPr>
              <p:nvPr/>
            </p:nvSpPr>
            <p:spPr bwMode="auto">
              <a:xfrm>
                <a:off x="4399" y="2405"/>
                <a:ext cx="184" cy="24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14179C"/>
                  </a:solidFill>
                </a:endParaRPr>
              </a:p>
            </p:txBody>
          </p:sp>
          <p:sp>
            <p:nvSpPr>
              <p:cNvPr id="142" name="Rectangle 1211"/>
              <p:cNvSpPr>
                <a:spLocks noChangeArrowheads="1"/>
              </p:cNvSpPr>
              <p:nvPr/>
            </p:nvSpPr>
            <p:spPr bwMode="auto">
              <a:xfrm>
                <a:off x="4576" y="2405"/>
                <a:ext cx="184" cy="24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14179C"/>
                  </a:solidFill>
                </a:endParaRPr>
              </a:p>
            </p:txBody>
          </p:sp>
        </p:grpSp>
        <p:grpSp>
          <p:nvGrpSpPr>
            <p:cNvPr id="143" name="Group 1215"/>
            <p:cNvGrpSpPr>
              <a:grpSpLocks/>
            </p:cNvGrpSpPr>
            <p:nvPr/>
          </p:nvGrpSpPr>
          <p:grpSpPr bwMode="auto">
            <a:xfrm>
              <a:off x="685807" y="4362441"/>
              <a:ext cx="1143001" cy="381000"/>
              <a:chOff x="4752" y="2400"/>
              <a:chExt cx="720" cy="240"/>
            </a:xfrm>
            <a:solidFill>
              <a:srgbClr val="FFFFFF"/>
            </a:solidFill>
          </p:grpSpPr>
          <p:grpSp>
            <p:nvGrpSpPr>
              <p:cNvPr id="144" name="Group 1216"/>
              <p:cNvGrpSpPr>
                <a:grpSpLocks/>
              </p:cNvGrpSpPr>
              <p:nvPr/>
            </p:nvGrpSpPr>
            <p:grpSpPr bwMode="auto">
              <a:xfrm>
                <a:off x="4752" y="2400"/>
                <a:ext cx="361" cy="240"/>
                <a:chOff x="4399" y="2405"/>
                <a:chExt cx="361" cy="240"/>
              </a:xfrm>
              <a:grpFill/>
            </p:grpSpPr>
            <p:sp>
              <p:nvSpPr>
                <p:cNvPr id="148" name="Rectangle 1217"/>
                <p:cNvSpPr>
                  <a:spLocks noChangeArrowheads="1"/>
                </p:cNvSpPr>
                <p:nvPr/>
              </p:nvSpPr>
              <p:spPr bwMode="auto">
                <a:xfrm>
                  <a:off x="4399" y="2405"/>
                  <a:ext cx="184" cy="24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rgbClr val="14179C"/>
                    </a:solidFill>
                  </a:endParaRPr>
                </a:p>
              </p:txBody>
            </p:sp>
            <p:sp>
              <p:nvSpPr>
                <p:cNvPr id="149" name="Rectangle 1218"/>
                <p:cNvSpPr>
                  <a:spLocks noChangeArrowheads="1"/>
                </p:cNvSpPr>
                <p:nvPr/>
              </p:nvSpPr>
              <p:spPr bwMode="auto">
                <a:xfrm>
                  <a:off x="4576" y="2405"/>
                  <a:ext cx="184" cy="24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 dirty="0" err="1" smtClean="0">
                      <a:solidFill>
                        <a:srgbClr val="14179C"/>
                      </a:solidFill>
                    </a:rPr>
                    <a:t>g</a:t>
                  </a:r>
                  <a:endParaRPr lang="en-US" dirty="0">
                    <a:solidFill>
                      <a:srgbClr val="14179C"/>
                    </a:solidFill>
                  </a:endParaRPr>
                </a:p>
              </p:txBody>
            </p:sp>
          </p:grpSp>
          <p:grpSp>
            <p:nvGrpSpPr>
              <p:cNvPr id="145" name="Group 1219"/>
              <p:cNvGrpSpPr>
                <a:grpSpLocks/>
              </p:cNvGrpSpPr>
              <p:nvPr/>
            </p:nvGrpSpPr>
            <p:grpSpPr bwMode="auto">
              <a:xfrm>
                <a:off x="5111" y="2400"/>
                <a:ext cx="361" cy="240"/>
                <a:chOff x="4399" y="2405"/>
                <a:chExt cx="361" cy="240"/>
              </a:xfrm>
              <a:grpFill/>
            </p:grpSpPr>
            <p:sp>
              <p:nvSpPr>
                <p:cNvPr id="146" name="Rectangle 1220"/>
                <p:cNvSpPr>
                  <a:spLocks noChangeArrowheads="1"/>
                </p:cNvSpPr>
                <p:nvPr/>
              </p:nvSpPr>
              <p:spPr bwMode="auto">
                <a:xfrm>
                  <a:off x="4399" y="2405"/>
                  <a:ext cx="184" cy="24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14179C"/>
                    </a:solidFill>
                  </a:endParaRPr>
                </a:p>
              </p:txBody>
            </p:sp>
            <p:sp>
              <p:nvSpPr>
                <p:cNvPr id="147" name="Rectangle 1221"/>
                <p:cNvSpPr>
                  <a:spLocks noChangeArrowheads="1"/>
                </p:cNvSpPr>
                <p:nvPr/>
              </p:nvSpPr>
              <p:spPr bwMode="auto">
                <a:xfrm>
                  <a:off x="4576" y="2405"/>
                  <a:ext cx="184" cy="240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 dirty="0" err="1">
                      <a:solidFill>
                        <a:srgbClr val="14179C"/>
                      </a:solidFill>
                    </a:rPr>
                    <a:t>e</a:t>
                  </a:r>
                  <a:endParaRPr lang="en-US" dirty="0">
                    <a:solidFill>
                      <a:srgbClr val="14179C"/>
                    </a:solidFill>
                  </a:endParaRPr>
                </a:p>
              </p:txBody>
            </p:sp>
          </p:grpSp>
        </p:grpSp>
        <p:sp>
          <p:nvSpPr>
            <p:cNvPr id="150" name="Rectangle 1227"/>
            <p:cNvSpPr>
              <a:spLocks noChangeArrowheads="1"/>
            </p:cNvSpPr>
            <p:nvPr/>
          </p:nvSpPr>
          <p:spPr bwMode="auto">
            <a:xfrm>
              <a:off x="1241425" y="4362441"/>
              <a:ext cx="2921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151" name="Rectangle 1228"/>
            <p:cNvSpPr>
              <a:spLocks noChangeArrowheads="1"/>
            </p:cNvSpPr>
            <p:nvPr/>
          </p:nvSpPr>
          <p:spPr bwMode="auto">
            <a:xfrm>
              <a:off x="1830388" y="4362441"/>
              <a:ext cx="2921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14179C"/>
                </a:solidFill>
              </a:endParaRPr>
            </a:p>
          </p:txBody>
        </p:sp>
        <p:sp>
          <p:nvSpPr>
            <p:cNvPr id="152" name="Rectangle 1322"/>
            <p:cNvSpPr>
              <a:spLocks noChangeArrowheads="1"/>
            </p:cNvSpPr>
            <p:nvPr/>
          </p:nvSpPr>
          <p:spPr bwMode="auto">
            <a:xfrm>
              <a:off x="1830388" y="4362441"/>
              <a:ext cx="2921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14179C"/>
                </a:solidFill>
              </a:endParaRPr>
            </a:p>
          </p:txBody>
        </p:sp>
        <p:sp>
          <p:nvSpPr>
            <p:cNvPr id="153" name="Rectangle 1338"/>
            <p:cNvSpPr>
              <a:spLocks noChangeArrowheads="1"/>
            </p:cNvSpPr>
            <p:nvPr/>
          </p:nvSpPr>
          <p:spPr bwMode="auto">
            <a:xfrm>
              <a:off x="1241425" y="4362441"/>
              <a:ext cx="2921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err="1" smtClean="0">
                  <a:solidFill>
                    <a:srgbClr val="14179C"/>
                  </a:solidFill>
                </a:rPr>
                <a:t>d</a:t>
              </a:r>
              <a:endParaRPr lang="en-US" dirty="0">
                <a:solidFill>
                  <a:srgbClr val="14179C"/>
                </a:solidFill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670499" y="4332137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f</a:t>
              </a:r>
              <a:endParaRPr lang="en-US" dirty="0"/>
            </a:p>
          </p:txBody>
        </p:sp>
      </p:grpSp>
      <p:cxnSp>
        <p:nvCxnSpPr>
          <p:cNvPr id="156" name="Straight Connector 155"/>
          <p:cNvCxnSpPr/>
          <p:nvPr/>
        </p:nvCxnSpPr>
        <p:spPr>
          <a:xfrm rot="16200000" flipH="1">
            <a:off x="5008952" y="2932545"/>
            <a:ext cx="108000" cy="1869"/>
          </a:xfrm>
          <a:prstGeom prst="line">
            <a:avLst/>
          </a:prstGeom>
          <a:ln>
            <a:solidFill>
              <a:srgbClr val="2B166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Content Placeholder 2"/>
          <p:cNvSpPr txBox="1">
            <a:spLocks/>
          </p:cNvSpPr>
          <p:nvPr/>
        </p:nvSpPr>
        <p:spPr bwMode="auto">
          <a:xfrm>
            <a:off x="838200" y="5486400"/>
            <a:ext cx="792902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v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8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Decrease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FF008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</a:t>
            </a:r>
            <a:r>
              <a:rPr kumimoji="0" lang="en-US" sz="2800" b="1" i="0" u="none" strike="noStrike" kern="0" cap="none" spc="0" normalizeH="0" noProof="0" dirty="0" err="1" smtClean="0">
                <a:ln>
                  <a:noFill/>
                </a:ln>
                <a:solidFill>
                  <a:srgbClr val="FF008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d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FF008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in </a:t>
            </a:r>
            <a:r>
              <a:rPr lang="en-US" sz="2800" b="1" kern="0" dirty="0" smtClean="0">
                <a:solidFill>
                  <a:srgbClr val="FF0080"/>
                </a:solidFill>
                <a:latin typeface="Comic Sans MS"/>
                <a:cs typeface="Comic Sans MS"/>
              </a:rPr>
              <a:t>the next collection to make the increment temporary. Why?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0080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build="p"/>
    </p:bldLst>
  </p:timing>
</p:sld>
</file>

<file path=ppt/theme/theme1.xml><?xml version="1.0" encoding="utf-8"?>
<a:theme xmlns:a="http://schemas.openxmlformats.org/drawingml/2006/main" name="103TGp_natural_diagram_v2">
  <a:themeElements>
    <a:clrScheme name="Default Design 1">
      <a:dk1>
        <a:srgbClr val="14179C"/>
      </a:dk1>
      <a:lt1>
        <a:srgbClr val="FFFFFF"/>
      </a:lt1>
      <a:dk2>
        <a:srgbClr val="0774C5"/>
      </a:dk2>
      <a:lt2>
        <a:srgbClr val="B2B2B2"/>
      </a:lt2>
      <a:accent1>
        <a:srgbClr val="1CAE49"/>
      </a:accent1>
      <a:accent2>
        <a:srgbClr val="E57B1B"/>
      </a:accent2>
      <a:accent3>
        <a:srgbClr val="FFFFFF"/>
      </a:accent3>
      <a:accent4>
        <a:srgbClr val="0F1285"/>
      </a:accent4>
      <a:accent5>
        <a:srgbClr val="ABD3B1"/>
      </a:accent5>
      <a:accent6>
        <a:srgbClr val="CF6F17"/>
      </a:accent6>
      <a:hlink>
        <a:srgbClr val="3366FF"/>
      </a:hlink>
      <a:folHlink>
        <a:srgbClr val="9AC763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14179C"/>
        </a:dk1>
        <a:lt1>
          <a:srgbClr val="FFFFFF"/>
        </a:lt1>
        <a:dk2>
          <a:srgbClr val="0774C5"/>
        </a:dk2>
        <a:lt2>
          <a:srgbClr val="B2B2B2"/>
        </a:lt2>
        <a:accent1>
          <a:srgbClr val="1CAE49"/>
        </a:accent1>
        <a:accent2>
          <a:srgbClr val="E57B1B"/>
        </a:accent2>
        <a:accent3>
          <a:srgbClr val="FFFFFF"/>
        </a:accent3>
        <a:accent4>
          <a:srgbClr val="0F1285"/>
        </a:accent4>
        <a:accent5>
          <a:srgbClr val="ABD3B1"/>
        </a:accent5>
        <a:accent6>
          <a:srgbClr val="CF6F17"/>
        </a:accent6>
        <a:hlink>
          <a:srgbClr val="3366FF"/>
        </a:hlink>
        <a:folHlink>
          <a:srgbClr val="9AC7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8087E"/>
        </a:dk1>
        <a:lt1>
          <a:srgbClr val="FFFFFF"/>
        </a:lt1>
        <a:dk2>
          <a:srgbClr val="5965DB"/>
        </a:dk2>
        <a:lt2>
          <a:srgbClr val="B2B2B2"/>
        </a:lt2>
        <a:accent1>
          <a:srgbClr val="45A0F3"/>
        </a:accent1>
        <a:accent2>
          <a:srgbClr val="32BA9D"/>
        </a:accent2>
        <a:accent3>
          <a:srgbClr val="FFFFFF"/>
        </a:accent3>
        <a:accent4>
          <a:srgbClr val="06066B"/>
        </a:accent4>
        <a:accent5>
          <a:srgbClr val="B0CDF8"/>
        </a:accent5>
        <a:accent6>
          <a:srgbClr val="2CA88E"/>
        </a:accent6>
        <a:hlink>
          <a:srgbClr val="4438DE"/>
        </a:hlink>
        <a:folHlink>
          <a:srgbClr val="55B0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8087E"/>
        </a:dk1>
        <a:lt1>
          <a:srgbClr val="FFFFFF"/>
        </a:lt1>
        <a:dk2>
          <a:srgbClr val="5965DB"/>
        </a:dk2>
        <a:lt2>
          <a:srgbClr val="B2B2B2"/>
        </a:lt2>
        <a:accent1>
          <a:srgbClr val="9970EA"/>
        </a:accent1>
        <a:accent2>
          <a:srgbClr val="32BA9D"/>
        </a:accent2>
        <a:accent3>
          <a:srgbClr val="FFFFFF"/>
        </a:accent3>
        <a:accent4>
          <a:srgbClr val="06066B"/>
        </a:accent4>
        <a:accent5>
          <a:srgbClr val="CABBF3"/>
        </a:accent5>
        <a:accent6>
          <a:srgbClr val="2CA88E"/>
        </a:accent6>
        <a:hlink>
          <a:srgbClr val="4438DE"/>
        </a:hlink>
        <a:folHlink>
          <a:srgbClr val="94AC2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103TGp_natural_diagram_v2.pot</Template>
  <TotalTime>1217</TotalTime>
  <Words>610</Words>
  <Application>Microsoft Macintosh PowerPoint</Application>
  <PresentationFormat>On-screen Show (4:3)</PresentationFormat>
  <Paragraphs>260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Verdana</vt:lpstr>
      <vt:lpstr>Wingdings</vt:lpstr>
      <vt:lpstr>Times New Roman</vt:lpstr>
      <vt:lpstr>103TGp_natural_diagram_v2</vt:lpstr>
      <vt:lpstr>Adobe Photoshop Image</vt:lpstr>
      <vt:lpstr>Fast Garbage Collection without a Long Wait</vt:lpstr>
      <vt:lpstr>Throughput vs. Responsiveness</vt:lpstr>
      <vt:lpstr>Slide 3</vt:lpstr>
      <vt:lpstr>Basic Idea</vt:lpstr>
      <vt:lpstr>Ulterior Reference Counting</vt:lpstr>
      <vt:lpstr>Cycle Detection</vt:lpstr>
      <vt:lpstr>Bounded Nursery</vt:lpstr>
      <vt:lpstr>RC Buffering</vt:lpstr>
      <vt:lpstr>Integration</vt:lpstr>
      <vt:lpstr>Write Barrier</vt:lpstr>
      <vt:lpstr>Pause Time Control</vt:lpstr>
      <vt:lpstr>Discussion</vt:lpstr>
      <vt:lpstr>Slide 13</vt:lpstr>
    </vt:vector>
  </TitlesOfParts>
  <Company>UT－Austin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娜 孟</dc:creator>
  <cp:lastModifiedBy>娜 孟</cp:lastModifiedBy>
  <cp:revision>427</cp:revision>
  <dcterms:created xsi:type="dcterms:W3CDTF">2011-02-13T04:53:28Z</dcterms:created>
  <dcterms:modified xsi:type="dcterms:W3CDTF">2011-02-14T01:11:21Z</dcterms:modified>
</cp:coreProperties>
</file>