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handoutMasters/handoutMaster1.xml" ContentType="application/vnd.openxmlformats-officedocument.presentationml.handoutMaster+xml"/>
  <Override PartName="/ppt/slides/slide27.xml" ContentType="application/vnd.openxmlformats-officedocument.presentationml.slide+xml"/>
  <Override PartName="/ppt/slides/slide20.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slides/slide35.xml" ContentType="application/vnd.openxmlformats-officedocument.presentationml.slide+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25.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notesSlides/notesSlide20.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Default Extension="wmf" ContentType="image/x-wmf"/>
  <Override PartName="/docProps/app.xml" ContentType="application/vnd.openxmlformats-officedocument.extended-properties+xml"/>
  <Override PartName="/ppt/notesSlides/notesSlide4.xml" ContentType="application/vnd.openxmlformats-officedocument.presentationml.notesSlide+xml"/>
  <Override PartName="/ppt/theme/theme3.xml" ContentType="application/vnd.openxmlformats-officedocument.theme+xml"/>
  <Override PartName="/ppt/slides/slide24.xml" ContentType="application/vnd.openxmlformats-officedocument.presentationml.slide+xml"/>
  <Override PartName="/ppt/notesSlides/notesSlide10.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slideLayouts/slideLayout11.xml" ContentType="application/vnd.openxmlformats-officedocument.presentationml.slideLayout+xml"/>
  <Override PartName="/ppt/slides/slide23.xml" ContentType="application/vnd.openxmlformats-officedocument.presentationml.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presentation.xml" ContentType="application/vnd.openxmlformats-officedocument.presentationml.presentation.main+xml"/>
  <Override PartName="/ppt/notesSlides/notesSlide24.xml" ContentType="application/vnd.openxmlformats-officedocument.presentationml.notesSlide+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p:sldMasterIdLst>
    <p:sldMasterId id="2147483776" r:id="rId1"/>
  </p:sldMasterIdLst>
  <p:notesMasterIdLst>
    <p:notesMasterId r:id="rId37"/>
  </p:notesMasterIdLst>
  <p:handoutMasterIdLst>
    <p:handoutMasterId r:id="rId38"/>
  </p:handoutMasterIdLst>
  <p:sldIdLst>
    <p:sldId id="256" r:id="rId2"/>
    <p:sldId id="426" r:id="rId3"/>
    <p:sldId id="427" r:id="rId4"/>
    <p:sldId id="428" r:id="rId5"/>
    <p:sldId id="429" r:id="rId6"/>
    <p:sldId id="430" r:id="rId7"/>
    <p:sldId id="431" r:id="rId8"/>
    <p:sldId id="424" r:id="rId9"/>
    <p:sldId id="425" r:id="rId10"/>
    <p:sldId id="439" r:id="rId11"/>
    <p:sldId id="440" r:id="rId12"/>
    <p:sldId id="441" r:id="rId13"/>
    <p:sldId id="442" r:id="rId14"/>
    <p:sldId id="443" r:id="rId15"/>
    <p:sldId id="444" r:id="rId16"/>
    <p:sldId id="445" r:id="rId17"/>
    <p:sldId id="450" r:id="rId18"/>
    <p:sldId id="447" r:id="rId19"/>
    <p:sldId id="448" r:id="rId20"/>
    <p:sldId id="449" r:id="rId21"/>
    <p:sldId id="432" r:id="rId22"/>
    <p:sldId id="433" r:id="rId23"/>
    <p:sldId id="434" r:id="rId24"/>
    <p:sldId id="435" r:id="rId25"/>
    <p:sldId id="436" r:id="rId26"/>
    <p:sldId id="437" r:id="rId27"/>
    <p:sldId id="451" r:id="rId28"/>
    <p:sldId id="452" r:id="rId29"/>
    <p:sldId id="462" r:id="rId30"/>
    <p:sldId id="463" r:id="rId31"/>
    <p:sldId id="454" r:id="rId32"/>
    <p:sldId id="459" r:id="rId33"/>
    <p:sldId id="460" r:id="rId34"/>
    <p:sldId id="461" r:id="rId35"/>
    <p:sldId id="455"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457200" rtl="0" eaLnBrk="1" latinLnBrk="0" hangingPunct="1">
      <a:defRPr kern="1200">
        <a:solidFill>
          <a:schemeClr val="tx1"/>
        </a:solidFill>
        <a:latin typeface="Arial" charset="0"/>
        <a:ea typeface="+mn-ea"/>
        <a:cs typeface="+mn-cs"/>
      </a:defRPr>
    </a:lvl6pPr>
    <a:lvl7pPr marL="2743200" algn="l" defTabSz="457200" rtl="0" eaLnBrk="1" latinLnBrk="0" hangingPunct="1">
      <a:defRPr kern="1200">
        <a:solidFill>
          <a:schemeClr val="tx1"/>
        </a:solidFill>
        <a:latin typeface="Arial" charset="0"/>
        <a:ea typeface="+mn-ea"/>
        <a:cs typeface="+mn-cs"/>
      </a:defRPr>
    </a:lvl7pPr>
    <a:lvl8pPr marL="3200400" algn="l" defTabSz="457200" rtl="0" eaLnBrk="1" latinLnBrk="0" hangingPunct="1">
      <a:defRPr kern="1200">
        <a:solidFill>
          <a:schemeClr val="tx1"/>
        </a:solidFill>
        <a:latin typeface="Arial" charset="0"/>
        <a:ea typeface="+mn-ea"/>
        <a:cs typeface="+mn-cs"/>
      </a:defRPr>
    </a:lvl8pPr>
    <a:lvl9pPr marL="3657600" algn="l" defTabSz="4572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0211" autoAdjust="0"/>
  </p:normalViewPr>
  <p:slideViewPr>
    <p:cSldViewPr>
      <p:cViewPr>
        <p:scale>
          <a:sx n="100" d="100"/>
          <a:sy n="100" d="100"/>
        </p:scale>
        <p:origin x="-280" y="-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DAC867-8C66-B445-8DE5-0FB9B5AFC83C}" type="datetimeFigureOut">
              <a:rPr lang="en-US" smtClean="0"/>
              <a:pPr/>
              <a:t>4/20/11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FDE3515-000B-FF4E-8FEE-3BE5EA7B334B}"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AF39A6-9B19-F94E-B2D8-EB6DF910A0B6}" type="datetimeFigureOut">
              <a:rPr lang="en-US" smtClean="0"/>
              <a:pPr/>
              <a:t>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8ABD29-3345-5B4E-B4D3-DE21DB3C2DF2}"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original slides</a:t>
            </a:r>
            <a:r>
              <a:rPr lang="en-US" baseline="0" dirty="0" smtClean="0"/>
              <a:t> are so perfect and I can imagine the original talk should be quite successful. I can never </a:t>
            </a:r>
            <a:r>
              <a:rPr lang="en-US" altLang="zh-CN" baseline="0" dirty="0" smtClean="0"/>
              <a:t>reproduce the success, but I’ll try my best to do a good job.</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a:t>
            </a:r>
            <a:r>
              <a:rPr lang="en-US" baseline="0" dirty="0" smtClean="0"/>
              <a:t> reference from a live object to a reclaimed object is poisoned.</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16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 the</a:t>
            </a:r>
            <a:r>
              <a:rPr lang="en-US" baseline="0" dirty="0" smtClean="0"/>
              <a:t> program attempts to access a reclaimed object via a poisoned reference,  </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18</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access is intercepted and an </a:t>
            </a:r>
            <a:r>
              <a:rPr lang="en-US" baseline="0" dirty="0" err="1" smtClean="0"/>
              <a:t>InnerError</a:t>
            </a:r>
            <a:r>
              <a:rPr lang="en-US" baseline="0" dirty="0" smtClean="0"/>
              <a:t> with </a:t>
            </a:r>
            <a:r>
              <a:rPr lang="en-US" baseline="0" dirty="0" err="1" smtClean="0"/>
              <a:t>OOMError</a:t>
            </a:r>
            <a:r>
              <a:rPr lang="en-US" baseline="0" dirty="0" smtClean="0"/>
              <a:t> attached is thrown.</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19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 worst case, leak</a:t>
            </a:r>
            <a:r>
              <a:rPr lang="en-US" baseline="0" dirty="0" smtClean="0"/>
              <a:t> pruning only defers out-of-memory error. Leak pruning preserves semantics. </a:t>
            </a:r>
          </a:p>
          <a:p>
            <a:endParaRPr lang="en-US" baseline="0" dirty="0" smtClean="0"/>
          </a:p>
          <a:p>
            <a:r>
              <a:rPr lang="en-US" baseline="0" dirty="0" smtClean="0"/>
              <a:t>In the best case, it enables leaky program with unbounded reachable memory to run indefinitely in bounded memory. Leak pruning provides the illusion that the garbage collector is </a:t>
            </a:r>
            <a:r>
              <a:rPr lang="en-US" baseline="0" dirty="0" err="1" smtClean="0"/>
              <a:t>liveness</a:t>
            </a:r>
            <a:r>
              <a:rPr lang="en-US" baseline="0" dirty="0" smtClean="0"/>
              <a:t>-based rather than </a:t>
            </a:r>
            <a:r>
              <a:rPr lang="en-US" baseline="0" dirty="0" err="1" smtClean="0"/>
              <a:t>reachability</a:t>
            </a:r>
            <a:r>
              <a:rPr lang="en-US" baseline="0" dirty="0" smtClean="0"/>
              <a:t>-based.</a:t>
            </a:r>
          </a:p>
          <a:p>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20</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kern="1200" dirty="0" smtClean="0">
                <a:solidFill>
                  <a:schemeClr val="tx1"/>
                </a:solidFill>
                <a:latin typeface="+mn-lt"/>
                <a:ea typeface="+mn-ea"/>
                <a:cs typeface="+mn-cs"/>
              </a:rPr>
              <a:t>Initially, leak pruning is INACTIVE and does not observe program behavior. This state avoids the overhead of leak pruning’s analysis when the program is not running out of memory.</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When</a:t>
            </a:r>
            <a:r>
              <a:rPr lang="en-US" sz="1200" kern="1200" baseline="0" dirty="0" smtClean="0">
                <a:solidFill>
                  <a:schemeClr val="tx1"/>
                </a:solidFill>
                <a:latin typeface="+mn-lt"/>
                <a:ea typeface="+mn-ea"/>
                <a:cs typeface="+mn-cs"/>
              </a:rPr>
              <a:t> memory usage crosses the threshold 50%, leak pruning enters the OBSERVE state and then analyzes program reference usage pattern. Once leak pruning enters the OBSERVE state, it never returns to INACTIVE because it permanently considers the application to be in an unexpected state.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Leak pruning moves from OBSERVE to SELECT when the program has nearly run out of memory--the memory usage is above 90%. The SELECT state chooses references to prune, based on information collected during the OBSERVE state.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Two options are supported : (1) moving to PRUNE when the heap is 100% full after a collection and the VM is about to throw an out-of-memory error, or (2) moving to the PRUNE state after finishing a collection in the SELECT state. (2) is more appealing since it avoids the VM grinding to a halt before pruning can commence.</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PRUNE state poisons selected references by invalidating them and not traversing the objects that were reachable only from the pruned references. If the collector claims enough memory so that the heap is no longer nearly full, leak pruning returns to the OBSERVE state. Otherwise, it returns to SELECT, identifying more references to prune.</a:t>
            </a:r>
          </a:p>
        </p:txBody>
      </p:sp>
      <p:sp>
        <p:nvSpPr>
          <p:cNvPr id="4" name="Slide Number Placeholder 3"/>
          <p:cNvSpPr>
            <a:spLocks noGrp="1"/>
          </p:cNvSpPr>
          <p:nvPr>
            <p:ph type="sldNum" sz="quarter" idx="10"/>
          </p:nvPr>
        </p:nvSpPr>
        <p:spPr/>
        <p:txBody>
          <a:bodyPr/>
          <a:lstStyle/>
          <a:p>
            <a:fld id="{788ABD29-3345-5B4E-B4D3-DE21DB3C2DF2}" type="slidenum">
              <a:rPr lang="en-US" smtClean="0"/>
              <a:pPr/>
              <a:t>21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By default,</a:t>
            </a:r>
            <a:r>
              <a:rPr lang="en-US" baseline="0" dirty="0" smtClean="0"/>
              <a:t> the lowest bit is set for each created object. When an object is accessed, its lowest bit and </a:t>
            </a:r>
            <a:r>
              <a:rPr lang="en-US" baseline="0" dirty="0" err="1" smtClean="0"/>
              <a:t>staleCounter</a:t>
            </a:r>
            <a:r>
              <a:rPr lang="en-US" baseline="0" dirty="0" smtClean="0"/>
              <a:t> are cleared.</a:t>
            </a:r>
          </a:p>
          <a:p>
            <a:r>
              <a:rPr lang="en-US" baseline="0" dirty="0" smtClean="0"/>
              <a:t>If the lowest bit is already cleared, no action is taken. Therefore, this instrumentation is efficient.</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22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OBSERVE</a:t>
            </a:r>
            <a:r>
              <a:rPr lang="en-US" baseline="0" dirty="0" smtClean="0"/>
              <a:t> state starts maintaining an edge table. For a stale edge in the heap, </a:t>
            </a:r>
            <a:r>
              <a:rPr lang="en-US" baseline="0" dirty="0" err="1" smtClean="0"/>
              <a:t>src</a:t>
            </a:r>
            <a:r>
              <a:rPr lang="en-US" baseline="0" dirty="0" smtClean="0"/>
              <a:t>-&gt;</a:t>
            </a:r>
            <a:r>
              <a:rPr lang="en-US" baseline="0" dirty="0" err="1" smtClean="0"/>
              <a:t>tgt</a:t>
            </a:r>
            <a:r>
              <a:rPr lang="en-US" baseline="0" dirty="0" smtClean="0"/>
              <a:t>, the table records the Java class of the both source and target objects, together with </a:t>
            </a:r>
            <a:r>
              <a:rPr lang="en-US" baseline="0" dirty="0" err="1" smtClean="0"/>
              <a:t>maxStaleUse</a:t>
            </a:r>
            <a:r>
              <a:rPr lang="en-US" baseline="0" dirty="0" smtClean="0"/>
              <a:t>, to identify edge types that are stale for a long time.</a:t>
            </a:r>
          </a:p>
          <a:p>
            <a:endParaRPr lang="en-US" baseline="0" dirty="0" smtClean="0"/>
          </a:p>
          <a:p>
            <a:r>
              <a:rPr lang="en-US" baseline="0" dirty="0" smtClean="0"/>
              <a:t>Stale objects are used infrequently, so the edge table update occurs infrequently.</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23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full-heap collection in SELECT chooses</a:t>
            </a:r>
            <a:r>
              <a:rPr lang="en-US" baseline="0" dirty="0" smtClean="0"/>
              <a:t> one edge type for pruning during the subsequent GC in the PRUNE state.</a:t>
            </a:r>
          </a:p>
          <a:p>
            <a:r>
              <a:rPr lang="en-US" baseline="0" dirty="0" smtClean="0"/>
              <a:t>The regular transitive closure, which marks all reachable objects, is divided into two phases</a:t>
            </a:r>
          </a:p>
          <a:p>
            <a:endParaRPr lang="en-US" baseline="0" dirty="0" smtClean="0"/>
          </a:p>
          <a:p>
            <a:r>
              <a:rPr lang="en-US" baseline="0" dirty="0" smtClean="0"/>
              <a:t>The edge entry is selected for pruning since it has the greatest value of </a:t>
            </a:r>
            <a:r>
              <a:rPr lang="en-US" baseline="0" dirty="0" err="1" smtClean="0"/>
              <a:t>bytesUsed</a:t>
            </a:r>
            <a:endParaRPr lang="en-US" baseline="0" dirty="0" smtClean="0"/>
          </a:p>
          <a:p>
            <a:endParaRPr lang="en-US" baseline="0" dirty="0" smtClean="0"/>
          </a:p>
          <a:p>
            <a:r>
              <a:rPr lang="en-US" baseline="0" dirty="0" smtClean="0"/>
              <a:t>Question: when </a:t>
            </a:r>
            <a:r>
              <a:rPr lang="en-US" baseline="0" dirty="0" err="1" smtClean="0"/>
              <a:t>maxStaleUse</a:t>
            </a:r>
            <a:r>
              <a:rPr lang="en-US" baseline="0" dirty="0" smtClean="0"/>
              <a:t> is small, 2 + </a:t>
            </a:r>
            <a:r>
              <a:rPr lang="en-US" baseline="0" dirty="0" err="1" smtClean="0"/>
              <a:t>maxStaleUse</a:t>
            </a:r>
            <a:r>
              <a:rPr lang="en-US" baseline="0" dirty="0" smtClean="0"/>
              <a:t> is easy to meet. However,  when </a:t>
            </a:r>
            <a:r>
              <a:rPr lang="en-US" baseline="0" dirty="0" err="1" smtClean="0"/>
              <a:t>maxStaleUse</a:t>
            </a:r>
            <a:r>
              <a:rPr lang="en-US" baseline="0" dirty="0" smtClean="0"/>
              <a:t> is large, 2 + </a:t>
            </a:r>
            <a:r>
              <a:rPr lang="en-US" baseline="0" dirty="0" err="1" smtClean="0"/>
              <a:t>maxStaleUse</a:t>
            </a:r>
            <a:r>
              <a:rPr lang="en-US" baseline="0" dirty="0" smtClean="0"/>
              <a:t> is hard to meet</a:t>
            </a:r>
          </a:p>
        </p:txBody>
      </p:sp>
      <p:sp>
        <p:nvSpPr>
          <p:cNvPr id="4" name="Slide Number Placeholder 3"/>
          <p:cNvSpPr>
            <a:spLocks noGrp="1"/>
          </p:cNvSpPr>
          <p:nvPr>
            <p:ph type="sldNum" sz="quarter" idx="10"/>
          </p:nvPr>
        </p:nvSpPr>
        <p:spPr/>
        <p:txBody>
          <a:bodyPr/>
          <a:lstStyle/>
          <a:p>
            <a:fld id="{788ABD29-3345-5B4E-B4D3-DE21DB3C2DF2}" type="slidenum">
              <a:rPr lang="en-US" smtClean="0"/>
              <a:pPr/>
              <a:t>24</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PRUNE performs only the in-use closure, during which it prunes all references corresponding to the selected edge type and whose target objects have staleness values that are at least 2 more than the entry’s </a:t>
            </a:r>
            <a:r>
              <a:rPr lang="en-US" baseline="0" dirty="0" err="1" smtClean="0"/>
              <a:t>maxStaleUse</a:t>
            </a:r>
            <a:r>
              <a:rPr lang="en-US" baseline="0" dirty="0" smtClean="0"/>
              <a:t>.</a:t>
            </a:r>
          </a:p>
          <a:p>
            <a:endParaRPr lang="en-US" baseline="0" dirty="0" smtClean="0"/>
          </a:p>
          <a:p>
            <a:r>
              <a:rPr lang="en-US" baseline="0" dirty="0" smtClean="0"/>
              <a:t>The collector poisons each reference in the candidate set by setting its lowest 2 bits. Further collections see the poisoned references and do not dereference them.</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25</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intercept program accesses to pruned reference, the</a:t>
            </a:r>
            <a:r>
              <a:rPr lang="en-US" baseline="0" dirty="0" smtClean="0"/>
              <a:t> read barrier checks for poisoned references.</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26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we</a:t>
            </a:r>
            <a:r>
              <a:rPr lang="en-US" baseline="0" dirty="0" smtClean="0"/>
              <a:t> know, there are two kinds of memory bugs: memory corruption and memory leaks.</a:t>
            </a:r>
          </a:p>
          <a:p>
            <a:endParaRPr lang="en-US" baseline="0" dirty="0" smtClean="0"/>
          </a:p>
          <a:p>
            <a:r>
              <a:rPr lang="en-US" baseline="0" dirty="0" smtClean="0"/>
              <a:t>Managed languages can eliminate memory corruption errors and memory leaks caused by lost object, but cannot do so for memory leaks caused by useless objects.</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Enable read barrier,</a:t>
            </a:r>
            <a:r>
              <a:rPr lang="en-US" baseline="0" dirty="0" smtClean="0"/>
              <a:t> track staleness and select reference</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27</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authors force leak pruning to be in the SELECT state</a:t>
            </a:r>
            <a:r>
              <a:rPr lang="en-US" baseline="0" dirty="0" smtClean="0"/>
              <a:t> continuously. Therefore, r</a:t>
            </a:r>
            <a:r>
              <a:rPr lang="en-US" dirty="0" smtClean="0"/>
              <a:t>untime overhead includes application and collection overhead,</a:t>
            </a:r>
            <a:r>
              <a:rPr lang="en-US" baseline="0" dirty="0" smtClean="0"/>
              <a:t> but does not include compilation overhead. The overhead mainly comes from read barrier’s checking and staleness tracking, collector’s maintenance for object staleness and reference selection.</a:t>
            </a:r>
          </a:p>
        </p:txBody>
      </p:sp>
      <p:sp>
        <p:nvSpPr>
          <p:cNvPr id="4" name="Slide Number Placeholder 3"/>
          <p:cNvSpPr>
            <a:spLocks noGrp="1"/>
          </p:cNvSpPr>
          <p:nvPr>
            <p:ph type="sldNum" sz="quarter" idx="10"/>
          </p:nvPr>
        </p:nvSpPr>
        <p:spPr/>
        <p:txBody>
          <a:bodyPr/>
          <a:lstStyle/>
          <a:p>
            <a:fld id="{788ABD29-3345-5B4E-B4D3-DE21DB3C2DF2}" type="slidenum">
              <a:rPr lang="en-US" smtClean="0"/>
              <a:pPr/>
              <a:t>28</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Observe:</a:t>
            </a:r>
            <a:r>
              <a:rPr lang="en-US" baseline="0" dirty="0" smtClean="0"/>
              <a:t> involves maintaining each object’s staleness bits during collection.</a:t>
            </a:r>
          </a:p>
          <a:p>
            <a:r>
              <a:rPr lang="en-US" baseline="0" dirty="0" smtClean="0"/>
              <a:t>Select: adds the rest of leak pruning’s functionality without actually pruning references: stale trace and selection of an edge type to prune.</a:t>
            </a:r>
          </a:p>
          <a:p>
            <a:endParaRPr lang="en-US" baseline="0" dirty="0" smtClean="0"/>
          </a:p>
          <a:p>
            <a:r>
              <a:rPr lang="en-US" baseline="0" dirty="0" smtClean="0"/>
              <a:t>14% in total</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29</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30</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Large</a:t>
            </a:r>
            <a:r>
              <a:rPr lang="en-US" baseline="0" dirty="0" smtClean="0"/>
              <a:t> collections with variable lengths are always involved in memory leak.</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35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 garbage collector performs a transitive closure over the object graph from program roots to identify reachable objects and reclaim unreachable ones.</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However,</a:t>
            </a:r>
            <a:r>
              <a:rPr lang="en-US" baseline="0" dirty="0" smtClean="0"/>
              <a:t> within the reachable objects, there are still some dead objects which are not used again. </a:t>
            </a:r>
          </a:p>
          <a:p>
            <a:endParaRPr lang="en-US" baseline="0" dirty="0" smtClean="0"/>
          </a:p>
          <a:p>
            <a:r>
              <a:rPr lang="en-US" baseline="0" dirty="0" smtClean="0"/>
              <a:t>These dead objects take up more and more memory, and finally slow down or crash the program</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Memory</a:t>
            </a:r>
            <a:r>
              <a:rPr lang="en-US" baseline="0" dirty="0" smtClean="0"/>
              <a:t> leaks may s</a:t>
            </a:r>
            <a:r>
              <a:rPr lang="en-US" dirty="0" smtClean="0"/>
              <a:t>low and crash real programs by consuming unnecessary</a:t>
            </a:r>
            <a:r>
              <a:rPr lang="en-US" baseline="0" dirty="0" smtClean="0"/>
              <a:t> memory resources, increasing garbage collection frequency and workload</a:t>
            </a:r>
            <a:r>
              <a:rPr lang="en-US" dirty="0" smtClean="0"/>
              <a:t>.</a:t>
            </a:r>
            <a:r>
              <a:rPr lang="en-US" baseline="0" dirty="0" smtClean="0"/>
              <a:t> Such errors are unacceptable, especially to deployed long-running applications</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Fixing such memory leaks is hard because they have no immediate symptoms.</a:t>
            </a:r>
          </a:p>
          <a:p>
            <a:r>
              <a:rPr lang="en-US" baseline="0" dirty="0" smtClean="0"/>
              <a:t>For example, the moment when a leaking Java program exhausts memory depends on the heap size, choice of garbage collector, and nondeterministic factors not directly related to the leak.</a:t>
            </a:r>
          </a:p>
          <a:p>
            <a:r>
              <a:rPr lang="en-US" baseline="0" dirty="0" smtClean="0"/>
              <a:t>Despite in-house testing, leaks exist in production software because they are input and environment sensitive.</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intuitive</a:t>
            </a:r>
            <a:r>
              <a:rPr lang="en-US" baseline="0" dirty="0" smtClean="0"/>
              <a:t> solution is to precisely determine </a:t>
            </a:r>
            <a:r>
              <a:rPr lang="en-US" baseline="0" dirty="0" err="1" smtClean="0"/>
              <a:t>liveness</a:t>
            </a:r>
            <a:r>
              <a:rPr lang="en-US" baseline="0" dirty="0" smtClean="0"/>
              <a:t> of objects to reclaim dead objects. However, </a:t>
            </a:r>
            <a:r>
              <a:rPr lang="en-US" baseline="0" dirty="0" err="1" smtClean="0"/>
              <a:t>liveness</a:t>
            </a:r>
            <a:r>
              <a:rPr lang="en-US" baseline="0" dirty="0" smtClean="0"/>
              <a:t> is hard to determine and in general </a:t>
            </a:r>
            <a:r>
              <a:rPr lang="en-US" baseline="0" dirty="0" err="1" smtClean="0"/>
              <a:t>undecidable</a:t>
            </a:r>
            <a:r>
              <a:rPr lang="en-US" baseline="0" dirty="0" smtClean="0"/>
              <a:t>.</a:t>
            </a:r>
            <a:endParaRPr lang="en-US" dirty="0" smtClean="0"/>
          </a:p>
          <a:p>
            <a:endParaRPr lang="en-US" dirty="0" smtClean="0"/>
          </a:p>
          <a:p>
            <a:r>
              <a:rPr lang="en-US" dirty="0" smtClean="0"/>
              <a:t>A</a:t>
            </a:r>
            <a:r>
              <a:rPr lang="en-US" baseline="0" dirty="0" smtClean="0"/>
              <a:t> simpler solution is to approximately treat stale objects as dead and reclaim the stalest large objects when the memory is exhausted</a:t>
            </a:r>
            <a:endParaRPr lang="en-US" dirty="0" smtClean="0"/>
          </a:p>
          <a:p>
            <a:endParaRPr lang="en-US" dirty="0" smtClean="0"/>
          </a:p>
          <a:p>
            <a:r>
              <a:rPr lang="en-US" dirty="0" smtClean="0"/>
              <a:t>Stale objects are</a:t>
            </a:r>
            <a:r>
              <a:rPr lang="en-US" baseline="0" dirty="0" smtClean="0"/>
              <a:t> not equivalent to dead objects; since stale objects are still live and accessible to the running application, while dead objects will never come back to life. Therefore, a cautious implementation of this approach is to reclaim large stale objects only when necessary</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 common case,</a:t>
            </a:r>
            <a:r>
              <a:rPr lang="en-US" baseline="0" dirty="0" smtClean="0"/>
              <a:t> garbage collectors only reclaim unreachable objects. If we use dash lines to represent the boundary of available memory, reachable objects may take up all the memory at some point. Instead of throwing Out-of-memory error, leak pruning reclaims some stale objects.</a:t>
            </a:r>
          </a:p>
        </p:txBody>
      </p:sp>
      <p:sp>
        <p:nvSpPr>
          <p:cNvPr id="4" name="Slide Number Placeholder 3"/>
          <p:cNvSpPr>
            <a:spLocks noGrp="1"/>
          </p:cNvSpPr>
          <p:nvPr>
            <p:ph type="sldNum" sz="quarter" idx="10"/>
          </p:nvPr>
        </p:nvSpPr>
        <p:spPr/>
        <p:txBody>
          <a:bodyPr/>
          <a:lstStyle/>
          <a:p>
            <a:fld id="{788ABD29-3345-5B4E-B4D3-DE21DB3C2DF2}"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Dash lines represent boundary</a:t>
            </a:r>
            <a:r>
              <a:rPr lang="en-US" baseline="0" dirty="0" smtClean="0"/>
              <a:t> of the available memory. When the memory is exhausted, an Out-of-memory will be thrown.</a:t>
            </a:r>
            <a:endParaRPr lang="en-US" dirty="0"/>
          </a:p>
        </p:txBody>
      </p:sp>
      <p:sp>
        <p:nvSpPr>
          <p:cNvPr id="4" name="Slide Number Placeholder 3"/>
          <p:cNvSpPr>
            <a:spLocks noGrp="1"/>
          </p:cNvSpPr>
          <p:nvPr>
            <p:ph type="sldNum" sz="quarter" idx="10"/>
          </p:nvPr>
        </p:nvSpPr>
        <p:spPr/>
        <p:txBody>
          <a:bodyPr/>
          <a:lstStyle/>
          <a:p>
            <a:fld id="{788ABD29-3345-5B4E-B4D3-DE21DB3C2DF2}"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pPr>
              <a:defRPr/>
            </a:pPr>
            <a:fld id="{75A78362-4F4B-204B-8323-8AE4FC582BC1}" type="datetime1">
              <a:rPr lang="en-US" smtClean="0"/>
              <a:pPr>
                <a:defRPr/>
              </a:pPr>
              <a:t>4/20/11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495065E-F816-F04E-BC3E-04AE49A5349E}" type="slidenum">
              <a:rPr lang="en-US" smtClean="0"/>
              <a:pPr>
                <a:defRPr/>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B77D37C-3AE7-0049-81AE-2EA289B035C0}" type="datetime1">
              <a:rPr lang="en-US" smtClean="0"/>
              <a:pPr>
                <a:defRPr/>
              </a:pPr>
              <a:t>4/20/11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12E8252-93ED-9849-AA5D-DC8C4E261B32}"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553CF630-883F-8B47-8947-037872BCAE2D}" type="datetime1">
              <a:rPr lang="en-US" smtClean="0"/>
              <a:pPr>
                <a:defRPr/>
              </a:pPr>
              <a:t>4/20/11</a:t>
            </a:fld>
            <a:endParaRPr lang="en-US"/>
          </a:p>
        </p:txBody>
      </p:sp>
      <p:sp>
        <p:nvSpPr>
          <p:cNvPr id="5" name="Footer Placeholder 4"/>
          <p:cNvSpPr>
            <a:spLocks noGrp="1"/>
          </p:cNvSpPr>
          <p:nvPr>
            <p:ph type="ftr" sz="quarter" idx="11"/>
          </p:nvPr>
        </p:nvSpPr>
        <p:spPr>
          <a:xfrm>
            <a:off x="2640597" y="6377459"/>
            <a:ext cx="3836404" cy="365125"/>
          </a:xfr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43948E5-9777-F748-A605-D2BC8F23FDCE}"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300E3A21-E017-224D-8C49-93122247B6DB}" type="datetime1">
              <a:rPr lang="en-US" smtClean="0"/>
              <a:pPr>
                <a:defRPr/>
              </a:pPr>
              <a:t>4/20/11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91CB6E5-513B-F047-956A-119061D884ED}"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146F2383-97F0-954F-BCBE-3E222413B907}" type="datetime1">
              <a:rPr lang="en-US" smtClean="0"/>
              <a:pPr>
                <a:defRPr/>
              </a:pPr>
              <a:t>4/20/11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31CED41-DB55-9E48-A441-DF0D8F69EB41}"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FA83F877-B996-C94F-ABDC-BD9D7EF204C5}" type="datetime1">
              <a:rPr lang="en-US" smtClean="0"/>
              <a:pPr>
                <a:defRPr/>
              </a:pPr>
              <a:t>4/20/11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B78E85B-3162-2D4C-A888-D7649071E16A}"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4564A59E-D715-3F4B-99EE-476968841EBF}" type="datetime1">
              <a:rPr lang="en-US" smtClean="0"/>
              <a:pPr>
                <a:defRPr/>
              </a:pPr>
              <a:t>4/20/11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DFA1F51D-5806-3448-8BA1-A7028E2B7A9E}"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198050A9-0EF3-C64E-9A5A-04D8148C83A8}" type="datetime1">
              <a:rPr lang="en-US" smtClean="0"/>
              <a:pPr>
                <a:defRPr/>
              </a:pPr>
              <a:t>4/20/11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259A0427-050B-1341-A64C-D919991D5CCE}"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C9A47B7-67B3-C949-BB61-8437C9BA22D8}" type="datetime1">
              <a:rPr lang="en-US" smtClean="0"/>
              <a:pPr>
                <a:defRPr/>
              </a:pPr>
              <a:t>4/20/11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FF114A3A-700A-5C46-95F2-C420D4C4217E}"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FF91F8B8-1400-B744-9DC5-5A35A1AD95E2}" type="datetime1">
              <a:rPr lang="en-US" smtClean="0"/>
              <a:pPr>
                <a:defRPr/>
              </a:pPr>
              <a:t>4/20/11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06B87BC-BEBA-2948-837A-E7FEDEE85A99}" type="slidenum">
              <a:rPr lang="en-US" smtClean="0"/>
              <a:pPr>
                <a:defRPr/>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pPr>
              <a:defRPr/>
            </a:pPr>
            <a:fld id="{5CB59B0F-0696-EF4C-9FAC-BA40737BA637}" type="datetime1">
              <a:rPr lang="en-US" smtClean="0"/>
              <a:pPr>
                <a:defRPr/>
              </a:pPr>
              <a:t>4/20/11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pPr>
              <a:defRPr/>
            </a:pPr>
            <a:endParaRPr lang="en-US"/>
          </a:p>
        </p:txBody>
      </p:sp>
      <p:sp>
        <p:nvSpPr>
          <p:cNvPr id="7" name="Slide Number Placeholder 6"/>
          <p:cNvSpPr>
            <a:spLocks noGrp="1"/>
          </p:cNvSpPr>
          <p:nvPr>
            <p:ph type="sldNum" sz="quarter" idx="12"/>
          </p:nvPr>
        </p:nvSpPr>
        <p:spPr>
          <a:xfrm>
            <a:off x="8339328" y="1170432"/>
            <a:ext cx="733864" cy="201168"/>
          </a:xfrm>
        </p:spPr>
        <p:txBody>
          <a:bodyPr/>
          <a:lstStyle/>
          <a:p>
            <a:pPr>
              <a:defRPr/>
            </a:pPr>
            <a:fld id="{8D4A358B-AD9D-1449-A1F2-05204B5B360F}"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lstStyle>
          <a:p>
            <a:pPr>
              <a:defRPr/>
            </a:pPr>
            <a:fld id="{BC1779E0-7535-E44C-B1D4-F90B2ABDC02B}" type="datetime1">
              <a:rPr lang="en-US" smtClean="0"/>
              <a:pPr>
                <a:defRPr/>
              </a:pPr>
              <a:t>4/20/11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lstStyle>
          <a:p>
            <a:pPr>
              <a:defRPr/>
            </a:pPr>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lstStyle>
          <a:p>
            <a:pPr>
              <a:defRPr/>
            </a:pPr>
            <a:fld id="{45C2434B-02DF-1A4B-916C-FC67E6D0AA99}"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www.jikesrvm.org/Research+Archive"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wmf"/><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wmf"/><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wmf"/><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6648"/>
            <a:ext cx="9144000" cy="1673352"/>
          </a:xfrm>
        </p:spPr>
        <p:txBody>
          <a:bodyPr/>
          <a:lstStyle/>
          <a:p>
            <a:pPr algn="ctr" eaLnBrk="1" fontAlgn="auto" hangingPunct="1">
              <a:spcAft>
                <a:spcPts val="0"/>
              </a:spcAft>
              <a:defRPr/>
            </a:pPr>
            <a:r>
              <a:rPr lang="en-US" sz="6000" dirty="0" smtClean="0">
                <a:solidFill>
                  <a:schemeClr val="accent1">
                    <a:satMod val="150000"/>
                  </a:schemeClr>
                </a:solidFill>
                <a:ea typeface="+mj-ea"/>
                <a:cs typeface="+mj-cs"/>
              </a:rPr>
              <a:t>Leak Pruning</a:t>
            </a:r>
            <a:endParaRPr lang="en-US" sz="6000" dirty="0">
              <a:solidFill>
                <a:schemeClr val="accent1">
                  <a:satMod val="150000"/>
                </a:schemeClr>
              </a:solidFill>
              <a:ea typeface="+mj-ea"/>
              <a:cs typeface="+mj-cs"/>
            </a:endParaRPr>
          </a:p>
        </p:txBody>
      </p:sp>
      <p:sp>
        <p:nvSpPr>
          <p:cNvPr id="13315" name="Subtitle 2"/>
          <p:cNvSpPr>
            <a:spLocks noGrp="1"/>
          </p:cNvSpPr>
          <p:nvPr>
            <p:ph type="subTitle" idx="1"/>
          </p:nvPr>
        </p:nvSpPr>
        <p:spPr>
          <a:xfrm>
            <a:off x="0" y="3581400"/>
            <a:ext cx="9144000" cy="1219200"/>
          </a:xfrm>
        </p:spPr>
        <p:txBody>
          <a:bodyPr/>
          <a:lstStyle/>
          <a:p>
            <a:pPr algn="ctr" eaLnBrk="1" hangingPunct="1"/>
            <a:r>
              <a:rPr lang="en-US" sz="2800"/>
              <a:t>Michael Bond     Kathryn McKinley</a:t>
            </a:r>
          </a:p>
          <a:p>
            <a:pPr algn="ctr" eaLnBrk="1" hangingPunct="1"/>
            <a:endParaRPr lang="en-US" sz="1400"/>
          </a:p>
          <a:p>
            <a:pPr algn="ctr" eaLnBrk="1" hangingPunct="1"/>
            <a:r>
              <a:rPr lang="en-US" sz="2400"/>
              <a:t>The University of Texas at Austin</a:t>
            </a:r>
          </a:p>
        </p:txBody>
      </p:sp>
      <p:sp>
        <p:nvSpPr>
          <p:cNvPr id="13316" name="TextBox 3"/>
          <p:cNvSpPr txBox="1">
            <a:spLocks noChangeArrowheads="1"/>
          </p:cNvSpPr>
          <p:nvPr/>
        </p:nvSpPr>
        <p:spPr bwMode="auto">
          <a:xfrm>
            <a:off x="3425825" y="5334000"/>
            <a:ext cx="2545626" cy="369332"/>
          </a:xfrm>
          <a:prstGeom prst="rect">
            <a:avLst/>
          </a:prstGeom>
          <a:noFill/>
          <a:ln w="9525">
            <a:noFill/>
            <a:miter lim="800000"/>
            <a:headEnd/>
            <a:tailEnd/>
          </a:ln>
        </p:spPr>
        <p:txBody>
          <a:bodyPr wrap="none">
            <a:prstTxWarp prst="textNoShape">
              <a:avLst/>
            </a:prstTxWarp>
            <a:spAutoFit/>
          </a:bodyPr>
          <a:lstStyle/>
          <a:p>
            <a:r>
              <a:rPr lang="en-US" dirty="0" smtClean="0"/>
              <a:t>Presented </a:t>
            </a:r>
            <a:r>
              <a:rPr lang="en-US" dirty="0"/>
              <a:t>by Na </a:t>
            </a:r>
            <a:r>
              <a:rPr lang="en-US" dirty="0" err="1"/>
              <a:t>Meng</a:t>
            </a:r>
            <a:endParaRPr lang="en-US" dirty="0"/>
          </a:p>
        </p:txBody>
      </p:sp>
      <p:sp>
        <p:nvSpPr>
          <p:cNvPr id="13317" name="TextBox 4"/>
          <p:cNvSpPr txBox="1">
            <a:spLocks noChangeArrowheads="1"/>
          </p:cNvSpPr>
          <p:nvPr/>
        </p:nvSpPr>
        <p:spPr bwMode="auto">
          <a:xfrm>
            <a:off x="0" y="5867400"/>
            <a:ext cx="8534400" cy="369888"/>
          </a:xfrm>
          <a:prstGeom prst="rect">
            <a:avLst/>
          </a:prstGeom>
          <a:noFill/>
          <a:ln w="9525">
            <a:noFill/>
            <a:miter lim="800000"/>
            <a:headEnd/>
            <a:tailEnd/>
          </a:ln>
        </p:spPr>
        <p:txBody>
          <a:bodyPr>
            <a:prstTxWarp prst="textNoShape">
              <a:avLst/>
            </a:prstTxWarp>
            <a:spAutoFit/>
          </a:bodyPr>
          <a:lstStyle/>
          <a:p>
            <a:r>
              <a:rPr lang="en-US" dirty="0"/>
              <a:t>Most of the slides are from</a:t>
            </a:r>
            <a:r>
              <a:rPr lang="en-US" dirty="0" smtClean="0"/>
              <a:t> </a:t>
            </a:r>
            <a:r>
              <a:rPr lang="en-US" altLang="zh-CN" dirty="0" smtClean="0"/>
              <a:t>Mike</a:t>
            </a:r>
            <a:r>
              <a:rPr lang="en-US" dirty="0" smtClean="0"/>
              <a:t>’s </a:t>
            </a:r>
            <a:r>
              <a:rPr lang="en-US" dirty="0"/>
              <a:t>original talk. Many thanks go to the 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fontAlgn="auto" hangingPunct="1">
              <a:spcAft>
                <a:spcPts val="0"/>
              </a:spcAft>
              <a:defRPr/>
            </a:pPr>
            <a:r>
              <a:rPr lang="en-US" dirty="0" smtClean="0">
                <a:solidFill>
                  <a:schemeClr val="accent1">
                    <a:satMod val="150000"/>
                  </a:schemeClr>
                </a:solidFill>
              </a:rPr>
              <a:t>Leak Pruning</a:t>
            </a:r>
            <a:endParaRPr lang="en-US" dirty="0">
              <a:solidFill>
                <a:schemeClr val="accent1">
                  <a:satMod val="150000"/>
                </a:schemeClr>
              </a:solidFill>
            </a:endParaRPr>
          </a:p>
        </p:txBody>
      </p:sp>
      <p:sp>
        <p:nvSpPr>
          <p:cNvPr id="7" name="Slide Number Placeholder 6"/>
          <p:cNvSpPr>
            <a:spLocks noGrp="1"/>
          </p:cNvSpPr>
          <p:nvPr>
            <p:ph type="sldNum" sz="quarter" idx="12"/>
          </p:nvPr>
        </p:nvSpPr>
        <p:spPr/>
        <p:txBody>
          <a:bodyPr/>
          <a:lstStyle/>
          <a:p>
            <a:pPr>
              <a:defRPr/>
            </a:pPr>
            <a:fld id="{191CB6E5-513B-F047-956A-119061D884ED}" type="slidenum">
              <a:rPr lang="en-US" smtClean="0"/>
              <a:pPr>
                <a:defRPr/>
              </a:pPr>
              <a:t>10</a:t>
            </a:fld>
            <a:endParaRPr lang="en-US"/>
          </a:p>
        </p:txBody>
      </p:sp>
      <p:sp>
        <p:nvSpPr>
          <p:cNvPr id="9" name="Oval 8"/>
          <p:cNvSpPr>
            <a:spLocks noChangeAspect="1" noChangeArrowheads="1"/>
          </p:cNvSpPr>
          <p:nvPr/>
        </p:nvSpPr>
        <p:spPr bwMode="auto">
          <a:xfrm>
            <a:off x="1524000" y="3430588"/>
            <a:ext cx="3505200" cy="3503612"/>
          </a:xfrm>
          <a:prstGeom prst="ellipse">
            <a:avLst/>
          </a:prstGeom>
          <a:solidFill>
            <a:srgbClr val="BFBFBF"/>
          </a:solidFill>
          <a:ln w="6350" cap="rnd">
            <a:noFill/>
            <a:round/>
            <a:headEnd/>
            <a:tailEnd/>
          </a:ln>
          <a:effectLst>
            <a:outerShdw blurRad="63500" dist="25000" dir="5400000" rotWithShape="0">
              <a:srgbClr val="000000">
                <a:alpha val="37999"/>
              </a:srgbClr>
            </a:outerShdw>
          </a:effectLst>
        </p:spPr>
        <p:txBody>
          <a:bodyPr wrap="none" anchor="ctr">
            <a:prstTxWarp prst="textNoShape">
              <a:avLst/>
            </a:prstTxWarp>
          </a:bodyPr>
          <a:lstStyle/>
          <a:p>
            <a:pPr fontAlgn="auto">
              <a:spcBef>
                <a:spcPts val="0"/>
              </a:spcBef>
              <a:spcAft>
                <a:spcPts val="0"/>
              </a:spcAft>
              <a:defRPr/>
            </a:pPr>
            <a:endParaRPr lang="en-US">
              <a:solidFill>
                <a:schemeClr val="dk1"/>
              </a:solidFill>
              <a:latin typeface="+mn-lt"/>
            </a:endParaRPr>
          </a:p>
        </p:txBody>
      </p:sp>
      <p:sp>
        <p:nvSpPr>
          <p:cNvPr id="10" name="Oval 9"/>
          <p:cNvSpPr>
            <a:spLocks noChangeAspect="1" noChangeArrowheads="1"/>
          </p:cNvSpPr>
          <p:nvPr/>
        </p:nvSpPr>
        <p:spPr bwMode="auto">
          <a:xfrm>
            <a:off x="1978025" y="3886200"/>
            <a:ext cx="2593975" cy="2592388"/>
          </a:xfrm>
          <a:prstGeom prst="ellipse">
            <a:avLst/>
          </a:prstGeom>
          <a:gradFill rotWithShape="1">
            <a:gsLst>
              <a:gs pos="0">
                <a:srgbClr val="408D42"/>
              </a:gs>
              <a:gs pos="55000">
                <a:srgbClr val="4EA750"/>
              </a:gs>
              <a:gs pos="100000">
                <a:srgbClr val="5CC35F"/>
              </a:gs>
            </a:gsLst>
            <a:lin ang="16200000"/>
          </a:gradFill>
          <a:ln w="6350" cap="rnd">
            <a:solidFill>
              <a:srgbClr val="67B569"/>
            </a:solidFill>
            <a:round/>
            <a:headEnd/>
            <a:tailEnd/>
          </a:ln>
          <a:effectLst>
            <a:outerShdw blurRad="63500" dist="26940" dir="5400000" rotWithShape="0">
              <a:srgbClr val="000000">
                <a:alpha val="37999"/>
              </a:srgbClr>
            </a:outerShdw>
          </a:effectLst>
        </p:spPr>
        <p:txBody>
          <a:bodyPr wrap="none" anchor="ctr">
            <a:prstTxWarp prst="textNoShape">
              <a:avLst/>
            </a:prstTxWarp>
          </a:bodyPr>
          <a:lstStyle/>
          <a:p>
            <a:pPr algn="ctr" fontAlgn="auto">
              <a:spcBef>
                <a:spcPts val="0"/>
              </a:spcBef>
              <a:spcAft>
                <a:spcPts val="0"/>
              </a:spcAft>
              <a:defRPr/>
            </a:pPr>
            <a:r>
              <a:rPr lang="en-US" sz="2000" dirty="0">
                <a:solidFill>
                  <a:schemeClr val="bg1"/>
                </a:solidFill>
                <a:latin typeface="+mn-lt"/>
              </a:rPr>
              <a:t>Live</a:t>
            </a:r>
          </a:p>
        </p:txBody>
      </p:sp>
      <p:sp>
        <p:nvSpPr>
          <p:cNvPr id="22534" name="Text Box 7"/>
          <p:cNvSpPr txBox="1">
            <a:spLocks noChangeArrowheads="1"/>
          </p:cNvSpPr>
          <p:nvPr/>
        </p:nvSpPr>
        <p:spPr bwMode="auto">
          <a:xfrm>
            <a:off x="2667000" y="3124200"/>
            <a:ext cx="1230313" cy="400050"/>
          </a:xfrm>
          <a:prstGeom prst="rect">
            <a:avLst/>
          </a:prstGeom>
          <a:noFill/>
          <a:ln w="9525">
            <a:noFill/>
            <a:miter lim="800000"/>
            <a:headEnd/>
            <a:tailEnd/>
          </a:ln>
        </p:spPr>
        <p:txBody>
          <a:bodyPr wrap="none">
            <a:prstTxWarp prst="textNoShape">
              <a:avLst/>
            </a:prstTxWarp>
            <a:spAutoFit/>
          </a:bodyPr>
          <a:lstStyle/>
          <a:p>
            <a:r>
              <a:rPr lang="en-US" sz="2000" dirty="0">
                <a:latin typeface="Corbel" charset="0"/>
              </a:rPr>
              <a:t>Reachable</a:t>
            </a:r>
          </a:p>
        </p:txBody>
      </p:sp>
      <p:sp>
        <p:nvSpPr>
          <p:cNvPr id="22535" name="Text Box 9"/>
          <p:cNvSpPr txBox="1">
            <a:spLocks noChangeArrowheads="1"/>
          </p:cNvSpPr>
          <p:nvPr/>
        </p:nvSpPr>
        <p:spPr bwMode="auto">
          <a:xfrm rot="-2768607">
            <a:off x="1513681" y="4320382"/>
            <a:ext cx="741363" cy="400050"/>
          </a:xfrm>
          <a:prstGeom prst="rect">
            <a:avLst/>
          </a:prstGeom>
          <a:noFill/>
          <a:ln w="9525">
            <a:noFill/>
            <a:miter lim="800000"/>
            <a:headEnd/>
            <a:tailEnd/>
          </a:ln>
        </p:spPr>
        <p:txBody>
          <a:bodyPr wrap="none">
            <a:prstTxWarp prst="textNoShape">
              <a:avLst/>
            </a:prstTxWarp>
            <a:spAutoFit/>
          </a:bodyPr>
          <a:lstStyle/>
          <a:p>
            <a:r>
              <a:rPr lang="en-US" sz="2000">
                <a:latin typeface="Corbel" charset="0"/>
              </a:rPr>
              <a:t>Dead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fontAlgn="auto" hangingPunct="1">
              <a:spcAft>
                <a:spcPts val="0"/>
              </a:spcAft>
              <a:defRPr/>
            </a:pPr>
            <a:r>
              <a:rPr lang="en-US" dirty="0" smtClean="0">
                <a:solidFill>
                  <a:srgbClr val="F0AD00">
                    <a:satMod val="150000"/>
                  </a:srgbClr>
                </a:solidFill>
              </a:rPr>
              <a:t>Leak Pruning</a:t>
            </a:r>
            <a:endParaRPr lang="en-US" sz="2800" dirty="0">
              <a:solidFill>
                <a:schemeClr val="accent1">
                  <a:satMod val="150000"/>
                </a:schemeClr>
              </a:solidFill>
            </a:endParaRPr>
          </a:p>
        </p:txBody>
      </p:sp>
      <p:sp>
        <p:nvSpPr>
          <p:cNvPr id="11" name="Slide Number Placeholder 10"/>
          <p:cNvSpPr>
            <a:spLocks noGrp="1"/>
          </p:cNvSpPr>
          <p:nvPr>
            <p:ph type="sldNum" sz="quarter" idx="12"/>
          </p:nvPr>
        </p:nvSpPr>
        <p:spPr/>
        <p:txBody>
          <a:bodyPr/>
          <a:lstStyle/>
          <a:p>
            <a:pPr>
              <a:defRPr/>
            </a:pPr>
            <a:fld id="{191CB6E5-513B-F047-956A-119061D884ED}" type="slidenum">
              <a:rPr lang="en-US" smtClean="0"/>
              <a:pPr>
                <a:defRPr/>
              </a:pPr>
              <a:t>11</a:t>
            </a:fld>
            <a:endParaRPr lang="en-US"/>
          </a:p>
        </p:txBody>
      </p:sp>
      <p:sp>
        <p:nvSpPr>
          <p:cNvPr id="9" name="Oval 8"/>
          <p:cNvSpPr>
            <a:spLocks noChangeAspect="1" noChangeArrowheads="1"/>
          </p:cNvSpPr>
          <p:nvPr/>
        </p:nvSpPr>
        <p:spPr bwMode="auto">
          <a:xfrm>
            <a:off x="1524000" y="3430588"/>
            <a:ext cx="3505200" cy="3503612"/>
          </a:xfrm>
          <a:prstGeom prst="ellipse">
            <a:avLst/>
          </a:prstGeom>
          <a:solidFill>
            <a:srgbClr val="BFBFBF"/>
          </a:solidFill>
          <a:ln w="6350" cap="rnd">
            <a:noFill/>
            <a:round/>
            <a:headEnd/>
            <a:tailEnd/>
          </a:ln>
          <a:effectLst>
            <a:outerShdw blurRad="63500" dist="25000" dir="5400000" rotWithShape="0">
              <a:srgbClr val="000000">
                <a:alpha val="37999"/>
              </a:srgbClr>
            </a:outerShdw>
          </a:effectLst>
        </p:spPr>
        <p:txBody>
          <a:bodyPr wrap="none" anchor="ctr">
            <a:prstTxWarp prst="textNoShape">
              <a:avLst/>
            </a:prstTxWarp>
          </a:bodyPr>
          <a:lstStyle/>
          <a:p>
            <a:pPr fontAlgn="auto">
              <a:spcBef>
                <a:spcPts val="0"/>
              </a:spcBef>
              <a:spcAft>
                <a:spcPts val="0"/>
              </a:spcAft>
              <a:defRPr/>
            </a:pPr>
            <a:endParaRPr lang="en-US">
              <a:solidFill>
                <a:schemeClr val="dk1"/>
              </a:solidFill>
              <a:latin typeface="+mn-lt"/>
            </a:endParaRPr>
          </a:p>
        </p:txBody>
      </p:sp>
      <p:sp>
        <p:nvSpPr>
          <p:cNvPr id="10" name="Oval 9"/>
          <p:cNvSpPr>
            <a:spLocks noChangeAspect="1" noChangeArrowheads="1"/>
          </p:cNvSpPr>
          <p:nvPr/>
        </p:nvSpPr>
        <p:spPr bwMode="auto">
          <a:xfrm>
            <a:off x="1978025" y="3886200"/>
            <a:ext cx="2593975" cy="2592388"/>
          </a:xfrm>
          <a:prstGeom prst="ellipse">
            <a:avLst/>
          </a:prstGeom>
          <a:gradFill rotWithShape="1">
            <a:gsLst>
              <a:gs pos="0">
                <a:srgbClr val="408D42"/>
              </a:gs>
              <a:gs pos="55000">
                <a:srgbClr val="4EA750"/>
              </a:gs>
              <a:gs pos="100000">
                <a:srgbClr val="5CC35F"/>
              </a:gs>
            </a:gsLst>
            <a:lin ang="16200000"/>
          </a:gradFill>
          <a:ln w="6350" cap="rnd">
            <a:solidFill>
              <a:srgbClr val="67B569"/>
            </a:solidFill>
            <a:round/>
            <a:headEnd/>
            <a:tailEnd/>
          </a:ln>
          <a:effectLst>
            <a:outerShdw blurRad="63500" dist="26940" dir="5400000" rotWithShape="0">
              <a:srgbClr val="000000">
                <a:alpha val="37999"/>
              </a:srgbClr>
            </a:outerShdw>
          </a:effectLst>
        </p:spPr>
        <p:txBody>
          <a:bodyPr wrap="none" anchor="ctr">
            <a:prstTxWarp prst="textNoShape">
              <a:avLst/>
            </a:prstTxWarp>
          </a:bodyPr>
          <a:lstStyle/>
          <a:p>
            <a:pPr algn="ctr" fontAlgn="auto">
              <a:spcBef>
                <a:spcPts val="0"/>
              </a:spcBef>
              <a:spcAft>
                <a:spcPts val="0"/>
              </a:spcAft>
              <a:defRPr/>
            </a:pPr>
            <a:r>
              <a:rPr lang="en-US" sz="2000" dirty="0">
                <a:solidFill>
                  <a:schemeClr val="bg1"/>
                </a:solidFill>
                <a:latin typeface="+mn-lt"/>
              </a:rPr>
              <a:t>Live</a:t>
            </a:r>
          </a:p>
        </p:txBody>
      </p:sp>
      <p:sp>
        <p:nvSpPr>
          <p:cNvPr id="23558" name="Text Box 7"/>
          <p:cNvSpPr txBox="1">
            <a:spLocks noChangeArrowheads="1"/>
          </p:cNvSpPr>
          <p:nvPr/>
        </p:nvSpPr>
        <p:spPr bwMode="auto">
          <a:xfrm>
            <a:off x="2655887" y="3105150"/>
            <a:ext cx="1230313" cy="400050"/>
          </a:xfrm>
          <a:prstGeom prst="rect">
            <a:avLst/>
          </a:prstGeom>
          <a:noFill/>
          <a:ln w="9525">
            <a:noFill/>
            <a:miter lim="800000"/>
            <a:headEnd/>
            <a:tailEnd/>
          </a:ln>
        </p:spPr>
        <p:txBody>
          <a:bodyPr wrap="none">
            <a:prstTxWarp prst="textNoShape">
              <a:avLst/>
            </a:prstTxWarp>
            <a:spAutoFit/>
          </a:bodyPr>
          <a:lstStyle/>
          <a:p>
            <a:r>
              <a:rPr lang="en-US" sz="2000" dirty="0">
                <a:latin typeface="Corbel" charset="0"/>
              </a:rPr>
              <a:t>Reachable</a:t>
            </a:r>
          </a:p>
        </p:txBody>
      </p:sp>
      <p:sp>
        <p:nvSpPr>
          <p:cNvPr id="8" name="Oval 7"/>
          <p:cNvSpPr>
            <a:spLocks noChangeAspect="1" noChangeArrowheads="1"/>
          </p:cNvSpPr>
          <p:nvPr/>
        </p:nvSpPr>
        <p:spPr bwMode="auto">
          <a:xfrm>
            <a:off x="990600" y="2895600"/>
            <a:ext cx="4495800" cy="4494213"/>
          </a:xfrm>
          <a:prstGeom prst="ellipse">
            <a:avLst/>
          </a:prstGeom>
          <a:noFill/>
          <a:ln cmpd="sng">
            <a:prstDash val="dash"/>
            <a:headEnd/>
            <a:tailEnd/>
          </a:ln>
        </p:spPr>
        <p:style>
          <a:lnRef idx="2">
            <a:schemeClr val="accent6"/>
          </a:lnRef>
          <a:fillRef idx="1">
            <a:schemeClr val="lt1"/>
          </a:fillRef>
          <a:effectRef idx="0">
            <a:schemeClr val="accent6"/>
          </a:effectRef>
          <a:fontRef idx="minor">
            <a:schemeClr val="dk1"/>
          </a:fontRef>
        </p:style>
        <p:txBody>
          <a:bodyPr wrap="none" anchor="ctr"/>
          <a:lstStyle/>
          <a:p>
            <a:pPr fontAlgn="auto">
              <a:spcBef>
                <a:spcPts val="0"/>
              </a:spcBef>
              <a:spcAft>
                <a:spcPts val="0"/>
              </a:spcAft>
              <a:defRPr/>
            </a:pPr>
            <a:endParaRPr lang="en-US"/>
          </a:p>
        </p:txBody>
      </p:sp>
      <p:sp>
        <p:nvSpPr>
          <p:cNvPr id="23560" name="Text Box 9"/>
          <p:cNvSpPr txBox="1">
            <a:spLocks noChangeArrowheads="1"/>
          </p:cNvSpPr>
          <p:nvPr/>
        </p:nvSpPr>
        <p:spPr bwMode="auto">
          <a:xfrm rot="-2768607">
            <a:off x="1513681" y="4320382"/>
            <a:ext cx="741363" cy="400050"/>
          </a:xfrm>
          <a:prstGeom prst="rect">
            <a:avLst/>
          </a:prstGeom>
          <a:noFill/>
          <a:ln w="9525">
            <a:noFill/>
            <a:miter lim="800000"/>
            <a:headEnd/>
            <a:tailEnd/>
          </a:ln>
        </p:spPr>
        <p:txBody>
          <a:bodyPr wrap="none">
            <a:prstTxWarp prst="textNoShape">
              <a:avLst/>
            </a:prstTxWarp>
            <a:spAutoFit/>
          </a:bodyPr>
          <a:lstStyle/>
          <a:p>
            <a:r>
              <a:rPr lang="en-US" sz="2000" dirty="0">
                <a:latin typeface="Corbel" charset="0"/>
              </a:rPr>
              <a:t>Dead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fontAlgn="auto" hangingPunct="1">
              <a:spcAft>
                <a:spcPts val="0"/>
              </a:spcAft>
              <a:defRPr/>
            </a:pPr>
            <a:r>
              <a:rPr lang="en-US" smtClean="0">
                <a:solidFill>
                  <a:srgbClr val="F0AD00">
                    <a:satMod val="150000"/>
                  </a:srgbClr>
                </a:solidFill>
              </a:rPr>
              <a:t>Leak Pruning</a:t>
            </a:r>
            <a:endParaRPr lang="en-US" sz="2800" dirty="0">
              <a:solidFill>
                <a:schemeClr val="accent1">
                  <a:satMod val="150000"/>
                </a:schemeClr>
              </a:solidFill>
            </a:endParaRPr>
          </a:p>
        </p:txBody>
      </p:sp>
      <p:sp>
        <p:nvSpPr>
          <p:cNvPr id="11" name="Slide Number Placeholder 10"/>
          <p:cNvSpPr>
            <a:spLocks noGrp="1"/>
          </p:cNvSpPr>
          <p:nvPr>
            <p:ph type="sldNum" sz="quarter" idx="12"/>
          </p:nvPr>
        </p:nvSpPr>
        <p:spPr/>
        <p:txBody>
          <a:bodyPr/>
          <a:lstStyle/>
          <a:p>
            <a:pPr>
              <a:defRPr/>
            </a:pPr>
            <a:fld id="{191CB6E5-513B-F047-956A-119061D884ED}" type="slidenum">
              <a:rPr lang="en-US" smtClean="0"/>
              <a:pPr>
                <a:defRPr/>
              </a:pPr>
              <a:t>12</a:t>
            </a:fld>
            <a:endParaRPr lang="en-US"/>
          </a:p>
        </p:txBody>
      </p:sp>
      <p:sp>
        <p:nvSpPr>
          <p:cNvPr id="9" name="Oval 8"/>
          <p:cNvSpPr>
            <a:spLocks noChangeAspect="1" noChangeArrowheads="1"/>
          </p:cNvSpPr>
          <p:nvPr/>
        </p:nvSpPr>
        <p:spPr bwMode="auto">
          <a:xfrm>
            <a:off x="1066800" y="2973388"/>
            <a:ext cx="4343400" cy="4341812"/>
          </a:xfrm>
          <a:prstGeom prst="ellipse">
            <a:avLst/>
          </a:prstGeom>
          <a:solidFill>
            <a:srgbClr val="BFBFBF"/>
          </a:solidFill>
          <a:ln w="6350" cap="rnd">
            <a:noFill/>
            <a:round/>
            <a:headEnd/>
            <a:tailEnd/>
          </a:ln>
          <a:effectLst>
            <a:outerShdw blurRad="63500" dist="25000" dir="5400000" rotWithShape="0">
              <a:srgbClr val="000000">
                <a:alpha val="37999"/>
              </a:srgbClr>
            </a:outerShdw>
          </a:effectLst>
        </p:spPr>
        <p:txBody>
          <a:bodyPr wrap="none" anchor="ctr">
            <a:prstTxWarp prst="textNoShape">
              <a:avLst/>
            </a:prstTxWarp>
          </a:bodyPr>
          <a:lstStyle/>
          <a:p>
            <a:pPr fontAlgn="auto">
              <a:spcBef>
                <a:spcPts val="0"/>
              </a:spcBef>
              <a:spcAft>
                <a:spcPts val="0"/>
              </a:spcAft>
              <a:defRPr/>
            </a:pPr>
            <a:endParaRPr lang="en-US">
              <a:solidFill>
                <a:schemeClr val="dk1"/>
              </a:solidFill>
              <a:latin typeface="+mn-lt"/>
            </a:endParaRPr>
          </a:p>
        </p:txBody>
      </p:sp>
      <p:sp>
        <p:nvSpPr>
          <p:cNvPr id="10" name="Oval 9"/>
          <p:cNvSpPr>
            <a:spLocks noChangeAspect="1" noChangeArrowheads="1"/>
          </p:cNvSpPr>
          <p:nvPr/>
        </p:nvSpPr>
        <p:spPr bwMode="auto">
          <a:xfrm>
            <a:off x="1978025" y="3886200"/>
            <a:ext cx="2593975" cy="2592388"/>
          </a:xfrm>
          <a:prstGeom prst="ellipse">
            <a:avLst/>
          </a:prstGeom>
          <a:gradFill rotWithShape="1">
            <a:gsLst>
              <a:gs pos="0">
                <a:srgbClr val="408D42"/>
              </a:gs>
              <a:gs pos="55000">
                <a:srgbClr val="4EA750"/>
              </a:gs>
              <a:gs pos="100000">
                <a:srgbClr val="5CC35F"/>
              </a:gs>
            </a:gsLst>
            <a:lin ang="16200000"/>
          </a:gradFill>
          <a:ln w="6350" cap="rnd">
            <a:solidFill>
              <a:srgbClr val="67B569"/>
            </a:solidFill>
            <a:round/>
            <a:headEnd/>
            <a:tailEnd/>
          </a:ln>
          <a:effectLst>
            <a:outerShdw blurRad="63500" dist="26940" dir="5400000" rotWithShape="0">
              <a:srgbClr val="000000">
                <a:alpha val="37999"/>
              </a:srgbClr>
            </a:outerShdw>
          </a:effectLst>
        </p:spPr>
        <p:txBody>
          <a:bodyPr wrap="none" anchor="ctr">
            <a:prstTxWarp prst="textNoShape">
              <a:avLst/>
            </a:prstTxWarp>
          </a:bodyPr>
          <a:lstStyle/>
          <a:p>
            <a:pPr algn="ctr" fontAlgn="auto">
              <a:spcBef>
                <a:spcPts val="0"/>
              </a:spcBef>
              <a:spcAft>
                <a:spcPts val="0"/>
              </a:spcAft>
              <a:defRPr/>
            </a:pPr>
            <a:r>
              <a:rPr lang="en-US" sz="2000" dirty="0">
                <a:solidFill>
                  <a:schemeClr val="bg1"/>
                </a:solidFill>
                <a:latin typeface="+mn-lt"/>
              </a:rPr>
              <a:t>Live</a:t>
            </a:r>
          </a:p>
        </p:txBody>
      </p:sp>
      <p:sp>
        <p:nvSpPr>
          <p:cNvPr id="24582" name="Text Box 7"/>
          <p:cNvSpPr txBox="1">
            <a:spLocks noChangeArrowheads="1"/>
          </p:cNvSpPr>
          <p:nvPr/>
        </p:nvSpPr>
        <p:spPr bwMode="auto">
          <a:xfrm>
            <a:off x="2655887" y="2571750"/>
            <a:ext cx="1230313" cy="400050"/>
          </a:xfrm>
          <a:prstGeom prst="rect">
            <a:avLst/>
          </a:prstGeom>
          <a:noFill/>
          <a:ln w="9525">
            <a:noFill/>
            <a:miter lim="800000"/>
            <a:headEnd/>
            <a:tailEnd/>
          </a:ln>
        </p:spPr>
        <p:txBody>
          <a:bodyPr wrap="none">
            <a:prstTxWarp prst="textNoShape">
              <a:avLst/>
            </a:prstTxWarp>
            <a:spAutoFit/>
          </a:bodyPr>
          <a:lstStyle/>
          <a:p>
            <a:r>
              <a:rPr lang="en-US" sz="2000" dirty="0">
                <a:latin typeface="Corbel" charset="0"/>
              </a:rPr>
              <a:t>Reachable</a:t>
            </a:r>
          </a:p>
        </p:txBody>
      </p:sp>
      <p:sp>
        <p:nvSpPr>
          <p:cNvPr id="24583" name="Text Box 9"/>
          <p:cNvSpPr txBox="1">
            <a:spLocks noChangeArrowheads="1"/>
          </p:cNvSpPr>
          <p:nvPr/>
        </p:nvSpPr>
        <p:spPr bwMode="auto">
          <a:xfrm>
            <a:off x="1219200" y="4343400"/>
            <a:ext cx="741363" cy="400050"/>
          </a:xfrm>
          <a:prstGeom prst="rect">
            <a:avLst/>
          </a:prstGeom>
          <a:noFill/>
          <a:ln w="9525">
            <a:noFill/>
            <a:miter lim="800000"/>
            <a:headEnd/>
            <a:tailEnd/>
          </a:ln>
        </p:spPr>
        <p:txBody>
          <a:bodyPr wrap="none">
            <a:prstTxWarp prst="textNoShape">
              <a:avLst/>
            </a:prstTxWarp>
            <a:spAutoFit/>
          </a:bodyPr>
          <a:lstStyle/>
          <a:p>
            <a:r>
              <a:rPr lang="en-US" sz="2000">
                <a:latin typeface="Corbel" charset="0"/>
              </a:rPr>
              <a:t>Dead</a:t>
            </a:r>
          </a:p>
        </p:txBody>
      </p:sp>
      <p:sp>
        <p:nvSpPr>
          <p:cNvPr id="8" name="Oval 7"/>
          <p:cNvSpPr>
            <a:spLocks noChangeAspect="1" noChangeArrowheads="1"/>
          </p:cNvSpPr>
          <p:nvPr/>
        </p:nvSpPr>
        <p:spPr bwMode="auto">
          <a:xfrm>
            <a:off x="990600" y="2895600"/>
            <a:ext cx="4495800" cy="4494213"/>
          </a:xfrm>
          <a:prstGeom prst="ellipse">
            <a:avLst/>
          </a:prstGeom>
          <a:noFill/>
          <a:ln cmpd="sng">
            <a:prstDash val="dash"/>
            <a:headEnd/>
            <a:tailEnd/>
          </a:ln>
        </p:spPr>
        <p:style>
          <a:lnRef idx="2">
            <a:schemeClr val="accent6"/>
          </a:lnRef>
          <a:fillRef idx="1">
            <a:schemeClr val="lt1"/>
          </a:fillRef>
          <a:effectRef idx="0">
            <a:schemeClr val="accent6"/>
          </a:effectRef>
          <a:fontRef idx="minor">
            <a:schemeClr val="dk1"/>
          </a:fontRef>
        </p:style>
        <p:txBody>
          <a:bodyPr wrap="none" anchor="ctr"/>
          <a:lstStyle/>
          <a:p>
            <a:pPr fontAlgn="auto">
              <a:spcBef>
                <a:spcPts val="0"/>
              </a:spcBef>
              <a:spcAft>
                <a:spcPts val="0"/>
              </a:spcAft>
              <a:defRPr/>
            </a:pP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rgbClr val="F0AD00">
                    <a:satMod val="150000"/>
                  </a:srgbClr>
                </a:solidFill>
              </a:rPr>
              <a:t>Leak Pruning</a:t>
            </a:r>
            <a:endParaRPr lang="en-US" dirty="0">
              <a:solidFill>
                <a:schemeClr val="accent1">
                  <a:satMod val="150000"/>
                </a:schemeClr>
              </a:solidFill>
            </a:endParaRPr>
          </a:p>
        </p:txBody>
      </p:sp>
      <p:sp>
        <p:nvSpPr>
          <p:cNvPr id="16" name="Slide Number Placeholder 15"/>
          <p:cNvSpPr>
            <a:spLocks noGrp="1"/>
          </p:cNvSpPr>
          <p:nvPr>
            <p:ph type="sldNum" sz="quarter" idx="12"/>
          </p:nvPr>
        </p:nvSpPr>
        <p:spPr/>
        <p:txBody>
          <a:bodyPr/>
          <a:lstStyle/>
          <a:p>
            <a:pPr>
              <a:defRPr/>
            </a:pPr>
            <a:fld id="{191CB6E5-513B-F047-956A-119061D884ED}" type="slidenum">
              <a:rPr lang="en-US" smtClean="0"/>
              <a:pPr>
                <a:defRPr/>
              </a:pPr>
              <a:t>13</a:t>
            </a:fld>
            <a:endParaRPr lang="en-US"/>
          </a:p>
        </p:txBody>
      </p:sp>
      <p:sp>
        <p:nvSpPr>
          <p:cNvPr id="5" name="Oval 4"/>
          <p:cNvSpPr>
            <a:spLocks noChangeAspect="1" noChangeArrowheads="1"/>
          </p:cNvSpPr>
          <p:nvPr/>
        </p:nvSpPr>
        <p:spPr bwMode="auto">
          <a:xfrm>
            <a:off x="1066800" y="2973388"/>
            <a:ext cx="4343400" cy="4341812"/>
          </a:xfrm>
          <a:prstGeom prst="ellipse">
            <a:avLst/>
          </a:prstGeom>
          <a:solidFill>
            <a:srgbClr val="BFBFBF"/>
          </a:solidFill>
          <a:ln w="6350" cap="rnd">
            <a:noFill/>
            <a:round/>
            <a:headEnd/>
            <a:tailEnd/>
          </a:ln>
          <a:effectLst>
            <a:outerShdw blurRad="63500" dist="25000" dir="5400000" rotWithShape="0">
              <a:srgbClr val="000000">
                <a:alpha val="37999"/>
              </a:srgbClr>
            </a:outerShdw>
          </a:effectLst>
        </p:spPr>
        <p:txBody>
          <a:bodyPr wrap="none" anchor="ctr">
            <a:prstTxWarp prst="textNoShape">
              <a:avLst/>
            </a:prstTxWarp>
          </a:bodyPr>
          <a:lstStyle/>
          <a:p>
            <a:pPr fontAlgn="auto">
              <a:spcBef>
                <a:spcPts val="0"/>
              </a:spcBef>
              <a:spcAft>
                <a:spcPts val="0"/>
              </a:spcAft>
              <a:defRPr/>
            </a:pPr>
            <a:endParaRPr lang="en-US">
              <a:solidFill>
                <a:schemeClr val="dk1"/>
              </a:solidFill>
              <a:latin typeface="+mn-lt"/>
            </a:endParaRPr>
          </a:p>
        </p:txBody>
      </p:sp>
      <p:sp>
        <p:nvSpPr>
          <p:cNvPr id="6" name="Oval 5"/>
          <p:cNvSpPr>
            <a:spLocks noChangeAspect="1" noChangeArrowheads="1"/>
          </p:cNvSpPr>
          <p:nvPr/>
        </p:nvSpPr>
        <p:spPr bwMode="auto">
          <a:xfrm>
            <a:off x="1978025" y="3886200"/>
            <a:ext cx="2593975" cy="2592388"/>
          </a:xfrm>
          <a:prstGeom prst="ellipse">
            <a:avLst/>
          </a:prstGeom>
          <a:gradFill rotWithShape="1">
            <a:gsLst>
              <a:gs pos="0">
                <a:srgbClr val="408D42"/>
              </a:gs>
              <a:gs pos="55000">
                <a:srgbClr val="4EA750"/>
              </a:gs>
              <a:gs pos="100000">
                <a:srgbClr val="5CC35F"/>
              </a:gs>
            </a:gsLst>
            <a:lin ang="16200000"/>
          </a:gradFill>
          <a:ln w="6350" cap="rnd">
            <a:solidFill>
              <a:srgbClr val="67B569"/>
            </a:solidFill>
            <a:round/>
            <a:headEnd/>
            <a:tailEnd/>
          </a:ln>
          <a:effectLst>
            <a:outerShdw blurRad="63500" dist="26940" dir="5400000" rotWithShape="0">
              <a:srgbClr val="000000">
                <a:alpha val="37999"/>
              </a:srgbClr>
            </a:outerShdw>
          </a:effectLst>
        </p:spPr>
        <p:txBody>
          <a:bodyPr wrap="none" anchor="ctr">
            <a:prstTxWarp prst="textNoShape">
              <a:avLst/>
            </a:prstTxWarp>
          </a:bodyPr>
          <a:lstStyle/>
          <a:p>
            <a:pPr algn="ctr" fontAlgn="auto">
              <a:spcBef>
                <a:spcPts val="0"/>
              </a:spcBef>
              <a:spcAft>
                <a:spcPts val="0"/>
              </a:spcAft>
              <a:defRPr/>
            </a:pPr>
            <a:r>
              <a:rPr lang="en-US" sz="2000" dirty="0">
                <a:solidFill>
                  <a:schemeClr val="bg1"/>
                </a:solidFill>
                <a:latin typeface="+mn-lt"/>
              </a:rPr>
              <a:t>Live</a:t>
            </a:r>
          </a:p>
        </p:txBody>
      </p:sp>
      <p:sp>
        <p:nvSpPr>
          <p:cNvPr id="25606" name="Text Box 9"/>
          <p:cNvSpPr txBox="1">
            <a:spLocks noChangeArrowheads="1"/>
          </p:cNvSpPr>
          <p:nvPr/>
        </p:nvSpPr>
        <p:spPr bwMode="auto">
          <a:xfrm>
            <a:off x="1219200" y="4343400"/>
            <a:ext cx="741363" cy="400050"/>
          </a:xfrm>
          <a:prstGeom prst="rect">
            <a:avLst/>
          </a:prstGeom>
          <a:noFill/>
          <a:ln w="9525">
            <a:noFill/>
            <a:miter lim="800000"/>
            <a:headEnd/>
            <a:tailEnd/>
          </a:ln>
        </p:spPr>
        <p:txBody>
          <a:bodyPr wrap="none">
            <a:prstTxWarp prst="textNoShape">
              <a:avLst/>
            </a:prstTxWarp>
            <a:spAutoFit/>
          </a:bodyPr>
          <a:lstStyle/>
          <a:p>
            <a:r>
              <a:rPr lang="en-US" sz="2000">
                <a:latin typeface="Corbel" charset="0"/>
              </a:rPr>
              <a:t>Dead</a:t>
            </a:r>
          </a:p>
        </p:txBody>
      </p:sp>
      <p:sp>
        <p:nvSpPr>
          <p:cNvPr id="12" name="TextBox 11"/>
          <p:cNvSpPr>
            <a:spLocks noChangeArrowheads="1"/>
          </p:cNvSpPr>
          <p:nvPr/>
        </p:nvSpPr>
        <p:spPr bwMode="auto">
          <a:xfrm>
            <a:off x="5562600" y="4038600"/>
            <a:ext cx="2209800" cy="919163"/>
          </a:xfrm>
          <a:prstGeom prst="roundRect">
            <a:avLst>
              <a:gd name="adj" fmla="val 16667"/>
            </a:avLst>
          </a:prstGeom>
          <a:gradFill rotWithShape="1">
            <a:gsLst>
              <a:gs pos="0">
                <a:srgbClr val="FFB591"/>
              </a:gs>
              <a:gs pos="35001">
                <a:srgbClr val="FFCAB2"/>
              </a:gs>
              <a:gs pos="100000">
                <a:srgbClr val="FFE9DF"/>
              </a:gs>
            </a:gsLst>
            <a:lin ang="16200000" scaled="1"/>
          </a:gradFill>
          <a:ln w="6350" cap="rnd">
            <a:solidFill>
              <a:srgbClr val="E6824B"/>
            </a:solidFill>
            <a:round/>
            <a:headEnd/>
            <a:tailEnd/>
          </a:ln>
          <a:effectLst>
            <a:outerShdw blurRad="63500" dist="25000" dir="5400000" rotWithShape="0">
              <a:srgbClr val="000000">
                <a:alpha val="37999"/>
              </a:srgbClr>
            </a:outerShdw>
          </a:effectLst>
        </p:spPr>
        <p:txBody>
          <a:bodyPr>
            <a:prstTxWarp prst="textNoShape">
              <a:avLst/>
            </a:prstTxWarp>
            <a:spAutoFit/>
          </a:bodyPr>
          <a:lstStyle/>
          <a:p>
            <a:pPr algn="ctr" fontAlgn="auto">
              <a:spcBef>
                <a:spcPts val="0"/>
              </a:spcBef>
              <a:spcAft>
                <a:spcPts val="0"/>
              </a:spcAft>
              <a:defRPr/>
            </a:pPr>
            <a:r>
              <a:rPr lang="en-US" sz="2400" dirty="0">
                <a:latin typeface="+mn-lt"/>
              </a:rPr>
              <a:t>Throw OOM error</a:t>
            </a:r>
          </a:p>
        </p:txBody>
      </p:sp>
      <p:sp>
        <p:nvSpPr>
          <p:cNvPr id="14" name="Oval 13"/>
          <p:cNvSpPr>
            <a:spLocks noChangeAspect="1" noChangeArrowheads="1"/>
          </p:cNvSpPr>
          <p:nvPr/>
        </p:nvSpPr>
        <p:spPr bwMode="auto">
          <a:xfrm>
            <a:off x="990600" y="2895600"/>
            <a:ext cx="4495800" cy="4494213"/>
          </a:xfrm>
          <a:prstGeom prst="ellipse">
            <a:avLst/>
          </a:prstGeom>
          <a:noFill/>
          <a:ln cmpd="sng">
            <a:prstDash val="dash"/>
            <a:headEnd/>
            <a:tailEnd/>
          </a:ln>
        </p:spPr>
        <p:style>
          <a:lnRef idx="2">
            <a:schemeClr val="accent6"/>
          </a:lnRef>
          <a:fillRef idx="1">
            <a:schemeClr val="lt1"/>
          </a:fillRef>
          <a:effectRef idx="0">
            <a:schemeClr val="accent6"/>
          </a:effectRef>
          <a:fontRef idx="minor">
            <a:schemeClr val="dk1"/>
          </a:fontRef>
        </p:style>
        <p:txBody>
          <a:bodyPr wrap="none" anchor="ctr"/>
          <a:lstStyle/>
          <a:p>
            <a:pPr fontAlgn="auto">
              <a:spcBef>
                <a:spcPts val="0"/>
              </a:spcBef>
              <a:spcAft>
                <a:spcPts val="0"/>
              </a:spcAft>
              <a:defRPr/>
            </a:pPr>
            <a:endParaRPr lang="en-US"/>
          </a:p>
        </p:txBody>
      </p:sp>
      <p:cxnSp>
        <p:nvCxnSpPr>
          <p:cNvPr id="17" name="Straight Arrow Connector 16"/>
          <p:cNvCxnSpPr>
            <a:cxnSpLocks noChangeShapeType="1"/>
            <a:stCxn id="11" idx="2"/>
            <a:endCxn id="12" idx="0"/>
          </p:cNvCxnSpPr>
          <p:nvPr/>
        </p:nvCxnSpPr>
        <p:spPr bwMode="auto">
          <a:xfrm rot="5400000">
            <a:off x="6993731" y="3107532"/>
            <a:ext cx="604837" cy="1257300"/>
          </a:xfrm>
          <a:prstGeom prst="bentConnector3">
            <a:avLst>
              <a:gd name="adj1" fmla="val 50000"/>
            </a:avLst>
          </a:prstGeom>
          <a:noFill/>
          <a:ln w="48500" cmpd="thickThin">
            <a:solidFill>
              <a:schemeClr val="accent2"/>
            </a:solidFill>
            <a:miter lim="800000"/>
            <a:headEnd/>
            <a:tailEnd type="arrow" w="med" len="med"/>
          </a:ln>
          <a:effectLst>
            <a:outerShdw blurRad="63500" dist="26940" dir="5400000" rotWithShape="0">
              <a:srgbClr val="000000">
                <a:alpha val="37999"/>
              </a:srgbClr>
            </a:outerShdw>
          </a:effectLst>
        </p:spPr>
      </p:cxnSp>
      <p:sp>
        <p:nvSpPr>
          <p:cNvPr id="11" name="TextBox 10"/>
          <p:cNvSpPr>
            <a:spLocks noChangeArrowheads="1"/>
          </p:cNvSpPr>
          <p:nvPr/>
        </p:nvSpPr>
        <p:spPr bwMode="auto">
          <a:xfrm>
            <a:off x="7162800" y="2514600"/>
            <a:ext cx="1524000" cy="919163"/>
          </a:xfrm>
          <a:prstGeom prst="roundRect">
            <a:avLst>
              <a:gd name="adj" fmla="val 16667"/>
            </a:avLst>
          </a:prstGeom>
          <a:gradFill rotWithShape="1">
            <a:gsLst>
              <a:gs pos="0">
                <a:srgbClr val="FFB591"/>
              </a:gs>
              <a:gs pos="35001">
                <a:srgbClr val="FFCAB2"/>
              </a:gs>
              <a:gs pos="100000">
                <a:srgbClr val="FFE9DF"/>
              </a:gs>
            </a:gsLst>
            <a:lin ang="16200000" scaled="1"/>
          </a:gradFill>
          <a:ln w="6350" cap="rnd">
            <a:solidFill>
              <a:srgbClr val="E6824B"/>
            </a:solidFill>
            <a:round/>
            <a:headEnd/>
            <a:tailEnd/>
          </a:ln>
          <a:effectLst>
            <a:outerShdw blurRad="63500" dist="25000" dir="5400000" rotWithShape="0">
              <a:srgbClr val="000000">
                <a:alpha val="37999"/>
              </a:srgbClr>
            </a:outerShdw>
          </a:effectLst>
        </p:spPr>
        <p:txBody>
          <a:bodyPr>
            <a:prstTxWarp prst="textNoShape">
              <a:avLst/>
            </a:prstTxWarp>
            <a:spAutoFit/>
          </a:bodyPr>
          <a:lstStyle/>
          <a:p>
            <a:pPr algn="ctr" fontAlgn="auto">
              <a:spcBef>
                <a:spcPts val="0"/>
              </a:spcBef>
              <a:spcAft>
                <a:spcPts val="0"/>
              </a:spcAft>
              <a:defRPr/>
            </a:pPr>
            <a:r>
              <a:rPr lang="en-US" sz="2400" dirty="0">
                <a:latin typeface="+mn-lt"/>
              </a:rPr>
              <a:t>Out of memory!</a:t>
            </a:r>
          </a:p>
        </p:txBody>
      </p:sp>
      <p:sp>
        <p:nvSpPr>
          <p:cNvPr id="13" name="Text Box 7"/>
          <p:cNvSpPr txBox="1">
            <a:spLocks noChangeArrowheads="1"/>
          </p:cNvSpPr>
          <p:nvPr/>
        </p:nvSpPr>
        <p:spPr bwMode="auto">
          <a:xfrm>
            <a:off x="2655887" y="2571750"/>
            <a:ext cx="1230313" cy="400050"/>
          </a:xfrm>
          <a:prstGeom prst="rect">
            <a:avLst/>
          </a:prstGeom>
          <a:noFill/>
          <a:ln w="9525">
            <a:noFill/>
            <a:miter lim="800000"/>
            <a:headEnd/>
            <a:tailEnd/>
          </a:ln>
        </p:spPr>
        <p:txBody>
          <a:bodyPr wrap="none">
            <a:prstTxWarp prst="textNoShape">
              <a:avLst/>
            </a:prstTxWarp>
            <a:spAutoFit/>
          </a:bodyPr>
          <a:lstStyle/>
          <a:p>
            <a:r>
              <a:rPr lang="en-US" sz="2000" dirty="0">
                <a:latin typeface="Corbel" charset="0"/>
              </a:rPr>
              <a:t>Reachable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rgbClr val="F0AD00">
                    <a:satMod val="150000"/>
                  </a:srgbClr>
                </a:solidFill>
              </a:rPr>
              <a:t>Leak Pruning</a:t>
            </a:r>
            <a:endParaRPr lang="en-US" dirty="0">
              <a:solidFill>
                <a:schemeClr val="accent1">
                  <a:satMod val="150000"/>
                </a:schemeClr>
              </a:solidFill>
            </a:endParaRPr>
          </a:p>
        </p:txBody>
      </p:sp>
      <p:sp>
        <p:nvSpPr>
          <p:cNvPr id="16" name="Slide Number Placeholder 15"/>
          <p:cNvSpPr>
            <a:spLocks noGrp="1"/>
          </p:cNvSpPr>
          <p:nvPr>
            <p:ph type="sldNum" sz="quarter" idx="12"/>
          </p:nvPr>
        </p:nvSpPr>
        <p:spPr/>
        <p:txBody>
          <a:bodyPr/>
          <a:lstStyle/>
          <a:p>
            <a:pPr>
              <a:defRPr/>
            </a:pPr>
            <a:fld id="{191CB6E5-513B-F047-956A-119061D884ED}" type="slidenum">
              <a:rPr lang="en-US" smtClean="0"/>
              <a:pPr>
                <a:defRPr/>
              </a:pPr>
              <a:t>14</a:t>
            </a:fld>
            <a:endParaRPr lang="en-US"/>
          </a:p>
        </p:txBody>
      </p:sp>
      <p:sp>
        <p:nvSpPr>
          <p:cNvPr id="5" name="Oval 4"/>
          <p:cNvSpPr>
            <a:spLocks noChangeAspect="1" noChangeArrowheads="1"/>
          </p:cNvSpPr>
          <p:nvPr/>
        </p:nvSpPr>
        <p:spPr bwMode="auto">
          <a:xfrm>
            <a:off x="1066800" y="2973388"/>
            <a:ext cx="4343400" cy="4341812"/>
          </a:xfrm>
          <a:prstGeom prst="ellipse">
            <a:avLst/>
          </a:prstGeom>
          <a:solidFill>
            <a:srgbClr val="BFBFBF"/>
          </a:solidFill>
          <a:ln w="6350" cap="rnd">
            <a:noFill/>
            <a:round/>
            <a:headEnd/>
            <a:tailEnd/>
          </a:ln>
          <a:effectLst>
            <a:outerShdw blurRad="63500" dist="25000" dir="5400000" rotWithShape="0">
              <a:srgbClr val="000000">
                <a:alpha val="37999"/>
              </a:srgbClr>
            </a:outerShdw>
          </a:effectLst>
        </p:spPr>
        <p:txBody>
          <a:bodyPr wrap="none" anchor="ctr">
            <a:prstTxWarp prst="textNoShape">
              <a:avLst/>
            </a:prstTxWarp>
          </a:bodyPr>
          <a:lstStyle/>
          <a:p>
            <a:pPr fontAlgn="auto">
              <a:spcBef>
                <a:spcPts val="0"/>
              </a:spcBef>
              <a:spcAft>
                <a:spcPts val="0"/>
              </a:spcAft>
              <a:defRPr/>
            </a:pPr>
            <a:endParaRPr lang="en-US">
              <a:solidFill>
                <a:schemeClr val="dk1"/>
              </a:solidFill>
              <a:latin typeface="+mn-lt"/>
            </a:endParaRPr>
          </a:p>
        </p:txBody>
      </p:sp>
      <p:sp>
        <p:nvSpPr>
          <p:cNvPr id="6" name="Oval 5"/>
          <p:cNvSpPr>
            <a:spLocks noChangeAspect="1" noChangeArrowheads="1"/>
          </p:cNvSpPr>
          <p:nvPr/>
        </p:nvSpPr>
        <p:spPr bwMode="auto">
          <a:xfrm>
            <a:off x="1978025" y="3886200"/>
            <a:ext cx="2593975" cy="2592388"/>
          </a:xfrm>
          <a:prstGeom prst="ellipse">
            <a:avLst/>
          </a:prstGeom>
          <a:gradFill rotWithShape="1">
            <a:gsLst>
              <a:gs pos="0">
                <a:srgbClr val="408D42"/>
              </a:gs>
              <a:gs pos="55000">
                <a:srgbClr val="4EA750"/>
              </a:gs>
              <a:gs pos="100000">
                <a:srgbClr val="5CC35F"/>
              </a:gs>
            </a:gsLst>
            <a:lin ang="16200000"/>
          </a:gradFill>
          <a:ln w="6350" cap="rnd">
            <a:solidFill>
              <a:srgbClr val="67B569"/>
            </a:solidFill>
            <a:round/>
            <a:headEnd/>
            <a:tailEnd/>
          </a:ln>
          <a:effectLst>
            <a:outerShdw blurRad="63500" dist="26940" dir="5400000" rotWithShape="0">
              <a:srgbClr val="000000">
                <a:alpha val="37999"/>
              </a:srgbClr>
            </a:outerShdw>
          </a:effectLst>
        </p:spPr>
        <p:txBody>
          <a:bodyPr wrap="none" anchor="ctr">
            <a:prstTxWarp prst="textNoShape">
              <a:avLst/>
            </a:prstTxWarp>
          </a:bodyPr>
          <a:lstStyle/>
          <a:p>
            <a:pPr algn="ctr" fontAlgn="auto">
              <a:spcBef>
                <a:spcPts val="0"/>
              </a:spcBef>
              <a:spcAft>
                <a:spcPts val="0"/>
              </a:spcAft>
              <a:defRPr/>
            </a:pPr>
            <a:r>
              <a:rPr lang="en-US" sz="2000" dirty="0">
                <a:solidFill>
                  <a:schemeClr val="bg1"/>
                </a:solidFill>
                <a:latin typeface="+mn-lt"/>
              </a:rPr>
              <a:t>Live</a:t>
            </a:r>
          </a:p>
        </p:txBody>
      </p:sp>
      <p:sp>
        <p:nvSpPr>
          <p:cNvPr id="26630" name="Text Box 9"/>
          <p:cNvSpPr txBox="1">
            <a:spLocks noChangeArrowheads="1"/>
          </p:cNvSpPr>
          <p:nvPr/>
        </p:nvSpPr>
        <p:spPr bwMode="auto">
          <a:xfrm>
            <a:off x="1219200" y="4343400"/>
            <a:ext cx="741363" cy="400050"/>
          </a:xfrm>
          <a:prstGeom prst="rect">
            <a:avLst/>
          </a:prstGeom>
          <a:noFill/>
          <a:ln w="9525">
            <a:noFill/>
            <a:miter lim="800000"/>
            <a:headEnd/>
            <a:tailEnd/>
          </a:ln>
        </p:spPr>
        <p:txBody>
          <a:bodyPr wrap="none">
            <a:prstTxWarp prst="textNoShape">
              <a:avLst/>
            </a:prstTxWarp>
            <a:spAutoFit/>
          </a:bodyPr>
          <a:lstStyle/>
          <a:p>
            <a:r>
              <a:rPr lang="en-US" sz="2000">
                <a:latin typeface="Corbel" charset="0"/>
              </a:rPr>
              <a:t>Dead</a:t>
            </a:r>
          </a:p>
        </p:txBody>
      </p:sp>
      <p:sp>
        <p:nvSpPr>
          <p:cNvPr id="11" name="TextBox 10"/>
          <p:cNvSpPr>
            <a:spLocks noChangeArrowheads="1"/>
          </p:cNvSpPr>
          <p:nvPr/>
        </p:nvSpPr>
        <p:spPr bwMode="auto">
          <a:xfrm>
            <a:off x="7162800" y="2514600"/>
            <a:ext cx="1524000" cy="919163"/>
          </a:xfrm>
          <a:prstGeom prst="roundRect">
            <a:avLst>
              <a:gd name="adj" fmla="val 16667"/>
            </a:avLst>
          </a:prstGeom>
          <a:gradFill rotWithShape="1">
            <a:gsLst>
              <a:gs pos="0">
                <a:srgbClr val="FFB591"/>
              </a:gs>
              <a:gs pos="35001">
                <a:srgbClr val="FFCAB2"/>
              </a:gs>
              <a:gs pos="100000">
                <a:srgbClr val="FFE9DF"/>
              </a:gs>
            </a:gsLst>
            <a:lin ang="16200000" scaled="1"/>
          </a:gradFill>
          <a:ln w="6350" cap="rnd">
            <a:solidFill>
              <a:srgbClr val="E6824B"/>
            </a:solidFill>
            <a:round/>
            <a:headEnd/>
            <a:tailEnd/>
          </a:ln>
          <a:effectLst>
            <a:outerShdw blurRad="63500" dist="25000" dir="5400000" rotWithShape="0">
              <a:srgbClr val="000000">
                <a:alpha val="37999"/>
              </a:srgbClr>
            </a:outerShdw>
          </a:effectLst>
        </p:spPr>
        <p:txBody>
          <a:bodyPr>
            <a:prstTxWarp prst="textNoShape">
              <a:avLst/>
            </a:prstTxWarp>
            <a:spAutoFit/>
          </a:bodyPr>
          <a:lstStyle/>
          <a:p>
            <a:pPr algn="ctr" fontAlgn="auto">
              <a:spcBef>
                <a:spcPts val="0"/>
              </a:spcBef>
              <a:spcAft>
                <a:spcPts val="0"/>
              </a:spcAft>
              <a:defRPr/>
            </a:pPr>
            <a:r>
              <a:rPr lang="en-US" sz="2400" dirty="0">
                <a:latin typeface="+mn-lt"/>
              </a:rPr>
              <a:t>Out of memory!</a:t>
            </a:r>
          </a:p>
        </p:txBody>
      </p:sp>
      <p:sp>
        <p:nvSpPr>
          <p:cNvPr id="12" name="TextBox 11"/>
          <p:cNvSpPr>
            <a:spLocks noChangeArrowheads="1"/>
          </p:cNvSpPr>
          <p:nvPr/>
        </p:nvSpPr>
        <p:spPr bwMode="auto">
          <a:xfrm>
            <a:off x="5562600" y="4038600"/>
            <a:ext cx="2209800" cy="919163"/>
          </a:xfrm>
          <a:prstGeom prst="roundRect">
            <a:avLst>
              <a:gd name="adj" fmla="val 16667"/>
            </a:avLst>
          </a:prstGeom>
          <a:gradFill rotWithShape="1">
            <a:gsLst>
              <a:gs pos="0">
                <a:srgbClr val="FFB591"/>
              </a:gs>
              <a:gs pos="35001">
                <a:srgbClr val="FFCAB2"/>
              </a:gs>
              <a:gs pos="100000">
                <a:srgbClr val="FFE9DF"/>
              </a:gs>
            </a:gsLst>
            <a:lin ang="16200000" scaled="1"/>
          </a:gradFill>
          <a:ln w="6350" cap="rnd">
            <a:solidFill>
              <a:srgbClr val="E6824B"/>
            </a:solidFill>
            <a:round/>
            <a:headEnd/>
            <a:tailEnd/>
          </a:ln>
          <a:effectLst>
            <a:outerShdw blurRad="63500" dist="25000" dir="5400000" rotWithShape="0">
              <a:srgbClr val="000000">
                <a:alpha val="37999"/>
              </a:srgbClr>
            </a:outerShdw>
          </a:effectLst>
        </p:spPr>
        <p:txBody>
          <a:bodyPr>
            <a:prstTxWarp prst="textNoShape">
              <a:avLst/>
            </a:prstTxWarp>
            <a:spAutoFit/>
          </a:bodyPr>
          <a:lstStyle/>
          <a:p>
            <a:pPr algn="ctr" fontAlgn="auto">
              <a:spcBef>
                <a:spcPts val="0"/>
              </a:spcBef>
              <a:spcAft>
                <a:spcPts val="0"/>
              </a:spcAft>
              <a:defRPr/>
            </a:pPr>
            <a:r>
              <a:rPr lang="en-US" sz="2400" dirty="0">
                <a:latin typeface="+mn-lt"/>
              </a:rPr>
              <a:t>Throw OOM error</a:t>
            </a:r>
          </a:p>
        </p:txBody>
      </p:sp>
      <p:sp>
        <p:nvSpPr>
          <p:cNvPr id="13" name="TextBox 12"/>
          <p:cNvSpPr>
            <a:spLocks noChangeArrowheads="1"/>
          </p:cNvSpPr>
          <p:nvPr/>
        </p:nvSpPr>
        <p:spPr bwMode="auto">
          <a:xfrm>
            <a:off x="6858000" y="5334000"/>
            <a:ext cx="2209800" cy="919163"/>
          </a:xfrm>
          <a:prstGeom prst="roundRect">
            <a:avLst>
              <a:gd name="adj" fmla="val 16667"/>
            </a:avLst>
          </a:prstGeom>
          <a:gradFill rotWithShape="1">
            <a:gsLst>
              <a:gs pos="0">
                <a:srgbClr val="B0F6B1"/>
              </a:gs>
              <a:gs pos="35001">
                <a:srgbClr val="C8F8C8"/>
              </a:gs>
              <a:gs pos="100000">
                <a:srgbClr val="E9FDE9"/>
              </a:gs>
            </a:gsLst>
            <a:lin ang="16200000" scaled="1"/>
          </a:gradFill>
          <a:ln w="6350" cap="rnd">
            <a:solidFill>
              <a:srgbClr val="67B569"/>
            </a:solidFill>
            <a:round/>
            <a:headEnd/>
            <a:tailEnd/>
          </a:ln>
          <a:effectLst>
            <a:outerShdw blurRad="63500" dist="25000" dir="5400000" rotWithShape="0">
              <a:srgbClr val="000000">
                <a:alpha val="37999"/>
              </a:srgbClr>
            </a:outerShdw>
          </a:effectLst>
        </p:spPr>
        <p:txBody>
          <a:bodyPr>
            <a:prstTxWarp prst="textNoShape">
              <a:avLst/>
            </a:prstTxWarp>
            <a:spAutoFit/>
          </a:bodyPr>
          <a:lstStyle/>
          <a:p>
            <a:pPr algn="ctr" fontAlgn="auto">
              <a:spcBef>
                <a:spcPts val="0"/>
              </a:spcBef>
              <a:spcAft>
                <a:spcPts val="0"/>
              </a:spcAft>
              <a:defRPr/>
            </a:pPr>
            <a:r>
              <a:rPr lang="en-US" sz="2400" dirty="0">
                <a:latin typeface="+mn-lt"/>
              </a:rPr>
              <a:t>Reclaim some objects</a:t>
            </a:r>
          </a:p>
        </p:txBody>
      </p:sp>
      <p:sp>
        <p:nvSpPr>
          <p:cNvPr id="14" name="Oval 13"/>
          <p:cNvSpPr>
            <a:spLocks noChangeAspect="1" noChangeArrowheads="1"/>
          </p:cNvSpPr>
          <p:nvPr/>
        </p:nvSpPr>
        <p:spPr bwMode="auto">
          <a:xfrm>
            <a:off x="990600" y="2895600"/>
            <a:ext cx="4495800" cy="4494213"/>
          </a:xfrm>
          <a:prstGeom prst="ellipse">
            <a:avLst/>
          </a:prstGeom>
          <a:noFill/>
          <a:ln cmpd="sng">
            <a:prstDash val="dash"/>
            <a:headEnd/>
            <a:tailEnd/>
          </a:ln>
        </p:spPr>
        <p:style>
          <a:lnRef idx="2">
            <a:schemeClr val="accent6"/>
          </a:lnRef>
          <a:fillRef idx="1">
            <a:schemeClr val="lt1"/>
          </a:fillRef>
          <a:effectRef idx="0">
            <a:schemeClr val="accent6"/>
          </a:effectRef>
          <a:fontRef idx="minor">
            <a:schemeClr val="dk1"/>
          </a:fontRef>
        </p:style>
        <p:txBody>
          <a:bodyPr wrap="none" anchor="ctr"/>
          <a:lstStyle/>
          <a:p>
            <a:pPr fontAlgn="auto">
              <a:spcBef>
                <a:spcPts val="0"/>
              </a:spcBef>
              <a:spcAft>
                <a:spcPts val="0"/>
              </a:spcAft>
              <a:defRPr/>
            </a:pPr>
            <a:endParaRPr lang="en-US"/>
          </a:p>
        </p:txBody>
      </p:sp>
      <p:cxnSp>
        <p:nvCxnSpPr>
          <p:cNvPr id="19" name="Straight Arrow Connector 18"/>
          <p:cNvCxnSpPr>
            <a:cxnSpLocks noChangeShapeType="1"/>
            <a:stCxn id="11" idx="2"/>
            <a:endCxn id="13" idx="0"/>
          </p:cNvCxnSpPr>
          <p:nvPr/>
        </p:nvCxnSpPr>
        <p:spPr bwMode="auto">
          <a:xfrm rot="16200000" flipH="1">
            <a:off x="6993731" y="4364832"/>
            <a:ext cx="1900237" cy="38100"/>
          </a:xfrm>
          <a:prstGeom prst="straightConnector1">
            <a:avLst/>
          </a:prstGeom>
          <a:noFill/>
          <a:ln w="48500" cmpd="thickThin">
            <a:solidFill>
              <a:schemeClr val="accent2"/>
            </a:solidFill>
            <a:round/>
            <a:headEnd/>
            <a:tailEnd type="arrow" w="med" len="med"/>
          </a:ln>
          <a:effectLst>
            <a:outerShdw blurRad="63500" dist="26940" dir="5400000" rotWithShape="0">
              <a:srgbClr val="000000">
                <a:alpha val="37999"/>
              </a:srgbClr>
            </a:outerShdw>
          </a:effectLst>
        </p:spPr>
      </p:cxnSp>
      <p:sp>
        <p:nvSpPr>
          <p:cNvPr id="17" name="Text Box 7"/>
          <p:cNvSpPr txBox="1">
            <a:spLocks noChangeArrowheads="1"/>
          </p:cNvSpPr>
          <p:nvPr/>
        </p:nvSpPr>
        <p:spPr bwMode="auto">
          <a:xfrm>
            <a:off x="2655887" y="2571750"/>
            <a:ext cx="1230313" cy="400050"/>
          </a:xfrm>
          <a:prstGeom prst="rect">
            <a:avLst/>
          </a:prstGeom>
          <a:noFill/>
          <a:ln w="9525">
            <a:noFill/>
            <a:miter lim="800000"/>
            <a:headEnd/>
            <a:tailEnd/>
          </a:ln>
        </p:spPr>
        <p:txBody>
          <a:bodyPr wrap="none">
            <a:prstTxWarp prst="textNoShape">
              <a:avLst/>
            </a:prstTxWarp>
            <a:spAutoFit/>
          </a:bodyPr>
          <a:lstStyle/>
          <a:p>
            <a:r>
              <a:rPr lang="en-US" sz="2000" dirty="0">
                <a:latin typeface="Corbel" charset="0"/>
              </a:rPr>
              <a:t>Reachable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rgbClr val="F0AD00">
                    <a:satMod val="150000"/>
                  </a:srgbClr>
                </a:solidFill>
              </a:rPr>
              <a:t>Leak Pruning</a:t>
            </a:r>
            <a:endParaRPr lang="en-US" dirty="0">
              <a:solidFill>
                <a:schemeClr val="accent1">
                  <a:satMod val="150000"/>
                </a:schemeClr>
              </a:solidFill>
            </a:endParaRPr>
          </a:p>
        </p:txBody>
      </p:sp>
      <p:sp>
        <p:nvSpPr>
          <p:cNvPr id="27652" name="Content Placeholder 2"/>
          <p:cNvSpPr>
            <a:spLocks noGrp="1"/>
          </p:cNvSpPr>
          <p:nvPr>
            <p:ph idx="1"/>
          </p:nvPr>
        </p:nvSpPr>
        <p:spPr/>
        <p:txBody>
          <a:bodyPr/>
          <a:lstStyle/>
          <a:p>
            <a:pPr lvl="1" eaLnBrk="1" hangingPunct="1"/>
            <a:r>
              <a:rPr lang="en-US" dirty="0" smtClean="0"/>
              <a:t>Reclaim </a:t>
            </a:r>
            <a:r>
              <a:rPr lang="en-US" dirty="0"/>
              <a:t>predicted dead objects</a:t>
            </a:r>
          </a:p>
        </p:txBody>
      </p:sp>
      <p:sp>
        <p:nvSpPr>
          <p:cNvPr id="28" name="Slide Number Placeholder 27"/>
          <p:cNvSpPr>
            <a:spLocks noGrp="1"/>
          </p:cNvSpPr>
          <p:nvPr>
            <p:ph type="sldNum" sz="quarter" idx="12"/>
          </p:nvPr>
        </p:nvSpPr>
        <p:spPr/>
        <p:txBody>
          <a:bodyPr/>
          <a:lstStyle/>
          <a:p>
            <a:pPr>
              <a:defRPr/>
            </a:pPr>
            <a:fld id="{191CB6E5-513B-F047-956A-119061D884ED}" type="slidenum">
              <a:rPr lang="en-US" smtClean="0"/>
              <a:pPr>
                <a:defRPr/>
              </a:pPr>
              <a:t>15</a:t>
            </a:fld>
            <a:endParaRPr lang="en-US"/>
          </a:p>
        </p:txBody>
      </p:sp>
      <p:sp>
        <p:nvSpPr>
          <p:cNvPr id="17" name="Oval 3"/>
          <p:cNvSpPr>
            <a:spLocks noChangeAspect="1" noChangeArrowheads="1"/>
          </p:cNvSpPr>
          <p:nvPr/>
        </p:nvSpPr>
        <p:spPr bwMode="auto">
          <a:xfrm>
            <a:off x="1066800" y="2971800"/>
            <a:ext cx="4343400" cy="4341813"/>
          </a:xfrm>
          <a:prstGeom prst="ellipse">
            <a:avLst/>
          </a:prstGeom>
          <a:pattFill prst="pct30">
            <a:fgClr>
              <a:srgbClr val="5F5F5F"/>
            </a:fgClr>
            <a:bgClr>
              <a:srgbClr val="FFFFFF"/>
            </a:bgClr>
          </a:pattFill>
          <a:ln w="9525">
            <a:noFill/>
            <a:round/>
            <a:headEnd/>
            <a:tailEnd/>
          </a:ln>
        </p:spPr>
        <p:txBody>
          <a:bodyPr wrap="none" anchor="ctr">
            <a:prstTxWarp prst="textNoShape">
              <a:avLst/>
            </a:prstTxWarp>
          </a:bodyPr>
          <a:lstStyle/>
          <a:p>
            <a:endParaRPr lang="en-US">
              <a:solidFill>
                <a:srgbClr val="000000"/>
              </a:solidFill>
            </a:endParaRPr>
          </a:p>
        </p:txBody>
      </p:sp>
      <p:sp>
        <p:nvSpPr>
          <p:cNvPr id="18" name="Text Box 9"/>
          <p:cNvSpPr txBox="1">
            <a:spLocks noChangeArrowheads="1"/>
          </p:cNvSpPr>
          <p:nvPr/>
        </p:nvSpPr>
        <p:spPr bwMode="auto">
          <a:xfrm rot="18868508">
            <a:off x="1117600" y="3906838"/>
            <a:ext cx="1295400" cy="400050"/>
          </a:xfrm>
          <a:prstGeom prst="rect">
            <a:avLst/>
          </a:prstGeom>
          <a:noFill/>
          <a:ln w="9525">
            <a:noFill/>
            <a:miter lim="800000"/>
            <a:headEnd/>
            <a:tailEnd/>
          </a:ln>
        </p:spPr>
        <p:txBody>
          <a:bodyPr wrap="none">
            <a:prstTxWarp prst="textNoShape">
              <a:avLst/>
            </a:prstTxWarp>
            <a:spAutoFit/>
          </a:bodyPr>
          <a:lstStyle/>
          <a:p>
            <a:r>
              <a:rPr lang="en-US" sz="2000">
                <a:latin typeface="Corbel" charset="0"/>
              </a:rPr>
              <a:t>Reclaimed</a:t>
            </a:r>
          </a:p>
        </p:txBody>
      </p:sp>
      <p:sp>
        <p:nvSpPr>
          <p:cNvPr id="19" name="Oval 18"/>
          <p:cNvSpPr>
            <a:spLocks noChangeAspect="1" noChangeArrowheads="1"/>
          </p:cNvSpPr>
          <p:nvPr/>
        </p:nvSpPr>
        <p:spPr bwMode="auto">
          <a:xfrm>
            <a:off x="1828800" y="3735388"/>
            <a:ext cx="2895600" cy="2894012"/>
          </a:xfrm>
          <a:prstGeom prst="ellipse">
            <a:avLst/>
          </a:prstGeom>
          <a:solidFill>
            <a:srgbClr val="BFBFBF"/>
          </a:solidFill>
          <a:ln w="6350" cap="rnd">
            <a:noFill/>
            <a:round/>
            <a:headEnd/>
            <a:tailEnd/>
          </a:ln>
          <a:effectLst>
            <a:outerShdw blurRad="63500" dist="25000" dir="5400000" rotWithShape="0">
              <a:srgbClr val="000000">
                <a:alpha val="37999"/>
              </a:srgbClr>
            </a:outerShdw>
          </a:effectLst>
        </p:spPr>
        <p:txBody>
          <a:bodyPr wrap="none" anchor="ctr">
            <a:prstTxWarp prst="textNoShape">
              <a:avLst/>
            </a:prstTxWarp>
          </a:bodyPr>
          <a:lstStyle/>
          <a:p>
            <a:pPr fontAlgn="auto">
              <a:spcBef>
                <a:spcPts val="0"/>
              </a:spcBef>
              <a:spcAft>
                <a:spcPts val="0"/>
              </a:spcAft>
              <a:defRPr/>
            </a:pPr>
            <a:endParaRPr lang="en-US">
              <a:solidFill>
                <a:schemeClr val="dk1"/>
              </a:solidFill>
              <a:latin typeface="+mn-lt"/>
            </a:endParaRPr>
          </a:p>
        </p:txBody>
      </p:sp>
      <p:sp>
        <p:nvSpPr>
          <p:cNvPr id="20" name="Oval 19"/>
          <p:cNvSpPr>
            <a:spLocks noChangeAspect="1" noChangeArrowheads="1"/>
          </p:cNvSpPr>
          <p:nvPr/>
        </p:nvSpPr>
        <p:spPr bwMode="auto">
          <a:xfrm>
            <a:off x="1978025" y="3886200"/>
            <a:ext cx="2593975" cy="2592388"/>
          </a:xfrm>
          <a:prstGeom prst="ellipse">
            <a:avLst/>
          </a:prstGeom>
          <a:gradFill rotWithShape="1">
            <a:gsLst>
              <a:gs pos="0">
                <a:srgbClr val="408D42"/>
              </a:gs>
              <a:gs pos="55000">
                <a:srgbClr val="4EA750"/>
              </a:gs>
              <a:gs pos="100000">
                <a:srgbClr val="5CC35F"/>
              </a:gs>
            </a:gsLst>
            <a:lin ang="16200000"/>
          </a:gradFill>
          <a:ln w="6350" cap="rnd">
            <a:solidFill>
              <a:srgbClr val="67B569"/>
            </a:solidFill>
            <a:round/>
            <a:headEnd/>
            <a:tailEnd/>
          </a:ln>
          <a:effectLst>
            <a:outerShdw blurRad="63500" dist="26940" dir="5400000" rotWithShape="0">
              <a:srgbClr val="000000">
                <a:alpha val="37999"/>
              </a:srgbClr>
            </a:outerShdw>
          </a:effectLst>
        </p:spPr>
        <p:txBody>
          <a:bodyPr wrap="none" anchor="ctr">
            <a:prstTxWarp prst="textNoShape">
              <a:avLst/>
            </a:prstTxWarp>
          </a:bodyPr>
          <a:lstStyle/>
          <a:p>
            <a:pPr algn="ctr" fontAlgn="auto">
              <a:spcBef>
                <a:spcPts val="0"/>
              </a:spcBef>
              <a:spcAft>
                <a:spcPts val="0"/>
              </a:spcAft>
              <a:defRPr/>
            </a:pPr>
            <a:r>
              <a:rPr lang="en-US" sz="2000" dirty="0">
                <a:solidFill>
                  <a:schemeClr val="bg1"/>
                </a:solidFill>
                <a:latin typeface="+mn-lt"/>
              </a:rPr>
              <a:t>Live</a:t>
            </a:r>
          </a:p>
        </p:txBody>
      </p:sp>
      <p:sp>
        <p:nvSpPr>
          <p:cNvPr id="21" name="Oval 3"/>
          <p:cNvSpPr>
            <a:spLocks noChangeAspect="1" noChangeArrowheads="1"/>
          </p:cNvSpPr>
          <p:nvPr/>
        </p:nvSpPr>
        <p:spPr bwMode="auto">
          <a:xfrm>
            <a:off x="1295400" y="5181600"/>
            <a:ext cx="1524000" cy="1524000"/>
          </a:xfrm>
          <a:prstGeom prst="ellipse">
            <a:avLst/>
          </a:prstGeom>
          <a:pattFill prst="pct30">
            <a:fgClr>
              <a:srgbClr val="5F5F5F"/>
            </a:fgClr>
            <a:bgClr>
              <a:srgbClr val="FFFFFF"/>
            </a:bgClr>
          </a:pattFill>
          <a:ln w="9525">
            <a:noFill/>
            <a:round/>
            <a:headEnd/>
            <a:tailEnd/>
          </a:ln>
        </p:spPr>
        <p:txBody>
          <a:bodyPr wrap="none" anchor="ctr">
            <a:prstTxWarp prst="textNoShape">
              <a:avLst/>
            </a:prstTxWarp>
          </a:bodyPr>
          <a:lstStyle/>
          <a:p>
            <a:endParaRPr lang="en-US">
              <a:solidFill>
                <a:srgbClr val="00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Oval 3"/>
          <p:cNvSpPr>
            <a:spLocks noChangeAspect="1" noChangeArrowheads="1"/>
          </p:cNvSpPr>
          <p:nvPr/>
        </p:nvSpPr>
        <p:spPr bwMode="auto">
          <a:xfrm>
            <a:off x="1066800" y="2971800"/>
            <a:ext cx="4343400" cy="4341813"/>
          </a:xfrm>
          <a:prstGeom prst="ellipse">
            <a:avLst/>
          </a:prstGeom>
          <a:pattFill prst="pct30">
            <a:fgClr>
              <a:srgbClr val="5F5F5F"/>
            </a:fgClr>
            <a:bgClr>
              <a:srgbClr val="FFFFFF"/>
            </a:bgClr>
          </a:pattFill>
          <a:ln w="9525">
            <a:noFill/>
            <a:round/>
            <a:headEnd/>
            <a:tailEnd/>
          </a:ln>
        </p:spPr>
        <p:txBody>
          <a:bodyPr wrap="none" anchor="ctr">
            <a:prstTxWarp prst="textNoShape">
              <a:avLst/>
            </a:prstTxWarp>
          </a:bodyPr>
          <a:lstStyle/>
          <a:p>
            <a:endParaRPr lang="en-US">
              <a:solidFill>
                <a:srgbClr val="000000"/>
              </a:solidFill>
            </a:endParaRPr>
          </a:p>
        </p:txBody>
      </p:sp>
      <p:sp>
        <p:nvSpPr>
          <p:cNvPr id="2" name="Title 1"/>
          <p:cNvSpPr>
            <a:spLocks noGrp="1"/>
          </p:cNvSpPr>
          <p:nvPr>
            <p:ph type="title"/>
          </p:nvPr>
        </p:nvSpPr>
        <p:spPr/>
        <p:txBody>
          <a:bodyPr/>
          <a:lstStyle/>
          <a:p>
            <a:pPr eaLnBrk="1" fontAlgn="auto" hangingPunct="1">
              <a:spcAft>
                <a:spcPts val="0"/>
              </a:spcAft>
              <a:defRPr/>
            </a:pPr>
            <a:r>
              <a:rPr lang="en-US" dirty="0" smtClean="0">
                <a:solidFill>
                  <a:srgbClr val="F0AD00">
                    <a:satMod val="150000"/>
                  </a:srgbClr>
                </a:solidFill>
              </a:rPr>
              <a:t>Leak Pruning</a:t>
            </a:r>
            <a:endParaRPr lang="en-US" dirty="0">
              <a:solidFill>
                <a:schemeClr val="accent1">
                  <a:satMod val="150000"/>
                </a:schemeClr>
              </a:solidFill>
            </a:endParaRPr>
          </a:p>
        </p:txBody>
      </p:sp>
      <p:sp>
        <p:nvSpPr>
          <p:cNvPr id="28676" name="Content Placeholder 2"/>
          <p:cNvSpPr>
            <a:spLocks noGrp="1"/>
          </p:cNvSpPr>
          <p:nvPr>
            <p:ph idx="1"/>
          </p:nvPr>
        </p:nvSpPr>
        <p:spPr/>
        <p:txBody>
          <a:bodyPr/>
          <a:lstStyle/>
          <a:p>
            <a:pPr lvl="1" eaLnBrk="1" hangingPunct="1"/>
            <a:r>
              <a:rPr lang="en-US" dirty="0" smtClean="0"/>
              <a:t>Reclaim </a:t>
            </a:r>
            <a:r>
              <a:rPr lang="en-US" dirty="0"/>
              <a:t>predicted dead </a:t>
            </a:r>
            <a:r>
              <a:rPr lang="en-US" dirty="0" smtClean="0"/>
              <a:t>objects</a:t>
            </a:r>
          </a:p>
          <a:p>
            <a:pPr lvl="1" eaLnBrk="1" hangingPunct="1">
              <a:buNone/>
            </a:pPr>
            <a:endParaRPr lang="en-US" dirty="0" smtClean="0"/>
          </a:p>
          <a:p>
            <a:pPr lvl="1" eaLnBrk="1" hangingPunct="1"/>
            <a:endParaRPr lang="en-US" dirty="0"/>
          </a:p>
        </p:txBody>
      </p:sp>
      <p:sp>
        <p:nvSpPr>
          <p:cNvPr id="13" name="Slide Number Placeholder 12"/>
          <p:cNvSpPr>
            <a:spLocks noGrp="1"/>
          </p:cNvSpPr>
          <p:nvPr>
            <p:ph type="sldNum" sz="quarter" idx="12"/>
          </p:nvPr>
        </p:nvSpPr>
        <p:spPr/>
        <p:txBody>
          <a:bodyPr/>
          <a:lstStyle/>
          <a:p>
            <a:pPr>
              <a:defRPr/>
            </a:pPr>
            <a:fld id="{191CB6E5-513B-F047-956A-119061D884ED}" type="slidenum">
              <a:rPr lang="en-US" smtClean="0"/>
              <a:pPr>
                <a:defRPr/>
              </a:pPr>
              <a:t>16</a:t>
            </a:fld>
            <a:endParaRPr lang="en-US"/>
          </a:p>
        </p:txBody>
      </p:sp>
      <p:sp>
        <p:nvSpPr>
          <p:cNvPr id="28677" name="Text Box 9"/>
          <p:cNvSpPr txBox="1">
            <a:spLocks noChangeArrowheads="1"/>
          </p:cNvSpPr>
          <p:nvPr/>
        </p:nvSpPr>
        <p:spPr bwMode="auto">
          <a:xfrm rot="-2731492">
            <a:off x="1117600" y="3906838"/>
            <a:ext cx="1295400" cy="400050"/>
          </a:xfrm>
          <a:prstGeom prst="rect">
            <a:avLst/>
          </a:prstGeom>
          <a:noFill/>
          <a:ln w="9525">
            <a:noFill/>
            <a:miter lim="800000"/>
            <a:headEnd/>
            <a:tailEnd/>
          </a:ln>
        </p:spPr>
        <p:txBody>
          <a:bodyPr wrap="none">
            <a:prstTxWarp prst="textNoShape">
              <a:avLst/>
            </a:prstTxWarp>
            <a:spAutoFit/>
          </a:bodyPr>
          <a:lstStyle/>
          <a:p>
            <a:r>
              <a:rPr lang="en-US" sz="2000">
                <a:latin typeface="Corbel" charset="0"/>
              </a:rPr>
              <a:t>Reclaimed</a:t>
            </a:r>
          </a:p>
        </p:txBody>
      </p:sp>
      <p:sp>
        <p:nvSpPr>
          <p:cNvPr id="11" name="Oval 10"/>
          <p:cNvSpPr>
            <a:spLocks noChangeAspect="1" noChangeArrowheads="1"/>
          </p:cNvSpPr>
          <p:nvPr/>
        </p:nvSpPr>
        <p:spPr bwMode="auto">
          <a:xfrm>
            <a:off x="1828800" y="3735388"/>
            <a:ext cx="2895600" cy="2894012"/>
          </a:xfrm>
          <a:prstGeom prst="ellipse">
            <a:avLst/>
          </a:prstGeom>
          <a:solidFill>
            <a:srgbClr val="BFBFBF"/>
          </a:solidFill>
          <a:ln w="6350" cap="rnd">
            <a:noFill/>
            <a:round/>
            <a:headEnd/>
            <a:tailEnd/>
          </a:ln>
          <a:effectLst>
            <a:outerShdw blurRad="63500" dist="25000" dir="5400000" rotWithShape="0">
              <a:srgbClr val="000000">
                <a:alpha val="37999"/>
              </a:srgbClr>
            </a:outerShdw>
          </a:effectLst>
        </p:spPr>
        <p:txBody>
          <a:bodyPr wrap="none" anchor="ctr">
            <a:prstTxWarp prst="textNoShape">
              <a:avLst/>
            </a:prstTxWarp>
          </a:bodyPr>
          <a:lstStyle/>
          <a:p>
            <a:pPr fontAlgn="auto">
              <a:spcBef>
                <a:spcPts val="0"/>
              </a:spcBef>
              <a:spcAft>
                <a:spcPts val="0"/>
              </a:spcAft>
              <a:defRPr/>
            </a:pPr>
            <a:endParaRPr lang="en-US">
              <a:solidFill>
                <a:schemeClr val="dk1"/>
              </a:solidFill>
              <a:latin typeface="+mn-lt"/>
            </a:endParaRPr>
          </a:p>
        </p:txBody>
      </p:sp>
      <p:sp>
        <p:nvSpPr>
          <p:cNvPr id="6" name="Oval 5"/>
          <p:cNvSpPr>
            <a:spLocks noChangeAspect="1" noChangeArrowheads="1"/>
          </p:cNvSpPr>
          <p:nvPr/>
        </p:nvSpPr>
        <p:spPr bwMode="auto">
          <a:xfrm>
            <a:off x="1978025" y="3886200"/>
            <a:ext cx="2593975" cy="2592388"/>
          </a:xfrm>
          <a:prstGeom prst="ellipse">
            <a:avLst/>
          </a:prstGeom>
          <a:gradFill rotWithShape="1">
            <a:gsLst>
              <a:gs pos="0">
                <a:srgbClr val="408D42"/>
              </a:gs>
              <a:gs pos="55000">
                <a:srgbClr val="4EA750"/>
              </a:gs>
              <a:gs pos="100000">
                <a:srgbClr val="5CC35F"/>
              </a:gs>
            </a:gsLst>
            <a:lin ang="16200000"/>
          </a:gradFill>
          <a:ln w="6350" cap="rnd">
            <a:solidFill>
              <a:srgbClr val="67B569"/>
            </a:solidFill>
            <a:round/>
            <a:headEnd/>
            <a:tailEnd/>
          </a:ln>
          <a:effectLst>
            <a:outerShdw blurRad="63500" dist="26940" dir="5400000" rotWithShape="0">
              <a:srgbClr val="000000">
                <a:alpha val="37999"/>
              </a:srgbClr>
            </a:outerShdw>
          </a:effectLst>
        </p:spPr>
        <p:txBody>
          <a:bodyPr wrap="none" anchor="ctr">
            <a:prstTxWarp prst="textNoShape">
              <a:avLst/>
            </a:prstTxWarp>
          </a:bodyPr>
          <a:lstStyle/>
          <a:p>
            <a:pPr algn="ctr" fontAlgn="auto">
              <a:spcBef>
                <a:spcPts val="0"/>
              </a:spcBef>
              <a:spcAft>
                <a:spcPts val="0"/>
              </a:spcAft>
              <a:defRPr/>
            </a:pPr>
            <a:r>
              <a:rPr lang="en-US" sz="2000" dirty="0">
                <a:solidFill>
                  <a:schemeClr val="bg1"/>
                </a:solidFill>
                <a:latin typeface="+mn-lt"/>
              </a:rPr>
              <a:t>Live</a:t>
            </a:r>
          </a:p>
        </p:txBody>
      </p:sp>
      <p:sp>
        <p:nvSpPr>
          <p:cNvPr id="28680" name="Oval 3"/>
          <p:cNvSpPr>
            <a:spLocks noChangeAspect="1" noChangeArrowheads="1"/>
          </p:cNvSpPr>
          <p:nvPr/>
        </p:nvSpPr>
        <p:spPr bwMode="auto">
          <a:xfrm>
            <a:off x="1295400" y="5181600"/>
            <a:ext cx="1524000" cy="1524000"/>
          </a:xfrm>
          <a:prstGeom prst="ellipse">
            <a:avLst/>
          </a:prstGeom>
          <a:pattFill prst="pct30">
            <a:fgClr>
              <a:srgbClr val="5F5F5F"/>
            </a:fgClr>
            <a:bgClr>
              <a:srgbClr val="FFFFFF"/>
            </a:bgClr>
          </a:pattFill>
          <a:ln w="9525">
            <a:noFill/>
            <a:round/>
            <a:headEnd/>
            <a:tailEnd/>
          </a:ln>
        </p:spPr>
        <p:txBody>
          <a:bodyPr wrap="none" anchor="ctr">
            <a:prstTxWarp prst="textNoShape">
              <a:avLst/>
            </a:prstTxWarp>
          </a:bodyPr>
          <a:lstStyle/>
          <a:p>
            <a:endParaRPr lang="en-US">
              <a:solidFill>
                <a:srgbClr val="000000"/>
              </a:solidFill>
            </a:endParaRPr>
          </a:p>
        </p:txBody>
      </p:sp>
      <p:sp>
        <p:nvSpPr>
          <p:cNvPr id="12" name="Oval 11"/>
          <p:cNvSpPr>
            <a:spLocks noChangeAspect="1"/>
          </p:cNvSpPr>
          <p:nvPr/>
        </p:nvSpPr>
        <p:spPr>
          <a:xfrm>
            <a:off x="3352800" y="5486400"/>
            <a:ext cx="685800" cy="6858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2000" dirty="0"/>
              <a:t>a</a:t>
            </a:r>
          </a:p>
        </p:txBody>
      </p:sp>
      <p:sp>
        <p:nvSpPr>
          <p:cNvPr id="14" name="Oval 13"/>
          <p:cNvSpPr>
            <a:spLocks noChangeAspect="1"/>
          </p:cNvSpPr>
          <p:nvPr/>
        </p:nvSpPr>
        <p:spPr>
          <a:xfrm>
            <a:off x="1981200" y="5410200"/>
            <a:ext cx="685800" cy="6858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2000" dirty="0"/>
              <a:t>b</a:t>
            </a:r>
          </a:p>
        </p:txBody>
      </p:sp>
      <p:cxnSp>
        <p:nvCxnSpPr>
          <p:cNvPr id="15" name="Straight Arrow Connector 14"/>
          <p:cNvCxnSpPr>
            <a:cxnSpLocks noChangeShapeType="1"/>
          </p:cNvCxnSpPr>
          <p:nvPr/>
        </p:nvCxnSpPr>
        <p:spPr bwMode="auto">
          <a:xfrm rot="10800000">
            <a:off x="2667000" y="5753100"/>
            <a:ext cx="685800" cy="76200"/>
          </a:xfrm>
          <a:prstGeom prst="straightConnector1">
            <a:avLst/>
          </a:prstGeom>
          <a:noFill/>
          <a:ln w="48500" cmpd="thickThin">
            <a:solidFill>
              <a:schemeClr val="accent1"/>
            </a:solidFill>
            <a:round/>
            <a:headEnd/>
            <a:tailEnd type="arrow" w="med" len="med"/>
          </a:ln>
          <a:effectLst>
            <a:outerShdw blurRad="63500" dist="26940" dir="5400000" rotWithShape="0">
              <a:srgbClr val="000000">
                <a:alpha val="37999"/>
              </a:srgbClr>
            </a:outerShdw>
          </a:effectLst>
        </p:spPr>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Title 1"/>
          <p:cNvSpPr>
            <a:spLocks noGrp="1"/>
          </p:cNvSpPr>
          <p:nvPr>
            <p:ph type="title"/>
          </p:nvPr>
        </p:nvSpPr>
        <p:spPr/>
        <p:txBody>
          <a:bodyPr/>
          <a:lstStyle/>
          <a:p>
            <a:pPr eaLnBrk="1" fontAlgn="auto" hangingPunct="1">
              <a:spcAft>
                <a:spcPts val="0"/>
              </a:spcAft>
              <a:defRPr/>
            </a:pPr>
            <a:r>
              <a:rPr lang="en-US" dirty="0" smtClean="0">
                <a:solidFill>
                  <a:srgbClr val="F0AD00">
                    <a:satMod val="150000"/>
                  </a:srgbClr>
                </a:solidFill>
              </a:rPr>
              <a:t>Leak Pruning</a:t>
            </a:r>
            <a:endParaRPr lang="en-US" dirty="0">
              <a:solidFill>
                <a:schemeClr val="accent1">
                  <a:satMod val="150000"/>
                </a:schemeClr>
              </a:solidFill>
            </a:endParaRPr>
          </a:p>
        </p:txBody>
      </p:sp>
      <p:sp>
        <p:nvSpPr>
          <p:cNvPr id="14" name="Content Placeholder 2"/>
          <p:cNvSpPr>
            <a:spLocks noGrp="1"/>
          </p:cNvSpPr>
          <p:nvPr>
            <p:ph idx="1"/>
          </p:nvPr>
        </p:nvSpPr>
        <p:spPr/>
        <p:txBody>
          <a:bodyPr/>
          <a:lstStyle/>
          <a:p>
            <a:pPr lvl="1" eaLnBrk="1" hangingPunct="1"/>
            <a:r>
              <a:rPr lang="en-US" dirty="0" smtClean="0"/>
              <a:t>Reclaim </a:t>
            </a:r>
            <a:r>
              <a:rPr lang="en-US" dirty="0"/>
              <a:t>predicted dead </a:t>
            </a:r>
            <a:r>
              <a:rPr lang="en-US" dirty="0" smtClean="0"/>
              <a:t>objects</a:t>
            </a:r>
          </a:p>
          <a:p>
            <a:pPr lvl="1" eaLnBrk="1" hangingPunct="1"/>
            <a:r>
              <a:rPr lang="en-US" i="1" dirty="0" smtClean="0"/>
              <a:t>Poison</a:t>
            </a:r>
            <a:r>
              <a:rPr lang="en-US" dirty="0" smtClean="0"/>
              <a:t> references to reclaimed objects</a:t>
            </a:r>
          </a:p>
          <a:p>
            <a:pPr lvl="1" eaLnBrk="1" hangingPunct="1"/>
            <a:endParaRPr lang="en-US" dirty="0"/>
          </a:p>
        </p:txBody>
      </p:sp>
      <p:sp>
        <p:nvSpPr>
          <p:cNvPr id="4" name="Slide Number Placeholder 3"/>
          <p:cNvSpPr>
            <a:spLocks noGrp="1"/>
          </p:cNvSpPr>
          <p:nvPr>
            <p:ph type="sldNum" sz="quarter" idx="12"/>
          </p:nvPr>
        </p:nvSpPr>
        <p:spPr/>
        <p:txBody>
          <a:bodyPr/>
          <a:lstStyle/>
          <a:p>
            <a:pPr>
              <a:defRPr/>
            </a:pPr>
            <a:fld id="{191CB6E5-513B-F047-956A-119061D884ED}" type="slidenum">
              <a:rPr lang="en-US" smtClean="0"/>
              <a:pPr>
                <a:defRPr/>
              </a:pPr>
              <a:t>17</a:t>
            </a:fld>
            <a:endParaRPr lang="en-US"/>
          </a:p>
        </p:txBody>
      </p:sp>
      <p:sp>
        <p:nvSpPr>
          <p:cNvPr id="5" name="Oval 4"/>
          <p:cNvSpPr>
            <a:spLocks noChangeAspect="1" noChangeArrowheads="1"/>
          </p:cNvSpPr>
          <p:nvPr/>
        </p:nvSpPr>
        <p:spPr bwMode="auto">
          <a:xfrm>
            <a:off x="1828800" y="3735388"/>
            <a:ext cx="2895600" cy="2894012"/>
          </a:xfrm>
          <a:prstGeom prst="ellipse">
            <a:avLst/>
          </a:prstGeom>
          <a:solidFill>
            <a:srgbClr val="BFBFBF"/>
          </a:solidFill>
          <a:ln w="6350" cap="rnd">
            <a:noFill/>
            <a:round/>
            <a:headEnd/>
            <a:tailEnd/>
          </a:ln>
          <a:effectLst>
            <a:outerShdw blurRad="63500" dist="25000" dir="5400000" rotWithShape="0">
              <a:srgbClr val="000000">
                <a:alpha val="37999"/>
              </a:srgbClr>
            </a:outerShdw>
          </a:effectLst>
        </p:spPr>
        <p:txBody>
          <a:bodyPr wrap="none" anchor="ctr">
            <a:prstTxWarp prst="textNoShape">
              <a:avLst/>
            </a:prstTxWarp>
          </a:bodyPr>
          <a:lstStyle/>
          <a:p>
            <a:pPr fontAlgn="auto">
              <a:spcBef>
                <a:spcPts val="0"/>
              </a:spcBef>
              <a:spcAft>
                <a:spcPts val="0"/>
              </a:spcAft>
              <a:defRPr/>
            </a:pPr>
            <a:endParaRPr lang="en-US">
              <a:solidFill>
                <a:schemeClr val="dk1"/>
              </a:solidFill>
              <a:latin typeface="+mn-lt"/>
            </a:endParaRPr>
          </a:p>
        </p:txBody>
      </p:sp>
      <p:sp>
        <p:nvSpPr>
          <p:cNvPr id="6" name="Oval 5"/>
          <p:cNvSpPr>
            <a:spLocks noChangeAspect="1" noChangeArrowheads="1"/>
          </p:cNvSpPr>
          <p:nvPr/>
        </p:nvSpPr>
        <p:spPr bwMode="auto">
          <a:xfrm>
            <a:off x="1978025" y="3886200"/>
            <a:ext cx="2593975" cy="2592388"/>
          </a:xfrm>
          <a:prstGeom prst="ellipse">
            <a:avLst/>
          </a:prstGeom>
          <a:gradFill rotWithShape="1">
            <a:gsLst>
              <a:gs pos="0">
                <a:srgbClr val="408D42"/>
              </a:gs>
              <a:gs pos="55000">
                <a:srgbClr val="4EA750"/>
              </a:gs>
              <a:gs pos="100000">
                <a:srgbClr val="5CC35F"/>
              </a:gs>
            </a:gsLst>
            <a:lin ang="16200000"/>
          </a:gradFill>
          <a:ln w="6350" cap="rnd">
            <a:solidFill>
              <a:srgbClr val="67B569"/>
            </a:solidFill>
            <a:round/>
            <a:headEnd/>
            <a:tailEnd/>
          </a:ln>
          <a:effectLst>
            <a:outerShdw blurRad="63500" dist="26940" dir="5400000" rotWithShape="0">
              <a:srgbClr val="000000">
                <a:alpha val="37999"/>
              </a:srgbClr>
            </a:outerShdw>
          </a:effectLst>
        </p:spPr>
        <p:txBody>
          <a:bodyPr wrap="none" anchor="ctr">
            <a:prstTxWarp prst="textNoShape">
              <a:avLst/>
            </a:prstTxWarp>
          </a:bodyPr>
          <a:lstStyle/>
          <a:p>
            <a:pPr algn="ctr" fontAlgn="auto">
              <a:spcBef>
                <a:spcPts val="0"/>
              </a:spcBef>
              <a:spcAft>
                <a:spcPts val="0"/>
              </a:spcAft>
              <a:defRPr/>
            </a:pPr>
            <a:r>
              <a:rPr lang="en-US" sz="2000" dirty="0">
                <a:solidFill>
                  <a:schemeClr val="bg1"/>
                </a:solidFill>
                <a:latin typeface="+mn-lt"/>
              </a:rPr>
              <a:t>Live</a:t>
            </a:r>
          </a:p>
        </p:txBody>
      </p:sp>
      <p:sp>
        <p:nvSpPr>
          <p:cNvPr id="7" name="Oval 6"/>
          <p:cNvSpPr>
            <a:spLocks noChangeAspect="1" noChangeArrowheads="1"/>
          </p:cNvSpPr>
          <p:nvPr/>
        </p:nvSpPr>
        <p:spPr bwMode="auto">
          <a:xfrm>
            <a:off x="1293813" y="5181600"/>
            <a:ext cx="1525587" cy="1525588"/>
          </a:xfrm>
          <a:prstGeom prst="ellipse">
            <a:avLst/>
          </a:prstGeom>
          <a:solidFill>
            <a:schemeClr val="bg1"/>
          </a:solidFill>
          <a:ln>
            <a:noFill/>
            <a:headEnd/>
            <a:tailEnd/>
          </a:ln>
          <a:effectLst/>
        </p:spPr>
        <p:style>
          <a:lnRef idx="1">
            <a:schemeClr val="accent4"/>
          </a:lnRef>
          <a:fillRef idx="3">
            <a:schemeClr val="accent4"/>
          </a:fillRef>
          <a:effectRef idx="2">
            <a:schemeClr val="accent4"/>
          </a:effectRef>
          <a:fontRef idx="minor">
            <a:schemeClr val="lt1"/>
          </a:fontRef>
        </p:style>
        <p:txBody>
          <a:bodyPr wrap="none" anchor="ctr"/>
          <a:lstStyle/>
          <a:p>
            <a:pPr algn="ctr" fontAlgn="auto">
              <a:spcBef>
                <a:spcPts val="0"/>
              </a:spcBef>
              <a:spcAft>
                <a:spcPts val="0"/>
              </a:spcAft>
              <a:defRPr/>
            </a:pPr>
            <a:endParaRPr lang="en-US" sz="2000" dirty="0">
              <a:solidFill>
                <a:schemeClr val="bg1"/>
              </a:solidFill>
            </a:endParaRPr>
          </a:p>
        </p:txBody>
      </p:sp>
      <p:sp>
        <p:nvSpPr>
          <p:cNvPr id="8" name="Oval 7"/>
          <p:cNvSpPr>
            <a:spLocks noChangeAspect="1"/>
          </p:cNvSpPr>
          <p:nvPr/>
        </p:nvSpPr>
        <p:spPr>
          <a:xfrm>
            <a:off x="3352800" y="5486400"/>
            <a:ext cx="685800" cy="6858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2000" dirty="0"/>
              <a:t>a</a:t>
            </a:r>
          </a:p>
        </p:txBody>
      </p:sp>
      <p:cxnSp>
        <p:nvCxnSpPr>
          <p:cNvPr id="9" name="Straight Arrow Connector 8"/>
          <p:cNvCxnSpPr>
            <a:cxnSpLocks noChangeShapeType="1"/>
          </p:cNvCxnSpPr>
          <p:nvPr/>
        </p:nvCxnSpPr>
        <p:spPr bwMode="auto">
          <a:xfrm rot="10800000">
            <a:off x="2667000" y="5753100"/>
            <a:ext cx="685800" cy="76200"/>
          </a:xfrm>
          <a:prstGeom prst="straightConnector1">
            <a:avLst/>
          </a:prstGeom>
          <a:noFill/>
          <a:ln w="48500" cmpd="thickThin">
            <a:solidFill>
              <a:schemeClr val="accent1"/>
            </a:solidFill>
            <a:round/>
            <a:headEnd/>
            <a:tailEnd type="arrow" w="med" len="med"/>
          </a:ln>
          <a:effectLst>
            <a:outerShdw blurRad="63500" dist="26940" dir="5400000" rotWithShape="0">
              <a:srgbClr val="000000">
                <a:alpha val="37999"/>
              </a:srgbClr>
            </a:outerShdw>
          </a:effectLst>
        </p:spPr>
      </p:cxnSp>
      <p:sp>
        <p:nvSpPr>
          <p:cNvPr id="10" name="Text Box 7"/>
          <p:cNvSpPr txBox="1">
            <a:spLocks noChangeArrowheads="1"/>
          </p:cNvSpPr>
          <p:nvPr/>
        </p:nvSpPr>
        <p:spPr bwMode="auto">
          <a:xfrm>
            <a:off x="2278063" y="5410200"/>
            <a:ext cx="390525" cy="646113"/>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en-US" sz="3600" b="1" dirty="0">
                <a:solidFill>
                  <a:schemeClr val="accent6"/>
                </a:solidFill>
                <a:latin typeface="+mn-lt"/>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rgbClr val="F0AD00">
                    <a:satMod val="150000"/>
                  </a:srgbClr>
                </a:solidFill>
              </a:rPr>
              <a:t>Leak Pruning</a:t>
            </a:r>
            <a:endParaRPr lang="en-US" dirty="0">
              <a:solidFill>
                <a:schemeClr val="accent1">
                  <a:satMod val="150000"/>
                </a:schemeClr>
              </a:solidFill>
            </a:endParaRPr>
          </a:p>
        </p:txBody>
      </p:sp>
      <p:sp>
        <p:nvSpPr>
          <p:cNvPr id="30723" name="Content Placeholder 2"/>
          <p:cNvSpPr>
            <a:spLocks noGrp="1"/>
          </p:cNvSpPr>
          <p:nvPr>
            <p:ph idx="1"/>
          </p:nvPr>
        </p:nvSpPr>
        <p:spPr/>
        <p:txBody>
          <a:bodyPr/>
          <a:lstStyle/>
          <a:p>
            <a:pPr lvl="1" eaLnBrk="1" hangingPunct="1"/>
            <a:r>
              <a:rPr lang="en-US" dirty="0" smtClean="0"/>
              <a:t>Reclaim </a:t>
            </a:r>
            <a:r>
              <a:rPr lang="en-US" dirty="0"/>
              <a:t>predicted dead objects</a:t>
            </a:r>
          </a:p>
          <a:p>
            <a:pPr lvl="1" eaLnBrk="1" hangingPunct="1"/>
            <a:r>
              <a:rPr lang="en-US" i="1" dirty="0"/>
              <a:t>Poison</a:t>
            </a:r>
            <a:r>
              <a:rPr lang="en-US" dirty="0"/>
              <a:t> references to reclaimed objects</a:t>
            </a:r>
          </a:p>
        </p:txBody>
      </p:sp>
      <p:sp>
        <p:nvSpPr>
          <p:cNvPr id="13" name="Slide Number Placeholder 12"/>
          <p:cNvSpPr>
            <a:spLocks noGrp="1"/>
          </p:cNvSpPr>
          <p:nvPr>
            <p:ph type="sldNum" sz="quarter" idx="12"/>
          </p:nvPr>
        </p:nvSpPr>
        <p:spPr/>
        <p:txBody>
          <a:bodyPr/>
          <a:lstStyle/>
          <a:p>
            <a:pPr>
              <a:defRPr/>
            </a:pPr>
            <a:fld id="{191CB6E5-513B-F047-956A-119061D884ED}" type="slidenum">
              <a:rPr lang="en-US" smtClean="0"/>
              <a:pPr>
                <a:defRPr/>
              </a:pPr>
              <a:t>18</a:t>
            </a:fld>
            <a:endParaRPr lang="en-US"/>
          </a:p>
        </p:txBody>
      </p:sp>
      <p:sp>
        <p:nvSpPr>
          <p:cNvPr id="11" name="Oval 10"/>
          <p:cNvSpPr>
            <a:spLocks noChangeAspect="1" noChangeArrowheads="1"/>
          </p:cNvSpPr>
          <p:nvPr/>
        </p:nvSpPr>
        <p:spPr bwMode="auto">
          <a:xfrm>
            <a:off x="1828800" y="3735388"/>
            <a:ext cx="2895600" cy="2894012"/>
          </a:xfrm>
          <a:prstGeom prst="ellipse">
            <a:avLst/>
          </a:prstGeom>
          <a:solidFill>
            <a:srgbClr val="BFBFBF"/>
          </a:solidFill>
          <a:ln w="6350" cap="rnd">
            <a:noFill/>
            <a:round/>
            <a:headEnd/>
            <a:tailEnd/>
          </a:ln>
          <a:effectLst>
            <a:outerShdw blurRad="63500" dist="25000" dir="5400000" rotWithShape="0">
              <a:srgbClr val="000000">
                <a:alpha val="37999"/>
              </a:srgbClr>
            </a:outerShdw>
          </a:effectLst>
        </p:spPr>
        <p:txBody>
          <a:bodyPr wrap="none" anchor="ctr">
            <a:prstTxWarp prst="textNoShape">
              <a:avLst/>
            </a:prstTxWarp>
          </a:bodyPr>
          <a:lstStyle/>
          <a:p>
            <a:pPr fontAlgn="auto">
              <a:spcBef>
                <a:spcPts val="0"/>
              </a:spcBef>
              <a:spcAft>
                <a:spcPts val="0"/>
              </a:spcAft>
              <a:defRPr/>
            </a:pPr>
            <a:endParaRPr lang="en-US">
              <a:solidFill>
                <a:schemeClr val="dk1"/>
              </a:solidFill>
              <a:latin typeface="+mn-lt"/>
            </a:endParaRPr>
          </a:p>
        </p:txBody>
      </p:sp>
      <p:sp>
        <p:nvSpPr>
          <p:cNvPr id="6" name="Oval 5"/>
          <p:cNvSpPr>
            <a:spLocks noChangeAspect="1" noChangeArrowheads="1"/>
          </p:cNvSpPr>
          <p:nvPr/>
        </p:nvSpPr>
        <p:spPr bwMode="auto">
          <a:xfrm>
            <a:off x="1978025" y="3886200"/>
            <a:ext cx="2593975" cy="2592388"/>
          </a:xfrm>
          <a:prstGeom prst="ellipse">
            <a:avLst/>
          </a:prstGeom>
          <a:gradFill rotWithShape="1">
            <a:gsLst>
              <a:gs pos="0">
                <a:srgbClr val="408D42"/>
              </a:gs>
              <a:gs pos="55000">
                <a:srgbClr val="4EA750"/>
              </a:gs>
              <a:gs pos="100000">
                <a:srgbClr val="5CC35F"/>
              </a:gs>
            </a:gsLst>
            <a:lin ang="16200000"/>
          </a:gradFill>
          <a:ln w="6350" cap="rnd">
            <a:solidFill>
              <a:srgbClr val="67B569"/>
            </a:solidFill>
            <a:round/>
            <a:headEnd/>
            <a:tailEnd/>
          </a:ln>
          <a:effectLst>
            <a:outerShdw blurRad="63500" dist="26940" dir="5400000" rotWithShape="0">
              <a:srgbClr val="000000">
                <a:alpha val="37999"/>
              </a:srgbClr>
            </a:outerShdw>
          </a:effectLst>
        </p:spPr>
        <p:txBody>
          <a:bodyPr wrap="none" anchor="ctr">
            <a:prstTxWarp prst="textNoShape">
              <a:avLst/>
            </a:prstTxWarp>
          </a:bodyPr>
          <a:lstStyle/>
          <a:p>
            <a:pPr algn="ctr" fontAlgn="auto">
              <a:spcBef>
                <a:spcPts val="0"/>
              </a:spcBef>
              <a:spcAft>
                <a:spcPts val="0"/>
              </a:spcAft>
              <a:defRPr/>
            </a:pPr>
            <a:r>
              <a:rPr lang="en-US" sz="2000" dirty="0">
                <a:solidFill>
                  <a:schemeClr val="bg1"/>
                </a:solidFill>
                <a:latin typeface="+mn-lt"/>
              </a:rPr>
              <a:t>Live</a:t>
            </a:r>
          </a:p>
        </p:txBody>
      </p:sp>
      <p:sp>
        <p:nvSpPr>
          <p:cNvPr id="12" name="Oval 11"/>
          <p:cNvSpPr>
            <a:spLocks noChangeAspect="1" noChangeArrowheads="1"/>
          </p:cNvSpPr>
          <p:nvPr/>
        </p:nvSpPr>
        <p:spPr bwMode="auto">
          <a:xfrm>
            <a:off x="1293813" y="5181600"/>
            <a:ext cx="1525587" cy="1525588"/>
          </a:xfrm>
          <a:prstGeom prst="ellipse">
            <a:avLst/>
          </a:prstGeom>
          <a:solidFill>
            <a:schemeClr val="bg1"/>
          </a:solidFill>
          <a:ln>
            <a:noFill/>
            <a:headEnd/>
            <a:tailEnd/>
          </a:ln>
          <a:effectLst/>
        </p:spPr>
        <p:style>
          <a:lnRef idx="1">
            <a:schemeClr val="accent4"/>
          </a:lnRef>
          <a:fillRef idx="3">
            <a:schemeClr val="accent4"/>
          </a:fillRef>
          <a:effectRef idx="2">
            <a:schemeClr val="accent4"/>
          </a:effectRef>
          <a:fontRef idx="minor">
            <a:schemeClr val="lt1"/>
          </a:fontRef>
        </p:style>
        <p:txBody>
          <a:bodyPr wrap="none" anchor="ctr"/>
          <a:lstStyle/>
          <a:p>
            <a:pPr algn="ctr" fontAlgn="auto">
              <a:spcBef>
                <a:spcPts val="0"/>
              </a:spcBef>
              <a:spcAft>
                <a:spcPts val="0"/>
              </a:spcAft>
              <a:defRPr/>
            </a:pPr>
            <a:endParaRPr lang="en-US" sz="2000" dirty="0">
              <a:solidFill>
                <a:schemeClr val="bg1"/>
              </a:solidFill>
            </a:endParaRPr>
          </a:p>
        </p:txBody>
      </p:sp>
      <p:sp>
        <p:nvSpPr>
          <p:cNvPr id="10" name="Oval 9"/>
          <p:cNvSpPr>
            <a:spLocks noChangeAspect="1"/>
          </p:cNvSpPr>
          <p:nvPr/>
        </p:nvSpPr>
        <p:spPr>
          <a:xfrm>
            <a:off x="3352800" y="5486400"/>
            <a:ext cx="685800" cy="6858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2000" dirty="0"/>
              <a:t>a</a:t>
            </a:r>
          </a:p>
        </p:txBody>
      </p:sp>
      <p:cxnSp>
        <p:nvCxnSpPr>
          <p:cNvPr id="15" name="Straight Arrow Connector 14"/>
          <p:cNvCxnSpPr>
            <a:cxnSpLocks noChangeShapeType="1"/>
          </p:cNvCxnSpPr>
          <p:nvPr/>
        </p:nvCxnSpPr>
        <p:spPr bwMode="auto">
          <a:xfrm rot="10800000">
            <a:off x="2667000" y="5753100"/>
            <a:ext cx="685800" cy="76200"/>
          </a:xfrm>
          <a:prstGeom prst="straightConnector1">
            <a:avLst/>
          </a:prstGeom>
          <a:ln>
            <a:headEnd type="none" w="med" len="med"/>
            <a:tailEnd type="arrow" w="med" len="med"/>
          </a:ln>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rgbClr val="F0AD00">
                    <a:satMod val="150000"/>
                  </a:srgbClr>
                </a:solidFill>
              </a:rPr>
              <a:t>Leak Pruning</a:t>
            </a:r>
            <a:endParaRPr lang="en-US" dirty="0">
              <a:solidFill>
                <a:schemeClr val="accent1">
                  <a:satMod val="150000"/>
                </a:schemeClr>
              </a:solidFill>
            </a:endParaRPr>
          </a:p>
        </p:txBody>
      </p:sp>
      <p:sp>
        <p:nvSpPr>
          <p:cNvPr id="31747" name="Content Placeholder 2"/>
          <p:cNvSpPr>
            <a:spLocks noGrp="1"/>
          </p:cNvSpPr>
          <p:nvPr>
            <p:ph idx="1"/>
          </p:nvPr>
        </p:nvSpPr>
        <p:spPr/>
        <p:txBody>
          <a:bodyPr/>
          <a:lstStyle/>
          <a:p>
            <a:pPr lvl="1" eaLnBrk="1" hangingPunct="1"/>
            <a:r>
              <a:rPr lang="en-US" dirty="0" smtClean="0"/>
              <a:t>Reclaim </a:t>
            </a:r>
            <a:r>
              <a:rPr lang="en-US" dirty="0"/>
              <a:t>predicted dead objects</a:t>
            </a:r>
          </a:p>
          <a:p>
            <a:pPr lvl="1" eaLnBrk="1" hangingPunct="1"/>
            <a:r>
              <a:rPr lang="en-US" i="1" dirty="0"/>
              <a:t>Poison</a:t>
            </a:r>
            <a:r>
              <a:rPr lang="en-US" dirty="0"/>
              <a:t> references to reclaimed objects</a:t>
            </a:r>
          </a:p>
        </p:txBody>
      </p:sp>
      <p:sp>
        <p:nvSpPr>
          <p:cNvPr id="13" name="Slide Number Placeholder 12"/>
          <p:cNvSpPr>
            <a:spLocks noGrp="1"/>
          </p:cNvSpPr>
          <p:nvPr>
            <p:ph type="sldNum" sz="quarter" idx="12"/>
          </p:nvPr>
        </p:nvSpPr>
        <p:spPr/>
        <p:txBody>
          <a:bodyPr/>
          <a:lstStyle/>
          <a:p>
            <a:pPr>
              <a:defRPr/>
            </a:pPr>
            <a:fld id="{191CB6E5-513B-F047-956A-119061D884ED}" type="slidenum">
              <a:rPr lang="en-US" smtClean="0"/>
              <a:pPr>
                <a:defRPr/>
              </a:pPr>
              <a:t>19</a:t>
            </a:fld>
            <a:endParaRPr lang="en-US"/>
          </a:p>
        </p:txBody>
      </p:sp>
      <p:sp>
        <p:nvSpPr>
          <p:cNvPr id="11" name="Oval 10"/>
          <p:cNvSpPr>
            <a:spLocks noChangeAspect="1" noChangeArrowheads="1"/>
          </p:cNvSpPr>
          <p:nvPr/>
        </p:nvSpPr>
        <p:spPr bwMode="auto">
          <a:xfrm>
            <a:off x="1828800" y="3735388"/>
            <a:ext cx="2895600" cy="2894012"/>
          </a:xfrm>
          <a:prstGeom prst="ellipse">
            <a:avLst/>
          </a:prstGeom>
          <a:solidFill>
            <a:srgbClr val="BFBFBF"/>
          </a:solidFill>
          <a:ln w="6350" cap="rnd">
            <a:noFill/>
            <a:round/>
            <a:headEnd/>
            <a:tailEnd/>
          </a:ln>
          <a:effectLst>
            <a:outerShdw blurRad="63500" dist="25000" dir="5400000" rotWithShape="0">
              <a:srgbClr val="000000">
                <a:alpha val="37999"/>
              </a:srgbClr>
            </a:outerShdw>
          </a:effectLst>
        </p:spPr>
        <p:txBody>
          <a:bodyPr wrap="none" anchor="ctr">
            <a:prstTxWarp prst="textNoShape">
              <a:avLst/>
            </a:prstTxWarp>
          </a:bodyPr>
          <a:lstStyle/>
          <a:p>
            <a:pPr fontAlgn="auto">
              <a:spcBef>
                <a:spcPts val="0"/>
              </a:spcBef>
              <a:spcAft>
                <a:spcPts val="0"/>
              </a:spcAft>
              <a:defRPr/>
            </a:pPr>
            <a:endParaRPr lang="en-US">
              <a:solidFill>
                <a:schemeClr val="dk1"/>
              </a:solidFill>
              <a:latin typeface="+mn-lt"/>
            </a:endParaRPr>
          </a:p>
        </p:txBody>
      </p:sp>
      <p:sp>
        <p:nvSpPr>
          <p:cNvPr id="6" name="Oval 5"/>
          <p:cNvSpPr>
            <a:spLocks noChangeAspect="1" noChangeArrowheads="1"/>
          </p:cNvSpPr>
          <p:nvPr/>
        </p:nvSpPr>
        <p:spPr bwMode="auto">
          <a:xfrm>
            <a:off x="1978025" y="3886200"/>
            <a:ext cx="2593975" cy="2592388"/>
          </a:xfrm>
          <a:prstGeom prst="ellipse">
            <a:avLst/>
          </a:prstGeom>
          <a:gradFill rotWithShape="1">
            <a:gsLst>
              <a:gs pos="0">
                <a:srgbClr val="408D42"/>
              </a:gs>
              <a:gs pos="55000">
                <a:srgbClr val="4EA750"/>
              </a:gs>
              <a:gs pos="100000">
                <a:srgbClr val="5CC35F"/>
              </a:gs>
            </a:gsLst>
            <a:lin ang="16200000"/>
          </a:gradFill>
          <a:ln w="6350" cap="rnd">
            <a:solidFill>
              <a:srgbClr val="67B569"/>
            </a:solidFill>
            <a:round/>
            <a:headEnd/>
            <a:tailEnd/>
          </a:ln>
          <a:effectLst>
            <a:outerShdw blurRad="63500" dist="26940" dir="5400000" rotWithShape="0">
              <a:srgbClr val="000000">
                <a:alpha val="37999"/>
              </a:srgbClr>
            </a:outerShdw>
          </a:effectLst>
        </p:spPr>
        <p:txBody>
          <a:bodyPr wrap="none" anchor="ctr">
            <a:prstTxWarp prst="textNoShape">
              <a:avLst/>
            </a:prstTxWarp>
          </a:bodyPr>
          <a:lstStyle/>
          <a:p>
            <a:pPr algn="ctr" fontAlgn="auto">
              <a:spcBef>
                <a:spcPts val="0"/>
              </a:spcBef>
              <a:spcAft>
                <a:spcPts val="0"/>
              </a:spcAft>
              <a:defRPr/>
            </a:pPr>
            <a:r>
              <a:rPr lang="en-US" sz="2000" dirty="0">
                <a:solidFill>
                  <a:schemeClr val="bg1"/>
                </a:solidFill>
                <a:latin typeface="+mn-lt"/>
              </a:rPr>
              <a:t>Live</a:t>
            </a:r>
          </a:p>
        </p:txBody>
      </p:sp>
      <p:sp>
        <p:nvSpPr>
          <p:cNvPr id="12" name="Oval 11"/>
          <p:cNvSpPr>
            <a:spLocks noChangeAspect="1" noChangeArrowheads="1"/>
          </p:cNvSpPr>
          <p:nvPr/>
        </p:nvSpPr>
        <p:spPr bwMode="auto">
          <a:xfrm>
            <a:off x="1293813" y="5181600"/>
            <a:ext cx="1525587" cy="1525588"/>
          </a:xfrm>
          <a:prstGeom prst="ellipse">
            <a:avLst/>
          </a:prstGeom>
          <a:solidFill>
            <a:schemeClr val="bg1"/>
          </a:solidFill>
          <a:ln>
            <a:noFill/>
            <a:headEnd/>
            <a:tailEnd/>
          </a:ln>
          <a:effectLst/>
        </p:spPr>
        <p:style>
          <a:lnRef idx="1">
            <a:schemeClr val="accent4"/>
          </a:lnRef>
          <a:fillRef idx="3">
            <a:schemeClr val="accent4"/>
          </a:fillRef>
          <a:effectRef idx="2">
            <a:schemeClr val="accent4"/>
          </a:effectRef>
          <a:fontRef idx="minor">
            <a:schemeClr val="lt1"/>
          </a:fontRef>
        </p:style>
        <p:txBody>
          <a:bodyPr wrap="none" anchor="ctr"/>
          <a:lstStyle/>
          <a:p>
            <a:pPr algn="ctr" fontAlgn="auto">
              <a:spcBef>
                <a:spcPts val="0"/>
              </a:spcBef>
              <a:spcAft>
                <a:spcPts val="0"/>
              </a:spcAft>
              <a:defRPr/>
            </a:pPr>
            <a:endParaRPr lang="en-US" sz="2000" dirty="0">
              <a:solidFill>
                <a:schemeClr val="bg1"/>
              </a:solidFill>
            </a:endParaRPr>
          </a:p>
        </p:txBody>
      </p:sp>
      <p:sp>
        <p:nvSpPr>
          <p:cNvPr id="10" name="Oval 9"/>
          <p:cNvSpPr>
            <a:spLocks noChangeAspect="1"/>
          </p:cNvSpPr>
          <p:nvPr/>
        </p:nvSpPr>
        <p:spPr>
          <a:xfrm>
            <a:off x="3352800" y="5486400"/>
            <a:ext cx="685800" cy="6858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2000" dirty="0" smtClean="0"/>
              <a:t>a</a:t>
            </a:r>
            <a:endParaRPr lang="en-US" sz="2000" dirty="0"/>
          </a:p>
        </p:txBody>
      </p:sp>
      <p:cxnSp>
        <p:nvCxnSpPr>
          <p:cNvPr id="15" name="Straight Arrow Connector 14"/>
          <p:cNvCxnSpPr>
            <a:cxnSpLocks noChangeShapeType="1"/>
          </p:cNvCxnSpPr>
          <p:nvPr/>
        </p:nvCxnSpPr>
        <p:spPr bwMode="auto">
          <a:xfrm rot="10800000">
            <a:off x="2667000" y="5753100"/>
            <a:ext cx="685800" cy="76200"/>
          </a:xfrm>
          <a:prstGeom prst="straightConnector1">
            <a:avLst/>
          </a:prstGeom>
          <a:ln>
            <a:headEnd type="none" w="med" len="med"/>
            <a:tailEnd type="arrow" w="med" len="med"/>
          </a:ln>
        </p:spPr>
        <p:style>
          <a:lnRef idx="2">
            <a:schemeClr val="accent3"/>
          </a:lnRef>
          <a:fillRef idx="0">
            <a:schemeClr val="accent3"/>
          </a:fillRef>
          <a:effectRef idx="1">
            <a:schemeClr val="accent3"/>
          </a:effectRef>
          <a:fontRef idx="minor">
            <a:schemeClr val="tx1"/>
          </a:fontRef>
        </p:style>
      </p:cxnSp>
      <p:sp>
        <p:nvSpPr>
          <p:cNvPr id="14" name="Text Box 7"/>
          <p:cNvSpPr txBox="1">
            <a:spLocks noChangeArrowheads="1"/>
          </p:cNvSpPr>
          <p:nvPr/>
        </p:nvSpPr>
        <p:spPr bwMode="auto">
          <a:xfrm>
            <a:off x="2819400" y="5486400"/>
            <a:ext cx="477838" cy="646113"/>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en-US" sz="3600" b="1" dirty="0">
                <a:solidFill>
                  <a:schemeClr val="accent6"/>
                </a:solidFill>
                <a:latin typeface="+mn-lt"/>
              </a:rPr>
              <a:t>X</a:t>
            </a:r>
          </a:p>
        </p:txBody>
      </p:sp>
      <p:sp>
        <p:nvSpPr>
          <p:cNvPr id="18" name="TextBox 17"/>
          <p:cNvSpPr txBox="1"/>
          <p:nvPr/>
        </p:nvSpPr>
        <p:spPr>
          <a:xfrm>
            <a:off x="76200" y="5048488"/>
            <a:ext cx="2514600" cy="1123712"/>
          </a:xfrm>
          <a:prstGeom prst="roundRect">
            <a:avLst/>
          </a:prstGeom>
        </p:spPr>
        <p:style>
          <a:lnRef idx="0">
            <a:schemeClr val="accent5"/>
          </a:lnRef>
          <a:fillRef idx="3">
            <a:schemeClr val="accent5"/>
          </a:fillRef>
          <a:effectRef idx="3">
            <a:schemeClr val="accent5"/>
          </a:effectRef>
          <a:fontRef idx="minor">
            <a:schemeClr val="lt1"/>
          </a:fontRef>
        </p:style>
        <p:txBody>
          <a:bodyPr>
            <a:spAutoFit/>
          </a:bodyPr>
          <a:lstStyle/>
          <a:p>
            <a:pPr fontAlgn="auto">
              <a:spcBef>
                <a:spcPts val="0"/>
              </a:spcBef>
              <a:spcAft>
                <a:spcPts val="0"/>
              </a:spcAft>
              <a:defRPr/>
            </a:pPr>
            <a:r>
              <a:rPr lang="en-US" sz="2000" dirty="0">
                <a:solidFill>
                  <a:schemeClr val="tx1"/>
                </a:solidFill>
              </a:rPr>
              <a:t>Throw </a:t>
            </a:r>
            <a:r>
              <a:rPr lang="en-US" sz="2000" b="1" dirty="0" err="1">
                <a:solidFill>
                  <a:schemeClr val="tx1"/>
                </a:solidFill>
              </a:rPr>
              <a:t>InternalError</a:t>
            </a:r>
            <a:r>
              <a:rPr lang="en-US" sz="2000" dirty="0">
                <a:solidFill>
                  <a:schemeClr val="tx1"/>
                </a:solidFill>
              </a:rPr>
              <a:t> with </a:t>
            </a:r>
            <a:r>
              <a:rPr lang="en-US" sz="2000" b="1" dirty="0" err="1">
                <a:solidFill>
                  <a:schemeClr val="tx1"/>
                </a:solidFill>
              </a:rPr>
              <a:t>OOMError</a:t>
            </a:r>
            <a:r>
              <a:rPr lang="en-US" sz="2000" dirty="0">
                <a:solidFill>
                  <a:schemeClr val="tx1"/>
                </a:solidFill>
              </a:rPr>
              <a:t> attached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smtClean="0">
                <a:solidFill>
                  <a:schemeClr val="accent1">
                    <a:satMod val="150000"/>
                  </a:schemeClr>
                </a:solidFill>
              </a:rPr>
              <a:t>Motivation</a:t>
            </a:r>
            <a:endParaRPr lang="en-US" dirty="0">
              <a:solidFill>
                <a:schemeClr val="accent1">
                  <a:satMod val="150000"/>
                </a:schemeClr>
              </a:solidFill>
            </a:endParaRPr>
          </a:p>
        </p:txBody>
      </p:sp>
      <p:sp>
        <p:nvSpPr>
          <p:cNvPr id="3" name="Content Placeholder 2"/>
          <p:cNvSpPr>
            <a:spLocks noGrp="1"/>
          </p:cNvSpPr>
          <p:nvPr>
            <p:ph idx="1"/>
          </p:nvPr>
        </p:nvSpPr>
        <p:spPr/>
        <p:txBody>
          <a:bodyPr rtlCol="0">
            <a:normAutofit/>
          </a:bodyPr>
          <a:lstStyle/>
          <a:p>
            <a:r>
              <a:rPr lang="en-US" dirty="0" smtClean="0"/>
              <a:t>Memory bugs</a:t>
            </a:r>
          </a:p>
          <a:p>
            <a:pPr lvl="1"/>
            <a:r>
              <a:rPr lang="en-US" dirty="0" smtClean="0"/>
              <a:t>Memory corruption: dangling pointers, double frees, buffer overflows</a:t>
            </a:r>
          </a:p>
          <a:p>
            <a:pPr lvl="1"/>
            <a:r>
              <a:rPr lang="en-US" dirty="0" smtClean="0"/>
              <a:t>Memory leaks</a:t>
            </a:r>
          </a:p>
          <a:p>
            <a:pPr lvl="2"/>
            <a:r>
              <a:rPr lang="en-US" dirty="0" smtClean="0"/>
              <a:t>Lost objects: unreachable but not freed</a:t>
            </a:r>
          </a:p>
          <a:p>
            <a:pPr lvl="2"/>
            <a:r>
              <a:rPr lang="en-US" dirty="0" smtClean="0"/>
              <a:t>Useless objects: reachable but not used</a:t>
            </a:r>
            <a:endParaRPr lang="en-US" dirty="0"/>
          </a:p>
        </p:txBody>
      </p:sp>
      <p:sp>
        <p:nvSpPr>
          <p:cNvPr id="4" name="Slide Number Placeholder 3"/>
          <p:cNvSpPr>
            <a:spLocks noGrp="1"/>
          </p:cNvSpPr>
          <p:nvPr>
            <p:ph type="sldNum" sz="quarter" idx="12"/>
          </p:nvPr>
        </p:nvSpPr>
        <p:spPr/>
        <p:txBody>
          <a:bodyPr/>
          <a:lstStyle/>
          <a:p>
            <a:pPr>
              <a:defRPr/>
            </a:pPr>
            <a:fld id="{191CB6E5-513B-F047-956A-119061D884ED}" type="slidenum">
              <a:rPr lang="en-US" smtClean="0"/>
              <a:pPr>
                <a:defRPr/>
              </a:pPr>
              <a:t>2</a:t>
            </a:fld>
            <a:endParaRPr lang="en-US"/>
          </a:p>
        </p:txBody>
      </p:sp>
      <p:sp>
        <p:nvSpPr>
          <p:cNvPr id="5" name="Rectangle 4"/>
          <p:cNvSpPr/>
          <p:nvPr/>
        </p:nvSpPr>
        <p:spPr>
          <a:xfrm>
            <a:off x="2133600" y="5257800"/>
            <a:ext cx="4648200" cy="5334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3000" dirty="0" smtClean="0"/>
              <a:t>Managed languages</a:t>
            </a:r>
            <a:endParaRPr lang="en-US" sz="3000" dirty="0"/>
          </a:p>
        </p:txBody>
      </p:sp>
      <p:cxnSp>
        <p:nvCxnSpPr>
          <p:cNvPr id="7" name="Straight Connector 6"/>
          <p:cNvCxnSpPr/>
          <p:nvPr/>
        </p:nvCxnSpPr>
        <p:spPr>
          <a:xfrm>
            <a:off x="1219200" y="2705100"/>
            <a:ext cx="6858000" cy="1588"/>
          </a:xfrm>
          <a:prstGeom prst="line">
            <a:avLst/>
          </a:prstGeom>
        </p:spPr>
        <p:style>
          <a:lnRef idx="2">
            <a:schemeClr val="accent6"/>
          </a:lnRef>
          <a:fillRef idx="0">
            <a:schemeClr val="accent6"/>
          </a:fillRef>
          <a:effectRef idx="1">
            <a:schemeClr val="accent6"/>
          </a:effectRef>
          <a:fontRef idx="minor">
            <a:schemeClr val="tx1"/>
          </a:fontRef>
        </p:style>
      </p:cxnSp>
      <p:cxnSp>
        <p:nvCxnSpPr>
          <p:cNvPr id="10" name="Straight Connector 9"/>
          <p:cNvCxnSpPr/>
          <p:nvPr/>
        </p:nvCxnSpPr>
        <p:spPr>
          <a:xfrm>
            <a:off x="1295400" y="3124200"/>
            <a:ext cx="3276600" cy="1588"/>
          </a:xfrm>
          <a:prstGeom prst="line">
            <a:avLst/>
          </a:prstGeom>
        </p:spPr>
        <p:style>
          <a:lnRef idx="2">
            <a:schemeClr val="accent6"/>
          </a:lnRef>
          <a:fillRef idx="0">
            <a:schemeClr val="accent6"/>
          </a:fillRef>
          <a:effectRef idx="1">
            <a:schemeClr val="accent6"/>
          </a:effectRef>
          <a:fontRef idx="minor">
            <a:schemeClr val="tx1"/>
          </a:fontRef>
        </p:style>
      </p:cxnSp>
      <p:cxnSp>
        <p:nvCxnSpPr>
          <p:cNvPr id="12" name="Straight Connector 11"/>
          <p:cNvCxnSpPr/>
          <p:nvPr/>
        </p:nvCxnSpPr>
        <p:spPr>
          <a:xfrm>
            <a:off x="1524000" y="4114800"/>
            <a:ext cx="4876800" cy="1588"/>
          </a:xfrm>
          <a:prstGeom prst="line">
            <a:avLst/>
          </a:prstGeom>
        </p:spPr>
        <p:style>
          <a:lnRef idx="2">
            <a:schemeClr val="accent6"/>
          </a:lnRef>
          <a:fillRef idx="0">
            <a:schemeClr val="accent6"/>
          </a:fillRef>
          <a:effectRef idx="1">
            <a:schemeClr val="accent6"/>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1"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left)">
                                      <p:cBhvr>
                                        <p:cTn id="13" dur="500"/>
                                        <p:tgtEl>
                                          <p:spTgt spid="10"/>
                                        </p:tgtEl>
                                      </p:cBhvr>
                                    </p:animEffect>
                                  </p:childTnLst>
                                </p:cTn>
                              </p:par>
                            </p:childTnLst>
                          </p:cTn>
                        </p:par>
                        <p:par>
                          <p:cTn id="14" fill="hold">
                            <p:stCondLst>
                              <p:cond delay="1000"/>
                            </p:stCondLst>
                            <p:childTnLst>
                              <p:par>
                                <p:cTn id="15" presetID="22" presetClass="entr" presetSubtype="8"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rgbClr val="F0AD00">
                    <a:satMod val="150000"/>
                  </a:srgbClr>
                </a:solidFill>
              </a:rPr>
              <a:t>Leak Pruning</a:t>
            </a:r>
            <a:endParaRPr lang="en-US" dirty="0">
              <a:solidFill>
                <a:schemeClr val="accent1">
                  <a:satMod val="150000"/>
                </a:schemeClr>
              </a:solidFill>
            </a:endParaRPr>
          </a:p>
        </p:txBody>
      </p:sp>
      <p:sp>
        <p:nvSpPr>
          <p:cNvPr id="32771" name="Content Placeholder 2"/>
          <p:cNvSpPr>
            <a:spLocks noGrp="1"/>
          </p:cNvSpPr>
          <p:nvPr>
            <p:ph idx="1"/>
          </p:nvPr>
        </p:nvSpPr>
        <p:spPr/>
        <p:txBody>
          <a:bodyPr/>
          <a:lstStyle/>
          <a:p>
            <a:pPr lvl="1" eaLnBrk="1" hangingPunct="1"/>
            <a:r>
              <a:rPr lang="en-US" dirty="0" smtClean="0"/>
              <a:t>Reclaim </a:t>
            </a:r>
            <a:r>
              <a:rPr lang="en-US" dirty="0"/>
              <a:t>predicted dead objects</a:t>
            </a:r>
          </a:p>
          <a:p>
            <a:pPr lvl="1" eaLnBrk="1" hangingPunct="1"/>
            <a:r>
              <a:rPr lang="en-US" i="1" dirty="0"/>
              <a:t>Poison</a:t>
            </a:r>
            <a:r>
              <a:rPr lang="en-US" dirty="0"/>
              <a:t> references to reclaimed </a:t>
            </a:r>
            <a:r>
              <a:rPr lang="en-US" dirty="0" smtClean="0"/>
              <a:t>objects</a:t>
            </a:r>
          </a:p>
        </p:txBody>
      </p:sp>
      <p:sp>
        <p:nvSpPr>
          <p:cNvPr id="18" name="Slide Number Placeholder 17"/>
          <p:cNvSpPr>
            <a:spLocks noGrp="1"/>
          </p:cNvSpPr>
          <p:nvPr>
            <p:ph type="sldNum" sz="quarter" idx="12"/>
          </p:nvPr>
        </p:nvSpPr>
        <p:spPr/>
        <p:txBody>
          <a:bodyPr/>
          <a:lstStyle/>
          <a:p>
            <a:pPr>
              <a:defRPr/>
            </a:pPr>
            <a:fld id="{191CB6E5-513B-F047-956A-119061D884ED}" type="slidenum">
              <a:rPr lang="en-US" smtClean="0"/>
              <a:pPr>
                <a:defRPr/>
              </a:pPr>
              <a:t>20</a:t>
            </a:fld>
            <a:endParaRPr lang="en-US" dirty="0"/>
          </a:p>
        </p:txBody>
      </p:sp>
      <p:sp>
        <p:nvSpPr>
          <p:cNvPr id="11" name="Oval 10"/>
          <p:cNvSpPr>
            <a:spLocks noChangeAspect="1" noChangeArrowheads="1"/>
          </p:cNvSpPr>
          <p:nvPr/>
        </p:nvSpPr>
        <p:spPr bwMode="auto">
          <a:xfrm>
            <a:off x="1828800" y="3735388"/>
            <a:ext cx="2895600" cy="2894012"/>
          </a:xfrm>
          <a:prstGeom prst="ellipse">
            <a:avLst/>
          </a:prstGeom>
          <a:solidFill>
            <a:srgbClr val="BFBFBF"/>
          </a:solidFill>
          <a:ln w="6350" cap="rnd">
            <a:noFill/>
            <a:round/>
            <a:headEnd/>
            <a:tailEnd/>
          </a:ln>
          <a:effectLst>
            <a:outerShdw blurRad="63500" dist="25000" dir="5400000" rotWithShape="0">
              <a:srgbClr val="000000">
                <a:alpha val="37999"/>
              </a:srgbClr>
            </a:outerShdw>
          </a:effectLst>
        </p:spPr>
        <p:txBody>
          <a:bodyPr wrap="none" anchor="ctr">
            <a:prstTxWarp prst="textNoShape">
              <a:avLst/>
            </a:prstTxWarp>
          </a:bodyPr>
          <a:lstStyle/>
          <a:p>
            <a:pPr fontAlgn="auto">
              <a:spcBef>
                <a:spcPts val="0"/>
              </a:spcBef>
              <a:spcAft>
                <a:spcPts val="0"/>
              </a:spcAft>
              <a:defRPr/>
            </a:pPr>
            <a:endParaRPr lang="en-US">
              <a:solidFill>
                <a:schemeClr val="dk1"/>
              </a:solidFill>
              <a:latin typeface="+mn-lt"/>
            </a:endParaRPr>
          </a:p>
        </p:txBody>
      </p:sp>
      <p:sp>
        <p:nvSpPr>
          <p:cNvPr id="6" name="Oval 5"/>
          <p:cNvSpPr>
            <a:spLocks noChangeAspect="1" noChangeArrowheads="1"/>
          </p:cNvSpPr>
          <p:nvPr/>
        </p:nvSpPr>
        <p:spPr bwMode="auto">
          <a:xfrm>
            <a:off x="1978025" y="3886200"/>
            <a:ext cx="2593975" cy="2592388"/>
          </a:xfrm>
          <a:prstGeom prst="ellipse">
            <a:avLst/>
          </a:prstGeom>
          <a:gradFill rotWithShape="1">
            <a:gsLst>
              <a:gs pos="0">
                <a:srgbClr val="408D42"/>
              </a:gs>
              <a:gs pos="55000">
                <a:srgbClr val="4EA750"/>
              </a:gs>
              <a:gs pos="100000">
                <a:srgbClr val="5CC35F"/>
              </a:gs>
            </a:gsLst>
            <a:lin ang="16200000"/>
          </a:gradFill>
          <a:ln w="6350" cap="rnd">
            <a:solidFill>
              <a:srgbClr val="67B569"/>
            </a:solidFill>
            <a:round/>
            <a:headEnd/>
            <a:tailEnd/>
          </a:ln>
          <a:effectLst>
            <a:outerShdw blurRad="63500" dist="26940" dir="5400000" rotWithShape="0">
              <a:srgbClr val="000000">
                <a:alpha val="37999"/>
              </a:srgbClr>
            </a:outerShdw>
          </a:effectLst>
        </p:spPr>
        <p:txBody>
          <a:bodyPr wrap="none" anchor="ctr">
            <a:prstTxWarp prst="textNoShape">
              <a:avLst/>
            </a:prstTxWarp>
          </a:bodyPr>
          <a:lstStyle/>
          <a:p>
            <a:pPr algn="ctr" fontAlgn="auto">
              <a:spcBef>
                <a:spcPts val="0"/>
              </a:spcBef>
              <a:spcAft>
                <a:spcPts val="0"/>
              </a:spcAft>
              <a:defRPr/>
            </a:pPr>
            <a:r>
              <a:rPr lang="en-US" sz="2000" dirty="0">
                <a:solidFill>
                  <a:schemeClr val="bg1"/>
                </a:solidFill>
                <a:latin typeface="+mn-lt"/>
              </a:rPr>
              <a:t>Live</a:t>
            </a:r>
          </a:p>
        </p:txBody>
      </p:sp>
      <p:sp>
        <p:nvSpPr>
          <p:cNvPr id="12" name="Oval 11"/>
          <p:cNvSpPr>
            <a:spLocks noChangeAspect="1" noChangeArrowheads="1"/>
          </p:cNvSpPr>
          <p:nvPr/>
        </p:nvSpPr>
        <p:spPr bwMode="auto">
          <a:xfrm>
            <a:off x="1293813" y="5181600"/>
            <a:ext cx="1525587" cy="1525588"/>
          </a:xfrm>
          <a:prstGeom prst="ellipse">
            <a:avLst/>
          </a:prstGeom>
          <a:solidFill>
            <a:schemeClr val="bg1"/>
          </a:solidFill>
          <a:ln>
            <a:noFill/>
            <a:headEnd/>
            <a:tailEnd/>
          </a:ln>
          <a:effectLst/>
        </p:spPr>
        <p:style>
          <a:lnRef idx="1">
            <a:schemeClr val="accent4"/>
          </a:lnRef>
          <a:fillRef idx="3">
            <a:schemeClr val="accent4"/>
          </a:fillRef>
          <a:effectRef idx="2">
            <a:schemeClr val="accent4"/>
          </a:effectRef>
          <a:fontRef idx="minor">
            <a:schemeClr val="lt1"/>
          </a:fontRef>
        </p:style>
        <p:txBody>
          <a:bodyPr wrap="none" anchor="ctr"/>
          <a:lstStyle/>
          <a:p>
            <a:pPr algn="ctr" fontAlgn="auto">
              <a:spcBef>
                <a:spcPts val="0"/>
              </a:spcBef>
              <a:spcAft>
                <a:spcPts val="0"/>
              </a:spcAft>
              <a:defRPr/>
            </a:pPr>
            <a:endParaRPr lang="en-US" sz="2000" dirty="0">
              <a:solidFill>
                <a:schemeClr val="bg1"/>
              </a:solidFill>
            </a:endParaRPr>
          </a:p>
        </p:txBody>
      </p:sp>
      <p:sp>
        <p:nvSpPr>
          <p:cNvPr id="10" name="Oval 9"/>
          <p:cNvSpPr>
            <a:spLocks noChangeAspect="1"/>
          </p:cNvSpPr>
          <p:nvPr/>
        </p:nvSpPr>
        <p:spPr>
          <a:xfrm>
            <a:off x="3352800" y="5486400"/>
            <a:ext cx="685800" cy="6858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2000" dirty="0" smtClean="0"/>
              <a:t>a</a:t>
            </a:r>
            <a:endParaRPr lang="en-US" sz="2000" dirty="0"/>
          </a:p>
        </p:txBody>
      </p:sp>
      <p:cxnSp>
        <p:nvCxnSpPr>
          <p:cNvPr id="15" name="Straight Arrow Connector 14"/>
          <p:cNvCxnSpPr>
            <a:cxnSpLocks noChangeShapeType="1"/>
          </p:cNvCxnSpPr>
          <p:nvPr/>
        </p:nvCxnSpPr>
        <p:spPr bwMode="auto">
          <a:xfrm rot="10800000">
            <a:off x="2667000" y="5753100"/>
            <a:ext cx="685800" cy="76200"/>
          </a:xfrm>
          <a:prstGeom prst="straightConnector1">
            <a:avLst/>
          </a:prstGeom>
          <a:ln>
            <a:headEnd type="none" w="med" len="med"/>
            <a:tailEnd type="arrow" w="med" len="med"/>
          </a:ln>
        </p:spPr>
        <p:style>
          <a:lnRef idx="2">
            <a:schemeClr val="accent3"/>
          </a:lnRef>
          <a:fillRef idx="0">
            <a:schemeClr val="accent3"/>
          </a:fillRef>
          <a:effectRef idx="1">
            <a:schemeClr val="accent3"/>
          </a:effectRef>
          <a:fontRef idx="minor">
            <a:schemeClr val="tx1"/>
          </a:fontRef>
        </p:style>
      </p:cxnSp>
      <p:sp>
        <p:nvSpPr>
          <p:cNvPr id="14" name="Text Box 7"/>
          <p:cNvSpPr txBox="1">
            <a:spLocks noChangeArrowheads="1"/>
          </p:cNvSpPr>
          <p:nvPr/>
        </p:nvSpPr>
        <p:spPr bwMode="auto">
          <a:xfrm>
            <a:off x="2819400" y="5486400"/>
            <a:ext cx="477838" cy="646113"/>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en-US" sz="3600" b="1" dirty="0">
                <a:solidFill>
                  <a:schemeClr val="accent6"/>
                </a:solidFill>
                <a:latin typeface="+mn-lt"/>
              </a:rPr>
              <a:t>X</a:t>
            </a:r>
          </a:p>
        </p:txBody>
      </p:sp>
      <p:sp>
        <p:nvSpPr>
          <p:cNvPr id="16" name="TextBox 15"/>
          <p:cNvSpPr txBox="1"/>
          <p:nvPr/>
        </p:nvSpPr>
        <p:spPr>
          <a:xfrm>
            <a:off x="76200" y="5048488"/>
            <a:ext cx="2514600" cy="1123712"/>
          </a:xfrm>
          <a:prstGeom prst="roundRect">
            <a:avLst/>
          </a:prstGeom>
        </p:spPr>
        <p:style>
          <a:lnRef idx="0">
            <a:schemeClr val="accent5"/>
          </a:lnRef>
          <a:fillRef idx="3">
            <a:schemeClr val="accent5"/>
          </a:fillRef>
          <a:effectRef idx="3">
            <a:schemeClr val="accent5"/>
          </a:effectRef>
          <a:fontRef idx="minor">
            <a:schemeClr val="lt1"/>
          </a:fontRef>
        </p:style>
        <p:txBody>
          <a:bodyPr>
            <a:spAutoFit/>
          </a:bodyPr>
          <a:lstStyle/>
          <a:p>
            <a:pPr fontAlgn="auto">
              <a:spcBef>
                <a:spcPts val="0"/>
              </a:spcBef>
              <a:spcAft>
                <a:spcPts val="0"/>
              </a:spcAft>
              <a:defRPr/>
            </a:pPr>
            <a:r>
              <a:rPr lang="en-US" sz="2000" dirty="0">
                <a:solidFill>
                  <a:schemeClr val="tx1"/>
                </a:solidFill>
              </a:rPr>
              <a:t>Throw </a:t>
            </a:r>
            <a:r>
              <a:rPr lang="en-US" sz="2000" b="1" dirty="0" err="1">
                <a:solidFill>
                  <a:schemeClr val="tx1"/>
                </a:solidFill>
              </a:rPr>
              <a:t>InternalError</a:t>
            </a:r>
            <a:r>
              <a:rPr lang="en-US" sz="2000" dirty="0">
                <a:solidFill>
                  <a:schemeClr val="tx1"/>
                </a:solidFill>
              </a:rPr>
              <a:t> with </a:t>
            </a:r>
            <a:r>
              <a:rPr lang="en-US" sz="2000" b="1" dirty="0" err="1">
                <a:solidFill>
                  <a:schemeClr val="tx1"/>
                </a:solidFill>
              </a:rPr>
              <a:t>OOMError</a:t>
            </a:r>
            <a:r>
              <a:rPr lang="en-US" sz="2000" dirty="0">
                <a:solidFill>
                  <a:schemeClr val="tx1"/>
                </a:solidFill>
              </a:rPr>
              <a:t> attached</a:t>
            </a:r>
          </a:p>
        </p:txBody>
      </p:sp>
      <p:sp>
        <p:nvSpPr>
          <p:cNvPr id="13" name="TextBox 12"/>
          <p:cNvSpPr>
            <a:spLocks noChangeArrowheads="1"/>
          </p:cNvSpPr>
          <p:nvPr/>
        </p:nvSpPr>
        <p:spPr bwMode="auto">
          <a:xfrm>
            <a:off x="5943600" y="3429000"/>
            <a:ext cx="2286000" cy="782637"/>
          </a:xfrm>
          <a:prstGeom prst="roundRect">
            <a:avLst>
              <a:gd name="adj" fmla="val 16667"/>
            </a:avLst>
          </a:prstGeom>
          <a:gradFill rotWithShape="1">
            <a:gsLst>
              <a:gs pos="0">
                <a:srgbClr val="FFDE7F"/>
              </a:gs>
              <a:gs pos="35001">
                <a:srgbClr val="FFE6A6"/>
              </a:gs>
              <a:gs pos="100000">
                <a:srgbClr val="FFF5DA"/>
              </a:gs>
            </a:gsLst>
            <a:lin ang="16200000" scaled="1"/>
          </a:gradFill>
          <a:ln w="6350" cap="rnd">
            <a:solidFill>
              <a:srgbClr val="F0AC00"/>
            </a:solidFill>
            <a:round/>
            <a:headEnd/>
            <a:tailEnd/>
          </a:ln>
          <a:effectLst>
            <a:outerShdw blurRad="63500" dist="25000" dir="5400000" rotWithShape="0">
              <a:srgbClr val="000000">
                <a:alpha val="37999"/>
              </a:srgbClr>
            </a:outerShdw>
          </a:effectLst>
        </p:spPr>
        <p:txBody>
          <a:bodyPr>
            <a:prstTxWarp prst="textNoShape">
              <a:avLst/>
            </a:prstTxWarp>
            <a:spAutoFit/>
          </a:bodyPr>
          <a:lstStyle/>
          <a:p>
            <a:pPr algn="ctr" fontAlgn="auto">
              <a:spcBef>
                <a:spcPts val="0"/>
              </a:spcBef>
              <a:spcAft>
                <a:spcPts val="0"/>
              </a:spcAft>
              <a:defRPr/>
            </a:pPr>
            <a:r>
              <a:rPr lang="en-US" sz="2000" u="sng" dirty="0">
                <a:latin typeface="+mn-lt"/>
              </a:rPr>
              <a:t>Worst case</a:t>
            </a:r>
            <a:r>
              <a:rPr lang="en-US" sz="2000" dirty="0">
                <a:latin typeface="+mn-lt"/>
              </a:rPr>
              <a:t>: defers fatal errors</a:t>
            </a:r>
          </a:p>
        </p:txBody>
      </p:sp>
      <p:sp>
        <p:nvSpPr>
          <p:cNvPr id="17" name="TextBox 16"/>
          <p:cNvSpPr>
            <a:spLocks noChangeArrowheads="1"/>
          </p:cNvSpPr>
          <p:nvPr/>
        </p:nvSpPr>
        <p:spPr bwMode="auto">
          <a:xfrm>
            <a:off x="5833534" y="4516437"/>
            <a:ext cx="2514600" cy="1123950"/>
          </a:xfrm>
          <a:prstGeom prst="roundRect">
            <a:avLst>
              <a:gd name="adj" fmla="val 16667"/>
            </a:avLst>
          </a:prstGeom>
          <a:gradFill rotWithShape="1">
            <a:gsLst>
              <a:gs pos="0">
                <a:srgbClr val="B0F6B1"/>
              </a:gs>
              <a:gs pos="35001">
                <a:srgbClr val="C8F8C8"/>
              </a:gs>
              <a:gs pos="100000">
                <a:srgbClr val="E9FDE9"/>
              </a:gs>
            </a:gsLst>
            <a:lin ang="16200000" scaled="1"/>
          </a:gradFill>
          <a:ln w="6350" cap="rnd">
            <a:solidFill>
              <a:srgbClr val="67B569"/>
            </a:solidFill>
            <a:round/>
            <a:headEnd/>
            <a:tailEnd/>
          </a:ln>
          <a:effectLst>
            <a:outerShdw blurRad="63500" dist="25000" dir="5400000" rotWithShape="0">
              <a:srgbClr val="000000">
                <a:alpha val="37999"/>
              </a:srgbClr>
            </a:outerShdw>
          </a:effectLst>
        </p:spPr>
        <p:txBody>
          <a:bodyPr wrap="square">
            <a:prstTxWarp prst="textNoShape">
              <a:avLst/>
            </a:prstTxWarp>
            <a:spAutoFit/>
          </a:bodyPr>
          <a:lstStyle/>
          <a:p>
            <a:pPr algn="ctr" fontAlgn="auto">
              <a:spcBef>
                <a:spcPts val="0"/>
              </a:spcBef>
              <a:spcAft>
                <a:spcPts val="0"/>
              </a:spcAft>
              <a:defRPr/>
            </a:pPr>
            <a:r>
              <a:rPr lang="en-US" sz="2000" u="sng" dirty="0">
                <a:latin typeface="+mn-lt"/>
              </a:rPr>
              <a:t>Best case</a:t>
            </a:r>
            <a:r>
              <a:rPr lang="en-US" sz="2000" dirty="0">
                <a:latin typeface="+mn-lt"/>
              </a:rPr>
              <a:t>: keeps leaky programs running</a:t>
            </a:r>
            <a:r>
              <a:rPr lang="en-US" sz="2000" dirty="0" smtClean="0">
                <a:latin typeface="+mn-lt"/>
              </a:rPr>
              <a:t> indefinitely</a:t>
            </a:r>
            <a:endParaRPr lang="en-US" sz="2000" dirty="0">
              <a:latin typeface="+mn-lt"/>
            </a:endParaRPr>
          </a:p>
        </p:txBody>
      </p:sp>
      <p:sp>
        <p:nvSpPr>
          <p:cNvPr id="19" name="Rounded Rectangle 18"/>
          <p:cNvSpPr/>
          <p:nvPr/>
        </p:nvSpPr>
        <p:spPr>
          <a:xfrm>
            <a:off x="4800600" y="5943600"/>
            <a:ext cx="3600000" cy="6858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800" b="1" dirty="0" smtClean="0"/>
              <a:t>Preserves semantics</a:t>
            </a:r>
            <a:endParaRPr lang="en-US" sz="28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State Diagram for Leak Pruning</a:t>
            </a:r>
            <a:endParaRPr lang="en-US" dirty="0"/>
          </a:p>
        </p:txBody>
      </p:sp>
      <p:sp>
        <p:nvSpPr>
          <p:cNvPr id="4" name="Slide Number Placeholder 3"/>
          <p:cNvSpPr>
            <a:spLocks noGrp="1"/>
          </p:cNvSpPr>
          <p:nvPr>
            <p:ph type="sldNum" sz="quarter" idx="12"/>
          </p:nvPr>
        </p:nvSpPr>
        <p:spPr/>
        <p:txBody>
          <a:bodyPr/>
          <a:lstStyle/>
          <a:p>
            <a:pPr>
              <a:defRPr/>
            </a:pPr>
            <a:fld id="{191CB6E5-513B-F047-956A-119061D884ED}" type="slidenum">
              <a:rPr lang="en-US" smtClean="0"/>
              <a:pPr>
                <a:defRPr/>
              </a:pPr>
              <a:t>21</a:t>
            </a:fld>
            <a:endParaRPr lang="en-US"/>
          </a:p>
        </p:txBody>
      </p:sp>
      <p:sp>
        <p:nvSpPr>
          <p:cNvPr id="5" name="Oval 4"/>
          <p:cNvSpPr/>
          <p:nvPr/>
        </p:nvSpPr>
        <p:spPr>
          <a:xfrm>
            <a:off x="914400" y="3657600"/>
            <a:ext cx="11430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INACTIVE</a:t>
            </a:r>
          </a:p>
        </p:txBody>
      </p:sp>
      <p:sp>
        <p:nvSpPr>
          <p:cNvPr id="6" name="Oval 5"/>
          <p:cNvSpPr/>
          <p:nvPr/>
        </p:nvSpPr>
        <p:spPr>
          <a:xfrm>
            <a:off x="2895600" y="3657600"/>
            <a:ext cx="11430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OBSERVE</a:t>
            </a:r>
          </a:p>
        </p:txBody>
      </p:sp>
      <p:sp>
        <p:nvSpPr>
          <p:cNvPr id="7" name="Oval 6"/>
          <p:cNvSpPr/>
          <p:nvPr/>
        </p:nvSpPr>
        <p:spPr>
          <a:xfrm>
            <a:off x="4876800" y="3657600"/>
            <a:ext cx="11430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SELECT</a:t>
            </a:r>
          </a:p>
        </p:txBody>
      </p:sp>
      <p:sp>
        <p:nvSpPr>
          <p:cNvPr id="8" name="Oval 7"/>
          <p:cNvSpPr/>
          <p:nvPr/>
        </p:nvSpPr>
        <p:spPr>
          <a:xfrm>
            <a:off x="6934200" y="3657600"/>
            <a:ext cx="11430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PRUNE</a:t>
            </a:r>
          </a:p>
        </p:txBody>
      </p:sp>
      <p:cxnSp>
        <p:nvCxnSpPr>
          <p:cNvPr id="9" name="Straight Arrow Connector 8"/>
          <p:cNvCxnSpPr>
            <a:stCxn id="5" idx="6"/>
            <a:endCxn id="6" idx="2"/>
          </p:cNvCxnSpPr>
          <p:nvPr/>
        </p:nvCxnSpPr>
        <p:spPr>
          <a:xfrm>
            <a:off x="2057400" y="4229100"/>
            <a:ext cx="838200" cy="15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6"/>
            <a:endCxn id="7" idx="2"/>
          </p:cNvCxnSpPr>
          <p:nvPr/>
        </p:nvCxnSpPr>
        <p:spPr>
          <a:xfrm>
            <a:off x="4038600" y="4229100"/>
            <a:ext cx="838200" cy="15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6"/>
            <a:endCxn id="8" idx="2"/>
          </p:cNvCxnSpPr>
          <p:nvPr/>
        </p:nvCxnSpPr>
        <p:spPr>
          <a:xfrm>
            <a:off x="6019800" y="4229100"/>
            <a:ext cx="914400" cy="15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Elbow Connector 11"/>
          <p:cNvCxnSpPr>
            <a:stCxn id="5" idx="7"/>
            <a:endCxn id="5" idx="0"/>
          </p:cNvCxnSpPr>
          <p:nvPr/>
        </p:nvCxnSpPr>
        <p:spPr>
          <a:xfrm rot="16200000" flipV="1">
            <a:off x="1604963" y="3538537"/>
            <a:ext cx="166688" cy="404813"/>
          </a:xfrm>
          <a:prstGeom prst="bentConnector3">
            <a:avLst>
              <a:gd name="adj1" fmla="val 236569"/>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Elbow Connector 12"/>
          <p:cNvCxnSpPr>
            <a:stCxn id="6" idx="7"/>
            <a:endCxn id="6" idx="0"/>
          </p:cNvCxnSpPr>
          <p:nvPr/>
        </p:nvCxnSpPr>
        <p:spPr>
          <a:xfrm rot="16200000" flipV="1">
            <a:off x="3586163" y="3538537"/>
            <a:ext cx="166688" cy="404813"/>
          </a:xfrm>
          <a:prstGeom prst="bentConnector3">
            <a:avLst>
              <a:gd name="adj1" fmla="val 236569"/>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hape 20"/>
          <p:cNvCxnSpPr>
            <a:stCxn id="8" idx="0"/>
            <a:endCxn id="6" idx="1"/>
          </p:cNvCxnSpPr>
          <p:nvPr/>
        </p:nvCxnSpPr>
        <p:spPr>
          <a:xfrm rot="16200000" flipH="1" flipV="1">
            <a:off x="5200650" y="1519238"/>
            <a:ext cx="166688" cy="4443412"/>
          </a:xfrm>
          <a:prstGeom prst="bentConnector3">
            <a:avLst>
              <a:gd name="adj1" fmla="val -711100"/>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7" idx="1"/>
            <a:endCxn id="6" idx="7"/>
          </p:cNvCxnSpPr>
          <p:nvPr/>
        </p:nvCxnSpPr>
        <p:spPr>
          <a:xfrm rot="16200000" flipV="1">
            <a:off x="4457700" y="3238501"/>
            <a:ext cx="1587" cy="117316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8" idx="1"/>
            <a:endCxn id="7" idx="7"/>
          </p:cNvCxnSpPr>
          <p:nvPr/>
        </p:nvCxnSpPr>
        <p:spPr>
          <a:xfrm rot="16200000" flipV="1">
            <a:off x="6477000" y="3200401"/>
            <a:ext cx="1587" cy="124936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30"/>
          <p:cNvSpPr txBox="1">
            <a:spLocks noChangeArrowheads="1"/>
          </p:cNvSpPr>
          <p:nvPr/>
        </p:nvSpPr>
        <p:spPr bwMode="auto">
          <a:xfrm>
            <a:off x="3810000" y="2078567"/>
            <a:ext cx="3048000" cy="369332"/>
          </a:xfrm>
          <a:prstGeom prst="rect">
            <a:avLst/>
          </a:prstGeom>
          <a:noFill/>
          <a:ln w="9525">
            <a:noFill/>
            <a:miter lim="800000"/>
            <a:headEnd/>
            <a:tailEnd/>
          </a:ln>
        </p:spPr>
        <p:txBody>
          <a:bodyPr wrap="square">
            <a:prstTxWarp prst="textNoShape">
              <a:avLst/>
            </a:prstTxWarp>
            <a:spAutoFit/>
          </a:bodyPr>
          <a:lstStyle/>
          <a:p>
            <a:r>
              <a:rPr lang="en-US" dirty="0"/>
              <a:t>Heap </a:t>
            </a:r>
            <a:r>
              <a:rPr lang="en-US" dirty="0" smtClean="0"/>
              <a:t>not nearly </a:t>
            </a:r>
            <a:r>
              <a:rPr lang="en-US" dirty="0"/>
              <a:t>full</a:t>
            </a:r>
          </a:p>
        </p:txBody>
      </p:sp>
      <p:sp>
        <p:nvSpPr>
          <p:cNvPr id="18" name="TextBox 31"/>
          <p:cNvSpPr txBox="1">
            <a:spLocks noChangeArrowheads="1"/>
          </p:cNvSpPr>
          <p:nvPr/>
        </p:nvSpPr>
        <p:spPr bwMode="auto">
          <a:xfrm>
            <a:off x="914400" y="2743200"/>
            <a:ext cx="1752600" cy="646113"/>
          </a:xfrm>
          <a:prstGeom prst="rect">
            <a:avLst/>
          </a:prstGeom>
          <a:noFill/>
          <a:ln w="9525">
            <a:noFill/>
            <a:miter lim="800000"/>
            <a:headEnd/>
            <a:tailEnd/>
          </a:ln>
        </p:spPr>
        <p:txBody>
          <a:bodyPr>
            <a:prstTxWarp prst="textNoShape">
              <a:avLst/>
            </a:prstTxWarp>
            <a:spAutoFit/>
          </a:bodyPr>
          <a:lstStyle/>
          <a:p>
            <a:r>
              <a:rPr lang="en-US"/>
              <a:t>&lt;50% Heap filled</a:t>
            </a:r>
          </a:p>
        </p:txBody>
      </p:sp>
      <p:sp>
        <p:nvSpPr>
          <p:cNvPr id="19" name="TextBox 32"/>
          <p:cNvSpPr txBox="1">
            <a:spLocks noChangeArrowheads="1"/>
          </p:cNvSpPr>
          <p:nvPr/>
        </p:nvSpPr>
        <p:spPr bwMode="auto">
          <a:xfrm>
            <a:off x="2133600" y="4495800"/>
            <a:ext cx="914400" cy="369888"/>
          </a:xfrm>
          <a:prstGeom prst="rect">
            <a:avLst/>
          </a:prstGeom>
          <a:noFill/>
          <a:ln w="9525">
            <a:noFill/>
            <a:miter lim="800000"/>
            <a:headEnd/>
            <a:tailEnd/>
          </a:ln>
        </p:spPr>
        <p:txBody>
          <a:bodyPr>
            <a:prstTxWarp prst="textNoShape">
              <a:avLst/>
            </a:prstTxWarp>
            <a:spAutoFit/>
          </a:bodyPr>
          <a:lstStyle/>
          <a:p>
            <a:r>
              <a:rPr lang="en-US" dirty="0"/>
              <a:t>&gt;50%</a:t>
            </a:r>
          </a:p>
        </p:txBody>
      </p:sp>
      <p:sp>
        <p:nvSpPr>
          <p:cNvPr id="20" name="TextBox 33"/>
          <p:cNvSpPr txBox="1">
            <a:spLocks noChangeArrowheads="1"/>
          </p:cNvSpPr>
          <p:nvPr/>
        </p:nvSpPr>
        <p:spPr bwMode="auto">
          <a:xfrm>
            <a:off x="3962400" y="3276600"/>
            <a:ext cx="1752600" cy="369888"/>
          </a:xfrm>
          <a:prstGeom prst="rect">
            <a:avLst/>
          </a:prstGeom>
          <a:noFill/>
          <a:ln w="9525">
            <a:noFill/>
            <a:miter lim="800000"/>
            <a:headEnd/>
            <a:tailEnd/>
          </a:ln>
        </p:spPr>
        <p:txBody>
          <a:bodyPr>
            <a:prstTxWarp prst="textNoShape">
              <a:avLst/>
            </a:prstTxWarp>
            <a:spAutoFit/>
          </a:bodyPr>
          <a:lstStyle/>
          <a:p>
            <a:r>
              <a:rPr lang="en-US"/>
              <a:t>Heap not full</a:t>
            </a:r>
          </a:p>
        </p:txBody>
      </p:sp>
      <p:sp>
        <p:nvSpPr>
          <p:cNvPr id="21" name="TextBox 34"/>
          <p:cNvSpPr txBox="1">
            <a:spLocks noChangeArrowheads="1"/>
          </p:cNvSpPr>
          <p:nvPr/>
        </p:nvSpPr>
        <p:spPr bwMode="auto">
          <a:xfrm>
            <a:off x="6019800" y="4495800"/>
            <a:ext cx="1219200" cy="646331"/>
          </a:xfrm>
          <a:prstGeom prst="rect">
            <a:avLst/>
          </a:prstGeom>
          <a:noFill/>
          <a:ln w="9525">
            <a:noFill/>
            <a:miter lim="800000"/>
            <a:headEnd/>
            <a:tailEnd/>
          </a:ln>
        </p:spPr>
        <p:txBody>
          <a:bodyPr wrap="square">
            <a:prstTxWarp prst="textNoShape">
              <a:avLst/>
            </a:prstTxWarp>
            <a:spAutoFit/>
          </a:bodyPr>
          <a:lstStyle/>
          <a:p>
            <a:r>
              <a:rPr lang="en-US" dirty="0" smtClean="0"/>
              <a:t>Heap nearly </a:t>
            </a:r>
            <a:r>
              <a:rPr lang="en-US" dirty="0"/>
              <a:t>full</a:t>
            </a:r>
          </a:p>
        </p:txBody>
      </p:sp>
      <p:sp>
        <p:nvSpPr>
          <p:cNvPr id="22" name="TextBox 32"/>
          <p:cNvSpPr txBox="1">
            <a:spLocks noChangeArrowheads="1"/>
          </p:cNvSpPr>
          <p:nvPr/>
        </p:nvSpPr>
        <p:spPr bwMode="auto">
          <a:xfrm>
            <a:off x="4038600" y="4495800"/>
            <a:ext cx="914400" cy="369888"/>
          </a:xfrm>
          <a:prstGeom prst="rect">
            <a:avLst/>
          </a:prstGeom>
          <a:noFill/>
          <a:ln w="9525">
            <a:noFill/>
            <a:miter lim="800000"/>
            <a:headEnd/>
            <a:tailEnd/>
          </a:ln>
        </p:spPr>
        <p:txBody>
          <a:bodyPr>
            <a:prstTxWarp prst="textNoShape">
              <a:avLst/>
            </a:prstTxWarp>
            <a:spAutoFit/>
          </a:bodyPr>
          <a:lstStyle/>
          <a:p>
            <a:r>
              <a:rPr lang="en-US" dirty="0" smtClean="0"/>
              <a:t>&gt;90</a:t>
            </a:r>
            <a:r>
              <a:rPr lang="en-US" dirty="0"/>
              <a:t>%</a:t>
            </a:r>
          </a:p>
        </p:txBody>
      </p:sp>
      <p:sp>
        <p:nvSpPr>
          <p:cNvPr id="23" name="TextBox 34"/>
          <p:cNvSpPr txBox="1">
            <a:spLocks noChangeArrowheads="1"/>
          </p:cNvSpPr>
          <p:nvPr/>
        </p:nvSpPr>
        <p:spPr bwMode="auto">
          <a:xfrm>
            <a:off x="6019800" y="3200400"/>
            <a:ext cx="1219200" cy="646331"/>
          </a:xfrm>
          <a:prstGeom prst="rect">
            <a:avLst/>
          </a:prstGeom>
          <a:noFill/>
          <a:ln w="9525">
            <a:noFill/>
            <a:miter lim="800000"/>
            <a:headEnd/>
            <a:tailEnd/>
          </a:ln>
        </p:spPr>
        <p:txBody>
          <a:bodyPr wrap="square">
            <a:prstTxWarp prst="textNoShape">
              <a:avLst/>
            </a:prstTxWarp>
            <a:spAutoFit/>
          </a:bodyPr>
          <a:lstStyle/>
          <a:p>
            <a:r>
              <a:rPr lang="en-US" dirty="0" smtClean="0"/>
              <a:t>Heap still nearly </a:t>
            </a:r>
            <a:r>
              <a:rPr lang="en-US" dirty="0"/>
              <a:t>full</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OBSERVE State</a:t>
            </a:r>
            <a:endParaRPr lang="en-US" dirty="0"/>
          </a:p>
        </p:txBody>
      </p:sp>
      <p:sp>
        <p:nvSpPr>
          <p:cNvPr id="3" name="Content Placeholder 2"/>
          <p:cNvSpPr>
            <a:spLocks noGrp="1"/>
          </p:cNvSpPr>
          <p:nvPr>
            <p:ph idx="1"/>
          </p:nvPr>
        </p:nvSpPr>
        <p:spPr>
          <a:xfrm>
            <a:off x="457200" y="1775191"/>
            <a:ext cx="8229600" cy="4625609"/>
          </a:xfrm>
        </p:spPr>
        <p:txBody>
          <a:bodyPr/>
          <a:lstStyle/>
          <a:p>
            <a:r>
              <a:rPr lang="en-US" dirty="0" smtClean="0"/>
              <a:t>Tracking staleness</a:t>
            </a:r>
          </a:p>
          <a:p>
            <a:pPr lvl="1"/>
            <a:r>
              <a:rPr lang="en-US" dirty="0" err="1" smtClean="0">
                <a:latin typeface="Lucida Sans Typewriter"/>
                <a:cs typeface="Lucida Sans Typewriter"/>
              </a:rPr>
              <a:t>o.staleCounter</a:t>
            </a:r>
            <a:r>
              <a:rPr lang="en-US" dirty="0" smtClean="0"/>
              <a:t> increments from </a:t>
            </a:r>
            <a:r>
              <a:rPr lang="en-US" dirty="0" err="1" smtClean="0"/>
              <a:t>k</a:t>
            </a:r>
            <a:r>
              <a:rPr lang="en-US" dirty="0" smtClean="0"/>
              <a:t> to </a:t>
            </a:r>
            <a:r>
              <a:rPr lang="en-US" dirty="0" err="1" smtClean="0"/>
              <a:t>k</a:t>
            </a:r>
            <a:r>
              <a:rPr lang="en-US" dirty="0" smtClean="0"/>
              <a:t> + 1 </a:t>
            </a:r>
            <a:r>
              <a:rPr lang="en-US" altLang="zh-CN" dirty="0" smtClean="0"/>
              <a:t>after</a:t>
            </a:r>
            <a:r>
              <a:rPr lang="en-US" dirty="0" smtClean="0"/>
              <a:t> 2</a:t>
            </a:r>
            <a:r>
              <a:rPr lang="en-US" baseline="30000" dirty="0" smtClean="0"/>
              <a:t>k </a:t>
            </a:r>
            <a:r>
              <a:rPr lang="en-US" dirty="0" smtClean="0"/>
              <a:t>garbage collections</a:t>
            </a:r>
          </a:p>
          <a:p>
            <a:pPr lvl="1"/>
            <a:endParaRPr lang="en-US" dirty="0" smtClean="0"/>
          </a:p>
          <a:p>
            <a:pPr lvl="1"/>
            <a:r>
              <a:rPr lang="en-US" dirty="0" smtClean="0"/>
              <a:t>Read barrier</a:t>
            </a:r>
          </a:p>
        </p:txBody>
      </p:sp>
      <p:sp>
        <p:nvSpPr>
          <p:cNvPr id="4" name="Slide Number Placeholder 3"/>
          <p:cNvSpPr>
            <a:spLocks noGrp="1"/>
          </p:cNvSpPr>
          <p:nvPr>
            <p:ph type="sldNum" sz="quarter" idx="12"/>
          </p:nvPr>
        </p:nvSpPr>
        <p:spPr/>
        <p:txBody>
          <a:bodyPr/>
          <a:lstStyle/>
          <a:p>
            <a:pPr>
              <a:defRPr/>
            </a:pPr>
            <a:fld id="{191CB6E5-513B-F047-956A-119061D884ED}" type="slidenum">
              <a:rPr lang="en-US" smtClean="0"/>
              <a:pPr>
                <a:defRPr/>
              </a:pPr>
              <a:t>22</a:t>
            </a:fld>
            <a:endParaRPr lang="en-US"/>
          </a:p>
        </p:txBody>
      </p:sp>
      <p:grpSp>
        <p:nvGrpSpPr>
          <p:cNvPr id="38" name="Group 37"/>
          <p:cNvGrpSpPr/>
          <p:nvPr/>
        </p:nvGrpSpPr>
        <p:grpSpPr>
          <a:xfrm>
            <a:off x="5943600" y="1600200"/>
            <a:ext cx="3124200" cy="841177"/>
            <a:chOff x="5105400" y="2819400"/>
            <a:chExt cx="3124200" cy="841177"/>
          </a:xfrm>
        </p:grpSpPr>
        <p:sp>
          <p:nvSpPr>
            <p:cNvPr id="5" name="Rectangle 4"/>
            <p:cNvSpPr/>
            <p:nvPr/>
          </p:nvSpPr>
          <p:spPr>
            <a:xfrm>
              <a:off x="5105400" y="2819400"/>
              <a:ext cx="3124200" cy="533400"/>
            </a:xfrm>
            <a:prstGeom prst="rect">
              <a:avLst/>
            </a:prstGeom>
            <a:ln>
              <a:solidFill>
                <a:srgbClr val="00000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cxnSp>
          <p:nvCxnSpPr>
            <p:cNvPr id="17" name="Straight Connector 16"/>
            <p:cNvCxnSpPr/>
            <p:nvPr/>
          </p:nvCxnSpPr>
          <p:spPr>
            <a:xfrm rot="5400000">
              <a:off x="5753719" y="3085482"/>
              <a:ext cx="533400" cy="1237"/>
            </a:xfrm>
            <a:prstGeom prst="line">
              <a:avLst/>
            </a:prstGeom>
            <a:ln w="48006" cap="flat" cmpd="thickThin"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22" name="TextBox 34"/>
            <p:cNvSpPr txBox="1">
              <a:spLocks noChangeArrowheads="1"/>
            </p:cNvSpPr>
            <p:nvPr/>
          </p:nvSpPr>
          <p:spPr bwMode="auto">
            <a:xfrm>
              <a:off x="5105400" y="3352800"/>
              <a:ext cx="1812392" cy="307777"/>
            </a:xfrm>
            <a:prstGeom prst="rect">
              <a:avLst/>
            </a:prstGeom>
            <a:noFill/>
            <a:ln w="9525">
              <a:noFill/>
              <a:miter lim="800000"/>
              <a:headEnd/>
              <a:tailEnd/>
            </a:ln>
          </p:spPr>
          <p:txBody>
            <a:bodyPr wrap="square">
              <a:prstTxWarp prst="textNoShape">
                <a:avLst/>
              </a:prstTxWarp>
              <a:spAutoFit/>
            </a:bodyPr>
            <a:lstStyle/>
            <a:p>
              <a:r>
                <a:rPr lang="en-US" sz="1400" dirty="0" err="1" smtClean="0">
                  <a:latin typeface="Lucida Sans Typewriter"/>
                  <a:cs typeface="Lucida Sans Typewriter"/>
                </a:rPr>
                <a:t>o.staleCounter</a:t>
              </a:r>
              <a:endParaRPr lang="en-US" sz="1400" dirty="0">
                <a:latin typeface="Lucida Sans Typewriter"/>
                <a:cs typeface="Lucida Sans Typewriter"/>
              </a:endParaRPr>
            </a:p>
          </p:txBody>
        </p:sp>
        <p:cxnSp>
          <p:nvCxnSpPr>
            <p:cNvPr id="23" name="Straight Connector 22"/>
            <p:cNvCxnSpPr/>
            <p:nvPr/>
          </p:nvCxnSpPr>
          <p:spPr>
            <a:xfrm rot="5400000">
              <a:off x="7733681" y="3085482"/>
              <a:ext cx="533400" cy="1237"/>
            </a:xfrm>
            <a:prstGeom prst="line">
              <a:avLst/>
            </a:prstGeom>
            <a:ln w="6350" cap="flat" cmpd="thickThin"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5144476" y="2905369"/>
              <a:ext cx="951524" cy="369332"/>
            </a:xfrm>
            <a:prstGeom prst="rect">
              <a:avLst/>
            </a:prstGeom>
            <a:noFill/>
          </p:spPr>
          <p:txBody>
            <a:bodyPr wrap="square" rtlCol="0">
              <a:spAutoFit/>
            </a:bodyPr>
            <a:lstStyle/>
            <a:p>
              <a:r>
                <a:rPr lang="en-US" altLang="zh-CN" dirty="0" smtClean="0"/>
                <a:t>Header</a:t>
              </a:r>
              <a:endParaRPr lang="en-US" dirty="0"/>
            </a:p>
          </p:txBody>
        </p:sp>
        <p:sp>
          <p:nvSpPr>
            <p:cNvPr id="36" name="Rectangle 35"/>
            <p:cNvSpPr/>
            <p:nvPr/>
          </p:nvSpPr>
          <p:spPr>
            <a:xfrm>
              <a:off x="5105400" y="2819400"/>
              <a:ext cx="914400" cy="533400"/>
            </a:xfrm>
            <a:prstGeom prst="rect">
              <a:avLst/>
            </a:prstGeom>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p:cNvCxnSpPr/>
            <p:nvPr/>
          </p:nvCxnSpPr>
          <p:spPr>
            <a:xfrm rot="5400000">
              <a:off x="5146769" y="3085673"/>
              <a:ext cx="533400" cy="854"/>
            </a:xfrm>
            <a:prstGeom prst="line">
              <a:avLst/>
            </a:prstGeom>
            <a:ln w="6350" cap="flat" cmpd="thickThin"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rot="5400000">
              <a:off x="5524073" y="3085673"/>
              <a:ext cx="533400" cy="854"/>
            </a:xfrm>
            <a:prstGeom prst="line">
              <a:avLst/>
            </a:prstGeom>
            <a:ln w="6350" cap="flat" cmpd="thickThin"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5334000" y="2973699"/>
              <a:ext cx="762000" cy="369332"/>
            </a:xfrm>
            <a:prstGeom prst="rect">
              <a:avLst/>
            </a:prstGeom>
            <a:noFill/>
          </p:spPr>
          <p:txBody>
            <a:bodyPr wrap="square" rtlCol="0">
              <a:spAutoFit/>
            </a:bodyPr>
            <a:lstStyle/>
            <a:p>
              <a:r>
                <a:rPr lang="en-US" dirty="0" smtClean="0"/>
                <a:t>001</a:t>
              </a:r>
              <a:endParaRPr lang="en-US" dirty="0"/>
            </a:p>
          </p:txBody>
        </p:sp>
      </p:grpSp>
      <p:grpSp>
        <p:nvGrpSpPr>
          <p:cNvPr id="43" name="Group 42"/>
          <p:cNvGrpSpPr/>
          <p:nvPr/>
        </p:nvGrpSpPr>
        <p:grpSpPr>
          <a:xfrm>
            <a:off x="1162538" y="4321076"/>
            <a:ext cx="7448062" cy="2308324"/>
            <a:chOff x="1162538" y="4321076"/>
            <a:chExt cx="7448062" cy="2308324"/>
          </a:xfrm>
        </p:grpSpPr>
        <p:sp>
          <p:nvSpPr>
            <p:cNvPr id="41" name="Rounded Rectangle 40"/>
            <p:cNvSpPr/>
            <p:nvPr/>
          </p:nvSpPr>
          <p:spPr>
            <a:xfrm>
              <a:off x="1162538" y="4625876"/>
              <a:ext cx="6858000" cy="1981200"/>
            </a:xfrm>
            <a:prstGeom prst="roundRect">
              <a:avLst/>
            </a:prstGeom>
            <a:gradFill flip="none" rotWithShape="1">
              <a:gsLst>
                <a:gs pos="0">
                  <a:schemeClr val="accent1">
                    <a:shade val="47500"/>
                    <a:satMod val="137000"/>
                  </a:schemeClr>
                </a:gs>
                <a:gs pos="55000">
                  <a:schemeClr val="accent1">
                    <a:shade val="69000"/>
                    <a:satMod val="137000"/>
                  </a:schemeClr>
                </a:gs>
                <a:gs pos="100000">
                  <a:schemeClr val="accent1">
                    <a:shade val="98000"/>
                    <a:satMod val="137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TextBox 39"/>
            <p:cNvSpPr txBox="1"/>
            <p:nvPr/>
          </p:nvSpPr>
          <p:spPr>
            <a:xfrm>
              <a:off x="1219200" y="4321076"/>
              <a:ext cx="7391400" cy="2308324"/>
            </a:xfrm>
            <a:prstGeom prst="rect">
              <a:avLst/>
            </a:prstGeom>
            <a:noFill/>
          </p:spPr>
          <p:txBody>
            <a:bodyPr wrap="square" rtlCol="0">
              <a:spAutoFit/>
            </a:bodyPr>
            <a:lstStyle/>
            <a:p>
              <a:r>
                <a:rPr lang="en-US" dirty="0" smtClean="0">
                  <a:latin typeface="Lucida Sans Typewriter"/>
                  <a:cs typeface="Lucida Sans Typewriter"/>
                </a:rPr>
                <a:t>b = </a:t>
              </a:r>
              <a:r>
                <a:rPr lang="en-US" dirty="0" err="1" smtClean="0">
                  <a:latin typeface="Lucida Sans Typewriter"/>
                  <a:cs typeface="Lucida Sans Typewriter"/>
                </a:rPr>
                <a:t>a.f</a:t>
              </a:r>
              <a:r>
                <a:rPr lang="en-US" dirty="0" smtClean="0">
                  <a:latin typeface="Lucida Sans Typewriter"/>
                  <a:cs typeface="Lucida Sans Typewriter"/>
                </a:rPr>
                <a:t>;                     //Application code</a:t>
              </a:r>
            </a:p>
            <a:p>
              <a:r>
                <a:rPr lang="en-US" dirty="0" smtClean="0">
                  <a:latin typeface="Lucida Sans Typewriter"/>
                  <a:cs typeface="Lucida Sans Typewriter"/>
                </a:rPr>
                <a:t>if (</a:t>
              </a:r>
              <a:r>
                <a:rPr lang="en-US" dirty="0" err="1" smtClean="0">
                  <a:latin typeface="Lucida Sans Typewriter"/>
                  <a:cs typeface="Lucida Sans Typewriter"/>
                </a:rPr>
                <a:t>b</a:t>
              </a:r>
              <a:r>
                <a:rPr lang="en-US" dirty="0" smtClean="0">
                  <a:latin typeface="Lucida Sans Typewriter"/>
                  <a:cs typeface="Lucida Sans Typewriter"/>
                </a:rPr>
                <a:t> &amp; 0x1){                // Read barrier</a:t>
              </a:r>
              <a:br>
                <a:rPr lang="en-US" dirty="0" smtClean="0">
                  <a:latin typeface="Lucida Sans Typewriter"/>
                  <a:cs typeface="Lucida Sans Typewriter"/>
                </a:rPr>
              </a:br>
              <a:r>
                <a:rPr lang="en-US" dirty="0" smtClean="0">
                  <a:latin typeface="Lucida Sans Typewriter"/>
                  <a:cs typeface="Lucida Sans Typewriter"/>
                </a:rPr>
                <a:t>  //out-of-line code path</a:t>
              </a:r>
            </a:p>
            <a:p>
              <a:r>
                <a:rPr lang="en-US" dirty="0" smtClean="0">
                  <a:latin typeface="Lucida Sans Typewriter"/>
                  <a:cs typeface="Lucida Sans Typewriter"/>
                </a:rPr>
                <a:t>  </a:t>
              </a:r>
              <a:r>
                <a:rPr lang="en-US" dirty="0" err="1" smtClean="0">
                  <a:latin typeface="Lucida Sans Typewriter"/>
                  <a:cs typeface="Lucida Sans Typewriter"/>
                </a:rPr>
                <a:t>t</a:t>
              </a:r>
              <a:r>
                <a:rPr lang="en-US" dirty="0" smtClean="0">
                  <a:latin typeface="Lucida Sans Typewriter"/>
                  <a:cs typeface="Lucida Sans Typewriter"/>
                </a:rPr>
                <a:t> = </a:t>
              </a:r>
              <a:r>
                <a:rPr lang="en-US" dirty="0" err="1" smtClean="0">
                  <a:latin typeface="Lucida Sans Typewriter"/>
                  <a:cs typeface="Lucida Sans Typewriter"/>
                </a:rPr>
                <a:t>b</a:t>
              </a:r>
              <a:r>
                <a:rPr lang="en-US" dirty="0" smtClean="0">
                  <a:latin typeface="Lucida Sans Typewriter"/>
                  <a:cs typeface="Lucida Sans Typewriter"/>
                </a:rPr>
                <a:t>;                     // Save ref</a:t>
              </a:r>
            </a:p>
            <a:p>
              <a:r>
                <a:rPr lang="en-US" dirty="0" smtClean="0">
                  <a:latin typeface="Lucida Sans Typewriter"/>
                  <a:cs typeface="Lucida Sans Typewriter"/>
                </a:rPr>
                <a:t>  </a:t>
              </a:r>
              <a:r>
                <a:rPr lang="en-US" dirty="0" err="1" smtClean="0">
                  <a:latin typeface="Lucida Sans Typewriter"/>
                  <a:cs typeface="Lucida Sans Typewriter"/>
                </a:rPr>
                <a:t>b</a:t>
              </a:r>
              <a:r>
                <a:rPr lang="en-US" dirty="0" smtClean="0">
                  <a:latin typeface="Lucida Sans Typewriter"/>
                  <a:cs typeface="Lucida Sans Typewriter"/>
                </a:rPr>
                <a:t> &amp;= ~0x1;                 // Clear lowest bit</a:t>
              </a:r>
            </a:p>
            <a:p>
              <a:r>
                <a:rPr lang="en-US" dirty="0" smtClean="0">
                  <a:latin typeface="Lucida Sans Typewriter"/>
                  <a:cs typeface="Lucida Sans Typewriter"/>
                </a:rPr>
                <a:t>  </a:t>
              </a:r>
              <a:r>
                <a:rPr lang="en-US" dirty="0" err="1" smtClean="0">
                  <a:latin typeface="Lucida Sans Typewriter"/>
                  <a:cs typeface="Lucida Sans Typewriter"/>
                </a:rPr>
                <a:t>a.f</a:t>
              </a:r>
              <a:r>
                <a:rPr lang="en-US" dirty="0" smtClean="0">
                  <a:latin typeface="Lucida Sans Typewriter"/>
                  <a:cs typeface="Lucida Sans Typewriter"/>
                </a:rPr>
                <a:t> = </a:t>
              </a:r>
              <a:r>
                <a:rPr lang="en-US" dirty="0" err="1" smtClean="0">
                  <a:latin typeface="Lucida Sans Typewriter"/>
                  <a:cs typeface="Lucida Sans Typewriter"/>
                </a:rPr>
                <a:t>b;[iff</a:t>
              </a:r>
              <a:r>
                <a:rPr lang="en-US" dirty="0" smtClean="0">
                  <a:latin typeface="Lucida Sans Typewriter"/>
                  <a:cs typeface="Lucida Sans Typewriter"/>
                </a:rPr>
                <a:t> </a:t>
              </a:r>
              <a:r>
                <a:rPr lang="en-US" dirty="0" err="1" smtClean="0">
                  <a:latin typeface="Lucida Sans Typewriter"/>
                  <a:cs typeface="Lucida Sans Typewriter"/>
                </a:rPr>
                <a:t>a.f</a:t>
              </a:r>
              <a:r>
                <a:rPr lang="en-US" dirty="0" smtClean="0">
                  <a:latin typeface="Lucida Sans Typewriter"/>
                  <a:cs typeface="Lucida Sans Typewriter"/>
                </a:rPr>
                <a:t> == </a:t>
              </a:r>
              <a:r>
                <a:rPr lang="en-US" dirty="0" err="1" smtClean="0">
                  <a:latin typeface="Lucida Sans Typewriter"/>
                  <a:cs typeface="Lucida Sans Typewriter"/>
                </a:rPr>
                <a:t>t</a:t>
              </a:r>
              <a:r>
                <a:rPr lang="en-US" dirty="0" smtClean="0">
                  <a:latin typeface="Lucida Sans Typewriter"/>
                  <a:cs typeface="Lucida Sans Typewriter"/>
                </a:rPr>
                <a:t>]     // Atomic</a:t>
              </a:r>
            </a:p>
            <a:p>
              <a:r>
                <a:rPr lang="en-US" dirty="0" smtClean="0">
                  <a:latin typeface="Lucida Sans Typewriter"/>
                  <a:cs typeface="Lucida Sans Typewriter"/>
                </a:rPr>
                <a:t>  </a:t>
              </a:r>
              <a:r>
                <a:rPr lang="en-US" dirty="0" err="1" smtClean="0">
                  <a:latin typeface="Lucida Sans Typewriter"/>
                  <a:cs typeface="Lucida Sans Typewriter"/>
                </a:rPr>
                <a:t>b.staleCounter</a:t>
              </a:r>
              <a:r>
                <a:rPr lang="en-US" dirty="0" smtClean="0">
                  <a:latin typeface="Lucida Sans Typewriter"/>
                  <a:cs typeface="Lucida Sans Typewriter"/>
                </a:rPr>
                <a:t> = 0x0;      //Atomic</a:t>
              </a:r>
            </a:p>
            <a:p>
              <a:r>
                <a:rPr lang="en-US" dirty="0" smtClean="0">
                  <a:latin typeface="Lucida Sans Typewriter"/>
                  <a:cs typeface="Lucida Sans Typewriter"/>
                </a:rPr>
                <a:t>}</a:t>
              </a:r>
              <a:endParaRPr lang="en-US" dirty="0">
                <a:latin typeface="Lucida Sans Typewriter"/>
                <a:cs typeface="Lucida Sans Typewriter"/>
              </a:endParaRPr>
            </a:p>
          </p:txBody>
        </p:sp>
      </p:grpSp>
      <p:sp>
        <p:nvSpPr>
          <p:cNvPr id="42" name="TextBox 41"/>
          <p:cNvSpPr txBox="1"/>
          <p:nvPr/>
        </p:nvSpPr>
        <p:spPr>
          <a:xfrm>
            <a:off x="914400" y="3429000"/>
            <a:ext cx="7010400" cy="369332"/>
          </a:xfrm>
          <a:prstGeom prst="rect">
            <a:avLst/>
          </a:prstGeom>
          <a:noFill/>
        </p:spPr>
        <p:txBody>
          <a:bodyPr wrap="square" rtlCol="0">
            <a:spAutoFit/>
          </a:bodyPr>
          <a:lstStyle/>
          <a:p>
            <a:r>
              <a:rPr lang="en-US" dirty="0" smtClean="0">
                <a:solidFill>
                  <a:srgbClr val="FF0000"/>
                </a:solidFill>
                <a:latin typeface="Comic Sans MS"/>
                <a:cs typeface="Comic Sans MS"/>
              </a:rPr>
              <a:t>How does </a:t>
            </a:r>
            <a:r>
              <a:rPr lang="en-US" dirty="0" err="1" smtClean="0">
                <a:solidFill>
                  <a:srgbClr val="FF0000"/>
                </a:solidFill>
                <a:latin typeface="Comic Sans MS"/>
                <a:cs typeface="Comic Sans MS"/>
              </a:rPr>
              <a:t>staleCounter’s</a:t>
            </a:r>
            <a:r>
              <a:rPr lang="en-US" dirty="0" smtClean="0">
                <a:solidFill>
                  <a:srgbClr val="FF0000"/>
                </a:solidFill>
                <a:latin typeface="Comic Sans MS"/>
                <a:cs typeface="Comic Sans MS"/>
              </a:rPr>
              <a:t> increment work?</a:t>
            </a:r>
            <a:endParaRPr lang="en-US" dirty="0">
              <a:solidFill>
                <a:srgbClr val="FF0000"/>
              </a:solidFill>
              <a:latin typeface="Comic Sans MS"/>
              <a:cs typeface="Comic Sans MS"/>
            </a:endParaRPr>
          </a:p>
        </p:txBody>
      </p:sp>
      <p:cxnSp>
        <p:nvCxnSpPr>
          <p:cNvPr id="44" name="Straight Connector 43"/>
          <p:cNvCxnSpPr/>
          <p:nvPr/>
        </p:nvCxnSpPr>
        <p:spPr>
          <a:xfrm rot="5400000">
            <a:off x="8343281" y="1878982"/>
            <a:ext cx="533400" cy="1237"/>
          </a:xfrm>
          <a:prstGeom prst="line">
            <a:avLst/>
          </a:prstGeom>
          <a:ln w="6350" cap="flat" cmpd="thickThin"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OBSERVE State</a:t>
            </a:r>
            <a:endParaRPr lang="en-US" dirty="0"/>
          </a:p>
        </p:txBody>
      </p:sp>
      <p:sp>
        <p:nvSpPr>
          <p:cNvPr id="3" name="Content Placeholder 2"/>
          <p:cNvSpPr>
            <a:spLocks noGrp="1"/>
          </p:cNvSpPr>
          <p:nvPr>
            <p:ph idx="1"/>
          </p:nvPr>
        </p:nvSpPr>
        <p:spPr/>
        <p:txBody>
          <a:bodyPr/>
          <a:lstStyle/>
          <a:p>
            <a:r>
              <a:rPr lang="en-US" dirty="0" smtClean="0"/>
              <a:t>Maintaining edge table</a:t>
            </a:r>
          </a:p>
        </p:txBody>
      </p:sp>
      <p:sp>
        <p:nvSpPr>
          <p:cNvPr id="4" name="Slide Number Placeholder 3"/>
          <p:cNvSpPr>
            <a:spLocks noGrp="1"/>
          </p:cNvSpPr>
          <p:nvPr>
            <p:ph type="sldNum" sz="quarter" idx="12"/>
          </p:nvPr>
        </p:nvSpPr>
        <p:spPr/>
        <p:txBody>
          <a:bodyPr/>
          <a:lstStyle/>
          <a:p>
            <a:pPr>
              <a:defRPr/>
            </a:pPr>
            <a:fld id="{191CB6E5-513B-F047-956A-119061D884ED}" type="slidenum">
              <a:rPr lang="en-US" smtClean="0"/>
              <a:pPr>
                <a:defRPr/>
              </a:pPr>
              <a:t>23</a:t>
            </a:fld>
            <a:endParaRPr lang="en-US"/>
          </a:p>
        </p:txBody>
      </p:sp>
      <p:sp>
        <p:nvSpPr>
          <p:cNvPr id="5" name="Oval 4"/>
          <p:cNvSpPr>
            <a:spLocks noChangeAspect="1"/>
          </p:cNvSpPr>
          <p:nvPr/>
        </p:nvSpPr>
        <p:spPr>
          <a:xfrm>
            <a:off x="6705600" y="1828800"/>
            <a:ext cx="685800" cy="6858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2000" dirty="0" smtClean="0"/>
              <a:t>a</a:t>
            </a:r>
          </a:p>
          <a:p>
            <a:pPr algn="ctr" fontAlgn="auto">
              <a:spcBef>
                <a:spcPts val="0"/>
              </a:spcBef>
              <a:spcAft>
                <a:spcPts val="0"/>
              </a:spcAft>
              <a:defRPr/>
            </a:pPr>
            <a:r>
              <a:rPr lang="en-US" sz="2000" dirty="0" smtClean="0"/>
              <a:t>0</a:t>
            </a:r>
          </a:p>
        </p:txBody>
      </p:sp>
      <p:sp>
        <p:nvSpPr>
          <p:cNvPr id="6" name="Oval 5"/>
          <p:cNvSpPr>
            <a:spLocks noChangeAspect="1"/>
          </p:cNvSpPr>
          <p:nvPr/>
        </p:nvSpPr>
        <p:spPr>
          <a:xfrm>
            <a:off x="5334000" y="1752600"/>
            <a:ext cx="685800" cy="6858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2000" dirty="0" smtClean="0"/>
              <a:t>b</a:t>
            </a:r>
            <a:r>
              <a:rPr lang="en-US" sz="2000" baseline="-25000" dirty="0" smtClean="0"/>
              <a:t>1</a:t>
            </a:r>
          </a:p>
          <a:p>
            <a:pPr algn="ctr" fontAlgn="auto">
              <a:spcBef>
                <a:spcPts val="0"/>
              </a:spcBef>
              <a:spcAft>
                <a:spcPts val="0"/>
              </a:spcAft>
              <a:defRPr/>
            </a:pPr>
            <a:r>
              <a:rPr lang="en-US" sz="2000" dirty="0" smtClean="0"/>
              <a:t>1</a:t>
            </a:r>
            <a:endParaRPr lang="en-US" sz="2000" dirty="0"/>
          </a:p>
        </p:txBody>
      </p:sp>
      <p:cxnSp>
        <p:nvCxnSpPr>
          <p:cNvPr id="7" name="Straight Arrow Connector 6"/>
          <p:cNvCxnSpPr>
            <a:cxnSpLocks noChangeShapeType="1"/>
          </p:cNvCxnSpPr>
          <p:nvPr/>
        </p:nvCxnSpPr>
        <p:spPr bwMode="auto">
          <a:xfrm rot="10800000">
            <a:off x="6019800" y="2095500"/>
            <a:ext cx="685800" cy="76200"/>
          </a:xfrm>
          <a:prstGeom prst="straightConnector1">
            <a:avLst/>
          </a:prstGeom>
          <a:noFill/>
          <a:ln w="48500" cmpd="thickThin">
            <a:solidFill>
              <a:schemeClr val="accent1"/>
            </a:solidFill>
            <a:round/>
            <a:headEnd/>
            <a:tailEnd type="arrow" w="med" len="med"/>
          </a:ln>
          <a:effectLst>
            <a:outerShdw blurRad="63500" dist="26940" dir="5400000" rotWithShape="0">
              <a:srgbClr val="000000">
                <a:alpha val="37999"/>
              </a:srgbClr>
            </a:outerShdw>
          </a:effectLst>
        </p:spPr>
      </p:cxnSp>
      <p:graphicFrame>
        <p:nvGraphicFramePr>
          <p:cNvPr id="9" name="Table 8"/>
          <p:cNvGraphicFramePr>
            <a:graphicFrameLocks noGrp="1"/>
          </p:cNvGraphicFramePr>
          <p:nvPr/>
        </p:nvGraphicFramePr>
        <p:xfrm>
          <a:off x="4191000" y="2667000"/>
          <a:ext cx="4800600" cy="741680"/>
        </p:xfrm>
        <a:graphic>
          <a:graphicData uri="http://schemas.openxmlformats.org/drawingml/2006/table">
            <a:tbl>
              <a:tblPr firstRow="1" bandRow="1">
                <a:tableStyleId>{5C22544A-7EE6-4342-B048-85BDC9FD1C3A}</a:tableStyleId>
              </a:tblPr>
              <a:tblGrid>
                <a:gridCol w="1676400"/>
                <a:gridCol w="1447800"/>
                <a:gridCol w="1676400"/>
              </a:tblGrid>
              <a:tr h="370840">
                <a:tc>
                  <a:txBody>
                    <a:bodyPr/>
                    <a:lstStyle/>
                    <a:p>
                      <a:pPr algn="ctr"/>
                      <a:r>
                        <a:rPr lang="en-US" b="0" i="0" dirty="0" err="1" smtClean="0"/>
                        <a:t>src</a:t>
                      </a:r>
                      <a:r>
                        <a:rPr lang="en-US" b="0" i="0" baseline="-25000" dirty="0" err="1" smtClean="0"/>
                        <a:t>clas</a:t>
                      </a:r>
                      <a:r>
                        <a:rPr kumimoji="0" lang="en-US" b="0" i="0" kern="1200" baseline="-25000" dirty="0" err="1" smtClean="0">
                          <a:solidFill>
                            <a:schemeClr val="lt1"/>
                          </a:solidFill>
                          <a:latin typeface="+mn-lt"/>
                          <a:ea typeface="+mn-ea"/>
                          <a:cs typeface="+mn-cs"/>
                        </a:rPr>
                        <a:t>s</a:t>
                      </a:r>
                      <a:r>
                        <a:rPr lang="en-US" b="0" i="0" dirty="0" err="1" smtClean="0">
                          <a:sym typeface="Wingdings"/>
                        </a:rPr>
                        <a:t></a:t>
                      </a:r>
                      <a:r>
                        <a:rPr lang="en-US" b="0" i="0" dirty="0" smtClean="0">
                          <a:sym typeface="Wingdings"/>
                        </a:rPr>
                        <a:t> </a:t>
                      </a:r>
                      <a:r>
                        <a:rPr lang="en-US" b="0" i="0" dirty="0" err="1" smtClean="0">
                          <a:sym typeface="Wingdings"/>
                        </a:rPr>
                        <a:t>tgt</a:t>
                      </a:r>
                      <a:r>
                        <a:rPr kumimoji="0" lang="en-US" b="0" i="0" kern="1200" baseline="-25000" dirty="0" err="1" smtClean="0">
                          <a:solidFill>
                            <a:schemeClr val="lt1"/>
                          </a:solidFill>
                          <a:latin typeface="+mn-lt"/>
                          <a:ea typeface="+mn-ea"/>
                          <a:cs typeface="+mn-cs"/>
                          <a:sym typeface="Wingdings"/>
                        </a:rPr>
                        <a:t>class</a:t>
                      </a:r>
                      <a:endParaRPr kumimoji="0" lang="en-US" b="0" i="0" kern="1200" baseline="-25000" dirty="0" smtClean="0">
                        <a:solidFill>
                          <a:schemeClr val="lt1"/>
                        </a:solidFill>
                        <a:latin typeface="+mn-lt"/>
                        <a:ea typeface="+mn-ea"/>
                        <a:cs typeface="+mn-cs"/>
                      </a:endParaRPr>
                    </a:p>
                  </a:txBody>
                  <a:tcPr/>
                </a:tc>
                <a:tc>
                  <a:txBody>
                    <a:bodyPr/>
                    <a:lstStyle/>
                    <a:p>
                      <a:pPr algn="ctr"/>
                      <a:r>
                        <a:rPr lang="en-US" b="0" i="0" dirty="0" err="1" smtClean="0"/>
                        <a:t>maxStaleUse</a:t>
                      </a:r>
                      <a:endParaRPr lang="en-US" b="0" i="0" dirty="0"/>
                    </a:p>
                  </a:txBody>
                  <a:tcPr/>
                </a:tc>
                <a:tc>
                  <a:txBody>
                    <a:bodyPr/>
                    <a:lstStyle/>
                    <a:p>
                      <a:pPr algn="ctr"/>
                      <a:r>
                        <a:rPr lang="en-US" b="0" i="0" dirty="0" err="1" smtClean="0"/>
                        <a:t>bytesUsed</a:t>
                      </a:r>
                      <a:endParaRPr lang="en-US" b="0" i="0" dirty="0"/>
                    </a:p>
                  </a:txBody>
                  <a:tcPr/>
                </a:tc>
              </a:tr>
              <a:tr h="370840">
                <a:tc>
                  <a:txBody>
                    <a:bodyPr/>
                    <a:lstStyle/>
                    <a:p>
                      <a:pPr algn="ctr"/>
                      <a:endParaRPr lang="en-US" b="0" i="0" dirty="0"/>
                    </a:p>
                  </a:txBody>
                  <a:tcPr/>
                </a:tc>
                <a:tc>
                  <a:txBody>
                    <a:bodyPr/>
                    <a:lstStyle/>
                    <a:p>
                      <a:pPr algn="ctr"/>
                      <a:endParaRPr lang="en-US" b="0" i="0" dirty="0"/>
                    </a:p>
                  </a:txBody>
                  <a:tcPr/>
                </a:tc>
                <a:tc>
                  <a:txBody>
                    <a:bodyPr/>
                    <a:lstStyle/>
                    <a:p>
                      <a:pPr algn="ctr"/>
                      <a:endParaRPr lang="en-US" b="0" i="0" dirty="0"/>
                    </a:p>
                  </a:txBody>
                  <a:tcPr/>
                </a:tc>
              </a:tr>
            </a:tbl>
          </a:graphicData>
        </a:graphic>
      </p:graphicFrame>
      <p:sp>
        <p:nvSpPr>
          <p:cNvPr id="10" name="Oval 9"/>
          <p:cNvSpPr>
            <a:spLocks noChangeAspect="1"/>
          </p:cNvSpPr>
          <p:nvPr/>
        </p:nvSpPr>
        <p:spPr>
          <a:xfrm>
            <a:off x="8077200" y="1676400"/>
            <a:ext cx="685800" cy="685800"/>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fontAlgn="auto">
              <a:spcBef>
                <a:spcPts val="0"/>
              </a:spcBef>
              <a:spcAft>
                <a:spcPts val="0"/>
              </a:spcAft>
              <a:defRPr/>
            </a:pPr>
            <a:r>
              <a:rPr lang="en-US" sz="2000" dirty="0" smtClean="0"/>
              <a:t>b</a:t>
            </a:r>
            <a:r>
              <a:rPr lang="en-US" sz="2000" baseline="-25000" dirty="0" smtClean="0"/>
              <a:t>2</a:t>
            </a:r>
          </a:p>
          <a:p>
            <a:pPr algn="ctr" fontAlgn="auto">
              <a:spcBef>
                <a:spcPts val="0"/>
              </a:spcBef>
              <a:spcAft>
                <a:spcPts val="0"/>
              </a:spcAft>
              <a:defRPr/>
            </a:pPr>
            <a:r>
              <a:rPr lang="en-US" sz="2000" dirty="0" smtClean="0"/>
              <a:t>2</a:t>
            </a:r>
            <a:endParaRPr lang="en-US" sz="2000" dirty="0"/>
          </a:p>
        </p:txBody>
      </p:sp>
      <p:cxnSp>
        <p:nvCxnSpPr>
          <p:cNvPr id="11" name="Straight Arrow Connector 10"/>
          <p:cNvCxnSpPr>
            <a:cxnSpLocks noChangeShapeType="1"/>
            <a:stCxn id="5" idx="6"/>
            <a:endCxn id="10" idx="2"/>
          </p:cNvCxnSpPr>
          <p:nvPr/>
        </p:nvCxnSpPr>
        <p:spPr bwMode="auto">
          <a:xfrm flipV="1">
            <a:off x="7391400" y="2019300"/>
            <a:ext cx="685800" cy="152400"/>
          </a:xfrm>
          <a:prstGeom prst="straightConnector1">
            <a:avLst/>
          </a:prstGeom>
          <a:noFill/>
          <a:ln w="48500" cmpd="thickThin">
            <a:solidFill>
              <a:schemeClr val="accent1"/>
            </a:solidFill>
            <a:round/>
            <a:headEnd/>
            <a:tailEnd type="arrow" w="med" len="med"/>
          </a:ln>
          <a:effectLst>
            <a:outerShdw blurRad="63500" dist="26940" dir="5400000" rotWithShape="0">
              <a:srgbClr val="000000">
                <a:alpha val="37999"/>
              </a:srgbClr>
            </a:outerShdw>
          </a:effectLst>
        </p:spPr>
      </p:cxnSp>
      <p:sp>
        <p:nvSpPr>
          <p:cNvPr id="14" name="TextBox 13"/>
          <p:cNvSpPr txBox="1"/>
          <p:nvPr/>
        </p:nvSpPr>
        <p:spPr>
          <a:xfrm>
            <a:off x="4572000" y="3048000"/>
            <a:ext cx="914400" cy="369332"/>
          </a:xfrm>
          <a:prstGeom prst="rect">
            <a:avLst/>
          </a:prstGeom>
          <a:noFill/>
        </p:spPr>
        <p:txBody>
          <a:bodyPr wrap="square" rtlCol="0">
            <a:spAutoFit/>
          </a:bodyPr>
          <a:lstStyle/>
          <a:p>
            <a:pPr lvl="0" algn="ctr" fontAlgn="auto">
              <a:spcBef>
                <a:spcPts val="0"/>
              </a:spcBef>
              <a:spcAft>
                <a:spcPts val="0"/>
              </a:spcAft>
            </a:pPr>
            <a:r>
              <a:rPr lang="en-US" dirty="0" smtClean="0">
                <a:solidFill>
                  <a:prstClr val="black"/>
                </a:solidFill>
                <a:latin typeface="Corbel"/>
              </a:rPr>
              <a:t>A </a:t>
            </a:r>
            <a:r>
              <a:rPr lang="en-US" dirty="0" err="1" smtClean="0">
                <a:solidFill>
                  <a:prstClr val="black"/>
                </a:solidFill>
                <a:latin typeface="Corbel"/>
                <a:sym typeface="Wingdings"/>
              </a:rPr>
              <a:t></a:t>
            </a:r>
            <a:r>
              <a:rPr lang="en-US" dirty="0" smtClean="0">
                <a:solidFill>
                  <a:prstClr val="black"/>
                </a:solidFill>
                <a:latin typeface="Corbel"/>
                <a:sym typeface="Wingdings"/>
              </a:rPr>
              <a:t> B</a:t>
            </a:r>
            <a:endParaRPr lang="en-US" dirty="0">
              <a:solidFill>
                <a:prstClr val="black"/>
              </a:solidFill>
              <a:latin typeface="Corbel"/>
            </a:endParaRPr>
          </a:p>
        </p:txBody>
      </p:sp>
      <p:sp>
        <p:nvSpPr>
          <p:cNvPr id="15" name="Rectangle 14"/>
          <p:cNvSpPr/>
          <p:nvPr/>
        </p:nvSpPr>
        <p:spPr>
          <a:xfrm>
            <a:off x="6477338" y="3038231"/>
            <a:ext cx="302562" cy="369332"/>
          </a:xfrm>
          <a:prstGeom prst="rect">
            <a:avLst/>
          </a:prstGeom>
        </p:spPr>
        <p:txBody>
          <a:bodyPr wrap="none">
            <a:spAutoFit/>
          </a:bodyPr>
          <a:lstStyle/>
          <a:p>
            <a:pPr lvl="0" algn="ctr" fontAlgn="auto">
              <a:spcBef>
                <a:spcPts val="0"/>
              </a:spcBef>
              <a:spcAft>
                <a:spcPts val="0"/>
              </a:spcAft>
            </a:pPr>
            <a:r>
              <a:rPr lang="en-US" dirty="0" smtClean="0">
                <a:solidFill>
                  <a:prstClr val="black"/>
                </a:solidFill>
                <a:latin typeface="Corbel"/>
              </a:rPr>
              <a:t>2</a:t>
            </a:r>
            <a:endParaRPr lang="en-US" dirty="0">
              <a:solidFill>
                <a:prstClr val="black"/>
              </a:solidFill>
              <a:latin typeface="Corbel"/>
            </a:endParaRPr>
          </a:p>
        </p:txBody>
      </p:sp>
      <p:cxnSp>
        <p:nvCxnSpPr>
          <p:cNvPr id="20" name="Straight Connector 19"/>
          <p:cNvCxnSpPr/>
          <p:nvPr/>
        </p:nvCxnSpPr>
        <p:spPr>
          <a:xfrm>
            <a:off x="7315200" y="3048000"/>
            <a:ext cx="1676400" cy="30480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6477000" y="3040130"/>
            <a:ext cx="303238" cy="369332"/>
          </a:xfrm>
          <a:prstGeom prst="rect">
            <a:avLst/>
          </a:prstGeom>
        </p:spPr>
        <p:txBody>
          <a:bodyPr wrap="none">
            <a:spAutoFit/>
          </a:bodyPr>
          <a:lstStyle/>
          <a:p>
            <a:pPr lvl="0" algn="ctr" fontAlgn="auto">
              <a:spcBef>
                <a:spcPts val="0"/>
              </a:spcBef>
              <a:spcAft>
                <a:spcPts val="0"/>
              </a:spcAft>
            </a:pPr>
            <a:r>
              <a:rPr lang="en-US" dirty="0" smtClean="0">
                <a:solidFill>
                  <a:prstClr val="black"/>
                </a:solidFill>
                <a:latin typeface="Corbel"/>
              </a:rPr>
              <a:t>0</a:t>
            </a:r>
            <a:endParaRPr lang="en-US" dirty="0">
              <a:solidFill>
                <a:prstClr val="black"/>
              </a:solidFill>
              <a:latin typeface="Corbel"/>
            </a:endParaRPr>
          </a:p>
        </p:txBody>
      </p:sp>
      <p:grpSp>
        <p:nvGrpSpPr>
          <p:cNvPr id="30" name="Group 29"/>
          <p:cNvGrpSpPr/>
          <p:nvPr/>
        </p:nvGrpSpPr>
        <p:grpSpPr>
          <a:xfrm>
            <a:off x="762000" y="3428999"/>
            <a:ext cx="7467600" cy="3416319"/>
            <a:chOff x="762000" y="3428999"/>
            <a:chExt cx="7467600" cy="3416319"/>
          </a:xfrm>
        </p:grpSpPr>
        <p:sp>
          <p:nvSpPr>
            <p:cNvPr id="23" name="Rounded Rectangle 22"/>
            <p:cNvSpPr/>
            <p:nvPr/>
          </p:nvSpPr>
          <p:spPr>
            <a:xfrm>
              <a:off x="762000" y="3733800"/>
              <a:ext cx="6858000" cy="3100103"/>
            </a:xfrm>
            <a:prstGeom prst="roundRect">
              <a:avLst/>
            </a:prstGeom>
            <a:gradFill flip="none" rotWithShape="1">
              <a:gsLst>
                <a:gs pos="0">
                  <a:schemeClr val="accent1">
                    <a:shade val="47500"/>
                    <a:satMod val="137000"/>
                  </a:schemeClr>
                </a:gs>
                <a:gs pos="55000">
                  <a:schemeClr val="accent1">
                    <a:shade val="69000"/>
                    <a:satMod val="137000"/>
                  </a:schemeClr>
                </a:gs>
                <a:gs pos="100000">
                  <a:schemeClr val="accent1">
                    <a:shade val="98000"/>
                    <a:satMod val="137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838200" y="3428999"/>
              <a:ext cx="7391400" cy="3416319"/>
            </a:xfrm>
            <a:prstGeom prst="rect">
              <a:avLst/>
            </a:prstGeom>
            <a:noFill/>
          </p:spPr>
          <p:txBody>
            <a:bodyPr wrap="square" rtlCol="0">
              <a:spAutoFit/>
            </a:bodyPr>
            <a:lstStyle/>
            <a:p>
              <a:r>
                <a:rPr lang="en-US" dirty="0" smtClean="0">
                  <a:latin typeface="Lucida Sans Typewriter"/>
                  <a:cs typeface="Lucida Sans Typewriter"/>
                </a:rPr>
                <a:t>b = </a:t>
              </a:r>
              <a:r>
                <a:rPr lang="en-US" dirty="0" err="1" smtClean="0">
                  <a:latin typeface="Lucida Sans Typewriter"/>
                  <a:cs typeface="Lucida Sans Typewriter"/>
                </a:rPr>
                <a:t>a.f</a:t>
              </a:r>
              <a:r>
                <a:rPr lang="en-US" dirty="0" smtClean="0">
                  <a:latin typeface="Lucida Sans Typewriter"/>
                  <a:cs typeface="Lucida Sans Typewriter"/>
                </a:rPr>
                <a:t>;                     //Application code</a:t>
              </a:r>
            </a:p>
            <a:p>
              <a:r>
                <a:rPr lang="en-US" dirty="0" smtClean="0">
                  <a:latin typeface="Lucida Sans Typewriter"/>
                  <a:cs typeface="Lucida Sans Typewriter"/>
                </a:rPr>
                <a:t>if (</a:t>
              </a:r>
              <a:r>
                <a:rPr lang="en-US" dirty="0" err="1" smtClean="0">
                  <a:latin typeface="Lucida Sans Typewriter"/>
                  <a:cs typeface="Lucida Sans Typewriter"/>
                </a:rPr>
                <a:t>b</a:t>
              </a:r>
              <a:r>
                <a:rPr lang="en-US" dirty="0" smtClean="0">
                  <a:latin typeface="Lucida Sans Typewriter"/>
                  <a:cs typeface="Lucida Sans Typewriter"/>
                </a:rPr>
                <a:t> &amp; 0x1){                // Read barrier</a:t>
              </a:r>
              <a:br>
                <a:rPr lang="en-US" dirty="0" smtClean="0">
                  <a:latin typeface="Lucida Sans Typewriter"/>
                  <a:cs typeface="Lucida Sans Typewriter"/>
                </a:rPr>
              </a:br>
              <a:r>
                <a:rPr lang="en-US" dirty="0" smtClean="0">
                  <a:latin typeface="Lucida Sans Typewriter"/>
                  <a:cs typeface="Lucida Sans Typewriter"/>
                </a:rPr>
                <a:t>  //out-of-line code path</a:t>
              </a:r>
            </a:p>
            <a:p>
              <a:r>
                <a:rPr lang="en-US" dirty="0" smtClean="0">
                  <a:latin typeface="Lucida Sans Typewriter"/>
                  <a:cs typeface="Lucida Sans Typewriter"/>
                </a:rPr>
                <a:t>  </a:t>
              </a:r>
            </a:p>
            <a:p>
              <a:r>
                <a:rPr lang="en-US" dirty="0" smtClean="0">
                  <a:latin typeface="Lucida Sans Typewriter"/>
                  <a:cs typeface="Lucida Sans Typewriter"/>
                </a:rPr>
                <a:t>  </a:t>
              </a:r>
            </a:p>
            <a:p>
              <a:r>
                <a:rPr lang="en-US" dirty="0" smtClean="0">
                  <a:latin typeface="Lucida Sans Typewriter"/>
                  <a:cs typeface="Lucida Sans Typewriter"/>
                </a:rPr>
                <a:t> </a:t>
              </a:r>
            </a:p>
            <a:p>
              <a:endParaRPr lang="en-US" dirty="0" smtClean="0">
                <a:latin typeface="Lucida Sans Typewriter"/>
                <a:cs typeface="Lucida Sans Typewriter"/>
              </a:endParaRPr>
            </a:p>
            <a:p>
              <a:r>
                <a:rPr lang="en-US" dirty="0" smtClean="0">
                  <a:latin typeface="Lucida Sans Typewriter"/>
                  <a:cs typeface="Lucida Sans Typewriter"/>
                </a:rPr>
                <a:t>  </a:t>
              </a:r>
              <a:r>
                <a:rPr lang="en-US" dirty="0" err="1" smtClean="0">
                  <a:latin typeface="Lucida Sans Typewriter"/>
                  <a:cs typeface="Lucida Sans Typewriter"/>
                </a:rPr>
                <a:t>t</a:t>
              </a:r>
              <a:r>
                <a:rPr lang="en-US" dirty="0" smtClean="0">
                  <a:latin typeface="Lucida Sans Typewriter"/>
                  <a:cs typeface="Lucida Sans Typewriter"/>
                </a:rPr>
                <a:t> = </a:t>
              </a:r>
              <a:r>
                <a:rPr lang="en-US" dirty="0" err="1" smtClean="0">
                  <a:latin typeface="Lucida Sans Typewriter"/>
                  <a:cs typeface="Lucida Sans Typewriter"/>
                </a:rPr>
                <a:t>b</a:t>
              </a:r>
              <a:r>
                <a:rPr lang="en-US" dirty="0" smtClean="0">
                  <a:latin typeface="Lucida Sans Typewriter"/>
                  <a:cs typeface="Lucida Sans Typewriter"/>
                </a:rPr>
                <a:t>;                     // Save ref</a:t>
              </a:r>
            </a:p>
            <a:p>
              <a:r>
                <a:rPr lang="en-US" dirty="0" smtClean="0">
                  <a:latin typeface="Lucida Sans Typewriter"/>
                  <a:cs typeface="Lucida Sans Typewriter"/>
                </a:rPr>
                <a:t>  </a:t>
              </a:r>
              <a:r>
                <a:rPr lang="en-US" dirty="0" err="1" smtClean="0">
                  <a:latin typeface="Lucida Sans Typewriter"/>
                  <a:cs typeface="Lucida Sans Typewriter"/>
                </a:rPr>
                <a:t>b</a:t>
              </a:r>
              <a:r>
                <a:rPr lang="en-US" dirty="0" smtClean="0">
                  <a:latin typeface="Lucida Sans Typewriter"/>
                  <a:cs typeface="Lucida Sans Typewriter"/>
                </a:rPr>
                <a:t> &amp;= ~0x1;                 // Clear lowest bit</a:t>
              </a:r>
            </a:p>
            <a:p>
              <a:r>
                <a:rPr lang="en-US" dirty="0" smtClean="0">
                  <a:latin typeface="Lucida Sans Typewriter"/>
                  <a:cs typeface="Lucida Sans Typewriter"/>
                </a:rPr>
                <a:t>  </a:t>
              </a:r>
              <a:r>
                <a:rPr lang="en-US" dirty="0" err="1" smtClean="0">
                  <a:latin typeface="Lucida Sans Typewriter"/>
                  <a:cs typeface="Lucida Sans Typewriter"/>
                </a:rPr>
                <a:t>a.f</a:t>
              </a:r>
              <a:r>
                <a:rPr lang="en-US" dirty="0" smtClean="0">
                  <a:latin typeface="Lucida Sans Typewriter"/>
                  <a:cs typeface="Lucida Sans Typewriter"/>
                </a:rPr>
                <a:t> = </a:t>
              </a:r>
              <a:r>
                <a:rPr lang="en-US" dirty="0" err="1" smtClean="0">
                  <a:latin typeface="Lucida Sans Typewriter"/>
                  <a:cs typeface="Lucida Sans Typewriter"/>
                </a:rPr>
                <a:t>b;[iff</a:t>
              </a:r>
              <a:r>
                <a:rPr lang="en-US" dirty="0" smtClean="0">
                  <a:latin typeface="Lucida Sans Typewriter"/>
                  <a:cs typeface="Lucida Sans Typewriter"/>
                </a:rPr>
                <a:t> </a:t>
              </a:r>
              <a:r>
                <a:rPr lang="en-US" dirty="0" err="1" smtClean="0">
                  <a:latin typeface="Lucida Sans Typewriter"/>
                  <a:cs typeface="Lucida Sans Typewriter"/>
                </a:rPr>
                <a:t>a.f</a:t>
              </a:r>
              <a:r>
                <a:rPr lang="en-US" dirty="0" smtClean="0">
                  <a:latin typeface="Lucida Sans Typewriter"/>
                  <a:cs typeface="Lucida Sans Typewriter"/>
                </a:rPr>
                <a:t> == </a:t>
              </a:r>
              <a:r>
                <a:rPr lang="en-US" dirty="0" err="1" smtClean="0">
                  <a:latin typeface="Lucida Sans Typewriter"/>
                  <a:cs typeface="Lucida Sans Typewriter"/>
                </a:rPr>
                <a:t>t</a:t>
              </a:r>
              <a:r>
                <a:rPr lang="en-US" dirty="0" smtClean="0">
                  <a:latin typeface="Lucida Sans Typewriter"/>
                  <a:cs typeface="Lucida Sans Typewriter"/>
                </a:rPr>
                <a:t>]     // Atomic</a:t>
              </a:r>
            </a:p>
            <a:p>
              <a:r>
                <a:rPr lang="en-US" dirty="0" smtClean="0">
                  <a:latin typeface="Lucida Sans Typewriter"/>
                  <a:cs typeface="Lucida Sans Typewriter"/>
                </a:rPr>
                <a:t>  </a:t>
              </a:r>
              <a:r>
                <a:rPr lang="en-US" dirty="0" err="1" smtClean="0">
                  <a:latin typeface="Lucida Sans Typewriter"/>
                  <a:cs typeface="Lucida Sans Typewriter"/>
                </a:rPr>
                <a:t>b.staleCounter</a:t>
              </a:r>
              <a:r>
                <a:rPr lang="en-US" dirty="0" smtClean="0">
                  <a:latin typeface="Lucida Sans Typewriter"/>
                  <a:cs typeface="Lucida Sans Typewriter"/>
                </a:rPr>
                <a:t> = 0x0;      //Atomic</a:t>
              </a:r>
            </a:p>
            <a:p>
              <a:r>
                <a:rPr lang="en-US" dirty="0" smtClean="0">
                  <a:latin typeface="Lucida Sans Typewriter"/>
                  <a:cs typeface="Lucida Sans Typewriter"/>
                </a:rPr>
                <a:t>}</a:t>
              </a:r>
            </a:p>
          </p:txBody>
        </p:sp>
      </p:grpSp>
      <p:sp>
        <p:nvSpPr>
          <p:cNvPr id="26" name="Rectangle 25"/>
          <p:cNvSpPr/>
          <p:nvPr/>
        </p:nvSpPr>
        <p:spPr>
          <a:xfrm>
            <a:off x="762000" y="3479800"/>
            <a:ext cx="6934200" cy="3378200"/>
          </a:xfrm>
          <a:prstGeom prst="rect">
            <a:avLst/>
          </a:prstGeom>
          <a:solidFill>
            <a:srgbClr val="FFFFFF">
              <a:alpha val="60000"/>
            </a:srgb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endParaRPr lang="en-US" dirty="0" smtClean="0">
              <a:solidFill>
                <a:srgbClr val="FF0000"/>
              </a:solidFill>
              <a:latin typeface="Lucida Sans Typewriter"/>
              <a:cs typeface="Lucida Sans Typewriter"/>
            </a:endParaRPr>
          </a:p>
          <a:p>
            <a:r>
              <a:rPr lang="en-US" dirty="0" smtClean="0">
                <a:solidFill>
                  <a:srgbClr val="FF0000"/>
                </a:solidFill>
                <a:latin typeface="Lucida Sans Typewriter"/>
                <a:cs typeface="Lucida Sans Typewriter"/>
              </a:rPr>
              <a:t>  </a:t>
            </a:r>
            <a:r>
              <a:rPr lang="en-US" dirty="0" smtClean="0">
                <a:solidFill>
                  <a:schemeClr val="tx1"/>
                </a:solidFill>
                <a:latin typeface="Lucida Sans Typewriter"/>
                <a:cs typeface="Lucida Sans Typewriter"/>
              </a:rPr>
              <a:t>if (</a:t>
            </a:r>
            <a:r>
              <a:rPr lang="en-US" dirty="0" err="1" smtClean="0">
                <a:solidFill>
                  <a:schemeClr val="tx1"/>
                </a:solidFill>
                <a:latin typeface="Lucida Sans Typewriter"/>
                <a:cs typeface="Lucida Sans Typewriter"/>
              </a:rPr>
              <a:t>b.staleCounter</a:t>
            </a:r>
            <a:r>
              <a:rPr lang="en-US" dirty="0" smtClean="0">
                <a:solidFill>
                  <a:schemeClr val="tx1"/>
                </a:solidFill>
                <a:latin typeface="Lucida Sans Typewriter"/>
                <a:cs typeface="Lucida Sans Typewriter"/>
              </a:rPr>
              <a:t> &gt; 1){//set </a:t>
            </a:r>
            <a:r>
              <a:rPr lang="en-US" dirty="0" err="1" smtClean="0">
                <a:solidFill>
                  <a:schemeClr val="tx1"/>
                </a:solidFill>
                <a:latin typeface="Lucida Sans Typewriter"/>
                <a:cs typeface="Lucida Sans Typewriter"/>
              </a:rPr>
              <a:t>maxStaleUse</a:t>
            </a:r>
            <a:endParaRPr lang="en-US" dirty="0" smtClean="0">
              <a:solidFill>
                <a:schemeClr val="tx1"/>
              </a:solidFill>
              <a:latin typeface="Lucida Sans Typewriter"/>
              <a:cs typeface="Lucida Sans Typewriter"/>
            </a:endParaRPr>
          </a:p>
          <a:p>
            <a:r>
              <a:rPr lang="en-US" dirty="0" smtClean="0">
                <a:solidFill>
                  <a:schemeClr val="tx1"/>
                </a:solidFill>
                <a:latin typeface="Lucida Sans Typewriter"/>
                <a:cs typeface="Lucida Sans Typewriter"/>
              </a:rPr>
              <a:t>    </a:t>
            </a:r>
            <a:r>
              <a:rPr lang="en-US" dirty="0" err="1" smtClean="0">
                <a:solidFill>
                  <a:schemeClr val="tx1"/>
                </a:solidFill>
                <a:latin typeface="Lucida Sans Typewriter"/>
                <a:cs typeface="Lucida Sans Typewriter"/>
              </a:rPr>
              <a:t>edgeTable[a.class</a:t>
            </a:r>
            <a:r>
              <a:rPr lang="en-US" dirty="0" smtClean="0">
                <a:solidFill>
                  <a:schemeClr val="tx1"/>
                </a:solidFill>
                <a:latin typeface="Lucida Sans Typewriter"/>
                <a:cs typeface="Lucida Sans Typewriter"/>
              </a:rPr>
              <a:t>-&gt;</a:t>
            </a:r>
            <a:r>
              <a:rPr lang="en-US" dirty="0" err="1" smtClean="0">
                <a:solidFill>
                  <a:schemeClr val="tx1"/>
                </a:solidFill>
                <a:latin typeface="Lucida Sans Typewriter"/>
                <a:cs typeface="Lucida Sans Typewriter"/>
              </a:rPr>
              <a:t>b.class].maxStaleUse</a:t>
            </a:r>
            <a:r>
              <a:rPr lang="en-US" dirty="0" smtClean="0">
                <a:solidFill>
                  <a:schemeClr val="tx1"/>
                </a:solidFill>
                <a:latin typeface="Lucida Sans Typewriter"/>
                <a:cs typeface="Lucida Sans Typewriter"/>
              </a:rPr>
              <a:t> = </a:t>
            </a:r>
          </a:p>
          <a:p>
            <a:r>
              <a:rPr lang="en-US" dirty="0" smtClean="0">
                <a:solidFill>
                  <a:schemeClr val="tx1"/>
                </a:solidFill>
                <a:latin typeface="Lucida Sans Typewriter"/>
                <a:cs typeface="Lucida Sans Typewriter"/>
              </a:rPr>
              <a:t>     </a:t>
            </a:r>
            <a:r>
              <a:rPr lang="en-US" dirty="0" err="1" smtClean="0">
                <a:solidFill>
                  <a:schemeClr val="tx1"/>
                </a:solidFill>
                <a:latin typeface="Lucida Sans Typewriter"/>
                <a:cs typeface="Lucida Sans Typewriter"/>
              </a:rPr>
              <a:t>max(edgeTable[a.class</a:t>
            </a:r>
            <a:r>
              <a:rPr lang="en-US" dirty="0" smtClean="0">
                <a:solidFill>
                  <a:schemeClr val="tx1"/>
                </a:solidFill>
                <a:latin typeface="Lucida Sans Typewriter"/>
                <a:cs typeface="Lucida Sans Typewriter"/>
              </a:rPr>
              <a:t>-&gt;</a:t>
            </a:r>
            <a:r>
              <a:rPr lang="en-US" dirty="0" err="1" smtClean="0">
                <a:solidFill>
                  <a:schemeClr val="tx1"/>
                </a:solidFill>
                <a:latin typeface="Lucida Sans Typewriter"/>
                <a:cs typeface="Lucida Sans Typewriter"/>
              </a:rPr>
              <a:t>b.class].maxStaleUse</a:t>
            </a:r>
            <a:r>
              <a:rPr lang="en-US" dirty="0" smtClean="0">
                <a:solidFill>
                  <a:schemeClr val="tx1"/>
                </a:solidFill>
                <a:latin typeface="Lucida Sans Typewriter"/>
                <a:cs typeface="Lucida Sans Typewriter"/>
              </a:rPr>
              <a:t>, </a:t>
            </a:r>
          </a:p>
          <a:p>
            <a:r>
              <a:rPr lang="en-US" dirty="0" smtClean="0">
                <a:solidFill>
                  <a:schemeClr val="tx1"/>
                </a:solidFill>
                <a:latin typeface="Lucida Sans Typewriter"/>
                <a:cs typeface="Lucida Sans Typewriter"/>
              </a:rPr>
              <a:t>         </a:t>
            </a:r>
            <a:r>
              <a:rPr lang="en-US" dirty="0" err="1" smtClean="0">
                <a:solidFill>
                  <a:schemeClr val="tx1"/>
                </a:solidFill>
                <a:latin typeface="Lucida Sans Typewriter"/>
                <a:cs typeface="Lucida Sans Typewriter"/>
              </a:rPr>
              <a:t>b.staleCounter</a:t>
            </a:r>
            <a:r>
              <a:rPr lang="en-US" dirty="0" smtClean="0">
                <a:solidFill>
                  <a:schemeClr val="tx1"/>
                </a:solidFill>
                <a:latin typeface="Lucida Sans Typewriter"/>
                <a:cs typeface="Lucida Sans Typewriter"/>
              </a:rPr>
              <a:t>);}</a:t>
            </a:r>
          </a:p>
          <a:p>
            <a:endParaRPr lang="en-US" dirty="0" smtClean="0">
              <a:solidFill>
                <a:srgbClr val="FF0000"/>
              </a:solidFill>
              <a:latin typeface="Lucida Sans Typewriter"/>
              <a:cs typeface="Lucida Sans Typewriter"/>
            </a:endParaRPr>
          </a:p>
          <a:p>
            <a:endParaRPr lang="en-US" dirty="0" smtClean="0">
              <a:solidFill>
                <a:srgbClr val="FF0000"/>
              </a:solidFill>
              <a:latin typeface="Lucida Sans Typewriter"/>
              <a:cs typeface="Lucida Sans Typewriter"/>
            </a:endParaRPr>
          </a:p>
          <a:p>
            <a:endParaRPr lang="en-US" dirty="0" smtClean="0">
              <a:solidFill>
                <a:srgbClr val="FF0000"/>
              </a:solidFill>
              <a:latin typeface="Lucida Sans Typewriter"/>
              <a:cs typeface="Lucida Sans Typewriter"/>
            </a:endParaRPr>
          </a:p>
          <a:p>
            <a:endParaRPr lang="en-US" dirty="0" smtClean="0">
              <a:solidFill>
                <a:srgbClr val="FF0000"/>
              </a:solidFill>
              <a:latin typeface="Lucida Sans Typewriter"/>
              <a:cs typeface="Lucida Sans Typewrite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21"/>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0" grpId="0" animBg="1"/>
      <p:bldP spid="14" grpId="0"/>
      <p:bldP spid="15" grpId="0"/>
      <p:bldP spid="21" grpId="0"/>
      <p:bldP spid="21" grpId="1"/>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 State</a:t>
            </a:r>
            <a:endParaRPr lang="en-US" dirty="0"/>
          </a:p>
        </p:txBody>
      </p:sp>
      <p:sp>
        <p:nvSpPr>
          <p:cNvPr id="3" name="Content Placeholder 2"/>
          <p:cNvSpPr>
            <a:spLocks noGrp="1"/>
          </p:cNvSpPr>
          <p:nvPr>
            <p:ph idx="1"/>
          </p:nvPr>
        </p:nvSpPr>
        <p:spPr>
          <a:xfrm>
            <a:off x="457200" y="1775191"/>
            <a:ext cx="3581400" cy="4625609"/>
          </a:xfrm>
        </p:spPr>
        <p:txBody>
          <a:bodyPr>
            <a:normAutofit/>
          </a:bodyPr>
          <a:lstStyle/>
          <a:p>
            <a:r>
              <a:rPr lang="en-US" dirty="0" smtClean="0"/>
              <a:t>Transitive Closure</a:t>
            </a:r>
          </a:p>
          <a:p>
            <a:pPr lvl="1"/>
            <a:r>
              <a:rPr lang="en-US" dirty="0" smtClean="0"/>
              <a:t>Phase I: in-use transitive closure</a:t>
            </a:r>
          </a:p>
          <a:p>
            <a:pPr lvl="1"/>
            <a:endParaRPr lang="en-US" dirty="0" smtClean="0"/>
          </a:p>
          <a:p>
            <a:pPr lvl="1">
              <a:buNone/>
            </a:pPr>
            <a:endParaRPr lang="en-US" dirty="0" smtClean="0"/>
          </a:p>
          <a:p>
            <a:pPr lvl="1"/>
            <a:r>
              <a:rPr lang="en-US" dirty="0" smtClean="0"/>
              <a:t>Phase II: stale transitive closure</a:t>
            </a:r>
          </a:p>
          <a:p>
            <a:pPr lvl="2"/>
            <a:endParaRPr lang="en-US" dirty="0" smtClean="0"/>
          </a:p>
          <a:p>
            <a:pPr lvl="2"/>
            <a:endParaRPr lang="en-US" dirty="0" smtClean="0"/>
          </a:p>
          <a:p>
            <a:pPr lvl="2"/>
            <a:endParaRPr lang="en-US" dirty="0" smtClean="0"/>
          </a:p>
          <a:p>
            <a:pPr lvl="2"/>
            <a:endParaRPr lang="en-US" dirty="0"/>
          </a:p>
        </p:txBody>
      </p:sp>
      <p:sp>
        <p:nvSpPr>
          <p:cNvPr id="4" name="Slide Number Placeholder 3"/>
          <p:cNvSpPr>
            <a:spLocks noGrp="1"/>
          </p:cNvSpPr>
          <p:nvPr>
            <p:ph type="sldNum" sz="quarter" idx="12"/>
          </p:nvPr>
        </p:nvSpPr>
        <p:spPr/>
        <p:txBody>
          <a:bodyPr/>
          <a:lstStyle/>
          <a:p>
            <a:pPr>
              <a:defRPr/>
            </a:pPr>
            <a:fld id="{191CB6E5-513B-F047-956A-119061D884ED}" type="slidenum">
              <a:rPr lang="en-US" smtClean="0"/>
              <a:pPr>
                <a:defRPr/>
              </a:pPr>
              <a:t>24</a:t>
            </a:fld>
            <a:endParaRPr lang="en-US"/>
          </a:p>
        </p:txBody>
      </p:sp>
      <p:sp>
        <p:nvSpPr>
          <p:cNvPr id="5" name="Rectangle 4"/>
          <p:cNvSpPr/>
          <p:nvPr/>
        </p:nvSpPr>
        <p:spPr>
          <a:xfrm>
            <a:off x="4343400" y="2895600"/>
            <a:ext cx="381000" cy="2209800"/>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6" name="Rectangle 5"/>
          <p:cNvSpPr/>
          <p:nvPr/>
        </p:nvSpPr>
        <p:spPr>
          <a:xfrm>
            <a:off x="4876800" y="2565400"/>
            <a:ext cx="3657600" cy="2616200"/>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graphicFrame>
        <p:nvGraphicFramePr>
          <p:cNvPr id="7" name="Table 6"/>
          <p:cNvGraphicFramePr>
            <a:graphicFrameLocks noGrp="1"/>
          </p:cNvGraphicFramePr>
          <p:nvPr/>
        </p:nvGraphicFramePr>
        <p:xfrm>
          <a:off x="4191000" y="5364480"/>
          <a:ext cx="4800600" cy="1112520"/>
        </p:xfrm>
        <a:graphic>
          <a:graphicData uri="http://schemas.openxmlformats.org/drawingml/2006/table">
            <a:tbl>
              <a:tblPr firstRow="1" bandRow="1">
                <a:tableStyleId>{5C22544A-7EE6-4342-B048-85BDC9FD1C3A}</a:tableStyleId>
              </a:tblPr>
              <a:tblGrid>
                <a:gridCol w="1676400"/>
                <a:gridCol w="1447800"/>
                <a:gridCol w="1676400"/>
              </a:tblGrid>
              <a:tr h="370840">
                <a:tc>
                  <a:txBody>
                    <a:bodyPr/>
                    <a:lstStyle/>
                    <a:p>
                      <a:pPr algn="ctr"/>
                      <a:r>
                        <a:rPr lang="en-US" b="0" i="0" dirty="0" err="1" smtClean="0"/>
                        <a:t>src</a:t>
                      </a:r>
                      <a:r>
                        <a:rPr lang="en-US" b="0" i="0" baseline="-25000" dirty="0" err="1" smtClean="0"/>
                        <a:t>clas</a:t>
                      </a:r>
                      <a:r>
                        <a:rPr kumimoji="0" lang="en-US" b="0" i="0" kern="1200" baseline="-25000" dirty="0" err="1" smtClean="0">
                          <a:solidFill>
                            <a:schemeClr val="lt1"/>
                          </a:solidFill>
                          <a:latin typeface="+mn-lt"/>
                          <a:ea typeface="+mn-ea"/>
                          <a:cs typeface="+mn-cs"/>
                        </a:rPr>
                        <a:t>s</a:t>
                      </a:r>
                      <a:r>
                        <a:rPr lang="en-US" b="0" i="0" dirty="0" err="1" smtClean="0">
                          <a:sym typeface="Wingdings"/>
                        </a:rPr>
                        <a:t></a:t>
                      </a:r>
                      <a:r>
                        <a:rPr lang="en-US" b="0" i="0" dirty="0" smtClean="0">
                          <a:sym typeface="Wingdings"/>
                        </a:rPr>
                        <a:t> </a:t>
                      </a:r>
                      <a:r>
                        <a:rPr lang="en-US" b="0" i="0" dirty="0" err="1" smtClean="0">
                          <a:sym typeface="Wingdings"/>
                        </a:rPr>
                        <a:t>tgt</a:t>
                      </a:r>
                      <a:r>
                        <a:rPr kumimoji="0" lang="en-US" b="0" i="0" kern="1200" baseline="-25000" dirty="0" err="1" smtClean="0">
                          <a:solidFill>
                            <a:schemeClr val="lt1"/>
                          </a:solidFill>
                          <a:latin typeface="+mn-lt"/>
                          <a:ea typeface="+mn-ea"/>
                          <a:cs typeface="+mn-cs"/>
                          <a:sym typeface="Wingdings"/>
                        </a:rPr>
                        <a:t>class</a:t>
                      </a:r>
                      <a:endParaRPr kumimoji="0" lang="en-US" b="0" i="0" kern="1200" baseline="-25000" dirty="0" smtClean="0">
                        <a:solidFill>
                          <a:schemeClr val="lt1"/>
                        </a:solidFill>
                        <a:latin typeface="+mn-lt"/>
                        <a:ea typeface="+mn-ea"/>
                        <a:cs typeface="+mn-cs"/>
                      </a:endParaRPr>
                    </a:p>
                  </a:txBody>
                  <a:tcPr/>
                </a:tc>
                <a:tc>
                  <a:txBody>
                    <a:bodyPr/>
                    <a:lstStyle/>
                    <a:p>
                      <a:pPr algn="ctr"/>
                      <a:r>
                        <a:rPr lang="en-US" b="0" i="0" dirty="0" err="1" smtClean="0"/>
                        <a:t>maxStaleUse</a:t>
                      </a:r>
                      <a:endParaRPr lang="en-US" b="0" i="0" dirty="0"/>
                    </a:p>
                  </a:txBody>
                  <a:tcPr/>
                </a:tc>
                <a:tc>
                  <a:txBody>
                    <a:bodyPr/>
                    <a:lstStyle/>
                    <a:p>
                      <a:pPr algn="ctr"/>
                      <a:r>
                        <a:rPr lang="en-US" b="0" i="0" dirty="0" err="1" smtClean="0"/>
                        <a:t>bytesUsed</a:t>
                      </a:r>
                      <a:endParaRPr lang="en-US" b="0" i="0" dirty="0"/>
                    </a:p>
                  </a:txBody>
                  <a:tcPr/>
                </a:tc>
              </a:tr>
              <a:tr h="370840">
                <a:tc>
                  <a:txBody>
                    <a:bodyPr/>
                    <a:lstStyle/>
                    <a:p>
                      <a:pPr algn="ctr"/>
                      <a:r>
                        <a:rPr lang="en-US" b="0" i="0" dirty="0" smtClean="0"/>
                        <a:t>B </a:t>
                      </a:r>
                      <a:r>
                        <a:rPr lang="en-US" b="0" i="0" dirty="0" err="1" smtClean="0">
                          <a:sym typeface="Wingdings"/>
                        </a:rPr>
                        <a:t></a:t>
                      </a:r>
                      <a:r>
                        <a:rPr lang="en-US" b="0" i="0" dirty="0" smtClean="0">
                          <a:sym typeface="Wingdings"/>
                        </a:rPr>
                        <a:t> C</a:t>
                      </a:r>
                      <a:endParaRPr lang="en-US" b="0" i="0" dirty="0"/>
                    </a:p>
                  </a:txBody>
                  <a:tcPr/>
                </a:tc>
                <a:tc>
                  <a:txBody>
                    <a:bodyPr/>
                    <a:lstStyle/>
                    <a:p>
                      <a:pPr algn="ctr"/>
                      <a:r>
                        <a:rPr lang="en-US" b="0" i="0" dirty="0" smtClean="0"/>
                        <a:t>0</a:t>
                      </a:r>
                      <a:endParaRPr lang="en-US" b="0" i="0" dirty="0"/>
                    </a:p>
                  </a:txBody>
                  <a:tcPr/>
                </a:tc>
                <a:tc>
                  <a:txBody>
                    <a:bodyPr/>
                    <a:lstStyle/>
                    <a:p>
                      <a:pPr algn="ctr"/>
                      <a:endParaRPr lang="en-US" b="0" i="0" dirty="0"/>
                    </a:p>
                  </a:txBody>
                  <a:tcPr/>
                </a:tc>
              </a:tr>
              <a:tr h="370840">
                <a:tc>
                  <a:txBody>
                    <a:bodyPr/>
                    <a:lstStyle/>
                    <a:p>
                      <a:pPr algn="ctr"/>
                      <a:r>
                        <a:rPr lang="en-US" b="0" i="0" dirty="0" smtClean="0"/>
                        <a:t>E </a:t>
                      </a:r>
                      <a:r>
                        <a:rPr lang="en-US" b="0" i="0" dirty="0" err="1" smtClean="0">
                          <a:sym typeface="Wingdings"/>
                        </a:rPr>
                        <a:t></a:t>
                      </a:r>
                      <a:r>
                        <a:rPr lang="en-US" b="0" i="0" dirty="0" smtClean="0">
                          <a:sym typeface="Wingdings"/>
                        </a:rPr>
                        <a:t> C</a:t>
                      </a:r>
                      <a:endParaRPr lang="en-US" b="0" i="0" dirty="0"/>
                    </a:p>
                  </a:txBody>
                  <a:tcPr/>
                </a:tc>
                <a:tc>
                  <a:txBody>
                    <a:bodyPr/>
                    <a:lstStyle/>
                    <a:p>
                      <a:pPr algn="ctr"/>
                      <a:r>
                        <a:rPr lang="en-US" b="0" i="0" dirty="0" smtClean="0"/>
                        <a:t>2</a:t>
                      </a:r>
                      <a:endParaRPr lang="en-US" b="0" i="0" dirty="0"/>
                    </a:p>
                  </a:txBody>
                  <a:tcPr/>
                </a:tc>
                <a:tc>
                  <a:txBody>
                    <a:bodyPr/>
                    <a:lstStyle/>
                    <a:p>
                      <a:pPr algn="ctr"/>
                      <a:endParaRPr lang="en-US" b="0" i="0" dirty="0"/>
                    </a:p>
                  </a:txBody>
                  <a:tcPr/>
                </a:tc>
              </a:tr>
            </a:tbl>
          </a:graphicData>
        </a:graphic>
      </p:graphicFrame>
      <p:sp>
        <p:nvSpPr>
          <p:cNvPr id="9" name="Oval 8"/>
          <p:cNvSpPr/>
          <p:nvPr/>
        </p:nvSpPr>
        <p:spPr>
          <a:xfrm>
            <a:off x="5029200" y="31242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a</a:t>
            </a:r>
            <a:r>
              <a:rPr lang="en-US" b="1" baseline="-25000" dirty="0" smtClean="0"/>
              <a:t>1</a:t>
            </a:r>
          </a:p>
          <a:p>
            <a:pPr algn="ctr"/>
            <a:r>
              <a:rPr lang="en-US" b="1" dirty="0" smtClean="0"/>
              <a:t>0</a:t>
            </a:r>
            <a:endParaRPr lang="en-US" b="1" dirty="0"/>
          </a:p>
        </p:txBody>
      </p:sp>
      <p:sp>
        <p:nvSpPr>
          <p:cNvPr id="10" name="Oval 9"/>
          <p:cNvSpPr/>
          <p:nvPr/>
        </p:nvSpPr>
        <p:spPr>
          <a:xfrm>
            <a:off x="5867400" y="26670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b</a:t>
            </a:r>
            <a:r>
              <a:rPr lang="en-US" b="1" baseline="-25000" dirty="0" smtClean="0"/>
              <a:t>1</a:t>
            </a:r>
          </a:p>
          <a:p>
            <a:pPr algn="ctr"/>
            <a:r>
              <a:rPr lang="en-US" b="1" dirty="0" smtClean="0"/>
              <a:t>0</a:t>
            </a:r>
            <a:endParaRPr lang="en-US" b="1" dirty="0"/>
          </a:p>
        </p:txBody>
      </p:sp>
      <p:sp>
        <p:nvSpPr>
          <p:cNvPr id="11" name="Oval 10"/>
          <p:cNvSpPr/>
          <p:nvPr/>
        </p:nvSpPr>
        <p:spPr>
          <a:xfrm>
            <a:off x="6858000" y="26670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c</a:t>
            </a:r>
            <a:r>
              <a:rPr lang="en-US" b="1" baseline="-25000" dirty="0" smtClean="0"/>
              <a:t>1</a:t>
            </a:r>
          </a:p>
          <a:p>
            <a:pPr algn="ctr"/>
            <a:r>
              <a:rPr lang="en-US" b="1" dirty="0" smtClean="0"/>
              <a:t>3</a:t>
            </a:r>
            <a:endParaRPr lang="en-US" b="1" dirty="0"/>
          </a:p>
        </p:txBody>
      </p:sp>
      <p:sp>
        <p:nvSpPr>
          <p:cNvPr id="12" name="TextBox 11"/>
          <p:cNvSpPr txBox="1"/>
          <p:nvPr/>
        </p:nvSpPr>
        <p:spPr>
          <a:xfrm>
            <a:off x="4216400" y="2514600"/>
            <a:ext cx="697840" cy="369332"/>
          </a:xfrm>
          <a:prstGeom prst="rect">
            <a:avLst/>
          </a:prstGeom>
          <a:noFill/>
        </p:spPr>
        <p:txBody>
          <a:bodyPr wrap="none" rtlCol="0">
            <a:spAutoFit/>
          </a:bodyPr>
          <a:lstStyle/>
          <a:p>
            <a:r>
              <a:rPr lang="en-US" dirty="0" smtClean="0"/>
              <a:t>roots</a:t>
            </a:r>
            <a:endParaRPr lang="en-US" dirty="0"/>
          </a:p>
        </p:txBody>
      </p:sp>
      <p:sp>
        <p:nvSpPr>
          <p:cNvPr id="13" name="Oval 12"/>
          <p:cNvSpPr/>
          <p:nvPr/>
        </p:nvSpPr>
        <p:spPr>
          <a:xfrm>
            <a:off x="5029200" y="44958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e</a:t>
            </a:r>
            <a:r>
              <a:rPr lang="en-US" b="1" baseline="-25000" dirty="0" smtClean="0"/>
              <a:t>1</a:t>
            </a:r>
          </a:p>
          <a:p>
            <a:pPr algn="ctr"/>
            <a:r>
              <a:rPr lang="en-US" b="1" dirty="0" smtClean="0"/>
              <a:t>0</a:t>
            </a:r>
            <a:endParaRPr lang="en-US" b="1" dirty="0"/>
          </a:p>
        </p:txBody>
      </p:sp>
      <p:sp>
        <p:nvSpPr>
          <p:cNvPr id="14" name="Oval 13"/>
          <p:cNvSpPr/>
          <p:nvPr/>
        </p:nvSpPr>
        <p:spPr>
          <a:xfrm>
            <a:off x="5867400" y="35052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b</a:t>
            </a:r>
            <a:r>
              <a:rPr lang="en-US" b="1" baseline="-25000" dirty="0" smtClean="0"/>
              <a:t>2</a:t>
            </a:r>
          </a:p>
          <a:p>
            <a:pPr algn="ctr"/>
            <a:r>
              <a:rPr lang="en-US" b="1" dirty="0" smtClean="0"/>
              <a:t>0</a:t>
            </a:r>
            <a:endParaRPr lang="en-US" b="1" dirty="0"/>
          </a:p>
        </p:txBody>
      </p:sp>
      <p:sp>
        <p:nvSpPr>
          <p:cNvPr id="15" name="Oval 14"/>
          <p:cNvSpPr/>
          <p:nvPr/>
        </p:nvSpPr>
        <p:spPr>
          <a:xfrm>
            <a:off x="6858000" y="35052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c</a:t>
            </a:r>
            <a:r>
              <a:rPr lang="en-US" b="1" baseline="-25000" dirty="0" smtClean="0"/>
              <a:t>2</a:t>
            </a:r>
          </a:p>
          <a:p>
            <a:pPr algn="ctr"/>
            <a:r>
              <a:rPr lang="en-US" b="1" dirty="0" smtClean="0"/>
              <a:t>3</a:t>
            </a:r>
            <a:endParaRPr lang="en-US" b="1" dirty="0"/>
          </a:p>
        </p:txBody>
      </p:sp>
      <p:cxnSp>
        <p:nvCxnSpPr>
          <p:cNvPr id="17" name="Straight Arrow Connector 16"/>
          <p:cNvCxnSpPr>
            <a:stCxn id="9" idx="7"/>
            <a:endCxn id="10" idx="2"/>
          </p:cNvCxnSpPr>
          <p:nvPr/>
        </p:nvCxnSpPr>
        <p:spPr>
          <a:xfrm rot="5400000" flipH="1" flipV="1">
            <a:off x="5541635" y="2876551"/>
            <a:ext cx="268615" cy="38291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a:stCxn id="10" idx="6"/>
            <a:endCxn id="11" idx="2"/>
          </p:cNvCxnSpPr>
          <p:nvPr/>
        </p:nvCxnSpPr>
        <p:spPr>
          <a:xfrm>
            <a:off x="6400800" y="2933700"/>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9" idx="5"/>
            <a:endCxn id="14" idx="2"/>
          </p:cNvCxnSpPr>
          <p:nvPr/>
        </p:nvCxnSpPr>
        <p:spPr>
          <a:xfrm rot="16200000" flipH="1">
            <a:off x="5579735" y="3484234"/>
            <a:ext cx="192415" cy="38291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14" idx="6"/>
            <a:endCxn id="15" idx="2"/>
          </p:cNvCxnSpPr>
          <p:nvPr/>
        </p:nvCxnSpPr>
        <p:spPr>
          <a:xfrm>
            <a:off x="6400800" y="3771900"/>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Oval 30"/>
          <p:cNvSpPr/>
          <p:nvPr/>
        </p:nvSpPr>
        <p:spPr>
          <a:xfrm>
            <a:off x="7848600" y="26670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d</a:t>
            </a:r>
            <a:r>
              <a:rPr lang="en-US" b="1" baseline="-25000" dirty="0" smtClean="0"/>
              <a:t>1</a:t>
            </a:r>
          </a:p>
          <a:p>
            <a:pPr algn="ctr"/>
            <a:r>
              <a:rPr lang="en-US" b="1" dirty="0" smtClean="0"/>
              <a:t>3</a:t>
            </a:r>
            <a:endParaRPr lang="en-US" b="1" dirty="0"/>
          </a:p>
        </p:txBody>
      </p:sp>
      <p:cxnSp>
        <p:nvCxnSpPr>
          <p:cNvPr id="32" name="Straight Arrow Connector 31"/>
          <p:cNvCxnSpPr>
            <a:endCxn id="31" idx="2"/>
          </p:cNvCxnSpPr>
          <p:nvPr/>
        </p:nvCxnSpPr>
        <p:spPr>
          <a:xfrm>
            <a:off x="7391400" y="2933700"/>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7848600" y="33401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d</a:t>
            </a:r>
            <a:r>
              <a:rPr lang="en-US" b="1" baseline="-25000" dirty="0" smtClean="0"/>
              <a:t>2</a:t>
            </a:r>
          </a:p>
          <a:p>
            <a:pPr algn="ctr"/>
            <a:r>
              <a:rPr lang="en-US" b="1" dirty="0" smtClean="0"/>
              <a:t>3</a:t>
            </a:r>
            <a:endParaRPr lang="en-US" b="1" dirty="0"/>
          </a:p>
        </p:txBody>
      </p:sp>
      <p:cxnSp>
        <p:nvCxnSpPr>
          <p:cNvPr id="34" name="Straight Arrow Connector 33"/>
          <p:cNvCxnSpPr>
            <a:stCxn id="11" idx="5"/>
            <a:endCxn id="33" idx="2"/>
          </p:cNvCxnSpPr>
          <p:nvPr/>
        </p:nvCxnSpPr>
        <p:spPr>
          <a:xfrm rot="16200000" flipH="1">
            <a:off x="7338685" y="3096884"/>
            <a:ext cx="484515" cy="53531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7" name="Oval 36"/>
          <p:cNvSpPr/>
          <p:nvPr/>
        </p:nvSpPr>
        <p:spPr>
          <a:xfrm>
            <a:off x="5930900" y="42672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b</a:t>
            </a:r>
            <a:r>
              <a:rPr lang="en-US" b="1" baseline="-25000" dirty="0" smtClean="0"/>
              <a:t>3</a:t>
            </a:r>
          </a:p>
          <a:p>
            <a:pPr algn="ctr"/>
            <a:r>
              <a:rPr lang="en-US" b="1" dirty="0" smtClean="0"/>
              <a:t>0</a:t>
            </a:r>
            <a:endParaRPr lang="en-US" b="1" dirty="0"/>
          </a:p>
        </p:txBody>
      </p:sp>
      <p:sp>
        <p:nvSpPr>
          <p:cNvPr id="38" name="Oval 37"/>
          <p:cNvSpPr/>
          <p:nvPr/>
        </p:nvSpPr>
        <p:spPr>
          <a:xfrm>
            <a:off x="6934200" y="42672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c</a:t>
            </a:r>
            <a:r>
              <a:rPr lang="en-US" b="1" baseline="-25000" dirty="0" smtClean="0"/>
              <a:t>3</a:t>
            </a:r>
          </a:p>
          <a:p>
            <a:pPr algn="ctr"/>
            <a:r>
              <a:rPr lang="en-US" b="1" dirty="0" smtClean="0"/>
              <a:t>3</a:t>
            </a:r>
            <a:endParaRPr lang="en-US" b="1" dirty="0"/>
          </a:p>
        </p:txBody>
      </p:sp>
      <p:cxnSp>
        <p:nvCxnSpPr>
          <p:cNvPr id="45" name="Straight Arrow Connector 44"/>
          <p:cNvCxnSpPr/>
          <p:nvPr/>
        </p:nvCxnSpPr>
        <p:spPr>
          <a:xfrm>
            <a:off x="4584700" y="3390900"/>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a:off x="4572000" y="4786312"/>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a:off x="6477000" y="4545012"/>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1" name="Shape 50"/>
          <p:cNvCxnSpPr>
            <a:stCxn id="13" idx="6"/>
            <a:endCxn id="38" idx="4"/>
          </p:cNvCxnSpPr>
          <p:nvPr/>
        </p:nvCxnSpPr>
        <p:spPr>
          <a:xfrm>
            <a:off x="5562600" y="4762500"/>
            <a:ext cx="1638300" cy="38100"/>
          </a:xfrm>
          <a:prstGeom prst="curvedConnector4">
            <a:avLst>
              <a:gd name="adj1" fmla="val 19379"/>
              <a:gd name="adj2" fmla="val 70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4" name="Straight Arrow Connector 53"/>
          <p:cNvCxnSpPr>
            <a:stCxn id="9" idx="4"/>
            <a:endCxn id="37" idx="2"/>
          </p:cNvCxnSpPr>
          <p:nvPr/>
        </p:nvCxnSpPr>
        <p:spPr>
          <a:xfrm rot="16200000" flipH="1">
            <a:off x="5175250" y="3778250"/>
            <a:ext cx="876300" cy="635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 name="Rectangle 29"/>
          <p:cNvSpPr/>
          <p:nvPr/>
        </p:nvSpPr>
        <p:spPr>
          <a:xfrm>
            <a:off x="381000" y="3276600"/>
            <a:ext cx="3810000" cy="1200328"/>
          </a:xfrm>
          <a:prstGeom prst="rect">
            <a:avLst/>
          </a:prstGeom>
        </p:spPr>
        <p:txBody>
          <a:bodyPr wrap="square">
            <a:spAutoFit/>
          </a:bodyPr>
          <a:lstStyle/>
          <a:p>
            <a:pPr marL="996696" lvl="2" indent="-228600" fontAlgn="auto">
              <a:spcBef>
                <a:spcPct val="20000"/>
              </a:spcBef>
              <a:spcAft>
                <a:spcPts val="0"/>
              </a:spcAft>
              <a:buClr>
                <a:srgbClr val="E66C7D"/>
              </a:buClr>
              <a:buFont typeface="Arial"/>
              <a:buChar char="▪"/>
            </a:pPr>
            <a:r>
              <a:rPr lang="en-US" sz="2400" dirty="0" err="1" smtClean="0">
                <a:solidFill>
                  <a:prstClr val="black"/>
                </a:solidFill>
                <a:latin typeface="Corbel"/>
              </a:rPr>
              <a:t>Enque</a:t>
            </a:r>
            <a:r>
              <a:rPr lang="en-US" sz="2400" dirty="0" smtClean="0">
                <a:solidFill>
                  <a:prstClr val="black"/>
                </a:solidFill>
                <a:latin typeface="Corbel"/>
              </a:rPr>
              <a:t> candidate ref if </a:t>
            </a:r>
            <a:r>
              <a:rPr lang="en-US" sz="2400" dirty="0" err="1" smtClean="0">
                <a:solidFill>
                  <a:prstClr val="black"/>
                </a:solidFill>
                <a:latin typeface="Corbel"/>
              </a:rPr>
              <a:t>tgt.staleCounter</a:t>
            </a:r>
            <a:r>
              <a:rPr lang="en-US" sz="2400" dirty="0" smtClean="0">
                <a:solidFill>
                  <a:prstClr val="black"/>
                </a:solidFill>
                <a:latin typeface="Corbel"/>
              </a:rPr>
              <a:t> &gt; 2 + </a:t>
            </a:r>
            <a:r>
              <a:rPr lang="en-US" altLang="zh-CN" sz="2400" dirty="0" err="1" smtClean="0">
                <a:solidFill>
                  <a:prstClr val="black"/>
                </a:solidFill>
                <a:latin typeface="Corbel"/>
              </a:rPr>
              <a:t>ref.</a:t>
            </a:r>
            <a:r>
              <a:rPr lang="en-US" sz="2400" dirty="0" err="1" smtClean="0">
                <a:solidFill>
                  <a:prstClr val="black"/>
                </a:solidFill>
                <a:latin typeface="Corbel"/>
              </a:rPr>
              <a:t>maxStaleUse</a:t>
            </a:r>
            <a:endParaRPr lang="en-US" sz="2400" dirty="0" smtClean="0">
              <a:solidFill>
                <a:prstClr val="black"/>
              </a:solidFill>
              <a:latin typeface="Corbel"/>
            </a:endParaRPr>
          </a:p>
        </p:txBody>
      </p:sp>
      <p:sp>
        <p:nvSpPr>
          <p:cNvPr id="35" name="Rectangle 34"/>
          <p:cNvSpPr/>
          <p:nvPr/>
        </p:nvSpPr>
        <p:spPr>
          <a:xfrm>
            <a:off x="381000" y="5257800"/>
            <a:ext cx="3810000" cy="1200328"/>
          </a:xfrm>
          <a:prstGeom prst="rect">
            <a:avLst/>
          </a:prstGeom>
        </p:spPr>
        <p:txBody>
          <a:bodyPr wrap="square">
            <a:spAutoFit/>
          </a:bodyPr>
          <a:lstStyle/>
          <a:p>
            <a:pPr marL="996696" lvl="2" indent="-228600" fontAlgn="auto">
              <a:spcBef>
                <a:spcPct val="20000"/>
              </a:spcBef>
              <a:spcAft>
                <a:spcPts val="0"/>
              </a:spcAft>
              <a:buClr>
                <a:srgbClr val="E66C7D"/>
              </a:buClr>
              <a:buFont typeface="Arial"/>
              <a:buChar char="▪"/>
            </a:pPr>
            <a:r>
              <a:rPr lang="en-US" sz="2400" dirty="0" smtClean="0">
                <a:solidFill>
                  <a:prstClr val="black"/>
                </a:solidFill>
                <a:latin typeface="Corbel"/>
              </a:rPr>
              <a:t>Compute the bytes reachable from each stale candidate</a:t>
            </a:r>
            <a:endParaRPr lang="en-US" sz="2400" dirty="0">
              <a:solidFill>
                <a:prstClr val="black"/>
              </a:solidFill>
              <a:latin typeface="Corbel"/>
            </a:endParaRPr>
          </a:p>
        </p:txBody>
      </p:sp>
      <p:sp>
        <p:nvSpPr>
          <p:cNvPr id="41" name="Rectangle 40"/>
          <p:cNvSpPr/>
          <p:nvPr/>
        </p:nvSpPr>
        <p:spPr>
          <a:xfrm>
            <a:off x="7957710" y="5757148"/>
            <a:ext cx="424290" cy="369332"/>
          </a:xfrm>
          <a:prstGeom prst="rect">
            <a:avLst/>
          </a:prstGeom>
        </p:spPr>
        <p:txBody>
          <a:bodyPr wrap="none">
            <a:spAutoFit/>
          </a:bodyPr>
          <a:lstStyle/>
          <a:p>
            <a:pPr lvl="0" algn="ctr" fontAlgn="auto">
              <a:spcBef>
                <a:spcPts val="0"/>
              </a:spcBef>
              <a:spcAft>
                <a:spcPts val="0"/>
              </a:spcAft>
            </a:pPr>
            <a:r>
              <a:rPr lang="en-US" dirty="0" smtClean="0">
                <a:solidFill>
                  <a:prstClr val="black"/>
                </a:solidFill>
                <a:latin typeface="Corbel"/>
              </a:rPr>
              <a:t>60</a:t>
            </a:r>
            <a:endParaRPr lang="en-US" dirty="0">
              <a:solidFill>
                <a:prstClr val="black"/>
              </a:solidFill>
              <a:latin typeface="Corbel"/>
            </a:endParaRPr>
          </a:p>
        </p:txBody>
      </p:sp>
      <p:sp>
        <p:nvSpPr>
          <p:cNvPr id="42" name="Rectangle 41"/>
          <p:cNvSpPr/>
          <p:nvPr/>
        </p:nvSpPr>
        <p:spPr>
          <a:xfrm>
            <a:off x="7959964" y="5745480"/>
            <a:ext cx="422036" cy="369332"/>
          </a:xfrm>
          <a:prstGeom prst="rect">
            <a:avLst/>
          </a:prstGeom>
        </p:spPr>
        <p:txBody>
          <a:bodyPr wrap="none">
            <a:spAutoFit/>
          </a:bodyPr>
          <a:lstStyle/>
          <a:p>
            <a:pPr lvl="0" algn="ctr" fontAlgn="auto">
              <a:spcBef>
                <a:spcPts val="0"/>
              </a:spcBef>
              <a:spcAft>
                <a:spcPts val="0"/>
              </a:spcAft>
            </a:pPr>
            <a:r>
              <a:rPr lang="en-US" dirty="0" smtClean="0">
                <a:solidFill>
                  <a:prstClr val="black"/>
                </a:solidFill>
                <a:latin typeface="Corbel"/>
              </a:rPr>
              <a:t>80</a:t>
            </a:r>
            <a:endParaRPr lang="en-US" dirty="0">
              <a:solidFill>
                <a:prstClr val="black"/>
              </a:solidFill>
              <a:latin typeface="Corbel"/>
            </a:endParaRPr>
          </a:p>
        </p:txBody>
      </p:sp>
      <p:sp>
        <p:nvSpPr>
          <p:cNvPr id="43" name="Rounded Rectangle 42"/>
          <p:cNvSpPr/>
          <p:nvPr/>
        </p:nvSpPr>
        <p:spPr>
          <a:xfrm>
            <a:off x="4191000" y="5745480"/>
            <a:ext cx="4800600" cy="381000"/>
          </a:xfrm>
          <a:prstGeom prst="roundRect">
            <a:avLst/>
          </a:prstGeom>
          <a:noFill/>
          <a:ln w="38100" cap="rnd" cmpd="sng" algn="ctr">
            <a:solidFill>
              <a:schemeClr val="accent2">
                <a:shade val="95000"/>
                <a:satMod val="105000"/>
              </a:schemeClr>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cxnSp>
        <p:nvCxnSpPr>
          <p:cNvPr id="50" name="Straight Connector 49"/>
          <p:cNvCxnSpPr/>
          <p:nvPr/>
        </p:nvCxnSpPr>
        <p:spPr>
          <a:xfrm>
            <a:off x="1447800" y="4038600"/>
            <a:ext cx="22860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1447800" y="4418012"/>
            <a:ext cx="228600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7" presetClass="emph" presetSubtype="2" fill="hold" nodeType="clickEffect">
                                  <p:stCondLst>
                                    <p:cond delay="0"/>
                                  </p:stCondLst>
                                  <p:childTnLst>
                                    <p:animClr clrSpc="rgb">
                                      <p:cBhvr>
                                        <p:cTn id="10" dur="2000" fill="hold"/>
                                        <p:tgtEl>
                                          <p:spTgt spid="20"/>
                                        </p:tgtEl>
                                        <p:attrNameLst>
                                          <p:attrName>stroke.color</p:attrName>
                                        </p:attrNameLst>
                                      </p:cBhvr>
                                      <p:to>
                                        <a:schemeClr val="accent2"/>
                                      </p:to>
                                    </p:animClr>
                                    <p:set>
                                      <p:cBhvr>
                                        <p:cTn id="11" dur="2000" fill="hold"/>
                                        <p:tgtEl>
                                          <p:spTgt spid="20"/>
                                        </p:tgtEl>
                                        <p:attrNameLst>
                                          <p:attrName>stroke.on</p:attrName>
                                        </p:attrNameLst>
                                      </p:cBhvr>
                                      <p:to>
                                        <p:strVal val="true"/>
                                      </p:to>
                                    </p:set>
                                  </p:childTnLst>
                                </p:cTn>
                              </p:par>
                            </p:childTnLst>
                          </p:cTn>
                        </p:par>
                      </p:childTnLst>
                    </p:cTn>
                  </p:par>
                  <p:par>
                    <p:cTn id="12" fill="hold">
                      <p:stCondLst>
                        <p:cond delay="indefinite"/>
                      </p:stCondLst>
                      <p:childTnLst>
                        <p:par>
                          <p:cTn id="13" fill="hold">
                            <p:stCondLst>
                              <p:cond delay="0"/>
                            </p:stCondLst>
                            <p:childTnLst>
                              <p:par>
                                <p:cTn id="14" presetID="7" presetClass="emph" presetSubtype="2" fill="hold" nodeType="clickEffect">
                                  <p:stCondLst>
                                    <p:cond delay="0"/>
                                  </p:stCondLst>
                                  <p:childTnLst>
                                    <p:animClr clrSpc="rgb">
                                      <p:cBhvr>
                                        <p:cTn id="15" dur="2000" fill="hold"/>
                                        <p:tgtEl>
                                          <p:spTgt spid="27"/>
                                        </p:tgtEl>
                                        <p:attrNameLst>
                                          <p:attrName>stroke.color</p:attrName>
                                        </p:attrNameLst>
                                      </p:cBhvr>
                                      <p:to>
                                        <a:schemeClr val="accent2"/>
                                      </p:to>
                                    </p:animClr>
                                    <p:set>
                                      <p:cBhvr>
                                        <p:cTn id="16" dur="2000" fill="hold"/>
                                        <p:tgtEl>
                                          <p:spTgt spid="27"/>
                                        </p:tgtEl>
                                        <p:attrNameLst>
                                          <p:attrName>stroke.on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7" presetClass="emph" presetSubtype="2" fill="hold" nodeType="clickEffect">
                                  <p:stCondLst>
                                    <p:cond delay="0"/>
                                  </p:stCondLst>
                                  <p:childTnLst>
                                    <p:animClr clrSpc="rgb">
                                      <p:cBhvr>
                                        <p:cTn id="20" dur="2000" fill="hold"/>
                                        <p:tgtEl>
                                          <p:spTgt spid="49"/>
                                        </p:tgtEl>
                                        <p:attrNameLst>
                                          <p:attrName>stroke.color</p:attrName>
                                        </p:attrNameLst>
                                      </p:cBhvr>
                                      <p:to>
                                        <a:schemeClr val="accent2"/>
                                      </p:to>
                                    </p:animClr>
                                    <p:set>
                                      <p:cBhvr>
                                        <p:cTn id="21" dur="2000" fill="hold"/>
                                        <p:tgtEl>
                                          <p:spTgt spid="49"/>
                                        </p:tgtEl>
                                        <p:attrNameLst>
                                          <p:attrName>stroke.on</p:attrName>
                                        </p:attrNameLst>
                                      </p:cBhvr>
                                      <p:to>
                                        <p:strVal val="tru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mph" presetSubtype="2" fill="hold" nodeType="clickEffect">
                                  <p:stCondLst>
                                    <p:cond delay="0"/>
                                  </p:stCondLst>
                                  <p:childTnLst>
                                    <p:animClr clrSpc="rgb">
                                      <p:cBhvr>
                                        <p:cTn id="29" dur="2000" fill="hold"/>
                                        <p:tgtEl>
                                          <p:spTgt spid="11"/>
                                        </p:tgtEl>
                                        <p:attrNameLst>
                                          <p:attrName>fillcolor</p:attrName>
                                        </p:attrNameLst>
                                      </p:cBhvr>
                                      <p:to>
                                        <a:schemeClr val="accent2"/>
                                      </p:to>
                                    </p:animClr>
                                    <p:set>
                                      <p:cBhvr>
                                        <p:cTn id="30" dur="2000" fill="hold"/>
                                        <p:tgtEl>
                                          <p:spTgt spid="11"/>
                                        </p:tgtEl>
                                        <p:attrNameLst>
                                          <p:attrName>fill.type</p:attrName>
                                        </p:attrNameLst>
                                      </p:cBhvr>
                                      <p:to>
                                        <p:strVal val="solid"/>
                                      </p:to>
                                    </p:set>
                                    <p:set>
                                      <p:cBhvr>
                                        <p:cTn id="31" dur="2000" fill="hold"/>
                                        <p:tgtEl>
                                          <p:spTgt spid="11"/>
                                        </p:tgtEl>
                                        <p:attrNameLst>
                                          <p:attrName>fill.on</p:attrName>
                                        </p:attrNameLst>
                                      </p:cBhvr>
                                      <p:to>
                                        <p:strVal val="true"/>
                                      </p:to>
                                    </p:set>
                                  </p:childTnLst>
                                </p:cTn>
                              </p:par>
                              <p:par>
                                <p:cTn id="32" presetID="7" presetClass="emph" presetSubtype="2" fill="hold" nodeType="withEffect">
                                  <p:stCondLst>
                                    <p:cond delay="0"/>
                                  </p:stCondLst>
                                  <p:childTnLst>
                                    <p:animClr clrSpc="rgb">
                                      <p:cBhvr>
                                        <p:cTn id="33" dur="2000" fill="hold"/>
                                        <p:tgtEl>
                                          <p:spTgt spid="32"/>
                                        </p:tgtEl>
                                        <p:attrNameLst>
                                          <p:attrName>stroke.color</p:attrName>
                                        </p:attrNameLst>
                                      </p:cBhvr>
                                      <p:to>
                                        <a:schemeClr val="accent2"/>
                                      </p:to>
                                    </p:animClr>
                                    <p:set>
                                      <p:cBhvr>
                                        <p:cTn id="34" dur="2000" fill="hold"/>
                                        <p:tgtEl>
                                          <p:spTgt spid="32"/>
                                        </p:tgtEl>
                                        <p:attrNameLst>
                                          <p:attrName>stroke.on</p:attrName>
                                        </p:attrNameLst>
                                      </p:cBhvr>
                                      <p:to>
                                        <p:strVal val="true"/>
                                      </p:to>
                                    </p:set>
                                  </p:childTnLst>
                                </p:cTn>
                              </p:par>
                              <p:par>
                                <p:cTn id="35" presetID="1" presetClass="emph" presetSubtype="2" fill="hold" nodeType="withEffect">
                                  <p:stCondLst>
                                    <p:cond delay="0"/>
                                  </p:stCondLst>
                                  <p:childTnLst>
                                    <p:animClr clrSpc="rgb">
                                      <p:cBhvr>
                                        <p:cTn id="36" dur="2000" fill="hold"/>
                                        <p:tgtEl>
                                          <p:spTgt spid="31"/>
                                        </p:tgtEl>
                                        <p:attrNameLst>
                                          <p:attrName>fillcolor</p:attrName>
                                        </p:attrNameLst>
                                      </p:cBhvr>
                                      <p:to>
                                        <a:schemeClr val="accent2"/>
                                      </p:to>
                                    </p:animClr>
                                    <p:set>
                                      <p:cBhvr>
                                        <p:cTn id="37" dur="2000" fill="hold"/>
                                        <p:tgtEl>
                                          <p:spTgt spid="31"/>
                                        </p:tgtEl>
                                        <p:attrNameLst>
                                          <p:attrName>fill.type</p:attrName>
                                        </p:attrNameLst>
                                      </p:cBhvr>
                                      <p:to>
                                        <p:strVal val="solid"/>
                                      </p:to>
                                    </p:set>
                                    <p:set>
                                      <p:cBhvr>
                                        <p:cTn id="38" dur="2000" fill="hold"/>
                                        <p:tgtEl>
                                          <p:spTgt spid="31"/>
                                        </p:tgtEl>
                                        <p:attrNameLst>
                                          <p:attrName>fill.on</p:attrName>
                                        </p:attrNameLst>
                                      </p:cBhvr>
                                      <p:to>
                                        <p:strVal val="true"/>
                                      </p:to>
                                    </p:set>
                                  </p:childTnLst>
                                </p:cTn>
                              </p:par>
                              <p:par>
                                <p:cTn id="39" presetID="7" presetClass="emph" presetSubtype="2" fill="hold" nodeType="withEffect">
                                  <p:stCondLst>
                                    <p:cond delay="0"/>
                                  </p:stCondLst>
                                  <p:childTnLst>
                                    <p:animClr clrSpc="rgb">
                                      <p:cBhvr>
                                        <p:cTn id="40" dur="2000" fill="hold"/>
                                        <p:tgtEl>
                                          <p:spTgt spid="34"/>
                                        </p:tgtEl>
                                        <p:attrNameLst>
                                          <p:attrName>stroke.color</p:attrName>
                                        </p:attrNameLst>
                                      </p:cBhvr>
                                      <p:to>
                                        <a:schemeClr val="accent2"/>
                                      </p:to>
                                    </p:animClr>
                                    <p:set>
                                      <p:cBhvr>
                                        <p:cTn id="41" dur="2000" fill="hold"/>
                                        <p:tgtEl>
                                          <p:spTgt spid="34"/>
                                        </p:tgtEl>
                                        <p:attrNameLst>
                                          <p:attrName>stroke.on</p:attrName>
                                        </p:attrNameLst>
                                      </p:cBhvr>
                                      <p:to>
                                        <p:strVal val="true"/>
                                      </p:to>
                                    </p:set>
                                  </p:childTnLst>
                                </p:cTn>
                              </p:par>
                              <p:par>
                                <p:cTn id="42" presetID="1" presetClass="emph" presetSubtype="2" fill="hold" nodeType="withEffect">
                                  <p:stCondLst>
                                    <p:cond delay="0"/>
                                  </p:stCondLst>
                                  <p:childTnLst>
                                    <p:animClr clrSpc="rgb">
                                      <p:cBhvr>
                                        <p:cTn id="43" dur="2000" fill="hold"/>
                                        <p:tgtEl>
                                          <p:spTgt spid="33"/>
                                        </p:tgtEl>
                                        <p:attrNameLst>
                                          <p:attrName>fillcolor</p:attrName>
                                        </p:attrNameLst>
                                      </p:cBhvr>
                                      <p:to>
                                        <a:schemeClr val="accent2"/>
                                      </p:to>
                                    </p:animClr>
                                    <p:set>
                                      <p:cBhvr>
                                        <p:cTn id="44" dur="2000" fill="hold"/>
                                        <p:tgtEl>
                                          <p:spTgt spid="33"/>
                                        </p:tgtEl>
                                        <p:attrNameLst>
                                          <p:attrName>fill.type</p:attrName>
                                        </p:attrNameLst>
                                      </p:cBhvr>
                                      <p:to>
                                        <p:strVal val="solid"/>
                                      </p:to>
                                    </p:set>
                                    <p:set>
                                      <p:cBhvr>
                                        <p:cTn id="45" dur="2000" fill="hold"/>
                                        <p:tgtEl>
                                          <p:spTgt spid="33"/>
                                        </p:tgtEl>
                                        <p:attrNameLst>
                                          <p:attrName>fill.on</p:attrName>
                                        </p:attrNameLst>
                                      </p:cBhvr>
                                      <p:to>
                                        <p:strVal val="true"/>
                                      </p:to>
                                    </p:set>
                                  </p:childTnLst>
                                </p:cTn>
                              </p:par>
                            </p:childTnLst>
                          </p:cTn>
                        </p:par>
                        <p:par>
                          <p:cTn id="46" fill="hold">
                            <p:stCondLst>
                              <p:cond delay="2000"/>
                            </p:stCondLst>
                            <p:childTnLst>
                              <p:par>
                                <p:cTn id="47" presetID="1" presetClass="entr" presetSubtype="0" fill="hold" grpId="0" nodeType="after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mph" presetSubtype="2" fill="hold" nodeType="clickEffect">
                                  <p:stCondLst>
                                    <p:cond delay="0"/>
                                  </p:stCondLst>
                                  <p:childTnLst>
                                    <p:animClr clrSpc="rgb">
                                      <p:cBhvr>
                                        <p:cTn id="52" dur="2000" fill="hold"/>
                                        <p:tgtEl>
                                          <p:spTgt spid="15"/>
                                        </p:tgtEl>
                                        <p:attrNameLst>
                                          <p:attrName>fillcolor</p:attrName>
                                        </p:attrNameLst>
                                      </p:cBhvr>
                                      <p:to>
                                        <a:schemeClr val="accent2"/>
                                      </p:to>
                                    </p:animClr>
                                    <p:set>
                                      <p:cBhvr>
                                        <p:cTn id="53" dur="2000" fill="hold"/>
                                        <p:tgtEl>
                                          <p:spTgt spid="15"/>
                                        </p:tgtEl>
                                        <p:attrNameLst>
                                          <p:attrName>fill.type</p:attrName>
                                        </p:attrNameLst>
                                      </p:cBhvr>
                                      <p:to>
                                        <p:strVal val="solid"/>
                                      </p:to>
                                    </p:set>
                                    <p:set>
                                      <p:cBhvr>
                                        <p:cTn id="54" dur="2000" fill="hold"/>
                                        <p:tgtEl>
                                          <p:spTgt spid="15"/>
                                        </p:tgtEl>
                                        <p:attrNameLst>
                                          <p:attrName>fill.on</p:attrName>
                                        </p:attrNameLst>
                                      </p:cBhvr>
                                      <p:to>
                                        <p:strVal val="tru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2"/>
                                        </p:tgtEl>
                                        <p:attrNameLst>
                                          <p:attrName>style.visibility</p:attrName>
                                        </p:attrNameLst>
                                      </p:cBhvr>
                                      <p:to>
                                        <p:strVal val="visible"/>
                                      </p:to>
                                    </p:set>
                                  </p:childTnLst>
                                </p:cTn>
                              </p:par>
                              <p:par>
                                <p:cTn id="59" presetID="1" presetClass="exit" presetSubtype="0" fill="hold" grpId="1" nodeType="withEffect">
                                  <p:stCondLst>
                                    <p:cond delay="0"/>
                                  </p:stCondLst>
                                  <p:childTnLst>
                                    <p:set>
                                      <p:cBhvr>
                                        <p:cTn id="60" dur="1" fill="hold">
                                          <p:stCondLst>
                                            <p:cond delay="0"/>
                                          </p:stCondLst>
                                        </p:cTn>
                                        <p:tgtEl>
                                          <p:spTgt spid="41"/>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53"/>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5" grpId="0"/>
      <p:bldP spid="41" grpId="0"/>
      <p:bldP spid="41" grpId="1"/>
      <p:bldP spid="42" grpId="0"/>
      <p:bldP spid="43" grpId="0" animBg="1"/>
    </p:bld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PRUNE State</a:t>
            </a:r>
            <a:endParaRPr lang="en-US" dirty="0"/>
          </a:p>
        </p:txBody>
      </p:sp>
      <p:sp>
        <p:nvSpPr>
          <p:cNvPr id="3" name="Content Placeholder 2"/>
          <p:cNvSpPr>
            <a:spLocks noGrp="1"/>
          </p:cNvSpPr>
          <p:nvPr>
            <p:ph idx="1"/>
          </p:nvPr>
        </p:nvSpPr>
        <p:spPr>
          <a:xfrm>
            <a:off x="457200" y="1775191"/>
            <a:ext cx="3581400" cy="4625609"/>
          </a:xfrm>
        </p:spPr>
        <p:txBody>
          <a:bodyPr/>
          <a:lstStyle/>
          <a:p>
            <a:r>
              <a:rPr lang="en-US" dirty="0" smtClean="0"/>
              <a:t>In-use transitive closure</a:t>
            </a:r>
          </a:p>
          <a:p>
            <a:pPr lvl="1"/>
            <a:r>
              <a:rPr lang="en-US" dirty="0" smtClean="0"/>
              <a:t>Collector poisons each reference</a:t>
            </a:r>
          </a:p>
          <a:p>
            <a:endParaRPr lang="en-US" dirty="0"/>
          </a:p>
        </p:txBody>
      </p:sp>
      <p:sp>
        <p:nvSpPr>
          <p:cNvPr id="4" name="Slide Number Placeholder 3"/>
          <p:cNvSpPr>
            <a:spLocks noGrp="1"/>
          </p:cNvSpPr>
          <p:nvPr>
            <p:ph type="sldNum" sz="quarter" idx="12"/>
          </p:nvPr>
        </p:nvSpPr>
        <p:spPr/>
        <p:txBody>
          <a:bodyPr/>
          <a:lstStyle/>
          <a:p>
            <a:pPr>
              <a:defRPr/>
            </a:pPr>
            <a:fld id="{191CB6E5-513B-F047-956A-119061D884ED}" type="slidenum">
              <a:rPr lang="en-US" smtClean="0"/>
              <a:pPr>
                <a:defRPr/>
              </a:pPr>
              <a:t>25</a:t>
            </a:fld>
            <a:endParaRPr lang="en-US"/>
          </a:p>
        </p:txBody>
      </p:sp>
      <p:sp>
        <p:nvSpPr>
          <p:cNvPr id="29" name="Rectangle 28"/>
          <p:cNvSpPr/>
          <p:nvPr/>
        </p:nvSpPr>
        <p:spPr>
          <a:xfrm>
            <a:off x="4343400" y="2895600"/>
            <a:ext cx="381000" cy="2209800"/>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30" name="Rectangle 29"/>
          <p:cNvSpPr/>
          <p:nvPr/>
        </p:nvSpPr>
        <p:spPr>
          <a:xfrm>
            <a:off x="4876800" y="2565400"/>
            <a:ext cx="3657600" cy="2616200"/>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31" name="Oval 30"/>
          <p:cNvSpPr/>
          <p:nvPr/>
        </p:nvSpPr>
        <p:spPr>
          <a:xfrm>
            <a:off x="5029200" y="31242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a</a:t>
            </a:r>
            <a:r>
              <a:rPr lang="en-US" b="1" baseline="-25000" dirty="0" smtClean="0"/>
              <a:t>1</a:t>
            </a:r>
          </a:p>
          <a:p>
            <a:pPr algn="ctr"/>
            <a:r>
              <a:rPr lang="en-US" b="1" dirty="0" smtClean="0"/>
              <a:t>0</a:t>
            </a:r>
            <a:endParaRPr lang="en-US" b="1" dirty="0"/>
          </a:p>
        </p:txBody>
      </p:sp>
      <p:sp>
        <p:nvSpPr>
          <p:cNvPr id="32" name="Oval 31"/>
          <p:cNvSpPr/>
          <p:nvPr/>
        </p:nvSpPr>
        <p:spPr>
          <a:xfrm>
            <a:off x="5867400" y="26670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b</a:t>
            </a:r>
            <a:r>
              <a:rPr lang="en-US" b="1" baseline="-25000" dirty="0" smtClean="0"/>
              <a:t>1</a:t>
            </a:r>
          </a:p>
          <a:p>
            <a:pPr algn="ctr"/>
            <a:r>
              <a:rPr lang="en-US" b="1" dirty="0" smtClean="0"/>
              <a:t>0</a:t>
            </a:r>
            <a:endParaRPr lang="en-US" b="1" dirty="0"/>
          </a:p>
        </p:txBody>
      </p:sp>
      <p:sp>
        <p:nvSpPr>
          <p:cNvPr id="33" name="Oval 32"/>
          <p:cNvSpPr/>
          <p:nvPr/>
        </p:nvSpPr>
        <p:spPr>
          <a:xfrm>
            <a:off x="6858000" y="26670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c</a:t>
            </a:r>
            <a:r>
              <a:rPr lang="en-US" b="1" baseline="-25000" dirty="0" smtClean="0"/>
              <a:t>1</a:t>
            </a:r>
          </a:p>
          <a:p>
            <a:pPr algn="ctr"/>
            <a:r>
              <a:rPr lang="en-US" b="1" dirty="0" smtClean="0"/>
              <a:t>3</a:t>
            </a:r>
            <a:endParaRPr lang="en-US" b="1" dirty="0"/>
          </a:p>
        </p:txBody>
      </p:sp>
      <p:sp>
        <p:nvSpPr>
          <p:cNvPr id="34" name="TextBox 33"/>
          <p:cNvSpPr txBox="1"/>
          <p:nvPr/>
        </p:nvSpPr>
        <p:spPr>
          <a:xfrm>
            <a:off x="4216400" y="2514600"/>
            <a:ext cx="697840" cy="369332"/>
          </a:xfrm>
          <a:prstGeom prst="rect">
            <a:avLst/>
          </a:prstGeom>
          <a:noFill/>
        </p:spPr>
        <p:txBody>
          <a:bodyPr wrap="none" rtlCol="0">
            <a:spAutoFit/>
          </a:bodyPr>
          <a:lstStyle/>
          <a:p>
            <a:r>
              <a:rPr lang="en-US" dirty="0" smtClean="0"/>
              <a:t>roots</a:t>
            </a:r>
            <a:endParaRPr lang="en-US" dirty="0"/>
          </a:p>
        </p:txBody>
      </p:sp>
      <p:sp>
        <p:nvSpPr>
          <p:cNvPr id="35" name="Oval 34"/>
          <p:cNvSpPr/>
          <p:nvPr/>
        </p:nvSpPr>
        <p:spPr>
          <a:xfrm>
            <a:off x="5029200" y="44958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e</a:t>
            </a:r>
            <a:r>
              <a:rPr lang="en-US" b="1" baseline="-25000" dirty="0" smtClean="0"/>
              <a:t>1</a:t>
            </a:r>
          </a:p>
          <a:p>
            <a:pPr algn="ctr"/>
            <a:r>
              <a:rPr lang="en-US" b="1" dirty="0" smtClean="0"/>
              <a:t>0</a:t>
            </a:r>
            <a:endParaRPr lang="en-US" b="1" dirty="0"/>
          </a:p>
        </p:txBody>
      </p:sp>
      <p:sp>
        <p:nvSpPr>
          <p:cNvPr id="36" name="Oval 35"/>
          <p:cNvSpPr/>
          <p:nvPr/>
        </p:nvSpPr>
        <p:spPr>
          <a:xfrm>
            <a:off x="5867400" y="35052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b</a:t>
            </a:r>
            <a:r>
              <a:rPr lang="en-US" b="1" baseline="-25000" dirty="0" smtClean="0"/>
              <a:t>2</a:t>
            </a:r>
          </a:p>
          <a:p>
            <a:pPr algn="ctr"/>
            <a:r>
              <a:rPr lang="en-US" b="1" dirty="0" smtClean="0"/>
              <a:t>0</a:t>
            </a:r>
            <a:endParaRPr lang="en-US" b="1" dirty="0"/>
          </a:p>
        </p:txBody>
      </p:sp>
      <p:sp>
        <p:nvSpPr>
          <p:cNvPr id="37" name="Oval 36"/>
          <p:cNvSpPr/>
          <p:nvPr/>
        </p:nvSpPr>
        <p:spPr>
          <a:xfrm>
            <a:off x="6858000" y="35052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c</a:t>
            </a:r>
            <a:r>
              <a:rPr lang="en-US" b="1" baseline="-25000" dirty="0" smtClean="0"/>
              <a:t>2</a:t>
            </a:r>
          </a:p>
          <a:p>
            <a:pPr algn="ctr"/>
            <a:r>
              <a:rPr lang="en-US" b="1" dirty="0" smtClean="0"/>
              <a:t>3</a:t>
            </a:r>
            <a:endParaRPr lang="en-US" b="1" dirty="0"/>
          </a:p>
        </p:txBody>
      </p:sp>
      <p:cxnSp>
        <p:nvCxnSpPr>
          <p:cNvPr id="38" name="Straight Arrow Connector 37"/>
          <p:cNvCxnSpPr>
            <a:stCxn id="31" idx="7"/>
            <a:endCxn id="32" idx="2"/>
          </p:cNvCxnSpPr>
          <p:nvPr/>
        </p:nvCxnSpPr>
        <p:spPr>
          <a:xfrm rot="5400000" flipH="1" flipV="1">
            <a:off x="5541635" y="2876551"/>
            <a:ext cx="268615" cy="38291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32" idx="6"/>
            <a:endCxn id="33" idx="2"/>
          </p:cNvCxnSpPr>
          <p:nvPr/>
        </p:nvCxnSpPr>
        <p:spPr>
          <a:xfrm>
            <a:off x="6400800" y="2933700"/>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a:stCxn id="31" idx="5"/>
            <a:endCxn id="36" idx="2"/>
          </p:cNvCxnSpPr>
          <p:nvPr/>
        </p:nvCxnSpPr>
        <p:spPr>
          <a:xfrm rot="16200000" flipH="1">
            <a:off x="5579735" y="3484234"/>
            <a:ext cx="192415" cy="38291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36" idx="6"/>
            <a:endCxn id="37" idx="2"/>
          </p:cNvCxnSpPr>
          <p:nvPr/>
        </p:nvCxnSpPr>
        <p:spPr>
          <a:xfrm>
            <a:off x="6400800" y="3771900"/>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2" name="Oval 41"/>
          <p:cNvSpPr/>
          <p:nvPr/>
        </p:nvSpPr>
        <p:spPr>
          <a:xfrm>
            <a:off x="7848600" y="26670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d</a:t>
            </a:r>
            <a:r>
              <a:rPr lang="en-US" b="1" baseline="-25000" dirty="0" smtClean="0"/>
              <a:t>1</a:t>
            </a:r>
          </a:p>
          <a:p>
            <a:pPr algn="ctr"/>
            <a:r>
              <a:rPr lang="en-US" b="1" dirty="0" smtClean="0"/>
              <a:t>3</a:t>
            </a:r>
            <a:endParaRPr lang="en-US" b="1" dirty="0"/>
          </a:p>
        </p:txBody>
      </p:sp>
      <p:cxnSp>
        <p:nvCxnSpPr>
          <p:cNvPr id="43" name="Straight Arrow Connector 42"/>
          <p:cNvCxnSpPr>
            <a:endCxn id="42" idx="2"/>
          </p:cNvCxnSpPr>
          <p:nvPr/>
        </p:nvCxnSpPr>
        <p:spPr>
          <a:xfrm>
            <a:off x="7391400" y="2933700"/>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Oval 43"/>
          <p:cNvSpPr/>
          <p:nvPr/>
        </p:nvSpPr>
        <p:spPr>
          <a:xfrm>
            <a:off x="7848600" y="33401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d</a:t>
            </a:r>
            <a:r>
              <a:rPr lang="en-US" b="1" baseline="-25000" dirty="0" smtClean="0"/>
              <a:t>2</a:t>
            </a:r>
          </a:p>
          <a:p>
            <a:pPr algn="ctr"/>
            <a:r>
              <a:rPr lang="en-US" b="1" dirty="0" smtClean="0"/>
              <a:t>3</a:t>
            </a:r>
            <a:endParaRPr lang="en-US" b="1" dirty="0"/>
          </a:p>
        </p:txBody>
      </p:sp>
      <p:cxnSp>
        <p:nvCxnSpPr>
          <p:cNvPr id="45" name="Straight Arrow Connector 44"/>
          <p:cNvCxnSpPr>
            <a:stCxn id="33" idx="5"/>
            <a:endCxn id="44" idx="2"/>
          </p:cNvCxnSpPr>
          <p:nvPr/>
        </p:nvCxnSpPr>
        <p:spPr>
          <a:xfrm rot="16200000" flipH="1">
            <a:off x="7338685" y="3096884"/>
            <a:ext cx="484515" cy="53531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6" name="Oval 45"/>
          <p:cNvSpPr/>
          <p:nvPr/>
        </p:nvSpPr>
        <p:spPr>
          <a:xfrm>
            <a:off x="5930900" y="42672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b</a:t>
            </a:r>
            <a:r>
              <a:rPr lang="en-US" b="1" baseline="-25000" dirty="0" smtClean="0"/>
              <a:t>3</a:t>
            </a:r>
          </a:p>
          <a:p>
            <a:pPr algn="ctr"/>
            <a:r>
              <a:rPr lang="en-US" b="1" dirty="0" smtClean="0"/>
              <a:t>0</a:t>
            </a:r>
            <a:endParaRPr lang="en-US" b="1" dirty="0"/>
          </a:p>
        </p:txBody>
      </p:sp>
      <p:sp>
        <p:nvSpPr>
          <p:cNvPr id="47" name="Oval 46"/>
          <p:cNvSpPr/>
          <p:nvPr/>
        </p:nvSpPr>
        <p:spPr>
          <a:xfrm>
            <a:off x="6934200" y="42672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c</a:t>
            </a:r>
            <a:r>
              <a:rPr lang="en-US" b="1" baseline="-25000" dirty="0" smtClean="0"/>
              <a:t>3</a:t>
            </a:r>
          </a:p>
          <a:p>
            <a:pPr algn="ctr"/>
            <a:r>
              <a:rPr lang="en-US" b="1" dirty="0" smtClean="0"/>
              <a:t>3</a:t>
            </a:r>
            <a:endParaRPr lang="en-US" b="1" dirty="0"/>
          </a:p>
        </p:txBody>
      </p:sp>
      <p:cxnSp>
        <p:nvCxnSpPr>
          <p:cNvPr id="48" name="Straight Arrow Connector 47"/>
          <p:cNvCxnSpPr/>
          <p:nvPr/>
        </p:nvCxnSpPr>
        <p:spPr>
          <a:xfrm>
            <a:off x="4584700" y="3390900"/>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a:off x="4572000" y="4786312"/>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a:off x="6477000" y="4545012"/>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1" name="Shape 50"/>
          <p:cNvCxnSpPr>
            <a:stCxn id="35" idx="6"/>
            <a:endCxn id="47" idx="4"/>
          </p:cNvCxnSpPr>
          <p:nvPr/>
        </p:nvCxnSpPr>
        <p:spPr>
          <a:xfrm>
            <a:off x="5562600" y="4762500"/>
            <a:ext cx="1638300" cy="38100"/>
          </a:xfrm>
          <a:prstGeom prst="curvedConnector4">
            <a:avLst>
              <a:gd name="adj1" fmla="val 19379"/>
              <a:gd name="adj2" fmla="val 70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a:stCxn id="31" idx="4"/>
            <a:endCxn id="46" idx="2"/>
          </p:cNvCxnSpPr>
          <p:nvPr/>
        </p:nvCxnSpPr>
        <p:spPr>
          <a:xfrm rot="16200000" flipH="1">
            <a:off x="5175250" y="3778250"/>
            <a:ext cx="876300" cy="635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aphicFrame>
        <p:nvGraphicFramePr>
          <p:cNvPr id="53" name="Table 52"/>
          <p:cNvGraphicFramePr>
            <a:graphicFrameLocks noGrp="1"/>
          </p:cNvGraphicFramePr>
          <p:nvPr/>
        </p:nvGraphicFramePr>
        <p:xfrm>
          <a:off x="4191000" y="5364480"/>
          <a:ext cx="4800600" cy="1112520"/>
        </p:xfrm>
        <a:graphic>
          <a:graphicData uri="http://schemas.openxmlformats.org/drawingml/2006/table">
            <a:tbl>
              <a:tblPr firstRow="1" bandRow="1">
                <a:tableStyleId>{5C22544A-7EE6-4342-B048-85BDC9FD1C3A}</a:tableStyleId>
              </a:tblPr>
              <a:tblGrid>
                <a:gridCol w="1676400"/>
                <a:gridCol w="1447800"/>
                <a:gridCol w="1676400"/>
              </a:tblGrid>
              <a:tr h="370840">
                <a:tc>
                  <a:txBody>
                    <a:bodyPr/>
                    <a:lstStyle/>
                    <a:p>
                      <a:pPr algn="ctr"/>
                      <a:r>
                        <a:rPr lang="en-US" b="0" i="0" dirty="0" err="1" smtClean="0"/>
                        <a:t>src</a:t>
                      </a:r>
                      <a:r>
                        <a:rPr lang="en-US" b="0" i="0" baseline="-25000" dirty="0" err="1" smtClean="0"/>
                        <a:t>clas</a:t>
                      </a:r>
                      <a:r>
                        <a:rPr kumimoji="0" lang="en-US" b="0" i="0" kern="1200" baseline="-25000" dirty="0" err="1" smtClean="0">
                          <a:solidFill>
                            <a:schemeClr val="lt1"/>
                          </a:solidFill>
                          <a:latin typeface="+mn-lt"/>
                          <a:ea typeface="+mn-ea"/>
                          <a:cs typeface="+mn-cs"/>
                        </a:rPr>
                        <a:t>s</a:t>
                      </a:r>
                      <a:r>
                        <a:rPr lang="en-US" b="0" i="0" dirty="0" err="1" smtClean="0">
                          <a:sym typeface="Wingdings"/>
                        </a:rPr>
                        <a:t></a:t>
                      </a:r>
                      <a:r>
                        <a:rPr lang="en-US" b="0" i="0" dirty="0" smtClean="0">
                          <a:sym typeface="Wingdings"/>
                        </a:rPr>
                        <a:t> </a:t>
                      </a:r>
                      <a:r>
                        <a:rPr lang="en-US" b="0" i="0" dirty="0" err="1" smtClean="0">
                          <a:sym typeface="Wingdings"/>
                        </a:rPr>
                        <a:t>tgt</a:t>
                      </a:r>
                      <a:r>
                        <a:rPr kumimoji="0" lang="en-US" b="0" i="0" kern="1200" baseline="-25000" dirty="0" err="1" smtClean="0">
                          <a:solidFill>
                            <a:schemeClr val="lt1"/>
                          </a:solidFill>
                          <a:latin typeface="+mn-lt"/>
                          <a:ea typeface="+mn-ea"/>
                          <a:cs typeface="+mn-cs"/>
                          <a:sym typeface="Wingdings"/>
                        </a:rPr>
                        <a:t>class</a:t>
                      </a:r>
                      <a:endParaRPr kumimoji="0" lang="en-US" b="0" i="0" kern="1200" baseline="-25000" dirty="0" smtClean="0">
                        <a:solidFill>
                          <a:schemeClr val="lt1"/>
                        </a:solidFill>
                        <a:latin typeface="+mn-lt"/>
                        <a:ea typeface="+mn-ea"/>
                        <a:cs typeface="+mn-cs"/>
                      </a:endParaRPr>
                    </a:p>
                  </a:txBody>
                  <a:tcPr/>
                </a:tc>
                <a:tc>
                  <a:txBody>
                    <a:bodyPr/>
                    <a:lstStyle/>
                    <a:p>
                      <a:pPr algn="ctr"/>
                      <a:r>
                        <a:rPr lang="en-US" b="0" i="0" dirty="0" err="1" smtClean="0"/>
                        <a:t>maxStaleUse</a:t>
                      </a:r>
                      <a:endParaRPr lang="en-US" b="0" i="0" dirty="0"/>
                    </a:p>
                  </a:txBody>
                  <a:tcPr/>
                </a:tc>
                <a:tc>
                  <a:txBody>
                    <a:bodyPr/>
                    <a:lstStyle/>
                    <a:p>
                      <a:pPr algn="ctr"/>
                      <a:r>
                        <a:rPr lang="en-US" b="0" i="0" dirty="0" err="1" smtClean="0"/>
                        <a:t>bytesUsed</a:t>
                      </a:r>
                      <a:endParaRPr lang="en-US" b="0" i="0" dirty="0"/>
                    </a:p>
                  </a:txBody>
                  <a:tcPr/>
                </a:tc>
              </a:tr>
              <a:tr h="370840">
                <a:tc>
                  <a:txBody>
                    <a:bodyPr/>
                    <a:lstStyle/>
                    <a:p>
                      <a:pPr algn="ctr"/>
                      <a:r>
                        <a:rPr lang="en-US" b="0" i="0" dirty="0" smtClean="0"/>
                        <a:t>B </a:t>
                      </a:r>
                      <a:r>
                        <a:rPr lang="en-US" b="0" i="0" dirty="0" err="1" smtClean="0">
                          <a:sym typeface="Wingdings"/>
                        </a:rPr>
                        <a:t></a:t>
                      </a:r>
                      <a:r>
                        <a:rPr lang="en-US" b="0" i="0" dirty="0" smtClean="0">
                          <a:sym typeface="Wingdings"/>
                        </a:rPr>
                        <a:t> C</a:t>
                      </a:r>
                      <a:endParaRPr lang="en-US" b="0" i="0" dirty="0"/>
                    </a:p>
                  </a:txBody>
                  <a:tcPr/>
                </a:tc>
                <a:tc>
                  <a:txBody>
                    <a:bodyPr/>
                    <a:lstStyle/>
                    <a:p>
                      <a:pPr algn="ctr"/>
                      <a:r>
                        <a:rPr lang="en-US" b="0" i="0" dirty="0" smtClean="0"/>
                        <a:t>0</a:t>
                      </a:r>
                      <a:endParaRPr lang="en-US" b="0" i="0" dirty="0"/>
                    </a:p>
                  </a:txBody>
                  <a:tcPr/>
                </a:tc>
                <a:tc>
                  <a:txBody>
                    <a:bodyPr/>
                    <a:lstStyle/>
                    <a:p>
                      <a:pPr algn="ctr"/>
                      <a:r>
                        <a:rPr lang="en-US" b="0" i="0" dirty="0" smtClean="0"/>
                        <a:t>80</a:t>
                      </a:r>
                      <a:endParaRPr lang="en-US" b="0" i="0" dirty="0"/>
                    </a:p>
                  </a:txBody>
                  <a:tcPr/>
                </a:tc>
              </a:tr>
              <a:tr h="370840">
                <a:tc>
                  <a:txBody>
                    <a:bodyPr/>
                    <a:lstStyle/>
                    <a:p>
                      <a:pPr algn="ctr"/>
                      <a:r>
                        <a:rPr lang="en-US" b="0" i="0" dirty="0" smtClean="0"/>
                        <a:t>E </a:t>
                      </a:r>
                      <a:r>
                        <a:rPr lang="en-US" b="0" i="0" dirty="0" err="1" smtClean="0">
                          <a:sym typeface="Wingdings"/>
                        </a:rPr>
                        <a:t></a:t>
                      </a:r>
                      <a:r>
                        <a:rPr lang="en-US" b="0" i="0" dirty="0" smtClean="0">
                          <a:sym typeface="Wingdings"/>
                        </a:rPr>
                        <a:t> C</a:t>
                      </a:r>
                      <a:endParaRPr lang="en-US" b="0" i="0" dirty="0"/>
                    </a:p>
                  </a:txBody>
                  <a:tcPr/>
                </a:tc>
                <a:tc>
                  <a:txBody>
                    <a:bodyPr/>
                    <a:lstStyle/>
                    <a:p>
                      <a:pPr algn="ctr"/>
                      <a:r>
                        <a:rPr lang="en-US" b="0" i="0" dirty="0" smtClean="0"/>
                        <a:t>2</a:t>
                      </a:r>
                      <a:endParaRPr lang="en-US" b="0" i="0" dirty="0"/>
                    </a:p>
                  </a:txBody>
                  <a:tcPr/>
                </a:tc>
                <a:tc>
                  <a:txBody>
                    <a:bodyPr/>
                    <a:lstStyle/>
                    <a:p>
                      <a:pPr algn="ctr"/>
                      <a:endParaRPr lang="en-US" b="0" i="0" dirty="0"/>
                    </a:p>
                  </a:txBody>
                  <a:tcPr/>
                </a:tc>
              </a:tr>
            </a:tbl>
          </a:graphicData>
        </a:graphic>
      </p:graphicFrame>
      <p:sp>
        <p:nvSpPr>
          <p:cNvPr id="54" name="Rounded Rectangle 53"/>
          <p:cNvSpPr/>
          <p:nvPr/>
        </p:nvSpPr>
        <p:spPr>
          <a:xfrm>
            <a:off x="4191000" y="5753100"/>
            <a:ext cx="4800600" cy="381000"/>
          </a:xfrm>
          <a:prstGeom prst="roundRect">
            <a:avLst/>
          </a:prstGeom>
          <a:noFill/>
          <a:ln w="38100" cap="rnd" cmpd="sng" algn="ctr">
            <a:solidFill>
              <a:schemeClr val="accent2">
                <a:shade val="95000"/>
                <a:satMod val="105000"/>
              </a:schemeClr>
            </a:solidFill>
            <a:prstDash val="solid"/>
            <a:round/>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12" name="TextBox 111"/>
          <p:cNvSpPr txBox="1"/>
          <p:nvPr/>
        </p:nvSpPr>
        <p:spPr>
          <a:xfrm>
            <a:off x="6502400" y="2654300"/>
            <a:ext cx="466669" cy="646331"/>
          </a:xfrm>
          <a:prstGeom prst="rect">
            <a:avLst/>
          </a:prstGeom>
          <a:noFill/>
        </p:spPr>
        <p:txBody>
          <a:bodyPr wrap="none" rtlCol="0">
            <a:spAutoFit/>
          </a:bodyPr>
          <a:lstStyle/>
          <a:p>
            <a:r>
              <a:rPr lang="en-US" sz="3600" b="1" dirty="0" smtClean="0">
                <a:solidFill>
                  <a:srgbClr val="FF0000"/>
                </a:solidFill>
              </a:rPr>
              <a:t>?</a:t>
            </a:r>
            <a:endParaRPr lang="en-US" sz="3600" b="1" dirty="0">
              <a:solidFill>
                <a:srgbClr val="FF0000"/>
              </a:solidFill>
            </a:endParaRPr>
          </a:p>
        </p:txBody>
      </p:sp>
      <p:sp>
        <p:nvSpPr>
          <p:cNvPr id="113" name="TextBox 112"/>
          <p:cNvSpPr txBox="1"/>
          <p:nvPr/>
        </p:nvSpPr>
        <p:spPr>
          <a:xfrm>
            <a:off x="6492931" y="3493869"/>
            <a:ext cx="466669" cy="646331"/>
          </a:xfrm>
          <a:prstGeom prst="rect">
            <a:avLst/>
          </a:prstGeom>
          <a:noFill/>
        </p:spPr>
        <p:txBody>
          <a:bodyPr wrap="none" rtlCol="0">
            <a:spAutoFit/>
          </a:bodyPr>
          <a:lstStyle/>
          <a:p>
            <a:r>
              <a:rPr lang="en-US" sz="3600" b="1" dirty="0" smtClean="0">
                <a:solidFill>
                  <a:srgbClr val="FF0000"/>
                </a:solidFill>
              </a:rPr>
              <a:t>?</a:t>
            </a:r>
            <a:endParaRPr lang="en-US" sz="3600" b="1" dirty="0">
              <a:solidFill>
                <a:srgbClr val="FF0000"/>
              </a:solidFill>
            </a:endParaRPr>
          </a:p>
        </p:txBody>
      </p:sp>
      <p:sp>
        <p:nvSpPr>
          <p:cNvPr id="114" name="TextBox 113"/>
          <p:cNvSpPr txBox="1"/>
          <p:nvPr/>
        </p:nvSpPr>
        <p:spPr>
          <a:xfrm>
            <a:off x="6553200" y="4306669"/>
            <a:ext cx="466669" cy="646331"/>
          </a:xfrm>
          <a:prstGeom prst="rect">
            <a:avLst/>
          </a:prstGeom>
          <a:noFill/>
        </p:spPr>
        <p:txBody>
          <a:bodyPr wrap="none" rtlCol="0">
            <a:spAutoFit/>
          </a:bodyPr>
          <a:lstStyle/>
          <a:p>
            <a:r>
              <a:rPr lang="en-US" sz="3600" b="1" dirty="0" smtClean="0">
                <a:solidFill>
                  <a:srgbClr val="FF0000"/>
                </a:solidFill>
              </a:rPr>
              <a:t>?</a:t>
            </a:r>
            <a:endParaRPr lang="en-US" sz="36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p:cBhvr>
                                        <p:cTn id="6" dur="500" fill="hold"/>
                                        <p:tgtEl>
                                          <p:spTgt spid="39"/>
                                        </p:tgtEl>
                                        <p:attrNameLst>
                                          <p:attrName>stroke.color</p:attrName>
                                        </p:attrNameLst>
                                      </p:cBhvr>
                                      <p:to>
                                        <a:schemeClr val="accent2"/>
                                      </p:to>
                                    </p:animClr>
                                    <p:set>
                                      <p:cBhvr>
                                        <p:cTn id="7" dur="500" fill="hold"/>
                                        <p:tgtEl>
                                          <p:spTgt spid="39"/>
                                        </p:tgtEl>
                                        <p:attrNameLst>
                                          <p:attrName>stroke.on</p:attrName>
                                        </p:attrNameLst>
                                      </p:cBhvr>
                                      <p:to>
                                        <p:strVal val="true"/>
                                      </p:to>
                                    </p:set>
                                  </p:childTnLst>
                                </p:cTn>
                              </p:par>
                              <p:par>
                                <p:cTn id="8" presetID="7" presetClass="emph" presetSubtype="2" fill="hold" nodeType="withEffect">
                                  <p:stCondLst>
                                    <p:cond delay="0"/>
                                  </p:stCondLst>
                                  <p:childTnLst>
                                    <p:animClr clrSpc="rgb">
                                      <p:cBhvr>
                                        <p:cTn id="9" dur="500" fill="hold"/>
                                        <p:tgtEl>
                                          <p:spTgt spid="41"/>
                                        </p:tgtEl>
                                        <p:attrNameLst>
                                          <p:attrName>stroke.color</p:attrName>
                                        </p:attrNameLst>
                                      </p:cBhvr>
                                      <p:to>
                                        <a:schemeClr val="accent2"/>
                                      </p:to>
                                    </p:animClr>
                                    <p:set>
                                      <p:cBhvr>
                                        <p:cTn id="10" dur="500" fill="hold"/>
                                        <p:tgtEl>
                                          <p:spTgt spid="41"/>
                                        </p:tgtEl>
                                        <p:attrNameLst>
                                          <p:attrName>stroke.on</p:attrName>
                                        </p:attrNameLst>
                                      </p:cBhvr>
                                      <p:to>
                                        <p:strVal val="true"/>
                                      </p:to>
                                    </p:set>
                                  </p:childTnLst>
                                </p:cTn>
                              </p:par>
                              <p:par>
                                <p:cTn id="11" presetID="7" presetClass="emph" presetSubtype="2" fill="hold" nodeType="withEffect">
                                  <p:stCondLst>
                                    <p:cond delay="0"/>
                                  </p:stCondLst>
                                  <p:childTnLst>
                                    <p:animClr clrSpc="rgb">
                                      <p:cBhvr>
                                        <p:cTn id="12" dur="2000" fill="hold"/>
                                        <p:tgtEl>
                                          <p:spTgt spid="50"/>
                                        </p:tgtEl>
                                        <p:attrNameLst>
                                          <p:attrName>stroke.color</p:attrName>
                                        </p:attrNameLst>
                                      </p:cBhvr>
                                      <p:to>
                                        <a:schemeClr val="accent2"/>
                                      </p:to>
                                    </p:animClr>
                                    <p:set>
                                      <p:cBhvr>
                                        <p:cTn id="13" dur="2000" fill="hold"/>
                                        <p:tgtEl>
                                          <p:spTgt spid="50"/>
                                        </p:tgtEl>
                                        <p:attrNameLst>
                                          <p:attrName>stroke.on</p:attrName>
                                        </p:attrNameLst>
                                      </p:cBhvr>
                                      <p:to>
                                        <p:strVal val="true"/>
                                      </p:to>
                                    </p:set>
                                  </p:childTnLst>
                                </p:cTn>
                              </p:par>
                              <p:par>
                                <p:cTn id="14" presetID="1" presetClass="emph" presetSubtype="2" fill="hold" nodeType="withEffect">
                                  <p:stCondLst>
                                    <p:cond delay="0"/>
                                  </p:stCondLst>
                                  <p:childTnLst>
                                    <p:animClr clrSpc="rgb">
                                      <p:cBhvr>
                                        <p:cTn id="15" dur="500" fill="hold"/>
                                        <p:tgtEl>
                                          <p:spTgt spid="33"/>
                                        </p:tgtEl>
                                        <p:attrNameLst>
                                          <p:attrName>fillcolor</p:attrName>
                                        </p:attrNameLst>
                                      </p:cBhvr>
                                      <p:to>
                                        <a:schemeClr val="accent2"/>
                                      </p:to>
                                    </p:animClr>
                                    <p:set>
                                      <p:cBhvr>
                                        <p:cTn id="16" dur="500" fill="hold"/>
                                        <p:tgtEl>
                                          <p:spTgt spid="33"/>
                                        </p:tgtEl>
                                        <p:attrNameLst>
                                          <p:attrName>fill.type</p:attrName>
                                        </p:attrNameLst>
                                      </p:cBhvr>
                                      <p:to>
                                        <p:strVal val="solid"/>
                                      </p:to>
                                    </p:set>
                                    <p:set>
                                      <p:cBhvr>
                                        <p:cTn id="17" dur="500" fill="hold"/>
                                        <p:tgtEl>
                                          <p:spTgt spid="33"/>
                                        </p:tgtEl>
                                        <p:attrNameLst>
                                          <p:attrName>fill.on</p:attrName>
                                        </p:attrNameLst>
                                      </p:cBhvr>
                                      <p:to>
                                        <p:strVal val="true"/>
                                      </p:to>
                                    </p:set>
                                  </p:childTnLst>
                                </p:cTn>
                              </p:par>
                              <p:par>
                                <p:cTn id="18" presetID="1" presetClass="emph" presetSubtype="2" fill="hold" nodeType="withEffect">
                                  <p:stCondLst>
                                    <p:cond delay="0"/>
                                  </p:stCondLst>
                                  <p:childTnLst>
                                    <p:animClr clrSpc="rgb">
                                      <p:cBhvr>
                                        <p:cTn id="19" dur="500" fill="hold"/>
                                        <p:tgtEl>
                                          <p:spTgt spid="37"/>
                                        </p:tgtEl>
                                        <p:attrNameLst>
                                          <p:attrName>fillcolor</p:attrName>
                                        </p:attrNameLst>
                                      </p:cBhvr>
                                      <p:to>
                                        <a:schemeClr val="accent2"/>
                                      </p:to>
                                    </p:animClr>
                                    <p:set>
                                      <p:cBhvr>
                                        <p:cTn id="20" dur="500" fill="hold"/>
                                        <p:tgtEl>
                                          <p:spTgt spid="37"/>
                                        </p:tgtEl>
                                        <p:attrNameLst>
                                          <p:attrName>fill.type</p:attrName>
                                        </p:attrNameLst>
                                      </p:cBhvr>
                                      <p:to>
                                        <p:strVal val="solid"/>
                                      </p:to>
                                    </p:set>
                                    <p:set>
                                      <p:cBhvr>
                                        <p:cTn id="21" dur="500" fill="hold"/>
                                        <p:tgtEl>
                                          <p:spTgt spid="37"/>
                                        </p:tgtEl>
                                        <p:attrNameLst>
                                          <p:attrName>fill.on</p:attrName>
                                        </p:attrNameLst>
                                      </p:cBhvr>
                                      <p:to>
                                        <p:strVal val="tru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13"/>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14"/>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p:bldP spid="113" grpId="0"/>
      <p:bldP spid="114" grpId="0"/>
    </p:bld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5448"/>
            <a:ext cx="8839200" cy="1252728"/>
          </a:xfrm>
        </p:spPr>
        <p:txBody>
          <a:bodyPr>
            <a:normAutofit/>
          </a:bodyPr>
          <a:lstStyle/>
          <a:p>
            <a:r>
              <a:rPr lang="en-US" sz="3600" dirty="0" smtClean="0"/>
              <a:t>Intercepting Accesses to Pruned References</a:t>
            </a:r>
            <a:endParaRPr lang="en-US" sz="3600" dirty="0"/>
          </a:p>
        </p:txBody>
      </p:sp>
      <p:sp>
        <p:nvSpPr>
          <p:cNvPr id="4" name="Slide Number Placeholder 3"/>
          <p:cNvSpPr>
            <a:spLocks noGrp="1"/>
          </p:cNvSpPr>
          <p:nvPr>
            <p:ph type="sldNum" sz="quarter" idx="12"/>
          </p:nvPr>
        </p:nvSpPr>
        <p:spPr/>
        <p:txBody>
          <a:bodyPr/>
          <a:lstStyle/>
          <a:p>
            <a:pPr>
              <a:defRPr/>
            </a:pPr>
            <a:fld id="{191CB6E5-513B-F047-956A-119061D884ED}" type="slidenum">
              <a:rPr lang="en-US" smtClean="0"/>
              <a:pPr>
                <a:defRPr/>
              </a:pPr>
              <a:t>26</a:t>
            </a:fld>
            <a:endParaRPr lang="en-US"/>
          </a:p>
        </p:txBody>
      </p:sp>
      <p:sp>
        <p:nvSpPr>
          <p:cNvPr id="5" name="Rectangle 4"/>
          <p:cNvSpPr/>
          <p:nvPr/>
        </p:nvSpPr>
        <p:spPr>
          <a:xfrm>
            <a:off x="4343400" y="2895600"/>
            <a:ext cx="381000" cy="2209800"/>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6" name="Rectangle 5"/>
          <p:cNvSpPr/>
          <p:nvPr/>
        </p:nvSpPr>
        <p:spPr>
          <a:xfrm>
            <a:off x="4876800" y="2565400"/>
            <a:ext cx="3657600" cy="2616200"/>
          </a:xfrm>
          <a:prstGeom prst="rect">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7" name="Oval 6"/>
          <p:cNvSpPr/>
          <p:nvPr/>
        </p:nvSpPr>
        <p:spPr>
          <a:xfrm>
            <a:off x="5029200" y="31242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a</a:t>
            </a:r>
            <a:r>
              <a:rPr lang="en-US" b="1" baseline="-25000" dirty="0" smtClean="0"/>
              <a:t>1</a:t>
            </a:r>
          </a:p>
          <a:p>
            <a:pPr algn="ctr"/>
            <a:r>
              <a:rPr lang="en-US" b="1" dirty="0" smtClean="0"/>
              <a:t>0</a:t>
            </a:r>
            <a:endParaRPr lang="en-US" b="1" dirty="0"/>
          </a:p>
        </p:txBody>
      </p:sp>
      <p:sp>
        <p:nvSpPr>
          <p:cNvPr id="8" name="Oval 7"/>
          <p:cNvSpPr/>
          <p:nvPr/>
        </p:nvSpPr>
        <p:spPr>
          <a:xfrm>
            <a:off x="5867400" y="26670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b</a:t>
            </a:r>
            <a:r>
              <a:rPr lang="en-US" b="1" baseline="-25000" dirty="0" smtClean="0"/>
              <a:t>1</a:t>
            </a:r>
          </a:p>
          <a:p>
            <a:pPr algn="ctr"/>
            <a:r>
              <a:rPr lang="en-US" b="1" dirty="0" smtClean="0"/>
              <a:t>0</a:t>
            </a:r>
            <a:endParaRPr lang="en-US" b="1" dirty="0"/>
          </a:p>
        </p:txBody>
      </p:sp>
      <p:sp>
        <p:nvSpPr>
          <p:cNvPr id="10" name="TextBox 9"/>
          <p:cNvSpPr txBox="1"/>
          <p:nvPr/>
        </p:nvSpPr>
        <p:spPr>
          <a:xfrm>
            <a:off x="4216400" y="2514600"/>
            <a:ext cx="697840" cy="369332"/>
          </a:xfrm>
          <a:prstGeom prst="rect">
            <a:avLst/>
          </a:prstGeom>
          <a:noFill/>
        </p:spPr>
        <p:txBody>
          <a:bodyPr wrap="none" rtlCol="0">
            <a:spAutoFit/>
          </a:bodyPr>
          <a:lstStyle/>
          <a:p>
            <a:r>
              <a:rPr lang="en-US" dirty="0" smtClean="0"/>
              <a:t>roots</a:t>
            </a:r>
            <a:endParaRPr lang="en-US" dirty="0"/>
          </a:p>
        </p:txBody>
      </p:sp>
      <p:sp>
        <p:nvSpPr>
          <p:cNvPr id="11" name="Oval 10"/>
          <p:cNvSpPr/>
          <p:nvPr/>
        </p:nvSpPr>
        <p:spPr>
          <a:xfrm>
            <a:off x="5029200" y="44958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e</a:t>
            </a:r>
            <a:r>
              <a:rPr lang="en-US" b="1" baseline="-25000" dirty="0" smtClean="0"/>
              <a:t>1</a:t>
            </a:r>
          </a:p>
          <a:p>
            <a:pPr algn="ctr"/>
            <a:r>
              <a:rPr lang="en-US" b="1" dirty="0" smtClean="0"/>
              <a:t>0</a:t>
            </a:r>
            <a:endParaRPr lang="en-US" b="1" dirty="0"/>
          </a:p>
        </p:txBody>
      </p:sp>
      <p:sp>
        <p:nvSpPr>
          <p:cNvPr id="12" name="Oval 11"/>
          <p:cNvSpPr/>
          <p:nvPr/>
        </p:nvSpPr>
        <p:spPr>
          <a:xfrm>
            <a:off x="5867400" y="35052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b</a:t>
            </a:r>
            <a:r>
              <a:rPr lang="en-US" b="1" baseline="-25000" dirty="0" smtClean="0"/>
              <a:t>2</a:t>
            </a:r>
          </a:p>
          <a:p>
            <a:pPr algn="ctr"/>
            <a:r>
              <a:rPr lang="en-US" b="1" dirty="0" smtClean="0"/>
              <a:t>0</a:t>
            </a:r>
            <a:endParaRPr lang="en-US" b="1" dirty="0"/>
          </a:p>
        </p:txBody>
      </p:sp>
      <p:cxnSp>
        <p:nvCxnSpPr>
          <p:cNvPr id="14" name="Straight Arrow Connector 13"/>
          <p:cNvCxnSpPr>
            <a:stCxn id="7" idx="7"/>
            <a:endCxn id="8" idx="2"/>
          </p:cNvCxnSpPr>
          <p:nvPr/>
        </p:nvCxnSpPr>
        <p:spPr>
          <a:xfrm rot="5400000" flipH="1" flipV="1">
            <a:off x="5541635" y="2876551"/>
            <a:ext cx="268615" cy="38291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7" idx="5"/>
            <a:endCxn id="12" idx="2"/>
          </p:cNvCxnSpPr>
          <p:nvPr/>
        </p:nvCxnSpPr>
        <p:spPr>
          <a:xfrm rot="16200000" flipH="1">
            <a:off x="5579735" y="3484234"/>
            <a:ext cx="192415" cy="38291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2" name="Oval 21"/>
          <p:cNvSpPr/>
          <p:nvPr/>
        </p:nvSpPr>
        <p:spPr>
          <a:xfrm>
            <a:off x="5930900" y="42672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b</a:t>
            </a:r>
            <a:r>
              <a:rPr lang="en-US" b="1" baseline="-25000" dirty="0" smtClean="0"/>
              <a:t>3</a:t>
            </a:r>
          </a:p>
          <a:p>
            <a:pPr algn="ctr"/>
            <a:r>
              <a:rPr lang="en-US" b="1" dirty="0" smtClean="0"/>
              <a:t>0</a:t>
            </a:r>
            <a:endParaRPr lang="en-US" b="1" dirty="0"/>
          </a:p>
        </p:txBody>
      </p:sp>
      <p:sp>
        <p:nvSpPr>
          <p:cNvPr id="23" name="Oval 22"/>
          <p:cNvSpPr/>
          <p:nvPr/>
        </p:nvSpPr>
        <p:spPr>
          <a:xfrm>
            <a:off x="6934200" y="4267200"/>
            <a:ext cx="533400" cy="533400"/>
          </a:xfrm>
          <a:prstGeom prst="ellipse">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1" dirty="0" smtClean="0"/>
              <a:t>c</a:t>
            </a:r>
            <a:r>
              <a:rPr lang="en-US" b="1" baseline="-25000" dirty="0" smtClean="0"/>
              <a:t>3</a:t>
            </a:r>
          </a:p>
          <a:p>
            <a:pPr algn="ctr"/>
            <a:r>
              <a:rPr lang="en-US" b="1" dirty="0" smtClean="0"/>
              <a:t>3</a:t>
            </a:r>
            <a:endParaRPr lang="en-US" b="1" dirty="0"/>
          </a:p>
        </p:txBody>
      </p:sp>
      <p:cxnSp>
        <p:nvCxnSpPr>
          <p:cNvPr id="24" name="Straight Arrow Connector 23"/>
          <p:cNvCxnSpPr/>
          <p:nvPr/>
        </p:nvCxnSpPr>
        <p:spPr>
          <a:xfrm>
            <a:off x="4584700" y="3390900"/>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a:off x="4572000" y="4786312"/>
            <a:ext cx="4572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a:off x="6477000" y="4545012"/>
            <a:ext cx="4572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27" name="Shape 26"/>
          <p:cNvCxnSpPr>
            <a:stCxn id="11" idx="6"/>
          </p:cNvCxnSpPr>
          <p:nvPr/>
        </p:nvCxnSpPr>
        <p:spPr>
          <a:xfrm>
            <a:off x="5562600" y="4762500"/>
            <a:ext cx="1638300" cy="38100"/>
          </a:xfrm>
          <a:prstGeom prst="curvedConnector4">
            <a:avLst>
              <a:gd name="adj1" fmla="val 19379"/>
              <a:gd name="adj2" fmla="val 70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7" idx="4"/>
            <a:endCxn id="22" idx="2"/>
          </p:cNvCxnSpPr>
          <p:nvPr/>
        </p:nvCxnSpPr>
        <p:spPr>
          <a:xfrm rot="16200000" flipH="1">
            <a:off x="5175250" y="3778250"/>
            <a:ext cx="876300" cy="635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Content Placeholder 2"/>
          <p:cNvSpPr>
            <a:spLocks noGrp="1"/>
          </p:cNvSpPr>
          <p:nvPr>
            <p:ph idx="1"/>
          </p:nvPr>
        </p:nvSpPr>
        <p:spPr>
          <a:xfrm>
            <a:off x="457200" y="1775191"/>
            <a:ext cx="3581400" cy="4625609"/>
          </a:xfrm>
        </p:spPr>
        <p:txBody>
          <a:bodyPr/>
          <a:lstStyle/>
          <a:p>
            <a:endParaRPr lang="en-US" dirty="0" smtClean="0"/>
          </a:p>
          <a:p>
            <a:endParaRPr lang="en-US" dirty="0"/>
          </a:p>
        </p:txBody>
      </p:sp>
      <p:sp>
        <p:nvSpPr>
          <p:cNvPr id="45" name="Content Placeholder 2"/>
          <p:cNvSpPr txBox="1">
            <a:spLocks/>
          </p:cNvSpPr>
          <p:nvPr/>
        </p:nvSpPr>
        <p:spPr>
          <a:xfrm>
            <a:off x="609600" y="1927591"/>
            <a:ext cx="3886200" cy="4625609"/>
          </a:xfrm>
          <a:prstGeom prst="rect">
            <a:avLst/>
          </a:prstGeom>
        </p:spPr>
        <p:txBody>
          <a:bodyPr vert="horz" lIns="54864" tIns="91440" rtlCol="0">
            <a:normAutofit/>
          </a:bodyPr>
          <a:lstStyle/>
          <a:p>
            <a:pPr marL="438912" marR="0" lvl="0" indent="-320040" algn="l" defTabSz="914400" rtl="0" eaLnBrk="1" fontAlgn="auto" latinLnBrk="0" hangingPunct="1">
              <a:lnSpc>
                <a:spcPct val="100000"/>
              </a:lnSpc>
              <a:spcBef>
                <a:spcPts val="0"/>
              </a:spcBef>
              <a:spcAft>
                <a:spcPts val="0"/>
              </a:spcAft>
              <a:buClr>
                <a:schemeClr val="accent1"/>
              </a:buClr>
              <a:buSzPct val="80000"/>
              <a:buFont typeface="Wingdings 2"/>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Read</a:t>
            </a:r>
            <a:r>
              <a:rPr kumimoji="0" lang="en-US" sz="3200" b="0" i="0" u="none" strike="noStrike" kern="1200" cap="none" spc="0" normalizeH="0" noProof="0" dirty="0" smtClean="0">
                <a:ln>
                  <a:noFill/>
                </a:ln>
                <a:solidFill>
                  <a:schemeClr val="tx1"/>
                </a:solidFill>
                <a:effectLst/>
                <a:uLnTx/>
                <a:uFillTx/>
                <a:latin typeface="+mn-lt"/>
                <a:ea typeface="+mn-ea"/>
                <a:cs typeface="+mn-cs"/>
              </a:rPr>
              <a:t> barrier </a:t>
            </a:r>
            <a:r>
              <a:rPr lang="en-US" sz="3200" dirty="0" smtClean="0">
                <a:latin typeface="+mn-lt"/>
              </a:rPr>
              <a:t>checks for poisoned references</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grpSp>
        <p:nvGrpSpPr>
          <p:cNvPr id="53" name="Group 52"/>
          <p:cNvGrpSpPr/>
          <p:nvPr/>
        </p:nvGrpSpPr>
        <p:grpSpPr>
          <a:xfrm>
            <a:off x="127000" y="4572000"/>
            <a:ext cx="7569200" cy="3776058"/>
            <a:chOff x="127000" y="3594079"/>
            <a:chExt cx="7569200" cy="3776058"/>
          </a:xfrm>
        </p:grpSpPr>
        <p:grpSp>
          <p:nvGrpSpPr>
            <p:cNvPr id="47" name="Group 46"/>
            <p:cNvGrpSpPr/>
            <p:nvPr/>
          </p:nvGrpSpPr>
          <p:grpSpPr>
            <a:xfrm>
              <a:off x="177800" y="3594079"/>
              <a:ext cx="7518400" cy="3776058"/>
              <a:chOff x="787400" y="3486136"/>
              <a:chExt cx="7518400" cy="3397194"/>
            </a:xfrm>
          </p:grpSpPr>
          <p:sp>
            <p:nvSpPr>
              <p:cNvPr id="48" name="Rounded Rectangle 47"/>
              <p:cNvSpPr/>
              <p:nvPr/>
            </p:nvSpPr>
            <p:spPr>
              <a:xfrm>
                <a:off x="787400" y="3783225"/>
                <a:ext cx="6934200" cy="3100105"/>
              </a:xfrm>
              <a:prstGeom prst="roundRect">
                <a:avLst/>
              </a:prstGeom>
              <a:gradFill flip="none" rotWithShape="1">
                <a:gsLst>
                  <a:gs pos="0">
                    <a:schemeClr val="accent1">
                      <a:shade val="47500"/>
                      <a:satMod val="137000"/>
                    </a:schemeClr>
                  </a:gs>
                  <a:gs pos="55000">
                    <a:schemeClr val="accent1">
                      <a:shade val="69000"/>
                      <a:satMod val="137000"/>
                    </a:schemeClr>
                  </a:gs>
                  <a:gs pos="100000">
                    <a:schemeClr val="accent1">
                      <a:shade val="98000"/>
                      <a:satMod val="137000"/>
                    </a:schemeClr>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TextBox 48"/>
              <p:cNvSpPr txBox="1"/>
              <p:nvPr/>
            </p:nvSpPr>
            <p:spPr>
              <a:xfrm>
                <a:off x="914400" y="3486136"/>
                <a:ext cx="7391400" cy="3073547"/>
              </a:xfrm>
              <a:prstGeom prst="rect">
                <a:avLst/>
              </a:prstGeom>
              <a:noFill/>
            </p:spPr>
            <p:txBody>
              <a:bodyPr wrap="square" rtlCol="0">
                <a:spAutoFit/>
              </a:bodyPr>
              <a:lstStyle/>
              <a:p>
                <a:r>
                  <a:rPr lang="en-US" dirty="0" smtClean="0">
                    <a:latin typeface="Lucida Sans Typewriter"/>
                    <a:cs typeface="Lucida Sans Typewriter"/>
                  </a:rPr>
                  <a:t>b = </a:t>
                </a:r>
                <a:r>
                  <a:rPr lang="en-US" dirty="0" err="1" smtClean="0">
                    <a:latin typeface="Lucida Sans Typewriter"/>
                    <a:cs typeface="Lucida Sans Typewriter"/>
                  </a:rPr>
                  <a:t>a.f</a:t>
                </a:r>
                <a:r>
                  <a:rPr lang="en-US" dirty="0" smtClean="0">
                    <a:latin typeface="Lucida Sans Typewriter"/>
                    <a:cs typeface="Lucida Sans Typewriter"/>
                  </a:rPr>
                  <a:t>;                     //Application code</a:t>
                </a:r>
              </a:p>
              <a:p>
                <a:r>
                  <a:rPr lang="en-US" dirty="0" smtClean="0">
                    <a:latin typeface="Lucida Sans Typewriter"/>
                    <a:cs typeface="Lucida Sans Typewriter"/>
                  </a:rPr>
                  <a:t>if (</a:t>
                </a:r>
                <a:r>
                  <a:rPr lang="en-US" dirty="0" err="1" smtClean="0">
                    <a:latin typeface="Lucida Sans Typewriter"/>
                    <a:cs typeface="Lucida Sans Typewriter"/>
                  </a:rPr>
                  <a:t>b</a:t>
                </a:r>
                <a:r>
                  <a:rPr lang="en-US" dirty="0" smtClean="0">
                    <a:latin typeface="Lucida Sans Typewriter"/>
                    <a:cs typeface="Lucida Sans Typewriter"/>
                  </a:rPr>
                  <a:t> &amp; 0x1){                // Read barrier</a:t>
                </a:r>
                <a:br>
                  <a:rPr lang="en-US" dirty="0" smtClean="0">
                    <a:latin typeface="Lucida Sans Typewriter"/>
                    <a:cs typeface="Lucida Sans Typewriter"/>
                  </a:rPr>
                </a:br>
                <a:r>
                  <a:rPr lang="en-US" dirty="0" smtClean="0">
                    <a:latin typeface="Lucida Sans Typewriter"/>
                    <a:cs typeface="Lucida Sans Typewriter"/>
                  </a:rPr>
                  <a:t>  //out-of-line code path</a:t>
                </a:r>
              </a:p>
              <a:p>
                <a:r>
                  <a:rPr lang="en-US" dirty="0" smtClean="0">
                    <a:latin typeface="Lucida Sans Typewriter"/>
                    <a:cs typeface="Lucida Sans Typewriter"/>
                  </a:rPr>
                  <a:t>  </a:t>
                </a:r>
              </a:p>
              <a:p>
                <a:endParaRPr lang="en-US" dirty="0" smtClean="0">
                  <a:latin typeface="Lucida Sans Typewriter"/>
                  <a:cs typeface="Lucida Sans Typewriter"/>
                </a:endParaRPr>
              </a:p>
              <a:p>
                <a:endParaRPr lang="en-US" dirty="0" smtClean="0">
                  <a:latin typeface="Lucida Sans Typewriter"/>
                  <a:cs typeface="Lucida Sans Typewriter"/>
                </a:endParaRPr>
              </a:p>
              <a:p>
                <a:endParaRPr lang="en-US" dirty="0" smtClean="0">
                  <a:latin typeface="Lucida Sans Typewriter"/>
                  <a:cs typeface="Lucida Sans Typewriter"/>
                </a:endParaRPr>
              </a:p>
              <a:p>
                <a:r>
                  <a:rPr lang="en-US" dirty="0" smtClean="0">
                    <a:latin typeface="Lucida Sans Typewriter"/>
                    <a:cs typeface="Lucida Sans Typewriter"/>
                  </a:rPr>
                  <a:t>  if (</a:t>
                </a:r>
                <a:r>
                  <a:rPr lang="en-US" dirty="0" err="1" smtClean="0">
                    <a:latin typeface="Lucida Sans Typewriter"/>
                    <a:cs typeface="Lucida Sans Typewriter"/>
                  </a:rPr>
                  <a:t>b.staleCounter</a:t>
                </a:r>
                <a:r>
                  <a:rPr lang="en-US" dirty="0" smtClean="0">
                    <a:latin typeface="Lucida Sans Typewriter"/>
                    <a:cs typeface="Lucida Sans Typewriter"/>
                  </a:rPr>
                  <a:t> &gt; 1){</a:t>
                </a:r>
              </a:p>
              <a:p>
                <a:r>
                  <a:rPr lang="en-US" dirty="0" smtClean="0">
                    <a:latin typeface="Lucida Sans Typewriter"/>
                    <a:cs typeface="Lucida Sans Typewriter"/>
                  </a:rPr>
                  <a:t>    </a:t>
                </a:r>
                <a:r>
                  <a:rPr lang="en-US" dirty="0" err="1" smtClean="0">
                    <a:latin typeface="Lucida Sans Typewriter"/>
                    <a:cs typeface="Lucida Sans Typewriter"/>
                  </a:rPr>
                  <a:t>edgeTable[a.class</a:t>
                </a:r>
                <a:r>
                  <a:rPr lang="en-US" dirty="0" smtClean="0">
                    <a:latin typeface="Lucida Sans Typewriter"/>
                    <a:cs typeface="Lucida Sans Typewriter"/>
                  </a:rPr>
                  <a:t>-&gt;</a:t>
                </a:r>
                <a:r>
                  <a:rPr lang="en-US" dirty="0" err="1" smtClean="0">
                    <a:latin typeface="Lucida Sans Typewriter"/>
                    <a:cs typeface="Lucida Sans Typewriter"/>
                  </a:rPr>
                  <a:t>b.class].maxStaleUse</a:t>
                </a:r>
                <a:r>
                  <a:rPr lang="en-US" dirty="0" smtClean="0">
                    <a:latin typeface="Lucida Sans Typewriter"/>
                    <a:cs typeface="Lucida Sans Typewriter"/>
                  </a:rPr>
                  <a:t> = </a:t>
                </a:r>
              </a:p>
              <a:p>
                <a:r>
                  <a:rPr lang="en-US" dirty="0" smtClean="0">
                    <a:latin typeface="Lucida Sans Typewriter"/>
                    <a:cs typeface="Lucida Sans Typewriter"/>
                  </a:rPr>
                  <a:t>     </a:t>
                </a:r>
                <a:r>
                  <a:rPr lang="en-US" dirty="0" err="1" smtClean="0">
                    <a:latin typeface="Lucida Sans Typewriter"/>
                    <a:cs typeface="Lucida Sans Typewriter"/>
                  </a:rPr>
                  <a:t>max(edgeTable[a.class</a:t>
                </a:r>
                <a:r>
                  <a:rPr lang="en-US" dirty="0" smtClean="0">
                    <a:latin typeface="Lucida Sans Typewriter"/>
                    <a:cs typeface="Lucida Sans Typewriter"/>
                  </a:rPr>
                  <a:t>-&gt;</a:t>
                </a:r>
                <a:r>
                  <a:rPr lang="en-US" dirty="0" err="1" smtClean="0">
                    <a:latin typeface="Lucida Sans Typewriter"/>
                    <a:cs typeface="Lucida Sans Typewriter"/>
                  </a:rPr>
                  <a:t>b.class].maxStaleUse</a:t>
                </a:r>
                <a:r>
                  <a:rPr lang="en-US" dirty="0" smtClean="0">
                    <a:latin typeface="Lucida Sans Typewriter"/>
                    <a:cs typeface="Lucida Sans Typewriter"/>
                  </a:rPr>
                  <a:t>, </a:t>
                </a:r>
              </a:p>
              <a:p>
                <a:r>
                  <a:rPr lang="en-US" dirty="0" smtClean="0">
                    <a:latin typeface="Lucida Sans Typewriter"/>
                    <a:cs typeface="Lucida Sans Typewriter"/>
                  </a:rPr>
                  <a:t>         </a:t>
                </a:r>
                <a:r>
                  <a:rPr lang="en-US" dirty="0" err="1" smtClean="0">
                    <a:latin typeface="Lucida Sans Typewriter"/>
                    <a:cs typeface="Lucida Sans Typewriter"/>
                  </a:rPr>
                  <a:t>b.staleCounter</a:t>
                </a:r>
                <a:r>
                  <a:rPr lang="en-US" dirty="0" smtClean="0">
                    <a:latin typeface="Lucida Sans Typewriter"/>
                    <a:cs typeface="Lucida Sans Typewriter"/>
                  </a:rPr>
                  <a:t>);}</a:t>
                </a:r>
              </a:p>
              <a:p>
                <a:r>
                  <a:rPr lang="en-US" dirty="0" smtClean="0">
                    <a:latin typeface="Lucida Sans Typewriter"/>
                    <a:cs typeface="Lucida Sans Typewriter"/>
                  </a:rPr>
                  <a:t>  </a:t>
                </a:r>
              </a:p>
            </p:txBody>
          </p:sp>
        </p:grpSp>
        <p:sp>
          <p:nvSpPr>
            <p:cNvPr id="50" name="Rectangle 49"/>
            <p:cNvSpPr/>
            <p:nvPr/>
          </p:nvSpPr>
          <p:spPr>
            <a:xfrm>
              <a:off x="127000" y="3632200"/>
              <a:ext cx="7023100" cy="3378200"/>
            </a:xfrm>
            <a:prstGeom prst="rect">
              <a:avLst/>
            </a:prstGeom>
            <a:solidFill>
              <a:srgbClr val="FFFFFF">
                <a:alpha val="60000"/>
              </a:srgb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endParaRPr lang="en-US" dirty="0" smtClean="0">
                <a:solidFill>
                  <a:srgbClr val="FF0000"/>
                </a:solidFill>
                <a:latin typeface="Lucida Sans Typewriter"/>
                <a:cs typeface="Lucida Sans Typewriter"/>
              </a:endParaRPr>
            </a:p>
            <a:p>
              <a:r>
                <a:rPr lang="en-US" dirty="0" smtClean="0">
                  <a:solidFill>
                    <a:srgbClr val="FF0000"/>
                  </a:solidFill>
                  <a:latin typeface="Lucida Sans Typewriter"/>
                  <a:cs typeface="Lucida Sans Typewriter"/>
                </a:rPr>
                <a:t>  if (</a:t>
              </a:r>
              <a:r>
                <a:rPr lang="en-US" dirty="0" err="1" smtClean="0">
                  <a:solidFill>
                    <a:srgbClr val="FF0000"/>
                  </a:solidFill>
                  <a:latin typeface="Lucida Sans Typewriter"/>
                  <a:cs typeface="Lucida Sans Typewriter"/>
                </a:rPr>
                <a:t>b</a:t>
              </a:r>
              <a:r>
                <a:rPr lang="en-US" dirty="0" smtClean="0">
                  <a:solidFill>
                    <a:srgbClr val="FF0000"/>
                  </a:solidFill>
                  <a:latin typeface="Lucida Sans Typewriter"/>
                  <a:cs typeface="Lucida Sans Typewriter"/>
                </a:rPr>
                <a:t> &amp; 0x2){//Check if poisoned</a:t>
              </a:r>
            </a:p>
            <a:p>
              <a:r>
                <a:rPr lang="en-US" dirty="0" smtClean="0">
                  <a:solidFill>
                    <a:srgbClr val="FF0000"/>
                  </a:solidFill>
                  <a:latin typeface="Lucida Sans Typewriter"/>
                  <a:cs typeface="Lucida Sans Typewriter"/>
                </a:rPr>
                <a:t>    </a:t>
              </a:r>
              <a:r>
                <a:rPr lang="en-US" dirty="0" err="1" smtClean="0">
                  <a:solidFill>
                    <a:srgbClr val="FF0000"/>
                  </a:solidFill>
                  <a:latin typeface="Lucida Sans Typewriter"/>
                  <a:cs typeface="Lucida Sans Typewriter"/>
                </a:rPr>
                <a:t>InternalError</a:t>
              </a:r>
              <a:r>
                <a:rPr lang="en-US" dirty="0" smtClean="0">
                  <a:solidFill>
                    <a:srgbClr val="FF0000"/>
                  </a:solidFill>
                  <a:latin typeface="Lucida Sans Typewriter"/>
                  <a:cs typeface="Lucida Sans Typewriter"/>
                </a:rPr>
                <a:t> error = new </a:t>
              </a:r>
              <a:r>
                <a:rPr lang="en-US" dirty="0" err="1" smtClean="0">
                  <a:solidFill>
                    <a:srgbClr val="FF0000"/>
                  </a:solidFill>
                  <a:latin typeface="Lucida Sans Typewriter"/>
                  <a:cs typeface="Lucida Sans Typewriter"/>
                </a:rPr>
                <a:t>InternalError</a:t>
              </a:r>
              <a:r>
                <a:rPr lang="en-US" dirty="0" smtClean="0">
                  <a:solidFill>
                    <a:srgbClr val="FF0000"/>
                  </a:solidFill>
                  <a:latin typeface="Lucida Sans Typewriter"/>
                  <a:cs typeface="Lucida Sans Typewriter"/>
                </a:rPr>
                <a:t>();</a:t>
              </a:r>
            </a:p>
            <a:p>
              <a:r>
                <a:rPr lang="en-US" dirty="0" smtClean="0">
                  <a:solidFill>
                    <a:srgbClr val="FF0000"/>
                  </a:solidFill>
                  <a:latin typeface="Lucida Sans Typewriter"/>
                  <a:cs typeface="Lucida Sans Typewriter"/>
                </a:rPr>
                <a:t>    </a:t>
              </a:r>
              <a:r>
                <a:rPr lang="en-US" dirty="0" err="1" smtClean="0">
                  <a:solidFill>
                    <a:srgbClr val="FF0000"/>
                  </a:solidFill>
                  <a:latin typeface="Lucida Sans Typewriter"/>
                  <a:cs typeface="Lucida Sans Typewriter"/>
                </a:rPr>
                <a:t>err.initCause(avertedOutofMemoryError</a:t>
              </a:r>
              <a:r>
                <a:rPr lang="en-US" dirty="0" smtClean="0">
                  <a:solidFill>
                    <a:srgbClr val="FF0000"/>
                  </a:solidFill>
                  <a:latin typeface="Lucida Sans Typewriter"/>
                  <a:cs typeface="Lucida Sans Typewriter"/>
                </a:rPr>
                <a:t>);</a:t>
              </a:r>
            </a:p>
            <a:p>
              <a:r>
                <a:rPr lang="en-US" dirty="0" smtClean="0">
                  <a:solidFill>
                    <a:srgbClr val="FF0000"/>
                  </a:solidFill>
                  <a:latin typeface="Lucida Sans Typewriter"/>
                  <a:cs typeface="Lucida Sans Typewriter"/>
                </a:rPr>
                <a:t>    throw err;</a:t>
              </a:r>
            </a:p>
            <a:p>
              <a:endParaRPr lang="en-US" dirty="0" smtClean="0">
                <a:solidFill>
                  <a:srgbClr val="FF0000"/>
                </a:solidFill>
                <a:latin typeface="Lucida Sans Typewriter"/>
                <a:cs typeface="Lucida Sans Typewriter"/>
              </a:endParaRPr>
            </a:p>
            <a:p>
              <a:endParaRPr lang="en-US" dirty="0" smtClean="0">
                <a:solidFill>
                  <a:srgbClr val="FF0000"/>
                </a:solidFill>
                <a:latin typeface="Lucida Sans Typewriter"/>
                <a:cs typeface="Lucida Sans Typewriter"/>
              </a:endParaRPr>
            </a:p>
            <a:p>
              <a:endParaRPr lang="en-US" dirty="0" smtClean="0">
                <a:solidFill>
                  <a:srgbClr val="FF0000"/>
                </a:solidFill>
                <a:latin typeface="Lucida Sans Typewriter"/>
                <a:cs typeface="Lucida Sans Typewriter"/>
              </a:endParaRPr>
            </a:p>
          </p:txBody>
        </p:sp>
      </p:grpSp>
      <p:sp>
        <p:nvSpPr>
          <p:cNvPr id="54" name="Text Box 7"/>
          <p:cNvSpPr txBox="1">
            <a:spLocks noChangeArrowheads="1"/>
          </p:cNvSpPr>
          <p:nvPr/>
        </p:nvSpPr>
        <p:spPr bwMode="auto">
          <a:xfrm>
            <a:off x="6705600" y="2554069"/>
            <a:ext cx="477838" cy="646331"/>
          </a:xfrm>
          <a:prstGeom prst="rect">
            <a:avLst/>
          </a:prstGeom>
          <a:noFill/>
          <a:ln w="9525">
            <a:noFill/>
            <a:miter lim="800000"/>
            <a:headEnd/>
            <a:tailEnd/>
          </a:ln>
          <a:effectLst/>
        </p:spPr>
        <p:txBody>
          <a:bodyPr wrap="square">
            <a:spAutoFit/>
          </a:bodyPr>
          <a:lstStyle/>
          <a:p>
            <a:pPr fontAlgn="auto">
              <a:spcBef>
                <a:spcPts val="0"/>
              </a:spcBef>
              <a:spcAft>
                <a:spcPts val="0"/>
              </a:spcAft>
              <a:defRPr/>
            </a:pPr>
            <a:r>
              <a:rPr lang="en-US" sz="3600" b="1" dirty="0">
                <a:solidFill>
                  <a:schemeClr val="accent6"/>
                </a:solidFill>
                <a:latin typeface="+mn-lt"/>
              </a:rPr>
              <a:t>X</a:t>
            </a:r>
          </a:p>
        </p:txBody>
      </p:sp>
      <p:sp>
        <p:nvSpPr>
          <p:cNvPr id="56" name="TextBox 55"/>
          <p:cNvSpPr txBox="1"/>
          <p:nvPr/>
        </p:nvSpPr>
        <p:spPr>
          <a:xfrm>
            <a:off x="7010400" y="2704068"/>
            <a:ext cx="2286000" cy="369332"/>
          </a:xfrm>
          <a:prstGeom prst="rect">
            <a:avLst/>
          </a:prstGeom>
          <a:noFill/>
        </p:spPr>
        <p:txBody>
          <a:bodyPr wrap="square" rtlCol="0">
            <a:spAutoFit/>
          </a:bodyPr>
          <a:lstStyle/>
          <a:p>
            <a:r>
              <a:rPr lang="en-US" dirty="0" smtClean="0">
                <a:solidFill>
                  <a:schemeClr val="accent6"/>
                </a:solidFill>
              </a:rPr>
              <a:t>Throw </a:t>
            </a:r>
            <a:r>
              <a:rPr lang="en-US" dirty="0" err="1" smtClean="0">
                <a:solidFill>
                  <a:schemeClr val="accent6"/>
                </a:solidFill>
              </a:rPr>
              <a:t>InternalError</a:t>
            </a:r>
            <a:r>
              <a:rPr lang="en-US" dirty="0" smtClean="0">
                <a:solidFill>
                  <a:schemeClr val="accent6"/>
                </a:solidFill>
              </a:rPr>
              <a:t> </a:t>
            </a:r>
            <a:endParaRPr lang="en-US" dirty="0">
              <a:solidFill>
                <a:schemeClr val="accent6"/>
              </a:solidFill>
            </a:endParaRPr>
          </a:p>
        </p:txBody>
      </p:sp>
      <p:sp>
        <p:nvSpPr>
          <p:cNvPr id="66" name="TextBox 65"/>
          <p:cNvSpPr txBox="1"/>
          <p:nvPr/>
        </p:nvSpPr>
        <p:spPr>
          <a:xfrm>
            <a:off x="6619931" y="4243169"/>
            <a:ext cx="466669" cy="646331"/>
          </a:xfrm>
          <a:prstGeom prst="rect">
            <a:avLst/>
          </a:prstGeom>
          <a:noFill/>
        </p:spPr>
        <p:txBody>
          <a:bodyPr wrap="none" rtlCol="0">
            <a:spAutoFit/>
          </a:bodyPr>
          <a:lstStyle/>
          <a:p>
            <a:r>
              <a:rPr lang="en-US" sz="3600" b="1" dirty="0" smtClean="0">
                <a:solidFill>
                  <a:srgbClr val="FF0000"/>
                </a:solidFill>
              </a:rPr>
              <a:t>?</a:t>
            </a:r>
            <a:endParaRPr lang="en-US" sz="3600" b="1" dirty="0">
              <a:solidFill>
                <a:srgbClr val="FF0000"/>
              </a:solidFill>
            </a:endParaRPr>
          </a:p>
        </p:txBody>
      </p:sp>
      <p:cxnSp>
        <p:nvCxnSpPr>
          <p:cNvPr id="67" name="Straight Arrow Connector 66"/>
          <p:cNvCxnSpPr/>
          <p:nvPr/>
        </p:nvCxnSpPr>
        <p:spPr>
          <a:xfrm>
            <a:off x="6400800" y="2933700"/>
            <a:ext cx="4572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68" name="Straight Arrow Connector 67"/>
          <p:cNvCxnSpPr/>
          <p:nvPr/>
        </p:nvCxnSpPr>
        <p:spPr>
          <a:xfrm>
            <a:off x="6400800" y="3771900"/>
            <a:ext cx="4572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64" name="TextBox 63"/>
          <p:cNvSpPr txBox="1"/>
          <p:nvPr/>
        </p:nvSpPr>
        <p:spPr>
          <a:xfrm>
            <a:off x="6480231" y="2590800"/>
            <a:ext cx="466669" cy="646331"/>
          </a:xfrm>
          <a:prstGeom prst="rect">
            <a:avLst/>
          </a:prstGeom>
          <a:noFill/>
        </p:spPr>
        <p:txBody>
          <a:bodyPr wrap="none" rtlCol="0">
            <a:spAutoFit/>
          </a:bodyPr>
          <a:lstStyle/>
          <a:p>
            <a:r>
              <a:rPr lang="en-US" sz="3600" b="1" dirty="0" smtClean="0">
                <a:solidFill>
                  <a:srgbClr val="FF0000"/>
                </a:solidFill>
              </a:rPr>
              <a:t>?</a:t>
            </a:r>
            <a:endParaRPr lang="en-US" sz="3600" b="1" dirty="0">
              <a:solidFill>
                <a:srgbClr val="FF0000"/>
              </a:solidFill>
            </a:endParaRPr>
          </a:p>
        </p:txBody>
      </p:sp>
      <p:sp>
        <p:nvSpPr>
          <p:cNvPr id="65" name="TextBox 64"/>
          <p:cNvSpPr txBox="1"/>
          <p:nvPr/>
        </p:nvSpPr>
        <p:spPr>
          <a:xfrm>
            <a:off x="6470762" y="3430369"/>
            <a:ext cx="466669" cy="646331"/>
          </a:xfrm>
          <a:prstGeom prst="rect">
            <a:avLst/>
          </a:prstGeom>
          <a:noFill/>
        </p:spPr>
        <p:txBody>
          <a:bodyPr wrap="none" rtlCol="0">
            <a:spAutoFit/>
          </a:bodyPr>
          <a:lstStyle/>
          <a:p>
            <a:r>
              <a:rPr lang="en-US" sz="3600" b="1" dirty="0" smtClean="0">
                <a:solidFill>
                  <a:srgbClr val="FF0000"/>
                </a:solidFill>
              </a:rPr>
              <a:t>?</a:t>
            </a:r>
            <a:endParaRPr lang="en-US" sz="3600" b="1" dirty="0">
              <a:solidFill>
                <a:srgbClr val="FF0000"/>
              </a:solidFill>
            </a:endParaRPr>
          </a:p>
        </p:txBody>
      </p:sp>
      <p:cxnSp>
        <p:nvCxnSpPr>
          <p:cNvPr id="69" name="Straight Arrow Connector 68"/>
          <p:cNvCxnSpPr/>
          <p:nvPr/>
        </p:nvCxnSpPr>
        <p:spPr>
          <a:xfrm>
            <a:off x="6400800" y="2932112"/>
            <a:ext cx="457200" cy="1588"/>
          </a:xfrm>
          <a:prstGeom prst="straightConnector1">
            <a:avLst/>
          </a:prstGeom>
          <a:ln w="60700" cap="flat" cmpd="thickThin" algn="ctr">
            <a:solidFill>
              <a:schemeClr val="accent3"/>
            </a:solidFill>
            <a:prstDash val="solid"/>
            <a:round/>
            <a:headEnd type="none" w="med" len="med"/>
            <a:tailEnd type="arrow" w="med" len="med"/>
          </a:ln>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6" grpId="0"/>
    </p:bld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4" name="Slide Number Placeholder 3"/>
          <p:cNvSpPr>
            <a:spLocks noGrp="1"/>
          </p:cNvSpPr>
          <p:nvPr>
            <p:ph type="sldNum" sz="quarter" idx="12"/>
          </p:nvPr>
        </p:nvSpPr>
        <p:spPr/>
        <p:txBody>
          <a:bodyPr/>
          <a:lstStyle/>
          <a:p>
            <a:pPr>
              <a:defRPr/>
            </a:pPr>
            <a:fld id="{191CB6E5-513B-F047-956A-119061D884ED}" type="slidenum">
              <a:rPr lang="en-US" smtClean="0"/>
              <a:pPr>
                <a:defRPr/>
              </a:pPr>
              <a:t>27</a:t>
            </a:fld>
            <a:endParaRPr lang="en-US"/>
          </a:p>
        </p:txBody>
      </p:sp>
      <p:sp>
        <p:nvSpPr>
          <p:cNvPr id="10" name="Content Placeholder 2"/>
          <p:cNvSpPr txBox="1">
            <a:spLocks/>
          </p:cNvSpPr>
          <p:nvPr/>
        </p:nvSpPr>
        <p:spPr>
          <a:xfrm>
            <a:off x="457200" y="1775191"/>
            <a:ext cx="8229600" cy="4625609"/>
          </a:xfrm>
          <a:prstGeom prst="rect">
            <a:avLst/>
          </a:prstGeom>
        </p:spPr>
        <p:txBody>
          <a:bodyPr vert="horz" lIns="54864" tIns="91440" rtlCol="0">
            <a:normAutofit/>
          </a:bodyPr>
          <a:lstStyle/>
          <a:p>
            <a:pPr marL="438912" marR="0" lvl="0" indent="-320040" algn="l" defTabSz="914400" rtl="0" eaLnBrk="1" fontAlgn="auto" latinLnBrk="0" hangingPunct="1">
              <a:lnSpc>
                <a:spcPct val="100000"/>
              </a:lnSpc>
              <a:spcBef>
                <a:spcPts val="0"/>
              </a:spcBef>
              <a:spcAft>
                <a:spcPts val="0"/>
              </a:spcAft>
              <a:buClr>
                <a:schemeClr val="accent1"/>
              </a:buClr>
              <a:buSzPct val="80000"/>
              <a:buFont typeface="Wingdings 2"/>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Leaking pruning added to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Jikes</a:t>
            </a:r>
            <a:r>
              <a:rPr kumimoji="0" lang="en-US" sz="3200" b="0" i="0" u="none" strike="noStrike" kern="1200" cap="none" spc="0" normalizeH="0" noProof="0" dirty="0" smtClean="0">
                <a:ln>
                  <a:noFill/>
                </a:ln>
                <a:solidFill>
                  <a:schemeClr val="tx1"/>
                </a:solidFill>
                <a:effectLst/>
                <a:uLnTx/>
                <a:uFillTx/>
                <a:latin typeface="+mn-lt"/>
                <a:ea typeface="+mn-ea"/>
                <a:cs typeface="+mn-cs"/>
              </a:rPr>
              <a:t> RVM 2.9.2</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731520" lvl="1" indent="-274320" fontAlgn="auto">
              <a:spcBef>
                <a:spcPct val="20000"/>
              </a:spcBef>
              <a:spcAft>
                <a:spcPts val="0"/>
              </a:spcAft>
              <a:buClr>
                <a:schemeClr val="accent2"/>
              </a:buClr>
              <a:buSzPct val="90000"/>
              <a:buFont typeface="Wingdings"/>
              <a:buChar char=""/>
            </a:pPr>
            <a:r>
              <a:rPr lang="en-US" sz="2800" dirty="0" smtClean="0">
                <a:latin typeface="+mn-lt"/>
                <a:hlinkClick r:id="rId3"/>
              </a:rPr>
              <a:t>http://www.jikesrvm.org/Research+Archive</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438912" lvl="0" indent="-320040" fontAlgn="auto">
              <a:spcBef>
                <a:spcPts val="0"/>
              </a:spcBef>
              <a:spcAft>
                <a:spcPts val="0"/>
              </a:spcAft>
              <a:buClr>
                <a:srgbClr val="F0AD00"/>
              </a:buClr>
              <a:buSzPct val="80000"/>
              <a:buFont typeface="Wingdings 2"/>
              <a:buChar char=""/>
              <a:defRPr/>
            </a:pPr>
            <a:r>
              <a:rPr lang="en-US" sz="3200" dirty="0" smtClean="0">
                <a:solidFill>
                  <a:prstClr val="black"/>
                </a:solidFill>
                <a:latin typeface="Corbel"/>
              </a:rPr>
              <a:t>Generational Mark-Sweep in </a:t>
            </a:r>
            <a:r>
              <a:rPr lang="en-US" sz="3200" dirty="0" err="1" smtClean="0">
                <a:solidFill>
                  <a:prstClr val="black"/>
                </a:solidFill>
                <a:latin typeface="Corbel"/>
              </a:rPr>
              <a:t>MMTk</a:t>
            </a:r>
            <a:endParaRPr lang="en-US" sz="3200" noProof="0" dirty="0" smtClean="0">
              <a:solidFill>
                <a:prstClr val="black"/>
              </a:solidFill>
              <a:latin typeface="Corbel"/>
            </a:endParaRPr>
          </a:p>
          <a:p>
            <a:pPr marL="438912" lvl="0" indent="-320040" fontAlgn="auto">
              <a:spcBef>
                <a:spcPts val="0"/>
              </a:spcBef>
              <a:spcAft>
                <a:spcPts val="0"/>
              </a:spcAft>
              <a:buClr>
                <a:srgbClr val="F0AD00"/>
              </a:buClr>
              <a:buSzPct val="80000"/>
              <a:buFont typeface="Wingdings 2"/>
              <a:buChar char=""/>
              <a:defRPr/>
            </a:pPr>
            <a:r>
              <a:rPr lang="en-US" sz="3200" noProof="0" dirty="0" smtClean="0">
                <a:solidFill>
                  <a:prstClr val="black"/>
                </a:solidFill>
                <a:latin typeface="Corbel"/>
              </a:rPr>
              <a:t>Performance stress test</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731520" marR="0" lvl="1" indent="-274320" algn="l" defTabSz="914400" rtl="0" eaLnBrk="1" fontAlgn="auto" latinLnBrk="0" hangingPunct="1">
              <a:lnSpc>
                <a:spcPct val="100000"/>
              </a:lnSpc>
              <a:spcBef>
                <a:spcPct val="20000"/>
              </a:spcBef>
              <a:spcAft>
                <a:spcPts val="0"/>
              </a:spcAft>
              <a:buClr>
                <a:schemeClr val="accent2"/>
              </a:buClr>
              <a:buSzPct val="90000"/>
              <a:buFont typeface="Wingdings"/>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Non-leaking programs: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Dacapo</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&amp; SPEC</a:t>
            </a:r>
          </a:p>
          <a:p>
            <a:pPr marL="731520" marR="0" lvl="1" indent="-274320" algn="l" defTabSz="914400" rtl="0" eaLnBrk="1" fontAlgn="auto" latinLnBrk="0" hangingPunct="1">
              <a:lnSpc>
                <a:spcPct val="100000"/>
              </a:lnSpc>
              <a:spcBef>
                <a:spcPct val="20000"/>
              </a:spcBef>
              <a:spcAft>
                <a:spcPts val="0"/>
              </a:spcAft>
              <a:buClr>
                <a:schemeClr val="accent2"/>
              </a:buClr>
              <a:buSzPct val="90000"/>
              <a:buFont typeface="Wingdings"/>
              <a:buChar char=""/>
              <a:tabLst/>
              <a:defRPr/>
            </a:pPr>
            <a:r>
              <a:rPr lang="en-US" sz="2800" dirty="0" smtClean="0">
                <a:latin typeface="+mn-lt"/>
              </a:rPr>
              <a:t>Replay compilation</a:t>
            </a:r>
          </a:p>
          <a:p>
            <a:pPr marL="438912" lvl="0" indent="-320040" fontAlgn="auto">
              <a:spcBef>
                <a:spcPts val="0"/>
              </a:spcBef>
              <a:spcAft>
                <a:spcPts val="0"/>
              </a:spcAft>
              <a:buClr>
                <a:srgbClr val="F0AD00"/>
              </a:buClr>
              <a:buSzPct val="80000"/>
              <a:buFont typeface="Wingdings 2"/>
              <a:buChar char=""/>
              <a:defRPr/>
            </a:pPr>
            <a:r>
              <a:rPr lang="en-US" sz="3200" dirty="0" smtClean="0">
                <a:solidFill>
                  <a:prstClr val="black"/>
                </a:solidFill>
                <a:latin typeface="Corbel"/>
              </a:rPr>
              <a:t>Leak tolerance test</a:t>
            </a:r>
            <a:endParaRPr lang="en-US" sz="2800" dirty="0" smtClean="0">
              <a:latin typeface="+mn-lt"/>
            </a:endParaRPr>
          </a:p>
          <a:p>
            <a:pPr marL="731520" marR="0" lvl="1" indent="-274320" algn="l" defTabSz="914400" rtl="0" eaLnBrk="1" fontAlgn="auto" latinLnBrk="0" hangingPunct="1">
              <a:lnSpc>
                <a:spcPct val="100000"/>
              </a:lnSpc>
              <a:spcBef>
                <a:spcPct val="20000"/>
              </a:spcBef>
              <a:spcAft>
                <a:spcPts val="0"/>
              </a:spcAft>
              <a:buClr>
                <a:schemeClr val="accent2"/>
              </a:buClr>
              <a:buSzPct val="90000"/>
              <a:buFont typeface="Wingdings"/>
              <a:buChar char=""/>
              <a:tabLst/>
              <a:defRPr/>
            </a:pPr>
            <a:r>
              <a:rPr lang="en-US" sz="2800" dirty="0" smtClean="0">
                <a:latin typeface="+mn-lt"/>
              </a:rPr>
              <a:t>Leaking programs</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996696" marR="0" lvl="2" indent="-228600" algn="l" defTabSz="914400" rtl="0" eaLnBrk="1" fontAlgn="auto" latinLnBrk="0" hangingPunct="1">
              <a:lnSpc>
                <a:spcPct val="100000"/>
              </a:lnSpc>
              <a:spcBef>
                <a:spcPct val="20000"/>
              </a:spcBef>
              <a:spcAft>
                <a:spcPts val="0"/>
              </a:spcAft>
              <a:buClr>
                <a:schemeClr val="accent3"/>
              </a:buClr>
              <a:buSzTx/>
              <a:buFont typeface="Arial"/>
              <a:buChar char="▪"/>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stretch>
            <a:fillRect/>
          </a:stretch>
        </p:blipFill>
        <p:spPr>
          <a:xfrm>
            <a:off x="0" y="2362201"/>
            <a:ext cx="9179222" cy="2020534"/>
          </a:xfrm>
          <a:prstGeom prst="rect">
            <a:avLst/>
          </a:prstGeom>
        </p:spPr>
      </p:pic>
      <p:sp>
        <p:nvSpPr>
          <p:cNvPr id="2" name="Title 1"/>
          <p:cNvSpPr>
            <a:spLocks noGrp="1"/>
          </p:cNvSpPr>
          <p:nvPr>
            <p:ph type="title"/>
          </p:nvPr>
        </p:nvSpPr>
        <p:spPr/>
        <p:txBody>
          <a:bodyPr>
            <a:normAutofit fontScale="90000"/>
          </a:bodyPr>
          <a:lstStyle/>
          <a:p>
            <a:r>
              <a:rPr lang="en-US" dirty="0" smtClean="0"/>
              <a:t>Application + Collection Overhead</a:t>
            </a:r>
            <a:endParaRPr lang="en-US" dirty="0"/>
          </a:p>
        </p:txBody>
      </p:sp>
      <p:sp>
        <p:nvSpPr>
          <p:cNvPr id="4" name="Slide Number Placeholder 3"/>
          <p:cNvSpPr>
            <a:spLocks noGrp="1"/>
          </p:cNvSpPr>
          <p:nvPr>
            <p:ph type="sldNum" sz="quarter" idx="12"/>
          </p:nvPr>
        </p:nvSpPr>
        <p:spPr/>
        <p:txBody>
          <a:bodyPr/>
          <a:lstStyle/>
          <a:p>
            <a:pPr>
              <a:defRPr/>
            </a:pPr>
            <a:fld id="{191CB6E5-513B-F047-956A-119061D884ED}" type="slidenum">
              <a:rPr lang="en-US" smtClean="0"/>
              <a:pPr>
                <a:defRPr/>
              </a:pPr>
              <a:t>28</a:t>
            </a:fld>
            <a:endParaRPr lang="en-US"/>
          </a:p>
        </p:txBody>
      </p:sp>
      <p:sp>
        <p:nvSpPr>
          <p:cNvPr id="7" name="Content Placeholder 2"/>
          <p:cNvSpPr>
            <a:spLocks noGrp="1"/>
          </p:cNvSpPr>
          <p:nvPr>
            <p:ph idx="1"/>
          </p:nvPr>
        </p:nvSpPr>
        <p:spPr>
          <a:xfrm>
            <a:off x="457200" y="1752600"/>
            <a:ext cx="8229600" cy="4800600"/>
          </a:xfrm>
        </p:spPr>
        <p:txBody>
          <a:bodyPr>
            <a:normAutofit/>
          </a:bodyPr>
          <a:lstStyle/>
          <a:p>
            <a:r>
              <a:rPr lang="en-US" dirty="0" smtClean="0"/>
              <a:t>SELECT State</a:t>
            </a:r>
          </a:p>
          <a:p>
            <a:endParaRPr lang="en-US" dirty="0" smtClean="0"/>
          </a:p>
          <a:p>
            <a:endParaRPr lang="en-US" dirty="0" smtClean="0"/>
          </a:p>
          <a:p>
            <a:endParaRPr lang="en-US" dirty="0" smtClean="0"/>
          </a:p>
          <a:p>
            <a:endParaRPr lang="en-US" dirty="0" smtClean="0"/>
          </a:p>
          <a:p>
            <a:pPr lvl="1"/>
            <a:endParaRPr lang="en-US" dirty="0" smtClean="0"/>
          </a:p>
          <a:p>
            <a:pPr lvl="1"/>
            <a:r>
              <a:rPr lang="en-US" dirty="0" smtClean="0"/>
              <a:t>5% overhead on Pentium 4</a:t>
            </a:r>
          </a:p>
          <a:p>
            <a:pPr lvl="1"/>
            <a:r>
              <a:rPr lang="en-US" dirty="0" smtClean="0"/>
              <a:t>3% overhead on Core 2</a:t>
            </a:r>
            <a:endParaRPr lang="en-US" dirty="0"/>
          </a:p>
        </p:txBody>
      </p:sp>
      <p:sp>
        <p:nvSpPr>
          <p:cNvPr id="8" name="Oval 7"/>
          <p:cNvSpPr/>
          <p:nvPr/>
        </p:nvSpPr>
        <p:spPr>
          <a:xfrm>
            <a:off x="5905500" y="3390900"/>
            <a:ext cx="304800" cy="457200"/>
          </a:xfrm>
          <a:prstGeom prst="ellipse">
            <a:avLst/>
          </a:prstGeom>
          <a:noFill/>
          <a:ln w="38100" cap="rnd"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srgbClr val="FF0000"/>
                </a:solidFill>
              </a:ln>
              <a:noFill/>
            </a:endParaRPr>
          </a:p>
        </p:txBody>
      </p:sp>
      <p:sp>
        <p:nvSpPr>
          <p:cNvPr id="9" name="Oval 8"/>
          <p:cNvSpPr/>
          <p:nvPr/>
        </p:nvSpPr>
        <p:spPr>
          <a:xfrm>
            <a:off x="4876800" y="3403600"/>
            <a:ext cx="304800" cy="381000"/>
          </a:xfrm>
          <a:prstGeom prst="ellipse">
            <a:avLst/>
          </a:prstGeom>
          <a:noFill/>
          <a:ln w="38100" cap="rnd"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solidFill>
                  <a:srgbClr val="FF0000"/>
                </a:solidFill>
              </a:ln>
              <a:noFill/>
            </a:endParaRPr>
          </a:p>
        </p:txBody>
      </p:sp>
      <p:sp>
        <p:nvSpPr>
          <p:cNvPr id="10" name="TextBox 9"/>
          <p:cNvSpPr txBox="1"/>
          <p:nvPr/>
        </p:nvSpPr>
        <p:spPr>
          <a:xfrm>
            <a:off x="609600" y="5943600"/>
            <a:ext cx="5514325" cy="369332"/>
          </a:xfrm>
          <a:prstGeom prst="rect">
            <a:avLst/>
          </a:prstGeom>
          <a:noFill/>
        </p:spPr>
        <p:txBody>
          <a:bodyPr wrap="none" rtlCol="0">
            <a:spAutoFit/>
          </a:bodyPr>
          <a:lstStyle/>
          <a:p>
            <a:r>
              <a:rPr lang="en-US" dirty="0" smtClean="0">
                <a:solidFill>
                  <a:srgbClr val="FF0000"/>
                </a:solidFill>
                <a:latin typeface="Comic Sans MS"/>
                <a:cs typeface="Comic Sans MS"/>
              </a:rPr>
              <a:t>Why overhead is negative for some benchmarks ?</a:t>
            </a:r>
            <a:endParaRPr lang="en-US" dirty="0">
              <a:solidFill>
                <a:srgbClr val="FF0000"/>
              </a:solidFill>
              <a:latin typeface="Comic Sans MS"/>
              <a:cs typeface="Comic Sans M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p:bld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Garbage Collection Overhead</a:t>
            </a:r>
            <a:endParaRPr lang="en-US" dirty="0"/>
          </a:p>
        </p:txBody>
      </p:sp>
      <p:sp>
        <p:nvSpPr>
          <p:cNvPr id="3" name="Content Placeholder 2"/>
          <p:cNvSpPr>
            <a:spLocks noGrp="1"/>
          </p:cNvSpPr>
          <p:nvPr>
            <p:ph idx="1"/>
          </p:nvPr>
        </p:nvSpPr>
        <p:spPr/>
        <p:txBody>
          <a:bodyPr/>
          <a:lstStyle/>
          <a:p>
            <a:r>
              <a:rPr lang="en-US" dirty="0" smtClean="0"/>
              <a:t>OBSERVE State                             			5%</a:t>
            </a:r>
          </a:p>
          <a:p>
            <a:r>
              <a:rPr lang="en-US" dirty="0" smtClean="0"/>
              <a:t>SELECT State					14%</a:t>
            </a:r>
            <a:endParaRPr lang="en-US" dirty="0"/>
          </a:p>
        </p:txBody>
      </p:sp>
      <p:sp>
        <p:nvSpPr>
          <p:cNvPr id="4" name="Slide Number Placeholder 3"/>
          <p:cNvSpPr>
            <a:spLocks noGrp="1"/>
          </p:cNvSpPr>
          <p:nvPr>
            <p:ph type="sldNum" sz="quarter" idx="12"/>
          </p:nvPr>
        </p:nvSpPr>
        <p:spPr/>
        <p:txBody>
          <a:bodyPr/>
          <a:lstStyle/>
          <a:p>
            <a:pPr>
              <a:defRPr/>
            </a:pPr>
            <a:fld id="{191CB6E5-513B-F047-956A-119061D884ED}" type="slidenum">
              <a:rPr lang="en-US" smtClean="0"/>
              <a:pPr>
                <a:defRPr/>
              </a:pPr>
              <a:t>29</a:t>
            </a:fld>
            <a:endParaRPr lang="en-US"/>
          </a:p>
        </p:txBody>
      </p:sp>
      <p:pic>
        <p:nvPicPr>
          <p:cNvPr id="5" name="Picture 4"/>
          <p:cNvPicPr>
            <a:picLocks noChangeAspect="1"/>
          </p:cNvPicPr>
          <p:nvPr/>
        </p:nvPicPr>
        <p:blipFill>
          <a:blip r:embed="rId3"/>
          <a:stretch>
            <a:fillRect/>
          </a:stretch>
        </p:blipFill>
        <p:spPr>
          <a:xfrm>
            <a:off x="990600" y="2981724"/>
            <a:ext cx="6184900" cy="3392297"/>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Oval 4"/>
          <p:cNvSpPr>
            <a:spLocks noChangeAspect="1" noChangeArrowheads="1"/>
          </p:cNvSpPr>
          <p:nvPr/>
        </p:nvSpPr>
        <p:spPr bwMode="auto">
          <a:xfrm>
            <a:off x="2665382" y="3048000"/>
            <a:ext cx="4268818" cy="4267004"/>
          </a:xfrm>
          <a:prstGeom prst="ellipse">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fontAlgn="auto">
              <a:spcBef>
                <a:spcPts val="0"/>
              </a:spcBef>
              <a:spcAft>
                <a:spcPts val="0"/>
              </a:spcAft>
              <a:defRPr/>
            </a:pPr>
            <a:endParaRPr lang="en-US"/>
          </a:p>
        </p:txBody>
      </p:sp>
      <p:sp>
        <p:nvSpPr>
          <p:cNvPr id="4" name="Oval 4"/>
          <p:cNvSpPr>
            <a:spLocks noChangeAspect="1" noChangeArrowheads="1"/>
          </p:cNvSpPr>
          <p:nvPr/>
        </p:nvSpPr>
        <p:spPr bwMode="auto">
          <a:xfrm>
            <a:off x="3275304" y="3657600"/>
            <a:ext cx="3049296" cy="3048000"/>
          </a:xfrm>
          <a:prstGeom prst="ellipse">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fontAlgn="auto">
              <a:spcBef>
                <a:spcPts val="0"/>
              </a:spcBef>
              <a:spcAft>
                <a:spcPts val="0"/>
              </a:spcAft>
              <a:defRPr/>
            </a:pPr>
            <a:endParaRPr lang="en-US"/>
          </a:p>
        </p:txBody>
      </p:sp>
      <p:sp>
        <p:nvSpPr>
          <p:cNvPr id="2" name="Title 1"/>
          <p:cNvSpPr>
            <a:spLocks noGrp="1"/>
          </p:cNvSpPr>
          <p:nvPr>
            <p:ph type="title"/>
          </p:nvPr>
        </p:nvSpPr>
        <p:spPr/>
        <p:txBody>
          <a:bodyPr>
            <a:normAutofit/>
          </a:bodyPr>
          <a:lstStyle/>
          <a:p>
            <a:pPr eaLnBrk="1" fontAlgn="auto" hangingPunct="1">
              <a:spcAft>
                <a:spcPts val="0"/>
              </a:spcAft>
              <a:defRPr/>
            </a:pPr>
            <a:r>
              <a:rPr lang="en-US" dirty="0" smtClean="0">
                <a:solidFill>
                  <a:schemeClr val="accent1">
                    <a:satMod val="150000"/>
                  </a:schemeClr>
                </a:solidFill>
              </a:rPr>
              <a:t>Motivation</a:t>
            </a:r>
            <a:endParaRPr lang="en-US" dirty="0">
              <a:solidFill>
                <a:schemeClr val="accent1">
                  <a:satMod val="150000"/>
                </a:schemeClr>
              </a:solidFill>
            </a:endParaRPr>
          </a:p>
        </p:txBody>
      </p:sp>
      <p:sp>
        <p:nvSpPr>
          <p:cNvPr id="3" name="Content Placeholder 2"/>
          <p:cNvSpPr>
            <a:spLocks noGrp="1"/>
          </p:cNvSpPr>
          <p:nvPr>
            <p:ph idx="1"/>
          </p:nvPr>
        </p:nvSpPr>
        <p:spPr/>
        <p:txBody>
          <a:bodyPr rtlCol="0">
            <a:normAutofit/>
          </a:bodyPr>
          <a:lstStyle/>
          <a:p>
            <a:pPr marL="438912" indent="-320040" eaLnBrk="1" fontAlgn="auto" hangingPunct="1">
              <a:spcBef>
                <a:spcPts val="0"/>
              </a:spcBef>
              <a:spcAft>
                <a:spcPts val="0"/>
              </a:spcAft>
              <a:buFont typeface="Wingdings 2"/>
              <a:buChar char=""/>
              <a:defRPr/>
            </a:pPr>
            <a:r>
              <a:rPr lang="en-US" dirty="0" smtClean="0">
                <a:solidFill>
                  <a:schemeClr val="accent6"/>
                </a:solidFill>
              </a:rPr>
              <a:t>Memory leaks are a real problem</a:t>
            </a:r>
          </a:p>
          <a:p>
            <a:pPr marL="731520" lvl="1" indent="-274320" eaLnBrk="1" fontAlgn="auto" hangingPunct="1">
              <a:spcAft>
                <a:spcPts val="0"/>
              </a:spcAft>
              <a:buFont typeface="Wingdings"/>
              <a:buChar char=""/>
              <a:defRPr/>
            </a:pPr>
            <a:r>
              <a:rPr lang="en-US" dirty="0" smtClean="0">
                <a:ea typeface="+mn-ea"/>
              </a:rPr>
              <a:t>Managed languages do not eliminate them</a:t>
            </a:r>
          </a:p>
        </p:txBody>
      </p:sp>
      <p:sp>
        <p:nvSpPr>
          <p:cNvPr id="8" name="Slide Number Placeholder 7"/>
          <p:cNvSpPr>
            <a:spLocks noGrp="1"/>
          </p:cNvSpPr>
          <p:nvPr>
            <p:ph type="sldNum" sz="quarter" idx="12"/>
          </p:nvPr>
        </p:nvSpPr>
        <p:spPr/>
        <p:txBody>
          <a:bodyPr/>
          <a:lstStyle/>
          <a:p>
            <a:pPr>
              <a:defRPr/>
            </a:pPr>
            <a:fld id="{191CB6E5-513B-F047-956A-119061D884ED}" type="slidenum">
              <a:rPr lang="en-US" smtClean="0"/>
              <a:pPr>
                <a:defRPr/>
              </a:pPr>
              <a:t>3</a:t>
            </a:fld>
            <a:endParaRPr lang="en-US"/>
          </a:p>
        </p:txBody>
      </p:sp>
      <p:sp>
        <p:nvSpPr>
          <p:cNvPr id="14346" name="Text Box 7"/>
          <p:cNvSpPr txBox="1">
            <a:spLocks noChangeArrowheads="1"/>
          </p:cNvSpPr>
          <p:nvPr/>
        </p:nvSpPr>
        <p:spPr bwMode="auto">
          <a:xfrm>
            <a:off x="4191000" y="5010150"/>
            <a:ext cx="1284288" cy="400050"/>
          </a:xfrm>
          <a:prstGeom prst="rect">
            <a:avLst/>
          </a:prstGeom>
          <a:noFill/>
          <a:ln w="9525">
            <a:noFill/>
            <a:miter lim="800000"/>
            <a:headEnd/>
            <a:tailEnd/>
          </a:ln>
        </p:spPr>
        <p:txBody>
          <a:bodyPr wrap="none">
            <a:prstTxWarp prst="textNoShape">
              <a:avLst/>
            </a:prstTxWarp>
            <a:spAutoFit/>
          </a:bodyPr>
          <a:lstStyle/>
          <a:p>
            <a:r>
              <a:rPr lang="en-US" sz="2000">
                <a:solidFill>
                  <a:schemeClr val="bg1"/>
                </a:solidFill>
                <a:latin typeface="Corbel" charset="0"/>
              </a:rPr>
              <a:t>Reachable</a:t>
            </a:r>
          </a:p>
        </p:txBody>
      </p:sp>
      <p:sp>
        <p:nvSpPr>
          <p:cNvPr id="14347" name="Text Box 7"/>
          <p:cNvSpPr txBox="1">
            <a:spLocks noChangeArrowheads="1"/>
          </p:cNvSpPr>
          <p:nvPr/>
        </p:nvSpPr>
        <p:spPr bwMode="auto">
          <a:xfrm rot="-2670842">
            <a:off x="2740025" y="3603625"/>
            <a:ext cx="1530350" cy="400050"/>
          </a:xfrm>
          <a:prstGeom prst="rect">
            <a:avLst/>
          </a:prstGeom>
          <a:noFill/>
          <a:ln w="9525">
            <a:noFill/>
            <a:miter lim="800000"/>
            <a:headEnd/>
            <a:tailEnd/>
          </a:ln>
        </p:spPr>
        <p:txBody>
          <a:bodyPr wrap="none">
            <a:prstTxWarp prst="textNoShape">
              <a:avLst/>
            </a:prstTxWarp>
            <a:spAutoFit/>
          </a:bodyPr>
          <a:lstStyle/>
          <a:p>
            <a:r>
              <a:rPr lang="en-US" sz="2000">
                <a:solidFill>
                  <a:schemeClr val="bg1"/>
                </a:solidFill>
                <a:latin typeface="Corbel" charset="0"/>
              </a:rPr>
              <a:t>Unreachable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Compilation Overhead</a:t>
            </a:r>
            <a:endParaRPr lang="en-US" dirty="0"/>
          </a:p>
        </p:txBody>
      </p:sp>
      <p:sp>
        <p:nvSpPr>
          <p:cNvPr id="3" name="Content Placeholder 2"/>
          <p:cNvSpPr>
            <a:spLocks noGrp="1"/>
          </p:cNvSpPr>
          <p:nvPr>
            <p:ph idx="1"/>
          </p:nvPr>
        </p:nvSpPr>
        <p:spPr/>
        <p:txBody>
          <a:bodyPr/>
          <a:lstStyle/>
          <a:p>
            <a:r>
              <a:rPr lang="en-US" dirty="0" smtClean="0"/>
              <a:t>Insert read barrier</a:t>
            </a:r>
          </a:p>
          <a:p>
            <a:pPr lvl="1"/>
            <a:r>
              <a:rPr lang="en-US" dirty="0" smtClean="0"/>
              <a:t>17% on average, 34% at most</a:t>
            </a:r>
          </a:p>
          <a:p>
            <a:pPr lvl="1"/>
            <a:r>
              <a:rPr lang="en-US" dirty="0" smtClean="0"/>
              <a:t>Negligible compared with overall execution time</a:t>
            </a:r>
            <a:endParaRPr lang="en-US" dirty="0"/>
          </a:p>
        </p:txBody>
      </p:sp>
      <p:sp>
        <p:nvSpPr>
          <p:cNvPr id="4" name="Slide Number Placeholder 3"/>
          <p:cNvSpPr>
            <a:spLocks noGrp="1"/>
          </p:cNvSpPr>
          <p:nvPr>
            <p:ph type="sldNum" sz="quarter" idx="12"/>
          </p:nvPr>
        </p:nvSpPr>
        <p:spPr/>
        <p:txBody>
          <a:bodyPr/>
          <a:lstStyle/>
          <a:p>
            <a:pPr>
              <a:defRPr/>
            </a:pPr>
            <a:fld id="{191CB6E5-513B-F047-956A-119061D884ED}"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Tolerating Leaks</a:t>
            </a:r>
            <a:endParaRPr lang="en-US" dirty="0"/>
          </a:p>
        </p:txBody>
      </p:sp>
      <p:sp>
        <p:nvSpPr>
          <p:cNvPr id="4" name="Slide Number Placeholder 3"/>
          <p:cNvSpPr>
            <a:spLocks noGrp="1"/>
          </p:cNvSpPr>
          <p:nvPr>
            <p:ph type="sldNum" sz="quarter" idx="12"/>
          </p:nvPr>
        </p:nvSpPr>
        <p:spPr/>
        <p:txBody>
          <a:bodyPr/>
          <a:lstStyle/>
          <a:p>
            <a:pPr>
              <a:defRPr/>
            </a:pPr>
            <a:fld id="{191CB6E5-513B-F047-956A-119061D884ED}" type="slidenum">
              <a:rPr lang="en-US" smtClean="0"/>
              <a:pPr>
                <a:defRPr/>
              </a:pPr>
              <a:t>31</a:t>
            </a:fld>
            <a:endParaRPr lang="en-US"/>
          </a:p>
        </p:txBody>
      </p:sp>
      <p:graphicFrame>
        <p:nvGraphicFramePr>
          <p:cNvPr id="5" name="Content Placeholder 4"/>
          <p:cNvGraphicFramePr>
            <a:graphicFrameLocks noGrp="1"/>
          </p:cNvGraphicFramePr>
          <p:nvPr>
            <p:ph idx="1"/>
          </p:nvPr>
        </p:nvGraphicFramePr>
        <p:xfrm>
          <a:off x="381000" y="1676400"/>
          <a:ext cx="8382000" cy="4953000"/>
        </p:xfrm>
        <a:graphic>
          <a:graphicData uri="http://schemas.openxmlformats.org/drawingml/2006/table">
            <a:tbl>
              <a:tblPr firstRow="1" bandRow="1">
                <a:effectLst>
                  <a:outerShdw blurRad="50800" dist="38100" dir="2700000" algn="tl" rotWithShape="0">
                    <a:prstClr val="black">
                      <a:alpha val="40000"/>
                    </a:prstClr>
                  </a:outerShdw>
                </a:effectLst>
              </a:tblPr>
              <a:tblGrid>
                <a:gridCol w="2714172"/>
                <a:gridCol w="5667828"/>
              </a:tblGrid>
              <a:tr h="495300">
                <a:tc>
                  <a:txBody>
                    <a:bodyPr/>
                    <a:lstStyle>
                      <a:lvl1pPr marL="0" algn="l" rtl="0" eaLnBrk="1" latinLnBrk="0" hangingPunct="1">
                        <a:defRPr kumimoji="0" kern="1200">
                          <a:solidFill>
                            <a:schemeClr val="tx1"/>
                          </a:solidFill>
                          <a:latin typeface="Corbel"/>
                        </a:defRPr>
                      </a:lvl1pPr>
                      <a:lvl2pPr marL="457200" algn="l" rtl="0" eaLnBrk="1" latinLnBrk="0" hangingPunct="1">
                        <a:defRPr kumimoji="0" kern="1200">
                          <a:solidFill>
                            <a:schemeClr val="tx1"/>
                          </a:solidFill>
                          <a:latin typeface="Corbel"/>
                        </a:defRPr>
                      </a:lvl2pPr>
                      <a:lvl3pPr marL="914400" algn="l" rtl="0" eaLnBrk="1" latinLnBrk="0" hangingPunct="1">
                        <a:defRPr kumimoji="0" kern="1200">
                          <a:solidFill>
                            <a:schemeClr val="tx1"/>
                          </a:solidFill>
                          <a:latin typeface="Corbel"/>
                        </a:defRPr>
                      </a:lvl3pPr>
                      <a:lvl4pPr marL="1371600" algn="l" rtl="0" eaLnBrk="1" latinLnBrk="0" hangingPunct="1">
                        <a:defRPr kumimoji="0" kern="1200">
                          <a:solidFill>
                            <a:schemeClr val="tx1"/>
                          </a:solidFill>
                          <a:latin typeface="Corbel"/>
                        </a:defRPr>
                      </a:lvl4pPr>
                      <a:lvl5pPr marL="1828800" algn="l" rtl="0" eaLnBrk="1" latinLnBrk="0" hangingPunct="1">
                        <a:defRPr kumimoji="0" kern="1200">
                          <a:solidFill>
                            <a:schemeClr val="tx1"/>
                          </a:solidFill>
                          <a:latin typeface="Corbel"/>
                        </a:defRPr>
                      </a:lvl5pPr>
                      <a:lvl6pPr marL="2286000" algn="l" rtl="0" eaLnBrk="1" latinLnBrk="0" hangingPunct="1">
                        <a:defRPr kumimoji="0" kern="1200">
                          <a:solidFill>
                            <a:schemeClr val="tx1"/>
                          </a:solidFill>
                          <a:latin typeface="Corbel"/>
                        </a:defRPr>
                      </a:lvl6pPr>
                      <a:lvl7pPr marL="2743200" algn="l" rtl="0" eaLnBrk="1" latinLnBrk="0" hangingPunct="1">
                        <a:defRPr kumimoji="0" kern="1200">
                          <a:solidFill>
                            <a:schemeClr val="tx1"/>
                          </a:solidFill>
                          <a:latin typeface="Corbel"/>
                        </a:defRPr>
                      </a:lvl7pPr>
                      <a:lvl8pPr marL="3200400" algn="l" rtl="0" eaLnBrk="1" latinLnBrk="0" hangingPunct="1">
                        <a:defRPr kumimoji="0" kern="1200">
                          <a:solidFill>
                            <a:schemeClr val="tx1"/>
                          </a:solidFill>
                          <a:latin typeface="Corbel"/>
                        </a:defRPr>
                      </a:lvl8pPr>
                      <a:lvl9pPr marL="3657600" algn="l" rtl="0" eaLnBrk="1" latinLnBrk="0" hangingPunct="1">
                        <a:defRPr kumimoji="0" kern="1200">
                          <a:solidFill>
                            <a:schemeClr val="tx1"/>
                          </a:solidFill>
                          <a:latin typeface="Corbel"/>
                        </a:defRPr>
                      </a:lvl9pPr>
                      <a:extLst/>
                    </a:lstStyle>
                    <a:p>
                      <a:pPr>
                        <a:lnSpc>
                          <a:spcPct val="100000"/>
                        </a:lnSpc>
                      </a:pPr>
                      <a:r>
                        <a:rPr lang="en-US" sz="2000" dirty="0" smtClean="0">
                          <a:latin typeface="Arial" pitchFamily="34" charset="0"/>
                          <a:cs typeface="Arial" pitchFamily="34" charset="0"/>
                        </a:rPr>
                        <a:t>Leak</a:t>
                      </a:r>
                      <a:endParaRPr lang="en-US" sz="2000" dirty="0">
                        <a:latin typeface="Arial" pitchFamily="34" charset="0"/>
                        <a:cs typeface="Arial" pitchFamily="34" charset="0"/>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rtl="0" eaLnBrk="1" latinLnBrk="0" hangingPunct="1">
                        <a:defRPr kumimoji="0" kern="1200">
                          <a:solidFill>
                            <a:schemeClr val="tx1"/>
                          </a:solidFill>
                          <a:latin typeface="Corbel"/>
                        </a:defRPr>
                      </a:lvl1pPr>
                      <a:lvl2pPr marL="457200" algn="l" rtl="0" eaLnBrk="1" latinLnBrk="0" hangingPunct="1">
                        <a:defRPr kumimoji="0" kern="1200">
                          <a:solidFill>
                            <a:schemeClr val="tx1"/>
                          </a:solidFill>
                          <a:latin typeface="Corbel"/>
                        </a:defRPr>
                      </a:lvl2pPr>
                      <a:lvl3pPr marL="914400" algn="l" rtl="0" eaLnBrk="1" latinLnBrk="0" hangingPunct="1">
                        <a:defRPr kumimoji="0" kern="1200">
                          <a:solidFill>
                            <a:schemeClr val="tx1"/>
                          </a:solidFill>
                          <a:latin typeface="Corbel"/>
                        </a:defRPr>
                      </a:lvl3pPr>
                      <a:lvl4pPr marL="1371600" algn="l" rtl="0" eaLnBrk="1" latinLnBrk="0" hangingPunct="1">
                        <a:defRPr kumimoji="0" kern="1200">
                          <a:solidFill>
                            <a:schemeClr val="tx1"/>
                          </a:solidFill>
                          <a:latin typeface="Corbel"/>
                        </a:defRPr>
                      </a:lvl4pPr>
                      <a:lvl5pPr marL="1828800" algn="l" rtl="0" eaLnBrk="1" latinLnBrk="0" hangingPunct="1">
                        <a:defRPr kumimoji="0" kern="1200">
                          <a:solidFill>
                            <a:schemeClr val="tx1"/>
                          </a:solidFill>
                          <a:latin typeface="Corbel"/>
                        </a:defRPr>
                      </a:lvl5pPr>
                      <a:lvl6pPr marL="2286000" algn="l" rtl="0" eaLnBrk="1" latinLnBrk="0" hangingPunct="1">
                        <a:defRPr kumimoji="0" kern="1200">
                          <a:solidFill>
                            <a:schemeClr val="tx1"/>
                          </a:solidFill>
                          <a:latin typeface="Corbel"/>
                        </a:defRPr>
                      </a:lvl6pPr>
                      <a:lvl7pPr marL="2743200" algn="l" rtl="0" eaLnBrk="1" latinLnBrk="0" hangingPunct="1">
                        <a:defRPr kumimoji="0" kern="1200">
                          <a:solidFill>
                            <a:schemeClr val="tx1"/>
                          </a:solidFill>
                          <a:latin typeface="Corbel"/>
                        </a:defRPr>
                      </a:lvl7pPr>
                      <a:lvl8pPr marL="3200400" algn="l" rtl="0" eaLnBrk="1" latinLnBrk="0" hangingPunct="1">
                        <a:defRPr kumimoji="0" kern="1200">
                          <a:solidFill>
                            <a:schemeClr val="tx1"/>
                          </a:solidFill>
                          <a:latin typeface="Corbel"/>
                        </a:defRPr>
                      </a:lvl8pPr>
                      <a:lvl9pPr marL="3657600" algn="l" rtl="0" eaLnBrk="1" latinLnBrk="0" hangingPunct="1">
                        <a:defRPr kumimoji="0" kern="1200">
                          <a:solidFill>
                            <a:schemeClr val="tx1"/>
                          </a:solidFill>
                          <a:latin typeface="Corbel"/>
                        </a:defRPr>
                      </a:lvl9pPr>
                      <a:extLst/>
                    </a:lstStyle>
                    <a:p>
                      <a:pPr>
                        <a:lnSpc>
                          <a:spcPct val="100000"/>
                        </a:lnSpc>
                      </a:pPr>
                      <a:r>
                        <a:rPr lang="en-US" sz="2000" dirty="0" smtClean="0">
                          <a:latin typeface="Arial" pitchFamily="34" charset="0"/>
                          <a:cs typeface="Arial" pitchFamily="34" charset="0"/>
                        </a:rPr>
                        <a:t>Leak pruning’s effect</a:t>
                      </a:r>
                      <a:endParaRPr lang="en-US" sz="2000" dirty="0">
                        <a:latin typeface="Arial" pitchFamily="34" charset="0"/>
                        <a:cs typeface="Arial" pitchFamily="34" charset="0"/>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r>
              <a:tr h="495300">
                <a:tc>
                  <a:txBody>
                    <a:bodyPr/>
                    <a:lstStyle>
                      <a:lvl1pPr marL="0" algn="l" rtl="0" eaLnBrk="1" latinLnBrk="0" hangingPunct="1">
                        <a:defRPr kumimoji="0" kern="1200">
                          <a:solidFill>
                            <a:schemeClr val="tx1"/>
                          </a:solidFill>
                          <a:latin typeface="Corbel"/>
                        </a:defRPr>
                      </a:lvl1pPr>
                      <a:lvl2pPr marL="457200" algn="l" rtl="0" eaLnBrk="1" latinLnBrk="0" hangingPunct="1">
                        <a:defRPr kumimoji="0" kern="1200">
                          <a:solidFill>
                            <a:schemeClr val="tx1"/>
                          </a:solidFill>
                          <a:latin typeface="Corbel"/>
                        </a:defRPr>
                      </a:lvl2pPr>
                      <a:lvl3pPr marL="914400" algn="l" rtl="0" eaLnBrk="1" latinLnBrk="0" hangingPunct="1">
                        <a:defRPr kumimoji="0" kern="1200">
                          <a:solidFill>
                            <a:schemeClr val="tx1"/>
                          </a:solidFill>
                          <a:latin typeface="Corbel"/>
                        </a:defRPr>
                      </a:lvl3pPr>
                      <a:lvl4pPr marL="1371600" algn="l" rtl="0" eaLnBrk="1" latinLnBrk="0" hangingPunct="1">
                        <a:defRPr kumimoji="0" kern="1200">
                          <a:solidFill>
                            <a:schemeClr val="tx1"/>
                          </a:solidFill>
                          <a:latin typeface="Corbel"/>
                        </a:defRPr>
                      </a:lvl4pPr>
                      <a:lvl5pPr marL="1828800" algn="l" rtl="0" eaLnBrk="1" latinLnBrk="0" hangingPunct="1">
                        <a:defRPr kumimoji="0" kern="1200">
                          <a:solidFill>
                            <a:schemeClr val="tx1"/>
                          </a:solidFill>
                          <a:latin typeface="Corbel"/>
                        </a:defRPr>
                      </a:lvl5pPr>
                      <a:lvl6pPr marL="2286000" algn="l" rtl="0" eaLnBrk="1" latinLnBrk="0" hangingPunct="1">
                        <a:defRPr kumimoji="0" kern="1200">
                          <a:solidFill>
                            <a:schemeClr val="tx1"/>
                          </a:solidFill>
                          <a:latin typeface="Corbel"/>
                        </a:defRPr>
                      </a:lvl6pPr>
                      <a:lvl7pPr marL="2743200" algn="l" rtl="0" eaLnBrk="1" latinLnBrk="0" hangingPunct="1">
                        <a:defRPr kumimoji="0" kern="1200">
                          <a:solidFill>
                            <a:schemeClr val="tx1"/>
                          </a:solidFill>
                          <a:latin typeface="Corbel"/>
                        </a:defRPr>
                      </a:lvl7pPr>
                      <a:lvl8pPr marL="3200400" algn="l" rtl="0" eaLnBrk="1" latinLnBrk="0" hangingPunct="1">
                        <a:defRPr kumimoji="0" kern="1200">
                          <a:solidFill>
                            <a:schemeClr val="tx1"/>
                          </a:solidFill>
                          <a:latin typeface="Corbel"/>
                        </a:defRPr>
                      </a:lvl8pPr>
                      <a:lvl9pPr marL="3657600" algn="l" rtl="0" eaLnBrk="1" latinLnBrk="0" hangingPunct="1">
                        <a:defRPr kumimoji="0" kern="1200">
                          <a:solidFill>
                            <a:schemeClr val="tx1"/>
                          </a:solidFill>
                          <a:latin typeface="Corbel"/>
                        </a:defRPr>
                      </a:lvl9pPr>
                      <a:extLst/>
                    </a:lstStyle>
                    <a:p>
                      <a:pPr>
                        <a:lnSpc>
                          <a:spcPct val="100000"/>
                        </a:lnSpc>
                      </a:pPr>
                      <a:r>
                        <a:rPr lang="en-US" sz="2000" b="0" dirty="0" smtClean="0">
                          <a:solidFill>
                            <a:schemeClr val="bg1"/>
                          </a:solidFill>
                          <a:latin typeface="Arial" pitchFamily="34" charset="0"/>
                          <a:cs typeface="Arial" pitchFamily="34" charset="0"/>
                        </a:rPr>
                        <a:t>Eclipse “Diff”</a:t>
                      </a:r>
                      <a:endParaRPr lang="en-US" sz="2000" b="0" dirty="0">
                        <a:solidFill>
                          <a:schemeClr val="bg1"/>
                        </a:solidFill>
                        <a:latin typeface="Arial" pitchFamily="34" charset="0"/>
                        <a:cs typeface="Arial" pitchFamily="34" charset="0"/>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00B050"/>
                    </a:solidFill>
                  </a:tcPr>
                </a:tc>
                <a:tc>
                  <a:txBody>
                    <a:bodyPr/>
                    <a:lstStyle>
                      <a:lvl1pPr marL="0" algn="l" rtl="0" eaLnBrk="1" latinLnBrk="0" hangingPunct="1">
                        <a:defRPr kumimoji="0" kern="1200">
                          <a:solidFill>
                            <a:schemeClr val="tx1"/>
                          </a:solidFill>
                          <a:latin typeface="Corbel"/>
                        </a:defRPr>
                      </a:lvl1pPr>
                      <a:lvl2pPr marL="457200" algn="l" rtl="0" eaLnBrk="1" latinLnBrk="0" hangingPunct="1">
                        <a:defRPr kumimoji="0" kern="1200">
                          <a:solidFill>
                            <a:schemeClr val="tx1"/>
                          </a:solidFill>
                          <a:latin typeface="Corbel"/>
                        </a:defRPr>
                      </a:lvl2pPr>
                      <a:lvl3pPr marL="914400" algn="l" rtl="0" eaLnBrk="1" latinLnBrk="0" hangingPunct="1">
                        <a:defRPr kumimoji="0" kern="1200">
                          <a:solidFill>
                            <a:schemeClr val="tx1"/>
                          </a:solidFill>
                          <a:latin typeface="Corbel"/>
                        </a:defRPr>
                      </a:lvl3pPr>
                      <a:lvl4pPr marL="1371600" algn="l" rtl="0" eaLnBrk="1" latinLnBrk="0" hangingPunct="1">
                        <a:defRPr kumimoji="0" kern="1200">
                          <a:solidFill>
                            <a:schemeClr val="tx1"/>
                          </a:solidFill>
                          <a:latin typeface="Corbel"/>
                        </a:defRPr>
                      </a:lvl4pPr>
                      <a:lvl5pPr marL="1828800" algn="l" rtl="0" eaLnBrk="1" latinLnBrk="0" hangingPunct="1">
                        <a:defRPr kumimoji="0" kern="1200">
                          <a:solidFill>
                            <a:schemeClr val="tx1"/>
                          </a:solidFill>
                          <a:latin typeface="Corbel"/>
                        </a:defRPr>
                      </a:lvl5pPr>
                      <a:lvl6pPr marL="2286000" algn="l" rtl="0" eaLnBrk="1" latinLnBrk="0" hangingPunct="1">
                        <a:defRPr kumimoji="0" kern="1200">
                          <a:solidFill>
                            <a:schemeClr val="tx1"/>
                          </a:solidFill>
                          <a:latin typeface="Corbel"/>
                        </a:defRPr>
                      </a:lvl6pPr>
                      <a:lvl7pPr marL="2743200" algn="l" rtl="0" eaLnBrk="1" latinLnBrk="0" hangingPunct="1">
                        <a:defRPr kumimoji="0" kern="1200">
                          <a:solidFill>
                            <a:schemeClr val="tx1"/>
                          </a:solidFill>
                          <a:latin typeface="Corbel"/>
                        </a:defRPr>
                      </a:lvl7pPr>
                      <a:lvl8pPr marL="3200400" algn="l" rtl="0" eaLnBrk="1" latinLnBrk="0" hangingPunct="1">
                        <a:defRPr kumimoji="0" kern="1200">
                          <a:solidFill>
                            <a:schemeClr val="tx1"/>
                          </a:solidFill>
                          <a:latin typeface="Corbel"/>
                        </a:defRPr>
                      </a:lvl8pPr>
                      <a:lvl9pPr marL="3657600" algn="l" rtl="0" eaLnBrk="1" latinLnBrk="0" hangingPunct="1">
                        <a:defRPr kumimoji="0" kern="1200">
                          <a:solidFill>
                            <a:schemeClr val="tx1"/>
                          </a:solidFill>
                          <a:latin typeface="Corbel"/>
                        </a:defRPr>
                      </a:lvl9pPr>
                      <a:extLst/>
                    </a:lstStyle>
                    <a:p>
                      <a:pPr>
                        <a:lnSpc>
                          <a:spcPct val="100000"/>
                        </a:lnSpc>
                      </a:pPr>
                      <a:r>
                        <a:rPr lang="en-US" sz="2000" b="0" dirty="0" smtClean="0">
                          <a:solidFill>
                            <a:schemeClr val="bg1"/>
                          </a:solidFill>
                          <a:latin typeface="Arial" pitchFamily="34" charset="0"/>
                          <a:cs typeface="Arial" pitchFamily="34" charset="0"/>
                        </a:rPr>
                        <a:t>Tolerates</a:t>
                      </a:r>
                      <a:r>
                        <a:rPr lang="en-US" sz="2000" b="0" baseline="0" dirty="0" smtClean="0">
                          <a:solidFill>
                            <a:schemeClr val="bg1"/>
                          </a:solidFill>
                          <a:latin typeface="Arial" pitchFamily="34" charset="0"/>
                          <a:cs typeface="Arial" pitchFamily="34" charset="0"/>
                        </a:rPr>
                        <a:t> until 24-hr limit (&gt;200X longer)</a:t>
                      </a:r>
                      <a:endParaRPr lang="en-US" sz="2000" b="0" dirty="0">
                        <a:solidFill>
                          <a:schemeClr val="bg1"/>
                        </a:solidFill>
                        <a:latin typeface="Arial" pitchFamily="34" charset="0"/>
                        <a:cs typeface="Arial" pitchFamily="34" charset="0"/>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00B050"/>
                    </a:solidFill>
                  </a:tcPr>
                </a:tc>
              </a:tr>
              <a:tr h="495300">
                <a:tc>
                  <a:txBody>
                    <a:bodyPr/>
                    <a:lstStyle>
                      <a:lvl1pPr marL="0" algn="l" rtl="0" eaLnBrk="1" latinLnBrk="0" hangingPunct="1">
                        <a:defRPr kumimoji="0" kern="1200">
                          <a:solidFill>
                            <a:schemeClr val="tx1"/>
                          </a:solidFill>
                          <a:latin typeface="Corbel"/>
                        </a:defRPr>
                      </a:lvl1pPr>
                      <a:lvl2pPr marL="457200" algn="l" rtl="0" eaLnBrk="1" latinLnBrk="0" hangingPunct="1">
                        <a:defRPr kumimoji="0" kern="1200">
                          <a:solidFill>
                            <a:schemeClr val="tx1"/>
                          </a:solidFill>
                          <a:latin typeface="Corbel"/>
                        </a:defRPr>
                      </a:lvl2pPr>
                      <a:lvl3pPr marL="914400" algn="l" rtl="0" eaLnBrk="1" latinLnBrk="0" hangingPunct="1">
                        <a:defRPr kumimoji="0" kern="1200">
                          <a:solidFill>
                            <a:schemeClr val="tx1"/>
                          </a:solidFill>
                          <a:latin typeface="Corbel"/>
                        </a:defRPr>
                      </a:lvl3pPr>
                      <a:lvl4pPr marL="1371600" algn="l" rtl="0" eaLnBrk="1" latinLnBrk="0" hangingPunct="1">
                        <a:defRPr kumimoji="0" kern="1200">
                          <a:solidFill>
                            <a:schemeClr val="tx1"/>
                          </a:solidFill>
                          <a:latin typeface="Corbel"/>
                        </a:defRPr>
                      </a:lvl4pPr>
                      <a:lvl5pPr marL="1828800" algn="l" rtl="0" eaLnBrk="1" latinLnBrk="0" hangingPunct="1">
                        <a:defRPr kumimoji="0" kern="1200">
                          <a:solidFill>
                            <a:schemeClr val="tx1"/>
                          </a:solidFill>
                          <a:latin typeface="Corbel"/>
                        </a:defRPr>
                      </a:lvl5pPr>
                      <a:lvl6pPr marL="2286000" algn="l" rtl="0" eaLnBrk="1" latinLnBrk="0" hangingPunct="1">
                        <a:defRPr kumimoji="0" kern="1200">
                          <a:solidFill>
                            <a:schemeClr val="tx1"/>
                          </a:solidFill>
                          <a:latin typeface="Corbel"/>
                        </a:defRPr>
                      </a:lvl6pPr>
                      <a:lvl7pPr marL="2743200" algn="l" rtl="0" eaLnBrk="1" latinLnBrk="0" hangingPunct="1">
                        <a:defRPr kumimoji="0" kern="1200">
                          <a:solidFill>
                            <a:schemeClr val="tx1"/>
                          </a:solidFill>
                          <a:latin typeface="Corbel"/>
                        </a:defRPr>
                      </a:lvl7pPr>
                      <a:lvl8pPr marL="3200400" algn="l" rtl="0" eaLnBrk="1" latinLnBrk="0" hangingPunct="1">
                        <a:defRPr kumimoji="0" kern="1200">
                          <a:solidFill>
                            <a:schemeClr val="tx1"/>
                          </a:solidFill>
                          <a:latin typeface="Corbel"/>
                        </a:defRPr>
                      </a:lvl8pPr>
                      <a:lvl9pPr marL="3657600" algn="l" rtl="0" eaLnBrk="1" latinLnBrk="0" hangingPunct="1">
                        <a:defRPr kumimoji="0" kern="1200">
                          <a:solidFill>
                            <a:schemeClr val="tx1"/>
                          </a:solidFill>
                          <a:latin typeface="Corbel"/>
                        </a:defRPr>
                      </a:lvl9pPr>
                      <a:extLst/>
                    </a:lstStyle>
                    <a:p>
                      <a:pPr>
                        <a:lnSpc>
                          <a:spcPct val="100000"/>
                        </a:lnSpc>
                      </a:pPr>
                      <a:r>
                        <a:rPr lang="en-US" sz="2000" dirty="0" err="1" smtClean="0">
                          <a:solidFill>
                            <a:schemeClr val="bg1"/>
                          </a:solidFill>
                          <a:latin typeface="Arial" pitchFamily="34" charset="0"/>
                          <a:cs typeface="Arial" pitchFamily="34" charset="0"/>
                        </a:rPr>
                        <a:t>ListLeak</a:t>
                      </a:r>
                      <a:endParaRPr lang="en-US" sz="2000" dirty="0">
                        <a:solidFill>
                          <a:schemeClr val="bg1"/>
                        </a:solidFill>
                        <a:latin typeface="Arial" pitchFamily="34" charset="0"/>
                        <a:cs typeface="Arial" pitchFamily="34" charset="0"/>
                      </a:endParaRPr>
                    </a:p>
                  </a:txBody>
                  <a:tcPr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rgbClr val="00B050"/>
                    </a:solidFill>
                  </a:tcPr>
                </a:tc>
                <a:tc>
                  <a:txBody>
                    <a:bodyPr/>
                    <a:lstStyle>
                      <a:lvl1pPr marL="0" algn="l" rtl="0" eaLnBrk="1" latinLnBrk="0" hangingPunct="1">
                        <a:defRPr kumimoji="0" kern="1200">
                          <a:solidFill>
                            <a:schemeClr val="tx1"/>
                          </a:solidFill>
                          <a:latin typeface="Corbel"/>
                        </a:defRPr>
                      </a:lvl1pPr>
                      <a:lvl2pPr marL="457200" algn="l" rtl="0" eaLnBrk="1" latinLnBrk="0" hangingPunct="1">
                        <a:defRPr kumimoji="0" kern="1200">
                          <a:solidFill>
                            <a:schemeClr val="tx1"/>
                          </a:solidFill>
                          <a:latin typeface="Corbel"/>
                        </a:defRPr>
                      </a:lvl2pPr>
                      <a:lvl3pPr marL="914400" algn="l" rtl="0" eaLnBrk="1" latinLnBrk="0" hangingPunct="1">
                        <a:defRPr kumimoji="0" kern="1200">
                          <a:solidFill>
                            <a:schemeClr val="tx1"/>
                          </a:solidFill>
                          <a:latin typeface="Corbel"/>
                        </a:defRPr>
                      </a:lvl3pPr>
                      <a:lvl4pPr marL="1371600" algn="l" rtl="0" eaLnBrk="1" latinLnBrk="0" hangingPunct="1">
                        <a:defRPr kumimoji="0" kern="1200">
                          <a:solidFill>
                            <a:schemeClr val="tx1"/>
                          </a:solidFill>
                          <a:latin typeface="Corbel"/>
                        </a:defRPr>
                      </a:lvl4pPr>
                      <a:lvl5pPr marL="1828800" algn="l" rtl="0" eaLnBrk="1" latinLnBrk="0" hangingPunct="1">
                        <a:defRPr kumimoji="0" kern="1200">
                          <a:solidFill>
                            <a:schemeClr val="tx1"/>
                          </a:solidFill>
                          <a:latin typeface="Corbel"/>
                        </a:defRPr>
                      </a:lvl5pPr>
                      <a:lvl6pPr marL="2286000" algn="l" rtl="0" eaLnBrk="1" latinLnBrk="0" hangingPunct="1">
                        <a:defRPr kumimoji="0" kern="1200">
                          <a:solidFill>
                            <a:schemeClr val="tx1"/>
                          </a:solidFill>
                          <a:latin typeface="Corbel"/>
                        </a:defRPr>
                      </a:lvl6pPr>
                      <a:lvl7pPr marL="2743200" algn="l" rtl="0" eaLnBrk="1" latinLnBrk="0" hangingPunct="1">
                        <a:defRPr kumimoji="0" kern="1200">
                          <a:solidFill>
                            <a:schemeClr val="tx1"/>
                          </a:solidFill>
                          <a:latin typeface="Corbel"/>
                        </a:defRPr>
                      </a:lvl7pPr>
                      <a:lvl8pPr marL="3200400" algn="l" rtl="0" eaLnBrk="1" latinLnBrk="0" hangingPunct="1">
                        <a:defRPr kumimoji="0" kern="1200">
                          <a:solidFill>
                            <a:schemeClr val="tx1"/>
                          </a:solidFill>
                          <a:latin typeface="Corbel"/>
                        </a:defRPr>
                      </a:lvl8pPr>
                      <a:lvl9pPr marL="3657600" algn="l" rtl="0" eaLnBrk="1" latinLnBrk="0" hangingPunct="1">
                        <a:defRPr kumimoji="0" kern="1200">
                          <a:solidFill>
                            <a:schemeClr val="tx1"/>
                          </a:solidFill>
                          <a:latin typeface="Corbel"/>
                        </a:defRPr>
                      </a:lvl9pPr>
                      <a:extLst/>
                    </a:lstStyle>
                    <a:p>
                      <a:pPr>
                        <a:lnSpc>
                          <a:spcPct val="100000"/>
                        </a:lnSpc>
                      </a:pPr>
                      <a:r>
                        <a:rPr lang="en-US" sz="2000" dirty="0" smtClean="0">
                          <a:solidFill>
                            <a:schemeClr val="bg1"/>
                          </a:solidFill>
                          <a:latin typeface="Arial" pitchFamily="34" charset="0"/>
                          <a:cs typeface="Arial" pitchFamily="34" charset="0"/>
                        </a:rPr>
                        <a:t>Tolerates</a:t>
                      </a:r>
                      <a:r>
                        <a:rPr lang="en-US" sz="2000" baseline="0" dirty="0" smtClean="0">
                          <a:solidFill>
                            <a:schemeClr val="bg1"/>
                          </a:solidFill>
                          <a:latin typeface="Arial" pitchFamily="34" charset="0"/>
                          <a:cs typeface="Arial" pitchFamily="34" charset="0"/>
                        </a:rPr>
                        <a:t> until 24-hr limit (&gt;25,000X longer)</a:t>
                      </a:r>
                      <a:endParaRPr lang="en-US" sz="2000" dirty="0">
                        <a:solidFill>
                          <a:schemeClr val="bg1"/>
                        </a:solidFill>
                        <a:latin typeface="Arial" pitchFamily="34" charset="0"/>
                        <a:cs typeface="Arial" pitchFamily="34" charset="0"/>
                      </a:endParaRPr>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rgbClr val="00B050"/>
                    </a:solidFill>
                  </a:tcPr>
                </a:tc>
              </a:tr>
              <a:tr h="495300">
                <a:tc>
                  <a:txBody>
                    <a:bodyPr/>
                    <a:lstStyle>
                      <a:lvl1pPr marL="0" algn="l" rtl="0" eaLnBrk="1" latinLnBrk="0" hangingPunct="1">
                        <a:defRPr kumimoji="0" kern="1200">
                          <a:solidFill>
                            <a:schemeClr val="tx1"/>
                          </a:solidFill>
                          <a:latin typeface="Corbel"/>
                        </a:defRPr>
                      </a:lvl1pPr>
                      <a:lvl2pPr marL="457200" algn="l" rtl="0" eaLnBrk="1" latinLnBrk="0" hangingPunct="1">
                        <a:defRPr kumimoji="0" kern="1200">
                          <a:solidFill>
                            <a:schemeClr val="tx1"/>
                          </a:solidFill>
                          <a:latin typeface="Corbel"/>
                        </a:defRPr>
                      </a:lvl2pPr>
                      <a:lvl3pPr marL="914400" algn="l" rtl="0" eaLnBrk="1" latinLnBrk="0" hangingPunct="1">
                        <a:defRPr kumimoji="0" kern="1200">
                          <a:solidFill>
                            <a:schemeClr val="tx1"/>
                          </a:solidFill>
                          <a:latin typeface="Corbel"/>
                        </a:defRPr>
                      </a:lvl3pPr>
                      <a:lvl4pPr marL="1371600" algn="l" rtl="0" eaLnBrk="1" latinLnBrk="0" hangingPunct="1">
                        <a:defRPr kumimoji="0" kern="1200">
                          <a:solidFill>
                            <a:schemeClr val="tx1"/>
                          </a:solidFill>
                          <a:latin typeface="Corbel"/>
                        </a:defRPr>
                      </a:lvl4pPr>
                      <a:lvl5pPr marL="1828800" algn="l" rtl="0" eaLnBrk="1" latinLnBrk="0" hangingPunct="1">
                        <a:defRPr kumimoji="0" kern="1200">
                          <a:solidFill>
                            <a:schemeClr val="tx1"/>
                          </a:solidFill>
                          <a:latin typeface="Corbel"/>
                        </a:defRPr>
                      </a:lvl5pPr>
                      <a:lvl6pPr marL="2286000" algn="l" rtl="0" eaLnBrk="1" latinLnBrk="0" hangingPunct="1">
                        <a:defRPr kumimoji="0" kern="1200">
                          <a:solidFill>
                            <a:schemeClr val="tx1"/>
                          </a:solidFill>
                          <a:latin typeface="Corbel"/>
                        </a:defRPr>
                      </a:lvl6pPr>
                      <a:lvl7pPr marL="2743200" algn="l" rtl="0" eaLnBrk="1" latinLnBrk="0" hangingPunct="1">
                        <a:defRPr kumimoji="0" kern="1200">
                          <a:solidFill>
                            <a:schemeClr val="tx1"/>
                          </a:solidFill>
                          <a:latin typeface="Corbel"/>
                        </a:defRPr>
                      </a:lvl7pPr>
                      <a:lvl8pPr marL="3200400" algn="l" rtl="0" eaLnBrk="1" latinLnBrk="0" hangingPunct="1">
                        <a:defRPr kumimoji="0" kern="1200">
                          <a:solidFill>
                            <a:schemeClr val="tx1"/>
                          </a:solidFill>
                          <a:latin typeface="Corbel"/>
                        </a:defRPr>
                      </a:lvl8pPr>
                      <a:lvl9pPr marL="3657600" algn="l" rtl="0" eaLnBrk="1" latinLnBrk="0" hangingPunct="1">
                        <a:defRPr kumimoji="0" kern="1200">
                          <a:solidFill>
                            <a:schemeClr val="tx1"/>
                          </a:solidFill>
                          <a:latin typeface="Corbel"/>
                        </a:defRPr>
                      </a:lvl9pPr>
                      <a:extLst/>
                    </a:lstStyle>
                    <a:p>
                      <a:pPr>
                        <a:lnSpc>
                          <a:spcPct val="100000"/>
                        </a:lnSpc>
                      </a:pPr>
                      <a:r>
                        <a:rPr lang="en-US" sz="2000" dirty="0" err="1" smtClean="0">
                          <a:solidFill>
                            <a:schemeClr val="bg1"/>
                          </a:solidFill>
                          <a:latin typeface="Arial" pitchFamily="34" charset="0"/>
                          <a:cs typeface="Arial" pitchFamily="34" charset="0"/>
                        </a:rPr>
                        <a:t>SwapLeak</a:t>
                      </a:r>
                      <a:endParaRPr lang="en-US" sz="2000" dirty="0">
                        <a:solidFill>
                          <a:schemeClr val="bg1"/>
                        </a:solidFill>
                        <a:latin typeface="Arial" pitchFamily="34" charset="0"/>
                        <a:cs typeface="Arial" pitchFamily="34" charset="0"/>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lvl1pPr marL="0" algn="l" rtl="0" eaLnBrk="1" latinLnBrk="0" hangingPunct="1">
                        <a:defRPr kumimoji="0" kern="1200">
                          <a:solidFill>
                            <a:schemeClr val="tx1"/>
                          </a:solidFill>
                          <a:latin typeface="Corbel"/>
                        </a:defRPr>
                      </a:lvl1pPr>
                      <a:lvl2pPr marL="457200" algn="l" rtl="0" eaLnBrk="1" latinLnBrk="0" hangingPunct="1">
                        <a:defRPr kumimoji="0" kern="1200">
                          <a:solidFill>
                            <a:schemeClr val="tx1"/>
                          </a:solidFill>
                          <a:latin typeface="Corbel"/>
                        </a:defRPr>
                      </a:lvl2pPr>
                      <a:lvl3pPr marL="914400" algn="l" rtl="0" eaLnBrk="1" latinLnBrk="0" hangingPunct="1">
                        <a:defRPr kumimoji="0" kern="1200">
                          <a:solidFill>
                            <a:schemeClr val="tx1"/>
                          </a:solidFill>
                          <a:latin typeface="Corbel"/>
                        </a:defRPr>
                      </a:lvl3pPr>
                      <a:lvl4pPr marL="1371600" algn="l" rtl="0" eaLnBrk="1" latinLnBrk="0" hangingPunct="1">
                        <a:defRPr kumimoji="0" kern="1200">
                          <a:solidFill>
                            <a:schemeClr val="tx1"/>
                          </a:solidFill>
                          <a:latin typeface="Corbel"/>
                        </a:defRPr>
                      </a:lvl4pPr>
                      <a:lvl5pPr marL="1828800" algn="l" rtl="0" eaLnBrk="1" latinLnBrk="0" hangingPunct="1">
                        <a:defRPr kumimoji="0" kern="1200">
                          <a:solidFill>
                            <a:schemeClr val="tx1"/>
                          </a:solidFill>
                          <a:latin typeface="Corbel"/>
                        </a:defRPr>
                      </a:lvl5pPr>
                      <a:lvl6pPr marL="2286000" algn="l" rtl="0" eaLnBrk="1" latinLnBrk="0" hangingPunct="1">
                        <a:defRPr kumimoji="0" kern="1200">
                          <a:solidFill>
                            <a:schemeClr val="tx1"/>
                          </a:solidFill>
                          <a:latin typeface="Corbel"/>
                        </a:defRPr>
                      </a:lvl6pPr>
                      <a:lvl7pPr marL="2743200" algn="l" rtl="0" eaLnBrk="1" latinLnBrk="0" hangingPunct="1">
                        <a:defRPr kumimoji="0" kern="1200">
                          <a:solidFill>
                            <a:schemeClr val="tx1"/>
                          </a:solidFill>
                          <a:latin typeface="Corbel"/>
                        </a:defRPr>
                      </a:lvl7pPr>
                      <a:lvl8pPr marL="3200400" algn="l" rtl="0" eaLnBrk="1" latinLnBrk="0" hangingPunct="1">
                        <a:defRPr kumimoji="0" kern="1200">
                          <a:solidFill>
                            <a:schemeClr val="tx1"/>
                          </a:solidFill>
                          <a:latin typeface="Corbel"/>
                        </a:defRPr>
                      </a:lvl8pPr>
                      <a:lvl9pPr marL="3657600" algn="l" rtl="0" eaLnBrk="1" latinLnBrk="0" hangingPunct="1">
                        <a:defRPr kumimoji="0" kern="1200">
                          <a:solidFill>
                            <a:schemeClr val="tx1"/>
                          </a:solidFill>
                          <a:latin typeface="Corbel"/>
                        </a:defRPr>
                      </a:lvl9pPr>
                      <a:extLst/>
                    </a:lstStyle>
                    <a:p>
                      <a:pPr>
                        <a:lnSpc>
                          <a:spcPct val="100000"/>
                        </a:lnSpc>
                      </a:pPr>
                      <a:r>
                        <a:rPr lang="en-US" sz="2000" dirty="0" smtClean="0">
                          <a:solidFill>
                            <a:schemeClr val="bg1"/>
                          </a:solidFill>
                          <a:latin typeface="Arial" pitchFamily="34" charset="0"/>
                          <a:cs typeface="Arial" pitchFamily="34" charset="0"/>
                        </a:rPr>
                        <a:t>Tolerates</a:t>
                      </a:r>
                      <a:r>
                        <a:rPr lang="en-US" sz="2000" baseline="0" dirty="0" smtClean="0">
                          <a:solidFill>
                            <a:schemeClr val="bg1"/>
                          </a:solidFill>
                          <a:latin typeface="Arial" pitchFamily="34" charset="0"/>
                          <a:cs typeface="Arial" pitchFamily="34" charset="0"/>
                        </a:rPr>
                        <a:t> until 24-hr limit (&gt;2,200X longer)</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r>
              <a:tr h="495300">
                <a:tc>
                  <a:txBody>
                    <a:bodyPr/>
                    <a:lstStyle>
                      <a:lvl1pPr marL="0" algn="l" rtl="0" eaLnBrk="1" latinLnBrk="0" hangingPunct="1">
                        <a:defRPr kumimoji="0" kern="1200">
                          <a:solidFill>
                            <a:schemeClr val="tx1"/>
                          </a:solidFill>
                          <a:latin typeface="Corbel"/>
                        </a:defRPr>
                      </a:lvl1pPr>
                      <a:lvl2pPr marL="457200" algn="l" rtl="0" eaLnBrk="1" latinLnBrk="0" hangingPunct="1">
                        <a:defRPr kumimoji="0" kern="1200">
                          <a:solidFill>
                            <a:schemeClr val="tx1"/>
                          </a:solidFill>
                          <a:latin typeface="Corbel"/>
                        </a:defRPr>
                      </a:lvl2pPr>
                      <a:lvl3pPr marL="914400" algn="l" rtl="0" eaLnBrk="1" latinLnBrk="0" hangingPunct="1">
                        <a:defRPr kumimoji="0" kern="1200">
                          <a:solidFill>
                            <a:schemeClr val="tx1"/>
                          </a:solidFill>
                          <a:latin typeface="Corbel"/>
                        </a:defRPr>
                      </a:lvl3pPr>
                      <a:lvl4pPr marL="1371600" algn="l" rtl="0" eaLnBrk="1" latinLnBrk="0" hangingPunct="1">
                        <a:defRPr kumimoji="0" kern="1200">
                          <a:solidFill>
                            <a:schemeClr val="tx1"/>
                          </a:solidFill>
                          <a:latin typeface="Corbel"/>
                        </a:defRPr>
                      </a:lvl4pPr>
                      <a:lvl5pPr marL="1828800" algn="l" rtl="0" eaLnBrk="1" latinLnBrk="0" hangingPunct="1">
                        <a:defRPr kumimoji="0" kern="1200">
                          <a:solidFill>
                            <a:schemeClr val="tx1"/>
                          </a:solidFill>
                          <a:latin typeface="Corbel"/>
                        </a:defRPr>
                      </a:lvl5pPr>
                      <a:lvl6pPr marL="2286000" algn="l" rtl="0" eaLnBrk="1" latinLnBrk="0" hangingPunct="1">
                        <a:defRPr kumimoji="0" kern="1200">
                          <a:solidFill>
                            <a:schemeClr val="tx1"/>
                          </a:solidFill>
                          <a:latin typeface="Corbel"/>
                        </a:defRPr>
                      </a:lvl6pPr>
                      <a:lvl7pPr marL="2743200" algn="l" rtl="0" eaLnBrk="1" latinLnBrk="0" hangingPunct="1">
                        <a:defRPr kumimoji="0" kern="1200">
                          <a:solidFill>
                            <a:schemeClr val="tx1"/>
                          </a:solidFill>
                          <a:latin typeface="Corbel"/>
                        </a:defRPr>
                      </a:lvl7pPr>
                      <a:lvl8pPr marL="3200400" algn="l" rtl="0" eaLnBrk="1" latinLnBrk="0" hangingPunct="1">
                        <a:defRPr kumimoji="0" kern="1200">
                          <a:solidFill>
                            <a:schemeClr val="tx1"/>
                          </a:solidFill>
                          <a:latin typeface="Corbel"/>
                        </a:defRPr>
                      </a:lvl8pPr>
                      <a:lvl9pPr marL="3657600" algn="l" rtl="0" eaLnBrk="1" latinLnBrk="0" hangingPunct="1">
                        <a:defRPr kumimoji="0" kern="1200">
                          <a:solidFill>
                            <a:schemeClr val="tx1"/>
                          </a:solidFill>
                          <a:latin typeface="Corbel"/>
                        </a:defRPr>
                      </a:lvl9pPr>
                      <a:extLst/>
                    </a:lstStyle>
                    <a:p>
                      <a:pPr>
                        <a:lnSpc>
                          <a:spcPct val="100000"/>
                        </a:lnSpc>
                      </a:pPr>
                      <a:r>
                        <a:rPr lang="en-US" sz="2000" dirty="0" smtClean="0">
                          <a:solidFill>
                            <a:sysClr val="windowText" lastClr="000000"/>
                          </a:solidFill>
                          <a:latin typeface="Arial" pitchFamily="34" charset="0"/>
                          <a:cs typeface="Arial" pitchFamily="34" charset="0"/>
                        </a:rPr>
                        <a:t>Eclipse “Copy-Paste”</a:t>
                      </a:r>
                      <a:endParaRPr lang="en-US" sz="2000" dirty="0">
                        <a:solidFill>
                          <a:sysClr val="windowText" lastClr="000000"/>
                        </a:solidFill>
                        <a:latin typeface="Arial" pitchFamily="34" charset="0"/>
                        <a:cs typeface="Arial" pitchFamily="34" charset="0"/>
                      </a:endParaRPr>
                    </a:p>
                  </a:txBody>
                  <a:tcPr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lvl1pPr marL="0" algn="l" rtl="0" eaLnBrk="1" latinLnBrk="0" hangingPunct="1">
                        <a:defRPr kumimoji="0" kern="1200">
                          <a:solidFill>
                            <a:schemeClr val="tx1"/>
                          </a:solidFill>
                          <a:latin typeface="Corbel"/>
                        </a:defRPr>
                      </a:lvl1pPr>
                      <a:lvl2pPr marL="457200" algn="l" rtl="0" eaLnBrk="1" latinLnBrk="0" hangingPunct="1">
                        <a:defRPr kumimoji="0" kern="1200">
                          <a:solidFill>
                            <a:schemeClr val="tx1"/>
                          </a:solidFill>
                          <a:latin typeface="Corbel"/>
                        </a:defRPr>
                      </a:lvl2pPr>
                      <a:lvl3pPr marL="914400" algn="l" rtl="0" eaLnBrk="1" latinLnBrk="0" hangingPunct="1">
                        <a:defRPr kumimoji="0" kern="1200">
                          <a:solidFill>
                            <a:schemeClr val="tx1"/>
                          </a:solidFill>
                          <a:latin typeface="Corbel"/>
                        </a:defRPr>
                      </a:lvl3pPr>
                      <a:lvl4pPr marL="1371600" algn="l" rtl="0" eaLnBrk="1" latinLnBrk="0" hangingPunct="1">
                        <a:defRPr kumimoji="0" kern="1200">
                          <a:solidFill>
                            <a:schemeClr val="tx1"/>
                          </a:solidFill>
                          <a:latin typeface="Corbel"/>
                        </a:defRPr>
                      </a:lvl4pPr>
                      <a:lvl5pPr marL="1828800" algn="l" rtl="0" eaLnBrk="1" latinLnBrk="0" hangingPunct="1">
                        <a:defRPr kumimoji="0" kern="1200">
                          <a:solidFill>
                            <a:schemeClr val="tx1"/>
                          </a:solidFill>
                          <a:latin typeface="Corbel"/>
                        </a:defRPr>
                      </a:lvl5pPr>
                      <a:lvl6pPr marL="2286000" algn="l" rtl="0" eaLnBrk="1" latinLnBrk="0" hangingPunct="1">
                        <a:defRPr kumimoji="0" kern="1200">
                          <a:solidFill>
                            <a:schemeClr val="tx1"/>
                          </a:solidFill>
                          <a:latin typeface="Corbel"/>
                        </a:defRPr>
                      </a:lvl6pPr>
                      <a:lvl7pPr marL="2743200" algn="l" rtl="0" eaLnBrk="1" latinLnBrk="0" hangingPunct="1">
                        <a:defRPr kumimoji="0" kern="1200">
                          <a:solidFill>
                            <a:schemeClr val="tx1"/>
                          </a:solidFill>
                          <a:latin typeface="Corbel"/>
                        </a:defRPr>
                      </a:lvl7pPr>
                      <a:lvl8pPr marL="3200400" algn="l" rtl="0" eaLnBrk="1" latinLnBrk="0" hangingPunct="1">
                        <a:defRPr kumimoji="0" kern="1200">
                          <a:solidFill>
                            <a:schemeClr val="tx1"/>
                          </a:solidFill>
                          <a:latin typeface="Corbel"/>
                        </a:defRPr>
                      </a:lvl8pPr>
                      <a:lvl9pPr marL="3657600" algn="l" rtl="0" eaLnBrk="1" latinLnBrk="0" hangingPunct="1">
                        <a:defRPr kumimoji="0" kern="1200">
                          <a:solidFill>
                            <a:schemeClr val="tx1"/>
                          </a:solidFill>
                          <a:latin typeface="Corbel"/>
                        </a:defRPr>
                      </a:lvl9pPr>
                      <a:extLst/>
                    </a:lstStyle>
                    <a:p>
                      <a:pPr>
                        <a:lnSpc>
                          <a:spcPct val="100000"/>
                        </a:lnSpc>
                      </a:pPr>
                      <a:r>
                        <a:rPr lang="en-US" sz="2000" dirty="0" smtClean="0">
                          <a:solidFill>
                            <a:sysClr val="windowText" lastClr="000000"/>
                          </a:solidFill>
                          <a:latin typeface="Arial" pitchFamily="34" charset="0"/>
                          <a:cs typeface="Arial" pitchFamily="34" charset="0"/>
                        </a:rPr>
                        <a:t>Most dead </a:t>
                      </a:r>
                      <a:r>
                        <a:rPr lang="en-US" sz="2000" baseline="0" dirty="0" smtClean="0">
                          <a:solidFill>
                            <a:sysClr val="windowText" lastClr="000000"/>
                          </a:solidFill>
                          <a:latin typeface="Arial" pitchFamily="34" charset="0"/>
                          <a:cs typeface="Arial" pitchFamily="34" charset="0"/>
                        </a:rPr>
                        <a:t>but some live (81X longer)</a:t>
                      </a:r>
                      <a:endParaRPr lang="en-US" sz="2000" dirty="0">
                        <a:solidFill>
                          <a:sysClr val="windowText" lastClr="000000"/>
                        </a:solidFill>
                        <a:latin typeface="Arial" pitchFamily="34" charset="0"/>
                        <a:cs typeface="Arial" pitchFamily="34" charset="0"/>
                      </a:endParaRPr>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r>
              <a:tr h="495300">
                <a:tc>
                  <a:txBody>
                    <a:bodyPr/>
                    <a:lstStyle/>
                    <a:p>
                      <a:pPr>
                        <a:lnSpc>
                          <a:spcPct val="100000"/>
                        </a:lnSpc>
                      </a:pPr>
                      <a:r>
                        <a:rPr lang="en-US" sz="2000" dirty="0" err="1" smtClean="0">
                          <a:solidFill>
                            <a:sysClr val="windowText" lastClr="000000"/>
                          </a:solidFill>
                          <a:latin typeface="Arial" pitchFamily="34" charset="0"/>
                          <a:cs typeface="Arial" pitchFamily="34" charset="0"/>
                        </a:rPr>
                        <a:t>MySQL</a:t>
                      </a:r>
                      <a:endParaRPr lang="en-US" sz="2000" dirty="0">
                        <a:solidFill>
                          <a:sysClr val="windowText" lastClr="000000"/>
                        </a:solidFill>
                        <a:latin typeface="Arial" pitchFamily="34" charset="0"/>
                        <a:cs typeface="Arial" pitchFamily="34" charset="0"/>
                      </a:endParaRPr>
                    </a:p>
                  </a:txBody>
                  <a:tcPr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pPr>
                        <a:lnSpc>
                          <a:spcPct val="100000"/>
                        </a:lnSpc>
                      </a:pPr>
                      <a:r>
                        <a:rPr lang="en-US" sz="2000" dirty="0" smtClean="0">
                          <a:solidFill>
                            <a:sysClr val="windowText" lastClr="000000"/>
                          </a:solidFill>
                          <a:latin typeface="Arial" pitchFamily="34" charset="0"/>
                          <a:cs typeface="Arial" pitchFamily="34" charset="0"/>
                        </a:rPr>
                        <a:t>Most</a:t>
                      </a:r>
                      <a:r>
                        <a:rPr lang="en-US" sz="2000" baseline="0" dirty="0" smtClean="0">
                          <a:solidFill>
                            <a:sysClr val="windowText" lastClr="000000"/>
                          </a:solidFill>
                          <a:latin typeface="Arial" pitchFamily="34" charset="0"/>
                          <a:cs typeface="Arial" pitchFamily="34" charset="0"/>
                        </a:rPr>
                        <a:t> dead but some live (35X longer)</a:t>
                      </a:r>
                      <a:endParaRPr lang="en-US" sz="2000" dirty="0">
                        <a:solidFill>
                          <a:sysClr val="windowText" lastClr="000000"/>
                        </a:solidFill>
                        <a:latin typeface="Arial" pitchFamily="34" charset="0"/>
                        <a:cs typeface="Arial" pitchFamily="34" charset="0"/>
                      </a:endParaRPr>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r>
              <a:tr h="4953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err="1" smtClean="0">
                          <a:solidFill>
                            <a:sysClr val="windowText" lastClr="000000"/>
                          </a:solidFill>
                          <a:latin typeface="Arial" pitchFamily="34" charset="0"/>
                          <a:cs typeface="Arial" pitchFamily="34" charset="0"/>
                        </a:rPr>
                        <a:t>JbbMod</a:t>
                      </a:r>
                      <a:endParaRPr lang="en-US" sz="2000" dirty="0">
                        <a:solidFill>
                          <a:sysClr val="windowText" lastClr="000000"/>
                        </a:solidFill>
                        <a:latin typeface="Arial" pitchFamily="34" charset="0"/>
                        <a:cs typeface="Arial" pitchFamily="34" charset="0"/>
                      </a:endParaRPr>
                    </a:p>
                  </a:txBody>
                  <a:tcPr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smtClean="0">
                          <a:solidFill>
                            <a:sysClr val="windowText" lastClr="000000"/>
                          </a:solidFill>
                          <a:latin typeface="Arial" pitchFamily="34" charset="0"/>
                          <a:cs typeface="Arial" pitchFamily="34" charset="0"/>
                        </a:rPr>
                        <a:t>All dead but pruning misses some (21X longer)</a:t>
                      </a:r>
                      <a:endParaRPr lang="en-US" sz="2000" dirty="0" smtClean="0">
                        <a:solidFill>
                          <a:sysClr val="windowText" lastClr="000000"/>
                        </a:solidFill>
                        <a:latin typeface="Arial" pitchFamily="34" charset="0"/>
                        <a:cs typeface="Arial" pitchFamily="34" charset="0"/>
                      </a:endParaRPr>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r>
              <a:tr h="495300">
                <a:tc>
                  <a:txBody>
                    <a:bodyPr/>
                    <a:lstStyle>
                      <a:lvl1pPr marL="0" algn="l" rtl="0" eaLnBrk="1" latinLnBrk="0" hangingPunct="1">
                        <a:defRPr kumimoji="0" kern="1200">
                          <a:solidFill>
                            <a:schemeClr val="tx1"/>
                          </a:solidFill>
                          <a:latin typeface="Corbel"/>
                        </a:defRPr>
                      </a:lvl1pPr>
                      <a:lvl2pPr marL="457200" algn="l" rtl="0" eaLnBrk="1" latinLnBrk="0" hangingPunct="1">
                        <a:defRPr kumimoji="0" kern="1200">
                          <a:solidFill>
                            <a:schemeClr val="tx1"/>
                          </a:solidFill>
                          <a:latin typeface="Corbel"/>
                        </a:defRPr>
                      </a:lvl2pPr>
                      <a:lvl3pPr marL="914400" algn="l" rtl="0" eaLnBrk="1" latinLnBrk="0" hangingPunct="1">
                        <a:defRPr kumimoji="0" kern="1200">
                          <a:solidFill>
                            <a:schemeClr val="tx1"/>
                          </a:solidFill>
                          <a:latin typeface="Corbel"/>
                        </a:defRPr>
                      </a:lvl3pPr>
                      <a:lvl4pPr marL="1371600" algn="l" rtl="0" eaLnBrk="1" latinLnBrk="0" hangingPunct="1">
                        <a:defRPr kumimoji="0" kern="1200">
                          <a:solidFill>
                            <a:schemeClr val="tx1"/>
                          </a:solidFill>
                          <a:latin typeface="Corbel"/>
                        </a:defRPr>
                      </a:lvl4pPr>
                      <a:lvl5pPr marL="1828800" algn="l" rtl="0" eaLnBrk="1" latinLnBrk="0" hangingPunct="1">
                        <a:defRPr kumimoji="0" kern="1200">
                          <a:solidFill>
                            <a:schemeClr val="tx1"/>
                          </a:solidFill>
                          <a:latin typeface="Corbel"/>
                        </a:defRPr>
                      </a:lvl5pPr>
                      <a:lvl6pPr marL="2286000" algn="l" rtl="0" eaLnBrk="1" latinLnBrk="0" hangingPunct="1">
                        <a:defRPr kumimoji="0" kern="1200">
                          <a:solidFill>
                            <a:schemeClr val="tx1"/>
                          </a:solidFill>
                          <a:latin typeface="Corbel"/>
                        </a:defRPr>
                      </a:lvl6pPr>
                      <a:lvl7pPr marL="2743200" algn="l" rtl="0" eaLnBrk="1" latinLnBrk="0" hangingPunct="1">
                        <a:defRPr kumimoji="0" kern="1200">
                          <a:solidFill>
                            <a:schemeClr val="tx1"/>
                          </a:solidFill>
                          <a:latin typeface="Corbel"/>
                        </a:defRPr>
                      </a:lvl7pPr>
                      <a:lvl8pPr marL="3200400" algn="l" rtl="0" eaLnBrk="1" latinLnBrk="0" hangingPunct="1">
                        <a:defRPr kumimoji="0" kern="1200">
                          <a:solidFill>
                            <a:schemeClr val="tx1"/>
                          </a:solidFill>
                          <a:latin typeface="Corbel"/>
                        </a:defRPr>
                      </a:lvl8pPr>
                      <a:lvl9pPr marL="3657600" algn="l" rtl="0" eaLnBrk="1" latinLnBrk="0" hangingPunct="1">
                        <a:defRPr kumimoji="0" kern="1200">
                          <a:solidFill>
                            <a:schemeClr val="tx1"/>
                          </a:solidFill>
                          <a:latin typeface="Corbel"/>
                        </a:defRPr>
                      </a:lvl9pPr>
                      <a:extLst/>
                    </a:lstStyle>
                    <a:p>
                      <a:pPr>
                        <a:lnSpc>
                          <a:spcPct val="100000"/>
                        </a:lnSpc>
                      </a:pPr>
                      <a:r>
                        <a:rPr lang="en-US" sz="2000" dirty="0" smtClean="0">
                          <a:solidFill>
                            <a:sysClr val="windowText" lastClr="000000"/>
                          </a:solidFill>
                          <a:latin typeface="Arial" pitchFamily="34" charset="0"/>
                          <a:cs typeface="Arial" pitchFamily="34" charset="0"/>
                        </a:rPr>
                        <a:t>SPECjbb2000</a:t>
                      </a:r>
                    </a:p>
                  </a:txBody>
                  <a:tcPr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rtl="0" eaLnBrk="1" latinLnBrk="0" hangingPunct="1">
                        <a:defRPr kumimoji="0" kern="1200">
                          <a:solidFill>
                            <a:schemeClr val="tx1"/>
                          </a:solidFill>
                          <a:latin typeface="Corbel"/>
                        </a:defRPr>
                      </a:lvl1pPr>
                      <a:lvl2pPr marL="457200" algn="l" rtl="0" eaLnBrk="1" latinLnBrk="0" hangingPunct="1">
                        <a:defRPr kumimoji="0" kern="1200">
                          <a:solidFill>
                            <a:schemeClr val="tx1"/>
                          </a:solidFill>
                          <a:latin typeface="Corbel"/>
                        </a:defRPr>
                      </a:lvl2pPr>
                      <a:lvl3pPr marL="914400" algn="l" rtl="0" eaLnBrk="1" latinLnBrk="0" hangingPunct="1">
                        <a:defRPr kumimoji="0" kern="1200">
                          <a:solidFill>
                            <a:schemeClr val="tx1"/>
                          </a:solidFill>
                          <a:latin typeface="Corbel"/>
                        </a:defRPr>
                      </a:lvl3pPr>
                      <a:lvl4pPr marL="1371600" algn="l" rtl="0" eaLnBrk="1" latinLnBrk="0" hangingPunct="1">
                        <a:defRPr kumimoji="0" kern="1200">
                          <a:solidFill>
                            <a:schemeClr val="tx1"/>
                          </a:solidFill>
                          <a:latin typeface="Corbel"/>
                        </a:defRPr>
                      </a:lvl4pPr>
                      <a:lvl5pPr marL="1828800" algn="l" rtl="0" eaLnBrk="1" latinLnBrk="0" hangingPunct="1">
                        <a:defRPr kumimoji="0" kern="1200">
                          <a:solidFill>
                            <a:schemeClr val="tx1"/>
                          </a:solidFill>
                          <a:latin typeface="Corbel"/>
                        </a:defRPr>
                      </a:lvl5pPr>
                      <a:lvl6pPr marL="2286000" algn="l" rtl="0" eaLnBrk="1" latinLnBrk="0" hangingPunct="1">
                        <a:defRPr kumimoji="0" kern="1200">
                          <a:solidFill>
                            <a:schemeClr val="tx1"/>
                          </a:solidFill>
                          <a:latin typeface="Corbel"/>
                        </a:defRPr>
                      </a:lvl6pPr>
                      <a:lvl7pPr marL="2743200" algn="l" rtl="0" eaLnBrk="1" latinLnBrk="0" hangingPunct="1">
                        <a:defRPr kumimoji="0" kern="1200">
                          <a:solidFill>
                            <a:schemeClr val="tx1"/>
                          </a:solidFill>
                          <a:latin typeface="Corbel"/>
                        </a:defRPr>
                      </a:lvl7pPr>
                      <a:lvl8pPr marL="3200400" algn="l" rtl="0" eaLnBrk="1" latinLnBrk="0" hangingPunct="1">
                        <a:defRPr kumimoji="0" kern="1200">
                          <a:solidFill>
                            <a:schemeClr val="tx1"/>
                          </a:solidFill>
                          <a:latin typeface="Corbel"/>
                        </a:defRPr>
                      </a:lvl8pPr>
                      <a:lvl9pPr marL="3657600" algn="l" rtl="0" eaLnBrk="1" latinLnBrk="0" hangingPunct="1">
                        <a:defRPr kumimoji="0" kern="1200">
                          <a:solidFill>
                            <a:schemeClr val="tx1"/>
                          </a:solidFill>
                          <a:latin typeface="Corbel"/>
                        </a:defRPr>
                      </a:lvl9pPr>
                      <a:extLst/>
                    </a:lstStyle>
                    <a:p>
                      <a:pPr>
                        <a:lnSpc>
                          <a:spcPct val="100000"/>
                        </a:lnSpc>
                      </a:pPr>
                      <a:r>
                        <a:rPr lang="en-US" sz="2000" dirty="0" smtClean="0">
                          <a:solidFill>
                            <a:sysClr val="windowText" lastClr="000000"/>
                          </a:solidFill>
                          <a:latin typeface="Arial" pitchFamily="34" charset="0"/>
                          <a:cs typeface="Arial" pitchFamily="34" charset="0"/>
                        </a:rPr>
                        <a:t>Heap</a:t>
                      </a:r>
                      <a:r>
                        <a:rPr lang="en-US" sz="2000" baseline="0" dirty="0" smtClean="0">
                          <a:solidFill>
                            <a:sysClr val="windowText" lastClr="000000"/>
                          </a:solidFill>
                          <a:latin typeface="Arial" pitchFamily="34" charset="0"/>
                          <a:cs typeface="Arial" pitchFamily="34" charset="0"/>
                        </a:rPr>
                        <a:t> growth</a:t>
                      </a:r>
                      <a:r>
                        <a:rPr lang="en-US" sz="2000" dirty="0" smtClean="0">
                          <a:solidFill>
                            <a:sysClr val="windowText" lastClr="000000"/>
                          </a:solidFill>
                          <a:latin typeface="Arial" pitchFamily="34" charset="0"/>
                          <a:cs typeface="Arial" pitchFamily="34" charset="0"/>
                        </a:rPr>
                        <a:t> is mostly live (4.7X longer)</a:t>
                      </a:r>
                      <a:endParaRPr lang="en-US" sz="2000" dirty="0">
                        <a:solidFill>
                          <a:sysClr val="windowText" lastClr="000000"/>
                        </a:solidFill>
                        <a:latin typeface="Arial" pitchFamily="34" charset="0"/>
                        <a:cs typeface="Arial" pitchFamily="34" charset="0"/>
                      </a:endParaRPr>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495300">
                <a:tc>
                  <a:txBody>
                    <a:bodyPr/>
                    <a:lstStyle>
                      <a:lvl1pPr marL="0" algn="l" rtl="0" eaLnBrk="1" latinLnBrk="0" hangingPunct="1">
                        <a:defRPr kumimoji="0" kern="1200">
                          <a:solidFill>
                            <a:schemeClr val="tx1"/>
                          </a:solidFill>
                          <a:latin typeface="Corbel"/>
                        </a:defRPr>
                      </a:lvl1pPr>
                      <a:lvl2pPr marL="457200" algn="l" rtl="0" eaLnBrk="1" latinLnBrk="0" hangingPunct="1">
                        <a:defRPr kumimoji="0" kern="1200">
                          <a:solidFill>
                            <a:schemeClr val="tx1"/>
                          </a:solidFill>
                          <a:latin typeface="Corbel"/>
                        </a:defRPr>
                      </a:lvl2pPr>
                      <a:lvl3pPr marL="914400" algn="l" rtl="0" eaLnBrk="1" latinLnBrk="0" hangingPunct="1">
                        <a:defRPr kumimoji="0" kern="1200">
                          <a:solidFill>
                            <a:schemeClr val="tx1"/>
                          </a:solidFill>
                          <a:latin typeface="Corbel"/>
                        </a:defRPr>
                      </a:lvl3pPr>
                      <a:lvl4pPr marL="1371600" algn="l" rtl="0" eaLnBrk="1" latinLnBrk="0" hangingPunct="1">
                        <a:defRPr kumimoji="0" kern="1200">
                          <a:solidFill>
                            <a:schemeClr val="tx1"/>
                          </a:solidFill>
                          <a:latin typeface="Corbel"/>
                        </a:defRPr>
                      </a:lvl4pPr>
                      <a:lvl5pPr marL="1828800" algn="l" rtl="0" eaLnBrk="1" latinLnBrk="0" hangingPunct="1">
                        <a:defRPr kumimoji="0" kern="1200">
                          <a:solidFill>
                            <a:schemeClr val="tx1"/>
                          </a:solidFill>
                          <a:latin typeface="Corbel"/>
                        </a:defRPr>
                      </a:lvl5pPr>
                      <a:lvl6pPr marL="2286000" algn="l" rtl="0" eaLnBrk="1" latinLnBrk="0" hangingPunct="1">
                        <a:defRPr kumimoji="0" kern="1200">
                          <a:solidFill>
                            <a:schemeClr val="tx1"/>
                          </a:solidFill>
                          <a:latin typeface="Corbel"/>
                        </a:defRPr>
                      </a:lvl6pPr>
                      <a:lvl7pPr marL="2743200" algn="l" rtl="0" eaLnBrk="1" latinLnBrk="0" hangingPunct="1">
                        <a:defRPr kumimoji="0" kern="1200">
                          <a:solidFill>
                            <a:schemeClr val="tx1"/>
                          </a:solidFill>
                          <a:latin typeface="Corbel"/>
                        </a:defRPr>
                      </a:lvl7pPr>
                      <a:lvl8pPr marL="3200400" algn="l" rtl="0" eaLnBrk="1" latinLnBrk="0" hangingPunct="1">
                        <a:defRPr kumimoji="0" kern="1200">
                          <a:solidFill>
                            <a:schemeClr val="tx1"/>
                          </a:solidFill>
                          <a:latin typeface="Corbel"/>
                        </a:defRPr>
                      </a:lvl8pPr>
                      <a:lvl9pPr marL="3657600" algn="l" rtl="0" eaLnBrk="1" latinLnBrk="0" hangingPunct="1">
                        <a:defRPr kumimoji="0" kern="1200">
                          <a:solidFill>
                            <a:schemeClr val="tx1"/>
                          </a:solidFill>
                          <a:latin typeface="Corbel"/>
                        </a:defRPr>
                      </a:lvl9pPr>
                      <a:extLst/>
                    </a:lstStyle>
                    <a:p>
                      <a:pPr>
                        <a:lnSpc>
                          <a:spcPct val="100000"/>
                        </a:lnSpc>
                      </a:pPr>
                      <a:r>
                        <a:rPr lang="en-US" sz="2000" dirty="0" err="1" smtClean="0">
                          <a:solidFill>
                            <a:sysClr val="windowText" lastClr="000000"/>
                          </a:solidFill>
                          <a:latin typeface="Arial" pitchFamily="34" charset="0"/>
                          <a:cs typeface="Arial" pitchFamily="34" charset="0"/>
                        </a:rPr>
                        <a:t>Mckoi</a:t>
                      </a:r>
                      <a:r>
                        <a:rPr lang="en-US" sz="2000" baseline="0" dirty="0" smtClean="0">
                          <a:solidFill>
                            <a:sysClr val="windowText" lastClr="000000"/>
                          </a:solidFill>
                          <a:latin typeface="Arial" pitchFamily="34" charset="0"/>
                          <a:cs typeface="Arial" pitchFamily="34" charset="0"/>
                        </a:rPr>
                        <a:t> Database</a:t>
                      </a:r>
                      <a:endParaRPr lang="en-US" sz="2000" dirty="0" smtClean="0">
                        <a:solidFill>
                          <a:sysClr val="windowText" lastClr="000000"/>
                        </a:solidFill>
                        <a:latin typeface="Arial" pitchFamily="34" charset="0"/>
                        <a:cs typeface="Arial" pitchFamily="34" charset="0"/>
                      </a:endParaRPr>
                    </a:p>
                  </a:txBody>
                  <a:tcPr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lvl1pPr marL="0" algn="l" rtl="0" eaLnBrk="1" latinLnBrk="0" hangingPunct="1">
                        <a:defRPr kumimoji="0" kern="1200">
                          <a:solidFill>
                            <a:schemeClr val="tx1"/>
                          </a:solidFill>
                          <a:latin typeface="Corbel"/>
                        </a:defRPr>
                      </a:lvl1pPr>
                      <a:lvl2pPr marL="457200" algn="l" rtl="0" eaLnBrk="1" latinLnBrk="0" hangingPunct="1">
                        <a:defRPr kumimoji="0" kern="1200">
                          <a:solidFill>
                            <a:schemeClr val="tx1"/>
                          </a:solidFill>
                          <a:latin typeface="Corbel"/>
                        </a:defRPr>
                      </a:lvl2pPr>
                      <a:lvl3pPr marL="914400" algn="l" rtl="0" eaLnBrk="1" latinLnBrk="0" hangingPunct="1">
                        <a:defRPr kumimoji="0" kern="1200">
                          <a:solidFill>
                            <a:schemeClr val="tx1"/>
                          </a:solidFill>
                          <a:latin typeface="Corbel"/>
                        </a:defRPr>
                      </a:lvl3pPr>
                      <a:lvl4pPr marL="1371600" algn="l" rtl="0" eaLnBrk="1" latinLnBrk="0" hangingPunct="1">
                        <a:defRPr kumimoji="0" kern="1200">
                          <a:solidFill>
                            <a:schemeClr val="tx1"/>
                          </a:solidFill>
                          <a:latin typeface="Corbel"/>
                        </a:defRPr>
                      </a:lvl4pPr>
                      <a:lvl5pPr marL="1828800" algn="l" rtl="0" eaLnBrk="1" latinLnBrk="0" hangingPunct="1">
                        <a:defRPr kumimoji="0" kern="1200">
                          <a:solidFill>
                            <a:schemeClr val="tx1"/>
                          </a:solidFill>
                          <a:latin typeface="Corbel"/>
                        </a:defRPr>
                      </a:lvl5pPr>
                      <a:lvl6pPr marL="2286000" algn="l" rtl="0" eaLnBrk="1" latinLnBrk="0" hangingPunct="1">
                        <a:defRPr kumimoji="0" kern="1200">
                          <a:solidFill>
                            <a:schemeClr val="tx1"/>
                          </a:solidFill>
                          <a:latin typeface="Corbel"/>
                        </a:defRPr>
                      </a:lvl6pPr>
                      <a:lvl7pPr marL="2743200" algn="l" rtl="0" eaLnBrk="1" latinLnBrk="0" hangingPunct="1">
                        <a:defRPr kumimoji="0" kern="1200">
                          <a:solidFill>
                            <a:schemeClr val="tx1"/>
                          </a:solidFill>
                          <a:latin typeface="Corbel"/>
                        </a:defRPr>
                      </a:lvl7pPr>
                      <a:lvl8pPr marL="3200400" algn="l" rtl="0" eaLnBrk="1" latinLnBrk="0" hangingPunct="1">
                        <a:defRPr kumimoji="0" kern="1200">
                          <a:solidFill>
                            <a:schemeClr val="tx1"/>
                          </a:solidFill>
                          <a:latin typeface="Corbel"/>
                        </a:defRPr>
                      </a:lvl8pPr>
                      <a:lvl9pPr marL="3657600" algn="l" rtl="0" eaLnBrk="1" latinLnBrk="0" hangingPunct="1">
                        <a:defRPr kumimoji="0" kern="1200">
                          <a:solidFill>
                            <a:schemeClr val="tx1"/>
                          </a:solidFill>
                          <a:latin typeface="Corbel"/>
                        </a:defRPr>
                      </a:lvl9pPr>
                      <a:extLst/>
                    </a:lstStyle>
                    <a:p>
                      <a:pPr>
                        <a:lnSpc>
                          <a:spcPct val="100000"/>
                        </a:lnSpc>
                      </a:pPr>
                      <a:r>
                        <a:rPr lang="en-US" sz="2000" dirty="0" smtClean="0">
                          <a:solidFill>
                            <a:sysClr val="windowText" lastClr="000000"/>
                          </a:solidFill>
                          <a:latin typeface="Arial" pitchFamily="34" charset="0"/>
                          <a:cs typeface="Arial" pitchFamily="34" charset="0"/>
                        </a:rPr>
                        <a:t>Thread leak: extra</a:t>
                      </a:r>
                      <a:r>
                        <a:rPr lang="en-US" sz="2000" baseline="0" dirty="0" smtClean="0">
                          <a:solidFill>
                            <a:sysClr val="windowText" lastClr="000000"/>
                          </a:solidFill>
                          <a:latin typeface="Arial" pitchFamily="34" charset="0"/>
                          <a:cs typeface="Arial" pitchFamily="34" charset="0"/>
                        </a:rPr>
                        <a:t> support needed (1.6X longer)</a:t>
                      </a:r>
                      <a:endParaRPr lang="en-US" sz="2000" dirty="0">
                        <a:solidFill>
                          <a:sysClr val="windowText" lastClr="000000"/>
                        </a:solidFill>
                        <a:latin typeface="Arial" pitchFamily="34" charset="0"/>
                        <a:cs typeface="Arial" pitchFamily="34" charset="0"/>
                      </a:endParaRPr>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r>
              <a:tr h="495300">
                <a:tc>
                  <a:txBody>
                    <a:bodyPr/>
                    <a:lstStyle>
                      <a:lvl1pPr marL="0" algn="l" rtl="0" eaLnBrk="1" latinLnBrk="0" hangingPunct="1">
                        <a:defRPr kumimoji="0" kern="1200">
                          <a:solidFill>
                            <a:schemeClr val="tx1"/>
                          </a:solidFill>
                          <a:latin typeface="Corbel"/>
                        </a:defRPr>
                      </a:lvl1pPr>
                      <a:lvl2pPr marL="457200" algn="l" rtl="0" eaLnBrk="1" latinLnBrk="0" hangingPunct="1">
                        <a:defRPr kumimoji="0" kern="1200">
                          <a:solidFill>
                            <a:schemeClr val="tx1"/>
                          </a:solidFill>
                          <a:latin typeface="Corbel"/>
                        </a:defRPr>
                      </a:lvl2pPr>
                      <a:lvl3pPr marL="914400" algn="l" rtl="0" eaLnBrk="1" latinLnBrk="0" hangingPunct="1">
                        <a:defRPr kumimoji="0" kern="1200">
                          <a:solidFill>
                            <a:schemeClr val="tx1"/>
                          </a:solidFill>
                          <a:latin typeface="Corbel"/>
                        </a:defRPr>
                      </a:lvl3pPr>
                      <a:lvl4pPr marL="1371600" algn="l" rtl="0" eaLnBrk="1" latinLnBrk="0" hangingPunct="1">
                        <a:defRPr kumimoji="0" kern="1200">
                          <a:solidFill>
                            <a:schemeClr val="tx1"/>
                          </a:solidFill>
                          <a:latin typeface="Corbel"/>
                        </a:defRPr>
                      </a:lvl4pPr>
                      <a:lvl5pPr marL="1828800" algn="l" rtl="0" eaLnBrk="1" latinLnBrk="0" hangingPunct="1">
                        <a:defRPr kumimoji="0" kern="1200">
                          <a:solidFill>
                            <a:schemeClr val="tx1"/>
                          </a:solidFill>
                          <a:latin typeface="Corbel"/>
                        </a:defRPr>
                      </a:lvl5pPr>
                      <a:lvl6pPr marL="2286000" algn="l" rtl="0" eaLnBrk="1" latinLnBrk="0" hangingPunct="1">
                        <a:defRPr kumimoji="0" kern="1200">
                          <a:solidFill>
                            <a:schemeClr val="tx1"/>
                          </a:solidFill>
                          <a:latin typeface="Corbel"/>
                        </a:defRPr>
                      </a:lvl6pPr>
                      <a:lvl7pPr marL="2743200" algn="l" rtl="0" eaLnBrk="1" latinLnBrk="0" hangingPunct="1">
                        <a:defRPr kumimoji="0" kern="1200">
                          <a:solidFill>
                            <a:schemeClr val="tx1"/>
                          </a:solidFill>
                          <a:latin typeface="Corbel"/>
                        </a:defRPr>
                      </a:lvl7pPr>
                      <a:lvl8pPr marL="3200400" algn="l" rtl="0" eaLnBrk="1" latinLnBrk="0" hangingPunct="1">
                        <a:defRPr kumimoji="0" kern="1200">
                          <a:solidFill>
                            <a:schemeClr val="tx1"/>
                          </a:solidFill>
                          <a:latin typeface="Corbel"/>
                        </a:defRPr>
                      </a:lvl8pPr>
                      <a:lvl9pPr marL="3657600" algn="l" rtl="0" eaLnBrk="1" latinLnBrk="0" hangingPunct="1">
                        <a:defRPr kumimoji="0" kern="1200">
                          <a:solidFill>
                            <a:schemeClr val="tx1"/>
                          </a:solidFill>
                          <a:latin typeface="Corbel"/>
                        </a:defRPr>
                      </a:lvl9pPr>
                      <a:extLst/>
                    </a:lstStyle>
                    <a:p>
                      <a:pPr>
                        <a:lnSpc>
                          <a:spcPct val="100000"/>
                        </a:lnSpc>
                      </a:pPr>
                      <a:r>
                        <a:rPr lang="en-US" sz="2000" dirty="0" err="1" smtClean="0">
                          <a:solidFill>
                            <a:schemeClr val="bg1"/>
                          </a:solidFill>
                          <a:latin typeface="Arial" pitchFamily="34" charset="0"/>
                          <a:cs typeface="Arial" pitchFamily="34" charset="0"/>
                        </a:rPr>
                        <a:t>DualLeak</a:t>
                      </a:r>
                      <a:endParaRPr lang="en-US" sz="2000" dirty="0" smtClean="0">
                        <a:solidFill>
                          <a:schemeClr val="bg1"/>
                        </a:solidFill>
                        <a:latin typeface="Arial" pitchFamily="34" charset="0"/>
                        <a:cs typeface="Arial" pitchFamily="34" charset="0"/>
                      </a:endParaRPr>
                    </a:p>
                  </a:txBody>
                  <a:tcPr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64847"/>
                    </a:solidFill>
                  </a:tcPr>
                </a:tc>
                <a:tc>
                  <a:txBody>
                    <a:bodyPr/>
                    <a:lstStyle>
                      <a:lvl1pPr marL="0" algn="l" rtl="0" eaLnBrk="1" latinLnBrk="0" hangingPunct="1">
                        <a:defRPr kumimoji="0" kern="1200">
                          <a:solidFill>
                            <a:schemeClr val="tx1"/>
                          </a:solidFill>
                          <a:latin typeface="Corbel"/>
                        </a:defRPr>
                      </a:lvl1pPr>
                      <a:lvl2pPr marL="457200" algn="l" rtl="0" eaLnBrk="1" latinLnBrk="0" hangingPunct="1">
                        <a:defRPr kumimoji="0" kern="1200">
                          <a:solidFill>
                            <a:schemeClr val="tx1"/>
                          </a:solidFill>
                          <a:latin typeface="Corbel"/>
                        </a:defRPr>
                      </a:lvl2pPr>
                      <a:lvl3pPr marL="914400" algn="l" rtl="0" eaLnBrk="1" latinLnBrk="0" hangingPunct="1">
                        <a:defRPr kumimoji="0" kern="1200">
                          <a:solidFill>
                            <a:schemeClr val="tx1"/>
                          </a:solidFill>
                          <a:latin typeface="Corbel"/>
                        </a:defRPr>
                      </a:lvl3pPr>
                      <a:lvl4pPr marL="1371600" algn="l" rtl="0" eaLnBrk="1" latinLnBrk="0" hangingPunct="1">
                        <a:defRPr kumimoji="0" kern="1200">
                          <a:solidFill>
                            <a:schemeClr val="tx1"/>
                          </a:solidFill>
                          <a:latin typeface="Corbel"/>
                        </a:defRPr>
                      </a:lvl4pPr>
                      <a:lvl5pPr marL="1828800" algn="l" rtl="0" eaLnBrk="1" latinLnBrk="0" hangingPunct="1">
                        <a:defRPr kumimoji="0" kern="1200">
                          <a:solidFill>
                            <a:schemeClr val="tx1"/>
                          </a:solidFill>
                          <a:latin typeface="Corbel"/>
                        </a:defRPr>
                      </a:lvl5pPr>
                      <a:lvl6pPr marL="2286000" algn="l" rtl="0" eaLnBrk="1" latinLnBrk="0" hangingPunct="1">
                        <a:defRPr kumimoji="0" kern="1200">
                          <a:solidFill>
                            <a:schemeClr val="tx1"/>
                          </a:solidFill>
                          <a:latin typeface="Corbel"/>
                        </a:defRPr>
                      </a:lvl6pPr>
                      <a:lvl7pPr marL="2743200" algn="l" rtl="0" eaLnBrk="1" latinLnBrk="0" hangingPunct="1">
                        <a:defRPr kumimoji="0" kern="1200">
                          <a:solidFill>
                            <a:schemeClr val="tx1"/>
                          </a:solidFill>
                          <a:latin typeface="Corbel"/>
                        </a:defRPr>
                      </a:lvl7pPr>
                      <a:lvl8pPr marL="3200400" algn="l" rtl="0" eaLnBrk="1" latinLnBrk="0" hangingPunct="1">
                        <a:defRPr kumimoji="0" kern="1200">
                          <a:solidFill>
                            <a:schemeClr val="tx1"/>
                          </a:solidFill>
                          <a:latin typeface="Corbel"/>
                        </a:defRPr>
                      </a:lvl8pPr>
                      <a:lvl9pPr marL="3657600" algn="l" rtl="0" eaLnBrk="1" latinLnBrk="0" hangingPunct="1">
                        <a:defRPr kumimoji="0" kern="1200">
                          <a:solidFill>
                            <a:schemeClr val="tx1"/>
                          </a:solidFill>
                          <a:latin typeface="Corbel"/>
                        </a:defRPr>
                      </a:lvl9pPr>
                      <a:extLst/>
                    </a:lstStyle>
                    <a:p>
                      <a:pPr>
                        <a:lnSpc>
                          <a:spcPct val="100000"/>
                        </a:lnSpc>
                      </a:pPr>
                      <a:r>
                        <a:rPr lang="en-US" sz="2000" dirty="0" smtClean="0">
                          <a:solidFill>
                            <a:schemeClr val="bg1"/>
                          </a:solidFill>
                          <a:latin typeface="Arial" pitchFamily="34" charset="0"/>
                          <a:cs typeface="Arial" pitchFamily="34" charset="0"/>
                        </a:rPr>
                        <a:t>Heap growth is live (No help)</a:t>
                      </a:r>
                      <a:endParaRPr lang="en-US" sz="2000" dirty="0">
                        <a:solidFill>
                          <a:schemeClr val="bg1"/>
                        </a:solidFill>
                        <a:latin typeface="Arial" pitchFamily="34" charset="0"/>
                        <a:cs typeface="Arial" pitchFamily="34" charset="0"/>
                      </a:endParaRPr>
                    </a:p>
                  </a:txBody>
                  <a:tcPr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C64847"/>
                    </a:solidFill>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575"/>
            <a:ext cx="8229600" cy="1252538"/>
          </a:xfrm>
        </p:spPr>
        <p:txBody>
          <a:bodyPr/>
          <a:lstStyle/>
          <a:p>
            <a:pPr eaLnBrk="1" fontAlgn="auto" hangingPunct="1">
              <a:spcAft>
                <a:spcPts val="0"/>
              </a:spcAft>
              <a:defRPr/>
            </a:pPr>
            <a:endParaRPr lang="en-US">
              <a:solidFill>
                <a:schemeClr val="accent1">
                  <a:satMod val="150000"/>
                </a:schemeClr>
              </a:solidFill>
              <a:ea typeface="+mj-ea"/>
              <a:cs typeface="+mj-cs"/>
            </a:endParaRPr>
          </a:p>
        </p:txBody>
      </p:sp>
      <p:sp>
        <p:nvSpPr>
          <p:cNvPr id="77827" name="Content Placeholder 2"/>
          <p:cNvSpPr>
            <a:spLocks noGrp="1"/>
          </p:cNvSpPr>
          <p:nvPr>
            <p:ph idx="1"/>
          </p:nvPr>
        </p:nvSpPr>
        <p:spPr/>
        <p:txBody>
          <a:bodyPr/>
          <a:lstStyle/>
          <a:p>
            <a:pPr eaLnBrk="1" hangingPunct="1"/>
            <a:endParaRPr lang="en-US"/>
          </a:p>
        </p:txBody>
      </p:sp>
      <p:pic>
        <p:nvPicPr>
          <p:cNvPr id="77828" name="Picture 3"/>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77829" name="Picture 2"/>
          <p:cNvPicPr>
            <a:picLocks noChangeAspect="1" noChangeArrowheads="1"/>
          </p:cNvPicPr>
          <p:nvPr/>
        </p:nvPicPr>
        <p:blipFill>
          <a:blip r:embed="rId3"/>
          <a:srcRect/>
          <a:stretch>
            <a:fillRect/>
          </a:stretch>
        </p:blipFill>
        <p:spPr bwMode="auto">
          <a:xfrm>
            <a:off x="838200" y="1638300"/>
            <a:ext cx="7953375" cy="342900"/>
          </a:xfrm>
          <a:prstGeom prst="rect">
            <a:avLst/>
          </a:prstGeom>
          <a:noFill/>
          <a:ln w="9525">
            <a:noFill/>
            <a:miter lim="800000"/>
            <a:headEnd/>
            <a:tailEnd/>
          </a:ln>
        </p:spPr>
      </p:pic>
      <p:sp>
        <p:nvSpPr>
          <p:cNvPr id="8" name="Rectangle 7"/>
          <p:cNvSpPr/>
          <p:nvPr/>
        </p:nvSpPr>
        <p:spPr>
          <a:xfrm>
            <a:off x="5638800" y="1524000"/>
            <a:ext cx="32004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7831" name="Picture 6" descr="C:\Documents and Settings\Mike\Local Settings\Temporary Internet Files\Content.IE5\ATUNA1IJ\MCDD00945_0000[1].wmf"/>
          <p:cNvPicPr>
            <a:picLocks noChangeAspect="1" noChangeArrowheads="1"/>
          </p:cNvPicPr>
          <p:nvPr/>
        </p:nvPicPr>
        <p:blipFill>
          <a:blip r:embed="rId4"/>
          <a:srcRect/>
          <a:stretch>
            <a:fillRect/>
          </a:stretch>
        </p:blipFill>
        <p:spPr bwMode="auto">
          <a:xfrm>
            <a:off x="1987550" y="1922463"/>
            <a:ext cx="563563" cy="515937"/>
          </a:xfrm>
          <a:prstGeom prst="rect">
            <a:avLst/>
          </a:prstGeom>
          <a:noFill/>
          <a:ln w="9525">
            <a:noFill/>
            <a:miter lim="800000"/>
            <a:headEnd/>
            <a:tailEnd/>
          </a:ln>
        </p:spPr>
      </p:pic>
      <p:pic>
        <p:nvPicPr>
          <p:cNvPr id="77832" name="Picture 6" descr="C:\Documents and Settings\Mike\Local Settings\Temporary Internet Files\Content.IE5\ATUNA1IJ\MCDD00945_0000[1].wmf"/>
          <p:cNvPicPr>
            <a:picLocks noChangeAspect="1" noChangeArrowheads="1"/>
          </p:cNvPicPr>
          <p:nvPr/>
        </p:nvPicPr>
        <p:blipFill>
          <a:blip r:embed="rId4"/>
          <a:srcRect/>
          <a:stretch>
            <a:fillRect/>
          </a:stretch>
        </p:blipFill>
        <p:spPr bwMode="auto">
          <a:xfrm>
            <a:off x="2562225" y="1922463"/>
            <a:ext cx="561975" cy="5159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575"/>
            <a:ext cx="8229600" cy="1252538"/>
          </a:xfrm>
        </p:spPr>
        <p:txBody>
          <a:bodyPr/>
          <a:lstStyle/>
          <a:p>
            <a:pPr eaLnBrk="1" fontAlgn="auto" hangingPunct="1">
              <a:spcAft>
                <a:spcPts val="0"/>
              </a:spcAft>
              <a:defRPr/>
            </a:pPr>
            <a:endParaRPr lang="en-US">
              <a:solidFill>
                <a:schemeClr val="accent1">
                  <a:satMod val="150000"/>
                </a:schemeClr>
              </a:solidFill>
              <a:ea typeface="+mj-ea"/>
              <a:cs typeface="+mj-cs"/>
            </a:endParaRPr>
          </a:p>
        </p:txBody>
      </p:sp>
      <p:sp>
        <p:nvSpPr>
          <p:cNvPr id="78851" name="Content Placeholder 2"/>
          <p:cNvSpPr>
            <a:spLocks noGrp="1"/>
          </p:cNvSpPr>
          <p:nvPr>
            <p:ph idx="1"/>
          </p:nvPr>
        </p:nvSpPr>
        <p:spPr/>
        <p:txBody>
          <a:bodyPr/>
          <a:lstStyle/>
          <a:p>
            <a:pPr eaLnBrk="1" hangingPunct="1"/>
            <a:endParaRPr lang="en-US"/>
          </a:p>
        </p:txBody>
      </p:sp>
      <p:pic>
        <p:nvPicPr>
          <p:cNvPr id="78852"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78853" name="Picture 2"/>
          <p:cNvPicPr>
            <a:picLocks noChangeAspect="1" noChangeArrowheads="1"/>
          </p:cNvPicPr>
          <p:nvPr/>
        </p:nvPicPr>
        <p:blipFill>
          <a:blip r:embed="rId3"/>
          <a:srcRect/>
          <a:stretch>
            <a:fillRect/>
          </a:stretch>
        </p:blipFill>
        <p:spPr bwMode="auto">
          <a:xfrm>
            <a:off x="838200" y="1638300"/>
            <a:ext cx="7953375" cy="342900"/>
          </a:xfrm>
          <a:prstGeom prst="rect">
            <a:avLst/>
          </a:prstGeom>
          <a:noFill/>
          <a:ln w="9525">
            <a:noFill/>
            <a:miter lim="800000"/>
            <a:headEnd/>
            <a:tailEnd/>
          </a:ln>
        </p:spPr>
      </p:pic>
      <p:pic>
        <p:nvPicPr>
          <p:cNvPr id="78854" name="Picture 6" descr="C:\Documents and Settings\Mike\Local Settings\Temporary Internet Files\Content.IE5\ATUNA1IJ\MCDD00945_0000[1].wmf"/>
          <p:cNvPicPr>
            <a:picLocks noChangeAspect="1" noChangeArrowheads="1"/>
          </p:cNvPicPr>
          <p:nvPr/>
        </p:nvPicPr>
        <p:blipFill>
          <a:blip r:embed="rId4"/>
          <a:srcRect/>
          <a:stretch>
            <a:fillRect/>
          </a:stretch>
        </p:blipFill>
        <p:spPr bwMode="auto">
          <a:xfrm>
            <a:off x="1987550" y="1922463"/>
            <a:ext cx="563563" cy="515937"/>
          </a:xfrm>
          <a:prstGeom prst="rect">
            <a:avLst/>
          </a:prstGeom>
          <a:noFill/>
          <a:ln w="9525">
            <a:noFill/>
            <a:miter lim="800000"/>
            <a:headEnd/>
            <a:tailEnd/>
          </a:ln>
        </p:spPr>
      </p:pic>
      <p:pic>
        <p:nvPicPr>
          <p:cNvPr id="78855" name="Picture 6" descr="C:\Documents and Settings\Mike\Local Settings\Temporary Internet Files\Content.IE5\ATUNA1IJ\MCDD00945_0000[1].wmf"/>
          <p:cNvPicPr>
            <a:picLocks noChangeAspect="1" noChangeArrowheads="1"/>
          </p:cNvPicPr>
          <p:nvPr/>
        </p:nvPicPr>
        <p:blipFill>
          <a:blip r:embed="rId4"/>
          <a:srcRect/>
          <a:stretch>
            <a:fillRect/>
          </a:stretch>
        </p:blipFill>
        <p:spPr bwMode="auto">
          <a:xfrm>
            <a:off x="2562225" y="1922463"/>
            <a:ext cx="561975" cy="5159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575"/>
            <a:ext cx="8229600" cy="1252538"/>
          </a:xfrm>
        </p:spPr>
        <p:txBody>
          <a:bodyPr/>
          <a:lstStyle/>
          <a:p>
            <a:pPr eaLnBrk="1" fontAlgn="auto" hangingPunct="1">
              <a:spcAft>
                <a:spcPts val="0"/>
              </a:spcAft>
              <a:defRPr/>
            </a:pPr>
            <a:endParaRPr lang="en-US">
              <a:solidFill>
                <a:schemeClr val="accent1">
                  <a:satMod val="150000"/>
                </a:schemeClr>
              </a:solidFill>
              <a:ea typeface="+mj-ea"/>
              <a:cs typeface="+mj-cs"/>
            </a:endParaRPr>
          </a:p>
        </p:txBody>
      </p:sp>
      <p:sp>
        <p:nvSpPr>
          <p:cNvPr id="79875" name="Content Placeholder 2"/>
          <p:cNvSpPr>
            <a:spLocks noGrp="1"/>
          </p:cNvSpPr>
          <p:nvPr>
            <p:ph idx="1"/>
          </p:nvPr>
        </p:nvSpPr>
        <p:spPr/>
        <p:txBody>
          <a:bodyPr/>
          <a:lstStyle/>
          <a:p>
            <a:pPr eaLnBrk="1" hangingPunct="1"/>
            <a:endParaRPr lang="en-US"/>
          </a:p>
        </p:txBody>
      </p:sp>
      <p:pic>
        <p:nvPicPr>
          <p:cNvPr id="79876"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79877" name="Picture 2"/>
          <p:cNvPicPr>
            <a:picLocks noChangeAspect="1" noChangeArrowheads="1"/>
          </p:cNvPicPr>
          <p:nvPr/>
        </p:nvPicPr>
        <p:blipFill>
          <a:blip r:embed="rId3"/>
          <a:srcRect/>
          <a:stretch>
            <a:fillRect/>
          </a:stretch>
        </p:blipFill>
        <p:spPr bwMode="auto">
          <a:xfrm>
            <a:off x="838200" y="1638300"/>
            <a:ext cx="7953375" cy="342900"/>
          </a:xfrm>
          <a:prstGeom prst="rect">
            <a:avLst/>
          </a:prstGeom>
          <a:noFill/>
          <a:ln w="9525">
            <a:noFill/>
            <a:miter lim="800000"/>
            <a:headEnd/>
            <a:tailEnd/>
          </a:ln>
        </p:spPr>
      </p:pic>
      <p:pic>
        <p:nvPicPr>
          <p:cNvPr id="79878" name="Picture 6" descr="C:\Documents and Settings\Mike\Local Settings\Temporary Internet Files\Content.IE5\ATUNA1IJ\MCDD00945_0000[1].wmf"/>
          <p:cNvPicPr>
            <a:picLocks noChangeAspect="1" noChangeArrowheads="1"/>
          </p:cNvPicPr>
          <p:nvPr/>
        </p:nvPicPr>
        <p:blipFill>
          <a:blip r:embed="rId4"/>
          <a:srcRect/>
          <a:stretch>
            <a:fillRect/>
          </a:stretch>
        </p:blipFill>
        <p:spPr bwMode="auto">
          <a:xfrm>
            <a:off x="1905000" y="3446463"/>
            <a:ext cx="561975" cy="515937"/>
          </a:xfrm>
          <a:prstGeom prst="rect">
            <a:avLst/>
          </a:prstGeom>
          <a:noFill/>
          <a:ln w="9525">
            <a:noFill/>
            <a:miter lim="800000"/>
            <a:headEnd/>
            <a:tailEnd/>
          </a:ln>
        </p:spPr>
      </p:pic>
      <p:pic>
        <p:nvPicPr>
          <p:cNvPr id="79879" name="Picture 6" descr="C:\Documents and Settings\Mike\Local Settings\Temporary Internet Files\Content.IE5\ATUNA1IJ\MCDD00945_0000[1].wmf"/>
          <p:cNvPicPr>
            <a:picLocks noChangeAspect="1" noChangeArrowheads="1"/>
          </p:cNvPicPr>
          <p:nvPr/>
        </p:nvPicPr>
        <p:blipFill>
          <a:blip r:embed="rId4"/>
          <a:srcRect/>
          <a:stretch>
            <a:fillRect/>
          </a:stretch>
        </p:blipFill>
        <p:spPr bwMode="auto">
          <a:xfrm>
            <a:off x="2286000" y="1905000"/>
            <a:ext cx="561975" cy="515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457200" y="1775191"/>
            <a:ext cx="8686800" cy="4625609"/>
          </a:xfrm>
        </p:spPr>
        <p:txBody>
          <a:bodyPr/>
          <a:lstStyle/>
          <a:p>
            <a:r>
              <a:rPr lang="en-US" dirty="0" smtClean="0"/>
              <a:t>What about the leaked memory grows too fast?</a:t>
            </a:r>
          </a:p>
          <a:p>
            <a:endParaRPr lang="en-US" dirty="0" smtClean="0"/>
          </a:p>
          <a:p>
            <a:r>
              <a:rPr lang="en-US" dirty="0" smtClean="0"/>
              <a:t>What are the character of data structures involved with memory leak?</a:t>
            </a:r>
          </a:p>
          <a:p>
            <a:endParaRPr lang="en-US" dirty="0" smtClean="0"/>
          </a:p>
          <a:p>
            <a:r>
              <a:rPr lang="en-US" dirty="0" smtClean="0"/>
              <a:t>In addition to staleness, what else can we use to determine objects responsible for memory leak?</a:t>
            </a:r>
          </a:p>
          <a:p>
            <a:endParaRPr lang="en-US" dirty="0"/>
          </a:p>
        </p:txBody>
      </p:sp>
      <p:sp>
        <p:nvSpPr>
          <p:cNvPr id="4" name="Slide Number Placeholder 3"/>
          <p:cNvSpPr>
            <a:spLocks noGrp="1"/>
          </p:cNvSpPr>
          <p:nvPr>
            <p:ph type="sldNum" sz="quarter" idx="12"/>
          </p:nvPr>
        </p:nvSpPr>
        <p:spPr/>
        <p:txBody>
          <a:bodyPr/>
          <a:lstStyle/>
          <a:p>
            <a:pPr>
              <a:defRPr/>
            </a:pPr>
            <a:fld id="{191CB6E5-513B-F047-956A-119061D884ED}" type="slidenum">
              <a:rPr lang="en-US" smtClean="0"/>
              <a:pPr>
                <a:defRPr/>
              </a:pPr>
              <a:t>35</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Oval 4"/>
          <p:cNvSpPr>
            <a:spLocks noChangeAspect="1" noChangeArrowheads="1"/>
          </p:cNvSpPr>
          <p:nvPr/>
        </p:nvSpPr>
        <p:spPr bwMode="auto">
          <a:xfrm>
            <a:off x="3275013" y="3657600"/>
            <a:ext cx="3049587" cy="3048000"/>
          </a:xfrm>
          <a:prstGeom prst="ellipse">
            <a:avLst/>
          </a:prstGeom>
          <a:gradFill rotWithShape="1">
            <a:gsLst>
              <a:gs pos="0">
                <a:srgbClr val="BCBCBC"/>
              </a:gs>
              <a:gs pos="35001">
                <a:srgbClr val="D0D0D0"/>
              </a:gs>
              <a:gs pos="100000">
                <a:srgbClr val="EDEDED"/>
              </a:gs>
            </a:gsLst>
            <a:lin ang="16200000" scaled="1"/>
          </a:gradFill>
          <a:ln w="6350" cap="rnd">
            <a:noFill/>
            <a:round/>
            <a:headEnd/>
            <a:tailEnd/>
          </a:ln>
          <a:effectLst>
            <a:outerShdw blurRad="63500" dist="25000" dir="5400000" rotWithShape="0">
              <a:srgbClr val="000000">
                <a:alpha val="37999"/>
              </a:srgbClr>
            </a:outerShdw>
          </a:effectLst>
        </p:spPr>
        <p:txBody>
          <a:bodyPr wrap="none" anchor="ctr">
            <a:prstTxWarp prst="textNoShape">
              <a:avLst/>
            </a:prstTxWarp>
          </a:bodyPr>
          <a:lstStyle/>
          <a:p>
            <a:pPr fontAlgn="auto">
              <a:spcBef>
                <a:spcPts val="0"/>
              </a:spcBef>
              <a:spcAft>
                <a:spcPts val="0"/>
              </a:spcAft>
              <a:defRPr/>
            </a:pPr>
            <a:endParaRPr lang="en-US">
              <a:solidFill>
                <a:schemeClr val="dk1"/>
              </a:solidFill>
              <a:latin typeface="+mn-lt"/>
            </a:endParaRPr>
          </a:p>
        </p:txBody>
      </p:sp>
      <p:sp>
        <p:nvSpPr>
          <p:cNvPr id="2" name="Title 1"/>
          <p:cNvSpPr>
            <a:spLocks noGrp="1"/>
          </p:cNvSpPr>
          <p:nvPr>
            <p:ph type="title"/>
          </p:nvPr>
        </p:nvSpPr>
        <p:spPr/>
        <p:txBody>
          <a:bodyPr>
            <a:normAutofit/>
          </a:bodyPr>
          <a:lstStyle/>
          <a:p>
            <a:pPr eaLnBrk="1" fontAlgn="auto" hangingPunct="1">
              <a:spcAft>
                <a:spcPts val="0"/>
              </a:spcAft>
              <a:defRPr/>
            </a:pPr>
            <a:r>
              <a:rPr lang="en-US" dirty="0" smtClean="0">
                <a:solidFill>
                  <a:schemeClr val="accent1">
                    <a:satMod val="150000"/>
                  </a:schemeClr>
                </a:solidFill>
              </a:rPr>
              <a:t>Motivation</a:t>
            </a:r>
            <a:endParaRPr lang="en-US" dirty="0">
              <a:solidFill>
                <a:schemeClr val="accent1">
                  <a:satMod val="150000"/>
                </a:schemeClr>
              </a:solidFill>
            </a:endParaRPr>
          </a:p>
        </p:txBody>
      </p:sp>
      <p:sp>
        <p:nvSpPr>
          <p:cNvPr id="3" name="Content Placeholder 2"/>
          <p:cNvSpPr>
            <a:spLocks noGrp="1"/>
          </p:cNvSpPr>
          <p:nvPr>
            <p:ph idx="1"/>
          </p:nvPr>
        </p:nvSpPr>
        <p:spPr/>
        <p:txBody>
          <a:bodyPr rtlCol="0">
            <a:normAutofit/>
          </a:bodyPr>
          <a:lstStyle/>
          <a:p>
            <a:pPr marL="438912" indent="-320040" eaLnBrk="1" fontAlgn="auto" hangingPunct="1">
              <a:spcBef>
                <a:spcPts val="0"/>
              </a:spcBef>
              <a:spcAft>
                <a:spcPts val="0"/>
              </a:spcAft>
              <a:buFont typeface="Wingdings 2"/>
              <a:buChar char=""/>
              <a:defRPr/>
            </a:pPr>
            <a:r>
              <a:rPr lang="en-US" dirty="0" smtClean="0">
                <a:solidFill>
                  <a:schemeClr val="accent6"/>
                </a:solidFill>
              </a:rPr>
              <a:t>Memory leaks are a real problem</a:t>
            </a:r>
          </a:p>
          <a:p>
            <a:pPr marL="731520" lvl="1" indent="-274320" eaLnBrk="1" fontAlgn="auto" hangingPunct="1">
              <a:spcAft>
                <a:spcPts val="0"/>
              </a:spcAft>
              <a:buFont typeface="Wingdings"/>
              <a:buChar char=""/>
              <a:defRPr/>
            </a:pPr>
            <a:r>
              <a:rPr lang="en-US" dirty="0" smtClean="0">
                <a:ea typeface="+mn-ea"/>
              </a:rPr>
              <a:t>Managed languages do not eliminate them</a:t>
            </a:r>
          </a:p>
        </p:txBody>
      </p:sp>
      <p:sp>
        <p:nvSpPr>
          <p:cNvPr id="9" name="Slide Number Placeholder 8"/>
          <p:cNvSpPr>
            <a:spLocks noGrp="1"/>
          </p:cNvSpPr>
          <p:nvPr>
            <p:ph type="sldNum" sz="quarter" idx="12"/>
          </p:nvPr>
        </p:nvSpPr>
        <p:spPr/>
        <p:txBody>
          <a:bodyPr/>
          <a:lstStyle/>
          <a:p>
            <a:pPr>
              <a:defRPr/>
            </a:pPr>
            <a:fld id="{191CB6E5-513B-F047-956A-119061D884ED}" type="slidenum">
              <a:rPr lang="en-US" smtClean="0"/>
              <a:pPr>
                <a:defRPr/>
              </a:pPr>
              <a:t>4</a:t>
            </a:fld>
            <a:endParaRPr lang="en-US"/>
          </a:p>
        </p:txBody>
      </p:sp>
      <p:sp>
        <p:nvSpPr>
          <p:cNvPr id="5" name="Oval 5"/>
          <p:cNvSpPr>
            <a:spLocks noChangeAspect="1" noChangeArrowheads="1"/>
          </p:cNvSpPr>
          <p:nvPr/>
        </p:nvSpPr>
        <p:spPr bwMode="auto">
          <a:xfrm>
            <a:off x="3502025" y="3886200"/>
            <a:ext cx="2593975" cy="2592388"/>
          </a:xfrm>
          <a:prstGeom prst="ellipse">
            <a:avLst/>
          </a:prstGeom>
          <a:gradFill rotWithShape="1">
            <a:gsLst>
              <a:gs pos="0">
                <a:srgbClr val="408D42"/>
              </a:gs>
              <a:gs pos="55000">
                <a:srgbClr val="4EA750"/>
              </a:gs>
              <a:gs pos="100000">
                <a:srgbClr val="5CC35F"/>
              </a:gs>
            </a:gsLst>
            <a:lin ang="16200000"/>
          </a:gradFill>
          <a:ln w="6350" cap="rnd">
            <a:solidFill>
              <a:srgbClr val="67B569"/>
            </a:solidFill>
            <a:round/>
            <a:headEnd/>
            <a:tailEnd/>
          </a:ln>
          <a:effectLst>
            <a:outerShdw blurRad="63500" dist="26940" dir="5400000" rotWithShape="0">
              <a:srgbClr val="000000">
                <a:alpha val="37999"/>
              </a:srgbClr>
            </a:outerShdw>
          </a:effectLst>
        </p:spPr>
        <p:txBody>
          <a:bodyPr wrap="none" anchor="ctr">
            <a:prstTxWarp prst="textNoShape">
              <a:avLst/>
            </a:prstTxWarp>
          </a:bodyPr>
          <a:lstStyle/>
          <a:p>
            <a:pPr algn="ctr" fontAlgn="auto">
              <a:spcBef>
                <a:spcPts val="0"/>
              </a:spcBef>
              <a:spcAft>
                <a:spcPts val="0"/>
              </a:spcAft>
              <a:defRPr/>
            </a:pPr>
            <a:r>
              <a:rPr lang="en-US" sz="2000" dirty="0">
                <a:solidFill>
                  <a:schemeClr val="bg1"/>
                </a:solidFill>
                <a:latin typeface="+mn-lt"/>
              </a:rPr>
              <a:t>Live</a:t>
            </a:r>
          </a:p>
        </p:txBody>
      </p:sp>
      <p:sp>
        <p:nvSpPr>
          <p:cNvPr id="15366" name="Line 6"/>
          <p:cNvSpPr>
            <a:spLocks noChangeShapeType="1"/>
          </p:cNvSpPr>
          <p:nvPr/>
        </p:nvSpPr>
        <p:spPr bwMode="auto">
          <a:xfrm>
            <a:off x="3124200" y="4191000"/>
            <a:ext cx="457200" cy="228600"/>
          </a:xfrm>
          <a:prstGeom prst="line">
            <a:avLst/>
          </a:prstGeom>
          <a:noFill/>
          <a:ln w="9525">
            <a:solidFill>
              <a:schemeClr val="tx1"/>
            </a:solidFill>
            <a:round/>
            <a:headEnd/>
            <a:tailEnd/>
          </a:ln>
        </p:spPr>
        <p:txBody>
          <a:bodyPr>
            <a:prstTxWarp prst="textNoShape">
              <a:avLst/>
            </a:prstTxWarp>
          </a:bodyPr>
          <a:lstStyle/>
          <a:p>
            <a:endParaRPr lang="en-US"/>
          </a:p>
        </p:txBody>
      </p:sp>
      <p:sp>
        <p:nvSpPr>
          <p:cNvPr id="15367" name="Text Box 7"/>
          <p:cNvSpPr txBox="1">
            <a:spLocks noChangeArrowheads="1"/>
          </p:cNvSpPr>
          <p:nvPr/>
        </p:nvSpPr>
        <p:spPr bwMode="auto">
          <a:xfrm>
            <a:off x="6019800" y="3886200"/>
            <a:ext cx="1230313" cy="400050"/>
          </a:xfrm>
          <a:prstGeom prst="rect">
            <a:avLst/>
          </a:prstGeom>
          <a:noFill/>
          <a:ln w="9525">
            <a:noFill/>
            <a:miter lim="800000"/>
            <a:headEnd/>
            <a:tailEnd/>
          </a:ln>
        </p:spPr>
        <p:txBody>
          <a:bodyPr wrap="none">
            <a:prstTxWarp prst="textNoShape">
              <a:avLst/>
            </a:prstTxWarp>
            <a:spAutoFit/>
          </a:bodyPr>
          <a:lstStyle/>
          <a:p>
            <a:r>
              <a:rPr lang="en-US" sz="2000">
                <a:latin typeface="Corbel" charset="0"/>
              </a:rPr>
              <a:t>Reachable</a:t>
            </a:r>
          </a:p>
        </p:txBody>
      </p:sp>
      <p:sp>
        <p:nvSpPr>
          <p:cNvPr id="15368" name="Text Box 9"/>
          <p:cNvSpPr txBox="1">
            <a:spLocks noChangeArrowheads="1"/>
          </p:cNvSpPr>
          <p:nvPr/>
        </p:nvSpPr>
        <p:spPr bwMode="auto">
          <a:xfrm>
            <a:off x="2514600" y="3886200"/>
            <a:ext cx="741363" cy="400050"/>
          </a:xfrm>
          <a:prstGeom prst="rect">
            <a:avLst/>
          </a:prstGeom>
          <a:noFill/>
          <a:ln w="9525">
            <a:noFill/>
            <a:miter lim="800000"/>
            <a:headEnd/>
            <a:tailEnd/>
          </a:ln>
        </p:spPr>
        <p:txBody>
          <a:bodyPr wrap="none">
            <a:prstTxWarp prst="textNoShape">
              <a:avLst/>
            </a:prstTxWarp>
            <a:spAutoFit/>
          </a:bodyPr>
          <a:lstStyle/>
          <a:p>
            <a:r>
              <a:rPr lang="en-US" sz="2000">
                <a:latin typeface="Corbel" charset="0"/>
              </a:rPr>
              <a:t>Dead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Oval 4"/>
          <p:cNvSpPr>
            <a:spLocks noChangeAspect="1" noChangeArrowheads="1"/>
          </p:cNvSpPr>
          <p:nvPr/>
        </p:nvSpPr>
        <p:spPr bwMode="auto">
          <a:xfrm>
            <a:off x="1981200" y="2363788"/>
            <a:ext cx="5715000" cy="5713412"/>
          </a:xfrm>
          <a:prstGeom prst="ellipse">
            <a:avLst/>
          </a:prstGeom>
          <a:gradFill rotWithShape="1">
            <a:gsLst>
              <a:gs pos="0">
                <a:srgbClr val="BCBCBC"/>
              </a:gs>
              <a:gs pos="35001">
                <a:srgbClr val="D0D0D0"/>
              </a:gs>
              <a:gs pos="100000">
                <a:srgbClr val="EDEDED"/>
              </a:gs>
            </a:gsLst>
            <a:lin ang="16200000" scaled="1"/>
          </a:gradFill>
          <a:ln w="6350" cap="rnd">
            <a:noFill/>
            <a:round/>
            <a:headEnd/>
            <a:tailEnd/>
          </a:ln>
          <a:effectLst>
            <a:outerShdw blurRad="63500" dist="25000" dir="5400000" rotWithShape="0">
              <a:srgbClr val="000000">
                <a:alpha val="37999"/>
              </a:srgbClr>
            </a:outerShdw>
          </a:effectLst>
        </p:spPr>
        <p:txBody>
          <a:bodyPr wrap="none" anchor="ctr">
            <a:prstTxWarp prst="textNoShape">
              <a:avLst/>
            </a:prstTxWarp>
          </a:bodyPr>
          <a:lstStyle/>
          <a:p>
            <a:pPr fontAlgn="auto">
              <a:spcBef>
                <a:spcPts val="0"/>
              </a:spcBef>
              <a:spcAft>
                <a:spcPts val="0"/>
              </a:spcAft>
              <a:defRPr/>
            </a:pPr>
            <a:endParaRPr lang="en-US">
              <a:solidFill>
                <a:schemeClr val="dk1"/>
              </a:solidFill>
              <a:latin typeface="+mn-lt"/>
            </a:endParaRPr>
          </a:p>
        </p:txBody>
      </p:sp>
      <p:sp>
        <p:nvSpPr>
          <p:cNvPr id="2" name="Title 1"/>
          <p:cNvSpPr>
            <a:spLocks noGrp="1"/>
          </p:cNvSpPr>
          <p:nvPr>
            <p:ph type="title"/>
          </p:nvPr>
        </p:nvSpPr>
        <p:spPr/>
        <p:txBody>
          <a:bodyPr>
            <a:normAutofit/>
          </a:bodyPr>
          <a:lstStyle/>
          <a:p>
            <a:pPr eaLnBrk="1" fontAlgn="auto" hangingPunct="1">
              <a:spcAft>
                <a:spcPts val="0"/>
              </a:spcAft>
              <a:defRPr/>
            </a:pPr>
            <a:r>
              <a:rPr lang="en-US" dirty="0" smtClean="0">
                <a:solidFill>
                  <a:schemeClr val="accent1">
                    <a:satMod val="150000"/>
                  </a:schemeClr>
                </a:solidFill>
              </a:rPr>
              <a:t>Motivation</a:t>
            </a:r>
            <a:endParaRPr lang="en-US" dirty="0">
              <a:solidFill>
                <a:schemeClr val="accent1">
                  <a:satMod val="150000"/>
                </a:schemeClr>
              </a:solidFill>
            </a:endParaRPr>
          </a:p>
        </p:txBody>
      </p:sp>
      <p:sp>
        <p:nvSpPr>
          <p:cNvPr id="3" name="Content Placeholder 2"/>
          <p:cNvSpPr>
            <a:spLocks noGrp="1"/>
          </p:cNvSpPr>
          <p:nvPr>
            <p:ph idx="1"/>
          </p:nvPr>
        </p:nvSpPr>
        <p:spPr/>
        <p:txBody>
          <a:bodyPr rtlCol="0">
            <a:normAutofit/>
          </a:bodyPr>
          <a:lstStyle/>
          <a:p>
            <a:pPr marL="438912" indent="-320040" eaLnBrk="1" fontAlgn="auto" hangingPunct="1">
              <a:spcBef>
                <a:spcPts val="0"/>
              </a:spcBef>
              <a:spcAft>
                <a:spcPts val="0"/>
              </a:spcAft>
              <a:buFont typeface="Wingdings 2"/>
              <a:buChar char=""/>
              <a:defRPr/>
            </a:pPr>
            <a:r>
              <a:rPr lang="en-US" dirty="0" smtClean="0">
                <a:solidFill>
                  <a:schemeClr val="accent6"/>
                </a:solidFill>
              </a:rPr>
              <a:t>Memory leaks are a real problem</a:t>
            </a:r>
          </a:p>
          <a:p>
            <a:pPr marL="731520" lvl="1" indent="-274320" eaLnBrk="1" fontAlgn="auto" hangingPunct="1">
              <a:spcAft>
                <a:spcPts val="0"/>
              </a:spcAft>
              <a:buFont typeface="Wingdings"/>
              <a:buChar char=""/>
              <a:defRPr/>
            </a:pPr>
            <a:r>
              <a:rPr lang="en-US" dirty="0" smtClean="0">
                <a:ea typeface="+mn-ea"/>
              </a:rPr>
              <a:t>Managed languages do not eliminate them</a:t>
            </a:r>
          </a:p>
        </p:txBody>
      </p:sp>
      <p:sp>
        <p:nvSpPr>
          <p:cNvPr id="8" name="Slide Number Placeholder 7"/>
          <p:cNvSpPr>
            <a:spLocks noGrp="1"/>
          </p:cNvSpPr>
          <p:nvPr>
            <p:ph type="sldNum" sz="quarter" idx="12"/>
          </p:nvPr>
        </p:nvSpPr>
        <p:spPr/>
        <p:txBody>
          <a:bodyPr/>
          <a:lstStyle/>
          <a:p>
            <a:pPr>
              <a:defRPr/>
            </a:pPr>
            <a:fld id="{191CB6E5-513B-F047-956A-119061D884ED}" type="slidenum">
              <a:rPr lang="en-US" smtClean="0"/>
              <a:pPr>
                <a:defRPr/>
              </a:pPr>
              <a:t>5</a:t>
            </a:fld>
            <a:endParaRPr lang="en-US"/>
          </a:p>
        </p:txBody>
      </p:sp>
      <p:sp>
        <p:nvSpPr>
          <p:cNvPr id="5" name="Oval 5"/>
          <p:cNvSpPr>
            <a:spLocks noChangeAspect="1" noChangeArrowheads="1"/>
          </p:cNvSpPr>
          <p:nvPr/>
        </p:nvSpPr>
        <p:spPr bwMode="auto">
          <a:xfrm>
            <a:off x="3502025" y="3886200"/>
            <a:ext cx="2593975" cy="2592388"/>
          </a:xfrm>
          <a:prstGeom prst="ellipse">
            <a:avLst/>
          </a:prstGeom>
          <a:gradFill rotWithShape="1">
            <a:gsLst>
              <a:gs pos="0">
                <a:srgbClr val="408D42"/>
              </a:gs>
              <a:gs pos="55000">
                <a:srgbClr val="4EA750"/>
              </a:gs>
              <a:gs pos="100000">
                <a:srgbClr val="5CC35F"/>
              </a:gs>
            </a:gsLst>
            <a:lin ang="16200000"/>
          </a:gradFill>
          <a:ln w="6350" cap="rnd">
            <a:solidFill>
              <a:srgbClr val="67B569"/>
            </a:solidFill>
            <a:round/>
            <a:headEnd/>
            <a:tailEnd/>
          </a:ln>
          <a:effectLst>
            <a:outerShdw blurRad="63500" dist="26940" dir="5400000" rotWithShape="0">
              <a:srgbClr val="000000">
                <a:alpha val="37999"/>
              </a:srgbClr>
            </a:outerShdw>
          </a:effectLst>
        </p:spPr>
        <p:txBody>
          <a:bodyPr wrap="none" anchor="ctr">
            <a:prstTxWarp prst="textNoShape">
              <a:avLst/>
            </a:prstTxWarp>
          </a:bodyPr>
          <a:lstStyle/>
          <a:p>
            <a:pPr algn="ctr" fontAlgn="auto">
              <a:spcBef>
                <a:spcPts val="0"/>
              </a:spcBef>
              <a:spcAft>
                <a:spcPts val="0"/>
              </a:spcAft>
              <a:defRPr/>
            </a:pPr>
            <a:r>
              <a:rPr lang="en-US" sz="2000" dirty="0">
                <a:solidFill>
                  <a:schemeClr val="bg1"/>
                </a:solidFill>
                <a:latin typeface="+mn-lt"/>
              </a:rPr>
              <a:t>Live</a:t>
            </a:r>
          </a:p>
        </p:txBody>
      </p:sp>
      <p:sp>
        <p:nvSpPr>
          <p:cNvPr id="16390" name="Text Box 7"/>
          <p:cNvSpPr txBox="1">
            <a:spLocks noChangeArrowheads="1"/>
          </p:cNvSpPr>
          <p:nvPr/>
        </p:nvSpPr>
        <p:spPr bwMode="auto">
          <a:xfrm>
            <a:off x="7467600" y="3886200"/>
            <a:ext cx="1230313" cy="400050"/>
          </a:xfrm>
          <a:prstGeom prst="rect">
            <a:avLst/>
          </a:prstGeom>
          <a:noFill/>
          <a:ln w="9525">
            <a:noFill/>
            <a:miter lim="800000"/>
            <a:headEnd/>
            <a:tailEnd/>
          </a:ln>
        </p:spPr>
        <p:txBody>
          <a:bodyPr wrap="none">
            <a:prstTxWarp prst="textNoShape">
              <a:avLst/>
            </a:prstTxWarp>
            <a:spAutoFit/>
          </a:bodyPr>
          <a:lstStyle/>
          <a:p>
            <a:r>
              <a:rPr lang="en-US" sz="2000">
                <a:latin typeface="Corbel" charset="0"/>
              </a:rPr>
              <a:t>Reachable</a:t>
            </a:r>
          </a:p>
        </p:txBody>
      </p:sp>
      <p:sp>
        <p:nvSpPr>
          <p:cNvPr id="16391" name="Text Box 9"/>
          <p:cNvSpPr txBox="1">
            <a:spLocks noChangeArrowheads="1"/>
          </p:cNvSpPr>
          <p:nvPr/>
        </p:nvSpPr>
        <p:spPr bwMode="auto">
          <a:xfrm>
            <a:off x="2743200" y="4343400"/>
            <a:ext cx="741363" cy="400050"/>
          </a:xfrm>
          <a:prstGeom prst="rect">
            <a:avLst/>
          </a:prstGeom>
          <a:noFill/>
          <a:ln w="9525">
            <a:noFill/>
            <a:miter lim="800000"/>
            <a:headEnd/>
            <a:tailEnd/>
          </a:ln>
        </p:spPr>
        <p:txBody>
          <a:bodyPr wrap="none">
            <a:prstTxWarp prst="textNoShape">
              <a:avLst/>
            </a:prstTxWarp>
            <a:spAutoFit/>
          </a:bodyPr>
          <a:lstStyle/>
          <a:p>
            <a:r>
              <a:rPr lang="en-US" sz="2000">
                <a:latin typeface="Corbel" charset="0"/>
              </a:rPr>
              <a:t>Dead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Oval 4"/>
          <p:cNvSpPr>
            <a:spLocks noChangeAspect="1" noChangeArrowheads="1"/>
          </p:cNvSpPr>
          <p:nvPr/>
        </p:nvSpPr>
        <p:spPr bwMode="auto">
          <a:xfrm>
            <a:off x="457200" y="841375"/>
            <a:ext cx="8383588" cy="8378825"/>
          </a:xfrm>
          <a:prstGeom prst="ellipse">
            <a:avLst/>
          </a:prstGeom>
          <a:gradFill rotWithShape="1">
            <a:gsLst>
              <a:gs pos="0">
                <a:srgbClr val="BCBCBC"/>
              </a:gs>
              <a:gs pos="35001">
                <a:srgbClr val="D0D0D0"/>
              </a:gs>
              <a:gs pos="100000">
                <a:srgbClr val="EDEDED"/>
              </a:gs>
            </a:gsLst>
            <a:lin ang="16200000" scaled="1"/>
          </a:gradFill>
          <a:ln w="6350" cap="rnd">
            <a:noFill/>
            <a:round/>
            <a:headEnd/>
            <a:tailEnd/>
          </a:ln>
          <a:effectLst>
            <a:outerShdw blurRad="63500" dist="25000" dir="5400000" rotWithShape="0">
              <a:srgbClr val="000000">
                <a:alpha val="37999"/>
              </a:srgbClr>
            </a:outerShdw>
          </a:effectLst>
        </p:spPr>
        <p:txBody>
          <a:bodyPr wrap="none" anchor="ctr">
            <a:prstTxWarp prst="textNoShape">
              <a:avLst/>
            </a:prstTxWarp>
          </a:bodyPr>
          <a:lstStyle/>
          <a:p>
            <a:pPr fontAlgn="auto">
              <a:spcBef>
                <a:spcPts val="0"/>
              </a:spcBef>
              <a:spcAft>
                <a:spcPts val="0"/>
              </a:spcAft>
              <a:defRPr/>
            </a:pPr>
            <a:endParaRPr lang="en-US">
              <a:solidFill>
                <a:schemeClr val="dk1"/>
              </a:solidFill>
              <a:latin typeface="+mn-lt"/>
            </a:endParaRPr>
          </a:p>
        </p:txBody>
      </p:sp>
      <p:sp>
        <p:nvSpPr>
          <p:cNvPr id="2" name="Title 1"/>
          <p:cNvSpPr>
            <a:spLocks noGrp="1"/>
          </p:cNvSpPr>
          <p:nvPr>
            <p:ph type="title"/>
          </p:nvPr>
        </p:nvSpPr>
        <p:spPr/>
        <p:txBody>
          <a:bodyPr>
            <a:normAutofit/>
          </a:bodyPr>
          <a:lstStyle/>
          <a:p>
            <a:pPr eaLnBrk="1" fontAlgn="auto" hangingPunct="1">
              <a:spcAft>
                <a:spcPts val="0"/>
              </a:spcAft>
              <a:defRPr/>
            </a:pPr>
            <a:r>
              <a:rPr lang="en-US" dirty="0" smtClean="0">
                <a:solidFill>
                  <a:schemeClr val="accent1">
                    <a:satMod val="150000"/>
                  </a:schemeClr>
                </a:solidFill>
              </a:rPr>
              <a:t>Motivation</a:t>
            </a:r>
            <a:endParaRPr lang="en-US" dirty="0">
              <a:solidFill>
                <a:schemeClr val="accent1">
                  <a:satMod val="150000"/>
                </a:schemeClr>
              </a:solidFill>
            </a:endParaRPr>
          </a:p>
        </p:txBody>
      </p:sp>
      <p:sp>
        <p:nvSpPr>
          <p:cNvPr id="3" name="Content Placeholder 2"/>
          <p:cNvSpPr>
            <a:spLocks noGrp="1"/>
          </p:cNvSpPr>
          <p:nvPr>
            <p:ph idx="1"/>
          </p:nvPr>
        </p:nvSpPr>
        <p:spPr/>
        <p:txBody>
          <a:bodyPr rtlCol="0">
            <a:normAutofit/>
          </a:bodyPr>
          <a:lstStyle/>
          <a:p>
            <a:pPr marL="438912" indent="-320040" eaLnBrk="1" fontAlgn="auto" hangingPunct="1">
              <a:spcBef>
                <a:spcPts val="0"/>
              </a:spcBef>
              <a:spcAft>
                <a:spcPts val="0"/>
              </a:spcAft>
              <a:buFont typeface="Wingdings 2"/>
              <a:buChar char=""/>
              <a:defRPr/>
            </a:pPr>
            <a:r>
              <a:rPr lang="en-US" dirty="0" smtClean="0">
                <a:solidFill>
                  <a:schemeClr val="accent6"/>
                </a:solidFill>
              </a:rPr>
              <a:t>Memory leaks are a real problem</a:t>
            </a:r>
          </a:p>
          <a:p>
            <a:pPr marL="731520" lvl="1" indent="-274320" eaLnBrk="1" fontAlgn="auto" hangingPunct="1">
              <a:spcAft>
                <a:spcPts val="0"/>
              </a:spcAft>
              <a:buFont typeface="Wingdings"/>
              <a:buChar char=""/>
              <a:defRPr/>
            </a:pPr>
            <a:r>
              <a:rPr lang="en-US" dirty="0" smtClean="0">
                <a:ea typeface="+mn-ea"/>
              </a:rPr>
              <a:t>Managed languages do not eliminate them</a:t>
            </a:r>
          </a:p>
        </p:txBody>
      </p:sp>
      <p:sp>
        <p:nvSpPr>
          <p:cNvPr id="8" name="Slide Number Placeholder 7"/>
          <p:cNvSpPr>
            <a:spLocks noGrp="1"/>
          </p:cNvSpPr>
          <p:nvPr>
            <p:ph type="sldNum" sz="quarter" idx="12"/>
          </p:nvPr>
        </p:nvSpPr>
        <p:spPr/>
        <p:txBody>
          <a:bodyPr/>
          <a:lstStyle/>
          <a:p>
            <a:pPr>
              <a:defRPr/>
            </a:pPr>
            <a:fld id="{191CB6E5-513B-F047-956A-119061D884ED}" type="slidenum">
              <a:rPr lang="en-US" smtClean="0"/>
              <a:pPr>
                <a:defRPr/>
              </a:pPr>
              <a:t>6</a:t>
            </a:fld>
            <a:endParaRPr lang="en-US"/>
          </a:p>
        </p:txBody>
      </p:sp>
      <p:sp>
        <p:nvSpPr>
          <p:cNvPr id="5" name="Oval 5"/>
          <p:cNvSpPr>
            <a:spLocks noChangeAspect="1" noChangeArrowheads="1"/>
          </p:cNvSpPr>
          <p:nvPr/>
        </p:nvSpPr>
        <p:spPr bwMode="auto">
          <a:xfrm>
            <a:off x="3502025" y="3886200"/>
            <a:ext cx="2593975" cy="2592388"/>
          </a:xfrm>
          <a:prstGeom prst="ellipse">
            <a:avLst/>
          </a:prstGeom>
          <a:gradFill rotWithShape="1">
            <a:gsLst>
              <a:gs pos="0">
                <a:srgbClr val="408D42"/>
              </a:gs>
              <a:gs pos="55000">
                <a:srgbClr val="4EA750"/>
              </a:gs>
              <a:gs pos="100000">
                <a:srgbClr val="5CC35F"/>
              </a:gs>
            </a:gsLst>
            <a:lin ang="16200000"/>
          </a:gradFill>
          <a:ln w="6350" cap="rnd">
            <a:solidFill>
              <a:srgbClr val="67B569"/>
            </a:solidFill>
            <a:round/>
            <a:headEnd/>
            <a:tailEnd/>
          </a:ln>
          <a:effectLst>
            <a:outerShdw blurRad="63500" dist="26940" dir="5400000" rotWithShape="0">
              <a:srgbClr val="000000">
                <a:alpha val="37999"/>
              </a:srgbClr>
            </a:outerShdw>
          </a:effectLst>
        </p:spPr>
        <p:txBody>
          <a:bodyPr wrap="none" anchor="ctr">
            <a:prstTxWarp prst="textNoShape">
              <a:avLst/>
            </a:prstTxWarp>
          </a:bodyPr>
          <a:lstStyle/>
          <a:p>
            <a:pPr algn="ctr" fontAlgn="auto">
              <a:spcBef>
                <a:spcPts val="0"/>
              </a:spcBef>
              <a:spcAft>
                <a:spcPts val="0"/>
              </a:spcAft>
              <a:defRPr/>
            </a:pPr>
            <a:r>
              <a:rPr lang="en-US" sz="2000" dirty="0">
                <a:solidFill>
                  <a:schemeClr val="bg1"/>
                </a:solidFill>
                <a:latin typeface="+mn-lt"/>
              </a:rPr>
              <a:t>Live</a:t>
            </a:r>
          </a:p>
        </p:txBody>
      </p:sp>
      <p:sp>
        <p:nvSpPr>
          <p:cNvPr id="17414" name="Text Box 7"/>
          <p:cNvSpPr txBox="1">
            <a:spLocks noChangeArrowheads="1"/>
          </p:cNvSpPr>
          <p:nvPr/>
        </p:nvSpPr>
        <p:spPr bwMode="auto">
          <a:xfrm rot="4251497">
            <a:off x="8135144" y="3448844"/>
            <a:ext cx="1230312" cy="400050"/>
          </a:xfrm>
          <a:prstGeom prst="rect">
            <a:avLst/>
          </a:prstGeom>
          <a:noFill/>
          <a:ln w="9525">
            <a:noFill/>
            <a:miter lim="800000"/>
            <a:headEnd/>
            <a:tailEnd/>
          </a:ln>
        </p:spPr>
        <p:txBody>
          <a:bodyPr wrap="none">
            <a:prstTxWarp prst="textNoShape">
              <a:avLst/>
            </a:prstTxWarp>
            <a:spAutoFit/>
          </a:bodyPr>
          <a:lstStyle/>
          <a:p>
            <a:r>
              <a:rPr lang="en-US" sz="2000">
                <a:latin typeface="Corbel" charset="0"/>
              </a:rPr>
              <a:t>Reachable</a:t>
            </a:r>
          </a:p>
        </p:txBody>
      </p:sp>
      <p:sp>
        <p:nvSpPr>
          <p:cNvPr id="17415" name="Text Box 9"/>
          <p:cNvSpPr txBox="1">
            <a:spLocks noChangeArrowheads="1"/>
          </p:cNvSpPr>
          <p:nvPr/>
        </p:nvSpPr>
        <p:spPr bwMode="auto">
          <a:xfrm>
            <a:off x="1828800" y="4724400"/>
            <a:ext cx="741363" cy="400050"/>
          </a:xfrm>
          <a:prstGeom prst="rect">
            <a:avLst/>
          </a:prstGeom>
          <a:noFill/>
          <a:ln w="9525">
            <a:noFill/>
            <a:miter lim="800000"/>
            <a:headEnd/>
            <a:tailEnd/>
          </a:ln>
        </p:spPr>
        <p:txBody>
          <a:bodyPr wrap="none">
            <a:prstTxWarp prst="textNoShape">
              <a:avLst/>
            </a:prstTxWarp>
            <a:spAutoFit/>
          </a:bodyPr>
          <a:lstStyle/>
          <a:p>
            <a:r>
              <a:rPr lang="en-US" sz="2000">
                <a:latin typeface="Corbel" charset="0"/>
              </a:rPr>
              <a:t>Dead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p:txBody>
          <a:bodyPr>
            <a:normAutofit/>
          </a:bodyPr>
          <a:lstStyle/>
          <a:p>
            <a:pPr eaLnBrk="1" fontAlgn="auto" hangingPunct="1">
              <a:spcAft>
                <a:spcPts val="0"/>
              </a:spcAft>
              <a:defRPr/>
            </a:pPr>
            <a:r>
              <a:rPr lang="en-US" dirty="0" smtClean="0">
                <a:solidFill>
                  <a:schemeClr val="accent1">
                    <a:satMod val="150000"/>
                  </a:schemeClr>
                </a:solidFill>
              </a:rPr>
              <a:t>Motivation</a:t>
            </a:r>
            <a:endParaRPr lang="en-US" dirty="0">
              <a:solidFill>
                <a:schemeClr val="accent1">
                  <a:satMod val="150000"/>
                </a:schemeClr>
              </a:solidFill>
            </a:endParaRPr>
          </a:p>
        </p:txBody>
      </p:sp>
      <p:sp>
        <p:nvSpPr>
          <p:cNvPr id="3" name="Content Placeholder 2"/>
          <p:cNvSpPr>
            <a:spLocks noGrp="1"/>
          </p:cNvSpPr>
          <p:nvPr>
            <p:ph idx="1"/>
          </p:nvPr>
        </p:nvSpPr>
        <p:spPr/>
        <p:txBody>
          <a:bodyPr rtlCol="0">
            <a:normAutofit/>
          </a:bodyPr>
          <a:lstStyle/>
          <a:p>
            <a:pPr marL="438912" indent="-320040" eaLnBrk="1" fontAlgn="auto" hangingPunct="1">
              <a:spcBef>
                <a:spcPts val="0"/>
              </a:spcBef>
              <a:spcAft>
                <a:spcPts val="0"/>
              </a:spcAft>
              <a:buFont typeface="Wingdings 2"/>
              <a:buChar char=""/>
              <a:defRPr/>
            </a:pPr>
            <a:r>
              <a:rPr lang="en-US" dirty="0" smtClean="0">
                <a:solidFill>
                  <a:schemeClr val="accent6"/>
                </a:solidFill>
              </a:rPr>
              <a:t>Memory leaks are a real problem</a:t>
            </a:r>
          </a:p>
          <a:p>
            <a:pPr marL="731520" lvl="1" indent="-274320" eaLnBrk="1" fontAlgn="auto" hangingPunct="1">
              <a:spcAft>
                <a:spcPts val="0"/>
              </a:spcAft>
              <a:buFont typeface="Wingdings"/>
              <a:buChar char=""/>
              <a:defRPr/>
            </a:pPr>
            <a:r>
              <a:rPr lang="en-US" dirty="0" smtClean="0">
                <a:ea typeface="+mn-ea"/>
              </a:rPr>
              <a:t>Managed languages do not eliminate them</a:t>
            </a:r>
          </a:p>
          <a:p>
            <a:pPr marL="731520" lvl="1" indent="-274320" eaLnBrk="1" fontAlgn="auto" hangingPunct="1">
              <a:spcAft>
                <a:spcPts val="0"/>
              </a:spcAft>
              <a:buFont typeface="Wingdings"/>
              <a:buChar char=""/>
              <a:defRPr/>
            </a:pPr>
            <a:r>
              <a:rPr lang="en-US" dirty="0" smtClean="0">
                <a:ea typeface="+mn-ea"/>
              </a:rPr>
              <a:t>Slow &amp; crash real programs</a:t>
            </a:r>
          </a:p>
        </p:txBody>
      </p:sp>
      <p:sp>
        <p:nvSpPr>
          <p:cNvPr id="8" name="Slide Number Placeholder 7"/>
          <p:cNvSpPr>
            <a:spLocks noGrp="1"/>
          </p:cNvSpPr>
          <p:nvPr>
            <p:ph type="sldNum" sz="quarter" idx="12"/>
          </p:nvPr>
        </p:nvSpPr>
        <p:spPr/>
        <p:txBody>
          <a:bodyPr/>
          <a:lstStyle/>
          <a:p>
            <a:pPr>
              <a:defRPr/>
            </a:pPr>
            <a:fld id="{191CB6E5-513B-F047-956A-119061D884ED}" type="slidenum">
              <a:rPr lang="en-US" smtClean="0"/>
              <a:pPr>
                <a:defRPr/>
              </a:pPr>
              <a:t>7</a:t>
            </a:fld>
            <a:endParaRPr lang="en-US"/>
          </a:p>
        </p:txBody>
      </p:sp>
      <p:sp>
        <p:nvSpPr>
          <p:cNvPr id="5" name="Oval 5"/>
          <p:cNvSpPr>
            <a:spLocks noChangeAspect="1" noChangeArrowheads="1"/>
          </p:cNvSpPr>
          <p:nvPr/>
        </p:nvSpPr>
        <p:spPr bwMode="auto">
          <a:xfrm>
            <a:off x="3502025" y="3886200"/>
            <a:ext cx="2593975" cy="2592388"/>
          </a:xfrm>
          <a:prstGeom prst="ellipse">
            <a:avLst/>
          </a:prstGeom>
          <a:gradFill rotWithShape="1">
            <a:gsLst>
              <a:gs pos="0">
                <a:srgbClr val="408D42"/>
              </a:gs>
              <a:gs pos="55000">
                <a:srgbClr val="4EA750"/>
              </a:gs>
              <a:gs pos="100000">
                <a:srgbClr val="5CC35F"/>
              </a:gs>
            </a:gsLst>
            <a:lin ang="16200000"/>
          </a:gradFill>
          <a:ln w="6350" cap="rnd">
            <a:solidFill>
              <a:srgbClr val="67B569"/>
            </a:solidFill>
            <a:round/>
            <a:headEnd/>
            <a:tailEnd/>
          </a:ln>
          <a:effectLst>
            <a:outerShdw blurRad="63500" dist="26940" dir="5400000" rotWithShape="0">
              <a:srgbClr val="000000">
                <a:alpha val="37999"/>
              </a:srgbClr>
            </a:outerShdw>
          </a:effectLst>
        </p:spPr>
        <p:txBody>
          <a:bodyPr wrap="none" anchor="ctr">
            <a:prstTxWarp prst="textNoShape">
              <a:avLst/>
            </a:prstTxWarp>
          </a:bodyPr>
          <a:lstStyle/>
          <a:p>
            <a:pPr algn="ctr" fontAlgn="auto">
              <a:spcBef>
                <a:spcPts val="0"/>
              </a:spcBef>
              <a:spcAft>
                <a:spcPts val="0"/>
              </a:spcAft>
              <a:defRPr/>
            </a:pPr>
            <a:r>
              <a:rPr lang="en-US" sz="2000" dirty="0">
                <a:solidFill>
                  <a:schemeClr val="bg1"/>
                </a:solidFill>
                <a:latin typeface="+mn-lt"/>
              </a:rPr>
              <a:t>Live</a:t>
            </a:r>
          </a:p>
        </p:txBody>
      </p:sp>
      <p:sp>
        <p:nvSpPr>
          <p:cNvPr id="18438" name="Text Box 9"/>
          <p:cNvSpPr txBox="1">
            <a:spLocks noChangeArrowheads="1"/>
          </p:cNvSpPr>
          <p:nvPr/>
        </p:nvSpPr>
        <p:spPr bwMode="auto">
          <a:xfrm>
            <a:off x="1828800" y="4724400"/>
            <a:ext cx="741363" cy="400050"/>
          </a:xfrm>
          <a:prstGeom prst="rect">
            <a:avLst/>
          </a:prstGeom>
          <a:noFill/>
          <a:ln w="9525">
            <a:noFill/>
            <a:miter lim="800000"/>
            <a:headEnd/>
            <a:tailEnd/>
          </a:ln>
        </p:spPr>
        <p:txBody>
          <a:bodyPr wrap="none">
            <a:prstTxWarp prst="textNoShape">
              <a:avLst/>
            </a:prstTxWarp>
            <a:spAutoFit/>
          </a:bodyPr>
          <a:lstStyle/>
          <a:p>
            <a:r>
              <a:rPr lang="en-US" sz="2000">
                <a:latin typeface="Corbel" charset="0"/>
              </a:rPr>
              <a:t>Dead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eaLnBrk="1" fontAlgn="auto" hangingPunct="1">
              <a:spcAft>
                <a:spcPts val="0"/>
              </a:spcAft>
              <a:defRPr/>
            </a:pPr>
            <a:r>
              <a:rPr lang="en-US" dirty="0" smtClean="0">
                <a:solidFill>
                  <a:schemeClr val="accent1">
                    <a:satMod val="150000"/>
                  </a:schemeClr>
                </a:solidFill>
              </a:rPr>
              <a:t>Motivation</a:t>
            </a:r>
            <a:endParaRPr lang="en-US" dirty="0">
              <a:solidFill>
                <a:schemeClr val="accent1">
                  <a:satMod val="150000"/>
                </a:schemeClr>
              </a:solidFill>
            </a:endParaRPr>
          </a:p>
        </p:txBody>
      </p:sp>
      <p:sp>
        <p:nvSpPr>
          <p:cNvPr id="5" name="Content Placeholder 2"/>
          <p:cNvSpPr>
            <a:spLocks noGrp="1"/>
          </p:cNvSpPr>
          <p:nvPr>
            <p:ph idx="1"/>
          </p:nvPr>
        </p:nvSpPr>
        <p:spPr>
          <a:xfrm>
            <a:off x="457200" y="1774825"/>
            <a:ext cx="8229600" cy="5083175"/>
          </a:xfrm>
        </p:spPr>
        <p:txBody>
          <a:bodyPr rtlCol="0">
            <a:normAutofit/>
          </a:bodyPr>
          <a:lstStyle/>
          <a:p>
            <a:pPr marL="438912" indent="-320040" eaLnBrk="1" fontAlgn="auto" hangingPunct="1">
              <a:spcBef>
                <a:spcPts val="0"/>
              </a:spcBef>
              <a:spcAft>
                <a:spcPts val="0"/>
              </a:spcAft>
              <a:buFont typeface="Wingdings 2"/>
              <a:buChar char=""/>
              <a:defRPr/>
            </a:pPr>
            <a:r>
              <a:rPr lang="en-US" dirty="0" smtClean="0">
                <a:solidFill>
                  <a:schemeClr val="accent6"/>
                </a:solidFill>
              </a:rPr>
              <a:t>Memory leaks are a real problem</a:t>
            </a:r>
          </a:p>
          <a:p>
            <a:pPr marL="731520" lvl="1" indent="-274320" eaLnBrk="1" fontAlgn="auto" hangingPunct="1">
              <a:spcAft>
                <a:spcPts val="0"/>
              </a:spcAft>
              <a:buFont typeface="Wingdings"/>
              <a:buChar char=""/>
              <a:defRPr/>
            </a:pPr>
            <a:r>
              <a:rPr lang="en-US" dirty="0" smtClean="0">
                <a:ea typeface="+mn-ea"/>
              </a:rPr>
              <a:t>Managed languages do not eliminate them</a:t>
            </a:r>
          </a:p>
          <a:p>
            <a:pPr marL="731520" lvl="1" indent="-274320" eaLnBrk="1" fontAlgn="auto" hangingPunct="1">
              <a:spcAft>
                <a:spcPts val="0"/>
              </a:spcAft>
              <a:buFont typeface="Wingdings"/>
              <a:buChar char=""/>
              <a:defRPr/>
            </a:pPr>
            <a:r>
              <a:rPr lang="en-US" dirty="0" smtClean="0">
                <a:ea typeface="+mn-ea"/>
              </a:rPr>
              <a:t>Slow &amp; crash real programs</a:t>
            </a:r>
          </a:p>
          <a:p>
            <a:pPr marL="731520" lvl="1" indent="-274320" eaLnBrk="1" fontAlgn="auto" hangingPunct="1">
              <a:spcAft>
                <a:spcPts val="0"/>
              </a:spcAft>
              <a:buFont typeface="Wingdings"/>
              <a:buChar char=""/>
              <a:defRPr/>
            </a:pPr>
            <a:endParaRPr lang="en-US" dirty="0" smtClean="0">
              <a:ea typeface="+mn-ea"/>
            </a:endParaRPr>
          </a:p>
          <a:p>
            <a:pPr marL="438912" lvl="0" indent="-320040" eaLnBrk="1" fontAlgn="auto" hangingPunct="1">
              <a:spcBef>
                <a:spcPts val="0"/>
              </a:spcBef>
              <a:spcAft>
                <a:spcPts val="0"/>
              </a:spcAft>
              <a:buClr>
                <a:srgbClr val="F0AD00"/>
              </a:buClr>
              <a:buFont typeface="Wingdings 2"/>
              <a:buChar char=""/>
              <a:defRPr/>
            </a:pPr>
            <a:r>
              <a:rPr lang="en-US" dirty="0" smtClean="0">
                <a:solidFill>
                  <a:srgbClr val="C64847"/>
                </a:solidFill>
              </a:rPr>
              <a:t>Fixing leaks is hard</a:t>
            </a:r>
          </a:p>
          <a:p>
            <a:pPr marL="731520" lvl="1" indent="-274320" eaLnBrk="1" fontAlgn="auto" hangingPunct="1">
              <a:spcAft>
                <a:spcPts val="0"/>
              </a:spcAft>
              <a:buFont typeface="Wingdings"/>
              <a:buChar char=""/>
              <a:defRPr/>
            </a:pPr>
            <a:r>
              <a:rPr lang="en-US" dirty="0" smtClean="0"/>
              <a:t>Leaks take time to materialize</a:t>
            </a:r>
          </a:p>
          <a:p>
            <a:pPr marL="731520" lvl="1" indent="-274320" eaLnBrk="1" fontAlgn="auto" hangingPunct="1">
              <a:spcAft>
                <a:spcPts val="0"/>
              </a:spcAft>
              <a:buFont typeface="Wingdings"/>
              <a:buChar char=""/>
              <a:defRPr/>
            </a:pPr>
            <a:r>
              <a:rPr lang="en-US" dirty="0" smtClean="0"/>
              <a:t>Failure far from cause</a:t>
            </a:r>
          </a:p>
          <a:p>
            <a:pPr marL="438912" lvl="0" indent="-320040" eaLnBrk="1" fontAlgn="auto" hangingPunct="1">
              <a:spcBef>
                <a:spcPts val="0"/>
              </a:spcBef>
              <a:spcAft>
                <a:spcPts val="0"/>
              </a:spcAft>
              <a:buClr>
                <a:srgbClr val="F0AD00"/>
              </a:buClr>
              <a:buFont typeface="Wingdings 2"/>
              <a:buChar char=""/>
              <a:defRPr/>
            </a:pPr>
            <a:endParaRPr lang="en-US" dirty="0" smtClean="0">
              <a:solidFill>
                <a:srgbClr val="C64847"/>
              </a:solidFill>
            </a:endParaRPr>
          </a:p>
          <a:p>
            <a:pPr marL="438912" lvl="0" indent="-320040" eaLnBrk="1" fontAlgn="auto" hangingPunct="1">
              <a:spcBef>
                <a:spcPts val="0"/>
              </a:spcBef>
              <a:spcAft>
                <a:spcPts val="0"/>
              </a:spcAft>
              <a:buClr>
                <a:srgbClr val="F0AD00"/>
              </a:buClr>
              <a:buFont typeface="Wingdings 2"/>
              <a:buChar char=""/>
              <a:defRPr/>
            </a:pPr>
            <a:endParaRPr lang="en-US" dirty="0" smtClean="0">
              <a:solidFill>
                <a:srgbClr val="C64847"/>
              </a:solidFill>
            </a:endParaRPr>
          </a:p>
          <a:p>
            <a:pPr marL="731520" lvl="1" indent="-274320" eaLnBrk="1" fontAlgn="auto" hangingPunct="1">
              <a:spcAft>
                <a:spcPts val="0"/>
              </a:spcAft>
              <a:buFont typeface="Wingdings"/>
              <a:buChar char=""/>
              <a:defRPr/>
            </a:pPr>
            <a:endParaRPr lang="en-US" dirty="0" smtClean="0">
              <a:ea typeface="+mn-ea"/>
            </a:endParaRPr>
          </a:p>
          <a:p>
            <a:pPr marL="731520" lvl="1" indent="-274320" eaLnBrk="1" fontAlgn="auto" hangingPunct="1">
              <a:spcAft>
                <a:spcPts val="0"/>
              </a:spcAft>
              <a:buFont typeface="Wingdings"/>
              <a:buChar char=""/>
              <a:defRPr/>
            </a:pPr>
            <a:endParaRPr lang="en-US" dirty="0" smtClean="0">
              <a:ea typeface="+mn-ea"/>
            </a:endParaRPr>
          </a:p>
          <a:p>
            <a:pPr marL="731520" lvl="1" indent="-274320" eaLnBrk="1" fontAlgn="auto" hangingPunct="1">
              <a:spcAft>
                <a:spcPts val="0"/>
              </a:spcAft>
              <a:buFont typeface="Wingdings"/>
              <a:buChar char=""/>
              <a:defRPr/>
            </a:pPr>
            <a:endParaRPr lang="en-US" dirty="0" smtClean="0">
              <a:ea typeface="+mn-ea"/>
            </a:endParaRPr>
          </a:p>
          <a:p>
            <a:pPr marL="731520" lvl="1" indent="-274320" eaLnBrk="1" fontAlgn="auto" hangingPunct="1">
              <a:spcAft>
                <a:spcPts val="0"/>
              </a:spcAft>
              <a:buFont typeface="Wingdings"/>
              <a:buChar char=""/>
              <a:defRPr/>
            </a:pPr>
            <a:endParaRPr lang="en-US" dirty="0" smtClean="0">
              <a:ea typeface="+mn-ea"/>
            </a:endParaRPr>
          </a:p>
        </p:txBody>
      </p:sp>
      <p:sp>
        <p:nvSpPr>
          <p:cNvPr id="6" name="Slide Number Placeholder 5"/>
          <p:cNvSpPr>
            <a:spLocks noGrp="1"/>
          </p:cNvSpPr>
          <p:nvPr>
            <p:ph type="sldNum" sz="quarter" idx="12"/>
          </p:nvPr>
        </p:nvSpPr>
        <p:spPr/>
        <p:txBody>
          <a:bodyPr/>
          <a:lstStyle/>
          <a:p>
            <a:pPr>
              <a:defRPr/>
            </a:pPr>
            <a:fld id="{191CB6E5-513B-F047-956A-119061D884ED}" type="slidenum">
              <a:rPr lang="en-US" smtClean="0"/>
              <a:pPr>
                <a:defRPr/>
              </a:pPr>
              <a:t>8</a:t>
            </a:fld>
            <a:endParaRPr lang="en-US"/>
          </a:p>
        </p:txBody>
      </p:sp>
      <p:sp>
        <p:nvSpPr>
          <p:cNvPr id="8" name="Rectangle 7"/>
          <p:cNvSpPr/>
          <p:nvPr/>
        </p:nvSpPr>
        <p:spPr>
          <a:xfrm>
            <a:off x="402167" y="5837191"/>
            <a:ext cx="6250429" cy="584776"/>
          </a:xfrm>
          <a:prstGeom prst="rect">
            <a:avLst/>
          </a:prstGeom>
        </p:spPr>
        <p:txBody>
          <a:bodyPr wrap="none">
            <a:spAutoFit/>
          </a:bodyPr>
          <a:lstStyle/>
          <a:p>
            <a:pPr marL="438912" lvl="0" indent="-320040" fontAlgn="auto">
              <a:spcBef>
                <a:spcPts val="0"/>
              </a:spcBef>
              <a:spcAft>
                <a:spcPts val="0"/>
              </a:spcAft>
              <a:buClr>
                <a:srgbClr val="F0AD00"/>
              </a:buClr>
              <a:buSzPct val="80000"/>
              <a:buFont typeface="Wingdings 2"/>
              <a:buChar char=""/>
              <a:defRPr/>
            </a:pPr>
            <a:r>
              <a:rPr lang="en-US" sz="3200" dirty="0">
                <a:solidFill>
                  <a:srgbClr val="C64847"/>
                </a:solidFill>
                <a:latin typeface="Corbel"/>
                <a:ea typeface="ＭＳ Ｐゴシック" charset="-128"/>
                <a:cs typeface="ＭＳ Ｐゴシック" charset="-128"/>
              </a:rPr>
              <a:t>Leaks exist in production software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Explosion 1 5"/>
          <p:cNvSpPr/>
          <p:nvPr/>
        </p:nvSpPr>
        <p:spPr>
          <a:xfrm>
            <a:off x="4953000" y="4191000"/>
            <a:ext cx="3581400" cy="2286000"/>
          </a:xfrm>
          <a:prstGeom prst="irregularSeal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000" b="1" dirty="0" smtClean="0"/>
              <a:t>Leak Pruning</a:t>
            </a:r>
            <a:endParaRPr lang="en-US" sz="3000" b="1" dirty="0"/>
          </a:p>
        </p:txBody>
      </p:sp>
      <p:sp>
        <p:nvSpPr>
          <p:cNvPr id="2" name="Title 1"/>
          <p:cNvSpPr>
            <a:spLocks noGrp="1"/>
          </p:cNvSpPr>
          <p:nvPr>
            <p:ph type="title"/>
          </p:nvPr>
        </p:nvSpPr>
        <p:spPr/>
        <p:txBody>
          <a:bodyPr/>
          <a:lstStyle/>
          <a:p>
            <a:pPr>
              <a:defRPr/>
            </a:pPr>
            <a:r>
              <a:rPr lang="en-US" dirty="0" smtClean="0">
                <a:ea typeface="+mj-ea"/>
                <a:cs typeface="+mj-cs"/>
              </a:rPr>
              <a:t>Possible Solutions</a:t>
            </a:r>
            <a:endParaRPr lang="en-US" dirty="0">
              <a:ea typeface="+mj-ea"/>
              <a:cs typeface="+mj-cs"/>
            </a:endParaRPr>
          </a:p>
        </p:txBody>
      </p:sp>
      <p:sp>
        <p:nvSpPr>
          <p:cNvPr id="20483" name="Content Placeholder 2"/>
          <p:cNvSpPr>
            <a:spLocks noGrp="1"/>
          </p:cNvSpPr>
          <p:nvPr>
            <p:ph idx="1"/>
          </p:nvPr>
        </p:nvSpPr>
        <p:spPr/>
        <p:txBody>
          <a:bodyPr/>
          <a:lstStyle/>
          <a:p>
            <a:r>
              <a:rPr lang="en-US" dirty="0" smtClean="0"/>
              <a:t>Precisely determine </a:t>
            </a:r>
            <a:r>
              <a:rPr lang="en-US" dirty="0" err="1" smtClean="0"/>
              <a:t>liveness</a:t>
            </a:r>
            <a:r>
              <a:rPr lang="en-US" dirty="0" smtClean="0"/>
              <a:t> of objects</a:t>
            </a:r>
          </a:p>
          <a:p>
            <a:pPr lvl="1"/>
            <a:r>
              <a:rPr lang="en-US" dirty="0" err="1" smtClean="0"/>
              <a:t>Liveness</a:t>
            </a:r>
            <a:r>
              <a:rPr lang="en-US" dirty="0" smtClean="0"/>
              <a:t> is in general </a:t>
            </a:r>
            <a:r>
              <a:rPr lang="en-US" dirty="0" err="1" smtClean="0"/>
              <a:t>undecidable</a:t>
            </a:r>
            <a:endParaRPr lang="en-US" dirty="0" smtClean="0"/>
          </a:p>
          <a:p>
            <a:pPr>
              <a:buNone/>
            </a:pPr>
            <a:endParaRPr lang="en-US" dirty="0" smtClean="0"/>
          </a:p>
          <a:p>
            <a:r>
              <a:rPr lang="en-US" dirty="0" smtClean="0"/>
              <a:t>Approximately treat stale objects as dead</a:t>
            </a:r>
          </a:p>
          <a:p>
            <a:endParaRPr lang="en-US" dirty="0" smtClean="0"/>
          </a:p>
        </p:txBody>
      </p:sp>
      <p:sp>
        <p:nvSpPr>
          <p:cNvPr id="4" name="Slide Number Placeholder 3"/>
          <p:cNvSpPr>
            <a:spLocks noGrp="1"/>
          </p:cNvSpPr>
          <p:nvPr>
            <p:ph type="sldNum" sz="quarter" idx="12"/>
          </p:nvPr>
        </p:nvSpPr>
        <p:spPr/>
        <p:txBody>
          <a:bodyPr/>
          <a:lstStyle/>
          <a:p>
            <a:pPr>
              <a:defRPr/>
            </a:pPr>
            <a:fld id="{191CB6E5-513B-F047-956A-119061D884ED}" type="slidenum">
              <a:rPr lang="en-US" smtClean="0"/>
              <a:pPr>
                <a:defRPr/>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048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Module.thmx</Template>
  <TotalTime>8517</TotalTime>
  <Words>2349</Words>
  <Application>Microsoft Macintosh PowerPoint</Application>
  <PresentationFormat>On-screen Show (4:3)</PresentationFormat>
  <Paragraphs>460</Paragraphs>
  <Slides>35</Slides>
  <Notes>24</Notes>
  <HiddenSlides>0</HiddenSlides>
  <MMClips>0</MMClips>
  <ScaleCrop>false</ScaleCrop>
  <HeadingPairs>
    <vt:vector size="4" baseType="variant">
      <vt:variant>
        <vt:lpstr>Design Template</vt:lpstr>
      </vt:variant>
      <vt:variant>
        <vt:i4>1</vt:i4>
      </vt:variant>
      <vt:variant>
        <vt:lpstr>Slide Titles</vt:lpstr>
      </vt:variant>
      <vt:variant>
        <vt:i4>35</vt:i4>
      </vt:variant>
    </vt:vector>
  </HeadingPairs>
  <TitlesOfParts>
    <vt:vector size="36" baseType="lpstr">
      <vt:lpstr>Module</vt:lpstr>
      <vt:lpstr>Leak Pruning</vt:lpstr>
      <vt:lpstr>Motivation</vt:lpstr>
      <vt:lpstr>Motivation</vt:lpstr>
      <vt:lpstr>Motivation</vt:lpstr>
      <vt:lpstr>Motivation</vt:lpstr>
      <vt:lpstr>Motivation</vt:lpstr>
      <vt:lpstr>Motivation</vt:lpstr>
      <vt:lpstr>Motivation</vt:lpstr>
      <vt:lpstr>Possible Solutions</vt:lpstr>
      <vt:lpstr>Leak Pruning</vt:lpstr>
      <vt:lpstr>Leak Pruning</vt:lpstr>
      <vt:lpstr>Leak Pruning</vt:lpstr>
      <vt:lpstr>Leak Pruning</vt:lpstr>
      <vt:lpstr>Leak Pruning</vt:lpstr>
      <vt:lpstr>Leak Pruning</vt:lpstr>
      <vt:lpstr>Leak Pruning</vt:lpstr>
      <vt:lpstr>Leak Pruning</vt:lpstr>
      <vt:lpstr>Leak Pruning</vt:lpstr>
      <vt:lpstr>Leak Pruning</vt:lpstr>
      <vt:lpstr>Leak Pruning</vt:lpstr>
      <vt:lpstr>State Diagram for Leak Pruning</vt:lpstr>
      <vt:lpstr>OBSERVE State</vt:lpstr>
      <vt:lpstr>OBSERVE State</vt:lpstr>
      <vt:lpstr>SELECT State</vt:lpstr>
      <vt:lpstr>PRUNE State</vt:lpstr>
      <vt:lpstr>Intercepting Accesses to Pruned References</vt:lpstr>
      <vt:lpstr>Evaluation</vt:lpstr>
      <vt:lpstr>Application + Collection Overhead</vt:lpstr>
      <vt:lpstr>Garbage Collection Overhead</vt:lpstr>
      <vt:lpstr>Compilation Overhead</vt:lpstr>
      <vt:lpstr>Tolerating Leaks</vt:lpstr>
      <vt:lpstr>Slide 32</vt:lpstr>
      <vt:lpstr>Slide 33</vt:lpstr>
      <vt:lpstr>Slide 34</vt:lpstr>
      <vt:lpstr>Discussion</vt:lpstr>
    </vt:vector>
  </TitlesOfParts>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Leak Pruning</dc:title>
  <dc:creator>varun</dc:creator>
  <cp:lastModifiedBy>Kathryn S McKinley</cp:lastModifiedBy>
  <cp:revision>785</cp:revision>
  <dcterms:created xsi:type="dcterms:W3CDTF">2011-04-20T20:07:41Z</dcterms:created>
  <dcterms:modified xsi:type="dcterms:W3CDTF">2011-04-20T20:08:20Z</dcterms:modified>
</cp:coreProperties>
</file>