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6"/>
  </p:notesMasterIdLst>
  <p:sldIdLst>
    <p:sldId id="257" r:id="rId2"/>
    <p:sldId id="281" r:id="rId3"/>
    <p:sldId id="258" r:id="rId4"/>
    <p:sldId id="259" r:id="rId5"/>
    <p:sldId id="260" r:id="rId6"/>
    <p:sldId id="261" r:id="rId7"/>
    <p:sldId id="262" r:id="rId8"/>
    <p:sldId id="263" r:id="rId9"/>
    <p:sldId id="264" r:id="rId10"/>
    <p:sldId id="265" r:id="rId11"/>
    <p:sldId id="266" r:id="rId12"/>
    <p:sldId id="267" r:id="rId13"/>
    <p:sldId id="280"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0" d="100"/>
          <a:sy n="80" d="100"/>
        </p:scale>
        <p:origin x="-12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9849E6-50C5-5E43-890C-1E88B6DAF72E}" type="datetimeFigureOut">
              <a:rPr lang="en-US" smtClean="0"/>
              <a:t>4/3/13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A3429-E416-B24E-ABBF-B6A759BEBF6B}" type="slidenum">
              <a:rPr lang="en-US" smtClean="0"/>
              <a:t>‹#›</a:t>
            </a:fld>
            <a:endParaRPr lang="en-US"/>
          </a:p>
        </p:txBody>
      </p:sp>
    </p:spTree>
    <p:extLst>
      <p:ext uri="{BB962C8B-B14F-4D97-AF65-F5344CB8AC3E}">
        <p14:creationId xmlns:p14="http://schemas.microsoft.com/office/powerpoint/2010/main" val="3385415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6B488572-5019-E04B-A403-EFB3AB2AF882}" type="slidenum">
              <a:rPr lang="en-US" sz="1200"/>
              <a:pPr/>
              <a:t>3</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5097F8-6322-CB4C-8FAB-D3F10BF6C5DA}" type="slidenum">
              <a:rPr lang="en-US"/>
              <a:pPr>
                <a:defRPr/>
              </a:pPr>
              <a:t>12</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defRPr/>
            </a:pPr>
            <a:r>
              <a:rPr lang="en-US" smtClean="0"/>
              <a:t>Dave - stuck in elevator</a:t>
            </a:r>
          </a:p>
          <a:p>
            <a:pPr eaLnBrk="1" hangingPunct="1">
              <a:defRPr/>
            </a:pPr>
            <a:r>
              <a:rPr lang="en-US" smtClean="0"/>
              <a:t>Tom</a:t>
            </a:r>
            <a:r>
              <a:rPr lang="ja-JP" altLang="en-US" smtClean="0"/>
              <a:t>’</a:t>
            </a:r>
            <a:r>
              <a:rPr lang="en-US" smtClean="0"/>
              <a:t>s work: Model coupling metadata, Geol, Language, systems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mtClean="0"/>
              <a:t>Before explaining exercise, get everyone in the right place.  </a:t>
            </a:r>
          </a:p>
          <a:p>
            <a:pPr eaLnBrk="1" hangingPunct="1">
              <a:defRPr/>
            </a:pPr>
            <a:endParaRPr lang="en-US" smtClean="0"/>
          </a:p>
          <a:p>
            <a:pPr eaLnBrk="1" hangingPunct="1">
              <a:defRPr/>
            </a:pPr>
            <a:r>
              <a:rPr lang="en-US" smtClean="0"/>
              <a:t>Our room was classroom style, so to get people aligned in pairs, I asked the </a:t>
            </a:r>
            <a:r>
              <a:rPr lang="ja-JP" altLang="en-US" smtClean="0"/>
              <a:t>“</a:t>
            </a:r>
            <a:r>
              <a:rPr lang="en-US" smtClean="0"/>
              <a:t>even</a:t>
            </a:r>
            <a:r>
              <a:rPr lang="ja-JP" altLang="en-US" smtClean="0"/>
              <a:t>”</a:t>
            </a:r>
            <a:r>
              <a:rPr lang="en-US" smtClean="0"/>
              <a:t> rows to sit tight and the odd rows to turn around and put their chair in front of another people.  </a:t>
            </a:r>
          </a:p>
          <a:p>
            <a:pPr eaLnBrk="1" hangingPunct="1">
              <a:defRPr/>
            </a:pPr>
            <a:endParaRPr lang="en-US" smtClean="0"/>
          </a:p>
          <a:p>
            <a:pPr eaLnBrk="1" hangingPunct="1">
              <a:defRPr/>
            </a:pPr>
            <a:r>
              <a:rPr lang="en-US" smtClean="0"/>
              <a:t>There will be some chaos at the back of the room if there are not an even number of rows.  Ask the final row to pair themselves up at one table.</a:t>
            </a:r>
          </a:p>
          <a:p>
            <a:pPr eaLnBrk="1" hangingPunct="1">
              <a:defRPr/>
            </a:pPr>
            <a:endParaRPr lang="en-US" smtClean="0"/>
          </a:p>
          <a:p>
            <a:pPr eaLnBrk="1" hangingPunct="1">
              <a:defRP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5097F8-6322-CB4C-8FAB-D3F10BF6C5DA}" type="slidenum">
              <a:rPr lang="en-US"/>
              <a:pPr>
                <a:defRPr/>
              </a:pPr>
              <a:t>20</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defRPr/>
            </a:pPr>
            <a:r>
              <a:rPr lang="en-US" smtClean="0"/>
              <a:t>Dave - stuck in elevator</a:t>
            </a:r>
          </a:p>
          <a:p>
            <a:pPr eaLnBrk="1" hangingPunct="1">
              <a:defRPr/>
            </a:pPr>
            <a:r>
              <a:rPr lang="en-US" smtClean="0"/>
              <a:t>Tom</a:t>
            </a:r>
            <a:r>
              <a:rPr lang="ja-JP" altLang="en-US" smtClean="0"/>
              <a:t>’</a:t>
            </a:r>
            <a:r>
              <a:rPr lang="en-US" smtClean="0"/>
              <a:t>s work: Model coupling metadata, Geol, Language, systems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F4B2A9-E611-3A43-863D-6DDE6B1FFFD1}" type="slidenum">
              <a:rPr lang="en-US"/>
              <a:pPr>
                <a:defRPr/>
              </a:pPr>
              <a:t>21</a:t>
            </a:fld>
            <a:endParaRPr lang="en-US"/>
          </a:p>
        </p:txBody>
      </p:sp>
      <p:sp>
        <p:nvSpPr>
          <p:cNvPr id="6451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1027"/>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578571-3278-E84F-A878-4273295130F3}" type="slidenum">
              <a:rPr lang="en-US"/>
              <a:pPr>
                <a:defRPr/>
              </a:pPr>
              <a:t>22</a:t>
            </a:fld>
            <a:endParaRPr lang="en-US"/>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C33951-E199-CD4D-AD7D-26F30241D71C}" type="slidenum">
              <a:rPr lang="en-US"/>
              <a:pPr>
                <a:defRPr/>
              </a:pPr>
              <a:t>23</a:t>
            </a:fld>
            <a:endParaRPr lang="en-US"/>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C36721-F564-274C-917D-AC9B163A3FE7}" type="slidenum">
              <a:rPr lang="en-US"/>
              <a:pPr>
                <a:defRPr/>
              </a:pPr>
              <a:t>24</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0B6A68-C875-0C40-9CDF-CDD63A6C218C}" type="slidenum">
              <a:rPr lang="en-US"/>
              <a:pPr>
                <a:defRPr/>
              </a:pPr>
              <a:t>4</a:t>
            </a:fld>
            <a:endParaRPr lang="en-US"/>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4D49DD-6EC7-2646-AEC0-E438F3A4C5A4}" type="slidenum">
              <a:rPr lang="en-US"/>
              <a:pPr>
                <a:defRPr/>
              </a:pPr>
              <a:t>5</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544FDA-2C77-3D48-93F0-BE42739596A2}" type="slidenum">
              <a:rPr lang="en-US"/>
              <a:pPr>
                <a:defRPr/>
              </a:pPr>
              <a:t>6</a:t>
            </a:fld>
            <a:endParaRPr lang="en-US"/>
          </a:p>
        </p:txBody>
      </p:sp>
      <p:sp>
        <p:nvSpPr>
          <p:cNvPr id="450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1027"/>
          <p:cNvSpPr>
            <a:spLocks noGrp="1" noChangeArrowheads="1"/>
          </p:cNvSpPr>
          <p:nvPr>
            <p:ph type="body" idx="1"/>
          </p:nvPr>
        </p:nvSpPr>
        <p:spPr/>
        <p:txBody>
          <a:bodyPr/>
          <a:lstStyle/>
          <a:p>
            <a:pPr eaLnBrk="1" hangingPunct="1">
              <a:defRPr/>
            </a:pPr>
            <a:r>
              <a:rPr lang="en-US" smtClean="0"/>
              <a:t>Network = your community, you are a good citizen in your community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EC783F-30D6-1745-AA44-59E6F04CD015}" type="slidenum">
              <a:rPr lang="en-US"/>
              <a:pPr>
                <a:defRPr/>
              </a:pPr>
              <a:t>7</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pPr eaLnBrk="1" hangingPunct="1">
              <a:defRPr/>
            </a:pPr>
            <a:r>
              <a:rPr lang="en-US" smtClean="0"/>
              <a:t>Why should you network?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74A05B-9277-6144-B1AC-5971BDE642DE}" type="slidenum">
              <a:rPr lang="en-US"/>
              <a:pPr>
                <a:defRPr/>
              </a:pPr>
              <a:t>8</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pPr eaLnBrk="1" hangingPunct="1">
              <a:defRPr/>
            </a:pPr>
            <a:r>
              <a:rPr lang="en-US" smtClean="0"/>
              <a:t>Background  with what John did at Berkeley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382239-1A7A-BF43-A398-75E9095FD92C}" type="slidenum">
              <a:rPr lang="en-US"/>
              <a:pPr>
                <a:defRPr/>
              </a:pPr>
              <a:t>9</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pPr eaLnBrk="1" hangingPunct="1">
              <a:defRPr/>
            </a:pPr>
            <a:r>
              <a:rPr lang="en-US" smtClean="0"/>
              <a:t>Not just serendipity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1FA210-7B65-C641-8B84-5712830EC4F5}" type="slidenum">
              <a:rPr lang="en-US"/>
              <a:pPr>
                <a:defRPr/>
              </a:pPr>
              <a:t>10</a:t>
            </a:fld>
            <a:endParaRPr lang="en-US"/>
          </a:p>
        </p:txBody>
      </p:sp>
      <p:sp>
        <p:nvSpPr>
          <p:cNvPr id="5529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1027"/>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16CB1D-E012-2844-AB7A-2A9052CBFE1F}" type="slidenum">
              <a:rPr lang="en-US"/>
              <a:pPr>
                <a:defRPr/>
              </a:pPr>
              <a:t>11</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38F8BA-158D-4FC4-8077-CE312BAA3DEB}"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38F8BA-158D-4FC4-8077-CE312BAA3DEB}"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274638"/>
            <a:ext cx="4648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38F8BA-158D-4FC4-8077-CE312BAA3DEB}"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38F8BA-158D-4FC4-8077-CE312BAA3DEB}"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0"/>
            <a:ext cx="66659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828799" y="2906713"/>
            <a:ext cx="6665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8F8BA-158D-4FC4-8077-CE312BAA3DEB}"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6002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94960" y="16002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38F8BA-158D-4FC4-8077-CE312BAA3DEB}" type="datetimeFigureOut">
              <a:rPr lang="en-US" smtClean="0"/>
              <a:pPr/>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1535113"/>
            <a:ext cx="32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8800" y="2174875"/>
            <a:ext cx="32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94960" y="1535113"/>
            <a:ext cx="32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94960" y="2174875"/>
            <a:ext cx="32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38F8BA-158D-4FC4-8077-CE312BAA3DEB}" type="datetimeFigureOut">
              <a:rPr lang="en-US" smtClean="0"/>
              <a:pPr/>
              <a:t>4/3/13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38F8BA-158D-4FC4-8077-CE312BAA3DEB}" type="datetimeFigureOut">
              <a:rPr lang="en-US" smtClean="0"/>
              <a:pPr/>
              <a:t>4/3/13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8F8BA-158D-4FC4-8077-CE312BAA3DEB}" type="datetimeFigureOut">
              <a:rPr lang="en-US" smtClean="0"/>
              <a:pPr/>
              <a:t>4/3/13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273050"/>
            <a:ext cx="22860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1" y="1435100"/>
            <a:ext cx="2286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8F8BA-158D-4FC4-8077-CE312BAA3DEB}" type="datetimeFigureOut">
              <a:rPr lang="en-US" smtClean="0"/>
              <a:pPr/>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98169"/>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21034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96490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8F8BA-158D-4FC4-8077-CE312BAA3DEB}" type="datetimeFigureOut">
              <a:rPr lang="en-US" smtClean="0"/>
              <a:pPr/>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74638"/>
            <a:ext cx="6858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1600200"/>
            <a:ext cx="68580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28800" y="6537960"/>
            <a:ext cx="2133600" cy="274320"/>
          </a:xfrm>
          <a:prstGeom prst="rect">
            <a:avLst/>
          </a:prstGeom>
        </p:spPr>
        <p:txBody>
          <a:bodyPr vert="horz" lIns="91440" tIns="45720" rIns="91440" bIns="45720" rtlCol="0" anchor="ctr"/>
          <a:lstStyle>
            <a:lvl1pPr algn="l">
              <a:defRPr sz="1200">
                <a:solidFill>
                  <a:schemeClr val="bg1"/>
                </a:solidFill>
              </a:defRPr>
            </a:lvl1pPr>
          </a:lstStyle>
          <a:p>
            <a:fld id="{F938F8BA-158D-4FC4-8077-CE312BAA3DEB}" type="datetimeFigureOut">
              <a:rPr lang="en-US" smtClean="0"/>
              <a:pPr/>
              <a:t>4/3/13</a:t>
            </a:fld>
            <a:endParaRPr lang="en-US"/>
          </a:p>
        </p:txBody>
      </p:sp>
      <p:sp>
        <p:nvSpPr>
          <p:cNvPr id="5" name="Footer Placeholder 4"/>
          <p:cNvSpPr>
            <a:spLocks noGrp="1"/>
          </p:cNvSpPr>
          <p:nvPr>
            <p:ph type="ftr" sz="quarter" idx="3"/>
          </p:nvPr>
        </p:nvSpPr>
        <p:spPr>
          <a:xfrm>
            <a:off x="4343400" y="6537960"/>
            <a:ext cx="2895600" cy="27432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7620000" y="6537960"/>
            <a:ext cx="1066800" cy="274320"/>
          </a:xfrm>
          <a:prstGeom prst="rect">
            <a:avLst/>
          </a:prstGeom>
        </p:spPr>
        <p:txBody>
          <a:bodyPr vert="horz" lIns="91440" tIns="45720" rIns="91440" bIns="45720" rtlCol="0" anchor="ctr"/>
          <a:lstStyle>
            <a:lvl1pPr algn="r">
              <a:defRPr sz="1200">
                <a:solidFill>
                  <a:schemeClr val="bg1"/>
                </a:solidFill>
              </a:defRPr>
            </a:lvl1pPr>
          </a:lstStyle>
          <a:p>
            <a:fld id="{7BA40F55-93A8-4E1E-A35C-F61B653851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eaLnBrk="1" latinLnBrk="0" hangingPunct="1">
        <a:spcBef>
          <a:spcPct val="0"/>
        </a:spcBef>
        <a:buNone/>
        <a:defRPr sz="4400" b="0" i="0" kern="1200">
          <a:solidFill>
            <a:schemeClr val="accent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rgbClr val="E37823"/>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eg"/><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ra-w.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effectLst>
                  <a:outerShdw blurRad="38100" dist="38100" dir="2700000" algn="tl">
                    <a:srgbClr val="000000"/>
                  </a:outerShdw>
                </a:effectLst>
              </a:rPr>
              <a:t>Networking </a:t>
            </a:r>
            <a:br>
              <a:rPr lang="en-US" dirty="0" smtClean="0">
                <a:effectLst>
                  <a:outerShdw blurRad="38100" dist="38100" dir="2700000" algn="tl">
                    <a:srgbClr val="000000"/>
                  </a:outerShdw>
                </a:effectLst>
              </a:rPr>
            </a:br>
            <a:r>
              <a:rPr lang="en-US" sz="4800" dirty="0" smtClean="0">
                <a:effectLst>
                  <a:outerShdw blurRad="38100" dist="38100" dir="2700000" algn="tl">
                    <a:srgbClr val="000000"/>
                  </a:outerShdw>
                </a:effectLst>
              </a:rPr>
              <a:t>New and Sustaining Professional Relationships</a:t>
            </a:r>
            <a:endParaRPr lang="en-US" sz="4800" dirty="0"/>
          </a:p>
        </p:txBody>
      </p:sp>
      <p:sp>
        <p:nvSpPr>
          <p:cNvPr id="3" name="Subtitle 2"/>
          <p:cNvSpPr>
            <a:spLocks noGrp="1"/>
          </p:cNvSpPr>
          <p:nvPr>
            <p:ph type="subTitle" idx="1"/>
          </p:nvPr>
        </p:nvSpPr>
        <p:spPr>
          <a:xfrm>
            <a:off x="685800" y="4572000"/>
            <a:ext cx="7696200" cy="1066800"/>
          </a:xfrm>
        </p:spPr>
        <p:txBody>
          <a:bodyPr>
            <a:noAutofit/>
          </a:bodyPr>
          <a:lstStyle/>
          <a:p>
            <a:r>
              <a:rPr lang="en-US" sz="3200" dirty="0" smtClean="0"/>
              <a:t>Kathryn S McKinley, Microsoft </a:t>
            </a:r>
            <a:r>
              <a:rPr lang="en-US" sz="3200" dirty="0" smtClean="0"/>
              <a:t>Research</a:t>
            </a:r>
          </a:p>
          <a:p>
            <a:r>
              <a:rPr lang="en-US" dirty="0"/>
              <a:t>CRA-W co-chair</a:t>
            </a:r>
          </a:p>
          <a:p>
            <a:endParaRPr lang="en-US" sz="3200" dirty="0"/>
          </a:p>
        </p:txBody>
      </p:sp>
    </p:spTree>
    <p:extLst>
      <p:ext uri="{BB962C8B-B14F-4D97-AF65-F5344CB8AC3E}">
        <p14:creationId xmlns:p14="http://schemas.microsoft.com/office/powerpoint/2010/main" val="199105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defRPr/>
            </a:pPr>
            <a:r>
              <a:rPr lang="en-US" dirty="0" smtClean="0"/>
              <a:t>Networking up &amp; down</a:t>
            </a:r>
          </a:p>
        </p:txBody>
      </p:sp>
      <p:sp>
        <p:nvSpPr>
          <p:cNvPr id="9221" name="Rectangle 5"/>
          <p:cNvSpPr>
            <a:spLocks noChangeArrowheads="1"/>
          </p:cNvSpPr>
          <p:nvPr/>
        </p:nvSpPr>
        <p:spPr bwMode="auto">
          <a:xfrm>
            <a:off x="1916112" y="1981200"/>
            <a:ext cx="6542088" cy="294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Clr>
                <a:schemeClr val="hlink"/>
              </a:buClr>
              <a:buSzPct val="80000"/>
              <a:buFont typeface="Wingdings" charset="0"/>
              <a:buChar char="§"/>
              <a:defRPr/>
            </a:pPr>
            <a:r>
              <a:rPr lang="en-US" sz="2800" dirty="0">
                <a:latin typeface="+mj-lt"/>
              </a:rPr>
              <a:t> </a:t>
            </a:r>
            <a:r>
              <a:rPr lang="en-US" sz="3200" dirty="0">
                <a:latin typeface="+mj-lt"/>
              </a:rPr>
              <a:t>Established Researchers</a:t>
            </a:r>
          </a:p>
          <a:p>
            <a:pPr lvl="1" eaLnBrk="1" hangingPunct="1">
              <a:spcBef>
                <a:spcPct val="20000"/>
              </a:spcBef>
              <a:buClr>
                <a:schemeClr val="hlink"/>
              </a:buClr>
              <a:buSzPct val="80000"/>
              <a:buFont typeface="Wingdings" charset="0"/>
              <a:buChar char="§"/>
              <a:defRPr/>
            </a:pPr>
            <a:r>
              <a:rPr lang="en-US" sz="3200" dirty="0">
                <a:latin typeface="+mj-lt"/>
              </a:rPr>
              <a:t> in your area</a:t>
            </a:r>
          </a:p>
          <a:p>
            <a:pPr lvl="1" eaLnBrk="1" hangingPunct="1">
              <a:spcBef>
                <a:spcPct val="20000"/>
              </a:spcBef>
              <a:buClr>
                <a:schemeClr val="hlink"/>
              </a:buClr>
              <a:buSzPct val="80000"/>
              <a:buFont typeface="Wingdings" charset="0"/>
              <a:buChar char="§"/>
              <a:defRPr/>
            </a:pPr>
            <a:r>
              <a:rPr lang="en-US" sz="3200" dirty="0">
                <a:latin typeface="+mj-lt"/>
              </a:rPr>
              <a:t> in other areas!</a:t>
            </a:r>
          </a:p>
          <a:p>
            <a:pPr eaLnBrk="1" hangingPunct="1">
              <a:spcBef>
                <a:spcPct val="20000"/>
              </a:spcBef>
              <a:buClr>
                <a:schemeClr val="hlink"/>
              </a:buClr>
              <a:buSzPct val="80000"/>
              <a:buFont typeface="Wingdings" charset="0"/>
              <a:buChar char="§"/>
              <a:defRPr/>
            </a:pPr>
            <a:r>
              <a:rPr lang="en-US" sz="3200" dirty="0">
                <a:latin typeface="+mj-lt"/>
              </a:rPr>
              <a:t> Researchers junior to you</a:t>
            </a:r>
          </a:p>
          <a:p>
            <a:pPr eaLnBrk="1" hangingPunct="1">
              <a:spcBef>
                <a:spcPct val="20000"/>
              </a:spcBef>
              <a:buClr>
                <a:schemeClr val="hlink"/>
              </a:buClr>
              <a:buSzPct val="80000"/>
              <a:buFont typeface="Wingdings" charset="0"/>
              <a:buChar char="§"/>
              <a:defRPr/>
            </a:pPr>
            <a:r>
              <a:rPr lang="en-US" sz="3200" dirty="0">
                <a:latin typeface="+mj-lt"/>
              </a:rPr>
              <a:t> Peers!</a:t>
            </a:r>
          </a:p>
        </p:txBody>
      </p:sp>
      <p:sp>
        <p:nvSpPr>
          <p:cNvPr id="9230" name="Rectangle 14"/>
          <p:cNvSpPr>
            <a:spLocks noChangeArrowheads="1"/>
          </p:cNvSpPr>
          <p:nvPr/>
        </p:nvSpPr>
        <p:spPr bwMode="auto">
          <a:xfrm>
            <a:off x="6300788" y="58721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Tree>
    <p:extLst>
      <p:ext uri="{BB962C8B-B14F-4D97-AF65-F5344CB8AC3E}">
        <p14:creationId xmlns:p14="http://schemas.microsoft.com/office/powerpoint/2010/main" val="4251753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defRPr/>
            </a:pPr>
            <a:r>
              <a:rPr lang="en-US" dirty="0" smtClean="0"/>
              <a:t>Networking at home</a:t>
            </a:r>
          </a:p>
        </p:txBody>
      </p:sp>
      <p:sp>
        <p:nvSpPr>
          <p:cNvPr id="20484" name="Rectangle 4"/>
          <p:cNvSpPr>
            <a:spLocks noGrp="1" noChangeArrowheads="1"/>
          </p:cNvSpPr>
          <p:nvPr>
            <p:ph idx="1"/>
          </p:nvPr>
        </p:nvSpPr>
        <p:spPr bwMode="black">
          <a:xfrm>
            <a:off x="1676400" y="1066800"/>
            <a:ext cx="7620000" cy="5029200"/>
          </a:xfrm>
        </p:spPr>
        <p:txBody>
          <a:bodyPr>
            <a:normAutofit fontScale="25000" lnSpcReduction="20000"/>
          </a:bodyPr>
          <a:lstStyle/>
          <a:p>
            <a:pPr eaLnBrk="1" hangingPunct="1">
              <a:lnSpc>
                <a:spcPct val="110000"/>
              </a:lnSpc>
              <a:buFontTx/>
              <a:buNone/>
              <a:defRPr/>
            </a:pPr>
            <a:endParaRPr lang="en-US" sz="11200" dirty="0" smtClean="0">
              <a:latin typeface="Arial" charset="0"/>
            </a:endParaRPr>
          </a:p>
          <a:p>
            <a:pPr eaLnBrk="1" hangingPunct="1">
              <a:lnSpc>
                <a:spcPct val="110000"/>
              </a:lnSpc>
              <a:buFont typeface="Wingdings" charset="0"/>
              <a:buChar char="ü"/>
              <a:defRPr/>
            </a:pPr>
            <a:r>
              <a:rPr lang="en-US" sz="12800" dirty="0" smtClean="0">
                <a:solidFill>
                  <a:schemeClr val="tx1"/>
                </a:solidFill>
              </a:rPr>
              <a:t>Go to talks </a:t>
            </a:r>
          </a:p>
          <a:p>
            <a:pPr eaLnBrk="1" hangingPunct="1">
              <a:lnSpc>
                <a:spcPct val="110000"/>
              </a:lnSpc>
              <a:buFont typeface="Wingdings" charset="0"/>
              <a:buChar char="ü"/>
              <a:defRPr/>
            </a:pPr>
            <a:r>
              <a:rPr lang="en-US" sz="12800" dirty="0" smtClean="0">
                <a:solidFill>
                  <a:schemeClr val="tx1"/>
                </a:solidFill>
              </a:rPr>
              <a:t>Sign up to meet with visitors</a:t>
            </a:r>
          </a:p>
          <a:p>
            <a:pPr eaLnBrk="1" hangingPunct="1">
              <a:lnSpc>
                <a:spcPct val="110000"/>
              </a:lnSpc>
              <a:buFont typeface="Wingdings" charset="0"/>
              <a:buChar char="ü"/>
              <a:defRPr/>
            </a:pPr>
            <a:r>
              <a:rPr lang="en-US" sz="12800" dirty="0" smtClean="0">
                <a:solidFill>
                  <a:schemeClr val="tx1"/>
                </a:solidFill>
              </a:rPr>
              <a:t>Start or join a group: reading</a:t>
            </a:r>
            <a:r>
              <a:rPr lang="en-US" sz="12600" dirty="0" smtClean="0">
                <a:solidFill>
                  <a:schemeClr val="tx1"/>
                </a:solidFill>
              </a:rPr>
              <a:t>, women, etc. </a:t>
            </a:r>
          </a:p>
          <a:p>
            <a:pPr eaLnBrk="1" hangingPunct="1">
              <a:lnSpc>
                <a:spcPct val="110000"/>
              </a:lnSpc>
              <a:buFont typeface="Wingdings" charset="0"/>
              <a:buChar char="ü"/>
              <a:defRPr/>
            </a:pPr>
            <a:r>
              <a:rPr lang="en-US" sz="12800" dirty="0" smtClean="0">
                <a:solidFill>
                  <a:schemeClr val="tx1"/>
                </a:solidFill>
              </a:rPr>
              <a:t>Convey excitement about your research and interest in theirs  </a:t>
            </a:r>
          </a:p>
          <a:p>
            <a:pPr eaLnBrk="1" hangingPunct="1">
              <a:lnSpc>
                <a:spcPct val="110000"/>
              </a:lnSpc>
              <a:buFont typeface="Wingdings" charset="0"/>
              <a:buChar char="ü"/>
              <a:defRPr/>
            </a:pPr>
            <a:r>
              <a:rPr lang="en-US" sz="12800" dirty="0" smtClean="0">
                <a:solidFill>
                  <a:schemeClr val="tx1"/>
                </a:solidFill>
              </a:rPr>
              <a:t>Talk to people about life as well as work</a:t>
            </a:r>
          </a:p>
          <a:p>
            <a:pPr>
              <a:lnSpc>
                <a:spcPct val="110000"/>
              </a:lnSpc>
              <a:buFont typeface="Wingdings" charset="0"/>
              <a:buChar char="ü"/>
              <a:defRPr/>
            </a:pPr>
            <a:r>
              <a:rPr lang="en-US" sz="12800" dirty="0">
                <a:solidFill>
                  <a:schemeClr val="tx1"/>
                </a:solidFill>
              </a:rPr>
              <a:t>Serendipity </a:t>
            </a:r>
            <a:r>
              <a:rPr lang="en-US" sz="12800" dirty="0" smtClean="0">
                <a:solidFill>
                  <a:schemeClr val="tx1"/>
                </a:solidFill>
              </a:rPr>
              <a:t>happens</a:t>
            </a:r>
          </a:p>
          <a:p>
            <a:pPr lvl="1">
              <a:lnSpc>
                <a:spcPct val="110000"/>
              </a:lnSpc>
              <a:buFont typeface="Wingdings" charset="0"/>
              <a:buChar char="ü"/>
              <a:defRPr/>
            </a:pPr>
            <a:r>
              <a:rPr lang="en-US" sz="12600" dirty="0"/>
              <a:t>T</a:t>
            </a:r>
            <a:r>
              <a:rPr lang="en-US" sz="12600" dirty="0" smtClean="0"/>
              <a:t>alk </a:t>
            </a:r>
            <a:r>
              <a:rPr lang="en-US" sz="12600" dirty="0"/>
              <a:t>to people you meet  by </a:t>
            </a:r>
            <a:r>
              <a:rPr lang="en-US" sz="12600" dirty="0" smtClean="0"/>
              <a:t>chance</a:t>
            </a:r>
          </a:p>
          <a:p>
            <a:pPr eaLnBrk="1" hangingPunct="1">
              <a:lnSpc>
                <a:spcPct val="110000"/>
              </a:lnSpc>
              <a:buFont typeface="Wingdings" charset="0"/>
              <a:buChar char="ü"/>
              <a:defRPr/>
            </a:pPr>
            <a:r>
              <a:rPr lang="en-US" sz="12800" dirty="0" smtClean="0">
                <a:solidFill>
                  <a:schemeClr val="tx1"/>
                </a:solidFill>
              </a:rPr>
              <a:t> Listen!</a:t>
            </a:r>
          </a:p>
          <a:p>
            <a:pPr lvl="1" eaLnBrk="1" hangingPunct="1">
              <a:lnSpc>
                <a:spcPct val="90000"/>
              </a:lnSpc>
              <a:buFont typeface="Wingdings" charset="0"/>
              <a:buNone/>
              <a:defRPr/>
            </a:pPr>
            <a:endParaRPr lang="en-US" sz="8000" dirty="0" smtClean="0"/>
          </a:p>
          <a:p>
            <a:pPr lvl="1" eaLnBrk="1" hangingPunct="1">
              <a:lnSpc>
                <a:spcPct val="90000"/>
              </a:lnSpc>
              <a:defRPr/>
            </a:pPr>
            <a:endParaRPr lang="en-US" sz="8000" dirty="0" smtClean="0">
              <a:latin typeface="Arial" charset="0"/>
            </a:endParaRPr>
          </a:p>
          <a:p>
            <a:pPr lvl="1" eaLnBrk="1" hangingPunct="1">
              <a:lnSpc>
                <a:spcPct val="90000"/>
              </a:lnSpc>
              <a:defRPr/>
            </a:pPr>
            <a:endParaRPr lang="en-US" sz="1800" dirty="0" smtClean="0"/>
          </a:p>
        </p:txBody>
      </p:sp>
    </p:spTree>
    <p:extLst>
      <p:ext uri="{BB962C8B-B14F-4D97-AF65-F5344CB8AC3E}">
        <p14:creationId xmlns:p14="http://schemas.microsoft.com/office/powerpoint/2010/main" val="24348204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defRPr/>
            </a:pPr>
            <a:r>
              <a:rPr lang="en-US" dirty="0" smtClean="0"/>
              <a:t>Networking at conferences</a:t>
            </a:r>
          </a:p>
        </p:txBody>
      </p:sp>
      <p:sp>
        <p:nvSpPr>
          <p:cNvPr id="23555" name="Rectangle 3"/>
          <p:cNvSpPr>
            <a:spLocks noGrp="1" noChangeArrowheads="1"/>
          </p:cNvSpPr>
          <p:nvPr>
            <p:ph idx="1"/>
          </p:nvPr>
        </p:nvSpPr>
        <p:spPr>
          <a:xfrm>
            <a:off x="1600200" y="1371600"/>
            <a:ext cx="7239000" cy="4724400"/>
          </a:xfrm>
        </p:spPr>
        <p:txBody>
          <a:bodyPr>
            <a:normAutofit fontScale="92500" lnSpcReduction="20000"/>
          </a:bodyPr>
          <a:lstStyle/>
          <a:p>
            <a:pPr eaLnBrk="1" hangingPunct="1">
              <a:buFont typeface="Wingdings" charset="0"/>
              <a:buNone/>
              <a:defRPr/>
            </a:pPr>
            <a:r>
              <a:rPr lang="en-US" sz="3600" dirty="0" smtClean="0"/>
              <a:t>Prepare (write it down, practice)</a:t>
            </a:r>
          </a:p>
          <a:p>
            <a:pPr eaLnBrk="1" hangingPunct="1">
              <a:buFont typeface="Wingdings" charset="0"/>
              <a:buNone/>
              <a:defRPr/>
            </a:pPr>
            <a:endParaRPr lang="en-US" sz="1050" dirty="0" smtClean="0"/>
          </a:p>
          <a:p>
            <a:pPr>
              <a:buFont typeface="Wingdings" charset="0"/>
              <a:buChar char="ü"/>
              <a:defRPr/>
            </a:pPr>
            <a:r>
              <a:rPr lang="en-US" sz="3600" dirty="0" smtClean="0"/>
              <a:t> Research Elevator talk  </a:t>
            </a:r>
            <a:endParaRPr lang="en-US" sz="3600" dirty="0"/>
          </a:p>
          <a:p>
            <a:pPr lvl="2">
              <a:buFont typeface="Wingdings" charset="0"/>
              <a:buChar char="§"/>
              <a:defRPr/>
            </a:pPr>
            <a:r>
              <a:rPr lang="en-US" sz="3200" dirty="0" smtClean="0"/>
              <a:t>1 &amp; 3 minute versions</a:t>
            </a:r>
          </a:p>
          <a:p>
            <a:pPr lvl="2">
              <a:buFont typeface="Wingdings" charset="0"/>
              <a:buChar char="§"/>
              <a:defRPr/>
            </a:pPr>
            <a:r>
              <a:rPr lang="en-US" sz="3200" dirty="0" smtClean="0"/>
              <a:t>Why is it an interesting problem?</a:t>
            </a:r>
          </a:p>
          <a:p>
            <a:pPr lvl="2">
              <a:buFont typeface="Wingdings" charset="0"/>
              <a:buChar char="§"/>
              <a:defRPr/>
            </a:pPr>
            <a:r>
              <a:rPr lang="en-US" sz="3200" dirty="0" smtClean="0"/>
              <a:t>Why is it important?</a:t>
            </a:r>
          </a:p>
          <a:p>
            <a:pPr lvl="2">
              <a:buFont typeface="Wingdings" charset="0"/>
              <a:buChar char="§"/>
              <a:defRPr/>
            </a:pPr>
            <a:r>
              <a:rPr lang="en-US" sz="3200" dirty="0" smtClean="0"/>
              <a:t>Why is your solution unique?</a:t>
            </a:r>
          </a:p>
          <a:p>
            <a:pPr>
              <a:buFont typeface="Wingdings" charset="0"/>
              <a:buChar char="ü"/>
              <a:defRPr/>
            </a:pPr>
            <a:r>
              <a:rPr lang="en-US" sz="3200" dirty="0" smtClean="0"/>
              <a:t>Prepare  </a:t>
            </a:r>
          </a:p>
          <a:p>
            <a:pPr marL="514350" lvl="1" indent="0">
              <a:buFont typeface="Wingdings" charset="0"/>
              <a:buNone/>
              <a:defRPr/>
            </a:pPr>
            <a:r>
              <a:rPr lang="en-US" sz="3200" dirty="0" smtClean="0"/>
              <a:t>Who will be there? Who do you want to meet? What do you want to ask them? Read the papers.</a:t>
            </a:r>
          </a:p>
        </p:txBody>
      </p:sp>
      <p:sp>
        <p:nvSpPr>
          <p:cNvPr id="23556" name="Rectangle 4"/>
          <p:cNvSpPr>
            <a:spLocks noChangeArrowheads="1"/>
          </p:cNvSpPr>
          <p:nvPr/>
        </p:nvSpPr>
        <p:spPr bwMode="auto">
          <a:xfrm>
            <a:off x="4160838" y="42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Tree>
    <p:extLst>
      <p:ext uri="{BB962C8B-B14F-4D97-AF65-F5344CB8AC3E}">
        <p14:creationId xmlns:p14="http://schemas.microsoft.com/office/powerpoint/2010/main" val="30955062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0376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pPr eaLnBrk="1" hangingPunct="1">
              <a:defRPr/>
            </a:pPr>
            <a:r>
              <a:rPr lang="en-US" dirty="0" smtClean="0">
                <a:latin typeface="Cambria" charset="0"/>
                <a:ea typeface="ヒラギノ角ゴ ProN W3" charset="0"/>
                <a:cs typeface="Cambria" charset="0"/>
              </a:rPr>
              <a:t>Speed Dating Musical Chairs</a:t>
            </a:r>
          </a:p>
        </p:txBody>
      </p:sp>
      <p:sp>
        <p:nvSpPr>
          <p:cNvPr id="49155" name="Content Placeholder 2"/>
          <p:cNvSpPr>
            <a:spLocks noGrp="1"/>
          </p:cNvSpPr>
          <p:nvPr>
            <p:ph type="body" orient="vert" idx="1"/>
          </p:nvPr>
        </p:nvSpPr>
        <p:spPr>
          <a:xfrm rot="16200000">
            <a:off x="3124200" y="304800"/>
            <a:ext cx="4724400" cy="7467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2800" dirty="0" smtClean="0">
                <a:latin typeface="Cambria" charset="0"/>
                <a:ea typeface="ヒラギノ角ゴ ProN W3" charset="0"/>
                <a:cs typeface="Cambria" charset="0"/>
              </a:rPr>
              <a:t>What you need </a:t>
            </a:r>
          </a:p>
          <a:p>
            <a:pPr lvl="1" eaLnBrk="1" hangingPunct="1">
              <a:defRPr/>
            </a:pPr>
            <a:r>
              <a:rPr lang="en-US" sz="2400" dirty="0" smtClean="0">
                <a:latin typeface="Cambria" charset="0"/>
                <a:ea typeface="ヒラギノ角ゴ ProN W3" charset="0"/>
                <a:cs typeface="Cambria" charset="0"/>
              </a:rPr>
              <a:t>pad of paper, pen, your brain &amp; SMILE!</a:t>
            </a:r>
          </a:p>
          <a:p>
            <a:pPr eaLnBrk="1" hangingPunct="1">
              <a:defRPr/>
            </a:pPr>
            <a:r>
              <a:rPr lang="en-US" sz="2800" dirty="0" smtClean="0">
                <a:latin typeface="Cambria" charset="0"/>
                <a:ea typeface="ヒラギノ角ゴ ProN W3" charset="0"/>
                <a:cs typeface="Cambria" charset="0"/>
              </a:rPr>
              <a:t>Even rows, sit tight</a:t>
            </a:r>
          </a:p>
          <a:p>
            <a:pPr eaLnBrk="1" hangingPunct="1">
              <a:defRPr/>
            </a:pPr>
            <a:r>
              <a:rPr lang="en-US" sz="2800" dirty="0" smtClean="0">
                <a:latin typeface="Cambria" charset="0"/>
                <a:ea typeface="ヒラギノ角ゴ ProN W3" charset="0"/>
                <a:cs typeface="Cambria" charset="0"/>
              </a:rPr>
              <a:t>Odd rows, turn your chair around.  </a:t>
            </a:r>
          </a:p>
          <a:p>
            <a:pPr eaLnBrk="1" hangingPunct="1">
              <a:defRPr/>
            </a:pPr>
            <a:r>
              <a:rPr lang="en-US" sz="2800" dirty="0" smtClean="0">
                <a:latin typeface="Cambria" charset="0"/>
                <a:ea typeface="ヒラギノ角ゴ ProN W3" charset="0"/>
                <a:cs typeface="Cambria" charset="0"/>
              </a:rPr>
              <a:t>If you are not facing a lovely woman whom you do not already know, move to a seat where you are.</a:t>
            </a:r>
          </a:p>
          <a:p>
            <a:pPr eaLnBrk="1" hangingPunct="1">
              <a:defRPr/>
            </a:pPr>
            <a:endParaRPr lang="en-US" sz="2400" dirty="0" smtClean="0">
              <a:latin typeface="Cambria" charset="0"/>
              <a:ea typeface="ヒラギノ角ゴ ProN W3" charset="0"/>
              <a:cs typeface="Cambria" charset="0"/>
            </a:endParaRPr>
          </a:p>
        </p:txBody>
      </p:sp>
    </p:spTree>
    <p:extLst>
      <p:ext uri="{BB962C8B-B14F-4D97-AF65-F5344CB8AC3E}">
        <p14:creationId xmlns:p14="http://schemas.microsoft.com/office/powerpoint/2010/main" val="19997986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10 Minute Speed Dating</a:t>
            </a:r>
          </a:p>
        </p:txBody>
      </p:sp>
      <p:sp>
        <p:nvSpPr>
          <p:cNvPr id="3" name="Vertical Text Placeholder 2"/>
          <p:cNvSpPr>
            <a:spLocks noGrp="1"/>
          </p:cNvSpPr>
          <p:nvPr>
            <p:ph type="body" orient="vert" idx="1"/>
          </p:nvPr>
        </p:nvSpPr>
        <p:spPr/>
        <p:txBody>
          <a:bodyPr/>
          <a:lstStyle/>
          <a:p>
            <a:pPr eaLnBrk="1" hangingPunct="1">
              <a:defRPr/>
            </a:pPr>
            <a:endParaRPr lang="en-US" smtClean="0"/>
          </a:p>
        </p:txBody>
      </p:sp>
      <p:sp>
        <p:nvSpPr>
          <p:cNvPr id="4" name="Content Placeholder 2"/>
          <p:cNvSpPr txBox="1">
            <a:spLocks/>
          </p:cNvSpPr>
          <p:nvPr/>
        </p:nvSpPr>
        <p:spPr bwMode="auto">
          <a:xfrm rot="16200000">
            <a:off x="2933700" y="190500"/>
            <a:ext cx="5486400" cy="815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eaVert"/>
          <a:lstStyle>
            <a:lvl1pPr marL="342900" indent="-342900" algn="l" rtl="0" fontAlgn="base">
              <a:spcBef>
                <a:spcPct val="20000"/>
              </a:spcBef>
              <a:spcAft>
                <a:spcPct val="0"/>
              </a:spcAft>
              <a:buSzPct val="90000"/>
              <a:buBlip>
                <a:blip r:embed="rId2"/>
              </a:buBlip>
              <a:defRPr kumimoji="1" sz="3200">
                <a:solidFill>
                  <a:schemeClr val="tx1"/>
                </a:solidFill>
                <a:latin typeface="+mn-lt"/>
                <a:ea typeface="+mn-ea"/>
                <a:cs typeface="+mn-cs"/>
              </a:defRPr>
            </a:lvl1pPr>
            <a:lvl2pPr marL="742950" indent="-285750" algn="l" rtl="0" fontAlgn="base">
              <a:spcBef>
                <a:spcPct val="20000"/>
              </a:spcBef>
              <a:spcAft>
                <a:spcPct val="0"/>
              </a:spcAft>
              <a:buSzPct val="85000"/>
              <a:buFont typeface="Wingdings" charset="0"/>
              <a:buChar char="§"/>
              <a:defRPr kumimoji="1" sz="2800">
                <a:solidFill>
                  <a:schemeClr val="tx1"/>
                </a:solidFill>
                <a:latin typeface="+mn-lt"/>
                <a:ea typeface="+mn-ea"/>
              </a:defRPr>
            </a:lvl2pPr>
            <a:lvl3pPr marL="1143000" indent="-228600" algn="l" rtl="0" fontAlgn="base">
              <a:spcBef>
                <a:spcPct val="20000"/>
              </a:spcBef>
              <a:spcAft>
                <a:spcPct val="0"/>
              </a:spcAft>
              <a:buSzPct val="95000"/>
              <a:buFont typeface="Wingdings" charset="0"/>
              <a:buChar char="§"/>
              <a:defRPr kumimoji="1" sz="2400">
                <a:solidFill>
                  <a:schemeClr val="tx1"/>
                </a:solidFill>
                <a:latin typeface="+mn-lt"/>
                <a:ea typeface="+mn-ea"/>
              </a:defRPr>
            </a:lvl3pPr>
            <a:lvl4pPr marL="1600200" indent="-228600" algn="l" rtl="0" fontAlgn="base">
              <a:spcBef>
                <a:spcPct val="20000"/>
              </a:spcBef>
              <a:spcAft>
                <a:spcPct val="0"/>
              </a:spcAft>
              <a:buSzPct val="100000"/>
              <a:buBlip>
                <a:blip r:embed="rId3"/>
              </a:buBlip>
              <a:defRPr kumimoji="1" sz="2000">
                <a:solidFill>
                  <a:schemeClr val="tx1"/>
                </a:solidFill>
                <a:latin typeface="+mn-lt"/>
                <a:ea typeface="+mn-ea"/>
              </a:defRPr>
            </a:lvl4pPr>
            <a:lvl5pPr marL="2057400" indent="-228600" algn="l" rtl="0" fontAlgn="base">
              <a:spcBef>
                <a:spcPct val="20000"/>
              </a:spcBef>
              <a:spcAft>
                <a:spcPct val="0"/>
              </a:spcAft>
              <a:buBlip>
                <a:blip r:embed="rId2"/>
              </a:buBlip>
              <a:defRPr kumimoji="1" sz="2000">
                <a:solidFill>
                  <a:schemeClr val="tx1"/>
                </a:solidFill>
                <a:latin typeface="+mn-lt"/>
                <a:ea typeface="+mn-ea"/>
              </a:defRPr>
            </a:lvl5pPr>
            <a:lvl6pPr marL="2514600" indent="-228600" algn="l" rtl="0" fontAlgn="base">
              <a:spcBef>
                <a:spcPct val="20000"/>
              </a:spcBef>
              <a:spcAft>
                <a:spcPct val="0"/>
              </a:spcAft>
              <a:buBlip>
                <a:blip r:embed="rId2"/>
              </a:buBlip>
              <a:defRPr kumimoji="1" sz="2000">
                <a:solidFill>
                  <a:schemeClr val="tx1"/>
                </a:solidFill>
                <a:latin typeface="+mn-lt"/>
                <a:ea typeface="+mn-ea"/>
              </a:defRPr>
            </a:lvl6pPr>
            <a:lvl7pPr marL="2971800" indent="-228600" algn="l" rtl="0" fontAlgn="base">
              <a:spcBef>
                <a:spcPct val="20000"/>
              </a:spcBef>
              <a:spcAft>
                <a:spcPct val="0"/>
              </a:spcAft>
              <a:buBlip>
                <a:blip r:embed="rId2"/>
              </a:buBlip>
              <a:defRPr kumimoji="1" sz="2000">
                <a:solidFill>
                  <a:schemeClr val="tx1"/>
                </a:solidFill>
                <a:latin typeface="+mn-lt"/>
                <a:ea typeface="+mn-ea"/>
              </a:defRPr>
            </a:lvl7pPr>
            <a:lvl8pPr marL="3429000" indent="-228600" algn="l" rtl="0" fontAlgn="base">
              <a:spcBef>
                <a:spcPct val="20000"/>
              </a:spcBef>
              <a:spcAft>
                <a:spcPct val="0"/>
              </a:spcAft>
              <a:buBlip>
                <a:blip r:embed="rId2"/>
              </a:buBlip>
              <a:defRPr kumimoji="1" sz="2000">
                <a:solidFill>
                  <a:schemeClr val="tx1"/>
                </a:solidFill>
                <a:latin typeface="+mn-lt"/>
                <a:ea typeface="+mn-ea"/>
              </a:defRPr>
            </a:lvl8pPr>
            <a:lvl9pPr marL="3886200" indent="-228600" algn="l" rtl="0" fontAlgn="base">
              <a:spcBef>
                <a:spcPct val="20000"/>
              </a:spcBef>
              <a:spcAft>
                <a:spcPct val="0"/>
              </a:spcAft>
              <a:buBlip>
                <a:blip r:embed="rId2"/>
              </a:buBlip>
              <a:defRPr kumimoji="1" sz="2000">
                <a:solidFill>
                  <a:schemeClr val="tx1"/>
                </a:solidFill>
                <a:latin typeface="+mn-lt"/>
                <a:ea typeface="+mn-ea"/>
              </a:defRPr>
            </a:lvl9pPr>
          </a:lstStyle>
          <a:p>
            <a:pPr>
              <a:defRPr/>
            </a:pPr>
            <a:r>
              <a:rPr lang="en-US" sz="2400" dirty="0" smtClean="0">
                <a:latin typeface="+mj-lt"/>
                <a:ea typeface="ヒラギノ角ゴ ProN W3" charset="0"/>
                <a:cs typeface="Cambria" charset="0"/>
              </a:rPr>
              <a:t>1 minute Quick Intros</a:t>
            </a:r>
          </a:p>
          <a:p>
            <a:pPr lvl="1">
              <a:defRPr/>
            </a:pPr>
            <a:r>
              <a:rPr lang="en-US" sz="2400" dirty="0" smtClean="0">
                <a:latin typeface="+mj-lt"/>
                <a:ea typeface="ＭＳ Ｐゴシック" charset="0"/>
                <a:cs typeface="Cambria" charset="0"/>
              </a:rPr>
              <a:t>Shake hands (cultural caveat), </a:t>
            </a:r>
          </a:p>
          <a:p>
            <a:pPr lvl="1">
              <a:defRPr/>
            </a:pPr>
            <a:r>
              <a:rPr lang="en-US" sz="2400" dirty="0" smtClean="0">
                <a:latin typeface="+mj-lt"/>
                <a:ea typeface="ＭＳ Ｐゴシック" charset="0"/>
                <a:cs typeface="Cambria" charset="0"/>
              </a:rPr>
              <a:t>look person in eye, &amp; smile</a:t>
            </a:r>
          </a:p>
          <a:p>
            <a:pPr lvl="1">
              <a:defRPr/>
            </a:pPr>
            <a:r>
              <a:rPr lang="ja-JP" altLang="en-US" sz="2400" dirty="0" smtClean="0">
                <a:latin typeface="+mj-lt"/>
                <a:ea typeface="ＭＳ Ｐゴシック" charset="0"/>
                <a:cs typeface="Cambria" charset="0"/>
              </a:rPr>
              <a:t>“</a:t>
            </a:r>
            <a:r>
              <a:rPr lang="en-US" sz="2400" dirty="0" smtClean="0">
                <a:latin typeface="+mj-lt"/>
                <a:ea typeface="ＭＳ Ｐゴシック" charset="0"/>
                <a:cs typeface="Cambria" charset="0"/>
              </a:rPr>
              <a:t>My name is </a:t>
            </a:r>
            <a:r>
              <a:rPr lang="en-US" sz="2400" b="1" i="1" dirty="0" smtClean="0">
                <a:latin typeface="+mj-lt"/>
                <a:ea typeface="ＭＳ Ｐゴシック" charset="0"/>
                <a:cs typeface="Cambria" charset="0"/>
              </a:rPr>
              <a:t>Kathryn</a:t>
            </a:r>
            <a:r>
              <a:rPr lang="en-US" sz="2400" dirty="0" smtClean="0">
                <a:latin typeface="+mj-lt"/>
                <a:ea typeface="ＭＳ Ｐゴシック" charset="0"/>
                <a:cs typeface="Cambria" charset="0"/>
              </a:rPr>
              <a:t>…Happy to meet you, </a:t>
            </a:r>
            <a:r>
              <a:rPr lang="en-US" sz="2400" b="1" i="1" dirty="0" smtClean="0">
                <a:latin typeface="+mj-lt"/>
                <a:ea typeface="ＭＳ Ｐゴシック" charset="0"/>
                <a:cs typeface="Cambria" charset="0"/>
              </a:rPr>
              <a:t>Hermione</a:t>
            </a:r>
            <a:r>
              <a:rPr lang="ja-JP" altLang="en-US" sz="2400" dirty="0" smtClean="0">
                <a:latin typeface="+mj-lt"/>
                <a:ea typeface="ＭＳ Ｐゴシック" charset="0"/>
                <a:cs typeface="Cambria" charset="0"/>
              </a:rPr>
              <a:t>”</a:t>
            </a:r>
            <a:endParaRPr lang="en-US" sz="2400" dirty="0" smtClean="0">
              <a:latin typeface="+mj-lt"/>
              <a:ea typeface="ＭＳ Ｐゴシック" charset="0"/>
              <a:cs typeface="Cambria" charset="0"/>
            </a:endParaRPr>
          </a:p>
          <a:p>
            <a:pPr lvl="1">
              <a:defRPr/>
            </a:pPr>
            <a:r>
              <a:rPr lang="en-US" sz="2400" dirty="0" smtClean="0">
                <a:latin typeface="+mj-lt"/>
                <a:ea typeface="ＭＳ Ｐゴシック" charset="0"/>
                <a:cs typeface="Cambria" charset="0"/>
              </a:rPr>
              <a:t>Ask a question</a:t>
            </a:r>
          </a:p>
          <a:p>
            <a:pPr>
              <a:defRPr/>
            </a:pPr>
            <a:r>
              <a:rPr lang="en-US" sz="2400" dirty="0" smtClean="0">
                <a:latin typeface="+mj-lt"/>
                <a:ea typeface="ヒラギノ角ゴ ProN W3" charset="0"/>
                <a:cs typeface="Cambria" charset="0"/>
              </a:rPr>
              <a:t>2.5 minutes speak</a:t>
            </a:r>
          </a:p>
          <a:p>
            <a:pPr lvl="1">
              <a:defRPr/>
            </a:pPr>
            <a:r>
              <a:rPr lang="en-US" sz="2400" dirty="0" smtClean="0">
                <a:latin typeface="+mj-lt"/>
                <a:ea typeface="ＭＳ Ｐゴシック" charset="0"/>
                <a:cs typeface="Cambria" charset="0"/>
              </a:rPr>
              <a:t>Listener listens </a:t>
            </a:r>
            <a:r>
              <a:rPr lang="en-US" sz="2400" b="1" i="1" dirty="0" smtClean="0">
                <a:latin typeface="+mj-lt"/>
                <a:ea typeface="ＭＳ Ｐゴシック" charset="0"/>
                <a:cs typeface="Cambria" charset="0"/>
              </a:rPr>
              <a:t>actively</a:t>
            </a:r>
            <a:r>
              <a:rPr lang="en-US" sz="2400" dirty="0" smtClean="0">
                <a:latin typeface="+mj-lt"/>
                <a:ea typeface="ＭＳ Ｐゴシック" charset="0"/>
                <a:cs typeface="Cambria" charset="0"/>
              </a:rPr>
              <a:t>, makes eye contact, </a:t>
            </a:r>
          </a:p>
          <a:p>
            <a:pPr lvl="1">
              <a:defRPr/>
            </a:pPr>
            <a:r>
              <a:rPr lang="en-US" sz="2400" dirty="0" smtClean="0">
                <a:latin typeface="+mj-lt"/>
                <a:ea typeface="ヒラギノ角ゴ ProN W3" charset="0"/>
                <a:cs typeface="Cambria" charset="0"/>
              </a:rPr>
              <a:t>1.5 Listener </a:t>
            </a:r>
            <a:r>
              <a:rPr lang="en-US" sz="2400" b="1" i="1" dirty="0" smtClean="0">
                <a:latin typeface="+mj-lt"/>
                <a:ea typeface="ＭＳ Ｐゴシック" charset="0"/>
                <a:cs typeface="Cambria" charset="0"/>
              </a:rPr>
              <a:t>mirrors</a:t>
            </a:r>
            <a:r>
              <a:rPr lang="en-US" sz="2400" dirty="0" smtClean="0">
                <a:latin typeface="+mj-lt"/>
                <a:ea typeface="ＭＳ Ｐゴシック" charset="0"/>
                <a:cs typeface="Cambria" charset="0"/>
              </a:rPr>
              <a:t> &amp; responds directly</a:t>
            </a:r>
            <a:endParaRPr lang="en-US" sz="2400" b="1" dirty="0" smtClean="0">
              <a:latin typeface="+mj-lt"/>
              <a:ea typeface="ＭＳ Ｐゴシック" charset="0"/>
              <a:cs typeface="Cambria" charset="0"/>
            </a:endParaRPr>
          </a:p>
          <a:p>
            <a:pPr>
              <a:defRPr/>
            </a:pPr>
            <a:r>
              <a:rPr lang="en-US" sz="2400" dirty="0" smtClean="0">
                <a:latin typeface="+mj-lt"/>
                <a:ea typeface="ヒラギノ角ゴ ProN W3" charset="0"/>
                <a:cs typeface="Cambria" charset="0"/>
              </a:rPr>
              <a:t>Swap Roles.  Lather, Rinse, Repeat!</a:t>
            </a:r>
          </a:p>
          <a:p>
            <a:pPr>
              <a:defRPr/>
            </a:pPr>
            <a:r>
              <a:rPr lang="en-US" sz="2400" dirty="0" smtClean="0">
                <a:latin typeface="+mj-lt"/>
                <a:ea typeface="ヒラギノ角ゴ ProN W3" charset="0"/>
                <a:cs typeface="Cambria" charset="0"/>
              </a:rPr>
              <a:t>Odd row shifts left one seat &amp; wrap  </a:t>
            </a:r>
          </a:p>
        </p:txBody>
      </p:sp>
    </p:spTree>
    <p:extLst>
      <p:ext uri="{BB962C8B-B14F-4D97-AF65-F5344CB8AC3E}">
        <p14:creationId xmlns:p14="http://schemas.microsoft.com/office/powerpoint/2010/main" val="147597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 to talk about?</a:t>
            </a:r>
          </a:p>
        </p:txBody>
      </p:sp>
      <p:sp>
        <p:nvSpPr>
          <p:cNvPr id="4" name="Content Placeholder 2"/>
          <p:cNvSpPr>
            <a:spLocks noGrp="1"/>
          </p:cNvSpPr>
          <p:nvPr>
            <p:ph type="body" orient="vert" idx="1"/>
          </p:nvPr>
        </p:nvSpPr>
        <p:spPr>
          <a:xfrm rot="16200000">
            <a:off x="2705101" y="419100"/>
            <a:ext cx="5181601" cy="72389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defRPr/>
            </a:pPr>
            <a:r>
              <a:rPr lang="en-US" sz="2000" dirty="0" smtClean="0">
                <a:latin typeface="Cambria" charset="0"/>
                <a:ea typeface="ヒラギノ角ゴ ProN W3" charset="0"/>
                <a:cs typeface="Cambria" charset="0"/>
              </a:rPr>
              <a:t>Where are you from?   </a:t>
            </a:r>
          </a:p>
          <a:p>
            <a:pPr eaLnBrk="1" hangingPunct="1">
              <a:defRPr/>
            </a:pPr>
            <a:r>
              <a:rPr lang="en-US" sz="2000" dirty="0" smtClean="0">
                <a:latin typeface="Cambria" charset="0"/>
                <a:ea typeface="ヒラギノ角ゴ ProN W3" charset="0"/>
                <a:cs typeface="Cambria" charset="0"/>
              </a:rPr>
              <a:t>Where are you in graduate school? undergraduate studies?  </a:t>
            </a:r>
          </a:p>
          <a:p>
            <a:pPr eaLnBrk="1" hangingPunct="1">
              <a:defRPr/>
            </a:pPr>
            <a:r>
              <a:rPr lang="en-US" sz="2000" dirty="0" smtClean="0">
                <a:latin typeface="Cambria" charset="0"/>
                <a:ea typeface="ヒラギノ角ゴ ProN W3" charset="0"/>
                <a:cs typeface="Cambria" charset="0"/>
              </a:rPr>
              <a:t>Why are you studying CS?</a:t>
            </a:r>
          </a:p>
          <a:p>
            <a:pPr eaLnBrk="1" hangingPunct="1">
              <a:defRPr/>
            </a:pPr>
            <a:r>
              <a:rPr lang="en-US" sz="2000" dirty="0" smtClean="0">
                <a:latin typeface="Cambria" charset="0"/>
                <a:ea typeface="ヒラギノ角ゴ ProN W3" charset="0"/>
                <a:cs typeface="Cambria" charset="0"/>
              </a:rPr>
              <a:t>What is your research area?  What attracts you to this subject area?</a:t>
            </a:r>
          </a:p>
          <a:p>
            <a:pPr eaLnBrk="1" hangingPunct="1">
              <a:defRPr/>
            </a:pPr>
            <a:r>
              <a:rPr lang="en-US" sz="2000" dirty="0" smtClean="0">
                <a:latin typeface="Cambria" charset="0"/>
                <a:ea typeface="ヒラギノ角ゴ ProN W3" charset="0"/>
                <a:cs typeface="Cambria" charset="0"/>
              </a:rPr>
              <a:t>What research problem(s) are you working on right now? </a:t>
            </a:r>
          </a:p>
          <a:p>
            <a:pPr eaLnBrk="1" hangingPunct="1">
              <a:defRPr/>
            </a:pPr>
            <a:r>
              <a:rPr lang="en-US" sz="2000" dirty="0" smtClean="0">
                <a:latin typeface="Cambria" charset="0"/>
                <a:ea typeface="ヒラギノ角ゴ ProN W3" charset="0"/>
                <a:cs typeface="Cambria" charset="0"/>
              </a:rPr>
              <a:t>How do you enjoy working (alone, one partner, small or big group)?</a:t>
            </a:r>
          </a:p>
          <a:p>
            <a:pPr eaLnBrk="1" hangingPunct="1">
              <a:defRPr/>
            </a:pPr>
            <a:r>
              <a:rPr lang="en-US" sz="2000" dirty="0" smtClean="0">
                <a:latin typeface="Cambria" charset="0"/>
                <a:ea typeface="ヒラギノ角ゴ ProN W3" charset="0"/>
                <a:cs typeface="Cambria" charset="0"/>
              </a:rPr>
              <a:t>What is your greatest (professional or personal) challenge right now? </a:t>
            </a:r>
          </a:p>
          <a:p>
            <a:pPr eaLnBrk="1" hangingPunct="1">
              <a:defRPr/>
            </a:pPr>
            <a:r>
              <a:rPr lang="en-US" sz="2000" dirty="0" smtClean="0">
                <a:latin typeface="Cambria" charset="0"/>
                <a:ea typeface="ヒラギノ角ゴ ProN W3" charset="0"/>
                <a:cs typeface="Cambria" charset="0"/>
              </a:rPr>
              <a:t>What is your biggest concern about graduate school?</a:t>
            </a:r>
          </a:p>
          <a:p>
            <a:pPr eaLnBrk="1" hangingPunct="1">
              <a:defRPr/>
            </a:pPr>
            <a:r>
              <a:rPr lang="en-US" sz="2000" dirty="0" smtClean="0">
                <a:latin typeface="Cambria" charset="0"/>
                <a:ea typeface="ヒラギノ角ゴ ProN W3" charset="0"/>
                <a:cs typeface="Cambria" charset="0"/>
              </a:rPr>
              <a:t>What kind of career path do you want to pursue?</a:t>
            </a:r>
          </a:p>
          <a:p>
            <a:pPr eaLnBrk="1" hangingPunct="1">
              <a:defRPr/>
            </a:pPr>
            <a:r>
              <a:rPr lang="en-US" sz="2000" dirty="0" smtClean="0">
                <a:latin typeface="Cambria" charset="0"/>
                <a:ea typeface="ヒラギノ角ゴ ProN W3" charset="0"/>
                <a:cs typeface="Cambria" charset="0"/>
              </a:rPr>
              <a:t>What do you hope to get out of this weekend?</a:t>
            </a:r>
          </a:p>
          <a:p>
            <a:pPr eaLnBrk="1" hangingPunct="1">
              <a:defRPr/>
            </a:pPr>
            <a:r>
              <a:rPr lang="en-US" sz="2000" dirty="0" smtClean="0">
                <a:latin typeface="Cambria" charset="0"/>
                <a:ea typeface="ヒラギノ角ゴ ProN W3" charset="0"/>
                <a:cs typeface="Cambria" charset="0"/>
              </a:rPr>
              <a:t>What do you enjoy doing when you</a:t>
            </a:r>
            <a:r>
              <a:rPr lang="ja-JP" altLang="en-US" sz="2000" dirty="0" smtClean="0">
                <a:latin typeface="Cambria" charset="0"/>
                <a:ea typeface="ヒラギノ角ゴ ProN W3" charset="0"/>
                <a:cs typeface="Cambria" charset="0"/>
              </a:rPr>
              <a:t>’</a:t>
            </a:r>
            <a:r>
              <a:rPr lang="en-US" sz="2000" dirty="0" smtClean="0">
                <a:latin typeface="Cambria" charset="0"/>
                <a:ea typeface="ヒラギノ角ゴ ProN W3" charset="0"/>
                <a:cs typeface="Cambria" charset="0"/>
              </a:rPr>
              <a:t>re </a:t>
            </a:r>
            <a:r>
              <a:rPr lang="en-US" sz="2000" b="1" i="1" dirty="0" smtClean="0">
                <a:latin typeface="Cambria" charset="0"/>
                <a:ea typeface="ヒラギノ角ゴ ProN W3" charset="0"/>
                <a:cs typeface="Cambria" charset="0"/>
              </a:rPr>
              <a:t>not </a:t>
            </a:r>
            <a:r>
              <a:rPr lang="en-US" sz="2000" dirty="0" smtClean="0">
                <a:latin typeface="Cambria" charset="0"/>
                <a:ea typeface="ヒラギノ角ゴ ProN W3" charset="0"/>
                <a:cs typeface="Cambria" charset="0"/>
              </a:rPr>
              <a:t>doing CS? What are you </a:t>
            </a:r>
            <a:r>
              <a:rPr lang="en-US" sz="2000" b="1" i="1" dirty="0" smtClean="0">
                <a:latin typeface="Cambria" charset="0"/>
                <a:ea typeface="ヒラギノ角ゴ ProN W3" charset="0"/>
                <a:cs typeface="Cambria" charset="0"/>
              </a:rPr>
              <a:t>passionate </a:t>
            </a:r>
            <a:r>
              <a:rPr lang="en-US" sz="2000" dirty="0" smtClean="0">
                <a:latin typeface="Cambria" charset="0"/>
                <a:ea typeface="ヒラギノ角ゴ ProN W3" charset="0"/>
                <a:cs typeface="Cambria" charset="0"/>
              </a:rPr>
              <a:t>about?</a:t>
            </a:r>
          </a:p>
          <a:p>
            <a:pPr eaLnBrk="1" hangingPunct="1">
              <a:defRPr/>
            </a:pPr>
            <a:endParaRPr lang="en-US" sz="2000" dirty="0" smtClean="0">
              <a:latin typeface="Cambria" charset="0"/>
              <a:ea typeface="ヒラギノ角ゴ ProN W3" charset="0"/>
              <a:cs typeface="Cambria" charset="0"/>
            </a:endParaRPr>
          </a:p>
        </p:txBody>
      </p:sp>
    </p:spTree>
    <p:extLst>
      <p:ext uri="{BB962C8B-B14F-4D97-AF65-F5344CB8AC3E}">
        <p14:creationId xmlns:p14="http://schemas.microsoft.com/office/powerpoint/2010/main" val="188342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Homework</a:t>
            </a:r>
          </a:p>
        </p:txBody>
      </p:sp>
      <p:sp>
        <p:nvSpPr>
          <p:cNvPr id="4" name="Content Placeholder 2"/>
          <p:cNvSpPr>
            <a:spLocks noGrp="1"/>
          </p:cNvSpPr>
          <p:nvPr>
            <p:ph type="body" orient="vert" idx="1"/>
          </p:nvPr>
        </p:nvSpPr>
        <p:spPr>
          <a:xfrm rot="16200000">
            <a:off x="3314700" y="-38099"/>
            <a:ext cx="4876800" cy="8001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defRPr/>
            </a:pPr>
            <a:r>
              <a:rPr lang="en-US" sz="2800" dirty="0" smtClean="0">
                <a:latin typeface="+mj-lt"/>
                <a:ea typeface="ヒラギノ角ゴ ProN W3" charset="0"/>
                <a:cs typeface="Cambria" charset="0"/>
              </a:rPr>
              <a:t>Practice this weekend &amp; beyond</a:t>
            </a:r>
          </a:p>
          <a:p>
            <a:pPr eaLnBrk="1" hangingPunct="1">
              <a:defRPr/>
            </a:pPr>
            <a:r>
              <a:rPr lang="en-US" sz="2800" dirty="0" smtClean="0">
                <a:latin typeface="+mj-lt"/>
                <a:ea typeface="ヒラギノ角ゴ ProN W3" charset="0"/>
                <a:cs typeface="Cambria" charset="0"/>
              </a:rPr>
              <a:t>Meet at least 10 people</a:t>
            </a:r>
          </a:p>
          <a:p>
            <a:pPr eaLnBrk="1" hangingPunct="1">
              <a:defRPr/>
            </a:pPr>
            <a:r>
              <a:rPr lang="en-US" sz="2800" dirty="0" smtClean="0">
                <a:latin typeface="+mj-lt"/>
                <a:ea typeface="ヒラギノ角ゴ ProN W3" charset="0"/>
                <a:cs typeface="Cambria" charset="0"/>
              </a:rPr>
              <a:t>Introduce yourself with </a:t>
            </a:r>
          </a:p>
          <a:p>
            <a:pPr lvl="1">
              <a:defRPr/>
            </a:pPr>
            <a:r>
              <a:rPr lang="en-US" sz="2400" dirty="0" smtClean="0">
                <a:latin typeface="+mj-lt"/>
                <a:ea typeface="ヒラギノ角ゴ ProN W3" charset="0"/>
                <a:cs typeface="Cambria" charset="0"/>
              </a:rPr>
              <a:t>handshake (caveat), smile, and your name</a:t>
            </a:r>
          </a:p>
          <a:p>
            <a:pPr eaLnBrk="1" hangingPunct="1">
              <a:defRPr/>
            </a:pPr>
            <a:r>
              <a:rPr lang="en-US" sz="2800" dirty="0" smtClean="0">
                <a:latin typeface="+mj-lt"/>
                <a:ea typeface="ヒラギノ角ゴ ProN W3" charset="0"/>
                <a:cs typeface="Cambria" charset="0"/>
              </a:rPr>
              <a:t>Write down their names</a:t>
            </a:r>
          </a:p>
          <a:p>
            <a:pPr eaLnBrk="1" hangingPunct="1">
              <a:defRPr/>
            </a:pPr>
            <a:r>
              <a:rPr lang="en-US" sz="2800" dirty="0" smtClean="0">
                <a:latin typeface="+mj-lt"/>
                <a:ea typeface="ヒラギノ角ゴ ProN W3" charset="0"/>
                <a:cs typeface="Cambria" charset="0"/>
              </a:rPr>
              <a:t>Network Forward – network your network</a:t>
            </a:r>
          </a:p>
          <a:p>
            <a:pPr eaLnBrk="1" hangingPunct="1">
              <a:defRPr/>
            </a:pPr>
            <a:r>
              <a:rPr lang="en-US" sz="2800" dirty="0" smtClean="0">
                <a:latin typeface="+mj-lt"/>
                <a:ea typeface="ヒラギノ角ゴ ProN W3" charset="0"/>
                <a:cs typeface="Cambria" charset="0"/>
              </a:rPr>
              <a:t>Follow-up with email, Linked-In, or Facebook </a:t>
            </a:r>
          </a:p>
          <a:p>
            <a:pPr eaLnBrk="1" hangingPunct="1">
              <a:defRPr/>
            </a:pPr>
            <a:endParaRPr lang="en-US" sz="2800" dirty="0" smtClean="0">
              <a:latin typeface="+mj-lt"/>
              <a:ea typeface="ヒラギノ角ゴ ProN W3" charset="0"/>
              <a:cs typeface="Cambria" charset="0"/>
            </a:endParaRPr>
          </a:p>
          <a:p>
            <a:pPr eaLnBrk="1" hangingPunct="1">
              <a:defRPr/>
            </a:pPr>
            <a:r>
              <a:rPr lang="en-US" sz="2800" dirty="0" smtClean="0">
                <a:latin typeface="+mj-lt"/>
                <a:ea typeface="ヒラギノ角ゴ ProN W3" charset="0"/>
                <a:cs typeface="Cambria" charset="0"/>
              </a:rPr>
              <a:t>Read the slides from previous grad cohorts</a:t>
            </a:r>
          </a:p>
          <a:p>
            <a:pPr eaLnBrk="1" hangingPunct="1">
              <a:defRPr/>
            </a:pPr>
            <a:endParaRPr lang="en-US" dirty="0" smtClean="0">
              <a:latin typeface="Cambria" charset="0"/>
              <a:ea typeface="ヒラギノ角ゴ ProN W3" charset="0"/>
              <a:cs typeface="Cambria" charset="0"/>
            </a:endParaRPr>
          </a:p>
          <a:p>
            <a:pPr lvl="1" eaLnBrk="1" hangingPunct="1">
              <a:buFont typeface="Arial" charset="0"/>
              <a:buNone/>
              <a:defRPr/>
            </a:pPr>
            <a:endParaRPr lang="en-US" b="1" dirty="0" smtClean="0">
              <a:solidFill>
                <a:srgbClr val="3366FF"/>
              </a:solidFill>
              <a:latin typeface="Cambria" charset="0"/>
              <a:ea typeface="ＭＳ Ｐゴシック" charset="0"/>
              <a:cs typeface="Cambria" charset="0"/>
            </a:endParaRPr>
          </a:p>
        </p:txBody>
      </p:sp>
    </p:spTree>
    <p:extLst>
      <p:ext uri="{BB962C8B-B14F-4D97-AF65-F5344CB8AC3E}">
        <p14:creationId xmlns:p14="http://schemas.microsoft.com/office/powerpoint/2010/main" val="33152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dirty="0" smtClean="0"/>
              <a:t>Thank you!</a:t>
            </a:r>
          </a:p>
        </p:txBody>
      </p:sp>
      <p:sp>
        <p:nvSpPr>
          <p:cNvPr id="5" name="Subtitle 4"/>
          <p:cNvSpPr>
            <a:spLocks noGrp="1"/>
          </p:cNvSpPr>
          <p:nvPr>
            <p:ph type="subTitle" idx="1"/>
          </p:nvPr>
        </p:nvSpPr>
        <p:spPr/>
        <p:txBody>
          <a:bodyPr/>
          <a:lstStyle/>
          <a:p>
            <a:pPr eaLnBrk="1" hangingPunct="1">
              <a:defRPr/>
            </a:pPr>
            <a:endParaRPr lang="en-US" smtClean="0"/>
          </a:p>
        </p:txBody>
      </p:sp>
    </p:spTree>
    <p:extLst>
      <p:ext uri="{BB962C8B-B14F-4D97-AF65-F5344CB8AC3E}">
        <p14:creationId xmlns:p14="http://schemas.microsoft.com/office/powerpoint/2010/main" val="211137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Resources</a:t>
            </a:r>
          </a:p>
        </p:txBody>
      </p:sp>
      <p:sp>
        <p:nvSpPr>
          <p:cNvPr id="7" name="Rectangle 3"/>
          <p:cNvSpPr>
            <a:spLocks noGrp="1" noChangeArrowheads="1"/>
          </p:cNvSpPr>
          <p:nvPr>
            <p:ph idx="1"/>
          </p:nvPr>
        </p:nvSpPr>
        <p:spPr/>
        <p:txBody>
          <a:bodyPr>
            <a:normAutofit/>
          </a:bodyPr>
          <a:lstStyle/>
          <a:p>
            <a:pPr eaLnBrk="1" hangingPunct="1">
              <a:lnSpc>
                <a:spcPct val="80000"/>
              </a:lnSpc>
              <a:defRPr/>
            </a:pPr>
            <a:r>
              <a:rPr lang="en-US" sz="2000" dirty="0" smtClean="0">
                <a:hlinkClick r:id="rId2"/>
              </a:rPr>
              <a:t>www.cra-w.org</a:t>
            </a:r>
            <a:endParaRPr lang="en-US" sz="2000" dirty="0" smtClean="0"/>
          </a:p>
          <a:p>
            <a:pPr eaLnBrk="1" hangingPunct="1">
              <a:lnSpc>
                <a:spcPct val="80000"/>
              </a:lnSpc>
              <a:defRPr/>
            </a:pPr>
            <a:r>
              <a:rPr lang="en-US" sz="2000" dirty="0" smtClean="0"/>
              <a:t>CRA-W Career Mentoring Workshops, Workshop reports and transcripts, </a:t>
            </a:r>
          </a:p>
          <a:p>
            <a:pPr eaLnBrk="1" hangingPunct="1">
              <a:lnSpc>
                <a:spcPct val="80000"/>
              </a:lnSpc>
              <a:defRPr/>
            </a:pPr>
            <a:r>
              <a:rPr lang="en-US" sz="2000" dirty="0" smtClean="0"/>
              <a:t>From a summer internship to a permanent position </a:t>
            </a:r>
            <a:r>
              <a:rPr lang="en-US" sz="2000" i="1" u="sng" dirty="0" smtClean="0"/>
              <a:t>by Keith </a:t>
            </a:r>
            <a:r>
              <a:rPr lang="en-US" sz="2000" i="1" u="sng" dirty="0" err="1" smtClean="0"/>
              <a:t>Farkus</a:t>
            </a:r>
            <a:r>
              <a:rPr lang="en-US" sz="2000" i="1" u="sng" dirty="0" smtClean="0"/>
              <a:t>, DEC WRL</a:t>
            </a:r>
          </a:p>
          <a:p>
            <a:pPr eaLnBrk="1" hangingPunct="1">
              <a:lnSpc>
                <a:spcPct val="80000"/>
              </a:lnSpc>
              <a:defRPr/>
            </a:pPr>
            <a:r>
              <a:rPr lang="en-US" sz="2000" dirty="0" smtClean="0"/>
              <a:t>Finding real world problems </a:t>
            </a:r>
            <a:r>
              <a:rPr lang="en-US" sz="2000" i="1" u="sng" dirty="0" smtClean="0"/>
              <a:t>by Dirk </a:t>
            </a:r>
            <a:r>
              <a:rPr lang="en-US" sz="2000" i="1" u="sng" dirty="0" err="1" smtClean="0"/>
              <a:t>Grunwald</a:t>
            </a:r>
            <a:r>
              <a:rPr lang="en-US" sz="2000" i="1" u="sng" dirty="0" smtClean="0"/>
              <a:t>, U Colorado</a:t>
            </a:r>
            <a:endParaRPr lang="en-US" sz="2000" dirty="0" smtClean="0"/>
          </a:p>
          <a:p>
            <a:pPr eaLnBrk="1" hangingPunct="1">
              <a:lnSpc>
                <a:spcPct val="80000"/>
              </a:lnSpc>
              <a:defRPr/>
            </a:pPr>
            <a:r>
              <a:rPr lang="en-US" sz="2000" dirty="0" smtClean="0"/>
              <a:t>Networking for your students </a:t>
            </a:r>
            <a:r>
              <a:rPr lang="en-US" sz="2000" i="1" u="sng" dirty="0" smtClean="0"/>
              <a:t>by Ken Kennedy, Rice</a:t>
            </a:r>
            <a:endParaRPr lang="en-US" sz="2000" dirty="0" smtClean="0"/>
          </a:p>
          <a:p>
            <a:pPr eaLnBrk="1" hangingPunct="1">
              <a:lnSpc>
                <a:spcPct val="80000"/>
              </a:lnSpc>
              <a:defRPr/>
            </a:pPr>
            <a:r>
              <a:rPr lang="en-US" sz="2000" dirty="0" smtClean="0"/>
              <a:t>Go outside your department </a:t>
            </a:r>
            <a:r>
              <a:rPr lang="en-US" sz="2000" i="1" u="sng" dirty="0" smtClean="0"/>
              <a:t>by Jan </a:t>
            </a:r>
            <a:r>
              <a:rPr lang="en-US" sz="2000" i="1" u="sng" dirty="0" err="1" smtClean="0"/>
              <a:t>Cuny</a:t>
            </a:r>
            <a:r>
              <a:rPr lang="en-US" sz="2000" i="1" u="sng" dirty="0" smtClean="0"/>
              <a:t>, U Oregon</a:t>
            </a:r>
          </a:p>
          <a:p>
            <a:pPr eaLnBrk="1" hangingPunct="1">
              <a:lnSpc>
                <a:spcPct val="80000"/>
              </a:lnSpc>
              <a:defRPr/>
            </a:pPr>
            <a:r>
              <a:rPr lang="en-US" sz="2000" dirty="0" smtClean="0"/>
              <a:t>Developing business contacts </a:t>
            </a:r>
            <a:r>
              <a:rPr lang="en-US" sz="2000" i="1" u="sng" dirty="0" smtClean="0"/>
              <a:t>by Maria </a:t>
            </a:r>
            <a:r>
              <a:rPr lang="en-US" sz="2000" i="1" u="sng" dirty="0" err="1" smtClean="0"/>
              <a:t>Klawe</a:t>
            </a:r>
            <a:r>
              <a:rPr lang="en-US" sz="2000" i="1" u="sng" dirty="0" smtClean="0"/>
              <a:t>, UBC</a:t>
            </a:r>
            <a:endParaRPr lang="en-US" sz="2000" dirty="0" smtClean="0"/>
          </a:p>
          <a:p>
            <a:pPr eaLnBrk="1" hangingPunct="1">
              <a:lnSpc>
                <a:spcPct val="80000"/>
              </a:lnSpc>
              <a:defRPr/>
            </a:pPr>
            <a:r>
              <a:rPr lang="en-US" sz="2000" dirty="0" smtClean="0"/>
              <a:t>Networking at NSF </a:t>
            </a:r>
            <a:r>
              <a:rPr lang="en-US" sz="2000" i="1" u="sng" dirty="0" smtClean="0"/>
              <a:t>by Caroline Wardle, NSF</a:t>
            </a:r>
            <a:endParaRPr lang="en-US" sz="2000" dirty="0" smtClean="0"/>
          </a:p>
          <a:p>
            <a:pPr eaLnBrk="1" hangingPunct="1">
              <a:lnSpc>
                <a:spcPct val="80000"/>
              </a:lnSpc>
              <a:defRPr/>
            </a:pPr>
            <a:r>
              <a:rPr lang="en-US" sz="2000" dirty="0" smtClean="0"/>
              <a:t>Populating a start-up </a:t>
            </a:r>
            <a:r>
              <a:rPr lang="en-US" sz="2000" i="1" u="sng" dirty="0" smtClean="0"/>
              <a:t>by Dave </a:t>
            </a:r>
            <a:r>
              <a:rPr lang="en-US" sz="2000" i="1" u="sng" dirty="0" err="1" smtClean="0"/>
              <a:t>Ditzel</a:t>
            </a:r>
            <a:r>
              <a:rPr lang="en-US" sz="2000" i="1" u="sng" dirty="0" smtClean="0"/>
              <a:t>, </a:t>
            </a:r>
            <a:r>
              <a:rPr lang="en-US" sz="2000" i="1" u="sng" dirty="0" err="1" smtClean="0"/>
              <a:t>Transmeta</a:t>
            </a:r>
            <a:endParaRPr lang="en-US" sz="2000" dirty="0" smtClean="0"/>
          </a:p>
          <a:p>
            <a:pPr eaLnBrk="1" hangingPunct="1">
              <a:lnSpc>
                <a:spcPct val="80000"/>
              </a:lnSpc>
              <a:defRPr/>
            </a:pPr>
            <a:r>
              <a:rPr lang="en-US" sz="2000" dirty="0" smtClean="0"/>
              <a:t>The ONR program director </a:t>
            </a:r>
            <a:r>
              <a:rPr lang="en-US" sz="2000" i="1" u="sng" dirty="0" smtClean="0"/>
              <a:t>by Susan Eggers, UW</a:t>
            </a:r>
            <a:endParaRPr lang="en-US" sz="2000" dirty="0" smtClean="0"/>
          </a:p>
          <a:p>
            <a:pPr eaLnBrk="1" hangingPunct="1">
              <a:lnSpc>
                <a:spcPct val="90000"/>
              </a:lnSpc>
              <a:defRPr/>
            </a:pPr>
            <a:endParaRPr lang="en-US" sz="2000" dirty="0" smtClean="0"/>
          </a:p>
        </p:txBody>
      </p:sp>
    </p:spTree>
    <p:extLst>
      <p:ext uri="{BB962C8B-B14F-4D97-AF65-F5344CB8AC3E}">
        <p14:creationId xmlns:p14="http://schemas.microsoft.com/office/powerpoint/2010/main" val="125975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4" name="Content Placeholder 3"/>
          <p:cNvSpPr>
            <a:spLocks noGrp="1"/>
          </p:cNvSpPr>
          <p:nvPr>
            <p:ph idx="1"/>
          </p:nvPr>
        </p:nvSpPr>
        <p:spPr/>
        <p:txBody>
          <a:bodyPr/>
          <a:lstStyle/>
          <a:p>
            <a:r>
              <a:rPr lang="en-US" dirty="0" smtClean="0"/>
              <a:t>About me</a:t>
            </a:r>
          </a:p>
          <a:p>
            <a:r>
              <a:rPr lang="en-US" dirty="0" smtClean="0"/>
              <a:t>Building and sustaining professional relationships</a:t>
            </a:r>
          </a:p>
          <a:p>
            <a:r>
              <a:rPr lang="en-US" dirty="0" smtClean="0"/>
              <a:t>Questions</a:t>
            </a:r>
          </a:p>
          <a:p>
            <a:r>
              <a:rPr lang="en-US" smtClean="0"/>
              <a:t>Practicum</a:t>
            </a:r>
            <a:endParaRPr lang="en-US"/>
          </a:p>
        </p:txBody>
      </p:sp>
    </p:spTree>
    <p:extLst>
      <p:ext uri="{BB962C8B-B14F-4D97-AF65-F5344CB8AC3E}">
        <p14:creationId xmlns:p14="http://schemas.microsoft.com/office/powerpoint/2010/main" val="3365903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defRPr/>
            </a:pPr>
            <a:r>
              <a:rPr lang="en-US" dirty="0" smtClean="0"/>
              <a:t>Conference networking</a:t>
            </a:r>
          </a:p>
        </p:txBody>
      </p:sp>
      <p:sp>
        <p:nvSpPr>
          <p:cNvPr id="23555" name="Rectangle 3"/>
          <p:cNvSpPr>
            <a:spLocks noGrp="1" noChangeArrowheads="1"/>
          </p:cNvSpPr>
          <p:nvPr>
            <p:ph idx="1"/>
          </p:nvPr>
        </p:nvSpPr>
        <p:spPr>
          <a:xfrm>
            <a:off x="1524000" y="1524000"/>
            <a:ext cx="7772400" cy="4724400"/>
          </a:xfrm>
        </p:spPr>
        <p:txBody>
          <a:bodyPr>
            <a:normAutofit/>
          </a:bodyPr>
          <a:lstStyle/>
          <a:p>
            <a:pPr eaLnBrk="1" hangingPunct="1">
              <a:buFont typeface="Wingdings" charset="0"/>
              <a:buNone/>
              <a:defRPr/>
            </a:pPr>
            <a:r>
              <a:rPr lang="en-US" sz="3600" dirty="0" smtClean="0"/>
              <a:t>Prepare (write it down, practice)</a:t>
            </a:r>
          </a:p>
          <a:p>
            <a:pPr eaLnBrk="1" hangingPunct="1">
              <a:buFont typeface="Wingdings" charset="0"/>
              <a:buNone/>
              <a:defRPr/>
            </a:pPr>
            <a:endParaRPr lang="en-US" sz="1050" dirty="0" smtClean="0"/>
          </a:p>
          <a:p>
            <a:pPr lvl="1" eaLnBrk="1" hangingPunct="1">
              <a:buFont typeface="Wingdings" charset="0"/>
              <a:buChar char="ü"/>
              <a:defRPr/>
            </a:pPr>
            <a:r>
              <a:rPr lang="en-US" sz="2800" dirty="0" smtClean="0"/>
              <a:t> </a:t>
            </a:r>
            <a:r>
              <a:rPr lang="ja-JP" altLang="en-US" sz="2800" dirty="0" smtClean="0"/>
              <a:t>“</a:t>
            </a:r>
            <a:r>
              <a:rPr lang="en-US" sz="2800" dirty="0" smtClean="0"/>
              <a:t>Elevator talk</a:t>
            </a:r>
            <a:r>
              <a:rPr lang="ja-JP" altLang="en-US" sz="2800" dirty="0" smtClean="0"/>
              <a:t>”</a:t>
            </a:r>
            <a:r>
              <a:rPr lang="en-US" sz="2800" dirty="0" smtClean="0"/>
              <a:t>  (1 &amp; 3 minute versions)</a:t>
            </a:r>
          </a:p>
          <a:p>
            <a:pPr lvl="3" eaLnBrk="1" hangingPunct="1">
              <a:buFont typeface="Wingdings" charset="0"/>
              <a:buChar char="§"/>
              <a:defRPr/>
            </a:pPr>
            <a:r>
              <a:rPr lang="en-US" sz="3200" dirty="0" smtClean="0"/>
              <a:t>Why is it an interesting problem?</a:t>
            </a:r>
          </a:p>
          <a:p>
            <a:pPr lvl="3" eaLnBrk="1" hangingPunct="1">
              <a:buFont typeface="Wingdings" charset="0"/>
              <a:buChar char="§"/>
              <a:defRPr/>
            </a:pPr>
            <a:r>
              <a:rPr lang="en-US" sz="3200" dirty="0" smtClean="0"/>
              <a:t>Why is it important?</a:t>
            </a:r>
          </a:p>
          <a:p>
            <a:pPr lvl="3" eaLnBrk="1" hangingPunct="1">
              <a:buFont typeface="Wingdings" charset="0"/>
              <a:buChar char="§"/>
              <a:defRPr/>
            </a:pPr>
            <a:r>
              <a:rPr lang="en-US" sz="3200" dirty="0" smtClean="0"/>
              <a:t>Why is your solution unique?</a:t>
            </a:r>
            <a:endParaRPr lang="en-US" sz="1050" dirty="0" smtClean="0"/>
          </a:p>
          <a:p>
            <a:pPr lvl="1" eaLnBrk="1" hangingPunct="1">
              <a:buFont typeface="Wingdings" charset="0"/>
              <a:buChar char="ü"/>
              <a:defRPr/>
            </a:pPr>
            <a:r>
              <a:rPr lang="en-US" sz="2800" dirty="0" smtClean="0"/>
              <a:t>Prepare  </a:t>
            </a:r>
          </a:p>
          <a:p>
            <a:pPr marL="914400" lvl="2" indent="0" eaLnBrk="1" hangingPunct="1">
              <a:buFont typeface="Wingdings" charset="0"/>
              <a:buNone/>
              <a:defRPr/>
            </a:pPr>
            <a:r>
              <a:rPr lang="en-US" sz="2400" dirty="0" smtClean="0"/>
              <a:t>Who will be there? Who do you want to meet? What do you want to ask them? Read the papers.</a:t>
            </a:r>
          </a:p>
        </p:txBody>
      </p:sp>
      <p:sp>
        <p:nvSpPr>
          <p:cNvPr id="23556" name="Rectangle 4"/>
          <p:cNvSpPr>
            <a:spLocks noChangeArrowheads="1"/>
          </p:cNvSpPr>
          <p:nvPr/>
        </p:nvSpPr>
        <p:spPr bwMode="auto">
          <a:xfrm>
            <a:off x="4160838" y="42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Tree>
    <p:extLst>
      <p:ext uri="{BB962C8B-B14F-4D97-AF65-F5344CB8AC3E}">
        <p14:creationId xmlns:p14="http://schemas.microsoft.com/office/powerpoint/2010/main" val="36984623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eaLnBrk="1" hangingPunct="1">
              <a:defRPr/>
            </a:pPr>
            <a:r>
              <a:rPr lang="en-US" dirty="0" smtClean="0"/>
              <a:t>Conference networking</a:t>
            </a:r>
          </a:p>
        </p:txBody>
      </p:sp>
      <p:sp>
        <p:nvSpPr>
          <p:cNvPr id="36868" name="Rectangle 4"/>
          <p:cNvSpPr>
            <a:spLocks noGrp="1" noChangeArrowheads="1"/>
          </p:cNvSpPr>
          <p:nvPr>
            <p:ph idx="1"/>
          </p:nvPr>
        </p:nvSpPr>
        <p:spPr bwMode="black">
          <a:xfrm>
            <a:off x="1600200" y="1752600"/>
            <a:ext cx="7772400" cy="4114800"/>
          </a:xfrm>
        </p:spPr>
        <p:txBody>
          <a:bodyPr/>
          <a:lstStyle/>
          <a:p>
            <a:pPr eaLnBrk="1" hangingPunct="1">
              <a:buFont typeface="Wingdings" charset="0"/>
              <a:buChar char="ü"/>
              <a:defRPr/>
            </a:pPr>
            <a:r>
              <a:rPr lang="en-US" sz="3200" dirty="0" smtClean="0">
                <a:latin typeface="Arial" charset="0"/>
              </a:rPr>
              <a:t>Speak</a:t>
            </a:r>
          </a:p>
          <a:p>
            <a:pPr eaLnBrk="1" hangingPunct="1">
              <a:buFont typeface="Wingdings" charset="0"/>
              <a:buChar char="ü"/>
              <a:defRPr/>
            </a:pPr>
            <a:r>
              <a:rPr lang="en-US" sz="3200" dirty="0" smtClean="0">
                <a:latin typeface="Arial" charset="0"/>
              </a:rPr>
              <a:t>Follow up</a:t>
            </a:r>
          </a:p>
          <a:p>
            <a:pPr lvl="2" eaLnBrk="1" hangingPunct="1">
              <a:lnSpc>
                <a:spcPct val="80000"/>
              </a:lnSpc>
              <a:defRPr/>
            </a:pPr>
            <a:r>
              <a:rPr lang="en-US" sz="2800" dirty="0" smtClean="0">
                <a:latin typeface="Arial" charset="0"/>
              </a:rPr>
              <a:t>Write down who you met</a:t>
            </a:r>
          </a:p>
          <a:p>
            <a:pPr lvl="2" eaLnBrk="1" hangingPunct="1">
              <a:lnSpc>
                <a:spcPct val="80000"/>
              </a:lnSpc>
              <a:defRPr/>
            </a:pPr>
            <a:r>
              <a:rPr lang="en-US" sz="2800" dirty="0" smtClean="0">
                <a:latin typeface="Arial" charset="0"/>
              </a:rPr>
              <a:t>Write down the next steps </a:t>
            </a:r>
          </a:p>
          <a:p>
            <a:pPr lvl="3" eaLnBrk="1" hangingPunct="1">
              <a:lnSpc>
                <a:spcPct val="80000"/>
              </a:lnSpc>
              <a:defRPr/>
            </a:pPr>
            <a:r>
              <a:rPr lang="en-US" sz="2400" dirty="0" smtClean="0">
                <a:latin typeface="Arial" charset="0"/>
              </a:rPr>
              <a:t>read a paper, send a follow up email</a:t>
            </a:r>
          </a:p>
          <a:p>
            <a:pPr lvl="2" eaLnBrk="1" hangingPunct="1">
              <a:lnSpc>
                <a:spcPct val="80000"/>
              </a:lnSpc>
              <a:defRPr/>
            </a:pPr>
            <a:r>
              <a:rPr lang="en-US" sz="2800" dirty="0" smtClean="0">
                <a:latin typeface="Arial" charset="0"/>
              </a:rPr>
              <a:t>Write down technical tips</a:t>
            </a:r>
          </a:p>
          <a:p>
            <a:pPr lvl="2" eaLnBrk="1" hangingPunct="1">
              <a:lnSpc>
                <a:spcPct val="80000"/>
              </a:lnSpc>
              <a:defRPr/>
            </a:pPr>
            <a:r>
              <a:rPr lang="en-US" sz="2800" dirty="0" smtClean="0">
                <a:latin typeface="Arial" charset="0"/>
              </a:rPr>
              <a:t>Do it!</a:t>
            </a:r>
          </a:p>
          <a:p>
            <a:pPr eaLnBrk="1" hangingPunct="1">
              <a:buFont typeface="Wingdings" charset="0"/>
              <a:buChar char="ü"/>
              <a:defRPr/>
            </a:pPr>
            <a:endParaRPr lang="en-US" sz="2800" dirty="0" smtClean="0">
              <a:latin typeface="Arial" charset="0"/>
            </a:endParaRPr>
          </a:p>
          <a:p>
            <a:pPr lvl="2" eaLnBrk="1" hangingPunct="1">
              <a:buFont typeface="Wingdings" charset="0"/>
              <a:buNone/>
              <a:defRPr/>
            </a:pPr>
            <a:endParaRPr lang="en-US" sz="1800" dirty="0" smtClean="0">
              <a:latin typeface="Arial" charset="0"/>
            </a:endParaRPr>
          </a:p>
          <a:p>
            <a:pPr lvl="2" eaLnBrk="1" hangingPunct="1">
              <a:defRPr/>
            </a:pPr>
            <a:endParaRPr lang="en-US" sz="2000" dirty="0" smtClean="0">
              <a:latin typeface="Arial" charset="0"/>
            </a:endParaRPr>
          </a:p>
        </p:txBody>
      </p:sp>
      <p:sp>
        <p:nvSpPr>
          <p:cNvPr id="36867" name="Rectangle 3"/>
          <p:cNvSpPr>
            <a:spLocks noChangeArrowheads="1"/>
          </p:cNvSpPr>
          <p:nvPr/>
        </p:nvSpPr>
        <p:spPr bwMode="auto">
          <a:xfrm>
            <a:off x="4160838" y="42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Tree>
    <p:extLst>
      <p:ext uri="{BB962C8B-B14F-4D97-AF65-F5344CB8AC3E}">
        <p14:creationId xmlns:p14="http://schemas.microsoft.com/office/powerpoint/2010/main" val="6995302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defRPr/>
            </a:pPr>
            <a:r>
              <a:rPr lang="en-US" dirty="0" smtClean="0"/>
              <a:t>At the Conference: Don’ts</a:t>
            </a:r>
          </a:p>
        </p:txBody>
      </p:sp>
      <p:sp>
        <p:nvSpPr>
          <p:cNvPr id="27653" name="Rectangle 5"/>
          <p:cNvSpPr>
            <a:spLocks noGrp="1" noChangeArrowheads="1"/>
          </p:cNvSpPr>
          <p:nvPr>
            <p:ph idx="1"/>
          </p:nvPr>
        </p:nvSpPr>
        <p:spPr>
          <a:xfrm>
            <a:off x="1823567" y="1676400"/>
            <a:ext cx="7315200" cy="4495800"/>
          </a:xfrm>
        </p:spPr>
        <p:txBody>
          <a:bodyPr>
            <a:normAutofit/>
          </a:bodyPr>
          <a:lstStyle/>
          <a:p>
            <a:pPr eaLnBrk="1" hangingPunct="1">
              <a:buFont typeface="Wingdings" charset="0"/>
              <a:buChar char="ü"/>
              <a:defRPr/>
            </a:pPr>
            <a:r>
              <a:rPr lang="en-US" sz="2800" u="sng" dirty="0" smtClean="0">
                <a:latin typeface="+mj-lt"/>
              </a:rPr>
              <a:t>Don</a:t>
            </a:r>
            <a:r>
              <a:rPr lang="ja-JP" altLang="en-US" sz="2800" u="sng" dirty="0" smtClean="0">
                <a:latin typeface="+mj-lt"/>
              </a:rPr>
              <a:t>’</a:t>
            </a:r>
            <a:r>
              <a:rPr lang="en-US" sz="2800" u="sng" dirty="0" smtClean="0">
                <a:latin typeface="+mj-lt"/>
              </a:rPr>
              <a:t>t</a:t>
            </a:r>
            <a:r>
              <a:rPr lang="en-US" sz="2800" dirty="0" smtClean="0">
                <a:latin typeface="+mj-lt"/>
              </a:rPr>
              <a:t> hang around with your friends</a:t>
            </a:r>
            <a:endParaRPr lang="en-US" sz="2800" u="sng" dirty="0" smtClean="0">
              <a:latin typeface="+mj-lt"/>
            </a:endParaRPr>
          </a:p>
          <a:p>
            <a:pPr eaLnBrk="1" hangingPunct="1">
              <a:buFont typeface="Wingdings" charset="0"/>
              <a:buChar char="ü"/>
              <a:defRPr/>
            </a:pPr>
            <a:r>
              <a:rPr lang="en-US" sz="2800" u="sng" dirty="0" smtClean="0">
                <a:latin typeface="+mj-lt"/>
              </a:rPr>
              <a:t>Don</a:t>
            </a:r>
            <a:r>
              <a:rPr lang="ja-JP" altLang="en-US" sz="2800" u="sng" dirty="0" smtClean="0">
                <a:latin typeface="+mj-lt"/>
              </a:rPr>
              <a:t>’</a:t>
            </a:r>
            <a:r>
              <a:rPr lang="en-US" sz="2800" u="sng" dirty="0" smtClean="0">
                <a:latin typeface="+mj-lt"/>
              </a:rPr>
              <a:t>t</a:t>
            </a:r>
            <a:r>
              <a:rPr lang="en-US" sz="2800" dirty="0" smtClean="0">
                <a:latin typeface="+mj-lt"/>
              </a:rPr>
              <a:t> interrupt heavy or private conversations</a:t>
            </a:r>
          </a:p>
          <a:p>
            <a:pPr eaLnBrk="1" hangingPunct="1">
              <a:buFont typeface="Wingdings" charset="0"/>
              <a:buChar char="ü"/>
              <a:defRPr/>
            </a:pPr>
            <a:r>
              <a:rPr lang="en-US" sz="2800" u="sng" dirty="0" smtClean="0">
                <a:latin typeface="+mj-lt"/>
              </a:rPr>
              <a:t>Don</a:t>
            </a:r>
            <a:r>
              <a:rPr lang="ja-JP" altLang="en-US" sz="2800" u="sng" dirty="0" smtClean="0">
                <a:latin typeface="+mj-lt"/>
              </a:rPr>
              <a:t>’</a:t>
            </a:r>
            <a:r>
              <a:rPr lang="en-US" sz="2800" u="sng" dirty="0" smtClean="0">
                <a:latin typeface="+mj-lt"/>
              </a:rPr>
              <a:t>t</a:t>
            </a:r>
            <a:r>
              <a:rPr lang="en-US" sz="2800" dirty="0" smtClean="0">
                <a:latin typeface="+mj-lt"/>
              </a:rPr>
              <a:t> be overly negative/critical</a:t>
            </a:r>
          </a:p>
          <a:p>
            <a:pPr eaLnBrk="1" hangingPunct="1">
              <a:buFont typeface="Wingdings" charset="0"/>
              <a:buChar char="ü"/>
              <a:defRPr/>
            </a:pPr>
            <a:r>
              <a:rPr lang="en-US" sz="2800" dirty="0" smtClean="0">
                <a:latin typeface="+mj-lt"/>
              </a:rPr>
              <a:t>Don</a:t>
            </a:r>
            <a:r>
              <a:rPr lang="ja-JP" altLang="en-US" sz="2800" dirty="0" smtClean="0">
                <a:latin typeface="+mj-lt"/>
              </a:rPr>
              <a:t>’</a:t>
            </a:r>
            <a:r>
              <a:rPr lang="en-US" sz="2800" dirty="0" smtClean="0">
                <a:latin typeface="+mj-lt"/>
              </a:rPr>
              <a:t>t hang on to a conversation too long</a:t>
            </a:r>
          </a:p>
          <a:p>
            <a:pPr eaLnBrk="1" hangingPunct="1">
              <a:buFont typeface="Wingdings" charset="0"/>
              <a:buChar char="ü"/>
              <a:defRPr/>
            </a:pPr>
            <a:r>
              <a:rPr lang="en-US" sz="2800" u="sng" dirty="0" smtClean="0">
                <a:latin typeface="+mj-lt"/>
              </a:rPr>
              <a:t>Don</a:t>
            </a:r>
            <a:r>
              <a:rPr lang="ja-JP" altLang="en-US" sz="2800" u="sng" dirty="0" smtClean="0">
                <a:latin typeface="+mj-lt"/>
              </a:rPr>
              <a:t>’</a:t>
            </a:r>
            <a:r>
              <a:rPr lang="en-US" sz="2800" u="sng" dirty="0" smtClean="0">
                <a:latin typeface="+mj-lt"/>
              </a:rPr>
              <a:t>t</a:t>
            </a:r>
            <a:r>
              <a:rPr lang="en-US" sz="2800" dirty="0" smtClean="0">
                <a:latin typeface="+mj-lt"/>
              </a:rPr>
              <a:t> put too much stock in a single, short conversation</a:t>
            </a:r>
          </a:p>
          <a:p>
            <a:pPr eaLnBrk="1" hangingPunct="1">
              <a:buFont typeface="Wingdings" charset="0"/>
              <a:buChar char="ü"/>
              <a:defRPr/>
            </a:pPr>
            <a:r>
              <a:rPr lang="en-US" sz="2800" u="sng" dirty="0" smtClean="0">
                <a:latin typeface="+mj-lt"/>
              </a:rPr>
              <a:t>Don</a:t>
            </a:r>
            <a:r>
              <a:rPr lang="ja-JP" altLang="en-US" sz="2800" u="sng" dirty="0" smtClean="0">
                <a:latin typeface="+mj-lt"/>
              </a:rPr>
              <a:t>’</a:t>
            </a:r>
            <a:r>
              <a:rPr lang="en-US" sz="2800" u="sng" dirty="0" smtClean="0">
                <a:latin typeface="+mj-lt"/>
              </a:rPr>
              <a:t>t</a:t>
            </a:r>
            <a:r>
              <a:rPr lang="en-US" sz="2800" dirty="0" smtClean="0">
                <a:latin typeface="+mj-lt"/>
              </a:rPr>
              <a:t> get discouraged</a:t>
            </a:r>
          </a:p>
        </p:txBody>
      </p:sp>
      <p:sp>
        <p:nvSpPr>
          <p:cNvPr id="27651" name="Rectangle 3"/>
          <p:cNvSpPr>
            <a:spLocks noChangeArrowheads="1"/>
          </p:cNvSpPr>
          <p:nvPr/>
        </p:nvSpPr>
        <p:spPr bwMode="auto">
          <a:xfrm>
            <a:off x="4160838" y="42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Tree>
    <p:extLst>
      <p:ext uri="{BB962C8B-B14F-4D97-AF65-F5344CB8AC3E}">
        <p14:creationId xmlns:p14="http://schemas.microsoft.com/office/powerpoint/2010/main" val="26752427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defRPr/>
            </a:pPr>
            <a:r>
              <a:rPr lang="en-US" smtClean="0"/>
              <a:t>After the conference</a:t>
            </a:r>
          </a:p>
        </p:txBody>
      </p:sp>
      <p:sp>
        <p:nvSpPr>
          <p:cNvPr id="28677" name="Rectangle 5"/>
          <p:cNvSpPr>
            <a:spLocks noGrp="1" noChangeArrowheads="1"/>
          </p:cNvSpPr>
          <p:nvPr>
            <p:ph idx="1"/>
          </p:nvPr>
        </p:nvSpPr>
        <p:spPr>
          <a:xfrm>
            <a:off x="1066800" y="1752600"/>
            <a:ext cx="7772400" cy="4114800"/>
          </a:xfrm>
        </p:spPr>
        <p:txBody>
          <a:bodyPr/>
          <a:lstStyle/>
          <a:p>
            <a:pPr lvl="1" eaLnBrk="1" hangingPunct="1">
              <a:lnSpc>
                <a:spcPct val="80000"/>
              </a:lnSpc>
              <a:buFont typeface="Wingdings" charset="0"/>
              <a:buChar char="ü"/>
              <a:defRPr/>
            </a:pPr>
            <a:r>
              <a:rPr lang="en-US" sz="3200" dirty="0" smtClean="0"/>
              <a:t> Follow up!</a:t>
            </a:r>
            <a:endParaRPr lang="en-US" sz="1600" dirty="0" smtClean="0"/>
          </a:p>
          <a:p>
            <a:pPr lvl="2" eaLnBrk="1" hangingPunct="1">
              <a:lnSpc>
                <a:spcPct val="80000"/>
              </a:lnSpc>
              <a:defRPr/>
            </a:pPr>
            <a:r>
              <a:rPr lang="en-US" sz="2800" dirty="0" smtClean="0"/>
              <a:t>Send them your related papers, Ask for theirs</a:t>
            </a:r>
          </a:p>
          <a:p>
            <a:pPr lvl="2" eaLnBrk="1" hangingPunct="1">
              <a:lnSpc>
                <a:spcPct val="80000"/>
              </a:lnSpc>
              <a:defRPr/>
            </a:pPr>
            <a:r>
              <a:rPr lang="en-US" sz="2800" dirty="0" smtClean="0"/>
              <a:t>Actually read them! Send them comments</a:t>
            </a:r>
          </a:p>
          <a:p>
            <a:pPr lvl="2" eaLnBrk="1" hangingPunct="1">
              <a:lnSpc>
                <a:spcPct val="80000"/>
              </a:lnSpc>
              <a:defRPr/>
            </a:pPr>
            <a:r>
              <a:rPr lang="en-US" sz="2800" dirty="0" smtClean="0"/>
              <a:t>Share software and workloads</a:t>
            </a:r>
          </a:p>
          <a:p>
            <a:pPr lvl="2" eaLnBrk="1" hangingPunct="1">
              <a:lnSpc>
                <a:spcPct val="80000"/>
              </a:lnSpc>
              <a:defRPr/>
            </a:pPr>
            <a:r>
              <a:rPr lang="en-US" sz="2800" dirty="0" smtClean="0"/>
              <a:t>Do joint work together</a:t>
            </a:r>
          </a:p>
          <a:p>
            <a:pPr lvl="2" eaLnBrk="1" hangingPunct="1">
              <a:lnSpc>
                <a:spcPct val="80000"/>
              </a:lnSpc>
              <a:defRPr/>
            </a:pPr>
            <a:r>
              <a:rPr lang="en-US" sz="2800" dirty="0" smtClean="0"/>
              <a:t>Invite them to give a talk (* put them up at your place)</a:t>
            </a:r>
          </a:p>
          <a:p>
            <a:pPr lvl="2" eaLnBrk="1" hangingPunct="1">
              <a:lnSpc>
                <a:spcPct val="80000"/>
              </a:lnSpc>
              <a:defRPr/>
            </a:pPr>
            <a:r>
              <a:rPr lang="en-US" sz="2800" dirty="0" smtClean="0"/>
              <a:t>Ask to give a talk there (* as appropriate)</a:t>
            </a:r>
          </a:p>
          <a:p>
            <a:pPr lvl="2" eaLnBrk="1" hangingPunct="1">
              <a:lnSpc>
                <a:spcPct val="80000"/>
              </a:lnSpc>
              <a:defRPr/>
            </a:pPr>
            <a:endParaRPr lang="en-US" sz="2000" dirty="0" smtClean="0">
              <a:latin typeface="Arial" charset="0"/>
            </a:endParaRPr>
          </a:p>
          <a:p>
            <a:pPr eaLnBrk="1" hangingPunct="1">
              <a:lnSpc>
                <a:spcPct val="90000"/>
              </a:lnSpc>
              <a:defRPr/>
            </a:pPr>
            <a:endParaRPr lang="en-US" sz="2000" dirty="0" smtClean="0"/>
          </a:p>
        </p:txBody>
      </p:sp>
      <p:sp>
        <p:nvSpPr>
          <p:cNvPr id="28675" name="Rectangle 3"/>
          <p:cNvSpPr>
            <a:spLocks noChangeArrowheads="1"/>
          </p:cNvSpPr>
          <p:nvPr/>
        </p:nvSpPr>
        <p:spPr bwMode="auto">
          <a:xfrm>
            <a:off x="4160838" y="42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Tree>
    <p:extLst>
      <p:ext uri="{BB962C8B-B14F-4D97-AF65-F5344CB8AC3E}">
        <p14:creationId xmlns:p14="http://schemas.microsoft.com/office/powerpoint/2010/main" val="3569899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defRPr/>
            </a:pPr>
            <a:r>
              <a:rPr lang="en-US" dirty="0" smtClean="0">
                <a:latin typeface="Arial" charset="0"/>
              </a:rPr>
              <a:t/>
            </a:r>
            <a:br>
              <a:rPr lang="en-US" dirty="0" smtClean="0">
                <a:latin typeface="Arial" charset="0"/>
              </a:rPr>
            </a:br>
            <a:r>
              <a:rPr lang="en-US" dirty="0" smtClean="0">
                <a:latin typeface="Arial" charset="0"/>
              </a:rPr>
              <a:t>Acknowledgements</a:t>
            </a:r>
            <a:r>
              <a:rPr lang="en-US" sz="4000" dirty="0" smtClean="0">
                <a:latin typeface="Arial" charset="0"/>
              </a:rPr>
              <a:t/>
            </a:r>
            <a:br>
              <a:rPr lang="en-US" sz="4000" dirty="0" smtClean="0">
                <a:latin typeface="Arial" charset="0"/>
              </a:rPr>
            </a:br>
            <a:r>
              <a:rPr lang="en-US" sz="2400" dirty="0" smtClean="0">
                <a:solidFill>
                  <a:srgbClr val="000000"/>
                </a:solidFill>
                <a:latin typeface="Times New Roman" charset="0"/>
              </a:rPr>
              <a:t/>
            </a:r>
            <a:br>
              <a:rPr lang="en-US" sz="2400" dirty="0" smtClean="0">
                <a:solidFill>
                  <a:srgbClr val="000000"/>
                </a:solidFill>
                <a:latin typeface="Times New Roman" charset="0"/>
              </a:rPr>
            </a:br>
            <a:endParaRPr lang="en-US" sz="2400" dirty="0" smtClean="0">
              <a:solidFill>
                <a:srgbClr val="000000"/>
              </a:solidFill>
              <a:latin typeface="Times New Roman" charset="0"/>
            </a:endParaRPr>
          </a:p>
        </p:txBody>
      </p:sp>
      <p:sp>
        <p:nvSpPr>
          <p:cNvPr id="31747" name="Rectangle 3"/>
          <p:cNvSpPr>
            <a:spLocks noGrp="1" noChangeArrowheads="1"/>
          </p:cNvSpPr>
          <p:nvPr>
            <p:ph idx="1"/>
          </p:nvPr>
        </p:nvSpPr>
        <p:spPr>
          <a:xfrm>
            <a:off x="1371600" y="1295400"/>
            <a:ext cx="7772400" cy="5105400"/>
          </a:xfrm>
        </p:spPr>
        <p:txBody>
          <a:bodyPr/>
          <a:lstStyle/>
          <a:p>
            <a:pPr eaLnBrk="1" hangingPunct="1">
              <a:lnSpc>
                <a:spcPct val="90000"/>
              </a:lnSpc>
              <a:buFontTx/>
              <a:buNone/>
              <a:defRPr/>
            </a:pPr>
            <a:r>
              <a:rPr lang="en-US" dirty="0" smtClean="0">
                <a:latin typeface="Arial" charset="0"/>
              </a:rPr>
              <a:t>  </a:t>
            </a:r>
            <a:r>
              <a:rPr lang="en-US" dirty="0" smtClean="0"/>
              <a:t>Thanks for sharing their presentations</a:t>
            </a:r>
            <a:r>
              <a:rPr lang="en-US" sz="2800" dirty="0" smtClean="0"/>
              <a:t/>
            </a:r>
            <a:br>
              <a:rPr lang="en-US" sz="2800" dirty="0" smtClean="0"/>
            </a:br>
            <a:endParaRPr lang="en-US" sz="1000" dirty="0" smtClean="0"/>
          </a:p>
          <a:p>
            <a:pPr lvl="2" eaLnBrk="1" hangingPunct="1">
              <a:lnSpc>
                <a:spcPct val="90000"/>
              </a:lnSpc>
              <a:buFont typeface="Wingdings" charset="0"/>
              <a:buNone/>
              <a:defRPr/>
            </a:pPr>
            <a:r>
              <a:rPr lang="en-US" sz="2400" dirty="0" smtClean="0"/>
              <a:t>Jan </a:t>
            </a:r>
            <a:r>
              <a:rPr lang="en-US" sz="2400" dirty="0" err="1" smtClean="0"/>
              <a:t>Cuny</a:t>
            </a:r>
            <a:r>
              <a:rPr lang="en-US" sz="2400" dirty="0" smtClean="0"/>
              <a:t>, NSF </a:t>
            </a:r>
          </a:p>
          <a:p>
            <a:pPr lvl="2" eaLnBrk="1" hangingPunct="1">
              <a:lnSpc>
                <a:spcPct val="90000"/>
              </a:lnSpc>
              <a:buFont typeface="Wingdings" charset="0"/>
              <a:buNone/>
              <a:defRPr/>
            </a:pPr>
            <a:r>
              <a:rPr lang="en-US" sz="2400" dirty="0" smtClean="0"/>
              <a:t>Susan Eggers, University of Washington</a:t>
            </a:r>
          </a:p>
          <a:p>
            <a:pPr lvl="2" eaLnBrk="1" hangingPunct="1">
              <a:lnSpc>
                <a:spcPct val="90000"/>
              </a:lnSpc>
              <a:buFont typeface="Wingdings" charset="0"/>
              <a:buNone/>
              <a:defRPr/>
            </a:pPr>
            <a:r>
              <a:rPr lang="en-US" sz="2400" dirty="0" smtClean="0"/>
              <a:t>John Davis, IBM</a:t>
            </a:r>
          </a:p>
          <a:p>
            <a:pPr lvl="2" eaLnBrk="1" hangingPunct="1">
              <a:lnSpc>
                <a:spcPct val="90000"/>
              </a:lnSpc>
              <a:buFont typeface="Wingdings" charset="0"/>
              <a:buNone/>
              <a:defRPr/>
            </a:pPr>
            <a:r>
              <a:rPr lang="en-US" sz="2400" dirty="0" smtClean="0"/>
              <a:t>Mary Jean </a:t>
            </a:r>
            <a:r>
              <a:rPr lang="en-US" sz="2400" dirty="0" err="1" smtClean="0"/>
              <a:t>Harrold</a:t>
            </a:r>
            <a:r>
              <a:rPr lang="en-US" sz="2400" dirty="0" smtClean="0"/>
              <a:t>, Georgia Tech </a:t>
            </a:r>
          </a:p>
          <a:p>
            <a:pPr lvl="1" eaLnBrk="1" hangingPunct="1">
              <a:lnSpc>
                <a:spcPct val="90000"/>
              </a:lnSpc>
              <a:buFont typeface="Wingdings" charset="0"/>
              <a:buNone/>
              <a:defRPr/>
            </a:pPr>
            <a:r>
              <a:rPr lang="en-US" sz="3200" dirty="0" smtClean="0"/>
              <a:t>Who did they thank?</a:t>
            </a:r>
          </a:p>
          <a:p>
            <a:pPr lvl="1" eaLnBrk="1" hangingPunct="1">
              <a:lnSpc>
                <a:spcPct val="90000"/>
              </a:lnSpc>
              <a:buFont typeface="Wingdings" charset="0"/>
              <a:buNone/>
              <a:defRPr/>
            </a:pPr>
            <a:r>
              <a:rPr lang="en-US" sz="1000" dirty="0" smtClean="0"/>
              <a:t/>
            </a:r>
            <a:br>
              <a:rPr lang="en-US" sz="1000" dirty="0" smtClean="0"/>
            </a:br>
            <a:r>
              <a:rPr lang="en-US" sz="2400" dirty="0" smtClean="0"/>
              <a:t>Susan </a:t>
            </a:r>
            <a:r>
              <a:rPr lang="en-US" sz="2400" dirty="0" err="1" smtClean="0"/>
              <a:t>Owicki</a:t>
            </a:r>
            <a:r>
              <a:rPr lang="en-US" sz="2400" dirty="0" smtClean="0"/>
              <a:t>, Joan </a:t>
            </a:r>
            <a:r>
              <a:rPr lang="en-US" sz="2400" dirty="0" err="1" smtClean="0"/>
              <a:t>Feigenbaum</a:t>
            </a:r>
            <a:r>
              <a:rPr lang="en-US" sz="2400" dirty="0" smtClean="0"/>
              <a:t>, Judy Goldsmith, Naomi Nishimura, David Johnson, Peter </a:t>
            </a:r>
            <a:r>
              <a:rPr lang="en-US" sz="2400" dirty="0" err="1" smtClean="0"/>
              <a:t>Shor</a:t>
            </a:r>
            <a:r>
              <a:rPr lang="en-US" sz="2400" dirty="0" smtClean="0"/>
              <a:t>, David Applegate, Richard </a:t>
            </a:r>
            <a:r>
              <a:rPr lang="en-US" sz="2400" dirty="0" err="1" smtClean="0"/>
              <a:t>Beigel</a:t>
            </a:r>
            <a:endParaRPr lang="en-US" sz="2400" dirty="0" smtClean="0"/>
          </a:p>
        </p:txBody>
      </p:sp>
    </p:spTree>
    <p:extLst>
      <p:ext uri="{BB962C8B-B14F-4D97-AF65-F5344CB8AC3E}">
        <p14:creationId xmlns:p14="http://schemas.microsoft.com/office/powerpoint/2010/main" val="32870568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0" y="738007"/>
            <a:ext cx="1524000" cy="1395593"/>
          </a:xfrm>
          <a:prstGeom prst="rect">
            <a:avLst/>
          </a:prstGeom>
        </p:spPr>
      </p:pic>
      <p:pic>
        <p:nvPicPr>
          <p:cNvPr id="12" name="Picture 11"/>
          <p:cNvPicPr>
            <a:picLocks noChangeAspect="1"/>
          </p:cNvPicPr>
          <p:nvPr/>
        </p:nvPicPr>
        <p:blipFill>
          <a:blip r:embed="rId4">
            <a:alphaModFix/>
          </a:blip>
          <a:stretch>
            <a:fillRect/>
          </a:stretch>
        </p:blipFill>
        <p:spPr>
          <a:xfrm>
            <a:off x="7079014" y="2396913"/>
            <a:ext cx="1912586" cy="1565487"/>
          </a:xfrm>
          <a:prstGeom prst="rect">
            <a:avLst/>
          </a:prstGeom>
        </p:spPr>
      </p:pic>
      <p:pic>
        <p:nvPicPr>
          <p:cNvPr id="11" name="Picture 10" descr="edgar_degas_ballerina.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19600" y="4114800"/>
            <a:ext cx="1714500" cy="2286000"/>
          </a:xfrm>
          <a:prstGeom prst="rect">
            <a:avLst/>
          </a:prstGeom>
        </p:spPr>
      </p:pic>
      <p:sp>
        <p:nvSpPr>
          <p:cNvPr id="15362" name="Rectangle 2"/>
          <p:cNvSpPr>
            <a:spLocks noGrp="1" noChangeArrowheads="1"/>
          </p:cNvSpPr>
          <p:nvPr>
            <p:ph type="title"/>
          </p:nvPr>
        </p:nvSpPr>
        <p:spPr>
          <a:xfrm>
            <a:off x="1828800" y="152400"/>
            <a:ext cx="6858000" cy="1143000"/>
          </a:xfrm>
        </p:spPr>
        <p:txBody>
          <a:bodyPr>
            <a:normAutofit/>
          </a:bodyPr>
          <a:lstStyle/>
          <a:p>
            <a:r>
              <a:rPr lang="en-US" sz="3600" b="1" dirty="0" smtClean="0">
                <a:latin typeface="Arial" charset="0"/>
              </a:rPr>
              <a:t>Kathryn McKinley</a:t>
            </a:r>
            <a:br>
              <a:rPr lang="en-US" sz="3600" b="1" dirty="0" smtClean="0">
                <a:latin typeface="Arial" charset="0"/>
              </a:rPr>
            </a:br>
            <a:r>
              <a:rPr lang="en-US" sz="2400" b="1" dirty="0" smtClean="0">
                <a:latin typeface="Arial"/>
                <a:cs typeface="Arial"/>
              </a:rPr>
              <a:t>Principal Research, Microsoft</a:t>
            </a:r>
            <a:endParaRPr lang="en-US" sz="2400" b="1" dirty="0">
              <a:latin typeface="Arial" charset="0"/>
            </a:endParaRPr>
          </a:p>
        </p:txBody>
      </p:sp>
      <p:sp>
        <p:nvSpPr>
          <p:cNvPr id="2" name="Text Placeholder 1"/>
          <p:cNvSpPr>
            <a:spLocks noGrp="1"/>
          </p:cNvSpPr>
          <p:nvPr>
            <p:ph idx="1"/>
          </p:nvPr>
        </p:nvSpPr>
        <p:spPr>
          <a:xfrm>
            <a:off x="1583965" y="4191000"/>
            <a:ext cx="4762500" cy="2057400"/>
          </a:xfrm>
        </p:spPr>
        <p:txBody>
          <a:bodyPr>
            <a:normAutofit/>
          </a:bodyPr>
          <a:lstStyle/>
          <a:p>
            <a:pPr algn="l"/>
            <a:r>
              <a:rPr lang="en-US" sz="2400" dirty="0" smtClean="0"/>
              <a:t>Professor, UT Austin</a:t>
            </a:r>
          </a:p>
          <a:p>
            <a:pPr algn="l"/>
            <a:r>
              <a:rPr lang="en-US" sz="2400" dirty="0" smtClean="0"/>
              <a:t>ACM Fellow, IEEE Fellow</a:t>
            </a:r>
          </a:p>
          <a:p>
            <a:pPr algn="l"/>
            <a:r>
              <a:rPr lang="en-US" sz="2400" dirty="0" smtClean="0"/>
              <a:t>17 PhD students</a:t>
            </a:r>
          </a:p>
          <a:p>
            <a:pPr algn="l"/>
            <a:r>
              <a:rPr lang="en-US" sz="2400" dirty="0" smtClean="0"/>
              <a:t>Testified to Congress</a:t>
            </a:r>
            <a:endParaRPr lang="en-US" sz="2400" dirty="0"/>
          </a:p>
        </p:txBody>
      </p:sp>
      <p:pic>
        <p:nvPicPr>
          <p:cNvPr id="4" name="Picture Placeholder 3" descr="ACM-family-2009.JPG"/>
          <p:cNvPicPr>
            <a:picLocks noGrp="1" noChangeAspect="1"/>
          </p:cNvPicPr>
          <p:nvPr>
            <p:ph type="pic" idx="4294967295"/>
          </p:nvPr>
        </p:nvPicPr>
        <p:blipFill>
          <a:blip r:embed="rId6" cstate="print">
            <a:extLst>
              <a:ext uri="{28A0092B-C50C-407E-A947-70E740481C1C}">
                <a14:useLocalDpi xmlns:a14="http://schemas.microsoft.com/office/drawing/2010/main"/>
              </a:ext>
            </a:extLst>
          </a:blip>
          <a:srcRect/>
          <a:stretch>
            <a:fillRect/>
          </a:stretch>
        </p:blipFill>
        <p:spPr>
          <a:xfrm>
            <a:off x="5619750" y="4191000"/>
            <a:ext cx="3524250" cy="2286000"/>
          </a:xfrm>
        </p:spPr>
      </p:pic>
      <p:sp>
        <p:nvSpPr>
          <p:cNvPr id="5" name="TextBox 4"/>
          <p:cNvSpPr txBox="1"/>
          <p:nvPr/>
        </p:nvSpPr>
        <p:spPr>
          <a:xfrm>
            <a:off x="1805396" y="2327362"/>
            <a:ext cx="5814604" cy="1711238"/>
          </a:xfrm>
          <a:prstGeom prst="rect">
            <a:avLst/>
          </a:prstGeom>
          <a:noFill/>
        </p:spPr>
        <p:txBody>
          <a:bodyPr wrap="square" rtlCol="0">
            <a:spAutoFit/>
          </a:bodyPr>
          <a:lstStyle/>
          <a:p>
            <a:pPr>
              <a:lnSpc>
                <a:spcPct val="110000"/>
              </a:lnSpc>
            </a:pPr>
            <a:r>
              <a:rPr lang="en-US" sz="2400" dirty="0" smtClean="0">
                <a:latin typeface="+mj-lt"/>
                <a:cs typeface="Rockwell"/>
              </a:rPr>
              <a:t>Programming Language Implementation</a:t>
            </a:r>
          </a:p>
          <a:p>
            <a:pPr>
              <a:lnSpc>
                <a:spcPct val="110000"/>
              </a:lnSpc>
            </a:pPr>
            <a:r>
              <a:rPr lang="en-US" sz="2400" dirty="0" smtClean="0">
                <a:latin typeface="+mj-lt"/>
                <a:cs typeface="Rockwell"/>
              </a:rPr>
              <a:t>DaCapo Benchmarking</a:t>
            </a:r>
          </a:p>
          <a:p>
            <a:pPr>
              <a:lnSpc>
                <a:spcPct val="110000"/>
              </a:lnSpc>
            </a:pPr>
            <a:r>
              <a:rPr lang="en-US" sz="2400" dirty="0" smtClean="0">
                <a:latin typeface="+mj-lt"/>
                <a:cs typeface="Rockwell"/>
              </a:rPr>
              <a:t>Cross system boundaries</a:t>
            </a:r>
          </a:p>
          <a:p>
            <a:pPr>
              <a:lnSpc>
                <a:spcPct val="110000"/>
              </a:lnSpc>
            </a:pPr>
            <a:r>
              <a:rPr lang="en-US" sz="2400" dirty="0" smtClean="0">
                <a:latin typeface="+mj-lt"/>
                <a:cs typeface="Rockwell"/>
              </a:rPr>
              <a:t>Software for Heterogeneous Hardware</a:t>
            </a:r>
            <a:endParaRPr lang="en-US" sz="2400" dirty="0">
              <a:latin typeface="+mj-lt"/>
              <a:cs typeface="Rockwell"/>
            </a:endParaRPr>
          </a:p>
        </p:txBody>
      </p:sp>
      <p:sp>
        <p:nvSpPr>
          <p:cNvPr id="6" name="TextBox 5"/>
          <p:cNvSpPr txBox="1"/>
          <p:nvPr/>
        </p:nvSpPr>
        <p:spPr>
          <a:xfrm>
            <a:off x="1082530" y="1371600"/>
            <a:ext cx="6385070" cy="861774"/>
          </a:xfrm>
          <a:prstGeom prst="rect">
            <a:avLst/>
          </a:prstGeom>
          <a:noFill/>
        </p:spPr>
        <p:txBody>
          <a:bodyPr wrap="square" rtlCol="0">
            <a:spAutoFit/>
          </a:bodyPr>
          <a:lstStyle/>
          <a:p>
            <a:pPr algn="r"/>
            <a:r>
              <a:rPr lang="en-US" sz="3200" b="1" dirty="0" smtClean="0">
                <a:solidFill>
                  <a:schemeClr val="accent1"/>
                </a:solidFill>
                <a:latin typeface="Arial"/>
                <a:cs typeface="Arial"/>
              </a:rPr>
              <a:t>Software for future hardware </a:t>
            </a:r>
          </a:p>
          <a:p>
            <a:pPr algn="r"/>
            <a:r>
              <a:rPr lang="en-US" b="1" dirty="0" smtClean="0">
                <a:solidFill>
                  <a:schemeClr val="accent1"/>
                </a:solidFill>
                <a:latin typeface="Arial"/>
                <a:cs typeface="Arial"/>
              </a:rPr>
              <a:t>fast, portable, secure, energy efficient</a:t>
            </a:r>
            <a:endParaRPr lang="en-US" b="1" dirty="0">
              <a:solidFill>
                <a:schemeClr val="accent1"/>
              </a:solidFill>
              <a:latin typeface="Arial"/>
              <a:cs typeface="Arial"/>
            </a:endParaRPr>
          </a:p>
        </p:txBody>
      </p:sp>
      <p:sp>
        <p:nvSpPr>
          <p:cNvPr id="7" name="TextBox 6"/>
          <p:cNvSpPr txBox="1"/>
          <p:nvPr/>
        </p:nvSpPr>
        <p:spPr>
          <a:xfrm>
            <a:off x="6781800" y="3124200"/>
            <a:ext cx="2514600" cy="523220"/>
          </a:xfrm>
          <a:prstGeom prst="rect">
            <a:avLst/>
          </a:prstGeom>
          <a:noFill/>
        </p:spPr>
        <p:txBody>
          <a:bodyPr wrap="square" rtlCol="0">
            <a:spAutoFit/>
          </a:bodyPr>
          <a:lstStyle/>
          <a:p>
            <a:pPr algn="ctr"/>
            <a:r>
              <a:rPr lang="en-US" sz="2800" dirty="0" smtClean="0">
                <a:solidFill>
                  <a:srgbClr val="FFFFFF"/>
                </a:solidFill>
                <a:latin typeface="Arial"/>
                <a:cs typeface="Arial"/>
              </a:rPr>
              <a:t>Energy</a:t>
            </a:r>
          </a:p>
        </p:txBody>
      </p:sp>
      <p:sp>
        <p:nvSpPr>
          <p:cNvPr id="13" name="TextBox 12"/>
          <p:cNvSpPr txBox="1"/>
          <p:nvPr/>
        </p:nvSpPr>
        <p:spPr>
          <a:xfrm>
            <a:off x="1524000" y="4139624"/>
            <a:ext cx="533400" cy="584776"/>
          </a:xfrm>
          <a:prstGeom prst="rect">
            <a:avLst/>
          </a:prstGeom>
          <a:noFill/>
        </p:spPr>
        <p:txBody>
          <a:bodyPr wrap="square" rtlCol="0">
            <a:spAutoFit/>
          </a:bodyPr>
          <a:lstStyle/>
          <a:p>
            <a:pPr algn="ctr"/>
            <a:r>
              <a:rPr lang="en-US" sz="3200" b="1" dirty="0">
                <a:solidFill>
                  <a:schemeClr val="accent1"/>
                </a:solidFill>
                <a:latin typeface="Arial"/>
                <a:cs typeface="Arial"/>
              </a:rPr>
              <a:t>+</a:t>
            </a:r>
            <a:endParaRPr lang="en-US" b="1" dirty="0">
              <a:solidFill>
                <a:schemeClr val="accent1"/>
              </a:solidFill>
              <a:latin typeface="Arial"/>
              <a:cs typeface="Arial"/>
            </a:endParaRPr>
          </a:p>
        </p:txBody>
      </p:sp>
    </p:spTree>
    <p:extLst>
      <p:ext uri="{BB962C8B-B14F-4D97-AF65-F5344CB8AC3E}">
        <p14:creationId xmlns:p14="http://schemas.microsoft.com/office/powerpoint/2010/main" val="9896438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500063"/>
            <a:ext cx="8229600" cy="1143000"/>
          </a:xfrm>
        </p:spPr>
        <p:txBody>
          <a:bodyPr>
            <a:normAutofit fontScale="90000"/>
          </a:bodyPr>
          <a:lstStyle/>
          <a:p>
            <a:pPr algn="ctr" eaLnBrk="1" hangingPunct="1">
              <a:defRPr/>
            </a:pPr>
            <a:r>
              <a:rPr lang="en-US" b="1" dirty="0" smtClean="0"/>
              <a:t>Networking</a:t>
            </a:r>
            <a:r>
              <a:rPr lang="en-US" dirty="0"/>
              <a:t> </a:t>
            </a:r>
            <a:r>
              <a:rPr lang="en-US" b="1" dirty="0" smtClean="0"/>
              <a:t>New People</a:t>
            </a:r>
            <a:br>
              <a:rPr lang="en-US" b="1" dirty="0" smtClean="0"/>
            </a:br>
            <a:r>
              <a:rPr lang="en-US" dirty="0" smtClean="0"/>
              <a:t>But I am horrible at small talk!</a:t>
            </a:r>
          </a:p>
        </p:txBody>
      </p:sp>
      <p:sp>
        <p:nvSpPr>
          <p:cNvPr id="2" name="Content Placeholder 1"/>
          <p:cNvSpPr>
            <a:spLocks noGrp="1"/>
          </p:cNvSpPr>
          <p:nvPr>
            <p:ph idx="1"/>
          </p:nvPr>
        </p:nvSpPr>
        <p:spPr>
          <a:xfrm>
            <a:off x="1219200" y="1981200"/>
            <a:ext cx="7162800" cy="4114800"/>
          </a:xfrm>
        </p:spPr>
        <p:txBody>
          <a:bodyPr/>
          <a:lstStyle/>
          <a:p>
            <a:pPr marL="914400" lvl="2" indent="0" algn="ctr" eaLnBrk="1" hangingPunct="1">
              <a:buFont typeface="Wingdings" charset="0"/>
              <a:buNone/>
              <a:defRPr/>
            </a:pPr>
            <a:r>
              <a:rPr lang="en-US" sz="3200" b="1" dirty="0" smtClean="0">
                <a:latin typeface="Helvetica" charset="0"/>
              </a:rPr>
              <a:t>Networking </a:t>
            </a:r>
            <a:r>
              <a:rPr lang="en-US" altLang="ja-JP" sz="3200" b="1" dirty="0" smtClean="0">
                <a:latin typeface="Helvetica" charset="0"/>
              </a:rPr>
              <a:t>i</a:t>
            </a:r>
            <a:r>
              <a:rPr lang="en-US" sz="3200" b="1" dirty="0" smtClean="0">
                <a:latin typeface="Helvetica" charset="0"/>
              </a:rPr>
              <a:t>s not genetic. </a:t>
            </a:r>
          </a:p>
          <a:p>
            <a:pPr marL="914400" lvl="2" indent="0" algn="ctr" eaLnBrk="1" hangingPunct="1">
              <a:buFont typeface="Wingdings" charset="0"/>
              <a:buNone/>
              <a:defRPr/>
            </a:pPr>
            <a:r>
              <a:rPr lang="en-US" sz="3200" b="1" dirty="0" smtClean="0">
                <a:latin typeface="Helvetica" charset="0"/>
              </a:rPr>
              <a:t>It is a skill. </a:t>
            </a:r>
          </a:p>
          <a:p>
            <a:pPr marL="914400" lvl="2" indent="0" algn="ctr" eaLnBrk="1" hangingPunct="1">
              <a:buFont typeface="Wingdings" charset="0"/>
              <a:buNone/>
              <a:defRPr/>
            </a:pPr>
            <a:endParaRPr lang="en-US" sz="3200" b="1" dirty="0" smtClean="0">
              <a:latin typeface="Helvetica" charset="0"/>
            </a:endParaRPr>
          </a:p>
          <a:p>
            <a:pPr marL="914400" lvl="2" indent="0" algn="ctr" eaLnBrk="1" hangingPunct="1">
              <a:buFont typeface="Wingdings" charset="0"/>
              <a:buNone/>
              <a:defRPr/>
            </a:pPr>
            <a:r>
              <a:rPr lang="en-US" sz="3200" b="1" dirty="0" smtClean="0">
                <a:latin typeface="Helvetica" charset="0"/>
              </a:rPr>
              <a:t>Practice</a:t>
            </a:r>
          </a:p>
          <a:p>
            <a:pPr marL="914400" lvl="2" indent="0" algn="ctr" eaLnBrk="1" hangingPunct="1">
              <a:buFont typeface="Wingdings" charset="0"/>
              <a:buNone/>
              <a:defRPr/>
            </a:pPr>
            <a:endParaRPr lang="en-US" sz="3200" b="1" dirty="0" smtClean="0">
              <a:latin typeface="Helvetica" charset="0"/>
            </a:endParaRPr>
          </a:p>
          <a:p>
            <a:pPr marL="914400" lvl="2" indent="0" algn="ctr" eaLnBrk="1" hangingPunct="1">
              <a:buFont typeface="Wingdings" charset="0"/>
              <a:buNone/>
              <a:defRPr/>
            </a:pPr>
            <a:r>
              <a:rPr lang="en-US" sz="3200" b="1" dirty="0" smtClean="0">
                <a:latin typeface="Helvetica" charset="0"/>
              </a:rPr>
              <a:t>Meet people    Go places    Volunteer!   </a:t>
            </a:r>
          </a:p>
          <a:p>
            <a:pPr eaLnBrk="1" hangingPunct="1">
              <a:buFont typeface="Arial"/>
              <a:buChar char="•"/>
              <a:defRPr/>
            </a:pPr>
            <a:endParaRPr lang="en-US" dirty="0" smtClean="0"/>
          </a:p>
        </p:txBody>
      </p:sp>
      <p:sp>
        <p:nvSpPr>
          <p:cNvPr id="38915" name="Rectangle 3"/>
          <p:cNvSpPr>
            <a:spLocks noChangeArrowheads="1"/>
          </p:cNvSpPr>
          <p:nvPr/>
        </p:nvSpPr>
        <p:spPr bwMode="auto">
          <a:xfrm>
            <a:off x="4160838" y="42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Tree>
    <p:extLst>
      <p:ext uri="{BB962C8B-B14F-4D97-AF65-F5344CB8AC3E}">
        <p14:creationId xmlns:p14="http://schemas.microsoft.com/office/powerpoint/2010/main" val="23186494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defRPr/>
            </a:pPr>
            <a:r>
              <a:rPr lang="en-US" smtClean="0"/>
              <a:t>Networking is …</a:t>
            </a:r>
          </a:p>
        </p:txBody>
      </p:sp>
      <p:sp>
        <p:nvSpPr>
          <p:cNvPr id="7171" name="Rectangle 3"/>
          <p:cNvSpPr>
            <a:spLocks noGrp="1" noChangeArrowheads="1"/>
          </p:cNvSpPr>
          <p:nvPr>
            <p:ph idx="1"/>
          </p:nvPr>
        </p:nvSpPr>
        <p:spPr>
          <a:xfrm>
            <a:off x="1600200" y="2895600"/>
            <a:ext cx="7620000" cy="1143000"/>
          </a:xfrm>
        </p:spPr>
        <p:txBody>
          <a:bodyPr>
            <a:normAutofit fontScale="92500" lnSpcReduction="20000"/>
          </a:bodyPr>
          <a:lstStyle/>
          <a:p>
            <a:pPr algn="ctr" eaLnBrk="1" hangingPunct="1">
              <a:buFontTx/>
              <a:buNone/>
              <a:defRPr/>
            </a:pPr>
            <a:r>
              <a:rPr lang="en-US" sz="3900" b="1" dirty="0" smtClean="0"/>
              <a:t>Making professional connections </a:t>
            </a:r>
          </a:p>
          <a:p>
            <a:pPr algn="ctr" eaLnBrk="1" hangingPunct="1">
              <a:buFontTx/>
              <a:buNone/>
              <a:defRPr/>
            </a:pPr>
            <a:r>
              <a:rPr lang="en-US" sz="3900" b="1" dirty="0" smtClean="0"/>
              <a:t>and using them wisely</a:t>
            </a:r>
          </a:p>
          <a:p>
            <a:pPr eaLnBrk="1" hangingPunct="1">
              <a:buFontTx/>
              <a:buNone/>
              <a:defRPr/>
            </a:pPr>
            <a:endParaRPr lang="en-US" dirty="0" smtClean="0"/>
          </a:p>
        </p:txBody>
      </p:sp>
      <p:sp>
        <p:nvSpPr>
          <p:cNvPr id="7172" name="Rectangle 4"/>
          <p:cNvSpPr>
            <a:spLocks noChangeArrowheads="1"/>
          </p:cNvSpPr>
          <p:nvPr/>
        </p:nvSpPr>
        <p:spPr bwMode="auto">
          <a:xfrm>
            <a:off x="1219200" y="4254210"/>
            <a:ext cx="8077200" cy="278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20000"/>
              </a:spcBef>
              <a:buSzPct val="90000"/>
              <a:defRPr/>
            </a:pPr>
            <a:r>
              <a:rPr kumimoji="1" lang="en-US" sz="3600" b="1" dirty="0">
                <a:latin typeface="+mn-lt"/>
              </a:rPr>
              <a:t>Systematically seeking out </a:t>
            </a:r>
            <a:r>
              <a:rPr kumimoji="1" lang="en-US" sz="3600" b="1" dirty="0" smtClean="0">
                <a:latin typeface="+mn-lt"/>
              </a:rPr>
              <a:t>new and sustaining relationships with </a:t>
            </a:r>
            <a:r>
              <a:rPr kumimoji="1" lang="en-US" sz="3600" b="1" dirty="0">
                <a:latin typeface="+mn-lt"/>
              </a:rPr>
              <a:t>people in the service of </a:t>
            </a:r>
            <a:r>
              <a:rPr kumimoji="1" lang="en-US" sz="3600" b="1" dirty="0" smtClean="0">
                <a:latin typeface="+mn-lt"/>
              </a:rPr>
              <a:t>professional goals</a:t>
            </a:r>
            <a:endParaRPr kumimoji="1" lang="en-US" sz="3600" b="1" dirty="0">
              <a:latin typeface="+mn-lt"/>
            </a:endParaRPr>
          </a:p>
          <a:p>
            <a:pPr eaLnBrk="1" hangingPunct="1">
              <a:spcBef>
                <a:spcPct val="20000"/>
              </a:spcBef>
              <a:buSzPct val="90000"/>
              <a:defRPr/>
            </a:pPr>
            <a:endParaRPr kumimoji="1" lang="en-US" sz="3200" dirty="0">
              <a:latin typeface="Helvetica" charset="0"/>
            </a:endParaRPr>
          </a:p>
          <a:p>
            <a:pPr>
              <a:defRPr/>
            </a:pPr>
            <a:endParaRPr lang="en-US" dirty="0"/>
          </a:p>
        </p:txBody>
      </p:sp>
      <p:pic>
        <p:nvPicPr>
          <p:cNvPr id="2" name="Picture 1"/>
          <p:cNvPicPr>
            <a:picLocks noChangeAspect="1"/>
          </p:cNvPicPr>
          <p:nvPr/>
        </p:nvPicPr>
        <p:blipFill>
          <a:blip r:embed="rId3"/>
          <a:stretch>
            <a:fillRect/>
          </a:stretch>
        </p:blipFill>
        <p:spPr>
          <a:xfrm>
            <a:off x="4572000" y="142974"/>
            <a:ext cx="3708400" cy="2600226"/>
          </a:xfrm>
          <a:prstGeom prst="rect">
            <a:avLst/>
          </a:prstGeom>
        </p:spPr>
      </p:pic>
    </p:spTree>
    <p:extLst>
      <p:ext uri="{BB962C8B-B14F-4D97-AF65-F5344CB8AC3E}">
        <p14:creationId xmlns:p14="http://schemas.microsoft.com/office/powerpoint/2010/main" val="1995339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defRPr/>
            </a:pPr>
            <a:r>
              <a:rPr lang="en-US" dirty="0" smtClean="0"/>
              <a:t>Networking is </a:t>
            </a:r>
            <a:r>
              <a:rPr lang="en-US" i="1" dirty="0" smtClean="0"/>
              <a:t>not</a:t>
            </a:r>
            <a:r>
              <a:rPr lang="en-US" dirty="0" smtClean="0"/>
              <a:t> …</a:t>
            </a:r>
          </a:p>
        </p:txBody>
      </p:sp>
      <p:sp>
        <p:nvSpPr>
          <p:cNvPr id="13315" name="Rectangle 3"/>
          <p:cNvSpPr>
            <a:spLocks noGrp="1" noChangeArrowheads="1"/>
          </p:cNvSpPr>
          <p:nvPr>
            <p:ph idx="1"/>
          </p:nvPr>
        </p:nvSpPr>
        <p:spPr>
          <a:xfrm>
            <a:off x="1828800" y="1905000"/>
            <a:ext cx="7467600" cy="2286000"/>
          </a:xfrm>
        </p:spPr>
        <p:txBody>
          <a:bodyPr>
            <a:normAutofit/>
          </a:bodyPr>
          <a:lstStyle/>
          <a:p>
            <a:pPr eaLnBrk="1" hangingPunct="1">
              <a:buFontTx/>
              <a:buNone/>
              <a:defRPr/>
            </a:pPr>
            <a:r>
              <a:rPr lang="en-US" sz="4000" dirty="0" smtClean="0"/>
              <a:t>A substitute for quality work</a:t>
            </a:r>
          </a:p>
          <a:p>
            <a:pPr eaLnBrk="1" hangingPunct="1">
              <a:buFontTx/>
              <a:buNone/>
              <a:defRPr/>
            </a:pPr>
            <a:endParaRPr lang="en-US" sz="4000" dirty="0"/>
          </a:p>
          <a:p>
            <a:pPr eaLnBrk="1" hangingPunct="1">
              <a:buFontTx/>
              <a:buNone/>
              <a:defRPr/>
            </a:pPr>
            <a:r>
              <a:rPr lang="en-US" sz="4000" dirty="0" smtClean="0"/>
              <a:t>Using people</a:t>
            </a:r>
          </a:p>
        </p:txBody>
      </p:sp>
    </p:spTree>
    <p:extLst>
      <p:ext uri="{BB962C8B-B14F-4D97-AF65-F5344CB8AC3E}">
        <p14:creationId xmlns:p14="http://schemas.microsoft.com/office/powerpoint/2010/main" val="3870427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defRPr/>
            </a:pPr>
            <a:r>
              <a:rPr lang="en-US" smtClean="0"/>
              <a:t>Networking …</a:t>
            </a:r>
          </a:p>
        </p:txBody>
      </p:sp>
      <p:sp>
        <p:nvSpPr>
          <p:cNvPr id="14340" name="Rectangle 4"/>
          <p:cNvSpPr>
            <a:spLocks noChangeArrowheads="1"/>
          </p:cNvSpPr>
          <p:nvPr/>
        </p:nvSpPr>
        <p:spPr bwMode="auto">
          <a:xfrm>
            <a:off x="1828800" y="1417638"/>
            <a:ext cx="5775940" cy="493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rPr>
              <a:t> </a:t>
            </a:r>
            <a:r>
              <a:rPr lang="en-US" sz="3200" dirty="0">
                <a:effectLst>
                  <a:outerShdw blurRad="38100" dist="38100" dir="2700000" algn="tl">
                    <a:srgbClr val="000000"/>
                  </a:outerShdw>
                </a:effectLst>
                <a:latin typeface="+mj-lt"/>
              </a:rPr>
              <a:t>Makes you known</a:t>
            </a: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mj-lt"/>
              </a:rPr>
              <a:t> Makes your work known</a:t>
            </a:r>
          </a:p>
          <a:p>
            <a:pPr eaLnBrk="1" hangingPunct="1">
              <a:lnSpc>
                <a:spcPct val="80000"/>
              </a:lnSpc>
              <a:spcBef>
                <a:spcPct val="20000"/>
              </a:spcBef>
              <a:buClr>
                <a:schemeClr val="hlink"/>
              </a:buClr>
              <a:buSzPct val="80000"/>
              <a:buFont typeface="Wingdings" charset="0"/>
              <a:buNone/>
              <a:defRPr/>
            </a:pPr>
            <a:endParaRPr lang="en-US" sz="3200" dirty="0">
              <a:effectLst>
                <a:outerShdw blurRad="38100" dist="38100" dir="2700000" algn="tl">
                  <a:srgbClr val="000000"/>
                </a:outerShdw>
              </a:effectLst>
              <a:latin typeface="+mj-lt"/>
            </a:endParaRP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mj-lt"/>
              </a:rPr>
              <a:t> Source of new research ideas &amp; </a:t>
            </a:r>
          </a:p>
          <a:p>
            <a:pPr eaLnBrk="1" hangingPunct="1">
              <a:lnSpc>
                <a:spcPct val="80000"/>
              </a:lnSpc>
              <a:spcBef>
                <a:spcPct val="20000"/>
              </a:spcBef>
              <a:buClr>
                <a:schemeClr val="hlink"/>
              </a:buClr>
              <a:buSzPct val="80000"/>
              <a:buFont typeface="Wingdings" charset="0"/>
              <a:buNone/>
              <a:defRPr/>
            </a:pPr>
            <a:r>
              <a:rPr lang="en-US" sz="3200" dirty="0">
                <a:effectLst>
                  <a:outerShdw blurRad="38100" dist="38100" dir="2700000" algn="tl">
                    <a:srgbClr val="000000"/>
                  </a:outerShdw>
                </a:effectLst>
                <a:latin typeface="+mj-lt"/>
              </a:rPr>
              <a:t> 	different slants on old ideas</a:t>
            </a: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mj-lt"/>
              </a:rPr>
              <a:t> Feedback on your research</a:t>
            </a: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mj-lt"/>
              </a:rPr>
              <a:t> New collaborations</a:t>
            </a:r>
          </a:p>
          <a:p>
            <a:pPr eaLnBrk="1" hangingPunct="1">
              <a:lnSpc>
                <a:spcPct val="80000"/>
              </a:lnSpc>
              <a:spcBef>
                <a:spcPct val="20000"/>
              </a:spcBef>
              <a:buClr>
                <a:schemeClr val="hlink"/>
              </a:buClr>
              <a:buSzPct val="80000"/>
              <a:buFont typeface="Wingdings" charset="0"/>
              <a:buChar char="ü"/>
              <a:defRPr/>
            </a:pPr>
            <a:endParaRPr lang="en-US" sz="3200" dirty="0">
              <a:effectLst>
                <a:outerShdw blurRad="38100" dist="38100" dir="2700000" algn="tl">
                  <a:srgbClr val="000000"/>
                </a:outerShdw>
              </a:effectLst>
              <a:latin typeface="+mj-lt"/>
            </a:endParaRP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mj-lt"/>
              </a:rPr>
              <a:t> Letters of recommendation</a:t>
            </a: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mj-lt"/>
              </a:rPr>
              <a:t> Professional opportunities</a:t>
            </a:r>
          </a:p>
        </p:txBody>
      </p:sp>
    </p:spTree>
    <p:extLst>
      <p:ext uri="{BB962C8B-B14F-4D97-AF65-F5344CB8AC3E}">
        <p14:creationId xmlns:p14="http://schemas.microsoft.com/office/powerpoint/2010/main" val="40901397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defRPr/>
            </a:pPr>
            <a:r>
              <a:rPr lang="en-US" smtClean="0"/>
              <a:t>It takes a village …</a:t>
            </a:r>
          </a:p>
        </p:txBody>
      </p:sp>
      <p:pic>
        <p:nvPicPr>
          <p:cNvPr id="8196" name="Picture 4" descr="villag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black">
          <a:xfrm>
            <a:off x="3352800" y="1252071"/>
            <a:ext cx="4876800" cy="4386729"/>
          </a:xfrm>
        </p:spPr>
      </p:pic>
      <p:sp>
        <p:nvSpPr>
          <p:cNvPr id="8197" name="Rectangle 5"/>
          <p:cNvSpPr>
            <a:spLocks noChangeArrowheads="1"/>
          </p:cNvSpPr>
          <p:nvPr/>
        </p:nvSpPr>
        <p:spPr bwMode="auto">
          <a:xfrm>
            <a:off x="1600200" y="5753100"/>
            <a:ext cx="68580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3200" dirty="0" smtClean="0">
                <a:solidFill>
                  <a:schemeClr val="tx2"/>
                </a:solidFill>
                <a:latin typeface="Helvetica" charset="0"/>
              </a:rPr>
              <a:t>you </a:t>
            </a:r>
            <a:r>
              <a:rPr lang="en-US" sz="3200" dirty="0">
                <a:solidFill>
                  <a:schemeClr val="tx2"/>
                </a:solidFill>
                <a:latin typeface="Helvetica" charset="0"/>
              </a:rPr>
              <a:t>get to create your </a:t>
            </a:r>
            <a:r>
              <a:rPr lang="en-US" sz="3200" dirty="0" smtClean="0">
                <a:solidFill>
                  <a:schemeClr val="tx2"/>
                </a:solidFill>
                <a:latin typeface="Helvetica" charset="0"/>
              </a:rPr>
              <a:t>own village</a:t>
            </a:r>
            <a:endParaRPr lang="en-US" sz="2800" dirty="0">
              <a:solidFill>
                <a:schemeClr val="tx2"/>
              </a:solidFill>
            </a:endParaRPr>
          </a:p>
        </p:txBody>
      </p:sp>
    </p:spTree>
    <p:extLst>
      <p:ext uri="{BB962C8B-B14F-4D97-AF65-F5344CB8AC3E}">
        <p14:creationId xmlns:p14="http://schemas.microsoft.com/office/powerpoint/2010/main" val="864149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defRPr/>
            </a:pPr>
            <a:r>
              <a:rPr lang="en-US" smtClean="0"/>
              <a:t>Creating your own village</a:t>
            </a:r>
          </a:p>
        </p:txBody>
      </p:sp>
      <p:sp>
        <p:nvSpPr>
          <p:cNvPr id="39943" name="Rectangle 7"/>
          <p:cNvSpPr>
            <a:spLocks noGrp="1" noChangeArrowheads="1"/>
          </p:cNvSpPr>
          <p:nvPr>
            <p:ph idx="1"/>
          </p:nvPr>
        </p:nvSpPr>
        <p:spPr>
          <a:xfrm>
            <a:off x="1828800" y="1600200"/>
            <a:ext cx="7772400" cy="4114800"/>
          </a:xfrm>
        </p:spPr>
        <p:txBody>
          <a:bodyPr>
            <a:normAutofit/>
          </a:bodyPr>
          <a:lstStyle/>
          <a:p>
            <a:pPr eaLnBrk="1" hangingPunct="1">
              <a:lnSpc>
                <a:spcPct val="80000"/>
              </a:lnSpc>
              <a:buFontTx/>
              <a:buNone/>
              <a:defRPr/>
            </a:pPr>
            <a:r>
              <a:rPr lang="en-US" sz="3200" dirty="0" smtClean="0"/>
              <a:t>All villages need elders</a:t>
            </a:r>
            <a:endParaRPr lang="en-US" sz="2400" dirty="0" smtClean="0"/>
          </a:p>
          <a:p>
            <a:pPr lvl="1" eaLnBrk="1" hangingPunct="1">
              <a:lnSpc>
                <a:spcPct val="80000"/>
              </a:lnSpc>
              <a:defRPr/>
            </a:pPr>
            <a:endParaRPr lang="en-US" sz="2400" dirty="0" smtClean="0"/>
          </a:p>
          <a:p>
            <a:pPr eaLnBrk="1" hangingPunct="1">
              <a:lnSpc>
                <a:spcPct val="80000"/>
              </a:lnSpc>
              <a:buFontTx/>
              <a:buNone/>
              <a:defRPr/>
            </a:pPr>
            <a:r>
              <a:rPr lang="en-US" sz="3200" dirty="0" smtClean="0"/>
              <a:t>All villages need regular Joes</a:t>
            </a:r>
          </a:p>
          <a:p>
            <a:pPr eaLnBrk="1" hangingPunct="1">
              <a:lnSpc>
                <a:spcPct val="80000"/>
              </a:lnSpc>
              <a:buFontTx/>
              <a:buNone/>
              <a:defRPr/>
            </a:pPr>
            <a:endParaRPr lang="en-US" sz="3200" dirty="0" smtClean="0"/>
          </a:p>
          <a:p>
            <a:pPr eaLnBrk="1" hangingPunct="1">
              <a:lnSpc>
                <a:spcPct val="80000"/>
              </a:lnSpc>
              <a:buFontTx/>
              <a:buNone/>
              <a:defRPr/>
            </a:pPr>
            <a:r>
              <a:rPr lang="en-US" sz="3200" dirty="0" smtClean="0"/>
              <a:t>All villages need diversity</a:t>
            </a:r>
          </a:p>
          <a:p>
            <a:pPr lvl="1" eaLnBrk="1" hangingPunct="1">
              <a:lnSpc>
                <a:spcPct val="80000"/>
              </a:lnSpc>
              <a:buFont typeface="Wingdings" charset="0"/>
              <a:buNone/>
              <a:defRPr/>
            </a:pPr>
            <a:r>
              <a:rPr lang="en-US" sz="2400" dirty="0" smtClean="0"/>
              <a:t>Learn different strokes from different folks</a:t>
            </a:r>
          </a:p>
          <a:p>
            <a:pPr lvl="1" eaLnBrk="1" hangingPunct="1">
              <a:lnSpc>
                <a:spcPct val="80000"/>
              </a:lnSpc>
              <a:defRPr/>
            </a:pPr>
            <a:endParaRPr lang="en-US" sz="2400" dirty="0" smtClean="0"/>
          </a:p>
          <a:p>
            <a:pPr eaLnBrk="1" hangingPunct="1">
              <a:lnSpc>
                <a:spcPct val="80000"/>
              </a:lnSpc>
              <a:buFontTx/>
              <a:buNone/>
              <a:defRPr/>
            </a:pPr>
            <a:r>
              <a:rPr lang="en-US" sz="3200" dirty="0" smtClean="0"/>
              <a:t>All villages need uniformity</a:t>
            </a:r>
          </a:p>
          <a:p>
            <a:pPr lvl="1" eaLnBrk="1" hangingPunct="1">
              <a:lnSpc>
                <a:spcPct val="80000"/>
              </a:lnSpc>
              <a:buFont typeface="Wingdings" charset="0"/>
              <a:buNone/>
              <a:defRPr/>
            </a:pPr>
            <a:r>
              <a:rPr lang="en-US" sz="2400" dirty="0" smtClean="0"/>
              <a:t>Similar folks have similar issues</a:t>
            </a:r>
          </a:p>
          <a:p>
            <a:pPr eaLnBrk="1" hangingPunct="1">
              <a:lnSpc>
                <a:spcPct val="90000"/>
              </a:lnSpc>
              <a:defRPr/>
            </a:pPr>
            <a:endParaRPr lang="en-US" sz="2800" dirty="0" smtClean="0"/>
          </a:p>
        </p:txBody>
      </p:sp>
      <p:sp>
        <p:nvSpPr>
          <p:cNvPr id="39944" name="Rectangle 8"/>
          <p:cNvSpPr>
            <a:spLocks noChangeArrowheads="1"/>
          </p:cNvSpPr>
          <p:nvPr/>
        </p:nvSpPr>
        <p:spPr bwMode="auto">
          <a:xfrm>
            <a:off x="4038600" y="5663624"/>
            <a:ext cx="4419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3200" dirty="0">
                <a:latin typeface="+mj-lt"/>
              </a:rPr>
              <a:t>John S. Davis, IBM,  2003</a:t>
            </a:r>
          </a:p>
        </p:txBody>
      </p:sp>
    </p:spTree>
    <p:extLst>
      <p:ext uri="{BB962C8B-B14F-4D97-AF65-F5344CB8AC3E}">
        <p14:creationId xmlns:p14="http://schemas.microsoft.com/office/powerpoint/2010/main" val="21903204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RAW-BM-April-2012">
  <a:themeElements>
    <a:clrScheme name="Custom 3">
      <a:dk1>
        <a:srgbClr val="333333"/>
      </a:dk1>
      <a:lt1>
        <a:sysClr val="window" lastClr="FFFFFF"/>
      </a:lt1>
      <a:dk2>
        <a:srgbClr val="1F497D"/>
      </a:dk2>
      <a:lt2>
        <a:srgbClr val="EEECE1"/>
      </a:lt2>
      <a:accent1>
        <a:srgbClr val="56A9C8"/>
      </a:accent1>
      <a:accent2>
        <a:srgbClr val="E3782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CRAW-BM-April-2012.potx</Template>
  <TotalTime>2223</TotalTime>
  <Words>1111</Words>
  <Application>Microsoft Macintosh PowerPoint</Application>
  <PresentationFormat>On-screen Show (4:3)</PresentationFormat>
  <Paragraphs>208</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CRAW-BM-April-2012</vt:lpstr>
      <vt:lpstr>Networking  New and Sustaining Professional Relationships</vt:lpstr>
      <vt:lpstr>What’s Next?</vt:lpstr>
      <vt:lpstr>Kathryn McKinley Principal Research, Microsoft</vt:lpstr>
      <vt:lpstr>Networking New People But I am horrible at small talk!</vt:lpstr>
      <vt:lpstr>Networking is …</vt:lpstr>
      <vt:lpstr>Networking is not …</vt:lpstr>
      <vt:lpstr>Networking …</vt:lpstr>
      <vt:lpstr>It takes a village …</vt:lpstr>
      <vt:lpstr>Creating your own village</vt:lpstr>
      <vt:lpstr>Networking up &amp; down</vt:lpstr>
      <vt:lpstr>Networking at home</vt:lpstr>
      <vt:lpstr>Networking at conferences</vt:lpstr>
      <vt:lpstr>Questions?</vt:lpstr>
      <vt:lpstr>Speed Dating Musical Chairs</vt:lpstr>
      <vt:lpstr>10 Minute Speed Dating</vt:lpstr>
      <vt:lpstr>What to talk about?</vt:lpstr>
      <vt:lpstr>Homework</vt:lpstr>
      <vt:lpstr>Thank you!</vt:lpstr>
      <vt:lpstr>Resources</vt:lpstr>
      <vt:lpstr>Conference networking</vt:lpstr>
      <vt:lpstr>Conference networking</vt:lpstr>
      <vt:lpstr>At the Conference: Don’ts</vt:lpstr>
      <vt:lpstr>After the conference</vt:lpstr>
      <vt:lpstr> Acknowledgements  </vt:lpstr>
    </vt:vector>
  </TitlesOfParts>
  <Company>Parks Media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Bryce</dc:creator>
  <cp:lastModifiedBy>Kathryn S McKinley</cp:lastModifiedBy>
  <cp:revision>16</cp:revision>
  <dcterms:created xsi:type="dcterms:W3CDTF">2011-09-26T14:29:55Z</dcterms:created>
  <dcterms:modified xsi:type="dcterms:W3CDTF">2013-04-05T13:14:27Z</dcterms:modified>
</cp:coreProperties>
</file>