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media/audio6.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51" r:id="rId2"/>
    <p:sldId id="361" r:id="rId3"/>
    <p:sldId id="325" r:id="rId4"/>
    <p:sldId id="353" r:id="rId5"/>
    <p:sldId id="395" r:id="rId6"/>
    <p:sldId id="354" r:id="rId7"/>
    <p:sldId id="355" r:id="rId8"/>
    <p:sldId id="356" r:id="rId9"/>
    <p:sldId id="357" r:id="rId10"/>
    <p:sldId id="358" r:id="rId11"/>
    <p:sldId id="410" r:id="rId12"/>
    <p:sldId id="359" r:id="rId13"/>
    <p:sldId id="360" r:id="rId14"/>
    <p:sldId id="396" r:id="rId15"/>
    <p:sldId id="399" r:id="rId16"/>
    <p:sldId id="402" r:id="rId17"/>
    <p:sldId id="411" r:id="rId18"/>
    <p:sldId id="403" r:id="rId19"/>
    <p:sldId id="404" r:id="rId20"/>
    <p:sldId id="405" r:id="rId21"/>
    <p:sldId id="383" r:id="rId22"/>
    <p:sldId id="384" r:id="rId23"/>
    <p:sldId id="406" r:id="rId24"/>
    <p:sldId id="386" r:id="rId25"/>
    <p:sldId id="387" r:id="rId26"/>
    <p:sldId id="388" r:id="rId27"/>
    <p:sldId id="407" r:id="rId28"/>
    <p:sldId id="408" r:id="rId29"/>
    <p:sldId id="409" r:id="rId30"/>
    <p:sldId id="389" r:id="rId31"/>
    <p:sldId id="391" r:id="rId32"/>
    <p:sldId id="390" r:id="rId33"/>
    <p:sldId id="392" r:id="rId34"/>
    <p:sldId id="393" r:id="rId35"/>
    <p:sldId id="397" r:id="rId36"/>
    <p:sldId id="364" r:id="rId37"/>
    <p:sldId id="365" r:id="rId38"/>
    <p:sldId id="366" r:id="rId39"/>
    <p:sldId id="367" r:id="rId40"/>
    <p:sldId id="368" r:id="rId41"/>
    <p:sldId id="369" r:id="rId42"/>
    <p:sldId id="370" r:id="rId43"/>
    <p:sldId id="371" r:id="rId44"/>
    <p:sldId id="372" r:id="rId45"/>
    <p:sldId id="373" r:id="rId46"/>
    <p:sldId id="37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8000"/>
    <a:srgbClr val="ED8B00"/>
    <a:srgbClr val="005079"/>
    <a:srgbClr val="5798BC"/>
    <a:srgbClr val="5593B5"/>
    <a:srgbClr val="5995B5"/>
    <a:srgbClr val="5896BB"/>
    <a:srgbClr val="5794B7"/>
    <a:srgbClr val="5996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544" y="-10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C966A-9F1A-6949-B85E-F8F72B8B9E71}" type="datetimeFigureOut">
              <a:rPr lang="en-US" smtClean="0"/>
              <a:t>5/15/15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C29D4-8612-1944-B6C5-9875D0210BED}" type="slidenum">
              <a:rPr lang="en-US" smtClean="0"/>
              <a:t>‹#›</a:t>
            </a:fld>
            <a:endParaRPr lang="en-US"/>
          </a:p>
        </p:txBody>
      </p:sp>
    </p:spTree>
    <p:extLst>
      <p:ext uri="{BB962C8B-B14F-4D97-AF65-F5344CB8AC3E}">
        <p14:creationId xmlns:p14="http://schemas.microsoft.com/office/powerpoint/2010/main" val="1013036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B488572-5019-E04B-A403-EFB3AB2AF882}" type="slidenum">
              <a:rPr lang="en-US" sz="1200"/>
              <a:pPr/>
              <a:t>3</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5A1-712D-6B47-A71B-7312248E450B}" type="slidenum">
              <a:rPr lang="en-US"/>
              <a:pPr/>
              <a:t>37</a:t>
            </a:fld>
            <a:endParaRPr lang="en-US"/>
          </a:p>
        </p:txBody>
      </p:sp>
      <p:sp>
        <p:nvSpPr>
          <p:cNvPr id="3399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818BB-62EC-254B-AEBC-B399661D614E}" type="slidenum">
              <a:rPr lang="en-US"/>
              <a:pPr/>
              <a:t>38</a:t>
            </a:fld>
            <a:endParaRPr lang="en-US"/>
          </a:p>
        </p:txBody>
      </p:sp>
      <p:sp>
        <p:nvSpPr>
          <p:cNvPr id="3420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6DAF-E71E-074E-A83D-52A8A770E49E}" type="slidenum">
              <a:rPr lang="en-US"/>
              <a:pPr/>
              <a:t>39</a:t>
            </a:fld>
            <a:endParaRPr lang="en-US"/>
          </a:p>
        </p:txBody>
      </p:sp>
      <p:sp>
        <p:nvSpPr>
          <p:cNvPr id="344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76EEF-866D-E84B-80CE-3791A2336128}" type="slidenum">
              <a:rPr lang="en-US"/>
              <a:pPr/>
              <a:t>40</a:t>
            </a:fld>
            <a:endParaRPr lang="en-US"/>
          </a:p>
        </p:txBody>
      </p:sp>
      <p:sp>
        <p:nvSpPr>
          <p:cNvPr id="346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1647-9ABE-E14E-806A-6320E6A1DA0D}" type="slidenum">
              <a:rPr lang="en-US"/>
              <a:pPr/>
              <a:t>41</a:t>
            </a:fld>
            <a:endParaRPr lang="en-US"/>
          </a:p>
        </p:txBody>
      </p:sp>
      <p:sp>
        <p:nvSpPr>
          <p:cNvPr id="348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1AD05-BAB9-5B4D-91CA-264A57310C28}" type="slidenum">
              <a:rPr lang="en-US"/>
              <a:pPr/>
              <a:t>42</a:t>
            </a:fld>
            <a:endParaRPr lang="en-US"/>
          </a:p>
        </p:txBody>
      </p:sp>
      <p:sp>
        <p:nvSpPr>
          <p:cNvPr id="3502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EF890-AA6E-0F4E-B2D9-547DEC73A9CF}" type="slidenum">
              <a:rPr lang="en-US"/>
              <a:pPr/>
              <a:t>43</a:t>
            </a:fld>
            <a:endParaRPr lang="en-US"/>
          </a:p>
        </p:txBody>
      </p:sp>
      <p:sp>
        <p:nvSpPr>
          <p:cNvPr id="352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79EC1-0DF3-7544-ADA4-A590FC65F1F4}" type="slidenum">
              <a:rPr lang="en-US"/>
              <a:pPr/>
              <a:t>44</a:t>
            </a:fld>
            <a:endParaRPr lang="en-US"/>
          </a:p>
        </p:txBody>
      </p:sp>
      <p:sp>
        <p:nvSpPr>
          <p:cNvPr id="354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C7732-CC28-0144-82AF-CD7C36C5B012}" type="slidenum">
              <a:rPr lang="en-US"/>
              <a:pPr/>
              <a:t>45</a:t>
            </a:fld>
            <a:endParaRPr lang="en-US"/>
          </a:p>
        </p:txBody>
      </p:sp>
      <p:sp>
        <p:nvSpPr>
          <p:cNvPr id="356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17C15-FCF8-254E-81DE-0C7DD1288865}" type="slidenum">
              <a:rPr lang="en-US"/>
              <a:pPr/>
              <a:t>46</a:t>
            </a:fld>
            <a:endParaRPr lang="en-US"/>
          </a:p>
        </p:txBody>
      </p:sp>
      <p:sp>
        <p:nvSpPr>
          <p:cNvPr id="358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lvl="0">
              <a:defRPr sz="1800"/>
            </a:pPr>
            <a:r>
              <a:rPr sz="2200" dirty="0" smtClean="0"/>
              <a:t>this </a:t>
            </a:r>
            <a:r>
              <a:rPr sz="2200" dirty="0"/>
              <a:t>talk is </a:t>
            </a:r>
            <a:r>
              <a:rPr sz="2200"/>
              <a:t>about </a:t>
            </a:r>
            <a:r>
              <a:rPr lang="en-US" sz="2200" smtClean="0"/>
              <a:t>a better way to </a:t>
            </a:r>
            <a:r>
              <a:rPr sz="2200" smtClean="0"/>
              <a:t>program</a:t>
            </a:r>
            <a:r>
              <a:rPr lang="en-US" sz="2200" baseline="0" smtClean="0"/>
              <a:t> the</a:t>
            </a:r>
            <a:r>
              <a:rPr sz="2200" smtClean="0"/>
              <a:t> </a:t>
            </a:r>
            <a:r>
              <a:rPr sz="2200" dirty="0"/>
              <a:t>world of noisy data</a:t>
            </a:r>
            <a:r>
              <a:rPr sz="2200"/>
              <a:t>. </a:t>
            </a:r>
            <a:endParaRPr sz="2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77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defRPr sz="1800"/>
            </a:pPr>
            <a:r>
              <a:rPr lang="en-US" sz="2200" dirty="0" smtClean="0"/>
              <a:t>Rewriting</a:t>
            </a:r>
            <a:r>
              <a:rPr lang="en-US" sz="2200" baseline="0" dirty="0" smtClean="0"/>
              <a:t> your program this way delivers </a:t>
            </a:r>
            <a:r>
              <a:rPr sz="2200" dirty="0" smtClean="0"/>
              <a:t> </a:t>
            </a:r>
            <a:r>
              <a:rPr sz="2200" dirty="0"/>
              <a:t>a concrete </a:t>
            </a:r>
            <a:r>
              <a:rPr sz="2200" dirty="0" smtClean="0"/>
              <a:t>benefit</a:t>
            </a:r>
            <a:r>
              <a:rPr lang="en-US" sz="2200" dirty="0" smtClean="0"/>
              <a:t>. The conditional is a hypothesis</a:t>
            </a:r>
            <a:r>
              <a:rPr lang="en-US" sz="2200" baseline="0" dirty="0" smtClean="0"/>
              <a:t> test. Is it more likely than not you are going greater than 4 mph? </a:t>
            </a:r>
            <a:r>
              <a:rPr sz="2200" dirty="0" smtClean="0"/>
              <a:t> </a:t>
            </a:r>
            <a:r>
              <a:rPr lang="en-US" sz="2200" dirty="0" smtClean="0"/>
              <a:t>T</a:t>
            </a:r>
            <a:r>
              <a:rPr sz="2200" dirty="0" smtClean="0"/>
              <a:t>his </a:t>
            </a:r>
            <a:r>
              <a:rPr sz="2200" dirty="0"/>
              <a:t>conditional experiences 86% fewer errors </a:t>
            </a:r>
            <a:r>
              <a:rPr lang="en-US" sz="2200" dirty="0" smtClean="0"/>
              <a:t>than</a:t>
            </a:r>
            <a:r>
              <a:rPr lang="en-US" sz="2200" baseline="0" dirty="0" smtClean="0"/>
              <a:t> the previous one.</a:t>
            </a:r>
            <a:endParaRPr sz="2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errors and the confidence interval is smaller. </a:t>
            </a:r>
          </a:p>
          <a:p>
            <a:endParaRPr lang="en-US" dirty="0" smtClean="0"/>
          </a:p>
          <a:p>
            <a:endParaRPr lang="en-US" dirty="0"/>
          </a:p>
        </p:txBody>
      </p:sp>
    </p:spTree>
    <p:extLst>
      <p:ext uri="{BB962C8B-B14F-4D97-AF65-F5344CB8AC3E}">
        <p14:creationId xmlns:p14="http://schemas.microsoft.com/office/powerpoint/2010/main" val="428447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bwMode="auto">
          <a:xfrm>
            <a:off x="913805" y="4343704"/>
            <a:ext cx="5030391"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6" rIns="91412" bIns="45706"/>
          <a:lstStyle/>
          <a:p>
            <a:r>
              <a:rPr lang="en-US" i="1" smtClean="0"/>
              <a:t>That concludes what I wanted to say about the middle of presentations. Now I will discuss a presentation’s ending.</a:t>
            </a:r>
            <a:r>
              <a:rPr lang="en-US" smtClean="0"/>
              <a:t> In the ending of a presentation, the speakers want to accomplish two things: give a summary of the most important details and provide a big-picture perspective. Many students have a fear of repeating details. Perhaps they confuse repetition for redundancy (a needless repetition such as “bright green in color”). I usually ask them to imagine a technical course in which there was no repetition. In such a course there would be no help sessions or classes in which review was done. For each type of problem, the teacher would work through only one example.</a:t>
            </a:r>
          </a:p>
          <a:p>
            <a:r>
              <a:rPr lang="en-US" smtClean="0"/>
              <a:t>Repetition is important in scientific writing and in scientific speaking. After all, on average, people remember only about 10 percent of what they hear. For that reason, at the end of a scientific presentation, the speaker should repeat the most important points so that the audience is more likely to walk out the door with those points.</a:t>
            </a:r>
          </a:p>
          <a:p>
            <a:r>
              <a:rPr lang="en-US" smtClean="0"/>
              <a:t>In addition to a summary, the speaker should give a big-picture perspective on the work. In some presentations, that perspective might be a discussion of the work that needs to be done. In another presentation that perspective might be a list of recommendations. In another presentation, this perspective is a look at the technical work from the vantage point of the big picture discussed at the beginning of the talk. Each of these perspectives provide closure for the presentation. </a:t>
            </a:r>
            <a:r>
              <a:rPr lang="en-US" i="1" smtClean="0"/>
              <a:t>(CSP, pages 64-65, 88-91)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C36721-F564-274C-917D-AC9B163A3FE7}" type="slidenum">
              <a:rPr lang="en-US"/>
              <a:pPr>
                <a:defRPr/>
              </a:pPr>
              <a:t>31</a:t>
            </a:fld>
            <a:endParaRPr lang="en-US"/>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3E6E9-B983-A340-9C21-FF6CD122D052}" type="slidenum">
              <a:rPr lang="en-US"/>
              <a:pPr/>
              <a:t>35</a:t>
            </a:fld>
            <a:endParaRPr lang="en-US"/>
          </a:p>
        </p:txBody>
      </p:sp>
      <p:sp>
        <p:nvSpPr>
          <p:cNvPr id="335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D2BCF-9612-5D47-AF09-7684DE3715AD}" type="slidenum">
              <a:rPr lang="en-US"/>
              <a:pPr/>
              <a:t>36</a:t>
            </a:fld>
            <a:endParaRPr lang="en-US"/>
          </a:p>
        </p:txBody>
      </p:sp>
      <p:sp>
        <p:nvSpPr>
          <p:cNvPr id="337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798B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98706"/>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445732"/>
            <a:ext cx="6400800" cy="1752600"/>
          </a:xfrm>
        </p:spPr>
        <p:txBody>
          <a:bodyPr>
            <a:normAutofit/>
          </a:bodyPr>
          <a:lstStyle>
            <a:lvl1pPr marL="0" indent="0" algn="ctr">
              <a:buNone/>
              <a:defRPr sz="3200" b="0" i="1">
                <a:solidFill>
                  <a:srgbClr val="005079"/>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a:t>
            </a:r>
            <a:endParaRPr lang="en-US" dirty="0"/>
          </a:p>
        </p:txBody>
      </p:sp>
      <p:pic>
        <p:nvPicPr>
          <p:cNvPr id="5" name="Picture 4"/>
          <p:cNvPicPr>
            <a:picLocks noChangeAspect="1"/>
          </p:cNvPicPr>
          <p:nvPr userDrawn="1"/>
        </p:nvPicPr>
        <p:blipFill>
          <a:blip r:embed="rId2"/>
          <a:stretch>
            <a:fillRect/>
          </a:stretch>
        </p:blipFill>
        <p:spPr>
          <a:xfrm>
            <a:off x="6774425" y="5893948"/>
            <a:ext cx="2091542" cy="704637"/>
          </a:xfrm>
          <a:prstGeom prst="rect">
            <a:avLst/>
          </a:prstGeom>
        </p:spPr>
      </p:pic>
      <p:pic>
        <p:nvPicPr>
          <p:cNvPr id="4" name="Picture 3"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127000"/>
          </a:xfrm>
          <a:prstGeom prst="rect">
            <a:avLst/>
          </a:prstGeom>
        </p:spPr>
      </p:pic>
      <p:pic>
        <p:nvPicPr>
          <p:cNvPr id="6" name="Picture 5" descr="bottom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5746168"/>
            <a:ext cx="9144000" cy="1119909"/>
          </a:xfrm>
          <a:prstGeom prst="rect">
            <a:avLst/>
          </a:prstGeom>
        </p:spPr>
      </p:pic>
      <p:pic>
        <p:nvPicPr>
          <p:cNvPr id="7" name="Picture 6"/>
          <p:cNvPicPr>
            <a:picLocks noChangeAspect="1"/>
          </p:cNvPicPr>
          <p:nvPr userDrawn="1"/>
        </p:nvPicPr>
        <p:blipFill>
          <a:blip r:embed="rId5"/>
          <a:stretch>
            <a:fillRect/>
          </a:stretch>
        </p:blipFill>
        <p:spPr>
          <a:xfrm>
            <a:off x="6738375" y="5866636"/>
            <a:ext cx="2095362" cy="725318"/>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_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3200" b="0" i="1">
                <a:solidFill>
                  <a:srgbClr val="5798BC"/>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2174875"/>
            <a:ext cx="4040188" cy="3951288"/>
          </a:xfrm>
        </p:spPr>
        <p:txBody>
          <a:bodyPr>
            <a:normAutofit/>
          </a:bodyPr>
          <a:lstStyle>
            <a:lvl1pPr>
              <a:buClr>
                <a:srgbClr val="ED8B00"/>
              </a:buClr>
              <a:defRPr sz="3200">
                <a:latin typeface="Arial"/>
              </a:defRPr>
            </a:lvl1pPr>
            <a:lvl2pPr>
              <a:buClr>
                <a:srgbClr val="ED8B00"/>
              </a:buClr>
              <a:defRPr sz="2800">
                <a:latin typeface="Arial"/>
              </a:defRPr>
            </a:lvl2pPr>
            <a:lvl3pPr>
              <a:buClr>
                <a:srgbClr val="ED8B00"/>
              </a:buClr>
              <a:defRPr sz="2400">
                <a:latin typeface="Arial"/>
              </a:defRPr>
            </a:lvl3pPr>
            <a:lvl4pPr>
              <a:buClr>
                <a:srgbClr val="ED8B00"/>
              </a:buClr>
              <a:defRPr sz="2400">
                <a:latin typeface="Arial"/>
              </a:defRPr>
            </a:lvl4pPr>
            <a:lvl5pPr>
              <a:buClr>
                <a:srgbClr val="ED8B00"/>
              </a:buClr>
              <a:defRPr sz="2400">
                <a:latin typeface="Arial"/>
              </a:defRPr>
            </a:lvl5pPr>
            <a:lvl6pPr>
              <a:defRPr sz="1600"/>
            </a:lvl6pPr>
            <a:lvl7pPr>
              <a:defRPr sz="1600"/>
            </a:lvl7pPr>
            <a:lvl8pPr>
              <a:defRPr sz="1600"/>
            </a:lvl8pPr>
            <a:lvl9pPr>
              <a:defRPr sz="1600"/>
            </a:lvl9pPr>
          </a:lstStyle>
          <a:p>
            <a:pPr lvl="0"/>
            <a:r>
              <a:rPr lang="en-US" dirty="0" smtClean="0"/>
              <a:t>First level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3200" b="0" i="1">
                <a:solidFill>
                  <a:srgbClr val="5798BC"/>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9"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11" name="Content Placeholder 3"/>
          <p:cNvSpPr>
            <a:spLocks noGrp="1"/>
          </p:cNvSpPr>
          <p:nvPr>
            <p:ph sz="half" idx="11" hasCustomPrompt="1"/>
          </p:nvPr>
        </p:nvSpPr>
        <p:spPr>
          <a:xfrm>
            <a:off x="4645025" y="2188381"/>
            <a:ext cx="4040188" cy="3951288"/>
          </a:xfrm>
        </p:spPr>
        <p:txBody>
          <a:bodyPr>
            <a:normAutofit/>
          </a:bodyPr>
          <a:lstStyle>
            <a:lvl1pPr>
              <a:buClr>
                <a:srgbClr val="ED8B00"/>
              </a:buClr>
              <a:defRPr sz="3200">
                <a:latin typeface="Arial"/>
              </a:defRPr>
            </a:lvl1pPr>
            <a:lvl2pPr>
              <a:buClr>
                <a:srgbClr val="ED8B00"/>
              </a:buClr>
              <a:defRPr sz="2800">
                <a:latin typeface="Arial"/>
              </a:defRPr>
            </a:lvl2pPr>
            <a:lvl3pPr>
              <a:buClr>
                <a:srgbClr val="ED8B00"/>
              </a:buClr>
              <a:defRPr sz="2400">
                <a:latin typeface="Arial"/>
              </a:defRPr>
            </a:lvl3pPr>
            <a:lvl4pPr>
              <a:buClr>
                <a:srgbClr val="ED8B00"/>
              </a:buClr>
              <a:defRPr sz="2400">
                <a:latin typeface="Arial"/>
              </a:defRPr>
            </a:lvl4pPr>
            <a:lvl5pPr>
              <a:buClr>
                <a:srgbClr val="ED8B00"/>
              </a:buClr>
              <a:defRPr sz="2400">
                <a:latin typeface="Arial"/>
              </a:defRPr>
            </a:lvl5pPr>
            <a:lvl6pPr>
              <a:defRPr sz="1600"/>
            </a:lvl6pPr>
            <a:lvl7pPr>
              <a:defRPr sz="1600"/>
            </a:lvl7pPr>
            <a:lvl8pPr>
              <a:defRPr sz="1600"/>
            </a:lvl8pPr>
            <a:lvl9pPr>
              <a:defRPr sz="1600"/>
            </a:lvl9pPr>
          </a:lstStyle>
          <a:p>
            <a:pPr lvl="0"/>
            <a:r>
              <a:rPr lang="en-US" dirty="0" smtClean="0"/>
              <a:t>First level list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715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5E408-7B29-AF40-B286-29475E83587B}" type="datetimeFigureOut">
              <a:rPr lang="en-US" smtClean="0"/>
              <a:t>5/15/15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E408-7B29-AF40-B286-29475E83587B}" type="datetimeFigureOut">
              <a:rPr lang="en-US" smtClean="0"/>
              <a:t>5/15/15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
        <p:nvSpPr>
          <p:cNvPr id="6" name="Title 1"/>
          <p:cNvSpPr>
            <a:spLocks noGrp="1"/>
          </p:cNvSpPr>
          <p:nvPr>
            <p:ph type="title" hasCustomPrompt="1"/>
          </p:nvPr>
        </p:nvSpPr>
        <p:spPr>
          <a:xfrm>
            <a:off x="457200" y="274638"/>
            <a:ext cx="8229600" cy="1143000"/>
          </a:xfrm>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Tree>
    <p:extLst>
      <p:ext uri="{BB962C8B-B14F-4D97-AF65-F5344CB8AC3E}">
        <p14:creationId xmlns:p14="http://schemas.microsoft.com/office/powerpoint/2010/main" val="48548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4977374" cy="4691063"/>
          </a:xfrm>
        </p:spPr>
        <p:txBody>
          <a:bodyPr/>
          <a:lstStyle>
            <a:lvl1pPr>
              <a:defRPr sz="4400" b="1">
                <a:solidFill>
                  <a:srgbClr val="5996B6"/>
                </a:solidFill>
                <a:latin typeface="Arial"/>
                <a:cs typeface="Aria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smtClean="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 name="Date Placeholder 4"/>
          <p:cNvSpPr>
            <a:spLocks noGrp="1"/>
          </p:cNvSpPr>
          <p:nvPr>
            <p:ph type="dt" sz="half" idx="10"/>
          </p:nvPr>
        </p:nvSpPr>
        <p:spPr/>
        <p:txBody>
          <a:bodyPr/>
          <a:lstStyle/>
          <a:p>
            <a:fld id="{1785E408-7B29-AF40-B286-29475E83587B}"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
        <p:nvSpPr>
          <p:cNvPr id="8" name="Title 1"/>
          <p:cNvSpPr txBox="1">
            <a:spLocks/>
          </p:cNvSpPr>
          <p:nvPr userDrawn="1"/>
        </p:nvSpPr>
        <p:spPr>
          <a:xfrm>
            <a:off x="3575050" y="274638"/>
            <a:ext cx="497737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cap="none" baseline="0">
                <a:solidFill>
                  <a:srgbClr val="005079"/>
                </a:solidFill>
                <a:latin typeface="Arial"/>
                <a:ea typeface="+mj-ea"/>
                <a:cs typeface="+mj-cs"/>
              </a:defRPr>
            </a:lvl1pPr>
          </a:lstStyle>
          <a:p>
            <a:r>
              <a:rPr lang="en-US" smtClean="0"/>
              <a:t>Click To Edit Title</a:t>
            </a:r>
            <a:endParaRPr lang="en-US" dirty="0"/>
          </a:p>
        </p:txBody>
      </p:sp>
      <p:sp>
        <p:nvSpPr>
          <p:cNvPr id="9" name="Title 1"/>
          <p:cNvSpPr txBox="1">
            <a:spLocks/>
          </p:cNvSpPr>
          <p:nvPr userDrawn="1"/>
        </p:nvSpPr>
        <p:spPr>
          <a:xfrm>
            <a:off x="457200" y="274753"/>
            <a:ext cx="300831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cap="none" baseline="0">
                <a:solidFill>
                  <a:srgbClr val="005079"/>
                </a:solidFill>
                <a:latin typeface="Arial"/>
                <a:ea typeface="+mj-ea"/>
                <a:cs typeface="+mj-cs"/>
              </a:defRPr>
            </a:lvl1pPr>
          </a:lstStyle>
          <a:p>
            <a:r>
              <a:rPr lang="en-US" dirty="0" smtClean="0"/>
              <a:t>Edit</a:t>
            </a:r>
            <a:endParaRPr lang="en-US" dirty="0"/>
          </a:p>
        </p:txBody>
      </p:sp>
    </p:spTree>
    <p:extLst>
      <p:ext uri="{BB962C8B-B14F-4D97-AF65-F5344CB8AC3E}">
        <p14:creationId xmlns:p14="http://schemas.microsoft.com/office/powerpoint/2010/main" val="248916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785E408-7B29-AF40-B286-29475E83587B}" type="datetimeFigureOut">
              <a:rPr lang="en-US" smtClean="0"/>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5798BC"/>
        </a:solidFill>
        <a:effectLst/>
      </p:bgPr>
    </p:bg>
    <p:spTree>
      <p:nvGrpSpPr>
        <p:cNvPr id="1" name=""/>
        <p:cNvGrpSpPr/>
        <p:nvPr/>
      </p:nvGrpSpPr>
      <p:grpSpPr>
        <a:xfrm>
          <a:off x="0" y="0"/>
          <a:ext cx="0" cy="0"/>
          <a:chOff x="0" y="0"/>
          <a:chExt cx="0" cy="0"/>
        </a:xfrm>
      </p:grpSpPr>
      <p:pic>
        <p:nvPicPr>
          <p:cNvPr id="4" name="Picture 3" descr="topba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7000"/>
          </a:xfrm>
          <a:prstGeom prst="rect">
            <a:avLst/>
          </a:prstGeom>
        </p:spPr>
      </p:pic>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6" name="Title 1"/>
          <p:cNvSpPr>
            <a:spLocks noGrp="1"/>
          </p:cNvSpPr>
          <p:nvPr>
            <p:ph type="ctrTitle" hasCustomPrompt="1"/>
          </p:nvPr>
        </p:nvSpPr>
        <p:spPr>
          <a:xfrm>
            <a:off x="0" y="2367363"/>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grpSp>
        <p:nvGrpSpPr>
          <p:cNvPr id="7" name="Group 17"/>
          <p:cNvGrpSpPr/>
          <p:nvPr userDrawn="1"/>
        </p:nvGrpSpPr>
        <p:grpSpPr>
          <a:xfrm>
            <a:off x="-46639" y="297018"/>
            <a:ext cx="2151710" cy="1367134"/>
            <a:chOff x="3600031" y="1188066"/>
            <a:chExt cx="4320845" cy="2858829"/>
          </a:xfrm>
        </p:grpSpPr>
        <p:sp>
          <p:nvSpPr>
            <p:cNvPr id="8" name="Oval 7"/>
            <p:cNvSpPr/>
            <p:nvPr/>
          </p:nvSpPr>
          <p:spPr>
            <a:xfrm>
              <a:off x="4332593" y="1495259"/>
              <a:ext cx="914400" cy="914400"/>
            </a:xfrm>
            <a:prstGeom prst="ellipse">
              <a:avLst/>
            </a:prstGeom>
            <a:gradFill>
              <a:gsLst>
                <a:gs pos="30000">
                  <a:schemeClr val="accent1"/>
                </a:gs>
                <a:gs pos="100000">
                  <a:schemeClr val="accent1">
                    <a:tint val="50000"/>
                    <a:shade val="100000"/>
                    <a:satMod val="350000"/>
                  </a:schemeClr>
                </a:gs>
              </a:gsLst>
              <a:lin ang="159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 name="TextBox 8"/>
            <p:cNvSpPr txBox="1"/>
            <p:nvPr/>
          </p:nvSpPr>
          <p:spPr>
            <a:xfrm>
              <a:off x="3600031" y="3564200"/>
              <a:ext cx="4320845" cy="482695"/>
            </a:xfrm>
            <a:prstGeom prst="rect">
              <a:avLst/>
            </a:prstGeom>
            <a:solidFill>
              <a:schemeClr val="bg1"/>
            </a:solidFill>
          </p:spPr>
          <p:txBody>
            <a:bodyPr wrap="none" rtlCol="0">
              <a:spAutoFit/>
            </a:bodyPr>
            <a:lstStyle/>
            <a:p>
              <a:r>
                <a:rPr lang="en-US" sz="900" dirty="0" smtClean="0">
                  <a:latin typeface="Apple Casual"/>
                  <a:cs typeface="Apple Casual"/>
                </a:rPr>
                <a:t>Broadening Participation in Computing</a:t>
              </a:r>
              <a:endParaRPr lang="en-US" sz="900" dirty="0">
                <a:latin typeface="Apple Casual"/>
                <a:cs typeface="Apple Casual"/>
              </a:endParaRPr>
            </a:p>
          </p:txBody>
        </p:sp>
        <p:sp>
          <p:nvSpPr>
            <p:cNvPr id="10" name="Isosceles Triangle 9"/>
            <p:cNvSpPr/>
            <p:nvPr/>
          </p:nvSpPr>
          <p:spPr>
            <a:xfrm>
              <a:off x="3810000" y="1188066"/>
              <a:ext cx="3648861" cy="2376132"/>
            </a:xfrm>
            <a:prstGeom prst="triangle">
              <a:avLst/>
            </a:prstGeom>
            <a:gradFill flip="none" rotWithShape="1">
              <a:gsLst>
                <a:gs pos="40000">
                  <a:schemeClr val="accent6"/>
                </a:gs>
                <a:gs pos="100000">
                  <a:srgbClr val="FFFFFF"/>
                </a:gs>
              </a:gsLst>
              <a:lin ang="0" scaled="1"/>
              <a:tileRect/>
            </a:gradFill>
            <a:ln>
              <a:noFill/>
            </a:ln>
            <a:effectLst>
              <a:outerShdw blurRad="40000" dist="23000" dir="5340000" rotWithShape="0">
                <a:srgbClr val="000000">
                  <a:alpha val="35000"/>
                </a:srgbClr>
              </a:outerShdw>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1" name="TextBox 15"/>
            <p:cNvSpPr txBox="1">
              <a:spLocks noChangeArrowheads="1"/>
            </p:cNvSpPr>
            <p:nvPr/>
          </p:nvSpPr>
          <p:spPr bwMode="auto">
            <a:xfrm>
              <a:off x="3635456" y="2338033"/>
              <a:ext cx="2268332" cy="580570"/>
            </a:xfrm>
            <a:prstGeom prst="rect">
              <a:avLst/>
            </a:prstGeom>
            <a:noFill/>
            <a:ln w="9525">
              <a:noFill/>
              <a:miter lim="800000"/>
              <a:headEnd/>
              <a:tailEnd/>
            </a:ln>
            <a:scene3d>
              <a:camera prst="orthographicFront">
                <a:rot lat="0" lon="0" rev="3120000"/>
              </a:camera>
              <a:lightRig rig="threePt" dir="t"/>
            </a:scene3d>
          </p:spPr>
          <p:txBody>
            <a:bodyPr wrap="none">
              <a:prstTxWarp prst="textNoShape">
                <a:avLst/>
              </a:prstTxWarp>
              <a:spAutoFit/>
            </a:bodyPr>
            <a:lstStyle/>
            <a:p>
              <a:r>
                <a:rPr lang="en-US" sz="1400" b="1" dirty="0" smtClean="0">
                  <a:latin typeface="+mj-lt"/>
                  <a:ea typeface="Helvetica" charset="0"/>
                  <a:cs typeface="Helvetica" charset="0"/>
                </a:rPr>
                <a:t> CRAW   CDC</a:t>
              </a:r>
            </a:p>
          </p:txBody>
        </p:sp>
      </p:grpSp>
    </p:spTree>
    <p:extLst>
      <p:ext uri="{BB962C8B-B14F-4D97-AF65-F5344CB8AC3E}">
        <p14:creationId xmlns:p14="http://schemas.microsoft.com/office/powerpoint/2010/main" val="119317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CRA-W CAPP Workshop – November 2012</a:t>
            </a:r>
          </a:p>
        </p:txBody>
      </p:sp>
      <p:sp>
        <p:nvSpPr>
          <p:cNvPr id="6" name="Slide Number Placeholder 5"/>
          <p:cNvSpPr>
            <a:spLocks noGrp="1"/>
          </p:cNvSpPr>
          <p:nvPr>
            <p:ph type="sldNum" sz="quarter" idx="12"/>
          </p:nvPr>
        </p:nvSpPr>
        <p:spPr/>
        <p:txBody>
          <a:bodyPr/>
          <a:lstStyle>
            <a:lvl1pPr>
              <a:defRPr/>
            </a:lvl1pPr>
          </a:lstStyle>
          <a:p>
            <a:fld id="{2115EEDF-167B-CC42-8B37-720ACFCBA46F}" type="slidenum">
              <a:rPr lang="en-US"/>
              <a:pPr/>
              <a:t>‹#›</a:t>
            </a:fld>
            <a:endParaRPr lang="en-US"/>
          </a:p>
        </p:txBody>
      </p:sp>
    </p:spTree>
    <p:extLst>
      <p:ext uri="{BB962C8B-B14F-4D97-AF65-F5344CB8AC3E}">
        <p14:creationId xmlns:p14="http://schemas.microsoft.com/office/powerpoint/2010/main" val="317517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496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CRA-W CAPP Workshop – November 2012</a:t>
            </a:r>
          </a:p>
        </p:txBody>
      </p:sp>
      <p:sp>
        <p:nvSpPr>
          <p:cNvPr id="7" name="Slide Number Placeholder 5"/>
          <p:cNvSpPr>
            <a:spLocks noGrp="1"/>
          </p:cNvSpPr>
          <p:nvPr>
            <p:ph type="sldNum" sz="quarter" idx="12"/>
          </p:nvPr>
        </p:nvSpPr>
        <p:spPr/>
        <p:txBody>
          <a:bodyPr/>
          <a:lstStyle>
            <a:lvl1pPr>
              <a:defRPr/>
            </a:lvl1pPr>
          </a:lstStyle>
          <a:p>
            <a:pPr>
              <a:defRPr/>
            </a:pPr>
            <a:fld id="{D005A4D1-8A41-AE43-9599-751A98BB8C6C}" type="slidenum">
              <a:rPr lang="en-US"/>
              <a:pPr>
                <a:defRPr/>
              </a:pPr>
              <a:t>‹#›</a:t>
            </a:fld>
            <a:endParaRPr lang="en-US"/>
          </a:p>
        </p:txBody>
      </p:sp>
    </p:spTree>
    <p:extLst>
      <p:ext uri="{BB962C8B-B14F-4D97-AF65-F5344CB8AC3E}">
        <p14:creationId xmlns:p14="http://schemas.microsoft.com/office/powerpoint/2010/main" val="1213171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anchor="b"/>
          <a:lstStyle>
            <a:lvl1pPr algn="ctr">
              <a:defRPr sz="5600">
                <a:latin typeface="+mn-lt"/>
                <a:ea typeface="+mn-ea"/>
                <a:cs typeface="+mn-cs"/>
                <a:sym typeface="Helvetica Light"/>
              </a:defRPr>
            </a:lvl1pPr>
          </a:lstStyle>
          <a:p>
            <a:pPr lvl="0">
              <a:defRPr sz="1800"/>
            </a:pPr>
            <a:r>
              <a:rPr sz="5600"/>
              <a:t>Title Text</a:t>
            </a:r>
          </a:p>
        </p:txBody>
      </p:sp>
      <p:sp>
        <p:nvSpPr>
          <p:cNvPr id="7" name="Shape 7"/>
          <p:cNvSpPr>
            <a:spLocks noGrp="1"/>
          </p:cNvSpPr>
          <p:nvPr>
            <p:ph type="body" idx="1"/>
          </p:nvPr>
        </p:nvSpPr>
        <p:spPr>
          <a:xfrm>
            <a:off x="892969" y="3536156"/>
            <a:ext cx="7358063" cy="794742"/>
          </a:xfrm>
          <a:prstGeom prst="rect">
            <a:avLst/>
          </a:prstGeom>
        </p:spPr>
        <p:txBody>
          <a:bodyPr/>
          <a:lstStyle>
            <a:lvl1pPr marL="0" indent="0" algn="ctr">
              <a:spcBef>
                <a:spcPts val="0"/>
              </a:spcBef>
              <a:buSzTx/>
              <a:buNone/>
              <a:defRPr sz="2200" spc="0">
                <a:latin typeface="+mn-lt"/>
                <a:ea typeface="+mn-ea"/>
                <a:cs typeface="+mn-cs"/>
                <a:sym typeface="Helvetica Light"/>
              </a:defRPr>
            </a:lvl1pPr>
            <a:lvl2pPr marL="0" indent="160729" algn="ctr">
              <a:spcBef>
                <a:spcPts val="0"/>
              </a:spcBef>
              <a:buSzTx/>
              <a:buNone/>
              <a:defRPr sz="2200" spc="0">
                <a:latin typeface="+mn-lt"/>
                <a:ea typeface="+mn-ea"/>
                <a:cs typeface="+mn-cs"/>
                <a:sym typeface="Helvetica Light"/>
              </a:defRPr>
            </a:lvl2pPr>
            <a:lvl3pPr marL="0" indent="321457" algn="ctr">
              <a:spcBef>
                <a:spcPts val="0"/>
              </a:spcBef>
              <a:buSzTx/>
              <a:buNone/>
              <a:defRPr sz="2200" spc="0">
                <a:latin typeface="+mn-lt"/>
                <a:ea typeface="+mn-ea"/>
                <a:cs typeface="+mn-cs"/>
                <a:sym typeface="Helvetica Light"/>
              </a:defRPr>
            </a:lvl3pPr>
            <a:lvl4pPr marL="0" indent="482186" algn="ctr">
              <a:spcBef>
                <a:spcPts val="0"/>
              </a:spcBef>
              <a:buSzTx/>
              <a:buNone/>
              <a:defRPr sz="2200" spc="0">
                <a:latin typeface="+mn-lt"/>
                <a:ea typeface="+mn-ea"/>
                <a:cs typeface="+mn-cs"/>
                <a:sym typeface="Helvetica Light"/>
              </a:defRPr>
            </a:lvl4pPr>
            <a:lvl5pPr marL="0" indent="642915" algn="ctr">
              <a:spcBef>
                <a:spcPts val="0"/>
              </a:spcBef>
              <a:buSzTx/>
              <a:buNone/>
              <a:defRPr sz="2200" spc="0">
                <a:latin typeface="+mn-lt"/>
                <a:ea typeface="+mn-ea"/>
                <a:cs typeface="+mn-cs"/>
                <a:sym typeface="Helvetica Light"/>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80792815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5798BC"/>
        </a:solidFill>
        <a:effectLst/>
      </p:bgPr>
    </p:bg>
    <p:spTree>
      <p:nvGrpSpPr>
        <p:cNvPr id="1" name=""/>
        <p:cNvGrpSpPr/>
        <p:nvPr/>
      </p:nvGrpSpPr>
      <p:grpSpPr>
        <a:xfrm>
          <a:off x="0" y="0"/>
          <a:ext cx="0" cy="0"/>
          <a:chOff x="0" y="0"/>
          <a:chExt cx="0" cy="0"/>
        </a:xfrm>
      </p:grpSpPr>
      <p:pic>
        <p:nvPicPr>
          <p:cNvPr id="4" name="Picture 3" descr="topba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7000"/>
          </a:xfrm>
          <a:prstGeom prst="rect">
            <a:avLst/>
          </a:prstGeom>
        </p:spPr>
      </p:pic>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
        <p:nvSpPr>
          <p:cNvPr id="6" name="Title 1"/>
          <p:cNvSpPr>
            <a:spLocks noGrp="1"/>
          </p:cNvSpPr>
          <p:nvPr>
            <p:ph type="ctrTitle" hasCustomPrompt="1"/>
          </p:nvPr>
        </p:nvSpPr>
        <p:spPr>
          <a:xfrm>
            <a:off x="0" y="2367363"/>
            <a:ext cx="9144000" cy="849661"/>
          </a:xfrm>
        </p:spPr>
        <p:txBody>
          <a:bodyPr>
            <a:noAutofit/>
          </a:bodyPr>
          <a:lstStyle>
            <a:lvl1pPr>
              <a:defRPr sz="4400" b="1" i="0" cap="none">
                <a:solidFill>
                  <a:srgbClr val="FFFFFF"/>
                </a:solidFill>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204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14" name="Text Placeholder 13"/>
          <p:cNvSpPr>
            <a:spLocks noGrp="1"/>
          </p:cNvSpPr>
          <p:nvPr>
            <p:ph type="body" sz="quarter" idx="10" hasCustomPrompt="1"/>
          </p:nvPr>
        </p:nvSpPr>
        <p:spPr>
          <a:xfrm>
            <a:off x="457200" y="1656412"/>
            <a:ext cx="8229600" cy="4449114"/>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20316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34244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wo_pan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11" name="TextBox 10"/>
          <p:cNvSpPr txBox="1"/>
          <p:nvPr userDrawn="1"/>
        </p:nvSpPr>
        <p:spPr>
          <a:xfrm>
            <a:off x="858959" y="1941057"/>
            <a:ext cx="3552889" cy="369332"/>
          </a:xfrm>
          <a:prstGeom prst="rect">
            <a:avLst/>
          </a:prstGeom>
          <a:noFill/>
        </p:spPr>
        <p:txBody>
          <a:bodyPr wrap="square" rtlCol="0">
            <a:spAutoFit/>
          </a:bodyPr>
          <a:lstStyle/>
          <a:p>
            <a:endParaRPr lang="en-US" dirty="0"/>
          </a:p>
        </p:txBody>
      </p:sp>
      <p:sp>
        <p:nvSpPr>
          <p:cNvPr id="19" name="Text Placeholder 13"/>
          <p:cNvSpPr>
            <a:spLocks noGrp="1"/>
          </p:cNvSpPr>
          <p:nvPr>
            <p:ph type="body" sz="quarter" idx="10" hasCustomPrompt="1"/>
          </p:nvPr>
        </p:nvSpPr>
        <p:spPr>
          <a:xfrm>
            <a:off x="457200" y="1656833"/>
            <a:ext cx="4110622" cy="4463795"/>
          </a:xfrm>
        </p:spPr>
        <p:txBody>
          <a:bodyPr>
            <a:normAutofit/>
          </a:bodyPr>
          <a:lstStyle>
            <a:lvl1pPr marL="0" indent="0">
              <a:buNone/>
              <a:defRPr sz="28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20" name="Text Placeholder 13"/>
          <p:cNvSpPr>
            <a:spLocks noGrp="1"/>
          </p:cNvSpPr>
          <p:nvPr>
            <p:ph type="body" sz="quarter" idx="11" hasCustomPrompt="1"/>
          </p:nvPr>
        </p:nvSpPr>
        <p:spPr>
          <a:xfrm>
            <a:off x="4723115" y="1656834"/>
            <a:ext cx="4110622" cy="4463795"/>
          </a:xfrm>
        </p:spPr>
        <p:txBody>
          <a:bodyPr>
            <a:normAutofit/>
          </a:bodyPr>
          <a:lstStyle>
            <a:lvl1pPr marL="0" indent="0">
              <a:buNone/>
              <a:defRPr sz="28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79776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14" name="Text Placeholder 13"/>
          <p:cNvSpPr>
            <a:spLocks noGrp="1"/>
          </p:cNvSpPr>
          <p:nvPr>
            <p:ph type="body" sz="quarter" idx="10" hasCustomPrompt="1"/>
          </p:nvPr>
        </p:nvSpPr>
        <p:spPr>
          <a:xfrm>
            <a:off x="457200" y="1656412"/>
            <a:ext cx="8229600" cy="4449114"/>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147525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69675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_two_pan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pic>
        <p:nvPicPr>
          <p:cNvPr id="12" name="Picture 11"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11" name="TextBox 10"/>
          <p:cNvSpPr txBox="1"/>
          <p:nvPr userDrawn="1"/>
        </p:nvSpPr>
        <p:spPr>
          <a:xfrm>
            <a:off x="858959" y="1941057"/>
            <a:ext cx="3552889" cy="369332"/>
          </a:xfrm>
          <a:prstGeom prst="rect">
            <a:avLst/>
          </a:prstGeom>
          <a:noFill/>
        </p:spPr>
        <p:txBody>
          <a:bodyPr wrap="square" rtlCol="0">
            <a:spAutoFit/>
          </a:bodyPr>
          <a:lstStyle/>
          <a:p>
            <a:endParaRPr lang="en-US" dirty="0"/>
          </a:p>
        </p:txBody>
      </p:sp>
      <p:sp>
        <p:nvSpPr>
          <p:cNvPr id="19" name="Text Placeholder 13"/>
          <p:cNvSpPr>
            <a:spLocks noGrp="1"/>
          </p:cNvSpPr>
          <p:nvPr>
            <p:ph type="body" sz="quarter" idx="10" hasCustomPrompt="1"/>
          </p:nvPr>
        </p:nvSpPr>
        <p:spPr>
          <a:xfrm>
            <a:off x="457200" y="1656833"/>
            <a:ext cx="4110622" cy="4463795"/>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20" name="Text Placeholder 13"/>
          <p:cNvSpPr>
            <a:spLocks noGrp="1"/>
          </p:cNvSpPr>
          <p:nvPr>
            <p:ph type="body" sz="quarter" idx="11" hasCustomPrompt="1"/>
          </p:nvPr>
        </p:nvSpPr>
        <p:spPr>
          <a:xfrm>
            <a:off x="4723115" y="1656834"/>
            <a:ext cx="4110622" cy="4463795"/>
          </a:xfrm>
        </p:spPr>
        <p:txBody>
          <a:bodyPr>
            <a:normAutofit/>
          </a:bodyPr>
          <a:lstStyle>
            <a:lvl1pPr marL="0" indent="0">
              <a:buNone/>
              <a:defRPr sz="3200" baseline="0">
                <a:latin typeface="Arial"/>
                <a:cs typeface="Arial"/>
              </a:defRPr>
            </a:lvl1pPr>
            <a:lvl2pPr>
              <a:defRPr sz="2800">
                <a:latin typeface="Arial"/>
                <a:cs typeface="Arial"/>
              </a:defRPr>
            </a:lvl2pPr>
            <a:lvl3pPr>
              <a:defRPr sz="2800">
                <a:latin typeface="Arial"/>
                <a:cs typeface="Arial"/>
              </a:defRPr>
            </a:lvl3pPr>
            <a:lvl4pPr>
              <a:defRPr sz="2800">
                <a:latin typeface="Arial"/>
                <a:cs typeface="Arial"/>
              </a:defRPr>
            </a:lvl4pPr>
            <a:lvl5pPr>
              <a:defRPr sz="2800">
                <a:latin typeface="Arial"/>
                <a:cs typeface="Arial"/>
              </a:defRPr>
            </a:lvl5pPr>
          </a:lstStyle>
          <a:p>
            <a:pPr lvl="0"/>
            <a:r>
              <a:rPr lang="en-US" dirty="0" smtClean="0"/>
              <a:t>Content goes here</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98230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400" b="1" i="0" cap="none" baseline="0">
                <a:solidFill>
                  <a:srgbClr val="005079"/>
                </a:solidFill>
                <a:latin typeface="Arial"/>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654165"/>
            <a:ext cx="4040188" cy="639762"/>
          </a:xfrm>
        </p:spPr>
        <p:txBody>
          <a:bodyPr anchor="b">
            <a:noAutofit/>
          </a:bodyPr>
          <a:lstStyle>
            <a:lvl1pPr marL="0" indent="0">
              <a:buNone/>
              <a:defRPr sz="3200" b="0" i="1">
                <a:solidFill>
                  <a:srgbClr val="5798BC"/>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4" name="Content Placeholder 3"/>
          <p:cNvSpPr>
            <a:spLocks noGrp="1"/>
          </p:cNvSpPr>
          <p:nvPr>
            <p:ph sz="half" idx="2"/>
          </p:nvPr>
        </p:nvSpPr>
        <p:spPr>
          <a:xfrm>
            <a:off x="457200" y="2293927"/>
            <a:ext cx="4040188" cy="3827427"/>
          </a:xfrm>
        </p:spPr>
        <p:txBody>
          <a:bodyPr>
            <a:normAutofit/>
          </a:bodyPr>
          <a:lstStyle>
            <a:lvl1pPr marL="0" indent="0">
              <a:buClr>
                <a:srgbClr val="ED8B00"/>
              </a:buClr>
              <a:buNone/>
              <a:defRPr sz="2800">
                <a:latin typeface="Arial"/>
              </a:defRPr>
            </a:lvl1pPr>
            <a:lvl2pPr>
              <a:buClr>
                <a:srgbClr val="ED8B00"/>
              </a:buClr>
              <a:defRPr sz="1800">
                <a:latin typeface="Arial"/>
              </a:defRPr>
            </a:lvl2pPr>
            <a:lvl3pPr>
              <a:buClr>
                <a:srgbClr val="ED8B00"/>
              </a:buClr>
              <a:defRPr sz="1800">
                <a:latin typeface="Arial"/>
              </a:defRPr>
            </a:lvl3pPr>
            <a:lvl4pPr>
              <a:buClr>
                <a:srgbClr val="ED8B00"/>
              </a:buClr>
              <a:defRPr sz="1800">
                <a:latin typeface="Arial"/>
              </a:defRPr>
            </a:lvl4pPr>
            <a:lvl5pPr>
              <a:buClr>
                <a:srgbClr val="ED8B00"/>
              </a:buClr>
              <a:defRPr sz="1800">
                <a:latin typeface="Arial"/>
              </a:defRPr>
            </a:lvl5pPr>
            <a:lvl6pPr>
              <a:defRPr sz="1600"/>
            </a:lvl6pPr>
            <a:lvl7pPr>
              <a:defRPr sz="1600"/>
            </a:lvl7pPr>
            <a:lvl8pPr>
              <a:defRPr sz="1600"/>
            </a:lvl8pPr>
            <a:lvl9pPr>
              <a:defRPr sz="1600"/>
            </a:lvl9pPr>
          </a:lstStyle>
          <a:p>
            <a:pPr lvl="0"/>
            <a:endParaRPr lang="en-US" dirty="0"/>
          </a:p>
        </p:txBody>
      </p:sp>
      <p:sp>
        <p:nvSpPr>
          <p:cNvPr id="5" name="Text Placeholder 4"/>
          <p:cNvSpPr>
            <a:spLocks noGrp="1"/>
          </p:cNvSpPr>
          <p:nvPr>
            <p:ph type="body" sz="quarter" idx="3" hasCustomPrompt="1"/>
          </p:nvPr>
        </p:nvSpPr>
        <p:spPr>
          <a:xfrm>
            <a:off x="4645025" y="1654165"/>
            <a:ext cx="4041775" cy="639762"/>
          </a:xfrm>
        </p:spPr>
        <p:txBody>
          <a:bodyPr anchor="b">
            <a:noAutofit/>
          </a:bodyPr>
          <a:lstStyle>
            <a:lvl1pPr marL="0" indent="0">
              <a:buNone/>
              <a:defRPr sz="2800" b="0" i="1">
                <a:solidFill>
                  <a:srgbClr val="5798BC"/>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a:t>
            </a:r>
          </a:p>
        </p:txBody>
      </p:sp>
      <p:sp>
        <p:nvSpPr>
          <p:cNvPr id="6" name="Content Placeholder 5"/>
          <p:cNvSpPr>
            <a:spLocks noGrp="1"/>
          </p:cNvSpPr>
          <p:nvPr>
            <p:ph sz="quarter" idx="4"/>
          </p:nvPr>
        </p:nvSpPr>
        <p:spPr>
          <a:xfrm>
            <a:off x="4645025" y="2293927"/>
            <a:ext cx="4041775" cy="3827427"/>
          </a:xfrm>
        </p:spPr>
        <p:txBody>
          <a:bodyPr>
            <a:normAutofit/>
          </a:bodyPr>
          <a:lstStyle>
            <a:lvl1pPr marL="0" indent="0">
              <a:buClr>
                <a:srgbClr val="ED8B00"/>
              </a:buClr>
              <a:buNone/>
              <a:defRPr sz="2800" b="0" i="0">
                <a:latin typeface="Arial"/>
                <a:cs typeface="Arial"/>
              </a:defRPr>
            </a:lvl1pPr>
            <a:lvl2pPr>
              <a:buClr>
                <a:srgbClr val="ED8B00"/>
              </a:buClr>
              <a:defRPr sz="1800" b="0" i="0">
                <a:latin typeface="Arial"/>
                <a:cs typeface="Arial"/>
              </a:defRPr>
            </a:lvl2pPr>
            <a:lvl3pPr>
              <a:buClr>
                <a:srgbClr val="ED8B00"/>
              </a:buClr>
              <a:defRPr sz="1800" b="0" i="0">
                <a:latin typeface="Arial"/>
                <a:cs typeface="Arial"/>
              </a:defRPr>
            </a:lvl3pPr>
            <a:lvl4pPr>
              <a:buClr>
                <a:srgbClr val="ED8B00"/>
              </a:buClr>
              <a:defRPr sz="1800" b="0" i="0">
                <a:latin typeface="Arial"/>
                <a:cs typeface="Arial"/>
              </a:defRPr>
            </a:lvl4pPr>
            <a:lvl5pPr>
              <a:buClr>
                <a:srgbClr val="ED8B00"/>
              </a:buClr>
              <a:defRPr sz="1800" b="0" i="0">
                <a:latin typeface="Arial"/>
                <a:cs typeface="Arial"/>
              </a:defRPr>
            </a:lvl5pPr>
            <a:lvl6pPr>
              <a:defRPr sz="1600"/>
            </a:lvl6pPr>
            <a:lvl7pPr>
              <a:defRPr sz="1600"/>
            </a:lvl7pPr>
            <a:lvl8pPr>
              <a:defRPr sz="1600"/>
            </a:lvl8pPr>
            <a:lvl9pPr>
              <a:defRPr sz="1600"/>
            </a:lvl9pPr>
          </a:lstStyle>
          <a:p>
            <a:pPr lvl="0"/>
            <a:endParaRPr lang="en-US" dirty="0"/>
          </a:p>
        </p:txBody>
      </p:sp>
      <p:pic>
        <p:nvPicPr>
          <p:cNvPr id="10" name="Picture 9"/>
          <p:cNvPicPr>
            <a:picLocks noChangeAspect="1"/>
          </p:cNvPicPr>
          <p:nvPr userDrawn="1"/>
        </p:nvPicPr>
        <p:blipFill>
          <a:blip r:embed="rId3"/>
          <a:stretch>
            <a:fillRect/>
          </a:stretch>
        </p:blipFill>
        <p:spPr>
          <a:xfrm>
            <a:off x="6738375" y="5866636"/>
            <a:ext cx="2095362" cy="725318"/>
          </a:xfrm>
          <a:prstGeom prst="rect">
            <a:avLst/>
          </a:prstGeom>
        </p:spPr>
      </p:pic>
      <p:pic>
        <p:nvPicPr>
          <p:cNvPr id="12" name="Picture 11" descr="topbar.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6731000"/>
            <a:ext cx="9144000" cy="127000"/>
          </a:xfrm>
          <a:prstGeom prst="rect">
            <a:avLst/>
          </a:prstGeom>
        </p:spPr>
      </p:pic>
      <p:sp>
        <p:nvSpPr>
          <p:cNvPr id="9"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2852522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5E408-7B29-AF40-B286-29475E83587B}" type="datetimeFigureOut">
              <a:rPr lang="en-US" smtClean="0"/>
              <a:t>5/15/15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61" r:id="rId5"/>
    <p:sldLayoutId id="2147483665" r:id="rId6"/>
    <p:sldLayoutId id="2147483666" r:id="rId7"/>
    <p:sldLayoutId id="2147483667" r:id="rId8"/>
    <p:sldLayoutId id="2147483662" r:id="rId9"/>
    <p:sldLayoutId id="2147483653" r:id="rId10"/>
    <p:sldLayoutId id="2147483655" r:id="rId11"/>
    <p:sldLayoutId id="2147483654" r:id="rId12"/>
    <p:sldLayoutId id="2147483656" r:id="rId13"/>
    <p:sldLayoutId id="2147483657" r:id="rId14"/>
    <p:sldLayoutId id="2147483669" r:id="rId15"/>
    <p:sldLayoutId id="2147483670" r:id="rId16"/>
    <p:sldLayoutId id="2147483671" r:id="rId17"/>
    <p:sldLayoutId id="2147483672"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a:solidFill>
            <a:schemeClr val="tx1"/>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²"/>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hyperlink" Target="http://pages.cs.wisc.edu/~markhill/conference-talk.html" TargetMode="External"/><Relationship Id="rId4" Type="http://schemas.openxmlformats.org/officeDocument/2006/relationships/hyperlink" Target="http://www.cra-w.org/gradcohort" TargetMode="External"/><Relationship Id="rId5" Type="http://schemas.openxmlformats.org/officeDocument/2006/relationships/hyperlink" Target="http://www.randsinrepose.com/archives/2008/02/03/out_loud.html" TargetMode="External"/><Relationship Id="rId6" Type="http://schemas.openxmlformats.org/officeDocument/2006/relationships/hyperlink" Target="http://www.slideshare.net/selias22/taking-your-slide-deck-to-the-next-level" TargetMode="External"/><Relationship Id="rId1" Type="http://schemas.openxmlformats.org/officeDocument/2006/relationships/slideLayout" Target="../slideLayouts/slideLayout7.xml"/><Relationship Id="rId2" Type="http://schemas.openxmlformats.org/officeDocument/2006/relationships/hyperlink" Target="http://pages.cs.wisc.edu/~markhill/conference-talk.html%23badtal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3.bin"/><Relationship Id="rId6" Type="http://schemas.openxmlformats.org/officeDocument/2006/relationships/audio" Target="../media/audio4.bin"/><Relationship Id="rId7" Type="http://schemas.openxmlformats.org/officeDocument/2006/relationships/audio" Target="../media/audio5.bin"/><Relationship Id="rId8" Type="http://schemas.openxmlformats.org/officeDocument/2006/relationships/audio" Target="../media/audio6.bin"/><Relationship Id="rId9" Type="http://schemas.openxmlformats.org/officeDocument/2006/relationships/image" Target="../media/image30.emf"/><Relationship Id="rId10" Type="http://schemas.openxmlformats.org/officeDocument/2006/relationships/image" Target="../media/image31.emf"/><Relationship Id="rId11" Type="http://schemas.openxmlformats.org/officeDocument/2006/relationships/image" Target="../media/image32.emf"/><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solidFill>
                  <a:srgbClr val="000000"/>
                </a:solidFill>
                <a:effectLst>
                  <a:outerShdw blurRad="38100" dist="38100" dir="2700000" algn="tl">
                    <a:srgbClr val="000000"/>
                  </a:outerShdw>
                </a:effectLst>
              </a:rPr>
              <a:t>Presentation and </a:t>
            </a:r>
            <a:r>
              <a:rPr lang="en-US" dirty="0">
                <a:solidFill>
                  <a:srgbClr val="000000"/>
                </a:solidFill>
                <a:effectLst>
                  <a:outerShdw blurRad="38100" dist="38100" dir="2700000" algn="tl">
                    <a:srgbClr val="000000"/>
                  </a:outerShdw>
                </a:effectLst>
              </a:rPr>
              <a:t/>
            </a:r>
            <a:br>
              <a:rPr lang="en-US" dirty="0">
                <a:solidFill>
                  <a:srgbClr val="000000"/>
                </a:solidFill>
                <a:effectLst>
                  <a:outerShdw blurRad="38100" dist="38100" dir="2700000" algn="tl">
                    <a:srgbClr val="000000"/>
                  </a:outerShdw>
                </a:effectLst>
              </a:rPr>
            </a:br>
            <a:r>
              <a:rPr lang="en-US" dirty="0" smtClean="0">
                <a:solidFill>
                  <a:srgbClr val="000000"/>
                </a:solidFill>
                <a:effectLst>
                  <a:outerShdw blurRad="38100" dist="38100" dir="2700000" algn="tl">
                    <a:srgbClr val="000000"/>
                  </a:outerShdw>
                </a:effectLst>
              </a:rPr>
              <a:t>Oral Communication Skills</a:t>
            </a:r>
            <a:endParaRPr lang="en-US" sz="6000" dirty="0">
              <a:solidFill>
                <a:srgbClr val="000000"/>
              </a:solidFill>
            </a:endParaRPr>
          </a:p>
        </p:txBody>
      </p:sp>
      <p:sp>
        <p:nvSpPr>
          <p:cNvPr id="3" name="Subtitle 2"/>
          <p:cNvSpPr>
            <a:spLocks noGrp="1"/>
          </p:cNvSpPr>
          <p:nvPr>
            <p:ph type="subTitle" idx="1"/>
          </p:nvPr>
        </p:nvSpPr>
        <p:spPr>
          <a:xfrm>
            <a:off x="685800" y="4572000"/>
            <a:ext cx="7696200" cy="1066800"/>
          </a:xfrm>
        </p:spPr>
        <p:txBody>
          <a:bodyPr>
            <a:noAutofit/>
          </a:bodyPr>
          <a:lstStyle/>
          <a:p>
            <a:r>
              <a:rPr lang="en-US" sz="3200" dirty="0" smtClean="0"/>
              <a:t>Kathryn S McKinley, Microsoft Research</a:t>
            </a:r>
            <a:endParaRPr lang="en-US" sz="3200" dirty="0"/>
          </a:p>
        </p:txBody>
      </p:sp>
    </p:spTree>
    <p:extLst>
      <p:ext uri="{BB962C8B-B14F-4D97-AF65-F5344CB8AC3E}">
        <p14:creationId xmlns:p14="http://schemas.microsoft.com/office/powerpoint/2010/main" val="47582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1438" y="651867"/>
            <a:ext cx="9001125" cy="5554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140831" y="4441613"/>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2" name="TextBox 11"/>
          <p:cNvSpPr txBox="1"/>
          <p:nvPr/>
        </p:nvSpPr>
        <p:spPr>
          <a:xfrm>
            <a:off x="6785110" y="4401264"/>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3" name="TextBox 12"/>
          <p:cNvSpPr txBox="1"/>
          <p:nvPr/>
        </p:nvSpPr>
        <p:spPr>
          <a:xfrm>
            <a:off x="6095057" y="3842771"/>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4" name="TextBox 13"/>
          <p:cNvSpPr txBox="1"/>
          <p:nvPr/>
        </p:nvSpPr>
        <p:spPr>
          <a:xfrm>
            <a:off x="3243748" y="4525113"/>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5" name="TextBox 14"/>
          <p:cNvSpPr txBox="1"/>
          <p:nvPr/>
        </p:nvSpPr>
        <p:spPr>
          <a:xfrm>
            <a:off x="5336773" y="3291760"/>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6" name="TextBox 15"/>
          <p:cNvSpPr txBox="1"/>
          <p:nvPr/>
        </p:nvSpPr>
        <p:spPr>
          <a:xfrm>
            <a:off x="1682969" y="4828799"/>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17" name="TextBox 16"/>
          <p:cNvSpPr txBox="1"/>
          <p:nvPr/>
        </p:nvSpPr>
        <p:spPr>
          <a:xfrm>
            <a:off x="4258372" y="4928473"/>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Tree>
    <p:extLst>
      <p:ext uri="{BB962C8B-B14F-4D97-AF65-F5344CB8AC3E}">
        <p14:creationId xmlns:p14="http://schemas.microsoft.com/office/powerpoint/2010/main" val="5943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sldNum" sz="quarter" idx="4294967295"/>
          </p:nvPr>
        </p:nvSpPr>
        <p:spPr>
          <a:xfrm>
            <a:off x="8804708" y="6505277"/>
            <a:ext cx="169736" cy="267891"/>
          </a:xfrm>
          <a:prstGeom prst="rect">
            <a:avLst/>
          </a:prstGeom>
          <a:extLst>
            <a:ext uri="{C572A759-6A51-4108-AA02-DFA0A04FC94B}">
              <ma14:wrappingTextBoxFlag xmlns:ma14="http://schemas.microsoft.com/office/mac/drawingml/2011/main" val="1"/>
            </a:ext>
          </a:extLst>
        </p:spPr>
        <p:txBody>
          <a:bodyPr lIns="64291" tIns="32146" rIns="64291" bIns="32146"/>
          <a:lstStyle/>
          <a:p>
            <a:pPr lvl="0"/>
            <a:fld id="{86CB4B4D-7CA3-9044-876B-883B54F8677D}" type="slidenum">
              <a:t>11</a:t>
            </a:fld>
            <a:endParaRPr/>
          </a:p>
        </p:txBody>
      </p:sp>
      <p:sp>
        <p:nvSpPr>
          <p:cNvPr id="70" name="Shape 70"/>
          <p:cNvSpPr/>
          <p:nvPr/>
        </p:nvSpPr>
        <p:spPr>
          <a:xfrm>
            <a:off x="638924" y="1640049"/>
            <a:ext cx="7866152" cy="357790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 PrevLocn = Get();</a:t>
            </a:r>
          </a:p>
          <a:p>
            <a:pPr lvl="0" algn="l">
              <a:defRPr sz="1800"/>
            </a:pPr>
            <a:r>
              <a:rPr sz="2500" dirty="0">
                <a:latin typeface="Consolas"/>
                <a:ea typeface="Inconsolata"/>
                <a:cs typeface="Consolas"/>
                <a:sym typeface="Inconsolata"/>
              </a:rPr>
              <a:t>Sleep(5);</a:t>
            </a:r>
          </a:p>
          <a:p>
            <a:pPr lvl="0" algn="l">
              <a:defRPr sz="1800"/>
            </a:pP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 Location = Get();</a:t>
            </a:r>
          </a:p>
          <a:p>
            <a:pPr lvl="0" algn="l">
              <a:defRPr sz="1800"/>
            </a:pP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 Dist = </a:t>
            </a:r>
          </a:p>
          <a:p>
            <a:pPr lvl="0" algn="l">
              <a:defRPr sz="1800"/>
            </a:pPr>
            <a:r>
              <a:rPr sz="2500" dirty="0">
                <a:latin typeface="Consolas"/>
                <a:ea typeface="Inconsolata"/>
                <a:cs typeface="Consolas"/>
                <a:sym typeface="Inconsolata"/>
              </a:rPr>
              <a:t>             Distance(</a:t>
            </a:r>
            <a:r>
              <a:rPr lang="en-US" sz="2500" dirty="0">
                <a:latin typeface="Consolas"/>
                <a:ea typeface="Inconsolata"/>
                <a:cs typeface="Consolas"/>
                <a:sym typeface="Inconsolata"/>
              </a:rPr>
              <a:t>PrevL</a:t>
            </a:r>
            <a:r>
              <a:rPr sz="2500" dirty="0">
                <a:latin typeface="Consolas"/>
                <a:ea typeface="Inconsolata"/>
                <a:cs typeface="Consolas"/>
                <a:sym typeface="Inconsolata"/>
              </a:rPr>
              <a:t>ocn, Location);</a:t>
            </a:r>
          </a:p>
          <a:p>
            <a:pPr lvl="0" algn="l">
              <a:defRPr sz="1800"/>
            </a:pP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 Speed = Dist / 5;</a:t>
            </a:r>
          </a:p>
          <a:p>
            <a:pPr lvl="0" algn="l">
              <a:defRPr sz="1800"/>
            </a:pPr>
            <a:endParaRPr sz="2500" dirty="0">
              <a:latin typeface="Consolas"/>
              <a:ea typeface="Inconsolata"/>
              <a:cs typeface="Consolas"/>
              <a:sym typeface="Inconsolata"/>
            </a:endParaRPr>
          </a:p>
          <a:p>
            <a:pPr lvl="0" algn="l">
              <a:defRPr sz="1800"/>
            </a:pPr>
            <a:r>
              <a:rPr sz="2500" dirty="0">
                <a:solidFill>
                  <a:srgbClr val="0533FF"/>
                </a:solidFill>
                <a:latin typeface="Consolas"/>
                <a:ea typeface="Inconsolata"/>
                <a:cs typeface="Consolas"/>
                <a:sym typeface="Inconsolata"/>
              </a:rPr>
              <a:t>if</a:t>
            </a:r>
            <a:r>
              <a:rPr sz="2500" dirty="0">
                <a:latin typeface="Consolas"/>
                <a:ea typeface="Inconsolata"/>
                <a:cs typeface="Consolas"/>
                <a:sym typeface="Inconsolata"/>
              </a:rPr>
              <a:t> (Speed &gt; 4)</a:t>
            </a:r>
          </a:p>
          <a:p>
            <a:pPr lvl="0" algn="l">
              <a:defRPr sz="1800"/>
            </a:pPr>
            <a:r>
              <a:rPr sz="2500" dirty="0">
                <a:latin typeface="Consolas"/>
                <a:ea typeface="Inconsolata"/>
                <a:cs typeface="Consolas"/>
                <a:sym typeface="Inconsolata"/>
              </a:rPr>
              <a:t>    Alert(</a:t>
            </a:r>
            <a:r>
              <a:rPr sz="2500" dirty="0">
                <a:solidFill>
                  <a:srgbClr val="A31416"/>
                </a:solidFill>
                <a:latin typeface="Consolas"/>
                <a:ea typeface="Inconsolata"/>
                <a:cs typeface="Consolas"/>
                <a:sym typeface="Inconsolata"/>
              </a:rPr>
              <a:t>"Keep it up!"</a:t>
            </a:r>
            <a:r>
              <a:rPr sz="2500" dirty="0">
                <a:latin typeface="Consolas"/>
                <a:ea typeface="Inconsolata"/>
                <a:cs typeface="Consolas"/>
                <a:sym typeface="Inconsolata"/>
              </a:rPr>
              <a:t>);</a:t>
            </a:r>
          </a:p>
        </p:txBody>
      </p:sp>
    </p:spTree>
    <p:extLst>
      <p:ext uri="{BB962C8B-B14F-4D97-AF65-F5344CB8AC3E}">
        <p14:creationId xmlns:p14="http://schemas.microsoft.com/office/powerpoint/2010/main" val="390914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sldNum" sz="quarter" idx="4294967295"/>
          </p:nvPr>
        </p:nvSpPr>
        <p:spPr>
          <a:xfrm>
            <a:off x="8760023" y="6505277"/>
            <a:ext cx="259105" cy="267891"/>
          </a:xfrm>
          <a:prstGeom prst="rect">
            <a:avLst/>
          </a:prstGeom>
          <a:extLst>
            <a:ext uri="{C572A759-6A51-4108-AA02-DFA0A04FC94B}">
              <ma14:wrappingTextBoxFlag xmlns:ma14="http://schemas.microsoft.com/office/mac/drawingml/2011/main" val="1"/>
            </a:ext>
          </a:extLst>
        </p:spPr>
        <p:txBody>
          <a:bodyPr lIns="64291" tIns="32146" rIns="64291" bIns="32146"/>
          <a:lstStyle/>
          <a:p>
            <a:pPr lvl="0"/>
            <a:fld id="{86CB4B4D-7CA3-9044-876B-883B54F8677D}" type="slidenum">
              <a:t>12</a:t>
            </a:fld>
            <a:endParaRPr/>
          </a:p>
        </p:txBody>
      </p:sp>
      <p:sp>
        <p:nvSpPr>
          <p:cNvPr id="116" name="Shape 116"/>
          <p:cNvSpPr/>
          <p:nvPr/>
        </p:nvSpPr>
        <p:spPr>
          <a:xfrm>
            <a:off x="638924" y="1640049"/>
            <a:ext cx="8121099" cy="3577903"/>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sz="2500" dirty="0">
                <a:solidFill>
                  <a:srgbClr val="3CB1C9"/>
                </a:solidFill>
                <a:latin typeface="Consolas"/>
                <a:ea typeface="Inconsolata"/>
                <a:cs typeface="Consolas"/>
                <a:sym typeface="Inconsolata"/>
              </a:rPr>
              <a:t>Uncertain</a:t>
            </a:r>
            <a:r>
              <a:rPr sz="2500" dirty="0">
                <a:latin typeface="Consolas"/>
                <a:ea typeface="Inconsolata"/>
                <a:cs typeface="Consolas"/>
                <a:sym typeface="Inconsolata"/>
              </a:rPr>
              <a:t>&lt;</a:t>
            </a: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&gt; PrevLocn = Get();</a:t>
            </a:r>
          </a:p>
          <a:p>
            <a:pPr lvl="0" algn="l">
              <a:defRPr sz="1800"/>
            </a:pPr>
            <a:r>
              <a:rPr sz="2500" dirty="0">
                <a:latin typeface="Consolas"/>
                <a:ea typeface="Inconsolata"/>
                <a:cs typeface="Consolas"/>
                <a:sym typeface="Inconsolata"/>
              </a:rPr>
              <a:t>Sleep(5);</a:t>
            </a:r>
          </a:p>
          <a:p>
            <a:pPr lvl="0" algn="l">
              <a:defRPr sz="1800"/>
            </a:pPr>
            <a:r>
              <a:rPr sz="2500" dirty="0">
                <a:solidFill>
                  <a:srgbClr val="3CB1C9"/>
                </a:solidFill>
                <a:latin typeface="Consolas"/>
                <a:ea typeface="Inconsolata"/>
                <a:cs typeface="Consolas"/>
                <a:sym typeface="Inconsolata"/>
              </a:rPr>
              <a:t>Uncertain</a:t>
            </a:r>
            <a:r>
              <a:rPr sz="2500" dirty="0">
                <a:latin typeface="Consolas"/>
                <a:ea typeface="Inconsolata"/>
                <a:cs typeface="Consolas"/>
                <a:sym typeface="Inconsolata"/>
              </a:rPr>
              <a:t>&lt;</a:t>
            </a: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&gt; Location = Get();</a:t>
            </a:r>
          </a:p>
          <a:p>
            <a:pPr lvl="0" algn="l">
              <a:defRPr sz="1800"/>
            </a:pPr>
            <a:r>
              <a:rPr sz="2500" dirty="0">
                <a:solidFill>
                  <a:srgbClr val="3CB1C9"/>
                </a:solidFill>
                <a:latin typeface="Consolas"/>
                <a:ea typeface="Inconsolata"/>
                <a:cs typeface="Consolas"/>
                <a:sym typeface="Inconsolata"/>
              </a:rPr>
              <a:t>Uncertain</a:t>
            </a:r>
            <a:r>
              <a:rPr sz="2500" dirty="0">
                <a:latin typeface="Consolas"/>
                <a:ea typeface="Inconsolata"/>
                <a:cs typeface="Consolas"/>
                <a:sym typeface="Inconsolata"/>
              </a:rPr>
              <a:t>&lt;</a:t>
            </a: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&gt; Dist = </a:t>
            </a:r>
          </a:p>
          <a:p>
            <a:pPr lvl="0" algn="l">
              <a:defRPr sz="1800"/>
            </a:pPr>
            <a:r>
              <a:rPr sz="2500" dirty="0">
                <a:latin typeface="Consolas"/>
                <a:ea typeface="Inconsolata"/>
                <a:cs typeface="Consolas"/>
                <a:sym typeface="Inconsolata"/>
              </a:rPr>
              <a:t>             Distance(</a:t>
            </a:r>
            <a:r>
              <a:rPr lang="en-US" sz="2500" dirty="0">
                <a:latin typeface="Consolas"/>
                <a:ea typeface="Inconsolata"/>
                <a:cs typeface="Consolas"/>
                <a:sym typeface="Inconsolata"/>
              </a:rPr>
              <a:t>PrevL</a:t>
            </a:r>
            <a:r>
              <a:rPr sz="2500" dirty="0">
                <a:latin typeface="Consolas"/>
                <a:ea typeface="Inconsolata"/>
                <a:cs typeface="Consolas"/>
                <a:sym typeface="Inconsolata"/>
              </a:rPr>
              <a:t>ocn, Location);</a:t>
            </a:r>
          </a:p>
          <a:p>
            <a:pPr lvl="0" algn="l">
              <a:defRPr sz="1800"/>
            </a:pPr>
            <a:r>
              <a:rPr sz="2500" dirty="0">
                <a:solidFill>
                  <a:srgbClr val="3CB1C9"/>
                </a:solidFill>
                <a:latin typeface="Consolas"/>
                <a:ea typeface="Inconsolata"/>
                <a:cs typeface="Consolas"/>
                <a:sym typeface="Inconsolata"/>
              </a:rPr>
              <a:t>Uncertain</a:t>
            </a:r>
            <a:r>
              <a:rPr sz="2500" dirty="0">
                <a:latin typeface="Consolas"/>
                <a:ea typeface="Inconsolata"/>
                <a:cs typeface="Consolas"/>
                <a:sym typeface="Inconsolata"/>
              </a:rPr>
              <a:t>&lt;</a:t>
            </a: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&gt; Speed = Dist / 5;</a:t>
            </a:r>
          </a:p>
          <a:p>
            <a:pPr lvl="0" algn="l">
              <a:defRPr sz="1800"/>
            </a:pPr>
            <a:endParaRPr sz="2500" dirty="0">
              <a:latin typeface="Consolas"/>
              <a:ea typeface="Inconsolata"/>
              <a:cs typeface="Consolas"/>
              <a:sym typeface="Inconsolata"/>
            </a:endParaRPr>
          </a:p>
          <a:p>
            <a:pPr lvl="0" algn="l">
              <a:defRPr sz="1800"/>
            </a:pPr>
            <a:r>
              <a:rPr sz="2500" dirty="0">
                <a:solidFill>
                  <a:srgbClr val="0533FF"/>
                </a:solidFill>
                <a:latin typeface="Consolas"/>
                <a:ea typeface="Inconsolata"/>
                <a:cs typeface="Consolas"/>
                <a:sym typeface="Inconsolata"/>
              </a:rPr>
              <a:t>if</a:t>
            </a:r>
            <a:r>
              <a:rPr sz="2500" dirty="0">
                <a:latin typeface="Consolas"/>
                <a:ea typeface="Inconsolata"/>
                <a:cs typeface="Consolas"/>
                <a:sym typeface="Inconsolata"/>
              </a:rPr>
              <a:t> (Speed &gt; 4)</a:t>
            </a:r>
            <a:r>
              <a:rPr lang="en-US" sz="2500" dirty="0">
                <a:latin typeface="Consolas"/>
                <a:ea typeface="Inconsolata"/>
                <a:cs typeface="Consolas"/>
                <a:sym typeface="Inconsolata"/>
              </a:rPr>
              <a:t>					</a:t>
            </a:r>
            <a:r>
              <a:rPr lang="en-US" sz="2500" dirty="0">
                <a:solidFill>
                  <a:srgbClr val="00882B"/>
                </a:solidFill>
                <a:latin typeface="Consolas"/>
                <a:ea typeface="Inconsolata"/>
                <a:cs typeface="Consolas"/>
                <a:sym typeface="Inconsolata"/>
              </a:rPr>
              <a:t>// Hypothesis test</a:t>
            </a:r>
            <a:endParaRPr sz="2500" dirty="0">
              <a:solidFill>
                <a:srgbClr val="00882B"/>
              </a:solidFill>
              <a:latin typeface="Consolas"/>
              <a:ea typeface="Inconsolata"/>
              <a:cs typeface="Consolas"/>
              <a:sym typeface="Inconsolata"/>
            </a:endParaRPr>
          </a:p>
          <a:p>
            <a:pPr lvl="0" algn="l">
              <a:defRPr sz="1800"/>
            </a:pPr>
            <a:r>
              <a:rPr sz="2500" dirty="0">
                <a:latin typeface="Consolas"/>
                <a:ea typeface="Inconsolata"/>
                <a:cs typeface="Consolas"/>
                <a:sym typeface="Inconsolata"/>
              </a:rPr>
              <a:t>    Alert(</a:t>
            </a:r>
            <a:r>
              <a:rPr sz="2500" dirty="0">
                <a:solidFill>
                  <a:srgbClr val="A31416"/>
                </a:solidFill>
                <a:latin typeface="Consolas"/>
                <a:ea typeface="Inconsolata"/>
                <a:cs typeface="Consolas"/>
                <a:sym typeface="Inconsolata"/>
              </a:rPr>
              <a:t>"Keep it up!"</a:t>
            </a:r>
            <a:r>
              <a:rPr sz="2500" dirty="0">
                <a:latin typeface="Consolas"/>
                <a:ea typeface="Inconsolata"/>
                <a:cs typeface="Consolas"/>
                <a:sym typeface="Inconsolata"/>
              </a:rPr>
              <a:t>);</a:t>
            </a:r>
            <a:r>
              <a:rPr lang="en-US" sz="2500" dirty="0">
                <a:latin typeface="Consolas"/>
                <a:ea typeface="Inconsolata"/>
                <a:cs typeface="Consolas"/>
                <a:sym typeface="Inconsolata"/>
              </a:rPr>
              <a:t> </a:t>
            </a:r>
            <a:endParaRPr sz="2500" dirty="0">
              <a:latin typeface="Consolas"/>
              <a:ea typeface="Inconsolata"/>
              <a:cs typeface="Consolas"/>
              <a:sym typeface="Inconsolata"/>
            </a:endParaRPr>
          </a:p>
        </p:txBody>
      </p:sp>
    </p:spTree>
    <p:extLst>
      <p:ext uri="{BB962C8B-B14F-4D97-AF65-F5344CB8AC3E}">
        <p14:creationId xmlns:p14="http://schemas.microsoft.com/office/powerpoint/2010/main" val="39578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71438" y="666985"/>
            <a:ext cx="9001125" cy="5554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Box 6"/>
          <p:cNvSpPr txBox="1"/>
          <p:nvPr/>
        </p:nvSpPr>
        <p:spPr>
          <a:xfrm>
            <a:off x="140831" y="4441613"/>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8" name="TextBox 7"/>
          <p:cNvSpPr txBox="1"/>
          <p:nvPr/>
        </p:nvSpPr>
        <p:spPr>
          <a:xfrm>
            <a:off x="6785110" y="4401264"/>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
        <p:nvSpPr>
          <p:cNvPr id="9" name="TextBox 8"/>
          <p:cNvSpPr txBox="1"/>
          <p:nvPr/>
        </p:nvSpPr>
        <p:spPr>
          <a:xfrm>
            <a:off x="3243748" y="4525113"/>
            <a:ext cx="1525878" cy="341919"/>
          </a:xfrm>
          <a:prstGeom prst="rect">
            <a:avLst/>
          </a:prstGeom>
          <a:noFill/>
        </p:spPr>
        <p:txBody>
          <a:bodyPr wrap="none" lIns="64291" tIns="32146" rIns="64291" bIns="32146" rtlCol="0">
            <a:spAutoFit/>
          </a:bodyPr>
          <a:lstStyle/>
          <a:p>
            <a:r>
              <a:rPr lang="en-US" dirty="0" smtClean="0">
                <a:solidFill>
                  <a:schemeClr val="accent1">
                    <a:lumMod val="50000"/>
                  </a:schemeClr>
                </a:solidFill>
                <a:latin typeface="Consolas" charset="0"/>
                <a:cs typeface="Consolas" charset="0"/>
                <a:sym typeface="Consolas" charset="0"/>
              </a:rPr>
              <a:t>Keep it up!</a:t>
            </a:r>
            <a:endParaRPr lang="en-US" dirty="0">
              <a:solidFill>
                <a:schemeClr val="accent1">
                  <a:lumMod val="50000"/>
                </a:schemeClr>
              </a:solidFill>
            </a:endParaRPr>
          </a:p>
        </p:txBody>
      </p:sp>
    </p:spTree>
    <p:extLst>
      <p:ext uri="{BB962C8B-B14F-4D97-AF65-F5344CB8AC3E}">
        <p14:creationId xmlns:p14="http://schemas.microsoft.com/office/powerpoint/2010/main" val="3571608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the point of a hook?</a:t>
            </a:r>
            <a:endParaRPr lang="en-US" dirty="0"/>
          </a:p>
        </p:txBody>
      </p:sp>
      <p:sp>
        <p:nvSpPr>
          <p:cNvPr id="5" name="Text Placeholder 4"/>
          <p:cNvSpPr>
            <a:spLocks noGrp="1"/>
          </p:cNvSpPr>
          <p:nvPr>
            <p:ph type="body" sz="quarter" idx="10"/>
          </p:nvPr>
        </p:nvSpPr>
        <p:spPr/>
        <p:txBody>
          <a:bodyPr>
            <a:normAutofit/>
          </a:bodyPr>
          <a:lstStyle/>
          <a:p>
            <a:r>
              <a:rPr lang="en-US" dirty="0" smtClean="0">
                <a:latin typeface="+mn-lt"/>
              </a:rPr>
              <a:t>Helps your audience pay attention</a:t>
            </a:r>
          </a:p>
          <a:p>
            <a:endParaRPr lang="en-US" dirty="0" smtClean="0">
              <a:latin typeface="+mn-lt"/>
            </a:endParaRPr>
          </a:p>
          <a:p>
            <a:r>
              <a:rPr lang="en-US" dirty="0" smtClean="0">
                <a:latin typeface="+mn-lt"/>
              </a:rPr>
              <a:t>Peaks audience interest</a:t>
            </a:r>
          </a:p>
          <a:p>
            <a:endParaRPr lang="en-US" dirty="0">
              <a:latin typeface="+mn-lt"/>
            </a:endParaRPr>
          </a:p>
          <a:p>
            <a:r>
              <a:rPr lang="en-US" dirty="0" smtClean="0">
                <a:latin typeface="+mn-lt"/>
              </a:rPr>
              <a:t>Learn from great talks and inspiring people</a:t>
            </a:r>
          </a:p>
          <a:p>
            <a:r>
              <a:rPr lang="en-US" dirty="0">
                <a:latin typeface="+mn-lt"/>
              </a:rPr>
              <a:t>	</a:t>
            </a:r>
            <a:r>
              <a:rPr lang="en-US" dirty="0" smtClean="0">
                <a:latin typeface="+mn-lt"/>
              </a:rPr>
              <a:t>Ted Talks --- Amy </a:t>
            </a:r>
            <a:r>
              <a:rPr lang="en-US" dirty="0" err="1" smtClean="0">
                <a:latin typeface="+mn-lt"/>
              </a:rPr>
              <a:t>Cuddy</a:t>
            </a:r>
            <a:r>
              <a:rPr lang="en-US" dirty="0" smtClean="0">
                <a:latin typeface="+mn-lt"/>
              </a:rPr>
              <a:t> </a:t>
            </a:r>
          </a:p>
          <a:p>
            <a:r>
              <a:rPr lang="en-US" dirty="0">
                <a:latin typeface="+mn-lt"/>
              </a:rPr>
              <a:t>	</a:t>
            </a:r>
            <a:r>
              <a:rPr lang="en-US" dirty="0" smtClean="0">
                <a:latin typeface="+mn-lt"/>
              </a:rPr>
              <a:t>	“Your body language shapes who you are”</a:t>
            </a:r>
            <a:endParaRPr lang="en-US" dirty="0">
              <a:latin typeface="+mn-lt"/>
            </a:endParaRPr>
          </a:p>
        </p:txBody>
      </p:sp>
    </p:spTree>
    <p:extLst>
      <p:ext uri="{BB962C8B-B14F-4D97-AF65-F5344CB8AC3E}">
        <p14:creationId xmlns:p14="http://schemas.microsoft.com/office/powerpoint/2010/main" val="1136512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Text Placeholder 2"/>
          <p:cNvSpPr>
            <a:spLocks noGrp="1"/>
          </p:cNvSpPr>
          <p:nvPr>
            <p:ph type="body" sz="quarter" idx="10"/>
          </p:nvPr>
        </p:nvSpPr>
        <p:spPr/>
        <p:txBody>
          <a:bodyPr/>
          <a:lstStyle/>
          <a:p>
            <a:r>
              <a:rPr lang="en-US" dirty="0" smtClean="0">
                <a:latin typeface="+mn-lt"/>
              </a:rPr>
              <a:t>Knowing your constraints</a:t>
            </a:r>
          </a:p>
          <a:p>
            <a:endParaRPr lang="en-US" dirty="0" smtClean="0">
              <a:latin typeface="+mn-lt"/>
            </a:endParaRPr>
          </a:p>
          <a:p>
            <a:r>
              <a:rPr lang="en-US" dirty="0" smtClean="0">
                <a:latin typeface="+mn-lt"/>
              </a:rPr>
              <a:t>Elements of style</a:t>
            </a:r>
          </a:p>
          <a:p>
            <a:endParaRPr lang="en-US" dirty="0" smtClean="0">
              <a:latin typeface="+mn-lt"/>
            </a:endParaRPr>
          </a:p>
          <a:p>
            <a:r>
              <a:rPr lang="en-US" dirty="0" smtClean="0">
                <a:latin typeface="+mn-lt"/>
              </a:rPr>
              <a:t>Question &amp; answer</a:t>
            </a:r>
          </a:p>
          <a:p>
            <a:endParaRPr lang="en-US" dirty="0">
              <a:latin typeface="+mn-lt"/>
            </a:endParaRPr>
          </a:p>
          <a:p>
            <a:r>
              <a:rPr lang="en-US" b="1" i="1" dirty="0" smtClean="0">
                <a:solidFill>
                  <a:srgbClr val="4F81BD"/>
                </a:solidFill>
                <a:latin typeface="+mn-lt"/>
              </a:rPr>
              <a:t>Feel free to ask questions</a:t>
            </a:r>
          </a:p>
          <a:p>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28350103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your constraints</a:t>
            </a:r>
            <a:endParaRPr lang="en-US" dirty="0"/>
          </a:p>
        </p:txBody>
      </p:sp>
      <p:sp>
        <p:nvSpPr>
          <p:cNvPr id="4" name="Text Placeholder 3"/>
          <p:cNvSpPr>
            <a:spLocks noGrp="1"/>
          </p:cNvSpPr>
          <p:nvPr>
            <p:ph type="body" sz="quarter" idx="10"/>
          </p:nvPr>
        </p:nvSpPr>
        <p:spPr>
          <a:xfrm>
            <a:off x="729360" y="1656833"/>
            <a:ext cx="4110622" cy="4463795"/>
          </a:xfrm>
        </p:spPr>
        <p:txBody>
          <a:bodyPr>
            <a:normAutofit/>
          </a:bodyPr>
          <a:lstStyle/>
          <a:p>
            <a:r>
              <a:rPr lang="en-US" b="1" dirty="0" smtClean="0">
                <a:latin typeface="+mn-lt"/>
              </a:rPr>
              <a:t>Audience</a:t>
            </a:r>
          </a:p>
          <a:p>
            <a:r>
              <a:rPr lang="en-US" dirty="0" smtClean="0">
                <a:latin typeface="+mn-lt"/>
              </a:rPr>
              <a:t>What do they know?</a:t>
            </a:r>
          </a:p>
          <a:p>
            <a:r>
              <a:rPr lang="en-US" dirty="0" smtClean="0">
                <a:latin typeface="+mn-lt"/>
              </a:rPr>
              <a:t>Why are they here?</a:t>
            </a:r>
          </a:p>
          <a:p>
            <a:r>
              <a:rPr lang="en-US" dirty="0" smtClean="0">
                <a:latin typeface="+mn-lt"/>
              </a:rPr>
              <a:t>Biases?</a:t>
            </a:r>
          </a:p>
          <a:p>
            <a:endParaRPr lang="en-US" dirty="0" smtClean="0">
              <a:latin typeface="+mn-lt"/>
            </a:endParaRPr>
          </a:p>
          <a:p>
            <a:r>
              <a:rPr lang="en-US" b="1" dirty="0" smtClean="0">
                <a:latin typeface="+mn-lt"/>
              </a:rPr>
              <a:t>Occasion</a:t>
            </a:r>
          </a:p>
          <a:p>
            <a:r>
              <a:rPr lang="en-US" dirty="0" smtClean="0">
                <a:latin typeface="+mn-lt"/>
              </a:rPr>
              <a:t>Time</a:t>
            </a:r>
          </a:p>
          <a:p>
            <a:r>
              <a:rPr lang="en-US" dirty="0" smtClean="0">
                <a:latin typeface="+mn-lt"/>
              </a:rPr>
              <a:t>Size</a:t>
            </a:r>
          </a:p>
        </p:txBody>
      </p:sp>
      <p:sp>
        <p:nvSpPr>
          <p:cNvPr id="5" name="Text Placeholder 4"/>
          <p:cNvSpPr>
            <a:spLocks noGrp="1"/>
          </p:cNvSpPr>
          <p:nvPr>
            <p:ph type="body" sz="quarter" idx="11"/>
          </p:nvPr>
        </p:nvSpPr>
        <p:spPr>
          <a:xfrm>
            <a:off x="4980155" y="1656834"/>
            <a:ext cx="3963685" cy="2666975"/>
          </a:xfrm>
        </p:spPr>
        <p:txBody>
          <a:bodyPr/>
          <a:lstStyle/>
          <a:p>
            <a:r>
              <a:rPr lang="en-US" b="1" dirty="0" smtClean="0">
                <a:latin typeface="+mn-lt"/>
              </a:rPr>
              <a:t>Purpose</a:t>
            </a:r>
          </a:p>
          <a:p>
            <a:r>
              <a:rPr lang="en-US" dirty="0" smtClean="0">
                <a:latin typeface="+mn-lt"/>
              </a:rPr>
              <a:t>To inform</a:t>
            </a:r>
          </a:p>
          <a:p>
            <a:r>
              <a:rPr lang="en-US" dirty="0" smtClean="0">
                <a:latin typeface="+mn-lt"/>
              </a:rPr>
              <a:t>To teach</a:t>
            </a:r>
          </a:p>
          <a:p>
            <a:r>
              <a:rPr lang="en-US" dirty="0" smtClean="0">
                <a:latin typeface="+mn-lt"/>
              </a:rPr>
              <a:t>To persuade</a:t>
            </a:r>
            <a:endParaRPr lang="en-US" dirty="0">
              <a:latin typeface="+mn-lt"/>
            </a:endParaRPr>
          </a:p>
          <a:p>
            <a:r>
              <a:rPr lang="en-US" dirty="0" smtClean="0">
                <a:latin typeface="+mn-lt"/>
              </a:rPr>
              <a:t>To inspire</a:t>
            </a:r>
            <a:endParaRPr lang="en-US" dirty="0">
              <a:latin typeface="+mn-lt"/>
            </a:endParaRPr>
          </a:p>
        </p:txBody>
      </p:sp>
    </p:spTree>
    <p:extLst>
      <p:ext uri="{BB962C8B-B14F-4D97-AF65-F5344CB8AC3E}">
        <p14:creationId xmlns:p14="http://schemas.microsoft.com/office/powerpoint/2010/main" val="27317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your constraints</a:t>
            </a:r>
            <a:endParaRPr lang="en-US" dirty="0"/>
          </a:p>
        </p:txBody>
      </p:sp>
      <p:sp>
        <p:nvSpPr>
          <p:cNvPr id="4" name="Text Placeholder 3"/>
          <p:cNvSpPr>
            <a:spLocks noGrp="1"/>
          </p:cNvSpPr>
          <p:nvPr>
            <p:ph type="body" sz="quarter" idx="10"/>
          </p:nvPr>
        </p:nvSpPr>
        <p:spPr>
          <a:xfrm>
            <a:off x="729360" y="1656833"/>
            <a:ext cx="4110622" cy="4463795"/>
          </a:xfrm>
        </p:spPr>
        <p:txBody>
          <a:bodyPr>
            <a:normAutofit/>
          </a:bodyPr>
          <a:lstStyle/>
          <a:p>
            <a:r>
              <a:rPr lang="en-US" b="1" dirty="0" smtClean="0">
                <a:latin typeface="+mn-lt"/>
              </a:rPr>
              <a:t>Audience</a:t>
            </a:r>
          </a:p>
          <a:p>
            <a:r>
              <a:rPr lang="en-US" dirty="0" smtClean="0">
                <a:latin typeface="+mn-lt"/>
              </a:rPr>
              <a:t>What do they know?</a:t>
            </a:r>
          </a:p>
          <a:p>
            <a:r>
              <a:rPr lang="en-US" dirty="0" smtClean="0">
                <a:latin typeface="+mn-lt"/>
              </a:rPr>
              <a:t>Why are they here?</a:t>
            </a:r>
          </a:p>
          <a:p>
            <a:r>
              <a:rPr lang="en-US" dirty="0" smtClean="0">
                <a:latin typeface="+mn-lt"/>
              </a:rPr>
              <a:t>Biases?</a:t>
            </a:r>
          </a:p>
          <a:p>
            <a:endParaRPr lang="en-US" dirty="0" smtClean="0">
              <a:latin typeface="+mn-lt"/>
            </a:endParaRPr>
          </a:p>
          <a:p>
            <a:r>
              <a:rPr lang="en-US" b="1" dirty="0" smtClean="0">
                <a:latin typeface="+mn-lt"/>
              </a:rPr>
              <a:t>Occasion</a:t>
            </a:r>
          </a:p>
          <a:p>
            <a:r>
              <a:rPr lang="en-US" dirty="0" smtClean="0">
                <a:latin typeface="+mn-lt"/>
              </a:rPr>
              <a:t>Time</a:t>
            </a:r>
          </a:p>
          <a:p>
            <a:r>
              <a:rPr lang="en-US" dirty="0" smtClean="0">
                <a:latin typeface="+mn-lt"/>
              </a:rPr>
              <a:t>Size</a:t>
            </a:r>
          </a:p>
        </p:txBody>
      </p:sp>
      <p:sp>
        <p:nvSpPr>
          <p:cNvPr id="5" name="Text Placeholder 4"/>
          <p:cNvSpPr>
            <a:spLocks noGrp="1"/>
          </p:cNvSpPr>
          <p:nvPr>
            <p:ph type="body" sz="quarter" idx="11"/>
          </p:nvPr>
        </p:nvSpPr>
        <p:spPr>
          <a:xfrm>
            <a:off x="4980155" y="1656834"/>
            <a:ext cx="3963685" cy="2666975"/>
          </a:xfrm>
        </p:spPr>
        <p:txBody>
          <a:bodyPr/>
          <a:lstStyle/>
          <a:p>
            <a:r>
              <a:rPr lang="en-US" b="1" dirty="0" smtClean="0">
                <a:latin typeface="+mn-lt"/>
              </a:rPr>
              <a:t>Purpose</a:t>
            </a:r>
          </a:p>
          <a:p>
            <a:r>
              <a:rPr lang="en-US" dirty="0" smtClean="0">
                <a:latin typeface="+mn-lt"/>
              </a:rPr>
              <a:t>To inform</a:t>
            </a:r>
          </a:p>
          <a:p>
            <a:r>
              <a:rPr lang="en-US" dirty="0" smtClean="0">
                <a:latin typeface="+mn-lt"/>
              </a:rPr>
              <a:t>To teach</a:t>
            </a:r>
          </a:p>
          <a:p>
            <a:r>
              <a:rPr lang="en-US" dirty="0" smtClean="0">
                <a:latin typeface="+mn-lt"/>
              </a:rPr>
              <a:t>To persuade</a:t>
            </a:r>
            <a:endParaRPr lang="en-US" dirty="0">
              <a:latin typeface="+mn-lt"/>
            </a:endParaRPr>
          </a:p>
          <a:p>
            <a:r>
              <a:rPr lang="en-US" dirty="0" smtClean="0">
                <a:latin typeface="+mn-lt"/>
              </a:rPr>
              <a:t>To inspire</a:t>
            </a:r>
            <a:endParaRPr lang="en-US" dirty="0">
              <a:latin typeface="+mn-lt"/>
            </a:endParaRPr>
          </a:p>
        </p:txBody>
      </p:sp>
      <p:sp>
        <p:nvSpPr>
          <p:cNvPr id="6" name="TextBox 5"/>
          <p:cNvSpPr txBox="1"/>
          <p:nvPr/>
        </p:nvSpPr>
        <p:spPr>
          <a:xfrm>
            <a:off x="2933332" y="5067268"/>
            <a:ext cx="5550718" cy="707886"/>
          </a:xfrm>
          <a:prstGeom prst="rect">
            <a:avLst/>
          </a:prstGeom>
          <a:noFill/>
        </p:spPr>
        <p:txBody>
          <a:bodyPr wrap="none" rtlCol="0">
            <a:spAutoFit/>
          </a:bodyPr>
          <a:lstStyle/>
          <a:p>
            <a:r>
              <a:rPr lang="en-US" sz="4000" b="1" dirty="0" smtClean="0">
                <a:solidFill>
                  <a:schemeClr val="accent1"/>
                </a:solidFill>
              </a:rPr>
              <a:t>Seize your opportunities!</a:t>
            </a:r>
            <a:endParaRPr lang="en-US" sz="4000" b="1" dirty="0">
              <a:solidFill>
                <a:schemeClr val="accent1"/>
              </a:solidFill>
            </a:endParaRPr>
          </a:p>
        </p:txBody>
      </p:sp>
    </p:spTree>
    <p:extLst>
      <p:ext uri="{BB962C8B-B14F-4D97-AF65-F5344CB8AC3E}">
        <p14:creationId xmlns:p14="http://schemas.microsoft.com/office/powerpoint/2010/main" val="22116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Elements of Style</a:t>
            </a:r>
            <a:endParaRPr lang="en-US" dirty="0"/>
          </a:p>
        </p:txBody>
      </p:sp>
      <p:sp>
        <p:nvSpPr>
          <p:cNvPr id="6" name="Text Placeholder 5"/>
          <p:cNvSpPr>
            <a:spLocks noGrp="1"/>
          </p:cNvSpPr>
          <p:nvPr>
            <p:ph type="body" sz="quarter" idx="10"/>
          </p:nvPr>
        </p:nvSpPr>
        <p:spPr/>
        <p:txBody>
          <a:bodyPr/>
          <a:lstStyle/>
          <a:p>
            <a:r>
              <a:rPr lang="en-US" dirty="0" smtClean="0">
                <a:latin typeface="+mn-lt"/>
              </a:rPr>
              <a:t>Structure</a:t>
            </a:r>
          </a:p>
          <a:p>
            <a:r>
              <a:rPr lang="en-US" dirty="0" smtClean="0">
                <a:latin typeface="+mn-lt"/>
              </a:rPr>
              <a:t>Visual aids</a:t>
            </a:r>
          </a:p>
          <a:p>
            <a:r>
              <a:rPr lang="en-US" dirty="0" smtClean="0">
                <a:latin typeface="+mn-lt"/>
              </a:rPr>
              <a:t>Speech </a:t>
            </a:r>
            <a:r>
              <a:rPr lang="en-US" dirty="0" err="1" smtClean="0">
                <a:latin typeface="+mn-lt"/>
              </a:rPr>
              <a:t>vs</a:t>
            </a:r>
            <a:r>
              <a:rPr lang="en-US" dirty="0" smtClean="0">
                <a:latin typeface="+mn-lt"/>
              </a:rPr>
              <a:t> words on your slides</a:t>
            </a:r>
          </a:p>
          <a:p>
            <a:r>
              <a:rPr lang="en-US" dirty="0" smtClean="0">
                <a:latin typeface="+mn-lt"/>
              </a:rPr>
              <a:t>Delivery</a:t>
            </a:r>
            <a:endParaRPr lang="en-US" dirty="0">
              <a:latin typeface="+mn-lt"/>
            </a:endParaRPr>
          </a:p>
        </p:txBody>
      </p:sp>
      <p:pic>
        <p:nvPicPr>
          <p:cNvPr id="7" name="Picture 6"/>
          <p:cNvPicPr>
            <a:picLocks noChangeAspect="1"/>
          </p:cNvPicPr>
          <p:nvPr/>
        </p:nvPicPr>
        <p:blipFill>
          <a:blip r:embed="rId2"/>
          <a:stretch>
            <a:fillRect/>
          </a:stretch>
        </p:blipFill>
        <p:spPr>
          <a:xfrm>
            <a:off x="2485565" y="4170331"/>
            <a:ext cx="3810000" cy="2387600"/>
          </a:xfrm>
          <a:prstGeom prst="rect">
            <a:avLst/>
          </a:prstGeom>
        </p:spPr>
      </p:pic>
    </p:spTree>
    <p:extLst>
      <p:ext uri="{BB962C8B-B14F-4D97-AF65-F5344CB8AC3E}">
        <p14:creationId xmlns:p14="http://schemas.microsoft.com/office/powerpoint/2010/main" val="75027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Text Placeholder 2"/>
          <p:cNvSpPr>
            <a:spLocks noGrp="1"/>
          </p:cNvSpPr>
          <p:nvPr>
            <p:ph type="body" sz="quarter" idx="10"/>
          </p:nvPr>
        </p:nvSpPr>
        <p:spPr>
          <a:xfrm>
            <a:off x="457200" y="1656412"/>
            <a:ext cx="8229600" cy="4449114"/>
          </a:xfrm>
        </p:spPr>
        <p:txBody>
          <a:bodyPr/>
          <a:lstStyle/>
          <a:p>
            <a:r>
              <a:rPr lang="en-US" dirty="0" smtClean="0">
                <a:latin typeface="+mn-lt"/>
              </a:rPr>
              <a:t>Hook</a:t>
            </a:r>
          </a:p>
          <a:p>
            <a:r>
              <a:rPr lang="en-US" dirty="0" smtClean="0">
                <a:latin typeface="+mn-lt"/>
              </a:rPr>
              <a:t>Context setting</a:t>
            </a:r>
          </a:p>
          <a:p>
            <a:r>
              <a:rPr lang="en-US" dirty="0" err="1" smtClean="0">
                <a:latin typeface="+mn-lt"/>
              </a:rPr>
              <a:t>Talklets</a:t>
            </a:r>
            <a:endParaRPr lang="en-US" dirty="0" smtClean="0">
              <a:latin typeface="+mn-lt"/>
            </a:endParaRPr>
          </a:p>
          <a:p>
            <a:r>
              <a:rPr lang="en-US" dirty="0">
                <a:latin typeface="+mn-lt"/>
              </a:rPr>
              <a:t>	</a:t>
            </a:r>
            <a:r>
              <a:rPr lang="en-US" dirty="0" smtClean="0">
                <a:latin typeface="+mn-lt"/>
              </a:rPr>
              <a:t>point 1, point 2, … point k</a:t>
            </a:r>
          </a:p>
          <a:p>
            <a:r>
              <a:rPr lang="en-US" dirty="0">
                <a:latin typeface="+mn-lt"/>
              </a:rPr>
              <a:t>	</a:t>
            </a:r>
            <a:r>
              <a:rPr lang="en-US" dirty="0" smtClean="0">
                <a:latin typeface="+mn-lt"/>
              </a:rPr>
              <a:t>summary</a:t>
            </a:r>
          </a:p>
          <a:p>
            <a:r>
              <a:rPr lang="en-US" dirty="0" smtClean="0">
                <a:latin typeface="+mn-lt"/>
              </a:rPr>
              <a:t>The end</a:t>
            </a:r>
            <a:endParaRPr lang="en-US" dirty="0">
              <a:latin typeface="+mn-lt"/>
            </a:endParaRPr>
          </a:p>
        </p:txBody>
      </p:sp>
    </p:spTree>
    <p:extLst>
      <p:ext uri="{BB962C8B-B14F-4D97-AF65-F5344CB8AC3E}">
        <p14:creationId xmlns:p14="http://schemas.microsoft.com/office/powerpoint/2010/main" val="190972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85311" y="274638"/>
            <a:ext cx="8419758" cy="1143000"/>
          </a:xfrm>
        </p:spPr>
        <p:txBody>
          <a:bodyPr>
            <a:normAutofit/>
          </a:bodyPr>
          <a:lstStyle/>
          <a:p>
            <a:r>
              <a:rPr lang="en-US" b="1" dirty="0" smtClean="0"/>
              <a:t>Why do presentation </a:t>
            </a:r>
            <a:r>
              <a:rPr lang="en-US" b="1" dirty="0"/>
              <a:t>s</a:t>
            </a:r>
            <a:r>
              <a:rPr lang="en-US" b="1" dirty="0" smtClean="0"/>
              <a:t>kills </a:t>
            </a:r>
            <a:r>
              <a:rPr lang="en-US" b="1" dirty="0"/>
              <a:t>m</a:t>
            </a:r>
            <a:r>
              <a:rPr lang="en-US" b="1" dirty="0" smtClean="0"/>
              <a:t>atter?</a:t>
            </a:r>
            <a:endParaRPr lang="en-US" b="1" dirty="0"/>
          </a:p>
        </p:txBody>
      </p:sp>
      <p:sp>
        <p:nvSpPr>
          <p:cNvPr id="86019" name="Rectangle 3"/>
          <p:cNvSpPr>
            <a:spLocks noGrp="1" noChangeArrowheads="1"/>
          </p:cNvSpPr>
          <p:nvPr>
            <p:ph type="body" idx="1"/>
          </p:nvPr>
        </p:nvSpPr>
        <p:spPr>
          <a:xfrm>
            <a:off x="723900" y="1600200"/>
            <a:ext cx="7848600" cy="4525963"/>
          </a:xfrm>
        </p:spPr>
        <p:txBody>
          <a:bodyPr>
            <a:normAutofit lnSpcReduction="10000"/>
          </a:bodyPr>
          <a:lstStyle/>
          <a:p>
            <a:pPr marL="57150"/>
            <a:r>
              <a:rPr lang="en-US" b="1" i="1" dirty="0">
                <a:solidFill>
                  <a:srgbClr val="4F81BD"/>
                </a:solidFill>
              </a:rPr>
              <a:t>Communicating well makes you happy</a:t>
            </a:r>
          </a:p>
          <a:p>
            <a:pPr marL="57150" indent="0">
              <a:buNone/>
            </a:pPr>
            <a:r>
              <a:rPr lang="en-US" b="1" i="1" dirty="0" smtClean="0">
                <a:solidFill>
                  <a:schemeClr val="accent1"/>
                </a:solidFill>
              </a:rPr>
              <a:t>Inspires others to give you </a:t>
            </a:r>
            <a:r>
              <a:rPr lang="en-US" b="1" i="1" dirty="0" smtClean="0">
                <a:solidFill>
                  <a:srgbClr val="4F81BD"/>
                </a:solidFill>
              </a:rPr>
              <a:t>capital </a:t>
            </a:r>
            <a:endParaRPr lang="en-US" dirty="0" smtClean="0">
              <a:solidFill>
                <a:srgbClr val="4F81BD"/>
              </a:solidFill>
            </a:endParaRPr>
          </a:p>
          <a:p>
            <a:pPr marL="57150" indent="0">
              <a:buNone/>
            </a:pPr>
            <a:r>
              <a:rPr lang="en-US" dirty="0"/>
              <a:t>	</a:t>
            </a:r>
            <a:r>
              <a:rPr lang="en-US" dirty="0" smtClean="0"/>
              <a:t>attention, pointers, funding, collaboration, </a:t>
            </a:r>
          </a:p>
          <a:p>
            <a:pPr marL="57150" indent="0">
              <a:buNone/>
            </a:pPr>
            <a:r>
              <a:rPr lang="en-US" dirty="0"/>
              <a:t>	</a:t>
            </a:r>
            <a:r>
              <a:rPr lang="en-US" dirty="0" smtClean="0"/>
              <a:t>ideas, jobs, financing, etc.</a:t>
            </a:r>
          </a:p>
          <a:p>
            <a:pPr marL="57150" indent="0">
              <a:buNone/>
            </a:pPr>
            <a:r>
              <a:rPr lang="en-US" b="1" i="1" dirty="0" smtClean="0">
                <a:solidFill>
                  <a:srgbClr val="4F81BD"/>
                </a:solidFill>
              </a:rPr>
              <a:t>You will explain ideas, techniques, and results your entire life</a:t>
            </a:r>
          </a:p>
          <a:p>
            <a:pPr marL="514350" lvl="1" indent="0">
              <a:buNone/>
            </a:pPr>
            <a:r>
              <a:rPr lang="en-US" dirty="0" smtClean="0"/>
              <a:t>Formally and informally in your personal &amp; professional relationships, at conferences, in interviews, in classrooms, with colleagues</a:t>
            </a:r>
            <a:endParaRPr lang="en-US" dirty="0"/>
          </a:p>
          <a:p>
            <a:pPr lvl="1"/>
            <a:endParaRPr lang="en-US" b="1" i="1" dirty="0" smtClean="0">
              <a:solidFill>
                <a:srgbClr val="77933C"/>
              </a:solidFill>
            </a:endParaRPr>
          </a:p>
          <a:p>
            <a:pPr lvl="1"/>
            <a:endParaRPr lang="en-US" dirty="0" smtClean="0"/>
          </a:p>
          <a:p>
            <a:pPr lvl="1"/>
            <a:endParaRPr lang="en-US" dirty="0"/>
          </a:p>
        </p:txBody>
      </p:sp>
    </p:spTree>
    <p:extLst>
      <p:ext uri="{BB962C8B-B14F-4D97-AF65-F5344CB8AC3E}">
        <p14:creationId xmlns:p14="http://schemas.microsoft.com/office/powerpoint/2010/main" val="3333957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5801" y="2004548"/>
            <a:ext cx="2012501" cy="2012501"/>
          </a:xfrm>
          <a:prstGeom prst="rect">
            <a:avLst/>
          </a:prstGeom>
        </p:spPr>
      </p:pic>
      <p:sp>
        <p:nvSpPr>
          <p:cNvPr id="4" name="Title 3"/>
          <p:cNvSpPr>
            <a:spLocks noGrp="1"/>
          </p:cNvSpPr>
          <p:nvPr>
            <p:ph type="title"/>
          </p:nvPr>
        </p:nvSpPr>
        <p:spPr/>
        <p:txBody>
          <a:bodyPr/>
          <a:lstStyle/>
          <a:p>
            <a:r>
              <a:rPr lang="en-US" dirty="0" smtClean="0"/>
              <a:t>Context setting</a:t>
            </a:r>
            <a:endParaRPr lang="en-US" dirty="0"/>
          </a:p>
        </p:txBody>
      </p:sp>
      <p:sp>
        <p:nvSpPr>
          <p:cNvPr id="6" name="Text Placeholder 5"/>
          <p:cNvSpPr>
            <a:spLocks noGrp="1"/>
          </p:cNvSpPr>
          <p:nvPr>
            <p:ph type="body" sz="quarter" idx="10"/>
          </p:nvPr>
        </p:nvSpPr>
        <p:spPr/>
        <p:txBody>
          <a:bodyPr/>
          <a:lstStyle/>
          <a:p>
            <a:r>
              <a:rPr lang="en-US" dirty="0" smtClean="0">
                <a:latin typeface="+mn-lt"/>
              </a:rPr>
              <a:t>Define problem</a:t>
            </a:r>
          </a:p>
          <a:p>
            <a:endParaRPr lang="en-US" dirty="0">
              <a:latin typeface="+mn-lt"/>
            </a:endParaRPr>
          </a:p>
          <a:p>
            <a:endParaRPr lang="en-US" dirty="0">
              <a:latin typeface="+mn-lt"/>
            </a:endParaRPr>
          </a:p>
          <a:p>
            <a:r>
              <a:rPr lang="en-US" dirty="0" smtClean="0">
                <a:latin typeface="+mn-lt"/>
              </a:rPr>
              <a:t>Background</a:t>
            </a:r>
            <a:endParaRPr lang="en-US" dirty="0">
              <a:latin typeface="+mn-lt"/>
            </a:endParaRPr>
          </a:p>
        </p:txBody>
      </p:sp>
      <p:sp>
        <p:nvSpPr>
          <p:cNvPr id="11" name="Text Placeholder 10"/>
          <p:cNvSpPr>
            <a:spLocks noGrp="1"/>
          </p:cNvSpPr>
          <p:nvPr>
            <p:ph type="body" sz="quarter" idx="11"/>
          </p:nvPr>
        </p:nvSpPr>
        <p:spPr/>
        <p:txBody>
          <a:bodyPr/>
          <a:lstStyle/>
          <a:p>
            <a:r>
              <a:rPr lang="en-US" dirty="0" smtClean="0">
                <a:latin typeface="+mn-lt"/>
              </a:rPr>
              <a:t>Significance</a:t>
            </a:r>
            <a:endParaRPr lang="en-US" dirty="0">
              <a:latin typeface="+mn-lt"/>
            </a:endParaRPr>
          </a:p>
        </p:txBody>
      </p:sp>
      <p:pic>
        <p:nvPicPr>
          <p:cNvPr id="8" name="Picture 7"/>
          <p:cNvPicPr>
            <a:picLocks noChangeAspect="1"/>
          </p:cNvPicPr>
          <p:nvPr/>
        </p:nvPicPr>
        <p:blipFill>
          <a:blip r:embed="rId3"/>
          <a:stretch>
            <a:fillRect/>
          </a:stretch>
        </p:blipFill>
        <p:spPr>
          <a:xfrm>
            <a:off x="1266083" y="4258605"/>
            <a:ext cx="3377339" cy="2105208"/>
          </a:xfrm>
          <a:prstGeom prst="rect">
            <a:avLst/>
          </a:prstGeom>
        </p:spPr>
      </p:pic>
      <p:pic>
        <p:nvPicPr>
          <p:cNvPr id="12" name="Picture 11"/>
          <p:cNvPicPr>
            <a:picLocks noChangeAspect="1"/>
          </p:cNvPicPr>
          <p:nvPr/>
        </p:nvPicPr>
        <p:blipFill>
          <a:blip r:embed="rId4"/>
          <a:stretch>
            <a:fillRect/>
          </a:stretch>
        </p:blipFill>
        <p:spPr>
          <a:xfrm>
            <a:off x="4853626" y="2310772"/>
            <a:ext cx="3980111" cy="3144288"/>
          </a:xfrm>
          <a:prstGeom prst="rect">
            <a:avLst/>
          </a:prstGeom>
        </p:spPr>
      </p:pic>
    </p:spTree>
    <p:extLst>
      <p:ext uri="{BB962C8B-B14F-4D97-AF65-F5344CB8AC3E}">
        <p14:creationId xmlns:p14="http://schemas.microsoft.com/office/powerpoint/2010/main" val="10842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Version I </a:t>
            </a:r>
            <a:endParaRPr lang="en-US" sz="18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“A reasonable approach to page coloring”</a:t>
            </a:r>
          </a:p>
          <a:p>
            <a:pPr lvl="1"/>
            <a:r>
              <a:rPr lang="en-US" dirty="0" smtClean="0"/>
              <a:t>ASPLOS ‘06</a:t>
            </a:r>
          </a:p>
          <a:p>
            <a:r>
              <a:rPr lang="en-US" dirty="0" smtClean="0"/>
              <a:t>“Another page coloring idea”</a:t>
            </a:r>
          </a:p>
          <a:p>
            <a:pPr lvl="1"/>
            <a:r>
              <a:rPr lang="en-US" dirty="0" smtClean="0"/>
              <a:t>OSDI ’08</a:t>
            </a:r>
          </a:p>
          <a:p>
            <a:r>
              <a:rPr lang="en-US" dirty="0" smtClean="0"/>
              <a:t>“Yet another page coloring idea”</a:t>
            </a:r>
          </a:p>
          <a:p>
            <a:pPr lvl="1"/>
            <a:r>
              <a:rPr lang="en-US" dirty="0" smtClean="0"/>
              <a:t>ASPLOS ‘07</a:t>
            </a:r>
          </a:p>
          <a:p>
            <a:endParaRPr lang="en-US" dirty="0" smtClean="0"/>
          </a:p>
        </p:txBody>
      </p:sp>
    </p:spTree>
    <p:extLst>
      <p:ext uri="{BB962C8B-B14F-4D97-AF65-F5344CB8AC3E}">
        <p14:creationId xmlns:p14="http://schemas.microsoft.com/office/powerpoint/2010/main" val="32712341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Version II </a:t>
            </a:r>
            <a:endParaRPr lang="en-US" sz="2000" dirty="0">
              <a:solidFill>
                <a:srgbClr val="FF0000"/>
              </a:solidFill>
            </a:endParaRPr>
          </a:p>
        </p:txBody>
      </p:sp>
      <p:sp>
        <p:nvSpPr>
          <p:cNvPr id="3" name="Content Placeholder 2"/>
          <p:cNvSpPr>
            <a:spLocks noGrp="1"/>
          </p:cNvSpPr>
          <p:nvPr>
            <p:ph idx="1"/>
          </p:nvPr>
        </p:nvSpPr>
        <p:spPr>
          <a:xfrm>
            <a:off x="625602" y="5497802"/>
            <a:ext cx="7892796" cy="851847"/>
          </a:xfrm>
        </p:spPr>
        <p:txBody>
          <a:bodyPr>
            <a:noAutofit/>
          </a:bodyPr>
          <a:lstStyle/>
          <a:p>
            <a:pPr marL="0" indent="0" algn="ctr">
              <a:lnSpc>
                <a:spcPct val="80000"/>
              </a:lnSpc>
              <a:buNone/>
            </a:pPr>
            <a:r>
              <a:rPr lang="en-US" sz="3600" b="1" i="1" dirty="0" smtClean="0">
                <a:solidFill>
                  <a:schemeClr val="accent1"/>
                </a:solidFill>
              </a:rPr>
              <a:t>Spatial </a:t>
            </a:r>
            <a:r>
              <a:rPr lang="en-US" sz="3600" b="1" i="1" dirty="0">
                <a:solidFill>
                  <a:schemeClr val="accent1"/>
                </a:solidFill>
              </a:rPr>
              <a:t>d</a:t>
            </a:r>
            <a:r>
              <a:rPr lang="en-US" sz="3600" b="1" i="1" dirty="0" smtClean="0">
                <a:solidFill>
                  <a:schemeClr val="accent1"/>
                </a:solidFill>
              </a:rPr>
              <a:t>esign space display</a:t>
            </a:r>
          </a:p>
          <a:p>
            <a:pPr marL="0" indent="0" algn="ctr">
              <a:lnSpc>
                <a:spcPct val="80000"/>
              </a:lnSpc>
              <a:buNone/>
            </a:pPr>
            <a:r>
              <a:rPr lang="en-US" sz="3600" b="1" i="1" dirty="0" smtClean="0">
                <a:solidFill>
                  <a:schemeClr val="accent1"/>
                </a:solidFill>
              </a:rPr>
              <a:t>highlights novelty</a:t>
            </a:r>
          </a:p>
        </p:txBody>
      </p:sp>
      <p:grpSp>
        <p:nvGrpSpPr>
          <p:cNvPr id="4" name="Group 3"/>
          <p:cNvGrpSpPr/>
          <p:nvPr/>
        </p:nvGrpSpPr>
        <p:grpSpPr>
          <a:xfrm>
            <a:off x="816289" y="1019006"/>
            <a:ext cx="7541663" cy="4217868"/>
            <a:chOff x="1358280" y="762000"/>
            <a:chExt cx="7541663" cy="4217868"/>
          </a:xfrm>
        </p:grpSpPr>
        <p:cxnSp>
          <p:nvCxnSpPr>
            <p:cNvPr id="5" name="Straight Arrow Connector 4"/>
            <p:cNvCxnSpPr/>
            <p:nvPr/>
          </p:nvCxnSpPr>
          <p:spPr>
            <a:xfrm rot="5400000" flipH="1" flipV="1">
              <a:off x="500705" y="3042959"/>
              <a:ext cx="2951983" cy="1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959586" y="4517299"/>
              <a:ext cx="6751813" cy="1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34802" y="4518203"/>
              <a:ext cx="2598638" cy="461665"/>
            </a:xfrm>
            <a:prstGeom prst="rect">
              <a:avLst/>
            </a:prstGeom>
            <a:noFill/>
          </p:spPr>
          <p:txBody>
            <a:bodyPr wrap="none" rtlCol="0">
              <a:spAutoFit/>
            </a:bodyPr>
            <a:lstStyle/>
            <a:p>
              <a:r>
                <a:rPr lang="en-US" sz="2400" b="1" dirty="0" smtClean="0"/>
                <a:t>Runtime Overhead</a:t>
              </a:r>
              <a:endParaRPr lang="en-US" sz="2400" b="1" dirty="0"/>
            </a:p>
          </p:txBody>
        </p:sp>
        <p:sp>
          <p:nvSpPr>
            <p:cNvPr id="10" name="TextBox 9"/>
            <p:cNvSpPr txBox="1"/>
            <p:nvPr/>
          </p:nvSpPr>
          <p:spPr>
            <a:xfrm>
              <a:off x="1358280" y="762000"/>
              <a:ext cx="553998" cy="3907159"/>
            </a:xfrm>
            <a:prstGeom prst="rect">
              <a:avLst/>
            </a:prstGeom>
            <a:noFill/>
          </p:spPr>
          <p:txBody>
            <a:bodyPr vert="vert270" wrap="square" rtlCol="0">
              <a:spAutoFit/>
            </a:bodyPr>
            <a:lstStyle/>
            <a:p>
              <a:r>
                <a:rPr lang="en-US" sz="2400" b="1" dirty="0" smtClean="0"/>
                <a:t>Required System Changes</a:t>
              </a:r>
              <a:endParaRPr lang="en-US" sz="2400" b="1" dirty="0"/>
            </a:p>
          </p:txBody>
        </p:sp>
        <p:sp>
          <p:nvSpPr>
            <p:cNvPr id="11" name="TextBox 10"/>
            <p:cNvSpPr txBox="1"/>
            <p:nvPr/>
          </p:nvSpPr>
          <p:spPr>
            <a:xfrm>
              <a:off x="6123240" y="2438400"/>
              <a:ext cx="1642690" cy="830997"/>
            </a:xfrm>
            <a:prstGeom prst="rect">
              <a:avLst/>
            </a:prstGeom>
            <a:noFill/>
            <a:ln>
              <a:solidFill>
                <a:srgbClr val="000000"/>
              </a:solidFill>
            </a:ln>
          </p:spPr>
          <p:txBody>
            <a:bodyPr wrap="square" rtlCol="0">
              <a:spAutoFit/>
            </a:bodyPr>
            <a:lstStyle/>
            <a:p>
              <a:pPr algn="ctr"/>
              <a:r>
                <a:rPr lang="en-US" sz="2400" dirty="0" smtClean="0"/>
                <a:t>Smith et al.</a:t>
              </a:r>
            </a:p>
            <a:p>
              <a:r>
                <a:rPr lang="en-US" sz="2400" dirty="0" smtClean="0"/>
                <a:t>ASPLOS ‘06</a:t>
              </a:r>
              <a:endParaRPr lang="en-US" sz="2400" dirty="0"/>
            </a:p>
          </p:txBody>
        </p:sp>
        <p:sp>
          <p:nvSpPr>
            <p:cNvPr id="15" name="TextBox 14"/>
            <p:cNvSpPr txBox="1"/>
            <p:nvPr/>
          </p:nvSpPr>
          <p:spPr>
            <a:xfrm>
              <a:off x="4303382" y="1730514"/>
              <a:ext cx="1730941" cy="830997"/>
            </a:xfrm>
            <a:prstGeom prst="rect">
              <a:avLst/>
            </a:prstGeom>
            <a:noFill/>
            <a:ln>
              <a:solidFill>
                <a:srgbClr val="000000"/>
              </a:solidFill>
            </a:ln>
          </p:spPr>
          <p:txBody>
            <a:bodyPr wrap="square" rtlCol="0">
              <a:spAutoFit/>
            </a:bodyPr>
            <a:lstStyle/>
            <a:p>
              <a:pPr algn="ctr"/>
              <a:r>
                <a:rPr lang="en-US" sz="2400" dirty="0" smtClean="0"/>
                <a:t>Jones et al.</a:t>
              </a:r>
            </a:p>
            <a:p>
              <a:pPr algn="ctr"/>
              <a:r>
                <a:rPr lang="en-US" sz="2400" dirty="0" smtClean="0"/>
                <a:t>OSDI ‘08</a:t>
              </a:r>
              <a:endParaRPr lang="en-US" sz="2400" dirty="0"/>
            </a:p>
          </p:txBody>
        </p:sp>
        <p:sp>
          <p:nvSpPr>
            <p:cNvPr id="17" name="TextBox 16"/>
            <p:cNvSpPr txBox="1"/>
            <p:nvPr/>
          </p:nvSpPr>
          <p:spPr>
            <a:xfrm>
              <a:off x="2837520" y="3171384"/>
              <a:ext cx="2221892" cy="523220"/>
            </a:xfrm>
            <a:prstGeom prst="rect">
              <a:avLst/>
            </a:prstGeom>
            <a:solidFill>
              <a:srgbClr val="008000"/>
            </a:solidFill>
            <a:ln>
              <a:solidFill>
                <a:srgbClr val="008000"/>
              </a:solidFill>
            </a:ln>
          </p:spPr>
          <p:txBody>
            <a:bodyPr wrap="square" rtlCol="0">
              <a:spAutoFit/>
            </a:bodyPr>
            <a:lstStyle/>
            <a:p>
              <a:pPr algn="ctr"/>
              <a:r>
                <a:rPr lang="en-US" sz="2800" b="1" dirty="0" smtClean="0">
                  <a:solidFill>
                    <a:schemeClr val="bg1"/>
                  </a:solidFill>
                </a:rPr>
                <a:t>This Paper</a:t>
              </a:r>
              <a:endParaRPr lang="en-US" sz="2800" b="1" dirty="0">
                <a:solidFill>
                  <a:schemeClr val="bg1"/>
                </a:solidFill>
              </a:endParaRPr>
            </a:p>
          </p:txBody>
        </p:sp>
        <p:sp>
          <p:nvSpPr>
            <p:cNvPr id="18" name="TextBox 17"/>
            <p:cNvSpPr txBox="1"/>
            <p:nvPr/>
          </p:nvSpPr>
          <p:spPr>
            <a:xfrm>
              <a:off x="7231091" y="1567636"/>
              <a:ext cx="1668852" cy="830997"/>
            </a:xfrm>
            <a:prstGeom prst="rect">
              <a:avLst/>
            </a:prstGeom>
            <a:noFill/>
            <a:ln>
              <a:solidFill>
                <a:srgbClr val="000000"/>
              </a:solidFill>
            </a:ln>
          </p:spPr>
          <p:txBody>
            <a:bodyPr wrap="square" rtlCol="0">
              <a:spAutoFit/>
            </a:bodyPr>
            <a:lstStyle/>
            <a:p>
              <a:pPr algn="ctr"/>
              <a:r>
                <a:rPr lang="en-US" sz="2400" dirty="0" smtClean="0"/>
                <a:t>Foundation</a:t>
              </a:r>
            </a:p>
            <a:p>
              <a:pPr algn="ctr"/>
              <a:r>
                <a:rPr lang="en-US" sz="2400" dirty="0" smtClean="0"/>
                <a:t>ISCA ‘72</a:t>
              </a:r>
              <a:endParaRPr lang="en-US" sz="2400" dirty="0"/>
            </a:p>
          </p:txBody>
        </p:sp>
      </p:grpSp>
      <p:sp>
        <p:nvSpPr>
          <p:cNvPr id="7" name="Rectangle 6"/>
          <p:cNvSpPr/>
          <p:nvPr/>
        </p:nvSpPr>
        <p:spPr>
          <a:xfrm>
            <a:off x="1874915" y="4066803"/>
            <a:ext cx="1672406" cy="4807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Optimal</a:t>
            </a:r>
            <a:endParaRPr lang="en-US" sz="2000" b="1" dirty="0">
              <a:solidFill>
                <a:schemeClr val="tx1"/>
              </a:solidFill>
            </a:endParaRPr>
          </a:p>
        </p:txBody>
      </p:sp>
    </p:spTree>
    <p:extLst>
      <p:ext uri="{BB962C8B-B14F-4D97-AF65-F5344CB8AC3E}">
        <p14:creationId xmlns:p14="http://schemas.microsoft.com/office/powerpoint/2010/main" val="1129241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Middle</a:t>
            </a:r>
            <a:endParaRPr lang="en-US" dirty="0"/>
          </a:p>
        </p:txBody>
      </p:sp>
      <p:sp>
        <p:nvSpPr>
          <p:cNvPr id="5" name="Text Placeholder 4"/>
          <p:cNvSpPr>
            <a:spLocks noGrp="1"/>
          </p:cNvSpPr>
          <p:nvPr>
            <p:ph type="body" sz="quarter" idx="10"/>
          </p:nvPr>
        </p:nvSpPr>
        <p:spPr>
          <a:xfrm>
            <a:off x="457200" y="1671951"/>
            <a:ext cx="8229600" cy="4463795"/>
          </a:xfrm>
        </p:spPr>
        <p:txBody>
          <a:bodyPr>
            <a:normAutofit/>
          </a:bodyPr>
          <a:lstStyle/>
          <a:p>
            <a:r>
              <a:rPr lang="en-US" dirty="0" smtClean="0">
                <a:latin typeface="+mn-lt"/>
              </a:rPr>
              <a:t>Don’t be afraid of technical depth</a:t>
            </a:r>
          </a:p>
          <a:p>
            <a:endParaRPr lang="en-US" dirty="0">
              <a:latin typeface="+mn-lt"/>
            </a:endParaRPr>
          </a:p>
          <a:p>
            <a:r>
              <a:rPr lang="en-US" dirty="0" smtClean="0">
                <a:latin typeface="+mn-lt"/>
              </a:rPr>
              <a:t>But… make it understandable</a:t>
            </a:r>
          </a:p>
          <a:p>
            <a:endParaRPr lang="en-US" dirty="0">
              <a:latin typeface="+mn-lt"/>
            </a:endParaRPr>
          </a:p>
          <a:p>
            <a:r>
              <a:rPr lang="en-US" dirty="0" smtClean="0">
                <a:latin typeface="+mn-lt"/>
              </a:rPr>
              <a:t>Typically requires new visual materials compared to your reference material</a:t>
            </a:r>
            <a:endParaRPr lang="en-US" dirty="0">
              <a:latin typeface="+mn-lt"/>
            </a:endParaRPr>
          </a:p>
        </p:txBody>
      </p:sp>
    </p:spTree>
    <p:extLst>
      <p:ext uri="{BB962C8B-B14F-4D97-AF65-F5344CB8AC3E}">
        <p14:creationId xmlns:p14="http://schemas.microsoft.com/office/powerpoint/2010/main" val="232335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52500" y="274638"/>
            <a:ext cx="7239000" cy="1143000"/>
          </a:xfrm>
        </p:spPr>
        <p:txBody>
          <a:bodyPr>
            <a:normAutofit fontScale="90000"/>
          </a:bodyPr>
          <a:lstStyle/>
          <a:p>
            <a:r>
              <a:rPr lang="en-US" dirty="0" smtClean="0"/>
              <a:t>Re-coloring </a:t>
            </a:r>
            <a:r>
              <a:rPr lang="en-US" dirty="0"/>
              <a:t>Procedure – Version </a:t>
            </a:r>
            <a:r>
              <a:rPr lang="en-US" dirty="0" smtClean="0"/>
              <a:t>I </a:t>
            </a:r>
            <a:endParaRPr lang="en-US" dirty="0"/>
          </a:p>
        </p:txBody>
      </p:sp>
      <p:pic>
        <p:nvPicPr>
          <p:cNvPr id="66563"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23586" r="-23586"/>
          <a:stretch>
            <a:fillRect/>
          </a:stretch>
        </p:blipFill>
        <p:spPr>
          <a:xfrm>
            <a:off x="3464638" y="2128181"/>
            <a:ext cx="5943600" cy="3505200"/>
          </a:xfrm>
        </p:spPr>
      </p:pic>
      <p:sp>
        <p:nvSpPr>
          <p:cNvPr id="66564" name="Rectangle 4"/>
          <p:cNvSpPr>
            <a:spLocks noGrp="1" noChangeArrowheads="1"/>
          </p:cNvSpPr>
          <p:nvPr>
            <p:ph type="body" sz="half" idx="4294967295"/>
          </p:nvPr>
        </p:nvSpPr>
        <p:spPr>
          <a:xfrm>
            <a:off x="514080" y="1981200"/>
            <a:ext cx="3592453" cy="4495800"/>
          </a:xfrm>
          <a:noFill/>
          <a:ln/>
        </p:spPr>
        <p:txBody>
          <a:bodyPr/>
          <a:lstStyle/>
          <a:p>
            <a:pPr marL="0" indent="0">
              <a:buNone/>
            </a:pPr>
            <a:r>
              <a:rPr lang="en-US" sz="2400" dirty="0"/>
              <a:t>Quick search for </a:t>
            </a:r>
            <a:r>
              <a:rPr lang="en-US" sz="2400" i="1" dirty="0"/>
              <a:t>K</a:t>
            </a:r>
            <a:r>
              <a:rPr lang="en-US" sz="2400" dirty="0"/>
              <a:t>-</a:t>
            </a:r>
            <a:r>
              <a:rPr lang="en-US" sz="2400" dirty="0" err="1"/>
              <a:t>th</a:t>
            </a:r>
            <a:r>
              <a:rPr lang="en-US" sz="2400" dirty="0"/>
              <a:t> hottest page’s hotness</a:t>
            </a:r>
          </a:p>
          <a:p>
            <a:pPr marL="457200" lvl="1" indent="0">
              <a:buNone/>
            </a:pPr>
            <a:r>
              <a:rPr lang="en-US" sz="2400" i="1" dirty="0"/>
              <a:t>Bin[ </a:t>
            </a:r>
            <a:r>
              <a:rPr lang="en-US" sz="2400" i="1" dirty="0" err="1"/>
              <a:t>i</a:t>
            </a:r>
            <a:r>
              <a:rPr lang="en-US" sz="2400" i="1" dirty="0"/>
              <a:t> ][ </a:t>
            </a:r>
            <a:r>
              <a:rPr lang="en-US" sz="2400" i="1" dirty="0" err="1"/>
              <a:t>j</a:t>
            </a:r>
            <a:r>
              <a:rPr lang="en-US" sz="2400" i="1" dirty="0"/>
              <a:t> ]</a:t>
            </a:r>
            <a:r>
              <a:rPr lang="en-US" sz="2400" dirty="0"/>
              <a:t> indicates # of pages in color</a:t>
            </a:r>
            <a:r>
              <a:rPr lang="en-US" sz="2400" i="1" dirty="0"/>
              <a:t> </a:t>
            </a:r>
            <a:r>
              <a:rPr lang="en-US" sz="2400" i="1" dirty="0" err="1"/>
              <a:t>i</a:t>
            </a:r>
            <a:r>
              <a:rPr lang="en-US" sz="2400" i="1" dirty="0"/>
              <a:t> </a:t>
            </a:r>
            <a:r>
              <a:rPr lang="en-US" sz="2400" dirty="0"/>
              <a:t>with normalized hotness in </a:t>
            </a:r>
          </a:p>
          <a:p>
            <a:pPr marL="457200" lvl="1" indent="0">
              <a:buNone/>
            </a:pPr>
            <a:r>
              <a:rPr lang="en-US" sz="2400" i="1" dirty="0"/>
              <a:t>    [ </a:t>
            </a:r>
            <a:r>
              <a:rPr lang="en-US" sz="2400" i="1" dirty="0" err="1"/>
              <a:t>j</a:t>
            </a:r>
            <a:r>
              <a:rPr lang="en-US" sz="2400" i="1" dirty="0"/>
              <a:t>, j+1]</a:t>
            </a:r>
            <a:r>
              <a:rPr lang="en-US" sz="2400" dirty="0"/>
              <a:t> range </a:t>
            </a:r>
          </a:p>
          <a:p>
            <a:pPr marL="457200" lvl="1" indent="0">
              <a:buNone/>
            </a:pPr>
            <a:endParaRPr lang="en-US" sz="2400" dirty="0"/>
          </a:p>
          <a:p>
            <a:endParaRPr lang="en-US" sz="2400" dirty="0"/>
          </a:p>
          <a:p>
            <a:pPr lvl="1"/>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17281807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64394" y="274638"/>
            <a:ext cx="7415212" cy="1143000"/>
          </a:xfrm>
        </p:spPr>
        <p:txBody>
          <a:bodyPr>
            <a:normAutofit fontScale="90000"/>
          </a:bodyPr>
          <a:lstStyle/>
          <a:p>
            <a:r>
              <a:rPr lang="en-US" dirty="0" smtClean="0"/>
              <a:t>Re-coloring Procedure – Version II</a:t>
            </a:r>
            <a:endParaRPr lang="en-US" dirty="0"/>
          </a:p>
        </p:txBody>
      </p:sp>
      <p:sp>
        <p:nvSpPr>
          <p:cNvPr id="71684" name="Rectangle 4"/>
          <p:cNvSpPr>
            <a:spLocks noChangeArrowheads="1"/>
          </p:cNvSpPr>
          <p:nvPr/>
        </p:nvSpPr>
        <p:spPr bwMode="auto">
          <a:xfrm>
            <a:off x="1466548" y="1717675"/>
            <a:ext cx="1081087" cy="936625"/>
          </a:xfrm>
          <a:prstGeom prst="rect">
            <a:avLst/>
          </a:prstGeom>
          <a:solidFill>
            <a:schemeClr val="tx2">
              <a:lumMod val="60000"/>
              <a:lumOff val="40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85" name="Rectangle 5"/>
          <p:cNvSpPr>
            <a:spLocks noChangeArrowheads="1"/>
          </p:cNvSpPr>
          <p:nvPr/>
        </p:nvSpPr>
        <p:spPr bwMode="auto">
          <a:xfrm>
            <a:off x="1682448" y="1933575"/>
            <a:ext cx="1081087" cy="936625"/>
          </a:xfrm>
          <a:prstGeom prst="rect">
            <a:avLst/>
          </a:prstGeom>
          <a:solidFill>
            <a:schemeClr val="tx2">
              <a:lumMod val="60000"/>
              <a:lumOff val="40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86" name="Rectangle 6"/>
          <p:cNvSpPr>
            <a:spLocks noChangeArrowheads="1"/>
          </p:cNvSpPr>
          <p:nvPr/>
        </p:nvSpPr>
        <p:spPr bwMode="auto">
          <a:xfrm>
            <a:off x="1898348" y="2149475"/>
            <a:ext cx="1081087" cy="936625"/>
          </a:xfrm>
          <a:prstGeom prst="rect">
            <a:avLst/>
          </a:prstGeom>
          <a:solidFill>
            <a:srgbClr val="E37823"/>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87" name="Rectangle 7"/>
          <p:cNvSpPr>
            <a:spLocks noChangeArrowheads="1"/>
          </p:cNvSpPr>
          <p:nvPr/>
        </p:nvSpPr>
        <p:spPr bwMode="auto">
          <a:xfrm>
            <a:off x="2114248" y="2365375"/>
            <a:ext cx="1081087" cy="936625"/>
          </a:xfrm>
          <a:prstGeom prst="rect">
            <a:avLst/>
          </a:prstGeom>
          <a:solidFill>
            <a:srgbClr val="E37823"/>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88" name="Rectangle 8"/>
          <p:cNvSpPr>
            <a:spLocks noChangeArrowheads="1"/>
          </p:cNvSpPr>
          <p:nvPr/>
        </p:nvSpPr>
        <p:spPr bwMode="auto">
          <a:xfrm>
            <a:off x="2330148" y="2581275"/>
            <a:ext cx="1081087" cy="936625"/>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89" name="Rectangle 9"/>
          <p:cNvSpPr>
            <a:spLocks noChangeArrowheads="1"/>
          </p:cNvSpPr>
          <p:nvPr/>
        </p:nvSpPr>
        <p:spPr bwMode="auto">
          <a:xfrm>
            <a:off x="2546048" y="2797175"/>
            <a:ext cx="1081087" cy="936625"/>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90" name="Rectangle 10"/>
          <p:cNvSpPr>
            <a:spLocks noChangeArrowheads="1"/>
          </p:cNvSpPr>
          <p:nvPr/>
        </p:nvSpPr>
        <p:spPr bwMode="auto">
          <a:xfrm>
            <a:off x="2761948" y="3013075"/>
            <a:ext cx="1081087" cy="936625"/>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71694" name="Text Box 14"/>
          <p:cNvSpPr txBox="1">
            <a:spLocks noChangeArrowheads="1"/>
          </p:cNvSpPr>
          <p:nvPr/>
        </p:nvSpPr>
        <p:spPr bwMode="auto">
          <a:xfrm>
            <a:off x="4633610" y="3896380"/>
            <a:ext cx="2678362" cy="523220"/>
          </a:xfrm>
          <a:prstGeom prst="rect">
            <a:avLst/>
          </a:prstGeom>
          <a:noFill/>
          <a:ln w="9525">
            <a:noFill/>
            <a:miter lim="800000"/>
            <a:headEnd/>
            <a:tailEnd/>
          </a:ln>
          <a:effectLst/>
        </p:spPr>
        <p:txBody>
          <a:bodyPr wrap="none">
            <a:prstTxWarp prst="textNoShape">
              <a:avLst/>
            </a:prstTxWarp>
            <a:spAutoFit/>
          </a:bodyPr>
          <a:lstStyle/>
          <a:p>
            <a:r>
              <a:rPr lang="en-US" sz="2800" dirty="0"/>
              <a:t>Budget = 2 pages</a:t>
            </a:r>
          </a:p>
        </p:txBody>
      </p:sp>
      <p:sp>
        <p:nvSpPr>
          <p:cNvPr id="71695" name="Text Box 15"/>
          <p:cNvSpPr txBox="1">
            <a:spLocks noChangeArrowheads="1"/>
          </p:cNvSpPr>
          <p:nvPr/>
        </p:nvSpPr>
        <p:spPr bwMode="auto">
          <a:xfrm>
            <a:off x="4328810" y="3362980"/>
            <a:ext cx="3348643" cy="523220"/>
          </a:xfrm>
          <a:prstGeom prst="rect">
            <a:avLst/>
          </a:prstGeom>
          <a:noFill/>
          <a:ln w="9525">
            <a:noFill/>
            <a:miter lim="800000"/>
            <a:headEnd/>
            <a:tailEnd/>
          </a:ln>
          <a:effectLst/>
        </p:spPr>
        <p:txBody>
          <a:bodyPr wrap="none">
            <a:prstTxWarp prst="textNoShape">
              <a:avLst/>
            </a:prstTxWarp>
            <a:spAutoFit/>
          </a:bodyPr>
          <a:lstStyle/>
          <a:p>
            <a:r>
              <a:rPr lang="en-US" sz="2800" dirty="0"/>
              <a:t>Cache share decrease</a:t>
            </a:r>
          </a:p>
        </p:txBody>
      </p:sp>
      <p:grpSp>
        <p:nvGrpSpPr>
          <p:cNvPr id="2" name="Group 1"/>
          <p:cNvGrpSpPr/>
          <p:nvPr/>
        </p:nvGrpSpPr>
        <p:grpSpPr>
          <a:xfrm>
            <a:off x="4498903" y="1537367"/>
            <a:ext cx="2431851" cy="1507079"/>
            <a:chOff x="247125" y="1283934"/>
            <a:chExt cx="1480661" cy="955365"/>
          </a:xfrm>
        </p:grpSpPr>
        <p:sp>
          <p:nvSpPr>
            <p:cNvPr id="71696" name="Text Box 16"/>
            <p:cNvSpPr txBox="1">
              <a:spLocks noChangeArrowheads="1"/>
            </p:cNvSpPr>
            <p:nvPr/>
          </p:nvSpPr>
          <p:spPr bwMode="auto">
            <a:xfrm>
              <a:off x="483186" y="1283934"/>
              <a:ext cx="1244600" cy="955365"/>
            </a:xfrm>
            <a:prstGeom prst="rect">
              <a:avLst/>
            </a:prstGeom>
            <a:noFill/>
            <a:ln w="9525">
              <a:noFill/>
              <a:miter lim="800000"/>
              <a:headEnd/>
              <a:tailEnd/>
            </a:ln>
            <a:effectLst/>
          </p:spPr>
          <p:txBody>
            <a:bodyPr>
              <a:prstTxWarp prst="textNoShape">
                <a:avLst/>
              </a:prstTxWarp>
              <a:spAutoFit/>
            </a:bodyPr>
            <a:lstStyle/>
            <a:p>
              <a:pPr>
                <a:lnSpc>
                  <a:spcPct val="110000"/>
                </a:lnSpc>
              </a:pPr>
              <a:r>
                <a:rPr lang="en-US" sz="2800" dirty="0">
                  <a:solidFill>
                    <a:schemeClr val="tx2"/>
                  </a:solidFill>
                </a:rPr>
                <a:t>hot</a:t>
              </a:r>
            </a:p>
            <a:p>
              <a:pPr>
                <a:lnSpc>
                  <a:spcPct val="110000"/>
                </a:lnSpc>
              </a:pPr>
              <a:r>
                <a:rPr lang="en-US" sz="2800" dirty="0">
                  <a:solidFill>
                    <a:schemeClr val="tx2"/>
                  </a:solidFill>
                </a:rPr>
                <a:t>warm </a:t>
              </a:r>
            </a:p>
            <a:p>
              <a:pPr>
                <a:lnSpc>
                  <a:spcPct val="110000"/>
                </a:lnSpc>
              </a:pPr>
              <a:r>
                <a:rPr lang="en-US" sz="2800" dirty="0">
                  <a:solidFill>
                    <a:schemeClr val="tx2"/>
                  </a:solidFill>
                </a:rPr>
                <a:t>cold</a:t>
              </a:r>
            </a:p>
          </p:txBody>
        </p:sp>
        <p:sp>
          <p:nvSpPr>
            <p:cNvPr id="71697" name="Rectangle 17"/>
            <p:cNvSpPr>
              <a:spLocks noChangeArrowheads="1"/>
            </p:cNvSpPr>
            <p:nvPr/>
          </p:nvSpPr>
          <p:spPr bwMode="auto">
            <a:xfrm>
              <a:off x="247125" y="1393825"/>
              <a:ext cx="215900" cy="215900"/>
            </a:xfrm>
            <a:prstGeom prst="rect">
              <a:avLst/>
            </a:prstGeom>
            <a:solidFill>
              <a:srgbClr val="FF0000"/>
            </a:solidFill>
            <a:ln w="9525">
              <a:noFill/>
              <a:miter lim="800000"/>
              <a:headEnd/>
              <a:tailEnd/>
            </a:ln>
            <a:effectLst/>
          </p:spPr>
          <p:txBody>
            <a:bodyPr wrap="none" anchor="ctr">
              <a:prstTxWarp prst="textNoShape">
                <a:avLst/>
              </a:prstTxWarp>
            </a:bodyPr>
            <a:lstStyle/>
            <a:p>
              <a:endParaRPr lang="en-US"/>
            </a:p>
          </p:txBody>
        </p:sp>
        <p:sp>
          <p:nvSpPr>
            <p:cNvPr id="71698" name="Rectangle 18"/>
            <p:cNvSpPr>
              <a:spLocks noChangeArrowheads="1"/>
            </p:cNvSpPr>
            <p:nvPr/>
          </p:nvSpPr>
          <p:spPr bwMode="auto">
            <a:xfrm>
              <a:off x="247125" y="1681163"/>
              <a:ext cx="215900" cy="215900"/>
            </a:xfrm>
            <a:prstGeom prst="rect">
              <a:avLst/>
            </a:prstGeom>
            <a:solidFill>
              <a:schemeClr val="accent6"/>
            </a:solidFill>
            <a:ln w="9525">
              <a:solidFill>
                <a:schemeClr val="accent6"/>
              </a:solidFill>
              <a:miter lim="800000"/>
              <a:headEnd/>
              <a:tailEnd/>
            </a:ln>
            <a:effectLst/>
          </p:spPr>
          <p:txBody>
            <a:bodyPr wrap="none" anchor="ctr">
              <a:prstTxWarp prst="textNoShape">
                <a:avLst/>
              </a:prstTxWarp>
            </a:bodyPr>
            <a:lstStyle/>
            <a:p>
              <a:endParaRPr lang="en-US"/>
            </a:p>
          </p:txBody>
        </p:sp>
        <p:sp>
          <p:nvSpPr>
            <p:cNvPr id="71699" name="Rectangle 19"/>
            <p:cNvSpPr>
              <a:spLocks noChangeArrowheads="1"/>
            </p:cNvSpPr>
            <p:nvPr/>
          </p:nvSpPr>
          <p:spPr bwMode="auto">
            <a:xfrm>
              <a:off x="247125" y="1970088"/>
              <a:ext cx="215900" cy="215900"/>
            </a:xfrm>
            <a:prstGeom prst="rect">
              <a:avLst/>
            </a:prstGeom>
            <a:solidFill>
              <a:srgbClr val="558ED5"/>
            </a:solidFill>
            <a:ln w="9525">
              <a:noFill/>
              <a:miter lim="800000"/>
              <a:headEnd/>
              <a:tailEnd/>
            </a:ln>
            <a:effectLst/>
          </p:spPr>
          <p:txBody>
            <a:bodyPr wrap="none" anchor="ctr">
              <a:prstTxWarp prst="textNoShape">
                <a:avLst/>
              </a:prstTxWarp>
            </a:bodyPr>
            <a:lstStyle/>
            <a:p>
              <a:endParaRPr lang="en-US"/>
            </a:p>
          </p:txBody>
        </p:sp>
      </p:grpSp>
      <p:sp>
        <p:nvSpPr>
          <p:cNvPr id="21" name="Rectangle 7"/>
          <p:cNvSpPr>
            <a:spLocks noChangeArrowheads="1"/>
          </p:cNvSpPr>
          <p:nvPr/>
        </p:nvSpPr>
        <p:spPr bwMode="auto">
          <a:xfrm>
            <a:off x="2329166" y="2568575"/>
            <a:ext cx="1081087" cy="936625"/>
          </a:xfrm>
          <a:prstGeom prst="rect">
            <a:avLst/>
          </a:prstGeom>
          <a:solidFill>
            <a:srgbClr val="E37823"/>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0512579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389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7" name="Line 11"/>
          <p:cNvSpPr>
            <a:spLocks noChangeShapeType="1"/>
          </p:cNvSpPr>
          <p:nvPr/>
        </p:nvSpPr>
        <p:spPr bwMode="auto">
          <a:xfrm>
            <a:off x="4800600" y="1450140"/>
            <a:ext cx="0" cy="5092700"/>
          </a:xfrm>
          <a:prstGeom prst="line">
            <a:avLst/>
          </a:prstGeom>
          <a:noFill/>
          <a:ln w="254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b="1" smtClean="0">
              <a:solidFill>
                <a:srgbClr val="FFFFFF"/>
              </a:solidFill>
              <a:latin typeface="Arial" charset="0"/>
            </a:endParaRPr>
          </a:p>
        </p:txBody>
      </p:sp>
      <p:grpSp>
        <p:nvGrpSpPr>
          <p:cNvPr id="11268" name="Group 20"/>
          <p:cNvGrpSpPr>
            <a:grpSpLocks/>
          </p:cNvGrpSpPr>
          <p:nvPr/>
        </p:nvGrpSpPr>
        <p:grpSpPr bwMode="auto">
          <a:xfrm>
            <a:off x="1168400" y="1638300"/>
            <a:ext cx="2870200" cy="4849813"/>
            <a:chOff x="496" y="1088"/>
            <a:chExt cx="1808" cy="3055"/>
          </a:xfrm>
        </p:grpSpPr>
        <p:sp>
          <p:nvSpPr>
            <p:cNvPr id="11272" name="Rectangle 4"/>
            <p:cNvSpPr>
              <a:spLocks noChangeArrowheads="1"/>
            </p:cNvSpPr>
            <p:nvPr/>
          </p:nvSpPr>
          <p:spPr bwMode="auto">
            <a:xfrm>
              <a:off x="496" y="1088"/>
              <a:ext cx="1808" cy="816"/>
            </a:xfrm>
            <a:prstGeom prst="rect">
              <a:avLst/>
            </a:prstGeom>
            <a:noFill/>
            <a:ln w="508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b="1" smtClean="0">
                <a:solidFill>
                  <a:schemeClr val="accent1"/>
                </a:solidFill>
                <a:latin typeface="Arial" charset="0"/>
              </a:endParaRPr>
            </a:p>
          </p:txBody>
        </p:sp>
        <p:sp>
          <p:nvSpPr>
            <p:cNvPr id="11273" name="Rectangle 5"/>
            <p:cNvSpPr>
              <a:spLocks noChangeArrowheads="1"/>
            </p:cNvSpPr>
            <p:nvPr/>
          </p:nvSpPr>
          <p:spPr bwMode="auto">
            <a:xfrm>
              <a:off x="584" y="1216"/>
              <a:ext cx="557"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defTabSz="914400" eaLnBrk="0" fontAlgn="base" hangingPunct="0">
                <a:lnSpc>
                  <a:spcPct val="85000"/>
                </a:lnSpc>
                <a:spcBef>
                  <a:spcPct val="0"/>
                </a:spcBef>
                <a:spcAft>
                  <a:spcPct val="0"/>
                </a:spcAft>
              </a:pPr>
              <a:r>
                <a:rPr lang="en-US" b="1" dirty="0" smtClean="0">
                  <a:solidFill>
                    <a:schemeClr val="accent1"/>
                  </a:solidFill>
                  <a:latin typeface="Arial" charset="0"/>
                </a:rPr>
                <a:t>point 1</a:t>
              </a:r>
            </a:p>
            <a:p>
              <a:pPr defTabSz="914400" eaLnBrk="0" fontAlgn="base" hangingPunct="0">
                <a:lnSpc>
                  <a:spcPct val="85000"/>
                </a:lnSpc>
                <a:spcBef>
                  <a:spcPct val="0"/>
                </a:spcBef>
                <a:spcAft>
                  <a:spcPct val="0"/>
                </a:spcAft>
              </a:pPr>
              <a:r>
                <a:rPr lang="en-US" b="1" dirty="0" smtClean="0">
                  <a:solidFill>
                    <a:schemeClr val="accent1"/>
                  </a:solidFill>
                  <a:latin typeface="Arial" charset="0"/>
                </a:rPr>
                <a:t>point 2</a:t>
              </a:r>
            </a:p>
            <a:p>
              <a:pPr defTabSz="914400" eaLnBrk="0" fontAlgn="base" hangingPunct="0">
                <a:lnSpc>
                  <a:spcPct val="85000"/>
                </a:lnSpc>
                <a:spcBef>
                  <a:spcPct val="0"/>
                </a:spcBef>
                <a:spcAft>
                  <a:spcPct val="0"/>
                </a:spcAft>
              </a:pPr>
              <a:r>
                <a:rPr lang="en-US" b="1" dirty="0" smtClean="0">
                  <a:solidFill>
                    <a:schemeClr val="accent1"/>
                  </a:solidFill>
                  <a:latin typeface="Arial" charset="0"/>
                </a:rPr>
                <a:t>point 3</a:t>
              </a:r>
            </a:p>
            <a:p>
              <a:pPr defTabSz="914400" eaLnBrk="0" fontAlgn="base" hangingPunct="0">
                <a:lnSpc>
                  <a:spcPct val="85000"/>
                </a:lnSpc>
                <a:spcBef>
                  <a:spcPct val="0"/>
                </a:spcBef>
                <a:spcAft>
                  <a:spcPct val="0"/>
                </a:spcAft>
              </a:pPr>
              <a:r>
                <a:rPr lang="en-US" b="1" dirty="0" smtClean="0">
                  <a:solidFill>
                    <a:schemeClr val="accent1"/>
                  </a:solidFill>
                  <a:latin typeface="Arial" charset="0"/>
                </a:rPr>
                <a:t>point 4</a:t>
              </a:r>
            </a:p>
          </p:txBody>
        </p:sp>
        <p:sp>
          <p:nvSpPr>
            <p:cNvPr id="11274" name="Rectangle 6"/>
            <p:cNvSpPr>
              <a:spLocks noChangeArrowheads="1"/>
            </p:cNvSpPr>
            <p:nvPr/>
          </p:nvSpPr>
          <p:spPr bwMode="auto">
            <a:xfrm>
              <a:off x="1576" y="1200"/>
              <a:ext cx="557"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defTabSz="914400" eaLnBrk="0" fontAlgn="base" hangingPunct="0">
                <a:lnSpc>
                  <a:spcPct val="85000"/>
                </a:lnSpc>
                <a:spcBef>
                  <a:spcPct val="0"/>
                </a:spcBef>
                <a:spcAft>
                  <a:spcPct val="0"/>
                </a:spcAft>
              </a:pPr>
              <a:r>
                <a:rPr lang="en-US" b="1" smtClean="0">
                  <a:solidFill>
                    <a:schemeClr val="accent1"/>
                  </a:solidFill>
                  <a:latin typeface="Arial" charset="0"/>
                </a:rPr>
                <a:t>point 5</a:t>
              </a:r>
            </a:p>
            <a:p>
              <a:pPr defTabSz="914400" eaLnBrk="0" fontAlgn="base" hangingPunct="0">
                <a:lnSpc>
                  <a:spcPct val="85000"/>
                </a:lnSpc>
                <a:spcBef>
                  <a:spcPct val="0"/>
                </a:spcBef>
                <a:spcAft>
                  <a:spcPct val="0"/>
                </a:spcAft>
              </a:pPr>
              <a:r>
                <a:rPr lang="en-US" b="1" smtClean="0">
                  <a:solidFill>
                    <a:schemeClr val="accent1"/>
                  </a:solidFill>
                  <a:latin typeface="Arial" charset="0"/>
                </a:rPr>
                <a:t>point 6</a:t>
              </a:r>
            </a:p>
            <a:p>
              <a:pPr defTabSz="914400" eaLnBrk="0" fontAlgn="base" hangingPunct="0">
                <a:lnSpc>
                  <a:spcPct val="85000"/>
                </a:lnSpc>
                <a:spcBef>
                  <a:spcPct val="0"/>
                </a:spcBef>
                <a:spcAft>
                  <a:spcPct val="0"/>
                </a:spcAft>
              </a:pPr>
              <a:r>
                <a:rPr lang="en-US" b="1" smtClean="0">
                  <a:solidFill>
                    <a:schemeClr val="accent1"/>
                  </a:solidFill>
                  <a:latin typeface="Arial" charset="0"/>
                </a:rPr>
                <a:t>point 7</a:t>
              </a:r>
            </a:p>
            <a:p>
              <a:pPr defTabSz="914400" eaLnBrk="0" fontAlgn="base" hangingPunct="0">
                <a:lnSpc>
                  <a:spcPct val="85000"/>
                </a:lnSpc>
                <a:spcBef>
                  <a:spcPct val="0"/>
                </a:spcBef>
                <a:spcAft>
                  <a:spcPct val="0"/>
                </a:spcAft>
              </a:pPr>
              <a:r>
                <a:rPr lang="en-US" b="1" smtClean="0">
                  <a:solidFill>
                    <a:schemeClr val="accent1"/>
                  </a:solidFill>
                  <a:latin typeface="Arial" charset="0"/>
                </a:rPr>
                <a:t>point 8</a:t>
              </a:r>
            </a:p>
          </p:txBody>
        </p:sp>
        <p:sp>
          <p:nvSpPr>
            <p:cNvPr id="11275" name="Rectangle 7"/>
            <p:cNvSpPr>
              <a:spLocks noChangeArrowheads="1"/>
            </p:cNvSpPr>
            <p:nvPr/>
          </p:nvSpPr>
          <p:spPr bwMode="auto">
            <a:xfrm>
              <a:off x="496" y="2720"/>
              <a:ext cx="1808" cy="816"/>
            </a:xfrm>
            <a:prstGeom prst="rect">
              <a:avLst/>
            </a:prstGeom>
            <a:noFill/>
            <a:ln w="508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b="1" smtClean="0">
                <a:solidFill>
                  <a:schemeClr val="accent1"/>
                </a:solidFill>
                <a:latin typeface="Arial" charset="0"/>
              </a:endParaRPr>
            </a:p>
          </p:txBody>
        </p:sp>
        <p:sp>
          <p:nvSpPr>
            <p:cNvPr id="11276" name="Rectangle 8"/>
            <p:cNvSpPr>
              <a:spLocks noChangeArrowheads="1"/>
            </p:cNvSpPr>
            <p:nvPr/>
          </p:nvSpPr>
          <p:spPr bwMode="auto">
            <a:xfrm>
              <a:off x="872" y="2800"/>
              <a:ext cx="1034"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defTabSz="914400" eaLnBrk="0" fontAlgn="base" hangingPunct="0">
                <a:lnSpc>
                  <a:spcPct val="85000"/>
                </a:lnSpc>
                <a:spcBef>
                  <a:spcPct val="0"/>
                </a:spcBef>
                <a:spcAft>
                  <a:spcPct val="0"/>
                </a:spcAft>
              </a:pPr>
              <a:r>
                <a:rPr lang="en-US" sz="3600" b="1" smtClean="0">
                  <a:solidFill>
                    <a:schemeClr val="accent1"/>
                  </a:solidFill>
                  <a:latin typeface="Arial" charset="0"/>
                </a:rPr>
                <a:t>point 1</a:t>
              </a:r>
            </a:p>
          </p:txBody>
        </p:sp>
        <p:sp>
          <p:nvSpPr>
            <p:cNvPr id="11277" name="Rectangle 9"/>
            <p:cNvSpPr>
              <a:spLocks noChangeArrowheads="1"/>
            </p:cNvSpPr>
            <p:nvPr/>
          </p:nvSpPr>
          <p:spPr bwMode="auto">
            <a:xfrm>
              <a:off x="840" y="3168"/>
              <a:ext cx="1034"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defTabSz="914400" eaLnBrk="0" fontAlgn="base" hangingPunct="0">
                <a:lnSpc>
                  <a:spcPct val="85000"/>
                </a:lnSpc>
                <a:spcBef>
                  <a:spcPct val="0"/>
                </a:spcBef>
                <a:spcAft>
                  <a:spcPct val="0"/>
                </a:spcAft>
              </a:pPr>
              <a:r>
                <a:rPr lang="en-US" sz="3600" b="1" smtClean="0">
                  <a:solidFill>
                    <a:schemeClr val="accent1"/>
                  </a:solidFill>
                  <a:latin typeface="Arial" charset="0"/>
                </a:rPr>
                <a:t>point 7</a:t>
              </a:r>
            </a:p>
          </p:txBody>
        </p:sp>
        <p:sp>
          <p:nvSpPr>
            <p:cNvPr id="11278" name="Line 10"/>
            <p:cNvSpPr>
              <a:spLocks noChangeShapeType="1"/>
            </p:cNvSpPr>
            <p:nvPr/>
          </p:nvSpPr>
          <p:spPr bwMode="auto">
            <a:xfrm>
              <a:off x="1408" y="2032"/>
              <a:ext cx="0" cy="512"/>
            </a:xfrm>
            <a:prstGeom prst="line">
              <a:avLst/>
            </a:prstGeom>
            <a:noFill/>
            <a:ln w="508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z="2400" b="1" smtClean="0">
                <a:solidFill>
                  <a:schemeClr val="accent1"/>
                </a:solidFill>
                <a:latin typeface="Arial" charset="0"/>
              </a:endParaRPr>
            </a:p>
          </p:txBody>
        </p:sp>
        <p:sp>
          <p:nvSpPr>
            <p:cNvPr id="11279" name="Rectangle 12"/>
            <p:cNvSpPr>
              <a:spLocks noChangeArrowheads="1"/>
            </p:cNvSpPr>
            <p:nvPr/>
          </p:nvSpPr>
          <p:spPr bwMode="auto">
            <a:xfrm>
              <a:off x="702" y="3800"/>
              <a:ext cx="1414"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ctr" defTabSz="914400" eaLnBrk="0" fontAlgn="base" hangingPunct="0">
                <a:lnSpc>
                  <a:spcPct val="87000"/>
                </a:lnSpc>
                <a:spcBef>
                  <a:spcPct val="0"/>
                </a:spcBef>
                <a:spcAft>
                  <a:spcPct val="0"/>
                </a:spcAft>
              </a:pPr>
              <a:r>
                <a:rPr lang="en-US" sz="3600" b="1" dirty="0" smtClean="0">
                  <a:solidFill>
                    <a:schemeClr val="accent1"/>
                  </a:solidFill>
                  <a:latin typeface="Arial" charset="0"/>
                </a:rPr>
                <a:t>Summary</a:t>
              </a:r>
            </a:p>
          </p:txBody>
        </p:sp>
      </p:grpSp>
      <p:pic>
        <p:nvPicPr>
          <p:cNvPr id="11269"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2374899"/>
            <a:ext cx="3213100" cy="2498725"/>
          </a:xfrm>
          <a:prstGeom prst="rect">
            <a:avLst/>
          </a:prstGeom>
          <a:noFill/>
          <a:ln w="1270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13"/>
          <p:cNvSpPr>
            <a:spLocks noChangeArrowheads="1"/>
          </p:cNvSpPr>
          <p:nvPr/>
        </p:nvSpPr>
        <p:spPr bwMode="auto">
          <a:xfrm>
            <a:off x="5909984" y="5181600"/>
            <a:ext cx="2294498" cy="49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gn="ctr" defTabSz="914400" eaLnBrk="0" fontAlgn="base" hangingPunct="0">
              <a:lnSpc>
                <a:spcPct val="87000"/>
              </a:lnSpc>
              <a:spcBef>
                <a:spcPct val="0"/>
              </a:spcBef>
              <a:spcAft>
                <a:spcPct val="0"/>
              </a:spcAft>
            </a:pPr>
            <a:r>
              <a:rPr lang="en-US" sz="3200" b="1" dirty="0" smtClean="0">
                <a:solidFill>
                  <a:srgbClr val="4F81BD"/>
                </a:solidFill>
                <a:latin typeface="Arial" charset="0"/>
              </a:rPr>
              <a:t>Big Picture</a:t>
            </a:r>
          </a:p>
        </p:txBody>
      </p:sp>
      <p:sp>
        <p:nvSpPr>
          <p:cNvPr id="3" name="Title 2"/>
          <p:cNvSpPr>
            <a:spLocks noGrp="1"/>
          </p:cNvSpPr>
          <p:nvPr>
            <p:ph type="title"/>
          </p:nvPr>
        </p:nvSpPr>
        <p:spPr/>
        <p:txBody>
          <a:bodyPr/>
          <a:lstStyle/>
          <a:p>
            <a:r>
              <a:rPr lang="en-US" dirty="0" smtClean="0"/>
              <a:t>Middle &amp; End</a:t>
            </a:r>
            <a:endParaRPr lang="en-US" dirty="0"/>
          </a:p>
        </p:txBody>
      </p:sp>
    </p:spTree>
    <p:extLst>
      <p:ext uri="{BB962C8B-B14F-4D97-AF65-F5344CB8AC3E}">
        <p14:creationId xmlns:p14="http://schemas.microsoft.com/office/powerpoint/2010/main" val="194599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a:t>
            </a:r>
            <a:r>
              <a:rPr lang="en-US" dirty="0" err="1" smtClean="0"/>
              <a:t>vs</a:t>
            </a:r>
            <a:r>
              <a:rPr lang="en-US" dirty="0" smtClean="0"/>
              <a:t> writing</a:t>
            </a:r>
            <a:endParaRPr lang="en-US" dirty="0"/>
          </a:p>
        </p:txBody>
      </p:sp>
    </p:spTree>
    <p:extLst>
      <p:ext uri="{BB962C8B-B14F-4D97-AF65-F5344CB8AC3E}">
        <p14:creationId xmlns:p14="http://schemas.microsoft.com/office/powerpoint/2010/main" val="238341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13316" y="4193227"/>
            <a:ext cx="3073484" cy="232272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7080" y="2615452"/>
            <a:ext cx="4458064" cy="2418910"/>
          </a:xfrm>
          <a:prstGeom prst="rect">
            <a:avLst/>
          </a:prstGeom>
        </p:spPr>
      </p:pic>
      <p:sp>
        <p:nvSpPr>
          <p:cNvPr id="2" name="Title 1"/>
          <p:cNvSpPr>
            <a:spLocks noGrp="1"/>
          </p:cNvSpPr>
          <p:nvPr>
            <p:ph type="title"/>
          </p:nvPr>
        </p:nvSpPr>
        <p:spPr/>
        <p:txBody>
          <a:bodyPr/>
          <a:lstStyle/>
          <a:p>
            <a:r>
              <a:rPr lang="en-US" dirty="0" smtClean="0"/>
              <a:t>Delivery &amp; Confidence</a:t>
            </a:r>
            <a:endParaRPr lang="en-US" dirty="0"/>
          </a:p>
        </p:txBody>
      </p:sp>
      <p:pic>
        <p:nvPicPr>
          <p:cNvPr id="8" name="Picture 7"/>
          <p:cNvPicPr>
            <a:picLocks noChangeAspect="1"/>
          </p:cNvPicPr>
          <p:nvPr/>
        </p:nvPicPr>
        <p:blipFill>
          <a:blip r:embed="rId4"/>
          <a:stretch>
            <a:fillRect/>
          </a:stretch>
        </p:blipFill>
        <p:spPr>
          <a:xfrm>
            <a:off x="398952" y="1417638"/>
            <a:ext cx="3810000" cy="2286000"/>
          </a:xfrm>
          <a:prstGeom prst="rect">
            <a:avLst/>
          </a:prstGeom>
        </p:spPr>
      </p:pic>
      <p:sp>
        <p:nvSpPr>
          <p:cNvPr id="9" name="TextBox 8"/>
          <p:cNvSpPr txBox="1"/>
          <p:nvPr/>
        </p:nvSpPr>
        <p:spPr>
          <a:xfrm>
            <a:off x="1028182" y="5321622"/>
            <a:ext cx="3171073" cy="1015663"/>
          </a:xfrm>
          <a:prstGeom prst="rect">
            <a:avLst/>
          </a:prstGeom>
          <a:noFill/>
        </p:spPr>
        <p:txBody>
          <a:bodyPr wrap="none" rtlCol="0">
            <a:spAutoFit/>
          </a:bodyPr>
          <a:lstStyle/>
          <a:p>
            <a:r>
              <a:rPr lang="en-US" sz="6000" b="1" i="1" dirty="0" smtClean="0">
                <a:solidFill>
                  <a:srgbClr val="4F81BD"/>
                </a:solidFill>
              </a:rPr>
              <a:t>Practice!</a:t>
            </a:r>
            <a:endParaRPr lang="en-US" sz="6000" b="1" i="1" dirty="0">
              <a:solidFill>
                <a:srgbClr val="4F81BD"/>
              </a:solidFill>
            </a:endParaRPr>
          </a:p>
        </p:txBody>
      </p:sp>
    </p:spTree>
    <p:extLst>
      <p:ext uri="{BB962C8B-B14F-4D97-AF65-F5344CB8AC3E}">
        <p14:creationId xmlns:p14="http://schemas.microsoft.com/office/powerpoint/2010/main" val="238348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sz="quarter" idx="10"/>
          </p:nvPr>
        </p:nvSpPr>
        <p:spPr/>
        <p:txBody>
          <a:bodyPr/>
          <a:lstStyle/>
          <a:p>
            <a:r>
              <a:rPr lang="en-US" sz="3600" dirty="0">
                <a:latin typeface="+mn-lt"/>
              </a:rPr>
              <a:t>Anticipate them</a:t>
            </a:r>
          </a:p>
          <a:p>
            <a:r>
              <a:rPr lang="en-US" sz="3600" dirty="0">
                <a:latin typeface="+mn-lt"/>
              </a:rPr>
              <a:t>Prepares slides</a:t>
            </a:r>
          </a:p>
          <a:p>
            <a:r>
              <a:rPr lang="en-US" sz="3600" dirty="0">
                <a:latin typeface="+mn-lt"/>
              </a:rPr>
              <a:t>You are the expert</a:t>
            </a:r>
          </a:p>
          <a:p>
            <a:r>
              <a:rPr lang="en-US" sz="3600" dirty="0">
                <a:latin typeface="+mn-lt"/>
              </a:rPr>
              <a:t>Aggressive questioners</a:t>
            </a:r>
          </a:p>
          <a:p>
            <a:r>
              <a:rPr lang="en-US" sz="3600" dirty="0">
                <a:latin typeface="+mn-lt"/>
              </a:rPr>
              <a:t>Follow up</a:t>
            </a:r>
          </a:p>
          <a:p>
            <a:endParaRPr lang="en-US" dirty="0"/>
          </a:p>
        </p:txBody>
      </p:sp>
    </p:spTree>
    <p:extLst>
      <p:ext uri="{BB962C8B-B14F-4D97-AF65-F5344CB8AC3E}">
        <p14:creationId xmlns:p14="http://schemas.microsoft.com/office/powerpoint/2010/main" val="230151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6469414" y="720513"/>
            <a:ext cx="1912586" cy="1565487"/>
          </a:xfrm>
          <a:prstGeom prst="rect">
            <a:avLst/>
          </a:prstGeom>
        </p:spPr>
      </p:pic>
      <p:pic>
        <p:nvPicPr>
          <p:cNvPr id="11" name="Picture 10" descr="edgar_degas_ballerin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6200" y="4191000"/>
            <a:ext cx="1714500" cy="2286000"/>
          </a:xfrm>
          <a:prstGeom prst="rect">
            <a:avLst/>
          </a:prstGeom>
        </p:spPr>
      </p:pic>
      <p:sp>
        <p:nvSpPr>
          <p:cNvPr id="15362" name="Rectangle 2"/>
          <p:cNvSpPr>
            <a:spLocks noGrp="1" noChangeArrowheads="1"/>
          </p:cNvSpPr>
          <p:nvPr>
            <p:ph type="ctrTitle"/>
          </p:nvPr>
        </p:nvSpPr>
        <p:spPr>
          <a:xfrm>
            <a:off x="0" y="272189"/>
            <a:ext cx="7010400" cy="849661"/>
          </a:xfrm>
        </p:spPr>
        <p:txBody>
          <a:bodyPr>
            <a:normAutofit fontScale="90000"/>
          </a:bodyPr>
          <a:lstStyle/>
          <a:p>
            <a:pPr algn="ctr" eaLnBrk="1" hangingPunct="1"/>
            <a:r>
              <a:rPr lang="en-US" sz="3600" b="1" dirty="0" smtClean="0">
                <a:latin typeface="Arial" charset="0"/>
              </a:rPr>
              <a:t>Kathryn S McKinley</a:t>
            </a:r>
            <a:br>
              <a:rPr lang="en-US" sz="3600" b="1" dirty="0" smtClean="0">
                <a:latin typeface="Arial" charset="0"/>
              </a:rPr>
            </a:br>
            <a:r>
              <a:rPr lang="en-US" sz="2400" b="1" dirty="0" smtClean="0">
                <a:latin typeface="Arial" charset="0"/>
              </a:rPr>
              <a:t>Principal Researcher, Microsoft</a:t>
            </a:r>
            <a:endParaRPr lang="en-US" sz="2400" b="1" dirty="0">
              <a:latin typeface="Arial" charset="0"/>
            </a:endParaRPr>
          </a:p>
        </p:txBody>
      </p:sp>
      <p:pic>
        <p:nvPicPr>
          <p:cNvPr id="4" name="Picture Placeholder 3" descr="ACM-family-2009.JPG"/>
          <p:cNvPicPr>
            <a:picLocks noGrp="1" noChangeAspect="1"/>
          </p:cNvPicPr>
          <p:nvPr>
            <p:ph type="pic" idx="4294967295"/>
          </p:nvPr>
        </p:nvPicPr>
        <p:blipFill>
          <a:blip r:embed="rId5" cstate="email">
            <a:extLst>
              <a:ext uri="{28A0092B-C50C-407E-A947-70E740481C1C}">
                <a14:useLocalDpi xmlns:a14="http://schemas.microsoft.com/office/drawing/2010/main"/>
              </a:ext>
            </a:extLst>
          </a:blip>
          <a:srcRect/>
          <a:stretch>
            <a:fillRect/>
          </a:stretch>
        </p:blipFill>
        <p:spPr>
          <a:xfrm>
            <a:off x="4370751" y="4191000"/>
            <a:ext cx="3524250" cy="2286000"/>
          </a:xfrm>
        </p:spPr>
      </p:pic>
      <p:sp>
        <p:nvSpPr>
          <p:cNvPr id="2" name="Text Placeholder 1"/>
          <p:cNvSpPr>
            <a:spLocks noGrp="1"/>
          </p:cNvSpPr>
          <p:nvPr>
            <p:ph type="body" sz="half" idx="4294967295"/>
          </p:nvPr>
        </p:nvSpPr>
        <p:spPr>
          <a:xfrm>
            <a:off x="554289" y="4572000"/>
            <a:ext cx="4257015" cy="1905000"/>
          </a:xfrm>
        </p:spPr>
        <p:txBody>
          <a:bodyPr>
            <a:normAutofit/>
          </a:bodyPr>
          <a:lstStyle/>
          <a:p>
            <a:pPr algn="l"/>
            <a:r>
              <a:rPr lang="en-US" sz="2000" b="1" dirty="0" smtClean="0"/>
              <a:t>Professional</a:t>
            </a:r>
          </a:p>
          <a:p>
            <a:r>
              <a:rPr lang="en-US" sz="2000" dirty="0"/>
              <a:t>ACM Fellow, IEEE </a:t>
            </a:r>
            <a:r>
              <a:rPr lang="en-US" sz="2000" dirty="0" smtClean="0"/>
              <a:t>Fellow, 21 PhD students, Testified </a:t>
            </a:r>
            <a:r>
              <a:rPr lang="en-US" sz="2000" dirty="0"/>
              <a:t>to Congress</a:t>
            </a:r>
          </a:p>
          <a:p>
            <a:pPr algn="l"/>
            <a:r>
              <a:rPr lang="en-US" sz="2000" b="1" dirty="0" smtClean="0"/>
              <a:t>Family</a:t>
            </a:r>
            <a:r>
              <a:rPr lang="en-US" sz="2000" dirty="0" smtClean="0"/>
              <a:t>, exercise, house</a:t>
            </a:r>
            <a:endParaRPr lang="en-US" sz="2000" b="1" dirty="0" smtClean="0"/>
          </a:p>
        </p:txBody>
      </p:sp>
      <p:sp>
        <p:nvSpPr>
          <p:cNvPr id="5" name="TextBox 4"/>
          <p:cNvSpPr txBox="1"/>
          <p:nvPr/>
        </p:nvSpPr>
        <p:spPr>
          <a:xfrm>
            <a:off x="554289" y="2545140"/>
            <a:ext cx="4716030" cy="1323439"/>
          </a:xfrm>
          <a:prstGeom prst="rect">
            <a:avLst/>
          </a:prstGeom>
          <a:noFill/>
        </p:spPr>
        <p:txBody>
          <a:bodyPr wrap="none" rtlCol="0">
            <a:spAutoFit/>
          </a:bodyPr>
          <a:lstStyle/>
          <a:p>
            <a:r>
              <a:rPr lang="en-US" sz="2000" dirty="0" smtClean="0">
                <a:cs typeface="Rockwell"/>
              </a:rPr>
              <a:t>Uncertain&lt;T&gt;  programming with estimates</a:t>
            </a:r>
          </a:p>
          <a:p>
            <a:r>
              <a:rPr lang="en-US" sz="2000" dirty="0" smtClean="0">
                <a:cs typeface="Rockwell"/>
              </a:rPr>
              <a:t>Immix Garbage Collection</a:t>
            </a:r>
          </a:p>
          <a:p>
            <a:r>
              <a:rPr lang="en-US" sz="2000" dirty="0" err="1" smtClean="0">
                <a:cs typeface="Rockwell"/>
              </a:rPr>
              <a:t>DaCapo</a:t>
            </a:r>
            <a:r>
              <a:rPr lang="en-US" sz="2000" dirty="0" smtClean="0">
                <a:cs typeface="Rockwell"/>
              </a:rPr>
              <a:t> Benchmarks</a:t>
            </a:r>
          </a:p>
          <a:p>
            <a:r>
              <a:rPr lang="en-US" sz="2000" dirty="0" smtClean="0">
                <a:cs typeface="Rockwell"/>
              </a:rPr>
              <a:t>Software / hardware cooperation</a:t>
            </a:r>
            <a:endParaRPr lang="en-US" sz="2000" dirty="0">
              <a:cs typeface="Rockwell"/>
            </a:endParaRPr>
          </a:p>
        </p:txBody>
      </p:sp>
      <p:sp>
        <p:nvSpPr>
          <p:cNvPr id="6" name="TextBox 5"/>
          <p:cNvSpPr txBox="1"/>
          <p:nvPr/>
        </p:nvSpPr>
        <p:spPr>
          <a:xfrm>
            <a:off x="599400" y="1371600"/>
            <a:ext cx="6620866" cy="892552"/>
          </a:xfrm>
          <a:prstGeom prst="rect">
            <a:avLst/>
          </a:prstGeom>
          <a:noFill/>
        </p:spPr>
        <p:txBody>
          <a:bodyPr wrap="square" rtlCol="0">
            <a:spAutoFit/>
          </a:bodyPr>
          <a:lstStyle/>
          <a:p>
            <a:r>
              <a:rPr lang="en-US" sz="3200" b="1" dirty="0" smtClean="0">
                <a:cs typeface="Arial"/>
              </a:rPr>
              <a:t>Better systems</a:t>
            </a:r>
          </a:p>
          <a:p>
            <a:r>
              <a:rPr lang="en-US" sz="2000" b="1" dirty="0" smtClean="0">
                <a:cs typeface="Arial"/>
              </a:rPr>
              <a:t>Programmable, correct, fast, secure, energy efficient</a:t>
            </a:r>
            <a:endParaRPr lang="en-US" sz="2000" b="1" dirty="0">
              <a:cs typeface="Arial"/>
            </a:endParaRPr>
          </a:p>
        </p:txBody>
      </p:sp>
      <p:sp>
        <p:nvSpPr>
          <p:cNvPr id="7" name="TextBox 6"/>
          <p:cNvSpPr txBox="1"/>
          <p:nvPr/>
        </p:nvSpPr>
        <p:spPr>
          <a:xfrm>
            <a:off x="6172200" y="762000"/>
            <a:ext cx="2514600" cy="523220"/>
          </a:xfrm>
          <a:prstGeom prst="rect">
            <a:avLst/>
          </a:prstGeom>
          <a:noFill/>
        </p:spPr>
        <p:txBody>
          <a:bodyPr wrap="square" rtlCol="0">
            <a:spAutoFit/>
          </a:bodyPr>
          <a:lstStyle/>
          <a:p>
            <a:pPr algn="ctr"/>
            <a:r>
              <a:rPr lang="en-US" sz="2800" dirty="0" smtClean="0">
                <a:solidFill>
                  <a:srgbClr val="FFFFFF"/>
                </a:solidFill>
                <a:latin typeface="Arial"/>
                <a:cs typeface="Arial"/>
              </a:rPr>
              <a:t>Energy</a:t>
            </a:r>
          </a:p>
        </p:txBody>
      </p:sp>
      <p:sp>
        <p:nvSpPr>
          <p:cNvPr id="13" name="TextBox 12"/>
          <p:cNvSpPr txBox="1"/>
          <p:nvPr/>
        </p:nvSpPr>
        <p:spPr>
          <a:xfrm>
            <a:off x="554289" y="3749901"/>
            <a:ext cx="4040901" cy="830997"/>
          </a:xfrm>
          <a:prstGeom prst="rect">
            <a:avLst/>
          </a:prstGeom>
          <a:noFill/>
        </p:spPr>
        <p:txBody>
          <a:bodyPr wrap="square" rtlCol="0">
            <a:spAutoFit/>
          </a:bodyPr>
          <a:lstStyle/>
          <a:p>
            <a:r>
              <a:rPr lang="en-US" sz="4800" b="1" dirty="0" smtClean="0">
                <a:solidFill>
                  <a:srgbClr val="BBE0E3"/>
                </a:solidFill>
                <a:cs typeface="Arial"/>
              </a:rPr>
              <a:t>+ Life </a:t>
            </a:r>
            <a:endParaRPr lang="en-US" sz="4800" b="1" dirty="0">
              <a:solidFill>
                <a:srgbClr val="BBE0E3"/>
              </a:solidFill>
              <a:cs typeface="Aria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0266" y="1488845"/>
            <a:ext cx="1524000" cy="1395593"/>
          </a:xfrm>
          <a:prstGeom prst="rect">
            <a:avLst/>
          </a:prstGeom>
        </p:spPr>
      </p:pic>
    </p:spTree>
    <p:extLst>
      <p:ext uri="{BB962C8B-B14F-4D97-AF65-F5344CB8AC3E}">
        <p14:creationId xmlns:p14="http://schemas.microsoft.com/office/powerpoint/2010/main" val="17739106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sz="quarter" idx="10"/>
          </p:nvPr>
        </p:nvSpPr>
        <p:spPr/>
        <p:txBody>
          <a:bodyPr>
            <a:normAutofit/>
          </a:bodyPr>
          <a:lstStyle/>
          <a:p>
            <a:pPr marL="0" indent="0">
              <a:buNone/>
            </a:pPr>
            <a:r>
              <a:rPr lang="en-US" dirty="0" smtClean="0">
                <a:latin typeface="+mn-lt"/>
              </a:rPr>
              <a:t>Have a goal</a:t>
            </a:r>
          </a:p>
          <a:p>
            <a:pPr marL="0" indent="0">
              <a:buNone/>
            </a:pPr>
            <a:r>
              <a:rPr lang="en-US" dirty="0" smtClean="0">
                <a:latin typeface="+mn-lt"/>
              </a:rPr>
              <a:t>Know your audience</a:t>
            </a:r>
          </a:p>
          <a:p>
            <a:pPr marL="0" indent="0">
              <a:buNone/>
            </a:pPr>
            <a:r>
              <a:rPr lang="en-US" dirty="0" smtClean="0">
                <a:latin typeface="+mn-lt"/>
              </a:rPr>
              <a:t>Plan</a:t>
            </a:r>
          </a:p>
          <a:p>
            <a:pPr marL="400050" lvl="1" indent="0">
              <a:buNone/>
            </a:pPr>
            <a:r>
              <a:rPr lang="en-US" sz="3200" dirty="0" smtClean="0">
                <a:latin typeface="+mn-lt"/>
              </a:rPr>
              <a:t>Content, Delivery, Design, Practice</a:t>
            </a:r>
          </a:p>
          <a:p>
            <a:pPr marL="400050" lvl="1" indent="0">
              <a:buNone/>
            </a:pPr>
            <a:r>
              <a:rPr lang="en-US" sz="3200" dirty="0" smtClean="0">
                <a:latin typeface="+mn-lt"/>
              </a:rPr>
              <a:t>Great visuals are key</a:t>
            </a:r>
            <a:endParaRPr lang="en-US" sz="3200" dirty="0">
              <a:latin typeface="+mn-lt"/>
            </a:endParaRPr>
          </a:p>
          <a:p>
            <a:pPr marL="0" indent="0">
              <a:buNone/>
            </a:pPr>
            <a:r>
              <a:rPr lang="en-US" dirty="0" smtClean="0">
                <a:latin typeface="+mn-lt"/>
              </a:rPr>
              <a:t>Exceed your audience expectations</a:t>
            </a:r>
          </a:p>
          <a:p>
            <a:pPr marL="0" indent="0">
              <a:buNone/>
            </a:pPr>
            <a:r>
              <a:rPr lang="en-US" dirty="0" smtClean="0">
                <a:latin typeface="+mn-lt"/>
              </a:rPr>
              <a:t>Accomplish your goal</a:t>
            </a:r>
          </a:p>
        </p:txBody>
      </p:sp>
    </p:spTree>
    <p:extLst>
      <p:ext uri="{BB962C8B-B14F-4D97-AF65-F5344CB8AC3E}">
        <p14:creationId xmlns:p14="http://schemas.microsoft.com/office/powerpoint/2010/main" val="41304881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n-US" dirty="0" smtClean="0">
                <a:latin typeface="Arial" charset="0"/>
              </a:rPr>
              <a:t/>
            </a:r>
            <a:br>
              <a:rPr lang="en-US" dirty="0" smtClean="0">
                <a:latin typeface="Arial" charset="0"/>
              </a:rPr>
            </a:br>
            <a:r>
              <a:rPr lang="en-US" dirty="0" smtClean="0">
                <a:latin typeface="Arial" charset="0"/>
              </a:rPr>
              <a:t>Acknowledgements</a:t>
            </a:r>
            <a:r>
              <a:rPr lang="en-US" sz="4000" dirty="0" smtClean="0">
                <a:latin typeface="Arial" charset="0"/>
              </a:rPr>
              <a:t/>
            </a:r>
            <a:br>
              <a:rPr lang="en-US" sz="4000" dirty="0" smtClean="0">
                <a:latin typeface="Arial" charset="0"/>
              </a:rPr>
            </a:br>
            <a:r>
              <a:rPr lang="en-US" sz="2400" dirty="0" smtClean="0">
                <a:solidFill>
                  <a:srgbClr val="000000"/>
                </a:solidFill>
                <a:latin typeface="Times New Roman" charset="0"/>
              </a:rPr>
              <a:t/>
            </a:r>
            <a:br>
              <a:rPr lang="en-US" sz="2400" dirty="0" smtClean="0">
                <a:solidFill>
                  <a:srgbClr val="000000"/>
                </a:solidFill>
                <a:latin typeface="Times New Roman" charset="0"/>
              </a:rPr>
            </a:br>
            <a:endParaRPr lang="en-US" sz="2400" dirty="0" smtClean="0">
              <a:solidFill>
                <a:srgbClr val="000000"/>
              </a:solidFill>
              <a:latin typeface="Times New Roman" charset="0"/>
            </a:endParaRPr>
          </a:p>
        </p:txBody>
      </p:sp>
      <p:sp>
        <p:nvSpPr>
          <p:cNvPr id="31747" name="Rectangle 3"/>
          <p:cNvSpPr>
            <a:spLocks noGrp="1" noChangeArrowheads="1"/>
          </p:cNvSpPr>
          <p:nvPr>
            <p:ph type="body" sz="quarter" idx="10"/>
          </p:nvPr>
        </p:nvSpPr>
        <p:spPr/>
        <p:txBody>
          <a:bodyPr>
            <a:normAutofit/>
          </a:bodyPr>
          <a:lstStyle/>
          <a:p>
            <a:pPr eaLnBrk="1" hangingPunct="1">
              <a:lnSpc>
                <a:spcPct val="90000"/>
              </a:lnSpc>
              <a:buFontTx/>
              <a:buNone/>
              <a:defRPr/>
            </a:pPr>
            <a:r>
              <a:rPr lang="en-US" dirty="0" smtClean="0">
                <a:latin typeface="+mn-lt"/>
              </a:rPr>
              <a:t>Thanks for sharing their presentations</a:t>
            </a:r>
            <a:r>
              <a:rPr lang="en-US" sz="2800" dirty="0" smtClean="0">
                <a:latin typeface="+mn-lt"/>
              </a:rPr>
              <a:t/>
            </a:r>
            <a:br>
              <a:rPr lang="en-US" sz="2800" dirty="0" smtClean="0">
                <a:latin typeface="+mn-lt"/>
              </a:rPr>
            </a:br>
            <a:endParaRPr lang="en-US" sz="2800" dirty="0" smtClean="0">
              <a:latin typeface="+mn-lt"/>
            </a:endParaRPr>
          </a:p>
          <a:p>
            <a:pPr eaLnBrk="1" hangingPunct="1">
              <a:lnSpc>
                <a:spcPct val="90000"/>
              </a:lnSpc>
              <a:buFontTx/>
              <a:buNone/>
              <a:defRPr/>
            </a:pPr>
            <a:r>
              <a:rPr lang="en-US" sz="2800" dirty="0" smtClean="0">
                <a:latin typeface="+mn-lt"/>
              </a:rPr>
              <a:t>Michael Alley, Penn State (slides too!)</a:t>
            </a:r>
            <a:endParaRPr lang="en-US" sz="2800" dirty="0">
              <a:latin typeface="+mn-lt"/>
            </a:endParaRPr>
          </a:p>
          <a:p>
            <a:pPr eaLnBrk="1" hangingPunct="1">
              <a:lnSpc>
                <a:spcPct val="90000"/>
              </a:lnSpc>
              <a:buFontTx/>
              <a:buNone/>
              <a:defRPr/>
            </a:pPr>
            <a:r>
              <a:rPr lang="en-US" sz="2800" dirty="0" smtClean="0">
                <a:latin typeface="+mn-lt"/>
              </a:rPr>
              <a:t>Mike </a:t>
            </a:r>
            <a:r>
              <a:rPr lang="en-US" sz="2800" dirty="0" err="1">
                <a:latin typeface="+mn-lt"/>
              </a:rPr>
              <a:t>Dahlin</a:t>
            </a:r>
            <a:r>
              <a:rPr lang="en-US" sz="2800" dirty="0">
                <a:latin typeface="+mn-lt"/>
              </a:rPr>
              <a:t>, UT </a:t>
            </a:r>
            <a:r>
              <a:rPr lang="en-US" sz="2800" dirty="0" smtClean="0">
                <a:latin typeface="+mn-lt"/>
              </a:rPr>
              <a:t>Google</a:t>
            </a:r>
          </a:p>
          <a:p>
            <a:pPr eaLnBrk="1" hangingPunct="1">
              <a:lnSpc>
                <a:spcPct val="90000"/>
              </a:lnSpc>
              <a:buFontTx/>
              <a:buNone/>
              <a:defRPr/>
            </a:pPr>
            <a:r>
              <a:rPr lang="en-US" sz="2800" dirty="0" smtClean="0">
                <a:latin typeface="+mn-lt"/>
              </a:rPr>
              <a:t>David Patterson, Berkeley</a:t>
            </a:r>
          </a:p>
          <a:p>
            <a:pPr eaLnBrk="1" hangingPunct="1">
              <a:lnSpc>
                <a:spcPct val="90000"/>
              </a:lnSpc>
              <a:buFontTx/>
              <a:buNone/>
              <a:defRPr/>
            </a:pPr>
            <a:r>
              <a:rPr lang="en-US" sz="2800" dirty="0" smtClean="0">
                <a:latin typeface="+mn-lt"/>
              </a:rPr>
              <a:t>Margaret </a:t>
            </a:r>
            <a:r>
              <a:rPr lang="en-US" sz="2800" dirty="0">
                <a:latin typeface="+mn-lt"/>
              </a:rPr>
              <a:t>Martonosi, </a:t>
            </a:r>
            <a:r>
              <a:rPr lang="en-US" sz="2800" dirty="0" smtClean="0">
                <a:latin typeface="+mn-lt"/>
              </a:rPr>
              <a:t>Princeton</a:t>
            </a:r>
          </a:p>
          <a:p>
            <a:pPr eaLnBrk="1" hangingPunct="1">
              <a:lnSpc>
                <a:spcPct val="90000"/>
              </a:lnSpc>
              <a:buFontTx/>
              <a:buNone/>
              <a:defRPr/>
            </a:pPr>
            <a:r>
              <a:rPr lang="en-US" sz="2800" dirty="0" smtClean="0">
                <a:latin typeface="+mn-lt"/>
              </a:rPr>
              <a:t>Padma </a:t>
            </a:r>
            <a:r>
              <a:rPr lang="en-US" sz="2800" dirty="0" err="1" smtClean="0">
                <a:latin typeface="+mn-lt"/>
              </a:rPr>
              <a:t>Raghavan</a:t>
            </a:r>
            <a:r>
              <a:rPr lang="en-US" sz="2800" dirty="0" smtClean="0">
                <a:latin typeface="+mn-lt"/>
              </a:rPr>
              <a:t>, Penn State</a:t>
            </a:r>
          </a:p>
          <a:p>
            <a:pPr lvl="2" eaLnBrk="1" hangingPunct="1">
              <a:lnSpc>
                <a:spcPct val="90000"/>
              </a:lnSpc>
              <a:buFont typeface="Wingdings" charset="0"/>
              <a:buNone/>
              <a:defRPr/>
            </a:pPr>
            <a:endParaRPr lang="en-US" dirty="0" smtClean="0">
              <a:latin typeface="+mn-lt"/>
            </a:endParaRPr>
          </a:p>
        </p:txBody>
      </p:sp>
      <p:pic>
        <p:nvPicPr>
          <p:cNvPr id="4" name="Picture 20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2321" y="2605952"/>
            <a:ext cx="1654479" cy="251911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0946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Useful Resources</a:t>
            </a:r>
            <a:endParaRPr lang="en-US"/>
          </a:p>
        </p:txBody>
      </p:sp>
      <p:sp>
        <p:nvSpPr>
          <p:cNvPr id="65539" name="Rectangle 3"/>
          <p:cNvSpPr>
            <a:spLocks noGrp="1" noChangeArrowheads="1"/>
          </p:cNvSpPr>
          <p:nvPr>
            <p:ph sz="half" idx="4294967295"/>
          </p:nvPr>
        </p:nvSpPr>
        <p:spPr>
          <a:xfrm>
            <a:off x="740880" y="1600200"/>
            <a:ext cx="3292475" cy="4525963"/>
          </a:xfrm>
        </p:spPr>
        <p:txBody>
          <a:bodyPr>
            <a:normAutofit fontScale="47500" lnSpcReduction="20000"/>
          </a:bodyPr>
          <a:lstStyle/>
          <a:p>
            <a:pPr>
              <a:buNone/>
            </a:pPr>
            <a:r>
              <a:rPr lang="en-US" sz="5800" b="1" dirty="0" smtClean="0"/>
              <a:t>Oral</a:t>
            </a:r>
          </a:p>
          <a:p>
            <a:r>
              <a:rPr lang="en-US" dirty="0" smtClean="0"/>
              <a:t>David Patterson: How to Give a Bad Talk</a:t>
            </a:r>
            <a:br>
              <a:rPr lang="en-US" dirty="0" smtClean="0"/>
            </a:br>
            <a:r>
              <a:rPr lang="en-US" dirty="0" smtClean="0">
                <a:hlinkClick r:id="rId2"/>
              </a:rPr>
              <a:t>http://pages.cs.wisc.edu/~markhill/conference-talk.html#badtalk</a:t>
            </a:r>
            <a:endParaRPr lang="en-US" dirty="0" smtClean="0"/>
          </a:p>
          <a:p>
            <a:r>
              <a:rPr lang="en-US" dirty="0" smtClean="0"/>
              <a:t>Mark Hill’s “Oral Presentation Advice”, </a:t>
            </a:r>
            <a:r>
              <a:rPr lang="en-US" dirty="0" smtClean="0">
                <a:hlinkClick r:id="rId3"/>
              </a:rPr>
              <a:t>http://pages.cs.wisc.edu/~markhill/conference-talk.html</a:t>
            </a:r>
            <a:endParaRPr lang="en-US" dirty="0" smtClean="0"/>
          </a:p>
          <a:p>
            <a:r>
              <a:rPr lang="en-US" dirty="0" smtClean="0"/>
              <a:t>CRA-W, </a:t>
            </a:r>
            <a:r>
              <a:rPr lang="en-US" dirty="0" smtClean="0">
                <a:hlinkClick r:id="rId4"/>
              </a:rPr>
              <a:t>http://www.cra-w.org/gradcohort</a:t>
            </a:r>
            <a:endParaRPr lang="en-US" dirty="0" smtClean="0"/>
          </a:p>
          <a:p>
            <a:r>
              <a:rPr lang="en-US" dirty="0" smtClean="0">
                <a:hlinkClick r:id="rId5"/>
              </a:rPr>
              <a:t>http://www.randsinrepose.com/archives/2008/02/03/out_loud.html</a:t>
            </a:r>
            <a:endParaRPr lang="en-US" dirty="0" smtClean="0"/>
          </a:p>
          <a:p>
            <a:r>
              <a:rPr lang="en-US" dirty="0" smtClean="0">
                <a:hlinkClick r:id="rId6"/>
              </a:rPr>
              <a:t>http://www.slideshare.net/selias22/taking-your-slide-deck-to-the-next-level</a:t>
            </a:r>
            <a:endParaRPr lang="en-US" dirty="0" smtClean="0"/>
          </a:p>
          <a:p>
            <a:r>
              <a:rPr lang="en-US" dirty="0" smtClean="0"/>
              <a:t>http://</a:t>
            </a:r>
            <a:r>
              <a:rPr lang="en-US" dirty="0" err="1" smtClean="0"/>
              <a:t>www.presentationzen.com</a:t>
            </a:r>
            <a:r>
              <a:rPr lang="en-US" dirty="0" smtClean="0"/>
              <a:t>/</a:t>
            </a:r>
          </a:p>
          <a:p>
            <a:endParaRPr lang="en-US" dirty="0" smtClean="0"/>
          </a:p>
          <a:p>
            <a:r>
              <a:rPr lang="en-US" sz="5800" b="1" dirty="0"/>
              <a:t>General</a:t>
            </a:r>
          </a:p>
          <a:p>
            <a:r>
              <a:rPr lang="en-US" dirty="0"/>
              <a:t>Female Science Professor blog!</a:t>
            </a:r>
          </a:p>
          <a:p>
            <a:r>
              <a:rPr lang="en-US" dirty="0"/>
              <a:t>http://science-</a:t>
            </a:r>
            <a:r>
              <a:rPr lang="en-US" dirty="0" err="1"/>
              <a:t>professor.blogspot.com</a:t>
            </a:r>
            <a:r>
              <a:rPr lang="en-US" dirty="0"/>
              <a:t>/</a:t>
            </a:r>
          </a:p>
          <a:p>
            <a:endParaRPr lang="en-US" dirty="0"/>
          </a:p>
        </p:txBody>
      </p:sp>
      <p:sp>
        <p:nvSpPr>
          <p:cNvPr id="6" name="Content Placeholder 5"/>
          <p:cNvSpPr>
            <a:spLocks noGrp="1"/>
          </p:cNvSpPr>
          <p:nvPr>
            <p:ph sz="half" idx="4294967295"/>
          </p:nvPr>
        </p:nvSpPr>
        <p:spPr>
          <a:xfrm>
            <a:off x="4362762" y="1600200"/>
            <a:ext cx="3979862" cy="4794805"/>
          </a:xfrm>
        </p:spPr>
        <p:txBody>
          <a:bodyPr>
            <a:normAutofit fontScale="62500" lnSpcReduction="20000"/>
          </a:bodyPr>
          <a:lstStyle/>
          <a:p>
            <a:pPr>
              <a:buNone/>
            </a:pPr>
            <a:r>
              <a:rPr lang="en-US" sz="5800" b="1" dirty="0" smtClean="0"/>
              <a:t>Writing</a:t>
            </a:r>
          </a:p>
          <a:p>
            <a:pPr marL="457200" indent="-457200">
              <a:buFont typeface="Arial"/>
              <a:buChar char="•"/>
            </a:pPr>
            <a:r>
              <a:rPr lang="en-US" b="1" dirty="0" smtClean="0">
                <a:solidFill>
                  <a:schemeClr val="accent3"/>
                </a:solidFill>
              </a:rPr>
              <a:t>Joseph Williams, “The Basics of Clarity &amp; Style”</a:t>
            </a:r>
          </a:p>
          <a:p>
            <a:pPr marL="457200" indent="-457200">
              <a:buFont typeface="Arial"/>
              <a:buChar char="•"/>
            </a:pPr>
            <a:r>
              <a:rPr lang="en-US" dirty="0" err="1" smtClean="0"/>
              <a:t>Gopen</a:t>
            </a:r>
            <a:r>
              <a:rPr lang="en-US" dirty="0" smtClean="0"/>
              <a:t> &amp; Swan “The Science of Scientific Writing” http://www.americanscientist.org/issues/feature/the-science-of-scientific-writing/9</a:t>
            </a:r>
          </a:p>
          <a:p>
            <a:pPr marL="457200" indent="-457200">
              <a:buFont typeface="Arial"/>
              <a:buChar char="•"/>
            </a:pPr>
            <a:r>
              <a:rPr lang="en-US" dirty="0" smtClean="0"/>
              <a:t>Many schools provide many writing resources:  Use them!</a:t>
            </a:r>
          </a:p>
          <a:p>
            <a:pPr lvl="1"/>
            <a:r>
              <a:rPr lang="en-US" dirty="0" smtClean="0"/>
              <a:t>    Writing center or tutor.</a:t>
            </a:r>
          </a:p>
          <a:p>
            <a:pPr marL="457200" indent="-457200">
              <a:buFont typeface="Arial"/>
              <a:buChar char="•"/>
            </a:pPr>
            <a:r>
              <a:rPr lang="en-US" dirty="0"/>
              <a:t>I</a:t>
            </a:r>
            <a:r>
              <a:rPr lang="en-US" dirty="0" smtClean="0"/>
              <a:t>t may be worthwhile to *pay* a writing tutor to help teach you to edit your own work</a:t>
            </a:r>
          </a:p>
          <a:p>
            <a:endParaRPr lang="en-US" dirty="0"/>
          </a:p>
          <a:p>
            <a:endParaRPr lang="en-US" dirty="0" smtClean="0"/>
          </a:p>
        </p:txBody>
      </p:sp>
    </p:spTree>
    <p:extLst>
      <p:ext uri="{BB962C8B-B14F-4D97-AF65-F5344CB8AC3E}">
        <p14:creationId xmlns:p14="http://schemas.microsoft.com/office/powerpoint/2010/main" val="443986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When is it over?</a:t>
            </a:r>
            <a:endParaRPr lang="en-US" sz="4400" dirty="0">
              <a:solidFill>
                <a:srgbClr val="000000"/>
              </a:solidFill>
            </a:endParaRPr>
          </a:p>
        </p:txBody>
      </p:sp>
    </p:spTree>
    <p:extLst>
      <p:ext uri="{BB962C8B-B14F-4D97-AF65-F5344CB8AC3E}">
        <p14:creationId xmlns:p14="http://schemas.microsoft.com/office/powerpoint/2010/main" val="129144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Always thank your audience!</a:t>
            </a:r>
            <a:endParaRPr lang="en-US" dirty="0"/>
          </a:p>
        </p:txBody>
      </p:sp>
    </p:spTree>
    <p:extLst>
      <p:ext uri="{BB962C8B-B14F-4D97-AF65-F5344CB8AC3E}">
        <p14:creationId xmlns:p14="http://schemas.microsoft.com/office/powerpoint/2010/main" val="101504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685800" y="2286000"/>
            <a:ext cx="7772400" cy="1143000"/>
          </a:xfrm>
        </p:spPr>
        <p:txBody>
          <a:bodyPr>
            <a:normAutofit/>
          </a:bodyPr>
          <a:lstStyle/>
          <a:p>
            <a:pPr>
              <a:lnSpc>
                <a:spcPct val="90000"/>
              </a:lnSpc>
            </a:pPr>
            <a:r>
              <a:rPr lang="en-US" sz="4800" dirty="0" smtClean="0">
                <a:solidFill>
                  <a:schemeClr val="tx1"/>
                </a:solidFill>
              </a:rPr>
              <a:t>How </a:t>
            </a:r>
            <a:r>
              <a:rPr lang="en-US" sz="4800" dirty="0">
                <a:solidFill>
                  <a:schemeClr val="tx1"/>
                </a:solidFill>
              </a:rPr>
              <a:t>to Give a Bad Talk</a:t>
            </a:r>
          </a:p>
        </p:txBody>
      </p:sp>
    </p:spTree>
    <p:extLst>
      <p:ext uri="{BB962C8B-B14F-4D97-AF65-F5344CB8AC3E}">
        <p14:creationId xmlns:p14="http://schemas.microsoft.com/office/powerpoint/2010/main" val="76360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563" y="1285875"/>
            <a:ext cx="7000875" cy="2447925"/>
          </a:xfrm>
          <a:prstGeom prst="rect">
            <a:avLst/>
          </a:prstGeom>
          <a:noFill/>
          <a:extLst>
            <a:ext uri="{909E8E84-426E-40dd-AFC4-6F175D3DCCD1}">
              <a14:hiddenFill xmlns:a14="http://schemas.microsoft.com/office/drawing/2010/main">
                <a:solidFill>
                  <a:srgbClr val="FFFFFF"/>
                </a:solidFill>
              </a14:hiddenFill>
            </a:ext>
          </a:extLst>
        </p:spPr>
      </p:pic>
      <p:sp>
        <p:nvSpPr>
          <p:cNvPr id="336898" name="Rectangle 2"/>
          <p:cNvSpPr>
            <a:spLocks noGrp="1" noChangeArrowheads="1"/>
          </p:cNvSpPr>
          <p:nvPr>
            <p:ph type="title"/>
          </p:nvPr>
        </p:nvSpPr>
        <p:spPr/>
        <p:txBody>
          <a:bodyPr/>
          <a:lstStyle/>
          <a:p>
            <a:r>
              <a:rPr lang="en-US"/>
              <a:t>I. Thou Shalt Not Illustrate</a:t>
            </a:r>
          </a:p>
        </p:txBody>
      </p:sp>
      <p:sp>
        <p:nvSpPr>
          <p:cNvPr id="336899" name="Rectangle 3"/>
          <p:cNvSpPr>
            <a:spLocks noGrp="1" noChangeArrowheads="1"/>
          </p:cNvSpPr>
          <p:nvPr>
            <p:ph type="body" idx="1"/>
          </p:nvPr>
        </p:nvSpPr>
        <p:spPr>
          <a:xfrm>
            <a:off x="1828800" y="3667125"/>
            <a:ext cx="7772400" cy="2733675"/>
          </a:xfrm>
        </p:spPr>
        <p:txBody>
          <a:bodyPr/>
          <a:lstStyle/>
          <a:p>
            <a:pPr marL="0" indent="0">
              <a:lnSpc>
                <a:spcPct val="80000"/>
              </a:lnSpc>
            </a:pPr>
            <a:r>
              <a:rPr lang="en-US" sz="2400" dirty="0"/>
              <a:t>Table: </a:t>
            </a:r>
          </a:p>
          <a:p>
            <a:pPr marL="342900" lvl="1" indent="-228600">
              <a:lnSpc>
                <a:spcPct val="80000"/>
              </a:lnSpc>
            </a:pPr>
            <a:r>
              <a:rPr lang="en-US" sz="2000" dirty="0"/>
              <a:t>Precision</a:t>
            </a:r>
          </a:p>
          <a:p>
            <a:pPr marL="342900" lvl="1" indent="-228600">
              <a:lnSpc>
                <a:spcPct val="80000"/>
              </a:lnSpc>
            </a:pPr>
            <a:r>
              <a:rPr lang="en-US" sz="2000" dirty="0"/>
              <a:t>Allow Audience to Draw on Conclusions</a:t>
            </a:r>
          </a:p>
          <a:p>
            <a:pPr marL="0" indent="0">
              <a:lnSpc>
                <a:spcPct val="80000"/>
              </a:lnSpc>
            </a:pPr>
            <a:r>
              <a:rPr lang="en-US" sz="2400" dirty="0"/>
              <a:t>Pictures: </a:t>
            </a:r>
          </a:p>
          <a:p>
            <a:pPr marL="342900" lvl="1" indent="-228600">
              <a:lnSpc>
                <a:spcPct val="80000"/>
              </a:lnSpc>
            </a:pPr>
            <a:r>
              <a:rPr lang="en-US" sz="2000" dirty="0" err="1"/>
              <a:t>Confucious</a:t>
            </a:r>
            <a:r>
              <a:rPr lang="en-US" sz="2000" dirty="0"/>
              <a:t>: </a:t>
            </a:r>
            <a:r>
              <a:rPr lang="ja-JP" altLang="en-US" sz="2000" dirty="0">
                <a:latin typeface="Arial"/>
              </a:rPr>
              <a:t>“</a:t>
            </a:r>
            <a:r>
              <a:rPr lang="en-US" sz="2000" dirty="0"/>
              <a:t>Picture = 10K Words</a:t>
            </a:r>
            <a:r>
              <a:rPr lang="ja-JP" altLang="en-US" sz="2000" dirty="0">
                <a:latin typeface="Arial"/>
              </a:rPr>
              <a:t>”</a:t>
            </a:r>
            <a:endParaRPr lang="en-US" sz="2000" dirty="0"/>
          </a:p>
          <a:p>
            <a:pPr marL="342900" lvl="1" indent="-228600">
              <a:lnSpc>
                <a:spcPct val="80000"/>
              </a:lnSpc>
            </a:pPr>
            <a:r>
              <a:rPr lang="en-US" sz="2000" dirty="0" err="1"/>
              <a:t>Dijkstra</a:t>
            </a:r>
            <a:r>
              <a:rPr lang="en-US" sz="2000" dirty="0"/>
              <a:t>: </a:t>
            </a:r>
            <a:r>
              <a:rPr lang="ja-JP" altLang="en-US" sz="2000" dirty="0">
                <a:latin typeface="Arial"/>
              </a:rPr>
              <a:t>“</a:t>
            </a:r>
            <a:r>
              <a:rPr lang="en-US" sz="2000" dirty="0"/>
              <a:t>Pictures are a crutch for weak minds</a:t>
            </a:r>
            <a:r>
              <a:rPr lang="ja-JP" altLang="en-US" sz="2000" dirty="0">
                <a:latin typeface="Arial"/>
              </a:rPr>
              <a:t>”</a:t>
            </a:r>
            <a:endParaRPr lang="en-US" sz="2000" dirty="0"/>
          </a:p>
          <a:p>
            <a:pPr marL="0" indent="0" algn="ctr">
              <a:lnSpc>
                <a:spcPct val="80000"/>
              </a:lnSpc>
            </a:pPr>
            <a:r>
              <a:rPr lang="en-US" sz="2400" dirty="0">
                <a:solidFill>
                  <a:srgbClr val="800000"/>
                </a:solidFill>
              </a:rPr>
              <a:t>Who are you going to believe?</a:t>
            </a:r>
          </a:p>
          <a:p>
            <a:pPr marL="0" indent="0">
              <a:lnSpc>
                <a:spcPct val="80000"/>
              </a:lnSpc>
            </a:pPr>
            <a:endParaRPr lang="en-US" sz="2800" dirty="0">
              <a:solidFill>
                <a:srgbClr val="800000"/>
              </a:solidFill>
            </a:endParaRPr>
          </a:p>
        </p:txBody>
      </p:sp>
      <p:sp>
        <p:nvSpPr>
          <p:cNvPr id="336900" name="Rectangle 4"/>
          <p:cNvSpPr>
            <a:spLocks noChangeArrowheads="1"/>
          </p:cNvSpPr>
          <p:nvPr/>
        </p:nvSpPr>
        <p:spPr bwMode="auto">
          <a:xfrm>
            <a:off x="1071563" y="527050"/>
            <a:ext cx="4794250"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extLst>
      <p:ext uri="{BB962C8B-B14F-4D97-AF65-F5344CB8AC3E}">
        <p14:creationId xmlns:p14="http://schemas.microsoft.com/office/powerpoint/2010/main" val="39554713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r>
              <a:rPr lang="en-US"/>
              <a:t>II. Thou Shalt Not Covet Brevity</a:t>
            </a:r>
          </a:p>
        </p:txBody>
      </p:sp>
      <p:sp>
        <p:nvSpPr>
          <p:cNvPr id="338947" name="Rectangle 3"/>
          <p:cNvSpPr>
            <a:spLocks noGrp="1" noChangeArrowheads="1"/>
          </p:cNvSpPr>
          <p:nvPr>
            <p:ph type="body" idx="1"/>
          </p:nvPr>
        </p:nvSpPr>
        <p:spPr>
          <a:xfrm>
            <a:off x="1524000" y="1438275"/>
            <a:ext cx="7772400" cy="4733925"/>
          </a:xfrm>
        </p:spPr>
        <p:txBody>
          <a:bodyPr/>
          <a:lstStyle/>
          <a:p>
            <a:pPr marL="0" indent="0"/>
            <a:r>
              <a:rPr lang="en-US" sz="1400" dirty="0"/>
              <a:t>Do not omit technical material from your paper</a:t>
            </a:r>
          </a:p>
          <a:p>
            <a:pPr marL="342900" lvl="1" indent="-228600"/>
            <a:r>
              <a:rPr lang="en-US" sz="1200" dirty="0"/>
              <a:t>You did the work; it is important; make sure the audience understands all nuances of approach and also how smart you are</a:t>
            </a:r>
          </a:p>
          <a:p>
            <a:pPr marL="342900" lvl="1" indent="-228600"/>
            <a:r>
              <a:rPr lang="en-US" sz="1200" dirty="0"/>
              <a:t>Many in audience will never read the paper – they *must* leave the room fully understanding your approach, motivation, and contributions!</a:t>
            </a:r>
          </a:p>
          <a:p>
            <a:pPr marL="0" indent="0"/>
            <a:r>
              <a:rPr lang="en-US" sz="1400" dirty="0"/>
              <a:t>Include lots of material in each slide</a:t>
            </a:r>
          </a:p>
          <a:p>
            <a:pPr marL="342900" lvl="1" indent="-228600"/>
            <a:r>
              <a:rPr lang="en-US" sz="1200" dirty="0"/>
              <a:t>Avoid sentence fragments because they may make you look illiterate. </a:t>
            </a:r>
          </a:p>
          <a:p>
            <a:pPr marL="685800" lvl="2"/>
            <a:r>
              <a:rPr lang="en-US" sz="1000" dirty="0"/>
              <a:t>Also, if the slides have full sentences, then you can read the slides verbatim and audience will be able to follow along.</a:t>
            </a:r>
          </a:p>
          <a:p>
            <a:pPr marL="685800" lvl="2"/>
            <a:r>
              <a:rPr lang="en-US" sz="1000" dirty="0"/>
              <a:t>All points you make orally should also be on the slide, and vice versa.</a:t>
            </a:r>
          </a:p>
          <a:p>
            <a:pPr marL="685800" lvl="2"/>
            <a:r>
              <a:rPr lang="en-US" sz="1000" dirty="0"/>
              <a:t>Some may say that no item on a slide should span more than one line. Ignore this! Take as much room as you need to make your point.</a:t>
            </a:r>
          </a:p>
          <a:p>
            <a:pPr marL="685800" lvl="2"/>
            <a:r>
              <a:rPr lang="en-US" sz="1000" dirty="0"/>
              <a:t>Take advantage of technology – small fonts allow you to provide information-rich slides. </a:t>
            </a:r>
          </a:p>
          <a:p>
            <a:pPr marL="1027113" lvl="3" indent="-227013"/>
            <a:r>
              <a:rPr lang="en-US" sz="900" dirty="0"/>
              <a:t>Fonts smaller than 24 point are fine</a:t>
            </a:r>
          </a:p>
          <a:p>
            <a:pPr marL="1027113" lvl="3" indent="-227013"/>
            <a:r>
              <a:rPr lang="en-US" sz="900" dirty="0"/>
              <a:t>And the important people sit in front anyhow!</a:t>
            </a:r>
          </a:p>
          <a:p>
            <a:pPr marL="685800" lvl="2"/>
            <a:r>
              <a:rPr lang="en-US" sz="1000" dirty="0"/>
              <a:t>Make several points on each slide.</a:t>
            </a:r>
          </a:p>
          <a:p>
            <a:pPr marL="0" indent="0"/>
            <a:r>
              <a:rPr lang="en-US" sz="1400" dirty="0"/>
              <a:t>Include lots of slides in each talk</a:t>
            </a:r>
          </a:p>
          <a:p>
            <a:pPr marL="342900" lvl="1" indent="-228600"/>
            <a:r>
              <a:rPr lang="en-US" sz="1200" dirty="0"/>
              <a:t>1 Lampson = 1 slide per second</a:t>
            </a:r>
          </a:p>
          <a:p>
            <a:pPr marL="342900" lvl="1" indent="-228600"/>
            <a:r>
              <a:rPr lang="en-US" sz="1200" dirty="0"/>
              <a:t>Impress audience with intensity and difficulty of material</a:t>
            </a:r>
          </a:p>
          <a:p>
            <a:pPr marL="685800" lvl="2"/>
            <a:r>
              <a:rPr lang="en-US" sz="1000" dirty="0"/>
              <a:t>They should leave knowing that you did a lot of work and that it was hard, even if they don</a:t>
            </a:r>
            <a:r>
              <a:rPr lang="ja-JP" altLang="en-US" sz="1000" dirty="0">
                <a:latin typeface="Arial"/>
              </a:rPr>
              <a:t>’</a:t>
            </a:r>
            <a:r>
              <a:rPr lang="en-US" sz="1000" dirty="0"/>
              <a:t>t understand all of the details.</a:t>
            </a:r>
          </a:p>
          <a:p>
            <a:pPr marL="342900" lvl="1" indent="-228600"/>
            <a:r>
              <a:rPr lang="en-US" sz="1200" dirty="0"/>
              <a:t>Avoid moving content to </a:t>
            </a:r>
            <a:r>
              <a:rPr lang="ja-JP" altLang="en-US" sz="1200" dirty="0">
                <a:latin typeface="Arial"/>
              </a:rPr>
              <a:t>“</a:t>
            </a:r>
            <a:r>
              <a:rPr lang="en-US" sz="1200" dirty="0"/>
              <a:t>backup slides</a:t>
            </a:r>
            <a:r>
              <a:rPr lang="ja-JP" altLang="en-US" sz="1200" dirty="0">
                <a:latin typeface="Arial"/>
              </a:rPr>
              <a:t>”</a:t>
            </a:r>
            <a:endParaRPr lang="en-US" sz="1200" dirty="0"/>
          </a:p>
          <a:p>
            <a:pPr marL="685800" lvl="2"/>
            <a:r>
              <a:rPr lang="en-US" sz="1000" dirty="0"/>
              <a:t>You probably won</a:t>
            </a:r>
            <a:r>
              <a:rPr lang="ja-JP" altLang="en-US" sz="1000" dirty="0">
                <a:latin typeface="Arial"/>
              </a:rPr>
              <a:t>’</a:t>
            </a:r>
            <a:r>
              <a:rPr lang="en-US" sz="1000" dirty="0"/>
              <a:t>t get a chance to show many of them</a:t>
            </a:r>
          </a:p>
        </p:txBody>
      </p:sp>
    </p:spTree>
    <p:extLst>
      <p:ext uri="{BB962C8B-B14F-4D97-AF65-F5344CB8AC3E}">
        <p14:creationId xmlns:p14="http://schemas.microsoft.com/office/powerpoint/2010/main" val="9012841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996" name="Object 4"/>
          <p:cNvGraphicFramePr>
            <a:graphicFrameLocks noChangeAspect="1"/>
          </p:cNvGraphicFramePr>
          <p:nvPr/>
        </p:nvGraphicFramePr>
        <p:xfrm>
          <a:off x="2209800" y="1219200"/>
          <a:ext cx="3886200" cy="2535238"/>
        </p:xfrm>
        <a:graphic>
          <a:graphicData uri="http://schemas.openxmlformats.org/presentationml/2006/ole">
            <mc:AlternateContent xmlns:mc="http://schemas.openxmlformats.org/markup-compatibility/2006">
              <mc:Choice xmlns:v="urn:schemas-microsoft-com:vml" Requires="v">
                <p:oleObj spid="_x0000_s1051" name="Worksheet" r:id="rId5" imgW="5943600" imgH="3876675" progId="Excel.Sheet.8">
                  <p:embed/>
                </p:oleObj>
              </mc:Choice>
              <mc:Fallback>
                <p:oleObj name="Worksheet" r:id="rId5" imgW="5943600" imgH="387667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219200"/>
                        <a:ext cx="38862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0994" name="Rectangle 2"/>
          <p:cNvSpPr>
            <a:spLocks noGrp="1" noChangeArrowheads="1"/>
          </p:cNvSpPr>
          <p:nvPr>
            <p:ph type="title"/>
          </p:nvPr>
        </p:nvSpPr>
        <p:spPr/>
        <p:txBody>
          <a:bodyPr/>
          <a:lstStyle/>
          <a:p>
            <a:r>
              <a:rPr lang="en-US"/>
              <a:t>II. Thou shatl Not be Neat</a:t>
            </a:r>
          </a:p>
        </p:txBody>
      </p:sp>
      <p:sp>
        <p:nvSpPr>
          <p:cNvPr id="340995" name="Rectangle 3"/>
          <p:cNvSpPr>
            <a:spLocks noGrp="1" noChangeArrowheads="1"/>
          </p:cNvSpPr>
          <p:nvPr>
            <p:ph type="body" idx="1"/>
          </p:nvPr>
        </p:nvSpPr>
        <p:spPr>
          <a:xfrm>
            <a:off x="1981200" y="3638550"/>
            <a:ext cx="7772400" cy="2533650"/>
          </a:xfrm>
        </p:spPr>
        <p:txBody>
          <a:bodyPr/>
          <a:lstStyle/>
          <a:p>
            <a:pPr marL="0" indent="0">
              <a:lnSpc>
                <a:spcPct val="80000"/>
              </a:lnSpc>
            </a:pPr>
            <a:r>
              <a:rPr lang="en-US" sz="2000" dirty="0">
                <a:solidFill>
                  <a:srgbClr val="FFFF00"/>
                </a:solidFill>
              </a:rPr>
              <a:t>Slide layout</a:t>
            </a:r>
            <a:r>
              <a:rPr lang="en-US" sz="2000" dirty="0"/>
              <a:t> &lt;&lt; </a:t>
            </a:r>
            <a:r>
              <a:rPr lang="en-US" sz="2000" dirty="0">
                <a:solidFill>
                  <a:schemeClr val="bg2"/>
                </a:solidFill>
              </a:rPr>
              <a:t>ideas!</a:t>
            </a:r>
          </a:p>
          <a:p>
            <a:pPr marL="342900" lvl="1" indent="-228600">
              <a:lnSpc>
                <a:spcPct val="80000"/>
              </a:lnSpc>
            </a:pPr>
            <a:r>
              <a:rPr lang="ja-JP" altLang="en-US" sz="1800" dirty="0">
                <a:latin typeface="Arial"/>
              </a:rPr>
              <a:t>“</a:t>
            </a:r>
            <a:r>
              <a:rPr lang="en-US" sz="1800" dirty="0"/>
              <a:t>I</a:t>
            </a:r>
            <a:r>
              <a:rPr lang="ja-JP" altLang="en-US" sz="1800" dirty="0">
                <a:latin typeface="Arial"/>
              </a:rPr>
              <a:t>’</a:t>
            </a:r>
            <a:r>
              <a:rPr lang="en-US" sz="1800" dirty="0"/>
              <a:t>m a </a:t>
            </a:r>
            <a:r>
              <a:rPr lang="en-US" sz="2400" dirty="0"/>
              <a:t>doctor</a:t>
            </a:r>
            <a:r>
              <a:rPr lang="en-US" sz="1800" dirty="0"/>
              <a:t>, Jim, not a graphic designer.</a:t>
            </a:r>
            <a:r>
              <a:rPr lang="ja-JP" altLang="en-US" sz="1800" dirty="0">
                <a:latin typeface="Arial"/>
              </a:rPr>
              <a:t>”</a:t>
            </a:r>
            <a:endParaRPr lang="en-US" sz="1800" dirty="0"/>
          </a:p>
          <a:p>
            <a:pPr marL="342900" lvl="1" indent="-228600">
              <a:lnSpc>
                <a:spcPct val="80000"/>
              </a:lnSpc>
            </a:pPr>
            <a:r>
              <a:rPr lang="en-US" sz="1800" dirty="0"/>
              <a:t>spelling checker = waste of time</a:t>
            </a:r>
          </a:p>
          <a:p>
            <a:pPr marL="685800" lvl="2">
              <a:lnSpc>
                <a:spcPct val="80000"/>
              </a:lnSpc>
            </a:pPr>
            <a:r>
              <a:rPr lang="en-US" sz="1600" dirty="0"/>
              <a:t>don</a:t>
            </a:r>
            <a:r>
              <a:rPr lang="ja-JP" altLang="en-US" sz="1600" dirty="0">
                <a:latin typeface="Arial"/>
              </a:rPr>
              <a:t>’</a:t>
            </a:r>
            <a:r>
              <a:rPr lang="en-US" sz="1600" dirty="0"/>
              <a:t>t worry about consistent capitalization</a:t>
            </a:r>
          </a:p>
          <a:p>
            <a:pPr marL="685800" lvl="2">
              <a:lnSpc>
                <a:spcPct val="80000"/>
              </a:lnSpc>
            </a:pPr>
            <a:r>
              <a:rPr lang="en-US" sz="1600" dirty="0"/>
              <a:t>Or structure/bullet/</a:t>
            </a:r>
            <a:r>
              <a:rPr lang="en-US" sz="1600" dirty="0" err="1"/>
              <a:t>etc</a:t>
            </a:r>
            <a:r>
              <a:rPr lang="en-US" sz="1600" dirty="0"/>
              <a:t> consistency</a:t>
            </a:r>
          </a:p>
          <a:p>
            <a:pPr marL="342900" lvl="1" indent="-228600">
              <a:lnSpc>
                <a:spcPct val="80000"/>
              </a:lnSpc>
            </a:pPr>
            <a:r>
              <a:rPr lang="en-US" sz="1800" dirty="0"/>
              <a:t>Use </a:t>
            </a:r>
            <a:r>
              <a:rPr lang="en-US" sz="1800" dirty="0">
                <a:solidFill>
                  <a:srgbClr val="FFFF00"/>
                </a:solidFill>
              </a:rPr>
              <a:t>c</a:t>
            </a:r>
            <a:r>
              <a:rPr lang="en-US" sz="1800" dirty="0">
                <a:solidFill>
                  <a:srgbClr val="990099"/>
                </a:solidFill>
              </a:rPr>
              <a:t>o</a:t>
            </a:r>
            <a:r>
              <a:rPr lang="en-US" sz="1800" dirty="0">
                <a:solidFill>
                  <a:srgbClr val="66FF33"/>
                </a:solidFill>
              </a:rPr>
              <a:t>l</a:t>
            </a:r>
            <a:r>
              <a:rPr lang="en-US" sz="1800" dirty="0">
                <a:solidFill>
                  <a:srgbClr val="0000FF"/>
                </a:solidFill>
              </a:rPr>
              <a:t>o</a:t>
            </a:r>
            <a:r>
              <a:rPr lang="en-US" sz="1800" dirty="0">
                <a:solidFill>
                  <a:srgbClr val="FF00FF"/>
                </a:solidFill>
              </a:rPr>
              <a:t>r</a:t>
            </a:r>
            <a:r>
              <a:rPr lang="en-US" sz="1800" dirty="0"/>
              <a:t> and </a:t>
            </a:r>
            <a:r>
              <a:rPr lang="en-US" sz="1800" dirty="0">
                <a:latin typeface="Monotype Sorts 2" charset="0"/>
              </a:rPr>
              <a:t>fonts</a:t>
            </a:r>
            <a:r>
              <a:rPr lang="en-US" sz="1800" dirty="0"/>
              <a:t> to </a:t>
            </a:r>
            <a:r>
              <a:rPr lang="en-US" sz="2400" b="1" dirty="0"/>
              <a:t>emphasize</a:t>
            </a:r>
            <a:r>
              <a:rPr lang="en-US" sz="1800" dirty="0"/>
              <a:t> key ideas</a:t>
            </a:r>
          </a:p>
          <a:p>
            <a:pPr marL="0" indent="0">
              <a:lnSpc>
                <a:spcPct val="80000"/>
              </a:lnSpc>
            </a:pPr>
            <a:r>
              <a:rPr lang="en-US" sz="2000" dirty="0"/>
              <a:t>Who cares what 50 people think?</a:t>
            </a:r>
          </a:p>
          <a:p>
            <a:pPr marL="685800" lvl="2">
              <a:lnSpc>
                <a:spcPct val="80000"/>
              </a:lnSpc>
            </a:pPr>
            <a:endParaRPr lang="en-US" sz="1800" dirty="0"/>
          </a:p>
        </p:txBody>
      </p:sp>
    </p:spTree>
    <p:extLst>
      <p:ext uri="{BB962C8B-B14F-4D97-AF65-F5344CB8AC3E}">
        <p14:creationId xmlns:p14="http://schemas.microsoft.com/office/powerpoint/2010/main" val="4126486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r>
              <a:rPr lang="en-US" dirty="0"/>
              <a:t>IV. Thou Shalt Cover Thy Naked Slides</a:t>
            </a:r>
          </a:p>
        </p:txBody>
      </p:sp>
      <p:sp>
        <p:nvSpPr>
          <p:cNvPr id="343043" name="Rectangle 3"/>
          <p:cNvSpPr>
            <a:spLocks noGrp="1" noChangeArrowheads="1"/>
          </p:cNvSpPr>
          <p:nvPr>
            <p:ph type="body" sz="half" idx="1"/>
          </p:nvPr>
        </p:nvSpPr>
        <p:spPr>
          <a:xfrm>
            <a:off x="1719262" y="1944687"/>
            <a:ext cx="7848600" cy="685800"/>
          </a:xfrm>
        </p:spPr>
        <p:txBody>
          <a:bodyPr/>
          <a:lstStyle/>
          <a:p>
            <a:pPr marL="0" indent="0">
              <a:buNone/>
            </a:pPr>
            <a:r>
              <a:rPr lang="en-US"/>
              <a:t>Surprise them with your train of thought</a:t>
            </a:r>
          </a:p>
        </p:txBody>
      </p:sp>
      <p:sp>
        <p:nvSpPr>
          <p:cNvPr id="343044" name="Rectangle 4"/>
          <p:cNvSpPr>
            <a:spLocks noGrp="1" noChangeArrowheads="1"/>
          </p:cNvSpPr>
          <p:nvPr>
            <p:ph type="body" sz="half" idx="2"/>
          </p:nvPr>
        </p:nvSpPr>
        <p:spPr>
          <a:xfrm>
            <a:off x="1757362" y="1639887"/>
            <a:ext cx="7697788" cy="533400"/>
          </a:xfrm>
        </p:spPr>
        <p:txBody>
          <a:bodyPr/>
          <a:lstStyle/>
          <a:p>
            <a:pPr marL="0" indent="0">
              <a:lnSpc>
                <a:spcPct val="80000"/>
              </a:lnSpc>
              <a:buNone/>
            </a:pPr>
            <a:r>
              <a:rPr lang="en-US" dirty="0"/>
              <a:t>Keep audience on your point</a:t>
            </a:r>
          </a:p>
        </p:txBody>
      </p:sp>
      <p:sp>
        <p:nvSpPr>
          <p:cNvPr id="343045" name="Rectangle 5"/>
          <p:cNvSpPr>
            <a:spLocks noChangeArrowheads="1"/>
          </p:cNvSpPr>
          <p:nvPr/>
        </p:nvSpPr>
        <p:spPr bwMode="auto">
          <a:xfrm>
            <a:off x="1719262" y="24780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90000"/>
              </a:lnSpc>
              <a:spcBef>
                <a:spcPct val="20000"/>
              </a:spcBef>
            </a:pPr>
            <a:r>
              <a:rPr lang="en-US" dirty="0">
                <a:latin typeface="Comic Sans MS" charset="0"/>
              </a:rPr>
              <a:t>If they know the point before you make it</a:t>
            </a:r>
          </a:p>
        </p:txBody>
      </p:sp>
      <p:sp>
        <p:nvSpPr>
          <p:cNvPr id="343046" name="Rectangle 6"/>
          <p:cNvSpPr>
            <a:spLocks noChangeArrowheads="1"/>
          </p:cNvSpPr>
          <p:nvPr/>
        </p:nvSpPr>
        <p:spPr bwMode="auto">
          <a:xfrm>
            <a:off x="1719262" y="29352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90000"/>
              </a:lnSpc>
              <a:spcBef>
                <a:spcPct val="20000"/>
              </a:spcBef>
            </a:pPr>
            <a:r>
              <a:rPr lang="en-US">
                <a:latin typeface="Comic Sans MS" charset="0"/>
              </a:rPr>
              <a:t>They may think</a:t>
            </a:r>
          </a:p>
        </p:txBody>
      </p:sp>
      <p:sp>
        <p:nvSpPr>
          <p:cNvPr id="343047" name="Rectangle 7"/>
          <p:cNvSpPr>
            <a:spLocks noChangeArrowheads="1"/>
          </p:cNvSpPr>
          <p:nvPr/>
        </p:nvSpPr>
        <p:spPr bwMode="auto">
          <a:xfrm>
            <a:off x="1719262" y="35067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90000"/>
              </a:lnSpc>
              <a:spcBef>
                <a:spcPct val="20000"/>
              </a:spcBef>
            </a:pPr>
            <a:r>
              <a:rPr lang="en-US">
                <a:latin typeface="Comic Sans MS" charset="0"/>
              </a:rPr>
              <a:t>That they could have figured it out</a:t>
            </a:r>
          </a:p>
        </p:txBody>
      </p:sp>
      <p:sp>
        <p:nvSpPr>
          <p:cNvPr id="343048" name="Rectangle 8"/>
          <p:cNvSpPr>
            <a:spLocks noChangeArrowheads="1"/>
          </p:cNvSpPr>
          <p:nvPr/>
        </p:nvSpPr>
        <p:spPr bwMode="auto">
          <a:xfrm>
            <a:off x="1719262" y="40020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a:lnSpc>
                <a:spcPct val="90000"/>
              </a:lnSpc>
              <a:spcBef>
                <a:spcPct val="20000"/>
              </a:spcBef>
            </a:pPr>
            <a:r>
              <a:rPr lang="en-US" sz="2000">
                <a:latin typeface="Comic Sans MS" charset="0"/>
              </a:rPr>
              <a:t>For themselves</a:t>
            </a:r>
          </a:p>
        </p:txBody>
      </p:sp>
      <p:sp>
        <p:nvSpPr>
          <p:cNvPr id="343049" name="Rectangle 9"/>
          <p:cNvSpPr>
            <a:spLocks noChangeArrowheads="1"/>
          </p:cNvSpPr>
          <p:nvPr/>
        </p:nvSpPr>
        <p:spPr bwMode="auto">
          <a:xfrm>
            <a:off x="1719262" y="43830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a:lnSpc>
                <a:spcPct val="90000"/>
              </a:lnSpc>
              <a:spcBef>
                <a:spcPct val="20000"/>
              </a:spcBef>
            </a:pPr>
            <a:r>
              <a:rPr lang="en-US">
                <a:latin typeface="Comic Sans MS" charset="0"/>
              </a:rPr>
              <a:t>Will they realize</a:t>
            </a:r>
          </a:p>
        </p:txBody>
      </p:sp>
      <p:sp>
        <p:nvSpPr>
          <p:cNvPr id="343050" name="Rectangle 10"/>
          <p:cNvSpPr>
            <a:spLocks noChangeArrowheads="1"/>
          </p:cNvSpPr>
          <p:nvPr/>
        </p:nvSpPr>
        <p:spPr bwMode="auto">
          <a:xfrm>
            <a:off x="1719262" y="48402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a:lnSpc>
                <a:spcPct val="90000"/>
              </a:lnSpc>
              <a:spcBef>
                <a:spcPct val="20000"/>
              </a:spcBef>
            </a:pPr>
            <a:r>
              <a:rPr lang="en-US" sz="2000">
                <a:latin typeface="Comic Sans MS" charset="0"/>
              </a:rPr>
              <a:t>How clever you are?</a:t>
            </a:r>
          </a:p>
        </p:txBody>
      </p:sp>
      <p:grpSp>
        <p:nvGrpSpPr>
          <p:cNvPr id="343051" name="Group 11"/>
          <p:cNvGrpSpPr>
            <a:grpSpLocks/>
          </p:cNvGrpSpPr>
          <p:nvPr/>
        </p:nvGrpSpPr>
        <p:grpSpPr bwMode="auto">
          <a:xfrm>
            <a:off x="1719262" y="4611687"/>
            <a:ext cx="7848600" cy="1735138"/>
            <a:chOff x="408" y="2640"/>
            <a:chExt cx="4944" cy="1093"/>
          </a:xfrm>
        </p:grpSpPr>
        <p:sp>
          <p:nvSpPr>
            <p:cNvPr id="343052" name="Rectangle 12"/>
            <p:cNvSpPr>
              <a:spLocks noChangeArrowheads="1"/>
            </p:cNvSpPr>
            <p:nvPr/>
          </p:nvSpPr>
          <p:spPr bwMode="auto">
            <a:xfrm>
              <a:off x="408" y="3024"/>
              <a:ext cx="494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pPr>
              <a:r>
                <a:rPr lang="en-US" sz="2800">
                  <a:latin typeface="Comic Sans MS" charset="0"/>
                </a:rPr>
                <a:t>Advanced techniques</a:t>
              </a:r>
            </a:p>
          </p:txBody>
        </p:sp>
        <p:pic>
          <p:nvPicPr>
            <p:cNvPr id="343053" name="Picture 13" descr="TN00686_"/>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88" y="2640"/>
              <a:ext cx="940" cy="1093"/>
            </a:xfrm>
            <a:prstGeom prst="rect">
              <a:avLst/>
            </a:prstGeom>
            <a:noFill/>
            <a:extLst>
              <a:ext uri="{909E8E84-426E-40dd-AFC4-6F175D3DCCD1}">
                <a14:hiddenFill xmlns:a14="http://schemas.microsoft.com/office/drawing/2010/main">
                  <a:solidFill>
                    <a:srgbClr val="FFFFFF"/>
                  </a:solidFill>
                </a14:hiddenFill>
              </a:ext>
            </a:extLst>
          </p:spPr>
        </p:pic>
      </p:grpSp>
      <p:sp>
        <p:nvSpPr>
          <p:cNvPr id="343054" name="Rectangle 14"/>
          <p:cNvSpPr>
            <a:spLocks noChangeArrowheads="1"/>
          </p:cNvSpPr>
          <p:nvPr/>
        </p:nvSpPr>
        <p:spPr bwMode="auto">
          <a:xfrm>
            <a:off x="1719262" y="5221287"/>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spcBef>
                <a:spcPct val="20000"/>
              </a:spcBef>
            </a:pPr>
            <a:r>
              <a:rPr lang="en-US" sz="2800">
                <a:latin typeface="Comic Sans MS" charset="0"/>
              </a:rPr>
              <a:t>Advanced techniques</a:t>
            </a:r>
          </a:p>
        </p:txBody>
      </p:sp>
      <p:pic>
        <p:nvPicPr>
          <p:cNvPr id="343055" name="Picture 15" descr="PE03166_"/>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34200" y="4038600"/>
            <a:ext cx="2128838" cy="2246313"/>
          </a:xfrm>
          <a:prstGeom prst="rect">
            <a:avLst/>
          </a:prstGeom>
          <a:noFill/>
          <a:extLst>
            <a:ext uri="{909E8E84-426E-40dd-AFC4-6F175D3DCCD1}">
              <a14:hiddenFill xmlns:a14="http://schemas.microsoft.com/office/drawing/2010/main">
                <a:solidFill>
                  <a:srgbClr val="FFFFFF"/>
                </a:solidFill>
              </a14:hiddenFill>
            </a:ext>
          </a:extLst>
        </p:spPr>
      </p:pic>
      <p:pic>
        <p:nvPicPr>
          <p:cNvPr id="343056" name="Picture 1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71562" y="4916487"/>
            <a:ext cx="887413"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30702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30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30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43045">
                                            <p:txEl>
                                              <p:pRg st="0" end="0"/>
                                            </p:txEl>
                                          </p:spTgt>
                                        </p:tgtEl>
                                        <p:attrNameLst>
                                          <p:attrName>style.visibility</p:attrName>
                                        </p:attrNameLst>
                                      </p:cBhvr>
                                      <p:to>
                                        <p:strVal val="visible"/>
                                      </p:to>
                                    </p:set>
                                    <p:anim calcmode="lin" valueType="num">
                                      <p:cBhvr additive="base">
                                        <p:cTn id="15" dur="500" fill="hold"/>
                                        <p:tgtEl>
                                          <p:spTgt spid="34304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30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43046">
                                            <p:txEl>
                                              <p:pRg st="0" end="0"/>
                                            </p:txEl>
                                          </p:spTgt>
                                        </p:tgtEl>
                                        <p:attrNameLst>
                                          <p:attrName>style.visibility</p:attrName>
                                        </p:attrNameLst>
                                      </p:cBhvr>
                                      <p:to>
                                        <p:strVal val="visible"/>
                                      </p:to>
                                    </p:set>
                                    <p:anim calcmode="lin" valueType="num">
                                      <p:cBhvr additive="base">
                                        <p:cTn id="21" dur="500" fill="hold"/>
                                        <p:tgtEl>
                                          <p:spTgt spid="34304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430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rbrak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3047">
                                            <p:txEl>
                                              <p:pRg st="0" end="0"/>
                                            </p:txEl>
                                          </p:spTgt>
                                        </p:tgtEl>
                                        <p:attrNameLst>
                                          <p:attrName>style.visibility</p:attrName>
                                        </p:attrNameLst>
                                      </p:cBhvr>
                                      <p:to>
                                        <p:strVal val="visible"/>
                                      </p:to>
                                    </p:set>
                                    <p:animEffect transition="in" filter="box(out)">
                                      <p:cBhvr>
                                        <p:cTn id="27" dur="500"/>
                                        <p:tgtEl>
                                          <p:spTgt spid="343047">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343048"/>
                                        </p:tgtEl>
                                        <p:attrNameLst>
                                          <p:attrName>style.visibility</p:attrName>
                                        </p:attrNameLst>
                                      </p:cBhvr>
                                      <p:to>
                                        <p:strVal val="visible"/>
                                      </p:to>
                                    </p:set>
                                    <p:anim calcmode="lin" valueType="num">
                                      <p:cBhvr>
                                        <p:cTn id="32" dur="1000" fill="hold"/>
                                        <p:tgtEl>
                                          <p:spTgt spid="343048"/>
                                        </p:tgtEl>
                                        <p:attrNameLst>
                                          <p:attrName>ppt_w</p:attrName>
                                        </p:attrNameLst>
                                      </p:cBhvr>
                                      <p:tavLst>
                                        <p:tav tm="0">
                                          <p:val>
                                            <p:fltVal val="0"/>
                                          </p:val>
                                        </p:tav>
                                        <p:tav tm="100000">
                                          <p:val>
                                            <p:strVal val="#ppt_w"/>
                                          </p:val>
                                        </p:tav>
                                      </p:tavLst>
                                    </p:anim>
                                    <p:anim calcmode="lin" valueType="num">
                                      <p:cBhvr>
                                        <p:cTn id="33" dur="1000" fill="hold"/>
                                        <p:tgtEl>
                                          <p:spTgt spid="343048"/>
                                        </p:tgtEl>
                                        <p:attrNameLst>
                                          <p:attrName>ppt_h</p:attrName>
                                        </p:attrNameLst>
                                      </p:cBhvr>
                                      <p:tavLst>
                                        <p:tav tm="0">
                                          <p:val>
                                            <p:fltVal val="0"/>
                                          </p:val>
                                        </p:tav>
                                        <p:tav tm="100000">
                                          <p:val>
                                            <p:strVal val="#ppt_h"/>
                                          </p:val>
                                        </p:tav>
                                      </p:tavLst>
                                    </p:anim>
                                    <p:anim calcmode="lin" valueType="num">
                                      <p:cBhvr>
                                        <p:cTn id="34" dur="1000" fill="hold"/>
                                        <p:tgtEl>
                                          <p:spTgt spid="34304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430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3" fill="hold" grpId="0" nodeType="clickEffect">
                                  <p:stCondLst>
                                    <p:cond delay="0"/>
                                  </p:stCondLst>
                                  <p:iterate type="lt">
                                    <p:tmPct val="100000"/>
                                  </p:iterate>
                                  <p:childTnLst>
                                    <p:set>
                                      <p:cBhvr>
                                        <p:cTn id="39" dur="1" fill="hold">
                                          <p:stCondLst>
                                            <p:cond delay="0"/>
                                          </p:stCondLst>
                                        </p:cTn>
                                        <p:tgtEl>
                                          <p:spTgt spid="343049">
                                            <p:txEl>
                                              <p:pRg st="0" end="0"/>
                                            </p:txEl>
                                          </p:spTgt>
                                        </p:tgtEl>
                                        <p:attrNameLst>
                                          <p:attrName>style.visibility</p:attrName>
                                        </p:attrNameLst>
                                      </p:cBhvr>
                                      <p:to>
                                        <p:strVal val="visible"/>
                                      </p:to>
                                    </p:set>
                                    <p:anim calcmode="lin" valueType="num">
                                      <p:cBhvr additive="base">
                                        <p:cTn id="40" dur="75" fill="hold"/>
                                        <p:tgtEl>
                                          <p:spTgt spid="343049">
                                            <p:txEl>
                                              <p:pRg st="0" end="0"/>
                                            </p:txEl>
                                          </p:spTgt>
                                        </p:tgtEl>
                                        <p:attrNameLst>
                                          <p:attrName>ppt_x</p:attrName>
                                        </p:attrNameLst>
                                      </p:cBhvr>
                                      <p:tavLst>
                                        <p:tav tm="0">
                                          <p:val>
                                            <p:strVal val="1+#ppt_w/2"/>
                                          </p:val>
                                        </p:tav>
                                        <p:tav tm="100000">
                                          <p:val>
                                            <p:strVal val="#ppt_x"/>
                                          </p:val>
                                        </p:tav>
                                      </p:tavLst>
                                    </p:anim>
                                    <p:anim calcmode="lin" valueType="num">
                                      <p:cBhvr additive="base">
                                        <p:cTn id="41" dur="75" fill="hold"/>
                                        <p:tgtEl>
                                          <p:spTgt spid="34304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laser.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iterate type="lt">
                                    <p:tmPct val="100000"/>
                                  </p:iterate>
                                  <p:childTnLst>
                                    <p:set>
                                      <p:cBhvr>
                                        <p:cTn id="45" dur="1" fill="hold">
                                          <p:stCondLst>
                                            <p:cond delay="0"/>
                                          </p:stCondLst>
                                        </p:cTn>
                                        <p:tgtEl>
                                          <p:spTgt spid="343050">
                                            <p:txEl>
                                              <p:pRg st="0" end="0"/>
                                            </p:txEl>
                                          </p:spTgt>
                                        </p:tgtEl>
                                        <p:attrNameLst>
                                          <p:attrName>style.visibility</p:attrName>
                                        </p:attrNameLst>
                                      </p:cBhvr>
                                      <p:to>
                                        <p:strVal val="visible"/>
                                      </p:to>
                                    </p:set>
                                    <p:animEffect transition="in" filter="wipe(up)">
                                      <p:cBhvr>
                                        <p:cTn id="46" dur="75"/>
                                        <p:tgtEl>
                                          <p:spTgt spid="343050">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7"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43051"/>
                                        </p:tgtEl>
                                        <p:attrNameLst>
                                          <p:attrName>style.visibility</p:attrName>
                                        </p:attrNameLst>
                                      </p:cBhvr>
                                      <p:to>
                                        <p:strVal val="visible"/>
                                      </p:to>
                                    </p:set>
                                    <p:anim calcmode="lin" valueType="num">
                                      <p:cBhvr additive="base">
                                        <p:cTn id="51" dur="500" fill="hold"/>
                                        <p:tgtEl>
                                          <p:spTgt spid="343051"/>
                                        </p:tgtEl>
                                        <p:attrNameLst>
                                          <p:attrName>ppt_x</p:attrName>
                                        </p:attrNameLst>
                                      </p:cBhvr>
                                      <p:tavLst>
                                        <p:tav tm="0">
                                          <p:val>
                                            <p:strVal val="0-#ppt_w/2"/>
                                          </p:val>
                                        </p:tav>
                                        <p:tav tm="100000">
                                          <p:val>
                                            <p:strVal val="#ppt_x"/>
                                          </p:val>
                                        </p:tav>
                                      </p:tavLst>
                                    </p:anim>
                                    <p:anim calcmode="lin" valueType="num">
                                      <p:cBhvr additive="base">
                                        <p:cTn id="52" dur="500" fill="hold"/>
                                        <p:tgtEl>
                                          <p:spTgt spid="343051"/>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49"/>
                                            </p:cond>
                                          </p:stCondLst>
                                        </p:cTn>
                                        <p:tgtEl>
                                          <p:spTgt spid="343051"/>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8" name="driveby.wav"/>
                                        </p:tgtEl>
                                      </p:cMediaNode>
                                    </p:audio>
                                  </p:sub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343054">
                                            <p:txEl>
                                              <p:pRg st="0" end="0"/>
                                            </p:txEl>
                                          </p:spTgt>
                                        </p:tgtEl>
                                        <p:attrNameLst>
                                          <p:attrName>style.visibility</p:attrName>
                                        </p:attrNameLst>
                                      </p:cBhvr>
                                      <p:to>
                                        <p:strVal val="visible"/>
                                      </p:to>
                                    </p:set>
                                  </p:childTnLst>
                                </p:cTn>
                              </p:par>
                            </p:childTnLst>
                          </p:cTn>
                        </p:par>
                        <p:par>
                          <p:cTn id="56" fill="hold" nodeType="afterGroup">
                            <p:stCondLst>
                              <p:cond delay="1000"/>
                            </p:stCondLst>
                            <p:childTnLst>
                              <p:par>
                                <p:cTn id="57" presetID="9" presetClass="entr" presetSubtype="0" fill="hold" nodeType="afterEffect">
                                  <p:stCondLst>
                                    <p:cond delay="0"/>
                                  </p:stCondLst>
                                  <p:childTnLst>
                                    <p:set>
                                      <p:cBhvr>
                                        <p:cTn id="58" dur="1" fill="hold">
                                          <p:stCondLst>
                                            <p:cond delay="0"/>
                                          </p:stCondLst>
                                        </p:cTn>
                                        <p:tgtEl>
                                          <p:spTgt spid="343056"/>
                                        </p:tgtEl>
                                        <p:attrNameLst>
                                          <p:attrName>style.visibility</p:attrName>
                                        </p:attrNameLst>
                                      </p:cBhvr>
                                      <p:to>
                                        <p:strVal val="visible"/>
                                      </p:to>
                                    </p:set>
                                    <p:animEffect transition="in" filter="dissolve">
                                      <p:cBhvr>
                                        <p:cTn id="59" dur="500"/>
                                        <p:tgtEl>
                                          <p:spTgt spid="343056"/>
                                        </p:tgtEl>
                                      </p:cBhvr>
                                    </p:animEffect>
                                  </p:childTnLst>
                                </p:cTn>
                              </p:par>
                            </p:childTnLst>
                          </p:cTn>
                        </p:par>
                        <p:par>
                          <p:cTn id="60" fill="hold" nodeType="afterGroup">
                            <p:stCondLst>
                              <p:cond delay="1500"/>
                            </p:stCondLst>
                            <p:childTnLst>
                              <p:par>
                                <p:cTn id="61" presetID="1" presetClass="entr" presetSubtype="0" fill="hold" nodeType="afterEffect">
                                  <p:stCondLst>
                                    <p:cond delay="0"/>
                                  </p:stCondLst>
                                  <p:childTnLst>
                                    <p:set>
                                      <p:cBhvr>
                                        <p:cTn id="62" dur="1" fill="hold">
                                          <p:stCondLst>
                                            <p:cond delay="499"/>
                                          </p:stCondLst>
                                        </p:cTn>
                                        <p:tgtEl>
                                          <p:spTgt spid="343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P spid="343044" grpId="0" build="p" autoUpdateAnimBg="0"/>
      <p:bldP spid="343045" grpId="0" build="p" autoUpdateAnimBg="0"/>
      <p:bldP spid="343046" grpId="0" build="p" autoUpdateAnimBg="0"/>
      <p:bldP spid="343047" grpId="0" build="p" autoUpdateAnimBg="0"/>
      <p:bldP spid="343048" grpId="0" autoUpdateAnimBg="0"/>
      <p:bldP spid="343049" grpId="0" build="p" autoUpdateAnimBg="0"/>
      <p:bldP spid="343050" grpId="0" build="p" autoUpdateAnimBg="0"/>
      <p:bldP spid="343054"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401906"/>
            <a:ext cx="9144000" cy="1166794"/>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i="0" kern="1200" cap="all">
                <a:solidFill>
                  <a:srgbClr val="FFFFFF"/>
                </a:solidFill>
                <a:latin typeface="Arial"/>
                <a:ea typeface="+mj-ea"/>
                <a:cs typeface="Arial"/>
              </a:defRPr>
            </a:lvl1pPr>
          </a:lstStyle>
          <a:p>
            <a:r>
              <a:rPr lang="en-US" sz="4000" dirty="0" smtClean="0">
                <a:solidFill>
                  <a:srgbClr val="000000"/>
                </a:solidFill>
                <a:effectLst>
                  <a:outerShdw blurRad="38100" dist="38100" dir="2700000" algn="tl">
                    <a:srgbClr val="000000"/>
                  </a:outerShdw>
                </a:effectLst>
              </a:rPr>
              <a:t>Why Should you Listen to Me?</a:t>
            </a:r>
          </a:p>
        </p:txBody>
      </p:sp>
    </p:spTree>
    <p:extLst>
      <p:ext uri="{BB962C8B-B14F-4D97-AF65-F5344CB8AC3E}">
        <p14:creationId xmlns:p14="http://schemas.microsoft.com/office/powerpoint/2010/main" val="333029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fontScale="90000"/>
          </a:bodyPr>
          <a:lstStyle/>
          <a:p>
            <a:r>
              <a:rPr lang="en-US" sz="4000"/>
              <a:t>V. Thou Shalt Remain Humble and Demure</a:t>
            </a:r>
          </a:p>
        </p:txBody>
      </p:sp>
      <p:sp>
        <p:nvSpPr>
          <p:cNvPr id="345091" name="Rectangle 3"/>
          <p:cNvSpPr>
            <a:spLocks noGrp="1" noChangeArrowheads="1"/>
          </p:cNvSpPr>
          <p:nvPr>
            <p:ph type="body" idx="1"/>
          </p:nvPr>
        </p:nvSpPr>
        <p:spPr/>
        <p:txBody>
          <a:bodyPr/>
          <a:lstStyle/>
          <a:p>
            <a:pPr marL="0" indent="0">
              <a:lnSpc>
                <a:spcPct val="80000"/>
              </a:lnSpc>
            </a:pPr>
            <a:r>
              <a:rPr lang="en-US" sz="2400"/>
              <a:t>No eye contact</a:t>
            </a:r>
          </a:p>
          <a:p>
            <a:pPr marL="342900" lvl="1" indent="-228600">
              <a:lnSpc>
                <a:spcPct val="80000"/>
              </a:lnSpc>
            </a:pPr>
            <a:r>
              <a:rPr lang="en-US" sz="2000"/>
              <a:t>Bonus: Help avoid questions</a:t>
            </a:r>
          </a:p>
          <a:p>
            <a:pPr marL="0" indent="0">
              <a:lnSpc>
                <a:spcPct val="80000"/>
              </a:lnSpc>
            </a:pPr>
            <a:r>
              <a:rPr lang="en-US" sz="2400"/>
              <a:t>Do not distract with motion</a:t>
            </a:r>
          </a:p>
          <a:p>
            <a:pPr marL="342900" lvl="1" indent="-228600">
              <a:lnSpc>
                <a:spcPct val="80000"/>
              </a:lnSpc>
            </a:pPr>
            <a:r>
              <a:rPr lang="en-US" sz="2000"/>
              <a:t>Keep arms at side</a:t>
            </a:r>
          </a:p>
          <a:p>
            <a:pPr marL="342900" lvl="1" indent="-228600">
              <a:lnSpc>
                <a:spcPct val="80000"/>
              </a:lnSpc>
            </a:pPr>
            <a:r>
              <a:rPr lang="en-US" sz="2000"/>
              <a:t>Stay at podium</a:t>
            </a:r>
          </a:p>
          <a:p>
            <a:pPr marL="0" indent="0">
              <a:lnSpc>
                <a:spcPct val="80000"/>
              </a:lnSpc>
            </a:pPr>
            <a:r>
              <a:rPr lang="en-US" sz="2400"/>
              <a:t>Avoid rhetorical flourishes</a:t>
            </a:r>
          </a:p>
          <a:p>
            <a:pPr marL="342900" lvl="1" indent="-228600">
              <a:lnSpc>
                <a:spcPct val="80000"/>
              </a:lnSpc>
            </a:pPr>
            <a:r>
              <a:rPr lang="en-US" sz="2000"/>
              <a:t>Keep voice level</a:t>
            </a:r>
          </a:p>
          <a:p>
            <a:pPr marL="685800" lvl="2">
              <a:lnSpc>
                <a:spcPct val="80000"/>
              </a:lnSpc>
            </a:pPr>
            <a:r>
              <a:rPr lang="en-US" sz="1800"/>
              <a:t>Avoid raising voice on key point</a:t>
            </a:r>
          </a:p>
          <a:p>
            <a:pPr marL="685800" lvl="2">
              <a:lnSpc>
                <a:spcPct val="80000"/>
              </a:lnSpc>
            </a:pPr>
            <a:r>
              <a:rPr lang="en-US" sz="1800"/>
              <a:t>Avoid pause </a:t>
            </a:r>
          </a:p>
          <a:p>
            <a:pPr marL="342900" lvl="1" indent="-228600">
              <a:lnSpc>
                <a:spcPct val="80000"/>
              </a:lnSpc>
            </a:pPr>
            <a:r>
              <a:rPr lang="en-US" sz="2000"/>
              <a:t>Do not ask rhetorical questions</a:t>
            </a:r>
          </a:p>
          <a:p>
            <a:pPr marL="342900" lvl="1" indent="-228600">
              <a:lnSpc>
                <a:spcPct val="80000"/>
              </a:lnSpc>
            </a:pPr>
            <a:r>
              <a:rPr lang="en-US" sz="2000"/>
              <a:t>Do not use humor</a:t>
            </a:r>
          </a:p>
          <a:p>
            <a:pPr marL="0" indent="0">
              <a:lnSpc>
                <a:spcPct val="80000"/>
              </a:lnSpc>
            </a:pPr>
            <a:r>
              <a:rPr lang="en-US" sz="2400"/>
              <a:t>Key tool of the trade </a:t>
            </a:r>
          </a:p>
          <a:p>
            <a:pPr marL="342900" lvl="1" indent="-228600">
              <a:lnSpc>
                <a:spcPct val="80000"/>
              </a:lnSpc>
            </a:pPr>
            <a:r>
              <a:rPr lang="en-US" sz="2000"/>
              <a:t>Laser pointer</a:t>
            </a:r>
          </a:p>
        </p:txBody>
      </p:sp>
    </p:spTree>
    <p:extLst>
      <p:ext uri="{BB962C8B-B14F-4D97-AF65-F5344CB8AC3E}">
        <p14:creationId xmlns:p14="http://schemas.microsoft.com/office/powerpoint/2010/main" val="42456285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447800" y="381000"/>
            <a:ext cx="7467600" cy="533400"/>
          </a:xfrm>
        </p:spPr>
        <p:txBody>
          <a:bodyPr>
            <a:normAutofit fontScale="90000"/>
          </a:bodyPr>
          <a:lstStyle/>
          <a:p>
            <a:r>
              <a:rPr lang="en-US" sz="4000" dirty="0"/>
              <a:t>VI. Thou Shalt Not Emphasize Key Points</a:t>
            </a:r>
            <a:endParaRPr lang="en-US" dirty="0"/>
          </a:p>
        </p:txBody>
      </p:sp>
      <p:sp>
        <p:nvSpPr>
          <p:cNvPr id="347139" name="Rectangle 3"/>
          <p:cNvSpPr>
            <a:spLocks noGrp="1" noChangeArrowheads="1"/>
          </p:cNvSpPr>
          <p:nvPr>
            <p:ph type="body" idx="1"/>
          </p:nvPr>
        </p:nvSpPr>
        <p:spPr/>
        <p:txBody>
          <a:bodyPr/>
          <a:lstStyle/>
          <a:p>
            <a:pPr marL="0" indent="0">
              <a:buNone/>
            </a:pPr>
            <a:r>
              <a:rPr lang="en-US" dirty="0"/>
              <a:t>Do not introduce talk/</a:t>
            </a:r>
            <a:r>
              <a:rPr lang="en-US" dirty="0" err="1"/>
              <a:t>talklet</a:t>
            </a:r>
            <a:r>
              <a:rPr lang="en-US" dirty="0"/>
              <a:t>/slide</a:t>
            </a:r>
          </a:p>
          <a:p>
            <a:pPr marL="457200" lvl="1" indent="0">
              <a:buNone/>
            </a:pPr>
            <a:r>
              <a:rPr lang="en-US" dirty="0"/>
              <a:t>Cover more technical material </a:t>
            </a:r>
          </a:p>
          <a:p>
            <a:pPr marL="0" indent="0">
              <a:buNone/>
            </a:pPr>
            <a:r>
              <a:rPr lang="en-US" dirty="0"/>
              <a:t>Do not structure slide</a:t>
            </a:r>
          </a:p>
          <a:p>
            <a:pPr marL="457200" lvl="1" indent="0">
              <a:buNone/>
            </a:pPr>
            <a:r>
              <a:rPr lang="en-US" dirty="0"/>
              <a:t>All points are important</a:t>
            </a:r>
          </a:p>
          <a:p>
            <a:pPr marL="457200" lvl="1" indent="0">
              <a:buNone/>
            </a:pPr>
            <a:r>
              <a:rPr lang="en-US" dirty="0"/>
              <a:t>Graphs should speak for themselves</a:t>
            </a:r>
          </a:p>
          <a:p>
            <a:pPr marL="0" indent="0">
              <a:buNone/>
            </a:pPr>
            <a:r>
              <a:rPr lang="en-US" dirty="0"/>
              <a:t>Do not summarize talk/</a:t>
            </a:r>
            <a:r>
              <a:rPr lang="en-US" dirty="0" err="1"/>
              <a:t>talklet</a:t>
            </a:r>
            <a:r>
              <a:rPr lang="en-US" dirty="0"/>
              <a:t>/slide</a:t>
            </a:r>
          </a:p>
          <a:p>
            <a:pPr marL="457200" lvl="1" indent="0">
              <a:buNone/>
            </a:pPr>
            <a:r>
              <a:rPr lang="en-US" dirty="0"/>
              <a:t>Audience should pay attention</a:t>
            </a:r>
          </a:p>
        </p:txBody>
      </p:sp>
    </p:spTree>
    <p:extLst>
      <p:ext uri="{BB962C8B-B14F-4D97-AF65-F5344CB8AC3E}">
        <p14:creationId xmlns:p14="http://schemas.microsoft.com/office/powerpoint/2010/main" val="11374365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normAutofit fontScale="90000"/>
          </a:bodyPr>
          <a:lstStyle/>
          <a:p>
            <a:r>
              <a:rPr lang="en-US" sz="4000"/>
              <a:t>VII. Thou Shalt Not Skip Slides in a Long Talk</a:t>
            </a:r>
          </a:p>
        </p:txBody>
      </p:sp>
      <p:sp>
        <p:nvSpPr>
          <p:cNvPr id="349187" name="Rectangle 3"/>
          <p:cNvSpPr>
            <a:spLocks noGrp="1" noChangeArrowheads="1"/>
          </p:cNvSpPr>
          <p:nvPr>
            <p:ph type="body" idx="1"/>
          </p:nvPr>
        </p:nvSpPr>
        <p:spPr/>
        <p:txBody>
          <a:bodyPr/>
          <a:lstStyle/>
          <a:p>
            <a:pPr marL="0" indent="0"/>
            <a:r>
              <a:rPr lang="en-US" sz="2400"/>
              <a:t>You did the work</a:t>
            </a:r>
          </a:p>
          <a:p>
            <a:pPr marL="342900" lvl="1" indent="-228600"/>
            <a:r>
              <a:rPr lang="en-US" sz="2000"/>
              <a:t>The research</a:t>
            </a:r>
          </a:p>
          <a:p>
            <a:pPr marL="685800" lvl="2"/>
            <a:r>
              <a:rPr lang="en-US" sz="1800"/>
              <a:t>And prepared the slides</a:t>
            </a:r>
          </a:p>
          <a:p>
            <a:pPr marL="342900" lvl="1" indent="-228600"/>
            <a:r>
              <a:rPr lang="en-US" sz="2000"/>
              <a:t>Audience will be interested in seeing them</a:t>
            </a:r>
          </a:p>
          <a:p>
            <a:pPr marL="342900" lvl="1" indent="-228600"/>
            <a:r>
              <a:rPr lang="en-US" sz="2000"/>
              <a:t>Even if briefly</a:t>
            </a:r>
          </a:p>
          <a:p>
            <a:pPr marL="0" indent="0"/>
            <a:r>
              <a:rPr lang="en-US" sz="2400"/>
              <a:t>Audience can stay longer</a:t>
            </a:r>
          </a:p>
          <a:p>
            <a:pPr marL="342900" lvl="1" indent="-228600"/>
            <a:r>
              <a:rPr lang="en-US" sz="2000"/>
              <a:t>Your work much more interesting</a:t>
            </a:r>
          </a:p>
          <a:p>
            <a:pPr marL="685800" lvl="2"/>
            <a:r>
              <a:rPr lang="en-US" sz="1800"/>
              <a:t>Than the next speakers</a:t>
            </a:r>
          </a:p>
          <a:p>
            <a:pPr marL="685800" lvl="2"/>
            <a:r>
              <a:rPr lang="en-US" sz="1800"/>
              <a:t>Than the break</a:t>
            </a:r>
          </a:p>
          <a:p>
            <a:pPr marL="685800" lvl="2"/>
            <a:r>
              <a:rPr lang="en-US" sz="1800"/>
              <a:t>Than lunch</a:t>
            </a:r>
          </a:p>
          <a:p>
            <a:pPr marL="0" indent="0"/>
            <a:r>
              <a:rPr lang="en-US" sz="2400"/>
              <a:t>If necessary, skip conclusions</a:t>
            </a:r>
          </a:p>
          <a:p>
            <a:pPr marL="342900" lvl="1" indent="-228600"/>
            <a:r>
              <a:rPr lang="en-US" sz="2000"/>
              <a:t>Just repeating points you</a:t>
            </a:r>
            <a:r>
              <a:rPr lang="ja-JP" altLang="en-US" sz="2000">
                <a:latin typeface="Arial"/>
              </a:rPr>
              <a:t>’</a:t>
            </a:r>
            <a:r>
              <a:rPr lang="en-US" sz="2000"/>
              <a:t>ve already made</a:t>
            </a:r>
          </a:p>
        </p:txBody>
      </p:sp>
    </p:spTree>
    <p:extLst>
      <p:ext uri="{BB962C8B-B14F-4D97-AF65-F5344CB8AC3E}">
        <p14:creationId xmlns:p14="http://schemas.microsoft.com/office/powerpoint/2010/main" val="14169841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a:bodyPr>
          <a:lstStyle/>
          <a:p>
            <a:r>
              <a:rPr lang="en-US"/>
              <a:t>VIII. Thou Shalt Not Plan for Q&amp;A</a:t>
            </a:r>
          </a:p>
        </p:txBody>
      </p:sp>
      <p:sp>
        <p:nvSpPr>
          <p:cNvPr id="351235" name="Rectangle 3"/>
          <p:cNvSpPr>
            <a:spLocks noGrp="1" noChangeArrowheads="1"/>
          </p:cNvSpPr>
          <p:nvPr>
            <p:ph type="body" idx="1"/>
          </p:nvPr>
        </p:nvSpPr>
        <p:spPr/>
        <p:txBody>
          <a:bodyPr/>
          <a:lstStyle/>
          <a:p>
            <a:pPr marL="0" indent="0">
              <a:lnSpc>
                <a:spcPct val="80000"/>
              </a:lnSpc>
            </a:pPr>
            <a:r>
              <a:rPr lang="en-US" sz="2400"/>
              <a:t>Keep answers spontaneous</a:t>
            </a:r>
          </a:p>
          <a:p>
            <a:pPr marL="0" indent="0">
              <a:lnSpc>
                <a:spcPct val="80000"/>
              </a:lnSpc>
            </a:pPr>
            <a:r>
              <a:rPr lang="en-US" sz="2400"/>
              <a:t>No such thing as dumb question</a:t>
            </a:r>
          </a:p>
          <a:p>
            <a:pPr marL="342900" lvl="1" indent="-228600">
              <a:lnSpc>
                <a:spcPct val="80000"/>
              </a:lnSpc>
            </a:pPr>
            <a:r>
              <a:rPr lang="en-US" sz="2000"/>
              <a:t>Just dumb questioner</a:t>
            </a:r>
          </a:p>
          <a:p>
            <a:pPr marL="342900" lvl="1" indent="-228600">
              <a:lnSpc>
                <a:spcPct val="80000"/>
              </a:lnSpc>
            </a:pPr>
            <a:r>
              <a:rPr lang="en-US" sz="2000"/>
              <a:t>Whose fault is it they don</a:t>
            </a:r>
            <a:r>
              <a:rPr lang="ja-JP" altLang="en-US" sz="2000">
                <a:latin typeface="Arial"/>
              </a:rPr>
              <a:t>’</a:t>
            </a:r>
            <a:r>
              <a:rPr lang="en-US" sz="2000"/>
              <a:t>t understand?</a:t>
            </a:r>
          </a:p>
          <a:p>
            <a:pPr marL="342900" lvl="1" indent="-228600">
              <a:lnSpc>
                <a:spcPct val="80000"/>
              </a:lnSpc>
            </a:pPr>
            <a:r>
              <a:rPr lang="en-US" sz="2000"/>
              <a:t>Universal answer:</a:t>
            </a:r>
          </a:p>
          <a:p>
            <a:pPr marL="685800" lvl="2">
              <a:lnSpc>
                <a:spcPct val="80000"/>
              </a:lnSpc>
            </a:pPr>
            <a:r>
              <a:rPr lang="en-US" sz="1800"/>
              <a:t>Dismiss question as irrelevant/naïve</a:t>
            </a:r>
          </a:p>
          <a:p>
            <a:pPr marL="342900" lvl="1" indent="-228600">
              <a:lnSpc>
                <a:spcPct val="80000"/>
              </a:lnSpc>
            </a:pPr>
            <a:r>
              <a:rPr lang="en-US" sz="2000"/>
              <a:t>Everyone remembers a good argument</a:t>
            </a:r>
          </a:p>
          <a:p>
            <a:pPr marL="685800" lvl="2">
              <a:lnSpc>
                <a:spcPct val="80000"/>
              </a:lnSpc>
            </a:pPr>
            <a:r>
              <a:rPr lang="en-US" sz="1800"/>
              <a:t>Good publicity for paper</a:t>
            </a:r>
          </a:p>
          <a:p>
            <a:pPr marL="0" indent="0">
              <a:lnSpc>
                <a:spcPct val="80000"/>
              </a:lnSpc>
            </a:pPr>
            <a:r>
              <a:rPr lang="en-US" sz="2400"/>
              <a:t>Approach</a:t>
            </a:r>
          </a:p>
          <a:p>
            <a:pPr marL="342900" lvl="1" indent="-228600">
              <a:lnSpc>
                <a:spcPct val="80000"/>
              </a:lnSpc>
            </a:pPr>
            <a:r>
              <a:rPr lang="en-US" sz="2000"/>
              <a:t>Don</a:t>
            </a:r>
            <a:r>
              <a:rPr lang="ja-JP" altLang="en-US" sz="2000">
                <a:latin typeface="Arial"/>
              </a:rPr>
              <a:t>’</a:t>
            </a:r>
            <a:r>
              <a:rPr lang="en-US" sz="2000"/>
              <a:t>t repeat question</a:t>
            </a:r>
          </a:p>
          <a:p>
            <a:pPr marL="342900" lvl="1" indent="-228600">
              <a:lnSpc>
                <a:spcPct val="80000"/>
              </a:lnSpc>
            </a:pPr>
            <a:r>
              <a:rPr lang="en-US" sz="2000"/>
              <a:t>Start talking quickly</a:t>
            </a:r>
          </a:p>
          <a:p>
            <a:pPr marL="342900" lvl="1" indent="-228600">
              <a:lnSpc>
                <a:spcPct val="80000"/>
              </a:lnSpc>
            </a:pPr>
            <a:r>
              <a:rPr lang="en-US" sz="2000"/>
              <a:t>Don</a:t>
            </a:r>
            <a:r>
              <a:rPr lang="ja-JP" altLang="en-US" sz="2000">
                <a:latin typeface="Arial"/>
              </a:rPr>
              <a:t>’</a:t>
            </a:r>
            <a:r>
              <a:rPr lang="en-US" sz="2000"/>
              <a:t>t cut discussion short</a:t>
            </a:r>
          </a:p>
          <a:p>
            <a:pPr marL="342900" lvl="1" indent="-228600">
              <a:lnSpc>
                <a:spcPct val="80000"/>
              </a:lnSpc>
            </a:pPr>
            <a:r>
              <a:rPr lang="en-US" sz="2000"/>
              <a:t>When in doubt, bluff</a:t>
            </a:r>
          </a:p>
        </p:txBody>
      </p:sp>
    </p:spTree>
    <p:extLst>
      <p:ext uri="{BB962C8B-B14F-4D97-AF65-F5344CB8AC3E}">
        <p14:creationId xmlns:p14="http://schemas.microsoft.com/office/powerpoint/2010/main" val="37654636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normAutofit fontScale="90000"/>
          </a:bodyPr>
          <a:lstStyle/>
          <a:p>
            <a:r>
              <a:rPr lang="en-US" sz="4000"/>
              <a:t>VIII. Thou Shalt Not Prepare Slides Early</a:t>
            </a:r>
          </a:p>
        </p:txBody>
      </p:sp>
    </p:spTree>
    <p:extLst>
      <p:ext uri="{BB962C8B-B14F-4D97-AF65-F5344CB8AC3E}">
        <p14:creationId xmlns:p14="http://schemas.microsoft.com/office/powerpoint/2010/main" val="26045978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fontScale="90000"/>
          </a:bodyPr>
          <a:lstStyle/>
          <a:p>
            <a:r>
              <a:rPr lang="en-US" sz="4000"/>
              <a:t>IX. Thou Shalt Not Walk In Others</a:t>
            </a:r>
            <a:r>
              <a:rPr lang="ja-JP" altLang="en-US" sz="4000">
                <a:latin typeface="Arial"/>
              </a:rPr>
              <a:t>’</a:t>
            </a:r>
            <a:r>
              <a:rPr lang="en-US" sz="4000"/>
              <a:t> Shoes</a:t>
            </a:r>
          </a:p>
        </p:txBody>
      </p:sp>
      <p:sp>
        <p:nvSpPr>
          <p:cNvPr id="355331" name="Rectangle 3"/>
          <p:cNvSpPr>
            <a:spLocks noGrp="1" noChangeArrowheads="1"/>
          </p:cNvSpPr>
          <p:nvPr>
            <p:ph type="body" idx="1"/>
          </p:nvPr>
        </p:nvSpPr>
        <p:spPr>
          <a:xfrm>
            <a:off x="1828800" y="1600200"/>
            <a:ext cx="7010400" cy="4525963"/>
          </a:xfrm>
        </p:spPr>
        <p:txBody>
          <a:bodyPr/>
          <a:lstStyle/>
          <a:p>
            <a:pPr marL="0" indent="0">
              <a:buNone/>
            </a:pPr>
            <a:r>
              <a:rPr lang="en-US" dirty="0"/>
              <a:t>You are the expert</a:t>
            </a:r>
          </a:p>
          <a:p>
            <a:pPr marL="457200" lvl="1" indent="0">
              <a:buNone/>
            </a:pPr>
            <a:r>
              <a:rPr lang="en-US" dirty="0" smtClean="0"/>
              <a:t>You’ve </a:t>
            </a:r>
            <a:r>
              <a:rPr lang="en-US" dirty="0"/>
              <a:t>been working on project for </a:t>
            </a:r>
            <a:r>
              <a:rPr lang="en-US" i="1" dirty="0"/>
              <a:t>years</a:t>
            </a:r>
          </a:p>
          <a:p>
            <a:pPr marL="457200" lvl="1" indent="0">
              <a:buNone/>
            </a:pPr>
            <a:r>
              <a:rPr lang="en-US" dirty="0"/>
              <a:t>Anyone could present dumbed down version</a:t>
            </a:r>
          </a:p>
          <a:p>
            <a:pPr marL="457200" lvl="1" indent="0">
              <a:buNone/>
            </a:pPr>
            <a:r>
              <a:rPr lang="en-US" dirty="0" smtClean="0"/>
              <a:t>Audiences </a:t>
            </a:r>
            <a:r>
              <a:rPr lang="en-US" dirty="0"/>
              <a:t>chance to hear the expert view</a:t>
            </a:r>
          </a:p>
          <a:p>
            <a:pPr marL="0" indent="0">
              <a:buNone/>
            </a:pPr>
            <a:r>
              <a:rPr lang="en-US" dirty="0" smtClean="0"/>
              <a:t>Don’t </a:t>
            </a:r>
            <a:r>
              <a:rPr lang="en-US" dirty="0"/>
              <a:t>worry if part of talk </a:t>
            </a:r>
            <a:r>
              <a:rPr lang="ja-JP" altLang="en-US" dirty="0">
                <a:latin typeface="Arial"/>
              </a:rPr>
              <a:t>“</a:t>
            </a:r>
            <a:r>
              <a:rPr lang="en-US" dirty="0"/>
              <a:t>drags</a:t>
            </a:r>
            <a:r>
              <a:rPr lang="ja-JP" altLang="en-US" dirty="0">
                <a:latin typeface="Arial"/>
              </a:rPr>
              <a:t>”</a:t>
            </a:r>
            <a:endParaRPr lang="en-US" dirty="0"/>
          </a:p>
          <a:p>
            <a:pPr marL="457200" lvl="1" indent="0">
              <a:buNone/>
            </a:pPr>
            <a:r>
              <a:rPr lang="en-US" dirty="0"/>
              <a:t>Present all technical details</a:t>
            </a:r>
          </a:p>
        </p:txBody>
      </p:sp>
    </p:spTree>
    <p:extLst>
      <p:ext uri="{BB962C8B-B14F-4D97-AF65-F5344CB8AC3E}">
        <p14:creationId xmlns:p14="http://schemas.microsoft.com/office/powerpoint/2010/main" val="202458415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X. Thou Shalt Not Practice</a:t>
            </a:r>
          </a:p>
        </p:txBody>
      </p:sp>
      <p:sp>
        <p:nvSpPr>
          <p:cNvPr id="357379" name="Rectangle 3"/>
          <p:cNvSpPr>
            <a:spLocks noGrp="1" noChangeArrowheads="1"/>
          </p:cNvSpPr>
          <p:nvPr>
            <p:ph type="body" idx="1"/>
          </p:nvPr>
        </p:nvSpPr>
        <p:spPr/>
        <p:txBody>
          <a:bodyPr>
            <a:normAutofit fontScale="85000" lnSpcReduction="20000"/>
          </a:bodyPr>
          <a:lstStyle/>
          <a:p>
            <a:pPr marL="0" indent="0">
              <a:lnSpc>
                <a:spcPct val="90000"/>
              </a:lnSpc>
              <a:buNone/>
            </a:pPr>
            <a:r>
              <a:rPr lang="en-US" sz="3500" dirty="0"/>
              <a:t>Benefits</a:t>
            </a:r>
            <a:endParaRPr lang="en-US" sz="2600" dirty="0"/>
          </a:p>
          <a:p>
            <a:pPr marL="514350" lvl="2" indent="0">
              <a:lnSpc>
                <a:spcPct val="90000"/>
              </a:lnSpc>
              <a:buNone/>
            </a:pPr>
            <a:r>
              <a:rPr lang="en-US" sz="2600" dirty="0"/>
              <a:t>Practice wastes </a:t>
            </a:r>
            <a:r>
              <a:rPr lang="en-US" sz="2600" i="1" dirty="0"/>
              <a:t>Hours</a:t>
            </a:r>
            <a:r>
              <a:rPr lang="en-US" sz="2600" dirty="0"/>
              <a:t> </a:t>
            </a:r>
          </a:p>
          <a:p>
            <a:pPr marL="914400" lvl="3" indent="0">
              <a:lnSpc>
                <a:spcPct val="90000"/>
              </a:lnSpc>
              <a:buNone/>
            </a:pPr>
            <a:r>
              <a:rPr lang="en-US" sz="2600" dirty="0"/>
              <a:t>Out of several years of research</a:t>
            </a:r>
          </a:p>
          <a:p>
            <a:pPr marL="514350" lvl="2" indent="0">
              <a:lnSpc>
                <a:spcPct val="90000"/>
              </a:lnSpc>
              <a:buNone/>
            </a:pPr>
            <a:r>
              <a:rPr lang="en-US" sz="2600" dirty="0"/>
              <a:t>Ensures spontaneity</a:t>
            </a:r>
          </a:p>
          <a:p>
            <a:pPr marL="0" indent="0">
              <a:lnSpc>
                <a:spcPct val="90000"/>
              </a:lnSpc>
              <a:buNone/>
            </a:pPr>
            <a:r>
              <a:rPr lang="en-US" sz="3500" dirty="0"/>
              <a:t>If you do practice</a:t>
            </a:r>
          </a:p>
          <a:p>
            <a:pPr marL="514350" lvl="2" indent="0">
              <a:lnSpc>
                <a:spcPct val="90000"/>
              </a:lnSpc>
              <a:buNone/>
            </a:pPr>
            <a:r>
              <a:rPr lang="en-US" sz="2600" dirty="0"/>
              <a:t>Argue suggestions</a:t>
            </a:r>
          </a:p>
          <a:p>
            <a:pPr marL="514350" lvl="2" indent="0">
              <a:lnSpc>
                <a:spcPct val="90000"/>
              </a:lnSpc>
              <a:buNone/>
            </a:pPr>
            <a:r>
              <a:rPr lang="en-US" sz="2600" dirty="0"/>
              <a:t>Make talk longer than allotted time</a:t>
            </a:r>
          </a:p>
          <a:p>
            <a:pPr marL="514350" lvl="2" indent="0">
              <a:lnSpc>
                <a:spcPct val="90000"/>
              </a:lnSpc>
              <a:buNone/>
            </a:pPr>
            <a:r>
              <a:rPr lang="en-US" sz="2600" dirty="0"/>
              <a:t>Audience: </a:t>
            </a:r>
          </a:p>
          <a:p>
            <a:pPr marL="914400" lvl="3" indent="0">
              <a:lnSpc>
                <a:spcPct val="90000"/>
              </a:lnSpc>
              <a:buNone/>
            </a:pPr>
            <a:r>
              <a:rPr lang="en-US" sz="2600" dirty="0"/>
              <a:t>Experts only (e.g., advisor and group)</a:t>
            </a:r>
          </a:p>
          <a:p>
            <a:pPr marL="514350" lvl="2" indent="0">
              <a:lnSpc>
                <a:spcPct val="90000"/>
              </a:lnSpc>
              <a:buNone/>
            </a:pPr>
            <a:r>
              <a:rPr lang="en-US" sz="2600" dirty="0"/>
              <a:t>1 Week is plenty</a:t>
            </a:r>
          </a:p>
          <a:p>
            <a:pPr marL="914400" lvl="3" indent="0">
              <a:lnSpc>
                <a:spcPct val="90000"/>
              </a:lnSpc>
              <a:buNone/>
            </a:pPr>
            <a:r>
              <a:rPr lang="en-US" sz="2600" dirty="0"/>
              <a:t>Converge on content by last practice</a:t>
            </a:r>
          </a:p>
          <a:p>
            <a:pPr marL="1257300" lvl="4" indent="0">
              <a:lnSpc>
                <a:spcPct val="90000"/>
              </a:lnSpc>
              <a:buNone/>
            </a:pPr>
            <a:r>
              <a:rPr lang="en-US" sz="2600" dirty="0"/>
              <a:t>(Night before presentation)</a:t>
            </a:r>
          </a:p>
          <a:p>
            <a:pPr marL="800100" lvl="3" indent="0">
              <a:lnSpc>
                <a:spcPct val="80000"/>
              </a:lnSpc>
              <a:buNone/>
            </a:pPr>
            <a:endParaRPr lang="en-US" sz="1800" dirty="0"/>
          </a:p>
          <a:p>
            <a:pPr marL="0" indent="0" algn="ctr">
              <a:lnSpc>
                <a:spcPct val="80000"/>
              </a:lnSpc>
              <a:buNone/>
            </a:pPr>
            <a:r>
              <a:rPr lang="en-US" sz="3800" dirty="0">
                <a:solidFill>
                  <a:srgbClr val="800000"/>
                </a:solidFill>
              </a:rPr>
              <a:t>Most Important Commandment!</a:t>
            </a:r>
          </a:p>
          <a:p>
            <a:pPr marL="0" indent="0">
              <a:lnSpc>
                <a:spcPct val="80000"/>
              </a:lnSpc>
            </a:pPr>
            <a:endParaRPr lang="en-US" sz="2400" dirty="0">
              <a:solidFill>
                <a:srgbClr val="800000"/>
              </a:solidFill>
            </a:endParaRPr>
          </a:p>
        </p:txBody>
      </p:sp>
    </p:spTree>
    <p:extLst>
      <p:ext uri="{BB962C8B-B14F-4D97-AF65-F5344CB8AC3E}">
        <p14:creationId xmlns:p14="http://schemas.microsoft.com/office/powerpoint/2010/main" val="13329816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401906"/>
            <a:ext cx="9144000" cy="1166794"/>
          </a:xfrm>
          <a:prstGeom prst="rect">
            <a:avLst/>
          </a:prstGeom>
        </p:spPr>
        <p:txBody>
          <a:bodyPr vert="horz" lIns="91440" tIns="45720" rIns="91440" bIns="45720" rtlCol="0" anchor="t">
            <a:noAutofit/>
          </a:bodyPr>
          <a:lstStyle>
            <a:lvl1pPr algn="ctr" defTabSz="457200" rtl="0" eaLnBrk="1" latinLnBrk="0" hangingPunct="1">
              <a:spcBef>
                <a:spcPct val="0"/>
              </a:spcBef>
              <a:buNone/>
              <a:defRPr sz="2800" b="1" i="0" kern="1200" cap="all">
                <a:solidFill>
                  <a:srgbClr val="FFFFFF"/>
                </a:solidFill>
                <a:latin typeface="Arial"/>
                <a:ea typeface="+mj-ea"/>
                <a:cs typeface="Arial"/>
              </a:defRPr>
            </a:lvl1pPr>
          </a:lstStyle>
          <a:p>
            <a:r>
              <a:rPr lang="en-US" sz="4400" dirty="0" smtClean="0">
                <a:solidFill>
                  <a:srgbClr val="000000"/>
                </a:solidFill>
                <a:effectLst>
                  <a:outerShdw blurRad="38100" dist="38100" dir="2700000" algn="tl">
                    <a:srgbClr val="000000"/>
                  </a:outerShdw>
                </a:effectLst>
              </a:rPr>
              <a:t>What Is Your Hook? </a:t>
            </a:r>
          </a:p>
        </p:txBody>
      </p:sp>
    </p:spTree>
    <p:extLst>
      <p:ext uri="{BB962C8B-B14F-4D97-AF65-F5344CB8AC3E}">
        <p14:creationId xmlns:p14="http://schemas.microsoft.com/office/powerpoint/2010/main" val="257050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sldNum" sz="quarter" idx="2"/>
          </p:nvPr>
        </p:nvSpPr>
        <p:spPr>
          <a:xfrm>
            <a:off x="8804708" y="6505277"/>
            <a:ext cx="169736" cy="267891"/>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6</a:t>
            </a:fld>
            <a:endParaRPr/>
          </a:p>
        </p:txBody>
      </p:sp>
      <p:sp>
        <p:nvSpPr>
          <p:cNvPr id="40" name="Shape 40"/>
          <p:cNvSpPr/>
          <p:nvPr/>
        </p:nvSpPr>
        <p:spPr>
          <a:xfrm>
            <a:off x="464736" y="1568838"/>
            <a:ext cx="7894786" cy="148790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sz="4600">
                <a:latin typeface="Avenir Next Demi Bold"/>
                <a:ea typeface="Avenir Next Demi Bold"/>
                <a:cs typeface="Avenir Next Demi Bold"/>
                <a:sym typeface="Avenir Next Demi Bold"/>
              </a:rPr>
              <a:t>Programming the Internet of</a:t>
            </a:r>
          </a:p>
          <a:p>
            <a:pPr lvl="0" algn="l">
              <a:defRPr sz="1800"/>
            </a:pPr>
            <a:r>
              <a:rPr sz="4600">
                <a:solidFill>
                  <a:srgbClr val="95229A"/>
                </a:solidFill>
                <a:latin typeface="Avenir Next Demi Bold"/>
                <a:ea typeface="Avenir Next Demi Bold"/>
                <a:cs typeface="Avenir Next Demi Bold"/>
                <a:sym typeface="Avenir Next Demi Bold"/>
              </a:rPr>
              <a:t>Uncertain &lt;T&gt;</a:t>
            </a:r>
            <a:r>
              <a:rPr sz="4600">
                <a:latin typeface="Avenir Next Demi Bold"/>
                <a:ea typeface="Avenir Next Demi Bold"/>
                <a:cs typeface="Avenir Next Demi Bold"/>
                <a:sym typeface="Avenir Next Demi Bold"/>
              </a:rPr>
              <a:t>hings</a:t>
            </a:r>
          </a:p>
        </p:txBody>
      </p:sp>
      <p:sp>
        <p:nvSpPr>
          <p:cNvPr id="41" name="Shape 41"/>
          <p:cNvSpPr/>
          <p:nvPr/>
        </p:nvSpPr>
        <p:spPr>
          <a:xfrm>
            <a:off x="498807" y="3728801"/>
            <a:ext cx="2164054" cy="41838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200">
                <a:latin typeface="Avenir Next Demi Bold"/>
                <a:ea typeface="Avenir Next Demi Bold"/>
                <a:cs typeface="Avenir Next Demi Bold"/>
                <a:sym typeface="Avenir Next Demi Bold"/>
              </a:defRPr>
            </a:lvl1pPr>
          </a:lstStyle>
          <a:p>
            <a:pPr lvl="0">
              <a:defRPr sz="1800"/>
            </a:pPr>
            <a:r>
              <a:rPr sz="2200" dirty="0">
                <a:latin typeface="Avenir Next Bold"/>
                <a:cs typeface="Avenir Next Bold"/>
              </a:rPr>
              <a:t>James Bornholt</a:t>
            </a:r>
          </a:p>
        </p:txBody>
      </p:sp>
      <p:sp>
        <p:nvSpPr>
          <p:cNvPr id="42" name="Shape 42"/>
          <p:cNvSpPr/>
          <p:nvPr/>
        </p:nvSpPr>
        <p:spPr>
          <a:xfrm>
            <a:off x="498807" y="4146392"/>
            <a:ext cx="1262417" cy="41068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200">
                <a:latin typeface="Avenir Next"/>
                <a:ea typeface="Avenir Next"/>
                <a:cs typeface="Avenir Next"/>
                <a:sym typeface="Avenir Next"/>
              </a:defRPr>
            </a:lvl1pPr>
          </a:lstStyle>
          <a:p>
            <a:pPr lvl="0">
              <a:defRPr sz="1800"/>
            </a:pPr>
            <a:r>
              <a:rPr sz="2200" dirty="0"/>
              <a:t>Na Meng</a:t>
            </a:r>
          </a:p>
        </p:txBody>
      </p:sp>
      <p:sp>
        <p:nvSpPr>
          <p:cNvPr id="43" name="Shape 43"/>
          <p:cNvSpPr/>
          <p:nvPr/>
        </p:nvSpPr>
        <p:spPr>
          <a:xfrm>
            <a:off x="498807" y="4560134"/>
            <a:ext cx="2148286" cy="41068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200">
                <a:latin typeface="Avenir Next"/>
                <a:ea typeface="Avenir Next"/>
                <a:cs typeface="Avenir Next"/>
                <a:sym typeface="Avenir Next"/>
              </a:defRPr>
            </a:lvl1pPr>
          </a:lstStyle>
          <a:p>
            <a:pPr lvl="0">
              <a:defRPr sz="1800"/>
            </a:pPr>
            <a:r>
              <a:rPr sz="2200"/>
              <a:t>Todd Mytkowicz</a:t>
            </a:r>
          </a:p>
        </p:txBody>
      </p:sp>
      <p:sp>
        <p:nvSpPr>
          <p:cNvPr id="44" name="Shape 44"/>
          <p:cNvSpPr/>
          <p:nvPr/>
        </p:nvSpPr>
        <p:spPr>
          <a:xfrm>
            <a:off x="498807" y="4970027"/>
            <a:ext cx="2903439" cy="41838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200">
                <a:latin typeface="Avenir Next"/>
                <a:ea typeface="Avenir Next"/>
                <a:cs typeface="Avenir Next"/>
                <a:sym typeface="Avenir Next"/>
              </a:defRPr>
            </a:lvl1pPr>
          </a:lstStyle>
          <a:p>
            <a:pPr lvl="0">
              <a:defRPr sz="1800"/>
            </a:pPr>
            <a:r>
              <a:rPr sz="2200" b="1" dirty="0"/>
              <a:t>Kathryn S. McKinley</a:t>
            </a:r>
          </a:p>
        </p:txBody>
      </p:sp>
      <p:sp>
        <p:nvSpPr>
          <p:cNvPr id="45" name="Shape 45"/>
          <p:cNvSpPr/>
          <p:nvPr/>
        </p:nvSpPr>
        <p:spPr>
          <a:xfrm>
            <a:off x="3828086" y="3771122"/>
            <a:ext cx="255106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2400">
                <a:latin typeface="Avenir Next"/>
                <a:ea typeface="Avenir Next"/>
                <a:cs typeface="Avenir Next"/>
                <a:sym typeface="Avenir Next"/>
              </a:defRPr>
            </a:lvl1pPr>
          </a:lstStyle>
          <a:p>
            <a:pPr lvl="0">
              <a:defRPr sz="1800"/>
            </a:pPr>
            <a:r>
              <a:rPr sz="1700"/>
              <a:t>University of Washington</a:t>
            </a:r>
          </a:p>
        </p:txBody>
      </p:sp>
      <p:sp>
        <p:nvSpPr>
          <p:cNvPr id="46" name="Shape 46"/>
          <p:cNvSpPr/>
          <p:nvPr/>
        </p:nvSpPr>
        <p:spPr>
          <a:xfrm>
            <a:off x="3828085" y="4184864"/>
            <a:ext cx="281855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2400">
                <a:latin typeface="Avenir Next"/>
                <a:ea typeface="Avenir Next"/>
                <a:cs typeface="Avenir Next"/>
                <a:sym typeface="Avenir Next"/>
              </a:defRPr>
            </a:lvl1pPr>
          </a:lstStyle>
          <a:p>
            <a:pPr lvl="0">
              <a:defRPr sz="1800"/>
            </a:pPr>
            <a:r>
              <a:rPr sz="1700"/>
              <a:t>University of Texas at Austin</a:t>
            </a:r>
          </a:p>
        </p:txBody>
      </p:sp>
      <p:sp>
        <p:nvSpPr>
          <p:cNvPr id="47" name="Shape 47"/>
          <p:cNvSpPr/>
          <p:nvPr/>
        </p:nvSpPr>
        <p:spPr>
          <a:xfrm>
            <a:off x="3828085" y="4598606"/>
            <a:ext cx="1966159"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2400">
                <a:latin typeface="Avenir Next"/>
                <a:ea typeface="Avenir Next"/>
                <a:cs typeface="Avenir Next"/>
                <a:sym typeface="Avenir Next"/>
              </a:defRPr>
            </a:lvl1pPr>
          </a:lstStyle>
          <a:p>
            <a:pPr lvl="0">
              <a:defRPr sz="1800"/>
            </a:pPr>
            <a:r>
              <a:rPr sz="1700"/>
              <a:t>Microsoft Research</a:t>
            </a:r>
          </a:p>
        </p:txBody>
      </p:sp>
      <p:sp>
        <p:nvSpPr>
          <p:cNvPr id="48" name="Shape 48"/>
          <p:cNvSpPr/>
          <p:nvPr/>
        </p:nvSpPr>
        <p:spPr>
          <a:xfrm>
            <a:off x="3828085" y="5028293"/>
            <a:ext cx="1966159"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2400">
                <a:latin typeface="Avenir Next"/>
                <a:ea typeface="Avenir Next"/>
                <a:cs typeface="Avenir Next"/>
                <a:sym typeface="Avenir Next"/>
              </a:defRPr>
            </a:lvl1pPr>
          </a:lstStyle>
          <a:p>
            <a:pPr lvl="0">
              <a:defRPr sz="1800"/>
            </a:pPr>
            <a:r>
              <a:rPr sz="1700" dirty="0"/>
              <a:t>Microsoft Research</a:t>
            </a:r>
          </a:p>
        </p:txBody>
      </p:sp>
      <p:pic>
        <p:nvPicPr>
          <p:cNvPr id="49" name="UTwordmark2012Stack_159.pdf"/>
          <p:cNvPicPr/>
          <p:nvPr/>
        </p:nvPicPr>
        <p:blipFill>
          <a:blip r:embed="rId3" cstate="email">
            <a:extLst>
              <a:ext uri="{28A0092B-C50C-407E-A947-70E740481C1C}">
                <a14:useLocalDpi xmlns:a14="http://schemas.microsoft.com/office/drawing/2010/main"/>
              </a:ext>
            </a:extLst>
          </a:blip>
          <a:stretch>
            <a:fillRect/>
          </a:stretch>
        </p:blipFill>
        <p:spPr>
          <a:xfrm>
            <a:off x="6964903" y="66916"/>
            <a:ext cx="839976" cy="367386"/>
          </a:xfrm>
          <a:prstGeom prst="rect">
            <a:avLst/>
          </a:prstGeom>
          <a:ln w="12700">
            <a:miter lim="400000"/>
          </a:ln>
        </p:spPr>
      </p:pic>
      <p:pic>
        <p:nvPicPr>
          <p:cNvPr id="50" name="logo-msr.png"/>
          <p:cNvPicPr/>
          <p:nvPr/>
        </p:nvPicPr>
        <p:blipFill>
          <a:blip r:embed="rId4" cstate="email">
            <a:extLst>
              <a:ext uri="{28A0092B-C50C-407E-A947-70E740481C1C}">
                <a14:useLocalDpi xmlns:a14="http://schemas.microsoft.com/office/drawing/2010/main"/>
              </a:ext>
            </a:extLst>
          </a:blip>
          <a:stretch>
            <a:fillRect/>
          </a:stretch>
        </p:blipFill>
        <p:spPr>
          <a:xfrm>
            <a:off x="7952195" y="83120"/>
            <a:ext cx="1109878" cy="309457"/>
          </a:xfrm>
          <a:prstGeom prst="rect">
            <a:avLst/>
          </a:prstGeom>
          <a:ln w="12700">
            <a:miter lim="400000"/>
          </a:ln>
        </p:spPr>
      </p:pic>
      <p:pic>
        <p:nvPicPr>
          <p:cNvPr id="51" name="uw-logo.png"/>
          <p:cNvPicPr/>
          <p:nvPr/>
        </p:nvPicPr>
        <p:blipFill>
          <a:blip r:embed="rId5" cstate="email">
            <a:extLst>
              <a:ext uri="{28A0092B-C50C-407E-A947-70E740481C1C}">
                <a14:useLocalDpi xmlns:a14="http://schemas.microsoft.com/office/drawing/2010/main"/>
              </a:ext>
            </a:extLst>
          </a:blip>
          <a:stretch>
            <a:fillRect/>
          </a:stretch>
        </p:blipFill>
        <p:spPr>
          <a:xfrm>
            <a:off x="6357978" y="83120"/>
            <a:ext cx="459609" cy="309470"/>
          </a:xfrm>
          <a:prstGeom prst="rect">
            <a:avLst/>
          </a:prstGeom>
          <a:ln w="12700">
            <a:miter lim="400000"/>
          </a:ln>
        </p:spPr>
      </p:pic>
    </p:spTree>
    <p:extLst>
      <p:ext uri="{BB962C8B-B14F-4D97-AF65-F5344CB8AC3E}">
        <p14:creationId xmlns:p14="http://schemas.microsoft.com/office/powerpoint/2010/main" val="33180897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8804708" y="6505277"/>
            <a:ext cx="169736" cy="267891"/>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7</a:t>
            </a:fld>
            <a:endParaRPr/>
          </a:p>
        </p:txBody>
      </p:sp>
      <p:pic>
        <p:nvPicPr>
          <p:cNvPr id="56" name="pasted-image.pdf"/>
          <p:cNvPicPr/>
          <p:nvPr/>
        </p:nvPicPr>
        <p:blipFill>
          <a:blip r:embed="rId2" cstate="email">
            <a:extLst>
              <a:ext uri="{28A0092B-C50C-407E-A947-70E740481C1C}">
                <a14:useLocalDpi xmlns:a14="http://schemas.microsoft.com/office/drawing/2010/main"/>
              </a:ext>
            </a:extLst>
          </a:blip>
          <a:stretch>
            <a:fillRect/>
          </a:stretch>
        </p:blipFill>
        <p:spPr>
          <a:xfrm>
            <a:off x="-97599" y="-114908"/>
            <a:ext cx="9339198" cy="7008915"/>
          </a:xfrm>
          <a:prstGeom prst="rect">
            <a:avLst/>
          </a:prstGeom>
          <a:ln w="12700">
            <a:miter lim="400000"/>
          </a:ln>
        </p:spPr>
      </p:pic>
      <p:sp>
        <p:nvSpPr>
          <p:cNvPr id="57" name="Shape 57"/>
          <p:cNvSpPr/>
          <p:nvPr/>
        </p:nvSpPr>
        <p:spPr>
          <a:xfrm>
            <a:off x="6607391" y="3578761"/>
            <a:ext cx="1998717" cy="7184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6000">
                <a:latin typeface="Avenir Next Demi Bold"/>
                <a:ea typeface="Avenir Next Demi Bold"/>
                <a:cs typeface="Avenir Next Demi Bold"/>
                <a:sym typeface="Avenir Next Demi Bold"/>
              </a:defRPr>
            </a:lvl1pPr>
          </a:lstStyle>
          <a:p>
            <a:pPr lvl="0">
              <a:defRPr sz="1800"/>
            </a:pPr>
            <a:r>
              <a:rPr sz="4200" dirty="0"/>
              <a:t>24 mph</a:t>
            </a:r>
          </a:p>
        </p:txBody>
      </p:sp>
    </p:spTree>
    <p:extLst>
      <p:ext uri="{BB962C8B-B14F-4D97-AF65-F5344CB8AC3E}">
        <p14:creationId xmlns:p14="http://schemas.microsoft.com/office/powerpoint/2010/main" val="166132275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sldNum" sz="quarter" idx="2"/>
          </p:nvPr>
        </p:nvSpPr>
        <p:spPr>
          <a:xfrm>
            <a:off x="8804708" y="6505277"/>
            <a:ext cx="169736" cy="267891"/>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8</a:t>
            </a:fld>
            <a:endParaRPr/>
          </a:p>
        </p:txBody>
      </p:sp>
      <p:pic>
        <p:nvPicPr>
          <p:cNvPr id="60" name="pasted-image.pdf"/>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61" name="pasted-image.png"/>
          <p:cNvPicPr/>
          <p:nvPr/>
        </p:nvPicPr>
        <p:blipFill>
          <a:blip r:embed="rId3" cstate="email">
            <a:extLst>
              <a:ext uri="{28A0092B-C50C-407E-A947-70E740481C1C}">
                <a14:useLocalDpi xmlns:a14="http://schemas.microsoft.com/office/drawing/2010/main"/>
              </a:ext>
            </a:extLst>
          </a:blip>
          <a:srcRect/>
          <a:stretch>
            <a:fillRect/>
          </a:stretch>
        </p:blipFill>
        <p:spPr>
          <a:xfrm>
            <a:off x="-850553" y="6856460"/>
            <a:ext cx="10845049" cy="4773452"/>
          </a:xfrm>
          <a:prstGeom prst="rect">
            <a:avLst/>
          </a:prstGeom>
          <a:ln w="12700">
            <a:miter lim="400000"/>
          </a:ln>
        </p:spPr>
      </p:pic>
      <p:sp>
        <p:nvSpPr>
          <p:cNvPr id="5" name="Shape 57"/>
          <p:cNvSpPr/>
          <p:nvPr/>
        </p:nvSpPr>
        <p:spPr>
          <a:xfrm>
            <a:off x="4949607" y="4457040"/>
            <a:ext cx="2007321" cy="72135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6000">
                <a:latin typeface="Avenir Next Demi Bold"/>
                <a:ea typeface="Avenir Next Demi Bold"/>
                <a:cs typeface="Avenir Next Demi Bold"/>
                <a:sym typeface="Avenir Next Demi Bold"/>
              </a:defRPr>
            </a:lvl1pPr>
          </a:lstStyle>
          <a:p>
            <a:pPr lvl="0">
              <a:defRPr sz="1800"/>
            </a:pPr>
            <a:r>
              <a:rPr lang="en-US" sz="4200" dirty="0"/>
              <a:t>59</a:t>
            </a:r>
            <a:r>
              <a:rPr sz="4200" dirty="0"/>
              <a:t> mph</a:t>
            </a:r>
          </a:p>
        </p:txBody>
      </p:sp>
    </p:spTree>
    <p:extLst>
      <p:ext uri="{BB962C8B-B14F-4D97-AF65-F5344CB8AC3E}">
        <p14:creationId xmlns:p14="http://schemas.microsoft.com/office/powerpoint/2010/main" val="16313572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sldNum" sz="quarter" idx="4294967295"/>
          </p:nvPr>
        </p:nvSpPr>
        <p:spPr>
          <a:xfrm>
            <a:off x="8804708" y="6505277"/>
            <a:ext cx="169736" cy="267891"/>
          </a:xfrm>
          <a:prstGeom prst="rect">
            <a:avLst/>
          </a:prstGeom>
          <a:extLst>
            <a:ext uri="{C572A759-6A51-4108-AA02-DFA0A04FC94B}">
              <ma14:wrappingTextBoxFlag xmlns:ma14="http://schemas.microsoft.com/office/mac/drawingml/2011/main" val="1"/>
            </a:ext>
          </a:extLst>
        </p:spPr>
        <p:txBody>
          <a:bodyPr lIns="64291" tIns="32146" rIns="64291" bIns="32146"/>
          <a:lstStyle/>
          <a:p>
            <a:pPr lvl="0"/>
            <a:fld id="{86CB4B4D-7CA3-9044-876B-883B54F8677D}" type="slidenum">
              <a:t>9</a:t>
            </a:fld>
            <a:endParaRPr/>
          </a:p>
        </p:txBody>
      </p:sp>
      <p:sp>
        <p:nvSpPr>
          <p:cNvPr id="70" name="Shape 70"/>
          <p:cNvSpPr/>
          <p:nvPr/>
        </p:nvSpPr>
        <p:spPr>
          <a:xfrm>
            <a:off x="638924" y="1640049"/>
            <a:ext cx="7866152" cy="357790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lvl="0" algn="l">
              <a:defRPr sz="1800"/>
            </a:pP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 PrevLocn = Get();</a:t>
            </a:r>
          </a:p>
          <a:p>
            <a:pPr lvl="0" algn="l">
              <a:defRPr sz="1800"/>
            </a:pPr>
            <a:r>
              <a:rPr sz="2500" dirty="0">
                <a:latin typeface="Consolas"/>
                <a:ea typeface="Inconsolata"/>
                <a:cs typeface="Consolas"/>
                <a:sym typeface="Inconsolata"/>
              </a:rPr>
              <a:t>Sleep(5);</a:t>
            </a:r>
          </a:p>
          <a:p>
            <a:pPr lvl="0" algn="l">
              <a:defRPr sz="1800"/>
            </a:pPr>
            <a:r>
              <a:rPr sz="2500" dirty="0">
                <a:solidFill>
                  <a:srgbClr val="3CB1C9"/>
                </a:solidFill>
                <a:latin typeface="Consolas"/>
                <a:ea typeface="Inconsolata"/>
                <a:cs typeface="Consolas"/>
                <a:sym typeface="Inconsolata"/>
              </a:rPr>
              <a:t>GeoCoordinate</a:t>
            </a:r>
            <a:r>
              <a:rPr sz="2500" dirty="0">
                <a:latin typeface="Consolas"/>
                <a:ea typeface="Inconsolata"/>
                <a:cs typeface="Consolas"/>
                <a:sym typeface="Inconsolata"/>
              </a:rPr>
              <a:t> Location = Get();</a:t>
            </a:r>
          </a:p>
          <a:p>
            <a:pPr lvl="0" algn="l">
              <a:defRPr sz="1800"/>
            </a:pP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 Dist = </a:t>
            </a:r>
          </a:p>
          <a:p>
            <a:pPr lvl="0" algn="l">
              <a:defRPr sz="1800"/>
            </a:pPr>
            <a:r>
              <a:rPr sz="2500" dirty="0">
                <a:latin typeface="Consolas"/>
                <a:ea typeface="Inconsolata"/>
                <a:cs typeface="Consolas"/>
                <a:sym typeface="Inconsolata"/>
              </a:rPr>
              <a:t>             Distance(</a:t>
            </a:r>
            <a:r>
              <a:rPr lang="en-US" sz="2500" dirty="0">
                <a:latin typeface="Consolas"/>
                <a:ea typeface="Inconsolata"/>
                <a:cs typeface="Consolas"/>
                <a:sym typeface="Inconsolata"/>
              </a:rPr>
              <a:t>PrevL</a:t>
            </a:r>
            <a:r>
              <a:rPr sz="2500" dirty="0">
                <a:latin typeface="Consolas"/>
                <a:ea typeface="Inconsolata"/>
                <a:cs typeface="Consolas"/>
                <a:sym typeface="Inconsolata"/>
              </a:rPr>
              <a:t>ocn, Location);</a:t>
            </a:r>
          </a:p>
          <a:p>
            <a:pPr lvl="0" algn="l">
              <a:defRPr sz="1800"/>
            </a:pPr>
            <a:r>
              <a:rPr sz="2500" dirty="0">
                <a:solidFill>
                  <a:srgbClr val="0533FF"/>
                </a:solidFill>
                <a:latin typeface="Consolas"/>
                <a:ea typeface="Inconsolata"/>
                <a:cs typeface="Consolas"/>
                <a:sym typeface="Inconsolata"/>
              </a:rPr>
              <a:t>double</a:t>
            </a:r>
            <a:r>
              <a:rPr sz="2500" dirty="0">
                <a:latin typeface="Consolas"/>
                <a:ea typeface="Inconsolata"/>
                <a:cs typeface="Consolas"/>
                <a:sym typeface="Inconsolata"/>
              </a:rPr>
              <a:t> Speed = Dist / 5;</a:t>
            </a:r>
          </a:p>
          <a:p>
            <a:pPr lvl="0" algn="l">
              <a:defRPr sz="1800"/>
            </a:pPr>
            <a:endParaRPr sz="2500" dirty="0">
              <a:latin typeface="Consolas"/>
              <a:ea typeface="Inconsolata"/>
              <a:cs typeface="Consolas"/>
              <a:sym typeface="Inconsolata"/>
            </a:endParaRPr>
          </a:p>
          <a:p>
            <a:pPr lvl="0" algn="l">
              <a:defRPr sz="1800"/>
            </a:pPr>
            <a:r>
              <a:rPr sz="2500" dirty="0">
                <a:solidFill>
                  <a:srgbClr val="0533FF"/>
                </a:solidFill>
                <a:latin typeface="Consolas"/>
                <a:ea typeface="Inconsolata"/>
                <a:cs typeface="Consolas"/>
                <a:sym typeface="Inconsolata"/>
              </a:rPr>
              <a:t>if</a:t>
            </a:r>
            <a:r>
              <a:rPr sz="2500" dirty="0">
                <a:latin typeface="Consolas"/>
                <a:ea typeface="Inconsolata"/>
                <a:cs typeface="Consolas"/>
                <a:sym typeface="Inconsolata"/>
              </a:rPr>
              <a:t> (Speed &gt; 4)</a:t>
            </a:r>
          </a:p>
          <a:p>
            <a:pPr lvl="0" algn="l">
              <a:defRPr sz="1800"/>
            </a:pPr>
            <a:r>
              <a:rPr sz="2500" dirty="0">
                <a:latin typeface="Consolas"/>
                <a:ea typeface="Inconsolata"/>
                <a:cs typeface="Consolas"/>
                <a:sym typeface="Inconsolata"/>
              </a:rPr>
              <a:t>    Alert(</a:t>
            </a:r>
            <a:r>
              <a:rPr sz="2500" dirty="0">
                <a:solidFill>
                  <a:srgbClr val="A31416"/>
                </a:solidFill>
                <a:latin typeface="Consolas"/>
                <a:ea typeface="Inconsolata"/>
                <a:cs typeface="Consolas"/>
                <a:sym typeface="Inconsolata"/>
              </a:rPr>
              <a:t>"Keep it up!"</a:t>
            </a:r>
            <a:r>
              <a:rPr sz="2500" dirty="0">
                <a:latin typeface="Consolas"/>
                <a:ea typeface="Inconsolata"/>
                <a:cs typeface="Consolas"/>
                <a:sym typeface="Inconsolata"/>
              </a:rPr>
              <a:t>);</a:t>
            </a:r>
          </a:p>
        </p:txBody>
      </p:sp>
    </p:spTree>
    <p:extLst>
      <p:ext uri="{BB962C8B-B14F-4D97-AF65-F5344CB8AC3E}">
        <p14:creationId xmlns:p14="http://schemas.microsoft.com/office/powerpoint/2010/main" val="29594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8333</TotalTime>
  <Words>1935</Words>
  <Application>Microsoft Macintosh PowerPoint</Application>
  <PresentationFormat>On-screen Show (4:3)</PresentationFormat>
  <Paragraphs>378</Paragraphs>
  <Slides>46</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Worksheet</vt:lpstr>
      <vt:lpstr>Presentation and  Oral Communication Skills</vt:lpstr>
      <vt:lpstr>Why do presentation skills matter?</vt:lpstr>
      <vt:lpstr>Kathryn S McKinley Principal Researcher, Microsoft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point of a hook?</vt:lpstr>
      <vt:lpstr>Next</vt:lpstr>
      <vt:lpstr>Analyze your constraints</vt:lpstr>
      <vt:lpstr>Analyze your constraints</vt:lpstr>
      <vt:lpstr>Elements of Style</vt:lpstr>
      <vt:lpstr>Structure</vt:lpstr>
      <vt:lpstr>Context setting</vt:lpstr>
      <vt:lpstr>Related Work– Version I </vt:lpstr>
      <vt:lpstr>Related Work– Version II </vt:lpstr>
      <vt:lpstr>Middle</vt:lpstr>
      <vt:lpstr>Re-coloring Procedure – Version I </vt:lpstr>
      <vt:lpstr>Re-coloring Procedure – Version II</vt:lpstr>
      <vt:lpstr>Middle &amp; End</vt:lpstr>
      <vt:lpstr>Speech vs writing</vt:lpstr>
      <vt:lpstr>Delivery &amp; Confidence</vt:lpstr>
      <vt:lpstr>Questions</vt:lpstr>
      <vt:lpstr>Summary</vt:lpstr>
      <vt:lpstr> Acknowledgements  </vt:lpstr>
      <vt:lpstr>Useful Resources</vt:lpstr>
      <vt:lpstr>When is it over?</vt:lpstr>
      <vt:lpstr>Thank you!</vt:lpstr>
      <vt:lpstr>How to Give a Bad Talk</vt:lpstr>
      <vt:lpstr>I. Thou Shalt Not Illustrate</vt:lpstr>
      <vt:lpstr>II. Thou Shalt Not Covet Brevity</vt:lpstr>
      <vt:lpstr>II. Thou shatl Not be Neat</vt:lpstr>
      <vt:lpstr>IV. Thou Shalt Cover Thy Naked Slides</vt:lpstr>
      <vt:lpstr>V. Thou Shalt Remain Humble and Demure</vt:lpstr>
      <vt:lpstr>VI. Thou Shalt Not Emphasize Key Points</vt:lpstr>
      <vt:lpstr>VII. Thou Shalt Not Skip Slides in a Long Talk</vt:lpstr>
      <vt:lpstr>VIII. Thou Shalt Not Plan for Q&amp;A</vt:lpstr>
      <vt:lpstr>VIII. Thou Shalt Not Prepare Slides Early</vt:lpstr>
      <vt:lpstr>IX. Thou Shalt Not Walk In Others’ Shoes</vt:lpstr>
      <vt:lpstr>X. Thou Shalt Not Practice</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Kathryn S McKinley</cp:lastModifiedBy>
  <cp:revision>163</cp:revision>
  <dcterms:created xsi:type="dcterms:W3CDTF">2014-06-10T18:23:13Z</dcterms:created>
  <dcterms:modified xsi:type="dcterms:W3CDTF">2015-05-15T18:13:35Z</dcterms:modified>
</cp:coreProperties>
</file>