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9" r:id="rId4"/>
    <p:sldId id="280" r:id="rId5"/>
    <p:sldId id="274" r:id="rId6"/>
    <p:sldId id="281" r:id="rId7"/>
    <p:sldId id="259" r:id="rId8"/>
    <p:sldId id="258" r:id="rId9"/>
    <p:sldId id="276" r:id="rId10"/>
    <p:sldId id="270" r:id="rId11"/>
    <p:sldId id="260" r:id="rId12"/>
    <p:sldId id="261" r:id="rId13"/>
    <p:sldId id="271" r:id="rId14"/>
    <p:sldId id="262" r:id="rId15"/>
    <p:sldId id="272" r:id="rId16"/>
    <p:sldId id="263" r:id="rId17"/>
    <p:sldId id="277" r:id="rId18"/>
    <p:sldId id="264" r:id="rId19"/>
    <p:sldId id="265" r:id="rId20"/>
    <p:sldId id="266" r:id="rId21"/>
    <p:sldId id="278" r:id="rId22"/>
    <p:sldId id="269" r:id="rId23"/>
    <p:sldId id="267" r:id="rId24"/>
    <p:sldId id="268" r:id="rId25"/>
    <p:sldId id="275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D07D02"/>
    <a:srgbClr val="116525"/>
    <a:srgbClr val="0F5720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337" autoAdjust="0"/>
    <p:restoredTop sz="62063" autoAdjust="0"/>
  </p:normalViewPr>
  <p:slideViewPr>
    <p:cSldViewPr>
      <p:cViewPr varScale="1">
        <p:scale>
          <a:sx n="61" d="100"/>
          <a:sy n="61" d="100"/>
        </p:scale>
        <p:origin x="-22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EFEEA-112C-4598-A528-3E0745722FF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882AA-5223-44DD-8D11-EA7317C2A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4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18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84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73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09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03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14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27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2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2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35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8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87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99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0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93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3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81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02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882AA-5223-44DD-8D11-EA7317C2A3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9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5613" y="1141413"/>
            <a:ext cx="8226425" cy="1919287"/>
          </a:xfrm>
        </p:spPr>
        <p:txBody>
          <a:bodyPr lIns="91440"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563938"/>
            <a:ext cx="8226425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190794AA-358A-4D19-88A4-E69597AFE79B}" type="datetime1">
              <a:rPr lang="en-US" smtClean="0"/>
              <a:t>10/26/14</a:t>
            </a:fld>
            <a:endParaRPr lang="en-U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gray">
          <a:xfrm>
            <a:off x="547688" y="3276600"/>
            <a:ext cx="8043862" cy="26988"/>
          </a:xfrm>
          <a:prstGeom prst="rect">
            <a:avLst/>
          </a:prstGeom>
          <a:gradFill rotWithShape="0">
            <a:gsLst>
              <a:gs pos="0">
                <a:srgbClr val="333395">
                  <a:gamma/>
                  <a:tint val="24706"/>
                  <a:invGamma/>
                </a:srgbClr>
              </a:gs>
              <a:gs pos="50000">
                <a:srgbClr val="333395"/>
              </a:gs>
              <a:gs pos="100000">
                <a:srgbClr val="333395">
                  <a:gamma/>
                  <a:tint val="2470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 dirty="0"/>
          </a:p>
        </p:txBody>
      </p:sp>
      <p:pic>
        <p:nvPicPr>
          <p:cNvPr id="65556" name="Picture 20" descr="C:\Martin\Talks\JobTalk\menu0bild.jpg"/>
          <p:cNvPicPr>
            <a:picLocks noChangeAspect="1" noChangeArrowheads="1"/>
          </p:cNvPicPr>
          <p:nvPr/>
        </p:nvPicPr>
        <p:blipFill>
          <a:blip r:embed="rId2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28613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7" name="Picture 21" descr="C:\Martin\Talks\JobTalk\menu0bildmir.JPG"/>
          <p:cNvPicPr>
            <a:picLocks noChangeAspect="1" noChangeArrowheads="1"/>
          </p:cNvPicPr>
          <p:nvPr/>
        </p:nvPicPr>
        <p:blipFill>
          <a:blip r:embed="rId3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64105-FC40-46E0-9A11-6B3B3D664C7D}" type="datetime1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256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256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CB45A1-C077-40A5-974C-4CE29B79094C}" type="datetime1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3975"/>
            <a:ext cx="8226425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40138"/>
            <a:ext cx="8226425" cy="216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983007-00F9-45A2-88E0-33F1A1634780}" type="datetime1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878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DCCE7A6-AF49-4763-9BD1-71AF0653981A}" type="datetime1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3975"/>
            <a:ext cx="8226425" cy="4479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5259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470F9FF3-29C3-4E61-9A6F-C5FADD5B374C}" type="datetime1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08192"/>
            <a:ext cx="5867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Microarchitectural Performance Characterization of Irregular GPU Kernels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212A8-8379-4DEF-86DF-7F1DA59F934B}" type="datetime1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22476D1-95CB-4C87-9115-B4EAE651A7CC}" type="datetime1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A9187-8AAD-4338-AFEE-09787DFE41AF}" type="datetime1">
              <a:rPr lang="en-US" smtClean="0"/>
              <a:t>10/26/14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725987" cy="457200"/>
          </a:xfrm>
        </p:spPr>
        <p:txBody>
          <a:bodyPr/>
          <a:lstStyle>
            <a:lvl1pPr>
              <a:defRPr/>
            </a:lvl1pPr>
          </a:lstStyle>
          <a:p>
            <a:fld id="{54B67076-69FB-4E08-94A5-1DD938B1E625}" type="datetime1">
              <a:rPr lang="en-US" smtClean="0"/>
              <a:t>10/26/14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A3303-86EF-4F2D-903F-39644D514B47}" type="datetime1">
              <a:rPr lang="en-US" smtClean="0"/>
              <a:t>10/26/14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5E7242-4848-4E58-BC61-CDEFDEB45D1D}" type="datetime1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E4472-D2CE-46B0-9E11-71648A39210E}" type="datetime1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7" name="Picture 25" descr="C:\Martin\Talks\JobTalk\menu0bildmir.JPG"/>
          <p:cNvPicPr>
            <a:picLocks noChangeAspect="1" noChangeArrowheads="1"/>
          </p:cNvPicPr>
          <p:nvPr/>
        </p:nvPicPr>
        <p:blipFill>
          <a:blip r:embed="rId16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6" name="Picture 24" descr="C:\Martin\Talks\JobTalk\menu0bild.jpg"/>
          <p:cNvPicPr>
            <a:picLocks noChangeAspect="1" noChangeArrowheads="1"/>
          </p:cNvPicPr>
          <p:nvPr/>
        </p:nvPicPr>
        <p:blipFill>
          <a:blip r:embed="rId17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19088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768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264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59690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</a:defRPr>
            </a:lvl1pPr>
          </a:lstStyle>
          <a:p>
            <a:fld id="{3D2C4541-1EF3-4303-96C4-1611C1E0D509}" type="datetime1">
              <a:rPr lang="en-US" smtClean="0"/>
              <a:t>10/26/14</a:t>
            </a:fld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8813" y="5969000"/>
            <a:ext cx="548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cs typeface="Times New Roman" charset="0"/>
              </a:defRPr>
            </a:lvl1pPr>
          </a:lstStyle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289C0BDF-E6F0-45B6-985F-5F4C087AF3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B7BD1"/>
        </a:buClr>
        <a:buSzPct val="95000"/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282D4"/>
        </a:buClr>
        <a:buSzPct val="90000"/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A8AD6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Microarchitectural</a:t>
            </a:r>
            <a:br>
              <a:rPr lang="en-US" b="1" dirty="0" smtClean="0"/>
            </a:br>
            <a:r>
              <a:rPr lang="en-US" b="1" dirty="0" smtClean="0"/>
              <a:t>Performance Characterization of</a:t>
            </a:r>
            <a:br>
              <a:rPr lang="en-US" b="1" dirty="0" smtClean="0"/>
            </a:br>
            <a:r>
              <a:rPr lang="en-US" b="1" dirty="0" smtClean="0"/>
              <a:t>Irregular </a:t>
            </a:r>
            <a:r>
              <a:rPr lang="en-US" b="1" dirty="0"/>
              <a:t>GPU Kernels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500" dirty="0" smtClean="0"/>
              <a:t>Molly A. O’Neil and Martin Burtscher</a:t>
            </a:r>
          </a:p>
          <a:p>
            <a:r>
              <a:rPr lang="en-US" sz="2600" dirty="0" smtClean="0"/>
              <a:t>Department of Computer Science</a:t>
            </a:r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312" y="4724400"/>
            <a:ext cx="1710688" cy="106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E:\Dropbox\ECL\TxState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0"/>
            <a:ext cx="2699444" cy="13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4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dirty="0" smtClean="0"/>
              <a:t>Peak = </a:t>
            </a:r>
            <a:r>
              <a:rPr lang="en-US" u="sng" dirty="0" smtClean="0">
                <a:solidFill>
                  <a:srgbClr val="FF0000"/>
                </a:solidFill>
              </a:rPr>
              <a:t>480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IPC</a:t>
            </a:r>
          </a:p>
          <a:p>
            <a:endParaRPr lang="en-US" sz="1800" dirty="0" smtClean="0"/>
          </a:p>
          <a:p>
            <a:r>
              <a:rPr lang="en-US" dirty="0" smtClean="0"/>
              <a:t>As expected, regular </a:t>
            </a:r>
            <a:br>
              <a:rPr lang="en-US" dirty="0" smtClean="0"/>
            </a:br>
            <a:r>
              <a:rPr lang="en-US" dirty="0" smtClean="0"/>
              <a:t>mostly means better</a:t>
            </a:r>
            <a:br>
              <a:rPr lang="en-US" dirty="0" smtClean="0"/>
            </a:br>
            <a:r>
              <a:rPr lang="en-US" dirty="0" smtClean="0"/>
              <a:t>performing</a:t>
            </a:r>
          </a:p>
          <a:p>
            <a:pPr lvl="1"/>
            <a:r>
              <a:rPr lang="en-US" dirty="0" smtClean="0"/>
              <a:t>BH is the exception: primary kernel regularized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Clear tendency for lower IPCs for irregular codes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n</a:t>
            </a:r>
            <a:r>
              <a:rPr lang="en-US" dirty="0" smtClean="0"/>
              <a:t>o simple rule to delineate regular vs. irregular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55230"/>
            <a:ext cx="4351358" cy="246094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0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Divergence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90" y="1432367"/>
            <a:ext cx="4663844" cy="222523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66" y="3657600"/>
            <a:ext cx="4770534" cy="2034716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11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323975"/>
            <a:ext cx="3763866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Active instructions at warp issue</a:t>
            </a:r>
          </a:p>
          <a:p>
            <a:pPr lvl="1"/>
            <a:r>
              <a:rPr lang="en-US" kern="0" dirty="0" smtClean="0"/>
              <a:t>32 = no divergence</a:t>
            </a:r>
          </a:p>
          <a:p>
            <a:pPr lvl="1"/>
            <a:r>
              <a:rPr lang="en-US" kern="0" dirty="0" smtClean="0"/>
              <a:t>Only one code &lt;50% occupied</a:t>
            </a:r>
          </a:p>
          <a:p>
            <a:pPr lvl="3"/>
            <a:endParaRPr lang="en-US" kern="0" dirty="0" smtClean="0"/>
          </a:p>
          <a:p>
            <a:r>
              <a:rPr lang="en-US" kern="0" dirty="0" smtClean="0"/>
              <a:t>Theoretical speedup</a:t>
            </a:r>
          </a:p>
          <a:p>
            <a:pPr lvl="1"/>
            <a:r>
              <a:rPr lang="en-US" kern="0" dirty="0" smtClean="0"/>
              <a:t>Assumes each issue had 32 active </a:t>
            </a:r>
            <a:r>
              <a:rPr lang="en-US" kern="0" dirty="0" err="1" smtClean="0"/>
              <a:t>insts</a:t>
            </a:r>
            <a:r>
              <a:rPr lang="en-US" kern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1913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314" y="1447800"/>
            <a:ext cx="4951220" cy="208805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659679"/>
            <a:ext cx="4763586" cy="185915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12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323975"/>
            <a:ext cx="3763866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 smtClean="0"/>
              <a:t>Avg</a:t>
            </a:r>
            <a:r>
              <a:rPr lang="en-US" kern="0" dirty="0" smtClean="0"/>
              <a:t> # of memory accesses by each global/local </a:t>
            </a:r>
            <a:r>
              <a:rPr lang="en-US" kern="0" dirty="0" err="1" smtClean="0"/>
              <a:t>ld</a:t>
            </a:r>
            <a:r>
              <a:rPr lang="en-US" kern="0" dirty="0" smtClean="0"/>
              <a:t>/</a:t>
            </a:r>
            <a:r>
              <a:rPr lang="en-US" kern="0" dirty="0" err="1" smtClean="0"/>
              <a:t>st</a:t>
            </a:r>
            <a:endParaRPr lang="en-US" kern="0" dirty="0" smtClean="0"/>
          </a:p>
          <a:p>
            <a:pPr lvl="1"/>
            <a:r>
              <a:rPr lang="en-US" kern="0" dirty="0" smtClean="0"/>
              <a:t>&gt;1 = </a:t>
            </a:r>
            <a:r>
              <a:rPr lang="en-US" kern="0" dirty="0" err="1" smtClean="0"/>
              <a:t>uncoalesced</a:t>
            </a:r>
            <a:endParaRPr lang="en-US" kern="0" dirty="0" smtClean="0"/>
          </a:p>
          <a:p>
            <a:pPr lvl="4"/>
            <a:endParaRPr lang="en-US" sz="1000" kern="0" dirty="0" smtClean="0"/>
          </a:p>
          <a:p>
            <a:r>
              <a:rPr lang="en-US" kern="0" dirty="0" smtClean="0"/>
              <a:t>Percentage of stalls due to uncoalesced accesses</a:t>
            </a:r>
          </a:p>
          <a:p>
            <a:pPr lvl="1"/>
            <a:r>
              <a:rPr lang="en-US" kern="0" dirty="0" smtClean="0"/>
              <a:t>Provides an upper bound on speedup</a:t>
            </a:r>
            <a:endParaRPr lang="en-US" kern="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05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7544454" cy="2164268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323976"/>
            <a:ext cx="8226425" cy="22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New configuration to artificially remove pipeline stall penalty from non-coalesced accesses</a:t>
            </a:r>
          </a:p>
          <a:p>
            <a:pPr lvl="1"/>
            <a:r>
              <a:rPr lang="en-US" sz="2400" kern="0" dirty="0" smtClean="0"/>
              <a:t>With no further improvements to memory pipeline, with increased-capacity miss queues and MSHRs</a:t>
            </a:r>
          </a:p>
          <a:p>
            <a:pPr lvl="1"/>
            <a:r>
              <a:rPr lang="en-US" sz="2400" kern="0" dirty="0" smtClean="0"/>
              <a:t>Not intended to model realistic improvement</a:t>
            </a:r>
          </a:p>
        </p:txBody>
      </p:sp>
    </p:spTree>
    <p:extLst>
      <p:ext uri="{BB962C8B-B14F-4D97-AF65-F5344CB8AC3E}">
        <p14:creationId xmlns:p14="http://schemas.microsoft.com/office/powerpoint/2010/main" val="25854539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 and DRAM Latency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323976"/>
            <a:ext cx="8226425" cy="22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Scaled L2 hit and DRAM access latencies</a:t>
            </a:r>
          </a:p>
          <a:p>
            <a:pPr lvl="1"/>
            <a:r>
              <a:rPr lang="en-US" kern="0" dirty="0" smtClean="0"/>
              <a:t>Doubled, halved, zeroed</a:t>
            </a:r>
          </a:p>
          <a:p>
            <a:r>
              <a:rPr lang="en-US" kern="0" dirty="0" smtClean="0"/>
              <a:t>Most benchmarks more sensitive to L2 latency</a:t>
            </a:r>
          </a:p>
          <a:p>
            <a:pPr lvl="1"/>
            <a:r>
              <a:rPr lang="en-US" kern="0" dirty="0" smtClean="0"/>
              <a:t>Even with input sizes several times the L2 capacity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469178"/>
            <a:ext cx="74199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2001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 and DRAM Bandwidth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50" y="3276600"/>
            <a:ext cx="7853950" cy="2469081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23976"/>
            <a:ext cx="8226425" cy="22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Halved/doubled interconnect (L2) bandwidth and DRAM bus width</a:t>
            </a:r>
          </a:p>
          <a:p>
            <a:r>
              <a:rPr lang="en-US" sz="2800" kern="0" dirty="0" smtClean="0"/>
              <a:t>Benchmark sensitivities similar to latency results</a:t>
            </a:r>
          </a:p>
          <a:p>
            <a:r>
              <a:rPr lang="en-US" sz="2800" kern="0" dirty="0" smtClean="0"/>
              <a:t>L2 large enough to keep sufficient warps ready</a:t>
            </a:r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1356963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Behavior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186" y="3527883"/>
            <a:ext cx="3842814" cy="2119899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16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1" y="1323976"/>
            <a:ext cx="4571999" cy="446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Very high miss ratios (generally &gt;50% in L1)</a:t>
            </a:r>
          </a:p>
          <a:p>
            <a:pPr marL="0" indent="0">
              <a:buNone/>
            </a:pPr>
            <a:endParaRPr lang="en-US" kern="0" dirty="0" smtClean="0"/>
          </a:p>
          <a:p>
            <a:r>
              <a:rPr lang="en-US" kern="0" dirty="0" smtClean="0"/>
              <a:t>Irregular codes have much greater MPKI</a:t>
            </a:r>
          </a:p>
          <a:p>
            <a:pPr lvl="1"/>
            <a:r>
              <a:rPr lang="en-US" kern="0" dirty="0" smtClean="0"/>
              <a:t>BFS &amp; SSSP: lots of</a:t>
            </a:r>
            <a:br>
              <a:rPr lang="en-US" kern="0" dirty="0" smtClean="0"/>
            </a:br>
            <a:r>
              <a:rPr lang="en-US" kern="0" dirty="0" smtClean="0"/>
              <a:t>pointer-chasing, little spatial locality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186" y="1352550"/>
            <a:ext cx="3812014" cy="217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8714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Size Scaling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57600"/>
            <a:ext cx="7391400" cy="2032636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17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1323976"/>
            <a:ext cx="8382000" cy="22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Halved, doubled both (data) cache sizes</a:t>
            </a:r>
          </a:p>
          <a:p>
            <a:r>
              <a:rPr lang="en-US" sz="2800" kern="0" dirty="0" smtClean="0"/>
              <a:t>Codes sensitive to interconnect bandwidth are also sensitive to L1D size</a:t>
            </a:r>
          </a:p>
          <a:p>
            <a:pPr lvl="1"/>
            <a:r>
              <a:rPr lang="en-US" sz="2400" kern="0" dirty="0" smtClean="0"/>
              <a:t>BH tree prefixes: L2 better at exploiting locality in traversals</a:t>
            </a:r>
          </a:p>
          <a:p>
            <a:r>
              <a:rPr lang="en-US" sz="2800" kern="0" dirty="0" smtClean="0"/>
              <a:t>Most codes hurt more by smaller L2 than L1D</a:t>
            </a:r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09063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Application Analysis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08" y="1287396"/>
            <a:ext cx="7521592" cy="4427604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18</a:t>
            </a:fld>
            <a:endParaRPr lang="en-US"/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1630136" y="2819400"/>
            <a:ext cx="1494064" cy="830997"/>
          </a:xfrm>
          <a:prstGeom prst="wedgeRoundRectCallout">
            <a:avLst>
              <a:gd name="adj1" fmla="val -41065"/>
              <a:gd name="adj2" fmla="val 72836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819401"/>
            <a:ext cx="157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Large memory access penalty in irregular apps</a:t>
            </a:r>
            <a:endParaRPr lang="en-US" sz="1600" b="1" dirty="0"/>
          </a:p>
        </p:txBody>
      </p:sp>
      <p:sp>
        <p:nvSpPr>
          <p:cNvPr id="12" name="Rounded Rectangular Callout 11"/>
          <p:cNvSpPr/>
          <p:nvPr/>
        </p:nvSpPr>
        <p:spPr bwMode="auto">
          <a:xfrm rot="10800000">
            <a:off x="3810000" y="1828799"/>
            <a:ext cx="1615168" cy="830997"/>
          </a:xfrm>
          <a:prstGeom prst="wedgeRoundRectCallout">
            <a:avLst>
              <a:gd name="adj1" fmla="val 44910"/>
              <a:gd name="adj2" fmla="val 74147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3810000" y="3444609"/>
            <a:ext cx="1798864" cy="830997"/>
          </a:xfrm>
          <a:prstGeom prst="wedgeRoundRectCallout">
            <a:avLst>
              <a:gd name="adj1" fmla="val -40336"/>
              <a:gd name="adj2" fmla="val 74147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6096000" y="3283803"/>
            <a:ext cx="1494064" cy="830997"/>
          </a:xfrm>
          <a:prstGeom prst="wedgeRoundRectCallout">
            <a:avLst>
              <a:gd name="adj1" fmla="val 41995"/>
              <a:gd name="adj2" fmla="val 67596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 rot="10800000">
            <a:off x="6324600" y="1828800"/>
            <a:ext cx="1798864" cy="830997"/>
          </a:xfrm>
          <a:prstGeom prst="wedgeRoundRectCallout">
            <a:avLst>
              <a:gd name="adj1" fmla="val -44708"/>
              <a:gd name="adj2" fmla="val 74147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1821598"/>
            <a:ext cx="1650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Divergence penalty less than we expected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63736" y="3429000"/>
            <a:ext cx="1875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Synchronization penalty also below expectation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0" y="1821597"/>
            <a:ext cx="1842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Regular codes have mostly fully-occupied cycles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57900" y="3283802"/>
            <a:ext cx="157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Computation pipeline hazards (rather than LS)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261249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2" grpId="0" animBg="1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6425" cy="4479925"/>
          </a:xfrm>
        </p:spPr>
        <p:txBody>
          <a:bodyPr/>
          <a:lstStyle/>
          <a:p>
            <a:r>
              <a:rPr lang="en-US" dirty="0" smtClean="0"/>
              <a:t>Irregular codes</a:t>
            </a:r>
          </a:p>
          <a:p>
            <a:pPr lvl="1"/>
            <a:r>
              <a:rPr lang="en-US" dirty="0" smtClean="0"/>
              <a:t>More load imbalance, branch divergence, and </a:t>
            </a:r>
            <a:r>
              <a:rPr lang="en-US" dirty="0" err="1" smtClean="0"/>
              <a:t>uncoalesced</a:t>
            </a:r>
            <a:r>
              <a:rPr lang="en-US" dirty="0" smtClean="0"/>
              <a:t> memory accesses than regular codes</a:t>
            </a:r>
          </a:p>
          <a:p>
            <a:pPr lvl="1"/>
            <a:r>
              <a:rPr lang="en-US" dirty="0" smtClean="0"/>
              <a:t>Less branch divergence, synchronization, and atomics penalty than we expected</a:t>
            </a:r>
          </a:p>
          <a:p>
            <a:pPr lvl="2"/>
            <a:r>
              <a:rPr lang="en-US" dirty="0" smtClean="0"/>
              <a:t>Software designers successfully addressing these issues</a:t>
            </a:r>
          </a:p>
          <a:p>
            <a:r>
              <a:rPr lang="en-US" dirty="0" smtClean="0"/>
              <a:t>To support irregular codes, architects should focus on improving memory-related slowdowns</a:t>
            </a:r>
          </a:p>
          <a:p>
            <a:pPr lvl="1"/>
            <a:r>
              <a:rPr lang="en-US" dirty="0" smtClean="0"/>
              <a:t>Improving L2 latency/bandwidth more important than improving DRAM latency/bandwidth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61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975"/>
            <a:ext cx="8364415" cy="4479925"/>
          </a:xfrm>
        </p:spPr>
        <p:txBody>
          <a:bodyPr/>
          <a:lstStyle/>
          <a:p>
            <a:r>
              <a:rPr lang="en-US" dirty="0" smtClean="0"/>
              <a:t>GPUs as general-purpose accelerators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Ubiquitous</a:t>
            </a:r>
            <a:r>
              <a:rPr lang="en-US" dirty="0" smtClean="0"/>
              <a:t> in high performance computing</a:t>
            </a:r>
          </a:p>
          <a:p>
            <a:pPr lvl="1"/>
            <a:r>
              <a:rPr lang="en-US" dirty="0" smtClean="0"/>
              <a:t>Spreading in PCs and mobile devices</a:t>
            </a:r>
          </a:p>
          <a:p>
            <a:pPr lvl="1"/>
            <a:r>
              <a:rPr lang="en-US" dirty="0" smtClean="0"/>
              <a:t>Performance and energy efficiency benefits…</a:t>
            </a:r>
          </a:p>
          <a:p>
            <a:r>
              <a:rPr lang="en-US" dirty="0" smtClean="0"/>
              <a:t>…when code is well-suited!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Regular</a:t>
            </a:r>
            <a:r>
              <a:rPr lang="en-US" dirty="0" smtClean="0"/>
              <a:t> (input independent) vs. </a:t>
            </a:r>
            <a:r>
              <a:rPr lang="en-US" i="1" dirty="0" smtClean="0">
                <a:solidFill>
                  <a:srgbClr val="FF0000"/>
                </a:solidFill>
              </a:rPr>
              <a:t>irregular</a:t>
            </a:r>
            <a:r>
              <a:rPr lang="en-US" dirty="0" smtClean="0"/>
              <a:t> (input determines control flow and memory accesses)</a:t>
            </a:r>
          </a:p>
          <a:p>
            <a:pPr lvl="1"/>
            <a:r>
              <a:rPr lang="en-US" dirty="0" smtClean="0"/>
              <a:t>Lots of important irregular algorithms</a:t>
            </a:r>
          </a:p>
          <a:p>
            <a:pPr lvl="2"/>
            <a:r>
              <a:rPr lang="en-US" dirty="0" smtClean="0"/>
              <a:t>More difficult to parallelize, map less intuitively to GPUs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Microarchitectural Performance Characterization of Irregular GPU Kernels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00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976312"/>
          </a:xfrm>
        </p:spPr>
        <p:txBody>
          <a:bodyPr/>
          <a:lstStyle/>
          <a:p>
            <a:pPr algn="ctr"/>
            <a:r>
              <a:rPr lang="en-US" sz="6600" dirty="0" smtClean="0"/>
              <a:t>Questions?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305800" cy="25273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ea typeface="+mj-ea"/>
                <a:cs typeface="+mj-cs"/>
              </a:rPr>
              <a:t>Acknowledgments</a:t>
            </a:r>
            <a:endParaRPr lang="en-US" sz="4000" dirty="0" smtClean="0"/>
          </a:p>
          <a:p>
            <a:r>
              <a:rPr lang="en-US" dirty="0" smtClean="0"/>
              <a:t>NSF Graduate Research Fellowship grant 1144466 </a:t>
            </a:r>
          </a:p>
          <a:p>
            <a:r>
              <a:rPr lang="en-US" dirty="0" smtClean="0"/>
              <a:t>NSF grants 1141022, 1217231, and 1438963</a:t>
            </a:r>
          </a:p>
          <a:p>
            <a:r>
              <a:rPr lang="en-US" dirty="0" smtClean="0"/>
              <a:t>Grants and gifts from NVIDIA Corporation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9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-304800" y="-381000"/>
            <a:ext cx="9601200" cy="7696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85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imulator-based characterization studies</a:t>
            </a:r>
          </a:p>
          <a:p>
            <a:pPr lvl="1"/>
            <a:r>
              <a:rPr lang="en-US" sz="2200" dirty="0" err="1" smtClean="0"/>
              <a:t>Bakhoda</a:t>
            </a:r>
            <a:r>
              <a:rPr lang="en-US" sz="2200" dirty="0" smtClean="0"/>
              <a:t> et al. (ISPASS’09), </a:t>
            </a:r>
            <a:r>
              <a:rPr lang="en-US" sz="2200" dirty="0" err="1" smtClean="0"/>
              <a:t>Goswami</a:t>
            </a:r>
            <a:r>
              <a:rPr lang="en-US" sz="2200" dirty="0" smtClean="0"/>
              <a:t> et al. (IISWC’10), </a:t>
            </a:r>
            <a:r>
              <a:rPr lang="en-US" sz="2200" dirty="0" err="1" smtClean="0"/>
              <a:t>Blem</a:t>
            </a:r>
            <a:r>
              <a:rPr lang="en-US" sz="2200" dirty="0" smtClean="0"/>
              <a:t> et al. (EAMA’11), </a:t>
            </a:r>
            <a:r>
              <a:rPr lang="en-US" sz="2200" dirty="0" err="1" smtClean="0"/>
              <a:t>Che</a:t>
            </a:r>
            <a:r>
              <a:rPr lang="en-US" sz="2200" dirty="0" smtClean="0"/>
              <a:t> et al. (IISWC’10), Lee and Wu (ISPASS’14)</a:t>
            </a:r>
          </a:p>
          <a:p>
            <a:pPr lvl="2"/>
            <a:r>
              <a:rPr lang="en-US" sz="2000" dirty="0" smtClean="0"/>
              <a:t>CUDA SDK, Rodinia, Parboil (no focus on irregularity)</a:t>
            </a:r>
          </a:p>
          <a:p>
            <a:pPr lvl="1"/>
            <a:r>
              <a:rPr lang="en-US" sz="2200" dirty="0" err="1" smtClean="0"/>
              <a:t>Meng</a:t>
            </a:r>
            <a:r>
              <a:rPr lang="en-US" sz="2200" dirty="0" smtClean="0"/>
              <a:t> et al. (ISCA’10) – dynamic warp hardware modification</a:t>
            </a:r>
          </a:p>
          <a:p>
            <a:r>
              <a:rPr lang="en-US" sz="2800" dirty="0" smtClean="0"/>
              <a:t>PTX emulator studies (also SDK, Rodinia, Parboil)</a:t>
            </a:r>
          </a:p>
          <a:p>
            <a:pPr lvl="1"/>
            <a:r>
              <a:rPr lang="en-US" sz="2200" dirty="0" smtClean="0"/>
              <a:t>Kerr et al. (IISWC’09) – GPU Ocelot, Wu et al. (CACHES’11)</a:t>
            </a:r>
          </a:p>
          <a:p>
            <a:r>
              <a:rPr lang="en-US" sz="2800" dirty="0" smtClean="0"/>
              <a:t>Hardware performance counters</a:t>
            </a:r>
          </a:p>
          <a:p>
            <a:pPr lvl="1"/>
            <a:r>
              <a:rPr lang="en-US" sz="2200" dirty="0" smtClean="0"/>
              <a:t>Burtscher et al. (IISWC’12) – LonestarGPU, </a:t>
            </a:r>
            <a:r>
              <a:rPr lang="en-US" sz="2200" dirty="0" err="1" smtClean="0"/>
              <a:t>Che</a:t>
            </a:r>
            <a:r>
              <a:rPr lang="en-US" sz="2200" dirty="0" smtClean="0"/>
              <a:t> et al. (IISWC’13)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Sizes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21005"/>
              </p:ext>
            </p:extLst>
          </p:nvPr>
        </p:nvGraphicFramePr>
        <p:xfrm>
          <a:off x="1752600" y="1280160"/>
          <a:ext cx="6019800" cy="451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967"/>
                <a:gridCol w="5162833"/>
              </a:tblGrid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Code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Input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BFS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NYC road network (~264K nodes, ~734K edges)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(working set = 3898 kB = 5.08x L2 size)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RMAT graph (250K nodes, 500K edges)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BH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494K bodies, 1 time step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(working set = 7718 kB = 10.05x L2 size)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DMR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50.4K nodes, ~100.3K triangles, maxfactor = 10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(working set w/ maxfactor 10 = 7840 kB = 10.2x L2 size)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30K nodes, 60K triangles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MST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NYC road network (~264K nodes, ~734K edges)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(working set = 3898 kB = 5.08x L2 size)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RMAT graph (250K nodes, 500K edges)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SSSP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NYC road network (~264K nodes, ~734K edges)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(working set = 3898 kB = 5.08x L2 size)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RMAT graph (250K nodes, 500K edges)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FPC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obs_error dataset (60 MB), 30 blocks, 24 warps/block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num_plasma dataset (34 MB), 30 blocks, 24 warps/block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TSP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att48 (48 cities, 15K climbers)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477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eil51 (51 cities, 15K climbers)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NB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23,040 bodies, 1 time step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0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256 options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7083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24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209675"/>
            <a:ext cx="851535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6983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GPGPU-Sim Configurations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544180"/>
              </p:ext>
            </p:extLst>
          </p:nvPr>
        </p:nvGraphicFramePr>
        <p:xfrm>
          <a:off x="457197" y="1295406"/>
          <a:ext cx="8229602" cy="4441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383"/>
                <a:gridCol w="529875"/>
                <a:gridCol w="529875"/>
                <a:gridCol w="596110"/>
                <a:gridCol w="596110"/>
                <a:gridCol w="331173"/>
                <a:gridCol w="713465"/>
                <a:gridCol w="596110"/>
                <a:gridCol w="370176"/>
                <a:gridCol w="414334"/>
                <a:gridCol w="443034"/>
                <a:gridCol w="443034"/>
                <a:gridCol w="392255"/>
                <a:gridCol w="414334"/>
                <a:gridCol w="414334"/>
              </a:tblGrid>
              <a:tr h="273170">
                <a:tc rowSpan="2"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Latency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Bus width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L1D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L2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ROP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DRAM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Ict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DRAM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Sz (PS)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Sz (PL)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MQ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Size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MQ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Default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768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1/2x ROP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2x ROP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480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1/2x DRAM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2x DRAM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 Latency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1/2x L1D Cache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768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2x L1D Cache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1/2x L2 Cache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384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2x L2 Cache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1536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1/2x DRAM Bandwidth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768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2x DRAM Bandwidth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1/2x Ict + DRAM B/W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 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 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2x Ict + DRAM B/W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 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 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 Coalesce Penalty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768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NCP + Impr L1 Miss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877"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NCP +Impr L1+L2 Miss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437">
                <a:tc gridSpan="15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Latencies represent number of shader core cycles. Cache sizes in kB. ROP=Raster Operations Pipeline (models L2 hit latency). Ict = Interconnect (flit size). CP=Coalesce penalty, PS = Prefer Shared Mem, PL = Prefer L1, MQ=Miss queue entries, MS=Miss status holding register entries, MM=Max MSHR merges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2984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Bin </a:t>
            </a:r>
            <a:r>
              <a:rPr lang="en-US" dirty="0"/>
              <a:t>P</a:t>
            </a:r>
            <a:r>
              <a:rPr lang="en-US" dirty="0" smtClean="0"/>
              <a:t>riority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723188"/>
              </p:ext>
            </p:extLst>
          </p:nvPr>
        </p:nvGraphicFramePr>
        <p:xfrm>
          <a:off x="1349781" y="1295400"/>
          <a:ext cx="6575019" cy="446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Visio" r:id="rId3" imgW="4622083" imgH="3721896" progId="Visio.Drawing.11">
                  <p:embed/>
                </p:oleObj>
              </mc:Choice>
              <mc:Fallback>
                <p:oleObj name="Visio" r:id="rId3" imgW="4622083" imgH="372189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830"/>
                      <a:stretch>
                        <a:fillRect/>
                      </a:stretch>
                    </p:blipFill>
                    <p:spPr bwMode="auto">
                      <a:xfrm>
                        <a:off x="1349781" y="1295400"/>
                        <a:ext cx="6575019" cy="4464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31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on GPU performance characteristics of…</a:t>
            </a:r>
          </a:p>
          <a:p>
            <a:pPr lvl="1"/>
            <a:r>
              <a:rPr lang="en-US" dirty="0" smtClean="0"/>
              <a:t>Branch divergence</a:t>
            </a:r>
          </a:p>
          <a:p>
            <a:pPr lvl="1"/>
            <a:r>
              <a:rPr lang="en-US" dirty="0" smtClean="0"/>
              <a:t>Memory coalescing</a:t>
            </a:r>
          </a:p>
          <a:p>
            <a:pPr lvl="1"/>
            <a:r>
              <a:rPr lang="en-US" dirty="0" smtClean="0"/>
              <a:t>Cache and memory latency</a:t>
            </a:r>
          </a:p>
          <a:p>
            <a:pPr lvl="1"/>
            <a:r>
              <a:rPr lang="en-US" dirty="0" smtClean="0"/>
              <a:t>Cache and memory bandwidth</a:t>
            </a:r>
          </a:p>
          <a:p>
            <a:pPr lvl="1"/>
            <a:r>
              <a:rPr lang="en-US" dirty="0" smtClean="0"/>
              <a:t>Cache size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dirty="0" smtClean="0"/>
              <a:t>First, review GPU coding best practices for good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600" y1="56667" x2="28600" y2="56667"/>
                        <a14:foregroundMark x1="42000" y1="45641" x2="42000" y2="45641"/>
                        <a14:foregroundMark x1="60200" y1="44872" x2="60200" y2="44872"/>
                        <a14:backgroundMark x1="24800" y1="20000" x2="24800" y2="20000"/>
                        <a14:backgroundMark x1="8000" y1="87692" x2="8000" y2="87692"/>
                        <a14:backgroundMark x1="67800" y1="91795" x2="67800" y2="91795"/>
                        <a14:backgroundMark x1="95800" y1="6923" x2="95800" y2="692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248400" y="2433828"/>
            <a:ext cx="2057400" cy="160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97908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#1: No Divergence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4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666" y="3657600"/>
            <a:ext cx="2331534" cy="20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23975"/>
            <a:ext cx="8226425" cy="2333625"/>
          </a:xfrm>
        </p:spPr>
        <p:txBody>
          <a:bodyPr/>
          <a:lstStyle/>
          <a:p>
            <a:r>
              <a:rPr lang="en-US" dirty="0" smtClean="0"/>
              <a:t>To execute in parallel, threads in a warp must share identical control flow</a:t>
            </a:r>
            <a:endParaRPr lang="en-US" dirty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not, execution serialized into smaller groups of threads that do share control flow path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solidFill>
                  <a:srgbClr val="FF0000"/>
                </a:solidFill>
                <a:sym typeface="Wingdings"/>
              </a:rPr>
              <a:t>branch divergence</a:t>
            </a:r>
            <a:endParaRPr lang="en-US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970178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#2: Coalescing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00" y="4191000"/>
            <a:ext cx="4156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23975"/>
            <a:ext cx="8226425" cy="2790825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emory accesses within a warp must be </a:t>
            </a:r>
            <a:r>
              <a:rPr lang="en-US" i="1" dirty="0" smtClean="0">
                <a:solidFill>
                  <a:srgbClr val="FF0000"/>
                </a:solidFill>
              </a:rPr>
              <a:t>coalesced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Within a warp, memory references must fall within the same cache line</a:t>
            </a:r>
          </a:p>
          <a:p>
            <a:pPr lvl="1"/>
            <a:r>
              <a:rPr lang="en-US" dirty="0" smtClean="0"/>
              <a:t>If not, accesses to additional lines are serialized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046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#3: Load Balance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23975"/>
            <a:ext cx="8226425" cy="1495425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alance work between warps, threads, and thread blocks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2362200" y="2743200"/>
            <a:ext cx="4572000" cy="0"/>
          </a:xfrm>
          <a:prstGeom prst="line">
            <a:avLst/>
          </a:prstGeom>
          <a:ln>
            <a:gradFill flip="none" rotWithShape="1">
              <a:gsLst>
                <a:gs pos="20000">
                  <a:schemeClr val="tx2">
                    <a:alpha val="65000"/>
                  </a:schemeClr>
                </a:gs>
                <a:gs pos="80000">
                  <a:schemeClr val="tx2">
                    <a:alpha val="65000"/>
                  </a:schemeClr>
                </a:gs>
                <a:gs pos="40000">
                  <a:schemeClr val="tx2"/>
                </a:gs>
                <a:gs pos="60000">
                  <a:schemeClr val="tx2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5"/>
          <p:cNvSpPr txBox="1">
            <a:spLocks/>
          </p:cNvSpPr>
          <p:nvPr/>
        </p:nvSpPr>
        <p:spPr bwMode="auto">
          <a:xfrm>
            <a:off x="609600" y="3048000"/>
            <a:ext cx="8226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All 3 difficult for irregular codes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ata-dependent behavior makes it difficult to assign works to threads to achieve coalescing, identical control flow, load balance</a:t>
            </a:r>
          </a:p>
          <a:p>
            <a:r>
              <a:rPr lang="en-US" dirty="0" smtClean="0"/>
              <a:t>Very different from CPU code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4894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better understand irregular apps’ specific demands on GPU hardware</a:t>
            </a:r>
          </a:p>
          <a:p>
            <a:pPr lvl="1"/>
            <a:r>
              <a:rPr lang="en-US" dirty="0" smtClean="0"/>
              <a:t>To help software developers optimize irregular codes</a:t>
            </a:r>
          </a:p>
          <a:p>
            <a:pPr lvl="1"/>
            <a:r>
              <a:rPr lang="en-US" dirty="0" smtClean="0"/>
              <a:t>As a baseline for exploring hardware support for broader classes of codes</a:t>
            </a:r>
          </a:p>
          <a:p>
            <a:r>
              <a:rPr lang="en-US" dirty="0" smtClean="0"/>
              <a:t>GPGPU-</a:t>
            </a:r>
            <a:r>
              <a:rPr lang="en-US" dirty="0" err="1" smtClean="0"/>
              <a:t>Sim</a:t>
            </a:r>
            <a:r>
              <a:rPr lang="en-US" dirty="0" smtClean="0"/>
              <a:t> v3.2.1 + a few extra </a:t>
            </a:r>
            <a:r>
              <a:rPr lang="en-US" dirty="0" err="1" smtClean="0"/>
              <a:t>perf</a:t>
            </a:r>
            <a:r>
              <a:rPr lang="en-US" dirty="0" smtClean="0"/>
              <a:t>. counters</a:t>
            </a:r>
          </a:p>
          <a:p>
            <a:pPr lvl="1"/>
            <a:r>
              <a:rPr lang="en-US" dirty="0" smtClean="0"/>
              <a:t>GTX 480 (Fermi) configuration</a:t>
            </a:r>
          </a:p>
          <a:p>
            <a:pPr lvl="1"/>
            <a:r>
              <a:rPr lang="en-US" dirty="0" smtClean="0"/>
              <a:t>Added configuration variants to scale latency, bandwidth, cache size,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Microarchitectural Performance Characterization of Irregular GPU Kernels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13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from </a:t>
            </a:r>
            <a:r>
              <a:rPr lang="en-US" dirty="0" err="1" smtClean="0"/>
              <a:t>LonestarGPU</a:t>
            </a:r>
            <a:r>
              <a:rPr lang="en-US" dirty="0" smtClean="0"/>
              <a:t>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343400" cy="4479925"/>
          </a:xfrm>
        </p:spPr>
        <p:txBody>
          <a:bodyPr/>
          <a:lstStyle/>
          <a:p>
            <a:r>
              <a:rPr lang="en-US" sz="2500" dirty="0" smtClean="0"/>
              <a:t>Breadth-First Search (</a:t>
            </a:r>
            <a:r>
              <a:rPr lang="en-US" sz="2500" i="1" dirty="0" smtClean="0">
                <a:solidFill>
                  <a:srgbClr val="FF0000"/>
                </a:solidFill>
              </a:rPr>
              <a:t>BFS</a:t>
            </a:r>
            <a:r>
              <a:rPr lang="en-US" sz="2500" dirty="0" smtClean="0"/>
              <a:t>)</a:t>
            </a:r>
          </a:p>
          <a:p>
            <a:pPr lvl="1"/>
            <a:r>
              <a:rPr lang="en-US" sz="2200" dirty="0" smtClean="0"/>
              <a:t>Label each node in graph with min level from start node</a:t>
            </a:r>
          </a:p>
          <a:p>
            <a:r>
              <a:rPr lang="en-US" sz="2500" dirty="0" smtClean="0"/>
              <a:t>Barnes-Hut (</a:t>
            </a:r>
            <a:r>
              <a:rPr lang="en-US" sz="2500" i="1" dirty="0" smtClean="0">
                <a:solidFill>
                  <a:srgbClr val="FF0000"/>
                </a:solidFill>
              </a:rPr>
              <a:t>BH</a:t>
            </a:r>
            <a:r>
              <a:rPr lang="en-US" sz="2500" dirty="0" smtClean="0"/>
              <a:t>)</a:t>
            </a:r>
          </a:p>
          <a:p>
            <a:pPr lvl="1"/>
            <a:r>
              <a:rPr lang="en-US" sz="2200" i="1" dirty="0" smtClean="0"/>
              <a:t>N</a:t>
            </a:r>
            <a:r>
              <a:rPr lang="en-US" sz="2200" dirty="0" smtClean="0"/>
              <a:t>-body algorithm using octree to decompose space around bodies</a:t>
            </a:r>
          </a:p>
          <a:p>
            <a:r>
              <a:rPr lang="en-US" sz="2500" dirty="0" smtClean="0"/>
              <a:t>Mesh Refinement (</a:t>
            </a:r>
            <a:r>
              <a:rPr lang="en-US" sz="2500" i="1" dirty="0" smtClean="0">
                <a:solidFill>
                  <a:srgbClr val="FF0000"/>
                </a:solidFill>
              </a:rPr>
              <a:t>DMR</a:t>
            </a:r>
            <a:r>
              <a:rPr lang="en-US" sz="2500" dirty="0"/>
              <a:t>)</a:t>
            </a:r>
          </a:p>
          <a:p>
            <a:pPr lvl="1"/>
            <a:r>
              <a:rPr lang="en-US" sz="2200" dirty="0"/>
              <a:t>Iteratively transform ‘bad’ triangles </a:t>
            </a:r>
            <a:r>
              <a:rPr lang="en-US" sz="2200" dirty="0" smtClean="0"/>
              <a:t>by </a:t>
            </a:r>
            <a:r>
              <a:rPr lang="en-US" sz="2200" dirty="0"/>
              <a:t>retriangulating surrounding cavity</a:t>
            </a:r>
          </a:p>
          <a:p>
            <a:pPr lvl="1"/>
            <a:endParaRPr lang="en-US" sz="2100" i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23975"/>
            <a:ext cx="3962400" cy="4479925"/>
          </a:xfrm>
        </p:spPr>
        <p:txBody>
          <a:bodyPr/>
          <a:lstStyle/>
          <a:p>
            <a:r>
              <a:rPr lang="en-US" sz="2500" dirty="0" smtClean="0"/>
              <a:t>Minimum Spanning </a:t>
            </a:r>
            <a:r>
              <a:rPr lang="en-US" sz="2500" dirty="0"/>
              <a:t>Tree (</a:t>
            </a:r>
            <a:r>
              <a:rPr lang="en-US" sz="2500" i="1" dirty="0">
                <a:solidFill>
                  <a:srgbClr val="FF0000"/>
                </a:solidFill>
              </a:rPr>
              <a:t>MST</a:t>
            </a:r>
            <a:r>
              <a:rPr lang="en-US" sz="2500" dirty="0"/>
              <a:t>)</a:t>
            </a:r>
          </a:p>
          <a:p>
            <a:pPr lvl="1"/>
            <a:r>
              <a:rPr lang="en-US" sz="2200" dirty="0" smtClean="0"/>
              <a:t>Contract minimum edge until single node</a:t>
            </a:r>
            <a:endParaRPr lang="en-US" sz="2200" dirty="0"/>
          </a:p>
          <a:p>
            <a:r>
              <a:rPr lang="en-US" sz="2500" dirty="0"/>
              <a:t>Single-Source Shortest Paths (</a:t>
            </a:r>
            <a:r>
              <a:rPr lang="en-US" sz="2500" i="1" dirty="0">
                <a:solidFill>
                  <a:srgbClr val="FF0000"/>
                </a:solidFill>
              </a:rPr>
              <a:t>SSSP</a:t>
            </a:r>
            <a:r>
              <a:rPr lang="en-US" sz="2500" dirty="0"/>
              <a:t>)</a:t>
            </a:r>
          </a:p>
          <a:p>
            <a:pPr lvl="1"/>
            <a:r>
              <a:rPr lang="en-US" sz="2200" dirty="0" smtClean="0"/>
              <a:t>Find shortest </a:t>
            </a:r>
            <a:r>
              <a:rPr lang="en-US" sz="2200" dirty="0"/>
              <a:t>path to each node from </a:t>
            </a:r>
            <a:r>
              <a:rPr lang="en-US" sz="2200" dirty="0" smtClean="0"/>
              <a:t>source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0BDF-E6F0-45B6-985F-5F4C087AF3E0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08192"/>
            <a:ext cx="5867400" cy="304800"/>
          </a:xfrm>
        </p:spPr>
        <p:txBody>
          <a:bodyPr/>
          <a:lstStyle/>
          <a:p>
            <a:r>
              <a:rPr lang="en-US" dirty="0" smtClean="0"/>
              <a:t>Microarchitectural Performance Characterization of Irregular GPU Kernels</a:t>
            </a:r>
            <a:endParaRPr lang="en-US" dirty="0"/>
          </a:p>
        </p:txBody>
      </p:sp>
      <p:pic>
        <p:nvPicPr>
          <p:cNvPr id="4098" name="Picture 2" descr="E:\Dropbox\ECL\IISWC'14 Reruns\graphic3_grap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856" y="4495800"/>
            <a:ext cx="1829344" cy="122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791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446087"/>
          </a:xfrm>
        </p:spPr>
        <p:txBody>
          <a:bodyPr/>
          <a:lstStyle/>
          <a:p>
            <a:r>
              <a:rPr lang="en-US" sz="2500" dirty="0" smtClean="0"/>
              <a:t>Semi-Regular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724400" cy="4297363"/>
          </a:xfrm>
        </p:spPr>
        <p:txBody>
          <a:bodyPr/>
          <a:lstStyle/>
          <a:p>
            <a:r>
              <a:rPr lang="en-US" sz="2500" dirty="0" smtClean="0"/>
              <a:t>FP Compression (</a:t>
            </a:r>
            <a:r>
              <a:rPr lang="en-US" sz="2500" i="1" dirty="0" smtClean="0">
                <a:solidFill>
                  <a:srgbClr val="FF0000"/>
                </a:solidFill>
              </a:rPr>
              <a:t>FPC</a:t>
            </a:r>
            <a:r>
              <a:rPr lang="en-US" sz="2500" dirty="0" smtClean="0"/>
              <a:t>)</a:t>
            </a:r>
          </a:p>
          <a:p>
            <a:pPr lvl="1"/>
            <a:r>
              <a:rPr lang="en-US" sz="2200" dirty="0" smtClean="0"/>
              <a:t>Lossless data compression for DP floating-point values</a:t>
            </a:r>
          </a:p>
          <a:p>
            <a:pPr lvl="1"/>
            <a:r>
              <a:rPr lang="en-US" sz="2200" dirty="0"/>
              <a:t>I</a:t>
            </a:r>
            <a:r>
              <a:rPr lang="en-US" sz="2200" dirty="0" smtClean="0"/>
              <a:t>rregular control flow</a:t>
            </a:r>
          </a:p>
          <a:p>
            <a:r>
              <a:rPr lang="en-US" sz="2500" dirty="0" smtClean="0"/>
              <a:t>Traveling Salesman (</a:t>
            </a:r>
            <a:r>
              <a:rPr lang="en-US" sz="2500" i="1" dirty="0" smtClean="0">
                <a:solidFill>
                  <a:srgbClr val="FF0000"/>
                </a:solidFill>
              </a:rPr>
              <a:t>TSP</a:t>
            </a:r>
            <a:r>
              <a:rPr lang="en-US" sz="2500" dirty="0" smtClean="0"/>
              <a:t>)</a:t>
            </a:r>
          </a:p>
          <a:p>
            <a:pPr lvl="1"/>
            <a:r>
              <a:rPr lang="en-US" sz="2200" dirty="0" smtClean="0"/>
              <a:t>Find minimal tour in graph using iterative hill climbing</a:t>
            </a:r>
          </a:p>
          <a:p>
            <a:pPr lvl="1"/>
            <a:r>
              <a:rPr lang="en-US" sz="2200" dirty="0" smtClean="0"/>
              <a:t>Irregular memory accesses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2225" y="1295400"/>
            <a:ext cx="2974975" cy="446087"/>
          </a:xfrm>
        </p:spPr>
        <p:txBody>
          <a:bodyPr/>
          <a:lstStyle/>
          <a:p>
            <a:r>
              <a:rPr lang="en-US" sz="2500" dirty="0" smtClean="0"/>
              <a:t>Regular</a:t>
            </a:r>
            <a:endParaRPr lang="en-US" sz="25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05400" y="1676400"/>
            <a:ext cx="3581400" cy="4297363"/>
          </a:xfrm>
        </p:spPr>
        <p:txBody>
          <a:bodyPr/>
          <a:lstStyle/>
          <a:p>
            <a:r>
              <a:rPr lang="en-US" sz="2500" i="1" dirty="0" smtClean="0"/>
              <a:t>N</a:t>
            </a:r>
            <a:r>
              <a:rPr lang="en-US" sz="2500" dirty="0" smtClean="0"/>
              <a:t>-Body (</a:t>
            </a:r>
            <a:r>
              <a:rPr lang="en-US" sz="2500" i="1" dirty="0" smtClean="0">
                <a:solidFill>
                  <a:srgbClr val="FF0000"/>
                </a:solidFill>
              </a:rPr>
              <a:t>NB</a:t>
            </a:r>
            <a:r>
              <a:rPr lang="en-US" sz="2500" dirty="0" smtClean="0"/>
              <a:t>)</a:t>
            </a:r>
          </a:p>
          <a:p>
            <a:pPr lvl="1"/>
            <a:r>
              <a:rPr lang="en-US" sz="2200" i="1" dirty="0" smtClean="0"/>
              <a:t>N</a:t>
            </a:r>
            <a:r>
              <a:rPr lang="en-US" sz="2200" dirty="0" smtClean="0"/>
              <a:t>-body algorithm using all-to-all force calculation</a:t>
            </a:r>
          </a:p>
          <a:p>
            <a:r>
              <a:rPr lang="en-US" sz="2500" dirty="0" smtClean="0"/>
              <a:t>Monte Carlo (</a:t>
            </a:r>
            <a:r>
              <a:rPr lang="en-US" sz="2500" i="1" dirty="0" smtClean="0">
                <a:solidFill>
                  <a:srgbClr val="FF0000"/>
                </a:solidFill>
              </a:rPr>
              <a:t>MC</a:t>
            </a:r>
            <a:r>
              <a:rPr lang="en-US" sz="2500" dirty="0" smtClean="0"/>
              <a:t>)</a:t>
            </a:r>
          </a:p>
          <a:p>
            <a:pPr lvl="1"/>
            <a:r>
              <a:rPr lang="en-US" sz="2200" dirty="0"/>
              <a:t>Evaluates fair call </a:t>
            </a:r>
            <a:r>
              <a:rPr lang="en-US" sz="2200" dirty="0" smtClean="0"/>
              <a:t>price for set of options</a:t>
            </a:r>
          </a:p>
          <a:p>
            <a:pPr lvl="1"/>
            <a:r>
              <a:rPr lang="en-US" sz="2200" dirty="0" smtClean="0"/>
              <a:t>CUDA SDK version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08192"/>
            <a:ext cx="5867400" cy="304800"/>
          </a:xfrm>
        </p:spPr>
        <p:txBody>
          <a:bodyPr/>
          <a:lstStyle/>
          <a:p>
            <a:r>
              <a:rPr lang="en-US" dirty="0" smtClean="0"/>
              <a:t>Microarchitectural Performance Characterization of Irregular GPU Kernels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/>
          <a:p>
            <a:fld id="{289C0BDF-E6F0-45B6-985F-5F4C087AF3E0}" type="slidenum">
              <a:rPr lang="en-US" smtClean="0"/>
              <a:t>9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 dirty="0" smtClean="0"/>
              <a:t>Applications from Other Sources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77253" y="5105400"/>
            <a:ext cx="8226425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kern="0" dirty="0" smtClean="0">
                <a:solidFill>
                  <a:schemeClr val="tx2"/>
                </a:solidFill>
              </a:rPr>
              <a:t>Inputs result in working set ≥5 times default L2 size</a:t>
            </a:r>
          </a:p>
        </p:txBody>
      </p:sp>
    </p:spTree>
    <p:extLst>
      <p:ext uri="{BB962C8B-B14F-4D97-AF65-F5344CB8AC3E}">
        <p14:creationId xmlns:p14="http://schemas.microsoft.com/office/powerpoint/2010/main" val="2087446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ECL_PPT_THEME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ECL_PPT_THEME</Template>
  <TotalTime>13409</TotalTime>
  <Words>1806</Words>
  <Application>Microsoft Macintosh PowerPoint</Application>
  <PresentationFormat>On-screen Show (4:3)</PresentationFormat>
  <Paragraphs>515</Paragraphs>
  <Slides>26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ECL_PPT_THEME</vt:lpstr>
      <vt:lpstr>Visio</vt:lpstr>
      <vt:lpstr>Microarchitectural Performance Characterization of Irregular GPU Kernels</vt:lpstr>
      <vt:lpstr>Introduction</vt:lpstr>
      <vt:lpstr>Outline</vt:lpstr>
      <vt:lpstr>Best Practice #1: No Divergence</vt:lpstr>
      <vt:lpstr>Best Practice #2: Coalescing</vt:lpstr>
      <vt:lpstr>Best Practice #3: Load Balance</vt:lpstr>
      <vt:lpstr>Simulation Study</vt:lpstr>
      <vt:lpstr>Applications from LonestarGPU Suite</vt:lpstr>
      <vt:lpstr>Applications from Other Sources</vt:lpstr>
      <vt:lpstr>Application Performance</vt:lpstr>
      <vt:lpstr>Branch Divergence</vt:lpstr>
      <vt:lpstr>Memory Coalescing</vt:lpstr>
      <vt:lpstr>Memory Coalescing</vt:lpstr>
      <vt:lpstr>L2 and DRAM Latency</vt:lpstr>
      <vt:lpstr>Interconnect and DRAM Bandwidth</vt:lpstr>
      <vt:lpstr>Cache Behavior</vt:lpstr>
      <vt:lpstr>Cache Size Scaling</vt:lpstr>
      <vt:lpstr>Individual Application Analysis</vt:lpstr>
      <vt:lpstr>Conclusions</vt:lpstr>
      <vt:lpstr>Questions?</vt:lpstr>
      <vt:lpstr>PowerPoint Presentation</vt:lpstr>
      <vt:lpstr>Related Work</vt:lpstr>
      <vt:lpstr>Input Sizes</vt:lpstr>
      <vt:lpstr>Secondary Inputs</vt:lpstr>
      <vt:lpstr>GPGPU-Sim Configurations</vt:lpstr>
      <vt:lpstr>Issue Bin Priority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Microarchitectural Performance Characterization of Irregular GPU Kernels</dc:title>
  <dc:creator>moneil</dc:creator>
  <cp:lastModifiedBy>Molly O'Neil</cp:lastModifiedBy>
  <cp:revision>203</cp:revision>
  <dcterms:created xsi:type="dcterms:W3CDTF">2014-09-04T11:46:36Z</dcterms:created>
  <dcterms:modified xsi:type="dcterms:W3CDTF">2014-10-27T02:24:46Z</dcterms:modified>
</cp:coreProperties>
</file>