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73" r:id="rId1"/>
  </p:sldMasterIdLst>
  <p:notesMasterIdLst>
    <p:notesMasterId r:id="rId31"/>
  </p:notesMasterIdLst>
  <p:sldIdLst>
    <p:sldId id="256" r:id="rId2"/>
    <p:sldId id="348" r:id="rId3"/>
    <p:sldId id="277" r:id="rId4"/>
    <p:sldId id="311" r:id="rId5"/>
    <p:sldId id="314" r:id="rId6"/>
    <p:sldId id="317" r:id="rId7"/>
    <p:sldId id="401" r:id="rId8"/>
    <p:sldId id="412" r:id="rId9"/>
    <p:sldId id="413" r:id="rId10"/>
    <p:sldId id="414" r:id="rId11"/>
    <p:sldId id="415" r:id="rId12"/>
    <p:sldId id="416" r:id="rId13"/>
    <p:sldId id="419" r:id="rId14"/>
    <p:sldId id="420" r:id="rId15"/>
    <p:sldId id="421" r:id="rId16"/>
    <p:sldId id="417" r:id="rId17"/>
    <p:sldId id="418" r:id="rId18"/>
    <p:sldId id="402" r:id="rId19"/>
    <p:sldId id="403" r:id="rId20"/>
    <p:sldId id="404" r:id="rId21"/>
    <p:sldId id="405" r:id="rId22"/>
    <p:sldId id="406" r:id="rId23"/>
    <p:sldId id="399" r:id="rId24"/>
    <p:sldId id="400" r:id="rId25"/>
    <p:sldId id="407" r:id="rId26"/>
    <p:sldId id="410" r:id="rId27"/>
    <p:sldId id="411" r:id="rId28"/>
    <p:sldId id="408" r:id="rId29"/>
    <p:sldId id="409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69B"/>
    <a:srgbClr val="FFAA4B"/>
    <a:srgbClr val="FFFF66"/>
    <a:srgbClr val="E6E6E6"/>
    <a:srgbClr val="003900"/>
    <a:srgbClr val="408000"/>
    <a:srgbClr val="FF8000"/>
    <a:srgbClr val="666666"/>
    <a:srgbClr val="0000FF"/>
    <a:srgbClr val="008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2016" autoAdjust="0"/>
  </p:normalViewPr>
  <p:slideViewPr>
    <p:cSldViewPr>
      <p:cViewPr varScale="1">
        <p:scale>
          <a:sx n="84" d="100"/>
          <a:sy n="84" d="100"/>
        </p:scale>
        <p:origin x="-144" y="-96"/>
      </p:cViewPr>
      <p:guideLst>
        <p:guide orient="horz" pos="1440"/>
        <p:guide pos="37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7" d="100"/>
        <a:sy n="167" d="100"/>
      </p:scale>
      <p:origin x="0" y="30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CDA0F53-311E-EF41-977F-CBC6CC7F11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5160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CD8DCA8C-07DD-4540-A4BC-9AE2798F59A8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DB8EBC0B-A373-CB43-89C7-08AB29B5A9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5E7F8-2161-8140-8392-A4A4BE2DA9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2F207-7A65-9347-BEF6-699B317EE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5E7F8-2161-8140-8392-A4A4BE2DA9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FCB6-6E58-3D4F-AACB-7F1C89B017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AA20A-D295-574A-9EB4-6EA31EB7A4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Ido Dagan   Lexical Statistics in NLP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D3374-CEBA-4502-B092-28ED0E8D3DD4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5010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21FA-924D-B14C-BEBF-7D45A35DDC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7A61-0EF4-6F49-BC29-9A4968B91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3390-5D24-E747-9D5C-FF0ADE2A95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0D40-ADDA-F44E-940D-CF564CFCE0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D6657-7DA9-C247-B648-D1C1893623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E005B-C20A-FC4F-A619-F69E17CF76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ED6DF-51A1-804C-8FB2-1AEC6210BC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D495E7F8-2161-8140-8392-A4A4BE2DA9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  <p:sldLayoutId id="2147483787" r:id="rId14"/>
    <p:sldLayoutId id="2147483789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>
                <a:latin typeface="Franklin Gothic Book" charset="0"/>
                <a:ea typeface="ＭＳ Ｐゴシック" charset="0"/>
                <a:cs typeface="ＭＳ Ｐゴシック" charset="0"/>
              </a:rPr>
              <a:t>Distributional models</a:t>
            </a:r>
            <a:endParaRPr sz="3600">
              <a:latin typeface="Franklin Gothic Book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latin typeface="Perpetua" charset="0"/>
                <a:ea typeface="ＭＳ Ｐゴシック" charset="0"/>
                <a:cs typeface="ＭＳ Ｐゴシック" charset="0"/>
              </a:rPr>
              <a:t>Katrin </a:t>
            </a:r>
            <a:r>
              <a:rPr lang="en-US" sz="2400" dirty="0" smtClean="0">
                <a:latin typeface="Perpetua" charset="0"/>
                <a:ea typeface="ＭＳ Ｐゴシック" charset="0"/>
                <a:cs typeface="ＭＳ Ｐゴシック" charset="0"/>
              </a:rPr>
              <a:t>Erk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How can we compare two context word counts?</a:t>
            </a:r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681703"/>
              </p:ext>
            </p:extLst>
          </p:nvPr>
        </p:nvGraphicFramePr>
        <p:xfrm>
          <a:off x="457201" y="3048000"/>
          <a:ext cx="754380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5029"/>
                <a:gridCol w="705029"/>
                <a:gridCol w="705029"/>
                <a:gridCol w="705029"/>
                <a:gridCol w="705029"/>
                <a:gridCol w="589654"/>
                <a:gridCol w="890906"/>
                <a:gridCol w="634525"/>
                <a:gridCol w="634525"/>
                <a:gridCol w="634525"/>
                <a:gridCol w="63452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slice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throw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fruit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pie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2057400"/>
            <a:ext cx="67145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Count how often “apple” occurs close to other words </a:t>
            </a:r>
            <a:br>
              <a:rPr lang="en-US" dirty="0" smtClean="0"/>
            </a:br>
            <a:r>
              <a:rPr lang="en-US" dirty="0" smtClean="0"/>
              <a:t>in a large text collection (corpus):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4114800"/>
            <a:ext cx="34209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 the same for “orange”:</a:t>
            </a:r>
            <a:endParaRPr lang="en-US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818120"/>
              </p:ext>
            </p:extLst>
          </p:nvPr>
        </p:nvGraphicFramePr>
        <p:xfrm>
          <a:off x="457200" y="4724400"/>
          <a:ext cx="754380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5029"/>
                <a:gridCol w="705029"/>
                <a:gridCol w="705029"/>
                <a:gridCol w="705029"/>
                <a:gridCol w="705029"/>
                <a:gridCol w="589654"/>
                <a:gridCol w="890906"/>
                <a:gridCol w="634525"/>
                <a:gridCol w="634525"/>
                <a:gridCol w="634525"/>
                <a:gridCol w="63452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slice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throw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fruit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pie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5395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How can we compare two context word counts?</a:t>
            </a:r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620212"/>
              </p:ext>
            </p:extLst>
          </p:nvPr>
        </p:nvGraphicFramePr>
        <p:xfrm>
          <a:off x="457200" y="2590800"/>
          <a:ext cx="754380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5029"/>
                <a:gridCol w="705029"/>
                <a:gridCol w="705029"/>
                <a:gridCol w="705029"/>
                <a:gridCol w="705029"/>
                <a:gridCol w="589654"/>
                <a:gridCol w="890906"/>
                <a:gridCol w="634525"/>
                <a:gridCol w="634525"/>
                <a:gridCol w="634525"/>
                <a:gridCol w="63452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slice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throw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fruit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pie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2057400"/>
            <a:ext cx="77911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Then visualize both count tables as vectors in the same space: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236207"/>
              </p:ext>
            </p:extLst>
          </p:nvPr>
        </p:nvGraphicFramePr>
        <p:xfrm>
          <a:off x="457200" y="3352800"/>
          <a:ext cx="754380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5029"/>
                <a:gridCol w="705029"/>
                <a:gridCol w="705029"/>
                <a:gridCol w="705029"/>
                <a:gridCol w="705029"/>
                <a:gridCol w="589654"/>
                <a:gridCol w="890906"/>
                <a:gridCol w="634525"/>
                <a:gridCol w="634525"/>
                <a:gridCol w="634525"/>
                <a:gridCol w="63452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slice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throw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fruit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pie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V="1">
            <a:off x="1524000" y="4724400"/>
            <a:ext cx="0" cy="1143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371600" y="5715000"/>
            <a:ext cx="3048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14400" y="4648200"/>
            <a:ext cx="4580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fall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4495800" y="5562600"/>
            <a:ext cx="4238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eat</a:t>
            </a:r>
            <a:endParaRPr lang="en-US" sz="16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4114800" y="5638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447800" y="4953000"/>
            <a:ext cx="15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4038600" y="49530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191000" y="4724400"/>
            <a:ext cx="684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apple</a:t>
            </a:r>
            <a:endParaRPr lang="en-US" sz="1800" dirty="0"/>
          </a:p>
        </p:txBody>
      </p:sp>
      <p:cxnSp>
        <p:nvCxnSpPr>
          <p:cNvPr id="17" name="Straight Arrow Connector 16"/>
          <p:cNvCxnSpPr>
            <a:endCxn id="15" idx="2"/>
          </p:cNvCxnSpPr>
          <p:nvPr/>
        </p:nvCxnSpPr>
        <p:spPr>
          <a:xfrm flipV="1">
            <a:off x="1524000" y="4991100"/>
            <a:ext cx="2514600" cy="723900"/>
          </a:xfrm>
          <a:prstGeom prst="straightConnector1">
            <a:avLst/>
          </a:prstGeom>
          <a:ln>
            <a:solidFill>
              <a:srgbClr val="D34817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447800" y="5638800"/>
            <a:ext cx="15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819400" y="5638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2743200" y="55626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endCxn id="20" idx="5"/>
          </p:cNvCxnSpPr>
          <p:nvPr/>
        </p:nvCxnSpPr>
        <p:spPr>
          <a:xfrm flipV="1">
            <a:off x="1524000" y="5627641"/>
            <a:ext cx="1284241" cy="87359"/>
          </a:xfrm>
          <a:prstGeom prst="straightConnector1">
            <a:avLst/>
          </a:prstGeom>
          <a:ln>
            <a:solidFill>
              <a:srgbClr val="D34817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895600" y="5334000"/>
            <a:ext cx="812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orange</a:t>
            </a:r>
            <a:endParaRPr lang="en-US" sz="1800" dirty="0"/>
          </a:p>
        </p:txBody>
      </p:sp>
      <p:sp>
        <p:nvSpPr>
          <p:cNvPr id="25" name="TextBox 24"/>
          <p:cNvSpPr txBox="1"/>
          <p:nvPr/>
        </p:nvSpPr>
        <p:spPr>
          <a:xfrm>
            <a:off x="5791200" y="4876800"/>
            <a:ext cx="2518087" cy="1200328"/>
          </a:xfrm>
          <a:prstGeom prst="rect">
            <a:avLst/>
          </a:prstGeom>
          <a:solidFill>
            <a:srgbClr val="FFD69B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Similarity between</a:t>
            </a:r>
            <a:br>
              <a:rPr lang="en-US" dirty="0" smtClean="0"/>
            </a:br>
            <a:r>
              <a:rPr lang="en-US" dirty="0" smtClean="0"/>
              <a:t>two words as </a:t>
            </a:r>
            <a:br>
              <a:rPr lang="en-US" dirty="0" smtClean="0"/>
            </a:br>
            <a:r>
              <a:rPr lang="en-US" dirty="0" smtClean="0"/>
              <a:t>proximity in space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473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How can we compare two context word counts?</a:t>
            </a:r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620212"/>
              </p:ext>
            </p:extLst>
          </p:nvPr>
        </p:nvGraphicFramePr>
        <p:xfrm>
          <a:off x="457200" y="2590800"/>
          <a:ext cx="754380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5029"/>
                <a:gridCol w="705029"/>
                <a:gridCol w="705029"/>
                <a:gridCol w="705029"/>
                <a:gridCol w="705029"/>
                <a:gridCol w="589654"/>
                <a:gridCol w="890906"/>
                <a:gridCol w="634525"/>
                <a:gridCol w="634525"/>
                <a:gridCol w="634525"/>
                <a:gridCol w="63452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slice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throw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fruit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pie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2057400"/>
            <a:ext cx="77911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Then visualize both count tables as vectors in the same space: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236207"/>
              </p:ext>
            </p:extLst>
          </p:nvPr>
        </p:nvGraphicFramePr>
        <p:xfrm>
          <a:off x="457200" y="3352800"/>
          <a:ext cx="754380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5029"/>
                <a:gridCol w="705029"/>
                <a:gridCol w="705029"/>
                <a:gridCol w="705029"/>
                <a:gridCol w="705029"/>
                <a:gridCol w="589654"/>
                <a:gridCol w="890906"/>
                <a:gridCol w="634525"/>
                <a:gridCol w="634525"/>
                <a:gridCol w="634525"/>
                <a:gridCol w="63452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slice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throw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fruit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pie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V="1">
            <a:off x="1524000" y="4724400"/>
            <a:ext cx="0" cy="1143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371600" y="5715000"/>
            <a:ext cx="3048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14400" y="4648200"/>
            <a:ext cx="4580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fall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4495800" y="5562600"/>
            <a:ext cx="4238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eat</a:t>
            </a:r>
            <a:endParaRPr lang="en-US" sz="16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4114800" y="5638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447800" y="4953000"/>
            <a:ext cx="15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4038600" y="49530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191000" y="4724400"/>
            <a:ext cx="684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apple</a:t>
            </a:r>
            <a:endParaRPr lang="en-US" sz="1800" dirty="0"/>
          </a:p>
        </p:txBody>
      </p:sp>
      <p:cxnSp>
        <p:nvCxnSpPr>
          <p:cNvPr id="17" name="Straight Arrow Connector 16"/>
          <p:cNvCxnSpPr>
            <a:endCxn id="15" idx="2"/>
          </p:cNvCxnSpPr>
          <p:nvPr/>
        </p:nvCxnSpPr>
        <p:spPr>
          <a:xfrm flipV="1">
            <a:off x="1524000" y="4991100"/>
            <a:ext cx="2514600" cy="723900"/>
          </a:xfrm>
          <a:prstGeom prst="straightConnector1">
            <a:avLst/>
          </a:prstGeom>
          <a:ln>
            <a:solidFill>
              <a:srgbClr val="D34817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447800" y="5638800"/>
            <a:ext cx="15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819400" y="5638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2743200" y="55626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endCxn id="20" idx="5"/>
          </p:cNvCxnSpPr>
          <p:nvPr/>
        </p:nvCxnSpPr>
        <p:spPr>
          <a:xfrm flipV="1">
            <a:off x="1524000" y="5627641"/>
            <a:ext cx="1284241" cy="87359"/>
          </a:xfrm>
          <a:prstGeom prst="straightConnector1">
            <a:avLst/>
          </a:prstGeom>
          <a:ln>
            <a:solidFill>
              <a:srgbClr val="D34817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895600" y="5334000"/>
            <a:ext cx="812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orange</a:t>
            </a:r>
            <a:endParaRPr lang="en-US" sz="1800" dirty="0"/>
          </a:p>
        </p:txBody>
      </p:sp>
      <p:sp>
        <p:nvSpPr>
          <p:cNvPr id="25" name="TextBox 24"/>
          <p:cNvSpPr txBox="1"/>
          <p:nvPr/>
        </p:nvSpPr>
        <p:spPr>
          <a:xfrm>
            <a:off x="5791200" y="4876800"/>
            <a:ext cx="2518087" cy="1200328"/>
          </a:xfrm>
          <a:prstGeom prst="rect">
            <a:avLst/>
          </a:prstGeom>
          <a:solidFill>
            <a:srgbClr val="FFD69B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Similarity between</a:t>
            </a:r>
            <a:br>
              <a:rPr lang="en-US" dirty="0" smtClean="0"/>
            </a:br>
            <a:r>
              <a:rPr lang="en-US" dirty="0" smtClean="0"/>
              <a:t>two words as </a:t>
            </a:r>
            <a:br>
              <a:rPr lang="en-US" dirty="0" smtClean="0"/>
            </a:br>
            <a:r>
              <a:rPr lang="en-US" dirty="0" smtClean="0"/>
              <a:t>proximity in space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473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smtClean="0"/>
              <a:t>What do we mean by </a:t>
            </a:r>
            <a:br>
              <a:rPr lang="en-US" sz="3600" smtClean="0"/>
            </a:br>
            <a:r>
              <a:rPr lang="en-US" sz="3600" smtClean="0"/>
              <a:t>“similarity” of vectors?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US" u="sng">
                <a:latin typeface="Perpetua" charset="0"/>
                <a:ea typeface="ＭＳ Ｐゴシック" charset="0"/>
                <a:cs typeface="ＭＳ Ｐゴシック" charset="0"/>
              </a:rPr>
              <a:t>Euclidean distance (a dissimilarity measure!): </a:t>
            </a:r>
          </a:p>
        </p:txBody>
      </p:sp>
      <p:cxnSp>
        <p:nvCxnSpPr>
          <p:cNvPr id="26628" name="Straight Connector 4"/>
          <p:cNvCxnSpPr>
            <a:cxnSpLocks noChangeShapeType="1"/>
          </p:cNvCxnSpPr>
          <p:nvPr/>
        </p:nvCxnSpPr>
        <p:spPr bwMode="auto">
          <a:xfrm rot="5400000" flipH="1" flipV="1">
            <a:off x="114301" y="4686300"/>
            <a:ext cx="2362200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29" name="Straight Arrow Connector 6"/>
          <p:cNvCxnSpPr>
            <a:cxnSpLocks noChangeShapeType="1"/>
          </p:cNvCxnSpPr>
          <p:nvPr/>
        </p:nvCxnSpPr>
        <p:spPr bwMode="auto">
          <a:xfrm>
            <a:off x="914400" y="5715000"/>
            <a:ext cx="57150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0" name="Straight Arrow Connector 8"/>
          <p:cNvCxnSpPr>
            <a:cxnSpLocks noChangeShapeType="1"/>
          </p:cNvCxnSpPr>
          <p:nvPr/>
        </p:nvCxnSpPr>
        <p:spPr bwMode="auto">
          <a:xfrm flipV="1">
            <a:off x="1295400" y="5029200"/>
            <a:ext cx="3657600" cy="68580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1" name="Straight Arrow Connector 10"/>
          <p:cNvCxnSpPr>
            <a:cxnSpLocks noChangeShapeType="1"/>
          </p:cNvCxnSpPr>
          <p:nvPr/>
        </p:nvCxnSpPr>
        <p:spPr bwMode="auto">
          <a:xfrm flipV="1">
            <a:off x="1295400" y="3352800"/>
            <a:ext cx="5105400" cy="236220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32" name="TextBox 11"/>
          <p:cNvSpPr txBox="1">
            <a:spLocks noChangeArrowheads="1"/>
          </p:cNvSpPr>
          <p:nvPr/>
        </p:nvSpPr>
        <p:spPr bwMode="auto">
          <a:xfrm>
            <a:off x="4343400" y="5257800"/>
            <a:ext cx="10220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 smtClean="0">
                <a:solidFill>
                  <a:srgbClr val="CC0000"/>
                </a:solidFill>
              </a:rPr>
              <a:t>orange</a:t>
            </a:r>
            <a:endParaRPr lang="en-US" dirty="0">
              <a:solidFill>
                <a:srgbClr val="CC0000"/>
              </a:solidFill>
            </a:endParaRPr>
          </a:p>
        </p:txBody>
      </p:sp>
      <p:pic>
        <p:nvPicPr>
          <p:cNvPr id="26633" name="Picture 9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0714" y="2667000"/>
            <a:ext cx="4506686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5" name="TextBox 12"/>
          <p:cNvSpPr txBox="1">
            <a:spLocks noChangeArrowheads="1"/>
          </p:cNvSpPr>
          <p:nvPr/>
        </p:nvSpPr>
        <p:spPr bwMode="auto">
          <a:xfrm>
            <a:off x="6006835" y="3429000"/>
            <a:ext cx="8511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 smtClean="0">
                <a:solidFill>
                  <a:srgbClr val="CC0000"/>
                </a:solidFill>
              </a:rPr>
              <a:t>apple</a:t>
            </a:r>
            <a:endParaRPr lang="en-US" dirty="0">
              <a:solidFill>
                <a:srgbClr val="CC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4953000" y="3352800"/>
            <a:ext cx="1371600" cy="167640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67349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dirty="0" smtClean="0"/>
              <a:t>Problem with Euclidean distance: very sensitive to word frequency!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 2" charset="0"/>
              <a:buNone/>
            </a:pPr>
            <a:endParaRPr lang="en-US" u="sng" dirty="0">
              <a:latin typeface="Perpetua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26628" name="Straight Connector 4"/>
          <p:cNvCxnSpPr>
            <a:cxnSpLocks noChangeShapeType="1"/>
          </p:cNvCxnSpPr>
          <p:nvPr/>
        </p:nvCxnSpPr>
        <p:spPr bwMode="auto">
          <a:xfrm rot="5400000" flipH="1" flipV="1">
            <a:off x="114301" y="4686300"/>
            <a:ext cx="2362200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29" name="Straight Arrow Connector 6"/>
          <p:cNvCxnSpPr>
            <a:cxnSpLocks noChangeShapeType="1"/>
          </p:cNvCxnSpPr>
          <p:nvPr/>
        </p:nvCxnSpPr>
        <p:spPr bwMode="auto">
          <a:xfrm>
            <a:off x="914400" y="5715000"/>
            <a:ext cx="57150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0" name="Straight Arrow Connector 8"/>
          <p:cNvCxnSpPr>
            <a:cxnSpLocks noChangeShapeType="1"/>
          </p:cNvCxnSpPr>
          <p:nvPr/>
        </p:nvCxnSpPr>
        <p:spPr bwMode="auto">
          <a:xfrm flipV="1">
            <a:off x="1295400" y="5562600"/>
            <a:ext cx="533400" cy="15240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1" name="Straight Arrow Connector 10"/>
          <p:cNvCxnSpPr>
            <a:cxnSpLocks noChangeShapeType="1"/>
          </p:cNvCxnSpPr>
          <p:nvPr/>
        </p:nvCxnSpPr>
        <p:spPr bwMode="auto">
          <a:xfrm flipV="1">
            <a:off x="1295400" y="3352800"/>
            <a:ext cx="5105400" cy="236220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32" name="TextBox 11"/>
          <p:cNvSpPr txBox="1">
            <a:spLocks noChangeArrowheads="1"/>
          </p:cNvSpPr>
          <p:nvPr/>
        </p:nvSpPr>
        <p:spPr bwMode="auto">
          <a:xfrm>
            <a:off x="1524000" y="5634335"/>
            <a:ext cx="13298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 err="1" smtClean="0">
                <a:solidFill>
                  <a:srgbClr val="CC0000"/>
                </a:solidFill>
              </a:rPr>
              <a:t>Braeburn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26635" name="TextBox 12"/>
          <p:cNvSpPr txBox="1">
            <a:spLocks noChangeArrowheads="1"/>
          </p:cNvSpPr>
          <p:nvPr/>
        </p:nvSpPr>
        <p:spPr bwMode="auto">
          <a:xfrm>
            <a:off x="6006835" y="3429000"/>
            <a:ext cx="8511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 smtClean="0">
                <a:solidFill>
                  <a:srgbClr val="CC0000"/>
                </a:solidFill>
              </a:rPr>
              <a:t>apple</a:t>
            </a:r>
            <a:endParaRPr lang="en-US" dirty="0">
              <a:solidFill>
                <a:srgbClr val="CC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1752600" y="3352800"/>
            <a:ext cx="4572000" cy="220980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9490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smtClean="0"/>
              <a:t>What do we mean by </a:t>
            </a:r>
            <a:br>
              <a:rPr lang="en-US" sz="3600" smtClean="0"/>
            </a:br>
            <a:r>
              <a:rPr lang="en-US" sz="3600" smtClean="0"/>
              <a:t>“similarity” of vectors?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US" u="sng" dirty="0" smtClean="0">
                <a:latin typeface="Perpetua" charset="0"/>
                <a:ea typeface="ＭＳ Ｐゴシック" charset="0"/>
                <a:cs typeface="ＭＳ Ｐゴシック" charset="0"/>
              </a:rPr>
              <a:t>Cosine similarity:</a:t>
            </a:r>
            <a:endParaRPr lang="en-US" u="sng" dirty="0">
              <a:latin typeface="Perpetua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26628" name="Straight Connector 4"/>
          <p:cNvCxnSpPr>
            <a:cxnSpLocks noChangeShapeType="1"/>
          </p:cNvCxnSpPr>
          <p:nvPr/>
        </p:nvCxnSpPr>
        <p:spPr bwMode="auto">
          <a:xfrm rot="5400000" flipH="1" flipV="1">
            <a:off x="114301" y="4686300"/>
            <a:ext cx="2362200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29" name="Straight Arrow Connector 6"/>
          <p:cNvCxnSpPr>
            <a:cxnSpLocks noChangeShapeType="1"/>
          </p:cNvCxnSpPr>
          <p:nvPr/>
        </p:nvCxnSpPr>
        <p:spPr bwMode="auto">
          <a:xfrm>
            <a:off x="914400" y="5715000"/>
            <a:ext cx="57150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0" name="Straight Arrow Connector 8"/>
          <p:cNvCxnSpPr>
            <a:cxnSpLocks noChangeShapeType="1"/>
          </p:cNvCxnSpPr>
          <p:nvPr/>
        </p:nvCxnSpPr>
        <p:spPr bwMode="auto">
          <a:xfrm flipV="1">
            <a:off x="1295400" y="5029200"/>
            <a:ext cx="3657600" cy="68580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1" name="Straight Arrow Connector 10"/>
          <p:cNvCxnSpPr>
            <a:cxnSpLocks noChangeShapeType="1"/>
          </p:cNvCxnSpPr>
          <p:nvPr/>
        </p:nvCxnSpPr>
        <p:spPr bwMode="auto">
          <a:xfrm flipV="1">
            <a:off x="1295400" y="3352800"/>
            <a:ext cx="5105400" cy="236220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32" name="TextBox 11"/>
          <p:cNvSpPr txBox="1">
            <a:spLocks noChangeArrowheads="1"/>
          </p:cNvSpPr>
          <p:nvPr/>
        </p:nvSpPr>
        <p:spPr bwMode="auto">
          <a:xfrm>
            <a:off x="4343400" y="5257800"/>
            <a:ext cx="10220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 smtClean="0">
                <a:solidFill>
                  <a:srgbClr val="CC0000"/>
                </a:solidFill>
              </a:rPr>
              <a:t>orange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26635" name="TextBox 12"/>
          <p:cNvSpPr txBox="1">
            <a:spLocks noChangeArrowheads="1"/>
          </p:cNvSpPr>
          <p:nvPr/>
        </p:nvSpPr>
        <p:spPr bwMode="auto">
          <a:xfrm>
            <a:off x="6006835" y="3429000"/>
            <a:ext cx="8511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 smtClean="0">
                <a:solidFill>
                  <a:srgbClr val="CC0000"/>
                </a:solidFill>
              </a:rPr>
              <a:t>apple</a:t>
            </a:r>
            <a:endParaRPr lang="en-US" dirty="0">
              <a:solidFill>
                <a:srgbClr val="CC0000"/>
              </a:solidFill>
            </a:endParaRPr>
          </a:p>
        </p:txBody>
      </p:sp>
      <p:pic>
        <p:nvPicPr>
          <p:cNvPr id="12" name="Picture 24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700" y="2362200"/>
            <a:ext cx="4965700" cy="900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Curved Connector 16"/>
          <p:cNvCxnSpPr>
            <a:cxnSpLocks noChangeShapeType="1"/>
          </p:cNvCxnSpPr>
          <p:nvPr/>
        </p:nvCxnSpPr>
        <p:spPr bwMode="auto">
          <a:xfrm rot="16200000" flipH="1">
            <a:off x="2743200" y="5029200"/>
            <a:ext cx="304800" cy="304800"/>
          </a:xfrm>
          <a:prstGeom prst="curvedConnector3">
            <a:avLst>
              <a:gd name="adj1" fmla="val 17640"/>
            </a:avLst>
          </a:prstGeom>
          <a:noFill/>
          <a:ln w="38100" cmpd="sng">
            <a:solidFill>
              <a:schemeClr val="accent6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TextBox 3"/>
          <p:cNvSpPr txBox="1"/>
          <p:nvPr/>
        </p:nvSpPr>
        <p:spPr>
          <a:xfrm>
            <a:off x="6172200" y="4133671"/>
            <a:ext cx="2652251" cy="1200329"/>
          </a:xfrm>
          <a:prstGeom prst="rect">
            <a:avLst/>
          </a:prstGeom>
          <a:solidFill>
            <a:srgbClr val="FFD69B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/>
              <a:t>Use angle between vectors</a:t>
            </a:r>
            <a:br>
              <a:rPr lang="en-US" sz="1800" dirty="0" smtClean="0"/>
            </a:br>
            <a:r>
              <a:rPr lang="en-US" sz="1800" dirty="0" smtClean="0"/>
              <a:t>instead of point distance</a:t>
            </a:r>
            <a:br>
              <a:rPr lang="en-US" sz="1800" dirty="0" smtClean="0"/>
            </a:br>
            <a:r>
              <a:rPr lang="en-US" sz="1800" dirty="0" smtClean="0"/>
              <a:t>to get around word </a:t>
            </a:r>
            <a:br>
              <a:rPr lang="en-US" sz="1800" dirty="0" smtClean="0"/>
            </a:br>
            <a:r>
              <a:rPr lang="en-US" sz="1800" dirty="0" smtClean="0"/>
              <a:t>frequency issues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666905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distributional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Predicting word similarity (WordSim353):</a:t>
            </a:r>
          </a:p>
          <a:p>
            <a:pPr lvl="1"/>
            <a:r>
              <a:rPr lang="en-US" dirty="0"/>
              <a:t>doctor  nurse   7.00</a:t>
            </a:r>
          </a:p>
          <a:p>
            <a:pPr lvl="1"/>
            <a:r>
              <a:rPr lang="en-US" dirty="0"/>
              <a:t>professor       doctor  6.62</a:t>
            </a:r>
          </a:p>
          <a:p>
            <a:pPr lvl="1"/>
            <a:r>
              <a:rPr lang="en-US" dirty="0"/>
              <a:t>student professor       6.81</a:t>
            </a:r>
          </a:p>
          <a:p>
            <a:pPr lvl="1"/>
            <a:r>
              <a:rPr lang="en-US" dirty="0"/>
              <a:t>smart   student 4.62</a:t>
            </a:r>
          </a:p>
          <a:p>
            <a:pPr lvl="1"/>
            <a:r>
              <a:rPr lang="en-US" dirty="0"/>
              <a:t>smart   stupid  5.81</a:t>
            </a:r>
            <a:endParaRPr lang="en-US" dirty="0" smtClean="0"/>
          </a:p>
          <a:p>
            <a:r>
              <a:rPr lang="en-US" dirty="0" smtClean="0"/>
              <a:t>Doing the TOEFL test:</a:t>
            </a:r>
          </a:p>
          <a:p>
            <a:pPr lvl="1"/>
            <a:r>
              <a:rPr lang="en-US" dirty="0" smtClean="0"/>
              <a:t>provisions</a:t>
            </a:r>
            <a:endParaRPr lang="en-US" dirty="0"/>
          </a:p>
          <a:p>
            <a:pPr marL="1036638" lvl="2" indent="-457200">
              <a:buFont typeface="+mj-lt"/>
              <a:buAutoNum type="arabicPeriod"/>
            </a:pPr>
            <a:r>
              <a:rPr lang="en-US" dirty="0" smtClean="0"/>
              <a:t>stipulations</a:t>
            </a:r>
            <a:endParaRPr lang="en-US" dirty="0"/>
          </a:p>
          <a:p>
            <a:pPr marL="1036638" lvl="2" indent="-457200">
              <a:buFont typeface="+mj-lt"/>
              <a:buAutoNum type="arabicPeriod"/>
            </a:pPr>
            <a:r>
              <a:rPr lang="en-US" dirty="0" smtClean="0"/>
              <a:t>interrelations</a:t>
            </a:r>
            <a:endParaRPr lang="en-US" dirty="0"/>
          </a:p>
          <a:p>
            <a:pPr marL="1036638" lvl="2" indent="-457200">
              <a:buFont typeface="+mj-lt"/>
              <a:buAutoNum type="arabicPeriod"/>
            </a:pPr>
            <a:r>
              <a:rPr lang="en-US" dirty="0" smtClean="0"/>
              <a:t>jurisdictions</a:t>
            </a:r>
            <a:endParaRPr lang="en-US" dirty="0"/>
          </a:p>
          <a:p>
            <a:pPr marL="1036638" lvl="2" indent="-457200">
              <a:buFont typeface="+mj-lt"/>
              <a:buAutoNum type="arabicPeriod"/>
            </a:pPr>
            <a:r>
              <a:rPr lang="en-US" dirty="0" smtClean="0"/>
              <a:t>interpretations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10200" y="2667000"/>
            <a:ext cx="2980303" cy="1323439"/>
          </a:xfrm>
          <a:prstGeom prst="rect">
            <a:avLst/>
          </a:prstGeom>
          <a:solidFill>
            <a:srgbClr val="FFD69B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Similar: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>
                <a:latin typeface="+mn-lt"/>
              </a:rPr>
              <a:t>synonyms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>
                <a:latin typeface="+mn-lt"/>
              </a:rPr>
              <a:t>antonyms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>
                <a:latin typeface="+mn-lt"/>
              </a:rPr>
              <a:t>topically related words</a:t>
            </a: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671704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distributional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Predicting </a:t>
            </a:r>
          </a:p>
          <a:p>
            <a:pPr lvl="1"/>
            <a:r>
              <a:rPr lang="en-US" dirty="0" smtClean="0"/>
              <a:t>priming effects</a:t>
            </a:r>
          </a:p>
          <a:p>
            <a:pPr lvl="1"/>
            <a:r>
              <a:rPr lang="en-US" dirty="0" smtClean="0"/>
              <a:t>free associations</a:t>
            </a:r>
          </a:p>
          <a:p>
            <a:r>
              <a:rPr lang="en-US" dirty="0" smtClean="0"/>
              <a:t>Finding (near-)synonyms: automatically building a thesaurus</a:t>
            </a:r>
          </a:p>
          <a:p>
            <a:r>
              <a:rPr lang="en-US" dirty="0" smtClean="0"/>
              <a:t>Related: use distributional similarity of documents (containing similar words) in Information Retrieval</a:t>
            </a:r>
          </a:p>
        </p:txBody>
      </p:sp>
    </p:spTree>
    <p:extLst>
      <p:ext uri="{BB962C8B-B14F-4D97-AF65-F5344CB8AC3E}">
        <p14:creationId xmlns:p14="http://schemas.microsoft.com/office/powerpoint/2010/main" val="13381138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Corpora in which to </a:t>
            </a:r>
            <a:br>
              <a:rPr lang="en-US" dirty="0" smtClean="0"/>
            </a:br>
            <a:r>
              <a:rPr lang="en-US" dirty="0" smtClean="0"/>
              <a:t>count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Corpus = text collection</a:t>
            </a:r>
          </a:p>
          <a:p>
            <a:r>
              <a:rPr lang="en-US" dirty="0" smtClean="0"/>
              <a:t>What works best for computing </a:t>
            </a:r>
            <a:br>
              <a:rPr lang="en-US" dirty="0" smtClean="0"/>
            </a:br>
            <a:r>
              <a:rPr lang="en-US" dirty="0" smtClean="0"/>
              <a:t>a distributional model?</a:t>
            </a:r>
          </a:p>
          <a:p>
            <a:pPr lvl="1"/>
            <a:r>
              <a:rPr lang="en-US" dirty="0" smtClean="0"/>
              <a:t>“Moby Dick”</a:t>
            </a:r>
          </a:p>
          <a:p>
            <a:pPr lvl="1"/>
            <a:r>
              <a:rPr lang="en-US" dirty="0" smtClean="0"/>
              <a:t>2 years of the Wall Street Journal </a:t>
            </a:r>
          </a:p>
          <a:p>
            <a:pPr lvl="1"/>
            <a:r>
              <a:rPr lang="en-US" dirty="0" smtClean="0"/>
              <a:t>A collection of dating ads</a:t>
            </a:r>
          </a:p>
          <a:p>
            <a:pPr lvl="1"/>
            <a:r>
              <a:rPr lang="en-US" dirty="0" smtClean="0"/>
              <a:t>A collection of webpage texts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0918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Corpora in which to count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be available electronically</a:t>
            </a:r>
          </a:p>
          <a:p>
            <a:r>
              <a:rPr lang="en-US" dirty="0" smtClean="0"/>
              <a:t>Best possible match for today’s English language in general</a:t>
            </a:r>
          </a:p>
          <a:p>
            <a:pPr lvl="1"/>
            <a:r>
              <a:rPr lang="en-US" dirty="0" smtClean="0"/>
              <a:t>Mixture of genres</a:t>
            </a:r>
          </a:p>
          <a:p>
            <a:pPr lvl="1"/>
            <a:r>
              <a:rPr lang="en-US" dirty="0" smtClean="0"/>
              <a:t>Mixture of authors</a:t>
            </a:r>
          </a:p>
          <a:p>
            <a:pPr lvl="1"/>
            <a:r>
              <a:rPr lang="en-US" dirty="0" smtClean="0"/>
              <a:t>Spoken and written</a:t>
            </a:r>
          </a:p>
          <a:p>
            <a:r>
              <a:rPr lang="en-US" dirty="0" smtClean="0"/>
              <a:t>Larger is better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593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You can get an idea of what a word means from observing it in context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 filled the </a:t>
            </a:r>
            <a:r>
              <a:rPr lang="en-US" u="sng" dirty="0" err="1" smtClean="0">
                <a:solidFill>
                  <a:srgbClr val="FF0000"/>
                </a:solidFill>
              </a:rPr>
              <a:t>wampimuk</a:t>
            </a:r>
            <a:r>
              <a:rPr lang="en-US" dirty="0" smtClean="0"/>
              <a:t>, passed it around, and we all drank some</a:t>
            </a:r>
          </a:p>
          <a:p>
            <a:r>
              <a:rPr lang="en-US" dirty="0" smtClean="0"/>
              <a:t>We found a little hairy </a:t>
            </a:r>
            <a:r>
              <a:rPr lang="en-US" u="sng" dirty="0" err="1" smtClean="0">
                <a:solidFill>
                  <a:srgbClr val="FF0000"/>
                </a:solidFill>
              </a:rPr>
              <a:t>wampimuk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sleeping behind a tree. </a:t>
            </a:r>
          </a:p>
          <a:p>
            <a:pPr lvl="1"/>
            <a:r>
              <a:rPr lang="en-US" dirty="0" smtClean="0"/>
              <a:t>(examples by Marco </a:t>
            </a:r>
            <a:r>
              <a:rPr lang="en-US" dirty="0" err="1" smtClean="0"/>
              <a:t>Baroni</a:t>
            </a:r>
            <a:r>
              <a:rPr lang="en-US" dirty="0" smtClean="0"/>
              <a:t>)</a:t>
            </a:r>
          </a:p>
          <a:p>
            <a:r>
              <a:rPr lang="en-US" dirty="0" smtClean="0"/>
              <a:t>Distributional modeling:</a:t>
            </a:r>
          </a:p>
          <a:p>
            <a:pPr lvl="1"/>
            <a:r>
              <a:rPr lang="en-US" dirty="0" smtClean="0"/>
              <a:t>Represent the meaning of a word through the contexts in which it is observed</a:t>
            </a:r>
          </a:p>
          <a:p>
            <a:pPr lvl="1"/>
            <a:r>
              <a:rPr lang="en-US" dirty="0" smtClean="0"/>
              <a:t>Similar words appear in similar contexts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6CD72-ED73-432D-951C-E7AEAD469065}" type="slidenum">
              <a:rPr lang="he-IL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89154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Corpora in which to count (English) words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Brown Corpus</a:t>
            </a:r>
          </a:p>
          <a:p>
            <a:pPr lvl="1"/>
            <a:r>
              <a:rPr lang="en-US" dirty="0" smtClean="0"/>
              <a:t>1 million words</a:t>
            </a:r>
          </a:p>
          <a:p>
            <a:pPr lvl="1"/>
            <a:r>
              <a:rPr lang="en-US" dirty="0" smtClean="0"/>
              <a:t>Balanced corpus, mixture of genres</a:t>
            </a:r>
          </a:p>
          <a:p>
            <a:r>
              <a:rPr lang="en-US" dirty="0" smtClean="0"/>
              <a:t>British National Corpus</a:t>
            </a:r>
          </a:p>
          <a:p>
            <a:pPr lvl="1"/>
            <a:r>
              <a:rPr lang="en-US" dirty="0" smtClean="0"/>
              <a:t>100 million words</a:t>
            </a:r>
          </a:p>
          <a:p>
            <a:pPr lvl="1"/>
            <a:r>
              <a:rPr lang="en-US" dirty="0" smtClean="0"/>
              <a:t>Balanced corpus, mixture of genres, spoken and written</a:t>
            </a:r>
          </a:p>
        </p:txBody>
      </p:sp>
    </p:spTree>
    <p:extLst>
      <p:ext uri="{BB962C8B-B14F-4D97-AF65-F5344CB8AC3E}">
        <p14:creationId xmlns:p14="http://schemas.microsoft.com/office/powerpoint/2010/main" val="6236729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Corpora in which to count (English) words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English </a:t>
            </a:r>
            <a:r>
              <a:rPr lang="en-US" dirty="0" err="1"/>
              <a:t>Gigaword</a:t>
            </a:r>
            <a:r>
              <a:rPr lang="en-US" dirty="0"/>
              <a:t> corpus</a:t>
            </a:r>
          </a:p>
          <a:p>
            <a:pPr lvl="1"/>
            <a:r>
              <a:rPr lang="en-US" dirty="0"/>
              <a:t>1 billion words</a:t>
            </a:r>
          </a:p>
          <a:p>
            <a:pPr lvl="1"/>
            <a:r>
              <a:rPr lang="en-US" dirty="0"/>
              <a:t>Short news articles</a:t>
            </a:r>
          </a:p>
          <a:p>
            <a:r>
              <a:rPr lang="en-US" dirty="0" smtClean="0"/>
              <a:t>Wikipedia dump</a:t>
            </a:r>
          </a:p>
          <a:p>
            <a:pPr lvl="1"/>
            <a:r>
              <a:rPr lang="en-US" dirty="0" smtClean="0"/>
              <a:t>2 billion words</a:t>
            </a:r>
          </a:p>
          <a:p>
            <a:r>
              <a:rPr lang="en-US" dirty="0" err="1" smtClean="0"/>
              <a:t>UKWaC</a:t>
            </a:r>
            <a:r>
              <a:rPr lang="en-US" dirty="0" smtClean="0"/>
              <a:t> (UK web as corpus)</a:t>
            </a:r>
          </a:p>
          <a:p>
            <a:pPr lvl="1"/>
            <a:r>
              <a:rPr lang="en-US" dirty="0" smtClean="0"/>
              <a:t>2 billion words</a:t>
            </a:r>
          </a:p>
          <a:p>
            <a:pPr lvl="1"/>
            <a:r>
              <a:rPr lang="en-US" dirty="0" smtClean="0"/>
              <a:t>Collection of webpages ending in .</a:t>
            </a:r>
            <a:r>
              <a:rPr lang="en-US" dirty="0" err="1" smtClean="0"/>
              <a:t>uk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1838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can we do with our word counts?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 blackboard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7972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Background in philosophy of language: Wittgenstein, “meaning” as “use”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Man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für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große</a:t>
            </a:r>
            <a:r>
              <a:rPr lang="en-US" dirty="0"/>
              <a:t> </a:t>
            </a:r>
            <a:r>
              <a:rPr lang="en-US" dirty="0" err="1"/>
              <a:t>Klasse</a:t>
            </a:r>
            <a:r>
              <a:rPr lang="en-US" dirty="0"/>
              <a:t> von </a:t>
            </a:r>
            <a:r>
              <a:rPr lang="en-US" dirty="0" err="1"/>
              <a:t>Fällen</a:t>
            </a:r>
            <a:r>
              <a:rPr lang="en-US" dirty="0"/>
              <a:t> der </a:t>
            </a:r>
            <a:r>
              <a:rPr lang="en-US" dirty="0" err="1"/>
              <a:t>Benützung</a:t>
            </a:r>
            <a:r>
              <a:rPr lang="en-US" dirty="0"/>
              <a:t> des </a:t>
            </a:r>
            <a:r>
              <a:rPr lang="en-US" dirty="0" err="1"/>
              <a:t>Wortes</a:t>
            </a:r>
            <a:r>
              <a:rPr lang="en-US" dirty="0"/>
              <a:t> ‘</a:t>
            </a:r>
            <a:r>
              <a:rPr lang="en-US" dirty="0" err="1"/>
              <a:t>Bedeutung</a:t>
            </a:r>
            <a:r>
              <a:rPr lang="en-US" dirty="0"/>
              <a:t>’ – </a:t>
            </a:r>
            <a:r>
              <a:rPr lang="en-US" dirty="0" err="1"/>
              <a:t>wenn</a:t>
            </a:r>
            <a:r>
              <a:rPr lang="en-US" dirty="0"/>
              <a:t> </a:t>
            </a:r>
            <a:r>
              <a:rPr lang="en-US" dirty="0" err="1"/>
              <a:t>auch</a:t>
            </a:r>
            <a:r>
              <a:rPr lang="en-US" dirty="0"/>
              <a:t> </a:t>
            </a:r>
            <a:r>
              <a:rPr lang="en-US" dirty="0" err="1"/>
              <a:t>nicht</a:t>
            </a:r>
            <a:r>
              <a:rPr lang="en-US" dirty="0"/>
              <a:t> </a:t>
            </a:r>
            <a:r>
              <a:rPr lang="en-US" dirty="0" err="1"/>
              <a:t>für</a:t>
            </a:r>
            <a:r>
              <a:rPr lang="en-US" dirty="0"/>
              <a:t> </a:t>
            </a:r>
            <a:r>
              <a:rPr lang="en-US" dirty="0" err="1"/>
              <a:t>alle</a:t>
            </a:r>
            <a:r>
              <a:rPr lang="en-US" dirty="0"/>
              <a:t> </a:t>
            </a:r>
            <a:r>
              <a:rPr lang="en-US" dirty="0" err="1"/>
              <a:t>Fälle</a:t>
            </a:r>
            <a:r>
              <a:rPr lang="en-US" dirty="0"/>
              <a:t> seiner </a:t>
            </a:r>
            <a:r>
              <a:rPr lang="en-US" dirty="0" err="1"/>
              <a:t>Benützung</a:t>
            </a:r>
            <a:r>
              <a:rPr lang="en-US" dirty="0"/>
              <a:t> – dieses </a:t>
            </a:r>
            <a:r>
              <a:rPr lang="en-US" dirty="0" err="1"/>
              <a:t>Wort</a:t>
            </a:r>
            <a:r>
              <a:rPr lang="en-US" dirty="0"/>
              <a:t> so </a:t>
            </a:r>
            <a:r>
              <a:rPr lang="en-US" dirty="0" err="1"/>
              <a:t>erklären</a:t>
            </a:r>
            <a:r>
              <a:rPr lang="en-US" dirty="0"/>
              <a:t>: Die </a:t>
            </a:r>
            <a:r>
              <a:rPr lang="en-US" dirty="0" err="1"/>
              <a:t>Bedeutung</a:t>
            </a:r>
            <a:r>
              <a:rPr lang="en-US" dirty="0"/>
              <a:t> </a:t>
            </a:r>
            <a:r>
              <a:rPr lang="en-US" dirty="0" err="1"/>
              <a:t>eines</a:t>
            </a:r>
            <a:r>
              <a:rPr lang="en-US" dirty="0"/>
              <a:t> </a:t>
            </a:r>
            <a:r>
              <a:rPr lang="en-US" dirty="0" err="1"/>
              <a:t>Wortes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sein</a:t>
            </a:r>
            <a:r>
              <a:rPr lang="en-US" dirty="0"/>
              <a:t> </a:t>
            </a:r>
            <a:r>
              <a:rPr lang="en-US" dirty="0" err="1"/>
              <a:t>Gebrauch</a:t>
            </a:r>
            <a:r>
              <a:rPr lang="en-US" dirty="0"/>
              <a:t> in der </a:t>
            </a:r>
            <a:r>
              <a:rPr lang="en-US" dirty="0" err="1"/>
              <a:t>Sprache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smtClean="0"/>
              <a:t> -- Wittgenstein, Philosophical Investigations</a:t>
            </a:r>
          </a:p>
          <a:p>
            <a:r>
              <a:rPr lang="en-US" dirty="0"/>
              <a:t>For a large class of cases – though not for all – in which we employ the word ‘meaning’ it can be </a:t>
            </a:r>
            <a:r>
              <a:rPr lang="en-US" dirty="0" smtClean="0"/>
              <a:t>explained thus</a:t>
            </a:r>
            <a:r>
              <a:rPr lang="en-US" dirty="0"/>
              <a:t>: the meaning of a word is its use in the language. </a:t>
            </a:r>
            <a:r>
              <a:rPr lang="en-US" dirty="0" smtClean="0"/>
              <a:t> (translation: </a:t>
            </a:r>
            <a:r>
              <a:rPr lang="en-US" dirty="0" err="1" smtClean="0"/>
              <a:t>Anscombe</a:t>
            </a:r>
            <a:r>
              <a:rPr lang="en-US" dirty="0" smtClean="0"/>
              <a:t>/</a:t>
            </a:r>
            <a:r>
              <a:rPr lang="en-US" dirty="0" err="1" smtClean="0"/>
              <a:t>Stokhof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5032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Background in linguistics: Harris and Firth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Zellig</a:t>
            </a:r>
            <a:r>
              <a:rPr lang="en-US" dirty="0" smtClean="0"/>
              <a:t> Harris (1957): Classify linguistic units by observing the contexts they occur in</a:t>
            </a:r>
          </a:p>
          <a:p>
            <a:pPr lvl="1"/>
            <a:r>
              <a:rPr lang="en-US" dirty="0" smtClean="0"/>
              <a:t>phonemes</a:t>
            </a:r>
          </a:p>
          <a:p>
            <a:pPr lvl="1"/>
            <a:r>
              <a:rPr lang="en-US" dirty="0" smtClean="0"/>
              <a:t>morphemes</a:t>
            </a:r>
          </a:p>
          <a:p>
            <a:pPr lvl="1"/>
            <a:r>
              <a:rPr lang="en-US" dirty="0" smtClean="0"/>
              <a:t>phrase types: noun phrase, verb phrase…</a:t>
            </a:r>
          </a:p>
          <a:p>
            <a:pPr lvl="1"/>
            <a:r>
              <a:rPr lang="en-US" dirty="0" smtClean="0"/>
              <a:t>Not specifically about semantics</a:t>
            </a:r>
          </a:p>
          <a:p>
            <a:r>
              <a:rPr lang="en-US" dirty="0" smtClean="0"/>
              <a:t>John Firth (1957): “collocations”</a:t>
            </a:r>
          </a:p>
          <a:p>
            <a:pPr lvl="1"/>
            <a:r>
              <a:rPr lang="en-US" dirty="0" smtClean="0"/>
              <a:t>identify senses of a word by looking at groups of contexts in which it appears</a:t>
            </a:r>
          </a:p>
          <a:p>
            <a:pPr lvl="1"/>
            <a:r>
              <a:rPr lang="en-US" dirty="0" smtClean="0"/>
              <a:t>“You shall know a word by the company it keeps”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1273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in psychology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Landauer</a:t>
            </a:r>
            <a:r>
              <a:rPr lang="en-US" dirty="0" smtClean="0"/>
              <a:t>/</a:t>
            </a:r>
            <a:r>
              <a:rPr lang="en-US" dirty="0" err="1" smtClean="0"/>
              <a:t>Dumais</a:t>
            </a:r>
            <a:r>
              <a:rPr lang="en-US" dirty="0" smtClean="0"/>
              <a:t> 1998: “A solution to Plato’s problem”</a:t>
            </a:r>
          </a:p>
          <a:p>
            <a:r>
              <a:rPr lang="en-US" dirty="0" smtClean="0"/>
              <a:t>How come you know so many words?</a:t>
            </a:r>
          </a:p>
          <a:p>
            <a:r>
              <a:rPr lang="en-US" dirty="0" smtClean="0"/>
              <a:t>“</a:t>
            </a:r>
            <a:r>
              <a:rPr lang="en-US" dirty="0"/>
              <a:t>A typical American seventh grader knows the meaning of 10-15 words today that she did not know yesterday. She must have acquired most of them as a result of reading because (a) the majority of English words are used only in print, (b) she already knew well almost all the words she would have </a:t>
            </a:r>
            <a:r>
              <a:rPr lang="en-US" dirty="0" err="1"/>
              <a:t>encoun</a:t>
            </a:r>
            <a:r>
              <a:rPr lang="en-US" dirty="0"/>
              <a:t>- </a:t>
            </a:r>
            <a:r>
              <a:rPr lang="en-US" dirty="0" err="1"/>
              <a:t>tered</a:t>
            </a:r>
            <a:r>
              <a:rPr lang="en-US" dirty="0"/>
              <a:t> in speech, and (c) she learned less than one word by direct instruction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8984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in psychology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phenomena to do with word meaning can be simulated with distributional models</a:t>
            </a:r>
          </a:p>
          <a:p>
            <a:pPr lvl="1"/>
            <a:r>
              <a:rPr lang="en-US" dirty="0" smtClean="0"/>
              <a:t>Word similarity ratings </a:t>
            </a:r>
            <a:r>
              <a:rPr lang="en-US" dirty="0"/>
              <a:t>(WordSim353):</a:t>
            </a:r>
          </a:p>
          <a:p>
            <a:pPr lvl="2"/>
            <a:r>
              <a:rPr lang="en-US" dirty="0"/>
              <a:t>doctor  nurse   7.00</a:t>
            </a:r>
          </a:p>
          <a:p>
            <a:pPr lvl="2"/>
            <a:r>
              <a:rPr lang="en-US" dirty="0"/>
              <a:t>professor       doctor  6.62</a:t>
            </a:r>
          </a:p>
          <a:p>
            <a:pPr lvl="2"/>
            <a:r>
              <a:rPr lang="en-US" dirty="0"/>
              <a:t>student professor       6.81</a:t>
            </a:r>
          </a:p>
          <a:p>
            <a:pPr lvl="2"/>
            <a:r>
              <a:rPr lang="en-US" dirty="0"/>
              <a:t>smart   student 4.62</a:t>
            </a:r>
          </a:p>
          <a:p>
            <a:pPr lvl="2"/>
            <a:r>
              <a:rPr lang="en-US" dirty="0"/>
              <a:t>smart   stupid  </a:t>
            </a:r>
            <a:r>
              <a:rPr lang="en-US" dirty="0" smtClean="0"/>
              <a:t>5.81</a:t>
            </a:r>
          </a:p>
          <a:p>
            <a:pPr lvl="2"/>
            <a:r>
              <a:rPr lang="en-US" i="1" dirty="0" smtClean="0"/>
              <a:t>How would you simulate this with a distributional model?</a:t>
            </a:r>
            <a:endParaRPr lang="en-US" i="1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2860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in psychology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phenomena to do with word meaning can be simulated with distributional models</a:t>
            </a:r>
          </a:p>
          <a:p>
            <a:pPr lvl="1"/>
            <a:r>
              <a:rPr lang="en-US" dirty="0" smtClean="0"/>
              <a:t>Priming</a:t>
            </a:r>
            <a:endParaRPr lang="en-US" i="1" dirty="0"/>
          </a:p>
          <a:p>
            <a:pPr lvl="2"/>
            <a:r>
              <a:rPr lang="en-US" dirty="0" smtClean="0"/>
              <a:t>Hearing one word makes you react faster to a related word</a:t>
            </a:r>
          </a:p>
          <a:p>
            <a:pPr lvl="2"/>
            <a:r>
              <a:rPr lang="en-US" dirty="0" smtClean="0"/>
              <a:t>Hodgson data:</a:t>
            </a:r>
          </a:p>
          <a:p>
            <a:pPr lvl="3"/>
            <a:r>
              <a:rPr lang="en-US" dirty="0" smtClean="0"/>
              <a:t>election – vote</a:t>
            </a:r>
          </a:p>
          <a:p>
            <a:pPr lvl="3"/>
            <a:r>
              <a:rPr lang="en-US" dirty="0" smtClean="0"/>
              <a:t>dove – peace</a:t>
            </a:r>
          </a:p>
          <a:p>
            <a:pPr lvl="3"/>
            <a:r>
              <a:rPr lang="en-US" dirty="0" smtClean="0"/>
              <a:t>vase – flower</a:t>
            </a:r>
          </a:p>
          <a:p>
            <a:pPr lvl="3"/>
            <a:r>
              <a:rPr lang="en-US" dirty="0" smtClean="0"/>
              <a:t>NOT: election – peace </a:t>
            </a:r>
          </a:p>
          <a:p>
            <a:pPr lvl="2"/>
            <a:r>
              <a:rPr lang="en-US" i="1" dirty="0" smtClean="0"/>
              <a:t>How would you simulate that with a distributional model?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838876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in psychology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our mental representations of words, of concepts distributional? </a:t>
            </a:r>
          </a:p>
          <a:p>
            <a:r>
              <a:rPr lang="en-US" dirty="0" smtClean="0"/>
              <a:t>Do they represent the contexts in which a word has been encountered?</a:t>
            </a:r>
          </a:p>
          <a:p>
            <a:r>
              <a:rPr lang="en-US" dirty="0" smtClean="0"/>
              <a:t>Does the meaning of a word depend on the contexts in which it is used?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3737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in psychology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Concepts as distributional:</a:t>
            </a:r>
          </a:p>
          <a:p>
            <a:pPr lvl="1"/>
            <a:r>
              <a:rPr lang="en-US" b="1" dirty="0" smtClean="0"/>
              <a:t>Yes</a:t>
            </a:r>
            <a:r>
              <a:rPr lang="en-US" dirty="0" smtClean="0"/>
              <a:t> (</a:t>
            </a:r>
            <a:r>
              <a:rPr lang="en-US" dirty="0" err="1" smtClean="0"/>
              <a:t>Landauer</a:t>
            </a:r>
            <a:r>
              <a:rPr lang="en-US" dirty="0" smtClean="0"/>
              <a:t> and others):</a:t>
            </a:r>
          </a:p>
          <a:p>
            <a:pPr lvl="2"/>
            <a:r>
              <a:rPr lang="en-US" dirty="0" smtClean="0"/>
              <a:t>How else would we learn so many words?</a:t>
            </a:r>
          </a:p>
          <a:p>
            <a:pPr lvl="2"/>
            <a:r>
              <a:rPr lang="en-US" dirty="0" smtClean="0"/>
              <a:t>Text as one of the main ways in which we encounter words</a:t>
            </a:r>
          </a:p>
          <a:p>
            <a:pPr lvl="1"/>
            <a:r>
              <a:rPr lang="en-US" b="1" dirty="0" smtClean="0"/>
              <a:t>No</a:t>
            </a:r>
            <a:r>
              <a:rPr lang="en-US" dirty="0" smtClean="0"/>
              <a:t> (</a:t>
            </a:r>
            <a:r>
              <a:rPr lang="en-US" dirty="0" err="1" smtClean="0"/>
              <a:t>Barsalou</a:t>
            </a:r>
            <a:r>
              <a:rPr lang="en-US" dirty="0" smtClean="0"/>
              <a:t> and others):</a:t>
            </a:r>
          </a:p>
          <a:p>
            <a:pPr lvl="2"/>
            <a:r>
              <a:rPr lang="en-US" dirty="0" smtClean="0"/>
              <a:t>Perception is central to how we represent concepts</a:t>
            </a:r>
          </a:p>
          <a:p>
            <a:pPr lvl="1"/>
            <a:r>
              <a:rPr lang="en-US" b="1" dirty="0" smtClean="0"/>
              <a:t>Distributional and perceptual</a:t>
            </a:r>
            <a:r>
              <a:rPr lang="en-US" dirty="0"/>
              <a:t> </a:t>
            </a:r>
            <a:r>
              <a:rPr lang="en-US" dirty="0" smtClean="0"/>
              <a:t>(Andrews/</a:t>
            </a:r>
            <a:r>
              <a:rPr lang="en-US" dirty="0" err="1" smtClean="0"/>
              <a:t>Vigliocco</a:t>
            </a:r>
            <a:r>
              <a:rPr lang="en-US" dirty="0" smtClean="0"/>
              <a:t>/Vinson and others)</a:t>
            </a:r>
          </a:p>
          <a:p>
            <a:pPr lvl="2"/>
            <a:r>
              <a:rPr lang="en-US" dirty="0" smtClean="0"/>
              <a:t>Both types of information seems to be relevant</a:t>
            </a:r>
          </a:p>
          <a:p>
            <a:pPr lvl="2"/>
            <a:r>
              <a:rPr lang="en-US" dirty="0" smtClean="0"/>
              <a:t>Simulations: Combining both makes for a </a:t>
            </a:r>
            <a:r>
              <a:rPr lang="en-US" smtClean="0"/>
              <a:t>better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63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dirty="0" smtClean="0"/>
              <a:t>What words can appear in these contexts?</a:t>
            </a:r>
            <a:endParaRPr lang="en-US" sz="3600" dirty="0"/>
          </a:p>
        </p:txBody>
      </p:sp>
      <p:sp>
        <p:nvSpPr>
          <p:cNvPr id="16387" name="TextBox 3"/>
          <p:cNvSpPr txBox="1">
            <a:spLocks noChangeArrowheads="1"/>
          </p:cNvSpPr>
          <p:nvPr/>
        </p:nvSpPr>
        <p:spPr bwMode="auto">
          <a:xfrm>
            <a:off x="457200" y="1905000"/>
            <a:ext cx="3657600" cy="1569660"/>
          </a:xfrm>
          <a:prstGeom prst="rect">
            <a:avLst/>
          </a:prstGeom>
          <a:noFill/>
          <a:ln w="12700">
            <a:solidFill>
              <a:srgbClr val="D348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b="1" dirty="0" smtClean="0">
                <a:latin typeface="+mn-lt"/>
              </a:rPr>
              <a:t>Word 1</a:t>
            </a:r>
            <a:r>
              <a:rPr lang="en-US" dirty="0" smtClean="0">
                <a:latin typeface="+mn-lt"/>
              </a:rPr>
              <a:t>: drown, bathroom, shower, fill, fall, lie, electrocute, toilet, whirlpool, iron, gin</a:t>
            </a:r>
            <a:endParaRPr lang="en-US" dirty="0">
              <a:latin typeface="+mn-lt"/>
            </a:endParaRPr>
          </a:p>
        </p:txBody>
      </p:sp>
      <p:sp>
        <p:nvSpPr>
          <p:cNvPr id="16388" name="TextBox 4"/>
          <p:cNvSpPr txBox="1">
            <a:spLocks noChangeArrowheads="1"/>
          </p:cNvSpPr>
          <p:nvPr/>
        </p:nvSpPr>
        <p:spPr bwMode="auto">
          <a:xfrm>
            <a:off x="4800600" y="1981200"/>
            <a:ext cx="3657600" cy="1200328"/>
          </a:xfrm>
          <a:prstGeom prst="rect">
            <a:avLst/>
          </a:prstGeom>
          <a:noFill/>
          <a:ln w="12700">
            <a:solidFill>
              <a:srgbClr val="D348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b="1" dirty="0" smtClean="0">
                <a:latin typeface="+mn-lt"/>
              </a:rPr>
              <a:t>Word 2: </a:t>
            </a:r>
            <a:r>
              <a:rPr lang="en-US" dirty="0" smtClean="0">
                <a:latin typeface="+mn-lt"/>
              </a:rPr>
              <a:t>eat, fall, pick, slice, peel, tree, throw, fruit, pie, bite, crab, grate</a:t>
            </a:r>
            <a:endParaRPr lang="en-US" dirty="0">
              <a:latin typeface="+mn-lt"/>
            </a:endParaRPr>
          </a:p>
        </p:txBody>
      </p:sp>
      <p:sp>
        <p:nvSpPr>
          <p:cNvPr id="16389" name="TextBox 5"/>
          <p:cNvSpPr txBox="1">
            <a:spLocks noChangeArrowheads="1"/>
          </p:cNvSpPr>
          <p:nvPr/>
        </p:nvSpPr>
        <p:spPr bwMode="auto">
          <a:xfrm>
            <a:off x="762000" y="3829050"/>
            <a:ext cx="3657600" cy="2308324"/>
          </a:xfrm>
          <a:prstGeom prst="rect">
            <a:avLst/>
          </a:prstGeom>
          <a:noFill/>
          <a:ln w="12700">
            <a:solidFill>
              <a:srgbClr val="D348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b="1" dirty="0" smtClean="0">
                <a:latin typeface="+mn-lt"/>
              </a:rPr>
              <a:t>Word 3</a:t>
            </a:r>
            <a:r>
              <a:rPr lang="en-US" dirty="0" smtClean="0">
                <a:latin typeface="+mn-lt"/>
              </a:rPr>
              <a:t>: advocate, overthrow, establish,  citizen, ideal, representative, dictatorship, campaign, bastion, freedom</a:t>
            </a:r>
            <a:endParaRPr lang="en-US" dirty="0">
              <a:latin typeface="+mn-lt"/>
            </a:endParaRPr>
          </a:p>
        </p:txBody>
      </p:sp>
      <p:sp>
        <p:nvSpPr>
          <p:cNvPr id="16390" name="TextBox 6"/>
          <p:cNvSpPr txBox="1">
            <a:spLocks noChangeArrowheads="1"/>
          </p:cNvSpPr>
          <p:nvPr/>
        </p:nvSpPr>
        <p:spPr bwMode="auto">
          <a:xfrm>
            <a:off x="4800600" y="4362450"/>
            <a:ext cx="3657600" cy="1569660"/>
          </a:xfrm>
          <a:prstGeom prst="rect">
            <a:avLst/>
          </a:prstGeom>
          <a:noFill/>
          <a:ln w="12700">
            <a:solidFill>
              <a:srgbClr val="D348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b="1" dirty="0" smtClean="0">
                <a:latin typeface="+mn-lt"/>
              </a:rPr>
              <a:t>Word 4</a:t>
            </a:r>
            <a:r>
              <a:rPr lang="en-US" dirty="0" smtClean="0">
                <a:latin typeface="+mn-lt"/>
              </a:rPr>
              <a:t>: spend, enjoy, remember, last, pass, end, die, happen, brighten, relive 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600" dirty="0"/>
              <a:t>What words can appear in these contexts?</a:t>
            </a:r>
          </a:p>
        </p:txBody>
      </p:sp>
      <p:sp>
        <p:nvSpPr>
          <p:cNvPr id="16387" name="TextBox 3"/>
          <p:cNvSpPr txBox="1">
            <a:spLocks noChangeArrowheads="1"/>
          </p:cNvSpPr>
          <p:nvPr/>
        </p:nvSpPr>
        <p:spPr bwMode="auto">
          <a:xfrm>
            <a:off x="457200" y="1905000"/>
            <a:ext cx="3657600" cy="1569660"/>
          </a:xfrm>
          <a:prstGeom prst="rect">
            <a:avLst/>
          </a:prstGeom>
          <a:noFill/>
          <a:ln w="12700">
            <a:solidFill>
              <a:srgbClr val="D348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b="1" dirty="0" smtClean="0">
                <a:latin typeface="+mn-lt"/>
              </a:rPr>
              <a:t>Word 1</a:t>
            </a:r>
            <a:r>
              <a:rPr lang="en-US" dirty="0" smtClean="0">
                <a:latin typeface="+mn-lt"/>
              </a:rPr>
              <a:t>: drown, bathroom, shower, fill, fall, lie, electrocute, toilet, whirlpool, iron, gin</a:t>
            </a:r>
            <a:endParaRPr lang="en-US" dirty="0">
              <a:latin typeface="+mn-lt"/>
            </a:endParaRPr>
          </a:p>
        </p:txBody>
      </p:sp>
      <p:sp>
        <p:nvSpPr>
          <p:cNvPr id="16388" name="TextBox 4"/>
          <p:cNvSpPr txBox="1">
            <a:spLocks noChangeArrowheads="1"/>
          </p:cNvSpPr>
          <p:nvPr/>
        </p:nvSpPr>
        <p:spPr bwMode="auto">
          <a:xfrm>
            <a:off x="4800600" y="1981200"/>
            <a:ext cx="3657600" cy="1200328"/>
          </a:xfrm>
          <a:prstGeom prst="rect">
            <a:avLst/>
          </a:prstGeom>
          <a:noFill/>
          <a:ln w="12700">
            <a:solidFill>
              <a:srgbClr val="D348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b="1" dirty="0" smtClean="0">
                <a:latin typeface="+mn-lt"/>
              </a:rPr>
              <a:t>Word 2: </a:t>
            </a:r>
            <a:r>
              <a:rPr lang="en-US" dirty="0" smtClean="0">
                <a:latin typeface="+mn-lt"/>
              </a:rPr>
              <a:t>eat, fall, pick, slice, peel, tree, throw, fruit, pie, bite, crab, grate</a:t>
            </a:r>
            <a:endParaRPr lang="en-US" dirty="0">
              <a:latin typeface="+mn-lt"/>
            </a:endParaRPr>
          </a:p>
        </p:txBody>
      </p:sp>
      <p:sp>
        <p:nvSpPr>
          <p:cNvPr id="16389" name="TextBox 5"/>
          <p:cNvSpPr txBox="1">
            <a:spLocks noChangeArrowheads="1"/>
          </p:cNvSpPr>
          <p:nvPr/>
        </p:nvSpPr>
        <p:spPr bwMode="auto">
          <a:xfrm>
            <a:off x="762000" y="3829050"/>
            <a:ext cx="3657600" cy="2308324"/>
          </a:xfrm>
          <a:prstGeom prst="rect">
            <a:avLst/>
          </a:prstGeom>
          <a:noFill/>
          <a:ln w="12700">
            <a:solidFill>
              <a:srgbClr val="D348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b="1" dirty="0" smtClean="0">
                <a:latin typeface="+mn-lt"/>
              </a:rPr>
              <a:t>Word 3</a:t>
            </a:r>
            <a:r>
              <a:rPr lang="en-US" dirty="0" smtClean="0">
                <a:latin typeface="+mn-lt"/>
              </a:rPr>
              <a:t>: advocate, overthrow, establish,  citizen, ideal, representative, dictatorship, campaign, bastion, freedom</a:t>
            </a:r>
            <a:endParaRPr lang="en-US" dirty="0">
              <a:latin typeface="+mn-lt"/>
            </a:endParaRPr>
          </a:p>
        </p:txBody>
      </p:sp>
      <p:sp>
        <p:nvSpPr>
          <p:cNvPr id="16390" name="TextBox 6"/>
          <p:cNvSpPr txBox="1">
            <a:spLocks noChangeArrowheads="1"/>
          </p:cNvSpPr>
          <p:nvPr/>
        </p:nvSpPr>
        <p:spPr bwMode="auto">
          <a:xfrm>
            <a:off x="4800600" y="4362450"/>
            <a:ext cx="3657600" cy="1569660"/>
          </a:xfrm>
          <a:prstGeom prst="rect">
            <a:avLst/>
          </a:prstGeom>
          <a:noFill/>
          <a:ln w="12700">
            <a:solidFill>
              <a:srgbClr val="D348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b="1" dirty="0" smtClean="0">
                <a:latin typeface="+mn-lt"/>
              </a:rPr>
              <a:t>Word 4</a:t>
            </a:r>
            <a:r>
              <a:rPr lang="en-US" dirty="0" smtClean="0">
                <a:latin typeface="+mn-lt"/>
              </a:rPr>
              <a:t>: spend, enjoy, remember, last, pass, end, die, happen, brighten, relive </a:t>
            </a:r>
            <a:endParaRPr lang="en-US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95600" y="1752600"/>
            <a:ext cx="1107845" cy="461665"/>
          </a:xfrm>
          <a:prstGeom prst="rect">
            <a:avLst/>
          </a:prstGeom>
          <a:solidFill>
            <a:srgbClr val="FFAA4B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bathtub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759435" y="1752600"/>
            <a:ext cx="851165" cy="461665"/>
          </a:xfrm>
          <a:prstGeom prst="rect">
            <a:avLst/>
          </a:prstGeom>
          <a:solidFill>
            <a:srgbClr val="FFAA4B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apple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00400" y="3657600"/>
            <a:ext cx="1534645" cy="461665"/>
          </a:xfrm>
          <a:prstGeom prst="rect">
            <a:avLst/>
          </a:prstGeom>
          <a:solidFill>
            <a:srgbClr val="FFAA4B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democracy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829152" y="4038600"/>
            <a:ext cx="629048" cy="461665"/>
          </a:xfrm>
          <a:prstGeom prst="rect">
            <a:avLst/>
          </a:prstGeom>
          <a:solidFill>
            <a:srgbClr val="FFAA4B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768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dirty="0" smtClean="0"/>
              <a:t>What can you say about word number 5?</a:t>
            </a:r>
            <a:endParaRPr lang="en-US" sz="3600" dirty="0"/>
          </a:p>
        </p:txBody>
      </p:sp>
      <p:sp>
        <p:nvSpPr>
          <p:cNvPr id="16387" name="TextBox 3"/>
          <p:cNvSpPr txBox="1">
            <a:spLocks noChangeArrowheads="1"/>
          </p:cNvSpPr>
          <p:nvPr/>
        </p:nvSpPr>
        <p:spPr bwMode="auto">
          <a:xfrm>
            <a:off x="457200" y="1905000"/>
            <a:ext cx="2667000" cy="1077218"/>
          </a:xfrm>
          <a:prstGeom prst="rect">
            <a:avLst/>
          </a:prstGeom>
          <a:noFill/>
          <a:ln w="12700">
            <a:solidFill>
              <a:srgbClr val="D348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600" b="1" dirty="0" smtClean="0">
                <a:latin typeface="+mn-lt"/>
              </a:rPr>
              <a:t>Word 1</a:t>
            </a:r>
            <a:r>
              <a:rPr lang="en-US" sz="1600" dirty="0" smtClean="0">
                <a:latin typeface="+mn-lt"/>
              </a:rPr>
              <a:t>: drown, bathroom, shower, fill, fall, lie, electrocute, toilet, whirlpool, iron, gin</a:t>
            </a:r>
            <a:endParaRPr lang="en-US" sz="1600" dirty="0">
              <a:latin typeface="+mn-lt"/>
            </a:endParaRPr>
          </a:p>
        </p:txBody>
      </p:sp>
      <p:sp>
        <p:nvSpPr>
          <p:cNvPr id="16388" name="TextBox 4"/>
          <p:cNvSpPr txBox="1">
            <a:spLocks noChangeArrowheads="1"/>
          </p:cNvSpPr>
          <p:nvPr/>
        </p:nvSpPr>
        <p:spPr bwMode="auto">
          <a:xfrm>
            <a:off x="4800600" y="1981200"/>
            <a:ext cx="2667000" cy="830997"/>
          </a:xfrm>
          <a:prstGeom prst="rect">
            <a:avLst/>
          </a:prstGeom>
          <a:noFill/>
          <a:ln w="12700">
            <a:solidFill>
              <a:srgbClr val="D348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600" b="1" dirty="0" smtClean="0">
                <a:latin typeface="+mn-lt"/>
              </a:rPr>
              <a:t>Word 2: </a:t>
            </a:r>
            <a:r>
              <a:rPr lang="en-US" sz="1600" dirty="0" smtClean="0">
                <a:latin typeface="+mn-lt"/>
              </a:rPr>
              <a:t>eat, fall, ripe, slice, peel, tree, throw, fruit, pie, bite, crab, grate</a:t>
            </a:r>
            <a:endParaRPr lang="en-US" sz="1600" dirty="0">
              <a:latin typeface="+mn-lt"/>
            </a:endParaRPr>
          </a:p>
        </p:txBody>
      </p:sp>
      <p:sp>
        <p:nvSpPr>
          <p:cNvPr id="16389" name="TextBox 5"/>
          <p:cNvSpPr txBox="1">
            <a:spLocks noChangeArrowheads="1"/>
          </p:cNvSpPr>
          <p:nvPr/>
        </p:nvSpPr>
        <p:spPr bwMode="auto">
          <a:xfrm>
            <a:off x="762000" y="3829050"/>
            <a:ext cx="2667000" cy="1323439"/>
          </a:xfrm>
          <a:prstGeom prst="rect">
            <a:avLst/>
          </a:prstGeom>
          <a:noFill/>
          <a:ln w="12700">
            <a:solidFill>
              <a:srgbClr val="D348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600" b="1" dirty="0" smtClean="0">
                <a:latin typeface="+mn-lt"/>
              </a:rPr>
              <a:t>Word 3</a:t>
            </a:r>
            <a:r>
              <a:rPr lang="en-US" sz="1600" dirty="0" smtClean="0">
                <a:latin typeface="+mn-lt"/>
              </a:rPr>
              <a:t>: advocate, overthrow, establish,  citizen, ideal, representative, dictatorship, campaign, bastion, freedom</a:t>
            </a:r>
            <a:endParaRPr lang="en-US" sz="1600" dirty="0">
              <a:latin typeface="+mn-lt"/>
            </a:endParaRPr>
          </a:p>
        </p:txBody>
      </p:sp>
      <p:sp>
        <p:nvSpPr>
          <p:cNvPr id="16390" name="TextBox 6"/>
          <p:cNvSpPr txBox="1">
            <a:spLocks noChangeArrowheads="1"/>
          </p:cNvSpPr>
          <p:nvPr/>
        </p:nvSpPr>
        <p:spPr bwMode="auto">
          <a:xfrm>
            <a:off x="4800600" y="3219449"/>
            <a:ext cx="2667000" cy="830997"/>
          </a:xfrm>
          <a:prstGeom prst="rect">
            <a:avLst/>
          </a:prstGeom>
          <a:noFill/>
          <a:ln w="12700">
            <a:solidFill>
              <a:srgbClr val="D348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600" b="1" dirty="0" smtClean="0">
                <a:latin typeface="+mn-lt"/>
              </a:rPr>
              <a:t>Word 4</a:t>
            </a:r>
            <a:r>
              <a:rPr lang="en-US" sz="1600" dirty="0" smtClean="0">
                <a:latin typeface="+mn-lt"/>
              </a:rPr>
              <a:t>: spend, enjoy, remember, last, pass, end, die, happen, brighten, relive </a:t>
            </a:r>
            <a:endParaRPr lang="en-US" sz="16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95601" y="1752601"/>
            <a:ext cx="807804" cy="338554"/>
          </a:xfrm>
          <a:prstGeom prst="rect">
            <a:avLst/>
          </a:prstGeom>
          <a:solidFill>
            <a:srgbClr val="FFAA4B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bathtub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7239000" y="1828800"/>
            <a:ext cx="620641" cy="338554"/>
          </a:xfrm>
          <a:prstGeom prst="rect">
            <a:avLst/>
          </a:prstGeom>
          <a:solidFill>
            <a:srgbClr val="FFAA4B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apple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200401" y="3657601"/>
            <a:ext cx="1119012" cy="338554"/>
          </a:xfrm>
          <a:prstGeom prst="rect">
            <a:avLst/>
          </a:prstGeom>
          <a:solidFill>
            <a:srgbClr val="FFAA4B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democracy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7086600" y="2971800"/>
            <a:ext cx="762000" cy="338554"/>
          </a:xfrm>
          <a:prstGeom prst="rect">
            <a:avLst/>
          </a:prstGeom>
          <a:solidFill>
            <a:srgbClr val="FFAA4B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day</a:t>
            </a:r>
            <a:endParaRPr lang="en-US" sz="1600" dirty="0"/>
          </a:p>
        </p:txBody>
      </p:sp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3962400" y="4419600"/>
            <a:ext cx="3200400" cy="1015663"/>
          </a:xfrm>
          <a:prstGeom prst="rect">
            <a:avLst/>
          </a:prstGeom>
          <a:noFill/>
          <a:ln w="12700">
            <a:solidFill>
              <a:srgbClr val="D348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000" b="1" dirty="0" smtClean="0">
                <a:latin typeface="+mn-lt"/>
              </a:rPr>
              <a:t>Word 5</a:t>
            </a:r>
            <a:r>
              <a:rPr lang="en-US" sz="2000" dirty="0" smtClean="0">
                <a:latin typeface="+mn-lt"/>
              </a:rPr>
              <a:t>: eat, paint, peel, apple, fruit, juice, lemon, blue, grow</a:t>
            </a: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44646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dirty="0" smtClean="0"/>
              <a:t>What can you say about word number 5?</a:t>
            </a:r>
            <a:endParaRPr lang="en-US" sz="3600" dirty="0"/>
          </a:p>
        </p:txBody>
      </p:sp>
      <p:sp>
        <p:nvSpPr>
          <p:cNvPr id="16387" name="TextBox 3"/>
          <p:cNvSpPr txBox="1">
            <a:spLocks noChangeArrowheads="1"/>
          </p:cNvSpPr>
          <p:nvPr/>
        </p:nvSpPr>
        <p:spPr bwMode="auto">
          <a:xfrm>
            <a:off x="457200" y="1905000"/>
            <a:ext cx="2667000" cy="1077218"/>
          </a:xfrm>
          <a:prstGeom prst="rect">
            <a:avLst/>
          </a:prstGeom>
          <a:noFill/>
          <a:ln w="12700">
            <a:solidFill>
              <a:srgbClr val="D348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600" b="1" dirty="0" smtClean="0">
                <a:latin typeface="+mn-lt"/>
              </a:rPr>
              <a:t>Word 1</a:t>
            </a:r>
            <a:r>
              <a:rPr lang="en-US" sz="1600" dirty="0" smtClean="0">
                <a:latin typeface="+mn-lt"/>
              </a:rPr>
              <a:t>: drown, bathroom, shower, fill, fall, lie, electrocute, toilet, whirlpool, iron, gin</a:t>
            </a:r>
            <a:endParaRPr lang="en-US" sz="1600" dirty="0">
              <a:latin typeface="+mn-lt"/>
            </a:endParaRPr>
          </a:p>
        </p:txBody>
      </p:sp>
      <p:sp>
        <p:nvSpPr>
          <p:cNvPr id="16388" name="TextBox 4"/>
          <p:cNvSpPr txBox="1">
            <a:spLocks noChangeArrowheads="1"/>
          </p:cNvSpPr>
          <p:nvPr/>
        </p:nvSpPr>
        <p:spPr bwMode="auto">
          <a:xfrm>
            <a:off x="4800600" y="1981200"/>
            <a:ext cx="2667000" cy="830997"/>
          </a:xfrm>
          <a:prstGeom prst="rect">
            <a:avLst/>
          </a:prstGeom>
          <a:noFill/>
          <a:ln w="12700">
            <a:solidFill>
              <a:srgbClr val="D348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600" b="1" dirty="0" smtClean="0">
                <a:latin typeface="+mn-lt"/>
              </a:rPr>
              <a:t>Word 2: </a:t>
            </a:r>
            <a:r>
              <a:rPr lang="en-US" sz="1600" dirty="0" smtClean="0">
                <a:latin typeface="+mn-lt"/>
              </a:rPr>
              <a:t>eat, fall, ripe, slice, peel, tree, throw, fruit, pie, bite, crab, grate</a:t>
            </a:r>
            <a:endParaRPr lang="en-US" sz="1600" dirty="0">
              <a:latin typeface="+mn-lt"/>
            </a:endParaRPr>
          </a:p>
        </p:txBody>
      </p:sp>
      <p:sp>
        <p:nvSpPr>
          <p:cNvPr id="16389" name="TextBox 5"/>
          <p:cNvSpPr txBox="1">
            <a:spLocks noChangeArrowheads="1"/>
          </p:cNvSpPr>
          <p:nvPr/>
        </p:nvSpPr>
        <p:spPr bwMode="auto">
          <a:xfrm>
            <a:off x="762000" y="3829050"/>
            <a:ext cx="2667000" cy="1323439"/>
          </a:xfrm>
          <a:prstGeom prst="rect">
            <a:avLst/>
          </a:prstGeom>
          <a:noFill/>
          <a:ln w="12700">
            <a:solidFill>
              <a:srgbClr val="D348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600" b="1" dirty="0" smtClean="0">
                <a:latin typeface="+mn-lt"/>
              </a:rPr>
              <a:t>Word 3</a:t>
            </a:r>
            <a:r>
              <a:rPr lang="en-US" sz="1600" dirty="0" smtClean="0">
                <a:latin typeface="+mn-lt"/>
              </a:rPr>
              <a:t>: advocate, overthrow, establish,  citizen, ideal, representative, dictatorship, campaign, bastion, freedom</a:t>
            </a:r>
            <a:endParaRPr lang="en-US" sz="1600" dirty="0">
              <a:latin typeface="+mn-lt"/>
            </a:endParaRPr>
          </a:p>
        </p:txBody>
      </p:sp>
      <p:sp>
        <p:nvSpPr>
          <p:cNvPr id="16390" name="TextBox 6"/>
          <p:cNvSpPr txBox="1">
            <a:spLocks noChangeArrowheads="1"/>
          </p:cNvSpPr>
          <p:nvPr/>
        </p:nvSpPr>
        <p:spPr bwMode="auto">
          <a:xfrm>
            <a:off x="4800600" y="3219449"/>
            <a:ext cx="2667000" cy="830997"/>
          </a:xfrm>
          <a:prstGeom prst="rect">
            <a:avLst/>
          </a:prstGeom>
          <a:noFill/>
          <a:ln w="12700">
            <a:solidFill>
              <a:srgbClr val="D348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600" b="1" dirty="0" smtClean="0">
                <a:latin typeface="+mn-lt"/>
              </a:rPr>
              <a:t>Word 4</a:t>
            </a:r>
            <a:r>
              <a:rPr lang="en-US" sz="1600" dirty="0" smtClean="0">
                <a:latin typeface="+mn-lt"/>
              </a:rPr>
              <a:t>: spend, enjoy, remember, last, pass, end, die, happen, brighten, relive </a:t>
            </a:r>
            <a:endParaRPr lang="en-US" sz="16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95601" y="1752601"/>
            <a:ext cx="807804" cy="338554"/>
          </a:xfrm>
          <a:prstGeom prst="rect">
            <a:avLst/>
          </a:prstGeom>
          <a:solidFill>
            <a:srgbClr val="FFAA4B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bathtub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7239000" y="1828800"/>
            <a:ext cx="620641" cy="338554"/>
          </a:xfrm>
          <a:prstGeom prst="rect">
            <a:avLst/>
          </a:prstGeom>
          <a:solidFill>
            <a:srgbClr val="FFAA4B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apple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200401" y="3657601"/>
            <a:ext cx="1119012" cy="338554"/>
          </a:xfrm>
          <a:prstGeom prst="rect">
            <a:avLst/>
          </a:prstGeom>
          <a:solidFill>
            <a:srgbClr val="FFAA4B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democracy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7086600" y="2971800"/>
            <a:ext cx="762000" cy="338554"/>
          </a:xfrm>
          <a:prstGeom prst="rect">
            <a:avLst/>
          </a:prstGeom>
          <a:solidFill>
            <a:srgbClr val="FFAA4B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day</a:t>
            </a:r>
            <a:endParaRPr lang="en-US" sz="1600" dirty="0"/>
          </a:p>
        </p:txBody>
      </p:sp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3962400" y="4419600"/>
            <a:ext cx="3200400" cy="1015663"/>
          </a:xfrm>
          <a:prstGeom prst="rect">
            <a:avLst/>
          </a:prstGeom>
          <a:noFill/>
          <a:ln w="12700">
            <a:solidFill>
              <a:srgbClr val="D348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000" b="1" dirty="0" smtClean="0">
                <a:latin typeface="+mn-lt"/>
              </a:rPr>
              <a:t>Word 5</a:t>
            </a:r>
            <a:r>
              <a:rPr lang="en-US" sz="2000" dirty="0" smtClean="0">
                <a:latin typeface="+mn-lt"/>
              </a:rPr>
              <a:t>: </a:t>
            </a:r>
            <a:r>
              <a:rPr lang="en-US" sz="2000" dirty="0" smtClean="0"/>
              <a:t>eat</a:t>
            </a:r>
            <a:r>
              <a:rPr lang="en-US" sz="2000" dirty="0"/>
              <a:t>, paint, peel, apple, fruit, </a:t>
            </a:r>
            <a:r>
              <a:rPr lang="en-US" sz="2000" dirty="0" smtClean="0"/>
              <a:t>juice, lemon</a:t>
            </a:r>
            <a:r>
              <a:rPr lang="en-US" sz="2000" dirty="0"/>
              <a:t>, blue, grow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34200" y="4267200"/>
            <a:ext cx="990600" cy="338554"/>
          </a:xfrm>
          <a:prstGeom prst="rect">
            <a:avLst/>
          </a:prstGeom>
          <a:solidFill>
            <a:srgbClr val="FFAA4B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orange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29016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Describing meaning through context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Similar words appear in similar contexts</a:t>
            </a:r>
          </a:p>
          <a:p>
            <a:pPr lvl="1"/>
            <a:r>
              <a:rPr lang="en-US" dirty="0" smtClean="0"/>
              <a:t>apple, orange</a:t>
            </a:r>
          </a:p>
          <a:p>
            <a:r>
              <a:rPr lang="en-US" dirty="0" smtClean="0"/>
              <a:t>Measure similarity in meaning as similarity in contexts</a:t>
            </a:r>
          </a:p>
          <a:p>
            <a:r>
              <a:rPr lang="en-US" dirty="0" smtClean="0"/>
              <a:t>Caveat: If a word has multiple meanings, like “orange”, it will appear in a mixture of contexts</a:t>
            </a:r>
          </a:p>
          <a:p>
            <a:r>
              <a:rPr lang="en-US" dirty="0" smtClean="0"/>
              <a:t>How to describe the contexts of a word?</a:t>
            </a:r>
          </a:p>
          <a:p>
            <a:pPr lvl="1"/>
            <a:r>
              <a:rPr lang="en-US" dirty="0" smtClean="0"/>
              <a:t>Count other words nearby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072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62000" y="2133600"/>
            <a:ext cx="7086600" cy="1676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Counting context </a:t>
            </a:r>
            <a:r>
              <a:rPr lang="en-US" dirty="0" smtClean="0"/>
              <a:t>words for “apple”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They</a:t>
            </a:r>
            <a:r>
              <a:rPr lang="en-US" b="1" dirty="0" smtClean="0"/>
              <a:t> picked up red </a:t>
            </a:r>
            <a:r>
              <a:rPr lang="en-US" dirty="0" smtClean="0"/>
              <a:t>apples</a:t>
            </a:r>
            <a:r>
              <a:rPr lang="en-US" b="1" dirty="0" smtClean="0"/>
              <a:t> that had fallen</a:t>
            </a:r>
            <a:r>
              <a:rPr lang="en-US" dirty="0" smtClean="0"/>
              <a:t> to the ground</a:t>
            </a:r>
          </a:p>
          <a:p>
            <a:r>
              <a:rPr lang="en-US" b="1" dirty="0" smtClean="0"/>
              <a:t>Eating</a:t>
            </a:r>
            <a:r>
              <a:rPr lang="en-US" dirty="0" smtClean="0"/>
              <a:t> apples </a:t>
            </a:r>
            <a:r>
              <a:rPr lang="en-US" b="1" dirty="0" smtClean="0"/>
              <a:t>is healthy</a:t>
            </a:r>
          </a:p>
          <a:p>
            <a:pPr marL="0" indent="0">
              <a:buNone/>
            </a:pPr>
            <a:r>
              <a:rPr lang="en-US" dirty="0"/>
              <a:t>Word count, 3-word context </a:t>
            </a:r>
            <a:r>
              <a:rPr lang="en-US" dirty="0" smtClean="0"/>
              <a:t>window, lemmatized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She </a:t>
            </a:r>
            <a:r>
              <a:rPr lang="en-US" b="1" dirty="0"/>
              <a:t>ate</a:t>
            </a:r>
            <a:r>
              <a:rPr lang="en-US" dirty="0"/>
              <a:t> </a:t>
            </a:r>
            <a:r>
              <a:rPr lang="en-US" b="1" dirty="0"/>
              <a:t>a red </a:t>
            </a:r>
            <a:r>
              <a:rPr lang="en-US" dirty="0"/>
              <a:t>apple</a:t>
            </a:r>
          </a:p>
          <a:p>
            <a:r>
              <a:rPr lang="en-US" b="1" dirty="0"/>
              <a:t>Pick an </a:t>
            </a:r>
            <a:r>
              <a:rPr lang="en-US" dirty="0"/>
              <a:t>apple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694041"/>
              </p:ext>
            </p:extLst>
          </p:nvPr>
        </p:nvGraphicFramePr>
        <p:xfrm>
          <a:off x="762000" y="4800600"/>
          <a:ext cx="67056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/>
                <a:gridCol w="533400"/>
                <a:gridCol w="685800"/>
                <a:gridCol w="685800"/>
                <a:gridCol w="762000"/>
                <a:gridCol w="975360"/>
                <a:gridCol w="670560"/>
                <a:gridCol w="670560"/>
                <a:gridCol w="670560"/>
                <a:gridCol w="67056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healthy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pick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5406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How can we compare two context </a:t>
            </a:r>
            <a:r>
              <a:rPr lang="en-US" sz="3600" dirty="0" smtClean="0"/>
              <a:t>word counts?</a:t>
            </a:r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986951"/>
              </p:ext>
            </p:extLst>
          </p:nvPr>
        </p:nvGraphicFramePr>
        <p:xfrm>
          <a:off x="457201" y="3048000"/>
          <a:ext cx="754380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5029"/>
                <a:gridCol w="705029"/>
                <a:gridCol w="705029"/>
                <a:gridCol w="705029"/>
                <a:gridCol w="705029"/>
                <a:gridCol w="589654"/>
                <a:gridCol w="890906"/>
                <a:gridCol w="634525"/>
                <a:gridCol w="634525"/>
                <a:gridCol w="634525"/>
                <a:gridCol w="63452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slice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throw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fruit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pie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2057400"/>
            <a:ext cx="67145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Count how often “apple” occurs close to other words </a:t>
            </a:r>
            <a:br>
              <a:rPr lang="en-US" dirty="0" smtClean="0"/>
            </a:br>
            <a:r>
              <a:rPr lang="en-US" dirty="0" smtClean="0"/>
              <a:t>in a large text collection (corpus):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4114800"/>
            <a:ext cx="4039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Interpret counts as coordinates: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524000" y="4724400"/>
            <a:ext cx="0" cy="1143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371600" y="5715000"/>
            <a:ext cx="3048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4648200"/>
            <a:ext cx="4580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fall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4495800" y="5562600"/>
            <a:ext cx="4238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eat</a:t>
            </a:r>
            <a:endParaRPr lang="en-US" sz="1600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4114800" y="5638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447800" y="4953000"/>
            <a:ext cx="15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4038600" y="49530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4191000" y="4724400"/>
            <a:ext cx="684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apple</a:t>
            </a:r>
            <a:endParaRPr lang="en-US" sz="1800" dirty="0"/>
          </a:p>
        </p:txBody>
      </p:sp>
      <p:cxnSp>
        <p:nvCxnSpPr>
          <p:cNvPr id="5" name="Straight Arrow Connector 4"/>
          <p:cNvCxnSpPr>
            <a:endCxn id="24" idx="2"/>
          </p:cNvCxnSpPr>
          <p:nvPr/>
        </p:nvCxnSpPr>
        <p:spPr>
          <a:xfrm flipV="1">
            <a:off x="1524000" y="4991100"/>
            <a:ext cx="2514600" cy="723900"/>
          </a:xfrm>
          <a:prstGeom prst="straightConnector1">
            <a:avLst/>
          </a:prstGeom>
          <a:ln>
            <a:solidFill>
              <a:srgbClr val="D34817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91200" y="4495800"/>
            <a:ext cx="24567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Every context word</a:t>
            </a:r>
            <a:br>
              <a:rPr lang="en-US" sz="2000" dirty="0" smtClean="0"/>
            </a:br>
            <a:r>
              <a:rPr lang="en-US" sz="2000" dirty="0" smtClean="0"/>
              <a:t>becomes a dimension.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53739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6610</TotalTime>
  <Words>1635</Words>
  <Application>Microsoft Macintosh PowerPoint</Application>
  <PresentationFormat>On-screen Show (4:3)</PresentationFormat>
  <Paragraphs>375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Capital</vt:lpstr>
      <vt:lpstr>Distributional models</vt:lpstr>
      <vt:lpstr>You can get an idea of what a word means from observing it in context</vt:lpstr>
      <vt:lpstr>What words can appear in these contexts?</vt:lpstr>
      <vt:lpstr>What words can appear in these contexts?</vt:lpstr>
      <vt:lpstr>What can you say about word number 5?</vt:lpstr>
      <vt:lpstr>What can you say about word number 5?</vt:lpstr>
      <vt:lpstr>Describing meaning through context</vt:lpstr>
      <vt:lpstr>Counting context words for “apple”</vt:lpstr>
      <vt:lpstr>How can we compare two context word counts?</vt:lpstr>
      <vt:lpstr>How can we compare two context word counts?</vt:lpstr>
      <vt:lpstr>How can we compare two context word counts?</vt:lpstr>
      <vt:lpstr>How can we compare two context word counts?</vt:lpstr>
      <vt:lpstr>What do we mean by  “similarity” of vectors?</vt:lpstr>
      <vt:lpstr>Problem with Euclidean distance: very sensitive to word frequency!</vt:lpstr>
      <vt:lpstr>What do we mean by  “similarity” of vectors?</vt:lpstr>
      <vt:lpstr>Using distributional models</vt:lpstr>
      <vt:lpstr>Using distributional models</vt:lpstr>
      <vt:lpstr>Corpora in which to  count words</vt:lpstr>
      <vt:lpstr>Corpora in which to count words</vt:lpstr>
      <vt:lpstr>Corpora in which to count (English) words </vt:lpstr>
      <vt:lpstr>Corpora in which to count (English) words </vt:lpstr>
      <vt:lpstr>What can we do with our word counts?</vt:lpstr>
      <vt:lpstr>Background in philosophy of language: Wittgenstein, “meaning” as “use”</vt:lpstr>
      <vt:lpstr>Background in linguistics: Harris and Firth</vt:lpstr>
      <vt:lpstr>Background in psychology</vt:lpstr>
      <vt:lpstr>Background in psychology</vt:lpstr>
      <vt:lpstr>Background in psychology</vt:lpstr>
      <vt:lpstr>Background in psychology</vt:lpstr>
      <vt:lpstr>Background in psychology</vt:lpstr>
    </vt:vector>
  </TitlesOfParts>
  <Company>Ž뀀ӛ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corpus with sense and semantic role tags —  and what to do with it</dc:title>
  <dc:creator>Katrin Erk</dc:creator>
  <cp:lastModifiedBy>Katrin Erk</cp:lastModifiedBy>
  <cp:revision>293</cp:revision>
  <dcterms:created xsi:type="dcterms:W3CDTF">2011-04-06T13:44:18Z</dcterms:created>
  <dcterms:modified xsi:type="dcterms:W3CDTF">2016-02-12T21:06:13Z</dcterms:modified>
</cp:coreProperties>
</file>