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72" r:id="rId14"/>
    <p:sldId id="268" r:id="rId15"/>
    <p:sldId id="269" r:id="rId16"/>
    <p:sldId id="270" r:id="rId17"/>
    <p:sldId id="279" r:id="rId18"/>
    <p:sldId id="271" r:id="rId19"/>
    <p:sldId id="273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CCFF"/>
    <a:srgbClr val="FF99CC"/>
    <a:srgbClr val="FF66FF"/>
    <a:srgbClr val="FF99FF"/>
    <a:srgbClr val="99CCFF"/>
    <a:srgbClr val="00D7D2"/>
    <a:srgbClr val="FFFF00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-8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C283BF-0BA9-4AAD-8D3F-07F4DAFC45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7BD4D-13A7-44ED-BF04-327BA14DA8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596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81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07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8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45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23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98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7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09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6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41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23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16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FB756-5E79-44D0-A3FD-07662386315B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25C0B-7B47-4DF2-8096-963C405FE38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FE872-8072-4992-BC76-188BD8071DD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39569-C54D-41F6-8779-E9FE5F1AC6B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53280-E9B5-4529-AC08-074397BE5D29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1B43E3-6828-462B-A15E-90E214CFFFD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4A158-2169-4D94-9858-9E333243191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A8203-8749-4A79-B31A-A8EB4DF19DA6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2DA28-B224-47BD-AC28-682D73341F0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FC62D-7238-4053-B612-C122DAB0DA0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E7AF9-1FD7-46D0-9163-7E020B0992D4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1DBD43-AF5F-4F4E-B379-1EED6B54EA0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A16937E3-2D37-4145-B280-18E522600F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lweb.org/aclwiki/index.php?title=POS_Tagging_(State_of_the_art)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rxiv.org/pdf/1406.1078v3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1FD97-0BC1-4F46-A8BD-4732B4B14019}" type="slidenum">
              <a:rPr lang="en-US"/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CS 388: Natural Language Processing:</a:t>
            </a:r>
            <a:br>
              <a:rPr lang="en-US" b="1" dirty="0"/>
            </a:br>
            <a:r>
              <a:rPr lang="en-US" b="1" dirty="0"/>
              <a:t>LSTM Recurrent Neural Networks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71950"/>
            <a:ext cx="8242720" cy="17526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Raymond J. Mooney</a:t>
            </a:r>
          </a:p>
          <a:p>
            <a:r>
              <a:rPr lang="en-US" dirty="0"/>
              <a:t>University of Texas at Austin</a:t>
            </a:r>
          </a:p>
          <a:p>
            <a:r>
              <a:rPr lang="en-US" sz="2800" dirty="0">
                <a:solidFill>
                  <a:srgbClr val="006600"/>
                </a:solidFill>
              </a:rPr>
              <a:t>Borrows significantly from: </a:t>
            </a:r>
          </a:p>
          <a:p>
            <a:r>
              <a:rPr lang="en-US" sz="2400" dirty="0">
                <a:solidFill>
                  <a:srgbClr val="006600"/>
                </a:solidFill>
              </a:rPr>
              <a:t>http://colah.github.io/posts/2015-08-Understanding-LSTMs</a:t>
            </a:r>
            <a:r>
              <a:rPr lang="en-US" sz="2800" dirty="0">
                <a:solidFill>
                  <a:srgbClr val="006600"/>
                </a:solidFill>
              </a:rPr>
              <a:t>/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31362" cy="2298700"/>
          </a:xfrm>
        </p:spPr>
        <p:txBody>
          <a:bodyPr/>
          <a:lstStyle/>
          <a:p>
            <a:r>
              <a:rPr lang="en-US" sz="2800" dirty="0"/>
              <a:t>First, determine which entries in the cell state to update by computing 0-1 sigmoid output.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Then determine what amount to add/subtract from these entries by computing a tanh output (valued –1 to 1) function of the input and hidden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10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311" y="3952875"/>
            <a:ext cx="7140922" cy="22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Cell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035453"/>
          </a:xfrm>
        </p:spPr>
        <p:txBody>
          <a:bodyPr/>
          <a:lstStyle/>
          <a:p>
            <a:r>
              <a:rPr lang="en-US" dirty="0"/>
              <a:t>Cell state is updated by using component-wise vector multiply to "forget" and vector addition to "input" new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11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4950" y="3124200"/>
            <a:ext cx="7740611" cy="23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9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31607"/>
          </a:xfrm>
        </p:spPr>
        <p:txBody>
          <a:bodyPr/>
          <a:lstStyle/>
          <a:p>
            <a:r>
              <a:rPr lang="en-US" sz="2800" dirty="0"/>
              <a:t>Hidden state is updated based on a "filtered" version of the cell state, scaled to –1 to 1 using tanh.</a:t>
            </a:r>
          </a:p>
          <a:p>
            <a:r>
              <a:rPr lang="en-US" sz="2800" dirty="0"/>
              <a:t>Output gate computes a sigmoid function of the input and current hidden state to determine which elements of the cell state to "output".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12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191000"/>
            <a:ext cx="6898489" cy="21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3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Network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334"/>
            <a:ext cx="7772400" cy="1695635"/>
          </a:xfrm>
        </p:spPr>
        <p:txBody>
          <a:bodyPr/>
          <a:lstStyle/>
          <a:p>
            <a:r>
              <a:rPr lang="en-US" dirty="0"/>
              <a:t>Single or multilayer networks can compute LSTM inputs from problem inputs and problem outputs from LSTM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pic>
        <p:nvPicPr>
          <p:cNvPr id="5" name="Content Placeholder 4" descr="A LSTM neural network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88345" y="3959386"/>
            <a:ext cx="4182291" cy="15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4896227" y="3472727"/>
            <a:ext cx="2072936" cy="21868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8216" y="3554029"/>
            <a:ext cx="2072936" cy="21868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93471" y="5797768"/>
            <a:ext cx="366246" cy="25029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5778" y="5955382"/>
            <a:ext cx="32662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17736" y="6229290"/>
            <a:ext cx="317716" cy="400110"/>
            <a:chOff x="3517736" y="6229290"/>
            <a:chExt cx="317716" cy="400110"/>
          </a:xfrm>
        </p:grpSpPr>
        <p:sp>
          <p:nvSpPr>
            <p:cNvPr id="11" name="Oval 10"/>
            <p:cNvSpPr/>
            <p:nvPr/>
          </p:nvSpPr>
          <p:spPr bwMode="auto">
            <a:xfrm>
              <a:off x="3517736" y="6315044"/>
              <a:ext cx="277468" cy="27662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17736" y="6229290"/>
              <a:ext cx="3177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t</a:t>
              </a:r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4554246" y="3048369"/>
            <a:ext cx="277468" cy="276625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755" y="2973292"/>
            <a:ext cx="437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O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29981" y="3527529"/>
            <a:ext cx="366246" cy="25029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cxnSpLocks/>
            <a:stCxn id="13" idx="0"/>
            <a:endCxn id="10" idx="2"/>
          </p:cNvCxnSpPr>
          <p:nvPr/>
        </p:nvCxnSpPr>
        <p:spPr bwMode="auto">
          <a:xfrm flipV="1">
            <a:off x="3676594" y="6048064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 flipV="1">
            <a:off x="3676944" y="5559669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V="1">
            <a:off x="4704926" y="3324994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 flipV="1">
            <a:off x="4697289" y="3778160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864612" y="6253301"/>
            <a:ext cx="353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a word as a “one hot” vector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1612" y="5191286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e.g. a word “embedding” with </a:t>
            </a:r>
          </a:p>
          <a:p>
            <a:pPr algn="l"/>
            <a:r>
              <a:rPr lang="en-US" dirty="0"/>
              <a:t>reduced dimensionality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1963" y="2943975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a POS tag as a “one hot” vector</a:t>
            </a:r>
          </a:p>
        </p:txBody>
      </p:sp>
    </p:spTree>
    <p:extLst>
      <p:ext uri="{BB962C8B-B14F-4D97-AF65-F5344CB8AC3E}">
        <p14:creationId xmlns:p14="http://schemas.microsoft.com/office/powerpoint/2010/main" xmlns="" val="26636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95" y="1371600"/>
            <a:ext cx="8229600" cy="4687888"/>
          </a:xfrm>
        </p:spPr>
        <p:txBody>
          <a:bodyPr/>
          <a:lstStyle/>
          <a:p>
            <a:r>
              <a:rPr lang="en-US" dirty="0"/>
              <a:t>Trainable with backprop derivatives such as: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Stochastic gradient descent (randomize order of examples in each epoch) with momentum (bias weight changes to continue in same direction as last update).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ADAM optimizer </a:t>
            </a:r>
            <a:r>
              <a:rPr lang="en-US" dirty="0">
                <a:solidFill>
                  <a:srgbClr val="00664C"/>
                </a:solidFill>
                <a:latin typeface="Times New Roman"/>
              </a:rPr>
              <a:t>(</a:t>
            </a:r>
            <a:r>
              <a:rPr lang="en-US" dirty="0" err="1">
                <a:solidFill>
                  <a:srgbClr val="00664C"/>
                </a:solidFill>
                <a:latin typeface="Times New Roman"/>
              </a:rPr>
              <a:t>Kingma</a:t>
            </a:r>
            <a:r>
              <a:rPr lang="en-US" dirty="0">
                <a:solidFill>
                  <a:srgbClr val="00664C"/>
                </a:solidFill>
                <a:latin typeface="Times New Roman"/>
              </a:rPr>
              <a:t> &amp; Ma, 2015)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Each cell has many parameters (</a:t>
            </a:r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Generally requires lots of training data.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Requires lots of compute time that exploits GPU clusters.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1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Problems Solved with LSTMs</a:t>
            </a:r>
            <a:endParaRPr lang="en-US" dirty="0">
              <a:solidFill>
                <a:srgbClr val="3333FF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3" y="1371600"/>
            <a:ext cx="8230355" cy="4687888"/>
          </a:xfrm>
        </p:spPr>
        <p:txBody>
          <a:bodyPr/>
          <a:lstStyle/>
          <a:p>
            <a:r>
              <a:rPr lang="en-US" dirty="0"/>
              <a:t>Sequence labeling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 with supervised output at each time step computed using a single or multilayer network that maps the hidden state (</a:t>
            </a:r>
            <a:r>
              <a:rPr lang="en-US" i="1" dirty="0" err="1">
                <a:solidFill>
                  <a:srgbClr val="000000"/>
                </a:solidFill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to an output vector (</a:t>
            </a:r>
            <a:r>
              <a:rPr lang="en-US" i="1" dirty="0" err="1">
                <a:solidFill>
                  <a:srgbClr val="000000"/>
                </a:solidFill>
              </a:rPr>
              <a:t>O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</a:rPr>
              <a:t>Language modeling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 to predict next input (</a:t>
            </a:r>
            <a:r>
              <a:rPr lang="en-US" i="1" dirty="0" err="1">
                <a:solidFill>
                  <a:srgbClr val="000000"/>
                </a:solidFill>
              </a:rPr>
              <a:t>O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=I</a:t>
            </a:r>
            <a:r>
              <a:rPr lang="en-US" i="1" baseline="-25000" dirty="0">
                <a:solidFill>
                  <a:srgbClr val="000000"/>
                </a:solidFill>
              </a:rPr>
              <a:t>t+1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/>
              <a:t>Sequence (e.g. text) classification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</a:t>
            </a:r>
            <a:r>
              <a:rPr lang="en-US" dirty="0"/>
              <a:t> </a:t>
            </a:r>
            <a:r>
              <a:rPr lang="en-US" dirty="0">
                <a:solidFill>
                  <a:srgbClr val="000000"/>
                </a:solidFill>
              </a:rPr>
              <a:t>a single or multilayer network that maps the final hidden state (</a:t>
            </a:r>
            <a:r>
              <a:rPr lang="en-US" i="1" dirty="0" err="1">
                <a:solidFill>
                  <a:srgbClr val="000000"/>
                </a:solidFill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 to an output vector (</a:t>
            </a:r>
            <a:r>
              <a:rPr lang="en-US" i="1" dirty="0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).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Transduction (Mapping)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105950"/>
          </a:xfrm>
        </p:spPr>
        <p:txBody>
          <a:bodyPr/>
          <a:lstStyle/>
          <a:p>
            <a:r>
              <a:rPr lang="en-US" dirty="0"/>
              <a:t>Encoder/Decoder framework maps one sequence to a "deep vector" then another LSTM maps this vector to an output sequence.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16</a:t>
            </a:fld>
            <a:endParaRPr lang="en-US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38" y="371475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I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,…,I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96442" y="3600450"/>
            <a:ext cx="1036158" cy="710067"/>
          </a:xfrm>
          <a:prstGeom prst="rect">
            <a:avLst/>
          </a:prstGeom>
          <a:solidFill>
            <a:srgbClr val="66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Encoder</a:t>
            </a:r>
            <a:endParaRPr kumimoji="0" lang="en-US" normalizeH="0" dirty="0">
              <a:ln>
                <a:noFill/>
              </a:ln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kumimoji="0" lang="en-US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LSTM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2972" y="371475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O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,…,O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3227" y="3686175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n</a:t>
            </a:r>
            <a:endParaRPr lang="en-US" i="1" baseline="-25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40255" y="3600450"/>
            <a:ext cx="1050585" cy="710067"/>
          </a:xfrm>
          <a:prstGeom prst="rect">
            <a:avLst/>
          </a:prstGeom>
          <a:solidFill>
            <a:srgbClr val="66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Decoder</a:t>
            </a:r>
            <a:endParaRPr kumimoji="0" lang="en-US" normalizeH="0" dirty="0">
              <a:ln>
                <a:noFill/>
              </a:ln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kumimoji="0" lang="en-US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LSTM</a:t>
            </a:r>
          </a:p>
        </p:txBody>
      </p:sp>
      <p:sp>
        <p:nvSpPr>
          <p:cNvPr id="11" name="Arrow: Right 10"/>
          <p:cNvSpPr/>
          <p:nvPr/>
        </p:nvSpPr>
        <p:spPr bwMode="auto">
          <a:xfrm>
            <a:off x="3735000" y="3886200"/>
            <a:ext cx="44859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Right 11"/>
          <p:cNvSpPr/>
          <p:nvPr/>
        </p:nvSpPr>
        <p:spPr bwMode="auto">
          <a:xfrm>
            <a:off x="4535358" y="3857625"/>
            <a:ext cx="30822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Right 12"/>
          <p:cNvSpPr/>
          <p:nvPr/>
        </p:nvSpPr>
        <p:spPr bwMode="auto">
          <a:xfrm>
            <a:off x="2391543" y="3905250"/>
            <a:ext cx="30822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rrow: Right 13"/>
          <p:cNvSpPr/>
          <p:nvPr/>
        </p:nvSpPr>
        <p:spPr bwMode="auto">
          <a:xfrm>
            <a:off x="5888342" y="3886200"/>
            <a:ext cx="30822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4467225"/>
            <a:ext cx="7772400" cy="21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9pPr>
          </a:lstStyle>
          <a:p>
            <a:r>
              <a:rPr lang="en-US" kern="0" dirty="0"/>
              <a:t>Train model "end to end" on I/O pairs of sequences.</a:t>
            </a:r>
            <a:endParaRPr lang="en-US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br>
              <a:rPr lang="en-US" dirty="0"/>
            </a:br>
            <a:r>
              <a:rPr lang="en-US" dirty="0"/>
              <a:t>LSTM Application Architectures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930" y="1668485"/>
            <a:ext cx="7772400" cy="28241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17</a:t>
            </a:fld>
            <a:endParaRPr lang="en-US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726" y="461500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Image Captioning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2103" y="4618736"/>
            <a:ext cx="218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Video Activity </a:t>
            </a:r>
            <a:r>
              <a:rPr lang="en-US" sz="1800" dirty="0" err="1"/>
              <a:t>Recog</a:t>
            </a:r>
            <a:endParaRPr lang="en-US" sz="1800" dirty="0"/>
          </a:p>
          <a:p>
            <a:r>
              <a:rPr lang="en-US" sz="1800" dirty="0"/>
              <a:t>Text Classification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1425" y="4625615"/>
            <a:ext cx="20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Video Captioning</a:t>
            </a:r>
          </a:p>
          <a:p>
            <a:r>
              <a:rPr lang="en-US" sz="1800" dirty="0"/>
              <a:t>Machine Translation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8549" y="4625615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POS Tagging</a:t>
            </a:r>
          </a:p>
          <a:p>
            <a:r>
              <a:rPr lang="en-US" sz="1800" dirty="0"/>
              <a:t>Language Modeling</a:t>
            </a:r>
          </a:p>
        </p:txBody>
      </p:sp>
    </p:spTree>
    <p:extLst>
      <p:ext uri="{BB962C8B-B14F-4D97-AF65-F5344CB8AC3E}">
        <p14:creationId xmlns:p14="http://schemas.microsoft.com/office/powerpoint/2010/main" xmlns="" val="35183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Applications of LSTMs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21" y="1371600"/>
            <a:ext cx="8243246" cy="4687888"/>
          </a:xfrm>
        </p:spPr>
        <p:txBody>
          <a:bodyPr/>
          <a:lstStyle/>
          <a:p>
            <a:r>
              <a:rPr lang="en-US" sz="2800" dirty="0"/>
              <a:t>Speech recognition: Language and acoustic modeling</a:t>
            </a:r>
          </a:p>
          <a:p>
            <a:r>
              <a:rPr lang="en-US" sz="2800" dirty="0"/>
              <a:t>Sequence labeling</a:t>
            </a:r>
          </a:p>
          <a:p>
            <a:pPr lvl="1"/>
            <a:r>
              <a:rPr lang="en-US" sz="2400" dirty="0"/>
              <a:t>POS Tagging </a:t>
            </a:r>
            <a:r>
              <a:rPr lang="en-US" sz="1600" dirty="0">
                <a:hlinkClick r:id="rId2"/>
              </a:rPr>
              <a:t>https://www.aclweb.org/aclwiki/index.php?title=POS_Tagging_(State_of_the_art)</a:t>
            </a:r>
            <a:endParaRPr lang="en-US" sz="2400" dirty="0"/>
          </a:p>
          <a:p>
            <a:pPr lvl="1"/>
            <a:r>
              <a:rPr lang="en-US" sz="2400" dirty="0"/>
              <a:t>NER</a:t>
            </a:r>
          </a:p>
          <a:p>
            <a:pPr lvl="1"/>
            <a:r>
              <a:rPr lang="en-US" sz="2400" dirty="0"/>
              <a:t>Phrase Chunking </a:t>
            </a:r>
          </a:p>
          <a:p>
            <a:r>
              <a:rPr lang="en-US" sz="2800" dirty="0"/>
              <a:t>Neural syntactic and semantic parsing</a:t>
            </a:r>
          </a:p>
          <a:p>
            <a:r>
              <a:rPr lang="en-US" sz="2800" dirty="0"/>
              <a:t>Image captioning: CNN output vector to sequence</a:t>
            </a:r>
            <a:endParaRPr lang="en-US" sz="2400" dirty="0"/>
          </a:p>
          <a:p>
            <a:r>
              <a:rPr lang="en-US" sz="2800" dirty="0"/>
              <a:t>Sequence to Sequence</a:t>
            </a:r>
          </a:p>
          <a:p>
            <a:pPr lvl="1"/>
            <a:r>
              <a:rPr lang="en-US" sz="2400" dirty="0"/>
              <a:t>Machine Translation 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Sustkever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Vinyals</a:t>
            </a:r>
            <a:r>
              <a:rPr lang="en-US" sz="2000" dirty="0">
                <a:solidFill>
                  <a:srgbClr val="006600"/>
                </a:solidFill>
              </a:rPr>
              <a:t>, &amp; Le, 2014)</a:t>
            </a:r>
          </a:p>
          <a:p>
            <a:pPr lvl="1"/>
            <a:r>
              <a:rPr lang="en-US" sz="2400" dirty="0"/>
              <a:t>Video Captioning (input sequence </a:t>
            </a:r>
            <a:r>
              <a:rPr lang="en-US" sz="2400"/>
              <a:t>of </a:t>
            </a:r>
            <a:r>
              <a:rPr lang="en-US" sz="2400" smtClean="0"/>
              <a:t>CNN </a:t>
            </a:r>
            <a:r>
              <a:rPr lang="en-US" sz="2400" dirty="0"/>
              <a:t>frame outputs)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6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809106" y="4645378"/>
            <a:ext cx="449248" cy="315242"/>
            <a:chOff x="3547904" y="4645378"/>
            <a:chExt cx="449248" cy="315242"/>
          </a:xfrm>
        </p:grpSpPr>
        <p:cxnSp>
          <p:nvCxnSpPr>
            <p:cNvPr id="41" name="Straight Arrow Connector 40"/>
            <p:cNvCxnSpPr>
              <a:cxnSpLocks/>
            </p:cNvCxnSpPr>
            <p:nvPr/>
          </p:nvCxnSpPr>
          <p:spPr bwMode="auto">
            <a:xfrm>
              <a:off x="3717117" y="4778290"/>
              <a:ext cx="28003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547904" y="4645378"/>
              <a:ext cx="161509" cy="1211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3563144" y="4766567"/>
              <a:ext cx="153973" cy="1940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220854" y="4635672"/>
            <a:ext cx="449248" cy="315242"/>
            <a:chOff x="3547904" y="4645378"/>
            <a:chExt cx="449248" cy="315242"/>
          </a:xfrm>
        </p:grpSpPr>
        <p:cxnSp>
          <p:nvCxnSpPr>
            <p:cNvPr id="37" name="Straight Arrow Connector 36"/>
            <p:cNvCxnSpPr>
              <a:cxnSpLocks/>
            </p:cNvCxnSpPr>
            <p:nvPr/>
          </p:nvCxnSpPr>
          <p:spPr bwMode="auto">
            <a:xfrm>
              <a:off x="3717117" y="4778290"/>
              <a:ext cx="28003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547904" y="4645378"/>
              <a:ext cx="161509" cy="1211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3563144" y="4766567"/>
              <a:ext cx="153973" cy="1940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LSTM (Bi-LSTM)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922" y="1371600"/>
            <a:ext cx="7772400" cy="1535837"/>
          </a:xfrm>
        </p:spPr>
        <p:txBody>
          <a:bodyPr/>
          <a:lstStyle/>
          <a:p>
            <a:r>
              <a:rPr lang="en-US" sz="2800" dirty="0"/>
              <a:t>Separate LSTMs process sequence forward and backward and hidden layers at each time step are concatenated to form the cell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19</a:t>
            </a:fld>
            <a:endParaRPr lang="en-US">
              <a:latin typeface="+mn-lt"/>
            </a:endParaRPr>
          </a:p>
        </p:txBody>
      </p:sp>
      <p:pic>
        <p:nvPicPr>
          <p:cNvPr id="5" name="Content Placeholder 4" descr="A LSTM neural network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7299" y="4857917"/>
            <a:ext cx="4869401" cy="18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4" descr="A LSTM neural network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>
            <a:off x="3127474" y="2920368"/>
            <a:ext cx="4944862" cy="18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7836763" y="2930879"/>
            <a:ext cx="220277" cy="224901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8420" y="2860599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t+1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45081" y="2861643"/>
            <a:ext cx="528221" cy="295181"/>
            <a:chOff x="8310979" y="2827382"/>
            <a:chExt cx="528221" cy="295181"/>
          </a:xfrm>
        </p:grpSpPr>
        <p:sp>
          <p:nvSpPr>
            <p:cNvPr id="13" name="Oval 12"/>
            <p:cNvSpPr/>
            <p:nvPr/>
          </p:nvSpPr>
          <p:spPr bwMode="auto">
            <a:xfrm>
              <a:off x="8449322" y="2897662"/>
              <a:ext cx="220277" cy="224901"/>
            </a:xfrm>
            <a:prstGeom prst="ellips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10979" y="2827382"/>
              <a:ext cx="528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x</a:t>
              </a:r>
              <a:r>
                <a:rPr lang="en-US" sz="1200" baseline="-25000" dirty="0" err="1"/>
                <a:t>t</a:t>
              </a:r>
              <a:endParaRPr lang="en-US" sz="1200" dirty="0"/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4562067" y="2928918"/>
            <a:ext cx="220277" cy="224901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3513" y="2857570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t-1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 bwMode="auto">
          <a:xfrm>
            <a:off x="3327627" y="4532928"/>
            <a:ext cx="220277" cy="224901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88787" y="4541668"/>
            <a:ext cx="220277" cy="224901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613752" y="4541667"/>
            <a:ext cx="220277" cy="224901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3654" y="4480830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t-1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5494" y="4489568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t+1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19574" y="4489569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</a:t>
            </a:r>
            <a:r>
              <a:rPr lang="en-US" sz="1200" baseline="-25000" dirty="0" err="1"/>
              <a:t>t</a:t>
            </a:r>
            <a:endParaRPr lang="en-US" sz="1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47904" y="4645378"/>
            <a:ext cx="449248" cy="315242"/>
            <a:chOff x="3547904" y="4645378"/>
            <a:chExt cx="449248" cy="315242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 bwMode="auto">
            <a:xfrm>
              <a:off x="3717117" y="4778290"/>
              <a:ext cx="28003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547904" y="4645378"/>
              <a:ext cx="161509" cy="1211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563144" y="4766567"/>
              <a:ext cx="153973" cy="1940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7663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Vanishing/Exploding Gradient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Backpropagated errors multiply at each layer, resulting in exponential decay (if derivative is small) or growth (if derivative is large).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Makes it very difficult train deep networks, or simple recurrent networks over many time steps.</a:t>
            </a: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</a:t>
            </a:r>
            <a:br>
              <a:rPr lang="en-US" dirty="0"/>
            </a:br>
            <a:r>
              <a:rPr lang="en-US" dirty="0"/>
              <a:t>(GRU)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667000"/>
          </a:xfrm>
        </p:spPr>
        <p:txBody>
          <a:bodyPr/>
          <a:lstStyle/>
          <a:p>
            <a:r>
              <a:rPr lang="en-US" dirty="0"/>
              <a:t>Alternative RNN to LSTM that uses fewer gates </a:t>
            </a:r>
            <a:r>
              <a:rPr lang="en-US" sz="2400" dirty="0">
                <a:solidFill>
                  <a:srgbClr val="006600"/>
                </a:solidFill>
              </a:rPr>
              <a:t>(</a:t>
            </a:r>
            <a:r>
              <a:rPr lang="en-US" sz="2400" dirty="0">
                <a:solidFill>
                  <a:srgbClr val="006600"/>
                </a:solidFill>
                <a:hlinkClick r:id="rId2"/>
              </a:rPr>
              <a:t>Cho, et al., 2014)</a:t>
            </a:r>
            <a:endParaRPr lang="en-US" dirty="0">
              <a:solidFill>
                <a:srgbClr val="006600"/>
              </a:solidFill>
            </a:endParaRPr>
          </a:p>
          <a:p>
            <a:pPr lvl="1"/>
            <a:r>
              <a:rPr lang="en-US" dirty="0"/>
              <a:t>Combines forget and input gates into “update” gate.</a:t>
            </a:r>
          </a:p>
          <a:p>
            <a:pPr lvl="1"/>
            <a:r>
              <a:rPr lang="en-US" dirty="0"/>
              <a:t>Eliminates cell state vector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20</a:t>
            </a:fld>
            <a:endParaRPr lang="en-US">
              <a:latin typeface="+mn-lt"/>
            </a:endParaRPr>
          </a:p>
        </p:txBody>
      </p:sp>
      <p:pic>
        <p:nvPicPr>
          <p:cNvPr id="1026" name="Picture 2" descr="A gated recurrent unit neural networ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20" y="3940807"/>
            <a:ext cx="8335213" cy="257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 vs. LSTM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488267"/>
          </a:xfrm>
        </p:spPr>
        <p:txBody>
          <a:bodyPr/>
          <a:lstStyle/>
          <a:p>
            <a:r>
              <a:rPr lang="en-US" dirty="0"/>
              <a:t>GRU has significantly fewer parameters and trains faster.</a:t>
            </a:r>
          </a:p>
          <a:p>
            <a:r>
              <a:rPr lang="en-US" dirty="0"/>
              <a:t>Experimental results comparing the two are still inconclusive, many problems they perform the same, but each has problems on which they work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21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1" y="1371600"/>
            <a:ext cx="7992532" cy="4687888"/>
          </a:xfrm>
        </p:spPr>
        <p:txBody>
          <a:bodyPr/>
          <a:lstStyle/>
          <a:p>
            <a:r>
              <a:rPr lang="en-US" sz="2800" dirty="0"/>
              <a:t>For many applications, it helps to add “attention” to RNNs.</a:t>
            </a:r>
          </a:p>
          <a:p>
            <a:r>
              <a:rPr lang="en-US" sz="2800" dirty="0"/>
              <a:t>Allows network to learn to attend to different parts of the input at different time steps, shifting its attention to focus on different aspects during its processing.</a:t>
            </a:r>
          </a:p>
          <a:p>
            <a:r>
              <a:rPr lang="en-US" sz="2800" dirty="0"/>
              <a:t>Used in image captioning to focus on different parts of an image when generating different parts of the output sentence.</a:t>
            </a:r>
          </a:p>
          <a:p>
            <a:r>
              <a:rPr lang="en-US" sz="2800" dirty="0"/>
              <a:t>In MT, allows focusing attention on different parts of the source sentence when generating different parts of the translation.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22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for Image Captioning</a:t>
            </a:r>
            <a:br>
              <a:rPr lang="en-US" dirty="0"/>
            </a:br>
            <a:r>
              <a:rPr lang="en-US" sz="3200" dirty="0">
                <a:solidFill>
                  <a:srgbClr val="006600"/>
                </a:solidFill>
              </a:rPr>
              <a:t>(</a:t>
            </a:r>
            <a:r>
              <a:rPr lang="en-US" sz="3200" dirty="0" err="1">
                <a:solidFill>
                  <a:srgbClr val="006600"/>
                </a:solidFill>
              </a:rPr>
              <a:t>Xu</a:t>
            </a:r>
            <a:r>
              <a:rPr lang="en-US" sz="3200" dirty="0">
                <a:solidFill>
                  <a:srgbClr val="006600"/>
                </a:solidFill>
              </a:rPr>
              <a:t>, et al. 2015)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23</a:t>
            </a:fld>
            <a:endParaRPr lang="en-US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8129"/>
            <a:ext cx="8509001" cy="54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adding “gates” to an RNN, we can prevent the vanishing/exploding gradient problem.</a:t>
            </a:r>
          </a:p>
          <a:p>
            <a:r>
              <a:rPr lang="en-US" dirty="0"/>
              <a:t>Trained LSTMs/GRUs can retain state information longer and handle long-distance dependencies.</a:t>
            </a:r>
          </a:p>
          <a:p>
            <a:r>
              <a:rPr lang="en-US" dirty="0"/>
              <a:t>Recent impressive results on a range of challenging NLP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24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Distance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312863"/>
          </a:xfrm>
        </p:spPr>
        <p:txBody>
          <a:bodyPr/>
          <a:lstStyle/>
          <a:p>
            <a:r>
              <a:rPr lang="en-US" dirty="0"/>
              <a:t>It is very difficult to train SRNs to retain information over many time steps</a:t>
            </a:r>
          </a:p>
          <a:p>
            <a:r>
              <a:rPr lang="en-US" dirty="0"/>
              <a:t>This make is very difficult to learn SRNs that handle long-distance dependencies, such as subject-verb agreement.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3</a:t>
            </a:fld>
            <a:endParaRPr lang="en-US">
              <a:latin typeface="+mn-lt"/>
            </a:endParaRPr>
          </a:p>
        </p:txBody>
      </p:sp>
      <p:pic>
        <p:nvPicPr>
          <p:cNvPr id="7" name="Picture 6" descr="Neural networks struggle with long term dependencie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50" y="4152900"/>
            <a:ext cx="5757899" cy="1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1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LSTM networks, add additional gating units in each memory cell.</a:t>
            </a:r>
          </a:p>
          <a:p>
            <a:pPr lvl="1"/>
            <a:r>
              <a:rPr lang="en-US" dirty="0"/>
              <a:t>Forget gate</a:t>
            </a:r>
          </a:p>
          <a:p>
            <a:pPr lvl="1"/>
            <a:r>
              <a:rPr lang="en-US" dirty="0"/>
              <a:t>Input gate</a:t>
            </a:r>
          </a:p>
          <a:p>
            <a:pPr lvl="1"/>
            <a:r>
              <a:rPr lang="en-US" dirty="0"/>
              <a:t>Output gate</a:t>
            </a:r>
          </a:p>
          <a:p>
            <a:r>
              <a:rPr lang="en-US" dirty="0"/>
              <a:t>Prevents vanishing/exploding gradient problem and allows network to retain state information over longer periods of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4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Network Architecture</a:t>
            </a:r>
          </a:p>
        </p:txBody>
      </p:sp>
      <p:pic>
        <p:nvPicPr>
          <p:cNvPr id="5" name="Content Placeholder 4" descr="A LSTM neural network.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7810" y="1771650"/>
            <a:ext cx="7772400" cy="2920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5</a:t>
            </a:fld>
            <a:endParaRPr lang="en-US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025" y="5076825"/>
            <a:ext cx="6727539" cy="12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7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State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617050"/>
          </a:xfrm>
        </p:spPr>
        <p:txBody>
          <a:bodyPr/>
          <a:lstStyle/>
          <a:p>
            <a:r>
              <a:rPr lang="en-US" dirty="0"/>
              <a:t>Maintains a vector </a:t>
            </a:r>
            <a:r>
              <a:rPr lang="en-US" i="1" dirty="0"/>
              <a:t>C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that is the same dimensionality as the hidden state, </a:t>
            </a:r>
            <a:r>
              <a:rPr lang="en-US" i="1" dirty="0" err="1"/>
              <a:t>h</a:t>
            </a:r>
            <a:r>
              <a:rPr lang="en-US" i="1" baseline="-25000" dirty="0" err="1"/>
              <a:t>t</a:t>
            </a:r>
          </a:p>
          <a:p>
            <a:r>
              <a:rPr lang="en-US" dirty="0"/>
              <a:t>Information can be added or deleted from this state vector via the forget and input gates.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6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199" y="4038600"/>
            <a:ext cx="6398449" cy="19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8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State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remember person &amp; number of a subject noun so that it can be checked to agree with the person &amp; number of verb when it is eventually encountered.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Forget gate will remove existing information of a prior subject when a new one is encountered.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Input gate "adds" in the information for the new subject.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7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9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682970"/>
          </a:xfrm>
        </p:spPr>
        <p:txBody>
          <a:bodyPr/>
          <a:lstStyle/>
          <a:p>
            <a:r>
              <a:rPr lang="en-US" dirty="0"/>
              <a:t>Forget gate computes a 0-1 value using a logistic sigmoid output function from the input, </a:t>
            </a:r>
            <a:r>
              <a:rPr lang="en-US" i="1" dirty="0" err="1"/>
              <a:t>x</a:t>
            </a:r>
            <a:r>
              <a:rPr lang="en-US" i="1" baseline="-25000" dirty="0" err="1"/>
              <a:t>t</a:t>
            </a:r>
            <a:r>
              <a:rPr lang="en-US" dirty="0"/>
              <a:t>, and the current hidden state, </a:t>
            </a:r>
            <a:r>
              <a:rPr lang="en-US" i="1" dirty="0"/>
              <a:t>h</a:t>
            </a:r>
            <a:r>
              <a:rPr lang="en-US" i="1" baseline="-25000" dirty="0"/>
              <a:t>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Multiplicatively combined with cell state, "forgetting" information where the gate outputs something close to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8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868" y="4438650"/>
            <a:ext cx="7343611" cy="22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7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 Tangent Units</a:t>
            </a:r>
            <a:endParaRPr lang="en-US" dirty="0">
              <a:solidFill>
                <a:srgbClr val="3333FF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40419"/>
          </a:xfrm>
        </p:spPr>
        <p:txBody>
          <a:bodyPr/>
          <a:lstStyle/>
          <a:p>
            <a:r>
              <a:rPr lang="en-US" dirty="0"/>
              <a:t>Tanh can be used as an alternative nonlinear function to the sigmoid logistic (0-1) output function.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/>
              <a:t>Used to produce </a:t>
            </a:r>
            <a:r>
              <a:rPr lang="en-US" dirty="0" err="1"/>
              <a:t>thresholded</a:t>
            </a:r>
            <a:r>
              <a:rPr lang="en-US" dirty="0"/>
              <a:t> output between –1 and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9</a:t>
            </a:fld>
            <a:endParaRPr lang="en-US">
              <a:latin typeface="+mn-lt"/>
            </a:endParaRPr>
          </a:p>
        </p:txBody>
      </p:sp>
      <p:pic>
        <p:nvPicPr>
          <p:cNvPr id="5" name="Picture 4" descr="TanhRea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925" y="4000500"/>
            <a:ext cx="3853878" cy="2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8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Documents\Powerpoint\IR Course\models.ppt</Template>
  <TotalTime>13316</TotalTime>
  <Words>1042</Words>
  <Application>Microsoft Office PowerPoint</Application>
  <PresentationFormat>On-screen Show (4:3)</PresentationFormat>
  <Paragraphs>152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models</vt:lpstr>
      <vt:lpstr>CS 388: Natural Language Processing: LSTM Recurrent Neural Networks</vt:lpstr>
      <vt:lpstr>Vanishing/Exploding Gradient Problem</vt:lpstr>
      <vt:lpstr>Long Distance Dependencies</vt:lpstr>
      <vt:lpstr>Long Short Term Memory</vt:lpstr>
      <vt:lpstr>LSTM Network Architecture</vt:lpstr>
      <vt:lpstr>Cell State </vt:lpstr>
      <vt:lpstr>Cell State Example</vt:lpstr>
      <vt:lpstr>Forget Gate</vt:lpstr>
      <vt:lpstr>Hyperbolic Tangent Units</vt:lpstr>
      <vt:lpstr>Input Gate</vt:lpstr>
      <vt:lpstr>Updating the Cell State</vt:lpstr>
      <vt:lpstr>Output Gate</vt:lpstr>
      <vt:lpstr>Overall Network Architecture</vt:lpstr>
      <vt:lpstr>LSTM Training</vt:lpstr>
      <vt:lpstr>General Problems Solved with LSTMs</vt:lpstr>
      <vt:lpstr>Sequence to Sequence  Transduction (Mapping)</vt:lpstr>
      <vt:lpstr>Summary of  LSTM Application Architectures</vt:lpstr>
      <vt:lpstr>Successful Applications of LSTMs</vt:lpstr>
      <vt:lpstr>Bi-directional LSTM (Bi-LSTM)</vt:lpstr>
      <vt:lpstr>Gated Recurrent Unit (GRU)</vt:lpstr>
      <vt:lpstr>GRU vs. LSTM</vt:lpstr>
      <vt:lpstr>Attention</vt:lpstr>
      <vt:lpstr>Attention for Image Captioning (Xu, et al. 2015)</vt:lpstr>
      <vt:lpstr>Conclusions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mooney</cp:lastModifiedBy>
  <cp:revision>325</cp:revision>
  <cp:lastPrinted>1601-01-01T00:00:00Z</cp:lastPrinted>
  <dcterms:created xsi:type="dcterms:W3CDTF">2001-05-20T22:11:52Z</dcterms:created>
  <dcterms:modified xsi:type="dcterms:W3CDTF">2017-02-17T21:47:26Z</dcterms:modified>
</cp:coreProperties>
</file>