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4" r:id="rId1"/>
  </p:sldMasterIdLst>
  <p:notesMasterIdLst>
    <p:notesMasterId r:id="rId33"/>
  </p:notesMasterIdLst>
  <p:handoutMasterIdLst>
    <p:handoutMasterId r:id="rId34"/>
  </p:handoutMasterIdLst>
  <p:sldIdLst>
    <p:sldId id="256" r:id="rId2"/>
    <p:sldId id="288" r:id="rId3"/>
    <p:sldId id="289" r:id="rId4"/>
    <p:sldId id="290" r:id="rId5"/>
    <p:sldId id="292" r:id="rId6"/>
    <p:sldId id="293" r:id="rId7"/>
    <p:sldId id="294" r:id="rId8"/>
    <p:sldId id="295" r:id="rId9"/>
    <p:sldId id="328" r:id="rId10"/>
    <p:sldId id="329" r:id="rId11"/>
    <p:sldId id="330" r:id="rId12"/>
    <p:sldId id="304" r:id="rId13"/>
    <p:sldId id="327" r:id="rId14"/>
    <p:sldId id="306" r:id="rId15"/>
    <p:sldId id="307" r:id="rId16"/>
    <p:sldId id="308" r:id="rId17"/>
    <p:sldId id="309" r:id="rId18"/>
    <p:sldId id="310" r:id="rId19"/>
    <p:sldId id="311" r:id="rId20"/>
    <p:sldId id="312" r:id="rId21"/>
    <p:sldId id="313" r:id="rId22"/>
    <p:sldId id="314" r:id="rId23"/>
    <p:sldId id="315" r:id="rId24"/>
    <p:sldId id="318" r:id="rId25"/>
    <p:sldId id="319" r:id="rId26"/>
    <p:sldId id="320" r:id="rId27"/>
    <p:sldId id="322" r:id="rId28"/>
    <p:sldId id="323" r:id="rId29"/>
    <p:sldId id="324" r:id="rId30"/>
    <p:sldId id="325" r:id="rId31"/>
    <p:sldId id="326" r:id="rId32"/>
  </p:sldIdLst>
  <p:sldSz cx="9144000" cy="6858000" type="screen4x3"/>
  <p:notesSz cx="6858000" cy="9117013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FF"/>
    <a:srgbClr val="00CCC7"/>
    <a:srgbClr val="00BCB8"/>
    <a:srgbClr val="FFFF00"/>
    <a:srgbClr val="00D7D2"/>
    <a:srgbClr val="00FFFF"/>
    <a:srgbClr val="89C20A"/>
    <a:srgbClr val="FF0000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napVertSplitter="1" vertBarState="minimized" horzBarState="maximized">
    <p:restoredLeft sz="15619" autoAdjust="0"/>
    <p:restoredTop sz="94660" autoAdjust="0"/>
  </p:normalViewPr>
  <p:slideViewPr>
    <p:cSldViewPr snapToGrid="0">
      <p:cViewPr varScale="1">
        <p:scale>
          <a:sx n="86" d="100"/>
          <a:sy n="86" d="100"/>
        </p:scale>
        <p:origin x="1822" y="41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-52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image" Target="../media/image3.wmf"/></Relationships>
</file>

<file path=ppt/drawings/_rels/vmlDrawing10.vml.rels><?xml version="1.0" encoding="UTF-8" standalone="yes"?>
<Relationships xmlns="http://schemas.openxmlformats.org/package/2006/relationships"><Relationship Id="rId2" Type="http://schemas.openxmlformats.org/officeDocument/2006/relationships/image" Target="../media/image17.wmf"/><Relationship Id="rId1" Type="http://schemas.openxmlformats.org/officeDocument/2006/relationships/image" Target="../media/image20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image" Target="../media/image5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image" Target="../media/image7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0.wmf"/><Relationship Id="rId1" Type="http://schemas.openxmlformats.org/officeDocument/2006/relationships/image" Target="../media/image9.wmf"/><Relationship Id="rId4" Type="http://schemas.openxmlformats.org/officeDocument/2006/relationships/image" Target="../media/image12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5.wmf"/><Relationship Id="rId1" Type="http://schemas.openxmlformats.org/officeDocument/2006/relationships/image" Target="../media/image14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18.wmf"/><Relationship Id="rId1" Type="http://schemas.openxmlformats.org/officeDocument/2006/relationships/image" Target="../media/image17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327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61400"/>
            <a:ext cx="2971800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27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61400"/>
            <a:ext cx="2971800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5C283BF-0BA9-4AAD-8D3F-07F4DAFC4507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5120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50938" y="684213"/>
            <a:ext cx="4557712" cy="34178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5120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30700"/>
            <a:ext cx="5029200" cy="410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120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61400"/>
            <a:ext cx="2971800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120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61400"/>
            <a:ext cx="2971800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F67BD4D-13A7-44ED-BF04-327BA14DA82A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DCFB756-5E79-44D0-A3FD-07662386315B}" type="slidenum">
              <a:rPr lang="en-US"/>
              <a:pPr/>
              <a:t>‹#›</a:t>
            </a:fld>
            <a:endParaRPr lang="en-US">
              <a:latin typeface="+mn-lt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3325C0B-7B47-4DF2-8096-963C405FE387}" type="slidenum">
              <a:rPr lang="en-US"/>
              <a:pPr/>
              <a:t>‹#›</a:t>
            </a:fld>
            <a:endParaRPr lang="en-US">
              <a:latin typeface="+mn-lt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228600"/>
            <a:ext cx="1943100" cy="583088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28600"/>
            <a:ext cx="5676900" cy="583088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CCFE872-8072-4992-BC76-188BD8071DD1}" type="slidenum">
              <a:rPr lang="en-US"/>
              <a:pPr/>
              <a:t>‹#›</a:t>
            </a:fld>
            <a:endParaRPr lang="en-US">
              <a:latin typeface="+mn-lt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7772400" cy="9906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371600"/>
            <a:ext cx="3810000" cy="46878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3810000" cy="46878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28600" y="64008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6934200" y="64008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58339569-C54D-41F6-8779-E9FE5F1AC6BA}" type="slidenum">
              <a:rPr lang="en-US"/>
              <a:pPr/>
              <a:t>‹#›</a:t>
            </a:fld>
            <a:endParaRPr lang="en-US">
              <a:latin typeface="+mn-lt"/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>
          <a:xfrm>
            <a:off x="3124200" y="64008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D553280-E9B5-4529-AC08-074397BE5D29}" type="slidenum">
              <a:rPr lang="en-US"/>
              <a:pPr/>
              <a:t>‹#›</a:t>
            </a:fld>
            <a:endParaRPr lang="en-US">
              <a:latin typeface="+mn-lt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F1B43E3-6828-462B-A15E-90E214CFFFD1}" type="slidenum">
              <a:rPr lang="en-US"/>
              <a:pPr/>
              <a:t>‹#›</a:t>
            </a:fld>
            <a:endParaRPr lang="en-US">
              <a:latin typeface="+mn-lt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371600"/>
            <a:ext cx="3810000" cy="46878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3810000" cy="46878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544A158-2169-4D94-9858-9E3332431911}" type="slidenum">
              <a:rPr lang="en-US"/>
              <a:pPr/>
              <a:t>‹#›</a:t>
            </a:fld>
            <a:endParaRPr lang="en-US">
              <a:latin typeface="+mn-lt"/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AAA8203-8749-4A79-B31A-A8EB4DF19DA6}" type="slidenum">
              <a:rPr lang="en-US"/>
              <a:pPr/>
              <a:t>‹#›</a:t>
            </a:fld>
            <a:endParaRPr lang="en-US">
              <a:latin typeface="+mn-lt"/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DB2DA28-B224-47BD-AC28-682D73341F0A}" type="slidenum">
              <a:rPr lang="en-US"/>
              <a:pPr/>
              <a:t>‹#›</a:t>
            </a:fld>
            <a:endParaRPr lang="en-US">
              <a:latin typeface="+mn-lt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25FC62D-7238-4053-B612-C122DAB0DA0A}" type="slidenum">
              <a:rPr lang="en-US"/>
              <a:pPr/>
              <a:t>‹#›</a:t>
            </a:fld>
            <a:endParaRPr lang="en-US">
              <a:latin typeface="+mn-lt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23E7AF9-1FD7-46D0-9163-7E020B0992D4}" type="slidenum">
              <a:rPr lang="en-US"/>
              <a:pPr/>
              <a:t>‹#›</a:t>
            </a:fld>
            <a:endParaRPr lang="en-US">
              <a:latin typeface="+mn-lt"/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91DBD43-AF5F-4F4E-B379-1EED6B54EA0A}" type="slidenum">
              <a:rPr lang="en-US"/>
              <a:pPr/>
              <a:t>‹#›</a:t>
            </a:fld>
            <a:endParaRPr lang="en-US">
              <a:latin typeface="+mn-lt"/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28600"/>
            <a:ext cx="7772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371600"/>
            <a:ext cx="7772400" cy="4687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level Second 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554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286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FF9933"/>
                </a:solidFill>
              </a:defRPr>
            </a:lvl1pPr>
          </a:lstStyle>
          <a:p>
            <a:endParaRPr lang="en-US"/>
          </a:p>
        </p:txBody>
      </p:sp>
      <p:sp>
        <p:nvSpPr>
          <p:cNvPr id="65541" name="Line 5"/>
          <p:cNvSpPr>
            <a:spLocks noChangeShapeType="1"/>
          </p:cNvSpPr>
          <p:nvPr/>
        </p:nvSpPr>
        <p:spPr bwMode="auto">
          <a:xfrm>
            <a:off x="533400" y="1295400"/>
            <a:ext cx="8077200" cy="0"/>
          </a:xfrm>
          <a:prstGeom prst="line">
            <a:avLst/>
          </a:prstGeom>
          <a:noFill/>
          <a:ln w="76200">
            <a:solidFill>
              <a:srgbClr val="FF505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554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42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Helvetica" pitchFamily="34" charset="0"/>
              </a:defRPr>
            </a:lvl1pPr>
          </a:lstStyle>
          <a:p>
            <a:fld id="{A16937E3-2D37-4145-B280-18E522600F41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5543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buClr>
                <a:srgbClr val="FF0000"/>
              </a:buClr>
              <a:buFontTx/>
              <a:buChar char="•"/>
              <a:defRPr sz="1400">
                <a:solidFill>
                  <a:srgbClr val="CC6600"/>
                </a:solidFill>
              </a:defRPr>
            </a:lvl1pPr>
          </a:lstStyle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7" r:id="rId3"/>
    <p:sldLayoutId id="2147483658" r:id="rId4"/>
    <p:sldLayoutId id="2147483659" r:id="rId5"/>
    <p:sldLayoutId id="2147483660" r:id="rId6"/>
    <p:sldLayoutId id="2147483661" r:id="rId7"/>
    <p:sldLayoutId id="2147483662" r:id="rId8"/>
    <p:sldLayoutId id="2147483663" r:id="rId9"/>
    <p:sldLayoutId id="2147483664" r:id="rId10"/>
    <p:sldLayoutId id="2147483665" r:id="rId11"/>
    <p:sldLayoutId id="2147483666" r:id="rId12"/>
  </p:sldLayoutIdLst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rgbClr val="FF0000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rgbClr val="00CC00"/>
        </a:buClr>
        <a:buChar char="–"/>
        <a:defRPr sz="2800">
          <a:solidFill>
            <a:srgbClr val="333399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rgbClr val="3333CC"/>
        </a:buClr>
        <a:buChar char="•"/>
        <a:defRPr sz="2400">
          <a:solidFill>
            <a:srgbClr val="006600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rgbClr val="3333CC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rgbClr val="3333CC"/>
        </a:buClr>
        <a:buChar char="»"/>
        <a:defRPr sz="2000">
          <a:solidFill>
            <a:srgbClr val="0000CC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3333CC"/>
        </a:buClr>
        <a:buChar char="»"/>
        <a:defRPr sz="2000">
          <a:solidFill>
            <a:srgbClr val="0000CC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3333CC"/>
        </a:buClr>
        <a:buChar char="»"/>
        <a:defRPr sz="2000">
          <a:solidFill>
            <a:srgbClr val="0000CC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3333CC"/>
        </a:buClr>
        <a:buChar char="»"/>
        <a:defRPr sz="2000">
          <a:solidFill>
            <a:srgbClr val="0000CC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3333CC"/>
        </a:buClr>
        <a:buChar char="»"/>
        <a:defRPr sz="2000">
          <a:solidFill>
            <a:srgbClr val="0000CC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wmf"/><Relationship Id="rId3" Type="http://schemas.openxmlformats.org/officeDocument/2006/relationships/oleObject" Target="../embeddings/oleObject7.bin"/><Relationship Id="rId7" Type="http://schemas.openxmlformats.org/officeDocument/2006/relationships/oleObject" Target="../embeddings/oleObject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0.wmf"/><Relationship Id="rId5" Type="http://schemas.openxmlformats.org/officeDocument/2006/relationships/oleObject" Target="../embeddings/oleObject8.bin"/><Relationship Id="rId10" Type="http://schemas.openxmlformats.org/officeDocument/2006/relationships/image" Target="../media/image12.wmf"/><Relationship Id="rId4" Type="http://schemas.openxmlformats.org/officeDocument/2006/relationships/image" Target="../media/image9.wmf"/><Relationship Id="rId9" Type="http://schemas.openxmlformats.org/officeDocument/2006/relationships/oleObject" Target="../embeddings/oleObject10.bin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13.wmf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wmf"/><Relationship Id="rId3" Type="http://schemas.openxmlformats.org/officeDocument/2006/relationships/oleObject" Target="../embeddings/oleObject12.bin"/><Relationship Id="rId7" Type="http://schemas.openxmlformats.org/officeDocument/2006/relationships/oleObject" Target="../embeddings/oleObject1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15.wmf"/><Relationship Id="rId5" Type="http://schemas.openxmlformats.org/officeDocument/2006/relationships/oleObject" Target="../embeddings/oleObject13.bin"/><Relationship Id="rId4" Type="http://schemas.openxmlformats.org/officeDocument/2006/relationships/image" Target="../media/image14.wmf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wmf"/><Relationship Id="rId3" Type="http://schemas.openxmlformats.org/officeDocument/2006/relationships/oleObject" Target="../embeddings/oleObject15.bin"/><Relationship Id="rId7" Type="http://schemas.openxmlformats.org/officeDocument/2006/relationships/oleObject" Target="../embeddings/oleObject1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18.wmf"/><Relationship Id="rId5" Type="http://schemas.openxmlformats.org/officeDocument/2006/relationships/oleObject" Target="../embeddings/oleObject16.bin"/><Relationship Id="rId4" Type="http://schemas.openxmlformats.org/officeDocument/2006/relationships/image" Target="../media/image17.w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4" Type="http://schemas.openxmlformats.org/officeDocument/2006/relationships/image" Target="../media/image17.w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4" Type="http://schemas.openxmlformats.org/officeDocument/2006/relationships/image" Target="../media/image20.w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17.wmf"/><Relationship Id="rId5" Type="http://schemas.openxmlformats.org/officeDocument/2006/relationships/oleObject" Target="../embeddings/oleObject21.bin"/><Relationship Id="rId4" Type="http://schemas.openxmlformats.org/officeDocument/2006/relationships/image" Target="../media/image20.wmf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3.w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6.wmf"/><Relationship Id="rId5" Type="http://schemas.openxmlformats.org/officeDocument/2006/relationships/oleObject" Target="../embeddings/oleObject4.bin"/><Relationship Id="rId4" Type="http://schemas.openxmlformats.org/officeDocument/2006/relationships/image" Target="../media/image5.w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8.wmf"/><Relationship Id="rId5" Type="http://schemas.openxmlformats.org/officeDocument/2006/relationships/oleObject" Target="../embeddings/oleObject6.bin"/><Relationship Id="rId4" Type="http://schemas.openxmlformats.org/officeDocument/2006/relationships/image" Target="../media/image7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991FD97-0BC1-4F46-A8BD-4732B4B14019}" type="slidenum">
              <a:rPr lang="en-US"/>
              <a:pPr/>
              <a:t>1</a:t>
            </a:fld>
            <a:endParaRPr lang="en-US">
              <a:latin typeface="Times New Roman" pitchFamily="18" charset="0"/>
            </a:endParaRPr>
          </a:p>
        </p:txBody>
      </p:sp>
      <p:sp>
        <p:nvSpPr>
          <p:cNvPr id="90116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/>
              <a:t>CS 388: Natural Language Processing:</a:t>
            </a:r>
            <a:br>
              <a:rPr lang="en-US" b="1" dirty="0"/>
            </a:br>
            <a:r>
              <a:rPr lang="en-US" b="1" dirty="0"/>
              <a:t>Neural Networks</a:t>
            </a:r>
          </a:p>
        </p:txBody>
      </p:sp>
      <p:sp>
        <p:nvSpPr>
          <p:cNvPr id="90119" name="Rectangle 7"/>
          <p:cNvSpPr>
            <a:spLocks noGrp="1" noChangeArrowheads="1"/>
          </p:cNvSpPr>
          <p:nvPr>
            <p:ph type="subTitle" idx="1"/>
          </p:nvPr>
        </p:nvSpPr>
        <p:spPr>
          <a:xfrm>
            <a:off x="1323975" y="4849813"/>
            <a:ext cx="6400800" cy="1752600"/>
          </a:xfrm>
        </p:spPr>
        <p:txBody>
          <a:bodyPr/>
          <a:lstStyle/>
          <a:p>
            <a:r>
              <a:rPr lang="en-US" sz="3600">
                <a:solidFill>
                  <a:srgbClr val="FF0000"/>
                </a:solidFill>
              </a:rPr>
              <a:t>Raymond J. Mooney</a:t>
            </a:r>
          </a:p>
          <a:p>
            <a:r>
              <a:rPr lang="en-US"/>
              <a:t>University of Texas at Austin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lide Number Placeholder 2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B97E57C-89DE-43F0-BC64-348E2A9DA00F}" type="slidenum">
              <a:rPr lang="en-US" altLang="en-US"/>
              <a:pPr/>
              <a:t>10</a:t>
            </a:fld>
            <a:endParaRPr lang="en-US" altLang="en-US">
              <a:latin typeface="Times New Roman" panose="02020603050405020304" pitchFamily="18" charset="0"/>
            </a:endParaRPr>
          </a:p>
        </p:txBody>
      </p:sp>
      <p:sp>
        <p:nvSpPr>
          <p:cNvPr id="309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Concept Perceptron Cannot Learn</a:t>
            </a:r>
          </a:p>
        </p:txBody>
      </p:sp>
      <p:sp>
        <p:nvSpPr>
          <p:cNvPr id="3092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371600"/>
            <a:ext cx="7772400" cy="1298575"/>
          </a:xfrm>
        </p:spPr>
        <p:txBody>
          <a:bodyPr/>
          <a:lstStyle/>
          <a:p>
            <a:r>
              <a:rPr lang="en-US" altLang="en-US"/>
              <a:t>Cannot learn exclusive-or, or parity function in general.</a:t>
            </a:r>
          </a:p>
        </p:txBody>
      </p:sp>
      <p:sp>
        <p:nvSpPr>
          <p:cNvPr id="309252" name="Line 4"/>
          <p:cNvSpPr>
            <a:spLocks noChangeShapeType="1"/>
          </p:cNvSpPr>
          <p:nvPr/>
        </p:nvSpPr>
        <p:spPr bwMode="auto">
          <a:xfrm flipV="1">
            <a:off x="2800350" y="2944813"/>
            <a:ext cx="0" cy="30416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9253" name="Line 5"/>
          <p:cNvSpPr>
            <a:spLocks noChangeShapeType="1"/>
          </p:cNvSpPr>
          <p:nvPr/>
        </p:nvSpPr>
        <p:spPr bwMode="auto">
          <a:xfrm flipV="1">
            <a:off x="2665413" y="5870575"/>
            <a:ext cx="4081462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9254" name="Line 6"/>
          <p:cNvSpPr>
            <a:spLocks noChangeShapeType="1"/>
          </p:cNvSpPr>
          <p:nvPr/>
        </p:nvSpPr>
        <p:spPr bwMode="auto">
          <a:xfrm flipV="1">
            <a:off x="3046413" y="3014663"/>
            <a:ext cx="2667000" cy="259080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9255" name="Text Box 7"/>
          <p:cNvSpPr txBox="1">
            <a:spLocks noChangeArrowheads="1"/>
          </p:cNvSpPr>
          <p:nvPr/>
        </p:nvSpPr>
        <p:spPr bwMode="auto">
          <a:xfrm>
            <a:off x="2220913" y="2755900"/>
            <a:ext cx="4349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altLang="en-US" sz="2400"/>
              <a:t>o</a:t>
            </a:r>
            <a:r>
              <a:rPr lang="en-US" altLang="en-US" sz="2400" b="1" i="0" baseline="-25000"/>
              <a:t>3</a:t>
            </a:r>
          </a:p>
        </p:txBody>
      </p:sp>
      <p:sp>
        <p:nvSpPr>
          <p:cNvPr id="309256" name="Text Box 8"/>
          <p:cNvSpPr txBox="1">
            <a:spLocks noChangeArrowheads="1"/>
          </p:cNvSpPr>
          <p:nvPr/>
        </p:nvSpPr>
        <p:spPr bwMode="auto">
          <a:xfrm>
            <a:off x="6176963" y="5773738"/>
            <a:ext cx="4349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altLang="en-US" sz="2400"/>
              <a:t>o</a:t>
            </a:r>
            <a:r>
              <a:rPr lang="en-US" altLang="en-US" sz="2400" b="1" i="0" baseline="-25000"/>
              <a:t>2</a:t>
            </a:r>
          </a:p>
        </p:txBody>
      </p:sp>
      <p:sp>
        <p:nvSpPr>
          <p:cNvPr id="309257" name="Freeform 9"/>
          <p:cNvSpPr>
            <a:spLocks/>
          </p:cNvSpPr>
          <p:nvPr/>
        </p:nvSpPr>
        <p:spPr bwMode="auto">
          <a:xfrm>
            <a:off x="4840288" y="3133725"/>
            <a:ext cx="463550" cy="182563"/>
          </a:xfrm>
          <a:custGeom>
            <a:avLst/>
            <a:gdLst>
              <a:gd name="T0" fmla="*/ 292 w 292"/>
              <a:gd name="T1" fmla="*/ 115 h 115"/>
              <a:gd name="T2" fmla="*/ 192 w 292"/>
              <a:gd name="T3" fmla="*/ 15 h 115"/>
              <a:gd name="T4" fmla="*/ 0 w 292"/>
              <a:gd name="T5" fmla="*/ 23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92" h="115">
                <a:moveTo>
                  <a:pt x="292" y="115"/>
                </a:moveTo>
                <a:cubicBezTo>
                  <a:pt x="266" y="72"/>
                  <a:pt x="241" y="30"/>
                  <a:pt x="192" y="15"/>
                </a:cubicBezTo>
                <a:cubicBezTo>
                  <a:pt x="143" y="0"/>
                  <a:pt x="71" y="11"/>
                  <a:pt x="0" y="23"/>
                </a:cubicBezTo>
              </a:path>
            </a:pathLst>
          </a:custGeom>
          <a:noFill/>
          <a:ln w="38100" cap="flat" cmpd="sng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endParaRPr lang="en-US"/>
          </a:p>
        </p:txBody>
      </p:sp>
      <p:sp>
        <p:nvSpPr>
          <p:cNvPr id="309258" name="Freeform 10"/>
          <p:cNvSpPr>
            <a:spLocks/>
          </p:cNvSpPr>
          <p:nvPr/>
        </p:nvSpPr>
        <p:spPr bwMode="auto">
          <a:xfrm rot="5400000" flipH="1">
            <a:off x="5650707" y="3274218"/>
            <a:ext cx="463550" cy="182563"/>
          </a:xfrm>
          <a:custGeom>
            <a:avLst/>
            <a:gdLst>
              <a:gd name="T0" fmla="*/ 292 w 292"/>
              <a:gd name="T1" fmla="*/ 115 h 115"/>
              <a:gd name="T2" fmla="*/ 192 w 292"/>
              <a:gd name="T3" fmla="*/ 15 h 115"/>
              <a:gd name="T4" fmla="*/ 0 w 292"/>
              <a:gd name="T5" fmla="*/ 23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92" h="115">
                <a:moveTo>
                  <a:pt x="292" y="115"/>
                </a:moveTo>
                <a:cubicBezTo>
                  <a:pt x="266" y="72"/>
                  <a:pt x="241" y="30"/>
                  <a:pt x="192" y="15"/>
                </a:cubicBezTo>
                <a:cubicBezTo>
                  <a:pt x="143" y="0"/>
                  <a:pt x="71" y="11"/>
                  <a:pt x="0" y="23"/>
                </a:cubicBezTo>
              </a:path>
            </a:pathLst>
          </a:custGeom>
          <a:noFill/>
          <a:ln w="38100" cap="flat" cmpd="sng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endParaRPr lang="en-US"/>
          </a:p>
        </p:txBody>
      </p:sp>
      <p:sp>
        <p:nvSpPr>
          <p:cNvPr id="309259" name="Freeform 11"/>
          <p:cNvSpPr>
            <a:spLocks/>
          </p:cNvSpPr>
          <p:nvPr/>
        </p:nvSpPr>
        <p:spPr bwMode="auto">
          <a:xfrm rot="16200000" flipH="1">
            <a:off x="2736057" y="5176043"/>
            <a:ext cx="463550" cy="182563"/>
          </a:xfrm>
          <a:custGeom>
            <a:avLst/>
            <a:gdLst>
              <a:gd name="T0" fmla="*/ 292 w 292"/>
              <a:gd name="T1" fmla="*/ 115 h 115"/>
              <a:gd name="T2" fmla="*/ 192 w 292"/>
              <a:gd name="T3" fmla="*/ 15 h 115"/>
              <a:gd name="T4" fmla="*/ 0 w 292"/>
              <a:gd name="T5" fmla="*/ 23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92" h="115">
                <a:moveTo>
                  <a:pt x="292" y="115"/>
                </a:moveTo>
                <a:cubicBezTo>
                  <a:pt x="266" y="72"/>
                  <a:pt x="241" y="30"/>
                  <a:pt x="192" y="15"/>
                </a:cubicBezTo>
                <a:cubicBezTo>
                  <a:pt x="143" y="0"/>
                  <a:pt x="71" y="11"/>
                  <a:pt x="0" y="23"/>
                </a:cubicBezTo>
              </a:path>
            </a:pathLst>
          </a:custGeom>
          <a:noFill/>
          <a:ln w="38100" cap="flat" cmpd="sng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endParaRPr lang="en-US"/>
          </a:p>
        </p:txBody>
      </p:sp>
      <p:sp>
        <p:nvSpPr>
          <p:cNvPr id="309260" name="Freeform 12"/>
          <p:cNvSpPr>
            <a:spLocks/>
          </p:cNvSpPr>
          <p:nvPr/>
        </p:nvSpPr>
        <p:spPr bwMode="auto">
          <a:xfrm rot="10800000">
            <a:off x="3475038" y="5289550"/>
            <a:ext cx="463550" cy="182563"/>
          </a:xfrm>
          <a:custGeom>
            <a:avLst/>
            <a:gdLst>
              <a:gd name="T0" fmla="*/ 292 w 292"/>
              <a:gd name="T1" fmla="*/ 115 h 115"/>
              <a:gd name="T2" fmla="*/ 192 w 292"/>
              <a:gd name="T3" fmla="*/ 15 h 115"/>
              <a:gd name="T4" fmla="*/ 0 w 292"/>
              <a:gd name="T5" fmla="*/ 23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92" h="115">
                <a:moveTo>
                  <a:pt x="292" y="115"/>
                </a:moveTo>
                <a:cubicBezTo>
                  <a:pt x="266" y="72"/>
                  <a:pt x="241" y="30"/>
                  <a:pt x="192" y="15"/>
                </a:cubicBezTo>
                <a:cubicBezTo>
                  <a:pt x="143" y="0"/>
                  <a:pt x="71" y="11"/>
                  <a:pt x="0" y="23"/>
                </a:cubicBezTo>
              </a:path>
            </a:pathLst>
          </a:custGeom>
          <a:noFill/>
          <a:ln w="38100" cap="flat" cmpd="sng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endParaRPr lang="en-US"/>
          </a:p>
        </p:txBody>
      </p:sp>
      <p:sp>
        <p:nvSpPr>
          <p:cNvPr id="309261" name="Text Box 13"/>
          <p:cNvSpPr txBox="1">
            <a:spLocks noChangeArrowheads="1"/>
          </p:cNvSpPr>
          <p:nvPr/>
        </p:nvSpPr>
        <p:spPr bwMode="auto">
          <a:xfrm>
            <a:off x="4121150" y="3436938"/>
            <a:ext cx="536575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altLang="en-US" sz="2800" b="1" i="0"/>
              <a:t>??</a:t>
            </a:r>
          </a:p>
        </p:txBody>
      </p:sp>
      <p:sp>
        <p:nvSpPr>
          <p:cNvPr id="309262" name="Text Box 14"/>
          <p:cNvSpPr txBox="1">
            <a:spLocks noChangeArrowheads="1"/>
          </p:cNvSpPr>
          <p:nvPr/>
        </p:nvSpPr>
        <p:spPr bwMode="auto">
          <a:xfrm>
            <a:off x="2808288" y="3241675"/>
            <a:ext cx="3810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altLang="en-US" sz="2800" b="1" i="0">
                <a:solidFill>
                  <a:srgbClr val="FF0000"/>
                </a:solidFill>
              </a:rPr>
              <a:t>+</a:t>
            </a:r>
          </a:p>
        </p:txBody>
      </p:sp>
      <p:sp>
        <p:nvSpPr>
          <p:cNvPr id="309263" name="Line 15"/>
          <p:cNvSpPr>
            <a:spLocks noChangeShapeType="1"/>
          </p:cNvSpPr>
          <p:nvPr/>
        </p:nvSpPr>
        <p:spPr bwMode="auto">
          <a:xfrm>
            <a:off x="2657475" y="3486150"/>
            <a:ext cx="24447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endParaRPr lang="en-US"/>
          </a:p>
        </p:txBody>
      </p:sp>
      <p:sp>
        <p:nvSpPr>
          <p:cNvPr id="309264" name="Text Box 16"/>
          <p:cNvSpPr txBox="1">
            <a:spLocks noChangeArrowheads="1"/>
          </p:cNvSpPr>
          <p:nvPr/>
        </p:nvSpPr>
        <p:spPr bwMode="auto">
          <a:xfrm>
            <a:off x="2308225" y="3255963"/>
            <a:ext cx="3079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altLang="en-US" i="0"/>
              <a:t>1</a:t>
            </a:r>
          </a:p>
        </p:txBody>
      </p:sp>
      <p:sp>
        <p:nvSpPr>
          <p:cNvPr id="309265" name="Text Box 17"/>
          <p:cNvSpPr txBox="1">
            <a:spLocks noChangeArrowheads="1"/>
          </p:cNvSpPr>
          <p:nvPr/>
        </p:nvSpPr>
        <p:spPr bwMode="auto">
          <a:xfrm>
            <a:off x="2447925" y="5762625"/>
            <a:ext cx="3079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altLang="en-US" i="0"/>
              <a:t>0</a:t>
            </a:r>
          </a:p>
        </p:txBody>
      </p:sp>
      <p:sp>
        <p:nvSpPr>
          <p:cNvPr id="309266" name="Text Box 18"/>
          <p:cNvSpPr txBox="1">
            <a:spLocks noChangeArrowheads="1"/>
          </p:cNvSpPr>
          <p:nvPr/>
        </p:nvSpPr>
        <p:spPr bwMode="auto">
          <a:xfrm>
            <a:off x="3155950" y="6067425"/>
            <a:ext cx="3079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altLang="en-US" i="0"/>
              <a:t>1</a:t>
            </a:r>
          </a:p>
        </p:txBody>
      </p:sp>
      <p:sp>
        <p:nvSpPr>
          <p:cNvPr id="309267" name="Line 19"/>
          <p:cNvSpPr>
            <a:spLocks noChangeShapeType="1"/>
          </p:cNvSpPr>
          <p:nvPr/>
        </p:nvSpPr>
        <p:spPr bwMode="auto">
          <a:xfrm flipH="1">
            <a:off x="5168900" y="5668963"/>
            <a:ext cx="12700" cy="32861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endParaRPr lang="en-US"/>
          </a:p>
        </p:txBody>
      </p:sp>
      <p:sp>
        <p:nvSpPr>
          <p:cNvPr id="309268" name="Text Box 20"/>
          <p:cNvSpPr txBox="1">
            <a:spLocks noChangeArrowheads="1"/>
          </p:cNvSpPr>
          <p:nvPr/>
        </p:nvSpPr>
        <p:spPr bwMode="auto">
          <a:xfrm>
            <a:off x="5130800" y="3308350"/>
            <a:ext cx="35877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altLang="en-US" sz="2800" b="1" i="0">
                <a:solidFill>
                  <a:schemeClr val="accent2"/>
                </a:solidFill>
                <a:cs typeface="Times New Roman" panose="02020603050405020304" pitchFamily="18" charset="0"/>
              </a:rPr>
              <a:t>–</a:t>
            </a:r>
          </a:p>
        </p:txBody>
      </p:sp>
      <p:sp>
        <p:nvSpPr>
          <p:cNvPr id="309269" name="Text Box 21"/>
          <p:cNvSpPr txBox="1">
            <a:spLocks noChangeArrowheads="1"/>
          </p:cNvSpPr>
          <p:nvPr/>
        </p:nvSpPr>
        <p:spPr bwMode="auto">
          <a:xfrm>
            <a:off x="5045075" y="5403850"/>
            <a:ext cx="3810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altLang="en-US" sz="2800" b="1" i="0">
                <a:solidFill>
                  <a:srgbClr val="FF0000"/>
                </a:solidFill>
              </a:rPr>
              <a:t>+</a:t>
            </a:r>
          </a:p>
        </p:txBody>
      </p:sp>
      <p:sp>
        <p:nvSpPr>
          <p:cNvPr id="309270" name="Text Box 22"/>
          <p:cNvSpPr txBox="1">
            <a:spLocks noChangeArrowheads="1"/>
          </p:cNvSpPr>
          <p:nvPr/>
        </p:nvSpPr>
        <p:spPr bwMode="auto">
          <a:xfrm>
            <a:off x="2808288" y="5375275"/>
            <a:ext cx="35877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altLang="en-US" sz="2800" b="1" i="0">
                <a:solidFill>
                  <a:schemeClr val="accent2"/>
                </a:solidFill>
                <a:cs typeface="Times New Roman" panose="02020603050405020304" pitchFamily="18" charset="0"/>
              </a:rPr>
              <a:t>–</a:t>
            </a:r>
          </a:p>
        </p:txBody>
      </p:sp>
    </p:spTree>
    <p:extLst>
      <p:ext uri="{BB962C8B-B14F-4D97-AF65-F5344CB8AC3E}">
        <p14:creationId xmlns:p14="http://schemas.microsoft.com/office/powerpoint/2010/main" val="500839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E4150F8-F9D1-4BFC-B57C-3D7030C71904}" type="slidenum">
              <a:rPr lang="en-US" altLang="en-US"/>
              <a:pPr/>
              <a:t>11</a:t>
            </a:fld>
            <a:endParaRPr lang="en-US" altLang="en-US">
              <a:latin typeface="Times New Roman" panose="02020603050405020304" pitchFamily="18" charset="0"/>
            </a:endParaRPr>
          </a:p>
        </p:txBody>
      </p:sp>
      <p:sp>
        <p:nvSpPr>
          <p:cNvPr id="311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200"/>
              <a:t>Perceptron Convergence </a:t>
            </a:r>
            <a:br>
              <a:rPr lang="en-US" altLang="en-US" sz="3200"/>
            </a:br>
            <a:r>
              <a:rPr lang="en-US" altLang="en-US" sz="3200"/>
              <a:t>and Cycling Theorems</a:t>
            </a:r>
          </a:p>
        </p:txBody>
      </p:sp>
      <p:sp>
        <p:nvSpPr>
          <p:cNvPr id="311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371600"/>
            <a:ext cx="7772400" cy="5176838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sz="2800" b="1">
                <a:solidFill>
                  <a:srgbClr val="FF0000"/>
                </a:solidFill>
              </a:rPr>
              <a:t>Perceptron convergence theorem</a:t>
            </a:r>
            <a:r>
              <a:rPr lang="en-US" altLang="en-US" sz="2800"/>
              <a:t>: If the data is linearly separable and therefore a set of weights exist that are consistent with the data, then the Perceptron algorithm will eventually converge to a consistent set of weights.</a:t>
            </a:r>
          </a:p>
          <a:p>
            <a:pPr>
              <a:lnSpc>
                <a:spcPct val="90000"/>
              </a:lnSpc>
            </a:pPr>
            <a:r>
              <a:rPr lang="en-US" altLang="en-US" sz="2800" b="1">
                <a:solidFill>
                  <a:srgbClr val="FF0000"/>
                </a:solidFill>
              </a:rPr>
              <a:t>Perceptron cycling theorem</a:t>
            </a:r>
            <a:r>
              <a:rPr lang="en-US" altLang="en-US" sz="2800"/>
              <a:t>: If the data is not linearly separable, the Perceptron algorithm will eventually repeat a set of weights and threshold at the end of some epoch and therefore enter an infinite loop.</a:t>
            </a:r>
          </a:p>
          <a:p>
            <a:pPr lvl="1">
              <a:lnSpc>
                <a:spcPct val="90000"/>
              </a:lnSpc>
            </a:pPr>
            <a:r>
              <a:rPr lang="en-US" altLang="en-US" sz="2400"/>
              <a:t>By checking for repeated weights+threshold, one can guarantee termination with either a positive or negative result.</a:t>
            </a:r>
          </a:p>
          <a:p>
            <a:pPr>
              <a:lnSpc>
                <a:spcPct val="90000"/>
              </a:lnSpc>
            </a:pPr>
            <a:endParaRPr lang="en-US" altLang="en-US" sz="2800"/>
          </a:p>
        </p:txBody>
      </p:sp>
    </p:spTree>
    <p:extLst>
      <p:ext uri="{BB962C8B-B14F-4D97-AF65-F5344CB8AC3E}">
        <p14:creationId xmlns:p14="http://schemas.microsoft.com/office/powerpoint/2010/main" val="7704830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6BCE1BA-8C7B-4005-858A-1D078B73EAB6}" type="slidenum">
              <a:rPr lang="en-US"/>
              <a:pPr/>
              <a:t>12</a:t>
            </a:fld>
            <a:endParaRPr lang="en-US">
              <a:latin typeface="Times New Roman" pitchFamily="18" charset="0"/>
            </a:endParaRPr>
          </a:p>
        </p:txBody>
      </p:sp>
      <p:sp>
        <p:nvSpPr>
          <p:cNvPr id="2457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Perceptron as Hill Climbing</a:t>
            </a:r>
          </a:p>
        </p:txBody>
      </p:sp>
      <p:sp>
        <p:nvSpPr>
          <p:cNvPr id="2457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04813" y="1371600"/>
            <a:ext cx="8261350" cy="4687888"/>
          </a:xfrm>
        </p:spPr>
        <p:txBody>
          <a:bodyPr/>
          <a:lstStyle/>
          <a:p>
            <a:r>
              <a:rPr lang="en-US" sz="2400"/>
              <a:t>The hypothesis space being search is a set of weights and a threshold.</a:t>
            </a:r>
          </a:p>
          <a:p>
            <a:r>
              <a:rPr lang="en-US" sz="2400"/>
              <a:t>Objective is to minimize classification error on the training set.</a:t>
            </a:r>
          </a:p>
          <a:p>
            <a:r>
              <a:rPr lang="en-US" sz="2400"/>
              <a:t>Perceptron effectively does hill-climbing (gradient descent) in this space, changing the weights a small amount at each point to decrease training set error.</a:t>
            </a:r>
          </a:p>
          <a:p>
            <a:r>
              <a:rPr lang="en-US" sz="2400"/>
              <a:t>For a single model neuron, the space is well behaved with a single minima.</a:t>
            </a:r>
          </a:p>
        </p:txBody>
      </p:sp>
      <p:sp>
        <p:nvSpPr>
          <p:cNvPr id="245764" name="Line 4"/>
          <p:cNvSpPr>
            <a:spLocks noChangeShapeType="1"/>
          </p:cNvSpPr>
          <p:nvPr/>
        </p:nvSpPr>
        <p:spPr bwMode="auto">
          <a:xfrm flipV="1">
            <a:off x="3027363" y="4505325"/>
            <a:ext cx="1587" cy="2014538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45765" name="Line 5"/>
          <p:cNvSpPr>
            <a:spLocks noChangeShapeType="1"/>
          </p:cNvSpPr>
          <p:nvPr/>
        </p:nvSpPr>
        <p:spPr bwMode="auto">
          <a:xfrm flipV="1">
            <a:off x="2894013" y="6443663"/>
            <a:ext cx="4048125" cy="1587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45768" name="Text Box 8"/>
          <p:cNvSpPr txBox="1">
            <a:spLocks noChangeArrowheads="1"/>
          </p:cNvSpPr>
          <p:nvPr/>
        </p:nvSpPr>
        <p:spPr bwMode="auto">
          <a:xfrm>
            <a:off x="6040438" y="6378575"/>
            <a:ext cx="111125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r>
              <a:rPr lang="en-US" sz="2400" i="1"/>
              <a:t>weights</a:t>
            </a:r>
            <a:endParaRPr lang="en-US" sz="2400" b="1" baseline="-25000"/>
          </a:p>
        </p:txBody>
      </p:sp>
      <p:sp>
        <p:nvSpPr>
          <p:cNvPr id="245777" name="Text Box 17"/>
          <p:cNvSpPr txBox="1">
            <a:spLocks noChangeArrowheads="1"/>
          </p:cNvSpPr>
          <p:nvPr/>
        </p:nvSpPr>
        <p:spPr bwMode="auto">
          <a:xfrm>
            <a:off x="2678113" y="6373813"/>
            <a:ext cx="307975" cy="39528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r>
              <a:rPr lang="en-US"/>
              <a:t>0</a:t>
            </a:r>
          </a:p>
        </p:txBody>
      </p:sp>
      <p:sp>
        <p:nvSpPr>
          <p:cNvPr id="245783" name="Text Box 23"/>
          <p:cNvSpPr txBox="1">
            <a:spLocks noChangeArrowheads="1"/>
          </p:cNvSpPr>
          <p:nvPr/>
        </p:nvSpPr>
        <p:spPr bwMode="auto">
          <a:xfrm>
            <a:off x="1925638" y="4689475"/>
            <a:ext cx="1162050" cy="11874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endParaRPr lang="en-US" sz="2400" i="1"/>
          </a:p>
          <a:p>
            <a:r>
              <a:rPr lang="en-US" sz="2400" i="1"/>
              <a:t>training</a:t>
            </a:r>
          </a:p>
          <a:p>
            <a:r>
              <a:rPr lang="en-US" sz="2400" i="1"/>
              <a:t>error</a:t>
            </a:r>
          </a:p>
        </p:txBody>
      </p:sp>
      <p:sp>
        <p:nvSpPr>
          <p:cNvPr id="245784" name="Freeform 24"/>
          <p:cNvSpPr>
            <a:spLocks/>
          </p:cNvSpPr>
          <p:nvPr/>
        </p:nvSpPr>
        <p:spPr bwMode="auto">
          <a:xfrm>
            <a:off x="3133725" y="4694238"/>
            <a:ext cx="3863975" cy="1760537"/>
          </a:xfrm>
          <a:custGeom>
            <a:avLst/>
            <a:gdLst/>
            <a:ahLst/>
            <a:cxnLst>
              <a:cxn ang="0">
                <a:pos x="0" y="31"/>
              </a:cxn>
              <a:cxn ang="0">
                <a:pos x="430" y="92"/>
              </a:cxn>
              <a:cxn ang="0">
                <a:pos x="576" y="292"/>
              </a:cxn>
              <a:cxn ang="0">
                <a:pos x="791" y="653"/>
              </a:cxn>
              <a:cxn ang="0">
                <a:pos x="1083" y="967"/>
              </a:cxn>
              <a:cxn ang="0">
                <a:pos x="1428" y="1106"/>
              </a:cxn>
              <a:cxn ang="0">
                <a:pos x="1751" y="983"/>
              </a:cxn>
              <a:cxn ang="0">
                <a:pos x="1958" y="737"/>
              </a:cxn>
              <a:cxn ang="0">
                <a:pos x="2050" y="307"/>
              </a:cxn>
              <a:cxn ang="0">
                <a:pos x="2434" y="0"/>
              </a:cxn>
            </a:cxnLst>
            <a:rect l="0" t="0" r="r" b="b"/>
            <a:pathLst>
              <a:path w="2434" h="1109">
                <a:moveTo>
                  <a:pt x="0" y="31"/>
                </a:moveTo>
                <a:cubicBezTo>
                  <a:pt x="167" y="40"/>
                  <a:pt x="334" y="49"/>
                  <a:pt x="430" y="92"/>
                </a:cubicBezTo>
                <a:cubicBezTo>
                  <a:pt x="526" y="135"/>
                  <a:pt x="516" y="199"/>
                  <a:pt x="576" y="292"/>
                </a:cubicBezTo>
                <a:cubicBezTo>
                  <a:pt x="636" y="385"/>
                  <a:pt x="706" y="541"/>
                  <a:pt x="791" y="653"/>
                </a:cubicBezTo>
                <a:cubicBezTo>
                  <a:pt x="876" y="765"/>
                  <a:pt x="977" y="892"/>
                  <a:pt x="1083" y="967"/>
                </a:cubicBezTo>
                <a:cubicBezTo>
                  <a:pt x="1189" y="1042"/>
                  <a:pt x="1317" y="1103"/>
                  <a:pt x="1428" y="1106"/>
                </a:cubicBezTo>
                <a:cubicBezTo>
                  <a:pt x="1539" y="1109"/>
                  <a:pt x="1663" y="1044"/>
                  <a:pt x="1751" y="983"/>
                </a:cubicBezTo>
                <a:cubicBezTo>
                  <a:pt x="1839" y="922"/>
                  <a:pt x="1908" y="850"/>
                  <a:pt x="1958" y="737"/>
                </a:cubicBezTo>
                <a:cubicBezTo>
                  <a:pt x="2008" y="624"/>
                  <a:pt x="1971" y="430"/>
                  <a:pt x="2050" y="307"/>
                </a:cubicBezTo>
                <a:cubicBezTo>
                  <a:pt x="2129" y="184"/>
                  <a:pt x="2371" y="51"/>
                  <a:pt x="2434" y="0"/>
                </a:cubicBezTo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lIns="90000" tIns="46800" rIns="90000" bIns="46800">
            <a:spAutoFit/>
          </a:bodyPr>
          <a:lstStyle/>
          <a:p>
            <a:endParaRPr 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Threshold to “Bias”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371600"/>
            <a:ext cx="7772400" cy="1074198"/>
          </a:xfrm>
        </p:spPr>
        <p:txBody>
          <a:bodyPr/>
          <a:lstStyle/>
          <a:p>
            <a:r>
              <a:rPr lang="en-US" dirty="0"/>
              <a:t>Threshold can be converted to an additional “bias” weight on an additional constant 1 input (o</a:t>
            </a:r>
            <a:r>
              <a:rPr lang="en-US" baseline="-25000" dirty="0"/>
              <a:t>0</a:t>
            </a:r>
            <a:r>
              <a:rPr lang="en-US" dirty="0"/>
              <a:t>=1)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553280-E9B5-4529-AC08-074397BE5D29}" type="slidenum">
              <a:rPr lang="en-US" smtClean="0"/>
              <a:pPr/>
              <a:t>13</a:t>
            </a:fld>
            <a:endParaRPr lang="en-US" dirty="0">
              <a:latin typeface="+mn-lt"/>
            </a:endParaRPr>
          </a:p>
        </p:txBody>
      </p:sp>
      <p:graphicFrame>
        <p:nvGraphicFramePr>
          <p:cNvPr id="5" name="Object 27"/>
          <p:cNvGraphicFramePr>
            <a:graphicFrameLocks noChangeAspect="1"/>
          </p:cNvGraphicFramePr>
          <p:nvPr>
            <p:extLst/>
          </p:nvPr>
        </p:nvGraphicFramePr>
        <p:xfrm>
          <a:off x="1569930" y="3157491"/>
          <a:ext cx="1721732" cy="7396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0098" name="Equation" r:id="rId3" imgW="787320" imgH="342720" progId="Equation.3">
                  <p:embed/>
                </p:oleObj>
              </mc:Choice>
              <mc:Fallback>
                <p:oleObj name="Equation" r:id="rId3" imgW="787320" imgH="342720" progId="Equation.3">
                  <p:embed/>
                  <p:pic>
                    <p:nvPicPr>
                      <p:cNvPr id="5" name="Object 2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69930" y="3157491"/>
                        <a:ext cx="1721732" cy="739621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27"/>
          <p:cNvGraphicFramePr>
            <a:graphicFrameLocks noChangeAspect="1"/>
          </p:cNvGraphicFramePr>
          <p:nvPr>
            <p:extLst/>
          </p:nvPr>
        </p:nvGraphicFramePr>
        <p:xfrm>
          <a:off x="1498909" y="3982390"/>
          <a:ext cx="2222500" cy="739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0099" name="Equation" r:id="rId5" imgW="1015920" imgH="342720" progId="Equation.3">
                  <p:embed/>
                </p:oleObj>
              </mc:Choice>
              <mc:Fallback>
                <p:oleObj name="Equation" r:id="rId5" imgW="1015920" imgH="342720" progId="Equation.3">
                  <p:embed/>
                  <p:pic>
                    <p:nvPicPr>
                      <p:cNvPr id="6" name="Object 2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98909" y="3982390"/>
                        <a:ext cx="2222500" cy="7397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27"/>
          <p:cNvGraphicFramePr>
            <a:graphicFrameLocks noChangeAspect="1"/>
          </p:cNvGraphicFramePr>
          <p:nvPr>
            <p:extLst/>
          </p:nvPr>
        </p:nvGraphicFramePr>
        <p:xfrm>
          <a:off x="1458959" y="4775431"/>
          <a:ext cx="2222500" cy="739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0100" name="Equation" r:id="rId7" imgW="1015920" imgH="342720" progId="Equation.3">
                  <p:embed/>
                </p:oleObj>
              </mc:Choice>
              <mc:Fallback>
                <p:oleObj name="Equation" r:id="rId7" imgW="1015920" imgH="342720" progId="Equation.3">
                  <p:embed/>
                  <p:pic>
                    <p:nvPicPr>
                      <p:cNvPr id="7" name="Object 2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58959" y="4775431"/>
                        <a:ext cx="2222500" cy="7397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27"/>
          <p:cNvGraphicFramePr>
            <a:graphicFrameLocks noChangeAspect="1"/>
          </p:cNvGraphicFramePr>
          <p:nvPr>
            <p:extLst/>
          </p:nvPr>
        </p:nvGraphicFramePr>
        <p:xfrm>
          <a:off x="1458959" y="5661025"/>
          <a:ext cx="1638300" cy="739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0101" name="Equation" r:id="rId9" imgW="749160" imgH="342720" progId="Equation.3">
                  <p:embed/>
                </p:oleObj>
              </mc:Choice>
              <mc:Fallback>
                <p:oleObj name="Equation" r:id="rId9" imgW="749160" imgH="342720" progId="Equation.3">
                  <p:embed/>
                  <p:pic>
                    <p:nvPicPr>
                      <p:cNvPr id="8" name="Object 2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58959" y="5661025"/>
                        <a:ext cx="1638300" cy="7397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3435657" y="5661025"/>
            <a:ext cx="52156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400" dirty="0"/>
              <a:t>Where sum now includes </a:t>
            </a:r>
            <a:r>
              <a:rPr lang="en-US" sz="2400" i="1" dirty="0" err="1"/>
              <a:t>i</a:t>
            </a:r>
            <a:r>
              <a:rPr lang="en-US" sz="2400" dirty="0"/>
              <a:t>=0 and </a:t>
            </a:r>
            <a:r>
              <a:rPr lang="en-US" sz="2400" i="1" dirty="0"/>
              <a:t>w</a:t>
            </a:r>
            <a:r>
              <a:rPr lang="en-US" sz="2400" i="1" baseline="-25000" dirty="0"/>
              <a:t>j0</a:t>
            </a:r>
            <a:r>
              <a:rPr lang="en-US" sz="2400" dirty="0"/>
              <a:t>=</a:t>
            </a:r>
            <a:r>
              <a:rPr lang="en-US" sz="2400" i="1" dirty="0" err="1"/>
              <a:t>b</a:t>
            </a:r>
            <a:r>
              <a:rPr lang="en-US" sz="2400" i="1" baseline="-25000" dirty="0" err="1"/>
              <a:t>j</a:t>
            </a:r>
            <a:endParaRPr lang="en-US" sz="2400" i="1" baseline="-25000" dirty="0"/>
          </a:p>
        </p:txBody>
      </p:sp>
    </p:spTree>
    <p:extLst>
      <p:ext uri="{BB962C8B-B14F-4D97-AF65-F5344CB8AC3E}">
        <p14:creationId xmlns:p14="http://schemas.microsoft.com/office/powerpoint/2010/main" val="111504662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AA24FA8-B2D5-480A-8A3D-9059C7D6FBA0}" type="slidenum">
              <a:rPr lang="en-US"/>
              <a:pPr/>
              <a:t>14</a:t>
            </a:fld>
            <a:endParaRPr lang="en-US">
              <a:latin typeface="Times New Roman" pitchFamily="18" charset="0"/>
            </a:endParaRPr>
          </a:p>
        </p:txBody>
      </p:sp>
      <p:sp>
        <p:nvSpPr>
          <p:cNvPr id="2478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Multi-Layer Feed-Forward Networks</a:t>
            </a:r>
          </a:p>
        </p:txBody>
      </p:sp>
      <p:sp>
        <p:nvSpPr>
          <p:cNvPr id="2478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400"/>
              <a:t>Multi-layer networks can represent arbitrary functions, but an effective learning algorithm for such networks was thought to be difficult.</a:t>
            </a:r>
          </a:p>
          <a:p>
            <a:pPr>
              <a:lnSpc>
                <a:spcPct val="90000"/>
              </a:lnSpc>
            </a:pPr>
            <a:r>
              <a:rPr lang="en-US" sz="2400"/>
              <a:t>A typical multi-layer network consists of an input, hidden and output layer, each fully connected to the next, with activation feeding forward.</a:t>
            </a:r>
          </a:p>
          <a:p>
            <a:pPr>
              <a:lnSpc>
                <a:spcPct val="90000"/>
              </a:lnSpc>
            </a:pPr>
            <a:endParaRPr lang="en-US" sz="2400"/>
          </a:p>
          <a:p>
            <a:pPr>
              <a:lnSpc>
                <a:spcPct val="90000"/>
              </a:lnSpc>
            </a:pPr>
            <a:endParaRPr lang="en-US" sz="2400"/>
          </a:p>
          <a:p>
            <a:pPr>
              <a:lnSpc>
                <a:spcPct val="90000"/>
              </a:lnSpc>
            </a:pPr>
            <a:endParaRPr lang="en-US" sz="2400"/>
          </a:p>
          <a:p>
            <a:pPr>
              <a:lnSpc>
                <a:spcPct val="90000"/>
              </a:lnSpc>
            </a:pPr>
            <a:r>
              <a:rPr lang="en-US" sz="2400"/>
              <a:t>The weights determine the function computed. Given an arbitrary number of hidden units, any boolean function can be computed with a single hidden layer.</a:t>
            </a:r>
          </a:p>
        </p:txBody>
      </p:sp>
      <p:grpSp>
        <p:nvGrpSpPr>
          <p:cNvPr id="247851" name="Group 43"/>
          <p:cNvGrpSpPr>
            <a:grpSpLocks/>
          </p:cNvGrpSpPr>
          <p:nvPr/>
        </p:nvGrpSpPr>
        <p:grpSpPr bwMode="auto">
          <a:xfrm>
            <a:off x="3317875" y="3368675"/>
            <a:ext cx="2347913" cy="1420813"/>
            <a:chOff x="2090" y="2122"/>
            <a:chExt cx="1479" cy="895"/>
          </a:xfrm>
        </p:grpSpPr>
        <p:sp>
          <p:nvSpPr>
            <p:cNvPr id="247825" name="Text Box 17"/>
            <p:cNvSpPr txBox="1">
              <a:spLocks noChangeArrowheads="1"/>
            </p:cNvSpPr>
            <p:nvPr/>
          </p:nvSpPr>
          <p:spPr bwMode="auto">
            <a:xfrm>
              <a:off x="2796" y="2122"/>
              <a:ext cx="522" cy="25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r>
                <a:rPr lang="en-US"/>
                <a:t>output</a:t>
              </a:r>
            </a:p>
          </p:txBody>
        </p:sp>
        <p:sp>
          <p:nvSpPr>
            <p:cNvPr id="247826" name="Text Box 18"/>
            <p:cNvSpPr txBox="1">
              <a:spLocks noChangeArrowheads="1"/>
            </p:cNvSpPr>
            <p:nvPr/>
          </p:nvSpPr>
          <p:spPr bwMode="auto">
            <a:xfrm>
              <a:off x="2871" y="2448"/>
              <a:ext cx="549" cy="25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r>
                <a:rPr lang="en-US"/>
                <a:t>hidden</a:t>
              </a:r>
            </a:p>
          </p:txBody>
        </p:sp>
        <p:sp>
          <p:nvSpPr>
            <p:cNvPr id="247827" name="Text Box 19"/>
            <p:cNvSpPr txBox="1">
              <a:spLocks noChangeArrowheads="1"/>
            </p:cNvSpPr>
            <p:nvPr/>
          </p:nvSpPr>
          <p:spPr bwMode="auto">
            <a:xfrm>
              <a:off x="3127" y="2767"/>
              <a:ext cx="442" cy="25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r>
                <a:rPr lang="en-US"/>
                <a:t>input</a:t>
              </a:r>
            </a:p>
          </p:txBody>
        </p:sp>
        <p:sp>
          <p:nvSpPr>
            <p:cNvPr id="247828" name="Line 20"/>
            <p:cNvSpPr>
              <a:spLocks noChangeShapeType="1"/>
            </p:cNvSpPr>
            <p:nvPr/>
          </p:nvSpPr>
          <p:spPr bwMode="auto">
            <a:xfrm flipH="1">
              <a:off x="2112" y="2596"/>
              <a:ext cx="92" cy="33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endParaRPr lang="en-US"/>
            </a:p>
          </p:txBody>
        </p:sp>
        <p:sp>
          <p:nvSpPr>
            <p:cNvPr id="247829" name="Line 21"/>
            <p:cNvSpPr>
              <a:spLocks noChangeShapeType="1"/>
            </p:cNvSpPr>
            <p:nvPr/>
          </p:nvSpPr>
          <p:spPr bwMode="auto">
            <a:xfrm>
              <a:off x="2212" y="2604"/>
              <a:ext cx="123" cy="315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endParaRPr lang="en-US"/>
            </a:p>
          </p:txBody>
        </p:sp>
        <p:sp>
          <p:nvSpPr>
            <p:cNvPr id="247830" name="Line 22"/>
            <p:cNvSpPr>
              <a:spLocks noChangeShapeType="1"/>
            </p:cNvSpPr>
            <p:nvPr/>
          </p:nvSpPr>
          <p:spPr bwMode="auto">
            <a:xfrm>
              <a:off x="2212" y="2612"/>
              <a:ext cx="315" cy="291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endParaRPr lang="en-US"/>
            </a:p>
          </p:txBody>
        </p:sp>
        <p:sp>
          <p:nvSpPr>
            <p:cNvPr id="247831" name="Line 23"/>
            <p:cNvSpPr>
              <a:spLocks noChangeShapeType="1"/>
            </p:cNvSpPr>
            <p:nvPr/>
          </p:nvSpPr>
          <p:spPr bwMode="auto">
            <a:xfrm>
              <a:off x="2212" y="2619"/>
              <a:ext cx="545" cy="307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endParaRPr lang="en-US"/>
            </a:p>
          </p:txBody>
        </p:sp>
        <p:sp>
          <p:nvSpPr>
            <p:cNvPr id="247832" name="Line 24"/>
            <p:cNvSpPr>
              <a:spLocks noChangeShapeType="1"/>
            </p:cNvSpPr>
            <p:nvPr/>
          </p:nvSpPr>
          <p:spPr bwMode="auto">
            <a:xfrm>
              <a:off x="2212" y="2619"/>
              <a:ext cx="768" cy="284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endParaRPr lang="en-US"/>
            </a:p>
          </p:txBody>
        </p:sp>
        <p:sp>
          <p:nvSpPr>
            <p:cNvPr id="247833" name="Line 25"/>
            <p:cNvSpPr>
              <a:spLocks noChangeShapeType="1"/>
            </p:cNvSpPr>
            <p:nvPr/>
          </p:nvSpPr>
          <p:spPr bwMode="auto">
            <a:xfrm flipH="1">
              <a:off x="2112" y="2604"/>
              <a:ext cx="376" cy="315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endParaRPr lang="en-US"/>
            </a:p>
          </p:txBody>
        </p:sp>
        <p:sp>
          <p:nvSpPr>
            <p:cNvPr id="247834" name="Line 26"/>
            <p:cNvSpPr>
              <a:spLocks noChangeShapeType="1"/>
            </p:cNvSpPr>
            <p:nvPr/>
          </p:nvSpPr>
          <p:spPr bwMode="auto">
            <a:xfrm flipH="1">
              <a:off x="2327" y="2596"/>
              <a:ext cx="169" cy="315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endParaRPr lang="en-US"/>
            </a:p>
          </p:txBody>
        </p:sp>
        <p:sp>
          <p:nvSpPr>
            <p:cNvPr id="247835" name="Line 27"/>
            <p:cNvSpPr>
              <a:spLocks noChangeShapeType="1"/>
            </p:cNvSpPr>
            <p:nvPr/>
          </p:nvSpPr>
          <p:spPr bwMode="auto">
            <a:xfrm>
              <a:off x="2496" y="2588"/>
              <a:ext cx="38" cy="323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endParaRPr lang="en-US"/>
            </a:p>
          </p:txBody>
        </p:sp>
        <p:sp>
          <p:nvSpPr>
            <p:cNvPr id="247836" name="Line 28"/>
            <p:cNvSpPr>
              <a:spLocks noChangeShapeType="1"/>
            </p:cNvSpPr>
            <p:nvPr/>
          </p:nvSpPr>
          <p:spPr bwMode="auto">
            <a:xfrm>
              <a:off x="2504" y="2596"/>
              <a:ext cx="261" cy="323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endParaRPr lang="en-US"/>
            </a:p>
          </p:txBody>
        </p:sp>
        <p:sp>
          <p:nvSpPr>
            <p:cNvPr id="247837" name="Line 29"/>
            <p:cNvSpPr>
              <a:spLocks noChangeShapeType="1"/>
            </p:cNvSpPr>
            <p:nvPr/>
          </p:nvSpPr>
          <p:spPr bwMode="auto">
            <a:xfrm>
              <a:off x="2504" y="2619"/>
              <a:ext cx="468" cy="284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endParaRPr lang="en-US"/>
            </a:p>
          </p:txBody>
        </p:sp>
        <p:sp>
          <p:nvSpPr>
            <p:cNvPr id="247838" name="Line 30"/>
            <p:cNvSpPr>
              <a:spLocks noChangeShapeType="1"/>
            </p:cNvSpPr>
            <p:nvPr/>
          </p:nvSpPr>
          <p:spPr bwMode="auto">
            <a:xfrm flipH="1">
              <a:off x="2120" y="2604"/>
              <a:ext cx="645" cy="315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endParaRPr lang="en-US"/>
            </a:p>
          </p:txBody>
        </p:sp>
        <p:sp>
          <p:nvSpPr>
            <p:cNvPr id="247839" name="Line 31"/>
            <p:cNvSpPr>
              <a:spLocks noChangeShapeType="1"/>
            </p:cNvSpPr>
            <p:nvPr/>
          </p:nvSpPr>
          <p:spPr bwMode="auto">
            <a:xfrm flipH="1">
              <a:off x="2327" y="2604"/>
              <a:ext cx="430" cy="315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endParaRPr lang="en-US"/>
            </a:p>
          </p:txBody>
        </p:sp>
        <p:sp>
          <p:nvSpPr>
            <p:cNvPr id="247840" name="Line 32"/>
            <p:cNvSpPr>
              <a:spLocks noChangeShapeType="1"/>
            </p:cNvSpPr>
            <p:nvPr/>
          </p:nvSpPr>
          <p:spPr bwMode="auto">
            <a:xfrm flipH="1">
              <a:off x="2542" y="2612"/>
              <a:ext cx="231" cy="299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endParaRPr lang="en-US"/>
            </a:p>
          </p:txBody>
        </p:sp>
        <p:sp>
          <p:nvSpPr>
            <p:cNvPr id="247841" name="Line 33"/>
            <p:cNvSpPr>
              <a:spLocks noChangeShapeType="1"/>
            </p:cNvSpPr>
            <p:nvPr/>
          </p:nvSpPr>
          <p:spPr bwMode="auto">
            <a:xfrm flipH="1">
              <a:off x="2742" y="2588"/>
              <a:ext cx="46" cy="323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endParaRPr lang="en-US"/>
            </a:p>
          </p:txBody>
        </p:sp>
        <p:sp>
          <p:nvSpPr>
            <p:cNvPr id="247842" name="Line 34"/>
            <p:cNvSpPr>
              <a:spLocks noChangeShapeType="1"/>
            </p:cNvSpPr>
            <p:nvPr/>
          </p:nvSpPr>
          <p:spPr bwMode="auto">
            <a:xfrm>
              <a:off x="2780" y="2596"/>
              <a:ext cx="177" cy="3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endParaRPr lang="en-US"/>
            </a:p>
          </p:txBody>
        </p:sp>
        <p:sp>
          <p:nvSpPr>
            <p:cNvPr id="247843" name="Line 35"/>
            <p:cNvSpPr>
              <a:spLocks noChangeShapeType="1"/>
            </p:cNvSpPr>
            <p:nvPr/>
          </p:nvSpPr>
          <p:spPr bwMode="auto">
            <a:xfrm flipH="1">
              <a:off x="2212" y="2281"/>
              <a:ext cx="161" cy="315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endParaRPr lang="en-US"/>
            </a:p>
          </p:txBody>
        </p:sp>
        <p:sp>
          <p:nvSpPr>
            <p:cNvPr id="247844" name="Line 36"/>
            <p:cNvSpPr>
              <a:spLocks noChangeShapeType="1"/>
            </p:cNvSpPr>
            <p:nvPr/>
          </p:nvSpPr>
          <p:spPr bwMode="auto">
            <a:xfrm>
              <a:off x="2381" y="2281"/>
              <a:ext cx="115" cy="315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endParaRPr lang="en-US"/>
            </a:p>
          </p:txBody>
        </p:sp>
        <p:sp>
          <p:nvSpPr>
            <p:cNvPr id="247845" name="Line 37"/>
            <p:cNvSpPr>
              <a:spLocks noChangeShapeType="1"/>
            </p:cNvSpPr>
            <p:nvPr/>
          </p:nvSpPr>
          <p:spPr bwMode="auto">
            <a:xfrm>
              <a:off x="2373" y="2281"/>
              <a:ext cx="407" cy="3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endParaRPr lang="en-US"/>
            </a:p>
          </p:txBody>
        </p:sp>
        <p:sp>
          <p:nvSpPr>
            <p:cNvPr id="247846" name="Line 38"/>
            <p:cNvSpPr>
              <a:spLocks noChangeShapeType="1"/>
            </p:cNvSpPr>
            <p:nvPr/>
          </p:nvSpPr>
          <p:spPr bwMode="auto">
            <a:xfrm flipH="1">
              <a:off x="2212" y="2289"/>
              <a:ext cx="422" cy="307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endParaRPr lang="en-US"/>
            </a:p>
          </p:txBody>
        </p:sp>
        <p:sp>
          <p:nvSpPr>
            <p:cNvPr id="247847" name="Line 39"/>
            <p:cNvSpPr>
              <a:spLocks noChangeShapeType="1"/>
            </p:cNvSpPr>
            <p:nvPr/>
          </p:nvSpPr>
          <p:spPr bwMode="auto">
            <a:xfrm flipH="1">
              <a:off x="2488" y="2289"/>
              <a:ext cx="146" cy="29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endParaRPr lang="en-US"/>
            </a:p>
          </p:txBody>
        </p:sp>
        <p:sp>
          <p:nvSpPr>
            <p:cNvPr id="247848" name="Line 40"/>
            <p:cNvSpPr>
              <a:spLocks noChangeShapeType="1"/>
            </p:cNvSpPr>
            <p:nvPr/>
          </p:nvSpPr>
          <p:spPr bwMode="auto">
            <a:xfrm>
              <a:off x="2642" y="2297"/>
              <a:ext cx="131" cy="27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endParaRPr lang="en-US"/>
            </a:p>
          </p:txBody>
        </p:sp>
        <p:sp>
          <p:nvSpPr>
            <p:cNvPr id="247820" name="Oval 12"/>
            <p:cNvSpPr>
              <a:spLocks noChangeArrowheads="1"/>
            </p:cNvSpPr>
            <p:nvPr/>
          </p:nvSpPr>
          <p:spPr bwMode="auto">
            <a:xfrm>
              <a:off x="2090" y="2892"/>
              <a:ext cx="69" cy="77"/>
            </a:xfrm>
            <a:prstGeom prst="ellipse">
              <a:avLst/>
            </a:prstGeom>
            <a:solidFill>
              <a:schemeClr val="tx2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en-US"/>
            </a:p>
          </p:txBody>
        </p:sp>
        <p:sp>
          <p:nvSpPr>
            <p:cNvPr id="247821" name="Oval 13"/>
            <p:cNvSpPr>
              <a:spLocks noChangeArrowheads="1"/>
            </p:cNvSpPr>
            <p:nvPr/>
          </p:nvSpPr>
          <p:spPr bwMode="auto">
            <a:xfrm>
              <a:off x="2302" y="2888"/>
              <a:ext cx="69" cy="77"/>
            </a:xfrm>
            <a:prstGeom prst="ellipse">
              <a:avLst/>
            </a:prstGeom>
            <a:solidFill>
              <a:schemeClr val="tx2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en-US"/>
            </a:p>
          </p:txBody>
        </p:sp>
        <p:sp>
          <p:nvSpPr>
            <p:cNvPr id="247822" name="Oval 14"/>
            <p:cNvSpPr>
              <a:spLocks noChangeArrowheads="1"/>
            </p:cNvSpPr>
            <p:nvPr/>
          </p:nvSpPr>
          <p:spPr bwMode="auto">
            <a:xfrm>
              <a:off x="2514" y="2884"/>
              <a:ext cx="69" cy="77"/>
            </a:xfrm>
            <a:prstGeom prst="ellipse">
              <a:avLst/>
            </a:prstGeom>
            <a:solidFill>
              <a:schemeClr val="tx2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en-US"/>
            </a:p>
          </p:txBody>
        </p:sp>
        <p:sp>
          <p:nvSpPr>
            <p:cNvPr id="247823" name="Oval 15"/>
            <p:cNvSpPr>
              <a:spLocks noChangeArrowheads="1"/>
            </p:cNvSpPr>
            <p:nvPr/>
          </p:nvSpPr>
          <p:spPr bwMode="auto">
            <a:xfrm>
              <a:off x="2726" y="2880"/>
              <a:ext cx="69" cy="77"/>
            </a:xfrm>
            <a:prstGeom prst="ellipse">
              <a:avLst/>
            </a:prstGeom>
            <a:solidFill>
              <a:schemeClr val="tx2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en-US"/>
            </a:p>
          </p:txBody>
        </p:sp>
        <p:sp>
          <p:nvSpPr>
            <p:cNvPr id="247824" name="Oval 16"/>
            <p:cNvSpPr>
              <a:spLocks noChangeArrowheads="1"/>
            </p:cNvSpPr>
            <p:nvPr/>
          </p:nvSpPr>
          <p:spPr bwMode="auto">
            <a:xfrm>
              <a:off x="2938" y="2876"/>
              <a:ext cx="69" cy="77"/>
            </a:xfrm>
            <a:prstGeom prst="ellipse">
              <a:avLst/>
            </a:prstGeom>
            <a:solidFill>
              <a:schemeClr val="tx2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en-US"/>
            </a:p>
          </p:txBody>
        </p:sp>
        <p:sp>
          <p:nvSpPr>
            <p:cNvPr id="247815" name="Oval 7"/>
            <p:cNvSpPr>
              <a:spLocks noChangeArrowheads="1"/>
            </p:cNvSpPr>
            <p:nvPr/>
          </p:nvSpPr>
          <p:spPr bwMode="auto">
            <a:xfrm>
              <a:off x="2183" y="2558"/>
              <a:ext cx="69" cy="77"/>
            </a:xfrm>
            <a:prstGeom prst="ellipse">
              <a:avLst/>
            </a:prstGeom>
            <a:solidFill>
              <a:schemeClr val="tx2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en-US"/>
            </a:p>
          </p:txBody>
        </p:sp>
        <p:sp>
          <p:nvSpPr>
            <p:cNvPr id="247816" name="Oval 8"/>
            <p:cNvSpPr>
              <a:spLocks noChangeArrowheads="1"/>
            </p:cNvSpPr>
            <p:nvPr/>
          </p:nvSpPr>
          <p:spPr bwMode="auto">
            <a:xfrm>
              <a:off x="2464" y="2558"/>
              <a:ext cx="69" cy="77"/>
            </a:xfrm>
            <a:prstGeom prst="ellipse">
              <a:avLst/>
            </a:prstGeom>
            <a:solidFill>
              <a:schemeClr val="tx2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en-US"/>
            </a:p>
          </p:txBody>
        </p:sp>
        <p:sp>
          <p:nvSpPr>
            <p:cNvPr id="247817" name="Oval 9"/>
            <p:cNvSpPr>
              <a:spLocks noChangeArrowheads="1"/>
            </p:cNvSpPr>
            <p:nvPr/>
          </p:nvSpPr>
          <p:spPr bwMode="auto">
            <a:xfrm>
              <a:off x="2745" y="2558"/>
              <a:ext cx="69" cy="77"/>
            </a:xfrm>
            <a:prstGeom prst="ellipse">
              <a:avLst/>
            </a:prstGeom>
            <a:solidFill>
              <a:schemeClr val="tx2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en-US"/>
            </a:p>
          </p:txBody>
        </p:sp>
        <p:sp>
          <p:nvSpPr>
            <p:cNvPr id="247813" name="Oval 5"/>
            <p:cNvSpPr>
              <a:spLocks noChangeArrowheads="1"/>
            </p:cNvSpPr>
            <p:nvPr/>
          </p:nvSpPr>
          <p:spPr bwMode="auto">
            <a:xfrm>
              <a:off x="2343" y="2247"/>
              <a:ext cx="69" cy="77"/>
            </a:xfrm>
            <a:prstGeom prst="ellipse">
              <a:avLst/>
            </a:prstGeom>
            <a:solidFill>
              <a:schemeClr val="tx2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en-US"/>
            </a:p>
          </p:txBody>
        </p:sp>
        <p:sp>
          <p:nvSpPr>
            <p:cNvPr id="247814" name="Oval 6"/>
            <p:cNvSpPr>
              <a:spLocks noChangeArrowheads="1"/>
            </p:cNvSpPr>
            <p:nvPr/>
          </p:nvSpPr>
          <p:spPr bwMode="auto">
            <a:xfrm>
              <a:off x="2616" y="2247"/>
              <a:ext cx="69" cy="77"/>
            </a:xfrm>
            <a:prstGeom prst="ellipse">
              <a:avLst/>
            </a:prstGeom>
            <a:solidFill>
              <a:schemeClr val="tx2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en-US"/>
            </a:p>
          </p:txBody>
        </p:sp>
      </p:grpSp>
      <p:sp>
        <p:nvSpPr>
          <p:cNvPr id="247849" name="Text Box 41"/>
          <p:cNvSpPr txBox="1">
            <a:spLocks noChangeArrowheads="1"/>
          </p:cNvSpPr>
          <p:nvPr/>
        </p:nvSpPr>
        <p:spPr bwMode="auto">
          <a:xfrm>
            <a:off x="5935663" y="3867150"/>
            <a:ext cx="1179512" cy="3968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r>
              <a:rPr lang="en-US"/>
              <a:t>activation</a:t>
            </a:r>
          </a:p>
        </p:txBody>
      </p:sp>
      <p:sp>
        <p:nvSpPr>
          <p:cNvPr id="247850" name="AutoShape 42"/>
          <p:cNvSpPr>
            <a:spLocks noChangeArrowheads="1"/>
          </p:cNvSpPr>
          <p:nvPr/>
        </p:nvSpPr>
        <p:spPr bwMode="auto">
          <a:xfrm>
            <a:off x="5791200" y="3462338"/>
            <a:ext cx="255588" cy="1219200"/>
          </a:xfrm>
          <a:prstGeom prst="upArrow">
            <a:avLst>
              <a:gd name="adj1" fmla="val 50000"/>
              <a:gd name="adj2" fmla="val 119254"/>
            </a:avLst>
          </a:prstGeom>
          <a:solidFill>
            <a:srgbClr val="006600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endParaRPr 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3E632E8-9371-42D3-AEDA-AB7EC217753F}" type="slidenum">
              <a:rPr lang="en-US"/>
              <a:pPr/>
              <a:t>15</a:t>
            </a:fld>
            <a:endParaRPr lang="en-US">
              <a:latin typeface="Times New Roman" pitchFamily="18" charset="0"/>
            </a:endParaRPr>
          </a:p>
        </p:txBody>
      </p:sp>
      <p:sp>
        <p:nvSpPr>
          <p:cNvPr id="2488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Hill-Climbing in Multi-Layer Nets</a:t>
            </a:r>
          </a:p>
        </p:txBody>
      </p:sp>
      <p:sp>
        <p:nvSpPr>
          <p:cNvPr id="2488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371600"/>
            <a:ext cx="7772400" cy="266382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400"/>
              <a:t>Since “greed is good” perhaps hill-climbing can be used to learn multi-layer networks in practice although its theoretical limits are clear.</a:t>
            </a:r>
          </a:p>
          <a:p>
            <a:pPr>
              <a:lnSpc>
                <a:spcPct val="90000"/>
              </a:lnSpc>
            </a:pPr>
            <a:r>
              <a:rPr lang="en-US" sz="2400"/>
              <a:t>However, to do gradient descent, we need the output of a unit to be a differentiable function of its input and weights.</a:t>
            </a:r>
          </a:p>
          <a:p>
            <a:pPr>
              <a:lnSpc>
                <a:spcPct val="90000"/>
              </a:lnSpc>
            </a:pPr>
            <a:r>
              <a:rPr lang="en-US" sz="2400"/>
              <a:t>Standard linear threshold function is not differentiable at the threshold.</a:t>
            </a:r>
          </a:p>
        </p:txBody>
      </p:sp>
      <p:sp>
        <p:nvSpPr>
          <p:cNvPr id="248836" name="Line 4"/>
          <p:cNvSpPr>
            <a:spLocks noChangeShapeType="1"/>
          </p:cNvSpPr>
          <p:nvPr/>
        </p:nvSpPr>
        <p:spPr bwMode="auto">
          <a:xfrm flipV="1">
            <a:off x="3219450" y="4217988"/>
            <a:ext cx="0" cy="156051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lIns="90000" tIns="46800" rIns="90000" bIns="46800">
            <a:spAutoFit/>
          </a:bodyPr>
          <a:lstStyle/>
          <a:p>
            <a:endParaRPr lang="en-US"/>
          </a:p>
        </p:txBody>
      </p:sp>
      <p:sp>
        <p:nvSpPr>
          <p:cNvPr id="248837" name="Line 5"/>
          <p:cNvSpPr>
            <a:spLocks noChangeShapeType="1"/>
          </p:cNvSpPr>
          <p:nvPr/>
        </p:nvSpPr>
        <p:spPr bwMode="auto">
          <a:xfrm>
            <a:off x="3219450" y="5778500"/>
            <a:ext cx="280352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lIns="90000" tIns="46800" rIns="90000" bIns="46800">
            <a:spAutoFit/>
          </a:bodyPr>
          <a:lstStyle/>
          <a:p>
            <a:endParaRPr lang="en-US"/>
          </a:p>
        </p:txBody>
      </p:sp>
      <p:sp>
        <p:nvSpPr>
          <p:cNvPr id="248838" name="Text Box 6"/>
          <p:cNvSpPr txBox="1">
            <a:spLocks noChangeArrowheads="1"/>
          </p:cNvSpPr>
          <p:nvPr/>
        </p:nvSpPr>
        <p:spPr bwMode="auto">
          <a:xfrm>
            <a:off x="5367338" y="5780088"/>
            <a:ext cx="536575" cy="3968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r>
              <a:rPr lang="en-US" i="1"/>
              <a:t>net</a:t>
            </a:r>
            <a:r>
              <a:rPr lang="en-US" i="1" baseline="-25000"/>
              <a:t>j</a:t>
            </a:r>
          </a:p>
        </p:txBody>
      </p:sp>
      <p:sp>
        <p:nvSpPr>
          <p:cNvPr id="248839" name="Text Box 7"/>
          <p:cNvSpPr txBox="1">
            <a:spLocks noChangeArrowheads="1"/>
          </p:cNvSpPr>
          <p:nvPr/>
        </p:nvSpPr>
        <p:spPr bwMode="auto">
          <a:xfrm>
            <a:off x="2817813" y="4154488"/>
            <a:ext cx="354012" cy="3968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r>
              <a:rPr lang="en-US" i="1"/>
              <a:t>o</a:t>
            </a:r>
            <a:r>
              <a:rPr lang="en-US" i="1" baseline="-25000"/>
              <a:t>i</a:t>
            </a:r>
          </a:p>
        </p:txBody>
      </p:sp>
      <p:sp>
        <p:nvSpPr>
          <p:cNvPr id="248840" name="Text Box 8"/>
          <p:cNvSpPr txBox="1">
            <a:spLocks noChangeArrowheads="1"/>
          </p:cNvSpPr>
          <p:nvPr/>
        </p:nvSpPr>
        <p:spPr bwMode="auto">
          <a:xfrm>
            <a:off x="4354513" y="5768975"/>
            <a:ext cx="368300" cy="3968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r>
              <a:rPr lang="en-US" i="1"/>
              <a:t>T</a:t>
            </a:r>
            <a:r>
              <a:rPr lang="en-US" i="1" baseline="-25000"/>
              <a:t>j</a:t>
            </a:r>
          </a:p>
        </p:txBody>
      </p:sp>
      <p:sp>
        <p:nvSpPr>
          <p:cNvPr id="248841" name="Line 9"/>
          <p:cNvSpPr>
            <a:spLocks noChangeShapeType="1"/>
          </p:cNvSpPr>
          <p:nvPr/>
        </p:nvSpPr>
        <p:spPr bwMode="auto">
          <a:xfrm>
            <a:off x="4535488" y="5656263"/>
            <a:ext cx="0" cy="18256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endParaRPr lang="en-US"/>
          </a:p>
        </p:txBody>
      </p:sp>
      <p:sp>
        <p:nvSpPr>
          <p:cNvPr id="248842" name="Text Box 10"/>
          <p:cNvSpPr txBox="1">
            <a:spLocks noChangeArrowheads="1"/>
          </p:cNvSpPr>
          <p:nvPr/>
        </p:nvSpPr>
        <p:spPr bwMode="auto">
          <a:xfrm>
            <a:off x="2835275" y="5586413"/>
            <a:ext cx="307975" cy="3968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r>
              <a:rPr lang="en-US" b="1"/>
              <a:t>0</a:t>
            </a:r>
          </a:p>
        </p:txBody>
      </p:sp>
      <p:sp>
        <p:nvSpPr>
          <p:cNvPr id="248843" name="Text Box 11"/>
          <p:cNvSpPr txBox="1">
            <a:spLocks noChangeArrowheads="1"/>
          </p:cNvSpPr>
          <p:nvPr/>
        </p:nvSpPr>
        <p:spPr bwMode="auto">
          <a:xfrm>
            <a:off x="2827338" y="4678363"/>
            <a:ext cx="307975" cy="3968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r>
              <a:rPr lang="en-US" b="1"/>
              <a:t>1</a:t>
            </a:r>
          </a:p>
        </p:txBody>
      </p:sp>
      <p:sp>
        <p:nvSpPr>
          <p:cNvPr id="248844" name="Line 12"/>
          <p:cNvSpPr>
            <a:spLocks noChangeShapeType="1"/>
          </p:cNvSpPr>
          <p:nvPr/>
        </p:nvSpPr>
        <p:spPr bwMode="auto">
          <a:xfrm flipV="1">
            <a:off x="3109913" y="4876800"/>
            <a:ext cx="268287" cy="1111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endParaRPr lang="en-US"/>
          </a:p>
        </p:txBody>
      </p:sp>
      <p:sp>
        <p:nvSpPr>
          <p:cNvPr id="248845" name="Line 13"/>
          <p:cNvSpPr>
            <a:spLocks noChangeShapeType="1"/>
          </p:cNvSpPr>
          <p:nvPr/>
        </p:nvSpPr>
        <p:spPr bwMode="auto">
          <a:xfrm flipV="1">
            <a:off x="3219450" y="5765800"/>
            <a:ext cx="1304925" cy="127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endParaRPr lang="en-US"/>
          </a:p>
        </p:txBody>
      </p:sp>
      <p:sp>
        <p:nvSpPr>
          <p:cNvPr id="248846" name="Line 14"/>
          <p:cNvSpPr>
            <a:spLocks noChangeShapeType="1"/>
          </p:cNvSpPr>
          <p:nvPr/>
        </p:nvSpPr>
        <p:spPr bwMode="auto">
          <a:xfrm flipV="1">
            <a:off x="4524375" y="4851400"/>
            <a:ext cx="0" cy="9144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endParaRPr lang="en-US"/>
          </a:p>
        </p:txBody>
      </p:sp>
      <p:sp>
        <p:nvSpPr>
          <p:cNvPr id="248847" name="Line 15"/>
          <p:cNvSpPr>
            <a:spLocks noChangeShapeType="1"/>
          </p:cNvSpPr>
          <p:nvPr/>
        </p:nvSpPr>
        <p:spPr bwMode="auto">
          <a:xfrm flipV="1">
            <a:off x="4506913" y="4821238"/>
            <a:ext cx="1304925" cy="127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endParaRPr lang="en-U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7615653-C0F8-48E9-9B1A-2B545A3F1481}" type="slidenum">
              <a:rPr lang="en-US"/>
              <a:pPr/>
              <a:t>16</a:t>
            </a:fld>
            <a:endParaRPr lang="en-US">
              <a:latin typeface="Times New Roman" pitchFamily="18" charset="0"/>
            </a:endParaRPr>
          </a:p>
        </p:txBody>
      </p:sp>
      <p:sp>
        <p:nvSpPr>
          <p:cNvPr id="2498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Differentiable Output Function</a:t>
            </a:r>
          </a:p>
        </p:txBody>
      </p:sp>
      <p:sp>
        <p:nvSpPr>
          <p:cNvPr id="2498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371600"/>
            <a:ext cx="7772400" cy="2041525"/>
          </a:xfrm>
        </p:spPr>
        <p:txBody>
          <a:bodyPr/>
          <a:lstStyle/>
          <a:p>
            <a:r>
              <a:rPr lang="en-US" sz="2400"/>
              <a:t>Need non-linear output function to move beyond linear functions.</a:t>
            </a:r>
          </a:p>
          <a:p>
            <a:pPr lvl="1"/>
            <a:r>
              <a:rPr lang="en-US" sz="2000"/>
              <a:t>A multi-layer linear network is still linear.</a:t>
            </a:r>
          </a:p>
          <a:p>
            <a:r>
              <a:rPr lang="en-US" sz="2400"/>
              <a:t> Standard solution is to use the non-linear, differentiable sigmoidal “logistic” function:</a:t>
            </a:r>
          </a:p>
        </p:txBody>
      </p:sp>
      <p:sp>
        <p:nvSpPr>
          <p:cNvPr id="249860" name="Line 4"/>
          <p:cNvSpPr>
            <a:spLocks noChangeShapeType="1"/>
          </p:cNvSpPr>
          <p:nvPr/>
        </p:nvSpPr>
        <p:spPr bwMode="auto">
          <a:xfrm flipV="1">
            <a:off x="5005388" y="3540125"/>
            <a:ext cx="0" cy="156051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lIns="90000" tIns="46800" rIns="90000" bIns="46800">
            <a:spAutoFit/>
          </a:bodyPr>
          <a:lstStyle/>
          <a:p>
            <a:endParaRPr lang="en-US"/>
          </a:p>
        </p:txBody>
      </p:sp>
      <p:sp>
        <p:nvSpPr>
          <p:cNvPr id="249861" name="Line 5"/>
          <p:cNvSpPr>
            <a:spLocks noChangeShapeType="1"/>
          </p:cNvSpPr>
          <p:nvPr/>
        </p:nvSpPr>
        <p:spPr bwMode="auto">
          <a:xfrm>
            <a:off x="5005388" y="5100638"/>
            <a:ext cx="280352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lIns="90000" tIns="46800" rIns="90000" bIns="46800">
            <a:spAutoFit/>
          </a:bodyPr>
          <a:lstStyle/>
          <a:p>
            <a:endParaRPr lang="en-US"/>
          </a:p>
        </p:txBody>
      </p:sp>
      <p:sp>
        <p:nvSpPr>
          <p:cNvPr id="249862" name="Text Box 6"/>
          <p:cNvSpPr txBox="1">
            <a:spLocks noChangeArrowheads="1"/>
          </p:cNvSpPr>
          <p:nvPr/>
        </p:nvSpPr>
        <p:spPr bwMode="auto">
          <a:xfrm>
            <a:off x="7153275" y="5102225"/>
            <a:ext cx="536575" cy="3968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r>
              <a:rPr lang="en-US" i="1"/>
              <a:t>net</a:t>
            </a:r>
            <a:r>
              <a:rPr lang="en-US" i="1" baseline="-25000"/>
              <a:t>j</a:t>
            </a:r>
          </a:p>
        </p:txBody>
      </p:sp>
      <p:sp>
        <p:nvSpPr>
          <p:cNvPr id="249863" name="Text Box 7"/>
          <p:cNvSpPr txBox="1">
            <a:spLocks noChangeArrowheads="1"/>
          </p:cNvSpPr>
          <p:nvPr/>
        </p:nvSpPr>
        <p:spPr bwMode="auto">
          <a:xfrm>
            <a:off x="6140450" y="5091113"/>
            <a:ext cx="368300" cy="3968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r>
              <a:rPr lang="en-US" i="1"/>
              <a:t>T</a:t>
            </a:r>
            <a:r>
              <a:rPr lang="en-US" i="1" baseline="-25000"/>
              <a:t>j</a:t>
            </a:r>
          </a:p>
        </p:txBody>
      </p:sp>
      <p:sp>
        <p:nvSpPr>
          <p:cNvPr id="249864" name="Line 8"/>
          <p:cNvSpPr>
            <a:spLocks noChangeShapeType="1"/>
          </p:cNvSpPr>
          <p:nvPr/>
        </p:nvSpPr>
        <p:spPr bwMode="auto">
          <a:xfrm>
            <a:off x="6321425" y="4978400"/>
            <a:ext cx="0" cy="18256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endParaRPr lang="en-US"/>
          </a:p>
        </p:txBody>
      </p:sp>
      <p:sp>
        <p:nvSpPr>
          <p:cNvPr id="249865" name="Text Box 9"/>
          <p:cNvSpPr txBox="1">
            <a:spLocks noChangeArrowheads="1"/>
          </p:cNvSpPr>
          <p:nvPr/>
        </p:nvSpPr>
        <p:spPr bwMode="auto">
          <a:xfrm>
            <a:off x="4621213" y="4908550"/>
            <a:ext cx="307975" cy="3968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r>
              <a:rPr lang="en-US" b="1"/>
              <a:t>0</a:t>
            </a:r>
          </a:p>
        </p:txBody>
      </p:sp>
      <p:sp>
        <p:nvSpPr>
          <p:cNvPr id="249866" name="Text Box 10"/>
          <p:cNvSpPr txBox="1">
            <a:spLocks noChangeArrowheads="1"/>
          </p:cNvSpPr>
          <p:nvPr/>
        </p:nvSpPr>
        <p:spPr bwMode="auto">
          <a:xfrm>
            <a:off x="4613275" y="4000500"/>
            <a:ext cx="307975" cy="3968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r>
              <a:rPr lang="en-US" b="1"/>
              <a:t>1</a:t>
            </a:r>
          </a:p>
        </p:txBody>
      </p:sp>
      <p:sp>
        <p:nvSpPr>
          <p:cNvPr id="249867" name="Line 11"/>
          <p:cNvSpPr>
            <a:spLocks noChangeShapeType="1"/>
          </p:cNvSpPr>
          <p:nvPr/>
        </p:nvSpPr>
        <p:spPr bwMode="auto">
          <a:xfrm flipV="1">
            <a:off x="4895850" y="4198938"/>
            <a:ext cx="268288" cy="1111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endParaRPr lang="en-US"/>
          </a:p>
        </p:txBody>
      </p:sp>
      <p:sp>
        <p:nvSpPr>
          <p:cNvPr id="249875" name="Freeform 19"/>
          <p:cNvSpPr>
            <a:spLocks/>
          </p:cNvSpPr>
          <p:nvPr/>
        </p:nvSpPr>
        <p:spPr bwMode="auto">
          <a:xfrm>
            <a:off x="5011738" y="4619625"/>
            <a:ext cx="1330325" cy="525463"/>
          </a:xfrm>
          <a:custGeom>
            <a:avLst/>
            <a:gdLst/>
            <a:ahLst/>
            <a:cxnLst>
              <a:cxn ang="0">
                <a:pos x="0" y="415"/>
              </a:cxn>
              <a:cxn ang="0">
                <a:pos x="699" y="377"/>
              </a:cxn>
              <a:cxn ang="0">
                <a:pos x="837" y="0"/>
              </a:cxn>
            </a:cxnLst>
            <a:rect l="0" t="0" r="r" b="b"/>
            <a:pathLst>
              <a:path w="838" h="446">
                <a:moveTo>
                  <a:pt x="0" y="415"/>
                </a:moveTo>
                <a:cubicBezTo>
                  <a:pt x="280" y="430"/>
                  <a:pt x="560" y="446"/>
                  <a:pt x="699" y="377"/>
                </a:cubicBezTo>
                <a:cubicBezTo>
                  <a:pt x="838" y="308"/>
                  <a:pt x="837" y="154"/>
                  <a:pt x="837" y="0"/>
                </a:cubicBezTo>
              </a:path>
            </a:pathLst>
          </a:custGeom>
          <a:noFill/>
          <a:ln w="3810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90000" tIns="46800" rIns="90000" bIns="46800">
            <a:spAutoFit/>
          </a:bodyPr>
          <a:lstStyle/>
          <a:p>
            <a:endParaRPr lang="en-US"/>
          </a:p>
        </p:txBody>
      </p:sp>
      <p:sp>
        <p:nvSpPr>
          <p:cNvPr id="249878" name="Freeform 22"/>
          <p:cNvSpPr>
            <a:spLocks/>
          </p:cNvSpPr>
          <p:nvPr/>
        </p:nvSpPr>
        <p:spPr bwMode="auto">
          <a:xfrm flipH="1" flipV="1">
            <a:off x="6335713" y="4114800"/>
            <a:ext cx="1330325" cy="525463"/>
          </a:xfrm>
          <a:custGeom>
            <a:avLst/>
            <a:gdLst/>
            <a:ahLst/>
            <a:cxnLst>
              <a:cxn ang="0">
                <a:pos x="0" y="415"/>
              </a:cxn>
              <a:cxn ang="0">
                <a:pos x="699" y="377"/>
              </a:cxn>
              <a:cxn ang="0">
                <a:pos x="837" y="0"/>
              </a:cxn>
            </a:cxnLst>
            <a:rect l="0" t="0" r="r" b="b"/>
            <a:pathLst>
              <a:path w="838" h="446">
                <a:moveTo>
                  <a:pt x="0" y="415"/>
                </a:moveTo>
                <a:cubicBezTo>
                  <a:pt x="280" y="430"/>
                  <a:pt x="560" y="446"/>
                  <a:pt x="699" y="377"/>
                </a:cubicBezTo>
                <a:cubicBezTo>
                  <a:pt x="838" y="308"/>
                  <a:pt x="837" y="154"/>
                  <a:pt x="837" y="0"/>
                </a:cubicBezTo>
              </a:path>
            </a:pathLst>
          </a:custGeom>
          <a:noFill/>
          <a:ln w="3810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90000" tIns="46800" rIns="90000" bIns="46800">
            <a:spAutoFit/>
          </a:bodyPr>
          <a:lstStyle/>
          <a:p>
            <a:endParaRPr lang="en-US"/>
          </a:p>
        </p:txBody>
      </p:sp>
      <p:graphicFrame>
        <p:nvGraphicFramePr>
          <p:cNvPr id="249879" name="Object 23"/>
          <p:cNvGraphicFramePr>
            <a:graphicFrameLocks noChangeAspect="1"/>
          </p:cNvGraphicFramePr>
          <p:nvPr/>
        </p:nvGraphicFramePr>
        <p:xfrm>
          <a:off x="1057275" y="3810000"/>
          <a:ext cx="2886075" cy="1112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9895" name="Equation" r:id="rId3" imgW="25298400" imgH="9753600" progId="Equation.3">
                  <p:embed/>
                </p:oleObj>
              </mc:Choice>
              <mc:Fallback>
                <p:oleObj name="Equation" r:id="rId3" imgW="25298400" imgH="9753600" progId="Equation.3">
                  <p:embed/>
                  <p:pic>
                    <p:nvPicPr>
                      <p:cNvPr id="0" name="Picture 3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57275" y="3810000"/>
                        <a:ext cx="2886075" cy="11128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9880" name="Text Box 24"/>
          <p:cNvSpPr txBox="1">
            <a:spLocks noChangeArrowheads="1"/>
          </p:cNvSpPr>
          <p:nvPr/>
        </p:nvSpPr>
        <p:spPr bwMode="auto">
          <a:xfrm>
            <a:off x="1722438" y="5842000"/>
            <a:ext cx="5789612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r>
              <a:rPr lang="en-US" sz="2400">
                <a:solidFill>
                  <a:srgbClr val="006600"/>
                </a:solidFill>
              </a:rPr>
              <a:t>Can also use tanh or Gaussian output function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6C968D-0935-468E-B25F-3CEBC681C000}" type="slidenum">
              <a:rPr lang="en-US"/>
              <a:pPr/>
              <a:t>17</a:t>
            </a:fld>
            <a:endParaRPr lang="en-US">
              <a:latin typeface="Times New Roman" pitchFamily="18" charset="0"/>
            </a:endParaRPr>
          </a:p>
        </p:txBody>
      </p:sp>
      <p:sp>
        <p:nvSpPr>
          <p:cNvPr id="2508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Gradient Descent</a:t>
            </a:r>
          </a:p>
        </p:txBody>
      </p:sp>
      <p:sp>
        <p:nvSpPr>
          <p:cNvPr id="2508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371600"/>
            <a:ext cx="7929563" cy="4687888"/>
          </a:xfrm>
        </p:spPr>
        <p:txBody>
          <a:bodyPr/>
          <a:lstStyle/>
          <a:p>
            <a:r>
              <a:rPr lang="en-US" sz="2400"/>
              <a:t>Define objective to minimize error:</a:t>
            </a:r>
          </a:p>
          <a:p>
            <a:endParaRPr lang="en-US" sz="2400"/>
          </a:p>
          <a:p>
            <a:endParaRPr lang="en-US" sz="2400"/>
          </a:p>
          <a:p>
            <a:pPr>
              <a:buFontTx/>
              <a:buNone/>
            </a:pPr>
            <a:r>
              <a:rPr lang="en-US" sz="2400"/>
              <a:t>    where </a:t>
            </a:r>
            <a:r>
              <a:rPr lang="en-US" sz="2400" i="1"/>
              <a:t>D</a:t>
            </a:r>
            <a:r>
              <a:rPr lang="en-US" sz="2400"/>
              <a:t> is the set of training examples, </a:t>
            </a:r>
            <a:r>
              <a:rPr lang="en-US" sz="2400" i="1"/>
              <a:t>K</a:t>
            </a:r>
            <a:r>
              <a:rPr lang="en-US" sz="2400"/>
              <a:t> is the set of output units, </a:t>
            </a:r>
            <a:r>
              <a:rPr lang="en-US" sz="2400" i="1"/>
              <a:t>t</a:t>
            </a:r>
            <a:r>
              <a:rPr lang="en-US" sz="2400" i="1" baseline="-25000"/>
              <a:t>kd</a:t>
            </a:r>
            <a:r>
              <a:rPr lang="en-US" sz="2400"/>
              <a:t> and </a:t>
            </a:r>
            <a:r>
              <a:rPr lang="en-US" sz="2400" i="1"/>
              <a:t>o</a:t>
            </a:r>
            <a:r>
              <a:rPr lang="en-US" sz="2400" i="1" baseline="-25000"/>
              <a:t>kd</a:t>
            </a:r>
            <a:r>
              <a:rPr lang="en-US" sz="2400"/>
              <a:t> are, respectively, the teacher and current output for unit </a:t>
            </a:r>
            <a:r>
              <a:rPr lang="en-US" sz="2400" i="1"/>
              <a:t>k</a:t>
            </a:r>
            <a:r>
              <a:rPr lang="en-US" sz="2400"/>
              <a:t> for example </a:t>
            </a:r>
            <a:r>
              <a:rPr lang="en-US" sz="2400" i="1"/>
              <a:t>d</a:t>
            </a:r>
            <a:r>
              <a:rPr lang="en-US" sz="2400"/>
              <a:t>.</a:t>
            </a:r>
          </a:p>
          <a:p>
            <a:r>
              <a:rPr lang="en-US" sz="2400"/>
              <a:t>The derivative of a sigmoid unit with respect to net input is:</a:t>
            </a:r>
          </a:p>
          <a:p>
            <a:endParaRPr lang="en-US" sz="2400"/>
          </a:p>
          <a:p>
            <a:endParaRPr lang="en-US" sz="2400"/>
          </a:p>
          <a:p>
            <a:r>
              <a:rPr lang="en-US" sz="2400"/>
              <a:t>Learning rule to change weights to minimize error is:</a:t>
            </a:r>
          </a:p>
        </p:txBody>
      </p:sp>
      <p:graphicFrame>
        <p:nvGraphicFramePr>
          <p:cNvPr id="250884" name="Object 4"/>
          <p:cNvGraphicFramePr>
            <a:graphicFrameLocks noChangeAspect="1"/>
          </p:cNvGraphicFramePr>
          <p:nvPr/>
        </p:nvGraphicFramePr>
        <p:xfrm>
          <a:off x="2997200" y="1838325"/>
          <a:ext cx="3375025" cy="739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0932" name="Equation" r:id="rId3" imgW="37490400" imgH="8229600" progId="Equation.3">
                  <p:embed/>
                </p:oleObj>
              </mc:Choice>
              <mc:Fallback>
                <p:oleObj name="Equation" r:id="rId3" imgW="37490400" imgH="8229600" progId="Equation.3">
                  <p:embed/>
                  <p:pic>
                    <p:nvPicPr>
                      <p:cNvPr id="0" name="Picture 4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97200" y="1838325"/>
                        <a:ext cx="3375025" cy="7397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0885" name="Object 5"/>
          <p:cNvGraphicFramePr>
            <a:graphicFrameLocks noChangeAspect="1"/>
          </p:cNvGraphicFramePr>
          <p:nvPr/>
        </p:nvGraphicFramePr>
        <p:xfrm>
          <a:off x="3384550" y="4251325"/>
          <a:ext cx="2179638" cy="925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0933" name="Equation" r:id="rId5" imgW="26517600" imgH="11277600" progId="Equation.3">
                  <p:embed/>
                </p:oleObj>
              </mc:Choice>
              <mc:Fallback>
                <p:oleObj name="Equation" r:id="rId5" imgW="26517600" imgH="11277600" progId="Equation.3">
                  <p:embed/>
                  <p:pic>
                    <p:nvPicPr>
                      <p:cNvPr id="0" name="Picture 5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84550" y="4251325"/>
                        <a:ext cx="2179638" cy="9255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0886" name="Object 6"/>
          <p:cNvGraphicFramePr>
            <a:graphicFrameLocks noChangeAspect="1"/>
          </p:cNvGraphicFramePr>
          <p:nvPr/>
        </p:nvGraphicFramePr>
        <p:xfrm>
          <a:off x="3273425" y="5672138"/>
          <a:ext cx="1878013" cy="8747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0934" name="Equation" r:id="rId7" imgW="22860000" imgH="10668000" progId="Equation.3">
                  <p:embed/>
                </p:oleObj>
              </mc:Choice>
              <mc:Fallback>
                <p:oleObj name="Equation" r:id="rId7" imgW="22860000" imgH="10668000" progId="Equation.3">
                  <p:embed/>
                  <p:pic>
                    <p:nvPicPr>
                      <p:cNvPr id="0" name="Picture 5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73425" y="5672138"/>
                        <a:ext cx="1878013" cy="8747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F895674-E7D3-4F2D-9DFF-1DE1874607CF}" type="slidenum">
              <a:rPr lang="en-US"/>
              <a:pPr/>
              <a:t>18</a:t>
            </a:fld>
            <a:endParaRPr lang="en-US">
              <a:latin typeface="Times New Roman" pitchFamily="18" charset="0"/>
            </a:endParaRPr>
          </a:p>
        </p:txBody>
      </p:sp>
      <p:sp>
        <p:nvSpPr>
          <p:cNvPr id="2519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Backpropagation Learning Rule</a:t>
            </a:r>
          </a:p>
        </p:txBody>
      </p:sp>
      <p:sp>
        <p:nvSpPr>
          <p:cNvPr id="2519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371600"/>
            <a:ext cx="7772400" cy="4933950"/>
          </a:xfrm>
        </p:spPr>
        <p:txBody>
          <a:bodyPr/>
          <a:lstStyle/>
          <a:p>
            <a:r>
              <a:rPr lang="en-US" sz="2800"/>
              <a:t>Each weight changed by:</a:t>
            </a:r>
          </a:p>
          <a:p>
            <a:endParaRPr lang="en-US" sz="2800"/>
          </a:p>
          <a:p>
            <a:endParaRPr lang="en-US" sz="2800"/>
          </a:p>
          <a:p>
            <a:endParaRPr lang="en-US" sz="2800"/>
          </a:p>
          <a:p>
            <a:endParaRPr lang="en-US" sz="2800"/>
          </a:p>
          <a:p>
            <a:pPr>
              <a:buFontTx/>
              <a:buNone/>
            </a:pPr>
            <a:r>
              <a:rPr lang="en-US" sz="2800"/>
              <a:t>    where </a:t>
            </a:r>
            <a:r>
              <a:rPr lang="el-GR" sz="2800">
                <a:cs typeface="Times New Roman" pitchFamily="18" charset="0"/>
              </a:rPr>
              <a:t>η</a:t>
            </a:r>
            <a:r>
              <a:rPr lang="en-US" sz="2800">
                <a:cs typeface="Times New Roman" pitchFamily="18" charset="0"/>
              </a:rPr>
              <a:t> is a constant called the learning rate</a:t>
            </a:r>
          </a:p>
          <a:p>
            <a:pPr>
              <a:buFontTx/>
              <a:buNone/>
            </a:pPr>
            <a:r>
              <a:rPr lang="en-US" sz="2800">
                <a:cs typeface="Times New Roman" pitchFamily="18" charset="0"/>
              </a:rPr>
              <a:t>    </a:t>
            </a:r>
            <a:r>
              <a:rPr lang="en-US" sz="2800" i="1">
                <a:cs typeface="Times New Roman" pitchFamily="18" charset="0"/>
              </a:rPr>
              <a:t>t</a:t>
            </a:r>
            <a:r>
              <a:rPr lang="en-US" sz="2800" i="1" baseline="-25000">
                <a:cs typeface="Times New Roman" pitchFamily="18" charset="0"/>
              </a:rPr>
              <a:t>j</a:t>
            </a:r>
            <a:r>
              <a:rPr lang="en-US" sz="2800">
                <a:cs typeface="Times New Roman" pitchFamily="18" charset="0"/>
              </a:rPr>
              <a:t> is the correct teacher output for unit </a:t>
            </a:r>
            <a:r>
              <a:rPr lang="en-US" sz="2800" i="1">
                <a:cs typeface="Times New Roman" pitchFamily="18" charset="0"/>
              </a:rPr>
              <a:t>j</a:t>
            </a:r>
          </a:p>
          <a:p>
            <a:pPr>
              <a:buFontTx/>
              <a:buNone/>
            </a:pPr>
            <a:r>
              <a:rPr lang="en-US" sz="2800">
                <a:cs typeface="Times New Roman" pitchFamily="18" charset="0"/>
              </a:rPr>
              <a:t>    </a:t>
            </a:r>
            <a:r>
              <a:rPr lang="el-GR" sz="2800">
                <a:cs typeface="Times New Roman" pitchFamily="18" charset="0"/>
              </a:rPr>
              <a:t>δ</a:t>
            </a:r>
            <a:r>
              <a:rPr lang="en-US" sz="2800" i="1" baseline="-25000">
                <a:cs typeface="Times New Roman" pitchFamily="18" charset="0"/>
              </a:rPr>
              <a:t>j</a:t>
            </a:r>
            <a:r>
              <a:rPr lang="en-US" sz="2800">
                <a:cs typeface="Times New Roman" pitchFamily="18" charset="0"/>
              </a:rPr>
              <a:t> is the error measure for unit </a:t>
            </a:r>
            <a:r>
              <a:rPr lang="en-US" sz="2800" i="1">
                <a:cs typeface="Times New Roman" pitchFamily="18" charset="0"/>
              </a:rPr>
              <a:t>j</a:t>
            </a:r>
            <a:endParaRPr lang="el-GR" sz="2800" i="1">
              <a:cs typeface="Times New Roman" pitchFamily="18" charset="0"/>
            </a:endParaRPr>
          </a:p>
        </p:txBody>
      </p:sp>
      <p:graphicFrame>
        <p:nvGraphicFramePr>
          <p:cNvPr id="251908" name="Object 4"/>
          <p:cNvGraphicFramePr>
            <a:graphicFrameLocks noChangeAspect="1"/>
          </p:cNvGraphicFramePr>
          <p:nvPr/>
        </p:nvGraphicFramePr>
        <p:xfrm>
          <a:off x="1471613" y="1909763"/>
          <a:ext cx="2109787" cy="644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1957" name="Equation" r:id="rId3" imgW="18897600" imgH="5791200" progId="Equation.3">
                  <p:embed/>
                </p:oleObj>
              </mc:Choice>
              <mc:Fallback>
                <p:oleObj name="Equation" r:id="rId3" imgW="18897600" imgH="5791200" progId="Equation.3">
                  <p:embed/>
                  <p:pic>
                    <p:nvPicPr>
                      <p:cNvPr id="0" name="Picture 5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71613" y="1909763"/>
                        <a:ext cx="2109787" cy="6445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1910" name="Object 6"/>
          <p:cNvGraphicFramePr>
            <a:graphicFrameLocks noChangeAspect="1"/>
          </p:cNvGraphicFramePr>
          <p:nvPr/>
        </p:nvGraphicFramePr>
        <p:xfrm>
          <a:off x="1441450" y="2622550"/>
          <a:ext cx="6916738" cy="574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1958" name="Equation" r:id="rId5" imgW="69494400" imgH="5791200" progId="Equation.3">
                  <p:embed/>
                </p:oleObj>
              </mc:Choice>
              <mc:Fallback>
                <p:oleObj name="Equation" r:id="rId5" imgW="69494400" imgH="5791200" progId="Equation.3">
                  <p:embed/>
                  <p:pic>
                    <p:nvPicPr>
                      <p:cNvPr id="0" name="Picture 5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41450" y="2622550"/>
                        <a:ext cx="6916738" cy="5746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1911" name="Object 7"/>
          <p:cNvGraphicFramePr>
            <a:graphicFrameLocks noChangeAspect="1"/>
          </p:cNvGraphicFramePr>
          <p:nvPr/>
        </p:nvGraphicFramePr>
        <p:xfrm>
          <a:off x="1390650" y="3157538"/>
          <a:ext cx="6827838" cy="8778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1959" name="Equation" r:id="rId7" imgW="68580000" imgH="8839200" progId="Equation.3">
                  <p:embed/>
                </p:oleObj>
              </mc:Choice>
              <mc:Fallback>
                <p:oleObj name="Equation" r:id="rId7" imgW="68580000" imgH="8839200" progId="Equation.3">
                  <p:embed/>
                  <p:pic>
                    <p:nvPicPr>
                      <p:cNvPr id="0" name="Picture 5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90650" y="3157538"/>
                        <a:ext cx="6827838" cy="8778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64D8552-023B-4D4F-A90A-12C87BDDF269}" type="slidenum">
              <a:rPr lang="en-US"/>
              <a:pPr/>
              <a:t>19</a:t>
            </a:fld>
            <a:endParaRPr lang="en-US">
              <a:latin typeface="Times New Roman" pitchFamily="18" charset="0"/>
            </a:endParaRPr>
          </a:p>
        </p:txBody>
      </p:sp>
      <p:sp>
        <p:nvSpPr>
          <p:cNvPr id="252951" name="Line 23"/>
          <p:cNvSpPr>
            <a:spLocks noChangeShapeType="1"/>
          </p:cNvSpPr>
          <p:nvPr/>
        </p:nvSpPr>
        <p:spPr bwMode="auto">
          <a:xfrm flipH="1">
            <a:off x="3425825" y="3165475"/>
            <a:ext cx="498475" cy="103981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endParaRPr lang="en-US"/>
          </a:p>
        </p:txBody>
      </p:sp>
      <p:sp>
        <p:nvSpPr>
          <p:cNvPr id="252971" name="Line 43"/>
          <p:cNvSpPr>
            <a:spLocks noChangeShapeType="1"/>
          </p:cNvSpPr>
          <p:nvPr/>
        </p:nvSpPr>
        <p:spPr bwMode="auto">
          <a:xfrm flipH="1">
            <a:off x="3443288" y="3171825"/>
            <a:ext cx="498475" cy="1039813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endParaRPr lang="en-US"/>
          </a:p>
        </p:txBody>
      </p:sp>
      <p:sp>
        <p:nvSpPr>
          <p:cNvPr id="2529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Error Backpropagation</a:t>
            </a:r>
          </a:p>
        </p:txBody>
      </p:sp>
      <p:sp>
        <p:nvSpPr>
          <p:cNvPr id="2529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371600"/>
            <a:ext cx="7772400" cy="1116013"/>
          </a:xfrm>
        </p:spPr>
        <p:txBody>
          <a:bodyPr/>
          <a:lstStyle/>
          <a:p>
            <a:r>
              <a:rPr lang="en-US" sz="2800"/>
              <a:t>First calculate error of output units and use this to change the top layer of weights.</a:t>
            </a:r>
          </a:p>
        </p:txBody>
      </p:sp>
      <p:sp>
        <p:nvSpPr>
          <p:cNvPr id="252933" name="Text Box 5"/>
          <p:cNvSpPr txBox="1">
            <a:spLocks noChangeArrowheads="1"/>
          </p:cNvSpPr>
          <p:nvPr/>
        </p:nvSpPr>
        <p:spPr bwMode="auto">
          <a:xfrm>
            <a:off x="5094288" y="2881313"/>
            <a:ext cx="828675" cy="39528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r>
              <a:rPr lang="en-US"/>
              <a:t>output</a:t>
            </a:r>
          </a:p>
        </p:txBody>
      </p:sp>
      <p:sp>
        <p:nvSpPr>
          <p:cNvPr id="252934" name="Text Box 6"/>
          <p:cNvSpPr txBox="1">
            <a:spLocks noChangeArrowheads="1"/>
          </p:cNvSpPr>
          <p:nvPr/>
        </p:nvSpPr>
        <p:spPr bwMode="auto">
          <a:xfrm>
            <a:off x="5494338" y="3984625"/>
            <a:ext cx="871537" cy="3984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r>
              <a:rPr lang="en-US"/>
              <a:t>hidden</a:t>
            </a:r>
          </a:p>
        </p:txBody>
      </p:sp>
      <p:sp>
        <p:nvSpPr>
          <p:cNvPr id="252935" name="Text Box 7"/>
          <p:cNvSpPr txBox="1">
            <a:spLocks noChangeArrowheads="1"/>
          </p:cNvSpPr>
          <p:nvPr/>
        </p:nvSpPr>
        <p:spPr bwMode="auto">
          <a:xfrm>
            <a:off x="6057900" y="5064125"/>
            <a:ext cx="703263" cy="3968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r>
              <a:rPr lang="en-US"/>
              <a:t>input</a:t>
            </a:r>
          </a:p>
        </p:txBody>
      </p:sp>
      <p:sp>
        <p:nvSpPr>
          <p:cNvPr id="252936" name="Line 8"/>
          <p:cNvSpPr>
            <a:spLocks noChangeShapeType="1"/>
          </p:cNvSpPr>
          <p:nvPr/>
        </p:nvSpPr>
        <p:spPr bwMode="auto">
          <a:xfrm flipH="1">
            <a:off x="3117850" y="4205288"/>
            <a:ext cx="284163" cy="109061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endParaRPr lang="en-US"/>
          </a:p>
        </p:txBody>
      </p:sp>
      <p:sp>
        <p:nvSpPr>
          <p:cNvPr id="252937" name="Line 9"/>
          <p:cNvSpPr>
            <a:spLocks noChangeShapeType="1"/>
          </p:cNvSpPr>
          <p:nvPr/>
        </p:nvSpPr>
        <p:spPr bwMode="auto">
          <a:xfrm>
            <a:off x="3425825" y="4232275"/>
            <a:ext cx="379413" cy="1041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endParaRPr lang="en-US"/>
          </a:p>
        </p:txBody>
      </p:sp>
      <p:sp>
        <p:nvSpPr>
          <p:cNvPr id="252938" name="Line 10"/>
          <p:cNvSpPr>
            <a:spLocks noChangeShapeType="1"/>
          </p:cNvSpPr>
          <p:nvPr/>
        </p:nvSpPr>
        <p:spPr bwMode="auto">
          <a:xfrm>
            <a:off x="3425825" y="4259263"/>
            <a:ext cx="973138" cy="96043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endParaRPr lang="en-US"/>
          </a:p>
        </p:txBody>
      </p:sp>
      <p:sp>
        <p:nvSpPr>
          <p:cNvPr id="252939" name="Line 11"/>
          <p:cNvSpPr>
            <a:spLocks noChangeShapeType="1"/>
          </p:cNvSpPr>
          <p:nvPr/>
        </p:nvSpPr>
        <p:spPr bwMode="auto">
          <a:xfrm>
            <a:off x="3425825" y="4281488"/>
            <a:ext cx="1682750" cy="101441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endParaRPr lang="en-US"/>
          </a:p>
        </p:txBody>
      </p:sp>
      <p:sp>
        <p:nvSpPr>
          <p:cNvPr id="252940" name="Line 12"/>
          <p:cNvSpPr>
            <a:spLocks noChangeShapeType="1"/>
          </p:cNvSpPr>
          <p:nvPr/>
        </p:nvSpPr>
        <p:spPr bwMode="auto">
          <a:xfrm>
            <a:off x="3425825" y="4281488"/>
            <a:ext cx="2373313" cy="93821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endParaRPr lang="en-US"/>
          </a:p>
        </p:txBody>
      </p:sp>
      <p:sp>
        <p:nvSpPr>
          <p:cNvPr id="252941" name="Line 13"/>
          <p:cNvSpPr>
            <a:spLocks noChangeShapeType="1"/>
          </p:cNvSpPr>
          <p:nvPr/>
        </p:nvSpPr>
        <p:spPr bwMode="auto">
          <a:xfrm flipH="1">
            <a:off x="3117850" y="4232275"/>
            <a:ext cx="1162050" cy="1041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endParaRPr lang="en-US"/>
          </a:p>
        </p:txBody>
      </p:sp>
      <p:sp>
        <p:nvSpPr>
          <p:cNvPr id="252942" name="Line 14"/>
          <p:cNvSpPr>
            <a:spLocks noChangeShapeType="1"/>
          </p:cNvSpPr>
          <p:nvPr/>
        </p:nvSpPr>
        <p:spPr bwMode="auto">
          <a:xfrm flipH="1">
            <a:off x="3781425" y="4205288"/>
            <a:ext cx="522288" cy="1041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endParaRPr lang="en-US"/>
          </a:p>
        </p:txBody>
      </p:sp>
      <p:sp>
        <p:nvSpPr>
          <p:cNvPr id="252943" name="Line 15"/>
          <p:cNvSpPr>
            <a:spLocks noChangeShapeType="1"/>
          </p:cNvSpPr>
          <p:nvPr/>
        </p:nvSpPr>
        <p:spPr bwMode="auto">
          <a:xfrm>
            <a:off x="4303713" y="4179888"/>
            <a:ext cx="117475" cy="1066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endParaRPr lang="en-US"/>
          </a:p>
        </p:txBody>
      </p:sp>
      <p:sp>
        <p:nvSpPr>
          <p:cNvPr id="252944" name="Line 16"/>
          <p:cNvSpPr>
            <a:spLocks noChangeShapeType="1"/>
          </p:cNvSpPr>
          <p:nvPr/>
        </p:nvSpPr>
        <p:spPr bwMode="auto">
          <a:xfrm>
            <a:off x="4327525" y="4205288"/>
            <a:ext cx="808038" cy="106838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endParaRPr lang="en-US"/>
          </a:p>
        </p:txBody>
      </p:sp>
      <p:sp>
        <p:nvSpPr>
          <p:cNvPr id="252945" name="Line 17"/>
          <p:cNvSpPr>
            <a:spLocks noChangeShapeType="1"/>
          </p:cNvSpPr>
          <p:nvPr/>
        </p:nvSpPr>
        <p:spPr bwMode="auto">
          <a:xfrm>
            <a:off x="4327525" y="4281488"/>
            <a:ext cx="1446213" cy="93821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endParaRPr lang="en-US"/>
          </a:p>
        </p:txBody>
      </p:sp>
      <p:sp>
        <p:nvSpPr>
          <p:cNvPr id="252946" name="Line 18"/>
          <p:cNvSpPr>
            <a:spLocks noChangeShapeType="1"/>
          </p:cNvSpPr>
          <p:nvPr/>
        </p:nvSpPr>
        <p:spPr bwMode="auto">
          <a:xfrm flipH="1">
            <a:off x="3141663" y="4232275"/>
            <a:ext cx="1993900" cy="1041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endParaRPr lang="en-US"/>
          </a:p>
        </p:txBody>
      </p:sp>
      <p:sp>
        <p:nvSpPr>
          <p:cNvPr id="252947" name="Line 19"/>
          <p:cNvSpPr>
            <a:spLocks noChangeShapeType="1"/>
          </p:cNvSpPr>
          <p:nvPr/>
        </p:nvSpPr>
        <p:spPr bwMode="auto">
          <a:xfrm flipH="1">
            <a:off x="3781425" y="4232275"/>
            <a:ext cx="1327150" cy="1041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endParaRPr lang="en-US"/>
          </a:p>
        </p:txBody>
      </p:sp>
      <p:sp>
        <p:nvSpPr>
          <p:cNvPr id="252948" name="Line 20"/>
          <p:cNvSpPr>
            <a:spLocks noChangeShapeType="1"/>
          </p:cNvSpPr>
          <p:nvPr/>
        </p:nvSpPr>
        <p:spPr bwMode="auto">
          <a:xfrm flipH="1">
            <a:off x="4445000" y="4259263"/>
            <a:ext cx="714375" cy="9874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endParaRPr lang="en-US"/>
          </a:p>
        </p:txBody>
      </p:sp>
      <p:sp>
        <p:nvSpPr>
          <p:cNvPr id="252949" name="Line 21"/>
          <p:cNvSpPr>
            <a:spLocks noChangeShapeType="1"/>
          </p:cNvSpPr>
          <p:nvPr/>
        </p:nvSpPr>
        <p:spPr bwMode="auto">
          <a:xfrm flipH="1">
            <a:off x="5062538" y="4179888"/>
            <a:ext cx="142875" cy="1066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endParaRPr lang="en-US"/>
          </a:p>
        </p:txBody>
      </p:sp>
      <p:sp>
        <p:nvSpPr>
          <p:cNvPr id="252950" name="Line 22"/>
          <p:cNvSpPr>
            <a:spLocks noChangeShapeType="1"/>
          </p:cNvSpPr>
          <p:nvPr/>
        </p:nvSpPr>
        <p:spPr bwMode="auto">
          <a:xfrm>
            <a:off x="5181600" y="4205288"/>
            <a:ext cx="546100" cy="99218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endParaRPr lang="en-US"/>
          </a:p>
        </p:txBody>
      </p:sp>
      <p:sp>
        <p:nvSpPr>
          <p:cNvPr id="252952" name="Line 24"/>
          <p:cNvSpPr>
            <a:spLocks noChangeShapeType="1"/>
          </p:cNvSpPr>
          <p:nvPr/>
        </p:nvSpPr>
        <p:spPr bwMode="auto">
          <a:xfrm>
            <a:off x="3948113" y="3165475"/>
            <a:ext cx="355600" cy="103981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endParaRPr lang="en-US"/>
          </a:p>
        </p:txBody>
      </p:sp>
      <p:sp>
        <p:nvSpPr>
          <p:cNvPr id="252953" name="Line 25"/>
          <p:cNvSpPr>
            <a:spLocks noChangeShapeType="1"/>
          </p:cNvSpPr>
          <p:nvPr/>
        </p:nvSpPr>
        <p:spPr bwMode="auto">
          <a:xfrm>
            <a:off x="3924300" y="3165475"/>
            <a:ext cx="1257300" cy="99218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endParaRPr lang="en-US"/>
          </a:p>
        </p:txBody>
      </p:sp>
      <p:sp>
        <p:nvSpPr>
          <p:cNvPr id="252954" name="Line 26"/>
          <p:cNvSpPr>
            <a:spLocks noChangeShapeType="1"/>
          </p:cNvSpPr>
          <p:nvPr/>
        </p:nvSpPr>
        <p:spPr bwMode="auto">
          <a:xfrm flipH="1">
            <a:off x="3425825" y="3190875"/>
            <a:ext cx="1303338" cy="101441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endParaRPr lang="en-US"/>
          </a:p>
        </p:txBody>
      </p:sp>
      <p:sp>
        <p:nvSpPr>
          <p:cNvPr id="252955" name="Line 27"/>
          <p:cNvSpPr>
            <a:spLocks noChangeShapeType="1"/>
          </p:cNvSpPr>
          <p:nvPr/>
        </p:nvSpPr>
        <p:spPr bwMode="auto">
          <a:xfrm flipH="1">
            <a:off x="4279900" y="3190875"/>
            <a:ext cx="449263" cy="96678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endParaRPr lang="en-US"/>
          </a:p>
        </p:txBody>
      </p:sp>
      <p:sp>
        <p:nvSpPr>
          <p:cNvPr id="252956" name="Line 28"/>
          <p:cNvSpPr>
            <a:spLocks noChangeShapeType="1"/>
          </p:cNvSpPr>
          <p:nvPr/>
        </p:nvSpPr>
        <p:spPr bwMode="auto">
          <a:xfrm>
            <a:off x="4754563" y="3216275"/>
            <a:ext cx="404812" cy="914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endParaRPr lang="en-US"/>
          </a:p>
        </p:txBody>
      </p:sp>
      <p:sp>
        <p:nvSpPr>
          <p:cNvPr id="252957" name="Oval 29"/>
          <p:cNvSpPr>
            <a:spLocks noChangeArrowheads="1"/>
          </p:cNvSpPr>
          <p:nvPr/>
        </p:nvSpPr>
        <p:spPr bwMode="auto">
          <a:xfrm>
            <a:off x="3049588" y="5183188"/>
            <a:ext cx="214312" cy="255587"/>
          </a:xfrm>
          <a:prstGeom prst="ellipse">
            <a:avLst/>
          </a:prstGeom>
          <a:solidFill>
            <a:schemeClr val="tx2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endParaRPr lang="en-US"/>
          </a:p>
        </p:txBody>
      </p:sp>
      <p:sp>
        <p:nvSpPr>
          <p:cNvPr id="252958" name="Oval 30"/>
          <p:cNvSpPr>
            <a:spLocks noChangeArrowheads="1"/>
          </p:cNvSpPr>
          <p:nvPr/>
        </p:nvSpPr>
        <p:spPr bwMode="auto">
          <a:xfrm>
            <a:off x="3703638" y="5172075"/>
            <a:ext cx="214312" cy="254000"/>
          </a:xfrm>
          <a:prstGeom prst="ellipse">
            <a:avLst/>
          </a:prstGeom>
          <a:solidFill>
            <a:schemeClr val="tx2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endParaRPr lang="en-US"/>
          </a:p>
        </p:txBody>
      </p:sp>
      <p:sp>
        <p:nvSpPr>
          <p:cNvPr id="252959" name="Oval 31"/>
          <p:cNvSpPr>
            <a:spLocks noChangeArrowheads="1"/>
          </p:cNvSpPr>
          <p:nvPr/>
        </p:nvSpPr>
        <p:spPr bwMode="auto">
          <a:xfrm>
            <a:off x="4359275" y="5157788"/>
            <a:ext cx="212725" cy="254000"/>
          </a:xfrm>
          <a:prstGeom prst="ellipse">
            <a:avLst/>
          </a:prstGeom>
          <a:solidFill>
            <a:schemeClr val="tx2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endParaRPr lang="en-US"/>
          </a:p>
        </p:txBody>
      </p:sp>
      <p:sp>
        <p:nvSpPr>
          <p:cNvPr id="252960" name="Oval 32"/>
          <p:cNvSpPr>
            <a:spLocks noChangeArrowheads="1"/>
          </p:cNvSpPr>
          <p:nvPr/>
        </p:nvSpPr>
        <p:spPr bwMode="auto">
          <a:xfrm>
            <a:off x="5013325" y="5145088"/>
            <a:ext cx="214313" cy="255587"/>
          </a:xfrm>
          <a:prstGeom prst="ellipse">
            <a:avLst/>
          </a:prstGeom>
          <a:solidFill>
            <a:schemeClr val="tx2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endParaRPr lang="en-US"/>
          </a:p>
        </p:txBody>
      </p:sp>
      <p:sp>
        <p:nvSpPr>
          <p:cNvPr id="252961" name="Oval 33"/>
          <p:cNvSpPr>
            <a:spLocks noChangeArrowheads="1"/>
          </p:cNvSpPr>
          <p:nvPr/>
        </p:nvSpPr>
        <p:spPr bwMode="auto">
          <a:xfrm>
            <a:off x="5667375" y="5130800"/>
            <a:ext cx="214313" cy="255588"/>
          </a:xfrm>
          <a:prstGeom prst="ellipse">
            <a:avLst/>
          </a:prstGeom>
          <a:solidFill>
            <a:schemeClr val="tx2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endParaRPr lang="en-US"/>
          </a:p>
        </p:txBody>
      </p:sp>
      <p:sp>
        <p:nvSpPr>
          <p:cNvPr id="252962" name="Oval 34"/>
          <p:cNvSpPr>
            <a:spLocks noChangeArrowheads="1"/>
          </p:cNvSpPr>
          <p:nvPr/>
        </p:nvSpPr>
        <p:spPr bwMode="auto">
          <a:xfrm>
            <a:off x="3336925" y="4079875"/>
            <a:ext cx="212725" cy="254000"/>
          </a:xfrm>
          <a:prstGeom prst="ellipse">
            <a:avLst/>
          </a:prstGeom>
          <a:solidFill>
            <a:schemeClr val="tx2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endParaRPr lang="en-US"/>
          </a:p>
        </p:txBody>
      </p:sp>
      <p:sp>
        <p:nvSpPr>
          <p:cNvPr id="252965" name="Oval 37"/>
          <p:cNvSpPr>
            <a:spLocks noChangeArrowheads="1"/>
          </p:cNvSpPr>
          <p:nvPr/>
        </p:nvSpPr>
        <p:spPr bwMode="auto">
          <a:xfrm>
            <a:off x="3830638" y="3051175"/>
            <a:ext cx="212725" cy="254000"/>
          </a:xfrm>
          <a:prstGeom prst="ellipse">
            <a:avLst/>
          </a:prstGeom>
          <a:solidFill>
            <a:schemeClr val="tx2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endParaRPr lang="en-US"/>
          </a:p>
        </p:txBody>
      </p:sp>
      <p:sp>
        <p:nvSpPr>
          <p:cNvPr id="252966" name="Oval 38"/>
          <p:cNvSpPr>
            <a:spLocks noChangeArrowheads="1"/>
          </p:cNvSpPr>
          <p:nvPr/>
        </p:nvSpPr>
        <p:spPr bwMode="auto">
          <a:xfrm>
            <a:off x="4673600" y="3051175"/>
            <a:ext cx="214313" cy="254000"/>
          </a:xfrm>
          <a:prstGeom prst="ellipse">
            <a:avLst/>
          </a:prstGeom>
          <a:solidFill>
            <a:schemeClr val="tx2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endParaRPr lang="en-US"/>
          </a:p>
        </p:txBody>
      </p:sp>
      <p:sp>
        <p:nvSpPr>
          <p:cNvPr id="252968" name="Text Box 40"/>
          <p:cNvSpPr txBox="1">
            <a:spLocks noChangeArrowheads="1"/>
          </p:cNvSpPr>
          <p:nvPr/>
        </p:nvSpPr>
        <p:spPr bwMode="auto">
          <a:xfrm>
            <a:off x="946150" y="2282825"/>
            <a:ext cx="2755900" cy="13112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l"/>
            <a:r>
              <a:rPr lang="en-US"/>
              <a:t>Current output: </a:t>
            </a:r>
            <a:r>
              <a:rPr lang="en-US" i="1">
                <a:cs typeface="Times New Roman" pitchFamily="18" charset="0"/>
              </a:rPr>
              <a:t>o</a:t>
            </a:r>
            <a:r>
              <a:rPr lang="en-US" i="1" baseline="-25000">
                <a:cs typeface="Times New Roman" pitchFamily="18" charset="0"/>
              </a:rPr>
              <a:t>j</a:t>
            </a:r>
            <a:r>
              <a:rPr lang="en-US">
                <a:cs typeface="Times New Roman" pitchFamily="18" charset="0"/>
              </a:rPr>
              <a:t>=0.2</a:t>
            </a:r>
          </a:p>
          <a:p>
            <a:pPr algn="l"/>
            <a:r>
              <a:rPr lang="en-US"/>
              <a:t>Correct output: </a:t>
            </a:r>
            <a:r>
              <a:rPr lang="en-US" i="1"/>
              <a:t>t</a:t>
            </a:r>
            <a:r>
              <a:rPr lang="en-US" i="1" baseline="-25000"/>
              <a:t>j</a:t>
            </a:r>
            <a:r>
              <a:rPr lang="en-US" i="1"/>
              <a:t>=</a:t>
            </a:r>
            <a:r>
              <a:rPr lang="en-US"/>
              <a:t>1.0</a:t>
            </a:r>
          </a:p>
          <a:p>
            <a:pPr algn="l"/>
            <a:r>
              <a:rPr lang="en-US"/>
              <a:t>Error </a:t>
            </a:r>
            <a:r>
              <a:rPr lang="el-GR">
                <a:cs typeface="Times New Roman" pitchFamily="18" charset="0"/>
              </a:rPr>
              <a:t>δ</a:t>
            </a:r>
            <a:r>
              <a:rPr lang="en-US" i="1" baseline="-25000">
                <a:cs typeface="Times New Roman" pitchFamily="18" charset="0"/>
              </a:rPr>
              <a:t>j</a:t>
            </a:r>
            <a:r>
              <a:rPr lang="en-US">
                <a:cs typeface="Times New Roman" pitchFamily="18" charset="0"/>
              </a:rPr>
              <a:t> = </a:t>
            </a:r>
            <a:r>
              <a:rPr lang="en-US" i="1">
                <a:cs typeface="Times New Roman" pitchFamily="18" charset="0"/>
              </a:rPr>
              <a:t>o</a:t>
            </a:r>
            <a:r>
              <a:rPr lang="en-US" i="1" baseline="-25000">
                <a:cs typeface="Times New Roman" pitchFamily="18" charset="0"/>
              </a:rPr>
              <a:t>j</a:t>
            </a:r>
            <a:r>
              <a:rPr lang="en-US">
                <a:cs typeface="Times New Roman" pitchFamily="18" charset="0"/>
              </a:rPr>
              <a:t>(1–</a:t>
            </a:r>
            <a:r>
              <a:rPr lang="en-US" i="1">
                <a:cs typeface="Times New Roman" pitchFamily="18" charset="0"/>
              </a:rPr>
              <a:t>o</a:t>
            </a:r>
            <a:r>
              <a:rPr lang="en-US" i="1" baseline="-25000">
                <a:cs typeface="Times New Roman" pitchFamily="18" charset="0"/>
              </a:rPr>
              <a:t>j</a:t>
            </a:r>
            <a:r>
              <a:rPr lang="en-US">
                <a:cs typeface="Times New Roman" pitchFamily="18" charset="0"/>
              </a:rPr>
              <a:t>)(</a:t>
            </a:r>
            <a:r>
              <a:rPr lang="en-US" i="1">
                <a:cs typeface="Times New Roman" pitchFamily="18" charset="0"/>
              </a:rPr>
              <a:t>t</a:t>
            </a:r>
            <a:r>
              <a:rPr lang="en-US" i="1" baseline="-25000">
                <a:cs typeface="Times New Roman" pitchFamily="18" charset="0"/>
              </a:rPr>
              <a:t>j</a:t>
            </a:r>
            <a:r>
              <a:rPr lang="en-US"/>
              <a:t>–</a:t>
            </a:r>
            <a:r>
              <a:rPr lang="en-US" i="1"/>
              <a:t>o</a:t>
            </a:r>
            <a:r>
              <a:rPr lang="en-US" i="1" baseline="-25000"/>
              <a:t>j</a:t>
            </a:r>
            <a:r>
              <a:rPr lang="en-US"/>
              <a:t>)</a:t>
            </a:r>
            <a:endParaRPr lang="en-US">
              <a:cs typeface="Times New Roman" pitchFamily="18" charset="0"/>
            </a:endParaRPr>
          </a:p>
          <a:p>
            <a:pPr algn="l"/>
            <a:r>
              <a:rPr lang="en-US">
                <a:cs typeface="Times New Roman" pitchFamily="18" charset="0"/>
              </a:rPr>
              <a:t> 0.2(1–0.2)(1</a:t>
            </a:r>
            <a:r>
              <a:rPr lang="en-US"/>
              <a:t>–</a:t>
            </a:r>
            <a:r>
              <a:rPr lang="en-US">
                <a:cs typeface="Times New Roman" pitchFamily="18" charset="0"/>
              </a:rPr>
              <a:t>0.2)=0.128</a:t>
            </a:r>
            <a:endParaRPr lang="el-GR">
              <a:cs typeface="Times New Roman" pitchFamily="18" charset="0"/>
            </a:endParaRPr>
          </a:p>
        </p:txBody>
      </p:sp>
      <p:sp>
        <p:nvSpPr>
          <p:cNvPr id="252969" name="Oval 41"/>
          <p:cNvSpPr>
            <a:spLocks noChangeArrowheads="1"/>
          </p:cNvSpPr>
          <p:nvPr/>
        </p:nvSpPr>
        <p:spPr bwMode="auto">
          <a:xfrm>
            <a:off x="3836988" y="3055938"/>
            <a:ext cx="212725" cy="254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endParaRPr lang="en-US"/>
          </a:p>
        </p:txBody>
      </p:sp>
      <p:sp>
        <p:nvSpPr>
          <p:cNvPr id="252972" name="Line 44"/>
          <p:cNvSpPr>
            <a:spLocks noChangeShapeType="1"/>
          </p:cNvSpPr>
          <p:nvPr/>
        </p:nvSpPr>
        <p:spPr bwMode="auto">
          <a:xfrm>
            <a:off x="3978275" y="3208338"/>
            <a:ext cx="355600" cy="1039812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endParaRPr lang="en-US"/>
          </a:p>
        </p:txBody>
      </p:sp>
      <p:sp>
        <p:nvSpPr>
          <p:cNvPr id="252963" name="Oval 35"/>
          <p:cNvSpPr>
            <a:spLocks noChangeArrowheads="1"/>
          </p:cNvSpPr>
          <p:nvPr/>
        </p:nvSpPr>
        <p:spPr bwMode="auto">
          <a:xfrm>
            <a:off x="4203700" y="4079875"/>
            <a:ext cx="214313" cy="254000"/>
          </a:xfrm>
          <a:prstGeom prst="ellipse">
            <a:avLst/>
          </a:prstGeom>
          <a:solidFill>
            <a:schemeClr val="tx2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endParaRPr lang="en-US"/>
          </a:p>
        </p:txBody>
      </p:sp>
      <p:sp>
        <p:nvSpPr>
          <p:cNvPr id="252973" name="Line 45"/>
          <p:cNvSpPr>
            <a:spLocks noChangeShapeType="1"/>
          </p:cNvSpPr>
          <p:nvPr/>
        </p:nvSpPr>
        <p:spPr bwMode="auto">
          <a:xfrm>
            <a:off x="3967163" y="3184525"/>
            <a:ext cx="1257300" cy="992188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endParaRPr lang="en-US"/>
          </a:p>
        </p:txBody>
      </p:sp>
      <p:sp>
        <p:nvSpPr>
          <p:cNvPr id="252964" name="Oval 36"/>
          <p:cNvSpPr>
            <a:spLocks noChangeArrowheads="1"/>
          </p:cNvSpPr>
          <p:nvPr/>
        </p:nvSpPr>
        <p:spPr bwMode="auto">
          <a:xfrm>
            <a:off x="5072063" y="4079875"/>
            <a:ext cx="214312" cy="254000"/>
          </a:xfrm>
          <a:prstGeom prst="ellipse">
            <a:avLst/>
          </a:prstGeom>
          <a:solidFill>
            <a:schemeClr val="tx2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endParaRPr lang="en-US"/>
          </a:p>
        </p:txBody>
      </p:sp>
      <p:grpSp>
        <p:nvGrpSpPr>
          <p:cNvPr id="252975" name="Group 47"/>
          <p:cNvGrpSpPr>
            <a:grpSpLocks/>
          </p:cNvGrpSpPr>
          <p:nvPr/>
        </p:nvGrpSpPr>
        <p:grpSpPr bwMode="auto">
          <a:xfrm>
            <a:off x="701675" y="3697288"/>
            <a:ext cx="2357438" cy="857250"/>
            <a:chOff x="442" y="2329"/>
            <a:chExt cx="1485" cy="540"/>
          </a:xfrm>
        </p:grpSpPr>
        <p:sp>
          <p:nvSpPr>
            <p:cNvPr id="252970" name="Text Box 42"/>
            <p:cNvSpPr txBox="1">
              <a:spLocks noChangeArrowheads="1"/>
            </p:cNvSpPr>
            <p:nvPr/>
          </p:nvSpPr>
          <p:spPr bwMode="auto">
            <a:xfrm>
              <a:off x="442" y="2329"/>
              <a:ext cx="1485" cy="25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r>
                <a:rPr lang="en-US"/>
                <a:t>Update weights into </a:t>
              </a:r>
              <a:r>
                <a:rPr lang="en-US" i="1"/>
                <a:t>j</a:t>
              </a:r>
            </a:p>
          </p:txBody>
        </p:sp>
        <p:graphicFrame>
          <p:nvGraphicFramePr>
            <p:cNvPr id="252974" name="Object 46"/>
            <p:cNvGraphicFramePr>
              <a:graphicFrameLocks noChangeAspect="1"/>
            </p:cNvGraphicFramePr>
            <p:nvPr/>
          </p:nvGraphicFramePr>
          <p:xfrm>
            <a:off x="712" y="2555"/>
            <a:ext cx="1028" cy="31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52990" name="Equation" r:id="rId3" imgW="18897600" imgH="5791200" progId="Equation.3">
                    <p:embed/>
                  </p:oleObj>
                </mc:Choice>
                <mc:Fallback>
                  <p:oleObj name="Equation" r:id="rId3" imgW="18897600" imgH="5791200" progId="Equation.3">
                    <p:embed/>
                    <p:pic>
                      <p:nvPicPr>
                        <p:cNvPr id="0" name="Picture 6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12" y="2555"/>
                          <a:ext cx="1028" cy="314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9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9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9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9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96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9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9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9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9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2971" grpId="0" animBg="1"/>
      <p:bldP spid="252969" grpId="0" animBg="1"/>
      <p:bldP spid="252972" grpId="0" animBg="1"/>
      <p:bldP spid="25297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25F0542-FA46-417F-9E94-43ADF5FB4D3C}" type="slidenum">
              <a:rPr lang="en-US"/>
              <a:pPr/>
              <a:t>2</a:t>
            </a:fld>
            <a:endParaRPr lang="en-US">
              <a:latin typeface="Times New Roman" pitchFamily="18" charset="0"/>
            </a:endParaRPr>
          </a:p>
        </p:txBody>
      </p:sp>
      <p:sp>
        <p:nvSpPr>
          <p:cNvPr id="2293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Neural Network Learning</a:t>
            </a:r>
          </a:p>
        </p:txBody>
      </p:sp>
      <p:sp>
        <p:nvSpPr>
          <p:cNvPr id="2293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Learning approach based on modeling adaptation in biological neural systems.</a:t>
            </a:r>
          </a:p>
          <a:p>
            <a:r>
              <a:rPr lang="en-US">
                <a:solidFill>
                  <a:srgbClr val="FF0000"/>
                </a:solidFill>
              </a:rPr>
              <a:t>Perceptron</a:t>
            </a:r>
            <a:r>
              <a:rPr lang="en-US"/>
              <a:t>: Initial algorithm for learning simple neural networks (single layer) developed in the 1950’s.</a:t>
            </a:r>
          </a:p>
          <a:p>
            <a:r>
              <a:rPr lang="en-US">
                <a:solidFill>
                  <a:srgbClr val="FF0000"/>
                </a:solidFill>
              </a:rPr>
              <a:t>Backpropagation</a:t>
            </a:r>
            <a:r>
              <a:rPr lang="en-US"/>
              <a:t>: More complex algorithm for learning multi-layer neural networks developed in the 1980’s.</a:t>
            </a:r>
          </a:p>
          <a:p>
            <a:pPr lvl="1"/>
            <a:endParaRPr lang="en-US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674609A-8919-4E8A-AAA5-9BC95640DB39}" type="slidenum">
              <a:rPr lang="en-US"/>
              <a:pPr/>
              <a:t>20</a:t>
            </a:fld>
            <a:endParaRPr lang="en-US">
              <a:latin typeface="Times New Roman" pitchFamily="18" charset="0"/>
            </a:endParaRPr>
          </a:p>
        </p:txBody>
      </p:sp>
      <p:sp>
        <p:nvSpPr>
          <p:cNvPr id="253954" name="Line 2"/>
          <p:cNvSpPr>
            <a:spLocks noChangeShapeType="1"/>
          </p:cNvSpPr>
          <p:nvPr/>
        </p:nvSpPr>
        <p:spPr bwMode="auto">
          <a:xfrm flipH="1">
            <a:off x="3425825" y="3165475"/>
            <a:ext cx="498475" cy="103981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endParaRPr lang="en-US"/>
          </a:p>
        </p:txBody>
      </p:sp>
      <p:sp>
        <p:nvSpPr>
          <p:cNvPr id="25395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Error Backpropagation</a:t>
            </a:r>
          </a:p>
        </p:txBody>
      </p:sp>
      <p:sp>
        <p:nvSpPr>
          <p:cNvPr id="253957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685800" y="1371600"/>
            <a:ext cx="7772400" cy="1116013"/>
          </a:xfrm>
        </p:spPr>
        <p:txBody>
          <a:bodyPr/>
          <a:lstStyle/>
          <a:p>
            <a:r>
              <a:rPr lang="en-US" sz="2800"/>
              <a:t>Next calculate error for hidden units based on errors on the output units it feeds into.</a:t>
            </a:r>
          </a:p>
        </p:txBody>
      </p:sp>
      <p:sp>
        <p:nvSpPr>
          <p:cNvPr id="253958" name="Text Box 6"/>
          <p:cNvSpPr txBox="1">
            <a:spLocks noChangeArrowheads="1"/>
          </p:cNvSpPr>
          <p:nvPr/>
        </p:nvSpPr>
        <p:spPr bwMode="auto">
          <a:xfrm>
            <a:off x="5094288" y="2881313"/>
            <a:ext cx="828675" cy="39528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r>
              <a:rPr lang="en-US"/>
              <a:t>output</a:t>
            </a:r>
          </a:p>
        </p:txBody>
      </p:sp>
      <p:sp>
        <p:nvSpPr>
          <p:cNvPr id="253959" name="Text Box 7"/>
          <p:cNvSpPr txBox="1">
            <a:spLocks noChangeArrowheads="1"/>
          </p:cNvSpPr>
          <p:nvPr/>
        </p:nvSpPr>
        <p:spPr bwMode="auto">
          <a:xfrm>
            <a:off x="5494338" y="3984625"/>
            <a:ext cx="871537" cy="3984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r>
              <a:rPr lang="en-US"/>
              <a:t>hidden</a:t>
            </a:r>
          </a:p>
        </p:txBody>
      </p:sp>
      <p:sp>
        <p:nvSpPr>
          <p:cNvPr id="253960" name="Text Box 8"/>
          <p:cNvSpPr txBox="1">
            <a:spLocks noChangeArrowheads="1"/>
          </p:cNvSpPr>
          <p:nvPr/>
        </p:nvSpPr>
        <p:spPr bwMode="auto">
          <a:xfrm>
            <a:off x="6057900" y="5064125"/>
            <a:ext cx="703263" cy="3968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r>
              <a:rPr lang="en-US"/>
              <a:t>input</a:t>
            </a:r>
          </a:p>
        </p:txBody>
      </p:sp>
      <p:sp>
        <p:nvSpPr>
          <p:cNvPr id="253961" name="Line 9"/>
          <p:cNvSpPr>
            <a:spLocks noChangeShapeType="1"/>
          </p:cNvSpPr>
          <p:nvPr/>
        </p:nvSpPr>
        <p:spPr bwMode="auto">
          <a:xfrm flipH="1">
            <a:off x="3117850" y="4205288"/>
            <a:ext cx="284163" cy="109061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endParaRPr lang="en-US"/>
          </a:p>
        </p:txBody>
      </p:sp>
      <p:sp>
        <p:nvSpPr>
          <p:cNvPr id="253962" name="Line 10"/>
          <p:cNvSpPr>
            <a:spLocks noChangeShapeType="1"/>
          </p:cNvSpPr>
          <p:nvPr/>
        </p:nvSpPr>
        <p:spPr bwMode="auto">
          <a:xfrm>
            <a:off x="3425825" y="4232275"/>
            <a:ext cx="379413" cy="1041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endParaRPr lang="en-US"/>
          </a:p>
        </p:txBody>
      </p:sp>
      <p:sp>
        <p:nvSpPr>
          <p:cNvPr id="253963" name="Line 11"/>
          <p:cNvSpPr>
            <a:spLocks noChangeShapeType="1"/>
          </p:cNvSpPr>
          <p:nvPr/>
        </p:nvSpPr>
        <p:spPr bwMode="auto">
          <a:xfrm>
            <a:off x="3425825" y="4259263"/>
            <a:ext cx="973138" cy="96043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endParaRPr lang="en-US"/>
          </a:p>
        </p:txBody>
      </p:sp>
      <p:sp>
        <p:nvSpPr>
          <p:cNvPr id="253964" name="Line 12"/>
          <p:cNvSpPr>
            <a:spLocks noChangeShapeType="1"/>
          </p:cNvSpPr>
          <p:nvPr/>
        </p:nvSpPr>
        <p:spPr bwMode="auto">
          <a:xfrm>
            <a:off x="3425825" y="4281488"/>
            <a:ext cx="1682750" cy="101441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endParaRPr lang="en-US"/>
          </a:p>
        </p:txBody>
      </p:sp>
      <p:sp>
        <p:nvSpPr>
          <p:cNvPr id="253965" name="Line 13"/>
          <p:cNvSpPr>
            <a:spLocks noChangeShapeType="1"/>
          </p:cNvSpPr>
          <p:nvPr/>
        </p:nvSpPr>
        <p:spPr bwMode="auto">
          <a:xfrm>
            <a:off x="3425825" y="4281488"/>
            <a:ext cx="2373313" cy="93821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endParaRPr lang="en-US"/>
          </a:p>
        </p:txBody>
      </p:sp>
      <p:sp>
        <p:nvSpPr>
          <p:cNvPr id="253966" name="Line 14"/>
          <p:cNvSpPr>
            <a:spLocks noChangeShapeType="1"/>
          </p:cNvSpPr>
          <p:nvPr/>
        </p:nvSpPr>
        <p:spPr bwMode="auto">
          <a:xfrm flipH="1">
            <a:off x="3117850" y="4232275"/>
            <a:ext cx="1162050" cy="1041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endParaRPr lang="en-US"/>
          </a:p>
        </p:txBody>
      </p:sp>
      <p:sp>
        <p:nvSpPr>
          <p:cNvPr id="253967" name="Line 15"/>
          <p:cNvSpPr>
            <a:spLocks noChangeShapeType="1"/>
          </p:cNvSpPr>
          <p:nvPr/>
        </p:nvSpPr>
        <p:spPr bwMode="auto">
          <a:xfrm flipH="1">
            <a:off x="3781425" y="4205288"/>
            <a:ext cx="522288" cy="1041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endParaRPr lang="en-US"/>
          </a:p>
        </p:txBody>
      </p:sp>
      <p:sp>
        <p:nvSpPr>
          <p:cNvPr id="253968" name="Line 16"/>
          <p:cNvSpPr>
            <a:spLocks noChangeShapeType="1"/>
          </p:cNvSpPr>
          <p:nvPr/>
        </p:nvSpPr>
        <p:spPr bwMode="auto">
          <a:xfrm>
            <a:off x="4303713" y="4179888"/>
            <a:ext cx="117475" cy="1066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endParaRPr lang="en-US"/>
          </a:p>
        </p:txBody>
      </p:sp>
      <p:sp>
        <p:nvSpPr>
          <p:cNvPr id="253969" name="Line 17"/>
          <p:cNvSpPr>
            <a:spLocks noChangeShapeType="1"/>
          </p:cNvSpPr>
          <p:nvPr/>
        </p:nvSpPr>
        <p:spPr bwMode="auto">
          <a:xfrm>
            <a:off x="4327525" y="4205288"/>
            <a:ext cx="808038" cy="106838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endParaRPr lang="en-US"/>
          </a:p>
        </p:txBody>
      </p:sp>
      <p:sp>
        <p:nvSpPr>
          <p:cNvPr id="253970" name="Line 18"/>
          <p:cNvSpPr>
            <a:spLocks noChangeShapeType="1"/>
          </p:cNvSpPr>
          <p:nvPr/>
        </p:nvSpPr>
        <p:spPr bwMode="auto">
          <a:xfrm>
            <a:off x="4327525" y="4281488"/>
            <a:ext cx="1446213" cy="93821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endParaRPr lang="en-US"/>
          </a:p>
        </p:txBody>
      </p:sp>
      <p:sp>
        <p:nvSpPr>
          <p:cNvPr id="253971" name="Line 19"/>
          <p:cNvSpPr>
            <a:spLocks noChangeShapeType="1"/>
          </p:cNvSpPr>
          <p:nvPr/>
        </p:nvSpPr>
        <p:spPr bwMode="auto">
          <a:xfrm flipH="1">
            <a:off x="3141663" y="4232275"/>
            <a:ext cx="1993900" cy="1041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endParaRPr lang="en-US"/>
          </a:p>
        </p:txBody>
      </p:sp>
      <p:sp>
        <p:nvSpPr>
          <p:cNvPr id="253972" name="Line 20"/>
          <p:cNvSpPr>
            <a:spLocks noChangeShapeType="1"/>
          </p:cNvSpPr>
          <p:nvPr/>
        </p:nvSpPr>
        <p:spPr bwMode="auto">
          <a:xfrm flipH="1">
            <a:off x="3781425" y="4232275"/>
            <a:ext cx="1327150" cy="1041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endParaRPr lang="en-US"/>
          </a:p>
        </p:txBody>
      </p:sp>
      <p:sp>
        <p:nvSpPr>
          <p:cNvPr id="253973" name="Line 21"/>
          <p:cNvSpPr>
            <a:spLocks noChangeShapeType="1"/>
          </p:cNvSpPr>
          <p:nvPr/>
        </p:nvSpPr>
        <p:spPr bwMode="auto">
          <a:xfrm flipH="1">
            <a:off x="4445000" y="4259263"/>
            <a:ext cx="714375" cy="9874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endParaRPr lang="en-US"/>
          </a:p>
        </p:txBody>
      </p:sp>
      <p:sp>
        <p:nvSpPr>
          <p:cNvPr id="253974" name="Line 22"/>
          <p:cNvSpPr>
            <a:spLocks noChangeShapeType="1"/>
          </p:cNvSpPr>
          <p:nvPr/>
        </p:nvSpPr>
        <p:spPr bwMode="auto">
          <a:xfrm flipH="1">
            <a:off x="5062538" y="4179888"/>
            <a:ext cx="142875" cy="1066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endParaRPr lang="en-US"/>
          </a:p>
        </p:txBody>
      </p:sp>
      <p:sp>
        <p:nvSpPr>
          <p:cNvPr id="253975" name="Line 23"/>
          <p:cNvSpPr>
            <a:spLocks noChangeShapeType="1"/>
          </p:cNvSpPr>
          <p:nvPr/>
        </p:nvSpPr>
        <p:spPr bwMode="auto">
          <a:xfrm>
            <a:off x="5181600" y="4205288"/>
            <a:ext cx="546100" cy="99218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endParaRPr lang="en-US"/>
          </a:p>
        </p:txBody>
      </p:sp>
      <p:sp>
        <p:nvSpPr>
          <p:cNvPr id="253976" name="Line 24"/>
          <p:cNvSpPr>
            <a:spLocks noChangeShapeType="1"/>
          </p:cNvSpPr>
          <p:nvPr/>
        </p:nvSpPr>
        <p:spPr bwMode="auto">
          <a:xfrm>
            <a:off x="3948113" y="3165475"/>
            <a:ext cx="355600" cy="103981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endParaRPr lang="en-US"/>
          </a:p>
        </p:txBody>
      </p:sp>
      <p:sp>
        <p:nvSpPr>
          <p:cNvPr id="253977" name="Line 25"/>
          <p:cNvSpPr>
            <a:spLocks noChangeShapeType="1"/>
          </p:cNvSpPr>
          <p:nvPr/>
        </p:nvSpPr>
        <p:spPr bwMode="auto">
          <a:xfrm>
            <a:off x="3924300" y="3165475"/>
            <a:ext cx="1257300" cy="99218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endParaRPr lang="en-US"/>
          </a:p>
        </p:txBody>
      </p:sp>
      <p:sp>
        <p:nvSpPr>
          <p:cNvPr id="253978" name="Line 26"/>
          <p:cNvSpPr>
            <a:spLocks noChangeShapeType="1"/>
          </p:cNvSpPr>
          <p:nvPr/>
        </p:nvSpPr>
        <p:spPr bwMode="auto">
          <a:xfrm flipH="1">
            <a:off x="3425825" y="3190875"/>
            <a:ext cx="1303338" cy="101441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endParaRPr lang="en-US"/>
          </a:p>
        </p:txBody>
      </p:sp>
      <p:sp>
        <p:nvSpPr>
          <p:cNvPr id="253979" name="Line 27"/>
          <p:cNvSpPr>
            <a:spLocks noChangeShapeType="1"/>
          </p:cNvSpPr>
          <p:nvPr/>
        </p:nvSpPr>
        <p:spPr bwMode="auto">
          <a:xfrm flipH="1">
            <a:off x="4279900" y="3190875"/>
            <a:ext cx="449263" cy="96678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endParaRPr lang="en-US"/>
          </a:p>
        </p:txBody>
      </p:sp>
      <p:sp>
        <p:nvSpPr>
          <p:cNvPr id="253980" name="Line 28"/>
          <p:cNvSpPr>
            <a:spLocks noChangeShapeType="1"/>
          </p:cNvSpPr>
          <p:nvPr/>
        </p:nvSpPr>
        <p:spPr bwMode="auto">
          <a:xfrm>
            <a:off x="4754563" y="3216275"/>
            <a:ext cx="404812" cy="914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endParaRPr lang="en-US"/>
          </a:p>
        </p:txBody>
      </p:sp>
      <p:sp>
        <p:nvSpPr>
          <p:cNvPr id="253981" name="Oval 29"/>
          <p:cNvSpPr>
            <a:spLocks noChangeArrowheads="1"/>
          </p:cNvSpPr>
          <p:nvPr/>
        </p:nvSpPr>
        <p:spPr bwMode="auto">
          <a:xfrm>
            <a:off x="3049588" y="5183188"/>
            <a:ext cx="214312" cy="255587"/>
          </a:xfrm>
          <a:prstGeom prst="ellipse">
            <a:avLst/>
          </a:prstGeom>
          <a:solidFill>
            <a:schemeClr val="tx2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endParaRPr lang="en-US"/>
          </a:p>
        </p:txBody>
      </p:sp>
      <p:sp>
        <p:nvSpPr>
          <p:cNvPr id="253982" name="Oval 30"/>
          <p:cNvSpPr>
            <a:spLocks noChangeArrowheads="1"/>
          </p:cNvSpPr>
          <p:nvPr/>
        </p:nvSpPr>
        <p:spPr bwMode="auto">
          <a:xfrm>
            <a:off x="3703638" y="5172075"/>
            <a:ext cx="214312" cy="254000"/>
          </a:xfrm>
          <a:prstGeom prst="ellipse">
            <a:avLst/>
          </a:prstGeom>
          <a:solidFill>
            <a:schemeClr val="tx2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endParaRPr lang="en-US"/>
          </a:p>
        </p:txBody>
      </p:sp>
      <p:sp>
        <p:nvSpPr>
          <p:cNvPr id="253983" name="Oval 31"/>
          <p:cNvSpPr>
            <a:spLocks noChangeArrowheads="1"/>
          </p:cNvSpPr>
          <p:nvPr/>
        </p:nvSpPr>
        <p:spPr bwMode="auto">
          <a:xfrm>
            <a:off x="4359275" y="5157788"/>
            <a:ext cx="212725" cy="254000"/>
          </a:xfrm>
          <a:prstGeom prst="ellipse">
            <a:avLst/>
          </a:prstGeom>
          <a:solidFill>
            <a:schemeClr val="tx2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endParaRPr lang="en-US"/>
          </a:p>
        </p:txBody>
      </p:sp>
      <p:sp>
        <p:nvSpPr>
          <p:cNvPr id="253984" name="Oval 32"/>
          <p:cNvSpPr>
            <a:spLocks noChangeArrowheads="1"/>
          </p:cNvSpPr>
          <p:nvPr/>
        </p:nvSpPr>
        <p:spPr bwMode="auto">
          <a:xfrm>
            <a:off x="5013325" y="5145088"/>
            <a:ext cx="214313" cy="255587"/>
          </a:xfrm>
          <a:prstGeom prst="ellipse">
            <a:avLst/>
          </a:prstGeom>
          <a:solidFill>
            <a:schemeClr val="tx2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endParaRPr lang="en-US"/>
          </a:p>
        </p:txBody>
      </p:sp>
      <p:sp>
        <p:nvSpPr>
          <p:cNvPr id="253985" name="Oval 33"/>
          <p:cNvSpPr>
            <a:spLocks noChangeArrowheads="1"/>
          </p:cNvSpPr>
          <p:nvPr/>
        </p:nvSpPr>
        <p:spPr bwMode="auto">
          <a:xfrm>
            <a:off x="5667375" y="5130800"/>
            <a:ext cx="214313" cy="255588"/>
          </a:xfrm>
          <a:prstGeom prst="ellipse">
            <a:avLst/>
          </a:prstGeom>
          <a:solidFill>
            <a:schemeClr val="tx2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endParaRPr lang="en-US"/>
          </a:p>
        </p:txBody>
      </p:sp>
      <p:sp>
        <p:nvSpPr>
          <p:cNvPr id="253986" name="Oval 34"/>
          <p:cNvSpPr>
            <a:spLocks noChangeArrowheads="1"/>
          </p:cNvSpPr>
          <p:nvPr/>
        </p:nvSpPr>
        <p:spPr bwMode="auto">
          <a:xfrm>
            <a:off x="3336925" y="4079875"/>
            <a:ext cx="212725" cy="254000"/>
          </a:xfrm>
          <a:prstGeom prst="ellipse">
            <a:avLst/>
          </a:prstGeom>
          <a:solidFill>
            <a:schemeClr val="tx2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endParaRPr lang="en-US"/>
          </a:p>
        </p:txBody>
      </p:sp>
      <p:sp>
        <p:nvSpPr>
          <p:cNvPr id="253990" name="Oval 38"/>
          <p:cNvSpPr>
            <a:spLocks noChangeArrowheads="1"/>
          </p:cNvSpPr>
          <p:nvPr/>
        </p:nvSpPr>
        <p:spPr bwMode="auto">
          <a:xfrm>
            <a:off x="3336925" y="4067175"/>
            <a:ext cx="212725" cy="254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endParaRPr lang="en-US"/>
          </a:p>
        </p:txBody>
      </p:sp>
      <p:sp>
        <p:nvSpPr>
          <p:cNvPr id="253992" name="Oval 40"/>
          <p:cNvSpPr>
            <a:spLocks noChangeArrowheads="1"/>
          </p:cNvSpPr>
          <p:nvPr/>
        </p:nvSpPr>
        <p:spPr bwMode="auto">
          <a:xfrm>
            <a:off x="4203700" y="4079875"/>
            <a:ext cx="214313" cy="254000"/>
          </a:xfrm>
          <a:prstGeom prst="ellipse">
            <a:avLst/>
          </a:prstGeom>
          <a:solidFill>
            <a:schemeClr val="tx2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endParaRPr lang="en-US"/>
          </a:p>
        </p:txBody>
      </p:sp>
      <p:sp>
        <p:nvSpPr>
          <p:cNvPr id="253994" name="Oval 42"/>
          <p:cNvSpPr>
            <a:spLocks noChangeArrowheads="1"/>
          </p:cNvSpPr>
          <p:nvPr/>
        </p:nvSpPr>
        <p:spPr bwMode="auto">
          <a:xfrm>
            <a:off x="5072063" y="4079875"/>
            <a:ext cx="214312" cy="254000"/>
          </a:xfrm>
          <a:prstGeom prst="ellipse">
            <a:avLst/>
          </a:prstGeom>
          <a:solidFill>
            <a:schemeClr val="tx2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endParaRPr lang="en-US"/>
          </a:p>
        </p:txBody>
      </p:sp>
      <p:sp>
        <p:nvSpPr>
          <p:cNvPr id="253998" name="Text Box 46"/>
          <p:cNvSpPr txBox="1">
            <a:spLocks noChangeArrowheads="1"/>
          </p:cNvSpPr>
          <p:nvPr/>
        </p:nvSpPr>
        <p:spPr bwMode="auto">
          <a:xfrm>
            <a:off x="823913" y="3744913"/>
            <a:ext cx="180975" cy="3968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endParaRPr lang="en-US"/>
          </a:p>
        </p:txBody>
      </p:sp>
      <p:graphicFrame>
        <p:nvGraphicFramePr>
          <p:cNvPr id="253999" name="Object 47"/>
          <p:cNvGraphicFramePr>
            <a:graphicFrameLocks noChangeAspect="1"/>
          </p:cNvGraphicFramePr>
          <p:nvPr/>
        </p:nvGraphicFramePr>
        <p:xfrm>
          <a:off x="522288" y="3746500"/>
          <a:ext cx="2514600" cy="60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4015" name="Equation" r:id="rId3" imgW="33832800" imgH="8229600" progId="Equation.3">
                  <p:embed/>
                </p:oleObj>
              </mc:Choice>
              <mc:Fallback>
                <p:oleObj name="Equation" r:id="rId3" imgW="33832800" imgH="8229600" progId="Equation.3">
                  <p:embed/>
                  <p:pic>
                    <p:nvPicPr>
                      <p:cNvPr id="0" name="Picture 6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2288" y="3746500"/>
                        <a:ext cx="2514600" cy="609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4000" name="Line 48"/>
          <p:cNvSpPr>
            <a:spLocks noChangeShapeType="1"/>
          </p:cNvSpPr>
          <p:nvPr/>
        </p:nvSpPr>
        <p:spPr bwMode="auto">
          <a:xfrm flipH="1">
            <a:off x="3419475" y="3186113"/>
            <a:ext cx="498475" cy="1039812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endParaRPr lang="en-US"/>
          </a:p>
        </p:txBody>
      </p:sp>
      <p:sp>
        <p:nvSpPr>
          <p:cNvPr id="254001" name="Line 49"/>
          <p:cNvSpPr>
            <a:spLocks noChangeShapeType="1"/>
          </p:cNvSpPr>
          <p:nvPr/>
        </p:nvSpPr>
        <p:spPr bwMode="auto">
          <a:xfrm flipH="1">
            <a:off x="3481388" y="3173413"/>
            <a:ext cx="1303337" cy="1014412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endParaRPr lang="en-US"/>
          </a:p>
        </p:txBody>
      </p:sp>
      <p:sp>
        <p:nvSpPr>
          <p:cNvPr id="253988" name="Oval 36"/>
          <p:cNvSpPr>
            <a:spLocks noChangeArrowheads="1"/>
          </p:cNvSpPr>
          <p:nvPr/>
        </p:nvSpPr>
        <p:spPr bwMode="auto">
          <a:xfrm>
            <a:off x="4673600" y="3051175"/>
            <a:ext cx="214313" cy="254000"/>
          </a:xfrm>
          <a:prstGeom prst="ellipse">
            <a:avLst/>
          </a:prstGeom>
          <a:solidFill>
            <a:schemeClr val="tx2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endParaRPr lang="en-US"/>
          </a:p>
        </p:txBody>
      </p:sp>
      <p:sp>
        <p:nvSpPr>
          <p:cNvPr id="253987" name="Oval 35"/>
          <p:cNvSpPr>
            <a:spLocks noChangeArrowheads="1"/>
          </p:cNvSpPr>
          <p:nvPr/>
        </p:nvSpPr>
        <p:spPr bwMode="auto">
          <a:xfrm>
            <a:off x="3830638" y="3051175"/>
            <a:ext cx="212725" cy="254000"/>
          </a:xfrm>
          <a:prstGeom prst="ellipse">
            <a:avLst/>
          </a:prstGeom>
          <a:solidFill>
            <a:schemeClr val="tx2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endParaRPr lang="en-US"/>
          </a:p>
        </p:txBody>
      </p:sp>
      <p:sp>
        <p:nvSpPr>
          <p:cNvPr id="254002" name="Oval 50"/>
          <p:cNvSpPr>
            <a:spLocks noChangeArrowheads="1"/>
          </p:cNvSpPr>
          <p:nvPr/>
        </p:nvSpPr>
        <p:spPr bwMode="auto">
          <a:xfrm>
            <a:off x="3829050" y="3060700"/>
            <a:ext cx="212725" cy="254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endParaRPr lang="en-US"/>
          </a:p>
        </p:txBody>
      </p:sp>
      <p:sp>
        <p:nvSpPr>
          <p:cNvPr id="254003" name="Oval 51"/>
          <p:cNvSpPr>
            <a:spLocks noChangeArrowheads="1"/>
          </p:cNvSpPr>
          <p:nvPr/>
        </p:nvSpPr>
        <p:spPr bwMode="auto">
          <a:xfrm>
            <a:off x="4662488" y="3054350"/>
            <a:ext cx="212725" cy="254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9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9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0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0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0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0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3990" grpId="0" animBg="1"/>
      <p:bldP spid="254000" grpId="0" animBg="1"/>
      <p:bldP spid="254001" grpId="0" animBg="1"/>
      <p:bldP spid="254002" grpId="0" animBg="1"/>
      <p:bldP spid="254003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CC0D43E-7CB6-4375-BB55-72991436578B}" type="slidenum">
              <a:rPr lang="en-US"/>
              <a:pPr/>
              <a:t>21</a:t>
            </a:fld>
            <a:endParaRPr lang="en-US">
              <a:latin typeface="Times New Roman" pitchFamily="18" charset="0"/>
            </a:endParaRPr>
          </a:p>
        </p:txBody>
      </p:sp>
      <p:sp>
        <p:nvSpPr>
          <p:cNvPr id="254978" name="Line 2"/>
          <p:cNvSpPr>
            <a:spLocks noChangeShapeType="1"/>
          </p:cNvSpPr>
          <p:nvPr/>
        </p:nvSpPr>
        <p:spPr bwMode="auto">
          <a:xfrm flipH="1">
            <a:off x="3425825" y="3165475"/>
            <a:ext cx="498475" cy="103981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endParaRPr lang="en-US"/>
          </a:p>
        </p:txBody>
      </p:sp>
      <p:sp>
        <p:nvSpPr>
          <p:cNvPr id="254979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Error Backpropagation</a:t>
            </a:r>
          </a:p>
        </p:txBody>
      </p:sp>
      <p:sp>
        <p:nvSpPr>
          <p:cNvPr id="254980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685800" y="1371600"/>
            <a:ext cx="7772400" cy="1116013"/>
          </a:xfrm>
        </p:spPr>
        <p:txBody>
          <a:bodyPr/>
          <a:lstStyle/>
          <a:p>
            <a:r>
              <a:rPr lang="en-US" sz="2800"/>
              <a:t>Finally update bottom layer of weights based on errors calculated for hidden units.</a:t>
            </a:r>
          </a:p>
        </p:txBody>
      </p:sp>
      <p:sp>
        <p:nvSpPr>
          <p:cNvPr id="254981" name="Text Box 5"/>
          <p:cNvSpPr txBox="1">
            <a:spLocks noChangeArrowheads="1"/>
          </p:cNvSpPr>
          <p:nvPr/>
        </p:nvSpPr>
        <p:spPr bwMode="auto">
          <a:xfrm>
            <a:off x="5094288" y="2881313"/>
            <a:ext cx="828675" cy="39528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r>
              <a:rPr lang="en-US"/>
              <a:t>output</a:t>
            </a:r>
          </a:p>
        </p:txBody>
      </p:sp>
      <p:sp>
        <p:nvSpPr>
          <p:cNvPr id="254982" name="Text Box 6"/>
          <p:cNvSpPr txBox="1">
            <a:spLocks noChangeArrowheads="1"/>
          </p:cNvSpPr>
          <p:nvPr/>
        </p:nvSpPr>
        <p:spPr bwMode="auto">
          <a:xfrm>
            <a:off x="5494338" y="3984625"/>
            <a:ext cx="871537" cy="3984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r>
              <a:rPr lang="en-US"/>
              <a:t>hidden</a:t>
            </a:r>
          </a:p>
        </p:txBody>
      </p:sp>
      <p:sp>
        <p:nvSpPr>
          <p:cNvPr id="254983" name="Text Box 7"/>
          <p:cNvSpPr txBox="1">
            <a:spLocks noChangeArrowheads="1"/>
          </p:cNvSpPr>
          <p:nvPr/>
        </p:nvSpPr>
        <p:spPr bwMode="auto">
          <a:xfrm>
            <a:off x="6057900" y="5064125"/>
            <a:ext cx="703263" cy="3968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r>
              <a:rPr lang="en-US"/>
              <a:t>input</a:t>
            </a:r>
          </a:p>
        </p:txBody>
      </p:sp>
      <p:sp>
        <p:nvSpPr>
          <p:cNvPr id="254984" name="Line 8"/>
          <p:cNvSpPr>
            <a:spLocks noChangeShapeType="1"/>
          </p:cNvSpPr>
          <p:nvPr/>
        </p:nvSpPr>
        <p:spPr bwMode="auto">
          <a:xfrm flipH="1">
            <a:off x="3117850" y="4205288"/>
            <a:ext cx="284163" cy="109061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endParaRPr lang="en-US"/>
          </a:p>
        </p:txBody>
      </p:sp>
      <p:sp>
        <p:nvSpPr>
          <p:cNvPr id="254985" name="Line 9"/>
          <p:cNvSpPr>
            <a:spLocks noChangeShapeType="1"/>
          </p:cNvSpPr>
          <p:nvPr/>
        </p:nvSpPr>
        <p:spPr bwMode="auto">
          <a:xfrm>
            <a:off x="3425825" y="4232275"/>
            <a:ext cx="379413" cy="1041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endParaRPr lang="en-US"/>
          </a:p>
        </p:txBody>
      </p:sp>
      <p:sp>
        <p:nvSpPr>
          <p:cNvPr id="254986" name="Line 10"/>
          <p:cNvSpPr>
            <a:spLocks noChangeShapeType="1"/>
          </p:cNvSpPr>
          <p:nvPr/>
        </p:nvSpPr>
        <p:spPr bwMode="auto">
          <a:xfrm>
            <a:off x="3425825" y="4259263"/>
            <a:ext cx="973138" cy="96043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endParaRPr lang="en-US"/>
          </a:p>
        </p:txBody>
      </p:sp>
      <p:sp>
        <p:nvSpPr>
          <p:cNvPr id="254987" name="Line 11"/>
          <p:cNvSpPr>
            <a:spLocks noChangeShapeType="1"/>
          </p:cNvSpPr>
          <p:nvPr/>
        </p:nvSpPr>
        <p:spPr bwMode="auto">
          <a:xfrm>
            <a:off x="3425825" y="4281488"/>
            <a:ext cx="1682750" cy="101441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endParaRPr lang="en-US"/>
          </a:p>
        </p:txBody>
      </p:sp>
      <p:sp>
        <p:nvSpPr>
          <p:cNvPr id="254988" name="Line 12"/>
          <p:cNvSpPr>
            <a:spLocks noChangeShapeType="1"/>
          </p:cNvSpPr>
          <p:nvPr/>
        </p:nvSpPr>
        <p:spPr bwMode="auto">
          <a:xfrm>
            <a:off x="3425825" y="4281488"/>
            <a:ext cx="2373313" cy="93821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endParaRPr lang="en-US"/>
          </a:p>
        </p:txBody>
      </p:sp>
      <p:sp>
        <p:nvSpPr>
          <p:cNvPr id="254989" name="Line 13"/>
          <p:cNvSpPr>
            <a:spLocks noChangeShapeType="1"/>
          </p:cNvSpPr>
          <p:nvPr/>
        </p:nvSpPr>
        <p:spPr bwMode="auto">
          <a:xfrm flipH="1">
            <a:off x="3117850" y="4232275"/>
            <a:ext cx="1162050" cy="1041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endParaRPr lang="en-US"/>
          </a:p>
        </p:txBody>
      </p:sp>
      <p:sp>
        <p:nvSpPr>
          <p:cNvPr id="254990" name="Line 14"/>
          <p:cNvSpPr>
            <a:spLocks noChangeShapeType="1"/>
          </p:cNvSpPr>
          <p:nvPr/>
        </p:nvSpPr>
        <p:spPr bwMode="auto">
          <a:xfrm flipH="1">
            <a:off x="3781425" y="4205288"/>
            <a:ext cx="522288" cy="1041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endParaRPr lang="en-US"/>
          </a:p>
        </p:txBody>
      </p:sp>
      <p:sp>
        <p:nvSpPr>
          <p:cNvPr id="254991" name="Line 15"/>
          <p:cNvSpPr>
            <a:spLocks noChangeShapeType="1"/>
          </p:cNvSpPr>
          <p:nvPr/>
        </p:nvSpPr>
        <p:spPr bwMode="auto">
          <a:xfrm>
            <a:off x="4303713" y="4179888"/>
            <a:ext cx="117475" cy="1066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endParaRPr lang="en-US"/>
          </a:p>
        </p:txBody>
      </p:sp>
      <p:sp>
        <p:nvSpPr>
          <p:cNvPr id="254992" name="Line 16"/>
          <p:cNvSpPr>
            <a:spLocks noChangeShapeType="1"/>
          </p:cNvSpPr>
          <p:nvPr/>
        </p:nvSpPr>
        <p:spPr bwMode="auto">
          <a:xfrm>
            <a:off x="4327525" y="4205288"/>
            <a:ext cx="808038" cy="106838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endParaRPr lang="en-US"/>
          </a:p>
        </p:txBody>
      </p:sp>
      <p:sp>
        <p:nvSpPr>
          <p:cNvPr id="254993" name="Line 17"/>
          <p:cNvSpPr>
            <a:spLocks noChangeShapeType="1"/>
          </p:cNvSpPr>
          <p:nvPr/>
        </p:nvSpPr>
        <p:spPr bwMode="auto">
          <a:xfrm>
            <a:off x="4327525" y="4281488"/>
            <a:ext cx="1446213" cy="93821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endParaRPr lang="en-US"/>
          </a:p>
        </p:txBody>
      </p:sp>
      <p:sp>
        <p:nvSpPr>
          <p:cNvPr id="254994" name="Line 18"/>
          <p:cNvSpPr>
            <a:spLocks noChangeShapeType="1"/>
          </p:cNvSpPr>
          <p:nvPr/>
        </p:nvSpPr>
        <p:spPr bwMode="auto">
          <a:xfrm flipH="1">
            <a:off x="3141663" y="4232275"/>
            <a:ext cx="1993900" cy="1041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endParaRPr lang="en-US"/>
          </a:p>
        </p:txBody>
      </p:sp>
      <p:sp>
        <p:nvSpPr>
          <p:cNvPr id="254995" name="Line 19"/>
          <p:cNvSpPr>
            <a:spLocks noChangeShapeType="1"/>
          </p:cNvSpPr>
          <p:nvPr/>
        </p:nvSpPr>
        <p:spPr bwMode="auto">
          <a:xfrm flipH="1">
            <a:off x="3781425" y="4232275"/>
            <a:ext cx="1327150" cy="1041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endParaRPr lang="en-US"/>
          </a:p>
        </p:txBody>
      </p:sp>
      <p:sp>
        <p:nvSpPr>
          <p:cNvPr id="254996" name="Line 20"/>
          <p:cNvSpPr>
            <a:spLocks noChangeShapeType="1"/>
          </p:cNvSpPr>
          <p:nvPr/>
        </p:nvSpPr>
        <p:spPr bwMode="auto">
          <a:xfrm flipH="1">
            <a:off x="4445000" y="4259263"/>
            <a:ext cx="714375" cy="9874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endParaRPr lang="en-US"/>
          </a:p>
        </p:txBody>
      </p:sp>
      <p:sp>
        <p:nvSpPr>
          <p:cNvPr id="254997" name="Line 21"/>
          <p:cNvSpPr>
            <a:spLocks noChangeShapeType="1"/>
          </p:cNvSpPr>
          <p:nvPr/>
        </p:nvSpPr>
        <p:spPr bwMode="auto">
          <a:xfrm flipH="1">
            <a:off x="5062538" y="4179888"/>
            <a:ext cx="142875" cy="1066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endParaRPr lang="en-US"/>
          </a:p>
        </p:txBody>
      </p:sp>
      <p:sp>
        <p:nvSpPr>
          <p:cNvPr id="254998" name="Line 22"/>
          <p:cNvSpPr>
            <a:spLocks noChangeShapeType="1"/>
          </p:cNvSpPr>
          <p:nvPr/>
        </p:nvSpPr>
        <p:spPr bwMode="auto">
          <a:xfrm>
            <a:off x="5181600" y="4205288"/>
            <a:ext cx="546100" cy="99218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endParaRPr lang="en-US"/>
          </a:p>
        </p:txBody>
      </p:sp>
      <p:sp>
        <p:nvSpPr>
          <p:cNvPr id="254999" name="Line 23"/>
          <p:cNvSpPr>
            <a:spLocks noChangeShapeType="1"/>
          </p:cNvSpPr>
          <p:nvPr/>
        </p:nvSpPr>
        <p:spPr bwMode="auto">
          <a:xfrm>
            <a:off x="3948113" y="3165475"/>
            <a:ext cx="355600" cy="103981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endParaRPr lang="en-US"/>
          </a:p>
        </p:txBody>
      </p:sp>
      <p:sp>
        <p:nvSpPr>
          <p:cNvPr id="255000" name="Line 24"/>
          <p:cNvSpPr>
            <a:spLocks noChangeShapeType="1"/>
          </p:cNvSpPr>
          <p:nvPr/>
        </p:nvSpPr>
        <p:spPr bwMode="auto">
          <a:xfrm>
            <a:off x="3924300" y="3165475"/>
            <a:ext cx="1257300" cy="99218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endParaRPr lang="en-US"/>
          </a:p>
        </p:txBody>
      </p:sp>
      <p:sp>
        <p:nvSpPr>
          <p:cNvPr id="255001" name="Line 25"/>
          <p:cNvSpPr>
            <a:spLocks noChangeShapeType="1"/>
          </p:cNvSpPr>
          <p:nvPr/>
        </p:nvSpPr>
        <p:spPr bwMode="auto">
          <a:xfrm flipH="1">
            <a:off x="3425825" y="3190875"/>
            <a:ext cx="1303338" cy="101441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endParaRPr lang="en-US"/>
          </a:p>
        </p:txBody>
      </p:sp>
      <p:sp>
        <p:nvSpPr>
          <p:cNvPr id="255002" name="Line 26"/>
          <p:cNvSpPr>
            <a:spLocks noChangeShapeType="1"/>
          </p:cNvSpPr>
          <p:nvPr/>
        </p:nvSpPr>
        <p:spPr bwMode="auto">
          <a:xfrm flipH="1">
            <a:off x="4279900" y="3190875"/>
            <a:ext cx="449263" cy="96678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endParaRPr lang="en-US"/>
          </a:p>
        </p:txBody>
      </p:sp>
      <p:sp>
        <p:nvSpPr>
          <p:cNvPr id="255003" name="Line 27"/>
          <p:cNvSpPr>
            <a:spLocks noChangeShapeType="1"/>
          </p:cNvSpPr>
          <p:nvPr/>
        </p:nvSpPr>
        <p:spPr bwMode="auto">
          <a:xfrm>
            <a:off x="4754563" y="3216275"/>
            <a:ext cx="404812" cy="914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endParaRPr lang="en-US"/>
          </a:p>
        </p:txBody>
      </p:sp>
      <p:sp>
        <p:nvSpPr>
          <p:cNvPr id="255009" name="Oval 33"/>
          <p:cNvSpPr>
            <a:spLocks noChangeArrowheads="1"/>
          </p:cNvSpPr>
          <p:nvPr/>
        </p:nvSpPr>
        <p:spPr bwMode="auto">
          <a:xfrm>
            <a:off x="3336925" y="4079875"/>
            <a:ext cx="212725" cy="254000"/>
          </a:xfrm>
          <a:prstGeom prst="ellipse">
            <a:avLst/>
          </a:prstGeom>
          <a:solidFill>
            <a:schemeClr val="tx2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endParaRPr lang="en-US"/>
          </a:p>
        </p:txBody>
      </p:sp>
      <p:sp>
        <p:nvSpPr>
          <p:cNvPr id="255010" name="Oval 34"/>
          <p:cNvSpPr>
            <a:spLocks noChangeArrowheads="1"/>
          </p:cNvSpPr>
          <p:nvPr/>
        </p:nvSpPr>
        <p:spPr bwMode="auto">
          <a:xfrm>
            <a:off x="3336925" y="4067175"/>
            <a:ext cx="212725" cy="254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endParaRPr lang="en-US"/>
          </a:p>
        </p:txBody>
      </p:sp>
      <p:sp>
        <p:nvSpPr>
          <p:cNvPr id="255011" name="Oval 35"/>
          <p:cNvSpPr>
            <a:spLocks noChangeArrowheads="1"/>
          </p:cNvSpPr>
          <p:nvPr/>
        </p:nvSpPr>
        <p:spPr bwMode="auto">
          <a:xfrm>
            <a:off x="4203700" y="4079875"/>
            <a:ext cx="214313" cy="254000"/>
          </a:xfrm>
          <a:prstGeom prst="ellipse">
            <a:avLst/>
          </a:prstGeom>
          <a:solidFill>
            <a:schemeClr val="tx2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endParaRPr lang="en-US"/>
          </a:p>
        </p:txBody>
      </p:sp>
      <p:sp>
        <p:nvSpPr>
          <p:cNvPr id="255012" name="Oval 36"/>
          <p:cNvSpPr>
            <a:spLocks noChangeArrowheads="1"/>
          </p:cNvSpPr>
          <p:nvPr/>
        </p:nvSpPr>
        <p:spPr bwMode="auto">
          <a:xfrm>
            <a:off x="5072063" y="4079875"/>
            <a:ext cx="214312" cy="254000"/>
          </a:xfrm>
          <a:prstGeom prst="ellipse">
            <a:avLst/>
          </a:prstGeom>
          <a:solidFill>
            <a:schemeClr val="tx2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endParaRPr lang="en-US"/>
          </a:p>
        </p:txBody>
      </p:sp>
      <p:sp>
        <p:nvSpPr>
          <p:cNvPr id="255013" name="Text Box 37"/>
          <p:cNvSpPr txBox="1">
            <a:spLocks noChangeArrowheads="1"/>
          </p:cNvSpPr>
          <p:nvPr/>
        </p:nvSpPr>
        <p:spPr bwMode="auto">
          <a:xfrm>
            <a:off x="823913" y="3744913"/>
            <a:ext cx="180975" cy="3968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endParaRPr lang="en-US"/>
          </a:p>
        </p:txBody>
      </p:sp>
      <p:graphicFrame>
        <p:nvGraphicFramePr>
          <p:cNvPr id="255014" name="Object 38"/>
          <p:cNvGraphicFramePr>
            <a:graphicFrameLocks noChangeAspect="1"/>
          </p:cNvGraphicFramePr>
          <p:nvPr/>
        </p:nvGraphicFramePr>
        <p:xfrm>
          <a:off x="644525" y="3563938"/>
          <a:ext cx="2514600" cy="60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5059" name="Equation" r:id="rId3" imgW="33832800" imgH="8229600" progId="Equation.3">
                  <p:embed/>
                </p:oleObj>
              </mc:Choice>
              <mc:Fallback>
                <p:oleObj name="Equation" r:id="rId3" imgW="33832800" imgH="8229600" progId="Equation.3">
                  <p:embed/>
                  <p:pic>
                    <p:nvPicPr>
                      <p:cNvPr id="0" name="Picture 8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4525" y="3563938"/>
                        <a:ext cx="2514600" cy="609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5017" name="Oval 41"/>
          <p:cNvSpPr>
            <a:spLocks noChangeArrowheads="1"/>
          </p:cNvSpPr>
          <p:nvPr/>
        </p:nvSpPr>
        <p:spPr bwMode="auto">
          <a:xfrm>
            <a:off x="4673600" y="3051175"/>
            <a:ext cx="214313" cy="254000"/>
          </a:xfrm>
          <a:prstGeom prst="ellipse">
            <a:avLst/>
          </a:prstGeom>
          <a:solidFill>
            <a:schemeClr val="tx2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endParaRPr lang="en-US"/>
          </a:p>
        </p:txBody>
      </p:sp>
      <p:sp>
        <p:nvSpPr>
          <p:cNvPr id="255018" name="Oval 42"/>
          <p:cNvSpPr>
            <a:spLocks noChangeArrowheads="1"/>
          </p:cNvSpPr>
          <p:nvPr/>
        </p:nvSpPr>
        <p:spPr bwMode="auto">
          <a:xfrm>
            <a:off x="3830638" y="3051175"/>
            <a:ext cx="212725" cy="254000"/>
          </a:xfrm>
          <a:prstGeom prst="ellipse">
            <a:avLst/>
          </a:prstGeom>
          <a:solidFill>
            <a:schemeClr val="tx2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endParaRPr lang="en-US"/>
          </a:p>
        </p:txBody>
      </p:sp>
      <p:sp>
        <p:nvSpPr>
          <p:cNvPr id="255021" name="Line 45"/>
          <p:cNvSpPr>
            <a:spLocks noChangeShapeType="1"/>
          </p:cNvSpPr>
          <p:nvPr/>
        </p:nvSpPr>
        <p:spPr bwMode="auto">
          <a:xfrm flipH="1">
            <a:off x="3124200" y="4211638"/>
            <a:ext cx="284163" cy="1090612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endParaRPr lang="en-US"/>
          </a:p>
        </p:txBody>
      </p:sp>
      <p:sp>
        <p:nvSpPr>
          <p:cNvPr id="255022" name="Line 46"/>
          <p:cNvSpPr>
            <a:spLocks noChangeShapeType="1"/>
          </p:cNvSpPr>
          <p:nvPr/>
        </p:nvSpPr>
        <p:spPr bwMode="auto">
          <a:xfrm>
            <a:off x="3419475" y="4264025"/>
            <a:ext cx="379413" cy="104140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endParaRPr lang="en-US"/>
          </a:p>
        </p:txBody>
      </p:sp>
      <p:sp>
        <p:nvSpPr>
          <p:cNvPr id="255004" name="Oval 28"/>
          <p:cNvSpPr>
            <a:spLocks noChangeArrowheads="1"/>
          </p:cNvSpPr>
          <p:nvPr/>
        </p:nvSpPr>
        <p:spPr bwMode="auto">
          <a:xfrm>
            <a:off x="3049588" y="5183188"/>
            <a:ext cx="214312" cy="255587"/>
          </a:xfrm>
          <a:prstGeom prst="ellipse">
            <a:avLst/>
          </a:prstGeom>
          <a:solidFill>
            <a:schemeClr val="tx2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endParaRPr lang="en-US"/>
          </a:p>
        </p:txBody>
      </p:sp>
      <p:sp>
        <p:nvSpPr>
          <p:cNvPr id="255005" name="Oval 29"/>
          <p:cNvSpPr>
            <a:spLocks noChangeArrowheads="1"/>
          </p:cNvSpPr>
          <p:nvPr/>
        </p:nvSpPr>
        <p:spPr bwMode="auto">
          <a:xfrm>
            <a:off x="3703638" y="5172075"/>
            <a:ext cx="214312" cy="254000"/>
          </a:xfrm>
          <a:prstGeom prst="ellipse">
            <a:avLst/>
          </a:prstGeom>
          <a:solidFill>
            <a:schemeClr val="tx2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endParaRPr lang="en-US"/>
          </a:p>
        </p:txBody>
      </p:sp>
      <p:sp>
        <p:nvSpPr>
          <p:cNvPr id="255023" name="Line 47"/>
          <p:cNvSpPr>
            <a:spLocks noChangeShapeType="1"/>
          </p:cNvSpPr>
          <p:nvPr/>
        </p:nvSpPr>
        <p:spPr bwMode="auto">
          <a:xfrm>
            <a:off x="3479800" y="4313238"/>
            <a:ext cx="973138" cy="960437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endParaRPr lang="en-US"/>
          </a:p>
        </p:txBody>
      </p:sp>
      <p:sp>
        <p:nvSpPr>
          <p:cNvPr id="255024" name="Line 48"/>
          <p:cNvSpPr>
            <a:spLocks noChangeShapeType="1"/>
          </p:cNvSpPr>
          <p:nvPr/>
        </p:nvSpPr>
        <p:spPr bwMode="auto">
          <a:xfrm>
            <a:off x="3468688" y="4298950"/>
            <a:ext cx="1682750" cy="1014413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endParaRPr lang="en-US"/>
          </a:p>
        </p:txBody>
      </p:sp>
      <p:sp>
        <p:nvSpPr>
          <p:cNvPr id="255025" name="Line 49"/>
          <p:cNvSpPr>
            <a:spLocks noChangeShapeType="1"/>
          </p:cNvSpPr>
          <p:nvPr/>
        </p:nvSpPr>
        <p:spPr bwMode="auto">
          <a:xfrm>
            <a:off x="3468688" y="4311650"/>
            <a:ext cx="2373312" cy="938213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endParaRPr lang="en-US"/>
          </a:p>
        </p:txBody>
      </p:sp>
      <p:sp>
        <p:nvSpPr>
          <p:cNvPr id="255008" name="Oval 32"/>
          <p:cNvSpPr>
            <a:spLocks noChangeArrowheads="1"/>
          </p:cNvSpPr>
          <p:nvPr/>
        </p:nvSpPr>
        <p:spPr bwMode="auto">
          <a:xfrm>
            <a:off x="5667375" y="5130800"/>
            <a:ext cx="214313" cy="255588"/>
          </a:xfrm>
          <a:prstGeom prst="ellipse">
            <a:avLst/>
          </a:prstGeom>
          <a:solidFill>
            <a:schemeClr val="tx2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endParaRPr lang="en-US"/>
          </a:p>
        </p:txBody>
      </p:sp>
      <p:sp>
        <p:nvSpPr>
          <p:cNvPr id="255007" name="Oval 31"/>
          <p:cNvSpPr>
            <a:spLocks noChangeArrowheads="1"/>
          </p:cNvSpPr>
          <p:nvPr/>
        </p:nvSpPr>
        <p:spPr bwMode="auto">
          <a:xfrm>
            <a:off x="5013325" y="5145088"/>
            <a:ext cx="214313" cy="255587"/>
          </a:xfrm>
          <a:prstGeom prst="ellipse">
            <a:avLst/>
          </a:prstGeom>
          <a:solidFill>
            <a:schemeClr val="tx2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endParaRPr lang="en-US"/>
          </a:p>
        </p:txBody>
      </p:sp>
      <p:sp>
        <p:nvSpPr>
          <p:cNvPr id="255006" name="Oval 30"/>
          <p:cNvSpPr>
            <a:spLocks noChangeArrowheads="1"/>
          </p:cNvSpPr>
          <p:nvPr/>
        </p:nvSpPr>
        <p:spPr bwMode="auto">
          <a:xfrm>
            <a:off x="4359275" y="5157788"/>
            <a:ext cx="212725" cy="254000"/>
          </a:xfrm>
          <a:prstGeom prst="ellipse">
            <a:avLst/>
          </a:prstGeom>
          <a:solidFill>
            <a:schemeClr val="tx2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endParaRPr lang="en-US"/>
          </a:p>
        </p:txBody>
      </p:sp>
      <p:grpSp>
        <p:nvGrpSpPr>
          <p:cNvPr id="255026" name="Group 50"/>
          <p:cNvGrpSpPr>
            <a:grpSpLocks/>
          </p:cNvGrpSpPr>
          <p:nvPr/>
        </p:nvGrpSpPr>
        <p:grpSpPr bwMode="auto">
          <a:xfrm>
            <a:off x="896938" y="4186238"/>
            <a:ext cx="2357437" cy="857250"/>
            <a:chOff x="442" y="2329"/>
            <a:chExt cx="1485" cy="540"/>
          </a:xfrm>
        </p:grpSpPr>
        <p:sp>
          <p:nvSpPr>
            <p:cNvPr id="255027" name="Text Box 51"/>
            <p:cNvSpPr txBox="1">
              <a:spLocks noChangeArrowheads="1"/>
            </p:cNvSpPr>
            <p:nvPr/>
          </p:nvSpPr>
          <p:spPr bwMode="auto">
            <a:xfrm>
              <a:off x="442" y="2329"/>
              <a:ext cx="1485" cy="25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r>
                <a:rPr lang="en-US"/>
                <a:t>Update weights into </a:t>
              </a:r>
              <a:r>
                <a:rPr lang="en-US" i="1"/>
                <a:t>j</a:t>
              </a:r>
            </a:p>
          </p:txBody>
        </p:sp>
        <p:graphicFrame>
          <p:nvGraphicFramePr>
            <p:cNvPr id="255028" name="Object 52"/>
            <p:cNvGraphicFramePr>
              <a:graphicFrameLocks noChangeAspect="1"/>
            </p:cNvGraphicFramePr>
            <p:nvPr/>
          </p:nvGraphicFramePr>
          <p:xfrm>
            <a:off x="712" y="2555"/>
            <a:ext cx="1028" cy="31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55060" name="Equation" r:id="rId5" imgW="18897600" imgH="5791200" progId="Equation.3">
                    <p:embed/>
                  </p:oleObj>
                </mc:Choice>
                <mc:Fallback>
                  <p:oleObj name="Equation" r:id="rId5" imgW="18897600" imgH="5791200" progId="Equation.3">
                    <p:embed/>
                    <p:pic>
                      <p:nvPicPr>
                        <p:cNvPr id="0" name="Picture 8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12" y="2555"/>
                          <a:ext cx="1028" cy="314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0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0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0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0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5021" grpId="0" animBg="1"/>
      <p:bldP spid="255022" grpId="0" animBg="1"/>
      <p:bldP spid="255023" grpId="0" animBg="1"/>
      <p:bldP spid="255024" grpId="0" animBg="1"/>
      <p:bldP spid="255025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AD5F672-FD8C-4A8E-8483-4B9CD263BD1F}" type="slidenum">
              <a:rPr lang="en-US"/>
              <a:pPr/>
              <a:t>22</a:t>
            </a:fld>
            <a:endParaRPr lang="en-US">
              <a:latin typeface="Times New Roman" pitchFamily="18" charset="0"/>
            </a:endParaRPr>
          </a:p>
        </p:txBody>
      </p:sp>
      <p:sp>
        <p:nvSpPr>
          <p:cNvPr id="2560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Backpropagation Training Algorithm</a:t>
            </a:r>
          </a:p>
        </p:txBody>
      </p:sp>
      <p:sp>
        <p:nvSpPr>
          <p:cNvPr id="256004" name="Text Box 4"/>
          <p:cNvSpPr txBox="1">
            <a:spLocks noChangeArrowheads="1"/>
          </p:cNvSpPr>
          <p:nvPr/>
        </p:nvSpPr>
        <p:spPr bwMode="auto">
          <a:xfrm>
            <a:off x="0" y="1525588"/>
            <a:ext cx="9144000" cy="41084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l"/>
            <a:r>
              <a:rPr lang="en-US" sz="2400"/>
              <a:t>Create the 3-layer network with </a:t>
            </a:r>
            <a:r>
              <a:rPr lang="en-US" sz="2400" i="1"/>
              <a:t>H</a:t>
            </a:r>
            <a:r>
              <a:rPr lang="en-US" sz="2400"/>
              <a:t> hidden units with full connectivity </a:t>
            </a:r>
          </a:p>
          <a:p>
            <a:pPr algn="l"/>
            <a:r>
              <a:rPr lang="en-US" sz="2400"/>
              <a:t>between layers. Set weights to small random real values.</a:t>
            </a:r>
          </a:p>
          <a:p>
            <a:pPr algn="l"/>
            <a:r>
              <a:rPr lang="en-US" sz="2400"/>
              <a:t>Until all training examples produce the correct value (within </a:t>
            </a:r>
            <a:r>
              <a:rPr lang="el-GR" sz="2400">
                <a:cs typeface="Times New Roman" pitchFamily="18" charset="0"/>
              </a:rPr>
              <a:t>ε</a:t>
            </a:r>
            <a:r>
              <a:rPr lang="en-US" sz="2400">
                <a:cs typeface="Times New Roman" pitchFamily="18" charset="0"/>
              </a:rPr>
              <a:t>), or  </a:t>
            </a:r>
          </a:p>
          <a:p>
            <a:pPr algn="l"/>
            <a:r>
              <a:rPr lang="en-US" sz="2400">
                <a:cs typeface="Times New Roman" pitchFamily="18" charset="0"/>
              </a:rPr>
              <a:t>  mean squared error ceases to decrease, or other termination criteria:</a:t>
            </a:r>
          </a:p>
          <a:p>
            <a:pPr algn="l"/>
            <a:r>
              <a:rPr lang="en-US" sz="2400">
                <a:cs typeface="Times New Roman" pitchFamily="18" charset="0"/>
              </a:rPr>
              <a:t>       Begin epoch</a:t>
            </a:r>
            <a:endParaRPr lang="el-GR" sz="2400">
              <a:cs typeface="Times New Roman" pitchFamily="18" charset="0"/>
            </a:endParaRPr>
          </a:p>
          <a:p>
            <a:pPr algn="l"/>
            <a:r>
              <a:rPr lang="en-US" sz="2400"/>
              <a:t>       For each training example, </a:t>
            </a:r>
            <a:r>
              <a:rPr lang="en-US" sz="2400" i="1"/>
              <a:t>d</a:t>
            </a:r>
            <a:r>
              <a:rPr lang="en-US" sz="2400"/>
              <a:t>, do:</a:t>
            </a:r>
          </a:p>
          <a:p>
            <a:pPr algn="l"/>
            <a:r>
              <a:rPr lang="en-US" sz="2400"/>
              <a:t>             Calculate network output for </a:t>
            </a:r>
            <a:r>
              <a:rPr lang="en-US" sz="2400" i="1"/>
              <a:t>d</a:t>
            </a:r>
            <a:r>
              <a:rPr lang="en-US" sz="2400"/>
              <a:t>’s input values </a:t>
            </a:r>
          </a:p>
          <a:p>
            <a:pPr algn="l"/>
            <a:r>
              <a:rPr lang="en-US" sz="2400"/>
              <a:t>             Compute error between current output and correct output for </a:t>
            </a:r>
            <a:r>
              <a:rPr lang="en-US" sz="2400" i="1"/>
              <a:t>d</a:t>
            </a:r>
          </a:p>
          <a:p>
            <a:pPr algn="l"/>
            <a:r>
              <a:rPr lang="en-US" sz="2400" i="1"/>
              <a:t>             </a:t>
            </a:r>
            <a:r>
              <a:rPr lang="en-US" sz="2400"/>
              <a:t>Update weights by backpropagating error and using learning rule</a:t>
            </a:r>
          </a:p>
          <a:p>
            <a:pPr algn="l"/>
            <a:r>
              <a:rPr lang="en-US" sz="2400"/>
              <a:t>       End epoch</a:t>
            </a:r>
          </a:p>
          <a:p>
            <a:pPr algn="l"/>
            <a:r>
              <a:rPr lang="en-US" sz="2400"/>
              <a:t>      </a:t>
            </a:r>
            <a:endParaRPr lang="en-US" sz="2400" i="1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09EAB15-D4E7-41ED-A253-20D9FE3291A7}" type="slidenum">
              <a:rPr lang="en-US"/>
              <a:pPr/>
              <a:t>23</a:t>
            </a:fld>
            <a:endParaRPr lang="en-US">
              <a:latin typeface="Times New Roman" pitchFamily="18" charset="0"/>
            </a:endParaRPr>
          </a:p>
        </p:txBody>
      </p:sp>
      <p:sp>
        <p:nvSpPr>
          <p:cNvPr id="2580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Comments on Training Algorithm</a:t>
            </a:r>
          </a:p>
        </p:txBody>
      </p:sp>
      <p:sp>
        <p:nvSpPr>
          <p:cNvPr id="2580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371600"/>
            <a:ext cx="7772400" cy="4992688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800"/>
              <a:t>Not guaranteed to converge to zero training error, may converge to local optima or oscillate indefinitely.</a:t>
            </a:r>
          </a:p>
          <a:p>
            <a:pPr>
              <a:lnSpc>
                <a:spcPct val="80000"/>
              </a:lnSpc>
            </a:pPr>
            <a:r>
              <a:rPr lang="en-US" sz="2800"/>
              <a:t>However, in practice, does converge to low error for many large networks on real data.</a:t>
            </a:r>
          </a:p>
          <a:p>
            <a:pPr>
              <a:lnSpc>
                <a:spcPct val="80000"/>
              </a:lnSpc>
            </a:pPr>
            <a:r>
              <a:rPr lang="en-US" sz="2800"/>
              <a:t>Many epochs (thousands) may be required, hours or days of training for large networks.</a:t>
            </a:r>
          </a:p>
          <a:p>
            <a:pPr>
              <a:lnSpc>
                <a:spcPct val="80000"/>
              </a:lnSpc>
            </a:pPr>
            <a:r>
              <a:rPr lang="en-US" sz="2800"/>
              <a:t>To avoid local-minima problems, run several trials starting with different random weights (</a:t>
            </a:r>
            <a:r>
              <a:rPr lang="en-US" sz="2800" i="1"/>
              <a:t>random restarts</a:t>
            </a:r>
            <a:r>
              <a:rPr lang="en-US" sz="2800"/>
              <a:t>).</a:t>
            </a:r>
          </a:p>
          <a:p>
            <a:pPr lvl="1">
              <a:lnSpc>
                <a:spcPct val="80000"/>
              </a:lnSpc>
            </a:pPr>
            <a:r>
              <a:rPr lang="en-US" sz="2400"/>
              <a:t>Take results of trial with lowest training set error.</a:t>
            </a:r>
          </a:p>
          <a:p>
            <a:pPr lvl="1">
              <a:lnSpc>
                <a:spcPct val="80000"/>
              </a:lnSpc>
            </a:pPr>
            <a:r>
              <a:rPr lang="en-US" sz="2400"/>
              <a:t>Build a committee of results from multiple trials (possibly weighting votes by training set accuracy).</a:t>
            </a:r>
          </a:p>
          <a:p>
            <a:pPr lvl="1">
              <a:lnSpc>
                <a:spcPct val="80000"/>
              </a:lnSpc>
            </a:pPr>
            <a:endParaRPr lang="en-US" sz="240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9248B62-F933-4333-9237-07EC12AF6BC1}" type="slidenum">
              <a:rPr lang="en-US"/>
              <a:pPr/>
              <a:t>24</a:t>
            </a:fld>
            <a:endParaRPr lang="en-US">
              <a:latin typeface="Times New Roman" pitchFamily="18" charset="0"/>
            </a:endParaRPr>
          </a:p>
        </p:txBody>
      </p:sp>
      <p:sp>
        <p:nvSpPr>
          <p:cNvPr id="262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Hidden Unit Representations</a:t>
            </a:r>
          </a:p>
        </p:txBody>
      </p:sp>
      <p:sp>
        <p:nvSpPr>
          <p:cNvPr id="262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800"/>
              <a:t>Trained hidden units can be seen as newly constructed features that make the target concept linearly separable in the transformed space.</a:t>
            </a:r>
          </a:p>
          <a:p>
            <a:r>
              <a:rPr lang="en-US" sz="2800"/>
              <a:t>On many real domains, hidden units can be interpreted as representing meaningful features such as vowel detectors or edge detectors, etc..</a:t>
            </a:r>
          </a:p>
          <a:p>
            <a:r>
              <a:rPr lang="en-US" sz="2800"/>
              <a:t>However, the hidden layer can also become a distributed representation of the input in which each individual unit is not easily interpretable as a meaningful feature.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431EE2A-1438-473C-BD44-89B627935761}" type="slidenum">
              <a:rPr lang="en-US"/>
              <a:pPr/>
              <a:t>25</a:t>
            </a:fld>
            <a:endParaRPr lang="en-US">
              <a:latin typeface="Times New Roman" pitchFamily="18" charset="0"/>
            </a:endParaRPr>
          </a:p>
        </p:txBody>
      </p:sp>
      <p:sp>
        <p:nvSpPr>
          <p:cNvPr id="263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Over-Training Prevention</a:t>
            </a:r>
          </a:p>
        </p:txBody>
      </p:sp>
      <p:sp>
        <p:nvSpPr>
          <p:cNvPr id="263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371600"/>
            <a:ext cx="7772400" cy="490696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400"/>
              <a:t>Running too many epochs can result in over-fitting.</a:t>
            </a:r>
          </a:p>
          <a:p>
            <a:pPr>
              <a:lnSpc>
                <a:spcPct val="90000"/>
              </a:lnSpc>
            </a:pPr>
            <a:endParaRPr lang="en-US" sz="2400"/>
          </a:p>
          <a:p>
            <a:pPr>
              <a:lnSpc>
                <a:spcPct val="90000"/>
              </a:lnSpc>
            </a:pPr>
            <a:endParaRPr lang="en-US" sz="2400"/>
          </a:p>
          <a:p>
            <a:pPr>
              <a:lnSpc>
                <a:spcPct val="90000"/>
              </a:lnSpc>
            </a:pPr>
            <a:endParaRPr lang="en-US" sz="2400"/>
          </a:p>
          <a:p>
            <a:pPr>
              <a:lnSpc>
                <a:spcPct val="90000"/>
              </a:lnSpc>
            </a:pPr>
            <a:endParaRPr lang="en-US" sz="2400"/>
          </a:p>
          <a:p>
            <a:pPr>
              <a:lnSpc>
                <a:spcPct val="90000"/>
              </a:lnSpc>
            </a:pPr>
            <a:endParaRPr lang="en-US" sz="2400"/>
          </a:p>
          <a:p>
            <a:pPr>
              <a:lnSpc>
                <a:spcPct val="90000"/>
              </a:lnSpc>
            </a:pPr>
            <a:r>
              <a:rPr lang="en-US" sz="2400"/>
              <a:t>Keep a hold-out validation set and test accuracy on it after every epoch. Stop training when additional epochs actually increase validation error.</a:t>
            </a:r>
          </a:p>
          <a:p>
            <a:pPr>
              <a:lnSpc>
                <a:spcPct val="90000"/>
              </a:lnSpc>
            </a:pPr>
            <a:r>
              <a:rPr lang="en-US" sz="2400"/>
              <a:t>To avoid losing training data for validation:</a:t>
            </a:r>
          </a:p>
          <a:p>
            <a:pPr lvl="1">
              <a:lnSpc>
                <a:spcPct val="90000"/>
              </a:lnSpc>
            </a:pPr>
            <a:r>
              <a:rPr lang="en-US" sz="2000"/>
              <a:t>Use internal 10-fold CV on the training set to compute the average number of epochs that maximizes generalization accuracy.</a:t>
            </a:r>
          </a:p>
          <a:p>
            <a:pPr lvl="1">
              <a:lnSpc>
                <a:spcPct val="90000"/>
              </a:lnSpc>
            </a:pPr>
            <a:r>
              <a:rPr lang="en-US" sz="2000"/>
              <a:t>Train final network on complete training set for this many epochs.</a:t>
            </a:r>
          </a:p>
          <a:p>
            <a:pPr lvl="1">
              <a:lnSpc>
                <a:spcPct val="90000"/>
              </a:lnSpc>
            </a:pPr>
            <a:endParaRPr lang="en-US" sz="2000"/>
          </a:p>
          <a:p>
            <a:pPr>
              <a:lnSpc>
                <a:spcPct val="90000"/>
              </a:lnSpc>
            </a:pPr>
            <a:endParaRPr lang="en-US" sz="2400"/>
          </a:p>
        </p:txBody>
      </p:sp>
      <p:sp>
        <p:nvSpPr>
          <p:cNvPr id="263172" name="Line 4"/>
          <p:cNvSpPr>
            <a:spLocks noChangeShapeType="1"/>
          </p:cNvSpPr>
          <p:nvPr/>
        </p:nvSpPr>
        <p:spPr bwMode="auto">
          <a:xfrm>
            <a:off x="2033588" y="1793875"/>
            <a:ext cx="0" cy="168275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endParaRPr lang="en-US"/>
          </a:p>
        </p:txBody>
      </p:sp>
      <p:sp>
        <p:nvSpPr>
          <p:cNvPr id="263173" name="Line 5"/>
          <p:cNvSpPr>
            <a:spLocks noChangeShapeType="1"/>
          </p:cNvSpPr>
          <p:nvPr/>
        </p:nvSpPr>
        <p:spPr bwMode="auto">
          <a:xfrm>
            <a:off x="2022475" y="3476625"/>
            <a:ext cx="4241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lIns="90000" tIns="46800" rIns="90000" bIns="46800">
            <a:spAutoFit/>
          </a:bodyPr>
          <a:lstStyle/>
          <a:p>
            <a:endParaRPr lang="en-US"/>
          </a:p>
        </p:txBody>
      </p:sp>
      <p:sp>
        <p:nvSpPr>
          <p:cNvPr id="263174" name="Text Box 6"/>
          <p:cNvSpPr txBox="1">
            <a:spLocks noChangeArrowheads="1"/>
          </p:cNvSpPr>
          <p:nvPr/>
        </p:nvSpPr>
        <p:spPr bwMode="auto">
          <a:xfrm rot="-5400000">
            <a:off x="1452563" y="2135187"/>
            <a:ext cx="673100" cy="3968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l"/>
            <a:r>
              <a:rPr lang="en-US"/>
              <a:t>error</a:t>
            </a:r>
          </a:p>
        </p:txBody>
      </p:sp>
      <p:sp>
        <p:nvSpPr>
          <p:cNvPr id="263177" name="Text Box 9"/>
          <p:cNvSpPr txBox="1">
            <a:spLocks noChangeArrowheads="1"/>
          </p:cNvSpPr>
          <p:nvPr/>
        </p:nvSpPr>
        <p:spPr bwMode="auto">
          <a:xfrm>
            <a:off x="6186488" y="3087688"/>
            <a:ext cx="1771650" cy="3968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l"/>
            <a:r>
              <a:rPr lang="en-US">
                <a:solidFill>
                  <a:schemeClr val="tx2"/>
                </a:solidFill>
              </a:rPr>
              <a:t>on training data</a:t>
            </a:r>
          </a:p>
        </p:txBody>
      </p:sp>
      <p:sp>
        <p:nvSpPr>
          <p:cNvPr id="263180" name="Text Box 12"/>
          <p:cNvSpPr txBox="1">
            <a:spLocks noChangeArrowheads="1"/>
          </p:cNvSpPr>
          <p:nvPr/>
        </p:nvSpPr>
        <p:spPr bwMode="auto">
          <a:xfrm>
            <a:off x="6156325" y="2449513"/>
            <a:ext cx="1335088" cy="3968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l"/>
            <a:r>
              <a:rPr lang="en-US">
                <a:solidFill>
                  <a:srgbClr val="FF0000"/>
                </a:solidFill>
              </a:rPr>
              <a:t>on test data</a:t>
            </a:r>
          </a:p>
        </p:txBody>
      </p:sp>
      <p:sp>
        <p:nvSpPr>
          <p:cNvPr id="263181" name="Text Box 13"/>
          <p:cNvSpPr txBox="1">
            <a:spLocks noChangeArrowheads="1"/>
          </p:cNvSpPr>
          <p:nvPr/>
        </p:nvSpPr>
        <p:spPr bwMode="auto">
          <a:xfrm>
            <a:off x="1771650" y="3379788"/>
            <a:ext cx="307975" cy="3968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r>
              <a:rPr lang="en-US"/>
              <a:t>0</a:t>
            </a:r>
          </a:p>
        </p:txBody>
      </p:sp>
      <p:sp>
        <p:nvSpPr>
          <p:cNvPr id="263182" name="Text Box 14"/>
          <p:cNvSpPr txBox="1">
            <a:spLocks noChangeArrowheads="1"/>
          </p:cNvSpPr>
          <p:nvPr/>
        </p:nvSpPr>
        <p:spPr bwMode="auto">
          <a:xfrm>
            <a:off x="3109913" y="3441700"/>
            <a:ext cx="1927225" cy="3968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r>
              <a:rPr lang="en-US"/>
              <a:t># training epochs</a:t>
            </a:r>
          </a:p>
        </p:txBody>
      </p:sp>
      <p:sp>
        <p:nvSpPr>
          <p:cNvPr id="263183" name="Freeform 15"/>
          <p:cNvSpPr>
            <a:spLocks/>
          </p:cNvSpPr>
          <p:nvPr/>
        </p:nvSpPr>
        <p:spPr bwMode="auto">
          <a:xfrm>
            <a:off x="2022475" y="2011363"/>
            <a:ext cx="4133850" cy="14509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70" y="262"/>
              </a:cxn>
              <a:cxn ang="0">
                <a:pos x="323" y="553"/>
              </a:cxn>
              <a:cxn ang="0">
                <a:pos x="722" y="776"/>
              </a:cxn>
              <a:cxn ang="0">
                <a:pos x="1460" y="868"/>
              </a:cxn>
              <a:cxn ang="0">
                <a:pos x="2212" y="884"/>
              </a:cxn>
              <a:cxn ang="0">
                <a:pos x="2604" y="914"/>
              </a:cxn>
            </a:cxnLst>
            <a:rect l="0" t="0" r="r" b="b"/>
            <a:pathLst>
              <a:path w="2604" h="914">
                <a:moveTo>
                  <a:pt x="0" y="0"/>
                </a:moveTo>
                <a:cubicBezTo>
                  <a:pt x="8" y="85"/>
                  <a:pt x="16" y="170"/>
                  <a:pt x="70" y="262"/>
                </a:cubicBezTo>
                <a:cubicBezTo>
                  <a:pt x="124" y="354"/>
                  <a:pt x="214" y="467"/>
                  <a:pt x="323" y="553"/>
                </a:cubicBezTo>
                <a:cubicBezTo>
                  <a:pt x="432" y="639"/>
                  <a:pt x="533" y="724"/>
                  <a:pt x="722" y="776"/>
                </a:cubicBezTo>
                <a:cubicBezTo>
                  <a:pt x="911" y="828"/>
                  <a:pt x="1212" y="850"/>
                  <a:pt x="1460" y="868"/>
                </a:cubicBezTo>
                <a:cubicBezTo>
                  <a:pt x="1708" y="886"/>
                  <a:pt x="2021" y="876"/>
                  <a:pt x="2212" y="884"/>
                </a:cubicBezTo>
                <a:cubicBezTo>
                  <a:pt x="2403" y="892"/>
                  <a:pt x="2543" y="914"/>
                  <a:pt x="2604" y="914"/>
                </a:cubicBezTo>
              </a:path>
            </a:pathLst>
          </a:custGeom>
          <a:noFill/>
          <a:ln w="28575" cap="flat" cmpd="sng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lIns="90000" tIns="46800" rIns="90000" bIns="46800">
            <a:spAutoFit/>
          </a:bodyPr>
          <a:lstStyle/>
          <a:p>
            <a:endParaRPr lang="en-US"/>
          </a:p>
        </p:txBody>
      </p:sp>
      <p:sp>
        <p:nvSpPr>
          <p:cNvPr id="263184" name="Freeform 16"/>
          <p:cNvSpPr>
            <a:spLocks/>
          </p:cNvSpPr>
          <p:nvPr/>
        </p:nvSpPr>
        <p:spPr bwMode="auto">
          <a:xfrm>
            <a:off x="2022475" y="2011363"/>
            <a:ext cx="4060825" cy="11826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39" y="277"/>
              </a:cxn>
              <a:cxn ang="0">
                <a:pos x="438" y="469"/>
              </a:cxn>
              <a:cxn ang="0">
                <a:pos x="1037" y="699"/>
              </a:cxn>
              <a:cxn ang="0">
                <a:pos x="1444" y="730"/>
              </a:cxn>
              <a:cxn ang="0">
                <a:pos x="2051" y="607"/>
              </a:cxn>
              <a:cxn ang="0">
                <a:pos x="2335" y="484"/>
              </a:cxn>
              <a:cxn ang="0">
                <a:pos x="2558" y="415"/>
              </a:cxn>
            </a:cxnLst>
            <a:rect l="0" t="0" r="r" b="b"/>
            <a:pathLst>
              <a:path w="2558" h="745">
                <a:moveTo>
                  <a:pt x="0" y="0"/>
                </a:moveTo>
                <a:cubicBezTo>
                  <a:pt x="33" y="99"/>
                  <a:pt x="66" y="199"/>
                  <a:pt x="139" y="277"/>
                </a:cubicBezTo>
                <a:cubicBezTo>
                  <a:pt x="212" y="355"/>
                  <a:pt x="288" y="399"/>
                  <a:pt x="438" y="469"/>
                </a:cubicBezTo>
                <a:cubicBezTo>
                  <a:pt x="588" y="539"/>
                  <a:pt x="869" y="655"/>
                  <a:pt x="1037" y="699"/>
                </a:cubicBezTo>
                <a:cubicBezTo>
                  <a:pt x="1205" y="743"/>
                  <a:pt x="1275" y="745"/>
                  <a:pt x="1444" y="730"/>
                </a:cubicBezTo>
                <a:cubicBezTo>
                  <a:pt x="1613" y="715"/>
                  <a:pt x="1903" y="648"/>
                  <a:pt x="2051" y="607"/>
                </a:cubicBezTo>
                <a:cubicBezTo>
                  <a:pt x="2199" y="566"/>
                  <a:pt x="2251" y="516"/>
                  <a:pt x="2335" y="484"/>
                </a:cubicBezTo>
                <a:cubicBezTo>
                  <a:pt x="2419" y="452"/>
                  <a:pt x="2525" y="430"/>
                  <a:pt x="2558" y="415"/>
                </a:cubicBezTo>
              </a:path>
            </a:pathLst>
          </a:custGeom>
          <a:noFill/>
          <a:ln w="2857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lIns="90000" tIns="46800" rIns="90000" bIns="46800">
            <a:spAutoFit/>
          </a:bodyPr>
          <a:lstStyle/>
          <a:p>
            <a:endParaRPr lang="en-US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F72EC16-3D75-4FE1-9160-54F885D4197D}" type="slidenum">
              <a:rPr lang="en-US" altLang="en-US"/>
              <a:pPr/>
              <a:t>26</a:t>
            </a:fld>
            <a:endParaRPr lang="en-US" altLang="en-US">
              <a:latin typeface="Times New Roman" panose="02020603050405020304" pitchFamily="18" charset="0"/>
            </a:endParaRPr>
          </a:p>
        </p:txBody>
      </p:sp>
      <p:sp>
        <p:nvSpPr>
          <p:cNvPr id="265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200"/>
              <a:t>Determining the Best </a:t>
            </a:r>
            <a:br>
              <a:rPr lang="en-US" altLang="en-US" sz="3200"/>
            </a:br>
            <a:r>
              <a:rPr lang="en-US" altLang="en-US" sz="3200"/>
              <a:t>Number of Hidden Units</a:t>
            </a:r>
          </a:p>
        </p:txBody>
      </p:sp>
      <p:sp>
        <p:nvSpPr>
          <p:cNvPr id="265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371600"/>
            <a:ext cx="7772400" cy="4906963"/>
          </a:xfrm>
        </p:spPr>
        <p:txBody>
          <a:bodyPr/>
          <a:lstStyle/>
          <a:p>
            <a:r>
              <a:rPr lang="en-US" altLang="en-US" sz="2400"/>
              <a:t>Too few hidden units prevents the network from adequately fitting the data.</a:t>
            </a:r>
          </a:p>
          <a:p>
            <a:r>
              <a:rPr lang="en-US" altLang="en-US" sz="2400"/>
              <a:t>Too many hidden units can result in over-fitting.</a:t>
            </a:r>
          </a:p>
          <a:p>
            <a:endParaRPr lang="en-US" altLang="en-US" sz="2400"/>
          </a:p>
          <a:p>
            <a:endParaRPr lang="en-US" altLang="en-US" sz="2400"/>
          </a:p>
          <a:p>
            <a:endParaRPr lang="en-US" altLang="en-US" sz="2400"/>
          </a:p>
          <a:p>
            <a:endParaRPr lang="en-US" altLang="en-US" sz="2400"/>
          </a:p>
          <a:p>
            <a:endParaRPr lang="en-US" altLang="en-US" sz="2400"/>
          </a:p>
          <a:p>
            <a:r>
              <a:rPr lang="en-US" altLang="en-US" sz="2400"/>
              <a:t>Use internal cross-validation to empirically determine an optimal number of hidden units.</a:t>
            </a:r>
          </a:p>
          <a:p>
            <a:endParaRPr lang="en-US" altLang="en-US" sz="2400"/>
          </a:p>
          <a:p>
            <a:endParaRPr lang="en-US" altLang="en-US" sz="2400"/>
          </a:p>
          <a:p>
            <a:endParaRPr lang="en-US" altLang="en-US" sz="2400"/>
          </a:p>
          <a:p>
            <a:endParaRPr lang="en-US" altLang="en-US" sz="2400"/>
          </a:p>
          <a:p>
            <a:endParaRPr lang="en-US" altLang="en-US" sz="2400"/>
          </a:p>
          <a:p>
            <a:endParaRPr lang="en-US" altLang="en-US" sz="2400"/>
          </a:p>
        </p:txBody>
      </p:sp>
      <p:sp>
        <p:nvSpPr>
          <p:cNvPr id="265220" name="Line 4"/>
          <p:cNvSpPr>
            <a:spLocks noChangeShapeType="1"/>
          </p:cNvSpPr>
          <p:nvPr/>
        </p:nvSpPr>
        <p:spPr bwMode="auto">
          <a:xfrm>
            <a:off x="2106613" y="2770188"/>
            <a:ext cx="0" cy="168275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endParaRPr lang="en-US"/>
          </a:p>
        </p:txBody>
      </p:sp>
      <p:sp>
        <p:nvSpPr>
          <p:cNvPr id="265221" name="Line 5"/>
          <p:cNvSpPr>
            <a:spLocks noChangeShapeType="1"/>
          </p:cNvSpPr>
          <p:nvPr/>
        </p:nvSpPr>
        <p:spPr bwMode="auto">
          <a:xfrm>
            <a:off x="2095500" y="4452938"/>
            <a:ext cx="4241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endParaRPr lang="en-US"/>
          </a:p>
        </p:txBody>
      </p:sp>
      <p:sp>
        <p:nvSpPr>
          <p:cNvPr id="265222" name="Text Box 6"/>
          <p:cNvSpPr txBox="1">
            <a:spLocks noChangeArrowheads="1"/>
          </p:cNvSpPr>
          <p:nvPr/>
        </p:nvSpPr>
        <p:spPr bwMode="auto">
          <a:xfrm rot="-5400000">
            <a:off x="1525588" y="3111500"/>
            <a:ext cx="6731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pPr algn="l"/>
            <a:r>
              <a:rPr lang="en-US" altLang="en-US"/>
              <a:t>error</a:t>
            </a:r>
          </a:p>
        </p:txBody>
      </p:sp>
      <p:sp>
        <p:nvSpPr>
          <p:cNvPr id="265223" name="Text Box 7"/>
          <p:cNvSpPr txBox="1">
            <a:spLocks noChangeArrowheads="1"/>
          </p:cNvSpPr>
          <p:nvPr/>
        </p:nvSpPr>
        <p:spPr bwMode="auto">
          <a:xfrm>
            <a:off x="6259513" y="4064000"/>
            <a:ext cx="17716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pPr algn="l"/>
            <a:r>
              <a:rPr lang="en-US" altLang="en-US">
                <a:solidFill>
                  <a:schemeClr val="tx2"/>
                </a:solidFill>
              </a:rPr>
              <a:t>on training data</a:t>
            </a:r>
          </a:p>
        </p:txBody>
      </p:sp>
      <p:sp>
        <p:nvSpPr>
          <p:cNvPr id="265224" name="Text Box 8"/>
          <p:cNvSpPr txBox="1">
            <a:spLocks noChangeArrowheads="1"/>
          </p:cNvSpPr>
          <p:nvPr/>
        </p:nvSpPr>
        <p:spPr bwMode="auto">
          <a:xfrm>
            <a:off x="6229350" y="3425825"/>
            <a:ext cx="133508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pPr algn="l"/>
            <a:r>
              <a:rPr lang="en-US" altLang="en-US">
                <a:solidFill>
                  <a:srgbClr val="FF0000"/>
                </a:solidFill>
              </a:rPr>
              <a:t>on test data</a:t>
            </a:r>
          </a:p>
        </p:txBody>
      </p:sp>
      <p:sp>
        <p:nvSpPr>
          <p:cNvPr id="265225" name="Text Box 9"/>
          <p:cNvSpPr txBox="1">
            <a:spLocks noChangeArrowheads="1"/>
          </p:cNvSpPr>
          <p:nvPr/>
        </p:nvSpPr>
        <p:spPr bwMode="auto">
          <a:xfrm>
            <a:off x="1844675" y="4356100"/>
            <a:ext cx="3079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r>
              <a:rPr lang="en-US" altLang="en-US"/>
              <a:t>0</a:t>
            </a:r>
          </a:p>
        </p:txBody>
      </p:sp>
      <p:sp>
        <p:nvSpPr>
          <p:cNvPr id="265226" name="Text Box 10"/>
          <p:cNvSpPr txBox="1">
            <a:spLocks noChangeArrowheads="1"/>
          </p:cNvSpPr>
          <p:nvPr/>
        </p:nvSpPr>
        <p:spPr bwMode="auto">
          <a:xfrm>
            <a:off x="3335338" y="4418013"/>
            <a:ext cx="161766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r>
              <a:rPr lang="en-US" altLang="en-US"/>
              <a:t># hidden units</a:t>
            </a:r>
          </a:p>
        </p:txBody>
      </p:sp>
      <p:sp>
        <p:nvSpPr>
          <p:cNvPr id="265227" name="Freeform 11"/>
          <p:cNvSpPr>
            <a:spLocks/>
          </p:cNvSpPr>
          <p:nvPr/>
        </p:nvSpPr>
        <p:spPr bwMode="auto">
          <a:xfrm>
            <a:off x="2095500" y="2987675"/>
            <a:ext cx="4133850" cy="1450975"/>
          </a:xfrm>
          <a:custGeom>
            <a:avLst/>
            <a:gdLst>
              <a:gd name="T0" fmla="*/ 0 w 2604"/>
              <a:gd name="T1" fmla="*/ 0 h 914"/>
              <a:gd name="T2" fmla="*/ 70 w 2604"/>
              <a:gd name="T3" fmla="*/ 262 h 914"/>
              <a:gd name="T4" fmla="*/ 323 w 2604"/>
              <a:gd name="T5" fmla="*/ 553 h 914"/>
              <a:gd name="T6" fmla="*/ 722 w 2604"/>
              <a:gd name="T7" fmla="*/ 776 h 914"/>
              <a:gd name="T8" fmla="*/ 1460 w 2604"/>
              <a:gd name="T9" fmla="*/ 868 h 914"/>
              <a:gd name="T10" fmla="*/ 2212 w 2604"/>
              <a:gd name="T11" fmla="*/ 884 h 914"/>
              <a:gd name="T12" fmla="*/ 2604 w 2604"/>
              <a:gd name="T13" fmla="*/ 914 h 9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604" h="914">
                <a:moveTo>
                  <a:pt x="0" y="0"/>
                </a:moveTo>
                <a:cubicBezTo>
                  <a:pt x="8" y="85"/>
                  <a:pt x="16" y="170"/>
                  <a:pt x="70" y="262"/>
                </a:cubicBezTo>
                <a:cubicBezTo>
                  <a:pt x="124" y="354"/>
                  <a:pt x="214" y="467"/>
                  <a:pt x="323" y="553"/>
                </a:cubicBezTo>
                <a:cubicBezTo>
                  <a:pt x="432" y="639"/>
                  <a:pt x="533" y="724"/>
                  <a:pt x="722" y="776"/>
                </a:cubicBezTo>
                <a:cubicBezTo>
                  <a:pt x="911" y="828"/>
                  <a:pt x="1212" y="850"/>
                  <a:pt x="1460" y="868"/>
                </a:cubicBezTo>
                <a:cubicBezTo>
                  <a:pt x="1708" y="886"/>
                  <a:pt x="2021" y="876"/>
                  <a:pt x="2212" y="884"/>
                </a:cubicBezTo>
                <a:cubicBezTo>
                  <a:pt x="2403" y="892"/>
                  <a:pt x="2543" y="914"/>
                  <a:pt x="2604" y="914"/>
                </a:cubicBezTo>
              </a:path>
            </a:pathLst>
          </a:custGeom>
          <a:noFill/>
          <a:ln w="28575" cap="flat" cmpd="sng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endParaRPr lang="en-US"/>
          </a:p>
        </p:txBody>
      </p:sp>
      <p:sp>
        <p:nvSpPr>
          <p:cNvPr id="265228" name="Freeform 12"/>
          <p:cNvSpPr>
            <a:spLocks/>
          </p:cNvSpPr>
          <p:nvPr/>
        </p:nvSpPr>
        <p:spPr bwMode="auto">
          <a:xfrm>
            <a:off x="2095500" y="2987675"/>
            <a:ext cx="4060825" cy="1182688"/>
          </a:xfrm>
          <a:custGeom>
            <a:avLst/>
            <a:gdLst>
              <a:gd name="T0" fmla="*/ 0 w 2558"/>
              <a:gd name="T1" fmla="*/ 0 h 745"/>
              <a:gd name="T2" fmla="*/ 139 w 2558"/>
              <a:gd name="T3" fmla="*/ 277 h 745"/>
              <a:gd name="T4" fmla="*/ 438 w 2558"/>
              <a:gd name="T5" fmla="*/ 469 h 745"/>
              <a:gd name="T6" fmla="*/ 1037 w 2558"/>
              <a:gd name="T7" fmla="*/ 699 h 745"/>
              <a:gd name="T8" fmla="*/ 1444 w 2558"/>
              <a:gd name="T9" fmla="*/ 730 h 745"/>
              <a:gd name="T10" fmla="*/ 2051 w 2558"/>
              <a:gd name="T11" fmla="*/ 607 h 745"/>
              <a:gd name="T12" fmla="*/ 2335 w 2558"/>
              <a:gd name="T13" fmla="*/ 484 h 745"/>
              <a:gd name="T14" fmla="*/ 2558 w 2558"/>
              <a:gd name="T15" fmla="*/ 415 h 7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558" h="745">
                <a:moveTo>
                  <a:pt x="0" y="0"/>
                </a:moveTo>
                <a:cubicBezTo>
                  <a:pt x="33" y="99"/>
                  <a:pt x="66" y="199"/>
                  <a:pt x="139" y="277"/>
                </a:cubicBezTo>
                <a:cubicBezTo>
                  <a:pt x="212" y="355"/>
                  <a:pt x="288" y="399"/>
                  <a:pt x="438" y="469"/>
                </a:cubicBezTo>
                <a:cubicBezTo>
                  <a:pt x="588" y="539"/>
                  <a:pt x="869" y="655"/>
                  <a:pt x="1037" y="699"/>
                </a:cubicBezTo>
                <a:cubicBezTo>
                  <a:pt x="1205" y="743"/>
                  <a:pt x="1275" y="745"/>
                  <a:pt x="1444" y="730"/>
                </a:cubicBezTo>
                <a:cubicBezTo>
                  <a:pt x="1613" y="715"/>
                  <a:pt x="1903" y="648"/>
                  <a:pt x="2051" y="607"/>
                </a:cubicBezTo>
                <a:cubicBezTo>
                  <a:pt x="2199" y="566"/>
                  <a:pt x="2251" y="516"/>
                  <a:pt x="2335" y="484"/>
                </a:cubicBezTo>
                <a:cubicBezTo>
                  <a:pt x="2419" y="452"/>
                  <a:pt x="2525" y="430"/>
                  <a:pt x="2558" y="415"/>
                </a:cubicBezTo>
              </a:path>
            </a:pathLst>
          </a:custGeom>
          <a:noFill/>
          <a:ln w="2857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031284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Recurrent Neural Networks</a:t>
            </a:r>
            <a:br>
              <a:rPr lang="en-US" dirty="0"/>
            </a:br>
            <a:r>
              <a:rPr lang="en-US" dirty="0"/>
              <a:t>(RNN)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Add feedback loops where some units’ current outputs determine some future network inputs.</a:t>
            </a:r>
          </a:p>
          <a:p>
            <a:r>
              <a:rPr lang="en-US" dirty="0"/>
              <a:t>RNNs can model dynamic finite-state machines, beyond the static combinatorial circuits modeled by feed-forward networks.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553280-E9B5-4529-AC08-074397BE5D29}" type="slidenum">
              <a:rPr lang="en-US" smtClean="0"/>
              <a:pPr/>
              <a:t>27</a:t>
            </a:fld>
            <a:endParaRPr lang="en-US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28076301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Simple Recurrent Network</a:t>
            </a:r>
            <a:br>
              <a:rPr lang="en-US" dirty="0"/>
            </a:br>
            <a:r>
              <a:rPr lang="en-US" dirty="0"/>
              <a:t>(SRN)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0239" y="1371600"/>
            <a:ext cx="7772400" cy="2734322"/>
          </a:xfrm>
        </p:spPr>
        <p:txBody>
          <a:bodyPr/>
          <a:lstStyle/>
          <a:p>
            <a:r>
              <a:rPr lang="en-US"/>
              <a:t>Initially </a:t>
            </a:r>
            <a:r>
              <a:rPr lang="en-US" dirty="0"/>
              <a:t>developed by Jeff Elman (“</a:t>
            </a:r>
            <a:r>
              <a:rPr lang="en-US" i="1" dirty="0"/>
              <a:t>Finding structure in time</a:t>
            </a:r>
            <a:r>
              <a:rPr lang="en-US" dirty="0"/>
              <a:t>,” 1990).</a:t>
            </a:r>
          </a:p>
          <a:p>
            <a:r>
              <a:rPr lang="en-US" dirty="0"/>
              <a:t>Additional input to hidden layer is the state of the hidden layer in the previous time step.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553280-E9B5-4529-AC08-074397BE5D29}" type="slidenum">
              <a:rPr lang="en-US" smtClean="0"/>
              <a:pPr/>
              <a:t>28</a:t>
            </a:fld>
            <a:endParaRPr lang="en-US">
              <a:latin typeface="+mn-lt"/>
            </a:endParaRPr>
          </a:p>
        </p:txBody>
      </p:sp>
      <p:pic>
        <p:nvPicPr>
          <p:cNvPr id="5" name="Picture 2" descr="http://www.willamette.edu/%7Egorr/classes/cs449/Temporal/elman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958" y="4063034"/>
            <a:ext cx="3200400" cy="24687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6002" name="Picture 2" descr="http://colah.github.io/posts/2015-08-Understanding-LSTMs/img/RNN-rolled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0995" y="3993969"/>
            <a:ext cx="1493205" cy="23180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868463" y="6246911"/>
            <a:ext cx="45320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http://colah.github.io/posts/2015-08-Understanding-LSTMs/</a:t>
            </a:r>
          </a:p>
        </p:txBody>
      </p:sp>
    </p:spTree>
    <p:extLst>
      <p:ext uri="{BB962C8B-B14F-4D97-AF65-F5344CB8AC3E}">
        <p14:creationId xmlns:p14="http://schemas.microsoft.com/office/powerpoint/2010/main" val="252026318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Unrolled RNN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4138" y="1722269"/>
            <a:ext cx="7772400" cy="1318333"/>
          </a:xfrm>
        </p:spPr>
        <p:txBody>
          <a:bodyPr/>
          <a:lstStyle/>
          <a:p>
            <a:r>
              <a:rPr lang="en-US" dirty="0"/>
              <a:t>Behavior of RNN is perhaps best viewed by “unrolling” the network over time.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553280-E9B5-4529-AC08-074397BE5D29}" type="slidenum">
              <a:rPr lang="en-US" smtClean="0"/>
              <a:pPr/>
              <a:t>29</a:t>
            </a:fld>
            <a:endParaRPr lang="en-US">
              <a:latin typeface="+mn-lt"/>
            </a:endParaRPr>
          </a:p>
        </p:txBody>
      </p:sp>
      <p:pic>
        <p:nvPicPr>
          <p:cNvPr id="257026" name="Picture 2" descr="An unrolled recurrent neural network.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3373" y="3796906"/>
            <a:ext cx="6628208" cy="17410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Straight Arrow Connector 5"/>
          <p:cNvCxnSpPr/>
          <p:nvPr/>
        </p:nvCxnSpPr>
        <p:spPr bwMode="auto">
          <a:xfrm>
            <a:off x="3488924" y="5788241"/>
            <a:ext cx="4052657" cy="26633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7" name="TextBox 6"/>
          <p:cNvSpPr txBox="1"/>
          <p:nvPr/>
        </p:nvSpPr>
        <p:spPr>
          <a:xfrm>
            <a:off x="5126053" y="5788241"/>
            <a:ext cx="86273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/>
              <a:t>time</a:t>
            </a:r>
          </a:p>
        </p:txBody>
      </p:sp>
    </p:spTree>
    <p:extLst>
      <p:ext uri="{BB962C8B-B14F-4D97-AF65-F5344CB8AC3E}">
        <p14:creationId xmlns:p14="http://schemas.microsoft.com/office/powerpoint/2010/main" val="38321283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9CEF741-2F79-4646-BC98-52BC8BAF856E}" type="slidenum">
              <a:rPr lang="en-US"/>
              <a:pPr/>
              <a:t>3</a:t>
            </a:fld>
            <a:endParaRPr lang="en-US">
              <a:latin typeface="Times New Roman" pitchFamily="18" charset="0"/>
            </a:endParaRPr>
          </a:p>
        </p:txBody>
      </p:sp>
      <p:sp>
        <p:nvSpPr>
          <p:cNvPr id="2304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Real Neurons</a:t>
            </a:r>
          </a:p>
        </p:txBody>
      </p:sp>
      <p:sp>
        <p:nvSpPr>
          <p:cNvPr id="2304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Cell structures</a:t>
            </a:r>
          </a:p>
          <a:p>
            <a:pPr lvl="1"/>
            <a:r>
              <a:rPr lang="en-US"/>
              <a:t>Cell body</a:t>
            </a:r>
          </a:p>
          <a:p>
            <a:pPr lvl="1"/>
            <a:r>
              <a:rPr lang="en-US"/>
              <a:t>Dendrites</a:t>
            </a:r>
          </a:p>
          <a:p>
            <a:pPr lvl="1"/>
            <a:r>
              <a:rPr lang="en-US"/>
              <a:t>Axon</a:t>
            </a:r>
          </a:p>
          <a:p>
            <a:pPr lvl="1"/>
            <a:r>
              <a:rPr lang="en-US"/>
              <a:t>Synaptic terminals</a:t>
            </a:r>
          </a:p>
        </p:txBody>
      </p:sp>
      <p:pic>
        <p:nvPicPr>
          <p:cNvPr id="230404" name="Picture 4" descr="neuron_larg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35525" y="1409700"/>
            <a:ext cx="3763963" cy="5049838"/>
          </a:xfrm>
          <a:prstGeom prst="rect">
            <a:avLst/>
          </a:prstGeom>
          <a:noFill/>
        </p:spPr>
      </p:pic>
      <p:sp>
        <p:nvSpPr>
          <p:cNvPr id="230405" name="Line 5"/>
          <p:cNvSpPr>
            <a:spLocks noChangeShapeType="1"/>
          </p:cNvSpPr>
          <p:nvPr/>
        </p:nvSpPr>
        <p:spPr bwMode="auto">
          <a:xfrm>
            <a:off x="2951163" y="2193925"/>
            <a:ext cx="3035300" cy="231775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endParaRPr lang="en-US"/>
          </a:p>
        </p:txBody>
      </p:sp>
      <p:sp>
        <p:nvSpPr>
          <p:cNvPr id="230406" name="Line 6"/>
          <p:cNvSpPr>
            <a:spLocks noChangeShapeType="1"/>
          </p:cNvSpPr>
          <p:nvPr/>
        </p:nvSpPr>
        <p:spPr bwMode="auto">
          <a:xfrm>
            <a:off x="2914650" y="2730500"/>
            <a:ext cx="2170113" cy="293688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endParaRPr lang="en-US"/>
          </a:p>
        </p:txBody>
      </p:sp>
      <p:sp>
        <p:nvSpPr>
          <p:cNvPr id="230407" name="Line 7"/>
          <p:cNvSpPr>
            <a:spLocks noChangeShapeType="1"/>
          </p:cNvSpPr>
          <p:nvPr/>
        </p:nvSpPr>
        <p:spPr bwMode="auto">
          <a:xfrm flipV="1">
            <a:off x="4340225" y="2646363"/>
            <a:ext cx="877888" cy="268287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endParaRPr lang="en-US"/>
          </a:p>
        </p:txBody>
      </p:sp>
      <p:sp>
        <p:nvSpPr>
          <p:cNvPr id="230408" name="Line 8"/>
          <p:cNvSpPr>
            <a:spLocks noChangeShapeType="1"/>
          </p:cNvSpPr>
          <p:nvPr/>
        </p:nvSpPr>
        <p:spPr bwMode="auto">
          <a:xfrm>
            <a:off x="2401888" y="3292475"/>
            <a:ext cx="5522912" cy="157163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endParaRPr lang="en-US"/>
          </a:p>
        </p:txBody>
      </p:sp>
      <p:sp>
        <p:nvSpPr>
          <p:cNvPr id="230409" name="Line 9"/>
          <p:cNvSpPr>
            <a:spLocks noChangeShapeType="1"/>
          </p:cNvSpPr>
          <p:nvPr/>
        </p:nvSpPr>
        <p:spPr bwMode="auto">
          <a:xfrm>
            <a:off x="4194175" y="3852863"/>
            <a:ext cx="1023938" cy="74295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endParaRPr lang="en-US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Training RNN’s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6019" y="1306776"/>
            <a:ext cx="7907784" cy="1954009"/>
          </a:xfrm>
        </p:spPr>
        <p:txBody>
          <a:bodyPr/>
          <a:lstStyle/>
          <a:p>
            <a:r>
              <a:rPr lang="en-US" dirty="0"/>
              <a:t>RNNs can be trained using “backpropagation through time.”</a:t>
            </a:r>
          </a:p>
          <a:p>
            <a:r>
              <a:rPr lang="en-US" dirty="0"/>
              <a:t>Can viewed as applying normal backprop to the unrolled network.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553280-E9B5-4529-AC08-074397BE5D29}" type="slidenum">
              <a:rPr lang="en-US" smtClean="0"/>
              <a:pPr/>
              <a:t>30</a:t>
            </a:fld>
            <a:endParaRPr lang="en-US">
              <a:latin typeface="+mn-lt"/>
            </a:endParaRPr>
          </a:p>
        </p:txBody>
      </p:sp>
      <p:cxnSp>
        <p:nvCxnSpPr>
          <p:cNvPr id="7" name="Straight Arrow Connector 6"/>
          <p:cNvCxnSpPr>
            <a:cxnSpLocks/>
          </p:cNvCxnSpPr>
          <p:nvPr/>
        </p:nvCxnSpPr>
        <p:spPr bwMode="auto">
          <a:xfrm flipH="1" flipV="1">
            <a:off x="1191787" y="6434317"/>
            <a:ext cx="4119237" cy="26633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9" name="TextBox 8"/>
          <p:cNvSpPr txBox="1"/>
          <p:nvPr/>
        </p:nvSpPr>
        <p:spPr>
          <a:xfrm>
            <a:off x="1254547" y="6334780"/>
            <a:ext cx="37111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rgbClr val="C00000"/>
                </a:solidFill>
              </a:rPr>
              <a:t>backpropagated errors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362004" y="3239344"/>
            <a:ext cx="267252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rgbClr val="C00000"/>
                </a:solidFill>
              </a:rPr>
              <a:t>training outputs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276525" y="5814746"/>
            <a:ext cx="24721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rgbClr val="C00000"/>
                </a:solidFill>
              </a:rPr>
              <a:t>training inputs</a:t>
            </a:r>
          </a:p>
        </p:txBody>
      </p:sp>
      <p:sp>
        <p:nvSpPr>
          <p:cNvPr id="13" name="Rectangle: Rounded Corners 12"/>
          <p:cNvSpPr/>
          <p:nvPr/>
        </p:nvSpPr>
        <p:spPr bwMode="auto">
          <a:xfrm>
            <a:off x="45812" y="4253577"/>
            <a:ext cx="923278" cy="1029810"/>
          </a:xfrm>
          <a:prstGeom prst="roundRect">
            <a:avLst/>
          </a:prstGeom>
          <a:solidFill>
            <a:schemeClr val="bg1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pic>
        <p:nvPicPr>
          <p:cNvPr id="11" name="Picture 2" descr="An unrolled recurrent neural network.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9895" y="3368253"/>
            <a:ext cx="5925615" cy="15565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An unrolled recurrent neural network.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58393" y="4647838"/>
            <a:ext cx="5925615" cy="15565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8" name="Group 17"/>
          <p:cNvGrpSpPr/>
          <p:nvPr/>
        </p:nvGrpSpPr>
        <p:grpSpPr>
          <a:xfrm>
            <a:off x="4716781" y="3260786"/>
            <a:ext cx="360996" cy="400110"/>
            <a:chOff x="4716781" y="3260786"/>
            <a:chExt cx="360996" cy="400110"/>
          </a:xfrm>
        </p:grpSpPr>
        <p:sp>
          <p:nvSpPr>
            <p:cNvPr id="15" name="Flowchart: Connector 14"/>
            <p:cNvSpPr/>
            <p:nvPr/>
          </p:nvSpPr>
          <p:spPr bwMode="auto">
            <a:xfrm>
              <a:off x="4753155" y="3355675"/>
              <a:ext cx="258792" cy="276046"/>
            </a:xfrm>
            <a:prstGeom prst="flowChartConnector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0000" tIns="46800" rIns="90000" bIns="4680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4716781" y="3260786"/>
              <a:ext cx="36099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/>
                <a:t>y</a:t>
              </a:r>
              <a:r>
                <a:rPr lang="en-US" baseline="-25000" dirty="0" err="1"/>
                <a:t>t</a:t>
              </a:r>
              <a:endParaRPr lang="en-US" dirty="0"/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3254859" y="3257911"/>
            <a:ext cx="397866" cy="400110"/>
            <a:chOff x="4698346" y="3260786"/>
            <a:chExt cx="397866" cy="400110"/>
          </a:xfrm>
        </p:grpSpPr>
        <p:sp>
          <p:nvSpPr>
            <p:cNvPr id="20" name="Flowchart: Connector 19"/>
            <p:cNvSpPr/>
            <p:nvPr/>
          </p:nvSpPr>
          <p:spPr bwMode="auto">
            <a:xfrm>
              <a:off x="4753155" y="3355675"/>
              <a:ext cx="258792" cy="276046"/>
            </a:xfrm>
            <a:prstGeom prst="flowChartConnector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0000" tIns="46800" rIns="90000" bIns="4680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4698346" y="3260786"/>
              <a:ext cx="39786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y</a:t>
              </a:r>
              <a:r>
                <a:rPr lang="en-US" baseline="-25000" dirty="0"/>
                <a:t>2</a:t>
              </a:r>
              <a:endParaRPr lang="en-US" dirty="0"/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1518074" y="3272289"/>
            <a:ext cx="397866" cy="400110"/>
            <a:chOff x="4698346" y="3260786"/>
            <a:chExt cx="397866" cy="400110"/>
          </a:xfrm>
        </p:grpSpPr>
        <p:sp>
          <p:nvSpPr>
            <p:cNvPr id="23" name="Flowchart: Connector 22"/>
            <p:cNvSpPr/>
            <p:nvPr/>
          </p:nvSpPr>
          <p:spPr bwMode="auto">
            <a:xfrm>
              <a:off x="4753155" y="3355675"/>
              <a:ext cx="258792" cy="276046"/>
            </a:xfrm>
            <a:prstGeom prst="flowChartConnector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0000" tIns="46800" rIns="90000" bIns="4680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4698346" y="3260786"/>
              <a:ext cx="39786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y</a:t>
              </a:r>
              <a:r>
                <a:rPr lang="en-US" baseline="-25000" dirty="0"/>
                <a:t>0</a:t>
              </a:r>
              <a:endParaRPr lang="en-US" dirty="0"/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2377840" y="3278041"/>
            <a:ext cx="397866" cy="400110"/>
            <a:chOff x="4698346" y="3260786"/>
            <a:chExt cx="397866" cy="400110"/>
          </a:xfrm>
        </p:grpSpPr>
        <p:sp>
          <p:nvSpPr>
            <p:cNvPr id="26" name="Flowchart: Connector 25"/>
            <p:cNvSpPr/>
            <p:nvPr/>
          </p:nvSpPr>
          <p:spPr bwMode="auto">
            <a:xfrm>
              <a:off x="4753155" y="3355675"/>
              <a:ext cx="258792" cy="276046"/>
            </a:xfrm>
            <a:prstGeom prst="flowChartConnector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0000" tIns="46800" rIns="90000" bIns="4680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4698346" y="3260786"/>
              <a:ext cx="39786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y</a:t>
              </a:r>
              <a:r>
                <a:rPr lang="en-US" baseline="-25000" dirty="0"/>
                <a:t>1</a:t>
              </a:r>
              <a:endParaRPr lang="en-US" dirty="0"/>
            </a:p>
          </p:txBody>
        </p:sp>
      </p:grpSp>
      <p:sp>
        <p:nvSpPr>
          <p:cNvPr id="28" name="Rectangle 27"/>
          <p:cNvSpPr/>
          <p:nvPr/>
        </p:nvSpPr>
        <p:spPr bwMode="auto">
          <a:xfrm>
            <a:off x="4632385" y="4002658"/>
            <a:ext cx="500332" cy="340735"/>
          </a:xfrm>
          <a:prstGeom prst="rect">
            <a:avLst/>
          </a:prstGeom>
          <a:solidFill>
            <a:srgbClr val="CCFFF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B</a:t>
            </a:r>
          </a:p>
        </p:txBody>
      </p:sp>
      <p:sp>
        <p:nvSpPr>
          <p:cNvPr id="29" name="Rectangle 28"/>
          <p:cNvSpPr/>
          <p:nvPr/>
        </p:nvSpPr>
        <p:spPr bwMode="auto">
          <a:xfrm>
            <a:off x="3180273" y="3982531"/>
            <a:ext cx="500332" cy="340735"/>
          </a:xfrm>
          <a:prstGeom prst="rect">
            <a:avLst/>
          </a:prstGeom>
          <a:solidFill>
            <a:srgbClr val="CCFFF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B</a:t>
            </a:r>
          </a:p>
        </p:txBody>
      </p:sp>
      <p:sp>
        <p:nvSpPr>
          <p:cNvPr id="30" name="Rectangle 29"/>
          <p:cNvSpPr/>
          <p:nvPr/>
        </p:nvSpPr>
        <p:spPr bwMode="auto">
          <a:xfrm>
            <a:off x="2323381" y="3996908"/>
            <a:ext cx="500332" cy="340735"/>
          </a:xfrm>
          <a:prstGeom prst="rect">
            <a:avLst/>
          </a:prstGeom>
          <a:solidFill>
            <a:srgbClr val="CCFFF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B</a:t>
            </a:r>
          </a:p>
        </p:txBody>
      </p:sp>
      <p:sp>
        <p:nvSpPr>
          <p:cNvPr id="31" name="Rectangle 30"/>
          <p:cNvSpPr/>
          <p:nvPr/>
        </p:nvSpPr>
        <p:spPr bwMode="auto">
          <a:xfrm>
            <a:off x="1449237" y="3985407"/>
            <a:ext cx="500332" cy="340735"/>
          </a:xfrm>
          <a:prstGeom prst="rect">
            <a:avLst/>
          </a:prstGeom>
          <a:solidFill>
            <a:srgbClr val="CCFFF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B</a:t>
            </a:r>
          </a:p>
        </p:txBody>
      </p:sp>
      <p:sp>
        <p:nvSpPr>
          <p:cNvPr id="33" name="Rectangle 32"/>
          <p:cNvSpPr/>
          <p:nvPr/>
        </p:nvSpPr>
        <p:spPr bwMode="auto">
          <a:xfrm>
            <a:off x="-1017917" y="3347049"/>
            <a:ext cx="2044460" cy="3071004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2" name="Rectangle 31"/>
          <p:cNvSpPr/>
          <p:nvPr/>
        </p:nvSpPr>
        <p:spPr bwMode="auto">
          <a:xfrm>
            <a:off x="1981200" y="3843867"/>
            <a:ext cx="313267" cy="402291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5" name="Rectangle 34"/>
          <p:cNvSpPr/>
          <p:nvPr/>
        </p:nvSpPr>
        <p:spPr bwMode="auto">
          <a:xfrm>
            <a:off x="2844800" y="3987800"/>
            <a:ext cx="313267" cy="402291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6" name="Rectangle 35"/>
          <p:cNvSpPr/>
          <p:nvPr/>
        </p:nvSpPr>
        <p:spPr bwMode="auto">
          <a:xfrm>
            <a:off x="3708400" y="3937000"/>
            <a:ext cx="897467" cy="402291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724312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/>
              <a:t>“Feed forward” neural networks are a powerful machine learning technique for feature-vector classification.</a:t>
            </a:r>
          </a:p>
          <a:p>
            <a:r>
              <a:rPr lang="en-US" sz="2800" dirty="0"/>
              <a:t>Training becomes increasingly difficult as the number of neural layers increases.</a:t>
            </a:r>
          </a:p>
          <a:p>
            <a:pPr lvl="1"/>
            <a:r>
              <a:rPr lang="en-US" sz="2400" dirty="0" err="1"/>
              <a:t>Perceptron</a:t>
            </a:r>
            <a:r>
              <a:rPr lang="en-US" sz="2400" dirty="0"/>
              <a:t> for training a single layer network</a:t>
            </a:r>
          </a:p>
          <a:p>
            <a:pPr lvl="1"/>
            <a:r>
              <a:rPr lang="en-US" sz="2400" dirty="0" err="1"/>
              <a:t>Backpropagation</a:t>
            </a:r>
            <a:r>
              <a:rPr lang="en-US" sz="2400" dirty="0"/>
              <a:t> for multi-layer networks</a:t>
            </a:r>
          </a:p>
          <a:p>
            <a:r>
              <a:rPr lang="en-US" sz="2800" dirty="0"/>
              <a:t>Recurrent neural networks can perform sequence modeling and labeling, but </a:t>
            </a:r>
            <a:r>
              <a:rPr lang="en-US" sz="2800" dirty="0" err="1"/>
              <a:t>backpropagation</a:t>
            </a:r>
            <a:r>
              <a:rPr lang="en-US" sz="2800" dirty="0"/>
              <a:t> thru time has problems training unrolled networks that are “deep in time.”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553280-E9B5-4529-AC08-074397BE5D29}" type="slidenum">
              <a:rPr lang="en-US" smtClean="0"/>
              <a:pPr/>
              <a:t>31</a:t>
            </a:fld>
            <a:endParaRPr lang="en-US" dirty="0">
              <a:latin typeface="+mn-lt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A24768D-D2C7-4B7C-8093-B86CE2719217}" type="slidenum">
              <a:rPr lang="en-US"/>
              <a:pPr/>
              <a:t>4</a:t>
            </a:fld>
            <a:endParaRPr lang="en-US">
              <a:latin typeface="Times New Roman" pitchFamily="18" charset="0"/>
            </a:endParaRPr>
          </a:p>
        </p:txBody>
      </p:sp>
      <p:sp>
        <p:nvSpPr>
          <p:cNvPr id="2314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Neural Communication</a:t>
            </a:r>
          </a:p>
        </p:txBody>
      </p:sp>
      <p:sp>
        <p:nvSpPr>
          <p:cNvPr id="2314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41325" y="1371600"/>
            <a:ext cx="8016875" cy="4687888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400"/>
              <a:t>Electrical potential across cell membrane exhibits spikes called action potentials.</a:t>
            </a:r>
          </a:p>
          <a:p>
            <a:pPr>
              <a:lnSpc>
                <a:spcPct val="90000"/>
              </a:lnSpc>
            </a:pPr>
            <a:r>
              <a:rPr lang="en-US" sz="2400"/>
              <a:t>Spike originates in cell body, travels down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400"/>
              <a:t>     axon, and causes synaptic terminals to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400"/>
              <a:t>     release neurotransmitters.</a:t>
            </a:r>
          </a:p>
          <a:p>
            <a:pPr>
              <a:lnSpc>
                <a:spcPct val="90000"/>
              </a:lnSpc>
            </a:pPr>
            <a:r>
              <a:rPr lang="en-US" sz="2400"/>
              <a:t>Chemical diffuses across synapse to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400"/>
              <a:t>     dendrites of other neurons.</a:t>
            </a:r>
          </a:p>
          <a:p>
            <a:pPr>
              <a:lnSpc>
                <a:spcPct val="90000"/>
              </a:lnSpc>
            </a:pPr>
            <a:r>
              <a:rPr lang="en-US" sz="2400"/>
              <a:t>Neurotransmitters can be excititory or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400"/>
              <a:t>    inhibitory.</a:t>
            </a:r>
          </a:p>
          <a:p>
            <a:pPr>
              <a:lnSpc>
                <a:spcPct val="90000"/>
              </a:lnSpc>
            </a:pPr>
            <a:r>
              <a:rPr lang="en-US" sz="2400"/>
              <a:t>If net input of neurotransmitters to a neuron from other neurons is excititory and exceeds some threshold, it fires an action potential.</a:t>
            </a:r>
          </a:p>
          <a:p>
            <a:pPr>
              <a:lnSpc>
                <a:spcPct val="90000"/>
              </a:lnSpc>
            </a:pPr>
            <a:endParaRPr lang="en-US" sz="2400"/>
          </a:p>
          <a:p>
            <a:pPr>
              <a:lnSpc>
                <a:spcPct val="90000"/>
              </a:lnSpc>
              <a:buFontTx/>
              <a:buNone/>
            </a:pPr>
            <a:endParaRPr lang="en-US" sz="2400"/>
          </a:p>
          <a:p>
            <a:pPr>
              <a:lnSpc>
                <a:spcPct val="90000"/>
              </a:lnSpc>
              <a:buFontTx/>
              <a:buNone/>
            </a:pPr>
            <a:endParaRPr lang="en-US" sz="2400"/>
          </a:p>
          <a:p>
            <a:pPr>
              <a:lnSpc>
                <a:spcPct val="90000"/>
              </a:lnSpc>
              <a:buFontTx/>
              <a:buNone/>
            </a:pPr>
            <a:endParaRPr lang="en-US" sz="2400"/>
          </a:p>
          <a:p>
            <a:pPr>
              <a:lnSpc>
                <a:spcPct val="90000"/>
              </a:lnSpc>
            </a:pPr>
            <a:endParaRPr lang="en-US" sz="2400"/>
          </a:p>
        </p:txBody>
      </p:sp>
      <p:pic>
        <p:nvPicPr>
          <p:cNvPr id="231428" name="Picture 4" descr="300px-Action-potentia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03938" y="1922463"/>
            <a:ext cx="2857500" cy="2819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E05C1BB-798E-4A72-BFE9-C8263964DC39}" type="slidenum">
              <a:rPr lang="en-US"/>
              <a:pPr/>
              <a:t>5</a:t>
            </a:fld>
            <a:endParaRPr lang="en-US">
              <a:latin typeface="Times New Roman" pitchFamily="18" charset="0"/>
            </a:endParaRPr>
          </a:p>
        </p:txBody>
      </p:sp>
      <p:sp>
        <p:nvSpPr>
          <p:cNvPr id="2334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Simple Artificial Neuron Model</a:t>
            </a:r>
            <a:br>
              <a:rPr lang="en-US" dirty="0"/>
            </a:br>
            <a:r>
              <a:rPr lang="en-US" sz="3200" dirty="0"/>
              <a:t>(Linear Threshold Unit)</a:t>
            </a:r>
            <a:endParaRPr lang="en-US" dirty="0"/>
          </a:p>
        </p:txBody>
      </p:sp>
      <p:sp>
        <p:nvSpPr>
          <p:cNvPr id="23347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371600"/>
            <a:ext cx="7832725" cy="4687888"/>
          </a:xfrm>
        </p:spPr>
        <p:txBody>
          <a:bodyPr/>
          <a:lstStyle/>
          <a:p>
            <a:r>
              <a:rPr lang="en-US" sz="2400" dirty="0"/>
              <a:t>Model network as a graph with cells as nodes and synaptic connections as weighted edges from node </a:t>
            </a:r>
            <a:r>
              <a:rPr lang="en-US" sz="2400" i="1" dirty="0" err="1"/>
              <a:t>i</a:t>
            </a:r>
            <a:r>
              <a:rPr lang="en-US" sz="2400" dirty="0"/>
              <a:t> to node </a:t>
            </a:r>
            <a:r>
              <a:rPr lang="en-US" sz="2400" i="1" dirty="0"/>
              <a:t>j</a:t>
            </a:r>
            <a:r>
              <a:rPr lang="en-US" sz="2400" dirty="0"/>
              <a:t>, </a:t>
            </a:r>
            <a:r>
              <a:rPr lang="en-US" sz="2400" i="1" dirty="0" err="1"/>
              <a:t>w</a:t>
            </a:r>
            <a:r>
              <a:rPr lang="en-US" sz="2400" i="1" baseline="-25000" dirty="0" err="1"/>
              <a:t>ji</a:t>
            </a:r>
            <a:endParaRPr lang="en-US" sz="2400" dirty="0"/>
          </a:p>
          <a:p>
            <a:endParaRPr lang="en-US" sz="2400" dirty="0"/>
          </a:p>
          <a:p>
            <a:r>
              <a:rPr lang="en-US" sz="2400" dirty="0"/>
              <a:t>Model net input to cell as</a:t>
            </a:r>
          </a:p>
          <a:p>
            <a:endParaRPr lang="en-US" sz="2400" dirty="0"/>
          </a:p>
          <a:p>
            <a:endParaRPr lang="en-US" sz="2400" dirty="0"/>
          </a:p>
          <a:p>
            <a:r>
              <a:rPr lang="en-US" sz="2400" dirty="0"/>
              <a:t>Cell output is: 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baseline="-25000" dirty="0"/>
          </a:p>
        </p:txBody>
      </p:sp>
      <p:grpSp>
        <p:nvGrpSpPr>
          <p:cNvPr id="233476" name="Group 4"/>
          <p:cNvGrpSpPr>
            <a:grpSpLocks/>
          </p:cNvGrpSpPr>
          <p:nvPr/>
        </p:nvGrpSpPr>
        <p:grpSpPr bwMode="auto">
          <a:xfrm>
            <a:off x="5837238" y="2147888"/>
            <a:ext cx="2192337" cy="1768475"/>
            <a:chOff x="3339" y="1637"/>
            <a:chExt cx="1381" cy="1114"/>
          </a:xfrm>
        </p:grpSpPr>
        <p:sp>
          <p:nvSpPr>
            <p:cNvPr id="233477" name="Oval 5"/>
            <p:cNvSpPr>
              <a:spLocks noChangeArrowheads="1"/>
            </p:cNvSpPr>
            <p:nvPr/>
          </p:nvSpPr>
          <p:spPr bwMode="auto">
            <a:xfrm>
              <a:off x="3963" y="1866"/>
              <a:ext cx="77" cy="85"/>
            </a:xfrm>
            <a:prstGeom prst="ellipse">
              <a:avLst/>
            </a:prstGeom>
            <a:solidFill>
              <a:schemeClr val="tx2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en-US"/>
            </a:p>
          </p:txBody>
        </p:sp>
        <p:sp>
          <p:nvSpPr>
            <p:cNvPr id="233478" name="Oval 6"/>
            <p:cNvSpPr>
              <a:spLocks noChangeArrowheads="1"/>
            </p:cNvSpPr>
            <p:nvPr/>
          </p:nvSpPr>
          <p:spPr bwMode="auto">
            <a:xfrm>
              <a:off x="3398" y="2415"/>
              <a:ext cx="77" cy="85"/>
            </a:xfrm>
            <a:prstGeom prst="ellipse">
              <a:avLst/>
            </a:prstGeom>
            <a:solidFill>
              <a:schemeClr val="tx2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en-US"/>
            </a:p>
          </p:txBody>
        </p:sp>
        <p:sp>
          <p:nvSpPr>
            <p:cNvPr id="233479" name="Oval 7"/>
            <p:cNvSpPr>
              <a:spLocks noChangeArrowheads="1"/>
            </p:cNvSpPr>
            <p:nvPr/>
          </p:nvSpPr>
          <p:spPr bwMode="auto">
            <a:xfrm>
              <a:off x="3701" y="2415"/>
              <a:ext cx="77" cy="85"/>
            </a:xfrm>
            <a:prstGeom prst="ellipse">
              <a:avLst/>
            </a:prstGeom>
            <a:solidFill>
              <a:schemeClr val="tx2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en-US"/>
            </a:p>
          </p:txBody>
        </p:sp>
        <p:sp>
          <p:nvSpPr>
            <p:cNvPr id="233480" name="Oval 8"/>
            <p:cNvSpPr>
              <a:spLocks noChangeArrowheads="1"/>
            </p:cNvSpPr>
            <p:nvPr/>
          </p:nvSpPr>
          <p:spPr bwMode="auto">
            <a:xfrm>
              <a:off x="4005" y="2415"/>
              <a:ext cx="77" cy="85"/>
            </a:xfrm>
            <a:prstGeom prst="ellipse">
              <a:avLst/>
            </a:prstGeom>
            <a:solidFill>
              <a:schemeClr val="tx2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en-US"/>
            </a:p>
          </p:txBody>
        </p:sp>
        <p:sp>
          <p:nvSpPr>
            <p:cNvPr id="233481" name="Oval 9"/>
            <p:cNvSpPr>
              <a:spLocks noChangeArrowheads="1"/>
            </p:cNvSpPr>
            <p:nvPr/>
          </p:nvSpPr>
          <p:spPr bwMode="auto">
            <a:xfrm>
              <a:off x="4308" y="2415"/>
              <a:ext cx="77" cy="85"/>
            </a:xfrm>
            <a:prstGeom prst="ellipse">
              <a:avLst/>
            </a:prstGeom>
            <a:solidFill>
              <a:schemeClr val="tx2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en-US"/>
            </a:p>
          </p:txBody>
        </p:sp>
        <p:sp>
          <p:nvSpPr>
            <p:cNvPr id="233482" name="Oval 10"/>
            <p:cNvSpPr>
              <a:spLocks noChangeArrowheads="1"/>
            </p:cNvSpPr>
            <p:nvPr/>
          </p:nvSpPr>
          <p:spPr bwMode="auto">
            <a:xfrm>
              <a:off x="4612" y="2415"/>
              <a:ext cx="77" cy="85"/>
            </a:xfrm>
            <a:prstGeom prst="ellipse">
              <a:avLst/>
            </a:prstGeom>
            <a:solidFill>
              <a:schemeClr val="tx2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en-US"/>
            </a:p>
          </p:txBody>
        </p:sp>
        <p:sp>
          <p:nvSpPr>
            <p:cNvPr id="233483" name="Text Box 11"/>
            <p:cNvSpPr txBox="1">
              <a:spLocks noChangeArrowheads="1"/>
            </p:cNvSpPr>
            <p:nvPr/>
          </p:nvSpPr>
          <p:spPr bwMode="auto">
            <a:xfrm>
              <a:off x="3939" y="1637"/>
              <a:ext cx="186" cy="23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r>
                <a:rPr lang="en-US" sz="1800" b="1"/>
                <a:t>1</a:t>
              </a:r>
            </a:p>
          </p:txBody>
        </p:sp>
        <p:sp>
          <p:nvSpPr>
            <p:cNvPr id="233484" name="Text Box 12"/>
            <p:cNvSpPr txBox="1">
              <a:spLocks noChangeArrowheads="1"/>
            </p:cNvSpPr>
            <p:nvPr/>
          </p:nvSpPr>
          <p:spPr bwMode="auto">
            <a:xfrm>
              <a:off x="3651" y="2520"/>
              <a:ext cx="186" cy="23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r>
                <a:rPr lang="en-US" sz="1800" b="1"/>
                <a:t>3</a:t>
              </a:r>
            </a:p>
          </p:txBody>
        </p:sp>
        <p:sp>
          <p:nvSpPr>
            <p:cNvPr id="233485" name="Text Box 13"/>
            <p:cNvSpPr txBox="1">
              <a:spLocks noChangeArrowheads="1"/>
            </p:cNvSpPr>
            <p:nvPr/>
          </p:nvSpPr>
          <p:spPr bwMode="auto">
            <a:xfrm>
              <a:off x="3339" y="2520"/>
              <a:ext cx="186" cy="23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r>
                <a:rPr lang="en-US" sz="1800" b="1"/>
                <a:t>2</a:t>
              </a:r>
            </a:p>
          </p:txBody>
        </p:sp>
        <p:sp>
          <p:nvSpPr>
            <p:cNvPr id="233486" name="Text Box 14"/>
            <p:cNvSpPr txBox="1">
              <a:spLocks noChangeArrowheads="1"/>
            </p:cNvSpPr>
            <p:nvPr/>
          </p:nvSpPr>
          <p:spPr bwMode="auto">
            <a:xfrm>
              <a:off x="4257" y="2520"/>
              <a:ext cx="186" cy="23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r>
                <a:rPr lang="en-US" sz="1800" b="1"/>
                <a:t>5</a:t>
              </a:r>
            </a:p>
          </p:txBody>
        </p:sp>
        <p:sp>
          <p:nvSpPr>
            <p:cNvPr id="233487" name="Text Box 15"/>
            <p:cNvSpPr txBox="1">
              <a:spLocks noChangeArrowheads="1"/>
            </p:cNvSpPr>
            <p:nvPr/>
          </p:nvSpPr>
          <p:spPr bwMode="auto">
            <a:xfrm>
              <a:off x="3954" y="2520"/>
              <a:ext cx="186" cy="23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r>
                <a:rPr lang="en-US" sz="1800" b="1"/>
                <a:t>4</a:t>
              </a:r>
            </a:p>
          </p:txBody>
        </p:sp>
        <p:sp>
          <p:nvSpPr>
            <p:cNvPr id="233488" name="Text Box 16"/>
            <p:cNvSpPr txBox="1">
              <a:spLocks noChangeArrowheads="1"/>
            </p:cNvSpPr>
            <p:nvPr/>
          </p:nvSpPr>
          <p:spPr bwMode="auto">
            <a:xfrm>
              <a:off x="4534" y="2520"/>
              <a:ext cx="186" cy="23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r>
                <a:rPr lang="en-US" sz="1800" b="1"/>
                <a:t>6</a:t>
              </a:r>
            </a:p>
          </p:txBody>
        </p:sp>
        <p:sp>
          <p:nvSpPr>
            <p:cNvPr id="233489" name="Line 17"/>
            <p:cNvSpPr>
              <a:spLocks noChangeShapeType="1"/>
            </p:cNvSpPr>
            <p:nvPr/>
          </p:nvSpPr>
          <p:spPr bwMode="auto">
            <a:xfrm flipH="1">
              <a:off x="3441" y="1935"/>
              <a:ext cx="522" cy="477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endParaRPr lang="en-US"/>
            </a:p>
          </p:txBody>
        </p:sp>
        <p:sp>
          <p:nvSpPr>
            <p:cNvPr id="233490" name="Line 18"/>
            <p:cNvSpPr>
              <a:spLocks noChangeShapeType="1"/>
            </p:cNvSpPr>
            <p:nvPr/>
          </p:nvSpPr>
          <p:spPr bwMode="auto">
            <a:xfrm flipH="1">
              <a:off x="3740" y="1928"/>
              <a:ext cx="238" cy="499"/>
            </a:xfrm>
            <a:prstGeom prst="line">
              <a:avLst/>
            </a:prstGeom>
            <a:noFill/>
            <a:ln w="28575">
              <a:solidFill>
                <a:schemeClr val="tx2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endParaRPr lang="en-US"/>
            </a:p>
          </p:txBody>
        </p:sp>
        <p:sp>
          <p:nvSpPr>
            <p:cNvPr id="233491" name="Line 19"/>
            <p:cNvSpPr>
              <a:spLocks noChangeShapeType="1"/>
            </p:cNvSpPr>
            <p:nvPr/>
          </p:nvSpPr>
          <p:spPr bwMode="auto">
            <a:xfrm>
              <a:off x="4001" y="1920"/>
              <a:ext cx="39" cy="507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endParaRPr lang="en-US"/>
            </a:p>
          </p:txBody>
        </p:sp>
        <p:sp>
          <p:nvSpPr>
            <p:cNvPr id="233492" name="Line 20"/>
            <p:cNvSpPr>
              <a:spLocks noChangeShapeType="1"/>
            </p:cNvSpPr>
            <p:nvPr/>
          </p:nvSpPr>
          <p:spPr bwMode="auto">
            <a:xfrm>
              <a:off x="4024" y="1905"/>
              <a:ext cx="308" cy="537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endParaRPr lang="en-US"/>
            </a:p>
          </p:txBody>
        </p:sp>
        <p:sp>
          <p:nvSpPr>
            <p:cNvPr id="233493" name="Line 21"/>
            <p:cNvSpPr>
              <a:spLocks noChangeShapeType="1"/>
            </p:cNvSpPr>
            <p:nvPr/>
          </p:nvSpPr>
          <p:spPr bwMode="auto">
            <a:xfrm>
              <a:off x="4025" y="1874"/>
              <a:ext cx="599" cy="560"/>
            </a:xfrm>
            <a:prstGeom prst="line">
              <a:avLst/>
            </a:prstGeom>
            <a:noFill/>
            <a:ln w="76200">
              <a:solidFill>
                <a:schemeClr val="tx2"/>
              </a:solidFill>
              <a:round/>
              <a:headEnd/>
              <a:tailEnd/>
            </a:ln>
            <a:effectLst/>
          </p:spPr>
          <p:txBody>
            <a:bodyPr lIns="90000" tIns="46800" rIns="90000" bIns="46800">
              <a:spAutoFit/>
            </a:bodyPr>
            <a:lstStyle/>
            <a:p>
              <a:endParaRPr lang="en-US"/>
            </a:p>
          </p:txBody>
        </p:sp>
        <p:sp>
          <p:nvSpPr>
            <p:cNvPr id="233494" name="Text Box 22"/>
            <p:cNvSpPr txBox="1">
              <a:spLocks noChangeArrowheads="1"/>
            </p:cNvSpPr>
            <p:nvPr/>
          </p:nvSpPr>
          <p:spPr bwMode="auto">
            <a:xfrm>
              <a:off x="3356" y="2020"/>
              <a:ext cx="306" cy="23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r>
                <a:rPr lang="en-US" sz="1800" i="1"/>
                <a:t>w</a:t>
              </a:r>
              <a:r>
                <a:rPr lang="en-US" sz="1800" baseline="-25000"/>
                <a:t>12</a:t>
              </a:r>
            </a:p>
          </p:txBody>
        </p:sp>
        <p:sp>
          <p:nvSpPr>
            <p:cNvPr id="233495" name="Text Box 23"/>
            <p:cNvSpPr txBox="1">
              <a:spLocks noChangeArrowheads="1"/>
            </p:cNvSpPr>
            <p:nvPr/>
          </p:nvSpPr>
          <p:spPr bwMode="auto">
            <a:xfrm>
              <a:off x="3637" y="2217"/>
              <a:ext cx="306" cy="23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r>
                <a:rPr lang="en-US" sz="1800" i="1"/>
                <a:t>w</a:t>
              </a:r>
              <a:r>
                <a:rPr lang="en-US" sz="1800" baseline="-25000"/>
                <a:t>13</a:t>
              </a:r>
            </a:p>
          </p:txBody>
        </p:sp>
        <p:sp>
          <p:nvSpPr>
            <p:cNvPr id="233496" name="Text Box 24"/>
            <p:cNvSpPr txBox="1">
              <a:spLocks noChangeArrowheads="1"/>
            </p:cNvSpPr>
            <p:nvPr/>
          </p:nvSpPr>
          <p:spPr bwMode="auto">
            <a:xfrm>
              <a:off x="3917" y="2197"/>
              <a:ext cx="306" cy="23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r>
                <a:rPr lang="en-US" sz="1800" i="1"/>
                <a:t>w</a:t>
              </a:r>
              <a:r>
                <a:rPr lang="en-US" sz="1800" baseline="-25000"/>
                <a:t>14</a:t>
              </a:r>
            </a:p>
          </p:txBody>
        </p:sp>
        <p:sp>
          <p:nvSpPr>
            <p:cNvPr id="233497" name="Text Box 25"/>
            <p:cNvSpPr txBox="1">
              <a:spLocks noChangeArrowheads="1"/>
            </p:cNvSpPr>
            <p:nvPr/>
          </p:nvSpPr>
          <p:spPr bwMode="auto">
            <a:xfrm>
              <a:off x="4067" y="2101"/>
              <a:ext cx="306" cy="23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r>
                <a:rPr lang="en-US" sz="1800" i="1"/>
                <a:t>w</a:t>
              </a:r>
              <a:r>
                <a:rPr lang="en-US" sz="1800" baseline="-25000"/>
                <a:t>15</a:t>
              </a:r>
            </a:p>
          </p:txBody>
        </p:sp>
        <p:sp>
          <p:nvSpPr>
            <p:cNvPr id="233498" name="Text Box 26"/>
            <p:cNvSpPr txBox="1">
              <a:spLocks noChangeArrowheads="1"/>
            </p:cNvSpPr>
            <p:nvPr/>
          </p:nvSpPr>
          <p:spPr bwMode="auto">
            <a:xfrm>
              <a:off x="4378" y="2020"/>
              <a:ext cx="306" cy="23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r>
                <a:rPr lang="en-US" sz="1800" i="1"/>
                <a:t>w</a:t>
              </a:r>
              <a:r>
                <a:rPr lang="en-US" sz="1800" baseline="-25000"/>
                <a:t>16</a:t>
              </a:r>
            </a:p>
          </p:txBody>
        </p:sp>
      </p:grpSp>
      <p:graphicFrame>
        <p:nvGraphicFramePr>
          <p:cNvPr id="233499" name="Object 2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93067677"/>
              </p:ext>
            </p:extLst>
          </p:nvPr>
        </p:nvGraphicFramePr>
        <p:xfrm>
          <a:off x="1249039" y="3143250"/>
          <a:ext cx="2092325" cy="782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3534" name="Equation" r:id="rId3" imgW="21945600" imgH="8229600" progId="Equation.3">
                  <p:embed/>
                </p:oleObj>
              </mc:Choice>
              <mc:Fallback>
                <p:oleObj name="Equation" r:id="rId3" imgW="21945600" imgH="8229600" progId="Equation.3">
                  <p:embed/>
                  <p:pic>
                    <p:nvPicPr>
                      <p:cNvPr id="0" name="Picture 6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49039" y="3143250"/>
                        <a:ext cx="2092325" cy="7826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3500" name="Text Box 28"/>
          <p:cNvSpPr txBox="1">
            <a:spLocks noChangeArrowheads="1"/>
          </p:cNvSpPr>
          <p:nvPr/>
        </p:nvSpPr>
        <p:spPr bwMode="auto">
          <a:xfrm>
            <a:off x="1185863" y="5599113"/>
            <a:ext cx="3216275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r>
              <a:rPr lang="en-US" sz="2400"/>
              <a:t>(</a:t>
            </a:r>
            <a:r>
              <a:rPr lang="en-US" sz="2400" i="1"/>
              <a:t>T</a:t>
            </a:r>
            <a:r>
              <a:rPr lang="en-US" sz="2400" i="1" baseline="-25000"/>
              <a:t>j</a:t>
            </a:r>
            <a:r>
              <a:rPr lang="en-US" sz="2400" baseline="-25000"/>
              <a:t> </a:t>
            </a:r>
            <a:r>
              <a:rPr lang="en-US" sz="2400"/>
              <a:t>is threshold for unit </a:t>
            </a:r>
            <a:r>
              <a:rPr lang="en-US" sz="2400" i="1"/>
              <a:t>j</a:t>
            </a:r>
            <a:r>
              <a:rPr lang="en-US" sz="2400"/>
              <a:t>)</a:t>
            </a:r>
          </a:p>
        </p:txBody>
      </p:sp>
      <p:graphicFrame>
        <p:nvGraphicFramePr>
          <p:cNvPr id="233501" name="Object 29"/>
          <p:cNvGraphicFramePr>
            <a:graphicFrameLocks noGrp="1" noChangeAspect="1"/>
          </p:cNvGraphicFramePr>
          <p:nvPr>
            <p:ph sz="half" idx="2"/>
          </p:nvPr>
        </p:nvGraphicFramePr>
        <p:xfrm>
          <a:off x="1638300" y="4545013"/>
          <a:ext cx="2074863" cy="8493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3535" name="Equation" r:id="rId5" imgW="26822400" imgH="10972800" progId="Equation.3">
                  <p:embed/>
                </p:oleObj>
              </mc:Choice>
              <mc:Fallback>
                <p:oleObj name="Equation" r:id="rId5" imgW="26822400" imgH="10972800" progId="Equation.3">
                  <p:embed/>
                  <p:pic>
                    <p:nvPicPr>
                      <p:cNvPr id="0" name="Picture 61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38300" y="4545013"/>
                        <a:ext cx="2074863" cy="8493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3502" name="Line 30"/>
          <p:cNvSpPr>
            <a:spLocks noChangeShapeType="1"/>
          </p:cNvSpPr>
          <p:nvPr/>
        </p:nvSpPr>
        <p:spPr bwMode="auto">
          <a:xfrm flipV="1">
            <a:off x="5376863" y="4389438"/>
            <a:ext cx="0" cy="156051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lIns="90000" tIns="46800" rIns="90000" bIns="46800">
            <a:spAutoFit/>
          </a:bodyPr>
          <a:lstStyle/>
          <a:p>
            <a:endParaRPr lang="en-US"/>
          </a:p>
        </p:txBody>
      </p:sp>
      <p:sp>
        <p:nvSpPr>
          <p:cNvPr id="233503" name="Line 31"/>
          <p:cNvSpPr>
            <a:spLocks noChangeShapeType="1"/>
          </p:cNvSpPr>
          <p:nvPr/>
        </p:nvSpPr>
        <p:spPr bwMode="auto">
          <a:xfrm>
            <a:off x="5376863" y="5949950"/>
            <a:ext cx="280352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lIns="90000" tIns="46800" rIns="90000" bIns="46800">
            <a:spAutoFit/>
          </a:bodyPr>
          <a:lstStyle/>
          <a:p>
            <a:endParaRPr lang="en-US"/>
          </a:p>
        </p:txBody>
      </p:sp>
      <p:sp>
        <p:nvSpPr>
          <p:cNvPr id="233504" name="Text Box 32"/>
          <p:cNvSpPr txBox="1">
            <a:spLocks noChangeArrowheads="1"/>
          </p:cNvSpPr>
          <p:nvPr/>
        </p:nvSpPr>
        <p:spPr bwMode="auto">
          <a:xfrm>
            <a:off x="7524750" y="5951538"/>
            <a:ext cx="536575" cy="3968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r>
              <a:rPr lang="en-US" i="1"/>
              <a:t>net</a:t>
            </a:r>
            <a:r>
              <a:rPr lang="en-US" i="1" baseline="-25000"/>
              <a:t>j</a:t>
            </a:r>
          </a:p>
        </p:txBody>
      </p:sp>
      <p:sp>
        <p:nvSpPr>
          <p:cNvPr id="233505" name="Text Box 33"/>
          <p:cNvSpPr txBox="1">
            <a:spLocks noChangeArrowheads="1"/>
          </p:cNvSpPr>
          <p:nvPr/>
        </p:nvSpPr>
        <p:spPr bwMode="auto">
          <a:xfrm>
            <a:off x="4975225" y="4325938"/>
            <a:ext cx="354013" cy="3968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r>
              <a:rPr lang="en-US" i="1"/>
              <a:t>o</a:t>
            </a:r>
            <a:r>
              <a:rPr lang="en-US" i="1" baseline="-25000"/>
              <a:t>j</a:t>
            </a:r>
          </a:p>
        </p:txBody>
      </p:sp>
      <p:sp>
        <p:nvSpPr>
          <p:cNvPr id="233506" name="Text Box 34"/>
          <p:cNvSpPr txBox="1">
            <a:spLocks noChangeArrowheads="1"/>
          </p:cNvSpPr>
          <p:nvPr/>
        </p:nvSpPr>
        <p:spPr bwMode="auto">
          <a:xfrm>
            <a:off x="6511925" y="5940425"/>
            <a:ext cx="368300" cy="3968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r>
              <a:rPr lang="en-US" i="1"/>
              <a:t>T</a:t>
            </a:r>
            <a:r>
              <a:rPr lang="en-US" i="1" baseline="-25000"/>
              <a:t>j</a:t>
            </a:r>
          </a:p>
        </p:txBody>
      </p:sp>
      <p:sp>
        <p:nvSpPr>
          <p:cNvPr id="233507" name="Line 35"/>
          <p:cNvSpPr>
            <a:spLocks noChangeShapeType="1"/>
          </p:cNvSpPr>
          <p:nvPr/>
        </p:nvSpPr>
        <p:spPr bwMode="auto">
          <a:xfrm>
            <a:off x="6692900" y="5827713"/>
            <a:ext cx="0" cy="18256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endParaRPr lang="en-US"/>
          </a:p>
        </p:txBody>
      </p:sp>
      <p:sp>
        <p:nvSpPr>
          <p:cNvPr id="233508" name="Text Box 36"/>
          <p:cNvSpPr txBox="1">
            <a:spLocks noChangeArrowheads="1"/>
          </p:cNvSpPr>
          <p:nvPr/>
        </p:nvSpPr>
        <p:spPr bwMode="auto">
          <a:xfrm>
            <a:off x="4992688" y="5757863"/>
            <a:ext cx="307975" cy="3968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r>
              <a:rPr lang="en-US" b="1"/>
              <a:t>0</a:t>
            </a:r>
          </a:p>
        </p:txBody>
      </p:sp>
      <p:sp>
        <p:nvSpPr>
          <p:cNvPr id="233509" name="Text Box 37"/>
          <p:cNvSpPr txBox="1">
            <a:spLocks noChangeArrowheads="1"/>
          </p:cNvSpPr>
          <p:nvPr/>
        </p:nvSpPr>
        <p:spPr bwMode="auto">
          <a:xfrm>
            <a:off x="4984750" y="4849813"/>
            <a:ext cx="307975" cy="3968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r>
              <a:rPr lang="en-US" b="1"/>
              <a:t>1</a:t>
            </a:r>
          </a:p>
        </p:txBody>
      </p:sp>
      <p:sp>
        <p:nvSpPr>
          <p:cNvPr id="233510" name="Line 38"/>
          <p:cNvSpPr>
            <a:spLocks noChangeShapeType="1"/>
          </p:cNvSpPr>
          <p:nvPr/>
        </p:nvSpPr>
        <p:spPr bwMode="auto">
          <a:xfrm flipV="1">
            <a:off x="5267325" y="5048250"/>
            <a:ext cx="268288" cy="1111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endParaRPr lang="en-US"/>
          </a:p>
        </p:txBody>
      </p:sp>
      <p:sp>
        <p:nvSpPr>
          <p:cNvPr id="233511" name="Line 39"/>
          <p:cNvSpPr>
            <a:spLocks noChangeShapeType="1"/>
          </p:cNvSpPr>
          <p:nvPr/>
        </p:nvSpPr>
        <p:spPr bwMode="auto">
          <a:xfrm flipV="1">
            <a:off x="5376863" y="5937250"/>
            <a:ext cx="1304925" cy="127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endParaRPr lang="en-US"/>
          </a:p>
        </p:txBody>
      </p:sp>
      <p:sp>
        <p:nvSpPr>
          <p:cNvPr id="233512" name="Line 40"/>
          <p:cNvSpPr>
            <a:spLocks noChangeShapeType="1"/>
          </p:cNvSpPr>
          <p:nvPr/>
        </p:nvSpPr>
        <p:spPr bwMode="auto">
          <a:xfrm flipV="1">
            <a:off x="6681788" y="5022850"/>
            <a:ext cx="0" cy="9144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endParaRPr lang="en-US"/>
          </a:p>
        </p:txBody>
      </p:sp>
      <p:sp>
        <p:nvSpPr>
          <p:cNvPr id="233513" name="Line 41"/>
          <p:cNvSpPr>
            <a:spLocks noChangeShapeType="1"/>
          </p:cNvSpPr>
          <p:nvPr/>
        </p:nvSpPr>
        <p:spPr bwMode="auto">
          <a:xfrm flipV="1">
            <a:off x="6664325" y="4992688"/>
            <a:ext cx="1304925" cy="127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F1F9CA4-BA2A-4439-8F9B-B9E3CEBBD0AE}" type="slidenum">
              <a:rPr lang="en-US"/>
              <a:pPr/>
              <a:t>6</a:t>
            </a:fld>
            <a:endParaRPr lang="en-US">
              <a:latin typeface="Times New Roman" pitchFamily="18" charset="0"/>
            </a:endParaRPr>
          </a:p>
        </p:txBody>
      </p:sp>
      <p:sp>
        <p:nvSpPr>
          <p:cNvPr id="2344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Perceptron Training</a:t>
            </a:r>
          </a:p>
        </p:txBody>
      </p:sp>
      <p:sp>
        <p:nvSpPr>
          <p:cNvPr id="2344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Assume supervised training examples giving the desired output for a unit given a set of known input activations.</a:t>
            </a:r>
          </a:p>
          <a:p>
            <a:r>
              <a:rPr lang="en-US"/>
              <a:t>Learn synaptic weights so that unit produces the correct output for each example.</a:t>
            </a:r>
          </a:p>
          <a:p>
            <a:r>
              <a:rPr lang="en-US"/>
              <a:t>Perceptron uses iterative update algorithm to learn a correct set of weights.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AAADD2E-49ED-4215-B90D-7001665FA137}" type="slidenum">
              <a:rPr lang="en-US"/>
              <a:pPr/>
              <a:t>7</a:t>
            </a:fld>
            <a:endParaRPr lang="en-US">
              <a:latin typeface="Times New Roman" pitchFamily="18" charset="0"/>
            </a:endParaRPr>
          </a:p>
        </p:txBody>
      </p:sp>
      <p:sp>
        <p:nvSpPr>
          <p:cNvPr id="2355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Perceptron Learning Rule</a:t>
            </a:r>
          </a:p>
        </p:txBody>
      </p:sp>
      <p:sp>
        <p:nvSpPr>
          <p:cNvPr id="23552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371600"/>
            <a:ext cx="8027988" cy="4687888"/>
          </a:xfrm>
        </p:spPr>
        <p:txBody>
          <a:bodyPr/>
          <a:lstStyle/>
          <a:p>
            <a:r>
              <a:rPr lang="en-US" sz="2800"/>
              <a:t>Update weights by:</a:t>
            </a:r>
          </a:p>
          <a:p>
            <a:endParaRPr lang="en-US" sz="2800"/>
          </a:p>
          <a:p>
            <a:pPr>
              <a:buFontTx/>
              <a:buNone/>
            </a:pPr>
            <a:r>
              <a:rPr lang="en-US" sz="2800"/>
              <a:t>     where </a:t>
            </a:r>
            <a:r>
              <a:rPr lang="el-GR" sz="2800">
                <a:cs typeface="Times New Roman" pitchFamily="18" charset="0"/>
              </a:rPr>
              <a:t>η</a:t>
            </a:r>
            <a:r>
              <a:rPr lang="en-US" sz="2800">
                <a:cs typeface="Times New Roman" pitchFamily="18" charset="0"/>
              </a:rPr>
              <a:t> is the “learning rate”</a:t>
            </a:r>
          </a:p>
          <a:p>
            <a:pPr>
              <a:buFontTx/>
              <a:buNone/>
            </a:pPr>
            <a:r>
              <a:rPr lang="en-US" sz="2800">
                <a:cs typeface="Times New Roman" pitchFamily="18" charset="0"/>
              </a:rPr>
              <a:t>     </a:t>
            </a:r>
            <a:r>
              <a:rPr lang="en-US" sz="2800" i="1">
                <a:cs typeface="Times New Roman" pitchFamily="18" charset="0"/>
              </a:rPr>
              <a:t>t</a:t>
            </a:r>
            <a:r>
              <a:rPr lang="en-US" sz="2800" i="1" baseline="-25000">
                <a:cs typeface="Times New Roman" pitchFamily="18" charset="0"/>
              </a:rPr>
              <a:t>j</a:t>
            </a:r>
            <a:r>
              <a:rPr lang="en-US" sz="2800">
                <a:cs typeface="Times New Roman" pitchFamily="18" charset="0"/>
              </a:rPr>
              <a:t> is the teacher specified output for unit </a:t>
            </a:r>
            <a:r>
              <a:rPr lang="en-US" sz="2800" i="1">
                <a:cs typeface="Times New Roman" pitchFamily="18" charset="0"/>
              </a:rPr>
              <a:t>j</a:t>
            </a:r>
            <a:r>
              <a:rPr lang="en-US" sz="2800">
                <a:cs typeface="Times New Roman" pitchFamily="18" charset="0"/>
              </a:rPr>
              <a:t>.</a:t>
            </a:r>
            <a:endParaRPr lang="el-GR" sz="2800">
              <a:cs typeface="Times New Roman" pitchFamily="18" charset="0"/>
            </a:endParaRPr>
          </a:p>
          <a:p>
            <a:r>
              <a:rPr lang="en-US" sz="2800"/>
              <a:t>Equivalent to rules:</a:t>
            </a:r>
          </a:p>
          <a:p>
            <a:pPr lvl="1"/>
            <a:r>
              <a:rPr lang="en-US" sz="2400"/>
              <a:t>If output is correct do nothing.</a:t>
            </a:r>
          </a:p>
          <a:p>
            <a:pPr lvl="1"/>
            <a:r>
              <a:rPr lang="en-US" sz="2400"/>
              <a:t>If output is high, lower weights on active inputs</a:t>
            </a:r>
          </a:p>
          <a:p>
            <a:pPr lvl="1"/>
            <a:r>
              <a:rPr lang="en-US" sz="2400"/>
              <a:t>If output is low, increase weights on active inputs</a:t>
            </a:r>
          </a:p>
          <a:p>
            <a:r>
              <a:rPr lang="en-US" sz="2800"/>
              <a:t>Also adjust threshold to compensate:</a:t>
            </a:r>
          </a:p>
        </p:txBody>
      </p:sp>
      <p:graphicFrame>
        <p:nvGraphicFramePr>
          <p:cNvPr id="235524" name="Object 4"/>
          <p:cNvGraphicFramePr>
            <a:graphicFrameLocks noGrp="1" noChangeAspect="1"/>
          </p:cNvGraphicFramePr>
          <p:nvPr>
            <p:ph sz="half" idx="2"/>
          </p:nvPr>
        </p:nvGraphicFramePr>
        <p:xfrm>
          <a:off x="1185863" y="1822450"/>
          <a:ext cx="3810000" cy="663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556" name="Equation" r:id="rId3" imgW="33223200" imgH="5791200" progId="Equation.3">
                  <p:embed/>
                </p:oleObj>
              </mc:Choice>
              <mc:Fallback>
                <p:oleObj name="Equation" r:id="rId3" imgW="33223200" imgH="5791200" progId="Equation.3">
                  <p:embed/>
                  <p:pic>
                    <p:nvPicPr>
                      <p:cNvPr id="0" name="Picture 34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85863" y="1822450"/>
                        <a:ext cx="3810000" cy="6635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5525" name="Object 5"/>
          <p:cNvGraphicFramePr>
            <a:graphicFrameLocks noChangeAspect="1"/>
          </p:cNvGraphicFramePr>
          <p:nvPr/>
        </p:nvGraphicFramePr>
        <p:xfrm>
          <a:off x="1374775" y="5788025"/>
          <a:ext cx="3371850" cy="695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557" name="Equation" r:id="rId5" imgW="28041600" imgH="5791200" progId="Equation.3">
                  <p:embed/>
                </p:oleObj>
              </mc:Choice>
              <mc:Fallback>
                <p:oleObj name="Equation" r:id="rId5" imgW="28041600" imgH="5791200" progId="Equation.3">
                  <p:embed/>
                  <p:pic>
                    <p:nvPicPr>
                      <p:cNvPr id="0" name="Picture 3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74775" y="5788025"/>
                        <a:ext cx="3371850" cy="6953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766C5CC-83C5-4410-9DB7-701965FCA5A4}" type="slidenum">
              <a:rPr lang="en-US"/>
              <a:pPr/>
              <a:t>8</a:t>
            </a:fld>
            <a:endParaRPr lang="en-US">
              <a:latin typeface="Times New Roman" pitchFamily="18" charset="0"/>
            </a:endParaRPr>
          </a:p>
        </p:txBody>
      </p:sp>
      <p:sp>
        <p:nvSpPr>
          <p:cNvPr id="2365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Perceptron Learning Algorithm</a:t>
            </a:r>
          </a:p>
        </p:txBody>
      </p:sp>
      <p:sp>
        <p:nvSpPr>
          <p:cNvPr id="2365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371600"/>
            <a:ext cx="7918450" cy="4687888"/>
          </a:xfrm>
        </p:spPr>
        <p:txBody>
          <a:bodyPr/>
          <a:lstStyle/>
          <a:p>
            <a:r>
              <a:rPr lang="en-US"/>
              <a:t>Iteratively update weights until convergence.</a:t>
            </a:r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r>
              <a:rPr lang="en-US"/>
              <a:t>Each execution of the outer loop is typically called an </a:t>
            </a:r>
            <a:r>
              <a:rPr lang="en-US" i="1"/>
              <a:t>epoch</a:t>
            </a:r>
            <a:r>
              <a:rPr lang="en-US"/>
              <a:t>.</a:t>
            </a:r>
          </a:p>
        </p:txBody>
      </p:sp>
      <p:sp>
        <p:nvSpPr>
          <p:cNvPr id="236548" name="Text Box 4"/>
          <p:cNvSpPr txBox="1">
            <a:spLocks noChangeArrowheads="1"/>
          </p:cNvSpPr>
          <p:nvPr/>
        </p:nvSpPr>
        <p:spPr bwMode="auto">
          <a:xfrm>
            <a:off x="585788" y="2060575"/>
            <a:ext cx="8250237" cy="22828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l"/>
            <a:r>
              <a:rPr lang="en-US" sz="2400"/>
              <a:t>Initialize weights to random values</a:t>
            </a:r>
          </a:p>
          <a:p>
            <a:pPr algn="l"/>
            <a:r>
              <a:rPr lang="en-US" sz="2400"/>
              <a:t>Until outputs of all training examples are correct</a:t>
            </a:r>
          </a:p>
          <a:p>
            <a:pPr algn="l"/>
            <a:r>
              <a:rPr lang="en-US" sz="2400"/>
              <a:t>      For each training pair, </a:t>
            </a:r>
            <a:r>
              <a:rPr lang="en-US" sz="2400" i="1"/>
              <a:t>E</a:t>
            </a:r>
            <a:r>
              <a:rPr lang="en-US" sz="2400"/>
              <a:t>, do: </a:t>
            </a:r>
          </a:p>
          <a:p>
            <a:pPr algn="l"/>
            <a:r>
              <a:rPr lang="en-US" sz="2400"/>
              <a:t>             Compute current output </a:t>
            </a:r>
            <a:r>
              <a:rPr lang="en-US" sz="2400" i="1"/>
              <a:t>o</a:t>
            </a:r>
            <a:r>
              <a:rPr lang="en-US" sz="2400" i="1" baseline="-25000"/>
              <a:t>j</a:t>
            </a:r>
            <a:r>
              <a:rPr lang="en-US" sz="2400"/>
              <a:t> for </a:t>
            </a:r>
            <a:r>
              <a:rPr lang="en-US" sz="2400" i="1"/>
              <a:t>E</a:t>
            </a:r>
            <a:r>
              <a:rPr lang="en-US" sz="2400"/>
              <a:t> given its inputs</a:t>
            </a:r>
          </a:p>
          <a:p>
            <a:pPr algn="l"/>
            <a:r>
              <a:rPr lang="en-US" sz="2400"/>
              <a:t>             Compare current output to target value, </a:t>
            </a:r>
            <a:r>
              <a:rPr lang="en-US" sz="2400" i="1"/>
              <a:t>t</a:t>
            </a:r>
            <a:r>
              <a:rPr lang="en-US" sz="2400" i="1" baseline="-25000"/>
              <a:t>j</a:t>
            </a:r>
            <a:r>
              <a:rPr lang="en-US" sz="2400" baseline="-25000"/>
              <a:t> , </a:t>
            </a:r>
            <a:r>
              <a:rPr lang="en-US" sz="2400"/>
              <a:t>for </a:t>
            </a:r>
            <a:r>
              <a:rPr lang="en-US" sz="2400" i="1"/>
              <a:t>E</a:t>
            </a:r>
            <a:endParaRPr lang="en-US" sz="2400" i="1" baseline="-25000"/>
          </a:p>
          <a:p>
            <a:pPr algn="l"/>
            <a:r>
              <a:rPr lang="en-US" sz="2400"/>
              <a:t>             Update synaptic weights and threshold using learning rule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lide Number Placeholder 3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A2C5242-28E9-4BF0-B530-1AF68D38A6BA}" type="slidenum">
              <a:rPr lang="en-US" altLang="en-US"/>
              <a:pPr/>
              <a:t>9</a:t>
            </a:fld>
            <a:endParaRPr lang="en-US" altLang="en-US">
              <a:latin typeface="Times New Roman" panose="02020603050405020304" pitchFamily="18" charset="0"/>
            </a:endParaRPr>
          </a:p>
        </p:txBody>
      </p:sp>
      <p:sp>
        <p:nvSpPr>
          <p:cNvPr id="308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Perceptron as a Linear Separator</a:t>
            </a:r>
          </a:p>
        </p:txBody>
      </p:sp>
      <p:sp>
        <p:nvSpPr>
          <p:cNvPr id="30822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371600"/>
            <a:ext cx="8285163" cy="4687888"/>
          </a:xfrm>
        </p:spPr>
        <p:txBody>
          <a:bodyPr/>
          <a:lstStyle/>
          <a:p>
            <a:r>
              <a:rPr lang="en-US" altLang="en-US" sz="2800"/>
              <a:t>Since perceptron uses linear threshold function, it is searching for a linear separator that discriminates the classes.</a:t>
            </a:r>
          </a:p>
        </p:txBody>
      </p:sp>
      <p:sp>
        <p:nvSpPr>
          <p:cNvPr id="308228" name="Line 4"/>
          <p:cNvSpPr>
            <a:spLocks noChangeShapeType="1"/>
          </p:cNvSpPr>
          <p:nvPr/>
        </p:nvSpPr>
        <p:spPr bwMode="auto">
          <a:xfrm flipV="1">
            <a:off x="935038" y="3079750"/>
            <a:ext cx="0" cy="30416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8229" name="Line 5"/>
          <p:cNvSpPr>
            <a:spLocks noChangeShapeType="1"/>
          </p:cNvSpPr>
          <p:nvPr/>
        </p:nvSpPr>
        <p:spPr bwMode="auto">
          <a:xfrm flipV="1">
            <a:off x="800100" y="6005513"/>
            <a:ext cx="4081463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8230" name="AutoShape 6"/>
          <p:cNvSpPr>
            <a:spLocks noChangeArrowheads="1"/>
          </p:cNvSpPr>
          <p:nvPr/>
        </p:nvSpPr>
        <p:spPr bwMode="auto">
          <a:xfrm>
            <a:off x="1974850" y="3835400"/>
            <a:ext cx="88900" cy="88900"/>
          </a:xfrm>
          <a:prstGeom prst="octagon">
            <a:avLst>
              <a:gd name="adj" fmla="val 29287"/>
            </a:avLst>
          </a:prstGeom>
          <a:solidFill>
            <a:srgbClr val="FF0000"/>
          </a:solidFill>
          <a:ln w="9525" algn="ctr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231" name="AutoShape 7"/>
          <p:cNvSpPr>
            <a:spLocks noChangeArrowheads="1"/>
          </p:cNvSpPr>
          <p:nvPr/>
        </p:nvSpPr>
        <p:spPr bwMode="auto">
          <a:xfrm>
            <a:off x="1400175" y="4192588"/>
            <a:ext cx="88900" cy="88900"/>
          </a:xfrm>
          <a:prstGeom prst="octagon">
            <a:avLst>
              <a:gd name="adj" fmla="val 29287"/>
            </a:avLst>
          </a:prstGeom>
          <a:solidFill>
            <a:srgbClr val="FF0000"/>
          </a:solidFill>
          <a:ln w="9525" algn="ctr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232" name="AutoShape 8"/>
          <p:cNvSpPr>
            <a:spLocks noChangeArrowheads="1"/>
          </p:cNvSpPr>
          <p:nvPr/>
        </p:nvSpPr>
        <p:spPr bwMode="auto">
          <a:xfrm>
            <a:off x="1552575" y="4738688"/>
            <a:ext cx="88900" cy="88900"/>
          </a:xfrm>
          <a:prstGeom prst="octagon">
            <a:avLst>
              <a:gd name="adj" fmla="val 29287"/>
            </a:avLst>
          </a:prstGeom>
          <a:solidFill>
            <a:srgbClr val="FF0000"/>
          </a:solidFill>
          <a:ln w="9525" algn="ctr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233" name="AutoShape 9"/>
          <p:cNvSpPr>
            <a:spLocks noChangeArrowheads="1"/>
          </p:cNvSpPr>
          <p:nvPr/>
        </p:nvSpPr>
        <p:spPr bwMode="auto">
          <a:xfrm>
            <a:off x="1171575" y="5195888"/>
            <a:ext cx="88900" cy="88900"/>
          </a:xfrm>
          <a:prstGeom prst="octagon">
            <a:avLst>
              <a:gd name="adj" fmla="val 29287"/>
            </a:avLst>
          </a:prstGeom>
          <a:solidFill>
            <a:srgbClr val="FF0000"/>
          </a:solidFill>
          <a:ln w="9525" algn="ctr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234" name="AutoShape 10"/>
          <p:cNvSpPr>
            <a:spLocks noChangeArrowheads="1"/>
          </p:cNvSpPr>
          <p:nvPr/>
        </p:nvSpPr>
        <p:spPr bwMode="auto">
          <a:xfrm>
            <a:off x="1704975" y="3595688"/>
            <a:ext cx="88900" cy="88900"/>
          </a:xfrm>
          <a:prstGeom prst="octagon">
            <a:avLst>
              <a:gd name="adj" fmla="val 29287"/>
            </a:avLst>
          </a:prstGeom>
          <a:solidFill>
            <a:srgbClr val="FF0000"/>
          </a:solidFill>
          <a:ln w="9525" algn="ctr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235" name="AutoShape 11"/>
          <p:cNvSpPr>
            <a:spLocks noChangeArrowheads="1"/>
          </p:cNvSpPr>
          <p:nvPr/>
        </p:nvSpPr>
        <p:spPr bwMode="auto">
          <a:xfrm>
            <a:off x="1171575" y="4510088"/>
            <a:ext cx="88900" cy="88900"/>
          </a:xfrm>
          <a:prstGeom prst="octagon">
            <a:avLst>
              <a:gd name="adj" fmla="val 29287"/>
            </a:avLst>
          </a:prstGeom>
          <a:solidFill>
            <a:srgbClr val="FF0000"/>
          </a:solidFill>
          <a:ln w="9525" algn="ctr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236" name="AutoShape 12"/>
          <p:cNvSpPr>
            <a:spLocks noChangeArrowheads="1"/>
          </p:cNvSpPr>
          <p:nvPr/>
        </p:nvSpPr>
        <p:spPr bwMode="auto">
          <a:xfrm>
            <a:off x="1323975" y="4662488"/>
            <a:ext cx="88900" cy="88900"/>
          </a:xfrm>
          <a:prstGeom prst="octagon">
            <a:avLst>
              <a:gd name="adj" fmla="val 29287"/>
            </a:avLst>
          </a:prstGeom>
          <a:solidFill>
            <a:srgbClr val="FF0000"/>
          </a:solidFill>
          <a:ln w="9525" algn="ctr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237" name="AutoShape 13"/>
          <p:cNvSpPr>
            <a:spLocks noChangeArrowheads="1"/>
          </p:cNvSpPr>
          <p:nvPr/>
        </p:nvSpPr>
        <p:spPr bwMode="auto">
          <a:xfrm>
            <a:off x="2085975" y="4281488"/>
            <a:ext cx="88900" cy="88900"/>
          </a:xfrm>
          <a:prstGeom prst="octagon">
            <a:avLst>
              <a:gd name="adj" fmla="val 29287"/>
            </a:avLst>
          </a:prstGeom>
          <a:solidFill>
            <a:srgbClr val="FF0000"/>
          </a:solidFill>
          <a:ln w="9525" algn="ctr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238" name="AutoShape 14"/>
          <p:cNvSpPr>
            <a:spLocks noChangeArrowheads="1"/>
          </p:cNvSpPr>
          <p:nvPr/>
        </p:nvSpPr>
        <p:spPr bwMode="auto">
          <a:xfrm>
            <a:off x="2987675" y="4268788"/>
            <a:ext cx="88900" cy="88900"/>
          </a:xfrm>
          <a:prstGeom prst="octagon">
            <a:avLst>
              <a:gd name="adj" fmla="val 29287"/>
            </a:avLst>
          </a:prstGeom>
          <a:solidFill>
            <a:srgbClr val="0000FF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239" name="AutoShape 15"/>
          <p:cNvSpPr>
            <a:spLocks noChangeArrowheads="1"/>
          </p:cNvSpPr>
          <p:nvPr/>
        </p:nvSpPr>
        <p:spPr bwMode="auto">
          <a:xfrm>
            <a:off x="2619375" y="5195888"/>
            <a:ext cx="88900" cy="88900"/>
          </a:xfrm>
          <a:prstGeom prst="octagon">
            <a:avLst>
              <a:gd name="adj" fmla="val 29287"/>
            </a:avLst>
          </a:prstGeom>
          <a:solidFill>
            <a:srgbClr val="0000FF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240" name="AutoShape 16"/>
          <p:cNvSpPr>
            <a:spLocks noChangeArrowheads="1"/>
          </p:cNvSpPr>
          <p:nvPr/>
        </p:nvSpPr>
        <p:spPr bwMode="auto">
          <a:xfrm>
            <a:off x="3609975" y="5195888"/>
            <a:ext cx="88900" cy="88900"/>
          </a:xfrm>
          <a:prstGeom prst="octagon">
            <a:avLst>
              <a:gd name="adj" fmla="val 29287"/>
            </a:avLst>
          </a:prstGeom>
          <a:solidFill>
            <a:srgbClr val="0000FF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241" name="AutoShape 17"/>
          <p:cNvSpPr>
            <a:spLocks noChangeArrowheads="1"/>
          </p:cNvSpPr>
          <p:nvPr/>
        </p:nvSpPr>
        <p:spPr bwMode="auto">
          <a:xfrm>
            <a:off x="2301875" y="5716588"/>
            <a:ext cx="88900" cy="88900"/>
          </a:xfrm>
          <a:prstGeom prst="octagon">
            <a:avLst>
              <a:gd name="adj" fmla="val 29287"/>
            </a:avLst>
          </a:prstGeom>
          <a:solidFill>
            <a:srgbClr val="0000FF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242" name="AutoShape 18"/>
          <p:cNvSpPr>
            <a:spLocks noChangeArrowheads="1"/>
          </p:cNvSpPr>
          <p:nvPr/>
        </p:nvSpPr>
        <p:spPr bwMode="auto">
          <a:xfrm>
            <a:off x="2924175" y="4586288"/>
            <a:ext cx="88900" cy="88900"/>
          </a:xfrm>
          <a:prstGeom prst="octagon">
            <a:avLst>
              <a:gd name="adj" fmla="val 29287"/>
            </a:avLst>
          </a:prstGeom>
          <a:solidFill>
            <a:srgbClr val="0000FF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243" name="AutoShape 19"/>
          <p:cNvSpPr>
            <a:spLocks noChangeArrowheads="1"/>
          </p:cNvSpPr>
          <p:nvPr/>
        </p:nvSpPr>
        <p:spPr bwMode="auto">
          <a:xfrm>
            <a:off x="2301875" y="5030788"/>
            <a:ext cx="88900" cy="88900"/>
          </a:xfrm>
          <a:prstGeom prst="octagon">
            <a:avLst>
              <a:gd name="adj" fmla="val 29287"/>
            </a:avLst>
          </a:prstGeom>
          <a:solidFill>
            <a:srgbClr val="0000FF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244" name="AutoShape 20"/>
          <p:cNvSpPr>
            <a:spLocks noChangeArrowheads="1"/>
          </p:cNvSpPr>
          <p:nvPr/>
        </p:nvSpPr>
        <p:spPr bwMode="auto">
          <a:xfrm>
            <a:off x="3000375" y="5424488"/>
            <a:ext cx="88900" cy="88900"/>
          </a:xfrm>
          <a:prstGeom prst="octagon">
            <a:avLst>
              <a:gd name="adj" fmla="val 29287"/>
            </a:avLst>
          </a:prstGeom>
          <a:solidFill>
            <a:srgbClr val="0000FF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245" name="AutoShape 21"/>
          <p:cNvSpPr>
            <a:spLocks noChangeArrowheads="1"/>
          </p:cNvSpPr>
          <p:nvPr/>
        </p:nvSpPr>
        <p:spPr bwMode="auto">
          <a:xfrm>
            <a:off x="3686175" y="4510088"/>
            <a:ext cx="88900" cy="88900"/>
          </a:xfrm>
          <a:prstGeom prst="octagon">
            <a:avLst>
              <a:gd name="adj" fmla="val 29287"/>
            </a:avLst>
          </a:prstGeom>
          <a:solidFill>
            <a:srgbClr val="0000FF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246" name="AutoShape 22"/>
          <p:cNvSpPr>
            <a:spLocks noChangeArrowheads="1"/>
          </p:cNvSpPr>
          <p:nvPr/>
        </p:nvSpPr>
        <p:spPr bwMode="auto">
          <a:xfrm>
            <a:off x="2171700" y="2997200"/>
            <a:ext cx="88900" cy="88900"/>
          </a:xfrm>
          <a:prstGeom prst="octagon">
            <a:avLst>
              <a:gd name="adj" fmla="val 29287"/>
            </a:avLst>
          </a:prstGeom>
          <a:solidFill>
            <a:srgbClr val="FF0000"/>
          </a:solidFill>
          <a:ln w="9525" algn="ctr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247" name="AutoShape 23"/>
          <p:cNvSpPr>
            <a:spLocks noChangeArrowheads="1"/>
          </p:cNvSpPr>
          <p:nvPr/>
        </p:nvSpPr>
        <p:spPr bwMode="auto">
          <a:xfrm>
            <a:off x="2781300" y="3073400"/>
            <a:ext cx="88900" cy="88900"/>
          </a:xfrm>
          <a:prstGeom prst="octagon">
            <a:avLst>
              <a:gd name="adj" fmla="val 29287"/>
            </a:avLst>
          </a:prstGeom>
          <a:solidFill>
            <a:srgbClr val="FF0000"/>
          </a:solidFill>
          <a:ln w="9525" algn="ctr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248" name="AutoShape 24"/>
          <p:cNvSpPr>
            <a:spLocks noChangeArrowheads="1"/>
          </p:cNvSpPr>
          <p:nvPr/>
        </p:nvSpPr>
        <p:spPr bwMode="auto">
          <a:xfrm>
            <a:off x="3848100" y="3835400"/>
            <a:ext cx="88900" cy="88900"/>
          </a:xfrm>
          <a:prstGeom prst="octagon">
            <a:avLst>
              <a:gd name="adj" fmla="val 29287"/>
            </a:avLst>
          </a:prstGeom>
          <a:solidFill>
            <a:srgbClr val="0000FF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249" name="Line 25"/>
          <p:cNvSpPr>
            <a:spLocks noChangeShapeType="1"/>
          </p:cNvSpPr>
          <p:nvPr/>
        </p:nvSpPr>
        <p:spPr bwMode="auto">
          <a:xfrm flipV="1">
            <a:off x="1181100" y="3149600"/>
            <a:ext cx="2667000" cy="259080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graphicFrame>
        <p:nvGraphicFramePr>
          <p:cNvPr id="308250" name="Object 26"/>
          <p:cNvGraphicFramePr>
            <a:graphicFrameLocks noGrp="1" noChangeAspect="1"/>
          </p:cNvGraphicFramePr>
          <p:nvPr>
            <p:ph sz="half" idx="2"/>
          </p:nvPr>
        </p:nvGraphicFramePr>
        <p:xfrm>
          <a:off x="5064125" y="2998788"/>
          <a:ext cx="3167063" cy="719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9074" name="Equation" r:id="rId3" imgW="1117440" imgH="253800" progId="Equation.3">
                  <p:embed/>
                </p:oleObj>
              </mc:Choice>
              <mc:Fallback>
                <p:oleObj name="Equation" r:id="rId3" imgW="1117440" imgH="253800" progId="Equation.3">
                  <p:embed/>
                  <p:pic>
                    <p:nvPicPr>
                      <p:cNvPr id="308250" name="Object 2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64125" y="2998788"/>
                        <a:ext cx="3167063" cy="7191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8251" name="Text Box 27"/>
          <p:cNvSpPr txBox="1">
            <a:spLocks noChangeArrowheads="1"/>
          </p:cNvSpPr>
          <p:nvPr/>
        </p:nvSpPr>
        <p:spPr bwMode="auto">
          <a:xfrm>
            <a:off x="355600" y="2890838"/>
            <a:ext cx="4349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altLang="en-US" sz="2400"/>
              <a:t>o</a:t>
            </a:r>
            <a:r>
              <a:rPr lang="en-US" altLang="en-US" sz="2400" b="1" i="0" baseline="-25000"/>
              <a:t>3</a:t>
            </a:r>
          </a:p>
        </p:txBody>
      </p:sp>
      <p:sp>
        <p:nvSpPr>
          <p:cNvPr id="308252" name="Text Box 28"/>
          <p:cNvSpPr txBox="1">
            <a:spLocks noChangeArrowheads="1"/>
          </p:cNvSpPr>
          <p:nvPr/>
        </p:nvSpPr>
        <p:spPr bwMode="auto">
          <a:xfrm>
            <a:off x="4311650" y="5908675"/>
            <a:ext cx="4349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altLang="en-US" sz="2400"/>
              <a:t>o</a:t>
            </a:r>
            <a:r>
              <a:rPr lang="en-US" altLang="en-US" sz="2400" b="1" i="0" baseline="-25000"/>
              <a:t>2</a:t>
            </a:r>
          </a:p>
        </p:txBody>
      </p:sp>
      <p:graphicFrame>
        <p:nvGraphicFramePr>
          <p:cNvPr id="308253" name="Object 29"/>
          <p:cNvGraphicFramePr>
            <a:graphicFrameLocks noChangeAspect="1"/>
          </p:cNvGraphicFramePr>
          <p:nvPr/>
        </p:nvGraphicFramePr>
        <p:xfrm>
          <a:off x="4903788" y="3962400"/>
          <a:ext cx="3454400" cy="1222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9075" name="Equation" r:id="rId5" imgW="1218960" imgH="431640" progId="Equation.3">
                  <p:embed/>
                </p:oleObj>
              </mc:Choice>
              <mc:Fallback>
                <p:oleObj name="Equation" r:id="rId5" imgW="1218960" imgH="431640" progId="Equation.3">
                  <p:embed/>
                  <p:pic>
                    <p:nvPicPr>
                      <p:cNvPr id="308253" name="Object 2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03788" y="3962400"/>
                        <a:ext cx="3454400" cy="12223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8254" name="Freeform 30"/>
          <p:cNvSpPr>
            <a:spLocks/>
          </p:cNvSpPr>
          <p:nvPr/>
        </p:nvSpPr>
        <p:spPr bwMode="auto">
          <a:xfrm>
            <a:off x="2974975" y="3268663"/>
            <a:ext cx="463550" cy="182562"/>
          </a:xfrm>
          <a:custGeom>
            <a:avLst/>
            <a:gdLst>
              <a:gd name="T0" fmla="*/ 292 w 292"/>
              <a:gd name="T1" fmla="*/ 115 h 115"/>
              <a:gd name="T2" fmla="*/ 192 w 292"/>
              <a:gd name="T3" fmla="*/ 15 h 115"/>
              <a:gd name="T4" fmla="*/ 0 w 292"/>
              <a:gd name="T5" fmla="*/ 23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92" h="115">
                <a:moveTo>
                  <a:pt x="292" y="115"/>
                </a:moveTo>
                <a:cubicBezTo>
                  <a:pt x="266" y="72"/>
                  <a:pt x="241" y="30"/>
                  <a:pt x="192" y="15"/>
                </a:cubicBezTo>
                <a:cubicBezTo>
                  <a:pt x="143" y="0"/>
                  <a:pt x="71" y="11"/>
                  <a:pt x="0" y="23"/>
                </a:cubicBezTo>
              </a:path>
            </a:pathLst>
          </a:custGeom>
          <a:noFill/>
          <a:ln w="38100" cap="flat" cmpd="sng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endParaRPr lang="en-US"/>
          </a:p>
        </p:txBody>
      </p:sp>
      <p:sp>
        <p:nvSpPr>
          <p:cNvPr id="308255" name="Freeform 31"/>
          <p:cNvSpPr>
            <a:spLocks/>
          </p:cNvSpPr>
          <p:nvPr/>
        </p:nvSpPr>
        <p:spPr bwMode="auto">
          <a:xfrm rot="5400000" flipH="1">
            <a:off x="3785394" y="3409157"/>
            <a:ext cx="463550" cy="182562"/>
          </a:xfrm>
          <a:custGeom>
            <a:avLst/>
            <a:gdLst>
              <a:gd name="T0" fmla="*/ 292 w 292"/>
              <a:gd name="T1" fmla="*/ 115 h 115"/>
              <a:gd name="T2" fmla="*/ 192 w 292"/>
              <a:gd name="T3" fmla="*/ 15 h 115"/>
              <a:gd name="T4" fmla="*/ 0 w 292"/>
              <a:gd name="T5" fmla="*/ 23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92" h="115">
                <a:moveTo>
                  <a:pt x="292" y="115"/>
                </a:moveTo>
                <a:cubicBezTo>
                  <a:pt x="266" y="72"/>
                  <a:pt x="241" y="30"/>
                  <a:pt x="192" y="15"/>
                </a:cubicBezTo>
                <a:cubicBezTo>
                  <a:pt x="143" y="0"/>
                  <a:pt x="71" y="11"/>
                  <a:pt x="0" y="23"/>
                </a:cubicBezTo>
              </a:path>
            </a:pathLst>
          </a:custGeom>
          <a:noFill/>
          <a:ln w="38100" cap="flat" cmpd="sng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endParaRPr lang="en-US"/>
          </a:p>
        </p:txBody>
      </p:sp>
      <p:sp>
        <p:nvSpPr>
          <p:cNvPr id="308256" name="Freeform 32"/>
          <p:cNvSpPr>
            <a:spLocks/>
          </p:cNvSpPr>
          <p:nvPr/>
        </p:nvSpPr>
        <p:spPr bwMode="auto">
          <a:xfrm rot="16200000" flipH="1">
            <a:off x="870744" y="5310982"/>
            <a:ext cx="463550" cy="182562"/>
          </a:xfrm>
          <a:custGeom>
            <a:avLst/>
            <a:gdLst>
              <a:gd name="T0" fmla="*/ 292 w 292"/>
              <a:gd name="T1" fmla="*/ 115 h 115"/>
              <a:gd name="T2" fmla="*/ 192 w 292"/>
              <a:gd name="T3" fmla="*/ 15 h 115"/>
              <a:gd name="T4" fmla="*/ 0 w 292"/>
              <a:gd name="T5" fmla="*/ 23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92" h="115">
                <a:moveTo>
                  <a:pt x="292" y="115"/>
                </a:moveTo>
                <a:cubicBezTo>
                  <a:pt x="266" y="72"/>
                  <a:pt x="241" y="30"/>
                  <a:pt x="192" y="15"/>
                </a:cubicBezTo>
                <a:cubicBezTo>
                  <a:pt x="143" y="0"/>
                  <a:pt x="71" y="11"/>
                  <a:pt x="0" y="23"/>
                </a:cubicBezTo>
              </a:path>
            </a:pathLst>
          </a:custGeom>
          <a:noFill/>
          <a:ln w="38100" cap="flat" cmpd="sng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endParaRPr lang="en-US"/>
          </a:p>
        </p:txBody>
      </p:sp>
      <p:sp>
        <p:nvSpPr>
          <p:cNvPr id="308257" name="Freeform 33"/>
          <p:cNvSpPr>
            <a:spLocks/>
          </p:cNvSpPr>
          <p:nvPr/>
        </p:nvSpPr>
        <p:spPr bwMode="auto">
          <a:xfrm rot="10800000">
            <a:off x="1609725" y="5424488"/>
            <a:ext cx="463550" cy="182562"/>
          </a:xfrm>
          <a:custGeom>
            <a:avLst/>
            <a:gdLst>
              <a:gd name="T0" fmla="*/ 292 w 292"/>
              <a:gd name="T1" fmla="*/ 115 h 115"/>
              <a:gd name="T2" fmla="*/ 192 w 292"/>
              <a:gd name="T3" fmla="*/ 15 h 115"/>
              <a:gd name="T4" fmla="*/ 0 w 292"/>
              <a:gd name="T5" fmla="*/ 23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92" h="115">
                <a:moveTo>
                  <a:pt x="292" y="115"/>
                </a:moveTo>
                <a:cubicBezTo>
                  <a:pt x="266" y="72"/>
                  <a:pt x="241" y="30"/>
                  <a:pt x="192" y="15"/>
                </a:cubicBezTo>
                <a:cubicBezTo>
                  <a:pt x="143" y="0"/>
                  <a:pt x="71" y="11"/>
                  <a:pt x="0" y="23"/>
                </a:cubicBezTo>
              </a:path>
            </a:pathLst>
          </a:custGeom>
          <a:noFill/>
          <a:ln w="38100" cap="flat" cmpd="sng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endParaRPr lang="en-US"/>
          </a:p>
        </p:txBody>
      </p:sp>
      <p:sp>
        <p:nvSpPr>
          <p:cNvPr id="308258" name="Text Box 34"/>
          <p:cNvSpPr txBox="1">
            <a:spLocks noChangeArrowheads="1"/>
          </p:cNvSpPr>
          <p:nvPr/>
        </p:nvSpPr>
        <p:spPr bwMode="auto">
          <a:xfrm>
            <a:off x="2255838" y="3571875"/>
            <a:ext cx="53657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altLang="en-US" sz="2800" b="1" i="0"/>
              <a:t>??</a:t>
            </a:r>
          </a:p>
        </p:txBody>
      </p:sp>
      <p:sp>
        <p:nvSpPr>
          <p:cNvPr id="308259" name="Text Box 35"/>
          <p:cNvSpPr txBox="1">
            <a:spLocks noChangeArrowheads="1"/>
          </p:cNvSpPr>
          <p:nvPr/>
        </p:nvSpPr>
        <p:spPr bwMode="auto">
          <a:xfrm>
            <a:off x="5365750" y="5414963"/>
            <a:ext cx="2814638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r>
              <a:rPr lang="en-US" altLang="en-US" sz="2400" b="1" i="0">
                <a:solidFill>
                  <a:srgbClr val="006600"/>
                </a:solidFill>
              </a:rPr>
              <a:t>Or </a:t>
            </a:r>
            <a:r>
              <a:rPr lang="en-US" altLang="en-US" sz="2400" b="1">
                <a:solidFill>
                  <a:srgbClr val="006600"/>
                </a:solidFill>
              </a:rPr>
              <a:t>hyperplane</a:t>
            </a:r>
            <a:r>
              <a:rPr lang="en-US" altLang="en-US" sz="2400" b="1" i="0">
                <a:solidFill>
                  <a:srgbClr val="006600"/>
                </a:solidFill>
              </a:rPr>
              <a:t> in </a:t>
            </a:r>
          </a:p>
          <a:p>
            <a:r>
              <a:rPr lang="en-US" altLang="en-US" sz="2400" b="1">
                <a:solidFill>
                  <a:srgbClr val="006600"/>
                </a:solidFill>
              </a:rPr>
              <a:t>n</a:t>
            </a:r>
            <a:r>
              <a:rPr lang="en-US" altLang="en-US" sz="2400" b="1" i="0">
                <a:solidFill>
                  <a:srgbClr val="006600"/>
                </a:solidFill>
              </a:rPr>
              <a:t>-dimensional space</a:t>
            </a:r>
          </a:p>
        </p:txBody>
      </p:sp>
    </p:spTree>
    <p:extLst>
      <p:ext uri="{BB962C8B-B14F-4D97-AF65-F5344CB8AC3E}">
        <p14:creationId xmlns:p14="http://schemas.microsoft.com/office/powerpoint/2010/main" val="1348524154"/>
      </p:ext>
    </p:extLst>
  </p:cSld>
  <p:clrMapOvr>
    <a:masterClrMapping/>
  </p:clrMapOvr>
</p:sld>
</file>

<file path=ppt/theme/theme1.xml><?xml version="1.0" encoding="utf-8"?>
<a:theme xmlns:a="http://schemas.openxmlformats.org/drawingml/2006/main" name="models">
  <a:themeElements>
    <a:clrScheme name="">
      <a:dk1>
        <a:srgbClr val="000000"/>
      </a:dk1>
      <a:lt1>
        <a:srgbClr val="FFFFFF"/>
      </a:lt1>
      <a:dk2>
        <a:srgbClr val="3333FF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3366"/>
      </a:hlink>
      <a:folHlink>
        <a:srgbClr val="B2B2B2"/>
      </a:folHlink>
    </a:clrScheme>
    <a:fontScheme name="models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0000" tIns="46800" rIns="90000" bIns="4680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0000" tIns="46800" rIns="90000" bIns="4680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models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els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els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els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els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els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els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C:\My Documents\Powerpoint\IR Course\models.ppt</Template>
  <TotalTime>11701</TotalTime>
  <Words>1695</Words>
  <Application>Microsoft Office PowerPoint</Application>
  <PresentationFormat>On-screen Show (4:3)</PresentationFormat>
  <Paragraphs>300</Paragraphs>
  <Slides>31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6" baseType="lpstr">
      <vt:lpstr>Arial</vt:lpstr>
      <vt:lpstr>Helvetica</vt:lpstr>
      <vt:lpstr>Times New Roman</vt:lpstr>
      <vt:lpstr>models</vt:lpstr>
      <vt:lpstr>Equation</vt:lpstr>
      <vt:lpstr>CS 388: Natural Language Processing: Neural Networks</vt:lpstr>
      <vt:lpstr>Neural Network Learning</vt:lpstr>
      <vt:lpstr>Real Neurons</vt:lpstr>
      <vt:lpstr>Neural Communication</vt:lpstr>
      <vt:lpstr>Simple Artificial Neuron Model (Linear Threshold Unit)</vt:lpstr>
      <vt:lpstr>Perceptron Training</vt:lpstr>
      <vt:lpstr>Perceptron Learning Rule</vt:lpstr>
      <vt:lpstr>Perceptron Learning Algorithm</vt:lpstr>
      <vt:lpstr>Perceptron as a Linear Separator</vt:lpstr>
      <vt:lpstr>Concept Perceptron Cannot Learn</vt:lpstr>
      <vt:lpstr>Perceptron Convergence  and Cycling Theorems</vt:lpstr>
      <vt:lpstr>Perceptron as Hill Climbing</vt:lpstr>
      <vt:lpstr>Threshold to “Bias”</vt:lpstr>
      <vt:lpstr>Multi-Layer Feed-Forward Networks</vt:lpstr>
      <vt:lpstr>Hill-Climbing in Multi-Layer Nets</vt:lpstr>
      <vt:lpstr>Differentiable Output Function</vt:lpstr>
      <vt:lpstr>Gradient Descent</vt:lpstr>
      <vt:lpstr>Backpropagation Learning Rule</vt:lpstr>
      <vt:lpstr>Error Backpropagation</vt:lpstr>
      <vt:lpstr>Error Backpropagation</vt:lpstr>
      <vt:lpstr>Error Backpropagation</vt:lpstr>
      <vt:lpstr>Backpropagation Training Algorithm</vt:lpstr>
      <vt:lpstr>Comments on Training Algorithm</vt:lpstr>
      <vt:lpstr>Hidden Unit Representations</vt:lpstr>
      <vt:lpstr>Over-Training Prevention</vt:lpstr>
      <vt:lpstr>Determining the Best  Number of Hidden Units</vt:lpstr>
      <vt:lpstr>Recurrent Neural Networks (RNN)</vt:lpstr>
      <vt:lpstr>Simple Recurrent Network (SRN)</vt:lpstr>
      <vt:lpstr>Unrolled RNN</vt:lpstr>
      <vt:lpstr>Training RNN’s</vt:lpstr>
      <vt:lpstr>Conclusions</vt:lpstr>
    </vt:vector>
  </TitlesOfParts>
  <Company>University of Texas at Austin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Intelligent Information Retrieval and Web Search</dc:title>
  <dc:creator>Raymond Mooney</dc:creator>
  <cp:lastModifiedBy>Raymond Mooney</cp:lastModifiedBy>
  <cp:revision>275</cp:revision>
  <cp:lastPrinted>1601-01-01T00:00:00Z</cp:lastPrinted>
  <dcterms:created xsi:type="dcterms:W3CDTF">2001-05-20T22:11:52Z</dcterms:created>
  <dcterms:modified xsi:type="dcterms:W3CDTF">2017-02-14T23:30:25Z</dcterms:modified>
</cp:coreProperties>
</file>