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8"/>
  </p:notesMasterIdLst>
  <p:sldIdLst>
    <p:sldId id="256" r:id="rId2"/>
    <p:sldId id="514" r:id="rId3"/>
    <p:sldId id="518" r:id="rId4"/>
    <p:sldId id="517" r:id="rId5"/>
    <p:sldId id="516" r:id="rId6"/>
    <p:sldId id="515" r:id="rId7"/>
    <p:sldId id="323" r:id="rId8"/>
    <p:sldId id="350" r:id="rId9"/>
    <p:sldId id="349" r:id="rId10"/>
    <p:sldId id="488" r:id="rId11"/>
    <p:sldId id="489" r:id="rId12"/>
    <p:sldId id="259" r:id="rId13"/>
    <p:sldId id="260" r:id="rId14"/>
    <p:sldId id="261" r:id="rId15"/>
    <p:sldId id="262" r:id="rId16"/>
    <p:sldId id="269" r:id="rId17"/>
    <p:sldId id="270" r:id="rId18"/>
    <p:sldId id="497" r:id="rId19"/>
    <p:sldId id="498" r:id="rId20"/>
    <p:sldId id="499" r:id="rId21"/>
    <p:sldId id="500" r:id="rId22"/>
    <p:sldId id="501" r:id="rId23"/>
    <p:sldId id="276" r:id="rId24"/>
    <p:sldId id="510" r:id="rId25"/>
    <p:sldId id="502" r:id="rId26"/>
    <p:sldId id="278" r:id="rId27"/>
    <p:sldId id="503" r:id="rId28"/>
    <p:sldId id="504" r:id="rId29"/>
    <p:sldId id="505" r:id="rId30"/>
    <p:sldId id="506" r:id="rId31"/>
    <p:sldId id="507" r:id="rId32"/>
    <p:sldId id="361" r:id="rId33"/>
    <p:sldId id="363" r:id="rId34"/>
    <p:sldId id="508" r:id="rId35"/>
    <p:sldId id="509" r:id="rId36"/>
    <p:sldId id="496" r:id="rId37"/>
    <p:sldId id="494" r:id="rId38"/>
    <p:sldId id="495" r:id="rId39"/>
    <p:sldId id="512" r:id="rId40"/>
    <p:sldId id="513" r:id="rId41"/>
    <p:sldId id="520" r:id="rId42"/>
    <p:sldId id="522" r:id="rId43"/>
    <p:sldId id="523" r:id="rId44"/>
    <p:sldId id="369" r:id="rId45"/>
    <p:sldId id="531" r:id="rId46"/>
    <p:sldId id="532" r:id="rId47"/>
    <p:sldId id="378" r:id="rId48"/>
    <p:sldId id="379" r:id="rId49"/>
    <p:sldId id="380" r:id="rId50"/>
    <p:sldId id="381" r:id="rId51"/>
    <p:sldId id="533" r:id="rId52"/>
    <p:sldId id="383" r:id="rId53"/>
    <p:sldId id="384" r:id="rId54"/>
    <p:sldId id="385" r:id="rId55"/>
    <p:sldId id="370" r:id="rId56"/>
    <p:sldId id="526" r:id="rId57"/>
    <p:sldId id="525" r:id="rId58"/>
    <p:sldId id="528" r:id="rId59"/>
    <p:sldId id="524" r:id="rId60"/>
    <p:sldId id="371" r:id="rId61"/>
    <p:sldId id="534" r:id="rId62"/>
    <p:sldId id="257" r:id="rId63"/>
    <p:sldId id="374" r:id="rId64"/>
    <p:sldId id="529" r:id="rId65"/>
    <p:sldId id="521" r:id="rId66"/>
    <p:sldId id="351" r:id="rId6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9" autoAdjust="0"/>
    <p:restoredTop sz="94980" autoAdjust="0"/>
  </p:normalViewPr>
  <p:slideViewPr>
    <p:cSldViewPr snapToGrid="0">
      <p:cViewPr>
        <p:scale>
          <a:sx n="86" d="100"/>
          <a:sy n="86" d="100"/>
        </p:scale>
        <p:origin x="197" y="278"/>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89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E79FF-38D8-4D36-81D7-6D38A18DAB9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785C4E1-202F-46F0-946D-16C57714C5EE}">
      <dgm:prSet phldrT="[Text]" phldr="0"/>
      <dgm:spPr/>
      <dgm:t>
        <a:bodyPr/>
        <a:lstStyle/>
        <a:p>
          <a:r>
            <a:rPr lang="en-US" dirty="0"/>
            <a:t>Dartmouth meeting (1956)</a:t>
          </a:r>
        </a:p>
      </dgm:t>
    </dgm:pt>
    <dgm:pt modelId="{8BCED7B8-F338-4CF2-81FB-DCFD6A619A5C}" type="parTrans" cxnId="{DC3B95AD-9A4C-44B2-A26B-59E948CFB003}">
      <dgm:prSet/>
      <dgm:spPr/>
      <dgm:t>
        <a:bodyPr/>
        <a:lstStyle/>
        <a:p>
          <a:endParaRPr lang="en-US"/>
        </a:p>
      </dgm:t>
    </dgm:pt>
    <dgm:pt modelId="{6464B673-79E6-4E7B-87F6-817F190B2339}" type="sibTrans" cxnId="{DC3B95AD-9A4C-44B2-A26B-59E948CFB003}">
      <dgm:prSet/>
      <dgm:spPr/>
      <dgm:t>
        <a:bodyPr/>
        <a:lstStyle/>
        <a:p>
          <a:endParaRPr lang="en-US"/>
        </a:p>
      </dgm:t>
    </dgm:pt>
    <dgm:pt modelId="{50BD563A-2C23-46B2-85F3-CBFAD4B02BD8}">
      <dgm:prSet phldrT="[Text]" phldr="0"/>
      <dgm:spPr/>
      <dgm:t>
        <a:bodyPr/>
        <a:lstStyle/>
        <a:p>
          <a:r>
            <a:rPr lang="en-US" dirty="0"/>
            <a:t>Perceptron algo (1957)</a:t>
          </a:r>
        </a:p>
      </dgm:t>
    </dgm:pt>
    <dgm:pt modelId="{EA6C76FD-1AB2-48BD-9BE2-18B10D880507}" type="parTrans" cxnId="{B5682DC3-376B-4E83-8645-4A4F1F8D64EB}">
      <dgm:prSet/>
      <dgm:spPr/>
      <dgm:t>
        <a:bodyPr/>
        <a:lstStyle/>
        <a:p>
          <a:endParaRPr lang="en-US"/>
        </a:p>
      </dgm:t>
    </dgm:pt>
    <dgm:pt modelId="{D25DF4DC-213E-4BF3-A281-D97BBE45D086}" type="sibTrans" cxnId="{B5682DC3-376B-4E83-8645-4A4F1F8D64EB}">
      <dgm:prSet/>
      <dgm:spPr/>
      <dgm:t>
        <a:bodyPr/>
        <a:lstStyle/>
        <a:p>
          <a:endParaRPr lang="en-US"/>
        </a:p>
      </dgm:t>
    </dgm:pt>
    <dgm:pt modelId="{5CD2BDAD-4557-4A32-8426-1EC7DEAC637D}">
      <dgm:prSet phldrT="[Text]" phldr="0"/>
      <dgm:spPr/>
      <dgm:t>
        <a:bodyPr/>
        <a:lstStyle/>
        <a:p>
          <a:r>
            <a:rPr lang="en-US" dirty="0"/>
            <a:t>Perceptron book (1969)</a:t>
          </a:r>
        </a:p>
      </dgm:t>
    </dgm:pt>
    <dgm:pt modelId="{9865962A-ACA7-4C07-92B0-17CFC79B2916}" type="parTrans" cxnId="{9CFC08C0-A717-435F-BC4D-85765B0479FC}">
      <dgm:prSet/>
      <dgm:spPr/>
      <dgm:t>
        <a:bodyPr/>
        <a:lstStyle/>
        <a:p>
          <a:endParaRPr lang="en-US"/>
        </a:p>
      </dgm:t>
    </dgm:pt>
    <dgm:pt modelId="{67246261-3A07-4E82-B090-9525DDFA7A36}" type="sibTrans" cxnId="{9CFC08C0-A717-435F-BC4D-85765B0479FC}">
      <dgm:prSet/>
      <dgm:spPr/>
      <dgm:t>
        <a:bodyPr/>
        <a:lstStyle/>
        <a:p>
          <a:endParaRPr lang="en-US"/>
        </a:p>
      </dgm:t>
    </dgm:pt>
    <dgm:pt modelId="{320D9FB3-393F-498F-8869-65C49406518E}">
      <dgm:prSet phldrT="[Text]" phldr="0"/>
      <dgm:spPr/>
      <dgm:t>
        <a:bodyPr/>
        <a:lstStyle/>
        <a:p>
          <a:r>
            <a:rPr lang="en-US" dirty="0"/>
            <a:t>I wrote HS paper on AI (1979)</a:t>
          </a:r>
        </a:p>
      </dgm:t>
    </dgm:pt>
    <dgm:pt modelId="{5D61CC8F-6FE2-4407-A777-E7965EC8BAF3}" type="parTrans" cxnId="{94D4FAAE-644D-4819-AAD7-DA204FA8A347}">
      <dgm:prSet/>
      <dgm:spPr/>
      <dgm:t>
        <a:bodyPr/>
        <a:lstStyle/>
        <a:p>
          <a:endParaRPr lang="en-US"/>
        </a:p>
      </dgm:t>
    </dgm:pt>
    <dgm:pt modelId="{65ADD8DD-9EFA-47FB-A6DE-8CC2D7113E80}" type="sibTrans" cxnId="{94D4FAAE-644D-4819-AAD7-DA204FA8A347}">
      <dgm:prSet/>
      <dgm:spPr/>
      <dgm:t>
        <a:bodyPr/>
        <a:lstStyle/>
        <a:p>
          <a:endParaRPr lang="en-US"/>
        </a:p>
      </dgm:t>
    </dgm:pt>
    <dgm:pt modelId="{385F7F0F-0763-4902-B0C1-F995FF794DB6}">
      <dgm:prSet phldrT="[Text]" phldr="0"/>
      <dgm:spPr/>
      <dgm:t>
        <a:bodyPr/>
        <a:lstStyle/>
        <a:p>
          <a:r>
            <a:rPr lang="en-US" dirty="0"/>
            <a:t>Expert systems  (my college years) (1980’s)</a:t>
          </a:r>
        </a:p>
      </dgm:t>
    </dgm:pt>
    <dgm:pt modelId="{D808D8BD-CB55-43AA-AA2D-18115EDBBE3F}" type="parTrans" cxnId="{D9F7616B-0D44-4A7F-9CBE-91F768B7CDA6}">
      <dgm:prSet/>
      <dgm:spPr/>
      <dgm:t>
        <a:bodyPr/>
        <a:lstStyle/>
        <a:p>
          <a:endParaRPr lang="en-US"/>
        </a:p>
      </dgm:t>
    </dgm:pt>
    <dgm:pt modelId="{3D6A3C1E-676B-4703-ACD9-18B0063DDC08}" type="sibTrans" cxnId="{D9F7616B-0D44-4A7F-9CBE-91F768B7CDA6}">
      <dgm:prSet/>
      <dgm:spPr/>
      <dgm:t>
        <a:bodyPr/>
        <a:lstStyle/>
        <a:p>
          <a:endParaRPr lang="en-US"/>
        </a:p>
      </dgm:t>
    </dgm:pt>
    <dgm:pt modelId="{EABEEE1A-B418-4CBE-B247-A0DA6D728C6F}">
      <dgm:prSet phldrT="[Text]" phldr="0"/>
      <dgm:spPr/>
      <dgm:t>
        <a:bodyPr/>
        <a:lstStyle/>
        <a:p>
          <a:r>
            <a:rPr lang="en-US" dirty="0"/>
            <a:t>Backprop NNs (1990’s)</a:t>
          </a:r>
        </a:p>
      </dgm:t>
    </dgm:pt>
    <dgm:pt modelId="{061ABB83-857D-40B8-8AD3-B23788FA0E89}" type="parTrans" cxnId="{4287D863-6CE5-4520-B975-C1784323A9D8}">
      <dgm:prSet/>
      <dgm:spPr/>
      <dgm:t>
        <a:bodyPr/>
        <a:lstStyle/>
        <a:p>
          <a:endParaRPr lang="en-US"/>
        </a:p>
      </dgm:t>
    </dgm:pt>
    <dgm:pt modelId="{CBF62F7E-6B02-47E1-AF51-31B50158919A}" type="sibTrans" cxnId="{4287D863-6CE5-4520-B975-C1784323A9D8}">
      <dgm:prSet/>
      <dgm:spPr/>
      <dgm:t>
        <a:bodyPr/>
        <a:lstStyle/>
        <a:p>
          <a:endParaRPr lang="en-US"/>
        </a:p>
      </dgm:t>
    </dgm:pt>
    <dgm:pt modelId="{DF12F9A7-B906-46F1-BF87-406659560174}">
      <dgm:prSet phldrT="[Text]" phldr="0"/>
      <dgm:spPr/>
      <dgm:t>
        <a:bodyPr/>
        <a:lstStyle/>
        <a:p>
          <a:r>
            <a:rPr lang="en-US" dirty="0"/>
            <a:t>Bayesian AI (2000s)</a:t>
          </a:r>
        </a:p>
      </dgm:t>
    </dgm:pt>
    <dgm:pt modelId="{648FD029-CF69-41E6-BAC6-652D23F6B5FD}" type="parTrans" cxnId="{28A6D4EB-8B41-4FFB-997D-F7EFE85BBE05}">
      <dgm:prSet/>
      <dgm:spPr/>
      <dgm:t>
        <a:bodyPr/>
        <a:lstStyle/>
        <a:p>
          <a:endParaRPr lang="en-US"/>
        </a:p>
      </dgm:t>
    </dgm:pt>
    <dgm:pt modelId="{53868CF8-C497-486A-8ED5-1EA03BE8C24D}" type="sibTrans" cxnId="{28A6D4EB-8B41-4FFB-997D-F7EFE85BBE05}">
      <dgm:prSet/>
      <dgm:spPr/>
      <dgm:t>
        <a:bodyPr/>
        <a:lstStyle/>
        <a:p>
          <a:endParaRPr lang="en-US"/>
        </a:p>
      </dgm:t>
    </dgm:pt>
    <dgm:pt modelId="{01E67722-6E21-4A62-B55C-FF25F6CE0149}">
      <dgm:prSet phldrT="[Text]" phldr="0"/>
      <dgm:spPr/>
      <dgm:t>
        <a:bodyPr/>
        <a:lstStyle/>
        <a:p>
          <a:r>
            <a:rPr lang="en-US"/>
            <a:t>Deep Learning (2012-present)</a:t>
          </a:r>
          <a:endParaRPr lang="en-US" dirty="0"/>
        </a:p>
      </dgm:t>
    </dgm:pt>
    <dgm:pt modelId="{1C98DD2E-AECB-4AC8-80B2-3C370C8B86AB}" type="parTrans" cxnId="{2582BFDA-F9EF-47A8-A9E7-F4C197A21B28}">
      <dgm:prSet/>
      <dgm:spPr/>
      <dgm:t>
        <a:bodyPr/>
        <a:lstStyle/>
        <a:p>
          <a:endParaRPr lang="en-US"/>
        </a:p>
      </dgm:t>
    </dgm:pt>
    <dgm:pt modelId="{E68A9A53-4536-4BD1-B354-1B47FFF21EA3}" type="sibTrans" cxnId="{2582BFDA-F9EF-47A8-A9E7-F4C197A21B28}">
      <dgm:prSet/>
      <dgm:spPr/>
      <dgm:t>
        <a:bodyPr/>
        <a:lstStyle/>
        <a:p>
          <a:endParaRPr lang="en-US"/>
        </a:p>
      </dgm:t>
    </dgm:pt>
    <dgm:pt modelId="{CBC011E4-E2B0-4E29-8253-13D836411CEE}" type="pres">
      <dgm:prSet presAssocID="{A03E79FF-38D8-4D36-81D7-6D38A18DAB92}" presName="Name0" presStyleCnt="0">
        <dgm:presLayoutVars>
          <dgm:dir/>
          <dgm:resizeHandles val="exact"/>
        </dgm:presLayoutVars>
      </dgm:prSet>
      <dgm:spPr/>
    </dgm:pt>
    <dgm:pt modelId="{99D19EDF-E51B-4A15-85B7-EFC6AE9D36BB}" type="pres">
      <dgm:prSet presAssocID="{A03E79FF-38D8-4D36-81D7-6D38A18DAB92}" presName="arrow" presStyleLbl="bgShp" presStyleIdx="0" presStyleCnt="1"/>
      <dgm:spPr/>
    </dgm:pt>
    <dgm:pt modelId="{2AAA1945-79B8-4D1D-9125-337DA5AF319D}" type="pres">
      <dgm:prSet presAssocID="{A03E79FF-38D8-4D36-81D7-6D38A18DAB92}" presName="points" presStyleCnt="0"/>
      <dgm:spPr/>
    </dgm:pt>
    <dgm:pt modelId="{062ABF72-AEFA-40A1-AFC1-A24E15FB7130}" type="pres">
      <dgm:prSet presAssocID="{1785C4E1-202F-46F0-946D-16C57714C5EE}" presName="compositeA" presStyleCnt="0"/>
      <dgm:spPr/>
    </dgm:pt>
    <dgm:pt modelId="{6023D7FF-1F12-4B3A-925D-78EC800632CD}" type="pres">
      <dgm:prSet presAssocID="{1785C4E1-202F-46F0-946D-16C57714C5EE}" presName="textA" presStyleLbl="revTx" presStyleIdx="0" presStyleCnt="8">
        <dgm:presLayoutVars>
          <dgm:bulletEnabled val="1"/>
        </dgm:presLayoutVars>
      </dgm:prSet>
      <dgm:spPr/>
    </dgm:pt>
    <dgm:pt modelId="{8DFB3B6D-7DF5-40BD-BE42-E8D690B54490}" type="pres">
      <dgm:prSet presAssocID="{1785C4E1-202F-46F0-946D-16C57714C5EE}" presName="circleA" presStyleLbl="node1" presStyleIdx="0" presStyleCnt="8"/>
      <dgm:spPr/>
    </dgm:pt>
    <dgm:pt modelId="{0B3B0A78-A846-41AE-ABEA-10DCB66DF2A6}" type="pres">
      <dgm:prSet presAssocID="{1785C4E1-202F-46F0-946D-16C57714C5EE}" presName="spaceA" presStyleCnt="0"/>
      <dgm:spPr/>
    </dgm:pt>
    <dgm:pt modelId="{58DCC3B3-3762-4B7C-BBBA-8368941B9D24}" type="pres">
      <dgm:prSet presAssocID="{6464B673-79E6-4E7B-87F6-817F190B2339}" presName="space" presStyleCnt="0"/>
      <dgm:spPr/>
    </dgm:pt>
    <dgm:pt modelId="{1201E8CE-5261-4832-B640-C0D6D6803C65}" type="pres">
      <dgm:prSet presAssocID="{50BD563A-2C23-46B2-85F3-CBFAD4B02BD8}" presName="compositeB" presStyleCnt="0"/>
      <dgm:spPr/>
    </dgm:pt>
    <dgm:pt modelId="{10E2AE7A-6E26-4825-8130-BD5D2D8455FE}" type="pres">
      <dgm:prSet presAssocID="{50BD563A-2C23-46B2-85F3-CBFAD4B02BD8}" presName="textB" presStyleLbl="revTx" presStyleIdx="1" presStyleCnt="8">
        <dgm:presLayoutVars>
          <dgm:bulletEnabled val="1"/>
        </dgm:presLayoutVars>
      </dgm:prSet>
      <dgm:spPr/>
    </dgm:pt>
    <dgm:pt modelId="{DD641404-7A36-4A17-BA06-A92080ACB0B4}" type="pres">
      <dgm:prSet presAssocID="{50BD563A-2C23-46B2-85F3-CBFAD4B02BD8}" presName="circleB" presStyleLbl="node1" presStyleIdx="1" presStyleCnt="8"/>
      <dgm:spPr/>
    </dgm:pt>
    <dgm:pt modelId="{EC1762FA-9B5E-43A3-8AC6-5EE69959A9BF}" type="pres">
      <dgm:prSet presAssocID="{50BD563A-2C23-46B2-85F3-CBFAD4B02BD8}" presName="spaceB" presStyleCnt="0"/>
      <dgm:spPr/>
    </dgm:pt>
    <dgm:pt modelId="{28A86C59-D94B-406E-A20A-4004092E797F}" type="pres">
      <dgm:prSet presAssocID="{D25DF4DC-213E-4BF3-A281-D97BBE45D086}" presName="space" presStyleCnt="0"/>
      <dgm:spPr/>
    </dgm:pt>
    <dgm:pt modelId="{871B53CF-9EAD-4C7D-B6C5-63D09B8A013D}" type="pres">
      <dgm:prSet presAssocID="{5CD2BDAD-4557-4A32-8426-1EC7DEAC637D}" presName="compositeA" presStyleCnt="0"/>
      <dgm:spPr/>
    </dgm:pt>
    <dgm:pt modelId="{B79C3806-D1C3-4EAF-AB10-84BA1AA3767D}" type="pres">
      <dgm:prSet presAssocID="{5CD2BDAD-4557-4A32-8426-1EC7DEAC637D}" presName="textA" presStyleLbl="revTx" presStyleIdx="2" presStyleCnt="8">
        <dgm:presLayoutVars>
          <dgm:bulletEnabled val="1"/>
        </dgm:presLayoutVars>
      </dgm:prSet>
      <dgm:spPr/>
    </dgm:pt>
    <dgm:pt modelId="{D4060728-51B1-47E0-98F1-691611FA3C32}" type="pres">
      <dgm:prSet presAssocID="{5CD2BDAD-4557-4A32-8426-1EC7DEAC637D}" presName="circleA" presStyleLbl="node1" presStyleIdx="2" presStyleCnt="8"/>
      <dgm:spPr/>
    </dgm:pt>
    <dgm:pt modelId="{8F0164C2-0020-483A-A522-9B961C74F798}" type="pres">
      <dgm:prSet presAssocID="{5CD2BDAD-4557-4A32-8426-1EC7DEAC637D}" presName="spaceA" presStyleCnt="0"/>
      <dgm:spPr/>
    </dgm:pt>
    <dgm:pt modelId="{867BD6AC-8347-417F-B8E9-B9DC158FCFDA}" type="pres">
      <dgm:prSet presAssocID="{67246261-3A07-4E82-B090-9525DDFA7A36}" presName="space" presStyleCnt="0"/>
      <dgm:spPr/>
    </dgm:pt>
    <dgm:pt modelId="{258A1120-7D66-41F2-9367-6DE39F145118}" type="pres">
      <dgm:prSet presAssocID="{320D9FB3-393F-498F-8869-65C49406518E}" presName="compositeB" presStyleCnt="0"/>
      <dgm:spPr/>
    </dgm:pt>
    <dgm:pt modelId="{8FE192BE-7C64-4919-8A76-FFD579053076}" type="pres">
      <dgm:prSet presAssocID="{320D9FB3-393F-498F-8869-65C49406518E}" presName="textB" presStyleLbl="revTx" presStyleIdx="3" presStyleCnt="8">
        <dgm:presLayoutVars>
          <dgm:bulletEnabled val="1"/>
        </dgm:presLayoutVars>
      </dgm:prSet>
      <dgm:spPr/>
    </dgm:pt>
    <dgm:pt modelId="{421594E5-BFC3-4A77-A77C-09E3C925C78A}" type="pres">
      <dgm:prSet presAssocID="{320D9FB3-393F-498F-8869-65C49406518E}" presName="circleB" presStyleLbl="node1" presStyleIdx="3" presStyleCnt="8"/>
      <dgm:spPr/>
    </dgm:pt>
    <dgm:pt modelId="{2248B9B9-9BD2-41BB-BB76-CCF467B3868B}" type="pres">
      <dgm:prSet presAssocID="{320D9FB3-393F-498F-8869-65C49406518E}" presName="spaceB" presStyleCnt="0"/>
      <dgm:spPr/>
    </dgm:pt>
    <dgm:pt modelId="{15407E4D-47C9-41B5-A573-0A8C0ED35743}" type="pres">
      <dgm:prSet presAssocID="{65ADD8DD-9EFA-47FB-A6DE-8CC2D7113E80}" presName="space" presStyleCnt="0"/>
      <dgm:spPr/>
    </dgm:pt>
    <dgm:pt modelId="{CC326A42-C33C-4D60-AB6F-BA53B16FD018}" type="pres">
      <dgm:prSet presAssocID="{385F7F0F-0763-4902-B0C1-F995FF794DB6}" presName="compositeA" presStyleCnt="0"/>
      <dgm:spPr/>
    </dgm:pt>
    <dgm:pt modelId="{EFFA2DFD-98EC-4316-A72E-D5FC58BA436F}" type="pres">
      <dgm:prSet presAssocID="{385F7F0F-0763-4902-B0C1-F995FF794DB6}" presName="textA" presStyleLbl="revTx" presStyleIdx="4" presStyleCnt="8">
        <dgm:presLayoutVars>
          <dgm:bulletEnabled val="1"/>
        </dgm:presLayoutVars>
      </dgm:prSet>
      <dgm:spPr/>
    </dgm:pt>
    <dgm:pt modelId="{4067EDB5-9397-4AD7-82CF-227E30832F26}" type="pres">
      <dgm:prSet presAssocID="{385F7F0F-0763-4902-B0C1-F995FF794DB6}" presName="circleA" presStyleLbl="node1" presStyleIdx="4" presStyleCnt="8"/>
      <dgm:spPr/>
    </dgm:pt>
    <dgm:pt modelId="{068A85BE-6310-40D7-8082-F4104A5ABB26}" type="pres">
      <dgm:prSet presAssocID="{385F7F0F-0763-4902-B0C1-F995FF794DB6}" presName="spaceA" presStyleCnt="0"/>
      <dgm:spPr/>
    </dgm:pt>
    <dgm:pt modelId="{6130D556-7158-4AA2-90EB-253B76274DA1}" type="pres">
      <dgm:prSet presAssocID="{3D6A3C1E-676B-4703-ACD9-18B0063DDC08}" presName="space" presStyleCnt="0"/>
      <dgm:spPr/>
    </dgm:pt>
    <dgm:pt modelId="{72791F80-B198-4129-BD9E-908C3C7A0481}" type="pres">
      <dgm:prSet presAssocID="{EABEEE1A-B418-4CBE-B247-A0DA6D728C6F}" presName="compositeB" presStyleCnt="0"/>
      <dgm:spPr/>
    </dgm:pt>
    <dgm:pt modelId="{30C501A0-9253-4643-BF9E-47170B395F61}" type="pres">
      <dgm:prSet presAssocID="{EABEEE1A-B418-4CBE-B247-A0DA6D728C6F}" presName="textB" presStyleLbl="revTx" presStyleIdx="5" presStyleCnt="8">
        <dgm:presLayoutVars>
          <dgm:bulletEnabled val="1"/>
        </dgm:presLayoutVars>
      </dgm:prSet>
      <dgm:spPr/>
    </dgm:pt>
    <dgm:pt modelId="{1A0615A4-95C7-494D-9070-EBA5F929DA42}" type="pres">
      <dgm:prSet presAssocID="{EABEEE1A-B418-4CBE-B247-A0DA6D728C6F}" presName="circleB" presStyleLbl="node1" presStyleIdx="5" presStyleCnt="8"/>
      <dgm:spPr/>
    </dgm:pt>
    <dgm:pt modelId="{78F23514-791A-4474-A913-C016C281AD6B}" type="pres">
      <dgm:prSet presAssocID="{EABEEE1A-B418-4CBE-B247-A0DA6D728C6F}" presName="spaceB" presStyleCnt="0"/>
      <dgm:spPr/>
    </dgm:pt>
    <dgm:pt modelId="{A89AB1E2-ECD1-4A46-832C-95872D7C7AC5}" type="pres">
      <dgm:prSet presAssocID="{CBF62F7E-6B02-47E1-AF51-31B50158919A}" presName="space" presStyleCnt="0"/>
      <dgm:spPr/>
    </dgm:pt>
    <dgm:pt modelId="{54EF0AF2-06FA-4D67-9A57-DA35C3C6625B}" type="pres">
      <dgm:prSet presAssocID="{DF12F9A7-B906-46F1-BF87-406659560174}" presName="compositeA" presStyleCnt="0"/>
      <dgm:spPr/>
    </dgm:pt>
    <dgm:pt modelId="{A3FC5CA7-CF9B-43C4-A97F-9682C2544657}" type="pres">
      <dgm:prSet presAssocID="{DF12F9A7-B906-46F1-BF87-406659560174}" presName="textA" presStyleLbl="revTx" presStyleIdx="6" presStyleCnt="8">
        <dgm:presLayoutVars>
          <dgm:bulletEnabled val="1"/>
        </dgm:presLayoutVars>
      </dgm:prSet>
      <dgm:spPr/>
    </dgm:pt>
    <dgm:pt modelId="{97F1FDD4-DA92-4C14-A52E-1F30E312CFD6}" type="pres">
      <dgm:prSet presAssocID="{DF12F9A7-B906-46F1-BF87-406659560174}" presName="circleA" presStyleLbl="node1" presStyleIdx="6" presStyleCnt="8"/>
      <dgm:spPr/>
    </dgm:pt>
    <dgm:pt modelId="{FACD6A0B-33D7-4627-8BA7-2F075A465781}" type="pres">
      <dgm:prSet presAssocID="{DF12F9A7-B906-46F1-BF87-406659560174}" presName="spaceA" presStyleCnt="0"/>
      <dgm:spPr/>
    </dgm:pt>
    <dgm:pt modelId="{346203A8-A4DF-4079-AC13-83939DEAC836}" type="pres">
      <dgm:prSet presAssocID="{53868CF8-C497-486A-8ED5-1EA03BE8C24D}" presName="space" presStyleCnt="0"/>
      <dgm:spPr/>
    </dgm:pt>
    <dgm:pt modelId="{E0699793-2806-4CBB-90C4-D2A67F77EB78}" type="pres">
      <dgm:prSet presAssocID="{01E67722-6E21-4A62-B55C-FF25F6CE0149}" presName="compositeB" presStyleCnt="0"/>
      <dgm:spPr/>
    </dgm:pt>
    <dgm:pt modelId="{2DE526AE-1A91-4332-A4AC-F3199CDB8CB8}" type="pres">
      <dgm:prSet presAssocID="{01E67722-6E21-4A62-B55C-FF25F6CE0149}" presName="textB" presStyleLbl="revTx" presStyleIdx="7" presStyleCnt="8">
        <dgm:presLayoutVars>
          <dgm:bulletEnabled val="1"/>
        </dgm:presLayoutVars>
      </dgm:prSet>
      <dgm:spPr/>
    </dgm:pt>
    <dgm:pt modelId="{3C22A153-26D2-4E16-9D49-FB051D522330}" type="pres">
      <dgm:prSet presAssocID="{01E67722-6E21-4A62-B55C-FF25F6CE0149}" presName="circleB" presStyleLbl="node1" presStyleIdx="7" presStyleCnt="8"/>
      <dgm:spPr/>
    </dgm:pt>
    <dgm:pt modelId="{70147EFD-198C-4E6C-9624-B09AF922BCE0}" type="pres">
      <dgm:prSet presAssocID="{01E67722-6E21-4A62-B55C-FF25F6CE0149}" presName="spaceB" presStyleCnt="0"/>
      <dgm:spPr/>
    </dgm:pt>
  </dgm:ptLst>
  <dgm:cxnLst>
    <dgm:cxn modelId="{DF6BE007-8AAE-4BB3-8082-491B0BEF24C2}" type="presOf" srcId="{320D9FB3-393F-498F-8869-65C49406518E}" destId="{8FE192BE-7C64-4919-8A76-FFD579053076}" srcOrd="0" destOrd="0" presId="urn:microsoft.com/office/officeart/2005/8/layout/hProcess11"/>
    <dgm:cxn modelId="{5B0F6315-E0B2-4ACE-8373-C385A27BAFFF}" type="presOf" srcId="{50BD563A-2C23-46B2-85F3-CBFAD4B02BD8}" destId="{10E2AE7A-6E26-4825-8130-BD5D2D8455FE}" srcOrd="0" destOrd="0" presId="urn:microsoft.com/office/officeart/2005/8/layout/hProcess11"/>
    <dgm:cxn modelId="{4628552D-6C4B-4928-B1F5-547C46C0E91D}" type="presOf" srcId="{385F7F0F-0763-4902-B0C1-F995FF794DB6}" destId="{EFFA2DFD-98EC-4316-A72E-D5FC58BA436F}" srcOrd="0" destOrd="0" presId="urn:microsoft.com/office/officeart/2005/8/layout/hProcess11"/>
    <dgm:cxn modelId="{4287D863-6CE5-4520-B975-C1784323A9D8}" srcId="{A03E79FF-38D8-4D36-81D7-6D38A18DAB92}" destId="{EABEEE1A-B418-4CBE-B247-A0DA6D728C6F}" srcOrd="5" destOrd="0" parTransId="{061ABB83-857D-40B8-8AD3-B23788FA0E89}" sibTransId="{CBF62F7E-6B02-47E1-AF51-31B50158919A}"/>
    <dgm:cxn modelId="{E0EA3944-DE68-423E-81EF-152436A60FE0}" type="presOf" srcId="{01E67722-6E21-4A62-B55C-FF25F6CE0149}" destId="{2DE526AE-1A91-4332-A4AC-F3199CDB8CB8}" srcOrd="0" destOrd="0" presId="urn:microsoft.com/office/officeart/2005/8/layout/hProcess11"/>
    <dgm:cxn modelId="{D9F7616B-0D44-4A7F-9CBE-91F768B7CDA6}" srcId="{A03E79FF-38D8-4D36-81D7-6D38A18DAB92}" destId="{385F7F0F-0763-4902-B0C1-F995FF794DB6}" srcOrd="4" destOrd="0" parTransId="{D808D8BD-CB55-43AA-AA2D-18115EDBBE3F}" sibTransId="{3D6A3C1E-676B-4703-ACD9-18B0063DDC08}"/>
    <dgm:cxn modelId="{C9CC4B58-F29B-492D-9F6C-6D2550D2C168}" type="presOf" srcId="{DF12F9A7-B906-46F1-BF87-406659560174}" destId="{A3FC5CA7-CF9B-43C4-A97F-9682C2544657}" srcOrd="0" destOrd="0" presId="urn:microsoft.com/office/officeart/2005/8/layout/hProcess11"/>
    <dgm:cxn modelId="{5FF35389-291B-4647-9179-1DD84A0753C9}" type="presOf" srcId="{1785C4E1-202F-46F0-946D-16C57714C5EE}" destId="{6023D7FF-1F12-4B3A-925D-78EC800632CD}" srcOrd="0" destOrd="0" presId="urn:microsoft.com/office/officeart/2005/8/layout/hProcess11"/>
    <dgm:cxn modelId="{77467290-16BB-41AA-859F-6032854FC919}" type="presOf" srcId="{5CD2BDAD-4557-4A32-8426-1EC7DEAC637D}" destId="{B79C3806-D1C3-4EAF-AB10-84BA1AA3767D}" srcOrd="0" destOrd="0" presId="urn:microsoft.com/office/officeart/2005/8/layout/hProcess11"/>
    <dgm:cxn modelId="{DC3B95AD-9A4C-44B2-A26B-59E948CFB003}" srcId="{A03E79FF-38D8-4D36-81D7-6D38A18DAB92}" destId="{1785C4E1-202F-46F0-946D-16C57714C5EE}" srcOrd="0" destOrd="0" parTransId="{8BCED7B8-F338-4CF2-81FB-DCFD6A619A5C}" sibTransId="{6464B673-79E6-4E7B-87F6-817F190B2339}"/>
    <dgm:cxn modelId="{94D4FAAE-644D-4819-AAD7-DA204FA8A347}" srcId="{A03E79FF-38D8-4D36-81D7-6D38A18DAB92}" destId="{320D9FB3-393F-498F-8869-65C49406518E}" srcOrd="3" destOrd="0" parTransId="{5D61CC8F-6FE2-4407-A777-E7965EC8BAF3}" sibTransId="{65ADD8DD-9EFA-47FB-A6DE-8CC2D7113E80}"/>
    <dgm:cxn modelId="{9CFC08C0-A717-435F-BC4D-85765B0479FC}" srcId="{A03E79FF-38D8-4D36-81D7-6D38A18DAB92}" destId="{5CD2BDAD-4557-4A32-8426-1EC7DEAC637D}" srcOrd="2" destOrd="0" parTransId="{9865962A-ACA7-4C07-92B0-17CFC79B2916}" sibTransId="{67246261-3A07-4E82-B090-9525DDFA7A36}"/>
    <dgm:cxn modelId="{B5682DC3-376B-4E83-8645-4A4F1F8D64EB}" srcId="{A03E79FF-38D8-4D36-81D7-6D38A18DAB92}" destId="{50BD563A-2C23-46B2-85F3-CBFAD4B02BD8}" srcOrd="1" destOrd="0" parTransId="{EA6C76FD-1AB2-48BD-9BE2-18B10D880507}" sibTransId="{D25DF4DC-213E-4BF3-A281-D97BBE45D086}"/>
    <dgm:cxn modelId="{8D9BAFD2-F4F8-4B5D-B330-BCF57DDF7DC1}" type="presOf" srcId="{EABEEE1A-B418-4CBE-B247-A0DA6D728C6F}" destId="{30C501A0-9253-4643-BF9E-47170B395F61}" srcOrd="0" destOrd="0" presId="urn:microsoft.com/office/officeart/2005/8/layout/hProcess11"/>
    <dgm:cxn modelId="{2582BFDA-F9EF-47A8-A9E7-F4C197A21B28}" srcId="{A03E79FF-38D8-4D36-81D7-6D38A18DAB92}" destId="{01E67722-6E21-4A62-B55C-FF25F6CE0149}" srcOrd="7" destOrd="0" parTransId="{1C98DD2E-AECB-4AC8-80B2-3C370C8B86AB}" sibTransId="{E68A9A53-4536-4BD1-B354-1B47FFF21EA3}"/>
    <dgm:cxn modelId="{28A6D4EB-8B41-4FFB-997D-F7EFE85BBE05}" srcId="{A03E79FF-38D8-4D36-81D7-6D38A18DAB92}" destId="{DF12F9A7-B906-46F1-BF87-406659560174}" srcOrd="6" destOrd="0" parTransId="{648FD029-CF69-41E6-BAC6-652D23F6B5FD}" sibTransId="{53868CF8-C497-486A-8ED5-1EA03BE8C24D}"/>
    <dgm:cxn modelId="{826625FB-1303-48A6-AC0F-296DE00EEDB1}" type="presOf" srcId="{A03E79FF-38D8-4D36-81D7-6D38A18DAB92}" destId="{CBC011E4-E2B0-4E29-8253-13D836411CEE}" srcOrd="0" destOrd="0" presId="urn:microsoft.com/office/officeart/2005/8/layout/hProcess11"/>
    <dgm:cxn modelId="{BAEC56E7-6EFA-4962-A33A-CCDBF28545A5}" type="presParOf" srcId="{CBC011E4-E2B0-4E29-8253-13D836411CEE}" destId="{99D19EDF-E51B-4A15-85B7-EFC6AE9D36BB}" srcOrd="0" destOrd="0" presId="urn:microsoft.com/office/officeart/2005/8/layout/hProcess11"/>
    <dgm:cxn modelId="{5F2E9E34-8943-4002-B75D-F9C94C5201D7}" type="presParOf" srcId="{CBC011E4-E2B0-4E29-8253-13D836411CEE}" destId="{2AAA1945-79B8-4D1D-9125-337DA5AF319D}" srcOrd="1" destOrd="0" presId="urn:microsoft.com/office/officeart/2005/8/layout/hProcess11"/>
    <dgm:cxn modelId="{51078D3B-EFC5-4BE6-AE4B-9210DACFF2A1}" type="presParOf" srcId="{2AAA1945-79B8-4D1D-9125-337DA5AF319D}" destId="{062ABF72-AEFA-40A1-AFC1-A24E15FB7130}" srcOrd="0" destOrd="0" presId="urn:microsoft.com/office/officeart/2005/8/layout/hProcess11"/>
    <dgm:cxn modelId="{55AB5F51-85CE-415A-B69B-F5A90B82F057}" type="presParOf" srcId="{062ABF72-AEFA-40A1-AFC1-A24E15FB7130}" destId="{6023D7FF-1F12-4B3A-925D-78EC800632CD}" srcOrd="0" destOrd="0" presId="urn:microsoft.com/office/officeart/2005/8/layout/hProcess11"/>
    <dgm:cxn modelId="{E9655452-A9FA-431A-B84F-3A544CBF8ED8}" type="presParOf" srcId="{062ABF72-AEFA-40A1-AFC1-A24E15FB7130}" destId="{8DFB3B6D-7DF5-40BD-BE42-E8D690B54490}" srcOrd="1" destOrd="0" presId="urn:microsoft.com/office/officeart/2005/8/layout/hProcess11"/>
    <dgm:cxn modelId="{0BB5406A-1502-4E5D-A069-D9E16425DFF2}" type="presParOf" srcId="{062ABF72-AEFA-40A1-AFC1-A24E15FB7130}" destId="{0B3B0A78-A846-41AE-ABEA-10DCB66DF2A6}" srcOrd="2" destOrd="0" presId="urn:microsoft.com/office/officeart/2005/8/layout/hProcess11"/>
    <dgm:cxn modelId="{2B9897BC-283A-4C88-BB91-951073514AD3}" type="presParOf" srcId="{2AAA1945-79B8-4D1D-9125-337DA5AF319D}" destId="{58DCC3B3-3762-4B7C-BBBA-8368941B9D24}" srcOrd="1" destOrd="0" presId="urn:microsoft.com/office/officeart/2005/8/layout/hProcess11"/>
    <dgm:cxn modelId="{D1D05C8E-2ED5-4D0A-9B53-4E4C495B3359}" type="presParOf" srcId="{2AAA1945-79B8-4D1D-9125-337DA5AF319D}" destId="{1201E8CE-5261-4832-B640-C0D6D6803C65}" srcOrd="2" destOrd="0" presId="urn:microsoft.com/office/officeart/2005/8/layout/hProcess11"/>
    <dgm:cxn modelId="{0EAB6FBB-F6E8-4B53-A0FC-81EC61FA95C8}" type="presParOf" srcId="{1201E8CE-5261-4832-B640-C0D6D6803C65}" destId="{10E2AE7A-6E26-4825-8130-BD5D2D8455FE}" srcOrd="0" destOrd="0" presId="urn:microsoft.com/office/officeart/2005/8/layout/hProcess11"/>
    <dgm:cxn modelId="{C2941E20-DCF6-43A5-8B31-5819FAE2F69F}" type="presParOf" srcId="{1201E8CE-5261-4832-B640-C0D6D6803C65}" destId="{DD641404-7A36-4A17-BA06-A92080ACB0B4}" srcOrd="1" destOrd="0" presId="urn:microsoft.com/office/officeart/2005/8/layout/hProcess11"/>
    <dgm:cxn modelId="{54AEEA81-E054-4762-8F44-5A0693A47AAD}" type="presParOf" srcId="{1201E8CE-5261-4832-B640-C0D6D6803C65}" destId="{EC1762FA-9B5E-43A3-8AC6-5EE69959A9BF}" srcOrd="2" destOrd="0" presId="urn:microsoft.com/office/officeart/2005/8/layout/hProcess11"/>
    <dgm:cxn modelId="{942AF675-7828-4A37-98B3-C296D8B4EF16}" type="presParOf" srcId="{2AAA1945-79B8-4D1D-9125-337DA5AF319D}" destId="{28A86C59-D94B-406E-A20A-4004092E797F}" srcOrd="3" destOrd="0" presId="urn:microsoft.com/office/officeart/2005/8/layout/hProcess11"/>
    <dgm:cxn modelId="{FB4C1D71-1E61-44FC-9E2E-C18D6963B2A0}" type="presParOf" srcId="{2AAA1945-79B8-4D1D-9125-337DA5AF319D}" destId="{871B53CF-9EAD-4C7D-B6C5-63D09B8A013D}" srcOrd="4" destOrd="0" presId="urn:microsoft.com/office/officeart/2005/8/layout/hProcess11"/>
    <dgm:cxn modelId="{C155385D-68F0-495A-8616-336E98E0EB85}" type="presParOf" srcId="{871B53CF-9EAD-4C7D-B6C5-63D09B8A013D}" destId="{B79C3806-D1C3-4EAF-AB10-84BA1AA3767D}" srcOrd="0" destOrd="0" presId="urn:microsoft.com/office/officeart/2005/8/layout/hProcess11"/>
    <dgm:cxn modelId="{5688A0A5-0444-4714-9798-22FAED964F56}" type="presParOf" srcId="{871B53CF-9EAD-4C7D-B6C5-63D09B8A013D}" destId="{D4060728-51B1-47E0-98F1-691611FA3C32}" srcOrd="1" destOrd="0" presId="urn:microsoft.com/office/officeart/2005/8/layout/hProcess11"/>
    <dgm:cxn modelId="{C0192F00-1E73-45B9-9734-C9F82F0C9DD9}" type="presParOf" srcId="{871B53CF-9EAD-4C7D-B6C5-63D09B8A013D}" destId="{8F0164C2-0020-483A-A522-9B961C74F798}" srcOrd="2" destOrd="0" presId="urn:microsoft.com/office/officeart/2005/8/layout/hProcess11"/>
    <dgm:cxn modelId="{13B99434-A81B-47EB-B846-618F850CDE62}" type="presParOf" srcId="{2AAA1945-79B8-4D1D-9125-337DA5AF319D}" destId="{867BD6AC-8347-417F-B8E9-B9DC158FCFDA}" srcOrd="5" destOrd="0" presId="urn:microsoft.com/office/officeart/2005/8/layout/hProcess11"/>
    <dgm:cxn modelId="{24359B54-714E-462C-86E4-FA2F1BC29ADE}" type="presParOf" srcId="{2AAA1945-79B8-4D1D-9125-337DA5AF319D}" destId="{258A1120-7D66-41F2-9367-6DE39F145118}" srcOrd="6" destOrd="0" presId="urn:microsoft.com/office/officeart/2005/8/layout/hProcess11"/>
    <dgm:cxn modelId="{A80B3D24-52BC-403C-8AE9-62B37D620AC3}" type="presParOf" srcId="{258A1120-7D66-41F2-9367-6DE39F145118}" destId="{8FE192BE-7C64-4919-8A76-FFD579053076}" srcOrd="0" destOrd="0" presId="urn:microsoft.com/office/officeart/2005/8/layout/hProcess11"/>
    <dgm:cxn modelId="{827E2EB2-B66D-4C95-8A8C-CC04F1E9BAC9}" type="presParOf" srcId="{258A1120-7D66-41F2-9367-6DE39F145118}" destId="{421594E5-BFC3-4A77-A77C-09E3C925C78A}" srcOrd="1" destOrd="0" presId="urn:microsoft.com/office/officeart/2005/8/layout/hProcess11"/>
    <dgm:cxn modelId="{746B8B4D-22E0-4DB8-A82A-A17BBA42BCC8}" type="presParOf" srcId="{258A1120-7D66-41F2-9367-6DE39F145118}" destId="{2248B9B9-9BD2-41BB-BB76-CCF467B3868B}" srcOrd="2" destOrd="0" presId="urn:microsoft.com/office/officeart/2005/8/layout/hProcess11"/>
    <dgm:cxn modelId="{44382013-F102-4D95-95D0-EE42875C7065}" type="presParOf" srcId="{2AAA1945-79B8-4D1D-9125-337DA5AF319D}" destId="{15407E4D-47C9-41B5-A573-0A8C0ED35743}" srcOrd="7" destOrd="0" presId="urn:microsoft.com/office/officeart/2005/8/layout/hProcess11"/>
    <dgm:cxn modelId="{1141D417-C6BC-4E55-9C3D-94DA4B5A6411}" type="presParOf" srcId="{2AAA1945-79B8-4D1D-9125-337DA5AF319D}" destId="{CC326A42-C33C-4D60-AB6F-BA53B16FD018}" srcOrd="8" destOrd="0" presId="urn:microsoft.com/office/officeart/2005/8/layout/hProcess11"/>
    <dgm:cxn modelId="{B892A738-195B-444F-90B0-3E7F48B5B256}" type="presParOf" srcId="{CC326A42-C33C-4D60-AB6F-BA53B16FD018}" destId="{EFFA2DFD-98EC-4316-A72E-D5FC58BA436F}" srcOrd="0" destOrd="0" presId="urn:microsoft.com/office/officeart/2005/8/layout/hProcess11"/>
    <dgm:cxn modelId="{EE6AC955-032E-4444-BF87-694CA1841FBE}" type="presParOf" srcId="{CC326A42-C33C-4D60-AB6F-BA53B16FD018}" destId="{4067EDB5-9397-4AD7-82CF-227E30832F26}" srcOrd="1" destOrd="0" presId="urn:microsoft.com/office/officeart/2005/8/layout/hProcess11"/>
    <dgm:cxn modelId="{47CCB987-7B07-4ECC-BF0C-F3D48AB6EE5D}" type="presParOf" srcId="{CC326A42-C33C-4D60-AB6F-BA53B16FD018}" destId="{068A85BE-6310-40D7-8082-F4104A5ABB26}" srcOrd="2" destOrd="0" presId="urn:microsoft.com/office/officeart/2005/8/layout/hProcess11"/>
    <dgm:cxn modelId="{04A31497-E2F7-4CE3-B546-02C91C689FEA}" type="presParOf" srcId="{2AAA1945-79B8-4D1D-9125-337DA5AF319D}" destId="{6130D556-7158-4AA2-90EB-253B76274DA1}" srcOrd="9" destOrd="0" presId="urn:microsoft.com/office/officeart/2005/8/layout/hProcess11"/>
    <dgm:cxn modelId="{E91596A3-FB0E-4AC6-8745-763E3C3E013D}" type="presParOf" srcId="{2AAA1945-79B8-4D1D-9125-337DA5AF319D}" destId="{72791F80-B198-4129-BD9E-908C3C7A0481}" srcOrd="10" destOrd="0" presId="urn:microsoft.com/office/officeart/2005/8/layout/hProcess11"/>
    <dgm:cxn modelId="{92718AE9-DC80-444D-9C98-B68589F9AFD1}" type="presParOf" srcId="{72791F80-B198-4129-BD9E-908C3C7A0481}" destId="{30C501A0-9253-4643-BF9E-47170B395F61}" srcOrd="0" destOrd="0" presId="urn:microsoft.com/office/officeart/2005/8/layout/hProcess11"/>
    <dgm:cxn modelId="{009090FE-5037-4DBD-B202-4BB330BD5CDD}" type="presParOf" srcId="{72791F80-B198-4129-BD9E-908C3C7A0481}" destId="{1A0615A4-95C7-494D-9070-EBA5F929DA42}" srcOrd="1" destOrd="0" presId="urn:microsoft.com/office/officeart/2005/8/layout/hProcess11"/>
    <dgm:cxn modelId="{F1A68269-E6CA-4A8D-90A2-6F89C88DF7B0}" type="presParOf" srcId="{72791F80-B198-4129-BD9E-908C3C7A0481}" destId="{78F23514-791A-4474-A913-C016C281AD6B}" srcOrd="2" destOrd="0" presId="urn:microsoft.com/office/officeart/2005/8/layout/hProcess11"/>
    <dgm:cxn modelId="{5BE6AF5A-FEC7-4D08-9B76-2B99787F28BF}" type="presParOf" srcId="{2AAA1945-79B8-4D1D-9125-337DA5AF319D}" destId="{A89AB1E2-ECD1-4A46-832C-95872D7C7AC5}" srcOrd="11" destOrd="0" presId="urn:microsoft.com/office/officeart/2005/8/layout/hProcess11"/>
    <dgm:cxn modelId="{15CB539C-6851-41AF-90A8-4EB807C9FFE4}" type="presParOf" srcId="{2AAA1945-79B8-4D1D-9125-337DA5AF319D}" destId="{54EF0AF2-06FA-4D67-9A57-DA35C3C6625B}" srcOrd="12" destOrd="0" presId="urn:microsoft.com/office/officeart/2005/8/layout/hProcess11"/>
    <dgm:cxn modelId="{082E016A-1E90-492B-ACEA-3A9C40173B46}" type="presParOf" srcId="{54EF0AF2-06FA-4D67-9A57-DA35C3C6625B}" destId="{A3FC5CA7-CF9B-43C4-A97F-9682C2544657}" srcOrd="0" destOrd="0" presId="urn:microsoft.com/office/officeart/2005/8/layout/hProcess11"/>
    <dgm:cxn modelId="{2C69F964-7882-4DCA-AEB8-67B5B5CC7EEE}" type="presParOf" srcId="{54EF0AF2-06FA-4D67-9A57-DA35C3C6625B}" destId="{97F1FDD4-DA92-4C14-A52E-1F30E312CFD6}" srcOrd="1" destOrd="0" presId="urn:microsoft.com/office/officeart/2005/8/layout/hProcess11"/>
    <dgm:cxn modelId="{E634572C-364E-4C29-985C-6BDCE5F56120}" type="presParOf" srcId="{54EF0AF2-06FA-4D67-9A57-DA35C3C6625B}" destId="{FACD6A0B-33D7-4627-8BA7-2F075A465781}" srcOrd="2" destOrd="0" presId="urn:microsoft.com/office/officeart/2005/8/layout/hProcess11"/>
    <dgm:cxn modelId="{F3ACE451-6898-44FB-9EDC-2475CD746850}" type="presParOf" srcId="{2AAA1945-79B8-4D1D-9125-337DA5AF319D}" destId="{346203A8-A4DF-4079-AC13-83939DEAC836}" srcOrd="13" destOrd="0" presId="urn:microsoft.com/office/officeart/2005/8/layout/hProcess11"/>
    <dgm:cxn modelId="{93312AD1-869C-48F9-A5AA-CE0DB3B99D14}" type="presParOf" srcId="{2AAA1945-79B8-4D1D-9125-337DA5AF319D}" destId="{E0699793-2806-4CBB-90C4-D2A67F77EB78}" srcOrd="14" destOrd="0" presId="urn:microsoft.com/office/officeart/2005/8/layout/hProcess11"/>
    <dgm:cxn modelId="{41B9F1EF-ED40-434A-85B2-7E3EF00AE881}" type="presParOf" srcId="{E0699793-2806-4CBB-90C4-D2A67F77EB78}" destId="{2DE526AE-1A91-4332-A4AC-F3199CDB8CB8}" srcOrd="0" destOrd="0" presId="urn:microsoft.com/office/officeart/2005/8/layout/hProcess11"/>
    <dgm:cxn modelId="{51C0C678-5945-4323-8586-8000227E1983}" type="presParOf" srcId="{E0699793-2806-4CBB-90C4-D2A67F77EB78}" destId="{3C22A153-26D2-4E16-9D49-FB051D522330}" srcOrd="1" destOrd="0" presId="urn:microsoft.com/office/officeart/2005/8/layout/hProcess11"/>
    <dgm:cxn modelId="{BA968900-77D7-4591-A8E8-B0793B09A86E}" type="presParOf" srcId="{E0699793-2806-4CBB-90C4-D2A67F77EB78}" destId="{70147EFD-198C-4E6C-9624-B09AF922BCE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3E79FF-38D8-4D36-81D7-6D38A18DAB9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785C4E1-202F-46F0-946D-16C57714C5EE}">
      <dgm:prSet phldrT="[Text]" phldr="0"/>
      <dgm:spPr/>
      <dgm:t>
        <a:bodyPr/>
        <a:lstStyle/>
        <a:p>
          <a:r>
            <a:rPr lang="en-US" dirty="0"/>
            <a:t>Dartmouth meeting (1956)</a:t>
          </a:r>
        </a:p>
      </dgm:t>
    </dgm:pt>
    <dgm:pt modelId="{8BCED7B8-F338-4CF2-81FB-DCFD6A619A5C}" type="parTrans" cxnId="{DC3B95AD-9A4C-44B2-A26B-59E948CFB003}">
      <dgm:prSet/>
      <dgm:spPr/>
      <dgm:t>
        <a:bodyPr/>
        <a:lstStyle/>
        <a:p>
          <a:endParaRPr lang="en-US"/>
        </a:p>
      </dgm:t>
    </dgm:pt>
    <dgm:pt modelId="{6464B673-79E6-4E7B-87F6-817F190B2339}" type="sibTrans" cxnId="{DC3B95AD-9A4C-44B2-A26B-59E948CFB003}">
      <dgm:prSet/>
      <dgm:spPr/>
      <dgm:t>
        <a:bodyPr/>
        <a:lstStyle/>
        <a:p>
          <a:endParaRPr lang="en-US"/>
        </a:p>
      </dgm:t>
    </dgm:pt>
    <dgm:pt modelId="{50BD563A-2C23-46B2-85F3-CBFAD4B02BD8}">
      <dgm:prSet phldrT="[Text]" phldr="0"/>
      <dgm:spPr/>
      <dgm:t>
        <a:bodyPr/>
        <a:lstStyle/>
        <a:p>
          <a:r>
            <a:rPr lang="en-US" dirty="0"/>
            <a:t>Perceptron algo (1957)</a:t>
          </a:r>
        </a:p>
      </dgm:t>
    </dgm:pt>
    <dgm:pt modelId="{EA6C76FD-1AB2-48BD-9BE2-18B10D880507}" type="parTrans" cxnId="{B5682DC3-376B-4E83-8645-4A4F1F8D64EB}">
      <dgm:prSet/>
      <dgm:spPr/>
      <dgm:t>
        <a:bodyPr/>
        <a:lstStyle/>
        <a:p>
          <a:endParaRPr lang="en-US"/>
        </a:p>
      </dgm:t>
    </dgm:pt>
    <dgm:pt modelId="{D25DF4DC-213E-4BF3-A281-D97BBE45D086}" type="sibTrans" cxnId="{B5682DC3-376B-4E83-8645-4A4F1F8D64EB}">
      <dgm:prSet/>
      <dgm:spPr/>
      <dgm:t>
        <a:bodyPr/>
        <a:lstStyle/>
        <a:p>
          <a:endParaRPr lang="en-US"/>
        </a:p>
      </dgm:t>
    </dgm:pt>
    <dgm:pt modelId="{5CD2BDAD-4557-4A32-8426-1EC7DEAC637D}">
      <dgm:prSet phldrT="[Text]" phldr="0"/>
      <dgm:spPr/>
      <dgm:t>
        <a:bodyPr/>
        <a:lstStyle/>
        <a:p>
          <a:r>
            <a:rPr lang="en-US" dirty="0"/>
            <a:t>Perceptron book (1969)</a:t>
          </a:r>
        </a:p>
      </dgm:t>
    </dgm:pt>
    <dgm:pt modelId="{9865962A-ACA7-4C07-92B0-17CFC79B2916}" type="parTrans" cxnId="{9CFC08C0-A717-435F-BC4D-85765B0479FC}">
      <dgm:prSet/>
      <dgm:spPr/>
      <dgm:t>
        <a:bodyPr/>
        <a:lstStyle/>
        <a:p>
          <a:endParaRPr lang="en-US"/>
        </a:p>
      </dgm:t>
    </dgm:pt>
    <dgm:pt modelId="{67246261-3A07-4E82-B090-9525DDFA7A36}" type="sibTrans" cxnId="{9CFC08C0-A717-435F-BC4D-85765B0479FC}">
      <dgm:prSet/>
      <dgm:spPr/>
      <dgm:t>
        <a:bodyPr/>
        <a:lstStyle/>
        <a:p>
          <a:endParaRPr lang="en-US"/>
        </a:p>
      </dgm:t>
    </dgm:pt>
    <dgm:pt modelId="{320D9FB3-393F-498F-8869-65C49406518E}">
      <dgm:prSet phldrT="[Text]" phldr="0"/>
      <dgm:spPr/>
      <dgm:t>
        <a:bodyPr/>
        <a:lstStyle/>
        <a:p>
          <a:r>
            <a:rPr lang="en-US" dirty="0"/>
            <a:t>I wrote HS paper (1979)</a:t>
          </a:r>
        </a:p>
      </dgm:t>
    </dgm:pt>
    <dgm:pt modelId="{5D61CC8F-6FE2-4407-A777-E7965EC8BAF3}" type="parTrans" cxnId="{94D4FAAE-644D-4819-AAD7-DA204FA8A347}">
      <dgm:prSet/>
      <dgm:spPr/>
      <dgm:t>
        <a:bodyPr/>
        <a:lstStyle/>
        <a:p>
          <a:endParaRPr lang="en-US"/>
        </a:p>
      </dgm:t>
    </dgm:pt>
    <dgm:pt modelId="{65ADD8DD-9EFA-47FB-A6DE-8CC2D7113E80}" type="sibTrans" cxnId="{94D4FAAE-644D-4819-AAD7-DA204FA8A347}">
      <dgm:prSet/>
      <dgm:spPr/>
      <dgm:t>
        <a:bodyPr/>
        <a:lstStyle/>
        <a:p>
          <a:endParaRPr lang="en-US"/>
        </a:p>
      </dgm:t>
    </dgm:pt>
    <dgm:pt modelId="{385F7F0F-0763-4902-B0C1-F995FF794DB6}">
      <dgm:prSet phldrT="[Text]" phldr="0"/>
      <dgm:spPr/>
      <dgm:t>
        <a:bodyPr/>
        <a:lstStyle/>
        <a:p>
          <a:r>
            <a:rPr lang="en-US" dirty="0"/>
            <a:t>Expert systems  (my college years) (1980’s)</a:t>
          </a:r>
        </a:p>
      </dgm:t>
    </dgm:pt>
    <dgm:pt modelId="{D808D8BD-CB55-43AA-AA2D-18115EDBBE3F}" type="parTrans" cxnId="{D9F7616B-0D44-4A7F-9CBE-91F768B7CDA6}">
      <dgm:prSet/>
      <dgm:spPr/>
      <dgm:t>
        <a:bodyPr/>
        <a:lstStyle/>
        <a:p>
          <a:endParaRPr lang="en-US"/>
        </a:p>
      </dgm:t>
    </dgm:pt>
    <dgm:pt modelId="{3D6A3C1E-676B-4703-ACD9-18B0063DDC08}" type="sibTrans" cxnId="{D9F7616B-0D44-4A7F-9CBE-91F768B7CDA6}">
      <dgm:prSet/>
      <dgm:spPr/>
      <dgm:t>
        <a:bodyPr/>
        <a:lstStyle/>
        <a:p>
          <a:endParaRPr lang="en-US"/>
        </a:p>
      </dgm:t>
    </dgm:pt>
    <dgm:pt modelId="{EABEEE1A-B418-4CBE-B247-A0DA6D728C6F}">
      <dgm:prSet phldrT="[Text]" phldr="0"/>
      <dgm:spPr/>
      <dgm:t>
        <a:bodyPr/>
        <a:lstStyle/>
        <a:p>
          <a:r>
            <a:rPr lang="en-US" dirty="0"/>
            <a:t>Backprop NNs (1990’s)</a:t>
          </a:r>
        </a:p>
      </dgm:t>
    </dgm:pt>
    <dgm:pt modelId="{061ABB83-857D-40B8-8AD3-B23788FA0E89}" type="parTrans" cxnId="{4287D863-6CE5-4520-B975-C1784323A9D8}">
      <dgm:prSet/>
      <dgm:spPr/>
      <dgm:t>
        <a:bodyPr/>
        <a:lstStyle/>
        <a:p>
          <a:endParaRPr lang="en-US"/>
        </a:p>
      </dgm:t>
    </dgm:pt>
    <dgm:pt modelId="{CBF62F7E-6B02-47E1-AF51-31B50158919A}" type="sibTrans" cxnId="{4287D863-6CE5-4520-B975-C1784323A9D8}">
      <dgm:prSet/>
      <dgm:spPr/>
      <dgm:t>
        <a:bodyPr/>
        <a:lstStyle/>
        <a:p>
          <a:endParaRPr lang="en-US"/>
        </a:p>
      </dgm:t>
    </dgm:pt>
    <dgm:pt modelId="{DF12F9A7-B906-46F1-BF87-406659560174}">
      <dgm:prSet phldrT="[Text]" phldr="0"/>
      <dgm:spPr/>
      <dgm:t>
        <a:bodyPr/>
        <a:lstStyle/>
        <a:p>
          <a:r>
            <a:rPr lang="en-US" dirty="0"/>
            <a:t>Bayesian AI (2000s)</a:t>
          </a:r>
        </a:p>
      </dgm:t>
    </dgm:pt>
    <dgm:pt modelId="{648FD029-CF69-41E6-BAC6-652D23F6B5FD}" type="parTrans" cxnId="{28A6D4EB-8B41-4FFB-997D-F7EFE85BBE05}">
      <dgm:prSet/>
      <dgm:spPr/>
      <dgm:t>
        <a:bodyPr/>
        <a:lstStyle/>
        <a:p>
          <a:endParaRPr lang="en-US"/>
        </a:p>
      </dgm:t>
    </dgm:pt>
    <dgm:pt modelId="{53868CF8-C497-486A-8ED5-1EA03BE8C24D}" type="sibTrans" cxnId="{28A6D4EB-8B41-4FFB-997D-F7EFE85BBE05}">
      <dgm:prSet/>
      <dgm:spPr/>
      <dgm:t>
        <a:bodyPr/>
        <a:lstStyle/>
        <a:p>
          <a:endParaRPr lang="en-US"/>
        </a:p>
      </dgm:t>
    </dgm:pt>
    <dgm:pt modelId="{01E67722-6E21-4A62-B55C-FF25F6CE0149}">
      <dgm:prSet phldrT="[Text]" phldr="0"/>
      <dgm:spPr/>
      <dgm:t>
        <a:bodyPr/>
        <a:lstStyle/>
        <a:p>
          <a:r>
            <a:rPr lang="en-US"/>
            <a:t>Deep Learning (2012-present)</a:t>
          </a:r>
          <a:endParaRPr lang="en-US" dirty="0"/>
        </a:p>
      </dgm:t>
    </dgm:pt>
    <dgm:pt modelId="{1C98DD2E-AECB-4AC8-80B2-3C370C8B86AB}" type="parTrans" cxnId="{2582BFDA-F9EF-47A8-A9E7-F4C197A21B28}">
      <dgm:prSet/>
      <dgm:spPr/>
      <dgm:t>
        <a:bodyPr/>
        <a:lstStyle/>
        <a:p>
          <a:endParaRPr lang="en-US"/>
        </a:p>
      </dgm:t>
    </dgm:pt>
    <dgm:pt modelId="{E68A9A53-4536-4BD1-B354-1B47FFF21EA3}" type="sibTrans" cxnId="{2582BFDA-F9EF-47A8-A9E7-F4C197A21B28}">
      <dgm:prSet/>
      <dgm:spPr/>
      <dgm:t>
        <a:bodyPr/>
        <a:lstStyle/>
        <a:p>
          <a:endParaRPr lang="en-US"/>
        </a:p>
      </dgm:t>
    </dgm:pt>
    <dgm:pt modelId="{CBC011E4-E2B0-4E29-8253-13D836411CEE}" type="pres">
      <dgm:prSet presAssocID="{A03E79FF-38D8-4D36-81D7-6D38A18DAB92}" presName="Name0" presStyleCnt="0">
        <dgm:presLayoutVars>
          <dgm:dir/>
          <dgm:resizeHandles val="exact"/>
        </dgm:presLayoutVars>
      </dgm:prSet>
      <dgm:spPr/>
    </dgm:pt>
    <dgm:pt modelId="{99D19EDF-E51B-4A15-85B7-EFC6AE9D36BB}" type="pres">
      <dgm:prSet presAssocID="{A03E79FF-38D8-4D36-81D7-6D38A18DAB92}" presName="arrow" presStyleLbl="bgShp" presStyleIdx="0" presStyleCnt="1"/>
      <dgm:spPr/>
    </dgm:pt>
    <dgm:pt modelId="{2AAA1945-79B8-4D1D-9125-337DA5AF319D}" type="pres">
      <dgm:prSet presAssocID="{A03E79FF-38D8-4D36-81D7-6D38A18DAB92}" presName="points" presStyleCnt="0"/>
      <dgm:spPr/>
    </dgm:pt>
    <dgm:pt modelId="{062ABF72-AEFA-40A1-AFC1-A24E15FB7130}" type="pres">
      <dgm:prSet presAssocID="{1785C4E1-202F-46F0-946D-16C57714C5EE}" presName="compositeA" presStyleCnt="0"/>
      <dgm:spPr/>
    </dgm:pt>
    <dgm:pt modelId="{6023D7FF-1F12-4B3A-925D-78EC800632CD}" type="pres">
      <dgm:prSet presAssocID="{1785C4E1-202F-46F0-946D-16C57714C5EE}" presName="textA" presStyleLbl="revTx" presStyleIdx="0" presStyleCnt="8">
        <dgm:presLayoutVars>
          <dgm:bulletEnabled val="1"/>
        </dgm:presLayoutVars>
      </dgm:prSet>
      <dgm:spPr/>
    </dgm:pt>
    <dgm:pt modelId="{8DFB3B6D-7DF5-40BD-BE42-E8D690B54490}" type="pres">
      <dgm:prSet presAssocID="{1785C4E1-202F-46F0-946D-16C57714C5EE}" presName="circleA" presStyleLbl="node1" presStyleIdx="0" presStyleCnt="8"/>
      <dgm:spPr/>
    </dgm:pt>
    <dgm:pt modelId="{0B3B0A78-A846-41AE-ABEA-10DCB66DF2A6}" type="pres">
      <dgm:prSet presAssocID="{1785C4E1-202F-46F0-946D-16C57714C5EE}" presName="spaceA" presStyleCnt="0"/>
      <dgm:spPr/>
    </dgm:pt>
    <dgm:pt modelId="{58DCC3B3-3762-4B7C-BBBA-8368941B9D24}" type="pres">
      <dgm:prSet presAssocID="{6464B673-79E6-4E7B-87F6-817F190B2339}" presName="space" presStyleCnt="0"/>
      <dgm:spPr/>
    </dgm:pt>
    <dgm:pt modelId="{1201E8CE-5261-4832-B640-C0D6D6803C65}" type="pres">
      <dgm:prSet presAssocID="{50BD563A-2C23-46B2-85F3-CBFAD4B02BD8}" presName="compositeB" presStyleCnt="0"/>
      <dgm:spPr/>
    </dgm:pt>
    <dgm:pt modelId="{10E2AE7A-6E26-4825-8130-BD5D2D8455FE}" type="pres">
      <dgm:prSet presAssocID="{50BD563A-2C23-46B2-85F3-CBFAD4B02BD8}" presName="textB" presStyleLbl="revTx" presStyleIdx="1" presStyleCnt="8">
        <dgm:presLayoutVars>
          <dgm:bulletEnabled val="1"/>
        </dgm:presLayoutVars>
      </dgm:prSet>
      <dgm:spPr/>
    </dgm:pt>
    <dgm:pt modelId="{DD641404-7A36-4A17-BA06-A92080ACB0B4}" type="pres">
      <dgm:prSet presAssocID="{50BD563A-2C23-46B2-85F3-CBFAD4B02BD8}" presName="circleB" presStyleLbl="node1" presStyleIdx="1" presStyleCnt="8"/>
      <dgm:spPr/>
    </dgm:pt>
    <dgm:pt modelId="{EC1762FA-9B5E-43A3-8AC6-5EE69959A9BF}" type="pres">
      <dgm:prSet presAssocID="{50BD563A-2C23-46B2-85F3-CBFAD4B02BD8}" presName="spaceB" presStyleCnt="0"/>
      <dgm:spPr/>
    </dgm:pt>
    <dgm:pt modelId="{28A86C59-D94B-406E-A20A-4004092E797F}" type="pres">
      <dgm:prSet presAssocID="{D25DF4DC-213E-4BF3-A281-D97BBE45D086}" presName="space" presStyleCnt="0"/>
      <dgm:spPr/>
    </dgm:pt>
    <dgm:pt modelId="{871B53CF-9EAD-4C7D-B6C5-63D09B8A013D}" type="pres">
      <dgm:prSet presAssocID="{5CD2BDAD-4557-4A32-8426-1EC7DEAC637D}" presName="compositeA" presStyleCnt="0"/>
      <dgm:spPr/>
    </dgm:pt>
    <dgm:pt modelId="{B79C3806-D1C3-4EAF-AB10-84BA1AA3767D}" type="pres">
      <dgm:prSet presAssocID="{5CD2BDAD-4557-4A32-8426-1EC7DEAC637D}" presName="textA" presStyleLbl="revTx" presStyleIdx="2" presStyleCnt="8">
        <dgm:presLayoutVars>
          <dgm:bulletEnabled val="1"/>
        </dgm:presLayoutVars>
      </dgm:prSet>
      <dgm:spPr/>
    </dgm:pt>
    <dgm:pt modelId="{D4060728-51B1-47E0-98F1-691611FA3C32}" type="pres">
      <dgm:prSet presAssocID="{5CD2BDAD-4557-4A32-8426-1EC7DEAC637D}" presName="circleA" presStyleLbl="node1" presStyleIdx="2" presStyleCnt="8"/>
      <dgm:spPr/>
    </dgm:pt>
    <dgm:pt modelId="{8F0164C2-0020-483A-A522-9B961C74F798}" type="pres">
      <dgm:prSet presAssocID="{5CD2BDAD-4557-4A32-8426-1EC7DEAC637D}" presName="spaceA" presStyleCnt="0"/>
      <dgm:spPr/>
    </dgm:pt>
    <dgm:pt modelId="{867BD6AC-8347-417F-B8E9-B9DC158FCFDA}" type="pres">
      <dgm:prSet presAssocID="{67246261-3A07-4E82-B090-9525DDFA7A36}" presName="space" presStyleCnt="0"/>
      <dgm:spPr/>
    </dgm:pt>
    <dgm:pt modelId="{258A1120-7D66-41F2-9367-6DE39F145118}" type="pres">
      <dgm:prSet presAssocID="{320D9FB3-393F-498F-8869-65C49406518E}" presName="compositeB" presStyleCnt="0"/>
      <dgm:spPr/>
    </dgm:pt>
    <dgm:pt modelId="{8FE192BE-7C64-4919-8A76-FFD579053076}" type="pres">
      <dgm:prSet presAssocID="{320D9FB3-393F-498F-8869-65C49406518E}" presName="textB" presStyleLbl="revTx" presStyleIdx="3" presStyleCnt="8">
        <dgm:presLayoutVars>
          <dgm:bulletEnabled val="1"/>
        </dgm:presLayoutVars>
      </dgm:prSet>
      <dgm:spPr/>
    </dgm:pt>
    <dgm:pt modelId="{421594E5-BFC3-4A77-A77C-09E3C925C78A}" type="pres">
      <dgm:prSet presAssocID="{320D9FB3-393F-498F-8869-65C49406518E}" presName="circleB" presStyleLbl="node1" presStyleIdx="3" presStyleCnt="8"/>
      <dgm:spPr/>
    </dgm:pt>
    <dgm:pt modelId="{2248B9B9-9BD2-41BB-BB76-CCF467B3868B}" type="pres">
      <dgm:prSet presAssocID="{320D9FB3-393F-498F-8869-65C49406518E}" presName="spaceB" presStyleCnt="0"/>
      <dgm:spPr/>
    </dgm:pt>
    <dgm:pt modelId="{15407E4D-47C9-41B5-A573-0A8C0ED35743}" type="pres">
      <dgm:prSet presAssocID="{65ADD8DD-9EFA-47FB-A6DE-8CC2D7113E80}" presName="space" presStyleCnt="0"/>
      <dgm:spPr/>
    </dgm:pt>
    <dgm:pt modelId="{CC326A42-C33C-4D60-AB6F-BA53B16FD018}" type="pres">
      <dgm:prSet presAssocID="{385F7F0F-0763-4902-B0C1-F995FF794DB6}" presName="compositeA" presStyleCnt="0"/>
      <dgm:spPr/>
    </dgm:pt>
    <dgm:pt modelId="{EFFA2DFD-98EC-4316-A72E-D5FC58BA436F}" type="pres">
      <dgm:prSet presAssocID="{385F7F0F-0763-4902-B0C1-F995FF794DB6}" presName="textA" presStyleLbl="revTx" presStyleIdx="4" presStyleCnt="8">
        <dgm:presLayoutVars>
          <dgm:bulletEnabled val="1"/>
        </dgm:presLayoutVars>
      </dgm:prSet>
      <dgm:spPr/>
    </dgm:pt>
    <dgm:pt modelId="{4067EDB5-9397-4AD7-82CF-227E30832F26}" type="pres">
      <dgm:prSet presAssocID="{385F7F0F-0763-4902-B0C1-F995FF794DB6}" presName="circleA" presStyleLbl="node1" presStyleIdx="4" presStyleCnt="8"/>
      <dgm:spPr/>
    </dgm:pt>
    <dgm:pt modelId="{068A85BE-6310-40D7-8082-F4104A5ABB26}" type="pres">
      <dgm:prSet presAssocID="{385F7F0F-0763-4902-B0C1-F995FF794DB6}" presName="spaceA" presStyleCnt="0"/>
      <dgm:spPr/>
    </dgm:pt>
    <dgm:pt modelId="{6130D556-7158-4AA2-90EB-253B76274DA1}" type="pres">
      <dgm:prSet presAssocID="{3D6A3C1E-676B-4703-ACD9-18B0063DDC08}" presName="space" presStyleCnt="0"/>
      <dgm:spPr/>
    </dgm:pt>
    <dgm:pt modelId="{72791F80-B198-4129-BD9E-908C3C7A0481}" type="pres">
      <dgm:prSet presAssocID="{EABEEE1A-B418-4CBE-B247-A0DA6D728C6F}" presName="compositeB" presStyleCnt="0"/>
      <dgm:spPr/>
    </dgm:pt>
    <dgm:pt modelId="{30C501A0-9253-4643-BF9E-47170B395F61}" type="pres">
      <dgm:prSet presAssocID="{EABEEE1A-B418-4CBE-B247-A0DA6D728C6F}" presName="textB" presStyleLbl="revTx" presStyleIdx="5" presStyleCnt="8">
        <dgm:presLayoutVars>
          <dgm:bulletEnabled val="1"/>
        </dgm:presLayoutVars>
      </dgm:prSet>
      <dgm:spPr/>
    </dgm:pt>
    <dgm:pt modelId="{1A0615A4-95C7-494D-9070-EBA5F929DA42}" type="pres">
      <dgm:prSet presAssocID="{EABEEE1A-B418-4CBE-B247-A0DA6D728C6F}" presName="circleB" presStyleLbl="node1" presStyleIdx="5" presStyleCnt="8"/>
      <dgm:spPr/>
    </dgm:pt>
    <dgm:pt modelId="{78F23514-791A-4474-A913-C016C281AD6B}" type="pres">
      <dgm:prSet presAssocID="{EABEEE1A-B418-4CBE-B247-A0DA6D728C6F}" presName="spaceB" presStyleCnt="0"/>
      <dgm:spPr/>
    </dgm:pt>
    <dgm:pt modelId="{A89AB1E2-ECD1-4A46-832C-95872D7C7AC5}" type="pres">
      <dgm:prSet presAssocID="{CBF62F7E-6B02-47E1-AF51-31B50158919A}" presName="space" presStyleCnt="0"/>
      <dgm:spPr/>
    </dgm:pt>
    <dgm:pt modelId="{54EF0AF2-06FA-4D67-9A57-DA35C3C6625B}" type="pres">
      <dgm:prSet presAssocID="{DF12F9A7-B906-46F1-BF87-406659560174}" presName="compositeA" presStyleCnt="0"/>
      <dgm:spPr/>
    </dgm:pt>
    <dgm:pt modelId="{A3FC5CA7-CF9B-43C4-A97F-9682C2544657}" type="pres">
      <dgm:prSet presAssocID="{DF12F9A7-B906-46F1-BF87-406659560174}" presName="textA" presStyleLbl="revTx" presStyleIdx="6" presStyleCnt="8">
        <dgm:presLayoutVars>
          <dgm:bulletEnabled val="1"/>
        </dgm:presLayoutVars>
      </dgm:prSet>
      <dgm:spPr/>
    </dgm:pt>
    <dgm:pt modelId="{97F1FDD4-DA92-4C14-A52E-1F30E312CFD6}" type="pres">
      <dgm:prSet presAssocID="{DF12F9A7-B906-46F1-BF87-406659560174}" presName="circleA" presStyleLbl="node1" presStyleIdx="6" presStyleCnt="8"/>
      <dgm:spPr/>
    </dgm:pt>
    <dgm:pt modelId="{FACD6A0B-33D7-4627-8BA7-2F075A465781}" type="pres">
      <dgm:prSet presAssocID="{DF12F9A7-B906-46F1-BF87-406659560174}" presName="spaceA" presStyleCnt="0"/>
      <dgm:spPr/>
    </dgm:pt>
    <dgm:pt modelId="{346203A8-A4DF-4079-AC13-83939DEAC836}" type="pres">
      <dgm:prSet presAssocID="{53868CF8-C497-486A-8ED5-1EA03BE8C24D}" presName="space" presStyleCnt="0"/>
      <dgm:spPr/>
    </dgm:pt>
    <dgm:pt modelId="{E0699793-2806-4CBB-90C4-D2A67F77EB78}" type="pres">
      <dgm:prSet presAssocID="{01E67722-6E21-4A62-B55C-FF25F6CE0149}" presName="compositeB" presStyleCnt="0"/>
      <dgm:spPr/>
    </dgm:pt>
    <dgm:pt modelId="{2DE526AE-1A91-4332-A4AC-F3199CDB8CB8}" type="pres">
      <dgm:prSet presAssocID="{01E67722-6E21-4A62-B55C-FF25F6CE0149}" presName="textB" presStyleLbl="revTx" presStyleIdx="7" presStyleCnt="8">
        <dgm:presLayoutVars>
          <dgm:bulletEnabled val="1"/>
        </dgm:presLayoutVars>
      </dgm:prSet>
      <dgm:spPr/>
    </dgm:pt>
    <dgm:pt modelId="{3C22A153-26D2-4E16-9D49-FB051D522330}" type="pres">
      <dgm:prSet presAssocID="{01E67722-6E21-4A62-B55C-FF25F6CE0149}" presName="circleB" presStyleLbl="node1" presStyleIdx="7" presStyleCnt="8"/>
      <dgm:spPr/>
    </dgm:pt>
    <dgm:pt modelId="{70147EFD-198C-4E6C-9624-B09AF922BCE0}" type="pres">
      <dgm:prSet presAssocID="{01E67722-6E21-4A62-B55C-FF25F6CE0149}" presName="spaceB" presStyleCnt="0"/>
      <dgm:spPr/>
    </dgm:pt>
  </dgm:ptLst>
  <dgm:cxnLst>
    <dgm:cxn modelId="{DF6BE007-8AAE-4BB3-8082-491B0BEF24C2}" type="presOf" srcId="{320D9FB3-393F-498F-8869-65C49406518E}" destId="{8FE192BE-7C64-4919-8A76-FFD579053076}" srcOrd="0" destOrd="0" presId="urn:microsoft.com/office/officeart/2005/8/layout/hProcess11"/>
    <dgm:cxn modelId="{5B0F6315-E0B2-4ACE-8373-C385A27BAFFF}" type="presOf" srcId="{50BD563A-2C23-46B2-85F3-CBFAD4B02BD8}" destId="{10E2AE7A-6E26-4825-8130-BD5D2D8455FE}" srcOrd="0" destOrd="0" presId="urn:microsoft.com/office/officeart/2005/8/layout/hProcess11"/>
    <dgm:cxn modelId="{4628552D-6C4B-4928-B1F5-547C46C0E91D}" type="presOf" srcId="{385F7F0F-0763-4902-B0C1-F995FF794DB6}" destId="{EFFA2DFD-98EC-4316-A72E-D5FC58BA436F}" srcOrd="0" destOrd="0" presId="urn:microsoft.com/office/officeart/2005/8/layout/hProcess11"/>
    <dgm:cxn modelId="{4287D863-6CE5-4520-B975-C1784323A9D8}" srcId="{A03E79FF-38D8-4D36-81D7-6D38A18DAB92}" destId="{EABEEE1A-B418-4CBE-B247-A0DA6D728C6F}" srcOrd="5" destOrd="0" parTransId="{061ABB83-857D-40B8-8AD3-B23788FA0E89}" sibTransId="{CBF62F7E-6B02-47E1-AF51-31B50158919A}"/>
    <dgm:cxn modelId="{E0EA3944-DE68-423E-81EF-152436A60FE0}" type="presOf" srcId="{01E67722-6E21-4A62-B55C-FF25F6CE0149}" destId="{2DE526AE-1A91-4332-A4AC-F3199CDB8CB8}" srcOrd="0" destOrd="0" presId="urn:microsoft.com/office/officeart/2005/8/layout/hProcess11"/>
    <dgm:cxn modelId="{D9F7616B-0D44-4A7F-9CBE-91F768B7CDA6}" srcId="{A03E79FF-38D8-4D36-81D7-6D38A18DAB92}" destId="{385F7F0F-0763-4902-B0C1-F995FF794DB6}" srcOrd="4" destOrd="0" parTransId="{D808D8BD-CB55-43AA-AA2D-18115EDBBE3F}" sibTransId="{3D6A3C1E-676B-4703-ACD9-18B0063DDC08}"/>
    <dgm:cxn modelId="{C9CC4B58-F29B-492D-9F6C-6D2550D2C168}" type="presOf" srcId="{DF12F9A7-B906-46F1-BF87-406659560174}" destId="{A3FC5CA7-CF9B-43C4-A97F-9682C2544657}" srcOrd="0" destOrd="0" presId="urn:microsoft.com/office/officeart/2005/8/layout/hProcess11"/>
    <dgm:cxn modelId="{5FF35389-291B-4647-9179-1DD84A0753C9}" type="presOf" srcId="{1785C4E1-202F-46F0-946D-16C57714C5EE}" destId="{6023D7FF-1F12-4B3A-925D-78EC800632CD}" srcOrd="0" destOrd="0" presId="urn:microsoft.com/office/officeart/2005/8/layout/hProcess11"/>
    <dgm:cxn modelId="{77467290-16BB-41AA-859F-6032854FC919}" type="presOf" srcId="{5CD2BDAD-4557-4A32-8426-1EC7DEAC637D}" destId="{B79C3806-D1C3-4EAF-AB10-84BA1AA3767D}" srcOrd="0" destOrd="0" presId="urn:microsoft.com/office/officeart/2005/8/layout/hProcess11"/>
    <dgm:cxn modelId="{DC3B95AD-9A4C-44B2-A26B-59E948CFB003}" srcId="{A03E79FF-38D8-4D36-81D7-6D38A18DAB92}" destId="{1785C4E1-202F-46F0-946D-16C57714C5EE}" srcOrd="0" destOrd="0" parTransId="{8BCED7B8-F338-4CF2-81FB-DCFD6A619A5C}" sibTransId="{6464B673-79E6-4E7B-87F6-817F190B2339}"/>
    <dgm:cxn modelId="{94D4FAAE-644D-4819-AAD7-DA204FA8A347}" srcId="{A03E79FF-38D8-4D36-81D7-6D38A18DAB92}" destId="{320D9FB3-393F-498F-8869-65C49406518E}" srcOrd="3" destOrd="0" parTransId="{5D61CC8F-6FE2-4407-A777-E7965EC8BAF3}" sibTransId="{65ADD8DD-9EFA-47FB-A6DE-8CC2D7113E80}"/>
    <dgm:cxn modelId="{9CFC08C0-A717-435F-BC4D-85765B0479FC}" srcId="{A03E79FF-38D8-4D36-81D7-6D38A18DAB92}" destId="{5CD2BDAD-4557-4A32-8426-1EC7DEAC637D}" srcOrd="2" destOrd="0" parTransId="{9865962A-ACA7-4C07-92B0-17CFC79B2916}" sibTransId="{67246261-3A07-4E82-B090-9525DDFA7A36}"/>
    <dgm:cxn modelId="{B5682DC3-376B-4E83-8645-4A4F1F8D64EB}" srcId="{A03E79FF-38D8-4D36-81D7-6D38A18DAB92}" destId="{50BD563A-2C23-46B2-85F3-CBFAD4B02BD8}" srcOrd="1" destOrd="0" parTransId="{EA6C76FD-1AB2-48BD-9BE2-18B10D880507}" sibTransId="{D25DF4DC-213E-4BF3-A281-D97BBE45D086}"/>
    <dgm:cxn modelId="{8D9BAFD2-F4F8-4B5D-B330-BCF57DDF7DC1}" type="presOf" srcId="{EABEEE1A-B418-4CBE-B247-A0DA6D728C6F}" destId="{30C501A0-9253-4643-BF9E-47170B395F61}" srcOrd="0" destOrd="0" presId="urn:microsoft.com/office/officeart/2005/8/layout/hProcess11"/>
    <dgm:cxn modelId="{2582BFDA-F9EF-47A8-A9E7-F4C197A21B28}" srcId="{A03E79FF-38D8-4D36-81D7-6D38A18DAB92}" destId="{01E67722-6E21-4A62-B55C-FF25F6CE0149}" srcOrd="7" destOrd="0" parTransId="{1C98DD2E-AECB-4AC8-80B2-3C370C8B86AB}" sibTransId="{E68A9A53-4536-4BD1-B354-1B47FFF21EA3}"/>
    <dgm:cxn modelId="{28A6D4EB-8B41-4FFB-997D-F7EFE85BBE05}" srcId="{A03E79FF-38D8-4D36-81D7-6D38A18DAB92}" destId="{DF12F9A7-B906-46F1-BF87-406659560174}" srcOrd="6" destOrd="0" parTransId="{648FD029-CF69-41E6-BAC6-652D23F6B5FD}" sibTransId="{53868CF8-C497-486A-8ED5-1EA03BE8C24D}"/>
    <dgm:cxn modelId="{826625FB-1303-48A6-AC0F-296DE00EEDB1}" type="presOf" srcId="{A03E79FF-38D8-4D36-81D7-6D38A18DAB92}" destId="{CBC011E4-E2B0-4E29-8253-13D836411CEE}" srcOrd="0" destOrd="0" presId="urn:microsoft.com/office/officeart/2005/8/layout/hProcess11"/>
    <dgm:cxn modelId="{BAEC56E7-6EFA-4962-A33A-CCDBF28545A5}" type="presParOf" srcId="{CBC011E4-E2B0-4E29-8253-13D836411CEE}" destId="{99D19EDF-E51B-4A15-85B7-EFC6AE9D36BB}" srcOrd="0" destOrd="0" presId="urn:microsoft.com/office/officeart/2005/8/layout/hProcess11"/>
    <dgm:cxn modelId="{5F2E9E34-8943-4002-B75D-F9C94C5201D7}" type="presParOf" srcId="{CBC011E4-E2B0-4E29-8253-13D836411CEE}" destId="{2AAA1945-79B8-4D1D-9125-337DA5AF319D}" srcOrd="1" destOrd="0" presId="urn:microsoft.com/office/officeart/2005/8/layout/hProcess11"/>
    <dgm:cxn modelId="{51078D3B-EFC5-4BE6-AE4B-9210DACFF2A1}" type="presParOf" srcId="{2AAA1945-79B8-4D1D-9125-337DA5AF319D}" destId="{062ABF72-AEFA-40A1-AFC1-A24E15FB7130}" srcOrd="0" destOrd="0" presId="urn:microsoft.com/office/officeart/2005/8/layout/hProcess11"/>
    <dgm:cxn modelId="{55AB5F51-85CE-415A-B69B-F5A90B82F057}" type="presParOf" srcId="{062ABF72-AEFA-40A1-AFC1-A24E15FB7130}" destId="{6023D7FF-1F12-4B3A-925D-78EC800632CD}" srcOrd="0" destOrd="0" presId="urn:microsoft.com/office/officeart/2005/8/layout/hProcess11"/>
    <dgm:cxn modelId="{E9655452-A9FA-431A-B84F-3A544CBF8ED8}" type="presParOf" srcId="{062ABF72-AEFA-40A1-AFC1-A24E15FB7130}" destId="{8DFB3B6D-7DF5-40BD-BE42-E8D690B54490}" srcOrd="1" destOrd="0" presId="urn:microsoft.com/office/officeart/2005/8/layout/hProcess11"/>
    <dgm:cxn modelId="{0BB5406A-1502-4E5D-A069-D9E16425DFF2}" type="presParOf" srcId="{062ABF72-AEFA-40A1-AFC1-A24E15FB7130}" destId="{0B3B0A78-A846-41AE-ABEA-10DCB66DF2A6}" srcOrd="2" destOrd="0" presId="urn:microsoft.com/office/officeart/2005/8/layout/hProcess11"/>
    <dgm:cxn modelId="{2B9897BC-283A-4C88-BB91-951073514AD3}" type="presParOf" srcId="{2AAA1945-79B8-4D1D-9125-337DA5AF319D}" destId="{58DCC3B3-3762-4B7C-BBBA-8368941B9D24}" srcOrd="1" destOrd="0" presId="urn:microsoft.com/office/officeart/2005/8/layout/hProcess11"/>
    <dgm:cxn modelId="{D1D05C8E-2ED5-4D0A-9B53-4E4C495B3359}" type="presParOf" srcId="{2AAA1945-79B8-4D1D-9125-337DA5AF319D}" destId="{1201E8CE-5261-4832-B640-C0D6D6803C65}" srcOrd="2" destOrd="0" presId="urn:microsoft.com/office/officeart/2005/8/layout/hProcess11"/>
    <dgm:cxn modelId="{0EAB6FBB-F6E8-4B53-A0FC-81EC61FA95C8}" type="presParOf" srcId="{1201E8CE-5261-4832-B640-C0D6D6803C65}" destId="{10E2AE7A-6E26-4825-8130-BD5D2D8455FE}" srcOrd="0" destOrd="0" presId="urn:microsoft.com/office/officeart/2005/8/layout/hProcess11"/>
    <dgm:cxn modelId="{C2941E20-DCF6-43A5-8B31-5819FAE2F69F}" type="presParOf" srcId="{1201E8CE-5261-4832-B640-C0D6D6803C65}" destId="{DD641404-7A36-4A17-BA06-A92080ACB0B4}" srcOrd="1" destOrd="0" presId="urn:microsoft.com/office/officeart/2005/8/layout/hProcess11"/>
    <dgm:cxn modelId="{54AEEA81-E054-4762-8F44-5A0693A47AAD}" type="presParOf" srcId="{1201E8CE-5261-4832-B640-C0D6D6803C65}" destId="{EC1762FA-9B5E-43A3-8AC6-5EE69959A9BF}" srcOrd="2" destOrd="0" presId="urn:microsoft.com/office/officeart/2005/8/layout/hProcess11"/>
    <dgm:cxn modelId="{942AF675-7828-4A37-98B3-C296D8B4EF16}" type="presParOf" srcId="{2AAA1945-79B8-4D1D-9125-337DA5AF319D}" destId="{28A86C59-D94B-406E-A20A-4004092E797F}" srcOrd="3" destOrd="0" presId="urn:microsoft.com/office/officeart/2005/8/layout/hProcess11"/>
    <dgm:cxn modelId="{FB4C1D71-1E61-44FC-9E2E-C18D6963B2A0}" type="presParOf" srcId="{2AAA1945-79B8-4D1D-9125-337DA5AF319D}" destId="{871B53CF-9EAD-4C7D-B6C5-63D09B8A013D}" srcOrd="4" destOrd="0" presId="urn:microsoft.com/office/officeart/2005/8/layout/hProcess11"/>
    <dgm:cxn modelId="{C155385D-68F0-495A-8616-336E98E0EB85}" type="presParOf" srcId="{871B53CF-9EAD-4C7D-B6C5-63D09B8A013D}" destId="{B79C3806-D1C3-4EAF-AB10-84BA1AA3767D}" srcOrd="0" destOrd="0" presId="urn:microsoft.com/office/officeart/2005/8/layout/hProcess11"/>
    <dgm:cxn modelId="{5688A0A5-0444-4714-9798-22FAED964F56}" type="presParOf" srcId="{871B53CF-9EAD-4C7D-B6C5-63D09B8A013D}" destId="{D4060728-51B1-47E0-98F1-691611FA3C32}" srcOrd="1" destOrd="0" presId="urn:microsoft.com/office/officeart/2005/8/layout/hProcess11"/>
    <dgm:cxn modelId="{C0192F00-1E73-45B9-9734-C9F82F0C9DD9}" type="presParOf" srcId="{871B53CF-9EAD-4C7D-B6C5-63D09B8A013D}" destId="{8F0164C2-0020-483A-A522-9B961C74F798}" srcOrd="2" destOrd="0" presId="urn:microsoft.com/office/officeart/2005/8/layout/hProcess11"/>
    <dgm:cxn modelId="{13B99434-A81B-47EB-B846-618F850CDE62}" type="presParOf" srcId="{2AAA1945-79B8-4D1D-9125-337DA5AF319D}" destId="{867BD6AC-8347-417F-B8E9-B9DC158FCFDA}" srcOrd="5" destOrd="0" presId="urn:microsoft.com/office/officeart/2005/8/layout/hProcess11"/>
    <dgm:cxn modelId="{24359B54-714E-462C-86E4-FA2F1BC29ADE}" type="presParOf" srcId="{2AAA1945-79B8-4D1D-9125-337DA5AF319D}" destId="{258A1120-7D66-41F2-9367-6DE39F145118}" srcOrd="6" destOrd="0" presId="urn:microsoft.com/office/officeart/2005/8/layout/hProcess11"/>
    <dgm:cxn modelId="{A80B3D24-52BC-403C-8AE9-62B37D620AC3}" type="presParOf" srcId="{258A1120-7D66-41F2-9367-6DE39F145118}" destId="{8FE192BE-7C64-4919-8A76-FFD579053076}" srcOrd="0" destOrd="0" presId="urn:microsoft.com/office/officeart/2005/8/layout/hProcess11"/>
    <dgm:cxn modelId="{827E2EB2-B66D-4C95-8A8C-CC04F1E9BAC9}" type="presParOf" srcId="{258A1120-7D66-41F2-9367-6DE39F145118}" destId="{421594E5-BFC3-4A77-A77C-09E3C925C78A}" srcOrd="1" destOrd="0" presId="urn:microsoft.com/office/officeart/2005/8/layout/hProcess11"/>
    <dgm:cxn modelId="{746B8B4D-22E0-4DB8-A82A-A17BBA42BCC8}" type="presParOf" srcId="{258A1120-7D66-41F2-9367-6DE39F145118}" destId="{2248B9B9-9BD2-41BB-BB76-CCF467B3868B}" srcOrd="2" destOrd="0" presId="urn:microsoft.com/office/officeart/2005/8/layout/hProcess11"/>
    <dgm:cxn modelId="{44382013-F102-4D95-95D0-EE42875C7065}" type="presParOf" srcId="{2AAA1945-79B8-4D1D-9125-337DA5AF319D}" destId="{15407E4D-47C9-41B5-A573-0A8C0ED35743}" srcOrd="7" destOrd="0" presId="urn:microsoft.com/office/officeart/2005/8/layout/hProcess11"/>
    <dgm:cxn modelId="{1141D417-C6BC-4E55-9C3D-94DA4B5A6411}" type="presParOf" srcId="{2AAA1945-79B8-4D1D-9125-337DA5AF319D}" destId="{CC326A42-C33C-4D60-AB6F-BA53B16FD018}" srcOrd="8" destOrd="0" presId="urn:microsoft.com/office/officeart/2005/8/layout/hProcess11"/>
    <dgm:cxn modelId="{B892A738-195B-444F-90B0-3E7F48B5B256}" type="presParOf" srcId="{CC326A42-C33C-4D60-AB6F-BA53B16FD018}" destId="{EFFA2DFD-98EC-4316-A72E-D5FC58BA436F}" srcOrd="0" destOrd="0" presId="urn:microsoft.com/office/officeart/2005/8/layout/hProcess11"/>
    <dgm:cxn modelId="{EE6AC955-032E-4444-BF87-694CA1841FBE}" type="presParOf" srcId="{CC326A42-C33C-4D60-AB6F-BA53B16FD018}" destId="{4067EDB5-9397-4AD7-82CF-227E30832F26}" srcOrd="1" destOrd="0" presId="urn:microsoft.com/office/officeart/2005/8/layout/hProcess11"/>
    <dgm:cxn modelId="{47CCB987-7B07-4ECC-BF0C-F3D48AB6EE5D}" type="presParOf" srcId="{CC326A42-C33C-4D60-AB6F-BA53B16FD018}" destId="{068A85BE-6310-40D7-8082-F4104A5ABB26}" srcOrd="2" destOrd="0" presId="urn:microsoft.com/office/officeart/2005/8/layout/hProcess11"/>
    <dgm:cxn modelId="{04A31497-E2F7-4CE3-B546-02C91C689FEA}" type="presParOf" srcId="{2AAA1945-79B8-4D1D-9125-337DA5AF319D}" destId="{6130D556-7158-4AA2-90EB-253B76274DA1}" srcOrd="9" destOrd="0" presId="urn:microsoft.com/office/officeart/2005/8/layout/hProcess11"/>
    <dgm:cxn modelId="{E91596A3-FB0E-4AC6-8745-763E3C3E013D}" type="presParOf" srcId="{2AAA1945-79B8-4D1D-9125-337DA5AF319D}" destId="{72791F80-B198-4129-BD9E-908C3C7A0481}" srcOrd="10" destOrd="0" presId="urn:microsoft.com/office/officeart/2005/8/layout/hProcess11"/>
    <dgm:cxn modelId="{92718AE9-DC80-444D-9C98-B68589F9AFD1}" type="presParOf" srcId="{72791F80-B198-4129-BD9E-908C3C7A0481}" destId="{30C501A0-9253-4643-BF9E-47170B395F61}" srcOrd="0" destOrd="0" presId="urn:microsoft.com/office/officeart/2005/8/layout/hProcess11"/>
    <dgm:cxn modelId="{009090FE-5037-4DBD-B202-4BB330BD5CDD}" type="presParOf" srcId="{72791F80-B198-4129-BD9E-908C3C7A0481}" destId="{1A0615A4-95C7-494D-9070-EBA5F929DA42}" srcOrd="1" destOrd="0" presId="urn:microsoft.com/office/officeart/2005/8/layout/hProcess11"/>
    <dgm:cxn modelId="{F1A68269-E6CA-4A8D-90A2-6F89C88DF7B0}" type="presParOf" srcId="{72791F80-B198-4129-BD9E-908C3C7A0481}" destId="{78F23514-791A-4474-A913-C016C281AD6B}" srcOrd="2" destOrd="0" presId="urn:microsoft.com/office/officeart/2005/8/layout/hProcess11"/>
    <dgm:cxn modelId="{5BE6AF5A-FEC7-4D08-9B76-2B99787F28BF}" type="presParOf" srcId="{2AAA1945-79B8-4D1D-9125-337DA5AF319D}" destId="{A89AB1E2-ECD1-4A46-832C-95872D7C7AC5}" srcOrd="11" destOrd="0" presId="urn:microsoft.com/office/officeart/2005/8/layout/hProcess11"/>
    <dgm:cxn modelId="{15CB539C-6851-41AF-90A8-4EB807C9FFE4}" type="presParOf" srcId="{2AAA1945-79B8-4D1D-9125-337DA5AF319D}" destId="{54EF0AF2-06FA-4D67-9A57-DA35C3C6625B}" srcOrd="12" destOrd="0" presId="urn:microsoft.com/office/officeart/2005/8/layout/hProcess11"/>
    <dgm:cxn modelId="{082E016A-1E90-492B-ACEA-3A9C40173B46}" type="presParOf" srcId="{54EF0AF2-06FA-4D67-9A57-DA35C3C6625B}" destId="{A3FC5CA7-CF9B-43C4-A97F-9682C2544657}" srcOrd="0" destOrd="0" presId="urn:microsoft.com/office/officeart/2005/8/layout/hProcess11"/>
    <dgm:cxn modelId="{2C69F964-7882-4DCA-AEB8-67B5B5CC7EEE}" type="presParOf" srcId="{54EF0AF2-06FA-4D67-9A57-DA35C3C6625B}" destId="{97F1FDD4-DA92-4C14-A52E-1F30E312CFD6}" srcOrd="1" destOrd="0" presId="urn:microsoft.com/office/officeart/2005/8/layout/hProcess11"/>
    <dgm:cxn modelId="{E634572C-364E-4C29-985C-6BDCE5F56120}" type="presParOf" srcId="{54EF0AF2-06FA-4D67-9A57-DA35C3C6625B}" destId="{FACD6A0B-33D7-4627-8BA7-2F075A465781}" srcOrd="2" destOrd="0" presId="urn:microsoft.com/office/officeart/2005/8/layout/hProcess11"/>
    <dgm:cxn modelId="{F3ACE451-6898-44FB-9EDC-2475CD746850}" type="presParOf" srcId="{2AAA1945-79B8-4D1D-9125-337DA5AF319D}" destId="{346203A8-A4DF-4079-AC13-83939DEAC836}" srcOrd="13" destOrd="0" presId="urn:microsoft.com/office/officeart/2005/8/layout/hProcess11"/>
    <dgm:cxn modelId="{93312AD1-869C-48F9-A5AA-CE0DB3B99D14}" type="presParOf" srcId="{2AAA1945-79B8-4D1D-9125-337DA5AF319D}" destId="{E0699793-2806-4CBB-90C4-D2A67F77EB78}" srcOrd="14" destOrd="0" presId="urn:microsoft.com/office/officeart/2005/8/layout/hProcess11"/>
    <dgm:cxn modelId="{41B9F1EF-ED40-434A-85B2-7E3EF00AE881}" type="presParOf" srcId="{E0699793-2806-4CBB-90C4-D2A67F77EB78}" destId="{2DE526AE-1A91-4332-A4AC-F3199CDB8CB8}" srcOrd="0" destOrd="0" presId="urn:microsoft.com/office/officeart/2005/8/layout/hProcess11"/>
    <dgm:cxn modelId="{51C0C678-5945-4323-8586-8000227E1983}" type="presParOf" srcId="{E0699793-2806-4CBB-90C4-D2A67F77EB78}" destId="{3C22A153-26D2-4E16-9D49-FB051D522330}" srcOrd="1" destOrd="0" presId="urn:microsoft.com/office/officeart/2005/8/layout/hProcess11"/>
    <dgm:cxn modelId="{BA968900-77D7-4591-A8E8-B0793B09A86E}" type="presParOf" srcId="{E0699793-2806-4CBB-90C4-D2A67F77EB78}" destId="{70147EFD-198C-4E6C-9624-B09AF922BCE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19EDF-E51B-4A15-85B7-EFC6AE9D36BB}">
      <dsp:nvSpPr>
        <dsp:cNvPr id="0" name=""/>
        <dsp:cNvSpPr/>
      </dsp:nvSpPr>
      <dsp:spPr>
        <a:xfrm>
          <a:off x="0" y="800322"/>
          <a:ext cx="8825849" cy="106709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23D7FF-1F12-4B3A-925D-78EC800632CD}">
      <dsp:nvSpPr>
        <dsp:cNvPr id="0" name=""/>
        <dsp:cNvSpPr/>
      </dsp:nvSpPr>
      <dsp:spPr>
        <a:xfrm>
          <a:off x="315" y="0"/>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Dartmouth meeting (1956)</a:t>
          </a:r>
        </a:p>
      </dsp:txBody>
      <dsp:txXfrm>
        <a:off x="315" y="0"/>
        <a:ext cx="951213" cy="1067096"/>
      </dsp:txXfrm>
    </dsp:sp>
    <dsp:sp modelId="{8DFB3B6D-7DF5-40BD-BE42-E8D690B54490}">
      <dsp:nvSpPr>
        <dsp:cNvPr id="0" name=""/>
        <dsp:cNvSpPr/>
      </dsp:nvSpPr>
      <dsp:spPr>
        <a:xfrm>
          <a:off x="342534"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2AE7A-6E26-4825-8130-BD5D2D8455FE}">
      <dsp:nvSpPr>
        <dsp:cNvPr id="0" name=""/>
        <dsp:cNvSpPr/>
      </dsp:nvSpPr>
      <dsp:spPr>
        <a:xfrm>
          <a:off x="999089" y="1600644"/>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Perceptron algo (1957)</a:t>
          </a:r>
        </a:p>
      </dsp:txBody>
      <dsp:txXfrm>
        <a:off x="999089" y="1600644"/>
        <a:ext cx="951213" cy="1067096"/>
      </dsp:txXfrm>
    </dsp:sp>
    <dsp:sp modelId="{DD641404-7A36-4A17-BA06-A92080ACB0B4}">
      <dsp:nvSpPr>
        <dsp:cNvPr id="0" name=""/>
        <dsp:cNvSpPr/>
      </dsp:nvSpPr>
      <dsp:spPr>
        <a:xfrm>
          <a:off x="1341309"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9C3806-D1C3-4EAF-AB10-84BA1AA3767D}">
      <dsp:nvSpPr>
        <dsp:cNvPr id="0" name=""/>
        <dsp:cNvSpPr/>
      </dsp:nvSpPr>
      <dsp:spPr>
        <a:xfrm>
          <a:off x="1997863" y="0"/>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Perceptron book (1969)</a:t>
          </a:r>
        </a:p>
      </dsp:txBody>
      <dsp:txXfrm>
        <a:off x="1997863" y="0"/>
        <a:ext cx="951213" cy="1067096"/>
      </dsp:txXfrm>
    </dsp:sp>
    <dsp:sp modelId="{D4060728-51B1-47E0-98F1-691611FA3C32}">
      <dsp:nvSpPr>
        <dsp:cNvPr id="0" name=""/>
        <dsp:cNvSpPr/>
      </dsp:nvSpPr>
      <dsp:spPr>
        <a:xfrm>
          <a:off x="2340083"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E192BE-7C64-4919-8A76-FFD579053076}">
      <dsp:nvSpPr>
        <dsp:cNvPr id="0" name=""/>
        <dsp:cNvSpPr/>
      </dsp:nvSpPr>
      <dsp:spPr>
        <a:xfrm>
          <a:off x="2996638" y="1600644"/>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I wrote HS paper on AI (1979)</a:t>
          </a:r>
        </a:p>
      </dsp:txBody>
      <dsp:txXfrm>
        <a:off x="2996638" y="1600644"/>
        <a:ext cx="951213" cy="1067096"/>
      </dsp:txXfrm>
    </dsp:sp>
    <dsp:sp modelId="{421594E5-BFC3-4A77-A77C-09E3C925C78A}">
      <dsp:nvSpPr>
        <dsp:cNvPr id="0" name=""/>
        <dsp:cNvSpPr/>
      </dsp:nvSpPr>
      <dsp:spPr>
        <a:xfrm>
          <a:off x="3338857"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A2DFD-98EC-4316-A72E-D5FC58BA436F}">
      <dsp:nvSpPr>
        <dsp:cNvPr id="0" name=""/>
        <dsp:cNvSpPr/>
      </dsp:nvSpPr>
      <dsp:spPr>
        <a:xfrm>
          <a:off x="3995412" y="0"/>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Expert systems  (my college years) (1980’s)</a:t>
          </a:r>
        </a:p>
      </dsp:txBody>
      <dsp:txXfrm>
        <a:off x="3995412" y="0"/>
        <a:ext cx="951213" cy="1067096"/>
      </dsp:txXfrm>
    </dsp:sp>
    <dsp:sp modelId="{4067EDB5-9397-4AD7-82CF-227E30832F26}">
      <dsp:nvSpPr>
        <dsp:cNvPr id="0" name=""/>
        <dsp:cNvSpPr/>
      </dsp:nvSpPr>
      <dsp:spPr>
        <a:xfrm>
          <a:off x="4337632"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501A0-9253-4643-BF9E-47170B395F61}">
      <dsp:nvSpPr>
        <dsp:cNvPr id="0" name=""/>
        <dsp:cNvSpPr/>
      </dsp:nvSpPr>
      <dsp:spPr>
        <a:xfrm>
          <a:off x="4994186" y="1600644"/>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Backprop NNs (1990’s)</a:t>
          </a:r>
        </a:p>
      </dsp:txBody>
      <dsp:txXfrm>
        <a:off x="4994186" y="1600644"/>
        <a:ext cx="951213" cy="1067096"/>
      </dsp:txXfrm>
    </dsp:sp>
    <dsp:sp modelId="{1A0615A4-95C7-494D-9070-EBA5F929DA42}">
      <dsp:nvSpPr>
        <dsp:cNvPr id="0" name=""/>
        <dsp:cNvSpPr/>
      </dsp:nvSpPr>
      <dsp:spPr>
        <a:xfrm>
          <a:off x="5336406"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C5CA7-CF9B-43C4-A97F-9682C2544657}">
      <dsp:nvSpPr>
        <dsp:cNvPr id="0" name=""/>
        <dsp:cNvSpPr/>
      </dsp:nvSpPr>
      <dsp:spPr>
        <a:xfrm>
          <a:off x="5992961" y="0"/>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Bayesian AI (2000s)</a:t>
          </a:r>
        </a:p>
      </dsp:txBody>
      <dsp:txXfrm>
        <a:off x="5992961" y="0"/>
        <a:ext cx="951213" cy="1067096"/>
      </dsp:txXfrm>
    </dsp:sp>
    <dsp:sp modelId="{97F1FDD4-DA92-4C14-A52E-1F30E312CFD6}">
      <dsp:nvSpPr>
        <dsp:cNvPr id="0" name=""/>
        <dsp:cNvSpPr/>
      </dsp:nvSpPr>
      <dsp:spPr>
        <a:xfrm>
          <a:off x="6335180"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526AE-1A91-4332-A4AC-F3199CDB8CB8}">
      <dsp:nvSpPr>
        <dsp:cNvPr id="0" name=""/>
        <dsp:cNvSpPr/>
      </dsp:nvSpPr>
      <dsp:spPr>
        <a:xfrm>
          <a:off x="6991735" y="1600644"/>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Deep Learning (2012-present)</a:t>
          </a:r>
          <a:endParaRPr lang="en-US" sz="1200" kern="1200" dirty="0"/>
        </a:p>
      </dsp:txBody>
      <dsp:txXfrm>
        <a:off x="6991735" y="1600644"/>
        <a:ext cx="951213" cy="1067096"/>
      </dsp:txXfrm>
    </dsp:sp>
    <dsp:sp modelId="{3C22A153-26D2-4E16-9D49-FB051D522330}">
      <dsp:nvSpPr>
        <dsp:cNvPr id="0" name=""/>
        <dsp:cNvSpPr/>
      </dsp:nvSpPr>
      <dsp:spPr>
        <a:xfrm>
          <a:off x="7333955"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19EDF-E51B-4A15-85B7-EFC6AE9D36BB}">
      <dsp:nvSpPr>
        <dsp:cNvPr id="0" name=""/>
        <dsp:cNvSpPr/>
      </dsp:nvSpPr>
      <dsp:spPr>
        <a:xfrm>
          <a:off x="0" y="800322"/>
          <a:ext cx="8825849" cy="106709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23D7FF-1F12-4B3A-925D-78EC800632CD}">
      <dsp:nvSpPr>
        <dsp:cNvPr id="0" name=""/>
        <dsp:cNvSpPr/>
      </dsp:nvSpPr>
      <dsp:spPr>
        <a:xfrm>
          <a:off x="315" y="0"/>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Dartmouth meeting (1956)</a:t>
          </a:r>
        </a:p>
      </dsp:txBody>
      <dsp:txXfrm>
        <a:off x="315" y="0"/>
        <a:ext cx="951213" cy="1067096"/>
      </dsp:txXfrm>
    </dsp:sp>
    <dsp:sp modelId="{8DFB3B6D-7DF5-40BD-BE42-E8D690B54490}">
      <dsp:nvSpPr>
        <dsp:cNvPr id="0" name=""/>
        <dsp:cNvSpPr/>
      </dsp:nvSpPr>
      <dsp:spPr>
        <a:xfrm>
          <a:off x="342534"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2AE7A-6E26-4825-8130-BD5D2D8455FE}">
      <dsp:nvSpPr>
        <dsp:cNvPr id="0" name=""/>
        <dsp:cNvSpPr/>
      </dsp:nvSpPr>
      <dsp:spPr>
        <a:xfrm>
          <a:off x="999089" y="1600644"/>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Perceptron algo (1957)</a:t>
          </a:r>
        </a:p>
      </dsp:txBody>
      <dsp:txXfrm>
        <a:off x="999089" y="1600644"/>
        <a:ext cx="951213" cy="1067096"/>
      </dsp:txXfrm>
    </dsp:sp>
    <dsp:sp modelId="{DD641404-7A36-4A17-BA06-A92080ACB0B4}">
      <dsp:nvSpPr>
        <dsp:cNvPr id="0" name=""/>
        <dsp:cNvSpPr/>
      </dsp:nvSpPr>
      <dsp:spPr>
        <a:xfrm>
          <a:off x="1341309"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9C3806-D1C3-4EAF-AB10-84BA1AA3767D}">
      <dsp:nvSpPr>
        <dsp:cNvPr id="0" name=""/>
        <dsp:cNvSpPr/>
      </dsp:nvSpPr>
      <dsp:spPr>
        <a:xfrm>
          <a:off x="1997863" y="0"/>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Perceptron book (1969)</a:t>
          </a:r>
        </a:p>
      </dsp:txBody>
      <dsp:txXfrm>
        <a:off x="1997863" y="0"/>
        <a:ext cx="951213" cy="1067096"/>
      </dsp:txXfrm>
    </dsp:sp>
    <dsp:sp modelId="{D4060728-51B1-47E0-98F1-691611FA3C32}">
      <dsp:nvSpPr>
        <dsp:cNvPr id="0" name=""/>
        <dsp:cNvSpPr/>
      </dsp:nvSpPr>
      <dsp:spPr>
        <a:xfrm>
          <a:off x="2340083"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E192BE-7C64-4919-8A76-FFD579053076}">
      <dsp:nvSpPr>
        <dsp:cNvPr id="0" name=""/>
        <dsp:cNvSpPr/>
      </dsp:nvSpPr>
      <dsp:spPr>
        <a:xfrm>
          <a:off x="2996638" y="1600644"/>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I wrote HS paper (1979)</a:t>
          </a:r>
        </a:p>
      </dsp:txBody>
      <dsp:txXfrm>
        <a:off x="2996638" y="1600644"/>
        <a:ext cx="951213" cy="1067096"/>
      </dsp:txXfrm>
    </dsp:sp>
    <dsp:sp modelId="{421594E5-BFC3-4A77-A77C-09E3C925C78A}">
      <dsp:nvSpPr>
        <dsp:cNvPr id="0" name=""/>
        <dsp:cNvSpPr/>
      </dsp:nvSpPr>
      <dsp:spPr>
        <a:xfrm>
          <a:off x="3338857"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A2DFD-98EC-4316-A72E-D5FC58BA436F}">
      <dsp:nvSpPr>
        <dsp:cNvPr id="0" name=""/>
        <dsp:cNvSpPr/>
      </dsp:nvSpPr>
      <dsp:spPr>
        <a:xfrm>
          <a:off x="3995412" y="0"/>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Expert systems  (my college years) (1980’s)</a:t>
          </a:r>
        </a:p>
      </dsp:txBody>
      <dsp:txXfrm>
        <a:off x="3995412" y="0"/>
        <a:ext cx="951213" cy="1067096"/>
      </dsp:txXfrm>
    </dsp:sp>
    <dsp:sp modelId="{4067EDB5-9397-4AD7-82CF-227E30832F26}">
      <dsp:nvSpPr>
        <dsp:cNvPr id="0" name=""/>
        <dsp:cNvSpPr/>
      </dsp:nvSpPr>
      <dsp:spPr>
        <a:xfrm>
          <a:off x="4337632"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501A0-9253-4643-BF9E-47170B395F61}">
      <dsp:nvSpPr>
        <dsp:cNvPr id="0" name=""/>
        <dsp:cNvSpPr/>
      </dsp:nvSpPr>
      <dsp:spPr>
        <a:xfrm>
          <a:off x="4994186" y="1600644"/>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Backprop NNs (1990’s)</a:t>
          </a:r>
        </a:p>
      </dsp:txBody>
      <dsp:txXfrm>
        <a:off x="4994186" y="1600644"/>
        <a:ext cx="951213" cy="1067096"/>
      </dsp:txXfrm>
    </dsp:sp>
    <dsp:sp modelId="{1A0615A4-95C7-494D-9070-EBA5F929DA42}">
      <dsp:nvSpPr>
        <dsp:cNvPr id="0" name=""/>
        <dsp:cNvSpPr/>
      </dsp:nvSpPr>
      <dsp:spPr>
        <a:xfrm>
          <a:off x="5336406"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C5CA7-CF9B-43C4-A97F-9682C2544657}">
      <dsp:nvSpPr>
        <dsp:cNvPr id="0" name=""/>
        <dsp:cNvSpPr/>
      </dsp:nvSpPr>
      <dsp:spPr>
        <a:xfrm>
          <a:off x="5992961" y="0"/>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Bayesian AI (2000s)</a:t>
          </a:r>
        </a:p>
      </dsp:txBody>
      <dsp:txXfrm>
        <a:off x="5992961" y="0"/>
        <a:ext cx="951213" cy="1067096"/>
      </dsp:txXfrm>
    </dsp:sp>
    <dsp:sp modelId="{97F1FDD4-DA92-4C14-A52E-1F30E312CFD6}">
      <dsp:nvSpPr>
        <dsp:cNvPr id="0" name=""/>
        <dsp:cNvSpPr/>
      </dsp:nvSpPr>
      <dsp:spPr>
        <a:xfrm>
          <a:off x="6335180"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526AE-1A91-4332-A4AC-F3199CDB8CB8}">
      <dsp:nvSpPr>
        <dsp:cNvPr id="0" name=""/>
        <dsp:cNvSpPr/>
      </dsp:nvSpPr>
      <dsp:spPr>
        <a:xfrm>
          <a:off x="6991735" y="1600644"/>
          <a:ext cx="951213" cy="106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Deep Learning (2012-present)</a:t>
          </a:r>
          <a:endParaRPr lang="en-US" sz="1200" kern="1200" dirty="0"/>
        </a:p>
      </dsp:txBody>
      <dsp:txXfrm>
        <a:off x="6991735" y="1600644"/>
        <a:ext cx="951213" cy="1067096"/>
      </dsp:txXfrm>
    </dsp:sp>
    <dsp:sp modelId="{3C22A153-26D2-4E16-9D49-FB051D522330}">
      <dsp:nvSpPr>
        <dsp:cNvPr id="0" name=""/>
        <dsp:cNvSpPr/>
      </dsp:nvSpPr>
      <dsp:spPr>
        <a:xfrm>
          <a:off x="7333955" y="1200483"/>
          <a:ext cx="266774" cy="266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66ae72f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66ae72f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 I’m Yash Kumar Lal presenting this paper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0d4c09695c_2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0d4c09695c_2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a host of models from the Gemini family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0d4c09695c_2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0d4c09695c_2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we simply ask models to provide binary judgments - a simple yes or no answer. 50% chance of getting it right and 50% chance of getting it wrong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0d4c09695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0d4c09695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Models struggle at predicting step order, with even the best of them barely performing over random chance.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0d4c09695c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0d4c09695c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Surprisingly, GPT-4o actually performs the worst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0d4c09695c_2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0d4c09695c_2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we also prompt models to add an explanation to their answers. Prior work has shown that this usually helps model reasoning.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0d4c09695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0d4c09695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very obviously, generating explanations always helps.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0d4c09695c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0d4c09695c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biggest improvement is seen in GPT-4o, which goes from the worst performing model to the second best one.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0d4c09695c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0d4c09695c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overall, Gemini-1.5-Pro is the best model for this task. Even so, the performance is under 75%. On such a simple task, this is low, showing that models do not necessarily understand causal knowledge encoded in plans.</a:t>
            </a:r>
            <a:endParaRPr baseline="30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0d4c09695c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0d4c09695c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we prompt GPT-4o to produce intermediate steps as its reasoning before coming up with the answer, we find that there is a significant improvement over zero-shot performance. This is line with all the previous findings.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0d4c09695c_3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0d4c09695c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And this is what happens when we prompt models for post-hoc explanations, i.e., the (A+E) setting. Remember, the red bar is CoT and yellow is A+E. Post-hoc explanations turn out to be much better than chain of thought reasoning overall. We also tried few-shot prompting and self-consistency but they are not better than using post-hoc explanations in a zero-shot setting.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0d4c09695c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0d4c09695c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consider a sequence of steps to bake an almond and chocolate cake. Part of the recipe would be stirring in ground almonds, adding flour and milk and stirring the mixture. Towards the end, we might want to whip some cream as icing and add it on top.</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d4a40b9434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d4a40b9434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we compare model performance on dependent pair of steps to that on nondependent pair of steps, we note there is a huge discrepancy. While these plots only show GPT-4o, the same is true for all the models to different degrees. Models are just more likely to predict that two steps are dependent on each other rather than the opposite. This also forms the basis of their overall performance.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39d3dd85cb1_0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39d3dd85cb1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can use them as part of any critical systems, we also need to understand how robust these models are. We use the notion of temporal consistency to evaluate the same. Remember, for each pair of steps, CaT-Bench contains two questions, one tests whether Step X must happen before Step Y and the other which tests whether Step Y happens after Step X. The answer to both questions should be the same. So, using temporal consistency, we measure the percentage of times when that is true.</a:t>
            </a:r>
            <a:endParaRPr/>
          </a:p>
        </p:txBody>
      </p:sp>
    </p:spTree>
    <p:extLst>
      <p:ext uri="{BB962C8B-B14F-4D97-AF65-F5344CB8AC3E}">
        <p14:creationId xmlns:p14="http://schemas.microsoft.com/office/powerpoint/2010/main" val="1268165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39d3dd85cb1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39d3dd85cb1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 only show some models here but for most of them, prompting for explanations helps. The jump is particularly high for Gemini 1.5 Pro, which incidentally also shows the best overall performance. Answering before and after questions about the same pair of steps requires using slightly different types of causal knowledge but really, it should be simple enough for these large models.</a:t>
            </a:r>
            <a:endParaRPr/>
          </a:p>
        </p:txBody>
      </p:sp>
    </p:spTree>
    <p:extLst>
      <p:ext uri="{BB962C8B-B14F-4D97-AF65-F5344CB8AC3E}">
        <p14:creationId xmlns:p14="http://schemas.microsoft.com/office/powerpoint/2010/main" val="3048322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0d4c09695c_3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0d4c09695c_3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Next, we look at the quality of model explanations. We use human evaluation to judge them. Each explanation is rated on a Likert scale of 1 to 5 by 3 distinct human annotators. We then use the average of their scores to rate a model.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0d4c09695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0d4c09695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this graph, it looks like model explanations are pretty good, almost reaching a +1 score. The smaller Llama model is clearly worse than its larger closed source counterparts. Due to cost, we only evaluate a subset of explanations from the best models. We measure inter annotator agreement using Weighted Fleiss Kappa, which is 0.76.</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39dfbeffa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39dfbeffa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39dfbeffa4b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39dfbeffa4b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a:extLst>
            <a:ext uri="{FF2B5EF4-FFF2-40B4-BE49-F238E27FC236}">
              <a16:creationId xmlns:a16="http://schemas.microsoft.com/office/drawing/2014/main" id="{D11EBA8A-FED0-C1D5-8FB6-E8C6256E9323}"/>
            </a:ext>
          </a:extLst>
        </p:cNvPr>
        <p:cNvGrpSpPr/>
        <p:nvPr/>
      </p:nvGrpSpPr>
      <p:grpSpPr>
        <a:xfrm>
          <a:off x="0" y="0"/>
          <a:ext cx="0" cy="0"/>
          <a:chOff x="0" y="0"/>
          <a:chExt cx="0" cy="0"/>
        </a:xfrm>
      </p:grpSpPr>
      <p:sp>
        <p:nvSpPr>
          <p:cNvPr id="1072" name="Google Shape;1072;g39dfbeffa4b_0_195:notes">
            <a:extLst>
              <a:ext uri="{FF2B5EF4-FFF2-40B4-BE49-F238E27FC236}">
                <a16:creationId xmlns:a16="http://schemas.microsoft.com/office/drawing/2014/main" id="{35A293BF-DA54-B00E-2C3D-AE50092614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39dfbeffa4b_0_195:notes">
            <a:extLst>
              <a:ext uri="{FF2B5EF4-FFF2-40B4-BE49-F238E27FC236}">
                <a16:creationId xmlns:a16="http://schemas.microsoft.com/office/drawing/2014/main" id="{57D50374-07E7-CB82-2645-5B0AAD086E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3701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39dfbeffa4b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39dfbeffa4b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39dfbeffa4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39dfbeffa4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0d4c09695c_2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0d4c09695c_2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plans manifest as a simple sequence of steps, these steps actually encode complex dependencies between them. We can test whether LLMs understand such causal relationships as a way to test their plan understanding capabilities.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39dfbeffa4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39dfbeffa4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39dfbeffa4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39dfbeffa4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a:extLst>
            <a:ext uri="{FF2B5EF4-FFF2-40B4-BE49-F238E27FC236}">
              <a16:creationId xmlns:a16="http://schemas.microsoft.com/office/drawing/2014/main" id="{A2ABDD86-4141-BA78-59DA-3DCD51F622E1}"/>
            </a:ext>
          </a:extLst>
        </p:cNvPr>
        <p:cNvGrpSpPr/>
        <p:nvPr/>
      </p:nvGrpSpPr>
      <p:grpSpPr>
        <a:xfrm>
          <a:off x="0" y="0"/>
          <a:ext cx="0" cy="0"/>
          <a:chOff x="0" y="0"/>
          <a:chExt cx="0" cy="0"/>
        </a:xfrm>
      </p:grpSpPr>
      <p:sp>
        <p:nvSpPr>
          <p:cNvPr id="1195" name="Google Shape;1195;g39dfbeffa4b_0_156:notes">
            <a:extLst>
              <a:ext uri="{FF2B5EF4-FFF2-40B4-BE49-F238E27FC236}">
                <a16:creationId xmlns:a16="http://schemas.microsoft.com/office/drawing/2014/main" id="{9C65770B-AE00-C78A-F467-4E4177119E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39dfbeffa4b_0_156:notes">
            <a:extLst>
              <a:ext uri="{FF2B5EF4-FFF2-40B4-BE49-F238E27FC236}">
                <a16:creationId xmlns:a16="http://schemas.microsoft.com/office/drawing/2014/main" id="{55C4EA2C-CFA6-4631-ABF0-74D5BA980A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7990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39dfbeffa4b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39dfbeffa4b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39dfbeffa4b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39dfbeffa4b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39dfbeffa4b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39dfbeffa4b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39d3dd85cb1_0_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39d3dd85cb1_0_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a:extLst>
            <a:ext uri="{FF2B5EF4-FFF2-40B4-BE49-F238E27FC236}">
              <a16:creationId xmlns:a16="http://schemas.microsoft.com/office/drawing/2014/main" id="{B6815A22-8DA3-CF7E-879B-C1C33EB60054}"/>
            </a:ext>
          </a:extLst>
        </p:cNvPr>
        <p:cNvGrpSpPr/>
        <p:nvPr/>
      </p:nvGrpSpPr>
      <p:grpSpPr>
        <a:xfrm>
          <a:off x="0" y="0"/>
          <a:ext cx="0" cy="0"/>
          <a:chOff x="0" y="0"/>
          <a:chExt cx="0" cy="0"/>
        </a:xfrm>
      </p:grpSpPr>
      <p:sp>
        <p:nvSpPr>
          <p:cNvPr id="1059" name="Google Shape;1059;g39d3dd85cb1_0_1341:notes">
            <a:extLst>
              <a:ext uri="{FF2B5EF4-FFF2-40B4-BE49-F238E27FC236}">
                <a16:creationId xmlns:a16="http://schemas.microsoft.com/office/drawing/2014/main" id="{1E15FEE4-3225-73D8-8C58-7DECA2BA2D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39d3dd85cb1_0_1341:notes">
            <a:extLst>
              <a:ext uri="{FF2B5EF4-FFF2-40B4-BE49-F238E27FC236}">
                <a16:creationId xmlns:a16="http://schemas.microsoft.com/office/drawing/2014/main" id="{AC2DCCAC-3232-1071-606B-CBA9316E80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025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a:extLst>
            <a:ext uri="{FF2B5EF4-FFF2-40B4-BE49-F238E27FC236}">
              <a16:creationId xmlns:a16="http://schemas.microsoft.com/office/drawing/2014/main" id="{8B5A68B2-6B13-05C8-D4D9-F6EF5745848E}"/>
            </a:ext>
          </a:extLst>
        </p:cNvPr>
        <p:cNvGrpSpPr/>
        <p:nvPr/>
      </p:nvGrpSpPr>
      <p:grpSpPr>
        <a:xfrm>
          <a:off x="0" y="0"/>
          <a:ext cx="0" cy="0"/>
          <a:chOff x="0" y="0"/>
          <a:chExt cx="0" cy="0"/>
        </a:xfrm>
      </p:grpSpPr>
      <p:sp>
        <p:nvSpPr>
          <p:cNvPr id="1059" name="Google Shape;1059;g39d3dd85cb1_0_1341:notes">
            <a:extLst>
              <a:ext uri="{FF2B5EF4-FFF2-40B4-BE49-F238E27FC236}">
                <a16:creationId xmlns:a16="http://schemas.microsoft.com/office/drawing/2014/main" id="{618D9735-CE77-FFEC-E8E1-C6B43FAE85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39d3dd85cb1_0_1341:notes">
            <a:extLst>
              <a:ext uri="{FF2B5EF4-FFF2-40B4-BE49-F238E27FC236}">
                <a16:creationId xmlns:a16="http://schemas.microsoft.com/office/drawing/2014/main" id="{B3E49127-508A-6E67-6975-CF6AA388BA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668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a:extLst>
            <a:ext uri="{FF2B5EF4-FFF2-40B4-BE49-F238E27FC236}">
              <a16:creationId xmlns:a16="http://schemas.microsoft.com/office/drawing/2014/main" id="{1B81A8F3-1EAF-CD05-A108-61BD9337CC07}"/>
            </a:ext>
          </a:extLst>
        </p:cNvPr>
        <p:cNvGrpSpPr/>
        <p:nvPr/>
      </p:nvGrpSpPr>
      <p:grpSpPr>
        <a:xfrm>
          <a:off x="0" y="0"/>
          <a:ext cx="0" cy="0"/>
          <a:chOff x="0" y="0"/>
          <a:chExt cx="0" cy="0"/>
        </a:xfrm>
      </p:grpSpPr>
      <p:sp>
        <p:nvSpPr>
          <p:cNvPr id="1059" name="Google Shape;1059;g39d3dd85cb1_0_1341:notes">
            <a:extLst>
              <a:ext uri="{FF2B5EF4-FFF2-40B4-BE49-F238E27FC236}">
                <a16:creationId xmlns:a16="http://schemas.microsoft.com/office/drawing/2014/main" id="{EFDB3562-7040-E040-8B03-0677D5D4C3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39d3dd85cb1_0_1341:notes">
            <a:extLst>
              <a:ext uri="{FF2B5EF4-FFF2-40B4-BE49-F238E27FC236}">
                <a16:creationId xmlns:a16="http://schemas.microsoft.com/office/drawing/2014/main" id="{63E2DCBC-DBE2-D24C-93F9-CF49B2F0A9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3438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0d4c09695c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0d4c09695c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instance, if we want to reason about whether Step 6 must happen before Step 8, we can use our knowledge of preconditions to come up with reasoning that all the ingredients must be in the bowl before we stir them together. So, there is a dependency here.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a:extLst>
            <a:ext uri="{FF2B5EF4-FFF2-40B4-BE49-F238E27FC236}">
              <a16:creationId xmlns:a16="http://schemas.microsoft.com/office/drawing/2014/main" id="{EE0BBA19-7B15-0255-2D29-9C5968D225C3}"/>
            </a:ext>
          </a:extLst>
        </p:cNvPr>
        <p:cNvGrpSpPr/>
        <p:nvPr/>
      </p:nvGrpSpPr>
      <p:grpSpPr>
        <a:xfrm>
          <a:off x="0" y="0"/>
          <a:ext cx="0" cy="0"/>
          <a:chOff x="0" y="0"/>
          <a:chExt cx="0" cy="0"/>
        </a:xfrm>
      </p:grpSpPr>
      <p:sp>
        <p:nvSpPr>
          <p:cNvPr id="1059" name="Google Shape;1059;g39d3dd85cb1_0_1341:notes">
            <a:extLst>
              <a:ext uri="{FF2B5EF4-FFF2-40B4-BE49-F238E27FC236}">
                <a16:creationId xmlns:a16="http://schemas.microsoft.com/office/drawing/2014/main" id="{29C243ED-B051-030F-C5F5-A8F8A8BFBE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39d3dd85cb1_0_1341:notes">
            <a:extLst>
              <a:ext uri="{FF2B5EF4-FFF2-40B4-BE49-F238E27FC236}">
                <a16:creationId xmlns:a16="http://schemas.microsoft.com/office/drawing/2014/main" id="{DDB3C6F7-0F17-CF2D-79BF-70F1805D35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485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39d3dd85cb1_0_1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39d3dd85cb1_0_1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9e59666f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9e59666f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9e59666f3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9e59666f3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39d3dd85cb1_0_1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39d3dd85cb1_0_1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86F91-373A-76A7-FC2B-335F3670D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BA294-9D0E-D450-5B29-5C88E2C2809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90B60FC-3C9D-231B-4B86-3FD9D1915F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9180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60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d4c09695c_2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0d4c09695c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Similarly, if we want to answer whether Step 7 must happen after Step 6, we understand that adding in ground almonds or flour and milk can be done interchangeably or in parallel. So, there is no dependency here. We use this simple intuition to create CaT-Bench, a benchmarking dataset for plan-based reasoning.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0d4c09695c_2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0d4c09695c_2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use these causal dependency graphs to create simple questions related to the temporal order of steps. This leads to questions about two types of pairs of steps - dependent and non-dependent ones. We create a balanced set of 1420 questions of each type, 710 of which test the before relation and 710 of which test the after. Thus, CaT-Bench is created. We use F1 score to measure how well models answer these questions.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0d4c09695c_2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0d4c09695c_2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benchmark a whole host of models on this simple task of predicting whether one step happened before or after another in a plan, starting with the GPT family.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0d4c09695c_2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0d4c09695c_2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Including an open-source model in there as well, something smaller that we can run locally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0d4c09695c_2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0d4c09695c_2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also add the best Claude model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777478"/>
            <a:ext cx="8229600" cy="8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457200" y="1771650"/>
            <a:ext cx="8229600" cy="2914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3F3F3F"/>
              </a:buClr>
              <a:buSzPts val="1800"/>
              <a:buChar char="•"/>
              <a:defRPr/>
            </a:lvl1pPr>
            <a:lvl2pPr marL="914400" lvl="1" indent="-342900" algn="l">
              <a:spcBef>
                <a:spcPts val="36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4361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84417" y="1377965"/>
            <a:ext cx="9712833" cy="29044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a:solidFill>
                  <a:srgbClr val="C00000"/>
                </a:solidFill>
              </a:rPr>
              <a:t>Some Simple Problems that Still Challenge LLMs and VLMs: Plan Step Dependencies and </a:t>
            </a:r>
            <a:br>
              <a:rPr lang="en-US" sz="3200" dirty="0">
                <a:solidFill>
                  <a:srgbClr val="C00000"/>
                </a:solidFill>
              </a:rPr>
            </a:br>
            <a:r>
              <a:rPr lang="en-US" sz="3200" dirty="0">
                <a:solidFill>
                  <a:srgbClr val="C00000"/>
                </a:solidFill>
              </a:rPr>
              <a:t>Multimodal Entity Tracking</a:t>
            </a:r>
            <a:endParaRPr sz="3200" dirty="0">
              <a:solidFill>
                <a:srgbClr val="C00000"/>
              </a:solidFill>
            </a:endParaRPr>
          </a:p>
        </p:txBody>
      </p:sp>
      <p:pic>
        <p:nvPicPr>
          <p:cNvPr id="56" name="Google Shape;56;p13"/>
          <p:cNvPicPr preferRelativeResize="0"/>
          <p:nvPr/>
        </p:nvPicPr>
        <p:blipFill rotWithShape="1">
          <a:blip r:embed="rId3">
            <a:alphaModFix/>
          </a:blip>
          <a:srcRect/>
          <a:stretch/>
        </p:blipFill>
        <p:spPr>
          <a:xfrm>
            <a:off x="4250017" y="2797585"/>
            <a:ext cx="707575" cy="707575"/>
          </a:xfrm>
          <a:prstGeom prst="rect">
            <a:avLst/>
          </a:prstGeom>
          <a:noFill/>
          <a:ln>
            <a:noFill/>
          </a:ln>
        </p:spPr>
      </p:pic>
      <p:pic>
        <p:nvPicPr>
          <p:cNvPr id="57" name="Google Shape;57;p13"/>
          <p:cNvPicPr preferRelativeResize="0"/>
          <p:nvPr/>
        </p:nvPicPr>
        <p:blipFill rotWithShape="1">
          <a:blip r:embed="rId4">
            <a:alphaModFix/>
          </a:blip>
          <a:srcRect/>
          <a:stretch/>
        </p:blipFill>
        <p:spPr>
          <a:xfrm>
            <a:off x="7075588" y="2797585"/>
            <a:ext cx="707575" cy="707575"/>
          </a:xfrm>
          <a:prstGeom prst="rect">
            <a:avLst/>
          </a:prstGeom>
          <a:noFill/>
          <a:ln>
            <a:noFill/>
          </a:ln>
        </p:spPr>
      </p:pic>
      <p:grpSp>
        <p:nvGrpSpPr>
          <p:cNvPr id="7" name="Group 6">
            <a:extLst>
              <a:ext uri="{FF2B5EF4-FFF2-40B4-BE49-F238E27FC236}">
                <a16:creationId xmlns:a16="http://schemas.microsoft.com/office/drawing/2014/main" id="{917FBE6E-E1C4-7F84-EBB7-DC6A529749C7}"/>
              </a:ext>
            </a:extLst>
          </p:cNvPr>
          <p:cNvGrpSpPr/>
          <p:nvPr/>
        </p:nvGrpSpPr>
        <p:grpSpPr>
          <a:xfrm>
            <a:off x="4369897" y="3688913"/>
            <a:ext cx="1892100" cy="1378052"/>
            <a:chOff x="3577075" y="3017811"/>
            <a:chExt cx="1892100" cy="1378052"/>
          </a:xfrm>
        </p:grpSpPr>
        <p:pic>
          <p:nvPicPr>
            <p:cNvPr id="59" name="Google Shape;59;p13"/>
            <p:cNvPicPr preferRelativeResize="0"/>
            <p:nvPr/>
          </p:nvPicPr>
          <p:blipFill rotWithShape="1">
            <a:blip r:embed="rId5">
              <a:alphaModFix/>
            </a:blip>
            <a:srcRect l="1625" r="1625"/>
            <a:stretch/>
          </p:blipFill>
          <p:spPr>
            <a:xfrm>
              <a:off x="4141825" y="3017811"/>
              <a:ext cx="762600" cy="788400"/>
            </a:xfrm>
            <a:prstGeom prst="ellipse">
              <a:avLst/>
            </a:prstGeom>
            <a:noFill/>
            <a:ln>
              <a:noFill/>
            </a:ln>
          </p:spPr>
        </p:pic>
        <p:sp>
          <p:nvSpPr>
            <p:cNvPr id="62" name="Google Shape;62;p13"/>
            <p:cNvSpPr txBox="1"/>
            <p:nvPr/>
          </p:nvSpPr>
          <p:spPr>
            <a:xfrm>
              <a:off x="3577075" y="3768863"/>
              <a:ext cx="1892100" cy="62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Calibri"/>
                  <a:ea typeface="Calibri"/>
                  <a:cs typeface="Calibri"/>
                  <a:sym typeface="Calibri"/>
                </a:rPr>
                <a:t>Niranjan</a:t>
              </a:r>
              <a:endParaRPr sz="1600">
                <a:latin typeface="Calibri"/>
                <a:ea typeface="Calibri"/>
                <a:cs typeface="Calibri"/>
                <a:sym typeface="Calibri"/>
              </a:endParaRPr>
            </a:p>
            <a:p>
              <a:pPr marL="0" lvl="0" indent="0" algn="ctr" rtl="0">
                <a:spcBef>
                  <a:spcPts val="0"/>
                </a:spcBef>
                <a:spcAft>
                  <a:spcPts val="0"/>
                </a:spcAft>
                <a:buNone/>
              </a:pPr>
              <a:r>
                <a:rPr lang="en" sz="1600">
                  <a:latin typeface="Calibri"/>
                  <a:ea typeface="Calibri"/>
                  <a:cs typeface="Calibri"/>
                  <a:sym typeface="Calibri"/>
                </a:rPr>
                <a:t>Balasubramanian</a:t>
              </a:r>
              <a:endParaRPr sz="1600">
                <a:latin typeface="Calibri"/>
                <a:ea typeface="Calibri"/>
                <a:cs typeface="Calibri"/>
                <a:sym typeface="Calibri"/>
              </a:endParaRPr>
            </a:p>
          </p:txBody>
        </p:sp>
      </p:grpSp>
      <p:grpSp>
        <p:nvGrpSpPr>
          <p:cNvPr id="3" name="Group 2">
            <a:extLst>
              <a:ext uri="{FF2B5EF4-FFF2-40B4-BE49-F238E27FC236}">
                <a16:creationId xmlns:a16="http://schemas.microsoft.com/office/drawing/2014/main" id="{C5B856B6-196B-F78B-78A4-63D0DAA4C8D3}"/>
              </a:ext>
            </a:extLst>
          </p:cNvPr>
          <p:cNvGrpSpPr/>
          <p:nvPr/>
        </p:nvGrpSpPr>
        <p:grpSpPr>
          <a:xfrm>
            <a:off x="3176016" y="3711064"/>
            <a:ext cx="1473300" cy="1134813"/>
            <a:chOff x="1852400" y="1710250"/>
            <a:chExt cx="1473300" cy="1134813"/>
          </a:xfrm>
        </p:grpSpPr>
        <p:pic>
          <p:nvPicPr>
            <p:cNvPr id="63" name="Google Shape;63;p13"/>
            <p:cNvPicPr preferRelativeResize="0"/>
            <p:nvPr/>
          </p:nvPicPr>
          <p:blipFill>
            <a:blip r:embed="rId6">
              <a:alphaModFix/>
            </a:blip>
            <a:stretch>
              <a:fillRect/>
            </a:stretch>
          </p:blipFill>
          <p:spPr>
            <a:xfrm>
              <a:off x="2169526" y="1710250"/>
              <a:ext cx="762600" cy="762600"/>
            </a:xfrm>
            <a:prstGeom prst="rect">
              <a:avLst/>
            </a:prstGeom>
            <a:noFill/>
            <a:ln>
              <a:noFill/>
            </a:ln>
          </p:spPr>
        </p:pic>
        <p:sp>
          <p:nvSpPr>
            <p:cNvPr id="64" name="Google Shape;64;p13"/>
            <p:cNvSpPr txBox="1"/>
            <p:nvPr/>
          </p:nvSpPr>
          <p:spPr>
            <a:xfrm>
              <a:off x="1852400" y="2531263"/>
              <a:ext cx="14733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Calibri"/>
                  <a:ea typeface="Calibri"/>
                  <a:cs typeface="Calibri"/>
                  <a:sym typeface="Calibri"/>
                </a:rPr>
                <a:t>Yash Kumar Lal</a:t>
              </a:r>
              <a:endParaRPr sz="1600" dirty="0">
                <a:latin typeface="Calibri"/>
                <a:ea typeface="Calibri"/>
                <a:cs typeface="Calibri"/>
                <a:sym typeface="Calibri"/>
              </a:endParaRPr>
            </a:p>
          </p:txBody>
        </p:sp>
      </p:grpSp>
      <p:grpSp>
        <p:nvGrpSpPr>
          <p:cNvPr id="4" name="Group 3">
            <a:extLst>
              <a:ext uri="{FF2B5EF4-FFF2-40B4-BE49-F238E27FC236}">
                <a16:creationId xmlns:a16="http://schemas.microsoft.com/office/drawing/2014/main" id="{F60D38FD-FEA3-9505-319D-F75CDCABD42F}"/>
              </a:ext>
            </a:extLst>
          </p:cNvPr>
          <p:cNvGrpSpPr/>
          <p:nvPr/>
        </p:nvGrpSpPr>
        <p:grpSpPr>
          <a:xfrm>
            <a:off x="6703189" y="3700614"/>
            <a:ext cx="1587600" cy="1304325"/>
            <a:chOff x="3796950" y="1697338"/>
            <a:chExt cx="1587600" cy="1304325"/>
          </a:xfrm>
        </p:grpSpPr>
        <p:sp>
          <p:nvSpPr>
            <p:cNvPr id="55" name="Google Shape;55;p13"/>
            <p:cNvSpPr txBox="1"/>
            <p:nvPr/>
          </p:nvSpPr>
          <p:spPr>
            <a:xfrm>
              <a:off x="4038725" y="2437088"/>
              <a:ext cx="53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3"/>
            <p:cNvSpPr txBox="1"/>
            <p:nvPr/>
          </p:nvSpPr>
          <p:spPr>
            <a:xfrm>
              <a:off x="3796950" y="2374663"/>
              <a:ext cx="1587600" cy="62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Calibri"/>
                  <a:ea typeface="Calibri"/>
                  <a:cs typeface="Calibri"/>
                  <a:sym typeface="Calibri"/>
                </a:rPr>
                <a:t>Nate Chambers</a:t>
              </a:r>
              <a:endParaRPr sz="1600" dirty="0">
                <a:latin typeface="Calibri"/>
                <a:ea typeface="Calibri"/>
                <a:cs typeface="Calibri"/>
                <a:sym typeface="Calibri"/>
              </a:endParaRPr>
            </a:p>
          </p:txBody>
        </p:sp>
        <p:pic>
          <p:nvPicPr>
            <p:cNvPr id="65" name="Google Shape;65;p13"/>
            <p:cNvPicPr preferRelativeResize="0"/>
            <p:nvPr/>
          </p:nvPicPr>
          <p:blipFill>
            <a:blip r:embed="rId7">
              <a:alphaModFix/>
            </a:blip>
            <a:stretch>
              <a:fillRect/>
            </a:stretch>
          </p:blipFill>
          <p:spPr>
            <a:xfrm>
              <a:off x="4123987" y="1697338"/>
              <a:ext cx="798300" cy="788400"/>
            </a:xfrm>
            <a:prstGeom prst="ellipse">
              <a:avLst/>
            </a:prstGeom>
            <a:noFill/>
            <a:ln>
              <a:noFill/>
            </a:ln>
          </p:spPr>
        </p:pic>
      </p:grpSp>
      <p:sp>
        <p:nvSpPr>
          <p:cNvPr id="2" name="TextBox 1">
            <a:extLst>
              <a:ext uri="{FF2B5EF4-FFF2-40B4-BE49-F238E27FC236}">
                <a16:creationId xmlns:a16="http://schemas.microsoft.com/office/drawing/2014/main" id="{EEA79EA7-59BF-D0F9-F3BF-DA78729BD41C}"/>
              </a:ext>
            </a:extLst>
          </p:cNvPr>
          <p:cNvSpPr txBox="1"/>
          <p:nvPr/>
        </p:nvSpPr>
        <p:spPr>
          <a:xfrm>
            <a:off x="1870183" y="1617335"/>
            <a:ext cx="5403631" cy="954107"/>
          </a:xfrm>
          <a:prstGeom prst="rect">
            <a:avLst/>
          </a:prstGeom>
          <a:noFill/>
        </p:spPr>
        <p:txBody>
          <a:bodyPr wrap="square" rtlCol="0">
            <a:spAutoFit/>
          </a:bodyPr>
          <a:lstStyle/>
          <a:p>
            <a:pPr algn="ctr"/>
            <a:r>
              <a:rPr lang="en-US" sz="2800" dirty="0">
                <a:solidFill>
                  <a:srgbClr val="0070C0"/>
                </a:solidFill>
              </a:rPr>
              <a:t>Raymond J. Mooney</a:t>
            </a:r>
          </a:p>
          <a:p>
            <a:pPr algn="ctr"/>
            <a:r>
              <a:rPr lang="en-US" sz="2800" dirty="0"/>
              <a:t>University of Texas at Austin</a:t>
            </a:r>
          </a:p>
        </p:txBody>
      </p:sp>
      <p:pic>
        <p:nvPicPr>
          <p:cNvPr id="9" name="Picture 8" descr="A logo of a university&#10;&#10;Description automatically generated">
            <a:extLst>
              <a:ext uri="{FF2B5EF4-FFF2-40B4-BE49-F238E27FC236}">
                <a16:creationId xmlns:a16="http://schemas.microsoft.com/office/drawing/2014/main" id="{A8563DE7-9FD1-219B-431D-4E79D7DB427F}"/>
              </a:ext>
            </a:extLst>
          </p:cNvPr>
          <p:cNvPicPr>
            <a:picLocks noChangeAspect="1"/>
          </p:cNvPicPr>
          <p:nvPr/>
        </p:nvPicPr>
        <p:blipFill>
          <a:blip r:embed="rId8"/>
          <a:stretch>
            <a:fillRect/>
          </a:stretch>
        </p:blipFill>
        <p:spPr>
          <a:xfrm>
            <a:off x="1396456" y="2815474"/>
            <a:ext cx="732791" cy="689686"/>
          </a:xfrm>
          <a:prstGeom prst="rect">
            <a:avLst/>
          </a:prstGeom>
        </p:spPr>
      </p:pic>
      <p:grpSp>
        <p:nvGrpSpPr>
          <p:cNvPr id="10" name="Group 9">
            <a:extLst>
              <a:ext uri="{FF2B5EF4-FFF2-40B4-BE49-F238E27FC236}">
                <a16:creationId xmlns:a16="http://schemas.microsoft.com/office/drawing/2014/main" id="{FF45767A-DBD6-F25F-D41A-5CBBB5B6BE7A}"/>
              </a:ext>
            </a:extLst>
          </p:cNvPr>
          <p:cNvGrpSpPr/>
          <p:nvPr/>
        </p:nvGrpSpPr>
        <p:grpSpPr>
          <a:xfrm>
            <a:off x="1106989" y="3711064"/>
            <a:ext cx="1279517" cy="1333750"/>
            <a:chOff x="992717" y="3810706"/>
            <a:chExt cx="1279517" cy="1333750"/>
          </a:xfrm>
        </p:grpSpPr>
        <p:sp>
          <p:nvSpPr>
            <p:cNvPr id="14" name="TextBox 13">
              <a:extLst>
                <a:ext uri="{FF2B5EF4-FFF2-40B4-BE49-F238E27FC236}">
                  <a16:creationId xmlns:a16="http://schemas.microsoft.com/office/drawing/2014/main" id="{BA510154-93B8-8769-9B16-4F1FF348EA4A}"/>
                </a:ext>
              </a:extLst>
            </p:cNvPr>
            <p:cNvSpPr txBox="1"/>
            <p:nvPr/>
          </p:nvSpPr>
          <p:spPr>
            <a:xfrm>
              <a:off x="992717" y="4590458"/>
              <a:ext cx="1279517" cy="553998"/>
            </a:xfrm>
            <a:prstGeom prst="rect">
              <a:avLst/>
            </a:prstGeom>
            <a:noFill/>
          </p:spPr>
          <p:txBody>
            <a:bodyPr wrap="none" rtlCol="0">
              <a:spAutoFit/>
            </a:bodyPr>
            <a:lstStyle/>
            <a:p>
              <a:r>
                <a:rPr lang="en-US" sz="1600" dirty="0">
                  <a:latin typeface="Calibri"/>
                  <a:ea typeface="Calibri"/>
                  <a:cs typeface="Calibri"/>
                  <a:sym typeface="Calibri"/>
                </a:rPr>
                <a:t>Vanya Cohen</a:t>
              </a:r>
            </a:p>
            <a:p>
              <a:endParaRPr lang="en-US" dirty="0"/>
            </a:p>
          </p:txBody>
        </p:sp>
        <p:pic>
          <p:nvPicPr>
            <p:cNvPr id="8" name="Google Shape;75;p13">
              <a:extLst>
                <a:ext uri="{FF2B5EF4-FFF2-40B4-BE49-F238E27FC236}">
                  <a16:creationId xmlns:a16="http://schemas.microsoft.com/office/drawing/2014/main" id="{2B9830C4-0743-4AC4-C9DC-7A0C87D7398C}"/>
                </a:ext>
              </a:extLst>
            </p:cNvPr>
            <p:cNvPicPr preferRelativeResize="0"/>
            <p:nvPr/>
          </p:nvPicPr>
          <p:blipFill rotWithShape="1">
            <a:blip r:embed="rId9">
              <a:alphaModFix/>
            </a:blip>
            <a:srcRect l="13034" r="13034" b="26079"/>
            <a:stretch/>
          </p:blipFill>
          <p:spPr>
            <a:xfrm>
              <a:off x="1249975" y="3810706"/>
              <a:ext cx="765000" cy="765000"/>
            </a:xfrm>
            <a:prstGeom prst="ellipse">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BF76-EE23-EF03-15D3-68372F623F7C}"/>
              </a:ext>
            </a:extLst>
          </p:cNvPr>
          <p:cNvSpPr>
            <a:spLocks noGrp="1"/>
          </p:cNvSpPr>
          <p:nvPr>
            <p:ph type="title"/>
          </p:nvPr>
        </p:nvSpPr>
        <p:spPr>
          <a:xfrm>
            <a:off x="104400" y="57875"/>
            <a:ext cx="9086400" cy="572700"/>
          </a:xfrm>
        </p:spPr>
        <p:txBody>
          <a:bodyPr>
            <a:noAutofit/>
          </a:bodyPr>
          <a:lstStyle/>
          <a:p>
            <a:pPr algn="ctr"/>
            <a:r>
              <a:rPr lang="en-US" dirty="0">
                <a:solidFill>
                  <a:srgbClr val="C00000"/>
                </a:solidFill>
              </a:rPr>
              <a:t>Understanding Action Ordering in Instructional Text</a:t>
            </a:r>
            <a:br>
              <a:rPr lang="en-US" dirty="0">
                <a:solidFill>
                  <a:srgbClr val="C00000"/>
                </a:solidFill>
              </a:rPr>
            </a:br>
            <a:r>
              <a:rPr lang="en-US" dirty="0">
                <a:solidFill>
                  <a:srgbClr val="0070C0"/>
                </a:solidFill>
              </a:rPr>
              <a:t>(EMNLP, 2024)</a:t>
            </a:r>
          </a:p>
        </p:txBody>
      </p:sp>
      <p:sp>
        <p:nvSpPr>
          <p:cNvPr id="3" name="Text Placeholder 2">
            <a:extLst>
              <a:ext uri="{FF2B5EF4-FFF2-40B4-BE49-F238E27FC236}">
                <a16:creationId xmlns:a16="http://schemas.microsoft.com/office/drawing/2014/main" id="{9A618607-640C-0F79-1BAD-42E27CD094FD}"/>
              </a:ext>
            </a:extLst>
          </p:cNvPr>
          <p:cNvSpPr>
            <a:spLocks noGrp="1"/>
          </p:cNvSpPr>
          <p:nvPr>
            <p:ph type="body" idx="1"/>
          </p:nvPr>
        </p:nvSpPr>
        <p:spPr/>
        <p:txBody>
          <a:bodyPr>
            <a:normAutofit/>
          </a:bodyPr>
          <a:lstStyle/>
          <a:p>
            <a:pPr>
              <a:buClr>
                <a:srgbClr val="FF0000"/>
              </a:buClr>
            </a:pPr>
            <a:r>
              <a:rPr lang="en-US" sz="2400" dirty="0"/>
              <a:t>Explored limitations of understanding instructional text.</a:t>
            </a:r>
          </a:p>
          <a:p>
            <a:pPr>
              <a:buClr>
                <a:srgbClr val="FF0000"/>
              </a:buClr>
            </a:pPr>
            <a:r>
              <a:rPr lang="en-US" sz="2400" dirty="0"/>
              <a:t>Specifically, comprehending whether steps can be reordered or not, which tests understanding of the causal connections between actions.</a:t>
            </a:r>
          </a:p>
          <a:p>
            <a:pPr>
              <a:buClr>
                <a:srgbClr val="FF0000"/>
              </a:buClr>
            </a:pPr>
            <a:r>
              <a:rPr lang="en-US" sz="2400" dirty="0"/>
              <a:t>Can LLMs determine whether steps can or cannot be reordered?</a:t>
            </a:r>
          </a:p>
          <a:p>
            <a:pPr>
              <a:buClr>
                <a:srgbClr val="FF0000"/>
              </a:buClr>
            </a:pPr>
            <a:r>
              <a:rPr lang="en-US" sz="2400" dirty="0"/>
              <a:t>Can they explain </a:t>
            </a:r>
            <a:r>
              <a:rPr lang="en-US" sz="2400" b="1" dirty="0"/>
              <a:t>why</a:t>
            </a:r>
            <a:r>
              <a:rPr lang="en-US" sz="2400" dirty="0"/>
              <a:t> they can or cannot be reordered?</a:t>
            </a:r>
          </a:p>
          <a:p>
            <a:pPr>
              <a:buClr>
                <a:srgbClr val="FF0000"/>
              </a:buClr>
            </a:pPr>
            <a:endParaRPr lang="en-US" sz="2400" dirty="0"/>
          </a:p>
        </p:txBody>
      </p:sp>
      <p:sp>
        <p:nvSpPr>
          <p:cNvPr id="4" name="Slide Number Placeholder 3">
            <a:extLst>
              <a:ext uri="{FF2B5EF4-FFF2-40B4-BE49-F238E27FC236}">
                <a16:creationId xmlns:a16="http://schemas.microsoft.com/office/drawing/2014/main" id="{A1DDC286-E055-F54E-18F4-0ED6AAC0A9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46160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BF76-EE23-EF03-15D3-68372F623F7C}"/>
              </a:ext>
            </a:extLst>
          </p:cNvPr>
          <p:cNvSpPr>
            <a:spLocks noGrp="1"/>
          </p:cNvSpPr>
          <p:nvPr>
            <p:ph type="title"/>
          </p:nvPr>
        </p:nvSpPr>
        <p:spPr>
          <a:xfrm>
            <a:off x="104400" y="57875"/>
            <a:ext cx="9086400" cy="572700"/>
          </a:xfrm>
        </p:spPr>
        <p:txBody>
          <a:bodyPr>
            <a:noAutofit/>
          </a:bodyPr>
          <a:lstStyle/>
          <a:p>
            <a:r>
              <a:rPr lang="en-US" dirty="0">
                <a:solidFill>
                  <a:srgbClr val="C00000"/>
                </a:solidFill>
              </a:rPr>
              <a:t>Instructional Text Corpus</a:t>
            </a:r>
          </a:p>
        </p:txBody>
      </p:sp>
      <p:sp>
        <p:nvSpPr>
          <p:cNvPr id="3" name="Text Placeholder 2">
            <a:extLst>
              <a:ext uri="{FF2B5EF4-FFF2-40B4-BE49-F238E27FC236}">
                <a16:creationId xmlns:a16="http://schemas.microsoft.com/office/drawing/2014/main" id="{9A618607-640C-0F79-1BAD-42E27CD094FD}"/>
              </a:ext>
            </a:extLst>
          </p:cNvPr>
          <p:cNvSpPr>
            <a:spLocks noGrp="1"/>
          </p:cNvSpPr>
          <p:nvPr>
            <p:ph type="body" idx="1"/>
          </p:nvPr>
        </p:nvSpPr>
        <p:spPr>
          <a:xfrm>
            <a:off x="226208" y="1634620"/>
            <a:ext cx="8520600" cy="1874260"/>
          </a:xfrm>
        </p:spPr>
        <p:txBody>
          <a:bodyPr>
            <a:normAutofit lnSpcReduction="10000"/>
          </a:bodyPr>
          <a:lstStyle/>
          <a:p>
            <a:pPr>
              <a:buClr>
                <a:srgbClr val="FF0000"/>
              </a:buClr>
            </a:pPr>
            <a:r>
              <a:rPr lang="en-US" sz="2400" dirty="0">
                <a:effectLst/>
                <a:latin typeface="+mn-lt"/>
              </a:rPr>
              <a:t>English Recipe Flow Graph Corpus </a:t>
            </a:r>
            <a:r>
              <a:rPr lang="en-US" sz="2400" dirty="0">
                <a:solidFill>
                  <a:srgbClr val="002060"/>
                </a:solidFill>
                <a:effectLst/>
                <a:latin typeface="+mn-lt"/>
              </a:rPr>
              <a:t>(</a:t>
            </a:r>
            <a:r>
              <a:rPr lang="en-US" sz="2400" dirty="0" err="1">
                <a:solidFill>
                  <a:srgbClr val="002060"/>
                </a:solidFill>
                <a:effectLst/>
                <a:latin typeface="+mn-lt"/>
              </a:rPr>
              <a:t>Yamakata</a:t>
            </a:r>
            <a:r>
              <a:rPr lang="en-US" sz="2400" dirty="0">
                <a:solidFill>
                  <a:srgbClr val="002060"/>
                </a:solidFill>
                <a:effectLst/>
                <a:latin typeface="+mn-lt"/>
              </a:rPr>
              <a:t> et al., 2020)</a:t>
            </a:r>
            <a:r>
              <a:rPr lang="en-US" sz="2800" dirty="0">
                <a:effectLst/>
                <a:latin typeface="+mn-lt"/>
              </a:rPr>
              <a:t> </a:t>
            </a:r>
            <a:r>
              <a:rPr lang="en-US" sz="2400" dirty="0">
                <a:effectLst/>
                <a:latin typeface="+mn-lt"/>
              </a:rPr>
              <a:t>which contains 300 English language cooking recipes annotated with </a:t>
            </a:r>
            <a:r>
              <a:rPr lang="en-US" sz="2400" dirty="0">
                <a:effectLst/>
                <a:latin typeface="+mj-lt"/>
              </a:rPr>
              <a:t>named entities and </a:t>
            </a:r>
            <a:r>
              <a:rPr lang="en-US" sz="2400" dirty="0" err="1">
                <a:effectLst/>
                <a:latin typeface="+mj-lt"/>
              </a:rPr>
              <a:t>substep</a:t>
            </a:r>
            <a:r>
              <a:rPr lang="en-US" sz="2400" dirty="0">
                <a:effectLst/>
                <a:latin typeface="+mj-lt"/>
              </a:rPr>
              <a:t> procedure dependencies.</a:t>
            </a:r>
            <a:endParaRPr lang="en-US" sz="2400" dirty="0">
              <a:latin typeface="+mj-lt"/>
            </a:endParaRPr>
          </a:p>
        </p:txBody>
      </p:sp>
      <p:sp>
        <p:nvSpPr>
          <p:cNvPr id="4" name="Slide Number Placeholder 3">
            <a:extLst>
              <a:ext uri="{FF2B5EF4-FFF2-40B4-BE49-F238E27FC236}">
                <a16:creationId xmlns:a16="http://schemas.microsoft.com/office/drawing/2014/main" id="{A1DDC286-E055-F54E-18F4-0ED6AAC0A9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11503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Plans contain dependencies</a:t>
            </a:r>
            <a:endParaRPr/>
          </a:p>
        </p:txBody>
      </p:sp>
      <p:grpSp>
        <p:nvGrpSpPr>
          <p:cNvPr id="105" name="Google Shape;105;p16"/>
          <p:cNvGrpSpPr/>
          <p:nvPr/>
        </p:nvGrpSpPr>
        <p:grpSpPr>
          <a:xfrm>
            <a:off x="454090" y="1479220"/>
            <a:ext cx="2376951" cy="1931170"/>
            <a:chOff x="1077950" y="1408100"/>
            <a:chExt cx="1948800" cy="1601700"/>
          </a:xfrm>
        </p:grpSpPr>
        <p:sp>
          <p:nvSpPr>
            <p:cNvPr id="106" name="Google Shape;106;p16"/>
            <p:cNvSpPr/>
            <p:nvPr/>
          </p:nvSpPr>
          <p:spPr>
            <a:xfrm>
              <a:off x="1077950" y="1408100"/>
              <a:ext cx="1948800" cy="4092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Goal: Bake Almond and Chocolate Cake</a:t>
              </a:r>
              <a:endParaRPr/>
            </a:p>
          </p:txBody>
        </p:sp>
        <p:sp>
          <p:nvSpPr>
            <p:cNvPr id="107" name="Google Shape;107;p16"/>
            <p:cNvSpPr/>
            <p:nvPr/>
          </p:nvSpPr>
          <p:spPr>
            <a:xfrm>
              <a:off x="1077950" y="1817300"/>
              <a:ext cx="1948800" cy="11925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dk1"/>
                  </a:solidFill>
                </a:rPr>
                <a:t>…</a:t>
              </a:r>
              <a:endParaRPr sz="1100">
                <a:solidFill>
                  <a:schemeClr val="dk1"/>
                </a:solidFill>
              </a:endParaRPr>
            </a:p>
            <a:p>
              <a:pPr marL="0" lvl="0" indent="0" algn="l" rtl="0">
                <a:spcBef>
                  <a:spcPts val="0"/>
                </a:spcBef>
                <a:spcAft>
                  <a:spcPts val="0"/>
                </a:spcAft>
                <a:buNone/>
              </a:pPr>
              <a:r>
                <a:rPr lang="en" sz="1100">
                  <a:solidFill>
                    <a:schemeClr val="dk1"/>
                  </a:solidFill>
                </a:rPr>
                <a:t>Step 6: Stir in ground almonds.</a:t>
              </a:r>
              <a:endParaRPr sz="1100">
                <a:solidFill>
                  <a:schemeClr val="dk1"/>
                </a:solidFill>
              </a:endParaRPr>
            </a:p>
            <a:p>
              <a:pPr marL="0" lvl="0" indent="0" algn="l" rtl="0">
                <a:spcBef>
                  <a:spcPts val="0"/>
                </a:spcBef>
                <a:spcAft>
                  <a:spcPts val="0"/>
                </a:spcAft>
                <a:buNone/>
              </a:pPr>
              <a:r>
                <a:rPr lang="en" sz="1100">
                  <a:solidFill>
                    <a:schemeClr val="dk1"/>
                  </a:solidFill>
                </a:rPr>
                <a:t>Step 7: Add half flour and half milk.</a:t>
              </a:r>
              <a:endParaRPr sz="1100">
                <a:solidFill>
                  <a:schemeClr val="dk1"/>
                </a:solidFill>
              </a:endParaRPr>
            </a:p>
            <a:p>
              <a:pPr marL="0" lvl="0" indent="0" algn="l" rtl="0">
                <a:spcBef>
                  <a:spcPts val="0"/>
                </a:spcBef>
                <a:spcAft>
                  <a:spcPts val="0"/>
                </a:spcAft>
                <a:buNone/>
              </a:pPr>
              <a:r>
                <a:rPr lang="en" sz="1100">
                  <a:solidFill>
                    <a:schemeClr val="dk1"/>
                  </a:solidFill>
                </a:rPr>
                <a:t>Step 8: Use wooden spoon to stir.</a:t>
              </a:r>
              <a:endParaRPr sz="1100">
                <a:solidFill>
                  <a:schemeClr val="dk1"/>
                </a:solidFill>
              </a:endParaRPr>
            </a:p>
            <a:p>
              <a:pPr marL="0" lvl="0" indent="0" algn="l" rtl="0">
                <a:spcBef>
                  <a:spcPts val="0"/>
                </a:spcBef>
                <a:spcAft>
                  <a:spcPts val="0"/>
                </a:spcAft>
                <a:buNone/>
              </a:pPr>
              <a:r>
                <a:rPr lang="en" sz="1100">
                  <a:solidFill>
                    <a:schemeClr val="dk1"/>
                  </a:solidFill>
                </a:rPr>
                <a:t>…</a:t>
              </a:r>
              <a:endParaRPr sz="1100">
                <a:solidFill>
                  <a:schemeClr val="dk1"/>
                </a:solidFill>
              </a:endParaRPr>
            </a:p>
            <a:p>
              <a:pPr marL="0" lvl="0" indent="0" algn="l" rtl="0">
                <a:spcBef>
                  <a:spcPts val="0"/>
                </a:spcBef>
                <a:spcAft>
                  <a:spcPts val="0"/>
                </a:spcAft>
                <a:buNone/>
              </a:pPr>
              <a:r>
                <a:rPr lang="en" sz="1100">
                  <a:solidFill>
                    <a:schemeClr val="dk1"/>
                  </a:solidFill>
                </a:rPr>
                <a:t>Step 12: Whip cream till stiff peaks</a:t>
              </a:r>
              <a:endParaRPr sz="1100">
                <a:solidFill>
                  <a:schemeClr val="dk1"/>
                </a:solidFill>
              </a:endParaRPr>
            </a:p>
            <a:p>
              <a:pPr marL="0" lvl="0" indent="0" algn="l" rtl="0">
                <a:spcBef>
                  <a:spcPts val="0"/>
                </a:spcBef>
                <a:spcAft>
                  <a:spcPts val="0"/>
                </a:spcAft>
                <a:buNone/>
              </a:pPr>
              <a:r>
                <a:rPr lang="en" sz="1100">
                  <a:solidFill>
                    <a:schemeClr val="dk1"/>
                  </a:solidFill>
                </a:rPr>
                <a:t>…</a:t>
              </a:r>
              <a:endParaRPr sz="110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Plans contain dependencies</a:t>
            </a:r>
            <a:endParaRPr/>
          </a:p>
        </p:txBody>
      </p:sp>
      <p:grpSp>
        <p:nvGrpSpPr>
          <p:cNvPr id="113" name="Google Shape;113;p17"/>
          <p:cNvGrpSpPr/>
          <p:nvPr/>
        </p:nvGrpSpPr>
        <p:grpSpPr>
          <a:xfrm>
            <a:off x="454090" y="1479220"/>
            <a:ext cx="2376951" cy="1931170"/>
            <a:chOff x="1077950" y="1408100"/>
            <a:chExt cx="1948800" cy="1601700"/>
          </a:xfrm>
        </p:grpSpPr>
        <p:sp>
          <p:nvSpPr>
            <p:cNvPr id="114" name="Google Shape;114;p17"/>
            <p:cNvSpPr/>
            <p:nvPr/>
          </p:nvSpPr>
          <p:spPr>
            <a:xfrm>
              <a:off x="1077950" y="1408100"/>
              <a:ext cx="1948800" cy="4092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Goal: Bake Almond and Chocolate Cake</a:t>
              </a:r>
              <a:endParaRPr/>
            </a:p>
          </p:txBody>
        </p:sp>
        <p:sp>
          <p:nvSpPr>
            <p:cNvPr id="115" name="Google Shape;115;p17"/>
            <p:cNvSpPr/>
            <p:nvPr/>
          </p:nvSpPr>
          <p:spPr>
            <a:xfrm>
              <a:off x="1077950" y="1817300"/>
              <a:ext cx="1948800" cy="11925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dk1"/>
                  </a:solidFill>
                </a:rPr>
                <a:t>…</a:t>
              </a:r>
              <a:endParaRPr sz="1100">
                <a:solidFill>
                  <a:schemeClr val="dk1"/>
                </a:solidFill>
              </a:endParaRPr>
            </a:p>
            <a:p>
              <a:pPr marL="0" lvl="0" indent="0" algn="l" rtl="0">
                <a:spcBef>
                  <a:spcPts val="0"/>
                </a:spcBef>
                <a:spcAft>
                  <a:spcPts val="0"/>
                </a:spcAft>
                <a:buNone/>
              </a:pPr>
              <a:r>
                <a:rPr lang="en" sz="1100">
                  <a:solidFill>
                    <a:schemeClr val="dk1"/>
                  </a:solidFill>
                </a:rPr>
                <a:t>Step 6: Stir in ground almonds.</a:t>
              </a:r>
              <a:endParaRPr sz="1100">
                <a:solidFill>
                  <a:schemeClr val="dk1"/>
                </a:solidFill>
              </a:endParaRPr>
            </a:p>
            <a:p>
              <a:pPr marL="0" lvl="0" indent="0" algn="l" rtl="0">
                <a:spcBef>
                  <a:spcPts val="0"/>
                </a:spcBef>
                <a:spcAft>
                  <a:spcPts val="0"/>
                </a:spcAft>
                <a:buNone/>
              </a:pPr>
              <a:r>
                <a:rPr lang="en" sz="1100">
                  <a:solidFill>
                    <a:schemeClr val="dk1"/>
                  </a:solidFill>
                </a:rPr>
                <a:t>Step 7: Add half flour and half milk.</a:t>
              </a:r>
              <a:endParaRPr sz="1100">
                <a:solidFill>
                  <a:schemeClr val="dk1"/>
                </a:solidFill>
              </a:endParaRPr>
            </a:p>
            <a:p>
              <a:pPr marL="0" lvl="0" indent="0" algn="l" rtl="0">
                <a:spcBef>
                  <a:spcPts val="0"/>
                </a:spcBef>
                <a:spcAft>
                  <a:spcPts val="0"/>
                </a:spcAft>
                <a:buNone/>
              </a:pPr>
              <a:r>
                <a:rPr lang="en" sz="1100">
                  <a:solidFill>
                    <a:schemeClr val="dk1"/>
                  </a:solidFill>
                </a:rPr>
                <a:t>Step 8: Use wooden spoon to stir.</a:t>
              </a:r>
              <a:endParaRPr sz="1100">
                <a:solidFill>
                  <a:schemeClr val="dk1"/>
                </a:solidFill>
              </a:endParaRPr>
            </a:p>
            <a:p>
              <a:pPr marL="0" lvl="0" indent="0" algn="l" rtl="0">
                <a:spcBef>
                  <a:spcPts val="0"/>
                </a:spcBef>
                <a:spcAft>
                  <a:spcPts val="0"/>
                </a:spcAft>
                <a:buNone/>
              </a:pPr>
              <a:r>
                <a:rPr lang="en" sz="1100">
                  <a:solidFill>
                    <a:schemeClr val="dk1"/>
                  </a:solidFill>
                </a:rPr>
                <a:t>…</a:t>
              </a:r>
              <a:endParaRPr sz="1100">
                <a:solidFill>
                  <a:schemeClr val="dk1"/>
                </a:solidFill>
              </a:endParaRPr>
            </a:p>
            <a:p>
              <a:pPr marL="0" lvl="0" indent="0" algn="l" rtl="0">
                <a:spcBef>
                  <a:spcPts val="0"/>
                </a:spcBef>
                <a:spcAft>
                  <a:spcPts val="0"/>
                </a:spcAft>
                <a:buNone/>
              </a:pPr>
              <a:r>
                <a:rPr lang="en" sz="1100">
                  <a:solidFill>
                    <a:schemeClr val="dk1"/>
                  </a:solidFill>
                </a:rPr>
                <a:t>Step 12: Whip cream till stiff peaks</a:t>
              </a:r>
              <a:endParaRPr sz="1100">
                <a:solidFill>
                  <a:schemeClr val="dk1"/>
                </a:solidFill>
              </a:endParaRPr>
            </a:p>
            <a:p>
              <a:pPr marL="0" lvl="0" indent="0" algn="l" rtl="0">
                <a:spcBef>
                  <a:spcPts val="0"/>
                </a:spcBef>
                <a:spcAft>
                  <a:spcPts val="0"/>
                </a:spcAft>
                <a:buNone/>
              </a:pPr>
              <a:r>
                <a:rPr lang="en" sz="1100">
                  <a:solidFill>
                    <a:schemeClr val="dk1"/>
                  </a:solidFill>
                </a:rPr>
                <a:t>…</a:t>
              </a:r>
              <a:endParaRPr sz="1100"/>
            </a:p>
          </p:txBody>
        </p:sp>
      </p:grpSp>
      <p:sp>
        <p:nvSpPr>
          <p:cNvPr id="116" name="Google Shape;116;p17"/>
          <p:cNvSpPr/>
          <p:nvPr/>
        </p:nvSpPr>
        <p:spPr>
          <a:xfrm>
            <a:off x="2492850" y="2351375"/>
            <a:ext cx="973391" cy="320374"/>
          </a:xfrm>
          <a:custGeom>
            <a:avLst/>
            <a:gdLst/>
            <a:ahLst/>
            <a:cxnLst/>
            <a:rect l="l" t="t" r="r" b="b"/>
            <a:pathLst>
              <a:path w="36460" h="13878" extrusionOk="0">
                <a:moveTo>
                  <a:pt x="0" y="0"/>
                </a:moveTo>
                <a:cubicBezTo>
                  <a:pt x="6050" y="1423"/>
                  <a:pt x="34992" y="6227"/>
                  <a:pt x="36297" y="8540"/>
                </a:cubicBezTo>
                <a:cubicBezTo>
                  <a:pt x="37602" y="10853"/>
                  <a:pt x="12574" y="12988"/>
                  <a:pt x="7829" y="13878"/>
                </a:cubicBezTo>
              </a:path>
            </a:pathLst>
          </a:custGeom>
          <a:noFill/>
          <a:ln w="9525" cap="flat" cmpd="sng">
            <a:solidFill>
              <a:srgbClr val="000000"/>
            </a:solidFill>
            <a:prstDash val="solid"/>
            <a:round/>
            <a:headEnd type="triangle" w="med" len="med"/>
            <a:tailEnd type="triangle" w="med" len="med"/>
          </a:ln>
        </p:spPr>
        <p:txBody>
          <a:bodyPr/>
          <a:lstStyle/>
          <a:p>
            <a:endParaRPr lang="en-US"/>
          </a:p>
        </p:txBody>
      </p:sp>
      <p:sp>
        <p:nvSpPr>
          <p:cNvPr id="117" name="Google Shape;117;p17"/>
          <p:cNvSpPr txBox="1"/>
          <p:nvPr/>
        </p:nvSpPr>
        <p:spPr>
          <a:xfrm>
            <a:off x="3139125" y="2499650"/>
            <a:ext cx="807900" cy="47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Dependent</a:t>
            </a:r>
            <a:endParaRPr sz="1000"/>
          </a:p>
          <a:p>
            <a:pPr marL="0" lvl="0" indent="0" algn="ctr" rtl="0">
              <a:spcBef>
                <a:spcPts val="0"/>
              </a:spcBef>
              <a:spcAft>
                <a:spcPts val="0"/>
              </a:spcAft>
              <a:buNone/>
            </a:pPr>
            <a:r>
              <a:rPr lang="en" sz="1000"/>
              <a:t>Steps</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311700" y="445025"/>
            <a:ext cx="4494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Plans contain dependencies</a:t>
            </a:r>
            <a:endParaRPr/>
          </a:p>
        </p:txBody>
      </p:sp>
      <p:grpSp>
        <p:nvGrpSpPr>
          <p:cNvPr id="123" name="Google Shape;123;p18"/>
          <p:cNvGrpSpPr/>
          <p:nvPr/>
        </p:nvGrpSpPr>
        <p:grpSpPr>
          <a:xfrm>
            <a:off x="454090" y="1479220"/>
            <a:ext cx="2376951" cy="1931170"/>
            <a:chOff x="1077950" y="1408100"/>
            <a:chExt cx="1948800" cy="1601700"/>
          </a:xfrm>
        </p:grpSpPr>
        <p:sp>
          <p:nvSpPr>
            <p:cNvPr id="124" name="Google Shape;124;p18"/>
            <p:cNvSpPr/>
            <p:nvPr/>
          </p:nvSpPr>
          <p:spPr>
            <a:xfrm>
              <a:off x="1077950" y="1408100"/>
              <a:ext cx="1948800" cy="4092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Goal: Bake Almond and Chocolate Cake</a:t>
              </a:r>
              <a:endParaRPr/>
            </a:p>
          </p:txBody>
        </p:sp>
        <p:sp>
          <p:nvSpPr>
            <p:cNvPr id="125" name="Google Shape;125;p18"/>
            <p:cNvSpPr/>
            <p:nvPr/>
          </p:nvSpPr>
          <p:spPr>
            <a:xfrm>
              <a:off x="1077950" y="1817300"/>
              <a:ext cx="1948800" cy="11925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dk1"/>
                  </a:solidFill>
                </a:rPr>
                <a:t>…</a:t>
              </a:r>
              <a:endParaRPr sz="1100">
                <a:solidFill>
                  <a:schemeClr val="dk1"/>
                </a:solidFill>
              </a:endParaRPr>
            </a:p>
            <a:p>
              <a:pPr marL="0" lvl="0" indent="0" algn="l" rtl="0">
                <a:spcBef>
                  <a:spcPts val="0"/>
                </a:spcBef>
                <a:spcAft>
                  <a:spcPts val="0"/>
                </a:spcAft>
                <a:buNone/>
              </a:pPr>
              <a:r>
                <a:rPr lang="en" sz="1100">
                  <a:solidFill>
                    <a:schemeClr val="dk1"/>
                  </a:solidFill>
                </a:rPr>
                <a:t>Step 6: Stir in ground almonds.</a:t>
              </a:r>
              <a:endParaRPr sz="1100">
                <a:solidFill>
                  <a:schemeClr val="dk1"/>
                </a:solidFill>
              </a:endParaRPr>
            </a:p>
            <a:p>
              <a:pPr marL="0" lvl="0" indent="0" algn="l" rtl="0">
                <a:spcBef>
                  <a:spcPts val="0"/>
                </a:spcBef>
                <a:spcAft>
                  <a:spcPts val="0"/>
                </a:spcAft>
                <a:buNone/>
              </a:pPr>
              <a:r>
                <a:rPr lang="en" sz="1100">
                  <a:solidFill>
                    <a:schemeClr val="dk1"/>
                  </a:solidFill>
                </a:rPr>
                <a:t>Step 7: Add half flour and half milk.</a:t>
              </a:r>
              <a:endParaRPr sz="1100">
                <a:solidFill>
                  <a:schemeClr val="dk1"/>
                </a:solidFill>
              </a:endParaRPr>
            </a:p>
            <a:p>
              <a:pPr marL="0" lvl="0" indent="0" algn="l" rtl="0">
                <a:spcBef>
                  <a:spcPts val="0"/>
                </a:spcBef>
                <a:spcAft>
                  <a:spcPts val="0"/>
                </a:spcAft>
                <a:buNone/>
              </a:pPr>
              <a:r>
                <a:rPr lang="en" sz="1100">
                  <a:solidFill>
                    <a:schemeClr val="dk1"/>
                  </a:solidFill>
                </a:rPr>
                <a:t>Step 8: Use wooden spoon to stir.</a:t>
              </a:r>
              <a:endParaRPr sz="1100">
                <a:solidFill>
                  <a:schemeClr val="dk1"/>
                </a:solidFill>
              </a:endParaRPr>
            </a:p>
            <a:p>
              <a:pPr marL="0" lvl="0" indent="0" algn="l" rtl="0">
                <a:spcBef>
                  <a:spcPts val="0"/>
                </a:spcBef>
                <a:spcAft>
                  <a:spcPts val="0"/>
                </a:spcAft>
                <a:buNone/>
              </a:pPr>
              <a:r>
                <a:rPr lang="en" sz="1100">
                  <a:solidFill>
                    <a:schemeClr val="dk1"/>
                  </a:solidFill>
                </a:rPr>
                <a:t>…</a:t>
              </a:r>
              <a:endParaRPr sz="1100">
                <a:solidFill>
                  <a:schemeClr val="dk1"/>
                </a:solidFill>
              </a:endParaRPr>
            </a:p>
            <a:p>
              <a:pPr marL="0" lvl="0" indent="0" algn="l" rtl="0">
                <a:spcBef>
                  <a:spcPts val="0"/>
                </a:spcBef>
                <a:spcAft>
                  <a:spcPts val="0"/>
                </a:spcAft>
                <a:buNone/>
              </a:pPr>
              <a:r>
                <a:rPr lang="en" sz="1100">
                  <a:solidFill>
                    <a:schemeClr val="dk1"/>
                  </a:solidFill>
                </a:rPr>
                <a:t>Step 12: Whip cream till stiff peaks</a:t>
              </a:r>
              <a:endParaRPr sz="1100">
                <a:solidFill>
                  <a:schemeClr val="dk1"/>
                </a:solidFill>
              </a:endParaRPr>
            </a:p>
            <a:p>
              <a:pPr marL="0" lvl="0" indent="0" algn="l" rtl="0">
                <a:spcBef>
                  <a:spcPts val="0"/>
                </a:spcBef>
                <a:spcAft>
                  <a:spcPts val="0"/>
                </a:spcAft>
                <a:buNone/>
              </a:pPr>
              <a:r>
                <a:rPr lang="en" sz="1100">
                  <a:solidFill>
                    <a:schemeClr val="dk1"/>
                  </a:solidFill>
                </a:rPr>
                <a:t>…</a:t>
              </a:r>
              <a:endParaRPr sz="1100"/>
            </a:p>
          </p:txBody>
        </p:sp>
      </p:grpSp>
      <p:grpSp>
        <p:nvGrpSpPr>
          <p:cNvPr id="126" name="Google Shape;126;p18"/>
          <p:cNvGrpSpPr/>
          <p:nvPr/>
        </p:nvGrpSpPr>
        <p:grpSpPr>
          <a:xfrm>
            <a:off x="5123500" y="784250"/>
            <a:ext cx="2057100" cy="1899700"/>
            <a:chOff x="4274825" y="2302950"/>
            <a:chExt cx="2057100" cy="1899700"/>
          </a:xfrm>
        </p:grpSpPr>
        <p:sp>
          <p:nvSpPr>
            <p:cNvPr id="127" name="Google Shape;127;p18"/>
            <p:cNvSpPr/>
            <p:nvPr/>
          </p:nvSpPr>
          <p:spPr>
            <a:xfrm>
              <a:off x="4274825" y="2302950"/>
              <a:ext cx="2057100" cy="474000"/>
            </a:xfrm>
            <a:prstGeom prst="rect">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Q: Must Step 6 happen before Step 8?</a:t>
              </a:r>
              <a:endParaRPr sz="1200"/>
            </a:p>
          </p:txBody>
        </p:sp>
        <p:sp>
          <p:nvSpPr>
            <p:cNvPr id="128" name="Google Shape;128;p18"/>
            <p:cNvSpPr txBox="1"/>
            <p:nvPr/>
          </p:nvSpPr>
          <p:spPr>
            <a:xfrm>
              <a:off x="4305575" y="3728650"/>
              <a:ext cx="1965600" cy="47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Questions about dependent steps</a:t>
              </a:r>
              <a:endParaRPr sz="1200"/>
            </a:p>
          </p:txBody>
        </p:sp>
        <p:sp>
          <p:nvSpPr>
            <p:cNvPr id="129" name="Google Shape;129;p18"/>
            <p:cNvSpPr/>
            <p:nvPr/>
          </p:nvSpPr>
          <p:spPr>
            <a:xfrm>
              <a:off x="4274825" y="3122550"/>
              <a:ext cx="2057100" cy="5955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 Yes, all ingredients have to be in bowl before stirring</a:t>
              </a:r>
              <a:endParaRPr sz="1200"/>
            </a:p>
          </p:txBody>
        </p:sp>
        <p:sp>
          <p:nvSpPr>
            <p:cNvPr id="130" name="Google Shape;130;p18"/>
            <p:cNvSpPr/>
            <p:nvPr/>
          </p:nvSpPr>
          <p:spPr>
            <a:xfrm>
              <a:off x="4274825" y="2766350"/>
              <a:ext cx="2057100" cy="3456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Preconditions</a:t>
              </a:r>
              <a:endParaRPr sz="1000"/>
            </a:p>
          </p:txBody>
        </p:sp>
      </p:grpSp>
      <p:sp>
        <p:nvSpPr>
          <p:cNvPr id="131" name="Google Shape;131;p18"/>
          <p:cNvSpPr/>
          <p:nvPr/>
        </p:nvSpPr>
        <p:spPr>
          <a:xfrm rot="-1677166">
            <a:off x="3186908" y="1906541"/>
            <a:ext cx="1384979" cy="35590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311700" y="445025"/>
            <a:ext cx="4494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Plans contain dependencies</a:t>
            </a:r>
            <a:endParaRPr/>
          </a:p>
        </p:txBody>
      </p:sp>
      <p:grpSp>
        <p:nvGrpSpPr>
          <p:cNvPr id="137" name="Google Shape;137;p19"/>
          <p:cNvGrpSpPr/>
          <p:nvPr/>
        </p:nvGrpSpPr>
        <p:grpSpPr>
          <a:xfrm>
            <a:off x="454090" y="1479220"/>
            <a:ext cx="2376951" cy="1931170"/>
            <a:chOff x="1077950" y="1408100"/>
            <a:chExt cx="1948800" cy="1601700"/>
          </a:xfrm>
        </p:grpSpPr>
        <p:sp>
          <p:nvSpPr>
            <p:cNvPr id="138" name="Google Shape;138;p19"/>
            <p:cNvSpPr/>
            <p:nvPr/>
          </p:nvSpPr>
          <p:spPr>
            <a:xfrm>
              <a:off x="1077950" y="1408100"/>
              <a:ext cx="1948800" cy="4092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Goal: Bake Almond and Chocolate Cake</a:t>
              </a:r>
              <a:endParaRPr/>
            </a:p>
          </p:txBody>
        </p:sp>
        <p:sp>
          <p:nvSpPr>
            <p:cNvPr id="139" name="Google Shape;139;p19"/>
            <p:cNvSpPr/>
            <p:nvPr/>
          </p:nvSpPr>
          <p:spPr>
            <a:xfrm>
              <a:off x="1077950" y="1817300"/>
              <a:ext cx="1948800" cy="11925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dk1"/>
                  </a:solidFill>
                </a:rPr>
                <a:t>…</a:t>
              </a:r>
              <a:endParaRPr sz="1100">
                <a:solidFill>
                  <a:schemeClr val="dk1"/>
                </a:solidFill>
              </a:endParaRPr>
            </a:p>
            <a:p>
              <a:pPr marL="0" lvl="0" indent="0" algn="l" rtl="0">
                <a:spcBef>
                  <a:spcPts val="0"/>
                </a:spcBef>
                <a:spcAft>
                  <a:spcPts val="0"/>
                </a:spcAft>
                <a:buNone/>
              </a:pPr>
              <a:r>
                <a:rPr lang="en" sz="1100">
                  <a:solidFill>
                    <a:schemeClr val="dk1"/>
                  </a:solidFill>
                </a:rPr>
                <a:t>Step 6: Stir in ground almonds.</a:t>
              </a:r>
              <a:endParaRPr sz="1100">
                <a:solidFill>
                  <a:schemeClr val="dk1"/>
                </a:solidFill>
              </a:endParaRPr>
            </a:p>
            <a:p>
              <a:pPr marL="0" lvl="0" indent="0" algn="l" rtl="0">
                <a:spcBef>
                  <a:spcPts val="0"/>
                </a:spcBef>
                <a:spcAft>
                  <a:spcPts val="0"/>
                </a:spcAft>
                <a:buNone/>
              </a:pPr>
              <a:r>
                <a:rPr lang="en" sz="1100">
                  <a:solidFill>
                    <a:schemeClr val="dk1"/>
                  </a:solidFill>
                </a:rPr>
                <a:t>Step 7: Add half flour and half milk.</a:t>
              </a:r>
              <a:endParaRPr sz="1100">
                <a:solidFill>
                  <a:schemeClr val="dk1"/>
                </a:solidFill>
              </a:endParaRPr>
            </a:p>
            <a:p>
              <a:pPr marL="0" lvl="0" indent="0" algn="l" rtl="0">
                <a:spcBef>
                  <a:spcPts val="0"/>
                </a:spcBef>
                <a:spcAft>
                  <a:spcPts val="0"/>
                </a:spcAft>
                <a:buNone/>
              </a:pPr>
              <a:r>
                <a:rPr lang="en" sz="1100">
                  <a:solidFill>
                    <a:schemeClr val="dk1"/>
                  </a:solidFill>
                </a:rPr>
                <a:t>Step 8: Use wooden spoon to stir.</a:t>
              </a:r>
              <a:endParaRPr sz="1100">
                <a:solidFill>
                  <a:schemeClr val="dk1"/>
                </a:solidFill>
              </a:endParaRPr>
            </a:p>
            <a:p>
              <a:pPr marL="0" lvl="0" indent="0" algn="l" rtl="0">
                <a:spcBef>
                  <a:spcPts val="0"/>
                </a:spcBef>
                <a:spcAft>
                  <a:spcPts val="0"/>
                </a:spcAft>
                <a:buNone/>
              </a:pPr>
              <a:r>
                <a:rPr lang="en" sz="1100">
                  <a:solidFill>
                    <a:schemeClr val="dk1"/>
                  </a:solidFill>
                </a:rPr>
                <a:t>…</a:t>
              </a:r>
              <a:endParaRPr sz="1100">
                <a:solidFill>
                  <a:schemeClr val="dk1"/>
                </a:solidFill>
              </a:endParaRPr>
            </a:p>
            <a:p>
              <a:pPr marL="0" lvl="0" indent="0" algn="l" rtl="0">
                <a:spcBef>
                  <a:spcPts val="0"/>
                </a:spcBef>
                <a:spcAft>
                  <a:spcPts val="0"/>
                </a:spcAft>
                <a:buNone/>
              </a:pPr>
              <a:r>
                <a:rPr lang="en" sz="1100">
                  <a:solidFill>
                    <a:schemeClr val="dk1"/>
                  </a:solidFill>
                </a:rPr>
                <a:t>Step 12: Whip cream till stiff peaks</a:t>
              </a:r>
              <a:endParaRPr sz="1100">
                <a:solidFill>
                  <a:schemeClr val="dk1"/>
                </a:solidFill>
              </a:endParaRPr>
            </a:p>
            <a:p>
              <a:pPr marL="0" lvl="0" indent="0" algn="l" rtl="0">
                <a:spcBef>
                  <a:spcPts val="0"/>
                </a:spcBef>
                <a:spcAft>
                  <a:spcPts val="0"/>
                </a:spcAft>
                <a:buNone/>
              </a:pPr>
              <a:r>
                <a:rPr lang="en" sz="1100">
                  <a:solidFill>
                    <a:schemeClr val="dk1"/>
                  </a:solidFill>
                </a:rPr>
                <a:t>…</a:t>
              </a:r>
              <a:endParaRPr sz="1100"/>
            </a:p>
          </p:txBody>
        </p:sp>
      </p:grpSp>
      <p:grpSp>
        <p:nvGrpSpPr>
          <p:cNvPr id="140" name="Google Shape;140;p19"/>
          <p:cNvGrpSpPr/>
          <p:nvPr/>
        </p:nvGrpSpPr>
        <p:grpSpPr>
          <a:xfrm>
            <a:off x="5138475" y="3192825"/>
            <a:ext cx="2027150" cy="1910625"/>
            <a:chOff x="6571300" y="2302950"/>
            <a:chExt cx="2027150" cy="1910625"/>
          </a:xfrm>
        </p:grpSpPr>
        <p:sp>
          <p:nvSpPr>
            <p:cNvPr id="141" name="Google Shape;141;p19"/>
            <p:cNvSpPr/>
            <p:nvPr/>
          </p:nvSpPr>
          <p:spPr>
            <a:xfrm>
              <a:off x="6571350" y="2302950"/>
              <a:ext cx="2027100" cy="474000"/>
            </a:xfrm>
            <a:prstGeom prst="rect">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Q: Must Step 7 happen after Step 6?</a:t>
              </a:r>
              <a:endParaRPr sz="1200"/>
            </a:p>
          </p:txBody>
        </p:sp>
        <p:sp>
          <p:nvSpPr>
            <p:cNvPr id="142" name="Google Shape;142;p19"/>
            <p:cNvSpPr txBox="1"/>
            <p:nvPr/>
          </p:nvSpPr>
          <p:spPr>
            <a:xfrm>
              <a:off x="6602050" y="3739575"/>
              <a:ext cx="1965600" cy="47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Questions about non-dependent steps</a:t>
              </a:r>
              <a:endParaRPr sz="1200"/>
            </a:p>
          </p:txBody>
        </p:sp>
        <p:sp>
          <p:nvSpPr>
            <p:cNvPr id="143" name="Google Shape;143;p19"/>
            <p:cNvSpPr/>
            <p:nvPr/>
          </p:nvSpPr>
          <p:spPr>
            <a:xfrm>
              <a:off x="6571350" y="3122550"/>
              <a:ext cx="2027100" cy="5955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 No, almonds can be added after flour and milk</a:t>
              </a:r>
              <a:endParaRPr sz="1200"/>
            </a:p>
          </p:txBody>
        </p:sp>
        <p:sp>
          <p:nvSpPr>
            <p:cNvPr id="144" name="Google Shape;144;p19"/>
            <p:cNvSpPr/>
            <p:nvPr/>
          </p:nvSpPr>
          <p:spPr>
            <a:xfrm>
              <a:off x="6571300" y="2776950"/>
              <a:ext cx="2027100" cy="3456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Parallel Steps</a:t>
              </a:r>
              <a:endParaRPr sz="1000"/>
            </a:p>
          </p:txBody>
        </p:sp>
      </p:grpSp>
      <p:grpSp>
        <p:nvGrpSpPr>
          <p:cNvPr id="145" name="Google Shape;145;p19"/>
          <p:cNvGrpSpPr/>
          <p:nvPr/>
        </p:nvGrpSpPr>
        <p:grpSpPr>
          <a:xfrm>
            <a:off x="5123500" y="784250"/>
            <a:ext cx="2057100" cy="1899700"/>
            <a:chOff x="4274825" y="2302950"/>
            <a:chExt cx="2057100" cy="1899700"/>
          </a:xfrm>
        </p:grpSpPr>
        <p:sp>
          <p:nvSpPr>
            <p:cNvPr id="146" name="Google Shape;146;p19"/>
            <p:cNvSpPr/>
            <p:nvPr/>
          </p:nvSpPr>
          <p:spPr>
            <a:xfrm>
              <a:off x="4274825" y="2302950"/>
              <a:ext cx="2057100" cy="474000"/>
            </a:xfrm>
            <a:prstGeom prst="rect">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Q: Must Step 6 happen before Step 8?</a:t>
              </a:r>
              <a:endParaRPr sz="1200"/>
            </a:p>
          </p:txBody>
        </p:sp>
        <p:sp>
          <p:nvSpPr>
            <p:cNvPr id="147" name="Google Shape;147;p19"/>
            <p:cNvSpPr txBox="1"/>
            <p:nvPr/>
          </p:nvSpPr>
          <p:spPr>
            <a:xfrm>
              <a:off x="4305575" y="3728650"/>
              <a:ext cx="1965600" cy="47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Questions about dependent steps</a:t>
              </a:r>
              <a:endParaRPr sz="1200"/>
            </a:p>
          </p:txBody>
        </p:sp>
        <p:sp>
          <p:nvSpPr>
            <p:cNvPr id="148" name="Google Shape;148;p19"/>
            <p:cNvSpPr/>
            <p:nvPr/>
          </p:nvSpPr>
          <p:spPr>
            <a:xfrm>
              <a:off x="4274825" y="3122550"/>
              <a:ext cx="2057100" cy="5955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 Yes, all ingredients have to be in bowl before stirring</a:t>
              </a:r>
              <a:endParaRPr sz="1200"/>
            </a:p>
          </p:txBody>
        </p:sp>
        <p:sp>
          <p:nvSpPr>
            <p:cNvPr id="149" name="Google Shape;149;p19"/>
            <p:cNvSpPr/>
            <p:nvPr/>
          </p:nvSpPr>
          <p:spPr>
            <a:xfrm>
              <a:off x="4274825" y="2766350"/>
              <a:ext cx="2057100" cy="3456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Preconditions</a:t>
              </a:r>
              <a:endParaRPr sz="1000"/>
            </a:p>
          </p:txBody>
        </p:sp>
      </p:grpSp>
      <p:sp>
        <p:nvSpPr>
          <p:cNvPr id="150" name="Google Shape;150;p19"/>
          <p:cNvSpPr/>
          <p:nvPr/>
        </p:nvSpPr>
        <p:spPr>
          <a:xfrm rot="-1677166">
            <a:off x="3186908" y="1906541"/>
            <a:ext cx="1384979" cy="35590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1" name="Google Shape;151;p19"/>
          <p:cNvSpPr/>
          <p:nvPr/>
        </p:nvSpPr>
        <p:spPr>
          <a:xfrm rot="1287755">
            <a:off x="3186937" y="3027978"/>
            <a:ext cx="1384829" cy="355873"/>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Creating </a:t>
            </a:r>
            <a:r>
              <a:rPr lang="en" sz="2811"/>
              <a:t>😺 CaT-Bench</a:t>
            </a:r>
            <a:endParaRPr/>
          </a:p>
        </p:txBody>
      </p:sp>
      <p:pic>
        <p:nvPicPr>
          <p:cNvPr id="250" name="Google Shape;250;p26"/>
          <p:cNvPicPr preferRelativeResize="0"/>
          <p:nvPr/>
        </p:nvPicPr>
        <p:blipFill>
          <a:blip r:embed="rId3">
            <a:alphaModFix/>
          </a:blip>
          <a:stretch>
            <a:fillRect/>
          </a:stretch>
        </p:blipFill>
        <p:spPr>
          <a:xfrm>
            <a:off x="2213225" y="1322525"/>
            <a:ext cx="4717549" cy="1732975"/>
          </a:xfrm>
          <a:prstGeom prst="rect">
            <a:avLst/>
          </a:prstGeom>
          <a:noFill/>
          <a:ln w="9525" cap="flat" cmpd="sng">
            <a:solidFill>
              <a:schemeClr val="dk1"/>
            </a:solidFill>
            <a:prstDash val="solid"/>
            <a:round/>
            <a:headEnd type="none" w="sm" len="sm"/>
            <a:tailEnd type="none" w="sm" len="sm"/>
          </a:ln>
        </p:spPr>
      </p:pic>
      <p:grpSp>
        <p:nvGrpSpPr>
          <p:cNvPr id="251" name="Google Shape;251;p26"/>
          <p:cNvGrpSpPr/>
          <p:nvPr/>
        </p:nvGrpSpPr>
        <p:grpSpPr>
          <a:xfrm>
            <a:off x="2012300" y="3600750"/>
            <a:ext cx="2057100" cy="1405200"/>
            <a:chOff x="2012300" y="3600750"/>
            <a:chExt cx="2057100" cy="1405200"/>
          </a:xfrm>
        </p:grpSpPr>
        <p:sp>
          <p:nvSpPr>
            <p:cNvPr id="252" name="Google Shape;252;p26"/>
            <p:cNvSpPr/>
            <p:nvPr/>
          </p:nvSpPr>
          <p:spPr>
            <a:xfrm>
              <a:off x="2012300" y="3600750"/>
              <a:ext cx="2057100" cy="474000"/>
            </a:xfrm>
            <a:prstGeom prst="rect">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Q: Must Step 6 happen before Step 8?</a:t>
              </a:r>
              <a:endParaRPr sz="1200"/>
            </a:p>
          </p:txBody>
        </p:sp>
        <p:sp>
          <p:nvSpPr>
            <p:cNvPr id="253" name="Google Shape;253;p26"/>
            <p:cNvSpPr txBox="1"/>
            <p:nvPr/>
          </p:nvSpPr>
          <p:spPr>
            <a:xfrm>
              <a:off x="2058050" y="4531950"/>
              <a:ext cx="1965600" cy="47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Questions about dependent steps</a:t>
              </a:r>
              <a:endParaRPr sz="1200"/>
            </a:p>
          </p:txBody>
        </p:sp>
        <p:sp>
          <p:nvSpPr>
            <p:cNvPr id="254" name="Google Shape;254;p26"/>
            <p:cNvSpPr/>
            <p:nvPr/>
          </p:nvSpPr>
          <p:spPr>
            <a:xfrm>
              <a:off x="2012300" y="4057950"/>
              <a:ext cx="2057100" cy="474000"/>
            </a:xfrm>
            <a:prstGeom prst="rect">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Q: Must Step 8 happen after Step 6?</a:t>
              </a:r>
              <a:endParaRPr sz="1200"/>
            </a:p>
          </p:txBody>
        </p:sp>
      </p:grpSp>
      <p:grpSp>
        <p:nvGrpSpPr>
          <p:cNvPr id="255" name="Google Shape;255;p26"/>
          <p:cNvGrpSpPr/>
          <p:nvPr/>
        </p:nvGrpSpPr>
        <p:grpSpPr>
          <a:xfrm>
            <a:off x="5074600" y="3600750"/>
            <a:ext cx="2057100" cy="1405200"/>
            <a:chOff x="5074600" y="3600750"/>
            <a:chExt cx="2057100" cy="1405200"/>
          </a:xfrm>
        </p:grpSpPr>
        <p:sp>
          <p:nvSpPr>
            <p:cNvPr id="256" name="Google Shape;256;p26"/>
            <p:cNvSpPr/>
            <p:nvPr/>
          </p:nvSpPr>
          <p:spPr>
            <a:xfrm>
              <a:off x="5074600" y="3600750"/>
              <a:ext cx="2057100" cy="474000"/>
            </a:xfrm>
            <a:prstGeom prst="rect">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Q: Must Step 12 happen after Step 6?</a:t>
              </a:r>
              <a:endParaRPr sz="1200"/>
            </a:p>
          </p:txBody>
        </p:sp>
        <p:sp>
          <p:nvSpPr>
            <p:cNvPr id="257" name="Google Shape;257;p26"/>
            <p:cNvSpPr txBox="1"/>
            <p:nvPr/>
          </p:nvSpPr>
          <p:spPr>
            <a:xfrm>
              <a:off x="5120350" y="4531950"/>
              <a:ext cx="1965600" cy="47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Questions about non-dependent steps</a:t>
              </a:r>
              <a:endParaRPr sz="1200"/>
            </a:p>
          </p:txBody>
        </p:sp>
        <p:sp>
          <p:nvSpPr>
            <p:cNvPr id="258" name="Google Shape;258;p26"/>
            <p:cNvSpPr/>
            <p:nvPr/>
          </p:nvSpPr>
          <p:spPr>
            <a:xfrm>
              <a:off x="5074600" y="4057950"/>
              <a:ext cx="2057100" cy="474000"/>
            </a:xfrm>
            <a:prstGeom prst="rect">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Q: Must Step 6 happen before Step 12?</a:t>
              </a:r>
              <a:endParaRPr sz="1200"/>
            </a:p>
          </p:txBody>
        </p:sp>
      </p:grpSp>
      <p:sp>
        <p:nvSpPr>
          <p:cNvPr id="259" name="Google Shape;259;p26"/>
          <p:cNvSpPr txBox="1"/>
          <p:nvPr/>
        </p:nvSpPr>
        <p:spPr>
          <a:xfrm>
            <a:off x="1536800" y="3600750"/>
            <a:ext cx="453900" cy="3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710</a:t>
            </a:r>
            <a:endParaRPr sz="1000">
              <a:solidFill>
                <a:schemeClr val="dk1"/>
              </a:solidFill>
            </a:endParaRPr>
          </a:p>
        </p:txBody>
      </p:sp>
      <p:sp>
        <p:nvSpPr>
          <p:cNvPr id="260" name="Google Shape;260;p26"/>
          <p:cNvSpPr txBox="1"/>
          <p:nvPr/>
        </p:nvSpPr>
        <p:spPr>
          <a:xfrm>
            <a:off x="1536800" y="4073500"/>
            <a:ext cx="453900" cy="3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710</a:t>
            </a:r>
            <a:endParaRPr sz="1000">
              <a:solidFill>
                <a:schemeClr val="dk1"/>
              </a:solidFill>
            </a:endParaRPr>
          </a:p>
        </p:txBody>
      </p:sp>
      <p:sp>
        <p:nvSpPr>
          <p:cNvPr id="261" name="Google Shape;261;p26"/>
          <p:cNvSpPr txBox="1"/>
          <p:nvPr/>
        </p:nvSpPr>
        <p:spPr>
          <a:xfrm>
            <a:off x="1536800" y="4546250"/>
            <a:ext cx="498300" cy="3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1420</a:t>
            </a:r>
            <a:endParaRPr sz="1000">
              <a:solidFill>
                <a:schemeClr val="dk1"/>
              </a:solidFill>
            </a:endParaRPr>
          </a:p>
        </p:txBody>
      </p:sp>
      <p:sp>
        <p:nvSpPr>
          <p:cNvPr id="262" name="Google Shape;262;p26"/>
          <p:cNvSpPr txBox="1"/>
          <p:nvPr/>
        </p:nvSpPr>
        <p:spPr>
          <a:xfrm>
            <a:off x="7146925" y="3600750"/>
            <a:ext cx="453900" cy="3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710</a:t>
            </a:r>
            <a:endParaRPr sz="1000">
              <a:solidFill>
                <a:schemeClr val="dk1"/>
              </a:solidFill>
            </a:endParaRPr>
          </a:p>
        </p:txBody>
      </p:sp>
      <p:sp>
        <p:nvSpPr>
          <p:cNvPr id="263" name="Google Shape;263;p26"/>
          <p:cNvSpPr txBox="1"/>
          <p:nvPr/>
        </p:nvSpPr>
        <p:spPr>
          <a:xfrm>
            <a:off x="7146925" y="4073500"/>
            <a:ext cx="453900" cy="3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710</a:t>
            </a:r>
            <a:endParaRPr sz="1000">
              <a:solidFill>
                <a:schemeClr val="dk1"/>
              </a:solidFill>
            </a:endParaRPr>
          </a:p>
        </p:txBody>
      </p:sp>
      <p:sp>
        <p:nvSpPr>
          <p:cNvPr id="264" name="Google Shape;264;p26"/>
          <p:cNvSpPr txBox="1"/>
          <p:nvPr/>
        </p:nvSpPr>
        <p:spPr>
          <a:xfrm>
            <a:off x="7146925" y="4546250"/>
            <a:ext cx="498300" cy="3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1420</a:t>
            </a:r>
            <a:endParaRPr sz="1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Benchmarking Models</a:t>
            </a:r>
            <a:endParaRPr/>
          </a:p>
        </p:txBody>
      </p:sp>
      <p:sp>
        <p:nvSpPr>
          <p:cNvPr id="270" name="Google Shape;270;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GPT-3.5</a:t>
            </a:r>
            <a:endParaRPr/>
          </a:p>
          <a:p>
            <a:pPr marL="457200" lvl="0" indent="-342900" algn="l" rtl="0">
              <a:spcBef>
                <a:spcPts val="0"/>
              </a:spcBef>
              <a:spcAft>
                <a:spcPts val="0"/>
              </a:spcAft>
              <a:buSzPts val="1800"/>
              <a:buChar char="●"/>
            </a:pPr>
            <a:r>
              <a:rPr lang="en"/>
              <a:t>GPT-4-Turbo</a:t>
            </a:r>
            <a:endParaRPr/>
          </a:p>
          <a:p>
            <a:pPr marL="457200" lvl="0" indent="-342900" algn="l" rtl="0">
              <a:spcBef>
                <a:spcPts val="0"/>
              </a:spcBef>
              <a:spcAft>
                <a:spcPts val="0"/>
              </a:spcAft>
              <a:buSzPts val="1800"/>
              <a:buChar char="●"/>
            </a:pPr>
            <a:r>
              <a:rPr lang="en"/>
              <a:t>GPT-4o</a:t>
            </a:r>
            <a:endParaRPr/>
          </a:p>
        </p:txBody>
      </p:sp>
      <p:pic>
        <p:nvPicPr>
          <p:cNvPr id="271" name="Google Shape;271;p27" descr="File:ChatGPT logo.svg - Wikimedia Commons"/>
          <p:cNvPicPr preferRelativeResize="0"/>
          <p:nvPr/>
        </p:nvPicPr>
        <p:blipFill>
          <a:blip r:embed="rId3">
            <a:alphaModFix/>
          </a:blip>
          <a:stretch>
            <a:fillRect/>
          </a:stretch>
        </p:blipFill>
        <p:spPr>
          <a:xfrm>
            <a:off x="4668625" y="1152475"/>
            <a:ext cx="691676" cy="6916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Benchmarking Models</a:t>
            </a:r>
            <a:endParaRPr/>
          </a:p>
        </p:txBody>
      </p:sp>
      <p:sp>
        <p:nvSpPr>
          <p:cNvPr id="277" name="Google Shape;27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GPT-3.5</a:t>
            </a:r>
            <a:endParaRPr/>
          </a:p>
          <a:p>
            <a:pPr marL="457200" lvl="0" indent="-342900" algn="l" rtl="0">
              <a:spcBef>
                <a:spcPts val="0"/>
              </a:spcBef>
              <a:spcAft>
                <a:spcPts val="0"/>
              </a:spcAft>
              <a:buSzPts val="1800"/>
              <a:buChar char="●"/>
            </a:pPr>
            <a:r>
              <a:rPr lang="en"/>
              <a:t>GPT-4-Turbo</a:t>
            </a:r>
            <a:endParaRPr/>
          </a:p>
          <a:p>
            <a:pPr marL="457200" lvl="0" indent="-342900" algn="l" rtl="0">
              <a:spcBef>
                <a:spcPts val="0"/>
              </a:spcBef>
              <a:spcAft>
                <a:spcPts val="0"/>
              </a:spcAft>
              <a:buSzPts val="1800"/>
              <a:buChar char="●"/>
            </a:pPr>
            <a:r>
              <a:rPr lang="en"/>
              <a:t>GPT-4o</a:t>
            </a:r>
            <a:endParaRPr/>
          </a:p>
          <a:p>
            <a:pPr marL="457200" lvl="0" indent="-342900" algn="l" rtl="0">
              <a:spcBef>
                <a:spcPts val="0"/>
              </a:spcBef>
              <a:spcAft>
                <a:spcPts val="0"/>
              </a:spcAft>
              <a:buSzPts val="1800"/>
              <a:buChar char="●"/>
            </a:pPr>
            <a:r>
              <a:rPr lang="en"/>
              <a:t>Llama-3-8B</a:t>
            </a:r>
            <a:endParaRPr/>
          </a:p>
        </p:txBody>
      </p:sp>
      <p:pic>
        <p:nvPicPr>
          <p:cNvPr id="278" name="Google Shape;278;p28" descr="File:ChatGPT logo.svg - Wikimedia Commons"/>
          <p:cNvPicPr preferRelativeResize="0"/>
          <p:nvPr/>
        </p:nvPicPr>
        <p:blipFill>
          <a:blip r:embed="rId3">
            <a:alphaModFix/>
          </a:blip>
          <a:stretch>
            <a:fillRect/>
          </a:stretch>
        </p:blipFill>
        <p:spPr>
          <a:xfrm>
            <a:off x="4668625" y="1152475"/>
            <a:ext cx="691676" cy="691676"/>
          </a:xfrm>
          <a:prstGeom prst="rect">
            <a:avLst/>
          </a:prstGeom>
          <a:noFill/>
          <a:ln>
            <a:noFill/>
          </a:ln>
        </p:spPr>
      </p:pic>
      <p:pic>
        <p:nvPicPr>
          <p:cNvPr id="279" name="Google Shape;279;p28" descr="Llama, Animal, Cartoon, Png Free Stock Photo - Public Domain Pictures"/>
          <p:cNvPicPr preferRelativeResize="0"/>
          <p:nvPr/>
        </p:nvPicPr>
        <p:blipFill>
          <a:blip r:embed="rId4">
            <a:alphaModFix/>
          </a:blip>
          <a:stretch>
            <a:fillRect/>
          </a:stretch>
        </p:blipFill>
        <p:spPr>
          <a:xfrm>
            <a:off x="5491727" y="1152475"/>
            <a:ext cx="691676" cy="9247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Benchmarking Models</a:t>
            </a:r>
            <a:endParaRPr/>
          </a:p>
        </p:txBody>
      </p:sp>
      <p:sp>
        <p:nvSpPr>
          <p:cNvPr id="285" name="Google Shape;28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GPT-3.5</a:t>
            </a:r>
            <a:endParaRPr/>
          </a:p>
          <a:p>
            <a:pPr marL="457200" lvl="0" indent="-342900" algn="l" rtl="0">
              <a:spcBef>
                <a:spcPts val="0"/>
              </a:spcBef>
              <a:spcAft>
                <a:spcPts val="0"/>
              </a:spcAft>
              <a:buSzPts val="1800"/>
              <a:buChar char="●"/>
            </a:pPr>
            <a:r>
              <a:rPr lang="en"/>
              <a:t>GPT-4-Turbo</a:t>
            </a:r>
            <a:endParaRPr/>
          </a:p>
          <a:p>
            <a:pPr marL="457200" lvl="0" indent="-342900" algn="l" rtl="0">
              <a:spcBef>
                <a:spcPts val="0"/>
              </a:spcBef>
              <a:spcAft>
                <a:spcPts val="0"/>
              </a:spcAft>
              <a:buSzPts val="1800"/>
              <a:buChar char="●"/>
            </a:pPr>
            <a:r>
              <a:rPr lang="en"/>
              <a:t>GPT-4o</a:t>
            </a:r>
            <a:endParaRPr/>
          </a:p>
          <a:p>
            <a:pPr marL="457200" lvl="0" indent="-342900" algn="l" rtl="0">
              <a:spcBef>
                <a:spcPts val="0"/>
              </a:spcBef>
              <a:spcAft>
                <a:spcPts val="0"/>
              </a:spcAft>
              <a:buSzPts val="1800"/>
              <a:buChar char="●"/>
            </a:pPr>
            <a:r>
              <a:rPr lang="en"/>
              <a:t>Llama-3-8B</a:t>
            </a:r>
            <a:endParaRPr/>
          </a:p>
          <a:p>
            <a:pPr marL="457200" lvl="0" indent="-342900" algn="l" rtl="0">
              <a:spcBef>
                <a:spcPts val="0"/>
              </a:spcBef>
              <a:spcAft>
                <a:spcPts val="0"/>
              </a:spcAft>
              <a:buSzPts val="1800"/>
              <a:buChar char="●"/>
            </a:pPr>
            <a:r>
              <a:rPr lang="en"/>
              <a:t>Claude-3.5-Sonnet</a:t>
            </a:r>
            <a:endParaRPr/>
          </a:p>
        </p:txBody>
      </p:sp>
      <p:pic>
        <p:nvPicPr>
          <p:cNvPr id="286" name="Google Shape;286;p29" descr="File:ChatGPT logo.svg - Wikimedia Commons"/>
          <p:cNvPicPr preferRelativeResize="0"/>
          <p:nvPr/>
        </p:nvPicPr>
        <p:blipFill>
          <a:blip r:embed="rId3">
            <a:alphaModFix/>
          </a:blip>
          <a:stretch>
            <a:fillRect/>
          </a:stretch>
        </p:blipFill>
        <p:spPr>
          <a:xfrm>
            <a:off x="4668625" y="1152475"/>
            <a:ext cx="691676" cy="691676"/>
          </a:xfrm>
          <a:prstGeom prst="rect">
            <a:avLst/>
          </a:prstGeom>
          <a:noFill/>
          <a:ln>
            <a:noFill/>
          </a:ln>
        </p:spPr>
      </p:pic>
      <p:pic>
        <p:nvPicPr>
          <p:cNvPr id="287" name="Google Shape;287;p29" descr="Llama, Animal, Cartoon, Png Free Stock Photo - Public Domain Pictures"/>
          <p:cNvPicPr preferRelativeResize="0"/>
          <p:nvPr/>
        </p:nvPicPr>
        <p:blipFill>
          <a:blip r:embed="rId4">
            <a:alphaModFix/>
          </a:blip>
          <a:stretch>
            <a:fillRect/>
          </a:stretch>
        </p:blipFill>
        <p:spPr>
          <a:xfrm>
            <a:off x="5491727" y="1152475"/>
            <a:ext cx="691676" cy="924746"/>
          </a:xfrm>
          <a:prstGeom prst="rect">
            <a:avLst/>
          </a:prstGeom>
          <a:noFill/>
          <a:ln>
            <a:noFill/>
          </a:ln>
        </p:spPr>
      </p:pic>
      <p:pic>
        <p:nvPicPr>
          <p:cNvPr id="288" name="Google Shape;288;p29" descr="File:Anthropic.png - Wikimedia Commons"/>
          <p:cNvPicPr preferRelativeResize="0"/>
          <p:nvPr/>
        </p:nvPicPr>
        <p:blipFill>
          <a:blip r:embed="rId5">
            <a:alphaModFix/>
          </a:blip>
          <a:stretch>
            <a:fillRect/>
          </a:stretch>
        </p:blipFill>
        <p:spPr>
          <a:xfrm>
            <a:off x="6314825" y="1152475"/>
            <a:ext cx="691675" cy="691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FA9F9-492C-A9BB-8308-F729AE679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E9E91-423D-9F4F-2BDE-6522A44B19D2}"/>
              </a:ext>
            </a:extLst>
          </p:cNvPr>
          <p:cNvSpPr>
            <a:spLocks noGrp="1"/>
          </p:cNvSpPr>
          <p:nvPr>
            <p:ph type="title"/>
          </p:nvPr>
        </p:nvSpPr>
        <p:spPr>
          <a:xfrm>
            <a:off x="95933" y="197575"/>
            <a:ext cx="9086400" cy="572700"/>
          </a:xfrm>
        </p:spPr>
        <p:txBody>
          <a:bodyPr>
            <a:noAutofit/>
          </a:bodyPr>
          <a:lstStyle/>
          <a:p>
            <a:pPr algn="ctr"/>
            <a:r>
              <a:rPr lang="en-US" dirty="0">
                <a:solidFill>
                  <a:srgbClr val="C00000"/>
                </a:solidFill>
              </a:rPr>
              <a:t>The LLM Revolution</a:t>
            </a:r>
            <a:br>
              <a:rPr lang="en-US" dirty="0">
                <a:solidFill>
                  <a:srgbClr val="C00000"/>
                </a:solidFill>
              </a:rPr>
            </a:br>
            <a:endParaRPr lang="en-US" dirty="0">
              <a:solidFill>
                <a:srgbClr val="0070C0"/>
              </a:solidFill>
            </a:endParaRPr>
          </a:p>
        </p:txBody>
      </p:sp>
      <p:sp>
        <p:nvSpPr>
          <p:cNvPr id="3" name="Text Placeholder 2">
            <a:extLst>
              <a:ext uri="{FF2B5EF4-FFF2-40B4-BE49-F238E27FC236}">
                <a16:creationId xmlns:a16="http://schemas.microsoft.com/office/drawing/2014/main" id="{254DB1A6-62AA-37B0-B508-727EE7BF2E20}"/>
              </a:ext>
            </a:extLst>
          </p:cNvPr>
          <p:cNvSpPr>
            <a:spLocks noGrp="1"/>
          </p:cNvSpPr>
          <p:nvPr>
            <p:ph type="body" idx="1"/>
          </p:nvPr>
        </p:nvSpPr>
        <p:spPr>
          <a:xfrm>
            <a:off x="311700" y="1152475"/>
            <a:ext cx="8520600" cy="3793450"/>
          </a:xfrm>
        </p:spPr>
        <p:txBody>
          <a:bodyPr>
            <a:normAutofit lnSpcReduction="10000"/>
          </a:bodyPr>
          <a:lstStyle/>
          <a:p>
            <a:pPr>
              <a:buClr>
                <a:srgbClr val="FF0000"/>
              </a:buClr>
            </a:pPr>
            <a:r>
              <a:rPr lang="en-US" sz="2400" dirty="0"/>
              <a:t>Over the past ~5 years, LLMs and their multimodal extensions (VLMs, VLAs) have made amazing, surprising progress.</a:t>
            </a:r>
          </a:p>
          <a:p>
            <a:pPr>
              <a:buClr>
                <a:srgbClr val="FF0000"/>
              </a:buClr>
            </a:pPr>
            <a:r>
              <a:rPr lang="en-US" sz="2400" dirty="0"/>
              <a:t>However, there has also been excessive hype. AGI / ASI is not around the corner.</a:t>
            </a:r>
          </a:p>
          <a:p>
            <a:pPr>
              <a:buClr>
                <a:srgbClr val="FF0000"/>
              </a:buClr>
            </a:pPr>
            <a:r>
              <a:rPr lang="en-US" sz="2400" dirty="0"/>
              <a:t>Current SOTA models still exhibit fundamental limitations on various problems.</a:t>
            </a:r>
          </a:p>
          <a:p>
            <a:pPr>
              <a:buClr>
                <a:srgbClr val="FF0000"/>
              </a:buClr>
            </a:pPr>
            <a:r>
              <a:rPr lang="en-US" sz="2400" dirty="0"/>
              <a:t>AI shows both great promise and significant threats for the future of human welfare.</a:t>
            </a:r>
          </a:p>
        </p:txBody>
      </p:sp>
      <p:sp>
        <p:nvSpPr>
          <p:cNvPr id="4" name="Slide Number Placeholder 3">
            <a:extLst>
              <a:ext uri="{FF2B5EF4-FFF2-40B4-BE49-F238E27FC236}">
                <a16:creationId xmlns:a16="http://schemas.microsoft.com/office/drawing/2014/main" id="{EC7C10D3-2AE7-2B88-8855-788D4FD785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4201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Benchmarking Models</a:t>
            </a:r>
            <a:endParaRPr/>
          </a:p>
        </p:txBody>
      </p:sp>
      <p:sp>
        <p:nvSpPr>
          <p:cNvPr id="294" name="Google Shape;294;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GPT-3.5</a:t>
            </a:r>
            <a:endParaRPr/>
          </a:p>
          <a:p>
            <a:pPr marL="457200" lvl="0" indent="-342900" algn="l" rtl="0">
              <a:spcBef>
                <a:spcPts val="0"/>
              </a:spcBef>
              <a:spcAft>
                <a:spcPts val="0"/>
              </a:spcAft>
              <a:buSzPts val="1800"/>
              <a:buChar char="●"/>
            </a:pPr>
            <a:r>
              <a:rPr lang="en"/>
              <a:t>GPT-4-Turbo</a:t>
            </a:r>
            <a:endParaRPr/>
          </a:p>
          <a:p>
            <a:pPr marL="457200" lvl="0" indent="-342900" algn="l" rtl="0">
              <a:spcBef>
                <a:spcPts val="0"/>
              </a:spcBef>
              <a:spcAft>
                <a:spcPts val="0"/>
              </a:spcAft>
              <a:buSzPts val="1800"/>
              <a:buChar char="●"/>
            </a:pPr>
            <a:r>
              <a:rPr lang="en"/>
              <a:t>GPT-4o</a:t>
            </a:r>
            <a:endParaRPr/>
          </a:p>
          <a:p>
            <a:pPr marL="457200" lvl="0" indent="-342900" algn="l" rtl="0">
              <a:spcBef>
                <a:spcPts val="0"/>
              </a:spcBef>
              <a:spcAft>
                <a:spcPts val="0"/>
              </a:spcAft>
              <a:buSzPts val="1800"/>
              <a:buChar char="●"/>
            </a:pPr>
            <a:r>
              <a:rPr lang="en"/>
              <a:t>Llama-3-8B</a:t>
            </a:r>
            <a:endParaRPr/>
          </a:p>
          <a:p>
            <a:pPr marL="457200" lvl="0" indent="-342900" algn="l" rtl="0">
              <a:spcBef>
                <a:spcPts val="0"/>
              </a:spcBef>
              <a:spcAft>
                <a:spcPts val="0"/>
              </a:spcAft>
              <a:buSzPts val="1800"/>
              <a:buChar char="●"/>
            </a:pPr>
            <a:r>
              <a:rPr lang="en"/>
              <a:t>Claude-3.5-Sonnet</a:t>
            </a:r>
            <a:endParaRPr/>
          </a:p>
          <a:p>
            <a:pPr marL="457200" lvl="0" indent="-342900" algn="l" rtl="0">
              <a:spcBef>
                <a:spcPts val="0"/>
              </a:spcBef>
              <a:spcAft>
                <a:spcPts val="0"/>
              </a:spcAft>
              <a:buSzPts val="1800"/>
              <a:buChar char="●"/>
            </a:pPr>
            <a:r>
              <a:rPr lang="en"/>
              <a:t>Gemini-1.0-Pro</a:t>
            </a:r>
            <a:endParaRPr/>
          </a:p>
          <a:p>
            <a:pPr marL="457200" lvl="0" indent="-342900" algn="l" rtl="0">
              <a:spcBef>
                <a:spcPts val="0"/>
              </a:spcBef>
              <a:spcAft>
                <a:spcPts val="0"/>
              </a:spcAft>
              <a:buSzPts val="1800"/>
              <a:buChar char="●"/>
            </a:pPr>
            <a:r>
              <a:rPr lang="en"/>
              <a:t>Gemini-1.5-Pro</a:t>
            </a:r>
            <a:endParaRPr/>
          </a:p>
          <a:p>
            <a:pPr marL="457200" lvl="0" indent="-342900" algn="l" rtl="0">
              <a:spcBef>
                <a:spcPts val="0"/>
              </a:spcBef>
              <a:spcAft>
                <a:spcPts val="0"/>
              </a:spcAft>
              <a:buSzPts val="1800"/>
              <a:buChar char="●"/>
            </a:pPr>
            <a:r>
              <a:rPr lang="en"/>
              <a:t>Gemini-1.5-Flash</a:t>
            </a:r>
            <a:endParaRPr/>
          </a:p>
        </p:txBody>
      </p:sp>
      <p:pic>
        <p:nvPicPr>
          <p:cNvPr id="295" name="Google Shape;295;p30" descr="File:ChatGPT logo.svg - Wikimedia Commons"/>
          <p:cNvPicPr preferRelativeResize="0"/>
          <p:nvPr/>
        </p:nvPicPr>
        <p:blipFill>
          <a:blip r:embed="rId3">
            <a:alphaModFix/>
          </a:blip>
          <a:stretch>
            <a:fillRect/>
          </a:stretch>
        </p:blipFill>
        <p:spPr>
          <a:xfrm>
            <a:off x="4668625" y="1152475"/>
            <a:ext cx="691676" cy="691676"/>
          </a:xfrm>
          <a:prstGeom prst="rect">
            <a:avLst/>
          </a:prstGeom>
          <a:noFill/>
          <a:ln>
            <a:noFill/>
          </a:ln>
        </p:spPr>
      </p:pic>
      <p:pic>
        <p:nvPicPr>
          <p:cNvPr id="296" name="Google Shape;296;p30" descr="Llama, Animal, Cartoon, Png Free Stock Photo - Public Domain Pictures"/>
          <p:cNvPicPr preferRelativeResize="0"/>
          <p:nvPr/>
        </p:nvPicPr>
        <p:blipFill>
          <a:blip r:embed="rId4">
            <a:alphaModFix/>
          </a:blip>
          <a:stretch>
            <a:fillRect/>
          </a:stretch>
        </p:blipFill>
        <p:spPr>
          <a:xfrm>
            <a:off x="5491727" y="1152475"/>
            <a:ext cx="691676" cy="924746"/>
          </a:xfrm>
          <a:prstGeom prst="rect">
            <a:avLst/>
          </a:prstGeom>
          <a:noFill/>
          <a:ln>
            <a:noFill/>
          </a:ln>
        </p:spPr>
      </p:pic>
      <p:pic>
        <p:nvPicPr>
          <p:cNvPr id="297" name="Google Shape;297;p30" descr="File:Anthropic.png - Wikimedia Commons"/>
          <p:cNvPicPr preferRelativeResize="0"/>
          <p:nvPr/>
        </p:nvPicPr>
        <p:blipFill>
          <a:blip r:embed="rId5">
            <a:alphaModFix/>
          </a:blip>
          <a:stretch>
            <a:fillRect/>
          </a:stretch>
        </p:blipFill>
        <p:spPr>
          <a:xfrm>
            <a:off x="6314825" y="1152475"/>
            <a:ext cx="691675" cy="691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Experiments - Answer Only (A)</a:t>
            </a:r>
            <a:endParaRPr/>
          </a:p>
        </p:txBody>
      </p:sp>
      <p:sp>
        <p:nvSpPr>
          <p:cNvPr id="303" name="Google Shape;303;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Binary Prediction</a:t>
            </a:r>
            <a:endParaRPr/>
          </a:p>
        </p:txBody>
      </p:sp>
      <p:pic>
        <p:nvPicPr>
          <p:cNvPr id="304" name="Google Shape;304;p31"/>
          <p:cNvPicPr preferRelativeResize="0"/>
          <p:nvPr/>
        </p:nvPicPr>
        <p:blipFill>
          <a:blip r:embed="rId3">
            <a:alphaModFix/>
          </a:blip>
          <a:stretch>
            <a:fillRect/>
          </a:stretch>
        </p:blipFill>
        <p:spPr>
          <a:xfrm>
            <a:off x="1169088" y="1770850"/>
            <a:ext cx="6296025" cy="13335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Models Struggle at Predicting Step Order</a:t>
            </a:r>
            <a:endParaRPr/>
          </a:p>
        </p:txBody>
      </p:sp>
      <p:pic>
        <p:nvPicPr>
          <p:cNvPr id="310" name="Google Shape;310;p32"/>
          <p:cNvPicPr preferRelativeResize="0"/>
          <p:nvPr/>
        </p:nvPicPr>
        <p:blipFill rotWithShape="1">
          <a:blip r:embed="rId3">
            <a:alphaModFix/>
          </a:blip>
          <a:srcRect l="2546" t="3549" r="993" b="4723"/>
          <a:stretch/>
        </p:blipFill>
        <p:spPr>
          <a:xfrm>
            <a:off x="1371600" y="1167325"/>
            <a:ext cx="6505024" cy="3826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Models Struggle at Predicting Step Order</a:t>
            </a:r>
            <a:endParaRPr/>
          </a:p>
        </p:txBody>
      </p:sp>
      <p:pic>
        <p:nvPicPr>
          <p:cNvPr id="316" name="Google Shape;316;p33"/>
          <p:cNvPicPr preferRelativeResize="0"/>
          <p:nvPr/>
        </p:nvPicPr>
        <p:blipFill rotWithShape="1">
          <a:blip r:embed="rId3">
            <a:alphaModFix/>
          </a:blip>
          <a:srcRect l="2546" t="3549" r="993" b="4723"/>
          <a:stretch/>
        </p:blipFill>
        <p:spPr>
          <a:xfrm>
            <a:off x="1371600" y="1167325"/>
            <a:ext cx="6505024" cy="3826475"/>
          </a:xfrm>
          <a:prstGeom prst="rect">
            <a:avLst/>
          </a:prstGeom>
          <a:noFill/>
          <a:ln>
            <a:noFill/>
          </a:ln>
        </p:spPr>
      </p:pic>
      <p:sp>
        <p:nvSpPr>
          <p:cNvPr id="317" name="Google Shape;317;p33"/>
          <p:cNvSpPr/>
          <p:nvPr/>
        </p:nvSpPr>
        <p:spPr>
          <a:xfrm>
            <a:off x="1531775" y="2039925"/>
            <a:ext cx="4404900" cy="338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6598-F501-918A-7A5C-51B19AFBE833}"/>
              </a:ext>
            </a:extLst>
          </p:cNvPr>
          <p:cNvSpPr>
            <a:spLocks noGrp="1"/>
          </p:cNvSpPr>
          <p:nvPr>
            <p:ph type="title"/>
          </p:nvPr>
        </p:nvSpPr>
        <p:spPr/>
        <p:txBody>
          <a:bodyPr>
            <a:normAutofit fontScale="90000"/>
          </a:bodyPr>
          <a:lstStyle/>
          <a:p>
            <a:r>
              <a:rPr lang="en-US" dirty="0"/>
              <a:t>Additional Reasoning Model Results</a:t>
            </a:r>
          </a:p>
        </p:txBody>
      </p:sp>
      <p:sp>
        <p:nvSpPr>
          <p:cNvPr id="3" name="Text Placeholder 2">
            <a:extLst>
              <a:ext uri="{FF2B5EF4-FFF2-40B4-BE49-F238E27FC236}">
                <a16:creationId xmlns:a16="http://schemas.microsoft.com/office/drawing/2014/main" id="{4A841BDD-1518-DEA6-7753-B0C53E43FF5C}"/>
              </a:ext>
            </a:extLst>
          </p:cNvPr>
          <p:cNvSpPr>
            <a:spLocks noGrp="1"/>
          </p:cNvSpPr>
          <p:nvPr>
            <p:ph type="body" idx="1"/>
          </p:nvPr>
        </p:nvSpPr>
        <p:spPr>
          <a:xfrm>
            <a:off x="311700" y="1560848"/>
            <a:ext cx="8520600" cy="3416400"/>
          </a:xfrm>
        </p:spPr>
        <p:txBody>
          <a:bodyPr>
            <a:normAutofit/>
          </a:bodyPr>
          <a:lstStyle/>
          <a:p>
            <a:r>
              <a:rPr lang="en-US" sz="2800" b="0" i="0" u="none" strike="noStrike" baseline="0" dirty="0">
                <a:solidFill>
                  <a:srgbClr val="000000"/>
                </a:solidFill>
                <a:latin typeface="Inconsolatazi4-Regular"/>
              </a:rPr>
              <a:t>Newer models are trained to perform explicit reasoning steps which maybe help on CAT-BENCH.</a:t>
            </a:r>
            <a:endParaRPr lang="en-US" sz="2800" b="0" i="0" u="none" strike="noStrike" baseline="0" dirty="0">
              <a:solidFill>
                <a:srgbClr val="000080"/>
              </a:solidFill>
              <a:latin typeface="NimbusRomNo9L-Regu"/>
            </a:endParaRPr>
          </a:p>
          <a:p>
            <a:pPr marL="114300" indent="0" algn="l">
              <a:buNone/>
            </a:pPr>
            <a:endParaRPr lang="en-US" sz="2400" dirty="0">
              <a:solidFill>
                <a:srgbClr val="000080"/>
              </a:solidFill>
              <a:latin typeface="NimbusRomNo9L-Regu"/>
            </a:endParaRPr>
          </a:p>
          <a:p>
            <a:r>
              <a:rPr lang="en-US" sz="2800" b="0" i="0" u="none" strike="noStrike" baseline="0" dirty="0">
                <a:solidFill>
                  <a:schemeClr val="tx1"/>
                </a:solidFill>
                <a:latin typeface="NimbusRomNo9L-Regu"/>
              </a:rPr>
              <a:t>Definitely improved results</a:t>
            </a:r>
            <a:r>
              <a:rPr lang="en-US" sz="2800" dirty="0">
                <a:solidFill>
                  <a:schemeClr val="tx1"/>
                </a:solidFill>
                <a:latin typeface="NimbusRomNo9L-Regu"/>
              </a:rPr>
              <a:t>, but not yet to 100%.</a:t>
            </a:r>
          </a:p>
          <a:p>
            <a:pPr lvl="1"/>
            <a:r>
              <a:rPr lang="en-US" sz="2400" dirty="0">
                <a:solidFill>
                  <a:schemeClr val="accent1">
                    <a:lumMod val="75000"/>
                  </a:schemeClr>
                </a:solidFill>
                <a:latin typeface="NimbusRomNo9L-Regu"/>
              </a:rPr>
              <a:t>2024: GPT-O1 preview: 83% F1 </a:t>
            </a:r>
          </a:p>
          <a:p>
            <a:pPr lvl="1"/>
            <a:r>
              <a:rPr lang="en-US" sz="2400" b="0" i="0" u="none" strike="noStrike" baseline="0" dirty="0">
                <a:solidFill>
                  <a:schemeClr val="accent1">
                    <a:lumMod val="75000"/>
                  </a:schemeClr>
                </a:solidFill>
                <a:latin typeface="NimbusRomNo9L-Regu"/>
              </a:rPr>
              <a:t>2025: GPT-5:  91% F1</a:t>
            </a:r>
          </a:p>
        </p:txBody>
      </p:sp>
    </p:spTree>
    <p:extLst>
      <p:ext uri="{BB962C8B-B14F-4D97-AF65-F5344CB8AC3E}">
        <p14:creationId xmlns:p14="http://schemas.microsoft.com/office/powerpoint/2010/main" val="3851467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Experiments - Answer + Explanation (A+E)</a:t>
            </a:r>
            <a:endParaRPr/>
          </a:p>
        </p:txBody>
      </p:sp>
      <p:sp>
        <p:nvSpPr>
          <p:cNvPr id="323" name="Google Shape;323;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Binary Prediction and Post-hoc Explanation</a:t>
            </a:r>
            <a:endParaRPr dirty="0"/>
          </a:p>
        </p:txBody>
      </p:sp>
      <p:pic>
        <p:nvPicPr>
          <p:cNvPr id="324" name="Google Shape;324;p34"/>
          <p:cNvPicPr preferRelativeResize="0"/>
          <p:nvPr/>
        </p:nvPicPr>
        <p:blipFill>
          <a:blip r:embed="rId3">
            <a:alphaModFix/>
          </a:blip>
          <a:stretch>
            <a:fillRect/>
          </a:stretch>
        </p:blipFill>
        <p:spPr>
          <a:xfrm>
            <a:off x="1072463" y="1800575"/>
            <a:ext cx="6257925" cy="18669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Generating explanations help!</a:t>
            </a:r>
            <a:endParaRPr/>
          </a:p>
        </p:txBody>
      </p:sp>
      <p:pic>
        <p:nvPicPr>
          <p:cNvPr id="330" name="Google Shape;330;p35"/>
          <p:cNvPicPr preferRelativeResize="0"/>
          <p:nvPr/>
        </p:nvPicPr>
        <p:blipFill rotWithShape="1">
          <a:blip r:embed="rId3">
            <a:alphaModFix/>
          </a:blip>
          <a:srcRect l="2808" t="4831" r="1000" b="4514"/>
          <a:stretch/>
        </p:blipFill>
        <p:spPr>
          <a:xfrm>
            <a:off x="1389400" y="1220700"/>
            <a:ext cx="6487225" cy="3782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Generating explanations help!</a:t>
            </a:r>
            <a:endParaRPr/>
          </a:p>
        </p:txBody>
      </p:sp>
      <p:pic>
        <p:nvPicPr>
          <p:cNvPr id="336" name="Google Shape;336;p36"/>
          <p:cNvPicPr preferRelativeResize="0"/>
          <p:nvPr/>
        </p:nvPicPr>
        <p:blipFill rotWithShape="1">
          <a:blip r:embed="rId3">
            <a:alphaModFix/>
          </a:blip>
          <a:srcRect l="2808" t="4831" r="1000" b="4514"/>
          <a:stretch/>
        </p:blipFill>
        <p:spPr>
          <a:xfrm>
            <a:off x="1389400" y="1220700"/>
            <a:ext cx="6487225" cy="3782000"/>
          </a:xfrm>
          <a:prstGeom prst="rect">
            <a:avLst/>
          </a:prstGeom>
          <a:noFill/>
          <a:ln>
            <a:noFill/>
          </a:ln>
        </p:spPr>
      </p:pic>
      <p:sp>
        <p:nvSpPr>
          <p:cNvPr id="337" name="Google Shape;337;p36"/>
          <p:cNvSpPr/>
          <p:nvPr/>
        </p:nvSpPr>
        <p:spPr>
          <a:xfrm>
            <a:off x="1620775" y="2280200"/>
            <a:ext cx="4761000" cy="329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Generating explanations help!</a:t>
            </a:r>
            <a:endParaRPr/>
          </a:p>
        </p:txBody>
      </p:sp>
      <p:pic>
        <p:nvPicPr>
          <p:cNvPr id="343" name="Google Shape;343;p37"/>
          <p:cNvPicPr preferRelativeResize="0"/>
          <p:nvPr/>
        </p:nvPicPr>
        <p:blipFill rotWithShape="1">
          <a:blip r:embed="rId3">
            <a:alphaModFix/>
          </a:blip>
          <a:srcRect l="2808" t="4831" r="1000" b="4514"/>
          <a:stretch/>
        </p:blipFill>
        <p:spPr>
          <a:xfrm>
            <a:off x="1389400" y="1220700"/>
            <a:ext cx="6487225" cy="3782000"/>
          </a:xfrm>
          <a:prstGeom prst="rect">
            <a:avLst/>
          </a:prstGeom>
          <a:noFill/>
          <a:ln>
            <a:noFill/>
          </a:ln>
        </p:spPr>
      </p:pic>
      <p:sp>
        <p:nvSpPr>
          <p:cNvPr id="344" name="Google Shape;344;p37"/>
          <p:cNvSpPr/>
          <p:nvPr/>
        </p:nvSpPr>
        <p:spPr>
          <a:xfrm>
            <a:off x="1398300" y="3294650"/>
            <a:ext cx="5286000" cy="329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Chain of Thought Improves over Zero-Shot</a:t>
            </a:r>
            <a:endParaRPr/>
          </a:p>
        </p:txBody>
      </p:sp>
      <p:pic>
        <p:nvPicPr>
          <p:cNvPr id="356" name="Google Shape;356;p39"/>
          <p:cNvPicPr preferRelativeResize="0"/>
          <p:nvPr/>
        </p:nvPicPr>
        <p:blipFill rotWithShape="1">
          <a:blip r:embed="rId3">
            <a:alphaModFix/>
          </a:blip>
          <a:srcRect l="2593" t="4984" r="2763" b="4230"/>
          <a:stretch/>
        </p:blipFill>
        <p:spPr>
          <a:xfrm>
            <a:off x="1475213" y="1152475"/>
            <a:ext cx="6193575" cy="367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1DB6E-0807-6A9D-E07D-7B7BC7401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888B2-97C1-2CAB-7FC1-6B3CE7869F1D}"/>
              </a:ext>
            </a:extLst>
          </p:cNvPr>
          <p:cNvSpPr>
            <a:spLocks noGrp="1"/>
          </p:cNvSpPr>
          <p:nvPr>
            <p:ph type="title"/>
          </p:nvPr>
        </p:nvSpPr>
        <p:spPr>
          <a:xfrm>
            <a:off x="95933" y="197575"/>
            <a:ext cx="9086400" cy="572700"/>
          </a:xfrm>
        </p:spPr>
        <p:txBody>
          <a:bodyPr>
            <a:noAutofit/>
          </a:bodyPr>
          <a:lstStyle/>
          <a:p>
            <a:pPr algn="ctr"/>
            <a:r>
              <a:rPr lang="en-US" dirty="0">
                <a:solidFill>
                  <a:srgbClr val="C00000"/>
                </a:solidFill>
              </a:rPr>
              <a:t>AI Timeline (Personalized)</a:t>
            </a:r>
            <a:br>
              <a:rPr lang="en-US" dirty="0">
                <a:solidFill>
                  <a:srgbClr val="C00000"/>
                </a:solidFill>
              </a:rPr>
            </a:br>
            <a:endParaRPr lang="en-US" dirty="0">
              <a:solidFill>
                <a:srgbClr val="0070C0"/>
              </a:solidFill>
            </a:endParaRPr>
          </a:p>
        </p:txBody>
      </p:sp>
      <p:sp>
        <p:nvSpPr>
          <p:cNvPr id="4" name="Slide Number Placeholder 3">
            <a:extLst>
              <a:ext uri="{FF2B5EF4-FFF2-40B4-BE49-F238E27FC236}">
                <a16:creationId xmlns:a16="http://schemas.microsoft.com/office/drawing/2014/main" id="{5FEE04A2-545F-2758-8DA6-3B4A9FB61A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graphicFrame>
        <p:nvGraphicFramePr>
          <p:cNvPr id="5" name="Diagram 4">
            <a:extLst>
              <a:ext uri="{FF2B5EF4-FFF2-40B4-BE49-F238E27FC236}">
                <a16:creationId xmlns:a16="http://schemas.microsoft.com/office/drawing/2014/main" id="{6C0B7AEC-7B48-9535-C80F-D6130FDBFA10}"/>
              </a:ext>
            </a:extLst>
          </p:cNvPr>
          <p:cNvGraphicFramePr/>
          <p:nvPr>
            <p:extLst>
              <p:ext uri="{D42A27DB-BD31-4B8C-83A1-F6EECF244321}">
                <p14:modId xmlns:p14="http://schemas.microsoft.com/office/powerpoint/2010/main" val="3053810019"/>
              </p:ext>
            </p:extLst>
          </p:nvPr>
        </p:nvGraphicFramePr>
        <p:xfrm>
          <a:off x="195309" y="1424867"/>
          <a:ext cx="8825849" cy="2667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365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Post-Hoc Explanations are Better than Chain of Thought</a:t>
            </a:r>
            <a:endParaRPr/>
          </a:p>
        </p:txBody>
      </p:sp>
      <p:pic>
        <p:nvPicPr>
          <p:cNvPr id="362" name="Google Shape;362;p40"/>
          <p:cNvPicPr preferRelativeResize="0"/>
          <p:nvPr/>
        </p:nvPicPr>
        <p:blipFill rotWithShape="1">
          <a:blip r:embed="rId3">
            <a:alphaModFix/>
          </a:blip>
          <a:srcRect l="2444" t="4470" r="1677" b="4104"/>
          <a:stretch/>
        </p:blipFill>
        <p:spPr>
          <a:xfrm>
            <a:off x="1460575" y="1170125"/>
            <a:ext cx="6273650" cy="3700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Models are Biased towards Predicting Dependence</a:t>
            </a:r>
            <a:endParaRPr/>
          </a:p>
        </p:txBody>
      </p:sp>
      <p:pic>
        <p:nvPicPr>
          <p:cNvPr id="368" name="Google Shape;368;p41"/>
          <p:cNvPicPr preferRelativeResize="0"/>
          <p:nvPr/>
        </p:nvPicPr>
        <p:blipFill rotWithShape="1">
          <a:blip r:embed="rId3">
            <a:alphaModFix/>
          </a:blip>
          <a:srcRect l="2199" r="1757" b="3753"/>
          <a:stretch/>
        </p:blipFill>
        <p:spPr>
          <a:xfrm>
            <a:off x="1529275" y="1017725"/>
            <a:ext cx="6085450" cy="3767450"/>
          </a:xfrm>
          <a:prstGeom prst="rect">
            <a:avLst/>
          </a:prstGeom>
          <a:noFill/>
          <a:ln>
            <a:noFill/>
          </a:ln>
        </p:spPr>
      </p:pic>
      <p:sp>
        <p:nvSpPr>
          <p:cNvPr id="369" name="Google Shape;369;p41"/>
          <p:cNvSpPr/>
          <p:nvPr/>
        </p:nvSpPr>
        <p:spPr>
          <a:xfrm rot="-4848020">
            <a:off x="2751128" y="2366473"/>
            <a:ext cx="322751" cy="22243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0" name="Google Shape;370;p41"/>
          <p:cNvSpPr/>
          <p:nvPr/>
        </p:nvSpPr>
        <p:spPr>
          <a:xfrm rot="-4848020">
            <a:off x="5434053" y="2460523"/>
            <a:ext cx="322751" cy="22243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1" name="Google Shape;371;p41"/>
          <p:cNvSpPr/>
          <p:nvPr/>
        </p:nvSpPr>
        <p:spPr>
          <a:xfrm rot="-4848020">
            <a:off x="6788903" y="2460523"/>
            <a:ext cx="322751" cy="22243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2" name="Google Shape;372;p41"/>
          <p:cNvSpPr/>
          <p:nvPr/>
        </p:nvSpPr>
        <p:spPr>
          <a:xfrm rot="-5166393">
            <a:off x="3223235" y="2366456"/>
            <a:ext cx="720162" cy="22250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3" name="Google Shape;373;p41"/>
          <p:cNvSpPr/>
          <p:nvPr/>
        </p:nvSpPr>
        <p:spPr>
          <a:xfrm rot="-5166393">
            <a:off x="3893885" y="2366456"/>
            <a:ext cx="720162" cy="22250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4" name="Google Shape;374;p41"/>
          <p:cNvSpPr/>
          <p:nvPr/>
        </p:nvSpPr>
        <p:spPr>
          <a:xfrm rot="-4848020">
            <a:off x="6111478" y="2530148"/>
            <a:ext cx="322751" cy="22243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grpSp>
        <p:nvGrpSpPr>
          <p:cNvPr id="983" name="Google Shape;983;p115"/>
          <p:cNvGrpSpPr/>
          <p:nvPr/>
        </p:nvGrpSpPr>
        <p:grpSpPr>
          <a:xfrm>
            <a:off x="454090" y="1479220"/>
            <a:ext cx="2376951" cy="1931170"/>
            <a:chOff x="1077950" y="1408100"/>
            <a:chExt cx="1948800" cy="1601700"/>
          </a:xfrm>
        </p:grpSpPr>
        <p:sp>
          <p:nvSpPr>
            <p:cNvPr id="984" name="Google Shape;984;p115"/>
            <p:cNvSpPr/>
            <p:nvPr/>
          </p:nvSpPr>
          <p:spPr>
            <a:xfrm>
              <a:off x="1077950" y="1408100"/>
              <a:ext cx="1948800" cy="4092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Goal: Bake Almond and Chocolate Cake</a:t>
              </a:r>
              <a:endParaRPr/>
            </a:p>
          </p:txBody>
        </p:sp>
        <p:sp>
          <p:nvSpPr>
            <p:cNvPr id="985" name="Google Shape;985;p115"/>
            <p:cNvSpPr/>
            <p:nvPr/>
          </p:nvSpPr>
          <p:spPr>
            <a:xfrm>
              <a:off x="1077950" y="1817300"/>
              <a:ext cx="1948800" cy="11925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dk1"/>
                  </a:solidFill>
                </a:rPr>
                <a:t>…</a:t>
              </a:r>
              <a:endParaRPr sz="1100">
                <a:solidFill>
                  <a:schemeClr val="dk1"/>
                </a:solidFill>
              </a:endParaRPr>
            </a:p>
            <a:p>
              <a:pPr marL="0" lvl="0" indent="0" algn="l" rtl="0">
                <a:spcBef>
                  <a:spcPts val="0"/>
                </a:spcBef>
                <a:spcAft>
                  <a:spcPts val="0"/>
                </a:spcAft>
                <a:buNone/>
              </a:pPr>
              <a:r>
                <a:rPr lang="en" sz="1100">
                  <a:solidFill>
                    <a:schemeClr val="dk1"/>
                  </a:solidFill>
                </a:rPr>
                <a:t>Step 6: Add in ground almonds.</a:t>
              </a:r>
              <a:endParaRPr sz="1100">
                <a:solidFill>
                  <a:schemeClr val="dk1"/>
                </a:solidFill>
              </a:endParaRPr>
            </a:p>
            <a:p>
              <a:pPr marL="0" lvl="0" indent="0" algn="l" rtl="0">
                <a:spcBef>
                  <a:spcPts val="0"/>
                </a:spcBef>
                <a:spcAft>
                  <a:spcPts val="0"/>
                </a:spcAft>
                <a:buNone/>
              </a:pPr>
              <a:r>
                <a:rPr lang="en" sz="1100">
                  <a:solidFill>
                    <a:schemeClr val="dk1"/>
                  </a:solidFill>
                </a:rPr>
                <a:t>Step 7: Add half flour and half milk.</a:t>
              </a:r>
              <a:endParaRPr sz="1100">
                <a:solidFill>
                  <a:schemeClr val="dk1"/>
                </a:solidFill>
              </a:endParaRPr>
            </a:p>
            <a:p>
              <a:pPr marL="0" lvl="0" indent="0" algn="l" rtl="0">
                <a:spcBef>
                  <a:spcPts val="0"/>
                </a:spcBef>
                <a:spcAft>
                  <a:spcPts val="0"/>
                </a:spcAft>
                <a:buNone/>
              </a:pPr>
              <a:r>
                <a:rPr lang="en" sz="1100">
                  <a:solidFill>
                    <a:schemeClr val="dk1"/>
                  </a:solidFill>
                </a:rPr>
                <a:t>Step 8: Use wooden spoon to stir.</a:t>
              </a:r>
              <a:endParaRPr sz="1100">
                <a:solidFill>
                  <a:schemeClr val="dk1"/>
                </a:solidFill>
              </a:endParaRPr>
            </a:p>
            <a:p>
              <a:pPr marL="0" lvl="0" indent="0" algn="l" rtl="0">
                <a:spcBef>
                  <a:spcPts val="0"/>
                </a:spcBef>
                <a:spcAft>
                  <a:spcPts val="0"/>
                </a:spcAft>
                <a:buNone/>
              </a:pPr>
              <a:r>
                <a:rPr lang="en" sz="1100">
                  <a:solidFill>
                    <a:schemeClr val="dk1"/>
                  </a:solidFill>
                </a:rPr>
                <a:t>…</a:t>
              </a:r>
              <a:endParaRPr sz="1100">
                <a:solidFill>
                  <a:schemeClr val="dk1"/>
                </a:solidFill>
              </a:endParaRPr>
            </a:p>
            <a:p>
              <a:pPr marL="0" lvl="0" indent="0" algn="l" rtl="0">
                <a:spcBef>
                  <a:spcPts val="0"/>
                </a:spcBef>
                <a:spcAft>
                  <a:spcPts val="0"/>
                </a:spcAft>
                <a:buNone/>
              </a:pPr>
              <a:r>
                <a:rPr lang="en" sz="1100">
                  <a:solidFill>
                    <a:schemeClr val="dk1"/>
                  </a:solidFill>
                </a:rPr>
                <a:t>Step 12: Whip cream till stiff peaks</a:t>
              </a:r>
              <a:endParaRPr sz="1100">
                <a:solidFill>
                  <a:schemeClr val="dk1"/>
                </a:solidFill>
              </a:endParaRPr>
            </a:p>
            <a:p>
              <a:pPr marL="0" lvl="0" indent="0" algn="l" rtl="0">
                <a:spcBef>
                  <a:spcPts val="0"/>
                </a:spcBef>
                <a:spcAft>
                  <a:spcPts val="0"/>
                </a:spcAft>
                <a:buNone/>
              </a:pPr>
              <a:r>
                <a:rPr lang="en" sz="1100">
                  <a:solidFill>
                    <a:schemeClr val="dk1"/>
                  </a:solidFill>
                </a:rPr>
                <a:t>…</a:t>
              </a:r>
              <a:endParaRPr sz="1100"/>
            </a:p>
          </p:txBody>
        </p:sp>
      </p:grpSp>
      <p:grpSp>
        <p:nvGrpSpPr>
          <p:cNvPr id="986" name="Google Shape;986;p115"/>
          <p:cNvGrpSpPr/>
          <p:nvPr/>
        </p:nvGrpSpPr>
        <p:grpSpPr>
          <a:xfrm>
            <a:off x="5046800" y="2106138"/>
            <a:ext cx="2057100" cy="931200"/>
            <a:chOff x="2012300" y="3600750"/>
            <a:chExt cx="2057100" cy="931200"/>
          </a:xfrm>
        </p:grpSpPr>
        <p:sp>
          <p:nvSpPr>
            <p:cNvPr id="987" name="Google Shape;987;p115"/>
            <p:cNvSpPr/>
            <p:nvPr/>
          </p:nvSpPr>
          <p:spPr>
            <a:xfrm>
              <a:off x="2012300" y="3600750"/>
              <a:ext cx="2057100" cy="474000"/>
            </a:xfrm>
            <a:prstGeom prst="rect">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Q: Must Step 6 happen before Step 8?</a:t>
              </a:r>
              <a:endParaRPr sz="1200"/>
            </a:p>
          </p:txBody>
        </p:sp>
        <p:sp>
          <p:nvSpPr>
            <p:cNvPr id="988" name="Google Shape;988;p115"/>
            <p:cNvSpPr/>
            <p:nvPr/>
          </p:nvSpPr>
          <p:spPr>
            <a:xfrm>
              <a:off x="2012300" y="4057950"/>
              <a:ext cx="2057100" cy="474000"/>
            </a:xfrm>
            <a:prstGeom prst="rect">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Q: Must Step 8 happen after Step 6?</a:t>
              </a:r>
              <a:endParaRPr sz="1200"/>
            </a:p>
          </p:txBody>
        </p:sp>
      </p:grpSp>
      <p:sp>
        <p:nvSpPr>
          <p:cNvPr id="989" name="Google Shape;989;p115"/>
          <p:cNvSpPr txBox="1"/>
          <p:nvPr/>
        </p:nvSpPr>
        <p:spPr>
          <a:xfrm>
            <a:off x="7150800" y="2217900"/>
            <a:ext cx="578400" cy="29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dk1"/>
                </a:solidFill>
              </a:rPr>
              <a:t>Before</a:t>
            </a:r>
            <a:endParaRPr sz="1000">
              <a:solidFill>
                <a:schemeClr val="dk1"/>
              </a:solidFill>
            </a:endParaRPr>
          </a:p>
        </p:txBody>
      </p:sp>
      <p:sp>
        <p:nvSpPr>
          <p:cNvPr id="990" name="Google Shape;990;p115"/>
          <p:cNvSpPr txBox="1"/>
          <p:nvPr/>
        </p:nvSpPr>
        <p:spPr>
          <a:xfrm>
            <a:off x="7150800" y="2675100"/>
            <a:ext cx="578400" cy="29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dk1"/>
                </a:solidFill>
              </a:rPr>
              <a:t>After</a:t>
            </a:r>
            <a:endParaRPr sz="1000">
              <a:solidFill>
                <a:schemeClr val="dk1"/>
              </a:solidFill>
            </a:endParaRPr>
          </a:p>
        </p:txBody>
      </p:sp>
      <p:sp>
        <p:nvSpPr>
          <p:cNvPr id="991" name="Google Shape;991;p115"/>
          <p:cNvSpPr txBox="1"/>
          <p:nvPr/>
        </p:nvSpPr>
        <p:spPr>
          <a:xfrm>
            <a:off x="1492950" y="3993425"/>
            <a:ext cx="61581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t>The model answer to the ‘before’ and ‘after’ questions should be the same.</a:t>
            </a:r>
            <a:endParaRPr/>
          </a:p>
        </p:txBody>
      </p:sp>
      <p:sp>
        <p:nvSpPr>
          <p:cNvPr id="992" name="Google Shape;992;p115"/>
          <p:cNvSpPr txBox="1">
            <a:spLocks noGrp="1"/>
          </p:cNvSpPr>
          <p:nvPr>
            <p:ph type="title"/>
          </p:nvPr>
        </p:nvSpPr>
        <p:spPr>
          <a:xfrm>
            <a:off x="457200" y="34807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dirty="0">
                <a:solidFill>
                  <a:schemeClr val="tx1"/>
                </a:solidFill>
              </a:rPr>
              <a:t>Robustness: Temporal Consistency</a:t>
            </a:r>
            <a:endParaRPr dirty="0">
              <a:solidFill>
                <a:schemeClr val="tx1"/>
              </a:solidFill>
            </a:endParaRPr>
          </a:p>
        </p:txBody>
      </p:sp>
      <p:sp>
        <p:nvSpPr>
          <p:cNvPr id="993" name="Google Shape;993;p1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2769122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pic>
        <p:nvPicPr>
          <p:cNvPr id="1007" name="Google Shape;1007;p117"/>
          <p:cNvPicPr preferRelativeResize="0"/>
          <p:nvPr/>
        </p:nvPicPr>
        <p:blipFill rotWithShape="1">
          <a:blip r:embed="rId3">
            <a:alphaModFix/>
          </a:blip>
          <a:srcRect l="2982" t="4700" r="2926" b="5079"/>
          <a:stretch/>
        </p:blipFill>
        <p:spPr>
          <a:xfrm>
            <a:off x="221279" y="1205470"/>
            <a:ext cx="6460313" cy="3830200"/>
          </a:xfrm>
          <a:prstGeom prst="rect">
            <a:avLst/>
          </a:prstGeom>
          <a:noFill/>
          <a:ln>
            <a:noFill/>
          </a:ln>
        </p:spPr>
      </p:pic>
      <p:sp>
        <p:nvSpPr>
          <p:cNvPr id="1009" name="Google Shape;1009;p117"/>
          <p:cNvSpPr txBox="1">
            <a:spLocks noGrp="1"/>
          </p:cNvSpPr>
          <p:nvPr>
            <p:ph type="title"/>
          </p:nvPr>
        </p:nvSpPr>
        <p:spPr>
          <a:xfrm>
            <a:off x="457200" y="34807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dirty="0">
                <a:solidFill>
                  <a:schemeClr val="tx1"/>
                </a:solidFill>
              </a:rPr>
              <a:t>How Robust are Models to Query Rephrasing?</a:t>
            </a:r>
            <a:endParaRPr dirty="0">
              <a:solidFill>
                <a:schemeClr val="tx1"/>
              </a:solidFill>
            </a:endParaRPr>
          </a:p>
        </p:txBody>
      </p:sp>
      <p:sp>
        <p:nvSpPr>
          <p:cNvPr id="1010" name="Google Shape;1010;p1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
        <p:nvSpPr>
          <p:cNvPr id="5" name="TextBox 4">
            <a:extLst>
              <a:ext uri="{FF2B5EF4-FFF2-40B4-BE49-F238E27FC236}">
                <a16:creationId xmlns:a16="http://schemas.microsoft.com/office/drawing/2014/main" id="{410764B9-AA61-CD1F-CEBC-16F855DD861A}"/>
              </a:ext>
            </a:extLst>
          </p:cNvPr>
          <p:cNvSpPr txBox="1"/>
          <p:nvPr/>
        </p:nvSpPr>
        <p:spPr>
          <a:xfrm>
            <a:off x="6681592" y="1473693"/>
            <a:ext cx="2629246" cy="1569660"/>
          </a:xfrm>
          <a:prstGeom prst="rect">
            <a:avLst/>
          </a:prstGeom>
          <a:noFill/>
        </p:spPr>
        <p:txBody>
          <a:bodyPr wrap="none" rtlCol="0">
            <a:spAutoFit/>
          </a:bodyPr>
          <a:lstStyle/>
          <a:p>
            <a:r>
              <a:rPr lang="en-US" sz="2400" dirty="0">
                <a:solidFill>
                  <a:schemeClr val="accent1">
                    <a:lumMod val="75000"/>
                  </a:schemeClr>
                </a:solidFill>
              </a:rPr>
              <a:t>GPT O1 preview: </a:t>
            </a:r>
          </a:p>
          <a:p>
            <a:r>
              <a:rPr lang="en-US" sz="2400" dirty="0">
                <a:solidFill>
                  <a:schemeClr val="accent1">
                    <a:lumMod val="75000"/>
                  </a:schemeClr>
                </a:solidFill>
              </a:rPr>
              <a:t>     85% TC</a:t>
            </a:r>
          </a:p>
          <a:p>
            <a:r>
              <a:rPr lang="en-US" sz="2400" dirty="0">
                <a:solidFill>
                  <a:schemeClr val="accent1">
                    <a:lumMod val="75000"/>
                  </a:schemeClr>
                </a:solidFill>
              </a:rPr>
              <a:t>GPT-5:  </a:t>
            </a:r>
          </a:p>
          <a:p>
            <a:r>
              <a:rPr lang="en-US" sz="2400" dirty="0">
                <a:solidFill>
                  <a:schemeClr val="accent1">
                    <a:lumMod val="75000"/>
                  </a:schemeClr>
                </a:solidFill>
              </a:rPr>
              <a:t>     94% TC</a:t>
            </a:r>
          </a:p>
        </p:txBody>
      </p:sp>
    </p:spTree>
    <p:extLst>
      <p:ext uri="{BB962C8B-B14F-4D97-AF65-F5344CB8AC3E}">
        <p14:creationId xmlns:p14="http://schemas.microsoft.com/office/powerpoint/2010/main" val="305621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How Good are the Generated Explanations?</a:t>
            </a:r>
            <a:endParaRPr/>
          </a:p>
        </p:txBody>
      </p:sp>
      <p:grpSp>
        <p:nvGrpSpPr>
          <p:cNvPr id="380" name="Google Shape;380;p42"/>
          <p:cNvGrpSpPr/>
          <p:nvPr/>
        </p:nvGrpSpPr>
        <p:grpSpPr>
          <a:xfrm>
            <a:off x="1854950" y="3195588"/>
            <a:ext cx="7110500" cy="645325"/>
            <a:chOff x="1016750" y="2742238"/>
            <a:chExt cx="7110500" cy="645325"/>
          </a:xfrm>
        </p:grpSpPr>
        <p:sp>
          <p:nvSpPr>
            <p:cNvPr id="381" name="Google Shape;381;p42"/>
            <p:cNvSpPr txBox="1"/>
            <p:nvPr/>
          </p:nvSpPr>
          <p:spPr>
            <a:xfrm>
              <a:off x="1016750" y="2766888"/>
              <a:ext cx="1650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Strongly Disagree</a:t>
              </a:r>
              <a:endParaRPr/>
            </a:p>
            <a:p>
              <a:pPr marL="0" lvl="0" indent="0" algn="ctr" rtl="0">
                <a:spcBef>
                  <a:spcPts val="0"/>
                </a:spcBef>
                <a:spcAft>
                  <a:spcPts val="0"/>
                </a:spcAft>
                <a:buNone/>
              </a:pPr>
              <a:r>
                <a:rPr lang="en"/>
                <a:t>(1)</a:t>
              </a:r>
              <a:endParaRPr/>
            </a:p>
          </p:txBody>
        </p:sp>
        <p:sp>
          <p:nvSpPr>
            <p:cNvPr id="382" name="Google Shape;382;p42"/>
            <p:cNvSpPr txBox="1"/>
            <p:nvPr/>
          </p:nvSpPr>
          <p:spPr>
            <a:xfrm>
              <a:off x="3071800" y="2769438"/>
              <a:ext cx="913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Disagree</a:t>
              </a:r>
              <a:endParaRPr/>
            </a:p>
            <a:p>
              <a:pPr marL="0" lvl="0" indent="0" algn="ctr" rtl="0">
                <a:spcBef>
                  <a:spcPts val="0"/>
                </a:spcBef>
                <a:spcAft>
                  <a:spcPts val="0"/>
                </a:spcAft>
                <a:buNone/>
              </a:pPr>
              <a:r>
                <a:rPr lang="en"/>
                <a:t>(2)</a:t>
              </a:r>
              <a:endParaRPr/>
            </a:p>
          </p:txBody>
        </p:sp>
        <p:sp>
          <p:nvSpPr>
            <p:cNvPr id="383" name="Google Shape;383;p42"/>
            <p:cNvSpPr txBox="1"/>
            <p:nvPr/>
          </p:nvSpPr>
          <p:spPr>
            <a:xfrm>
              <a:off x="4390050" y="2771963"/>
              <a:ext cx="803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Neutral</a:t>
              </a:r>
              <a:endParaRPr/>
            </a:p>
            <a:p>
              <a:pPr marL="0" lvl="0" indent="0" algn="ctr" rtl="0">
                <a:spcBef>
                  <a:spcPts val="0"/>
                </a:spcBef>
                <a:spcAft>
                  <a:spcPts val="0"/>
                </a:spcAft>
                <a:buNone/>
              </a:pPr>
              <a:r>
                <a:rPr lang="en"/>
                <a:t>(3)</a:t>
              </a:r>
              <a:endParaRPr/>
            </a:p>
          </p:txBody>
        </p:sp>
        <p:sp>
          <p:nvSpPr>
            <p:cNvPr id="384" name="Google Shape;384;p42"/>
            <p:cNvSpPr txBox="1"/>
            <p:nvPr/>
          </p:nvSpPr>
          <p:spPr>
            <a:xfrm>
              <a:off x="5598488" y="2742238"/>
              <a:ext cx="682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Agree</a:t>
              </a:r>
              <a:endParaRPr/>
            </a:p>
            <a:p>
              <a:pPr marL="0" lvl="0" indent="0" algn="ctr" rtl="0">
                <a:spcBef>
                  <a:spcPts val="0"/>
                </a:spcBef>
                <a:spcAft>
                  <a:spcPts val="0"/>
                </a:spcAft>
                <a:buNone/>
              </a:pPr>
              <a:r>
                <a:rPr lang="en"/>
                <a:t>(4)</a:t>
              </a:r>
              <a:endParaRPr/>
            </a:p>
          </p:txBody>
        </p:sp>
        <p:sp>
          <p:nvSpPr>
            <p:cNvPr id="385" name="Google Shape;385;p42"/>
            <p:cNvSpPr txBox="1"/>
            <p:nvPr/>
          </p:nvSpPr>
          <p:spPr>
            <a:xfrm>
              <a:off x="6685750" y="2742238"/>
              <a:ext cx="1441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Strongly Agree</a:t>
              </a:r>
              <a:endParaRPr/>
            </a:p>
            <a:p>
              <a:pPr marL="0" lvl="0" indent="0" algn="ctr" rtl="0">
                <a:spcBef>
                  <a:spcPts val="0"/>
                </a:spcBef>
                <a:spcAft>
                  <a:spcPts val="0"/>
                </a:spcAft>
                <a:buNone/>
              </a:pPr>
              <a:r>
                <a:rPr lang="en"/>
                <a:t>(5)</a:t>
              </a:r>
              <a:endParaRPr/>
            </a:p>
          </p:txBody>
        </p:sp>
      </p:grpSp>
      <p:sp>
        <p:nvSpPr>
          <p:cNvPr id="386" name="Google Shape;386;p42"/>
          <p:cNvSpPr txBox="1"/>
          <p:nvPr/>
        </p:nvSpPr>
        <p:spPr>
          <a:xfrm>
            <a:off x="0" y="3195600"/>
            <a:ext cx="1989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Likert Scale</a:t>
            </a:r>
            <a:endParaRPr b="1"/>
          </a:p>
        </p:txBody>
      </p:sp>
      <p:sp>
        <p:nvSpPr>
          <p:cNvPr id="387" name="Google Shape;387;p42"/>
          <p:cNvSpPr txBox="1"/>
          <p:nvPr/>
        </p:nvSpPr>
        <p:spPr>
          <a:xfrm>
            <a:off x="2906350" y="4354125"/>
            <a:ext cx="2148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Average Likert Score</a:t>
            </a:r>
            <a:endParaRPr b="1"/>
          </a:p>
        </p:txBody>
      </p:sp>
      <p:sp>
        <p:nvSpPr>
          <p:cNvPr id="388" name="Google Shape;388;p42"/>
          <p:cNvSpPr txBox="1"/>
          <p:nvPr/>
        </p:nvSpPr>
        <p:spPr>
          <a:xfrm>
            <a:off x="997850" y="1441625"/>
            <a:ext cx="7074600" cy="400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 b="1">
                <a:solidFill>
                  <a:schemeClr val="dk1"/>
                </a:solidFill>
              </a:rPr>
              <a:t>Model Explanation: </a:t>
            </a:r>
            <a:r>
              <a:rPr lang="en">
                <a:solidFill>
                  <a:schemeClr val="dk1"/>
                </a:solidFill>
              </a:rPr>
              <a:t>All ingredients must be in the bowl to be mixed well together.</a:t>
            </a:r>
            <a:endParaRPr/>
          </a:p>
        </p:txBody>
      </p:sp>
      <p:sp>
        <p:nvSpPr>
          <p:cNvPr id="389" name="Google Shape;389;p42"/>
          <p:cNvSpPr txBox="1"/>
          <p:nvPr/>
        </p:nvSpPr>
        <p:spPr>
          <a:xfrm>
            <a:off x="1914425" y="2302675"/>
            <a:ext cx="53304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t>The answer contains the relevant details to address the question.</a:t>
            </a:r>
            <a:endParaRPr/>
          </a:p>
        </p:txBody>
      </p:sp>
      <p:pic>
        <p:nvPicPr>
          <p:cNvPr id="390" name="Google Shape;390;p42"/>
          <p:cNvPicPr preferRelativeResize="0"/>
          <p:nvPr/>
        </p:nvPicPr>
        <p:blipFill>
          <a:blip r:embed="rId3">
            <a:alphaModFix/>
          </a:blip>
          <a:stretch>
            <a:fillRect/>
          </a:stretch>
        </p:blipFill>
        <p:spPr>
          <a:xfrm>
            <a:off x="5366175" y="4277925"/>
            <a:ext cx="559800" cy="559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Good are the Generated Explanations?</a:t>
            </a:r>
            <a:endParaRPr/>
          </a:p>
        </p:txBody>
      </p:sp>
      <p:pic>
        <p:nvPicPr>
          <p:cNvPr id="396" name="Google Shape;396;p43"/>
          <p:cNvPicPr preferRelativeResize="0"/>
          <p:nvPr/>
        </p:nvPicPr>
        <p:blipFill rotWithShape="1">
          <a:blip r:embed="rId3">
            <a:alphaModFix/>
          </a:blip>
          <a:srcRect l="1785" t="2970" r="1679" b="3326"/>
          <a:stretch/>
        </p:blipFill>
        <p:spPr>
          <a:xfrm>
            <a:off x="1816550" y="1366975"/>
            <a:ext cx="5517225" cy="3311500"/>
          </a:xfrm>
          <a:prstGeom prst="rect">
            <a:avLst/>
          </a:prstGeom>
          <a:noFill/>
          <a:ln>
            <a:noFill/>
          </a:ln>
        </p:spPr>
      </p:pic>
      <p:sp>
        <p:nvSpPr>
          <p:cNvPr id="2" name="TextBox 1">
            <a:extLst>
              <a:ext uri="{FF2B5EF4-FFF2-40B4-BE49-F238E27FC236}">
                <a16:creationId xmlns:a16="http://schemas.microsoft.com/office/drawing/2014/main" id="{8999DE4A-EBBC-1B2E-908E-2208F601370D}"/>
              </a:ext>
            </a:extLst>
          </p:cNvPr>
          <p:cNvSpPr txBox="1"/>
          <p:nvPr/>
        </p:nvSpPr>
        <p:spPr>
          <a:xfrm>
            <a:off x="7185408" y="2423604"/>
            <a:ext cx="968535" cy="400110"/>
          </a:xfrm>
          <a:prstGeom prst="rect">
            <a:avLst/>
          </a:prstGeom>
          <a:noFill/>
        </p:spPr>
        <p:txBody>
          <a:bodyPr wrap="none" rtlCol="0">
            <a:spAutoFit/>
          </a:bodyPr>
          <a:lstStyle/>
          <a:p>
            <a:r>
              <a:rPr lang="en-US" sz="2000" dirty="0"/>
              <a:t>neutral</a:t>
            </a:r>
            <a:endParaRPr lang="en-US"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BF76-EE23-EF03-15D3-68372F623F7C}"/>
              </a:ext>
            </a:extLst>
          </p:cNvPr>
          <p:cNvSpPr>
            <a:spLocks noGrp="1"/>
          </p:cNvSpPr>
          <p:nvPr>
            <p:ph type="title"/>
          </p:nvPr>
        </p:nvSpPr>
        <p:spPr>
          <a:xfrm>
            <a:off x="104400" y="57875"/>
            <a:ext cx="9086400" cy="572700"/>
          </a:xfrm>
        </p:spPr>
        <p:txBody>
          <a:bodyPr>
            <a:noAutofit/>
          </a:bodyPr>
          <a:lstStyle/>
          <a:p>
            <a:r>
              <a:rPr lang="en-US" dirty="0">
                <a:solidFill>
                  <a:srgbClr val="C00000"/>
                </a:solidFill>
              </a:rPr>
              <a:t>Sample Good Yes Answer and Explanation</a:t>
            </a:r>
          </a:p>
        </p:txBody>
      </p:sp>
      <p:sp>
        <p:nvSpPr>
          <p:cNvPr id="3" name="Text Placeholder 2">
            <a:extLst>
              <a:ext uri="{FF2B5EF4-FFF2-40B4-BE49-F238E27FC236}">
                <a16:creationId xmlns:a16="http://schemas.microsoft.com/office/drawing/2014/main" id="{9A618607-640C-0F79-1BAD-42E27CD094FD}"/>
              </a:ext>
            </a:extLst>
          </p:cNvPr>
          <p:cNvSpPr>
            <a:spLocks noGrp="1"/>
          </p:cNvSpPr>
          <p:nvPr>
            <p:ph type="body" idx="1"/>
          </p:nvPr>
        </p:nvSpPr>
        <p:spPr>
          <a:xfrm>
            <a:off x="311700" y="897293"/>
            <a:ext cx="8520600" cy="4188332"/>
          </a:xfrm>
        </p:spPr>
        <p:txBody>
          <a:bodyPr>
            <a:normAutofit/>
          </a:bodyPr>
          <a:lstStyle/>
          <a:p>
            <a:pPr marL="114300" indent="0" rtl="0">
              <a:spcBef>
                <a:spcPts val="0"/>
              </a:spcBef>
              <a:spcAft>
                <a:spcPts val="0"/>
              </a:spcAft>
              <a:buNone/>
            </a:pPr>
            <a:r>
              <a:rPr lang="en-US" sz="1800" b="0" i="0" u="none" strike="noStrike" dirty="0">
                <a:solidFill>
                  <a:srgbClr val="000000"/>
                </a:solidFill>
                <a:effectLst/>
                <a:latin typeface="Arial" panose="020B0604020202020204" pitchFamily="34" charset="0"/>
              </a:rPr>
              <a:t>…</a:t>
            </a:r>
          </a:p>
          <a:p>
            <a:pPr marL="114300" indent="0">
              <a:buNone/>
            </a:pPr>
            <a:r>
              <a:rPr lang="en-US" sz="1800" b="0" i="0" u="none" strike="noStrike" dirty="0">
                <a:solidFill>
                  <a:srgbClr val="000000"/>
                </a:solidFill>
                <a:effectLst/>
                <a:latin typeface="Arial" panose="020B0604020202020204" pitchFamily="34" charset="0"/>
              </a:rPr>
              <a:t>7. Add flour mixture and guava mixture alternately to creamed mixture.</a:t>
            </a:r>
            <a:endParaRPr lang="en-US" dirty="0">
              <a:effectLst/>
            </a:endParaRPr>
          </a:p>
          <a:p>
            <a:pPr marL="114300" indent="0" rtl="0">
              <a:spcBef>
                <a:spcPts val="0"/>
              </a:spcBef>
              <a:spcAft>
                <a:spcPts val="0"/>
              </a:spcAft>
              <a:buNone/>
            </a:pPr>
            <a:r>
              <a:rPr lang="en-US" sz="1800" b="0" i="0" u="none" strike="noStrike" dirty="0">
                <a:solidFill>
                  <a:srgbClr val="000000"/>
                </a:solidFill>
                <a:effectLst/>
                <a:latin typeface="Arial" panose="020B0604020202020204" pitchFamily="34" charset="0"/>
              </a:rPr>
              <a:t>8. Pour batter into prepared tin.</a:t>
            </a:r>
            <a:endParaRPr lang="en-US" sz="2400" dirty="0">
              <a:effectLst/>
            </a:endParaRPr>
          </a:p>
          <a:p>
            <a:pPr marL="114300" indent="0" rtl="0">
              <a:spcBef>
                <a:spcPts val="0"/>
              </a:spcBef>
              <a:spcAft>
                <a:spcPts val="0"/>
              </a:spcAft>
              <a:buNone/>
            </a:pPr>
            <a:r>
              <a:rPr lang="en-US" sz="1800" b="0" i="0" u="none" strike="noStrike" dirty="0">
                <a:solidFill>
                  <a:srgbClr val="000000"/>
                </a:solidFill>
                <a:effectLst/>
                <a:latin typeface="Arial" panose="020B0604020202020204" pitchFamily="34" charset="0"/>
              </a:rPr>
              <a:t>9. Bake at 180 C / Gas 4 for 30-35 minutes.</a:t>
            </a:r>
            <a:endParaRPr lang="en-US" sz="2400" dirty="0">
              <a:effectLst/>
            </a:endParaRPr>
          </a:p>
          <a:p>
            <a:pPr marL="114300" indent="0" rtl="0">
              <a:spcBef>
                <a:spcPts val="0"/>
              </a:spcBef>
              <a:spcAft>
                <a:spcPts val="0"/>
              </a:spcAft>
              <a:buNone/>
            </a:pPr>
            <a:endParaRPr lang="en-US" sz="2400" dirty="0">
              <a:effectLst/>
            </a:endParaRPr>
          </a:p>
          <a:p>
            <a:pPr marL="114300" indent="0" rtl="0">
              <a:spcBef>
                <a:spcPts val="0"/>
              </a:spcBef>
              <a:spcAft>
                <a:spcPts val="0"/>
              </a:spcAft>
              <a:buNone/>
            </a:pPr>
            <a:r>
              <a:rPr lang="en-US" sz="1800" b="0" i="0" u="none" strike="noStrike" dirty="0">
                <a:solidFill>
                  <a:srgbClr val="000000"/>
                </a:solidFill>
                <a:effectLst/>
                <a:latin typeface="Arial" panose="020B0604020202020204" pitchFamily="34" charset="0"/>
              </a:rPr>
              <a:t>Must Step 9 happen after Step 8? Explain why or why not.</a:t>
            </a:r>
          </a:p>
          <a:p>
            <a:pPr marL="114300" indent="0" rtl="0">
              <a:spcBef>
                <a:spcPts val="0"/>
              </a:spcBef>
              <a:spcAft>
                <a:spcPts val="0"/>
              </a:spcAft>
              <a:buNone/>
            </a:pPr>
            <a:endParaRPr lang="en-US" sz="2400" dirty="0">
              <a:effectLst/>
            </a:endParaRPr>
          </a:p>
          <a:p>
            <a:pPr marL="114300" indent="0" rtl="0">
              <a:spcBef>
                <a:spcPts val="0"/>
              </a:spcBef>
              <a:spcAft>
                <a:spcPts val="0"/>
              </a:spcAft>
              <a:buNone/>
            </a:pPr>
            <a:r>
              <a:rPr lang="en-US" sz="1800" b="0" i="0" u="none" strike="noStrike" dirty="0">
                <a:solidFill>
                  <a:srgbClr val="000000"/>
                </a:solidFill>
                <a:effectLst/>
                <a:latin typeface="Arial" panose="020B0604020202020204" pitchFamily="34" charset="0"/>
              </a:rPr>
              <a:t>Yes. Step 9 involves baking the batter, which can only be done after the batter is prepared and poured into the tin in Step 8, following the mixing in Step 7.</a:t>
            </a:r>
            <a:endParaRPr lang="en-US" sz="2400" dirty="0">
              <a:effectLst/>
            </a:endParaRPr>
          </a:p>
          <a:p>
            <a:pPr marL="114300" indent="0" rtl="0">
              <a:spcBef>
                <a:spcPts val="0"/>
              </a:spcBef>
              <a:spcAft>
                <a:spcPts val="0"/>
              </a:spcAft>
              <a:buNone/>
            </a:pPr>
            <a:endParaRPr lang="en-US" sz="2400" dirty="0">
              <a:effectLst/>
            </a:endParaRPr>
          </a:p>
        </p:txBody>
      </p:sp>
      <p:sp>
        <p:nvSpPr>
          <p:cNvPr id="4" name="Slide Number Placeholder 3">
            <a:extLst>
              <a:ext uri="{FF2B5EF4-FFF2-40B4-BE49-F238E27FC236}">
                <a16:creationId xmlns:a16="http://schemas.microsoft.com/office/drawing/2014/main" id="{A1DDC286-E055-F54E-18F4-0ED6AAC0A9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1683500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BF76-EE23-EF03-15D3-68372F623F7C}"/>
              </a:ext>
            </a:extLst>
          </p:cNvPr>
          <p:cNvSpPr>
            <a:spLocks noGrp="1"/>
          </p:cNvSpPr>
          <p:nvPr>
            <p:ph type="title"/>
          </p:nvPr>
        </p:nvSpPr>
        <p:spPr>
          <a:xfrm>
            <a:off x="104400" y="57875"/>
            <a:ext cx="9086400" cy="572700"/>
          </a:xfrm>
        </p:spPr>
        <p:txBody>
          <a:bodyPr>
            <a:noAutofit/>
          </a:bodyPr>
          <a:lstStyle/>
          <a:p>
            <a:r>
              <a:rPr lang="en-US" dirty="0">
                <a:solidFill>
                  <a:srgbClr val="C00000"/>
                </a:solidFill>
              </a:rPr>
              <a:t>Sample Good No Answer and Explanation</a:t>
            </a:r>
          </a:p>
        </p:txBody>
      </p:sp>
      <p:sp>
        <p:nvSpPr>
          <p:cNvPr id="3" name="Text Placeholder 2">
            <a:extLst>
              <a:ext uri="{FF2B5EF4-FFF2-40B4-BE49-F238E27FC236}">
                <a16:creationId xmlns:a16="http://schemas.microsoft.com/office/drawing/2014/main" id="{9A618607-640C-0F79-1BAD-42E27CD094FD}"/>
              </a:ext>
            </a:extLst>
          </p:cNvPr>
          <p:cNvSpPr>
            <a:spLocks noGrp="1"/>
          </p:cNvSpPr>
          <p:nvPr>
            <p:ph type="body" idx="1"/>
          </p:nvPr>
        </p:nvSpPr>
        <p:spPr>
          <a:xfrm>
            <a:off x="311700" y="897293"/>
            <a:ext cx="8520600" cy="4188332"/>
          </a:xfrm>
        </p:spPr>
        <p:txBody>
          <a:bodyPr>
            <a:normAutofit/>
          </a:bodyPr>
          <a:lstStyle/>
          <a:p>
            <a:pPr marL="114300" indent="0" rtl="0">
              <a:spcBef>
                <a:spcPts val="0"/>
              </a:spcBef>
              <a:spcAft>
                <a:spcPts val="0"/>
              </a:spcAft>
              <a:buNone/>
            </a:pPr>
            <a:r>
              <a:rPr lang="en-US" sz="1800" b="0" i="0" u="none" strike="noStrike" dirty="0">
                <a:solidFill>
                  <a:srgbClr val="000000"/>
                </a:solidFill>
                <a:effectLst/>
                <a:latin typeface="Arial" panose="020B0604020202020204" pitchFamily="34" charset="0"/>
              </a:rPr>
              <a:t>…</a:t>
            </a:r>
          </a:p>
          <a:p>
            <a:pPr marL="114300" indent="0" rtl="0">
              <a:spcBef>
                <a:spcPts val="0"/>
              </a:spcBef>
              <a:spcAft>
                <a:spcPts val="0"/>
              </a:spcAft>
              <a:buNone/>
            </a:pPr>
            <a:r>
              <a:rPr lang="en-US" sz="1800" b="0" i="0" u="none" strike="noStrike" dirty="0">
                <a:solidFill>
                  <a:srgbClr val="000000"/>
                </a:solidFill>
                <a:effectLst/>
                <a:latin typeface="Arial" panose="020B0604020202020204" pitchFamily="34" charset="0"/>
              </a:rPr>
              <a:t>4. In another bowl, mix together guava pulp and juice.</a:t>
            </a:r>
            <a:r>
              <a:rPr lang="en-US" dirty="0"/>
              <a:t>%</a:t>
            </a:r>
          </a:p>
          <a:p>
            <a:pPr marL="114300" indent="0" rtl="0">
              <a:spcBef>
                <a:spcPts val="0"/>
              </a:spcBef>
              <a:spcAft>
                <a:spcPts val="0"/>
              </a:spcAft>
              <a:buNone/>
            </a:pPr>
            <a:r>
              <a:rPr lang="en-US" sz="1800" b="0" i="0" u="none" strike="noStrike" dirty="0">
                <a:solidFill>
                  <a:srgbClr val="000000"/>
                </a:solidFill>
                <a:effectLst/>
                <a:latin typeface="Arial" panose="020B0604020202020204" pitchFamily="34" charset="0"/>
              </a:rPr>
              <a:t>5. In another bowl, cream together butter and sugar.</a:t>
            </a:r>
            <a:endParaRPr lang="en-US" dirty="0">
              <a:effectLst/>
            </a:endParaRPr>
          </a:p>
          <a:p>
            <a:pPr rtl="0">
              <a:spcBef>
                <a:spcPts val="0"/>
              </a:spcBef>
              <a:spcAft>
                <a:spcPts val="0"/>
              </a:spcAft>
            </a:pPr>
            <a:endParaRPr lang="en-US" dirty="0">
              <a:solidFill>
                <a:srgbClr val="000000"/>
              </a:solidFill>
              <a:latin typeface="Arial" panose="020B0604020202020204" pitchFamily="34" charset="0"/>
            </a:endParaRPr>
          </a:p>
          <a:p>
            <a:pPr marL="114300" indent="0" rtl="0">
              <a:spcBef>
                <a:spcPts val="0"/>
              </a:spcBef>
              <a:spcAft>
                <a:spcPts val="0"/>
              </a:spcAft>
              <a:buNone/>
            </a:pPr>
            <a:r>
              <a:rPr lang="en-US" sz="1800" b="0" i="0" u="none" strike="noStrike" dirty="0">
                <a:solidFill>
                  <a:srgbClr val="000000"/>
                </a:solidFill>
                <a:effectLst/>
                <a:latin typeface="Arial" panose="020B0604020202020204" pitchFamily="34" charset="0"/>
              </a:rPr>
              <a:t>Must Step 5 happen after Step 4? Explain why or why not.</a:t>
            </a:r>
          </a:p>
          <a:p>
            <a:pPr marL="114300" indent="0" rtl="0">
              <a:spcBef>
                <a:spcPts val="0"/>
              </a:spcBef>
              <a:spcAft>
                <a:spcPts val="0"/>
              </a:spcAft>
              <a:buNone/>
            </a:pPr>
            <a:endParaRPr lang="en-US" sz="2400" dirty="0">
              <a:effectLst/>
            </a:endParaRPr>
          </a:p>
          <a:p>
            <a:pPr marL="114300" indent="0" rtl="0">
              <a:spcBef>
                <a:spcPts val="0"/>
              </a:spcBef>
              <a:spcAft>
                <a:spcPts val="0"/>
              </a:spcAft>
              <a:buNone/>
            </a:pPr>
            <a:r>
              <a:rPr lang="en-US" sz="1800" b="0" i="0" u="none" strike="noStrike" dirty="0">
                <a:solidFill>
                  <a:srgbClr val="000000"/>
                </a:solidFill>
                <a:effectLst/>
                <a:latin typeface="Arial" panose="020B0604020202020204" pitchFamily="34" charset="0"/>
              </a:rPr>
              <a:t>No. Step 5, which involves creaming butter and sugar, can be done independently of mixing the guava pulp and juice in Step 4.</a:t>
            </a:r>
            <a:endParaRPr lang="en-US" sz="2400" dirty="0">
              <a:effectLst/>
            </a:endParaRPr>
          </a:p>
          <a:p>
            <a:pPr marL="114300" indent="0" rtl="0">
              <a:spcBef>
                <a:spcPts val="0"/>
              </a:spcBef>
              <a:spcAft>
                <a:spcPts val="0"/>
              </a:spcAft>
              <a:buNone/>
            </a:pPr>
            <a:endParaRPr lang="en-US" sz="2400" dirty="0">
              <a:effectLst/>
            </a:endParaRPr>
          </a:p>
        </p:txBody>
      </p:sp>
      <p:sp>
        <p:nvSpPr>
          <p:cNvPr id="4" name="Slide Number Placeholder 3">
            <a:extLst>
              <a:ext uri="{FF2B5EF4-FFF2-40B4-BE49-F238E27FC236}">
                <a16:creationId xmlns:a16="http://schemas.microsoft.com/office/drawing/2014/main" id="{A1DDC286-E055-F54E-18F4-0ED6AAC0A9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885707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BF76-EE23-EF03-15D3-68372F623F7C}"/>
              </a:ext>
            </a:extLst>
          </p:cNvPr>
          <p:cNvSpPr>
            <a:spLocks noGrp="1"/>
          </p:cNvSpPr>
          <p:nvPr>
            <p:ph type="title"/>
          </p:nvPr>
        </p:nvSpPr>
        <p:spPr>
          <a:xfrm>
            <a:off x="104400" y="57875"/>
            <a:ext cx="9086400" cy="572700"/>
          </a:xfrm>
        </p:spPr>
        <p:txBody>
          <a:bodyPr>
            <a:noAutofit/>
          </a:bodyPr>
          <a:lstStyle/>
          <a:p>
            <a:r>
              <a:rPr lang="en-US" dirty="0">
                <a:solidFill>
                  <a:srgbClr val="C00000"/>
                </a:solidFill>
              </a:rPr>
              <a:t>Sample Right Answer with Bad Explanation</a:t>
            </a:r>
          </a:p>
        </p:txBody>
      </p:sp>
      <p:sp>
        <p:nvSpPr>
          <p:cNvPr id="3" name="Text Placeholder 2">
            <a:extLst>
              <a:ext uri="{FF2B5EF4-FFF2-40B4-BE49-F238E27FC236}">
                <a16:creationId xmlns:a16="http://schemas.microsoft.com/office/drawing/2014/main" id="{9A618607-640C-0F79-1BAD-42E27CD094FD}"/>
              </a:ext>
            </a:extLst>
          </p:cNvPr>
          <p:cNvSpPr>
            <a:spLocks noGrp="1"/>
          </p:cNvSpPr>
          <p:nvPr>
            <p:ph type="body" idx="1"/>
          </p:nvPr>
        </p:nvSpPr>
        <p:spPr>
          <a:xfrm>
            <a:off x="311700" y="897293"/>
            <a:ext cx="8520600" cy="4188332"/>
          </a:xfrm>
        </p:spPr>
        <p:txBody>
          <a:bodyPr>
            <a:normAutofit/>
          </a:bodyPr>
          <a:lstStyle/>
          <a:p>
            <a:pPr marL="114300" indent="0" rtl="0">
              <a:spcBef>
                <a:spcPts val="0"/>
              </a:spcBef>
              <a:spcAft>
                <a:spcPts val="0"/>
              </a:spcAft>
              <a:buNone/>
            </a:pPr>
            <a:r>
              <a:rPr lang="en-US" dirty="0">
                <a:solidFill>
                  <a:srgbClr val="000000"/>
                </a:solidFill>
                <a:effectLst/>
                <a:latin typeface="Arial" panose="020B0604020202020204" pitchFamily="34" charset="0"/>
              </a:rPr>
              <a:t>Goal: green-tofu-curry Steps: </a:t>
            </a:r>
          </a:p>
          <a:p>
            <a:pPr rtl="0">
              <a:spcBef>
                <a:spcPts val="0"/>
              </a:spcBef>
              <a:spcAft>
                <a:spcPts val="0"/>
              </a:spcAft>
              <a:buAutoNum type="arabicPeriod"/>
            </a:pPr>
            <a:r>
              <a:rPr lang="en-US" dirty="0">
                <a:solidFill>
                  <a:srgbClr val="000000"/>
                </a:solidFill>
                <a:effectLst/>
                <a:latin typeface="Arial" panose="020B0604020202020204" pitchFamily="34" charset="0"/>
              </a:rPr>
              <a:t>Place water in a medium saucepan, and stir in the rice. </a:t>
            </a:r>
          </a:p>
          <a:p>
            <a:pPr rtl="0">
              <a:spcBef>
                <a:spcPts val="0"/>
              </a:spcBef>
              <a:spcAft>
                <a:spcPts val="0"/>
              </a:spcAft>
              <a:buAutoNum type="arabicPeriod"/>
            </a:pPr>
            <a:r>
              <a:rPr lang="en-US" dirty="0">
                <a:solidFill>
                  <a:srgbClr val="000000"/>
                </a:solidFill>
                <a:effectLst/>
                <a:latin typeface="Arial" panose="020B0604020202020204" pitchFamily="34" charset="0"/>
              </a:rPr>
              <a:t>Bring to the boil. </a:t>
            </a:r>
          </a:p>
          <a:p>
            <a:pPr rtl="0">
              <a:spcBef>
                <a:spcPts val="0"/>
              </a:spcBef>
              <a:spcAft>
                <a:spcPts val="0"/>
              </a:spcAft>
              <a:buAutoNum type="arabicPeriod"/>
            </a:pPr>
            <a:r>
              <a:rPr lang="en-US" dirty="0">
                <a:solidFill>
                  <a:srgbClr val="000000"/>
                </a:solidFill>
                <a:effectLst/>
                <a:latin typeface="Arial" panose="020B0604020202020204" pitchFamily="34" charset="0"/>
              </a:rPr>
              <a:t>Cover, reduce heat, and simmer 20 minutes.</a:t>
            </a:r>
          </a:p>
          <a:p>
            <a:pPr marL="114300" indent="0" rtl="0">
              <a:spcBef>
                <a:spcPts val="0"/>
              </a:spcBef>
              <a:spcAft>
                <a:spcPts val="0"/>
              </a:spcAft>
              <a:buNone/>
            </a:pPr>
            <a:endParaRPr lang="en-US" sz="1800" b="0" i="0" u="none" strike="noStrike" dirty="0">
              <a:solidFill>
                <a:srgbClr val="000000"/>
              </a:solidFill>
              <a:latin typeface="Arial" panose="020B0604020202020204" pitchFamily="34" charset="0"/>
            </a:endParaRPr>
          </a:p>
          <a:p>
            <a:pPr marL="114300" indent="0" rtl="0">
              <a:spcBef>
                <a:spcPts val="0"/>
              </a:spcBef>
              <a:spcAft>
                <a:spcPts val="0"/>
              </a:spcAft>
              <a:buNone/>
            </a:pPr>
            <a:r>
              <a:rPr lang="en-US" dirty="0">
                <a:solidFill>
                  <a:srgbClr val="000000"/>
                </a:solidFill>
                <a:latin typeface="Arial" panose="020B0604020202020204" pitchFamily="34" charset="0"/>
              </a:rPr>
              <a:t>Must Step 2 happen after Step 1? Explain why or why not.</a:t>
            </a:r>
          </a:p>
          <a:p>
            <a:pPr marL="114300" indent="0" rtl="0">
              <a:spcBef>
                <a:spcPts val="0"/>
              </a:spcBef>
              <a:spcAft>
                <a:spcPts val="0"/>
              </a:spcAft>
              <a:buNone/>
            </a:pPr>
            <a:endParaRPr lang="en-US" sz="1800" b="0" i="0" u="none" strike="noStrike" dirty="0">
              <a:solidFill>
                <a:srgbClr val="000000"/>
              </a:solidFill>
              <a:latin typeface="Arial" panose="020B0604020202020204" pitchFamily="34" charset="0"/>
            </a:endParaRPr>
          </a:p>
          <a:p>
            <a:pPr marL="114300" indent="0" rtl="0">
              <a:spcBef>
                <a:spcPts val="0"/>
              </a:spcBef>
              <a:spcAft>
                <a:spcPts val="0"/>
              </a:spcAft>
              <a:buNone/>
            </a:pPr>
            <a:r>
              <a:rPr lang="en-US" dirty="0">
                <a:solidFill>
                  <a:srgbClr val="000000"/>
                </a:solidFill>
                <a:effectLst/>
                <a:latin typeface="Arial" panose="020B0604020202020204" pitchFamily="34" charset="0"/>
              </a:rPr>
              <a:t>Step 2 must happen after Step 1 because the procedure requires bringing the water to a boil before reducing the heat and simmering the rice, which cannot be done if the water has not been brought to a boil first.</a:t>
            </a:r>
          </a:p>
          <a:p>
            <a:pPr marL="114300" indent="0" rtl="0">
              <a:spcBef>
                <a:spcPts val="0"/>
              </a:spcBef>
              <a:spcAft>
                <a:spcPts val="0"/>
              </a:spcAft>
              <a:buNone/>
            </a:pPr>
            <a:r>
              <a:rPr lang="en-US" sz="1800" b="0" i="0" u="none" strike="noStrike" dirty="0">
                <a:solidFill>
                  <a:srgbClr val="0070C0"/>
                </a:solidFill>
                <a:latin typeface="Arial" panose="020B0604020202020204" pitchFamily="34" charset="0"/>
              </a:rPr>
              <a:t>(</a:t>
            </a:r>
            <a:r>
              <a:rPr lang="en-US" dirty="0">
                <a:solidFill>
                  <a:srgbClr val="0070C0"/>
                </a:solidFill>
                <a:effectLst/>
                <a:latin typeface="Arial" panose="020B0604020202020204" pitchFamily="34" charset="0"/>
              </a:rPr>
              <a:t>completely misses what Step 1 is about and produces an answer related to Step 3 instead)</a:t>
            </a:r>
            <a:endParaRPr lang="en-US" sz="1800" b="0" i="0" u="none" strike="noStrike" dirty="0">
              <a:solidFill>
                <a:srgbClr val="0070C0"/>
              </a:solidFill>
              <a:effectLst/>
              <a:latin typeface="Arial" panose="020B0604020202020204" pitchFamily="34" charset="0"/>
            </a:endParaRPr>
          </a:p>
          <a:p>
            <a:pPr marL="114300" indent="0">
              <a:buClr>
                <a:srgbClr val="FF0000"/>
              </a:buClr>
              <a:buNone/>
            </a:pPr>
            <a:endParaRPr lang="en-US" sz="2400" dirty="0">
              <a:latin typeface="+mj-lt"/>
            </a:endParaRPr>
          </a:p>
        </p:txBody>
      </p:sp>
      <p:sp>
        <p:nvSpPr>
          <p:cNvPr id="4" name="Slide Number Placeholder 3">
            <a:extLst>
              <a:ext uri="{FF2B5EF4-FFF2-40B4-BE49-F238E27FC236}">
                <a16:creationId xmlns:a16="http://schemas.microsoft.com/office/drawing/2014/main" id="{A1DDC286-E055-F54E-18F4-0ED6AAC0A9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1670871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BF76-EE23-EF03-15D3-68372F623F7C}"/>
              </a:ext>
            </a:extLst>
          </p:cNvPr>
          <p:cNvSpPr>
            <a:spLocks noGrp="1"/>
          </p:cNvSpPr>
          <p:nvPr>
            <p:ph type="title"/>
          </p:nvPr>
        </p:nvSpPr>
        <p:spPr>
          <a:xfrm>
            <a:off x="104400" y="57875"/>
            <a:ext cx="9086400" cy="572700"/>
          </a:xfrm>
        </p:spPr>
        <p:txBody>
          <a:bodyPr>
            <a:noAutofit/>
          </a:bodyPr>
          <a:lstStyle/>
          <a:p>
            <a:r>
              <a:rPr lang="en-US" dirty="0">
                <a:solidFill>
                  <a:srgbClr val="C00000"/>
                </a:solidFill>
              </a:rPr>
              <a:t>Sample Wrong Answer with Good Explanation</a:t>
            </a:r>
          </a:p>
        </p:txBody>
      </p:sp>
      <p:sp>
        <p:nvSpPr>
          <p:cNvPr id="3" name="Text Placeholder 2">
            <a:extLst>
              <a:ext uri="{FF2B5EF4-FFF2-40B4-BE49-F238E27FC236}">
                <a16:creationId xmlns:a16="http://schemas.microsoft.com/office/drawing/2014/main" id="{9A618607-640C-0F79-1BAD-42E27CD094FD}"/>
              </a:ext>
            </a:extLst>
          </p:cNvPr>
          <p:cNvSpPr>
            <a:spLocks noGrp="1"/>
          </p:cNvSpPr>
          <p:nvPr>
            <p:ph type="body" idx="1"/>
          </p:nvPr>
        </p:nvSpPr>
        <p:spPr>
          <a:xfrm>
            <a:off x="311700" y="897293"/>
            <a:ext cx="8520600" cy="4188332"/>
          </a:xfrm>
        </p:spPr>
        <p:txBody>
          <a:bodyPr>
            <a:normAutofit fontScale="85000" lnSpcReduction="20000"/>
          </a:bodyPr>
          <a:lstStyle/>
          <a:p>
            <a:pPr marL="114300" indent="0">
              <a:buNone/>
            </a:pPr>
            <a:r>
              <a:rPr lang="en-US" sz="2400" dirty="0"/>
              <a:t>Goal: egg-and-bacon-breakfast-parcels</a:t>
            </a:r>
          </a:p>
          <a:p>
            <a:pPr marL="114300" indent="0">
              <a:buNone/>
            </a:pPr>
            <a:r>
              <a:rPr lang="en-US" sz="2400" dirty="0"/>
              <a:t>…</a:t>
            </a:r>
          </a:p>
          <a:p>
            <a:pPr marL="114300" indent="0">
              <a:buNone/>
            </a:pPr>
            <a:r>
              <a:rPr lang="en-US" sz="2400" dirty="0"/>
              <a:t>Step 14: Remove from oven.</a:t>
            </a:r>
          </a:p>
          <a:p>
            <a:pPr marL="114300" indent="0">
              <a:buNone/>
            </a:pPr>
            <a:r>
              <a:rPr lang="en-US" sz="2400" dirty="0"/>
              <a:t>Step 15: Place plate on top on top of loaf and flip over (invert) to remove cooked surprise.</a:t>
            </a:r>
          </a:p>
          <a:p>
            <a:pPr marL="114300" indent="0">
              <a:buNone/>
            </a:pPr>
            <a:r>
              <a:rPr lang="en-US" sz="2400" dirty="0"/>
              <a:t>Step 16: This may need a gentle tap with a wooden spoon.</a:t>
            </a:r>
          </a:p>
          <a:p>
            <a:pPr marL="114300" indent="0">
              <a:buNone/>
            </a:pPr>
            <a:r>
              <a:rPr lang="en-US" sz="2400" dirty="0"/>
              <a:t>Step 17: Don't worry if it leaks a bit.</a:t>
            </a:r>
          </a:p>
          <a:p>
            <a:pPr marL="114300" indent="0">
              <a:buNone/>
            </a:pPr>
            <a:r>
              <a:rPr lang="en-US" sz="2400" dirty="0"/>
              <a:t>Step 18: Just serve it hot and enjoy! </a:t>
            </a:r>
          </a:p>
          <a:p>
            <a:pPr marL="114300" indent="0">
              <a:buNone/>
            </a:pPr>
            <a:endParaRPr lang="en-US" sz="2400" dirty="0"/>
          </a:p>
          <a:p>
            <a:pPr marL="114300" indent="0">
              <a:buNone/>
            </a:pPr>
            <a:r>
              <a:rPr lang="en-US" sz="2400" dirty="0"/>
              <a:t>Q: Must Step 14 happen before Step 17?</a:t>
            </a:r>
            <a:r>
              <a:rPr lang="en-US" sz="2400" dirty="0">
                <a:solidFill>
                  <a:srgbClr val="000000"/>
                </a:solidFill>
                <a:latin typeface="Arial" panose="020B0604020202020204" pitchFamily="34" charset="0"/>
              </a:rPr>
              <a:t> Explain why or why not.</a:t>
            </a:r>
            <a:endParaRPr lang="en-US" sz="2400" b="0" i="0" u="none" strike="noStrike" dirty="0">
              <a:solidFill>
                <a:srgbClr val="000000"/>
              </a:solidFill>
              <a:latin typeface="Arial" panose="020B0604020202020204" pitchFamily="34" charset="0"/>
            </a:endParaRPr>
          </a:p>
          <a:p>
            <a:pPr marL="114300" indent="0">
              <a:buNone/>
            </a:pPr>
            <a:endParaRPr lang="en-US" sz="2400" dirty="0"/>
          </a:p>
          <a:p>
            <a:pPr marL="114300" indent="0">
              <a:buNone/>
            </a:pPr>
            <a:r>
              <a:rPr lang="en-US" sz="2400" dirty="0"/>
              <a:t>No. You cannot assess whether the parcel leaks during removal (Step 17) before taking it out of the oven (Step 14).</a:t>
            </a:r>
          </a:p>
          <a:p>
            <a:pPr marL="114300" indent="0">
              <a:buClr>
                <a:srgbClr val="FF0000"/>
              </a:buClr>
              <a:buNone/>
            </a:pPr>
            <a:endParaRPr lang="en-US" sz="2400" dirty="0">
              <a:latin typeface="+mj-lt"/>
            </a:endParaRPr>
          </a:p>
        </p:txBody>
      </p:sp>
      <p:sp>
        <p:nvSpPr>
          <p:cNvPr id="4" name="Slide Number Placeholder 3">
            <a:extLst>
              <a:ext uri="{FF2B5EF4-FFF2-40B4-BE49-F238E27FC236}">
                <a16:creationId xmlns:a16="http://schemas.microsoft.com/office/drawing/2014/main" id="{A1DDC286-E055-F54E-18F4-0ED6AAC0A9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251655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A1202-25D3-28AC-C89A-DA96BFAD0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D8CCB-D82E-8E44-C57D-F0BD341CCA84}"/>
              </a:ext>
            </a:extLst>
          </p:cNvPr>
          <p:cNvSpPr>
            <a:spLocks noGrp="1"/>
          </p:cNvSpPr>
          <p:nvPr>
            <p:ph type="title"/>
          </p:nvPr>
        </p:nvSpPr>
        <p:spPr>
          <a:xfrm>
            <a:off x="95933" y="197575"/>
            <a:ext cx="9086400" cy="572700"/>
          </a:xfrm>
        </p:spPr>
        <p:txBody>
          <a:bodyPr>
            <a:noAutofit/>
          </a:bodyPr>
          <a:lstStyle/>
          <a:p>
            <a:pPr algn="ctr"/>
            <a:r>
              <a:rPr lang="en-US" dirty="0">
                <a:solidFill>
                  <a:srgbClr val="C00000"/>
                </a:solidFill>
              </a:rPr>
              <a:t>AI Timeline (Personalized)</a:t>
            </a:r>
            <a:br>
              <a:rPr lang="en-US" dirty="0">
                <a:solidFill>
                  <a:srgbClr val="C00000"/>
                </a:solidFill>
              </a:rPr>
            </a:br>
            <a:endParaRPr lang="en-US" dirty="0">
              <a:solidFill>
                <a:srgbClr val="0070C0"/>
              </a:solidFill>
            </a:endParaRPr>
          </a:p>
        </p:txBody>
      </p:sp>
      <p:sp>
        <p:nvSpPr>
          <p:cNvPr id="4" name="Slide Number Placeholder 3">
            <a:extLst>
              <a:ext uri="{FF2B5EF4-FFF2-40B4-BE49-F238E27FC236}">
                <a16:creationId xmlns:a16="http://schemas.microsoft.com/office/drawing/2014/main" id="{52C9A2BB-C1E3-F719-B469-7E2FB6C98A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graphicFrame>
        <p:nvGraphicFramePr>
          <p:cNvPr id="5" name="Diagram 4">
            <a:extLst>
              <a:ext uri="{FF2B5EF4-FFF2-40B4-BE49-F238E27FC236}">
                <a16:creationId xmlns:a16="http://schemas.microsoft.com/office/drawing/2014/main" id="{1B9801C5-0FE1-1B0C-D7BF-CA6410A6F126}"/>
              </a:ext>
            </a:extLst>
          </p:cNvPr>
          <p:cNvGraphicFramePr/>
          <p:nvPr>
            <p:extLst>
              <p:ext uri="{D42A27DB-BD31-4B8C-83A1-F6EECF244321}">
                <p14:modId xmlns:p14="http://schemas.microsoft.com/office/powerpoint/2010/main" val="364944800"/>
              </p:ext>
            </p:extLst>
          </p:nvPr>
        </p:nvGraphicFramePr>
        <p:xfrm>
          <a:off x="195309" y="1424867"/>
          <a:ext cx="8825849" cy="2667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Freeform: Shape 16">
            <a:extLst>
              <a:ext uri="{FF2B5EF4-FFF2-40B4-BE49-F238E27FC236}">
                <a16:creationId xmlns:a16="http://schemas.microsoft.com/office/drawing/2014/main" id="{12BE32F7-1E5D-408B-9FC9-A010B382A9C0}"/>
              </a:ext>
            </a:extLst>
          </p:cNvPr>
          <p:cNvSpPr/>
          <p:nvPr/>
        </p:nvSpPr>
        <p:spPr>
          <a:xfrm>
            <a:off x="1145219" y="1473886"/>
            <a:ext cx="4878280" cy="2667741"/>
          </a:xfrm>
          <a:custGeom>
            <a:avLst/>
            <a:gdLst>
              <a:gd name="connsiteX0" fmla="*/ 0 w 5091344"/>
              <a:gd name="connsiteY0" fmla="*/ 1948648 h 2806546"/>
              <a:gd name="connsiteX1" fmla="*/ 830062 w 5091344"/>
              <a:gd name="connsiteY1" fmla="*/ 337351 h 2806546"/>
              <a:gd name="connsiteX2" fmla="*/ 2028548 w 5091344"/>
              <a:gd name="connsiteY2" fmla="*/ 2383654 h 2806546"/>
              <a:gd name="connsiteX3" fmla="*/ 3923930 w 5091344"/>
              <a:gd name="connsiteY3" fmla="*/ 2601157 h 2806546"/>
              <a:gd name="connsiteX4" fmla="*/ 5091344 w 5091344"/>
              <a:gd name="connsiteY4" fmla="*/ 0 h 2806546"/>
              <a:gd name="connsiteX5" fmla="*/ 5091344 w 5091344"/>
              <a:gd name="connsiteY5" fmla="*/ 0 h 280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1344" h="2806546">
                <a:moveTo>
                  <a:pt x="0" y="1948648"/>
                </a:moveTo>
                <a:cubicBezTo>
                  <a:pt x="245985" y="1106749"/>
                  <a:pt x="491971" y="264850"/>
                  <a:pt x="830062" y="337351"/>
                </a:cubicBezTo>
                <a:cubicBezTo>
                  <a:pt x="1168153" y="409852"/>
                  <a:pt x="1512903" y="2006353"/>
                  <a:pt x="2028548" y="2383654"/>
                </a:cubicBezTo>
                <a:cubicBezTo>
                  <a:pt x="2544193" y="2760955"/>
                  <a:pt x="3413464" y="2998433"/>
                  <a:pt x="3923930" y="2601157"/>
                </a:cubicBezTo>
                <a:cubicBezTo>
                  <a:pt x="4434396" y="2203881"/>
                  <a:pt x="5091344" y="0"/>
                  <a:pt x="5091344" y="0"/>
                </a:cubicBezTo>
                <a:lnTo>
                  <a:pt x="509134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B3EEB0D-B497-7726-1D32-C24FF9EBD2D9}"/>
              </a:ext>
            </a:extLst>
          </p:cNvPr>
          <p:cNvSpPr/>
          <p:nvPr/>
        </p:nvSpPr>
        <p:spPr>
          <a:xfrm>
            <a:off x="6023499" y="13317"/>
            <a:ext cx="2499064" cy="3843005"/>
          </a:xfrm>
          <a:custGeom>
            <a:avLst/>
            <a:gdLst>
              <a:gd name="connsiteX0" fmla="*/ 0 w 2499064"/>
              <a:gd name="connsiteY0" fmla="*/ 1487009 h 3843005"/>
              <a:gd name="connsiteX1" fmla="*/ 306280 w 2499064"/>
              <a:gd name="connsiteY1" fmla="*/ 1012054 h 3843005"/>
              <a:gd name="connsiteX2" fmla="*/ 1140781 w 2499064"/>
              <a:gd name="connsiteY2" fmla="*/ 3835153 h 3843005"/>
              <a:gd name="connsiteX3" fmla="*/ 2499064 w 2499064"/>
              <a:gd name="connsiteY3" fmla="*/ 0 h 3843005"/>
            </a:gdLst>
            <a:ahLst/>
            <a:cxnLst>
              <a:cxn ang="0">
                <a:pos x="connsiteX0" y="connsiteY0"/>
              </a:cxn>
              <a:cxn ang="0">
                <a:pos x="connsiteX1" y="connsiteY1"/>
              </a:cxn>
              <a:cxn ang="0">
                <a:pos x="connsiteX2" y="connsiteY2"/>
              </a:cxn>
              <a:cxn ang="0">
                <a:pos x="connsiteX3" y="connsiteY3"/>
              </a:cxn>
            </a:cxnLst>
            <a:rect l="l" t="t" r="r" b="b"/>
            <a:pathLst>
              <a:path w="2499064" h="3843005">
                <a:moveTo>
                  <a:pt x="0" y="1487009"/>
                </a:moveTo>
                <a:cubicBezTo>
                  <a:pt x="58075" y="1053853"/>
                  <a:pt x="116150" y="620697"/>
                  <a:pt x="306280" y="1012054"/>
                </a:cubicBezTo>
                <a:cubicBezTo>
                  <a:pt x="496410" y="1403411"/>
                  <a:pt x="775317" y="4003829"/>
                  <a:pt x="1140781" y="3835153"/>
                </a:cubicBezTo>
                <a:cubicBezTo>
                  <a:pt x="1506245" y="3666477"/>
                  <a:pt x="2280082" y="625136"/>
                  <a:pt x="2499064"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39CE12F-7A13-3503-075C-8FB852D08747}"/>
              </a:ext>
            </a:extLst>
          </p:cNvPr>
          <p:cNvSpPr txBox="1"/>
          <p:nvPr/>
        </p:nvSpPr>
        <p:spPr>
          <a:xfrm>
            <a:off x="1602419" y="4092607"/>
            <a:ext cx="4156907" cy="461665"/>
          </a:xfrm>
          <a:prstGeom prst="rect">
            <a:avLst/>
          </a:prstGeom>
          <a:noFill/>
        </p:spPr>
        <p:txBody>
          <a:bodyPr wrap="none" rtlCol="0">
            <a:spAutoFit/>
          </a:bodyPr>
          <a:lstStyle/>
          <a:p>
            <a:r>
              <a:rPr lang="en-US" sz="2400" dirty="0">
                <a:solidFill>
                  <a:srgbClr val="C00000"/>
                </a:solidFill>
              </a:rPr>
              <a:t>Popularity of neural networks</a:t>
            </a:r>
          </a:p>
        </p:txBody>
      </p:sp>
      <p:sp>
        <p:nvSpPr>
          <p:cNvPr id="21" name="TextBox 20">
            <a:extLst>
              <a:ext uri="{FF2B5EF4-FFF2-40B4-BE49-F238E27FC236}">
                <a16:creationId xmlns:a16="http://schemas.microsoft.com/office/drawing/2014/main" id="{62BC307F-E040-9964-6307-B3A10BAA89D9}"/>
              </a:ext>
            </a:extLst>
          </p:cNvPr>
          <p:cNvSpPr txBox="1"/>
          <p:nvPr/>
        </p:nvSpPr>
        <p:spPr>
          <a:xfrm>
            <a:off x="6973409" y="3916202"/>
            <a:ext cx="2268245" cy="830997"/>
          </a:xfrm>
          <a:prstGeom prst="rect">
            <a:avLst/>
          </a:prstGeom>
          <a:noFill/>
        </p:spPr>
        <p:txBody>
          <a:bodyPr wrap="square" rtlCol="0">
            <a:spAutoFit/>
          </a:bodyPr>
          <a:lstStyle/>
          <a:p>
            <a:r>
              <a:rPr lang="en-US" sz="2400" dirty="0">
                <a:solidFill>
                  <a:srgbClr val="0070C0"/>
                </a:solidFill>
              </a:rPr>
              <a:t>Is another AI winter coming?</a:t>
            </a:r>
          </a:p>
        </p:txBody>
      </p:sp>
    </p:spTree>
    <p:extLst>
      <p:ext uri="{BB962C8B-B14F-4D97-AF65-F5344CB8AC3E}">
        <p14:creationId xmlns:p14="http://schemas.microsoft.com/office/powerpoint/2010/main" val="237840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BF76-EE23-EF03-15D3-68372F623F7C}"/>
              </a:ext>
            </a:extLst>
          </p:cNvPr>
          <p:cNvSpPr>
            <a:spLocks noGrp="1"/>
          </p:cNvSpPr>
          <p:nvPr>
            <p:ph type="title"/>
          </p:nvPr>
        </p:nvSpPr>
        <p:spPr>
          <a:xfrm>
            <a:off x="104400" y="57875"/>
            <a:ext cx="9086400" cy="572700"/>
          </a:xfrm>
        </p:spPr>
        <p:txBody>
          <a:bodyPr>
            <a:noAutofit/>
          </a:bodyPr>
          <a:lstStyle/>
          <a:p>
            <a:r>
              <a:rPr lang="en-US" dirty="0">
                <a:solidFill>
                  <a:srgbClr val="C00000"/>
                </a:solidFill>
              </a:rPr>
              <a:t>Wrong Answers with </a:t>
            </a:r>
            <a:r>
              <a:rPr lang="en-US">
                <a:solidFill>
                  <a:srgbClr val="C00000"/>
                </a:solidFill>
              </a:rPr>
              <a:t>Good Explanations</a:t>
            </a:r>
            <a:endParaRPr lang="en-US" dirty="0">
              <a:solidFill>
                <a:srgbClr val="C00000"/>
              </a:solidFill>
            </a:endParaRPr>
          </a:p>
        </p:txBody>
      </p:sp>
      <p:sp>
        <p:nvSpPr>
          <p:cNvPr id="3" name="Text Placeholder 2">
            <a:extLst>
              <a:ext uri="{FF2B5EF4-FFF2-40B4-BE49-F238E27FC236}">
                <a16:creationId xmlns:a16="http://schemas.microsoft.com/office/drawing/2014/main" id="{9A618607-640C-0F79-1BAD-42E27CD094FD}"/>
              </a:ext>
            </a:extLst>
          </p:cNvPr>
          <p:cNvSpPr>
            <a:spLocks noGrp="1"/>
          </p:cNvSpPr>
          <p:nvPr>
            <p:ph type="body" idx="1"/>
          </p:nvPr>
        </p:nvSpPr>
        <p:spPr>
          <a:xfrm>
            <a:off x="311700" y="897293"/>
            <a:ext cx="8520600" cy="4188332"/>
          </a:xfrm>
        </p:spPr>
        <p:txBody>
          <a:bodyPr>
            <a:normAutofit/>
          </a:bodyPr>
          <a:lstStyle/>
          <a:p>
            <a:pPr>
              <a:buClr>
                <a:srgbClr val="FF0000"/>
              </a:buClr>
            </a:pPr>
            <a:r>
              <a:rPr lang="en-US" sz="2400" dirty="0"/>
              <a:t>Average across 4 models (llama 3 8b, </a:t>
            </a:r>
            <a:r>
              <a:rPr lang="en-US" sz="2400" dirty="0" err="1"/>
              <a:t>gemini</a:t>
            </a:r>
            <a:r>
              <a:rPr lang="en-US" sz="2400" dirty="0"/>
              <a:t> 1.5 pro, </a:t>
            </a:r>
            <a:r>
              <a:rPr lang="en-US" sz="2400" dirty="0" err="1"/>
              <a:t>gpt</a:t>
            </a:r>
            <a:r>
              <a:rPr lang="en-US" sz="2400" dirty="0"/>
              <a:t> 4 turbo and gpt4o) totaling 1920 data points.</a:t>
            </a:r>
          </a:p>
          <a:p>
            <a:pPr>
              <a:buClr>
                <a:srgbClr val="FF0000"/>
              </a:buClr>
            </a:pPr>
            <a:endParaRPr lang="en-US" sz="2400" dirty="0"/>
          </a:p>
          <a:p>
            <a:pPr>
              <a:buClr>
                <a:srgbClr val="FF0000"/>
              </a:buClr>
            </a:pPr>
            <a:r>
              <a:rPr lang="en-US" sz="2400" dirty="0"/>
              <a:t>18% of the explanations have incorrect predictions but human Likert ratings of 4 or 5.</a:t>
            </a:r>
            <a:endParaRPr lang="en-US" sz="2400" dirty="0">
              <a:latin typeface="+mj-lt"/>
            </a:endParaRPr>
          </a:p>
        </p:txBody>
      </p:sp>
      <p:sp>
        <p:nvSpPr>
          <p:cNvPr id="4" name="Slide Number Placeholder 3">
            <a:extLst>
              <a:ext uri="{FF2B5EF4-FFF2-40B4-BE49-F238E27FC236}">
                <a16:creationId xmlns:a16="http://schemas.microsoft.com/office/drawing/2014/main" id="{A1DDC286-E055-F54E-18F4-0ED6AAC0A9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1936608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6E263-DB56-A67B-0798-3FEAB00E2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BB4D0-E3FA-119D-6265-4C851CAC5869}"/>
              </a:ext>
            </a:extLst>
          </p:cNvPr>
          <p:cNvSpPr>
            <a:spLocks noGrp="1"/>
          </p:cNvSpPr>
          <p:nvPr>
            <p:ph type="title"/>
          </p:nvPr>
        </p:nvSpPr>
        <p:spPr>
          <a:xfrm>
            <a:off x="104400" y="57875"/>
            <a:ext cx="9086400" cy="572700"/>
          </a:xfrm>
        </p:spPr>
        <p:txBody>
          <a:bodyPr>
            <a:noAutofit/>
          </a:bodyPr>
          <a:lstStyle/>
          <a:p>
            <a:r>
              <a:rPr lang="en-US" dirty="0">
                <a:solidFill>
                  <a:srgbClr val="C00000"/>
                </a:solidFill>
              </a:rPr>
              <a:t>Multimodal Entity Tracking (</a:t>
            </a:r>
            <a:r>
              <a:rPr lang="en-US" dirty="0" err="1">
                <a:solidFill>
                  <a:srgbClr val="C00000"/>
                </a:solidFill>
              </a:rPr>
              <a:t>arxiv</a:t>
            </a:r>
            <a:r>
              <a:rPr lang="en-US" dirty="0">
                <a:solidFill>
                  <a:srgbClr val="C00000"/>
                </a:solidFill>
              </a:rPr>
              <a:t> 2025)</a:t>
            </a:r>
          </a:p>
        </p:txBody>
      </p:sp>
      <p:sp>
        <p:nvSpPr>
          <p:cNvPr id="3" name="Text Placeholder 2">
            <a:extLst>
              <a:ext uri="{FF2B5EF4-FFF2-40B4-BE49-F238E27FC236}">
                <a16:creationId xmlns:a16="http://schemas.microsoft.com/office/drawing/2014/main" id="{B77F51F2-FE1F-C2C3-84F0-8C10E4EAFD3B}"/>
              </a:ext>
            </a:extLst>
          </p:cNvPr>
          <p:cNvSpPr>
            <a:spLocks noGrp="1"/>
          </p:cNvSpPr>
          <p:nvPr>
            <p:ph type="body" idx="1"/>
          </p:nvPr>
        </p:nvSpPr>
        <p:spPr>
          <a:xfrm>
            <a:off x="311700" y="897293"/>
            <a:ext cx="8520600" cy="4188332"/>
          </a:xfrm>
        </p:spPr>
        <p:txBody>
          <a:bodyPr>
            <a:normAutofit/>
          </a:bodyPr>
          <a:lstStyle/>
          <a:p>
            <a:pPr>
              <a:buClr>
                <a:srgbClr val="FF0000"/>
              </a:buClr>
            </a:pPr>
            <a:r>
              <a:rPr lang="en-US" sz="2400" dirty="0">
                <a:latin typeface="+mj-lt"/>
              </a:rPr>
              <a:t>Entity tracking involves reasoning about how actions change the state of entities.</a:t>
            </a:r>
          </a:p>
          <a:p>
            <a:pPr>
              <a:buClr>
                <a:srgbClr val="FF0000"/>
              </a:buClr>
            </a:pPr>
            <a:r>
              <a:rPr lang="en-US" sz="2400" dirty="0">
                <a:latin typeface="+mj-lt"/>
              </a:rPr>
              <a:t>Several previous papers have shown LLMs have trouble tacking entity states over time (Toshniwal et al., AAAI22; Kim &amp; Schuster, ACL23; </a:t>
            </a:r>
            <a:r>
              <a:rPr lang="en-US" sz="2400" dirty="0" err="1">
                <a:latin typeface="+mj-lt"/>
              </a:rPr>
              <a:t>Fagnou</a:t>
            </a:r>
            <a:r>
              <a:rPr lang="en-US" sz="2400" dirty="0">
                <a:latin typeface="+mj-lt"/>
              </a:rPr>
              <a:t>, EMNLP24).</a:t>
            </a:r>
          </a:p>
          <a:p>
            <a:pPr>
              <a:buClr>
                <a:srgbClr val="FF0000"/>
              </a:buClr>
            </a:pPr>
            <a:r>
              <a:rPr lang="en-US" sz="2400" dirty="0">
                <a:latin typeface="+mj-lt"/>
              </a:rPr>
              <a:t>Our results show newer reasoning LLMs are better at entity tracking but that VLMs still have trouble when actions are depicted visually or multimodally.</a:t>
            </a:r>
          </a:p>
        </p:txBody>
      </p:sp>
      <p:sp>
        <p:nvSpPr>
          <p:cNvPr id="4" name="Slide Number Placeholder 3">
            <a:extLst>
              <a:ext uri="{FF2B5EF4-FFF2-40B4-BE49-F238E27FC236}">
                <a16:creationId xmlns:a16="http://schemas.microsoft.com/office/drawing/2014/main" id="{5A58E82B-3088-F658-8956-43C02C400E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1252098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12D88-A1CA-A83C-0EEB-03D1059A6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5B8017-EFC9-0D45-B131-BDE344DF6792}"/>
              </a:ext>
            </a:extLst>
          </p:cNvPr>
          <p:cNvSpPr>
            <a:spLocks noGrp="1"/>
          </p:cNvSpPr>
          <p:nvPr>
            <p:ph type="title"/>
          </p:nvPr>
        </p:nvSpPr>
        <p:spPr>
          <a:xfrm>
            <a:off x="104400" y="57875"/>
            <a:ext cx="9086400" cy="572700"/>
          </a:xfrm>
        </p:spPr>
        <p:txBody>
          <a:bodyPr>
            <a:noAutofit/>
          </a:bodyPr>
          <a:lstStyle/>
          <a:p>
            <a:r>
              <a:rPr lang="en-US" dirty="0">
                <a:solidFill>
                  <a:srgbClr val="C00000"/>
                </a:solidFill>
              </a:rPr>
              <a:t>Multimodal Reasoning</a:t>
            </a:r>
          </a:p>
        </p:txBody>
      </p:sp>
      <p:sp>
        <p:nvSpPr>
          <p:cNvPr id="3" name="Text Placeholder 2">
            <a:extLst>
              <a:ext uri="{FF2B5EF4-FFF2-40B4-BE49-F238E27FC236}">
                <a16:creationId xmlns:a16="http://schemas.microsoft.com/office/drawing/2014/main" id="{A2D95CC2-761C-3A57-7100-BD8311E4487C}"/>
              </a:ext>
            </a:extLst>
          </p:cNvPr>
          <p:cNvSpPr>
            <a:spLocks noGrp="1"/>
          </p:cNvSpPr>
          <p:nvPr>
            <p:ph type="body" idx="1"/>
          </p:nvPr>
        </p:nvSpPr>
        <p:spPr>
          <a:xfrm>
            <a:off x="311700" y="897293"/>
            <a:ext cx="8520600" cy="4188332"/>
          </a:xfrm>
        </p:spPr>
        <p:txBody>
          <a:bodyPr>
            <a:normAutofit/>
          </a:bodyPr>
          <a:lstStyle/>
          <a:p>
            <a:pPr>
              <a:buClr>
                <a:srgbClr val="FF0000"/>
              </a:buClr>
            </a:pPr>
            <a:r>
              <a:rPr lang="en-US" sz="2400" dirty="0">
                <a:latin typeface="+mj-lt"/>
              </a:rPr>
              <a:t>There has been significant recent progress in developing “reasoning” models that are trained to perform multistep reasoning to better solve math and coding problems.</a:t>
            </a:r>
          </a:p>
          <a:p>
            <a:pPr>
              <a:buClr>
                <a:srgbClr val="FF0000"/>
              </a:buClr>
            </a:pPr>
            <a:r>
              <a:rPr lang="en-US" sz="2400" dirty="0">
                <a:latin typeface="+mj-lt"/>
              </a:rPr>
              <a:t>This work has focused primarily on unimodal text inputs.</a:t>
            </a:r>
          </a:p>
          <a:p>
            <a:pPr>
              <a:buClr>
                <a:srgbClr val="FF0000"/>
              </a:buClr>
            </a:pPr>
            <a:r>
              <a:rPr lang="en-US" sz="2400" dirty="0">
                <a:latin typeface="+mj-lt"/>
              </a:rPr>
              <a:t>Integrating reasoning into multimodal models is less well developed.</a:t>
            </a:r>
          </a:p>
          <a:p>
            <a:pPr lvl="1">
              <a:buClr>
                <a:srgbClr val="FF0000"/>
              </a:buClr>
            </a:pPr>
            <a:r>
              <a:rPr lang="en-US" sz="2000" dirty="0">
                <a:solidFill>
                  <a:srgbClr val="0070C0"/>
                </a:solidFill>
              </a:rPr>
              <a:t>Hao, et al., EMMA An Enhanced </a:t>
            </a:r>
            <a:r>
              <a:rPr lang="en-US" sz="2000" dirty="0" err="1">
                <a:solidFill>
                  <a:srgbClr val="0070C0"/>
                </a:solidFill>
              </a:rPr>
              <a:t>MultiModal</a:t>
            </a:r>
            <a:r>
              <a:rPr lang="en-US" sz="2000" dirty="0">
                <a:solidFill>
                  <a:srgbClr val="0070C0"/>
                </a:solidFill>
              </a:rPr>
              <a:t> </a:t>
            </a:r>
            <a:r>
              <a:rPr lang="en-US" sz="2000" dirty="0" err="1">
                <a:solidFill>
                  <a:srgbClr val="0070C0"/>
                </a:solidFill>
              </a:rPr>
              <a:t>ReAsoning</a:t>
            </a:r>
            <a:r>
              <a:rPr lang="en-US" sz="2000" dirty="0">
                <a:solidFill>
                  <a:srgbClr val="0070C0"/>
                </a:solidFill>
              </a:rPr>
              <a:t> Benchmark, ICML 2025</a:t>
            </a:r>
          </a:p>
          <a:p>
            <a:pPr lvl="1">
              <a:buClr>
                <a:srgbClr val="FF0000"/>
              </a:buClr>
            </a:pPr>
            <a:r>
              <a:rPr lang="en-US" sz="2000" dirty="0">
                <a:solidFill>
                  <a:srgbClr val="0070C0"/>
                </a:solidFill>
              </a:rPr>
              <a:t>Multimodal Algorithmic Reasoning Workshop at </a:t>
            </a:r>
            <a:r>
              <a:rPr lang="en-US" sz="2000" dirty="0" err="1">
                <a:solidFill>
                  <a:srgbClr val="0070C0"/>
                </a:solidFill>
              </a:rPr>
              <a:t>NeurIPS</a:t>
            </a:r>
            <a:r>
              <a:rPr lang="en-US" sz="2000" dirty="0">
                <a:solidFill>
                  <a:srgbClr val="0070C0"/>
                </a:solidFill>
              </a:rPr>
              <a:t> 2024 and 2025 </a:t>
            </a:r>
          </a:p>
          <a:p>
            <a:pPr lvl="1">
              <a:buClr>
                <a:srgbClr val="FF0000"/>
              </a:buClr>
            </a:pPr>
            <a:endParaRPr lang="en-US" sz="2000" dirty="0">
              <a:latin typeface="+mj-lt"/>
            </a:endParaRPr>
          </a:p>
          <a:p>
            <a:pPr lvl="1">
              <a:buClr>
                <a:srgbClr val="FF0000"/>
              </a:buClr>
            </a:pPr>
            <a:endParaRPr lang="en-US" sz="2000" dirty="0">
              <a:latin typeface="+mj-lt"/>
            </a:endParaRPr>
          </a:p>
        </p:txBody>
      </p:sp>
      <p:sp>
        <p:nvSpPr>
          <p:cNvPr id="4" name="Slide Number Placeholder 3">
            <a:extLst>
              <a:ext uri="{FF2B5EF4-FFF2-40B4-BE49-F238E27FC236}">
                <a16:creationId xmlns:a16="http://schemas.microsoft.com/office/drawing/2014/main" id="{6EB6699C-7DE7-7006-0681-272716C952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2626968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A6F64-0CD1-2BA8-E029-F898F179B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8258E-A401-60F1-6713-CE88A582EFB3}"/>
              </a:ext>
            </a:extLst>
          </p:cNvPr>
          <p:cNvSpPr>
            <a:spLocks noGrp="1"/>
          </p:cNvSpPr>
          <p:nvPr>
            <p:ph type="title"/>
          </p:nvPr>
        </p:nvSpPr>
        <p:spPr>
          <a:xfrm>
            <a:off x="104400" y="57875"/>
            <a:ext cx="9086400" cy="572700"/>
          </a:xfrm>
        </p:spPr>
        <p:txBody>
          <a:bodyPr>
            <a:noAutofit/>
          </a:bodyPr>
          <a:lstStyle/>
          <a:p>
            <a:r>
              <a:rPr lang="en-US" dirty="0">
                <a:solidFill>
                  <a:srgbClr val="C00000"/>
                </a:solidFill>
              </a:rPr>
              <a:t>Multimodal Reasoning: Sample Problem from EMMA</a:t>
            </a:r>
          </a:p>
        </p:txBody>
      </p:sp>
      <p:sp>
        <p:nvSpPr>
          <p:cNvPr id="4" name="Slide Number Placeholder 3">
            <a:extLst>
              <a:ext uri="{FF2B5EF4-FFF2-40B4-BE49-F238E27FC236}">
                <a16:creationId xmlns:a16="http://schemas.microsoft.com/office/drawing/2014/main" id="{0993007C-CA76-118B-7158-98F8312223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pic>
        <p:nvPicPr>
          <p:cNvPr id="6" name="Picture 5">
            <a:extLst>
              <a:ext uri="{FF2B5EF4-FFF2-40B4-BE49-F238E27FC236}">
                <a16:creationId xmlns:a16="http://schemas.microsoft.com/office/drawing/2014/main" id="{1A5C4F32-7449-13C8-F2B9-6EBD4A2217C3}"/>
              </a:ext>
            </a:extLst>
          </p:cNvPr>
          <p:cNvPicPr>
            <a:picLocks noChangeAspect="1"/>
          </p:cNvPicPr>
          <p:nvPr/>
        </p:nvPicPr>
        <p:blipFill>
          <a:blip r:embed="rId2"/>
          <a:stretch>
            <a:fillRect/>
          </a:stretch>
        </p:blipFill>
        <p:spPr>
          <a:xfrm>
            <a:off x="0" y="1135978"/>
            <a:ext cx="9144000" cy="2871543"/>
          </a:xfrm>
          <a:prstGeom prst="rect">
            <a:avLst/>
          </a:prstGeom>
        </p:spPr>
      </p:pic>
    </p:spTree>
    <p:extLst>
      <p:ext uri="{BB962C8B-B14F-4D97-AF65-F5344CB8AC3E}">
        <p14:creationId xmlns:p14="http://schemas.microsoft.com/office/powerpoint/2010/main" val="482067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1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44</a:t>
            </a:fld>
            <a:endParaRPr/>
          </a:p>
        </p:txBody>
      </p:sp>
      <p:sp>
        <p:nvSpPr>
          <p:cNvPr id="1056" name="Google Shape;1056;p12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2860">
                <a:solidFill>
                  <a:srgbClr val="BF5700"/>
                </a:solidFill>
              </a:rPr>
              <a:t>Entity State Tracking</a:t>
            </a:r>
            <a:endParaRPr sz="2860">
              <a:solidFill>
                <a:srgbClr val="BF5700"/>
              </a:solidFill>
            </a:endParaRPr>
          </a:p>
        </p:txBody>
      </p:sp>
      <p:sp>
        <p:nvSpPr>
          <p:cNvPr id="1057" name="Google Shape;1057;p12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r>
              <a:rPr lang="en" sz="2800" dirty="0"/>
              <a:t>Example: Shell Game</a:t>
            </a:r>
            <a:endParaRPr sz="2800" dirty="0"/>
          </a:p>
          <a:p>
            <a:pPr marL="457200" lvl="0" indent="-431800" algn="l" rtl="0">
              <a:spcBef>
                <a:spcPts val="640"/>
              </a:spcBef>
              <a:spcAft>
                <a:spcPts val="0"/>
              </a:spcAft>
              <a:buSzPts val="3200"/>
              <a:buChar char="•"/>
            </a:pPr>
            <a:r>
              <a:rPr lang="en" sz="2800" dirty="0"/>
              <a:t>Ball placed under one of three cups.</a:t>
            </a:r>
            <a:endParaRPr sz="2800" dirty="0"/>
          </a:p>
          <a:p>
            <a:pPr marL="457200" lvl="0" indent="-431800" algn="l" rtl="0">
              <a:spcBef>
                <a:spcPts val="0"/>
              </a:spcBef>
              <a:spcAft>
                <a:spcPts val="0"/>
              </a:spcAft>
              <a:buSzPts val="3200"/>
              <a:buChar char="•"/>
            </a:pPr>
            <a:r>
              <a:rPr lang="en" sz="2800" dirty="0"/>
              <a:t>Series of swaps change the hidden ball position.</a:t>
            </a:r>
            <a:endParaRPr sz="2800" dirty="0"/>
          </a:p>
          <a:p>
            <a:pPr marL="457200" lvl="0" indent="-431800" algn="l" rtl="0">
              <a:spcBef>
                <a:spcPts val="0"/>
              </a:spcBef>
              <a:spcAft>
                <a:spcPts val="0"/>
              </a:spcAft>
              <a:buSzPts val="3200"/>
              <a:buChar char="•"/>
            </a:pPr>
            <a:r>
              <a:rPr lang="en" sz="2800" dirty="0"/>
              <a:t>Predict the final position of the ball.</a:t>
            </a:r>
            <a:endParaRPr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1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45</a:t>
            </a:fld>
            <a:endParaRPr/>
          </a:p>
        </p:txBody>
      </p:sp>
      <p:sp>
        <p:nvSpPr>
          <p:cNvPr id="1076" name="Google Shape;1076;p125"/>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2860">
                <a:solidFill>
                  <a:srgbClr val="BF5700"/>
                </a:solidFill>
              </a:rPr>
              <a:t>Example: </a:t>
            </a:r>
            <a:r>
              <a:rPr lang="en" sz="2860" u="sng">
                <a:solidFill>
                  <a:srgbClr val="BF5700"/>
                </a:solidFill>
              </a:rPr>
              <a:t>Text</a:t>
            </a:r>
            <a:r>
              <a:rPr lang="en" sz="2860">
                <a:solidFill>
                  <a:srgbClr val="BF5700"/>
                </a:solidFill>
              </a:rPr>
              <a:t> Shell Game</a:t>
            </a:r>
            <a:endParaRPr sz="2860">
              <a:solidFill>
                <a:srgbClr val="BF5700"/>
              </a:solidFill>
            </a:endParaRPr>
          </a:p>
        </p:txBody>
      </p:sp>
      <p:sp>
        <p:nvSpPr>
          <p:cNvPr id="1077" name="Google Shape;1077;p125"/>
          <p:cNvSpPr txBox="1">
            <a:spLocks noGrp="1"/>
          </p:cNvSpPr>
          <p:nvPr>
            <p:ph type="body" idx="1"/>
          </p:nvPr>
        </p:nvSpPr>
        <p:spPr>
          <a:xfrm>
            <a:off x="2689690" y="2309877"/>
            <a:ext cx="4094400" cy="2388598"/>
          </a:xfrm>
          <a:prstGeom prst="rect">
            <a:avLst/>
          </a:prstGeom>
        </p:spPr>
        <p:txBody>
          <a:bodyPr spcFirstLastPara="1" wrap="square" lIns="91425" tIns="45700" rIns="91425" bIns="45700" anchor="ctr" anchorCtr="0">
            <a:normAutofit/>
          </a:bodyPr>
          <a:lstStyle/>
          <a:p>
            <a:pPr marL="0" lvl="0" indent="0" algn="l" rtl="0">
              <a:spcBef>
                <a:spcPts val="640"/>
              </a:spcBef>
              <a:spcAft>
                <a:spcPts val="0"/>
              </a:spcAft>
              <a:buNone/>
            </a:pPr>
            <a:r>
              <a:rPr lang="en" sz="2400" dirty="0"/>
              <a:t>Ball Position: 2</a:t>
            </a:r>
          </a:p>
          <a:p>
            <a:pPr marL="0" lvl="0" indent="0" algn="l" rtl="0">
              <a:spcBef>
                <a:spcPts val="640"/>
              </a:spcBef>
              <a:spcAft>
                <a:spcPts val="0"/>
              </a:spcAft>
              <a:buNone/>
            </a:pPr>
            <a:r>
              <a:rPr lang="en" sz="2400" dirty="0"/>
              <a:t>Swap 1,2</a:t>
            </a:r>
          </a:p>
          <a:p>
            <a:pPr marL="0" lvl="0" indent="0" algn="l" rtl="0">
              <a:spcBef>
                <a:spcPts val="640"/>
              </a:spcBef>
              <a:spcAft>
                <a:spcPts val="0"/>
              </a:spcAft>
              <a:buNone/>
            </a:pPr>
            <a:r>
              <a:rPr lang="en" sz="2400" dirty="0"/>
              <a:t>Swap  1,3</a:t>
            </a:r>
          </a:p>
          <a:p>
            <a:pPr marL="0" lvl="0" indent="0" algn="l" rtl="0">
              <a:spcBef>
                <a:spcPts val="640"/>
              </a:spcBef>
              <a:spcAft>
                <a:spcPts val="0"/>
              </a:spcAft>
              <a:buNone/>
            </a:pPr>
            <a:r>
              <a:rPr lang="en" sz="2400" dirty="0"/>
              <a:t>Final State?:  </a:t>
            </a:r>
          </a:p>
          <a:p>
            <a:pPr marL="0" lvl="0" indent="0" algn="l" rtl="0">
              <a:spcBef>
                <a:spcPts val="640"/>
              </a:spcBef>
              <a:spcAft>
                <a:spcPts val="0"/>
              </a:spcAft>
              <a:buNone/>
            </a:pPr>
            <a:endParaRPr dirty="0"/>
          </a:p>
        </p:txBody>
      </p:sp>
      <p:sp>
        <p:nvSpPr>
          <p:cNvPr id="1078" name="Google Shape;1078;p125"/>
          <p:cNvSpPr txBox="1">
            <a:spLocks noGrp="1"/>
          </p:cNvSpPr>
          <p:nvPr>
            <p:ph type="body" idx="1"/>
          </p:nvPr>
        </p:nvSpPr>
        <p:spPr>
          <a:xfrm>
            <a:off x="800298" y="803667"/>
            <a:ext cx="7873185" cy="1673700"/>
          </a:xfrm>
          <a:prstGeom prst="rect">
            <a:avLst/>
          </a:prstGeom>
        </p:spPr>
        <p:txBody>
          <a:bodyPr spcFirstLastPara="1" wrap="square" lIns="91425" tIns="45700" rIns="91425" bIns="45700" anchor="ctr" anchorCtr="0">
            <a:normAutofit/>
          </a:bodyPr>
          <a:lstStyle/>
          <a:p>
            <a:pPr marL="0" lvl="0" indent="0" algn="l" rtl="0">
              <a:spcBef>
                <a:spcPts val="640"/>
              </a:spcBef>
              <a:spcAft>
                <a:spcPts val="0"/>
              </a:spcAft>
              <a:buNone/>
            </a:pPr>
            <a:r>
              <a:rPr lang="en" sz="2400" dirty="0">
                <a:solidFill>
                  <a:srgbClr val="CC0000"/>
                </a:solidFill>
              </a:rPr>
              <a:t>Model receives a </a:t>
            </a:r>
            <a:r>
              <a:rPr lang="en" sz="2400" u="sng" dirty="0">
                <a:solidFill>
                  <a:srgbClr val="CC0000"/>
                </a:solidFill>
              </a:rPr>
              <a:t>text</a:t>
            </a:r>
            <a:r>
              <a:rPr lang="en" sz="2400" dirty="0">
                <a:solidFill>
                  <a:srgbClr val="CC0000"/>
                </a:solidFill>
              </a:rPr>
              <a:t> description of the initial state and the actions and asked to predict the final state</a:t>
            </a:r>
            <a:endParaRPr sz="2400" dirty="0">
              <a:solidFill>
                <a:srgbClr val="CC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74">
          <a:extLst>
            <a:ext uri="{FF2B5EF4-FFF2-40B4-BE49-F238E27FC236}">
              <a16:creationId xmlns:a16="http://schemas.microsoft.com/office/drawing/2014/main" id="{54937A16-A92B-ACDF-034E-B4A98A36E1C3}"/>
            </a:ext>
          </a:extLst>
        </p:cNvPr>
        <p:cNvGrpSpPr/>
        <p:nvPr/>
      </p:nvGrpSpPr>
      <p:grpSpPr>
        <a:xfrm>
          <a:off x="0" y="0"/>
          <a:ext cx="0" cy="0"/>
          <a:chOff x="0" y="0"/>
          <a:chExt cx="0" cy="0"/>
        </a:xfrm>
      </p:grpSpPr>
      <p:sp>
        <p:nvSpPr>
          <p:cNvPr id="1075" name="Google Shape;1075;p125">
            <a:extLst>
              <a:ext uri="{FF2B5EF4-FFF2-40B4-BE49-F238E27FC236}">
                <a16:creationId xmlns:a16="http://schemas.microsoft.com/office/drawing/2014/main" id="{FA57ABE7-5852-802E-5436-8FE516C1D3EF}"/>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46</a:t>
            </a:fld>
            <a:endParaRPr/>
          </a:p>
        </p:txBody>
      </p:sp>
      <p:sp>
        <p:nvSpPr>
          <p:cNvPr id="1076" name="Google Shape;1076;p125">
            <a:extLst>
              <a:ext uri="{FF2B5EF4-FFF2-40B4-BE49-F238E27FC236}">
                <a16:creationId xmlns:a16="http://schemas.microsoft.com/office/drawing/2014/main" id="{BA251A47-3C87-E4C3-31F1-53DD27A01208}"/>
              </a:ext>
            </a:extLst>
          </p:cNvPr>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2860">
                <a:solidFill>
                  <a:srgbClr val="BF5700"/>
                </a:solidFill>
              </a:rPr>
              <a:t>Example: </a:t>
            </a:r>
            <a:r>
              <a:rPr lang="en" sz="2860" u="sng">
                <a:solidFill>
                  <a:srgbClr val="BF5700"/>
                </a:solidFill>
              </a:rPr>
              <a:t>Text</a:t>
            </a:r>
            <a:r>
              <a:rPr lang="en" sz="2860">
                <a:solidFill>
                  <a:srgbClr val="BF5700"/>
                </a:solidFill>
              </a:rPr>
              <a:t> Shell Game</a:t>
            </a:r>
            <a:endParaRPr sz="2860">
              <a:solidFill>
                <a:srgbClr val="BF5700"/>
              </a:solidFill>
            </a:endParaRPr>
          </a:p>
        </p:txBody>
      </p:sp>
      <p:sp>
        <p:nvSpPr>
          <p:cNvPr id="1077" name="Google Shape;1077;p125">
            <a:extLst>
              <a:ext uri="{FF2B5EF4-FFF2-40B4-BE49-F238E27FC236}">
                <a16:creationId xmlns:a16="http://schemas.microsoft.com/office/drawing/2014/main" id="{41683EAF-D5DC-058F-641B-6A7694F6849A}"/>
              </a:ext>
            </a:extLst>
          </p:cNvPr>
          <p:cNvSpPr txBox="1">
            <a:spLocks noGrp="1"/>
          </p:cNvSpPr>
          <p:nvPr>
            <p:ph type="body" idx="1"/>
          </p:nvPr>
        </p:nvSpPr>
        <p:spPr>
          <a:xfrm>
            <a:off x="2689690" y="2309877"/>
            <a:ext cx="4094400" cy="2388598"/>
          </a:xfrm>
          <a:prstGeom prst="rect">
            <a:avLst/>
          </a:prstGeom>
        </p:spPr>
        <p:txBody>
          <a:bodyPr spcFirstLastPara="1" wrap="square" lIns="91425" tIns="45700" rIns="91425" bIns="45700" anchor="ctr" anchorCtr="0">
            <a:normAutofit/>
          </a:bodyPr>
          <a:lstStyle/>
          <a:p>
            <a:pPr marL="0" lvl="0" indent="0" algn="l" rtl="0">
              <a:spcBef>
                <a:spcPts val="640"/>
              </a:spcBef>
              <a:spcAft>
                <a:spcPts val="0"/>
              </a:spcAft>
              <a:buNone/>
            </a:pPr>
            <a:r>
              <a:rPr lang="en" sz="2400" dirty="0"/>
              <a:t>Ball Position: 2</a:t>
            </a:r>
          </a:p>
          <a:p>
            <a:pPr marL="0" lvl="0" indent="0" algn="l" rtl="0">
              <a:spcBef>
                <a:spcPts val="640"/>
              </a:spcBef>
              <a:spcAft>
                <a:spcPts val="0"/>
              </a:spcAft>
              <a:buNone/>
            </a:pPr>
            <a:r>
              <a:rPr lang="en" sz="2400" dirty="0"/>
              <a:t>Swap 1,2</a:t>
            </a:r>
          </a:p>
          <a:p>
            <a:pPr marL="0" lvl="0" indent="0" algn="l" rtl="0">
              <a:spcBef>
                <a:spcPts val="640"/>
              </a:spcBef>
              <a:spcAft>
                <a:spcPts val="0"/>
              </a:spcAft>
              <a:buNone/>
            </a:pPr>
            <a:r>
              <a:rPr lang="en" sz="2400" dirty="0"/>
              <a:t>Swap  1,3</a:t>
            </a:r>
          </a:p>
          <a:p>
            <a:pPr marL="0" lvl="0" indent="0" algn="l" rtl="0">
              <a:spcBef>
                <a:spcPts val="640"/>
              </a:spcBef>
              <a:spcAft>
                <a:spcPts val="0"/>
              </a:spcAft>
              <a:buNone/>
            </a:pPr>
            <a:r>
              <a:rPr lang="en" sz="2400" dirty="0"/>
              <a:t>Final State?:  3</a:t>
            </a:r>
          </a:p>
          <a:p>
            <a:pPr marL="0" lvl="0" indent="0" algn="l" rtl="0">
              <a:spcBef>
                <a:spcPts val="640"/>
              </a:spcBef>
              <a:spcAft>
                <a:spcPts val="0"/>
              </a:spcAft>
              <a:buNone/>
            </a:pPr>
            <a:endParaRPr dirty="0"/>
          </a:p>
        </p:txBody>
      </p:sp>
      <p:sp>
        <p:nvSpPr>
          <p:cNvPr id="1078" name="Google Shape;1078;p125">
            <a:extLst>
              <a:ext uri="{FF2B5EF4-FFF2-40B4-BE49-F238E27FC236}">
                <a16:creationId xmlns:a16="http://schemas.microsoft.com/office/drawing/2014/main" id="{92477AB0-5399-B8E9-BBFF-AEEEA3BCDE89}"/>
              </a:ext>
            </a:extLst>
          </p:cNvPr>
          <p:cNvSpPr txBox="1">
            <a:spLocks noGrp="1"/>
          </p:cNvSpPr>
          <p:nvPr>
            <p:ph type="body" idx="1"/>
          </p:nvPr>
        </p:nvSpPr>
        <p:spPr>
          <a:xfrm>
            <a:off x="800298" y="803667"/>
            <a:ext cx="7873185" cy="1673700"/>
          </a:xfrm>
          <a:prstGeom prst="rect">
            <a:avLst/>
          </a:prstGeom>
        </p:spPr>
        <p:txBody>
          <a:bodyPr spcFirstLastPara="1" wrap="square" lIns="91425" tIns="45700" rIns="91425" bIns="45700" anchor="ctr" anchorCtr="0">
            <a:normAutofit/>
          </a:bodyPr>
          <a:lstStyle/>
          <a:p>
            <a:pPr marL="0" lvl="0" indent="0" algn="l" rtl="0">
              <a:spcBef>
                <a:spcPts val="640"/>
              </a:spcBef>
              <a:spcAft>
                <a:spcPts val="0"/>
              </a:spcAft>
              <a:buNone/>
            </a:pPr>
            <a:r>
              <a:rPr lang="en" sz="2400" dirty="0">
                <a:solidFill>
                  <a:srgbClr val="CC0000"/>
                </a:solidFill>
              </a:rPr>
              <a:t>Model receives a </a:t>
            </a:r>
            <a:r>
              <a:rPr lang="en" sz="2400" u="sng" dirty="0">
                <a:solidFill>
                  <a:srgbClr val="CC0000"/>
                </a:solidFill>
              </a:rPr>
              <a:t>text</a:t>
            </a:r>
            <a:r>
              <a:rPr lang="en" sz="2400" dirty="0">
                <a:solidFill>
                  <a:srgbClr val="CC0000"/>
                </a:solidFill>
              </a:rPr>
              <a:t> description of the initial state and the actions and asked to predict the final state</a:t>
            </a:r>
            <a:endParaRPr sz="2400" dirty="0">
              <a:solidFill>
                <a:srgbClr val="CC0000"/>
              </a:solidFill>
            </a:endParaRPr>
          </a:p>
        </p:txBody>
      </p:sp>
    </p:spTree>
    <p:extLst>
      <p:ext uri="{BB962C8B-B14F-4D97-AF65-F5344CB8AC3E}">
        <p14:creationId xmlns:p14="http://schemas.microsoft.com/office/powerpoint/2010/main" val="3665768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1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47</a:t>
            </a:fld>
            <a:endParaRPr/>
          </a:p>
        </p:txBody>
      </p:sp>
      <p:sp>
        <p:nvSpPr>
          <p:cNvPr id="1165" name="Google Shape;1165;p132"/>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2860">
                <a:solidFill>
                  <a:srgbClr val="BF5700"/>
                </a:solidFill>
              </a:rPr>
              <a:t>Example: </a:t>
            </a:r>
            <a:r>
              <a:rPr lang="en" sz="2860" u="sng">
                <a:solidFill>
                  <a:srgbClr val="BF5700"/>
                </a:solidFill>
              </a:rPr>
              <a:t>Multimodal</a:t>
            </a:r>
            <a:r>
              <a:rPr lang="en" sz="2860">
                <a:solidFill>
                  <a:srgbClr val="BF5700"/>
                </a:solidFill>
              </a:rPr>
              <a:t> Shell Game</a:t>
            </a:r>
            <a:endParaRPr sz="2860" u="sng">
              <a:solidFill>
                <a:srgbClr val="BF5700"/>
              </a:solidFill>
            </a:endParaRPr>
          </a:p>
        </p:txBody>
      </p:sp>
      <p:sp>
        <p:nvSpPr>
          <p:cNvPr id="1166" name="Google Shape;1166;p132"/>
          <p:cNvSpPr txBox="1">
            <a:spLocks noGrp="1"/>
          </p:cNvSpPr>
          <p:nvPr>
            <p:ph type="body" idx="1"/>
          </p:nvPr>
        </p:nvSpPr>
        <p:spPr>
          <a:xfrm>
            <a:off x="2704050" y="1920150"/>
            <a:ext cx="3735900" cy="1303200"/>
          </a:xfrm>
          <a:prstGeom prst="rect">
            <a:avLst/>
          </a:prstGeom>
        </p:spPr>
        <p:txBody>
          <a:bodyPr spcFirstLastPara="1" wrap="square" lIns="91425" tIns="45700" rIns="91425" bIns="45700" anchor="ctr" anchorCtr="0">
            <a:normAutofit/>
          </a:bodyPr>
          <a:lstStyle/>
          <a:p>
            <a:pPr marL="0" lvl="0" indent="0" algn="l" rtl="0">
              <a:spcBef>
                <a:spcPts val="640"/>
              </a:spcBef>
              <a:spcAft>
                <a:spcPts val="0"/>
              </a:spcAft>
              <a:buNone/>
            </a:pPr>
            <a:endParaRPr u="sng" dirty="0"/>
          </a:p>
          <a:p>
            <a:pPr marL="0" lvl="0" indent="0" algn="l" rtl="0">
              <a:spcBef>
                <a:spcPts val="640"/>
              </a:spcBef>
              <a:spcAft>
                <a:spcPts val="0"/>
              </a:spcAft>
              <a:buNone/>
            </a:pPr>
            <a:r>
              <a:rPr lang="en" sz="2400" dirty="0"/>
              <a:t>Ball Position: 2</a:t>
            </a:r>
            <a:endParaRPr sz="2400" u="sng" dirty="0"/>
          </a:p>
        </p:txBody>
      </p:sp>
      <p:sp>
        <p:nvSpPr>
          <p:cNvPr id="1167" name="Google Shape;1167;p132"/>
          <p:cNvSpPr txBox="1">
            <a:spLocks noGrp="1"/>
          </p:cNvSpPr>
          <p:nvPr>
            <p:ph type="body" idx="1"/>
          </p:nvPr>
        </p:nvSpPr>
        <p:spPr>
          <a:xfrm>
            <a:off x="963376" y="632088"/>
            <a:ext cx="8057782" cy="1673700"/>
          </a:xfrm>
          <a:prstGeom prst="rect">
            <a:avLst/>
          </a:prstGeom>
        </p:spPr>
        <p:txBody>
          <a:bodyPr spcFirstLastPara="1" wrap="square" lIns="91425" tIns="45700" rIns="91425" bIns="45700" anchor="ctr" anchorCtr="0">
            <a:normAutofit/>
          </a:bodyPr>
          <a:lstStyle/>
          <a:p>
            <a:pPr marL="0" lvl="0" indent="0" algn="l" rtl="0">
              <a:spcBef>
                <a:spcPts val="640"/>
              </a:spcBef>
              <a:spcAft>
                <a:spcPts val="0"/>
              </a:spcAft>
              <a:buNone/>
            </a:pPr>
            <a:r>
              <a:rPr lang="en" sz="2400" dirty="0">
                <a:solidFill>
                  <a:srgbClr val="CC0000"/>
                </a:solidFill>
              </a:rPr>
              <a:t>Model receives a </a:t>
            </a:r>
            <a:r>
              <a:rPr lang="en" sz="2400" u="sng" dirty="0">
                <a:solidFill>
                  <a:srgbClr val="CC0000"/>
                </a:solidFill>
              </a:rPr>
              <a:t>text</a:t>
            </a:r>
            <a:r>
              <a:rPr lang="en" sz="2400" dirty="0">
                <a:solidFill>
                  <a:srgbClr val="CC0000"/>
                </a:solidFill>
              </a:rPr>
              <a:t> description of the initial state:</a:t>
            </a:r>
            <a:endParaRPr sz="2400" dirty="0">
              <a:solidFill>
                <a:srgbClr val="CC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48</a:t>
            </a:fld>
            <a:endParaRPr/>
          </a:p>
        </p:txBody>
      </p:sp>
      <p:sp>
        <p:nvSpPr>
          <p:cNvPr id="1173" name="Google Shape;1173;p13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2860">
                <a:solidFill>
                  <a:srgbClr val="BF5700"/>
                </a:solidFill>
              </a:rPr>
              <a:t>Example: </a:t>
            </a:r>
            <a:r>
              <a:rPr lang="en" sz="2860" u="sng">
                <a:solidFill>
                  <a:srgbClr val="BF5700"/>
                </a:solidFill>
              </a:rPr>
              <a:t>Multimodal</a:t>
            </a:r>
            <a:r>
              <a:rPr lang="en" sz="2860">
                <a:solidFill>
                  <a:srgbClr val="BF5700"/>
                </a:solidFill>
              </a:rPr>
              <a:t> Shell Game</a:t>
            </a:r>
            <a:endParaRPr sz="2860" u="sng">
              <a:solidFill>
                <a:srgbClr val="BF5700"/>
              </a:solidFill>
            </a:endParaRPr>
          </a:p>
        </p:txBody>
      </p:sp>
      <p:sp>
        <p:nvSpPr>
          <p:cNvPr id="1174" name="Google Shape;1174;p133"/>
          <p:cNvSpPr txBox="1">
            <a:spLocks noGrp="1"/>
          </p:cNvSpPr>
          <p:nvPr>
            <p:ph type="body" idx="1"/>
          </p:nvPr>
        </p:nvSpPr>
        <p:spPr>
          <a:xfrm>
            <a:off x="6697675" y="445025"/>
            <a:ext cx="2376600" cy="1673700"/>
          </a:xfrm>
          <a:prstGeom prst="rect">
            <a:avLst/>
          </a:prstGeom>
        </p:spPr>
        <p:txBody>
          <a:bodyPr spcFirstLastPara="1" wrap="square" lIns="91425" tIns="45700" rIns="91425" bIns="45700" anchor="ctr" anchorCtr="0">
            <a:normAutofit/>
          </a:bodyPr>
          <a:lstStyle/>
          <a:p>
            <a:pPr marL="0" lvl="0" indent="0" algn="l" rtl="0">
              <a:spcBef>
                <a:spcPts val="640"/>
              </a:spcBef>
              <a:spcAft>
                <a:spcPts val="0"/>
              </a:spcAft>
              <a:buNone/>
            </a:pPr>
            <a:r>
              <a:rPr lang="en">
                <a:solidFill>
                  <a:srgbClr val="CC0000"/>
                </a:solidFill>
              </a:rPr>
              <a:t>Model receives an </a:t>
            </a:r>
            <a:r>
              <a:rPr lang="en" u="sng">
                <a:solidFill>
                  <a:srgbClr val="CC0000"/>
                </a:solidFill>
              </a:rPr>
              <a:t>image</a:t>
            </a:r>
            <a:r>
              <a:rPr lang="en">
                <a:solidFill>
                  <a:srgbClr val="CC0000"/>
                </a:solidFill>
              </a:rPr>
              <a:t> depiction of the action</a:t>
            </a:r>
            <a:endParaRPr>
              <a:solidFill>
                <a:srgbClr val="CC0000"/>
              </a:solidFill>
            </a:endParaRPr>
          </a:p>
        </p:txBody>
      </p:sp>
      <p:sp>
        <p:nvSpPr>
          <p:cNvPr id="1175" name="Google Shape;1175;p133"/>
          <p:cNvSpPr/>
          <p:nvPr/>
        </p:nvSpPr>
        <p:spPr>
          <a:xfrm>
            <a:off x="1961575" y="1465363"/>
            <a:ext cx="1353600" cy="1353600"/>
          </a:xfrm>
          <a:prstGeom prst="ellipse">
            <a:avLst/>
          </a:prstGeom>
          <a:solidFill>
            <a:srgbClr val="D9D9D9"/>
          </a:solidFill>
          <a:ln w="21350" cap="flat" cmpd="sng">
            <a:solidFill>
              <a:schemeClr val="dk1"/>
            </a:solidFill>
            <a:prstDash val="solid"/>
            <a:round/>
            <a:headEnd type="none" w="sm" len="sm"/>
            <a:tailEnd type="none" w="sm" len="sm"/>
          </a:ln>
        </p:spPr>
        <p:txBody>
          <a:bodyPr spcFirstLastPara="1" wrap="square" lIns="205025" tIns="205025" rIns="205025" bIns="205025" anchor="ctr" anchorCtr="0">
            <a:noAutofit/>
          </a:bodyPr>
          <a:lstStyle/>
          <a:p>
            <a:pPr marL="0" lvl="0" indent="0" algn="ctr" rtl="0">
              <a:spcBef>
                <a:spcPts val="0"/>
              </a:spcBef>
              <a:spcAft>
                <a:spcPts val="0"/>
              </a:spcAft>
              <a:buNone/>
            </a:pPr>
            <a:endParaRPr sz="3139">
              <a:latin typeface="Calibri"/>
              <a:ea typeface="Calibri"/>
              <a:cs typeface="Calibri"/>
              <a:sym typeface="Calibri"/>
            </a:endParaRPr>
          </a:p>
        </p:txBody>
      </p:sp>
      <p:sp>
        <p:nvSpPr>
          <p:cNvPr id="1176" name="Google Shape;1176;p133"/>
          <p:cNvSpPr/>
          <p:nvPr/>
        </p:nvSpPr>
        <p:spPr>
          <a:xfrm>
            <a:off x="3614472" y="1465363"/>
            <a:ext cx="1353600" cy="1353600"/>
          </a:xfrm>
          <a:prstGeom prst="ellipse">
            <a:avLst/>
          </a:prstGeom>
          <a:solidFill>
            <a:srgbClr val="D9D9D9"/>
          </a:solidFill>
          <a:ln w="21350" cap="flat" cmpd="sng">
            <a:solidFill>
              <a:schemeClr val="dk1"/>
            </a:solidFill>
            <a:prstDash val="solid"/>
            <a:round/>
            <a:headEnd type="none" w="sm" len="sm"/>
            <a:tailEnd type="none" w="sm" len="sm"/>
          </a:ln>
        </p:spPr>
        <p:txBody>
          <a:bodyPr spcFirstLastPara="1" wrap="square" lIns="205025" tIns="205025" rIns="205025" bIns="205025" anchor="ctr" anchorCtr="0">
            <a:noAutofit/>
          </a:bodyPr>
          <a:lstStyle/>
          <a:p>
            <a:pPr marL="0" lvl="0" indent="0" algn="ctr" rtl="0">
              <a:spcBef>
                <a:spcPts val="0"/>
              </a:spcBef>
              <a:spcAft>
                <a:spcPts val="0"/>
              </a:spcAft>
              <a:buNone/>
            </a:pPr>
            <a:endParaRPr sz="3139">
              <a:latin typeface="Calibri"/>
              <a:ea typeface="Calibri"/>
              <a:cs typeface="Calibri"/>
              <a:sym typeface="Calibri"/>
            </a:endParaRPr>
          </a:p>
        </p:txBody>
      </p:sp>
      <p:sp>
        <p:nvSpPr>
          <p:cNvPr id="1177" name="Google Shape;1177;p133"/>
          <p:cNvSpPr/>
          <p:nvPr/>
        </p:nvSpPr>
        <p:spPr>
          <a:xfrm>
            <a:off x="5267368" y="1465363"/>
            <a:ext cx="1353600" cy="1353600"/>
          </a:xfrm>
          <a:prstGeom prst="ellipse">
            <a:avLst/>
          </a:prstGeom>
          <a:solidFill>
            <a:srgbClr val="D9D9D9"/>
          </a:solidFill>
          <a:ln w="21350" cap="flat" cmpd="sng">
            <a:solidFill>
              <a:schemeClr val="dk1"/>
            </a:solidFill>
            <a:prstDash val="solid"/>
            <a:round/>
            <a:headEnd type="none" w="sm" len="sm"/>
            <a:tailEnd type="none" w="sm" len="sm"/>
          </a:ln>
        </p:spPr>
        <p:txBody>
          <a:bodyPr spcFirstLastPara="1" wrap="square" lIns="205025" tIns="205025" rIns="205025" bIns="205025" anchor="ctr" anchorCtr="0">
            <a:noAutofit/>
          </a:bodyPr>
          <a:lstStyle/>
          <a:p>
            <a:pPr marL="0" lvl="0" indent="0" algn="ctr" rtl="0">
              <a:spcBef>
                <a:spcPts val="0"/>
              </a:spcBef>
              <a:spcAft>
                <a:spcPts val="0"/>
              </a:spcAft>
              <a:buNone/>
            </a:pPr>
            <a:endParaRPr sz="3139">
              <a:latin typeface="Calibri"/>
              <a:ea typeface="Calibri"/>
              <a:cs typeface="Calibri"/>
              <a:sym typeface="Calibri"/>
            </a:endParaRPr>
          </a:p>
        </p:txBody>
      </p:sp>
      <p:sp>
        <p:nvSpPr>
          <p:cNvPr id="1178" name="Google Shape;1178;p133"/>
          <p:cNvSpPr txBox="1"/>
          <p:nvPr/>
        </p:nvSpPr>
        <p:spPr>
          <a:xfrm>
            <a:off x="2278767" y="3106939"/>
            <a:ext cx="719100" cy="571200"/>
          </a:xfrm>
          <a:prstGeom prst="rect">
            <a:avLst/>
          </a:prstGeom>
          <a:noFill/>
          <a:ln>
            <a:noFill/>
          </a:ln>
        </p:spPr>
        <p:txBody>
          <a:bodyPr spcFirstLastPara="1" wrap="square" lIns="205025" tIns="205025" rIns="205025" bIns="205025" anchor="ctr" anchorCtr="0">
            <a:noAutofit/>
          </a:bodyPr>
          <a:lstStyle/>
          <a:p>
            <a:pPr marL="0" lvl="0" indent="0" algn="ctr" rtl="0">
              <a:spcBef>
                <a:spcPts val="0"/>
              </a:spcBef>
              <a:spcAft>
                <a:spcPts val="0"/>
              </a:spcAft>
              <a:buNone/>
            </a:pPr>
            <a:r>
              <a:rPr lang="en" sz="4709">
                <a:solidFill>
                  <a:srgbClr val="3F3F3F"/>
                </a:solidFill>
                <a:highlight>
                  <a:srgbClr val="5DFF00"/>
                </a:highlight>
                <a:latin typeface="Calibri"/>
                <a:ea typeface="Calibri"/>
                <a:cs typeface="Calibri"/>
                <a:sym typeface="Calibri"/>
              </a:rPr>
              <a:t>1</a:t>
            </a:r>
            <a:endParaRPr sz="4709">
              <a:solidFill>
                <a:srgbClr val="3F3F3F"/>
              </a:solidFill>
              <a:highlight>
                <a:srgbClr val="5DFF00"/>
              </a:highlight>
              <a:latin typeface="Calibri"/>
              <a:ea typeface="Calibri"/>
              <a:cs typeface="Calibri"/>
              <a:sym typeface="Calibri"/>
            </a:endParaRPr>
          </a:p>
        </p:txBody>
      </p:sp>
      <p:sp>
        <p:nvSpPr>
          <p:cNvPr id="1179" name="Google Shape;1179;p133"/>
          <p:cNvSpPr txBox="1"/>
          <p:nvPr/>
        </p:nvSpPr>
        <p:spPr>
          <a:xfrm>
            <a:off x="3931664" y="3106939"/>
            <a:ext cx="719100" cy="571200"/>
          </a:xfrm>
          <a:prstGeom prst="rect">
            <a:avLst/>
          </a:prstGeom>
          <a:noFill/>
          <a:ln>
            <a:noFill/>
          </a:ln>
        </p:spPr>
        <p:txBody>
          <a:bodyPr spcFirstLastPara="1" wrap="square" lIns="205025" tIns="205025" rIns="205025" bIns="205025" anchor="ctr" anchorCtr="0">
            <a:noAutofit/>
          </a:bodyPr>
          <a:lstStyle/>
          <a:p>
            <a:pPr marL="0" lvl="0" indent="0" algn="ctr" rtl="0">
              <a:spcBef>
                <a:spcPts val="0"/>
              </a:spcBef>
              <a:spcAft>
                <a:spcPts val="0"/>
              </a:spcAft>
              <a:buNone/>
            </a:pPr>
            <a:r>
              <a:rPr lang="en" sz="4709">
                <a:solidFill>
                  <a:srgbClr val="3F3F3F"/>
                </a:solidFill>
                <a:highlight>
                  <a:srgbClr val="5DFF00"/>
                </a:highlight>
                <a:latin typeface="Calibri"/>
                <a:ea typeface="Calibri"/>
                <a:cs typeface="Calibri"/>
                <a:sym typeface="Calibri"/>
              </a:rPr>
              <a:t>2</a:t>
            </a:r>
            <a:endParaRPr sz="4709">
              <a:solidFill>
                <a:srgbClr val="3F3F3F"/>
              </a:solidFill>
              <a:highlight>
                <a:srgbClr val="5DFF00"/>
              </a:highlight>
              <a:latin typeface="Calibri"/>
              <a:ea typeface="Calibri"/>
              <a:cs typeface="Calibri"/>
              <a:sym typeface="Calibri"/>
            </a:endParaRPr>
          </a:p>
        </p:txBody>
      </p:sp>
      <p:sp>
        <p:nvSpPr>
          <p:cNvPr id="1180" name="Google Shape;1180;p133"/>
          <p:cNvSpPr txBox="1"/>
          <p:nvPr/>
        </p:nvSpPr>
        <p:spPr>
          <a:xfrm>
            <a:off x="5584560" y="3106939"/>
            <a:ext cx="719100" cy="571200"/>
          </a:xfrm>
          <a:prstGeom prst="rect">
            <a:avLst/>
          </a:prstGeom>
          <a:noFill/>
          <a:ln>
            <a:noFill/>
          </a:ln>
        </p:spPr>
        <p:txBody>
          <a:bodyPr spcFirstLastPara="1" wrap="square" lIns="205025" tIns="205025" rIns="205025" bIns="205025" anchor="ctr" anchorCtr="0">
            <a:noAutofit/>
          </a:bodyPr>
          <a:lstStyle/>
          <a:p>
            <a:pPr marL="0" lvl="0" indent="0" algn="ctr" rtl="0">
              <a:spcBef>
                <a:spcPts val="0"/>
              </a:spcBef>
              <a:spcAft>
                <a:spcPts val="0"/>
              </a:spcAft>
              <a:buNone/>
            </a:pPr>
            <a:r>
              <a:rPr lang="en" sz="4709">
                <a:solidFill>
                  <a:srgbClr val="3F3F3F"/>
                </a:solidFill>
                <a:latin typeface="Calibri"/>
                <a:ea typeface="Calibri"/>
                <a:cs typeface="Calibri"/>
                <a:sym typeface="Calibri"/>
              </a:rPr>
              <a:t>3</a:t>
            </a:r>
            <a:endParaRPr sz="4709">
              <a:solidFill>
                <a:srgbClr val="3F3F3F"/>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49</a:t>
            </a:fld>
            <a:endParaRPr/>
          </a:p>
        </p:txBody>
      </p:sp>
      <p:sp>
        <p:nvSpPr>
          <p:cNvPr id="1186" name="Google Shape;1186;p134"/>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2860">
                <a:solidFill>
                  <a:srgbClr val="BF5700"/>
                </a:solidFill>
              </a:rPr>
              <a:t>Example: </a:t>
            </a:r>
            <a:r>
              <a:rPr lang="en" sz="2860" u="sng">
                <a:solidFill>
                  <a:srgbClr val="BF5700"/>
                </a:solidFill>
              </a:rPr>
              <a:t>Multimodal</a:t>
            </a:r>
            <a:r>
              <a:rPr lang="en" sz="2860">
                <a:solidFill>
                  <a:srgbClr val="BF5700"/>
                </a:solidFill>
              </a:rPr>
              <a:t> Shell Game</a:t>
            </a:r>
            <a:endParaRPr sz="2860" u="sng">
              <a:solidFill>
                <a:srgbClr val="BF5700"/>
              </a:solidFill>
            </a:endParaRPr>
          </a:p>
        </p:txBody>
      </p:sp>
      <p:sp>
        <p:nvSpPr>
          <p:cNvPr id="1187" name="Google Shape;1187;p134"/>
          <p:cNvSpPr txBox="1">
            <a:spLocks noGrp="1"/>
          </p:cNvSpPr>
          <p:nvPr>
            <p:ph type="body" idx="1"/>
          </p:nvPr>
        </p:nvSpPr>
        <p:spPr>
          <a:xfrm>
            <a:off x="6697675" y="445025"/>
            <a:ext cx="2376600" cy="1673700"/>
          </a:xfrm>
          <a:prstGeom prst="rect">
            <a:avLst/>
          </a:prstGeom>
        </p:spPr>
        <p:txBody>
          <a:bodyPr spcFirstLastPara="1" wrap="square" lIns="91425" tIns="45700" rIns="91425" bIns="45700" anchor="ctr" anchorCtr="0">
            <a:normAutofit/>
          </a:bodyPr>
          <a:lstStyle/>
          <a:p>
            <a:pPr marL="0" lvl="0" indent="0" algn="l" rtl="0">
              <a:spcBef>
                <a:spcPts val="640"/>
              </a:spcBef>
              <a:spcAft>
                <a:spcPts val="0"/>
              </a:spcAft>
              <a:buNone/>
            </a:pPr>
            <a:r>
              <a:rPr lang="en">
                <a:solidFill>
                  <a:srgbClr val="CC0000"/>
                </a:solidFill>
              </a:rPr>
              <a:t>Model receives an </a:t>
            </a:r>
            <a:r>
              <a:rPr lang="en" u="sng">
                <a:solidFill>
                  <a:srgbClr val="CC0000"/>
                </a:solidFill>
              </a:rPr>
              <a:t>image</a:t>
            </a:r>
            <a:r>
              <a:rPr lang="en">
                <a:solidFill>
                  <a:srgbClr val="CC0000"/>
                </a:solidFill>
              </a:rPr>
              <a:t> depiction of the action</a:t>
            </a:r>
            <a:endParaRPr>
              <a:solidFill>
                <a:srgbClr val="CC0000"/>
              </a:solidFill>
            </a:endParaRPr>
          </a:p>
        </p:txBody>
      </p:sp>
      <p:sp>
        <p:nvSpPr>
          <p:cNvPr id="1188" name="Google Shape;1188;p134"/>
          <p:cNvSpPr/>
          <p:nvPr/>
        </p:nvSpPr>
        <p:spPr>
          <a:xfrm>
            <a:off x="1961575" y="1465363"/>
            <a:ext cx="1353600" cy="1353600"/>
          </a:xfrm>
          <a:prstGeom prst="ellipse">
            <a:avLst/>
          </a:prstGeom>
          <a:solidFill>
            <a:srgbClr val="D9D9D9"/>
          </a:solidFill>
          <a:ln w="21350" cap="flat" cmpd="sng">
            <a:solidFill>
              <a:schemeClr val="dk1"/>
            </a:solidFill>
            <a:prstDash val="solid"/>
            <a:round/>
            <a:headEnd type="none" w="sm" len="sm"/>
            <a:tailEnd type="none" w="sm" len="sm"/>
          </a:ln>
        </p:spPr>
        <p:txBody>
          <a:bodyPr spcFirstLastPara="1" wrap="square" lIns="205025" tIns="205025" rIns="205025" bIns="205025" anchor="ctr" anchorCtr="0">
            <a:noAutofit/>
          </a:bodyPr>
          <a:lstStyle/>
          <a:p>
            <a:pPr marL="0" lvl="0" indent="0" algn="ctr" rtl="0">
              <a:spcBef>
                <a:spcPts val="0"/>
              </a:spcBef>
              <a:spcAft>
                <a:spcPts val="0"/>
              </a:spcAft>
              <a:buNone/>
            </a:pPr>
            <a:endParaRPr sz="3139">
              <a:latin typeface="Calibri"/>
              <a:ea typeface="Calibri"/>
              <a:cs typeface="Calibri"/>
              <a:sym typeface="Calibri"/>
            </a:endParaRPr>
          </a:p>
        </p:txBody>
      </p:sp>
      <p:sp>
        <p:nvSpPr>
          <p:cNvPr id="1189" name="Google Shape;1189;p134"/>
          <p:cNvSpPr/>
          <p:nvPr/>
        </p:nvSpPr>
        <p:spPr>
          <a:xfrm>
            <a:off x="3614472" y="1465363"/>
            <a:ext cx="1353600" cy="1353600"/>
          </a:xfrm>
          <a:prstGeom prst="ellipse">
            <a:avLst/>
          </a:prstGeom>
          <a:solidFill>
            <a:srgbClr val="D9D9D9"/>
          </a:solidFill>
          <a:ln w="21350" cap="flat" cmpd="sng">
            <a:solidFill>
              <a:schemeClr val="dk1"/>
            </a:solidFill>
            <a:prstDash val="solid"/>
            <a:round/>
            <a:headEnd type="none" w="sm" len="sm"/>
            <a:tailEnd type="none" w="sm" len="sm"/>
          </a:ln>
        </p:spPr>
        <p:txBody>
          <a:bodyPr spcFirstLastPara="1" wrap="square" lIns="205025" tIns="205025" rIns="205025" bIns="205025" anchor="ctr" anchorCtr="0">
            <a:noAutofit/>
          </a:bodyPr>
          <a:lstStyle/>
          <a:p>
            <a:pPr marL="0" lvl="0" indent="0" algn="ctr" rtl="0">
              <a:spcBef>
                <a:spcPts val="0"/>
              </a:spcBef>
              <a:spcAft>
                <a:spcPts val="0"/>
              </a:spcAft>
              <a:buNone/>
            </a:pPr>
            <a:endParaRPr sz="3139">
              <a:latin typeface="Calibri"/>
              <a:ea typeface="Calibri"/>
              <a:cs typeface="Calibri"/>
              <a:sym typeface="Calibri"/>
            </a:endParaRPr>
          </a:p>
        </p:txBody>
      </p:sp>
      <p:sp>
        <p:nvSpPr>
          <p:cNvPr id="1190" name="Google Shape;1190;p134"/>
          <p:cNvSpPr/>
          <p:nvPr/>
        </p:nvSpPr>
        <p:spPr>
          <a:xfrm>
            <a:off x="5267368" y="1465363"/>
            <a:ext cx="1353600" cy="1353600"/>
          </a:xfrm>
          <a:prstGeom prst="ellipse">
            <a:avLst/>
          </a:prstGeom>
          <a:solidFill>
            <a:srgbClr val="D9D9D9"/>
          </a:solidFill>
          <a:ln w="21350" cap="flat" cmpd="sng">
            <a:solidFill>
              <a:schemeClr val="dk1"/>
            </a:solidFill>
            <a:prstDash val="solid"/>
            <a:round/>
            <a:headEnd type="none" w="sm" len="sm"/>
            <a:tailEnd type="none" w="sm" len="sm"/>
          </a:ln>
        </p:spPr>
        <p:txBody>
          <a:bodyPr spcFirstLastPara="1" wrap="square" lIns="205025" tIns="205025" rIns="205025" bIns="205025" anchor="ctr" anchorCtr="0">
            <a:noAutofit/>
          </a:bodyPr>
          <a:lstStyle/>
          <a:p>
            <a:pPr marL="0" lvl="0" indent="0" algn="ctr" rtl="0">
              <a:spcBef>
                <a:spcPts val="0"/>
              </a:spcBef>
              <a:spcAft>
                <a:spcPts val="0"/>
              </a:spcAft>
              <a:buNone/>
            </a:pPr>
            <a:endParaRPr sz="3139">
              <a:latin typeface="Calibri"/>
              <a:ea typeface="Calibri"/>
              <a:cs typeface="Calibri"/>
              <a:sym typeface="Calibri"/>
            </a:endParaRPr>
          </a:p>
        </p:txBody>
      </p:sp>
      <p:sp>
        <p:nvSpPr>
          <p:cNvPr id="1191" name="Google Shape;1191;p134"/>
          <p:cNvSpPr txBox="1"/>
          <p:nvPr/>
        </p:nvSpPr>
        <p:spPr>
          <a:xfrm>
            <a:off x="2278767" y="3106939"/>
            <a:ext cx="719100" cy="571200"/>
          </a:xfrm>
          <a:prstGeom prst="rect">
            <a:avLst/>
          </a:prstGeom>
          <a:noFill/>
          <a:ln>
            <a:noFill/>
          </a:ln>
        </p:spPr>
        <p:txBody>
          <a:bodyPr spcFirstLastPara="1" wrap="square" lIns="205025" tIns="205025" rIns="205025" bIns="205025" anchor="ctr" anchorCtr="0">
            <a:noAutofit/>
          </a:bodyPr>
          <a:lstStyle/>
          <a:p>
            <a:pPr marL="0" lvl="0" indent="0" algn="ctr" rtl="0">
              <a:spcBef>
                <a:spcPts val="0"/>
              </a:spcBef>
              <a:spcAft>
                <a:spcPts val="0"/>
              </a:spcAft>
              <a:buNone/>
            </a:pPr>
            <a:r>
              <a:rPr lang="en" sz="4709">
                <a:solidFill>
                  <a:srgbClr val="3F3F3F"/>
                </a:solidFill>
                <a:highlight>
                  <a:srgbClr val="5DFF00"/>
                </a:highlight>
                <a:latin typeface="Calibri"/>
                <a:ea typeface="Calibri"/>
                <a:cs typeface="Calibri"/>
                <a:sym typeface="Calibri"/>
              </a:rPr>
              <a:t>1</a:t>
            </a:r>
            <a:endParaRPr sz="4709">
              <a:solidFill>
                <a:srgbClr val="3F3F3F"/>
              </a:solidFill>
              <a:highlight>
                <a:srgbClr val="5DFF00"/>
              </a:highlight>
              <a:latin typeface="Calibri"/>
              <a:ea typeface="Calibri"/>
              <a:cs typeface="Calibri"/>
              <a:sym typeface="Calibri"/>
            </a:endParaRPr>
          </a:p>
        </p:txBody>
      </p:sp>
      <p:sp>
        <p:nvSpPr>
          <p:cNvPr id="1192" name="Google Shape;1192;p134"/>
          <p:cNvSpPr txBox="1"/>
          <p:nvPr/>
        </p:nvSpPr>
        <p:spPr>
          <a:xfrm>
            <a:off x="3931664" y="3106939"/>
            <a:ext cx="719100" cy="571200"/>
          </a:xfrm>
          <a:prstGeom prst="rect">
            <a:avLst/>
          </a:prstGeom>
          <a:noFill/>
          <a:ln>
            <a:noFill/>
          </a:ln>
        </p:spPr>
        <p:txBody>
          <a:bodyPr spcFirstLastPara="1" wrap="square" lIns="205025" tIns="205025" rIns="205025" bIns="205025" anchor="ctr" anchorCtr="0">
            <a:noAutofit/>
          </a:bodyPr>
          <a:lstStyle/>
          <a:p>
            <a:pPr marL="0" lvl="0" indent="0" algn="ctr" rtl="0">
              <a:spcBef>
                <a:spcPts val="0"/>
              </a:spcBef>
              <a:spcAft>
                <a:spcPts val="0"/>
              </a:spcAft>
              <a:buNone/>
            </a:pPr>
            <a:r>
              <a:rPr lang="en" sz="4709">
                <a:solidFill>
                  <a:srgbClr val="3F3F3F"/>
                </a:solidFill>
                <a:latin typeface="Calibri"/>
                <a:ea typeface="Calibri"/>
                <a:cs typeface="Calibri"/>
                <a:sym typeface="Calibri"/>
              </a:rPr>
              <a:t>2</a:t>
            </a:r>
            <a:endParaRPr sz="4709">
              <a:solidFill>
                <a:srgbClr val="3F3F3F"/>
              </a:solidFill>
              <a:latin typeface="Calibri"/>
              <a:ea typeface="Calibri"/>
              <a:cs typeface="Calibri"/>
              <a:sym typeface="Calibri"/>
            </a:endParaRPr>
          </a:p>
        </p:txBody>
      </p:sp>
      <p:sp>
        <p:nvSpPr>
          <p:cNvPr id="1193" name="Google Shape;1193;p134"/>
          <p:cNvSpPr txBox="1"/>
          <p:nvPr/>
        </p:nvSpPr>
        <p:spPr>
          <a:xfrm>
            <a:off x="5584560" y="3106939"/>
            <a:ext cx="719100" cy="571200"/>
          </a:xfrm>
          <a:prstGeom prst="rect">
            <a:avLst/>
          </a:prstGeom>
          <a:noFill/>
          <a:ln>
            <a:noFill/>
          </a:ln>
        </p:spPr>
        <p:txBody>
          <a:bodyPr spcFirstLastPara="1" wrap="square" lIns="205025" tIns="205025" rIns="205025" bIns="205025" anchor="ctr" anchorCtr="0">
            <a:noAutofit/>
          </a:bodyPr>
          <a:lstStyle/>
          <a:p>
            <a:pPr marL="0" lvl="0" indent="0" algn="ctr" rtl="0">
              <a:spcBef>
                <a:spcPts val="0"/>
              </a:spcBef>
              <a:spcAft>
                <a:spcPts val="0"/>
              </a:spcAft>
              <a:buNone/>
            </a:pPr>
            <a:r>
              <a:rPr lang="en" sz="4709">
                <a:solidFill>
                  <a:srgbClr val="3F3F3F"/>
                </a:solidFill>
                <a:highlight>
                  <a:srgbClr val="5DFF00"/>
                </a:highlight>
                <a:latin typeface="Calibri"/>
                <a:ea typeface="Calibri"/>
                <a:cs typeface="Calibri"/>
                <a:sym typeface="Calibri"/>
              </a:rPr>
              <a:t>3</a:t>
            </a:r>
            <a:endParaRPr sz="4709">
              <a:solidFill>
                <a:srgbClr val="3F3F3F"/>
              </a:solidFill>
              <a:highlight>
                <a:srgbClr val="5DFF00"/>
              </a:highlight>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C07FA-58D4-8F2C-3DE0-3F0F497411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18CA36-DF3A-AC6B-D6A3-DD9B6E774905}"/>
              </a:ext>
            </a:extLst>
          </p:cNvPr>
          <p:cNvSpPr>
            <a:spLocks noGrp="1"/>
          </p:cNvSpPr>
          <p:nvPr>
            <p:ph type="title"/>
          </p:nvPr>
        </p:nvSpPr>
        <p:spPr>
          <a:xfrm>
            <a:off x="-762596" y="528937"/>
            <a:ext cx="9086400" cy="572700"/>
          </a:xfrm>
        </p:spPr>
        <p:txBody>
          <a:bodyPr>
            <a:noAutofit/>
          </a:bodyPr>
          <a:lstStyle/>
          <a:p>
            <a:pPr algn="ctr"/>
            <a:r>
              <a:rPr lang="en-US" dirty="0">
                <a:solidFill>
                  <a:srgbClr val="C00000"/>
                </a:solidFill>
              </a:rPr>
              <a:t>Relevant Quote about the Current State of AI</a:t>
            </a:r>
            <a:br>
              <a:rPr lang="en-US" dirty="0">
                <a:solidFill>
                  <a:srgbClr val="C00000"/>
                </a:solidFill>
              </a:rPr>
            </a:br>
            <a:r>
              <a:rPr lang="en-US" dirty="0">
                <a:solidFill>
                  <a:srgbClr val="C00000"/>
                </a:solidFill>
              </a:rPr>
              <a:t>from Charles Dickens</a:t>
            </a:r>
            <a:br>
              <a:rPr lang="en-US" dirty="0">
                <a:solidFill>
                  <a:srgbClr val="C00000"/>
                </a:solidFill>
              </a:rPr>
            </a:br>
            <a:endParaRPr lang="en-US" dirty="0">
              <a:solidFill>
                <a:srgbClr val="0070C0"/>
              </a:solidFill>
            </a:endParaRPr>
          </a:p>
        </p:txBody>
      </p:sp>
      <p:sp>
        <p:nvSpPr>
          <p:cNvPr id="3" name="Text Placeholder 2">
            <a:extLst>
              <a:ext uri="{FF2B5EF4-FFF2-40B4-BE49-F238E27FC236}">
                <a16:creationId xmlns:a16="http://schemas.microsoft.com/office/drawing/2014/main" id="{FBD5EE0B-B5E7-BB39-8714-C6E50BF1F46E}"/>
              </a:ext>
            </a:extLst>
          </p:cNvPr>
          <p:cNvSpPr>
            <a:spLocks noGrp="1"/>
          </p:cNvSpPr>
          <p:nvPr>
            <p:ph type="body" idx="1"/>
          </p:nvPr>
        </p:nvSpPr>
        <p:spPr>
          <a:xfrm>
            <a:off x="311700" y="1694013"/>
            <a:ext cx="8520600" cy="3416400"/>
          </a:xfrm>
        </p:spPr>
        <p:txBody>
          <a:bodyPr>
            <a:normAutofit/>
          </a:bodyPr>
          <a:lstStyle/>
          <a:p>
            <a:pPr marL="114300" indent="0" algn="ctr">
              <a:buClr>
                <a:srgbClr val="FF0000"/>
              </a:buClr>
              <a:buNone/>
            </a:pPr>
            <a:r>
              <a:rPr lang="en-US" sz="2800" dirty="0"/>
              <a:t>It was the best of times, it was the worst of times, it was the age of wisdom, it was the age of foolishness, it was the epoch of belief, it was the epoch of incredulity, it was the season of Light, it was the season of Darkness, it was the spring of hope, it was the winter of despair.</a:t>
            </a:r>
          </a:p>
        </p:txBody>
      </p:sp>
      <p:sp>
        <p:nvSpPr>
          <p:cNvPr id="4" name="Slide Number Placeholder 3">
            <a:extLst>
              <a:ext uri="{FF2B5EF4-FFF2-40B4-BE49-F238E27FC236}">
                <a16:creationId xmlns:a16="http://schemas.microsoft.com/office/drawing/2014/main" id="{63C813C7-C200-E414-FCD5-C6E8CF7FF0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6" name="Picture 5" descr="A person with a beard&#10;&#10;AI-generated content may be incorrect.">
            <a:extLst>
              <a:ext uri="{FF2B5EF4-FFF2-40B4-BE49-F238E27FC236}">
                <a16:creationId xmlns:a16="http://schemas.microsoft.com/office/drawing/2014/main" id="{62FD2769-2D00-9FCC-1FB0-BA645ECE27D2}"/>
              </a:ext>
            </a:extLst>
          </p:cNvPr>
          <p:cNvPicPr>
            <a:picLocks noChangeAspect="1"/>
          </p:cNvPicPr>
          <p:nvPr/>
        </p:nvPicPr>
        <p:blipFill>
          <a:blip r:embed="rId2"/>
          <a:stretch>
            <a:fillRect/>
          </a:stretch>
        </p:blipFill>
        <p:spPr>
          <a:xfrm>
            <a:off x="7458009" y="-41245"/>
            <a:ext cx="1288799" cy="1884695"/>
          </a:xfrm>
          <a:prstGeom prst="rect">
            <a:avLst/>
          </a:prstGeom>
        </p:spPr>
      </p:pic>
    </p:spTree>
    <p:extLst>
      <p:ext uri="{BB962C8B-B14F-4D97-AF65-F5344CB8AC3E}">
        <p14:creationId xmlns:p14="http://schemas.microsoft.com/office/powerpoint/2010/main" val="464157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1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50</a:t>
            </a:fld>
            <a:endParaRPr/>
          </a:p>
        </p:txBody>
      </p:sp>
      <p:sp>
        <p:nvSpPr>
          <p:cNvPr id="1199" name="Google Shape;1199;p135"/>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2860">
                <a:solidFill>
                  <a:srgbClr val="BF5700"/>
                </a:solidFill>
              </a:rPr>
              <a:t>Example: </a:t>
            </a:r>
            <a:r>
              <a:rPr lang="en" sz="2860" u="sng">
                <a:solidFill>
                  <a:srgbClr val="BF5700"/>
                </a:solidFill>
              </a:rPr>
              <a:t>Multimodal</a:t>
            </a:r>
            <a:r>
              <a:rPr lang="en" sz="2860">
                <a:solidFill>
                  <a:srgbClr val="BF5700"/>
                </a:solidFill>
              </a:rPr>
              <a:t> Shell Game</a:t>
            </a:r>
            <a:endParaRPr sz="2860" u="sng">
              <a:solidFill>
                <a:srgbClr val="BF5700"/>
              </a:solidFill>
            </a:endParaRPr>
          </a:p>
        </p:txBody>
      </p:sp>
      <p:sp>
        <p:nvSpPr>
          <p:cNvPr id="1200" name="Google Shape;1200;p135"/>
          <p:cNvSpPr txBox="1">
            <a:spLocks noGrp="1"/>
          </p:cNvSpPr>
          <p:nvPr>
            <p:ph type="body" idx="1"/>
          </p:nvPr>
        </p:nvSpPr>
        <p:spPr>
          <a:xfrm>
            <a:off x="3065455" y="1920150"/>
            <a:ext cx="2849400" cy="725396"/>
          </a:xfrm>
          <a:prstGeom prst="rect">
            <a:avLst/>
          </a:prstGeom>
        </p:spPr>
        <p:txBody>
          <a:bodyPr spcFirstLastPara="1" wrap="square" lIns="91425" tIns="45700" rIns="91425" bIns="45700" anchor="ctr" anchorCtr="0">
            <a:normAutofit/>
          </a:bodyPr>
          <a:lstStyle/>
          <a:p>
            <a:pPr marL="0" lvl="0" indent="0" algn="l" rtl="0">
              <a:spcBef>
                <a:spcPts val="640"/>
              </a:spcBef>
              <a:spcAft>
                <a:spcPts val="0"/>
              </a:spcAft>
              <a:buNone/>
            </a:pPr>
            <a:r>
              <a:rPr lang="en" sz="2400" dirty="0"/>
              <a:t>Final State?</a:t>
            </a:r>
            <a:endParaRPr sz="2400" dirty="0"/>
          </a:p>
        </p:txBody>
      </p:sp>
      <p:sp>
        <p:nvSpPr>
          <p:cNvPr id="2" name="Google Shape;1167;p132">
            <a:extLst>
              <a:ext uri="{FF2B5EF4-FFF2-40B4-BE49-F238E27FC236}">
                <a16:creationId xmlns:a16="http://schemas.microsoft.com/office/drawing/2014/main" id="{5306A13B-DEFB-D00B-C417-782593E865D7}"/>
              </a:ext>
            </a:extLst>
          </p:cNvPr>
          <p:cNvSpPr txBox="1">
            <a:spLocks/>
          </p:cNvSpPr>
          <p:nvPr/>
        </p:nvSpPr>
        <p:spPr>
          <a:xfrm>
            <a:off x="963376" y="632100"/>
            <a:ext cx="8057782" cy="1673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Bef>
                <a:spcPts val="640"/>
              </a:spcBef>
              <a:buFont typeface="Arial"/>
              <a:buNone/>
            </a:pPr>
            <a:r>
              <a:rPr lang="en-US" sz="2400" dirty="0">
                <a:solidFill>
                  <a:srgbClr val="CC0000"/>
                </a:solidFill>
              </a:rPr>
              <a:t>Asked to predict a </a:t>
            </a:r>
            <a:r>
              <a:rPr lang="en-US" sz="2400" u="sng" dirty="0">
                <a:solidFill>
                  <a:srgbClr val="CC0000"/>
                </a:solidFill>
              </a:rPr>
              <a:t>text</a:t>
            </a:r>
            <a:r>
              <a:rPr lang="en-US" sz="2400" dirty="0">
                <a:solidFill>
                  <a:srgbClr val="CC0000"/>
                </a:solidFill>
              </a:rPr>
              <a:t> description of the final state: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97">
          <a:extLst>
            <a:ext uri="{FF2B5EF4-FFF2-40B4-BE49-F238E27FC236}">
              <a16:creationId xmlns:a16="http://schemas.microsoft.com/office/drawing/2014/main" id="{5355DE0B-B77C-D89C-8AA6-823E17978F68}"/>
            </a:ext>
          </a:extLst>
        </p:cNvPr>
        <p:cNvGrpSpPr/>
        <p:nvPr/>
      </p:nvGrpSpPr>
      <p:grpSpPr>
        <a:xfrm>
          <a:off x="0" y="0"/>
          <a:ext cx="0" cy="0"/>
          <a:chOff x="0" y="0"/>
          <a:chExt cx="0" cy="0"/>
        </a:xfrm>
      </p:grpSpPr>
      <p:sp>
        <p:nvSpPr>
          <p:cNvPr id="1198" name="Google Shape;1198;p135">
            <a:extLst>
              <a:ext uri="{FF2B5EF4-FFF2-40B4-BE49-F238E27FC236}">
                <a16:creationId xmlns:a16="http://schemas.microsoft.com/office/drawing/2014/main" id="{884C3915-56D6-9DD1-9071-3D05FE301D7E}"/>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51</a:t>
            </a:fld>
            <a:endParaRPr/>
          </a:p>
        </p:txBody>
      </p:sp>
      <p:sp>
        <p:nvSpPr>
          <p:cNvPr id="1199" name="Google Shape;1199;p135">
            <a:extLst>
              <a:ext uri="{FF2B5EF4-FFF2-40B4-BE49-F238E27FC236}">
                <a16:creationId xmlns:a16="http://schemas.microsoft.com/office/drawing/2014/main" id="{D7062ED2-BA9F-7DDB-1BCE-5B221B30DB6C}"/>
              </a:ext>
            </a:extLst>
          </p:cNvPr>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2860">
                <a:solidFill>
                  <a:srgbClr val="BF5700"/>
                </a:solidFill>
              </a:rPr>
              <a:t>Example: </a:t>
            </a:r>
            <a:r>
              <a:rPr lang="en" sz="2860" u="sng">
                <a:solidFill>
                  <a:srgbClr val="BF5700"/>
                </a:solidFill>
              </a:rPr>
              <a:t>Multimodal</a:t>
            </a:r>
            <a:r>
              <a:rPr lang="en" sz="2860">
                <a:solidFill>
                  <a:srgbClr val="BF5700"/>
                </a:solidFill>
              </a:rPr>
              <a:t> Shell Game</a:t>
            </a:r>
            <a:endParaRPr sz="2860" u="sng">
              <a:solidFill>
                <a:srgbClr val="BF5700"/>
              </a:solidFill>
            </a:endParaRPr>
          </a:p>
        </p:txBody>
      </p:sp>
      <p:sp>
        <p:nvSpPr>
          <p:cNvPr id="1200" name="Google Shape;1200;p135">
            <a:extLst>
              <a:ext uri="{FF2B5EF4-FFF2-40B4-BE49-F238E27FC236}">
                <a16:creationId xmlns:a16="http://schemas.microsoft.com/office/drawing/2014/main" id="{84F56FFE-50EF-7E78-2357-444846DB6D2F}"/>
              </a:ext>
            </a:extLst>
          </p:cNvPr>
          <p:cNvSpPr txBox="1">
            <a:spLocks noGrp="1"/>
          </p:cNvSpPr>
          <p:nvPr>
            <p:ph type="body" idx="1"/>
          </p:nvPr>
        </p:nvSpPr>
        <p:spPr>
          <a:xfrm>
            <a:off x="3065455" y="1920150"/>
            <a:ext cx="2849400" cy="725396"/>
          </a:xfrm>
          <a:prstGeom prst="rect">
            <a:avLst/>
          </a:prstGeom>
        </p:spPr>
        <p:txBody>
          <a:bodyPr spcFirstLastPara="1" wrap="square" lIns="91425" tIns="45700" rIns="91425" bIns="45700" anchor="ctr" anchorCtr="0">
            <a:normAutofit/>
          </a:bodyPr>
          <a:lstStyle/>
          <a:p>
            <a:pPr marL="0" lvl="0" indent="0" algn="l" rtl="0">
              <a:spcBef>
                <a:spcPts val="640"/>
              </a:spcBef>
              <a:spcAft>
                <a:spcPts val="0"/>
              </a:spcAft>
              <a:buNone/>
            </a:pPr>
            <a:r>
              <a:rPr lang="en" sz="2400" dirty="0"/>
              <a:t>Final State?</a:t>
            </a:r>
            <a:endParaRPr sz="2400" dirty="0"/>
          </a:p>
        </p:txBody>
      </p:sp>
      <p:sp>
        <p:nvSpPr>
          <p:cNvPr id="2" name="Google Shape;1167;p132">
            <a:extLst>
              <a:ext uri="{FF2B5EF4-FFF2-40B4-BE49-F238E27FC236}">
                <a16:creationId xmlns:a16="http://schemas.microsoft.com/office/drawing/2014/main" id="{A5A812B6-C458-E734-1020-882032EF9F3F}"/>
              </a:ext>
            </a:extLst>
          </p:cNvPr>
          <p:cNvSpPr txBox="1">
            <a:spLocks/>
          </p:cNvSpPr>
          <p:nvPr/>
        </p:nvSpPr>
        <p:spPr>
          <a:xfrm>
            <a:off x="963376" y="632100"/>
            <a:ext cx="8057782" cy="1673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Bef>
                <a:spcPts val="640"/>
              </a:spcBef>
              <a:buFont typeface="Arial"/>
              <a:buNone/>
            </a:pPr>
            <a:r>
              <a:rPr lang="en-US" sz="2400" dirty="0">
                <a:solidFill>
                  <a:srgbClr val="CC0000"/>
                </a:solidFill>
              </a:rPr>
              <a:t>Asked to predict a </a:t>
            </a:r>
            <a:r>
              <a:rPr lang="en-US" sz="2400" u="sng" dirty="0">
                <a:solidFill>
                  <a:srgbClr val="CC0000"/>
                </a:solidFill>
              </a:rPr>
              <a:t>text</a:t>
            </a:r>
            <a:r>
              <a:rPr lang="en-US" sz="2400" dirty="0">
                <a:solidFill>
                  <a:srgbClr val="CC0000"/>
                </a:solidFill>
              </a:rPr>
              <a:t> description of the final state:</a:t>
            </a:r>
          </a:p>
        </p:txBody>
      </p:sp>
      <p:sp>
        <p:nvSpPr>
          <p:cNvPr id="3" name="Google Shape;1200;p135">
            <a:extLst>
              <a:ext uri="{FF2B5EF4-FFF2-40B4-BE49-F238E27FC236}">
                <a16:creationId xmlns:a16="http://schemas.microsoft.com/office/drawing/2014/main" id="{BCB06334-29DD-9D49-85D0-62FE78C1D47B}"/>
              </a:ext>
            </a:extLst>
          </p:cNvPr>
          <p:cNvSpPr txBox="1">
            <a:spLocks/>
          </p:cNvSpPr>
          <p:nvPr/>
        </p:nvSpPr>
        <p:spPr>
          <a:xfrm>
            <a:off x="3065455" y="2305800"/>
            <a:ext cx="2849400" cy="7253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Bef>
                <a:spcPts val="640"/>
              </a:spcBef>
              <a:buFont typeface="Arial"/>
              <a:buNone/>
            </a:pPr>
            <a:r>
              <a:rPr lang="en-US" sz="2400" dirty="0"/>
              <a:t>3</a:t>
            </a:r>
          </a:p>
        </p:txBody>
      </p:sp>
    </p:spTree>
    <p:extLst>
      <p:ext uri="{BB962C8B-B14F-4D97-AF65-F5344CB8AC3E}">
        <p14:creationId xmlns:p14="http://schemas.microsoft.com/office/powerpoint/2010/main" val="1740575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1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52</a:t>
            </a:fld>
            <a:endParaRPr/>
          </a:p>
        </p:txBody>
      </p:sp>
      <p:sp>
        <p:nvSpPr>
          <p:cNvPr id="1225" name="Google Shape;1225;p137"/>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2860" dirty="0">
                <a:solidFill>
                  <a:srgbClr val="BF5700"/>
                </a:solidFill>
              </a:rPr>
              <a:t>Example: Chess</a:t>
            </a:r>
            <a:endParaRPr sz="2860" dirty="0">
              <a:solidFill>
                <a:srgbClr val="BF5700"/>
              </a:solidFill>
            </a:endParaRPr>
          </a:p>
        </p:txBody>
      </p:sp>
      <p:sp>
        <p:nvSpPr>
          <p:cNvPr id="1226" name="Google Shape;1226;p137"/>
          <p:cNvSpPr txBox="1">
            <a:spLocks noGrp="1"/>
          </p:cNvSpPr>
          <p:nvPr>
            <p:ph type="body" idx="1"/>
          </p:nvPr>
        </p:nvSpPr>
        <p:spPr>
          <a:xfrm>
            <a:off x="311700" y="1700300"/>
            <a:ext cx="4441800" cy="2585100"/>
          </a:xfrm>
          <a:prstGeom prst="rect">
            <a:avLst/>
          </a:prstGeom>
        </p:spPr>
        <p:txBody>
          <a:bodyPr spcFirstLastPara="1" wrap="square" lIns="91425" tIns="45700" rIns="91425" bIns="45700" anchor="ctr" anchorCtr="0">
            <a:normAutofit/>
          </a:bodyPr>
          <a:lstStyle/>
          <a:p>
            <a:pPr marL="0" lvl="0" indent="0" algn="l" rtl="0">
              <a:spcBef>
                <a:spcPts val="640"/>
              </a:spcBef>
              <a:spcAft>
                <a:spcPts val="0"/>
              </a:spcAft>
              <a:buNone/>
            </a:pPr>
            <a:r>
              <a:rPr lang="en" u="sng" dirty="0"/>
              <a:t>Text Input:</a:t>
            </a:r>
            <a:endParaRPr u="sng" dirty="0"/>
          </a:p>
          <a:p>
            <a:pPr marL="0" lvl="0" indent="0" algn="l" rtl="0">
              <a:lnSpc>
                <a:spcPct val="115000"/>
              </a:lnSpc>
              <a:spcBef>
                <a:spcPts val="0"/>
              </a:spcBef>
              <a:spcAft>
                <a:spcPts val="0"/>
              </a:spcAft>
              <a:buClr>
                <a:schemeClr val="dk1"/>
              </a:buClr>
              <a:buSzPct val="34375"/>
              <a:buFont typeface="Arial"/>
              <a:buNone/>
            </a:pPr>
            <a:r>
              <a:rPr lang="en" dirty="0"/>
              <a:t>Forsyth–Edwards Notation (FEN)</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Clr>
                <a:schemeClr val="dk1"/>
              </a:buClr>
              <a:buSzPct val="34375"/>
              <a:buFont typeface="Arial"/>
              <a:buNone/>
            </a:pPr>
            <a:r>
              <a:rPr lang="en" dirty="0"/>
              <a:t>"rnbqkbnr/pppppppp/8/8/8/8/</a:t>
            </a:r>
            <a:endParaRPr dirty="0"/>
          </a:p>
          <a:p>
            <a:pPr marL="0" lvl="0" indent="0" algn="l" rtl="0">
              <a:lnSpc>
                <a:spcPct val="115000"/>
              </a:lnSpc>
              <a:spcBef>
                <a:spcPts val="0"/>
              </a:spcBef>
              <a:spcAft>
                <a:spcPts val="0"/>
              </a:spcAft>
              <a:buClr>
                <a:schemeClr val="dk1"/>
              </a:buClr>
              <a:buSzPct val="34375"/>
              <a:buFont typeface="Arial"/>
              <a:buNone/>
            </a:pPr>
            <a:r>
              <a:rPr lang="en" dirty="0"/>
              <a:t>PPPPPPPP/RNBQKBNR w KQkq - 0 1"</a:t>
            </a:r>
            <a:endParaRPr dirty="0"/>
          </a:p>
          <a:p>
            <a:pPr marL="0" lvl="0" indent="0" algn="l" rtl="0">
              <a:spcBef>
                <a:spcPts val="640"/>
              </a:spcBef>
              <a:spcAft>
                <a:spcPts val="0"/>
              </a:spcAft>
              <a:buNone/>
            </a:pPr>
            <a:endParaRPr dirty="0"/>
          </a:p>
        </p:txBody>
      </p:sp>
      <p:pic>
        <p:nvPicPr>
          <p:cNvPr id="1227" name="Google Shape;1227;p137" title="chess_state_p001.png"/>
          <p:cNvPicPr preferRelativeResize="0"/>
          <p:nvPr/>
        </p:nvPicPr>
        <p:blipFill>
          <a:blip r:embed="rId3">
            <a:alphaModFix/>
          </a:blip>
          <a:stretch>
            <a:fillRect/>
          </a:stretch>
        </p:blipFill>
        <p:spPr>
          <a:xfrm>
            <a:off x="5355751" y="1236225"/>
            <a:ext cx="3049176" cy="304917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1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53</a:t>
            </a:fld>
            <a:endParaRPr/>
          </a:p>
        </p:txBody>
      </p:sp>
      <p:sp>
        <p:nvSpPr>
          <p:cNvPr id="1233" name="Google Shape;1233;p138"/>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2860" dirty="0">
                <a:solidFill>
                  <a:srgbClr val="BF5700"/>
                </a:solidFill>
              </a:rPr>
              <a:t>Example: Chess</a:t>
            </a:r>
            <a:endParaRPr sz="2860" dirty="0">
              <a:solidFill>
                <a:srgbClr val="BF5700"/>
              </a:solidFill>
            </a:endParaRPr>
          </a:p>
        </p:txBody>
      </p:sp>
      <p:sp>
        <p:nvSpPr>
          <p:cNvPr id="1234" name="Google Shape;1234;p138"/>
          <p:cNvSpPr txBox="1">
            <a:spLocks noGrp="1"/>
          </p:cNvSpPr>
          <p:nvPr>
            <p:ph type="body" idx="1"/>
          </p:nvPr>
        </p:nvSpPr>
        <p:spPr>
          <a:xfrm>
            <a:off x="311700" y="1882425"/>
            <a:ext cx="4047300" cy="13032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SzPts val="605"/>
              <a:buNone/>
            </a:pPr>
            <a:r>
              <a:rPr lang="en" sz="2060" u="sng"/>
              <a:t>Universal Chess Interface Notation</a:t>
            </a:r>
            <a:endParaRPr sz="2060" u="sng"/>
          </a:p>
          <a:p>
            <a:pPr marL="0" lvl="0" indent="0" algn="l" rtl="0">
              <a:spcBef>
                <a:spcPts val="640"/>
              </a:spcBef>
              <a:spcAft>
                <a:spcPts val="0"/>
              </a:spcAft>
              <a:buSzPts val="605"/>
              <a:buNone/>
            </a:pPr>
            <a:r>
              <a:rPr lang="en" sz="2060"/>
              <a:t>e2e4</a:t>
            </a:r>
            <a:br>
              <a:rPr lang="en" sz="2060"/>
            </a:br>
            <a:br>
              <a:rPr lang="en" sz="2060"/>
            </a:br>
            <a:r>
              <a:rPr lang="en" sz="2060"/>
              <a:t>“The piece at e2 moves to e4.”</a:t>
            </a:r>
            <a:br>
              <a:rPr lang="en" sz="2060"/>
            </a:br>
            <a:endParaRPr sz="2060"/>
          </a:p>
        </p:txBody>
      </p:sp>
      <p:pic>
        <p:nvPicPr>
          <p:cNvPr id="1235" name="Google Shape;1235;p138" title="chess_action_p001.png"/>
          <p:cNvPicPr preferRelativeResize="0"/>
          <p:nvPr/>
        </p:nvPicPr>
        <p:blipFill>
          <a:blip r:embed="rId3">
            <a:alphaModFix/>
          </a:blip>
          <a:stretch>
            <a:fillRect/>
          </a:stretch>
        </p:blipFill>
        <p:spPr>
          <a:xfrm>
            <a:off x="5355750" y="1245150"/>
            <a:ext cx="3049176" cy="304917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54</a:t>
            </a:fld>
            <a:endParaRPr/>
          </a:p>
        </p:txBody>
      </p:sp>
      <p:sp>
        <p:nvSpPr>
          <p:cNvPr id="1241" name="Google Shape;1241;p139"/>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2860" dirty="0">
                <a:solidFill>
                  <a:srgbClr val="BF5700"/>
                </a:solidFill>
              </a:rPr>
              <a:t>Example: Chess</a:t>
            </a:r>
            <a:endParaRPr sz="2860" u="sng" dirty="0">
              <a:solidFill>
                <a:srgbClr val="BF5700"/>
              </a:solidFill>
            </a:endParaRPr>
          </a:p>
        </p:txBody>
      </p:sp>
      <p:sp>
        <p:nvSpPr>
          <p:cNvPr id="1242" name="Google Shape;1242;p139"/>
          <p:cNvSpPr txBox="1">
            <a:spLocks noGrp="1"/>
          </p:cNvSpPr>
          <p:nvPr>
            <p:ph type="body" idx="1"/>
          </p:nvPr>
        </p:nvSpPr>
        <p:spPr>
          <a:xfrm>
            <a:off x="264550" y="1920175"/>
            <a:ext cx="3575700" cy="16200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640"/>
              </a:spcBef>
              <a:spcAft>
                <a:spcPts val="0"/>
              </a:spcAft>
              <a:buNone/>
            </a:pPr>
            <a:r>
              <a:rPr lang="en"/>
              <a:t>Q: Final State?</a:t>
            </a:r>
            <a:endParaRPr/>
          </a:p>
          <a:p>
            <a:pPr marL="0" lvl="0" indent="0" algn="l" rtl="0">
              <a:spcBef>
                <a:spcPts val="640"/>
              </a:spcBef>
              <a:spcAft>
                <a:spcPts val="0"/>
              </a:spcAft>
              <a:buNone/>
            </a:pPr>
            <a:r>
              <a:rPr lang="en"/>
              <a:t>A: rnbqkbnr/pppppppp/8/8/4P3/8/PPPP1PPP/RNBQKBNR b KQkq e3 0 1</a:t>
            </a:r>
            <a:endParaRPr u="sng"/>
          </a:p>
        </p:txBody>
      </p:sp>
      <p:pic>
        <p:nvPicPr>
          <p:cNvPr id="1243" name="Google Shape;1243;p139" title="chess_state_p001.png"/>
          <p:cNvPicPr preferRelativeResize="0"/>
          <p:nvPr/>
        </p:nvPicPr>
        <p:blipFill>
          <a:blip r:embed="rId3">
            <a:alphaModFix/>
          </a:blip>
          <a:stretch>
            <a:fillRect/>
          </a:stretch>
        </p:blipFill>
        <p:spPr>
          <a:xfrm>
            <a:off x="5355751" y="1236225"/>
            <a:ext cx="3049176" cy="3049176"/>
          </a:xfrm>
          <a:prstGeom prst="rect">
            <a:avLst/>
          </a:prstGeom>
          <a:noFill/>
          <a:ln>
            <a:noFill/>
          </a:ln>
        </p:spPr>
      </p:pic>
      <p:pic>
        <p:nvPicPr>
          <p:cNvPr id="1244" name="Google Shape;1244;p139" title="chess_state_p001.png"/>
          <p:cNvPicPr preferRelativeResize="0"/>
          <p:nvPr/>
        </p:nvPicPr>
        <p:blipFill rotWithShape="1">
          <a:blip r:embed="rId3">
            <a:alphaModFix/>
          </a:blip>
          <a:srcRect l="50144" t="73038" r="39030" b="15517"/>
          <a:stretch/>
        </p:blipFill>
        <p:spPr>
          <a:xfrm>
            <a:off x="6886295" y="2766950"/>
            <a:ext cx="330075" cy="348949"/>
          </a:xfrm>
          <a:prstGeom prst="rect">
            <a:avLst/>
          </a:prstGeom>
          <a:noFill/>
          <a:ln>
            <a:noFill/>
          </a:ln>
        </p:spPr>
      </p:pic>
      <p:pic>
        <p:nvPicPr>
          <p:cNvPr id="1245" name="Google Shape;1245;p139" title="chess_state_p001.png"/>
          <p:cNvPicPr preferRelativeResize="0"/>
          <p:nvPr/>
        </p:nvPicPr>
        <p:blipFill rotWithShape="1">
          <a:blip r:embed="rId3">
            <a:alphaModFix/>
          </a:blip>
          <a:srcRect l="38700" t="61400" r="50474" b="27155"/>
          <a:stretch/>
        </p:blipFill>
        <p:spPr>
          <a:xfrm>
            <a:off x="6895726" y="3456914"/>
            <a:ext cx="330075" cy="34894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pic>
        <p:nvPicPr>
          <p:cNvPr id="4" name="Picture 3">
            <a:extLst>
              <a:ext uri="{FF2B5EF4-FFF2-40B4-BE49-F238E27FC236}">
                <a16:creationId xmlns:a16="http://schemas.microsoft.com/office/drawing/2014/main" id="{23B68229-F8CB-AD1A-B916-DF54AE45AB42}"/>
              </a:ext>
            </a:extLst>
          </p:cNvPr>
          <p:cNvPicPr>
            <a:picLocks noChangeAspect="1"/>
          </p:cNvPicPr>
          <p:nvPr/>
        </p:nvPicPr>
        <p:blipFill>
          <a:blip r:embed="rId3"/>
          <a:stretch>
            <a:fillRect/>
          </a:stretch>
        </p:blipFill>
        <p:spPr>
          <a:xfrm>
            <a:off x="110970" y="940851"/>
            <a:ext cx="9144000" cy="4051911"/>
          </a:xfrm>
          <a:prstGeom prst="rect">
            <a:avLst/>
          </a:prstGeom>
        </p:spPr>
      </p:pic>
      <p:sp>
        <p:nvSpPr>
          <p:cNvPr id="1064" name="Google Shape;1064;p124"/>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dirty="0">
                <a:solidFill>
                  <a:srgbClr val="BF5700"/>
                </a:solidFill>
              </a:rPr>
              <a:t>Zero Shot Results for 10 Action Sequence</a:t>
            </a:r>
            <a:endParaRPr dirty="0">
              <a:solidFill>
                <a:srgbClr val="BF5700"/>
              </a:solidFill>
            </a:endParaRPr>
          </a:p>
        </p:txBody>
      </p:sp>
      <p:sp>
        <p:nvSpPr>
          <p:cNvPr id="1065" name="Google Shape;1065;p1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61">
          <a:extLst>
            <a:ext uri="{FF2B5EF4-FFF2-40B4-BE49-F238E27FC236}">
              <a16:creationId xmlns:a16="http://schemas.microsoft.com/office/drawing/2014/main" id="{D3FDB5AD-65DE-B1CB-5174-885E68ED295B}"/>
            </a:ext>
          </a:extLst>
        </p:cNvPr>
        <p:cNvGrpSpPr/>
        <p:nvPr/>
      </p:nvGrpSpPr>
      <p:grpSpPr>
        <a:xfrm>
          <a:off x="0" y="0"/>
          <a:ext cx="0" cy="0"/>
          <a:chOff x="0" y="0"/>
          <a:chExt cx="0" cy="0"/>
        </a:xfrm>
      </p:grpSpPr>
      <p:sp>
        <p:nvSpPr>
          <p:cNvPr id="1064" name="Google Shape;1064;p124">
            <a:extLst>
              <a:ext uri="{FF2B5EF4-FFF2-40B4-BE49-F238E27FC236}">
                <a16:creationId xmlns:a16="http://schemas.microsoft.com/office/drawing/2014/main" id="{58EC825F-4DE9-B0C1-EC83-6AA97FF4FD4E}"/>
              </a:ext>
            </a:extLst>
          </p:cNvPr>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dirty="0">
                <a:solidFill>
                  <a:srgbClr val="BF5700"/>
                </a:solidFill>
              </a:rPr>
              <a:t>Few Shot Results for 10 Action Sequence</a:t>
            </a:r>
            <a:endParaRPr dirty="0">
              <a:solidFill>
                <a:srgbClr val="BF5700"/>
              </a:solidFill>
            </a:endParaRPr>
          </a:p>
        </p:txBody>
      </p:sp>
      <p:sp>
        <p:nvSpPr>
          <p:cNvPr id="1065" name="Google Shape;1065;p124">
            <a:extLst>
              <a:ext uri="{FF2B5EF4-FFF2-40B4-BE49-F238E27FC236}">
                <a16:creationId xmlns:a16="http://schemas.microsoft.com/office/drawing/2014/main" id="{5E735B9C-BE7B-8380-09B9-FCA9E995FC20}"/>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56</a:t>
            </a:fld>
            <a:endParaRPr/>
          </a:p>
        </p:txBody>
      </p:sp>
      <p:pic>
        <p:nvPicPr>
          <p:cNvPr id="3" name="Picture 2">
            <a:extLst>
              <a:ext uri="{FF2B5EF4-FFF2-40B4-BE49-F238E27FC236}">
                <a16:creationId xmlns:a16="http://schemas.microsoft.com/office/drawing/2014/main" id="{63D5CDCB-B183-8C4F-0E16-69335A5EC135}"/>
              </a:ext>
            </a:extLst>
          </p:cNvPr>
          <p:cNvPicPr>
            <a:picLocks noChangeAspect="1"/>
          </p:cNvPicPr>
          <p:nvPr/>
        </p:nvPicPr>
        <p:blipFill>
          <a:blip r:embed="rId3"/>
          <a:stretch>
            <a:fillRect/>
          </a:stretch>
        </p:blipFill>
        <p:spPr>
          <a:xfrm>
            <a:off x="48827" y="1704205"/>
            <a:ext cx="9144000" cy="2747143"/>
          </a:xfrm>
          <a:prstGeom prst="rect">
            <a:avLst/>
          </a:prstGeom>
        </p:spPr>
      </p:pic>
      <p:pic>
        <p:nvPicPr>
          <p:cNvPr id="5" name="Picture 4">
            <a:extLst>
              <a:ext uri="{FF2B5EF4-FFF2-40B4-BE49-F238E27FC236}">
                <a16:creationId xmlns:a16="http://schemas.microsoft.com/office/drawing/2014/main" id="{A4B5074B-0477-36A8-2C9B-2E35108BAF91}"/>
              </a:ext>
            </a:extLst>
          </p:cNvPr>
          <p:cNvPicPr>
            <a:picLocks noChangeAspect="1"/>
          </p:cNvPicPr>
          <p:nvPr/>
        </p:nvPicPr>
        <p:blipFill>
          <a:blip r:embed="rId4"/>
          <a:stretch>
            <a:fillRect/>
          </a:stretch>
        </p:blipFill>
        <p:spPr>
          <a:xfrm>
            <a:off x="48827" y="1050246"/>
            <a:ext cx="9144000" cy="621437"/>
          </a:xfrm>
          <a:prstGeom prst="rect">
            <a:avLst/>
          </a:prstGeom>
        </p:spPr>
      </p:pic>
    </p:spTree>
    <p:extLst>
      <p:ext uri="{BB962C8B-B14F-4D97-AF65-F5344CB8AC3E}">
        <p14:creationId xmlns:p14="http://schemas.microsoft.com/office/powerpoint/2010/main" val="3672608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61">
          <a:extLst>
            <a:ext uri="{FF2B5EF4-FFF2-40B4-BE49-F238E27FC236}">
              <a16:creationId xmlns:a16="http://schemas.microsoft.com/office/drawing/2014/main" id="{D7680E68-3F26-B375-952A-F60106DCAA92}"/>
            </a:ext>
          </a:extLst>
        </p:cNvPr>
        <p:cNvGrpSpPr/>
        <p:nvPr/>
      </p:nvGrpSpPr>
      <p:grpSpPr>
        <a:xfrm>
          <a:off x="0" y="0"/>
          <a:ext cx="0" cy="0"/>
          <a:chOff x="0" y="0"/>
          <a:chExt cx="0" cy="0"/>
        </a:xfrm>
      </p:grpSpPr>
      <p:sp>
        <p:nvSpPr>
          <p:cNvPr id="1064" name="Google Shape;1064;p124">
            <a:extLst>
              <a:ext uri="{FF2B5EF4-FFF2-40B4-BE49-F238E27FC236}">
                <a16:creationId xmlns:a16="http://schemas.microsoft.com/office/drawing/2014/main" id="{3AE2DBD7-FF5F-77F5-C1C5-2FD85793975F}"/>
              </a:ext>
            </a:extLst>
          </p:cNvPr>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dirty="0">
                <a:solidFill>
                  <a:srgbClr val="BF5700"/>
                </a:solidFill>
              </a:rPr>
              <a:t>Chain of Thought Results for 10 Action Sequence</a:t>
            </a:r>
            <a:endParaRPr dirty="0">
              <a:solidFill>
                <a:srgbClr val="BF5700"/>
              </a:solidFill>
            </a:endParaRPr>
          </a:p>
        </p:txBody>
      </p:sp>
      <p:sp>
        <p:nvSpPr>
          <p:cNvPr id="1065" name="Google Shape;1065;p124">
            <a:extLst>
              <a:ext uri="{FF2B5EF4-FFF2-40B4-BE49-F238E27FC236}">
                <a16:creationId xmlns:a16="http://schemas.microsoft.com/office/drawing/2014/main" id="{FE0F4702-9539-B4A6-0A67-5C498354E462}"/>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57</a:t>
            </a:fld>
            <a:endParaRPr/>
          </a:p>
        </p:txBody>
      </p:sp>
      <p:pic>
        <p:nvPicPr>
          <p:cNvPr id="5" name="Picture 4">
            <a:extLst>
              <a:ext uri="{FF2B5EF4-FFF2-40B4-BE49-F238E27FC236}">
                <a16:creationId xmlns:a16="http://schemas.microsoft.com/office/drawing/2014/main" id="{908A09D1-98E2-AC5F-53CD-2F9E1249D772}"/>
              </a:ext>
            </a:extLst>
          </p:cNvPr>
          <p:cNvPicPr>
            <a:picLocks noChangeAspect="1"/>
          </p:cNvPicPr>
          <p:nvPr/>
        </p:nvPicPr>
        <p:blipFill>
          <a:blip r:embed="rId3"/>
          <a:stretch>
            <a:fillRect/>
          </a:stretch>
        </p:blipFill>
        <p:spPr>
          <a:xfrm>
            <a:off x="71021" y="1253416"/>
            <a:ext cx="9144000" cy="621437"/>
          </a:xfrm>
          <a:prstGeom prst="rect">
            <a:avLst/>
          </a:prstGeom>
        </p:spPr>
      </p:pic>
      <p:pic>
        <p:nvPicPr>
          <p:cNvPr id="7" name="Picture 6">
            <a:extLst>
              <a:ext uri="{FF2B5EF4-FFF2-40B4-BE49-F238E27FC236}">
                <a16:creationId xmlns:a16="http://schemas.microsoft.com/office/drawing/2014/main" id="{EAD7DBDF-C764-396B-EFE6-D843724F6C53}"/>
              </a:ext>
            </a:extLst>
          </p:cNvPr>
          <p:cNvPicPr>
            <a:picLocks noChangeAspect="1"/>
          </p:cNvPicPr>
          <p:nvPr/>
        </p:nvPicPr>
        <p:blipFill>
          <a:blip r:embed="rId4"/>
          <a:stretch>
            <a:fillRect/>
          </a:stretch>
        </p:blipFill>
        <p:spPr>
          <a:xfrm>
            <a:off x="39949" y="1915104"/>
            <a:ext cx="9144000" cy="2707861"/>
          </a:xfrm>
          <a:prstGeom prst="rect">
            <a:avLst/>
          </a:prstGeom>
        </p:spPr>
      </p:pic>
    </p:spTree>
    <p:extLst>
      <p:ext uri="{BB962C8B-B14F-4D97-AF65-F5344CB8AC3E}">
        <p14:creationId xmlns:p14="http://schemas.microsoft.com/office/powerpoint/2010/main" val="1674353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61">
          <a:extLst>
            <a:ext uri="{FF2B5EF4-FFF2-40B4-BE49-F238E27FC236}">
              <a16:creationId xmlns:a16="http://schemas.microsoft.com/office/drawing/2014/main" id="{A9DDC5B2-5CA3-A9AE-96C6-52BBF7150972}"/>
            </a:ext>
          </a:extLst>
        </p:cNvPr>
        <p:cNvGrpSpPr/>
        <p:nvPr/>
      </p:nvGrpSpPr>
      <p:grpSpPr>
        <a:xfrm>
          <a:off x="0" y="0"/>
          <a:ext cx="0" cy="0"/>
          <a:chOff x="0" y="0"/>
          <a:chExt cx="0" cy="0"/>
        </a:xfrm>
      </p:grpSpPr>
      <p:sp>
        <p:nvSpPr>
          <p:cNvPr id="1064" name="Google Shape;1064;p124">
            <a:extLst>
              <a:ext uri="{FF2B5EF4-FFF2-40B4-BE49-F238E27FC236}">
                <a16:creationId xmlns:a16="http://schemas.microsoft.com/office/drawing/2014/main" id="{42764F7A-04DB-5241-7987-D6520C2F3A1C}"/>
              </a:ext>
            </a:extLst>
          </p:cNvPr>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dirty="0">
                <a:solidFill>
                  <a:srgbClr val="BF5700"/>
                </a:solidFill>
              </a:rPr>
              <a:t>Reasoning Model Results for 10 Action Sequence</a:t>
            </a:r>
            <a:endParaRPr dirty="0">
              <a:solidFill>
                <a:srgbClr val="BF5700"/>
              </a:solidFill>
            </a:endParaRPr>
          </a:p>
        </p:txBody>
      </p:sp>
      <p:sp>
        <p:nvSpPr>
          <p:cNvPr id="1065" name="Google Shape;1065;p124">
            <a:extLst>
              <a:ext uri="{FF2B5EF4-FFF2-40B4-BE49-F238E27FC236}">
                <a16:creationId xmlns:a16="http://schemas.microsoft.com/office/drawing/2014/main" id="{53C3405C-678C-DECB-0FDD-A5FB17EB3CF7}"/>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58</a:t>
            </a:fld>
            <a:endParaRPr/>
          </a:p>
        </p:txBody>
      </p:sp>
      <p:pic>
        <p:nvPicPr>
          <p:cNvPr id="2" name="Picture 1">
            <a:extLst>
              <a:ext uri="{FF2B5EF4-FFF2-40B4-BE49-F238E27FC236}">
                <a16:creationId xmlns:a16="http://schemas.microsoft.com/office/drawing/2014/main" id="{98209B36-A75A-4C1E-127E-A72DDC37910B}"/>
              </a:ext>
            </a:extLst>
          </p:cNvPr>
          <p:cNvPicPr>
            <a:picLocks noChangeAspect="1"/>
          </p:cNvPicPr>
          <p:nvPr/>
        </p:nvPicPr>
        <p:blipFill>
          <a:blip r:embed="rId3"/>
          <a:stretch>
            <a:fillRect/>
          </a:stretch>
        </p:blipFill>
        <p:spPr>
          <a:xfrm>
            <a:off x="71021" y="1253416"/>
            <a:ext cx="9144000" cy="621437"/>
          </a:xfrm>
          <a:prstGeom prst="rect">
            <a:avLst/>
          </a:prstGeom>
        </p:spPr>
      </p:pic>
      <p:pic>
        <p:nvPicPr>
          <p:cNvPr id="6" name="Picture 5">
            <a:extLst>
              <a:ext uri="{FF2B5EF4-FFF2-40B4-BE49-F238E27FC236}">
                <a16:creationId xmlns:a16="http://schemas.microsoft.com/office/drawing/2014/main" id="{530E6D6F-530C-3C93-C6A0-973E28C8AE96}"/>
              </a:ext>
            </a:extLst>
          </p:cNvPr>
          <p:cNvPicPr>
            <a:picLocks noChangeAspect="1"/>
          </p:cNvPicPr>
          <p:nvPr/>
        </p:nvPicPr>
        <p:blipFill>
          <a:blip r:embed="rId4"/>
          <a:stretch>
            <a:fillRect/>
          </a:stretch>
        </p:blipFill>
        <p:spPr>
          <a:xfrm>
            <a:off x="35510" y="1885395"/>
            <a:ext cx="9144000" cy="2185924"/>
          </a:xfrm>
          <a:prstGeom prst="rect">
            <a:avLst/>
          </a:prstGeom>
        </p:spPr>
      </p:pic>
    </p:spTree>
    <p:extLst>
      <p:ext uri="{BB962C8B-B14F-4D97-AF65-F5344CB8AC3E}">
        <p14:creationId xmlns:p14="http://schemas.microsoft.com/office/powerpoint/2010/main" val="15741255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61">
          <a:extLst>
            <a:ext uri="{FF2B5EF4-FFF2-40B4-BE49-F238E27FC236}">
              <a16:creationId xmlns:a16="http://schemas.microsoft.com/office/drawing/2014/main" id="{ADD249BF-DB49-D028-FA40-3142FFE7B509}"/>
            </a:ext>
          </a:extLst>
        </p:cNvPr>
        <p:cNvGrpSpPr/>
        <p:nvPr/>
      </p:nvGrpSpPr>
      <p:grpSpPr>
        <a:xfrm>
          <a:off x="0" y="0"/>
          <a:ext cx="0" cy="0"/>
          <a:chOff x="0" y="0"/>
          <a:chExt cx="0" cy="0"/>
        </a:xfrm>
      </p:grpSpPr>
      <p:pic>
        <p:nvPicPr>
          <p:cNvPr id="1062" name="Google Shape;1062;p124" title="shell_image-only_sequence_length_vs_accuracy_multi_model_p001.png">
            <a:extLst>
              <a:ext uri="{FF2B5EF4-FFF2-40B4-BE49-F238E27FC236}">
                <a16:creationId xmlns:a16="http://schemas.microsoft.com/office/drawing/2014/main" id="{325E5C03-2F80-68A8-140B-15D9EB92787D}"/>
              </a:ext>
            </a:extLst>
          </p:cNvPr>
          <p:cNvPicPr preferRelativeResize="0"/>
          <p:nvPr/>
        </p:nvPicPr>
        <p:blipFill>
          <a:blip r:embed="rId3">
            <a:alphaModFix/>
          </a:blip>
          <a:stretch>
            <a:fillRect/>
          </a:stretch>
        </p:blipFill>
        <p:spPr>
          <a:xfrm>
            <a:off x="4572000" y="1017713"/>
            <a:ext cx="4043899" cy="3575928"/>
          </a:xfrm>
          <a:prstGeom prst="rect">
            <a:avLst/>
          </a:prstGeom>
          <a:noFill/>
          <a:ln>
            <a:noFill/>
          </a:ln>
        </p:spPr>
      </p:pic>
      <p:pic>
        <p:nvPicPr>
          <p:cNvPr id="1063" name="Google Shape;1063;p124" title="shell_text-only_sequence_length_vs_accuracy_multi_model_p001.png">
            <a:extLst>
              <a:ext uri="{FF2B5EF4-FFF2-40B4-BE49-F238E27FC236}">
                <a16:creationId xmlns:a16="http://schemas.microsoft.com/office/drawing/2014/main" id="{AF778565-9ED9-63B4-C14D-9F577468A709}"/>
              </a:ext>
            </a:extLst>
          </p:cNvPr>
          <p:cNvPicPr preferRelativeResize="0"/>
          <p:nvPr/>
        </p:nvPicPr>
        <p:blipFill>
          <a:blip r:embed="rId4">
            <a:alphaModFix/>
          </a:blip>
          <a:stretch>
            <a:fillRect/>
          </a:stretch>
        </p:blipFill>
        <p:spPr>
          <a:xfrm>
            <a:off x="528100" y="1017713"/>
            <a:ext cx="4043899" cy="3575910"/>
          </a:xfrm>
          <a:prstGeom prst="rect">
            <a:avLst/>
          </a:prstGeom>
          <a:noFill/>
          <a:ln>
            <a:noFill/>
          </a:ln>
        </p:spPr>
      </p:pic>
      <p:sp>
        <p:nvSpPr>
          <p:cNvPr id="1064" name="Google Shape;1064;p124">
            <a:extLst>
              <a:ext uri="{FF2B5EF4-FFF2-40B4-BE49-F238E27FC236}">
                <a16:creationId xmlns:a16="http://schemas.microsoft.com/office/drawing/2014/main" id="{703B3332-2185-AA7A-62A3-FC5C4907794D}"/>
              </a:ext>
            </a:extLst>
          </p:cNvPr>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dirty="0">
                <a:solidFill>
                  <a:srgbClr val="BF5700"/>
                </a:solidFill>
              </a:rPr>
              <a:t>Shell Game With Increase # of Actions</a:t>
            </a:r>
            <a:endParaRPr dirty="0">
              <a:solidFill>
                <a:srgbClr val="BF5700"/>
              </a:solidFill>
            </a:endParaRPr>
          </a:p>
        </p:txBody>
      </p:sp>
      <p:sp>
        <p:nvSpPr>
          <p:cNvPr id="1065" name="Google Shape;1065;p124">
            <a:extLst>
              <a:ext uri="{FF2B5EF4-FFF2-40B4-BE49-F238E27FC236}">
                <a16:creationId xmlns:a16="http://schemas.microsoft.com/office/drawing/2014/main" id="{47FE60D6-C2C5-0E92-5BD8-13890B7094CF}"/>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59</a:t>
            </a:fld>
            <a:endParaRPr/>
          </a:p>
        </p:txBody>
      </p:sp>
    </p:spTree>
    <p:extLst>
      <p:ext uri="{BB962C8B-B14F-4D97-AF65-F5344CB8AC3E}">
        <p14:creationId xmlns:p14="http://schemas.microsoft.com/office/powerpoint/2010/main" val="36600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7CBC2-B9C6-6E17-74D7-E8DB304A87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287F2-2590-E597-DC98-D57950AAD751}"/>
              </a:ext>
            </a:extLst>
          </p:cNvPr>
          <p:cNvSpPr>
            <a:spLocks noGrp="1"/>
          </p:cNvSpPr>
          <p:nvPr>
            <p:ph type="title"/>
          </p:nvPr>
        </p:nvSpPr>
        <p:spPr>
          <a:xfrm>
            <a:off x="95933" y="197575"/>
            <a:ext cx="9086400" cy="572700"/>
          </a:xfrm>
        </p:spPr>
        <p:txBody>
          <a:bodyPr>
            <a:noAutofit/>
          </a:bodyPr>
          <a:lstStyle/>
          <a:p>
            <a:pPr algn="ctr"/>
            <a:r>
              <a:rPr lang="en-US" dirty="0">
                <a:solidFill>
                  <a:srgbClr val="C00000"/>
                </a:solidFill>
              </a:rPr>
              <a:t>Recent Papers on LLM Limitations</a:t>
            </a:r>
            <a:br>
              <a:rPr lang="en-US" dirty="0">
                <a:solidFill>
                  <a:srgbClr val="C00000"/>
                </a:solidFill>
              </a:rPr>
            </a:br>
            <a:endParaRPr lang="en-US" dirty="0">
              <a:solidFill>
                <a:srgbClr val="0070C0"/>
              </a:solidFill>
            </a:endParaRPr>
          </a:p>
        </p:txBody>
      </p:sp>
      <p:sp>
        <p:nvSpPr>
          <p:cNvPr id="3" name="Text Placeholder 2">
            <a:extLst>
              <a:ext uri="{FF2B5EF4-FFF2-40B4-BE49-F238E27FC236}">
                <a16:creationId xmlns:a16="http://schemas.microsoft.com/office/drawing/2014/main" id="{07D49338-53DD-AE60-1D20-8711EF712DAB}"/>
              </a:ext>
            </a:extLst>
          </p:cNvPr>
          <p:cNvSpPr>
            <a:spLocks noGrp="1"/>
          </p:cNvSpPr>
          <p:nvPr>
            <p:ph type="body" idx="1"/>
          </p:nvPr>
        </p:nvSpPr>
        <p:spPr>
          <a:xfrm>
            <a:off x="311700" y="770275"/>
            <a:ext cx="8520600" cy="4099127"/>
          </a:xfrm>
        </p:spPr>
        <p:txBody>
          <a:bodyPr>
            <a:normAutofit fontScale="92500" lnSpcReduction="20000"/>
          </a:bodyPr>
          <a:lstStyle/>
          <a:p>
            <a:pPr>
              <a:buClr>
                <a:srgbClr val="FF0000"/>
              </a:buClr>
            </a:pPr>
            <a:r>
              <a:rPr lang="en-US" sz="2000" dirty="0">
                <a:solidFill>
                  <a:srgbClr val="0070C0"/>
                </a:solidFill>
              </a:rPr>
              <a:t>Limits of LLM Reasoning</a:t>
            </a:r>
          </a:p>
          <a:p>
            <a:pPr lvl="1">
              <a:buClr>
                <a:srgbClr val="FF0000"/>
              </a:buClr>
            </a:pPr>
            <a:r>
              <a:rPr lang="en-US" sz="1800" dirty="0" err="1">
                <a:solidFill>
                  <a:schemeClr val="tx1"/>
                </a:solidFill>
              </a:rPr>
              <a:t>Shojaee</a:t>
            </a:r>
            <a:r>
              <a:rPr lang="en-US" sz="1800" dirty="0">
                <a:solidFill>
                  <a:schemeClr val="tx1"/>
                </a:solidFill>
              </a:rPr>
              <a:t> et al., The Illusion of Thinking: Understanding the Strengths and Limitations of Reasoning Models via the Lens of Problem Complexity, </a:t>
            </a:r>
            <a:r>
              <a:rPr lang="en-US" sz="1800" dirty="0" err="1">
                <a:solidFill>
                  <a:schemeClr val="tx1"/>
                </a:solidFill>
              </a:rPr>
              <a:t>NeurIPS</a:t>
            </a:r>
            <a:r>
              <a:rPr lang="en-US" sz="1800" dirty="0">
                <a:solidFill>
                  <a:schemeClr val="tx1"/>
                </a:solidFill>
              </a:rPr>
              <a:t> 2025.</a:t>
            </a:r>
          </a:p>
          <a:p>
            <a:pPr>
              <a:buClr>
                <a:srgbClr val="FF0000"/>
              </a:buClr>
            </a:pPr>
            <a:r>
              <a:rPr lang="en-US" sz="2200" dirty="0">
                <a:solidFill>
                  <a:srgbClr val="0070C0"/>
                </a:solidFill>
              </a:rPr>
              <a:t>Limits of LLM Planning</a:t>
            </a:r>
          </a:p>
          <a:p>
            <a:pPr lvl="1">
              <a:buClr>
                <a:srgbClr val="FF0000"/>
              </a:buClr>
            </a:pPr>
            <a:r>
              <a:rPr lang="en-US" sz="1800" dirty="0"/>
              <a:t>Kambhampati, </a:t>
            </a:r>
            <a:r>
              <a:rPr lang="en-US" sz="1800" dirty="0">
                <a:solidFill>
                  <a:schemeClr val="tx1"/>
                </a:solidFill>
              </a:rPr>
              <a:t>Can Large Language Models Reason and Plan?, 2024.</a:t>
            </a:r>
          </a:p>
          <a:p>
            <a:pPr>
              <a:buClr>
                <a:srgbClr val="FF0000"/>
              </a:buClr>
            </a:pPr>
            <a:r>
              <a:rPr lang="en-US" sz="2000" dirty="0">
                <a:solidFill>
                  <a:srgbClr val="0070C0"/>
                </a:solidFill>
              </a:rPr>
              <a:t>Limits of VLMs</a:t>
            </a:r>
          </a:p>
          <a:p>
            <a:pPr lvl="1">
              <a:buClr>
                <a:srgbClr val="FF0000"/>
              </a:buClr>
            </a:pPr>
            <a:r>
              <a:rPr lang="en-US" sz="1800" dirty="0">
                <a:solidFill>
                  <a:schemeClr val="tx1"/>
                </a:solidFill>
              </a:rPr>
              <a:t>Tong, et al., Eyes Wide Shut? Exploring the Visual Shortcomings of Multimodal LLMs, CVPR 2024</a:t>
            </a:r>
          </a:p>
          <a:p>
            <a:pPr>
              <a:buClr>
                <a:srgbClr val="FF0000"/>
              </a:buClr>
            </a:pPr>
            <a:r>
              <a:rPr lang="en-US" sz="2000" dirty="0">
                <a:solidFill>
                  <a:srgbClr val="0070C0"/>
                </a:solidFill>
              </a:rPr>
              <a:t>Limits of Video Generation</a:t>
            </a:r>
          </a:p>
          <a:p>
            <a:pPr lvl="1">
              <a:buClr>
                <a:srgbClr val="FF0000"/>
              </a:buClr>
            </a:pPr>
            <a:r>
              <a:rPr lang="en-US" sz="1800" dirty="0">
                <a:solidFill>
                  <a:schemeClr val="tx1"/>
                </a:solidFill>
              </a:rPr>
              <a:t>Bansal, et al., </a:t>
            </a:r>
            <a:r>
              <a:rPr lang="en-US" sz="1800" dirty="0" err="1">
                <a:solidFill>
                  <a:schemeClr val="tx1"/>
                </a:solidFill>
              </a:rPr>
              <a:t>VideoPhy</a:t>
            </a:r>
            <a:r>
              <a:rPr lang="en-US" sz="1800" dirty="0">
                <a:solidFill>
                  <a:schemeClr val="tx1"/>
                </a:solidFill>
              </a:rPr>
              <a:t>: Evaluating Physical Commonsense for Video Generation, ICLR 2025 (and VideoPhy2)</a:t>
            </a:r>
          </a:p>
          <a:p>
            <a:pPr>
              <a:buClr>
                <a:srgbClr val="FF0000"/>
              </a:buClr>
            </a:pPr>
            <a:r>
              <a:rPr lang="en-US" sz="2000" dirty="0">
                <a:solidFill>
                  <a:srgbClr val="0070C0"/>
                </a:solidFill>
              </a:rPr>
              <a:t>Limits of Multimodal Reasoning</a:t>
            </a:r>
          </a:p>
          <a:p>
            <a:pPr lvl="1">
              <a:buClr>
                <a:srgbClr val="FF0000"/>
              </a:buClr>
            </a:pPr>
            <a:r>
              <a:rPr lang="en-US" sz="1800" dirty="0">
                <a:solidFill>
                  <a:schemeClr val="tx1"/>
                </a:solidFill>
              </a:rPr>
              <a:t>Hao, et al., EMMA An Enhanced </a:t>
            </a:r>
            <a:r>
              <a:rPr lang="en-US" sz="1800" dirty="0" err="1">
                <a:solidFill>
                  <a:schemeClr val="tx1"/>
                </a:solidFill>
              </a:rPr>
              <a:t>MultiModal</a:t>
            </a:r>
            <a:r>
              <a:rPr lang="en-US" sz="1800" dirty="0">
                <a:solidFill>
                  <a:schemeClr val="tx1"/>
                </a:solidFill>
              </a:rPr>
              <a:t> </a:t>
            </a:r>
            <a:r>
              <a:rPr lang="en-US" sz="1800" dirty="0" err="1">
                <a:solidFill>
                  <a:schemeClr val="tx1"/>
                </a:solidFill>
              </a:rPr>
              <a:t>ReAsoning</a:t>
            </a:r>
            <a:r>
              <a:rPr lang="en-US" sz="1800" dirty="0">
                <a:solidFill>
                  <a:schemeClr val="tx1"/>
                </a:solidFill>
              </a:rPr>
              <a:t> Benchmark, ICML 2025</a:t>
            </a:r>
          </a:p>
        </p:txBody>
      </p:sp>
      <p:sp>
        <p:nvSpPr>
          <p:cNvPr id="4" name="Slide Number Placeholder 3">
            <a:extLst>
              <a:ext uri="{FF2B5EF4-FFF2-40B4-BE49-F238E27FC236}">
                <a16:creationId xmlns:a16="http://schemas.microsoft.com/office/drawing/2014/main" id="{8F3868C2-61DF-D5D8-0F15-AF5D338426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503463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pic>
        <p:nvPicPr>
          <p:cNvPr id="1070" name="Google Shape;1070;p125" title="chess_image-only_sequence_length_vs_accuracy_multi_model_p001.png"/>
          <p:cNvPicPr preferRelativeResize="0"/>
          <p:nvPr/>
        </p:nvPicPr>
        <p:blipFill rotWithShape="1">
          <a:blip r:embed="rId3">
            <a:alphaModFix/>
          </a:blip>
          <a:srcRect/>
          <a:stretch/>
        </p:blipFill>
        <p:spPr>
          <a:xfrm>
            <a:off x="4572000" y="1017725"/>
            <a:ext cx="4043899" cy="3575924"/>
          </a:xfrm>
          <a:prstGeom prst="rect">
            <a:avLst/>
          </a:prstGeom>
          <a:noFill/>
          <a:ln>
            <a:noFill/>
          </a:ln>
        </p:spPr>
      </p:pic>
      <p:pic>
        <p:nvPicPr>
          <p:cNvPr id="1071" name="Google Shape;1071;p125" title="chess_text-only_sequence_length_vs_accuracy_multi_model_p001.png"/>
          <p:cNvPicPr preferRelativeResize="0"/>
          <p:nvPr/>
        </p:nvPicPr>
        <p:blipFill>
          <a:blip r:embed="rId4">
            <a:alphaModFix/>
          </a:blip>
          <a:stretch>
            <a:fillRect/>
          </a:stretch>
        </p:blipFill>
        <p:spPr>
          <a:xfrm>
            <a:off x="528101" y="1017725"/>
            <a:ext cx="4043899" cy="3575942"/>
          </a:xfrm>
          <a:prstGeom prst="rect">
            <a:avLst/>
          </a:prstGeom>
          <a:noFill/>
          <a:ln>
            <a:noFill/>
          </a:ln>
        </p:spPr>
      </p:pic>
      <p:sp>
        <p:nvSpPr>
          <p:cNvPr id="1072" name="Google Shape;1072;p125"/>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dirty="0">
                <a:solidFill>
                  <a:srgbClr val="BF5700"/>
                </a:solidFill>
              </a:rPr>
              <a:t>Chess with Increasing # of Actions</a:t>
            </a:r>
            <a:endParaRPr dirty="0">
              <a:solidFill>
                <a:srgbClr val="BF5700"/>
              </a:solidFill>
            </a:endParaRPr>
          </a:p>
        </p:txBody>
      </p:sp>
      <p:sp>
        <p:nvSpPr>
          <p:cNvPr id="1073" name="Google Shape;1073;p1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386179" y="271341"/>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dirty="0">
                <a:solidFill>
                  <a:srgbClr val="BF5700"/>
                </a:solidFill>
              </a:rPr>
              <a:t>Image Action Perception</a:t>
            </a:r>
            <a:endParaRPr dirty="0">
              <a:solidFill>
                <a:srgbClr val="BF5700"/>
              </a:solidFill>
            </a:endParaRPr>
          </a:p>
        </p:txBody>
      </p:sp>
      <p:sp>
        <p:nvSpPr>
          <p:cNvPr id="59" name="Google Shape;59;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61</a:t>
            </a:fld>
            <a:endParaRPr/>
          </a:p>
        </p:txBody>
      </p:sp>
      <p:sp>
        <p:nvSpPr>
          <p:cNvPr id="60" name="Google Shape;60;p14"/>
          <p:cNvSpPr txBox="1">
            <a:spLocks noGrp="1"/>
          </p:cNvSpPr>
          <p:nvPr>
            <p:ph type="body" idx="1"/>
          </p:nvPr>
        </p:nvSpPr>
        <p:spPr>
          <a:xfrm>
            <a:off x="518501" y="1682925"/>
            <a:ext cx="3010500" cy="99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 sz="1360" dirty="0"/>
              <a:t>Q: In UCI notation what move does the chessboard image represent? The move is from the green square to the red square. (e.g., 'g2f3').</a:t>
            </a:r>
            <a:endParaRPr sz="1360" dirty="0"/>
          </a:p>
          <a:p>
            <a:pPr marL="0" lvl="0" indent="0" algn="l" rtl="0">
              <a:lnSpc>
                <a:spcPct val="115000"/>
              </a:lnSpc>
              <a:spcBef>
                <a:spcPts val="1200"/>
              </a:spcBef>
              <a:spcAft>
                <a:spcPts val="0"/>
              </a:spcAft>
              <a:buSzPts val="1100"/>
              <a:buNone/>
            </a:pPr>
            <a:endParaRPr sz="1360" dirty="0"/>
          </a:p>
          <a:p>
            <a:pPr marL="0" lvl="0" indent="0" algn="l" rtl="0">
              <a:spcBef>
                <a:spcPts val="1200"/>
              </a:spcBef>
              <a:spcAft>
                <a:spcPts val="1200"/>
              </a:spcAft>
              <a:buSzPts val="605"/>
              <a:buNone/>
            </a:pPr>
            <a:endParaRPr sz="1360" dirty="0"/>
          </a:p>
        </p:txBody>
      </p:sp>
      <p:pic>
        <p:nvPicPr>
          <p:cNvPr id="61" name="Google Shape;61;p14" title="chess_action_p001.png"/>
          <p:cNvPicPr preferRelativeResize="0"/>
          <p:nvPr/>
        </p:nvPicPr>
        <p:blipFill>
          <a:blip r:embed="rId3">
            <a:alphaModFix/>
          </a:blip>
          <a:stretch>
            <a:fillRect/>
          </a:stretch>
        </p:blipFill>
        <p:spPr>
          <a:xfrm>
            <a:off x="990737" y="2992575"/>
            <a:ext cx="1942724" cy="1942724"/>
          </a:xfrm>
          <a:prstGeom prst="rect">
            <a:avLst/>
          </a:prstGeom>
          <a:noFill/>
          <a:ln>
            <a:noFill/>
          </a:ln>
        </p:spPr>
      </p:pic>
      <p:sp>
        <p:nvSpPr>
          <p:cNvPr id="62" name="Google Shape;62;p14"/>
          <p:cNvSpPr txBox="1">
            <a:spLocks noGrp="1"/>
          </p:cNvSpPr>
          <p:nvPr>
            <p:ph type="body" idx="1"/>
          </p:nvPr>
        </p:nvSpPr>
        <p:spPr>
          <a:xfrm>
            <a:off x="4693553" y="1682925"/>
            <a:ext cx="3687900" cy="99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 sz="1360"/>
              <a:t>Q: Which shells are being swapped in the image? Shells are labeled '1', '2', '3' and the shells being swapped have their numbers highlighted in green. Only output a move in the format 'X swap Y' and nothing else.</a:t>
            </a:r>
            <a:endParaRPr sz="1360"/>
          </a:p>
          <a:p>
            <a:pPr marL="0" lvl="0" indent="0" algn="l" rtl="0">
              <a:lnSpc>
                <a:spcPct val="115000"/>
              </a:lnSpc>
              <a:spcBef>
                <a:spcPts val="1200"/>
              </a:spcBef>
              <a:spcAft>
                <a:spcPts val="0"/>
              </a:spcAft>
              <a:buSzPts val="1100"/>
              <a:buNone/>
            </a:pPr>
            <a:endParaRPr sz="1360"/>
          </a:p>
          <a:p>
            <a:pPr marL="0" lvl="0" indent="0" algn="l" rtl="0">
              <a:spcBef>
                <a:spcPts val="1200"/>
              </a:spcBef>
              <a:spcAft>
                <a:spcPts val="1200"/>
              </a:spcAft>
              <a:buSzPts val="605"/>
              <a:buNone/>
            </a:pPr>
            <a:endParaRPr sz="1360"/>
          </a:p>
        </p:txBody>
      </p:sp>
      <p:sp>
        <p:nvSpPr>
          <p:cNvPr id="63" name="Google Shape;63;p14"/>
          <p:cNvSpPr/>
          <p:nvPr/>
        </p:nvSpPr>
        <p:spPr>
          <a:xfrm>
            <a:off x="4996223" y="3231909"/>
            <a:ext cx="895500" cy="895500"/>
          </a:xfrm>
          <a:prstGeom prst="ellipse">
            <a:avLst/>
          </a:prstGeom>
          <a:solidFill>
            <a:srgbClr val="D9D9D9"/>
          </a:solidFill>
          <a:ln w="14125" cap="flat" cmpd="sng">
            <a:solidFill>
              <a:schemeClr val="dk1"/>
            </a:solidFill>
            <a:prstDash val="solid"/>
            <a:round/>
            <a:headEnd type="none" w="sm" len="sm"/>
            <a:tailEnd type="none" w="sm" len="sm"/>
          </a:ln>
        </p:spPr>
        <p:txBody>
          <a:bodyPr spcFirstLastPara="1" wrap="square" lIns="135650" tIns="135650" rIns="135650" bIns="135650" anchor="ctr" anchorCtr="0">
            <a:noAutofit/>
          </a:bodyPr>
          <a:lstStyle/>
          <a:p>
            <a:pPr marL="0" lvl="0" indent="0" algn="ctr" rtl="0">
              <a:spcBef>
                <a:spcPts val="0"/>
              </a:spcBef>
              <a:spcAft>
                <a:spcPts val="0"/>
              </a:spcAft>
              <a:buNone/>
            </a:pPr>
            <a:endParaRPr sz="2076">
              <a:latin typeface="Calibri"/>
              <a:ea typeface="Calibri"/>
              <a:cs typeface="Calibri"/>
              <a:sym typeface="Calibri"/>
            </a:endParaRPr>
          </a:p>
        </p:txBody>
      </p:sp>
      <p:sp>
        <p:nvSpPr>
          <p:cNvPr id="64" name="Google Shape;64;p14"/>
          <p:cNvSpPr/>
          <p:nvPr/>
        </p:nvSpPr>
        <p:spPr>
          <a:xfrm>
            <a:off x="6089751" y="3231909"/>
            <a:ext cx="895500" cy="895500"/>
          </a:xfrm>
          <a:prstGeom prst="ellipse">
            <a:avLst/>
          </a:prstGeom>
          <a:solidFill>
            <a:srgbClr val="D9D9D9"/>
          </a:solidFill>
          <a:ln w="14125" cap="flat" cmpd="sng">
            <a:solidFill>
              <a:schemeClr val="dk1"/>
            </a:solidFill>
            <a:prstDash val="solid"/>
            <a:round/>
            <a:headEnd type="none" w="sm" len="sm"/>
            <a:tailEnd type="none" w="sm" len="sm"/>
          </a:ln>
        </p:spPr>
        <p:txBody>
          <a:bodyPr spcFirstLastPara="1" wrap="square" lIns="135650" tIns="135650" rIns="135650" bIns="135650" anchor="ctr" anchorCtr="0">
            <a:noAutofit/>
          </a:bodyPr>
          <a:lstStyle/>
          <a:p>
            <a:pPr marL="0" lvl="0" indent="0" algn="ctr" rtl="0">
              <a:spcBef>
                <a:spcPts val="0"/>
              </a:spcBef>
              <a:spcAft>
                <a:spcPts val="0"/>
              </a:spcAft>
              <a:buNone/>
            </a:pPr>
            <a:endParaRPr sz="2076">
              <a:latin typeface="Calibri"/>
              <a:ea typeface="Calibri"/>
              <a:cs typeface="Calibri"/>
              <a:sym typeface="Calibri"/>
            </a:endParaRPr>
          </a:p>
        </p:txBody>
      </p:sp>
      <p:sp>
        <p:nvSpPr>
          <p:cNvPr id="65" name="Google Shape;65;p14"/>
          <p:cNvSpPr/>
          <p:nvPr/>
        </p:nvSpPr>
        <p:spPr>
          <a:xfrm>
            <a:off x="7183279" y="3231909"/>
            <a:ext cx="895500" cy="895500"/>
          </a:xfrm>
          <a:prstGeom prst="ellipse">
            <a:avLst/>
          </a:prstGeom>
          <a:solidFill>
            <a:srgbClr val="D9D9D9"/>
          </a:solidFill>
          <a:ln w="14125" cap="flat" cmpd="sng">
            <a:solidFill>
              <a:schemeClr val="dk1"/>
            </a:solidFill>
            <a:prstDash val="solid"/>
            <a:round/>
            <a:headEnd type="none" w="sm" len="sm"/>
            <a:tailEnd type="none" w="sm" len="sm"/>
          </a:ln>
        </p:spPr>
        <p:txBody>
          <a:bodyPr spcFirstLastPara="1" wrap="square" lIns="135650" tIns="135650" rIns="135650" bIns="135650" anchor="ctr" anchorCtr="0">
            <a:noAutofit/>
          </a:bodyPr>
          <a:lstStyle/>
          <a:p>
            <a:pPr marL="0" lvl="0" indent="0" algn="ctr" rtl="0">
              <a:spcBef>
                <a:spcPts val="0"/>
              </a:spcBef>
              <a:spcAft>
                <a:spcPts val="0"/>
              </a:spcAft>
              <a:buNone/>
            </a:pPr>
            <a:endParaRPr sz="2076">
              <a:latin typeface="Calibri"/>
              <a:ea typeface="Calibri"/>
              <a:cs typeface="Calibri"/>
              <a:sym typeface="Calibri"/>
            </a:endParaRPr>
          </a:p>
        </p:txBody>
      </p:sp>
      <p:sp>
        <p:nvSpPr>
          <p:cNvPr id="66" name="Google Shape;66;p14"/>
          <p:cNvSpPr txBox="1"/>
          <p:nvPr/>
        </p:nvSpPr>
        <p:spPr>
          <a:xfrm>
            <a:off x="5206071" y="4317959"/>
            <a:ext cx="475800" cy="378000"/>
          </a:xfrm>
          <a:prstGeom prst="rect">
            <a:avLst/>
          </a:prstGeom>
          <a:noFill/>
          <a:ln>
            <a:noFill/>
          </a:ln>
        </p:spPr>
        <p:txBody>
          <a:bodyPr spcFirstLastPara="1" wrap="square" lIns="135650" tIns="135650" rIns="135650" bIns="135650" anchor="ctr" anchorCtr="0">
            <a:noAutofit/>
          </a:bodyPr>
          <a:lstStyle/>
          <a:p>
            <a:pPr marL="0" lvl="0" indent="0" algn="ctr" rtl="0">
              <a:spcBef>
                <a:spcPts val="0"/>
              </a:spcBef>
              <a:spcAft>
                <a:spcPts val="0"/>
              </a:spcAft>
              <a:buNone/>
            </a:pPr>
            <a:r>
              <a:rPr lang="en" sz="3115">
                <a:solidFill>
                  <a:srgbClr val="3F3F3F"/>
                </a:solidFill>
                <a:highlight>
                  <a:srgbClr val="5DFF00"/>
                </a:highlight>
                <a:latin typeface="Calibri"/>
                <a:ea typeface="Calibri"/>
                <a:cs typeface="Calibri"/>
                <a:sym typeface="Calibri"/>
              </a:rPr>
              <a:t>1</a:t>
            </a:r>
            <a:endParaRPr sz="3115">
              <a:solidFill>
                <a:srgbClr val="3F3F3F"/>
              </a:solidFill>
              <a:highlight>
                <a:srgbClr val="5DFF00"/>
              </a:highlight>
              <a:latin typeface="Calibri"/>
              <a:ea typeface="Calibri"/>
              <a:cs typeface="Calibri"/>
              <a:sym typeface="Calibri"/>
            </a:endParaRPr>
          </a:p>
        </p:txBody>
      </p:sp>
      <p:sp>
        <p:nvSpPr>
          <p:cNvPr id="67" name="Google Shape;67;p14"/>
          <p:cNvSpPr txBox="1"/>
          <p:nvPr/>
        </p:nvSpPr>
        <p:spPr>
          <a:xfrm>
            <a:off x="6299600" y="4317959"/>
            <a:ext cx="475800" cy="378000"/>
          </a:xfrm>
          <a:prstGeom prst="rect">
            <a:avLst/>
          </a:prstGeom>
          <a:noFill/>
          <a:ln>
            <a:noFill/>
          </a:ln>
        </p:spPr>
        <p:txBody>
          <a:bodyPr spcFirstLastPara="1" wrap="square" lIns="135650" tIns="135650" rIns="135650" bIns="135650" anchor="ctr" anchorCtr="0">
            <a:noAutofit/>
          </a:bodyPr>
          <a:lstStyle/>
          <a:p>
            <a:pPr marL="0" lvl="0" indent="0" algn="ctr" rtl="0">
              <a:spcBef>
                <a:spcPts val="0"/>
              </a:spcBef>
              <a:spcAft>
                <a:spcPts val="0"/>
              </a:spcAft>
              <a:buNone/>
            </a:pPr>
            <a:r>
              <a:rPr lang="en" sz="3115">
                <a:solidFill>
                  <a:srgbClr val="3F3F3F"/>
                </a:solidFill>
                <a:latin typeface="Calibri"/>
                <a:ea typeface="Calibri"/>
                <a:cs typeface="Calibri"/>
                <a:sym typeface="Calibri"/>
              </a:rPr>
              <a:t>2</a:t>
            </a:r>
            <a:endParaRPr sz="3115">
              <a:solidFill>
                <a:srgbClr val="3F3F3F"/>
              </a:solidFill>
              <a:latin typeface="Calibri"/>
              <a:ea typeface="Calibri"/>
              <a:cs typeface="Calibri"/>
              <a:sym typeface="Calibri"/>
            </a:endParaRPr>
          </a:p>
        </p:txBody>
      </p:sp>
      <p:sp>
        <p:nvSpPr>
          <p:cNvPr id="68" name="Google Shape;68;p14"/>
          <p:cNvSpPr txBox="1"/>
          <p:nvPr/>
        </p:nvSpPr>
        <p:spPr>
          <a:xfrm>
            <a:off x="7393128" y="4317959"/>
            <a:ext cx="475800" cy="378000"/>
          </a:xfrm>
          <a:prstGeom prst="rect">
            <a:avLst/>
          </a:prstGeom>
          <a:noFill/>
          <a:ln>
            <a:noFill/>
          </a:ln>
        </p:spPr>
        <p:txBody>
          <a:bodyPr spcFirstLastPara="1" wrap="square" lIns="135650" tIns="135650" rIns="135650" bIns="135650" anchor="ctr" anchorCtr="0">
            <a:noAutofit/>
          </a:bodyPr>
          <a:lstStyle/>
          <a:p>
            <a:pPr marL="0" lvl="0" indent="0" algn="ctr" rtl="0">
              <a:spcBef>
                <a:spcPts val="0"/>
              </a:spcBef>
              <a:spcAft>
                <a:spcPts val="0"/>
              </a:spcAft>
              <a:buNone/>
            </a:pPr>
            <a:r>
              <a:rPr lang="en" sz="3115">
                <a:solidFill>
                  <a:srgbClr val="3F3F3F"/>
                </a:solidFill>
                <a:highlight>
                  <a:srgbClr val="5DFF00"/>
                </a:highlight>
                <a:latin typeface="Calibri"/>
                <a:ea typeface="Calibri"/>
                <a:cs typeface="Calibri"/>
                <a:sym typeface="Calibri"/>
              </a:rPr>
              <a:t>3</a:t>
            </a:r>
            <a:endParaRPr sz="3115">
              <a:solidFill>
                <a:srgbClr val="3F3F3F"/>
              </a:solidFill>
              <a:highlight>
                <a:srgbClr val="5DFF00"/>
              </a:highlight>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57200" y="420983"/>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dirty="0">
                <a:solidFill>
                  <a:srgbClr val="BF5700"/>
                </a:solidFill>
              </a:rPr>
              <a:t>Image Action Perception Results</a:t>
            </a:r>
            <a:endParaRPr dirty="0">
              <a:solidFill>
                <a:srgbClr val="BF5700"/>
              </a:solidFill>
            </a:endParaRPr>
          </a:p>
        </p:txBody>
      </p:sp>
      <p:pic>
        <p:nvPicPr>
          <p:cNvPr id="74" name="Google Shape;74;p15" title="Screenshot 2025-10-27 at 4.11.12 PM.png"/>
          <p:cNvPicPr preferRelativeResize="0"/>
          <p:nvPr/>
        </p:nvPicPr>
        <p:blipFill rotWithShape="1">
          <a:blip r:embed="rId3">
            <a:alphaModFix/>
          </a:blip>
          <a:srcRect r="72405"/>
          <a:stretch/>
        </p:blipFill>
        <p:spPr>
          <a:xfrm>
            <a:off x="2357021" y="1278384"/>
            <a:ext cx="2156704" cy="2727815"/>
          </a:xfrm>
          <a:prstGeom prst="rect">
            <a:avLst/>
          </a:prstGeom>
          <a:noFill/>
          <a:ln>
            <a:noFill/>
          </a:ln>
        </p:spPr>
      </p:pic>
      <p:sp>
        <p:nvSpPr>
          <p:cNvPr id="75" name="Google Shape;75;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62</a:t>
            </a:fld>
            <a:endParaRPr/>
          </a:p>
        </p:txBody>
      </p:sp>
      <p:pic>
        <p:nvPicPr>
          <p:cNvPr id="76" name="Google Shape;76;p15" title="Screenshot 2025-10-27 at 4.11.12 PM.png"/>
          <p:cNvPicPr preferRelativeResize="0"/>
          <p:nvPr/>
        </p:nvPicPr>
        <p:blipFill rotWithShape="1">
          <a:blip r:embed="rId3">
            <a:alphaModFix/>
          </a:blip>
          <a:srcRect l="70070"/>
          <a:stretch/>
        </p:blipFill>
        <p:spPr>
          <a:xfrm>
            <a:off x="4513725" y="1278384"/>
            <a:ext cx="2101079" cy="272781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128"/>
          <p:cNvSpPr txBox="1">
            <a:spLocks noGrp="1"/>
          </p:cNvSpPr>
          <p:nvPr>
            <p:ph type="title"/>
          </p:nvPr>
        </p:nvSpPr>
        <p:spPr>
          <a:xfrm>
            <a:off x="457200" y="777478"/>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solidFill>
                  <a:srgbClr val="BF5700"/>
                </a:solidFill>
              </a:rPr>
              <a:t>Cascaded Inference</a:t>
            </a:r>
            <a:endParaRPr>
              <a:solidFill>
                <a:srgbClr val="BF5700"/>
              </a:solidFill>
            </a:endParaRPr>
          </a:p>
          <a:p>
            <a:pPr marL="0" lvl="0" indent="0" algn="l" rtl="0">
              <a:spcBef>
                <a:spcPts val="0"/>
              </a:spcBef>
              <a:spcAft>
                <a:spcPts val="0"/>
              </a:spcAft>
              <a:buNone/>
            </a:pPr>
            <a:r>
              <a:rPr lang="en" sz="2200">
                <a:solidFill>
                  <a:srgbClr val="BF5700"/>
                </a:solidFill>
              </a:rPr>
              <a:t>Image Actions → Text Actions → State Prediction</a:t>
            </a:r>
            <a:endParaRPr sz="2200">
              <a:solidFill>
                <a:srgbClr val="BF5700"/>
              </a:solidFill>
            </a:endParaRPr>
          </a:p>
        </p:txBody>
      </p:sp>
      <p:pic>
        <p:nvPicPr>
          <p:cNvPr id="1095" name="Google Shape;1095;p128" title="Screenshot 2025-10-27 at 4.10.24 PM.png"/>
          <p:cNvPicPr preferRelativeResize="0"/>
          <p:nvPr/>
        </p:nvPicPr>
        <p:blipFill rotWithShape="1">
          <a:blip r:embed="rId3">
            <a:alphaModFix/>
          </a:blip>
          <a:srcRect t="28484"/>
          <a:stretch/>
        </p:blipFill>
        <p:spPr>
          <a:xfrm>
            <a:off x="1601746" y="2264508"/>
            <a:ext cx="5411613" cy="1935334"/>
          </a:xfrm>
          <a:prstGeom prst="rect">
            <a:avLst/>
          </a:prstGeom>
          <a:noFill/>
          <a:ln>
            <a:noFill/>
          </a:ln>
        </p:spPr>
      </p:pic>
      <p:sp>
        <p:nvSpPr>
          <p:cNvPr id="1096" name="Google Shape;1096;p1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98B33-EC41-768C-74C7-DCC605617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3E8AE-F54D-066D-C830-F437FF23E2A4}"/>
              </a:ext>
            </a:extLst>
          </p:cNvPr>
          <p:cNvSpPr>
            <a:spLocks noGrp="1"/>
          </p:cNvSpPr>
          <p:nvPr>
            <p:ph type="title"/>
          </p:nvPr>
        </p:nvSpPr>
        <p:spPr/>
        <p:txBody>
          <a:bodyPr>
            <a:noAutofit/>
          </a:bodyPr>
          <a:lstStyle/>
          <a:p>
            <a:r>
              <a:rPr lang="en-US" dirty="0">
                <a:solidFill>
                  <a:srgbClr val="C00000"/>
                </a:solidFill>
              </a:rPr>
              <a:t>Conclusions on Multimodal Tracking</a:t>
            </a:r>
          </a:p>
        </p:txBody>
      </p:sp>
      <p:sp>
        <p:nvSpPr>
          <p:cNvPr id="3" name="Text Placeholder 2">
            <a:extLst>
              <a:ext uri="{FF2B5EF4-FFF2-40B4-BE49-F238E27FC236}">
                <a16:creationId xmlns:a16="http://schemas.microsoft.com/office/drawing/2014/main" id="{DC35C1CE-D2BE-0940-C511-FEBA8DE639CD}"/>
              </a:ext>
            </a:extLst>
          </p:cNvPr>
          <p:cNvSpPr>
            <a:spLocks noGrp="1"/>
          </p:cNvSpPr>
          <p:nvPr>
            <p:ph type="body" idx="1"/>
          </p:nvPr>
        </p:nvSpPr>
        <p:spPr>
          <a:xfrm>
            <a:off x="256649" y="972672"/>
            <a:ext cx="8520600" cy="4092527"/>
          </a:xfrm>
        </p:spPr>
        <p:txBody>
          <a:bodyPr>
            <a:normAutofit/>
          </a:bodyPr>
          <a:lstStyle/>
          <a:p>
            <a:pPr>
              <a:buClr>
                <a:srgbClr val="FF0000"/>
              </a:buClr>
              <a:buSzPct val="100000"/>
            </a:pPr>
            <a:r>
              <a:rPr lang="en-US" sz="2400" dirty="0"/>
              <a:t>Base models have trouble tracking how actions change the states of entities.</a:t>
            </a:r>
          </a:p>
          <a:p>
            <a:pPr>
              <a:buClr>
                <a:srgbClr val="FF0000"/>
              </a:buClr>
              <a:buSzPct val="100000"/>
            </a:pPr>
            <a:r>
              <a:rPr lang="en-US" sz="2400" dirty="0"/>
              <a:t>Tracking is even harder when actions are expressed visually instead of using text.</a:t>
            </a:r>
          </a:p>
          <a:p>
            <a:pPr>
              <a:buClr>
                <a:srgbClr val="FF0000"/>
              </a:buClr>
              <a:buSzPct val="100000"/>
            </a:pPr>
            <a:r>
              <a:rPr lang="en-US" sz="2400" dirty="0"/>
              <a:t>Recent reasoning models are pretty good at entity tracking for textual inputs.</a:t>
            </a:r>
          </a:p>
          <a:p>
            <a:pPr>
              <a:buClr>
                <a:srgbClr val="FF0000"/>
              </a:buClr>
              <a:buSzPct val="100000"/>
            </a:pPr>
            <a:r>
              <a:rPr lang="en-US" sz="2400" dirty="0"/>
              <a:t>But multimodal reasoning models still struggle to track entities with visually specified actions.</a:t>
            </a:r>
          </a:p>
        </p:txBody>
      </p:sp>
    </p:spTree>
    <p:extLst>
      <p:ext uri="{BB962C8B-B14F-4D97-AF65-F5344CB8AC3E}">
        <p14:creationId xmlns:p14="http://schemas.microsoft.com/office/powerpoint/2010/main" val="16657944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0A7CC-792B-4893-5194-BBC023C6ED89}"/>
            </a:ext>
          </a:extLst>
        </p:cNvPr>
        <p:cNvGrpSpPr/>
        <p:nvPr/>
      </p:nvGrpSpPr>
      <p:grpSpPr>
        <a:xfrm>
          <a:off x="0" y="0"/>
          <a:ext cx="0" cy="0"/>
          <a:chOff x="0" y="0"/>
          <a:chExt cx="0" cy="0"/>
        </a:xfrm>
      </p:grpSpPr>
      <p:sp>
        <p:nvSpPr>
          <p:cNvPr id="8" name="Isosceles Triangle 7">
            <a:extLst>
              <a:ext uri="{FF2B5EF4-FFF2-40B4-BE49-F238E27FC236}">
                <a16:creationId xmlns:a16="http://schemas.microsoft.com/office/drawing/2014/main" id="{D125AB23-5102-2F44-7702-16050A67A92C}"/>
              </a:ext>
            </a:extLst>
          </p:cNvPr>
          <p:cNvSpPr/>
          <p:nvPr/>
        </p:nvSpPr>
        <p:spPr>
          <a:xfrm>
            <a:off x="2068496" y="714913"/>
            <a:ext cx="4709604" cy="3827260"/>
          </a:xfrm>
          <a:prstGeom prst="triangl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AE897E-BCAD-9A31-1599-51DDBDF9FA84}"/>
              </a:ext>
            </a:extLst>
          </p:cNvPr>
          <p:cNvSpPr>
            <a:spLocks noGrp="1"/>
          </p:cNvSpPr>
          <p:nvPr>
            <p:ph type="title"/>
          </p:nvPr>
        </p:nvSpPr>
        <p:spPr>
          <a:xfrm>
            <a:off x="104400" y="57875"/>
            <a:ext cx="9086400" cy="572700"/>
          </a:xfrm>
        </p:spPr>
        <p:txBody>
          <a:bodyPr>
            <a:noAutofit/>
          </a:bodyPr>
          <a:lstStyle/>
          <a:p>
            <a:r>
              <a:rPr lang="en-US" dirty="0">
                <a:solidFill>
                  <a:srgbClr val="C00000"/>
                </a:solidFill>
              </a:rPr>
              <a:t>The “AI Triangle”</a:t>
            </a:r>
          </a:p>
        </p:txBody>
      </p:sp>
      <p:sp>
        <p:nvSpPr>
          <p:cNvPr id="4" name="Slide Number Placeholder 3">
            <a:extLst>
              <a:ext uri="{FF2B5EF4-FFF2-40B4-BE49-F238E27FC236}">
                <a16:creationId xmlns:a16="http://schemas.microsoft.com/office/drawing/2014/main" id="{49682906-186D-0CDB-A3F4-5270805927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65</a:t>
            </a:fld>
            <a:endParaRPr lang="en"/>
          </a:p>
        </p:txBody>
      </p:sp>
      <p:sp>
        <p:nvSpPr>
          <p:cNvPr id="5" name="Oval 4">
            <a:extLst>
              <a:ext uri="{FF2B5EF4-FFF2-40B4-BE49-F238E27FC236}">
                <a16:creationId xmlns:a16="http://schemas.microsoft.com/office/drawing/2014/main" id="{28386A26-A6C5-38DC-4495-597BFF8452B4}"/>
              </a:ext>
            </a:extLst>
          </p:cNvPr>
          <p:cNvSpPr/>
          <p:nvPr/>
        </p:nvSpPr>
        <p:spPr>
          <a:xfrm>
            <a:off x="4283475" y="601327"/>
            <a:ext cx="279647" cy="2840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1F707D8-1AAE-A153-A47C-B13FFDD552A4}"/>
              </a:ext>
            </a:extLst>
          </p:cNvPr>
          <p:cNvSpPr/>
          <p:nvPr/>
        </p:nvSpPr>
        <p:spPr>
          <a:xfrm>
            <a:off x="6572435" y="4351538"/>
            <a:ext cx="279647" cy="2840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00B92BC-AF79-FCCF-9360-54312F9D0C43}"/>
              </a:ext>
            </a:extLst>
          </p:cNvPr>
          <p:cNvSpPr/>
          <p:nvPr/>
        </p:nvSpPr>
        <p:spPr>
          <a:xfrm>
            <a:off x="1990075" y="4351538"/>
            <a:ext cx="279647" cy="2840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EC14F80-EB45-EA2C-FAB0-309826204DE4}"/>
              </a:ext>
            </a:extLst>
          </p:cNvPr>
          <p:cNvSpPr txBox="1"/>
          <p:nvPr/>
        </p:nvSpPr>
        <p:spPr>
          <a:xfrm>
            <a:off x="4580880" y="484080"/>
            <a:ext cx="1792478" cy="461665"/>
          </a:xfrm>
          <a:prstGeom prst="rect">
            <a:avLst/>
          </a:prstGeom>
          <a:noFill/>
        </p:spPr>
        <p:txBody>
          <a:bodyPr wrap="none" rtlCol="0">
            <a:spAutoFit/>
          </a:bodyPr>
          <a:lstStyle/>
          <a:p>
            <a:r>
              <a:rPr lang="en-US" sz="2400" dirty="0">
                <a:solidFill>
                  <a:srgbClr val="C00000"/>
                </a:solidFill>
              </a:rPr>
              <a:t>AI Boomers</a:t>
            </a:r>
          </a:p>
        </p:txBody>
      </p:sp>
      <p:sp>
        <p:nvSpPr>
          <p:cNvPr id="11" name="TextBox 10">
            <a:extLst>
              <a:ext uri="{FF2B5EF4-FFF2-40B4-BE49-F238E27FC236}">
                <a16:creationId xmlns:a16="http://schemas.microsoft.com/office/drawing/2014/main" id="{2EB66380-D07A-1FD4-EDF5-EF75D8F77094}"/>
              </a:ext>
            </a:extLst>
          </p:cNvPr>
          <p:cNvSpPr txBox="1"/>
          <p:nvPr/>
        </p:nvSpPr>
        <p:spPr>
          <a:xfrm>
            <a:off x="197597" y="4201552"/>
            <a:ext cx="1810111" cy="461665"/>
          </a:xfrm>
          <a:prstGeom prst="rect">
            <a:avLst/>
          </a:prstGeom>
          <a:noFill/>
        </p:spPr>
        <p:txBody>
          <a:bodyPr wrap="none" rtlCol="0">
            <a:spAutoFit/>
          </a:bodyPr>
          <a:lstStyle/>
          <a:p>
            <a:r>
              <a:rPr lang="en-US" sz="2400" dirty="0">
                <a:solidFill>
                  <a:srgbClr val="C00000"/>
                </a:solidFill>
              </a:rPr>
              <a:t>AI </a:t>
            </a:r>
            <a:r>
              <a:rPr lang="en-US" sz="2400" dirty="0" err="1">
                <a:solidFill>
                  <a:srgbClr val="C00000"/>
                </a:solidFill>
              </a:rPr>
              <a:t>Doomers</a:t>
            </a:r>
            <a:endParaRPr lang="en-US" sz="2400" dirty="0">
              <a:solidFill>
                <a:srgbClr val="C00000"/>
              </a:solidFill>
            </a:endParaRPr>
          </a:p>
        </p:txBody>
      </p:sp>
      <p:sp>
        <p:nvSpPr>
          <p:cNvPr id="12" name="TextBox 11">
            <a:extLst>
              <a:ext uri="{FF2B5EF4-FFF2-40B4-BE49-F238E27FC236}">
                <a16:creationId xmlns:a16="http://schemas.microsoft.com/office/drawing/2014/main" id="{899B172B-E8EF-BDD3-1F88-50B5F2BA4B7B}"/>
              </a:ext>
            </a:extLst>
          </p:cNvPr>
          <p:cNvSpPr txBox="1"/>
          <p:nvPr/>
        </p:nvSpPr>
        <p:spPr>
          <a:xfrm>
            <a:off x="6852082" y="3970719"/>
            <a:ext cx="1603324" cy="830997"/>
          </a:xfrm>
          <a:prstGeom prst="rect">
            <a:avLst/>
          </a:prstGeom>
          <a:noFill/>
        </p:spPr>
        <p:txBody>
          <a:bodyPr wrap="none" rtlCol="0">
            <a:spAutoFit/>
          </a:bodyPr>
          <a:lstStyle/>
          <a:p>
            <a:r>
              <a:rPr lang="en-US" sz="2400" dirty="0">
                <a:solidFill>
                  <a:srgbClr val="C00000"/>
                </a:solidFill>
              </a:rPr>
              <a:t>AI Haters/</a:t>
            </a:r>
          </a:p>
          <a:p>
            <a:r>
              <a:rPr lang="en-US" sz="2400" dirty="0">
                <a:solidFill>
                  <a:srgbClr val="C00000"/>
                </a:solidFill>
              </a:rPr>
              <a:t>   Skeptics</a:t>
            </a:r>
          </a:p>
        </p:txBody>
      </p:sp>
      <p:grpSp>
        <p:nvGrpSpPr>
          <p:cNvPr id="15" name="Group 14">
            <a:extLst>
              <a:ext uri="{FF2B5EF4-FFF2-40B4-BE49-F238E27FC236}">
                <a16:creationId xmlns:a16="http://schemas.microsoft.com/office/drawing/2014/main" id="{7216D5FE-AA1B-136E-4C7C-E742DEE1786F}"/>
              </a:ext>
            </a:extLst>
          </p:cNvPr>
          <p:cNvGrpSpPr/>
          <p:nvPr/>
        </p:nvGrpSpPr>
        <p:grpSpPr>
          <a:xfrm>
            <a:off x="3605549" y="2874886"/>
            <a:ext cx="1502334" cy="692497"/>
            <a:chOff x="3605549" y="2874886"/>
            <a:chExt cx="1502334" cy="692497"/>
          </a:xfrm>
        </p:grpSpPr>
        <p:sp>
          <p:nvSpPr>
            <p:cNvPr id="13" name="Oval 12">
              <a:extLst>
                <a:ext uri="{FF2B5EF4-FFF2-40B4-BE49-F238E27FC236}">
                  <a16:creationId xmlns:a16="http://schemas.microsoft.com/office/drawing/2014/main" id="{8E16236F-36C7-6970-8C44-3F97AE3F6EA7}"/>
                </a:ext>
              </a:extLst>
            </p:cNvPr>
            <p:cNvSpPr/>
            <p:nvPr/>
          </p:nvSpPr>
          <p:spPr>
            <a:xfrm>
              <a:off x="4216893" y="2874886"/>
              <a:ext cx="279647" cy="2840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843230-BA7E-2C2D-13B5-6408423F579C}"/>
                </a:ext>
              </a:extLst>
            </p:cNvPr>
            <p:cNvSpPr txBox="1"/>
            <p:nvPr/>
          </p:nvSpPr>
          <p:spPr>
            <a:xfrm>
              <a:off x="3605549" y="3105718"/>
              <a:ext cx="1502334" cy="461665"/>
            </a:xfrm>
            <a:prstGeom prst="rect">
              <a:avLst/>
            </a:prstGeom>
            <a:noFill/>
          </p:spPr>
          <p:txBody>
            <a:bodyPr wrap="none" rtlCol="0">
              <a:spAutoFit/>
            </a:bodyPr>
            <a:lstStyle/>
            <a:p>
              <a:r>
                <a:rPr lang="en-US" sz="2400" dirty="0">
                  <a:solidFill>
                    <a:srgbClr val="C00000"/>
                  </a:solidFill>
                </a:rPr>
                <a:t>AI Realist</a:t>
              </a:r>
            </a:p>
          </p:txBody>
        </p:sp>
      </p:grpSp>
      <p:sp>
        <p:nvSpPr>
          <p:cNvPr id="16" name="TextBox 15">
            <a:extLst>
              <a:ext uri="{FF2B5EF4-FFF2-40B4-BE49-F238E27FC236}">
                <a16:creationId xmlns:a16="http://schemas.microsoft.com/office/drawing/2014/main" id="{61B609E8-29D5-F6EF-E4E7-60B5574E3FD6}"/>
              </a:ext>
            </a:extLst>
          </p:cNvPr>
          <p:cNvSpPr txBox="1"/>
          <p:nvPr/>
        </p:nvSpPr>
        <p:spPr>
          <a:xfrm>
            <a:off x="4834387" y="838582"/>
            <a:ext cx="1580882" cy="400110"/>
          </a:xfrm>
          <a:prstGeom prst="rect">
            <a:avLst/>
          </a:prstGeom>
          <a:noFill/>
        </p:spPr>
        <p:txBody>
          <a:bodyPr wrap="none" rtlCol="0">
            <a:spAutoFit/>
          </a:bodyPr>
          <a:lstStyle/>
          <a:p>
            <a:r>
              <a:rPr lang="en-US" sz="2000" dirty="0"/>
              <a:t>Sam Altman</a:t>
            </a:r>
          </a:p>
        </p:txBody>
      </p:sp>
      <p:sp>
        <p:nvSpPr>
          <p:cNvPr id="18" name="TextBox 17">
            <a:extLst>
              <a:ext uri="{FF2B5EF4-FFF2-40B4-BE49-F238E27FC236}">
                <a16:creationId xmlns:a16="http://schemas.microsoft.com/office/drawing/2014/main" id="{AEBCB779-5CA9-DCDC-65FB-A749318B74C8}"/>
              </a:ext>
            </a:extLst>
          </p:cNvPr>
          <p:cNvSpPr txBox="1"/>
          <p:nvPr/>
        </p:nvSpPr>
        <p:spPr>
          <a:xfrm>
            <a:off x="104400" y="4542173"/>
            <a:ext cx="2339102" cy="400110"/>
          </a:xfrm>
          <a:prstGeom prst="rect">
            <a:avLst/>
          </a:prstGeom>
          <a:noFill/>
        </p:spPr>
        <p:txBody>
          <a:bodyPr wrap="none" rtlCol="0">
            <a:spAutoFit/>
          </a:bodyPr>
          <a:lstStyle/>
          <a:p>
            <a:r>
              <a:rPr lang="en-US" sz="2000" dirty="0"/>
              <a:t>Eliezer Yudkowsky</a:t>
            </a:r>
          </a:p>
        </p:txBody>
      </p:sp>
      <p:sp>
        <p:nvSpPr>
          <p:cNvPr id="19" name="TextBox 18">
            <a:extLst>
              <a:ext uri="{FF2B5EF4-FFF2-40B4-BE49-F238E27FC236}">
                <a16:creationId xmlns:a16="http://schemas.microsoft.com/office/drawing/2014/main" id="{7CE78032-25A4-F425-EAFD-09CE6F530AB5}"/>
              </a:ext>
            </a:extLst>
          </p:cNvPr>
          <p:cNvSpPr txBox="1"/>
          <p:nvPr/>
        </p:nvSpPr>
        <p:spPr>
          <a:xfrm>
            <a:off x="6712258" y="3262833"/>
            <a:ext cx="1710725" cy="707886"/>
          </a:xfrm>
          <a:prstGeom prst="rect">
            <a:avLst/>
          </a:prstGeom>
          <a:noFill/>
        </p:spPr>
        <p:txBody>
          <a:bodyPr wrap="none" rtlCol="0">
            <a:spAutoFit/>
          </a:bodyPr>
          <a:lstStyle/>
          <a:p>
            <a:r>
              <a:rPr lang="en-US" sz="2000" dirty="0"/>
              <a:t>Emily Bender</a:t>
            </a:r>
          </a:p>
          <a:p>
            <a:r>
              <a:rPr lang="en-US" sz="2000" dirty="0"/>
              <a:t>Gary Marcus</a:t>
            </a:r>
          </a:p>
        </p:txBody>
      </p:sp>
    </p:spTree>
    <p:extLst>
      <p:ext uri="{BB962C8B-B14F-4D97-AF65-F5344CB8AC3E}">
        <p14:creationId xmlns:p14="http://schemas.microsoft.com/office/powerpoint/2010/main" val="198328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FB9C-D0A2-ADD1-BDF6-EB3EB06C51EB}"/>
              </a:ext>
            </a:extLst>
          </p:cNvPr>
          <p:cNvSpPr>
            <a:spLocks noGrp="1"/>
          </p:cNvSpPr>
          <p:nvPr>
            <p:ph type="title"/>
          </p:nvPr>
        </p:nvSpPr>
        <p:spPr/>
        <p:txBody>
          <a:bodyPr>
            <a:noAutofit/>
          </a:bodyPr>
          <a:lstStyle/>
          <a:p>
            <a:r>
              <a:rPr lang="en-US" dirty="0">
                <a:solidFill>
                  <a:srgbClr val="C00000"/>
                </a:solidFill>
              </a:rPr>
              <a:t>Conclusions</a:t>
            </a:r>
          </a:p>
        </p:txBody>
      </p:sp>
      <p:sp>
        <p:nvSpPr>
          <p:cNvPr id="3" name="Text Placeholder 2">
            <a:extLst>
              <a:ext uri="{FF2B5EF4-FFF2-40B4-BE49-F238E27FC236}">
                <a16:creationId xmlns:a16="http://schemas.microsoft.com/office/drawing/2014/main" id="{76FC9EF8-F42B-421C-F537-BCC3443DAA9B}"/>
              </a:ext>
            </a:extLst>
          </p:cNvPr>
          <p:cNvSpPr>
            <a:spLocks noGrp="1"/>
          </p:cNvSpPr>
          <p:nvPr>
            <p:ph type="body" idx="1"/>
          </p:nvPr>
        </p:nvSpPr>
        <p:spPr>
          <a:xfrm>
            <a:off x="256649" y="972672"/>
            <a:ext cx="8520600" cy="4092527"/>
          </a:xfrm>
        </p:spPr>
        <p:txBody>
          <a:bodyPr>
            <a:normAutofit/>
          </a:bodyPr>
          <a:lstStyle/>
          <a:p>
            <a:pPr>
              <a:buClr>
                <a:srgbClr val="FF0000"/>
              </a:buClr>
              <a:buSzPct val="100000"/>
            </a:pPr>
            <a:r>
              <a:rPr lang="en-US" sz="2000" dirty="0"/>
              <a:t>LLMs and VLMs have made amazing progress in recent years but still have significant limitations.</a:t>
            </a:r>
          </a:p>
          <a:p>
            <a:pPr>
              <a:buClr>
                <a:srgbClr val="FF0000"/>
              </a:buClr>
              <a:buSzPct val="100000"/>
            </a:pPr>
            <a:r>
              <a:rPr lang="en-US" sz="2000" dirty="0"/>
              <a:t>We have studied two problems that demonstrate such limitations:</a:t>
            </a:r>
          </a:p>
          <a:p>
            <a:pPr lvl="1">
              <a:buClr>
                <a:srgbClr val="FF0000"/>
              </a:buClr>
              <a:buSzPct val="100000"/>
            </a:pPr>
            <a:r>
              <a:rPr lang="en-US" sz="1600" dirty="0"/>
              <a:t>Models still have problems determining when two steps specified in instructional text can be reordered, demonstrating an incomplete understanding of causal connections between actions.</a:t>
            </a:r>
          </a:p>
          <a:p>
            <a:pPr lvl="1">
              <a:buClr>
                <a:srgbClr val="FF0000"/>
              </a:buClr>
              <a:buSzPct val="100000"/>
            </a:pPr>
            <a:r>
              <a:rPr lang="en-US" sz="1600" dirty="0"/>
              <a:t>Models still have trouble tracking the states of entities when actions are expressed visually or multimodally.</a:t>
            </a:r>
          </a:p>
          <a:p>
            <a:pPr>
              <a:buClr>
                <a:srgbClr val="FF0000"/>
              </a:buClr>
              <a:buSzPct val="100000"/>
            </a:pPr>
            <a:r>
              <a:rPr lang="en-US" sz="2000" dirty="0"/>
              <a:t>An open question is how to improve the architecture and/or training of models to improve their understanding of actions and their effect on the world.</a:t>
            </a:r>
          </a:p>
        </p:txBody>
      </p:sp>
    </p:spTree>
    <p:extLst>
      <p:ext uri="{BB962C8B-B14F-4D97-AF65-F5344CB8AC3E}">
        <p14:creationId xmlns:p14="http://schemas.microsoft.com/office/powerpoint/2010/main" val="256712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FB9C-D0A2-ADD1-BDF6-EB3EB06C51EB}"/>
              </a:ext>
            </a:extLst>
          </p:cNvPr>
          <p:cNvSpPr>
            <a:spLocks noGrp="1"/>
          </p:cNvSpPr>
          <p:nvPr>
            <p:ph type="title"/>
          </p:nvPr>
        </p:nvSpPr>
        <p:spPr/>
        <p:txBody>
          <a:bodyPr>
            <a:noAutofit/>
          </a:bodyPr>
          <a:lstStyle/>
          <a:p>
            <a:r>
              <a:rPr lang="en-US" dirty="0">
                <a:solidFill>
                  <a:srgbClr val="C00000"/>
                </a:solidFill>
              </a:rPr>
              <a:t>My New Quotable Opinion</a:t>
            </a:r>
            <a:br>
              <a:rPr lang="en-US" dirty="0">
                <a:solidFill>
                  <a:srgbClr val="C00000"/>
                </a:solidFill>
              </a:rPr>
            </a:br>
            <a:endParaRPr lang="en-US" dirty="0">
              <a:solidFill>
                <a:srgbClr val="C00000"/>
              </a:solidFill>
            </a:endParaRPr>
          </a:p>
        </p:txBody>
      </p:sp>
      <p:sp>
        <p:nvSpPr>
          <p:cNvPr id="3" name="TextBox 2">
            <a:extLst>
              <a:ext uri="{FF2B5EF4-FFF2-40B4-BE49-F238E27FC236}">
                <a16:creationId xmlns:a16="http://schemas.microsoft.com/office/drawing/2014/main" id="{497BC6DD-D759-2BAC-C3DF-DF84F032AA5F}"/>
              </a:ext>
            </a:extLst>
          </p:cNvPr>
          <p:cNvSpPr txBox="1"/>
          <p:nvPr/>
        </p:nvSpPr>
        <p:spPr>
          <a:xfrm>
            <a:off x="994299" y="1970844"/>
            <a:ext cx="7412854" cy="1384995"/>
          </a:xfrm>
          <a:prstGeom prst="rect">
            <a:avLst/>
          </a:prstGeom>
          <a:noFill/>
        </p:spPr>
        <p:txBody>
          <a:bodyPr wrap="square" rtlCol="0">
            <a:spAutoFit/>
          </a:bodyPr>
          <a:lstStyle/>
          <a:p>
            <a:r>
              <a:rPr lang="en-US" sz="2800" dirty="0"/>
              <a:t>Sometimes large language models surprise you how smart they are, and sometimes they surprise you how stupid they are!</a:t>
            </a:r>
          </a:p>
        </p:txBody>
      </p:sp>
    </p:spTree>
    <p:extLst>
      <p:ext uri="{BB962C8B-B14F-4D97-AF65-F5344CB8AC3E}">
        <p14:creationId xmlns:p14="http://schemas.microsoft.com/office/powerpoint/2010/main" val="165545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FB9C-D0A2-ADD1-BDF6-EB3EB06C51EB}"/>
              </a:ext>
            </a:extLst>
          </p:cNvPr>
          <p:cNvSpPr>
            <a:spLocks noGrp="1"/>
          </p:cNvSpPr>
          <p:nvPr>
            <p:ph type="title"/>
          </p:nvPr>
        </p:nvSpPr>
        <p:spPr/>
        <p:txBody>
          <a:bodyPr>
            <a:noAutofit/>
          </a:bodyPr>
          <a:lstStyle/>
          <a:p>
            <a:r>
              <a:rPr lang="en-US" dirty="0">
                <a:solidFill>
                  <a:srgbClr val="C00000"/>
                </a:solidFill>
              </a:rPr>
              <a:t>My ACL 2014 Semantic Parsing Workshop </a:t>
            </a:r>
            <a:br>
              <a:rPr lang="en-US" dirty="0">
                <a:solidFill>
                  <a:srgbClr val="C00000"/>
                </a:solidFill>
              </a:rPr>
            </a:br>
            <a:r>
              <a:rPr lang="en-US" dirty="0">
                <a:solidFill>
                  <a:srgbClr val="C00000"/>
                </a:solidFill>
              </a:rPr>
              <a:t>Comment that Became a “Meme”</a:t>
            </a:r>
            <a:br>
              <a:rPr lang="en-US" dirty="0">
                <a:solidFill>
                  <a:srgbClr val="C00000"/>
                </a:solidFill>
              </a:rPr>
            </a:br>
            <a:endParaRPr lang="en-US" dirty="0">
              <a:solidFill>
                <a:srgbClr val="C00000"/>
              </a:solidFill>
            </a:endParaRPr>
          </a:p>
        </p:txBody>
      </p:sp>
      <p:sp>
        <p:nvSpPr>
          <p:cNvPr id="3" name="TextBox 2">
            <a:extLst>
              <a:ext uri="{FF2B5EF4-FFF2-40B4-BE49-F238E27FC236}">
                <a16:creationId xmlns:a16="http://schemas.microsoft.com/office/drawing/2014/main" id="{497BC6DD-D759-2BAC-C3DF-DF84F032AA5F}"/>
              </a:ext>
            </a:extLst>
          </p:cNvPr>
          <p:cNvSpPr txBox="1"/>
          <p:nvPr/>
        </p:nvSpPr>
        <p:spPr>
          <a:xfrm>
            <a:off x="954699" y="2186844"/>
            <a:ext cx="7412854" cy="954107"/>
          </a:xfrm>
          <a:prstGeom prst="rect">
            <a:avLst/>
          </a:prstGeom>
          <a:noFill/>
        </p:spPr>
        <p:txBody>
          <a:bodyPr wrap="square" rtlCol="0">
            <a:spAutoFit/>
          </a:bodyPr>
          <a:lstStyle/>
          <a:p>
            <a:r>
              <a:rPr lang="en-US" sz="2800" dirty="0"/>
              <a:t>You can't cram the meaning of a whole %&amp;!$# sentence into a single $&amp;!#* vector!</a:t>
            </a:r>
          </a:p>
        </p:txBody>
      </p:sp>
    </p:spTree>
    <p:extLst>
      <p:ext uri="{BB962C8B-B14F-4D97-AF65-F5344CB8AC3E}">
        <p14:creationId xmlns:p14="http://schemas.microsoft.com/office/powerpoint/2010/main" val="2409604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FB9C-D0A2-ADD1-BDF6-EB3EB06C51EB}"/>
              </a:ext>
            </a:extLst>
          </p:cNvPr>
          <p:cNvSpPr>
            <a:spLocks noGrp="1"/>
          </p:cNvSpPr>
          <p:nvPr>
            <p:ph type="title"/>
          </p:nvPr>
        </p:nvSpPr>
        <p:spPr/>
        <p:txBody>
          <a:bodyPr>
            <a:noAutofit/>
          </a:bodyPr>
          <a:lstStyle/>
          <a:p>
            <a:r>
              <a:rPr lang="en-US" dirty="0">
                <a:solidFill>
                  <a:srgbClr val="C00000"/>
                </a:solidFill>
              </a:rPr>
              <a:t>My New Quotable Opinion</a:t>
            </a:r>
            <a:br>
              <a:rPr lang="en-US" dirty="0">
                <a:solidFill>
                  <a:srgbClr val="C00000"/>
                </a:solidFill>
              </a:rPr>
            </a:br>
            <a:endParaRPr lang="en-US" dirty="0">
              <a:solidFill>
                <a:srgbClr val="C00000"/>
              </a:solidFill>
            </a:endParaRPr>
          </a:p>
        </p:txBody>
      </p:sp>
      <p:sp>
        <p:nvSpPr>
          <p:cNvPr id="3" name="TextBox 2">
            <a:extLst>
              <a:ext uri="{FF2B5EF4-FFF2-40B4-BE49-F238E27FC236}">
                <a16:creationId xmlns:a16="http://schemas.microsoft.com/office/drawing/2014/main" id="{497BC6DD-D759-2BAC-C3DF-DF84F032AA5F}"/>
              </a:ext>
            </a:extLst>
          </p:cNvPr>
          <p:cNvSpPr txBox="1"/>
          <p:nvPr/>
        </p:nvSpPr>
        <p:spPr>
          <a:xfrm>
            <a:off x="994299" y="1970844"/>
            <a:ext cx="7412854" cy="1384995"/>
          </a:xfrm>
          <a:prstGeom prst="rect">
            <a:avLst/>
          </a:prstGeom>
          <a:noFill/>
        </p:spPr>
        <p:txBody>
          <a:bodyPr wrap="square" rtlCol="0">
            <a:spAutoFit/>
          </a:bodyPr>
          <a:lstStyle/>
          <a:p>
            <a:r>
              <a:rPr lang="en-US" sz="2800" dirty="0"/>
              <a:t>Sometimes large language models surprise you how smart they are, and sometimes they surprise you how #$&amp;@% stupid they are!</a:t>
            </a:r>
          </a:p>
        </p:txBody>
      </p:sp>
      <p:sp>
        <p:nvSpPr>
          <p:cNvPr id="4" name="Oval 3">
            <a:extLst>
              <a:ext uri="{FF2B5EF4-FFF2-40B4-BE49-F238E27FC236}">
                <a16:creationId xmlns:a16="http://schemas.microsoft.com/office/drawing/2014/main" id="{124E7C23-DC07-B8AB-010C-7AEE6F651953}"/>
              </a:ext>
            </a:extLst>
          </p:cNvPr>
          <p:cNvSpPr/>
          <p:nvPr/>
        </p:nvSpPr>
        <p:spPr>
          <a:xfrm>
            <a:off x="3802743" y="2855686"/>
            <a:ext cx="1335136" cy="566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4503057-7C21-A055-56EF-9D5591B861E8}"/>
              </a:ext>
            </a:extLst>
          </p:cNvPr>
          <p:cNvSpPr txBox="1"/>
          <p:nvPr/>
        </p:nvSpPr>
        <p:spPr>
          <a:xfrm>
            <a:off x="2461718" y="3766878"/>
            <a:ext cx="4669852" cy="1015663"/>
          </a:xfrm>
          <a:prstGeom prst="rect">
            <a:avLst/>
          </a:prstGeom>
          <a:noFill/>
        </p:spPr>
        <p:txBody>
          <a:bodyPr wrap="square" rtlCol="0">
            <a:spAutoFit/>
          </a:bodyPr>
          <a:lstStyle/>
          <a:p>
            <a:r>
              <a:rPr lang="en-US" sz="2000" dirty="0">
                <a:solidFill>
                  <a:srgbClr val="C00000"/>
                </a:solidFill>
              </a:rPr>
              <a:t>This is called “</a:t>
            </a:r>
            <a:r>
              <a:rPr lang="en-US" sz="2000" dirty="0" err="1">
                <a:solidFill>
                  <a:srgbClr val="C00000"/>
                </a:solidFill>
              </a:rPr>
              <a:t>grawlix</a:t>
            </a:r>
            <a:r>
              <a:rPr lang="en-US" sz="2000" dirty="0">
                <a:solidFill>
                  <a:srgbClr val="C00000"/>
                </a:solidFill>
              </a:rPr>
              <a:t>” and stands for censored profanity, a convention that started in American comic books.</a:t>
            </a:r>
          </a:p>
        </p:txBody>
      </p:sp>
      <p:cxnSp>
        <p:nvCxnSpPr>
          <p:cNvPr id="9" name="Straight Arrow Connector 8">
            <a:extLst>
              <a:ext uri="{FF2B5EF4-FFF2-40B4-BE49-F238E27FC236}">
                <a16:creationId xmlns:a16="http://schemas.microsoft.com/office/drawing/2014/main" id="{8F2C52CB-A175-8271-8F82-FE26912D8744}"/>
              </a:ext>
            </a:extLst>
          </p:cNvPr>
          <p:cNvCxnSpPr>
            <a:cxnSpLocks/>
          </p:cNvCxnSpPr>
          <p:nvPr/>
        </p:nvCxnSpPr>
        <p:spPr>
          <a:xfrm>
            <a:off x="4432836" y="3421743"/>
            <a:ext cx="0" cy="4110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14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25229</TotalTime>
  <Words>3481</Words>
  <Application>Microsoft Office PowerPoint</Application>
  <PresentationFormat>On-screen Show (16:9)</PresentationFormat>
  <Paragraphs>403</Paragraphs>
  <Slides>66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Inconsolatazi4-Regular</vt:lpstr>
      <vt:lpstr>NimbusRomNo9L-Regu</vt:lpstr>
      <vt:lpstr>Simple Light</vt:lpstr>
      <vt:lpstr>Some Simple Problems that Still Challenge LLMs and VLMs: Plan Step Dependencies and  Multimodal Entity Tracking</vt:lpstr>
      <vt:lpstr>The LLM Revolution </vt:lpstr>
      <vt:lpstr>AI Timeline (Personalized) </vt:lpstr>
      <vt:lpstr>AI Timeline (Personalized) </vt:lpstr>
      <vt:lpstr>Relevant Quote about the Current State of AI from Charles Dickens </vt:lpstr>
      <vt:lpstr>Recent Papers on LLM Limitations </vt:lpstr>
      <vt:lpstr>My New Quotable Opinion </vt:lpstr>
      <vt:lpstr>My ACL 2014 Semantic Parsing Workshop  Comment that Became a “Meme” </vt:lpstr>
      <vt:lpstr>My New Quotable Opinion </vt:lpstr>
      <vt:lpstr>Understanding Action Ordering in Instructional Text (EMNLP, 2024)</vt:lpstr>
      <vt:lpstr>Instructional Text Corpus</vt:lpstr>
      <vt:lpstr>Plans contain dependencies</vt:lpstr>
      <vt:lpstr>Plans contain dependencies</vt:lpstr>
      <vt:lpstr>Plans contain dependencies</vt:lpstr>
      <vt:lpstr>Plans contain dependencies</vt:lpstr>
      <vt:lpstr>Creating 😺 CaT-Bench</vt:lpstr>
      <vt:lpstr>Benchmarking Models</vt:lpstr>
      <vt:lpstr>Benchmarking Models</vt:lpstr>
      <vt:lpstr>Benchmarking Models</vt:lpstr>
      <vt:lpstr>Benchmarking Models</vt:lpstr>
      <vt:lpstr>Experiments - Answer Only (A)</vt:lpstr>
      <vt:lpstr>Models Struggle at Predicting Step Order</vt:lpstr>
      <vt:lpstr>Models Struggle at Predicting Step Order</vt:lpstr>
      <vt:lpstr>Additional Reasoning Model Results</vt:lpstr>
      <vt:lpstr>Experiments - Answer + Explanation (A+E)</vt:lpstr>
      <vt:lpstr>Generating explanations help!</vt:lpstr>
      <vt:lpstr>Generating explanations help!</vt:lpstr>
      <vt:lpstr>Generating explanations help!</vt:lpstr>
      <vt:lpstr>Chain of Thought Improves over Zero-Shot</vt:lpstr>
      <vt:lpstr>Post-Hoc Explanations are Better than Chain of Thought</vt:lpstr>
      <vt:lpstr>Models are Biased towards Predicting Dependence</vt:lpstr>
      <vt:lpstr>Robustness: Temporal Consistency</vt:lpstr>
      <vt:lpstr>How Robust are Models to Query Rephrasing?</vt:lpstr>
      <vt:lpstr>How Good are the Generated Explanations?</vt:lpstr>
      <vt:lpstr>How Good are the Generated Explanations?</vt:lpstr>
      <vt:lpstr>Sample Good Yes Answer and Explanation</vt:lpstr>
      <vt:lpstr>Sample Good No Answer and Explanation</vt:lpstr>
      <vt:lpstr>Sample Right Answer with Bad Explanation</vt:lpstr>
      <vt:lpstr>Sample Wrong Answer with Good Explanation</vt:lpstr>
      <vt:lpstr>Wrong Answers with Good Explanations</vt:lpstr>
      <vt:lpstr>Multimodal Entity Tracking (arxiv 2025)</vt:lpstr>
      <vt:lpstr>Multimodal Reasoning</vt:lpstr>
      <vt:lpstr>Multimodal Reasoning: Sample Problem from EMMA</vt:lpstr>
      <vt:lpstr>Entity State Tracking</vt:lpstr>
      <vt:lpstr>Example: Text Shell Game</vt:lpstr>
      <vt:lpstr>Example: Text Shell Game</vt:lpstr>
      <vt:lpstr>Example: Multimodal Shell Game</vt:lpstr>
      <vt:lpstr>Example: Multimodal Shell Game</vt:lpstr>
      <vt:lpstr>Example: Multimodal Shell Game</vt:lpstr>
      <vt:lpstr>Example: Multimodal Shell Game</vt:lpstr>
      <vt:lpstr>Example: Multimodal Shell Game</vt:lpstr>
      <vt:lpstr>Example: Chess</vt:lpstr>
      <vt:lpstr>Example: Chess</vt:lpstr>
      <vt:lpstr>Example: Chess</vt:lpstr>
      <vt:lpstr>Zero Shot Results for 10 Action Sequence</vt:lpstr>
      <vt:lpstr>Few Shot Results for 10 Action Sequence</vt:lpstr>
      <vt:lpstr>Chain of Thought Results for 10 Action Sequence</vt:lpstr>
      <vt:lpstr>Reasoning Model Results for 10 Action Sequence</vt:lpstr>
      <vt:lpstr>Shell Game With Increase # of Actions</vt:lpstr>
      <vt:lpstr>Chess with Increasing # of Actions</vt:lpstr>
      <vt:lpstr>Image Action Perception</vt:lpstr>
      <vt:lpstr>Image Action Perception Results</vt:lpstr>
      <vt:lpstr>Cascaded Inference Image Actions → Text Actions → State Prediction</vt:lpstr>
      <vt:lpstr>Conclusions on Multimodal Tracking</vt:lpstr>
      <vt:lpstr>The “AI Triangle”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the Contribution of Commonsense Knowledge Sources for Why-Question Answering</dc:title>
  <dc:creator>Raymond Mooney</dc:creator>
  <cp:lastModifiedBy>Raymond Mooney</cp:lastModifiedBy>
  <cp:revision>152</cp:revision>
  <dcterms:modified xsi:type="dcterms:W3CDTF">2025-10-29T21:38:30Z</dcterms:modified>
</cp:coreProperties>
</file>