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mov" ContentType="video/unknown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5323" r:id="rId2"/>
    <p:sldMasterId id="2147485335" r:id="rId3"/>
    <p:sldMasterId id="2147485359" r:id="rId4"/>
    <p:sldMasterId id="2147485407" r:id="rId5"/>
    <p:sldMasterId id="2147485419" r:id="rId6"/>
  </p:sldMasterIdLst>
  <p:notesMasterIdLst>
    <p:notesMasterId r:id="rId61"/>
  </p:notesMasterIdLst>
  <p:handoutMasterIdLst>
    <p:handoutMasterId r:id="rId62"/>
  </p:handoutMasterIdLst>
  <p:sldIdLst>
    <p:sldId id="720" r:id="rId7"/>
    <p:sldId id="721" r:id="rId8"/>
    <p:sldId id="722" r:id="rId9"/>
    <p:sldId id="723" r:id="rId10"/>
    <p:sldId id="724" r:id="rId11"/>
    <p:sldId id="725" r:id="rId12"/>
    <p:sldId id="726" r:id="rId13"/>
    <p:sldId id="727" r:id="rId14"/>
    <p:sldId id="728" r:id="rId15"/>
    <p:sldId id="729" r:id="rId16"/>
    <p:sldId id="730" r:id="rId17"/>
    <p:sldId id="731" r:id="rId18"/>
    <p:sldId id="732" r:id="rId19"/>
    <p:sldId id="733" r:id="rId20"/>
    <p:sldId id="749" r:id="rId21"/>
    <p:sldId id="581" r:id="rId22"/>
    <p:sldId id="582" r:id="rId23"/>
    <p:sldId id="584" r:id="rId24"/>
    <p:sldId id="585" r:id="rId25"/>
    <p:sldId id="706" r:id="rId26"/>
    <p:sldId id="644" r:id="rId27"/>
    <p:sldId id="707" r:id="rId28"/>
    <p:sldId id="708" r:id="rId29"/>
    <p:sldId id="709" r:id="rId30"/>
    <p:sldId id="713" r:id="rId31"/>
    <p:sldId id="750" r:id="rId32"/>
    <p:sldId id="710" r:id="rId33"/>
    <p:sldId id="714" r:id="rId34"/>
    <p:sldId id="716" r:id="rId35"/>
    <p:sldId id="712" r:id="rId36"/>
    <p:sldId id="715" r:id="rId37"/>
    <p:sldId id="607" r:id="rId38"/>
    <p:sldId id="652" r:id="rId39"/>
    <p:sldId id="717" r:id="rId40"/>
    <p:sldId id="718" r:id="rId41"/>
    <p:sldId id="719" r:id="rId42"/>
    <p:sldId id="753" r:id="rId43"/>
    <p:sldId id="687" r:id="rId44"/>
    <p:sldId id="735" r:id="rId45"/>
    <p:sldId id="736" r:id="rId46"/>
    <p:sldId id="737" r:id="rId47"/>
    <p:sldId id="738" r:id="rId48"/>
    <p:sldId id="739" r:id="rId49"/>
    <p:sldId id="740" r:id="rId50"/>
    <p:sldId id="741" r:id="rId51"/>
    <p:sldId id="744" r:id="rId52"/>
    <p:sldId id="752" r:id="rId53"/>
    <p:sldId id="746" r:id="rId54"/>
    <p:sldId id="747" r:id="rId55"/>
    <p:sldId id="748" r:id="rId56"/>
    <p:sldId id="742" r:id="rId57"/>
    <p:sldId id="754" r:id="rId58"/>
    <p:sldId id="743" r:id="rId59"/>
    <p:sldId id="745" r:id="rId60"/>
  </p:sldIdLst>
  <p:sldSz cx="9144000" cy="6858000" type="screen4x3"/>
  <p:notesSz cx="6858000" cy="91170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008000"/>
    <a:srgbClr val="800000"/>
    <a:srgbClr val="003BB0"/>
    <a:srgbClr val="000066"/>
    <a:srgbClr val="7030A0"/>
    <a:srgbClr val="99FF66"/>
    <a:srgbClr val="BF95DF"/>
    <a:srgbClr val="A568D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5662" autoAdjust="0"/>
    <p:restoredTop sz="99822" autoAdjust="0"/>
  </p:normalViewPr>
  <p:slideViewPr>
    <p:cSldViewPr>
      <p:cViewPr>
        <p:scale>
          <a:sx n="75" d="100"/>
          <a:sy n="75" d="100"/>
        </p:scale>
        <p:origin x="-3534" y="-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Random Model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Sentence</c:v>
                </c:pt>
                <c:pt idx="1">
                  <c:v>Paragraph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11.08</c:v>
                </c:pt>
                <c:pt idx="1">
                  <c:v>2.15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PCFG Model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Sentence</c:v>
                </c:pt>
                <c:pt idx="1">
                  <c:v>Paragraph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62.91</c:v>
                </c:pt>
                <c:pt idx="1">
                  <c:v>26.57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Supervised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Sentence</c:v>
                </c:pt>
                <c:pt idx="1">
                  <c:v>Paragraph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62.67</c:v>
                </c:pt>
                <c:pt idx="1">
                  <c:v>29.59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Humans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Sentence</c:v>
                </c:pt>
                <c:pt idx="1">
                  <c:v>Paragraph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1">
                  <c:v>69.64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Correct Exec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Sentence</c:v>
                </c:pt>
                <c:pt idx="1">
                  <c:v>Paragraph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1">
                  <c:v>83.5</c:v>
                </c:pt>
              </c:numCache>
            </c:numRef>
          </c:val>
        </c:ser>
        <c:dLbls/>
        <c:axId val="78470144"/>
        <c:axId val="78476032"/>
      </c:barChart>
      <c:catAx>
        <c:axId val="78470144"/>
        <c:scaling>
          <c:orientation val="minMax"/>
        </c:scaling>
        <c:axPos val="b"/>
        <c:tickLblPos val="nextTo"/>
        <c:crossAx val="78476032"/>
        <c:crosses val="autoZero"/>
        <c:auto val="1"/>
        <c:lblAlgn val="ctr"/>
        <c:lblOffset val="100"/>
      </c:catAx>
      <c:valAx>
        <c:axId val="78476032"/>
        <c:scaling>
          <c:orientation val="minMax"/>
        </c:scaling>
        <c:axPos val="l"/>
        <c:majorGridlines/>
        <c:numFmt formatCode="General" sourceLinked="1"/>
        <c:tickLblPos val="nextTo"/>
        <c:crossAx val="7847014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English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Sentence</c:v>
                </c:pt>
                <c:pt idx="1">
                  <c:v>Paragraph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64.14</c:v>
                </c:pt>
                <c:pt idx="1">
                  <c:v>25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Chinese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Sentence</c:v>
                </c:pt>
                <c:pt idx="1">
                  <c:v>Paragraph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63.4</c:v>
                </c:pt>
                <c:pt idx="1">
                  <c:v>23.12</c:v>
                </c:pt>
              </c:numCache>
            </c:numRef>
          </c:val>
        </c:ser>
        <c:dLbls/>
        <c:axId val="76552064"/>
        <c:axId val="76553600"/>
      </c:barChart>
      <c:catAx>
        <c:axId val="76552064"/>
        <c:scaling>
          <c:orientation val="minMax"/>
        </c:scaling>
        <c:axPos val="b"/>
        <c:tickLblPos val="nextTo"/>
        <c:crossAx val="76553600"/>
        <c:crosses val="autoZero"/>
        <c:auto val="1"/>
        <c:lblAlgn val="ctr"/>
        <c:lblOffset val="100"/>
      </c:catAx>
      <c:valAx>
        <c:axId val="76553600"/>
        <c:scaling>
          <c:orientation val="minMax"/>
        </c:scaling>
        <c:axPos val="l"/>
        <c:majorGridlines/>
        <c:numFmt formatCode="General" sourceLinked="1"/>
        <c:tickLblPos val="nextTo"/>
        <c:crossAx val="7655206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EB89AAF-DABA-45AE-B0B1-60A6C5329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937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4213"/>
            <a:ext cx="4557712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30700"/>
            <a:ext cx="50292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E8645B4-F310-447F-AC89-A58A8E930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36596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C1F435B-DFA8-4802-8E88-4D6063F43163}" type="slidenum">
              <a:rPr lang="en-US" sz="1200" smtClean="0"/>
              <a:pPr eaLnBrk="1" hangingPunct="1"/>
              <a:t>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B103A4C-F71A-45F0-AB55-9342EEB99496}" type="slidenum">
              <a:rPr lang="en-US" sz="1200">
                <a:solidFill>
                  <a:prstClr val="black"/>
                </a:solidFill>
              </a:rPr>
              <a:pPr eaLnBrk="1" hangingPunct="1"/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F74-C909-4A27-A5BD-8ECDA30C4780}" type="slidenum">
              <a:rPr lang="ko-KR" altLang="en-US" smtClean="0">
                <a:solidFill>
                  <a:prstClr val="black"/>
                </a:solidFill>
              </a:rPr>
              <a:pPr/>
              <a:t>26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6764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B103A4C-F71A-45F0-AB55-9342EEB99496}" type="slidenum">
              <a:rPr lang="en-US" sz="1200">
                <a:solidFill>
                  <a:prstClr val="black"/>
                </a:solidFill>
              </a:rPr>
              <a:pPr eaLnBrk="1" hangingPunct="1"/>
              <a:t>31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AD724DB-5C05-484B-83D3-2CDCB3264899}" type="slidenum">
              <a:rPr lang="en-US" sz="1200" smtClean="0">
                <a:solidFill>
                  <a:prstClr val="black"/>
                </a:solidFill>
              </a:rPr>
              <a:pPr eaLnBrk="1" hangingPunct="1"/>
              <a:t>53</a:t>
            </a:fld>
            <a:endParaRPr lang="en-US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BEB990F-BBB7-432C-B6BD-5E961E9B396F}" type="slidenum">
              <a:rPr lang="en-US" sz="1200" smtClean="0"/>
              <a:pPr eaLnBrk="1" hangingPunct="1"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3604" name="Slide Number Placeholder 3"/>
          <p:cNvSpPr txBox="1">
            <a:spLocks noGrp="1"/>
          </p:cNvSpPr>
          <p:nvPr/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59F7F20-9935-4F0C-A595-59D769D604C8}" type="slidenum">
              <a:rPr lang="en-US" sz="1200"/>
              <a:pPr algn="r"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AFE65EC-0ED4-4991-92FB-399E3A86F199}" type="slidenum">
              <a:rPr lang="en-US" sz="1200" smtClean="0"/>
              <a:pPr eaLnBrk="1" hangingPunct="1"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8325F29-E6A6-4A35-BF66-E8534BA0E5BC}" type="slidenum">
              <a:rPr lang="en-US" sz="1200" smtClean="0"/>
              <a:pPr eaLnBrk="1" hangingPunct="1"/>
              <a:t>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9E5763-99F0-40E1-87EC-BE5AAEF8EDB2}" type="slidenum">
              <a:rPr lang="en-US" sz="1200" smtClean="0"/>
              <a:pPr eaLnBrk="1" hangingPunct="1"/>
              <a:t>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EDB0E38-FEE9-4CFF-A487-315A5B450492}" type="slidenum">
              <a:rPr lang="en-US" sz="1200" smtClean="0"/>
              <a:pPr eaLnBrk="1" hangingPunct="1"/>
              <a:t>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2580" name="Slide Number Placeholder 3"/>
          <p:cNvSpPr txBox="1">
            <a:spLocks noGrp="1"/>
          </p:cNvSpPr>
          <p:nvPr/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1C402BB-529F-481B-9FED-6FBC7BA0DAEB}" type="slidenum">
              <a:rPr lang="en-US" sz="1200"/>
              <a:pPr algn="r" eaLnBrk="1" hangingPunct="1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72B33B-BF0D-4518-960D-3F85E0DA1863}" type="slidenum">
              <a:rPr lang="en-US" sz="1200" smtClean="0"/>
              <a:pPr eaLnBrk="1" hangingPunct="1"/>
              <a:t>15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69762-7227-4317-ACAF-B8242FC47A42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245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6E07C-D9EB-41A1-8C3B-9537943AD448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044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3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3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DF3F8-0B78-4F80-BB72-B35EA17E596F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6753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A17F3-5124-4703-87E2-F1D79BA8E3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9080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1C1D7-E123-428A-A5C9-E042E5FE02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9556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76E34-B080-4F0F-A513-800282399E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6800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68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68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6294D-DAA1-46A3-A884-ED2AE4EC12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2712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035CD-D959-4B66-AFB0-B5DAF6C6B4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5787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F8EC7-B108-4D68-B675-59277E63F5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8811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C364D-F3ED-4CFA-96A0-7DCB4741AA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467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B5B1B-EEDD-4A0B-B8C4-9D2BB73CE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645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E5FFA-2973-43B1-99F6-C66376BCE238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054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C7D0E-D5C7-468B-925A-E78C37658B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4494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04A27-51F4-4C4A-BB46-C3CAC176A8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5980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3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3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4AAF2-B3DC-4F4F-A93D-1079CDE0D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5470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BD5C-49AA-E944-B368-A37B7D5B66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4C3D-52AE-464C-9A48-1D4B9F387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7044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BD5C-49AA-E944-B368-A37B7D5B66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4C3D-52AE-464C-9A48-1D4B9F387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5485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BD5C-49AA-E944-B368-A37B7D5B66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4C3D-52AE-464C-9A48-1D4B9F387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727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BD5C-49AA-E944-B368-A37B7D5B66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4C3D-52AE-464C-9A48-1D4B9F387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2024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BD5C-49AA-E944-B368-A37B7D5B66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4C3D-52AE-464C-9A48-1D4B9F387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5411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BD5C-49AA-E944-B368-A37B7D5B66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4C3D-52AE-464C-9A48-1D4B9F387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72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BD5C-49AA-E944-B368-A37B7D5B66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4C3D-52AE-464C-9A48-1D4B9F387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594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E6818-A678-422B-B24C-44992E28DC2C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9127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BD5C-49AA-E944-B368-A37B7D5B66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4C3D-52AE-464C-9A48-1D4B9F387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4131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BD5C-49AA-E944-B368-A37B7D5B66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4C3D-52AE-464C-9A48-1D4B9F387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6285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BD5C-49AA-E944-B368-A37B7D5B66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4C3D-52AE-464C-9A48-1D4B9F387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2200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BD5C-49AA-E944-B368-A37B7D5B66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4C3D-52AE-464C-9A48-1D4B9F387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74523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69762-7227-4317-ACAF-B8242FC47A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76738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E5FFA-2973-43B1-99F6-C66376BCE2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3084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E6818-A678-422B-B24C-44992E28DC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6954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68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68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539C2-0D92-4D67-8C75-97EC644DEF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0360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D2E97-04AA-4FF9-A338-7DD425B07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06163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6482D-BFE6-49D9-9FE0-B1CE4F7315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552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68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68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539C2-0D92-4D67-8C75-97EC644DEF75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54518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B0F05-BF48-4E94-892E-09CC1C68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3323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5E9E0-72B7-4A22-A546-76EC5885A6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89846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B8140-AB5C-49BE-B6BA-08616D96AF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7701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6E07C-D9EB-41A1-8C3B-9537943AD4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8632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3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3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DF3F8-0B78-4F80-BB72-B35EA17E59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09660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69762-7227-4317-ACAF-B8242FC47A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23508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E5FFA-2973-43B1-99F6-C66376BCE2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8083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E6818-A678-422B-B24C-44992E28DC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5369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68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68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539C2-0D92-4D67-8C75-97EC644DEF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4736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D2E97-04AA-4FF9-A338-7DD425B07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1282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D2E97-04AA-4FF9-A338-7DD425B076A6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10593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6482D-BFE6-49D9-9FE0-B1CE4F7315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5258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B0F05-BF48-4E94-892E-09CC1C68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24114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5E9E0-72B7-4A22-A546-76EC5885A6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84727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B8140-AB5C-49BE-B6BA-08616D96AF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74122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6E07C-D9EB-41A1-8C3B-9537943AD4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73775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3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3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DF3F8-0B78-4F80-BB72-B35EA17E59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67005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1800" dirty="0">
              <a:solidFill>
                <a:prstClr val="black"/>
              </a:solidFill>
              <a:latin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75F-A21C-43EB-9EAE-9CC3FDA683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2145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Calibri" pitchFamily="34" charset="0"/>
                <a:cs typeface="Calibri" pitchFamily="34" charset="0"/>
              </a:defRPr>
            </a:lvl1pPr>
          </a:lstStyle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itchFamily="34" charset="0"/>
                <a:cs typeface="Calibri" pitchFamily="34" charset="0"/>
              </a:defRPr>
            </a:lvl1pPr>
          </a:lstStyle>
          <a:p>
            <a:fld id="{C5F7475F-A21C-43EB-9EAE-9CC3FDA683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393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1800" dirty="0">
              <a:solidFill>
                <a:prstClr val="black"/>
              </a:solidFill>
              <a:latin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75F-A21C-43EB-9EAE-9CC3FDA683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0425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1800" dirty="0">
              <a:solidFill>
                <a:prstClr val="black"/>
              </a:solidFill>
              <a:latin typeface="맑은 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75F-A21C-43EB-9EAE-9CC3FDA683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136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6482D-BFE6-49D9-9FE0-B1CE4F731524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51792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1800" dirty="0">
              <a:solidFill>
                <a:prstClr val="black"/>
              </a:solidFill>
              <a:latin typeface="맑은 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75F-A21C-43EB-9EAE-9CC3FDA683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4647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1800" dirty="0">
              <a:solidFill>
                <a:prstClr val="black"/>
              </a:solidFill>
              <a:latin typeface="맑은 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75F-A21C-43EB-9EAE-9CC3FDA683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124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1800" dirty="0">
              <a:solidFill>
                <a:prstClr val="black"/>
              </a:solidFill>
              <a:latin typeface="맑은 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75F-A21C-43EB-9EAE-9CC3FDA683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3651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1800" dirty="0">
              <a:solidFill>
                <a:prstClr val="black"/>
              </a:solidFill>
              <a:latin typeface="맑은 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75F-A21C-43EB-9EAE-9CC3FDA683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027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1800" dirty="0">
              <a:solidFill>
                <a:prstClr val="black"/>
              </a:solidFill>
              <a:latin typeface="맑은 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75F-A21C-43EB-9EAE-9CC3FDA683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836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1800" dirty="0">
              <a:solidFill>
                <a:prstClr val="black"/>
              </a:solidFill>
              <a:latin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75F-A21C-43EB-9EAE-9CC3FDA683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154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1800" dirty="0">
              <a:solidFill>
                <a:prstClr val="black"/>
              </a:solidFill>
              <a:latin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75F-A21C-43EB-9EAE-9CC3FDA683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5486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B0F05-BF48-4E94-892E-09CC1C68E9FF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7240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5E9E0-72B7-4A22-A546-76EC5885A66A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336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B8140-AB5C-49BE-B6BA-08616D96AF63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357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level Second 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993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>
            <a:off x="533400" y="1295400"/>
            <a:ext cx="8077200" cy="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pPr>
              <a:defRPr/>
            </a:pPr>
            <a:fld id="{2A363C02-735E-4499-9605-CEC3D9DDC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FF0000"/>
              </a:buClr>
              <a:buFontTx/>
              <a:buChar char="•"/>
              <a:defRPr sz="1400">
                <a:solidFill>
                  <a:srgbClr val="CC66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7" r:id="rId1"/>
    <p:sldLayoutId id="2147485268" r:id="rId2"/>
    <p:sldLayoutId id="2147485269" r:id="rId3"/>
    <p:sldLayoutId id="2147485270" r:id="rId4"/>
    <p:sldLayoutId id="2147485271" r:id="rId5"/>
    <p:sldLayoutId id="2147485272" r:id="rId6"/>
    <p:sldLayoutId id="2147485273" r:id="rId7"/>
    <p:sldLayoutId id="2147485274" r:id="rId8"/>
    <p:sldLayoutId id="2147485275" r:id="rId9"/>
    <p:sldLayoutId id="2147485276" r:id="rId10"/>
    <p:sldLayoutId id="214748527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Char char="–"/>
        <a:defRPr sz="2800">
          <a:solidFill>
            <a:srgbClr val="33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•"/>
        <a:defRPr sz="2400">
          <a:solidFill>
            <a:srgbClr val="0066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level Second 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993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>
            <a:off x="533400" y="1295400"/>
            <a:ext cx="8077200" cy="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pPr>
              <a:defRPr/>
            </a:pPr>
            <a:fld id="{ECCDB6F2-9977-4F98-8018-AACF332980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FF0000"/>
              </a:buClr>
              <a:buFontTx/>
              <a:buChar char="•"/>
              <a:defRPr sz="1400">
                <a:solidFill>
                  <a:srgbClr val="CC66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489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4" r:id="rId1"/>
    <p:sldLayoutId id="2147485325" r:id="rId2"/>
    <p:sldLayoutId id="2147485326" r:id="rId3"/>
    <p:sldLayoutId id="2147485327" r:id="rId4"/>
    <p:sldLayoutId id="2147485328" r:id="rId5"/>
    <p:sldLayoutId id="2147485329" r:id="rId6"/>
    <p:sldLayoutId id="2147485330" r:id="rId7"/>
    <p:sldLayoutId id="2147485331" r:id="rId8"/>
    <p:sldLayoutId id="2147485332" r:id="rId9"/>
    <p:sldLayoutId id="2147485333" r:id="rId10"/>
    <p:sldLayoutId id="214748533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Char char="–"/>
        <a:defRPr sz="2800">
          <a:solidFill>
            <a:srgbClr val="33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•"/>
        <a:defRPr sz="2400">
          <a:solidFill>
            <a:srgbClr val="0066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681BD5C-49AA-E944-B368-A37B7D5B66C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7/27/2013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82D4C3D-52AE-464C-9A48-1D4B9F387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52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6" r:id="rId1"/>
    <p:sldLayoutId id="2147485337" r:id="rId2"/>
    <p:sldLayoutId id="2147485338" r:id="rId3"/>
    <p:sldLayoutId id="2147485339" r:id="rId4"/>
    <p:sldLayoutId id="2147485340" r:id="rId5"/>
    <p:sldLayoutId id="2147485341" r:id="rId6"/>
    <p:sldLayoutId id="2147485342" r:id="rId7"/>
    <p:sldLayoutId id="2147485343" r:id="rId8"/>
    <p:sldLayoutId id="2147485344" r:id="rId9"/>
    <p:sldLayoutId id="2147485345" r:id="rId10"/>
    <p:sldLayoutId id="214748534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level Second 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993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>
            <a:off x="533400" y="1295400"/>
            <a:ext cx="8077200" cy="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pPr>
              <a:defRPr/>
            </a:pPr>
            <a:fld id="{2A363C02-735E-4499-9605-CEC3D9DDC3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FF0000"/>
              </a:buClr>
              <a:buFontTx/>
              <a:buChar char="•"/>
              <a:defRPr sz="1400">
                <a:solidFill>
                  <a:srgbClr val="CC66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760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0" r:id="rId1"/>
    <p:sldLayoutId id="2147485361" r:id="rId2"/>
    <p:sldLayoutId id="2147485362" r:id="rId3"/>
    <p:sldLayoutId id="2147485363" r:id="rId4"/>
    <p:sldLayoutId id="2147485364" r:id="rId5"/>
    <p:sldLayoutId id="2147485365" r:id="rId6"/>
    <p:sldLayoutId id="2147485366" r:id="rId7"/>
    <p:sldLayoutId id="2147485367" r:id="rId8"/>
    <p:sldLayoutId id="2147485368" r:id="rId9"/>
    <p:sldLayoutId id="2147485369" r:id="rId10"/>
    <p:sldLayoutId id="214748537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Char char="–"/>
        <a:defRPr sz="2800">
          <a:solidFill>
            <a:srgbClr val="33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•"/>
        <a:defRPr sz="2400">
          <a:solidFill>
            <a:srgbClr val="0066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level Second 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993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>
            <a:off x="533400" y="1295400"/>
            <a:ext cx="8077200" cy="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pPr>
              <a:defRPr/>
            </a:pPr>
            <a:fld id="{2A363C02-735E-4499-9605-CEC3D9DDC3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FF0000"/>
              </a:buClr>
              <a:buFontTx/>
              <a:buChar char="•"/>
              <a:defRPr sz="1400">
                <a:solidFill>
                  <a:srgbClr val="CC66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720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8" r:id="rId1"/>
    <p:sldLayoutId id="2147485409" r:id="rId2"/>
    <p:sldLayoutId id="2147485410" r:id="rId3"/>
    <p:sldLayoutId id="2147485411" r:id="rId4"/>
    <p:sldLayoutId id="2147485412" r:id="rId5"/>
    <p:sldLayoutId id="2147485413" r:id="rId6"/>
    <p:sldLayoutId id="2147485414" r:id="rId7"/>
    <p:sldLayoutId id="2147485415" r:id="rId8"/>
    <p:sldLayoutId id="2147485416" r:id="rId9"/>
    <p:sldLayoutId id="2147485417" r:id="rId10"/>
    <p:sldLayoutId id="214748541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Char char="–"/>
        <a:defRPr sz="2800">
          <a:solidFill>
            <a:srgbClr val="33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•"/>
        <a:defRPr sz="2400">
          <a:solidFill>
            <a:srgbClr val="0066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333CC"/>
        </a:buClr>
        <a:buChar char="»"/>
        <a:defRPr sz="2000">
          <a:solidFill>
            <a:srgbClr val="0000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5F7475F-A21C-43EB-9EAE-9CC3FDA683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24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0" r:id="rId1"/>
    <p:sldLayoutId id="2147485421" r:id="rId2"/>
    <p:sldLayoutId id="2147485422" r:id="rId3"/>
    <p:sldLayoutId id="2147485423" r:id="rId4"/>
    <p:sldLayoutId id="2147485424" r:id="rId5"/>
    <p:sldLayoutId id="2147485425" r:id="rId6"/>
    <p:sldLayoutId id="2147485426" r:id="rId7"/>
    <p:sldLayoutId id="2147485427" r:id="rId8"/>
    <p:sldLayoutId id="2147485428" r:id="rId9"/>
    <p:sldLayoutId id="2147485429" r:id="rId10"/>
    <p:sldLayoutId id="2147485430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7030A0"/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" pitchFamily="2" charset="2"/>
        <a:buChar char="ü"/>
        <a:defRPr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gif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gif"/><Relationship Id="rId11" Type="http://schemas.openxmlformats.org/officeDocument/2006/relationships/image" Target="../media/image18.jpeg"/><Relationship Id="rId5" Type="http://schemas.openxmlformats.org/officeDocument/2006/relationships/image" Target="../media/image12.gif"/><Relationship Id="rId10" Type="http://schemas.openxmlformats.org/officeDocument/2006/relationships/image" Target="../media/image17.jpeg"/><Relationship Id="rId4" Type="http://schemas.openxmlformats.org/officeDocument/2006/relationships/image" Target="../media/image11.gif"/><Relationship Id="rId9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file:///C:\Users\Ray%20Mooney\Documents\Powerpoint\clamp\Navigation%20Demo%20Chinese.avi" TargetMode="External"/><Relationship Id="rId2" Type="http://schemas.openxmlformats.org/officeDocument/2006/relationships/slideLayout" Target="../slideLayouts/slideLayout24.xml"/><Relationship Id="rId1" Type="http://schemas.openxmlformats.org/officeDocument/2006/relationships/video" Target="file:///C:\Users\Ray%20Mooney\Documents\Powerpoint\clamp\Navigation%20Demo%20Chinese.avi" TargetMode="Externa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file:///C:\Users\Ray%20Mooney\Documents\Powerpoint\clamp\Navigation%20Demo.avi" TargetMode="External"/><Relationship Id="rId2" Type="http://schemas.openxmlformats.org/officeDocument/2006/relationships/slideLayout" Target="../slideLayouts/slideLayout24.xml"/><Relationship Id="rId1" Type="http://schemas.openxmlformats.org/officeDocument/2006/relationships/video" Target="file:///C:\Users\Ray%20Mooney\Documents\Powerpoint\clamp\Navigation%20Demo.avi" TargetMode="Externa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feature=player_embedded&amp;v=OzWTyH4nGIc" TargetMode="External"/><Relationship Id="rId2" Type="http://schemas.openxmlformats.org/officeDocument/2006/relationships/slideLayout" Target="../slideLayouts/slideLayout35.xml"/><Relationship Id="rId1" Type="http://schemas.openxmlformats.org/officeDocument/2006/relationships/video" Target="../media/media1.mp4"/><Relationship Id="rId5" Type="http://schemas.openxmlformats.org/officeDocument/2006/relationships/image" Target="../media/image42.png"/><Relationship Id="rId4" Type="http://schemas.microsoft.com/office/2007/relationships/media" Target="../media/media1.mp4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2" Type="http://schemas.openxmlformats.org/officeDocument/2006/relationships/slideLayout" Target="../slideLayouts/slideLayout35.xml"/><Relationship Id="rId1" Type="http://schemas.openxmlformats.org/officeDocument/2006/relationships/video" Target="../media/media2.mov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571EE4A-87AA-4170-8941-75D6CE3E01B6}" type="slidenum">
              <a:rPr lang="en-US" sz="1200" smtClean="0">
                <a:latin typeface="Helvetica" pitchFamily="34" charset="0"/>
              </a:rPr>
              <a:pPr eaLnBrk="1" hangingPunct="1"/>
              <a:t>1</a:t>
            </a:fld>
            <a:endParaRPr lang="en-US" sz="1200" smtClean="0"/>
          </a:p>
        </p:txBody>
      </p:sp>
      <p:sp>
        <p:nvSpPr>
          <p:cNvPr id="6656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400" b="1" dirty="0" smtClean="0"/>
              <a:t>Grounded Language Learning</a:t>
            </a:r>
            <a:endParaRPr lang="en-US" b="1" dirty="0" smtClean="0"/>
          </a:p>
        </p:txBody>
      </p:sp>
      <p:sp>
        <p:nvSpPr>
          <p:cNvPr id="6656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895600"/>
            <a:ext cx="6400800" cy="1752600"/>
          </a:xfrm>
        </p:spPr>
        <p:txBody>
          <a:bodyPr/>
          <a:lstStyle/>
          <a:p>
            <a:pPr eaLnBrk="1" hangingPunct="1"/>
            <a:r>
              <a:rPr lang="en-US" smtClean="0"/>
              <a:t>Ray Mooney</a:t>
            </a:r>
          </a:p>
          <a:p>
            <a:pPr eaLnBrk="1" hangingPunct="1"/>
            <a:r>
              <a:rPr lang="en-US" sz="2800" smtClean="0">
                <a:solidFill>
                  <a:srgbClr val="006600"/>
                </a:solidFill>
              </a:rPr>
              <a:t>Department of Computer Science</a:t>
            </a:r>
          </a:p>
          <a:p>
            <a:pPr eaLnBrk="1" hangingPunct="1"/>
            <a:r>
              <a:rPr lang="en-US" sz="2800" smtClean="0">
                <a:solidFill>
                  <a:srgbClr val="006600"/>
                </a:solidFill>
              </a:rPr>
              <a:t>University of Texas at Austin</a:t>
            </a:r>
          </a:p>
          <a:p>
            <a:pPr eaLnBrk="1" hangingPunct="1"/>
            <a:endParaRPr lang="en-US" sz="2800" smtClean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452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Children do not Learn Language </a:t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/>
              <a:t>S</a:t>
            </a:r>
            <a:r>
              <a:rPr lang="en-US" dirty="0" smtClean="0"/>
              <a:t>upervised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/>
              <a:pPr>
                <a:defRPr/>
              </a:pPr>
              <a:t>10</a:t>
            </a:fld>
            <a:endParaRPr lang="en-US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8230" y="4114800"/>
            <a:ext cx="2971800" cy="242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2087442"/>
            <a:ext cx="1526573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Penn </a:t>
            </a:r>
          </a:p>
          <a:p>
            <a:r>
              <a:rPr lang="en-US" sz="2800" dirty="0" smtClean="0"/>
              <a:t>Treebank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590800" y="2068128"/>
            <a:ext cx="1668070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Propbank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504130" y="2087443"/>
            <a:ext cx="1668070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Senseval</a:t>
            </a:r>
            <a:endParaRPr lang="en-US" sz="2800" dirty="0" smtClean="0"/>
          </a:p>
          <a:p>
            <a:r>
              <a:rPr lang="en-US" sz="2800" dirty="0" smtClean="0"/>
              <a:t>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2061674"/>
            <a:ext cx="1668070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Semeval</a:t>
            </a:r>
            <a:endParaRPr lang="en-US" sz="2800" dirty="0" smtClean="0"/>
          </a:p>
          <a:p>
            <a:r>
              <a:rPr lang="en-US" sz="2800" dirty="0" smtClean="0"/>
              <a:t>Data</a:t>
            </a: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 bwMode="auto">
          <a:xfrm>
            <a:off x="1601487" y="3041549"/>
            <a:ext cx="1416743" cy="99705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8" idx="2"/>
          </p:cNvCxnSpPr>
          <p:nvPr/>
        </p:nvCxnSpPr>
        <p:spPr bwMode="auto">
          <a:xfrm>
            <a:off x="3424835" y="3022235"/>
            <a:ext cx="431595" cy="109256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4690465" y="3073746"/>
            <a:ext cx="647700" cy="109256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10" idx="2"/>
          </p:cNvCxnSpPr>
          <p:nvPr/>
        </p:nvCxnSpPr>
        <p:spPr bwMode="auto">
          <a:xfrm flipH="1">
            <a:off x="5753100" y="3015781"/>
            <a:ext cx="1481735" cy="115159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5808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/>
          <a:lstStyle/>
          <a:p>
            <a:r>
              <a:rPr lang="en-US" dirty="0" smtClean="0"/>
              <a:t>Children </a:t>
            </a:r>
            <a:r>
              <a:rPr lang="en-US" dirty="0"/>
              <a:t>d</a:t>
            </a:r>
            <a:r>
              <a:rPr lang="en-US" dirty="0" smtClean="0"/>
              <a:t>o </a:t>
            </a:r>
            <a:r>
              <a:rPr lang="en-US" dirty="0"/>
              <a:t>n</a:t>
            </a:r>
            <a:r>
              <a:rPr lang="en-US" dirty="0" smtClean="0"/>
              <a:t>ot  Learn Language </a:t>
            </a:r>
            <a:br>
              <a:rPr lang="en-US" dirty="0" smtClean="0"/>
            </a:br>
            <a:r>
              <a:rPr lang="en-US" dirty="0" smtClean="0"/>
              <a:t>from Raw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/>
              <a:pPr>
                <a:defRPr/>
              </a:pPr>
              <a:t>11</a:t>
            </a:fld>
            <a:endParaRPr lang="en-US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272" y="1524000"/>
            <a:ext cx="4094328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0600" y="2252870"/>
            <a:ext cx="38862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en-US" sz="2800" dirty="0"/>
              <a:t>Unsupervised language learning is difficult and not an adequate solution since much of the requisite </a:t>
            </a:r>
            <a:r>
              <a:rPr lang="en-US" sz="2800" dirty="0" smtClean="0"/>
              <a:t>semantic information </a:t>
            </a:r>
            <a:r>
              <a:rPr lang="en-US" sz="2800" dirty="0"/>
              <a:t>is not in the linguistic signal.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074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4"/>
          <p:cNvSpPr txBox="1">
            <a:spLocks noGrp="1"/>
          </p:cNvSpPr>
          <p:nvPr/>
        </p:nvSpPr>
        <p:spPr bwMode="auto">
          <a:xfrm>
            <a:off x="69342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7E8F343-E238-4622-885D-4E716448ED25}" type="slidenum">
              <a:rPr lang="en-US" sz="1200">
                <a:latin typeface="Helvetica" pitchFamily="34" charset="0"/>
              </a:rPr>
              <a:pPr algn="r" eaLnBrk="1" hangingPunct="1"/>
              <a:t>12</a:t>
            </a:fld>
            <a:endParaRPr lang="en-US" sz="1200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Learning Language </a:t>
            </a:r>
            <a:br>
              <a:rPr lang="en-US" dirty="0" smtClean="0"/>
            </a:br>
            <a:r>
              <a:rPr lang="en-US" dirty="0" smtClean="0"/>
              <a:t>from Perceptual Context</a:t>
            </a:r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371600"/>
            <a:ext cx="8458200" cy="4687888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The natural way to learn language is to perceive language in the context of its use in the physical and social world.</a:t>
            </a:r>
          </a:p>
          <a:p>
            <a:pPr eaLnBrk="1" hangingPunct="1"/>
            <a:r>
              <a:rPr lang="en-US" sz="2800" dirty="0" smtClean="0"/>
              <a:t>This requires inferring the meaning of utterances from their perceptual context.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4730" y="3733799"/>
            <a:ext cx="2895601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 bwMode="auto">
          <a:xfrm>
            <a:off x="5417061" y="3655763"/>
            <a:ext cx="2362200" cy="1143001"/>
          </a:xfrm>
          <a:prstGeom prst="wedgeEllipseCallout">
            <a:avLst>
              <a:gd name="adj1" fmla="val -80806"/>
              <a:gd name="adj2" fmla="val 62500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3212" y="3798957"/>
            <a:ext cx="18998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</a:t>
            </a:r>
            <a:r>
              <a:rPr lang="en-US" sz="2000" dirty="0" smtClean="0"/>
              <a:t>hat’s a nice</a:t>
            </a:r>
          </a:p>
          <a:p>
            <a:r>
              <a:rPr lang="en-US" sz="2000" dirty="0"/>
              <a:t>g</a:t>
            </a:r>
            <a:r>
              <a:rPr lang="en-US" sz="2000" dirty="0" smtClean="0"/>
              <a:t>reen block you </a:t>
            </a:r>
          </a:p>
          <a:p>
            <a:r>
              <a:rPr lang="en-US" sz="2000" dirty="0" smtClean="0"/>
              <a:t>have there!</a:t>
            </a:r>
          </a:p>
        </p:txBody>
      </p:sp>
    </p:spTree>
    <p:extLst>
      <p:ext uri="{BB962C8B-B14F-4D97-AF65-F5344CB8AC3E}">
        <p14:creationId xmlns:p14="http://schemas.microsoft.com/office/powerpoint/2010/main" xmlns="" val="313912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Grounded Language Learning in</a:t>
            </a:r>
            <a:br>
              <a:rPr lang="en-US" dirty="0" smtClean="0"/>
            </a:br>
            <a:r>
              <a:rPr lang="en-US" dirty="0" smtClean="0"/>
              <a:t>Virtual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Grounding in the real world requires sufficiently capable computer vision and robotics.</a:t>
            </a:r>
          </a:p>
          <a:p>
            <a:r>
              <a:rPr lang="en-US" dirty="0" smtClean="0"/>
              <a:t>Grounding in virtual environments is easier since perception and action are simulated.</a:t>
            </a:r>
          </a:p>
          <a:p>
            <a:r>
              <a:rPr lang="en-US" dirty="0" smtClean="0"/>
              <a:t>Given the prevalence of  virtual environments (e.g. in games &amp; education), linguistic communication with virtual agents also has practical applications.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/>
              <a:pPr>
                <a:defRPr/>
              </a:pPr>
              <a:t>13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Sportscast</a:t>
            </a:r>
            <a:br>
              <a:rPr lang="en-US" dirty="0" smtClean="0"/>
            </a:br>
            <a:r>
              <a:rPr lang="en-US" sz="2800" dirty="0" smtClean="0">
                <a:solidFill>
                  <a:srgbClr val="008000"/>
                </a:solidFill>
              </a:rPr>
              <a:t>(Chen, Kim, &amp; Mooney, JAIR 2010)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17561"/>
            <a:ext cx="5486400" cy="2438400"/>
          </a:xfrm>
        </p:spPr>
        <p:txBody>
          <a:bodyPr/>
          <a:lstStyle/>
          <a:p>
            <a:r>
              <a:rPr lang="en-US" dirty="0" smtClean="0"/>
              <a:t>Learn to sportscast simulated </a:t>
            </a:r>
            <a:r>
              <a:rPr lang="en-US" dirty="0" err="1" smtClean="0"/>
              <a:t>Robocup</a:t>
            </a:r>
            <a:r>
              <a:rPr lang="en-US" dirty="0" smtClean="0"/>
              <a:t> soccer games by simply observing a person textually commentating them.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/>
              <a:pPr>
                <a:defRPr/>
              </a:pPr>
              <a:t>14</a:t>
            </a:fld>
            <a:endParaRPr lang="en-US">
              <a:latin typeface="+mn-lt"/>
            </a:endParaRPr>
          </a:p>
        </p:txBody>
      </p:sp>
      <p:pic>
        <p:nvPicPr>
          <p:cNvPr id="5" name="Picture 4" descr="socce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3596" y="1600200"/>
            <a:ext cx="24574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38200" y="3972573"/>
            <a:ext cx="7772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800">
                <a:solidFill>
                  <a:srgbClr val="3333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3715544"/>
            <a:ext cx="7924800" cy="234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800">
                <a:solidFill>
                  <a:srgbClr val="3333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9pPr>
          </a:lstStyle>
          <a:p>
            <a:r>
              <a:rPr lang="en-US" dirty="0" smtClean="0"/>
              <a:t>Starts with ability to perceive events in the simulator, but no knowledge</a:t>
            </a:r>
            <a:r>
              <a:rPr lang="en-US" dirty="0"/>
              <a:t> </a:t>
            </a:r>
            <a:r>
              <a:rPr lang="en-US" dirty="0" smtClean="0"/>
              <a:t>of the language.</a:t>
            </a:r>
          </a:p>
          <a:p>
            <a:r>
              <a:rPr lang="en-US" dirty="0" smtClean="0"/>
              <a:t>Learns to sportscast effectively in both English and Korean.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3634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772400" cy="990600"/>
          </a:xfrm>
        </p:spPr>
        <p:txBody>
          <a:bodyPr/>
          <a:lstStyle/>
          <a:p>
            <a:r>
              <a:rPr lang="en-US" dirty="0" smtClean="0"/>
              <a:t>Machine Sportscast in English</a:t>
            </a:r>
          </a:p>
        </p:txBody>
      </p:sp>
      <p:sp>
        <p:nvSpPr>
          <p:cNvPr id="117763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3DC987F-B8B9-42B2-90F3-3A78649BE129}" type="slidenum">
              <a:rPr lang="en-US" sz="1200" smtClean="0">
                <a:solidFill>
                  <a:srgbClr val="000000"/>
                </a:solidFill>
                <a:latin typeface="Helvetica" pitchFamily="34" charset="0"/>
              </a:rPr>
              <a:pPr eaLnBrk="1" hangingPunct="1"/>
              <a:t>15</a:t>
            </a:fld>
            <a:endParaRPr 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7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1F2CA1A-F642-4F82-AC31-20BCBBD4A997}" type="slidenum">
              <a:rPr lang="en-US" sz="1200" smtClean="0">
                <a:solidFill>
                  <a:srgbClr val="000000"/>
                </a:solidFill>
                <a:latin typeface="Helvetica" pitchFamily="34" charset="0"/>
              </a:rPr>
              <a:pPr eaLnBrk="1" hangingPunct="1"/>
              <a:t>16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3209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9067800" cy="9906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Learning to Follow Directions </a:t>
            </a:r>
            <a:br>
              <a:rPr lang="en-US" altLang="zh-CN" dirty="0" smtClean="0">
                <a:ea typeface="宋体" pitchFamily="2" charset="-122"/>
              </a:rPr>
            </a:br>
            <a:r>
              <a:rPr lang="en-US" altLang="zh-CN" dirty="0" smtClean="0">
                <a:ea typeface="宋体" pitchFamily="2" charset="-122"/>
              </a:rPr>
              <a:t>in a Virtual Environment</a:t>
            </a:r>
          </a:p>
        </p:txBody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3058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ea typeface="宋体" pitchFamily="2" charset="-122"/>
              </a:rPr>
              <a:t>Learn to interpret navigation instructions in a virtual environment by simply observing humans giving and following such directions </a:t>
            </a:r>
            <a:r>
              <a:rPr lang="en-US" altLang="zh-CN" sz="2800" dirty="0" smtClean="0">
                <a:solidFill>
                  <a:srgbClr val="008000"/>
                </a:solidFill>
                <a:ea typeface="宋体" pitchFamily="2" charset="-122"/>
              </a:rPr>
              <a:t>(Chen &amp; Mooney, AAAI-11)</a:t>
            </a:r>
            <a:r>
              <a:rPr lang="en-US" altLang="zh-CN" dirty="0" smtClean="0">
                <a:solidFill>
                  <a:srgbClr val="008000"/>
                </a:solidFill>
                <a:ea typeface="宋体" pitchFamily="2" charset="-122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zh-CN" dirty="0" smtClean="0">
              <a:ea typeface="宋体" pitchFamily="2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b="1" dirty="0" smtClean="0">
                <a:solidFill>
                  <a:srgbClr val="FF0000"/>
                </a:solidFill>
                <a:ea typeface="宋体" pitchFamily="2" charset="-122"/>
              </a:rPr>
              <a:t>Eventual goal: </a:t>
            </a:r>
            <a:r>
              <a:rPr lang="en-US" altLang="zh-CN" dirty="0" smtClean="0">
                <a:ea typeface="宋体" pitchFamily="2" charset="-122"/>
              </a:rPr>
              <a:t>Virtual agents in video games and educational software that automatically learn to take and give instructions in natural language.</a:t>
            </a:r>
          </a:p>
        </p:txBody>
      </p:sp>
    </p:spTree>
    <p:extLst>
      <p:ext uri="{BB962C8B-B14F-4D97-AF65-F5344CB8AC3E}">
        <p14:creationId xmlns:p14="http://schemas.microsoft.com/office/powerpoint/2010/main" xmlns="" val="144125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45953" y="1659090"/>
            <a:ext cx="5532716" cy="112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bluet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4364" y="3372205"/>
            <a:ext cx="173492" cy="350564"/>
          </a:xfrm>
          <a:prstGeom prst="rect">
            <a:avLst/>
          </a:prstGeom>
        </p:spPr>
      </p:pic>
      <p:pic>
        <p:nvPicPr>
          <p:cNvPr id="36" name="Picture 35" descr="floral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523122" y="3572455"/>
            <a:ext cx="136932" cy="444164"/>
          </a:xfrm>
          <a:prstGeom prst="rect">
            <a:avLst/>
          </a:prstGeom>
        </p:spPr>
      </p:pic>
      <p:pic>
        <p:nvPicPr>
          <p:cNvPr id="37" name="Picture 36" descr="honeycom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2901292" y="5532320"/>
            <a:ext cx="136933" cy="444164"/>
          </a:xfrm>
          <a:prstGeom prst="rect">
            <a:avLst/>
          </a:prstGeom>
        </p:spPr>
      </p:pic>
      <p:pic>
        <p:nvPicPr>
          <p:cNvPr id="38" name="Picture 37" descr="rock1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8358" y="4357972"/>
            <a:ext cx="173492" cy="3505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8869" y="1765832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2" name="Picture 31" descr="grass14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8869" y="1906058"/>
            <a:ext cx="177667" cy="350566"/>
          </a:xfrm>
          <a:prstGeom prst="rect">
            <a:avLst/>
          </a:prstGeom>
        </p:spPr>
      </p:pic>
      <p:pic>
        <p:nvPicPr>
          <p:cNvPr id="50" name="Picture 49" descr="Cement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1668505" y="1613862"/>
            <a:ext cx="140226" cy="44416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338869" y="2256625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2" name="Picture 51" descr="grass14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8869" y="2396851"/>
            <a:ext cx="177667" cy="350566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338869" y="2747418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4" name="Picture 53" descr="grass14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8869" y="2887644"/>
            <a:ext cx="177667" cy="350566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1338869" y="3231981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6" name="Picture 55" descr="grass14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8869" y="3372208"/>
            <a:ext cx="177667" cy="350566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1338869" y="3722774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8" name="Picture 57" descr="grass14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8869" y="3863001"/>
            <a:ext cx="177667" cy="35056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1338869" y="4213567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61" name="Picture 60" descr="Cement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60700" y="1906059"/>
            <a:ext cx="177666" cy="350564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1960700" y="1765834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63" name="Picture 62" descr="Cement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2290336" y="2104654"/>
            <a:ext cx="140226" cy="444165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1960700" y="2256624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82532" y="2256624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66" name="Picture 65" descr="wood01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86707" y="2396850"/>
            <a:ext cx="173492" cy="350564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2578358" y="2741192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68" name="Picture 67" descr="wood01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82532" y="2881417"/>
            <a:ext cx="173492" cy="350564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2582532" y="3231985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70" name="Picture 69" descr="wood01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86707" y="3372210"/>
            <a:ext cx="173492" cy="350564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2578358" y="3722776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964874" y="3231981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73" name="Picture 72" descr="Cement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2294511" y="3080011"/>
            <a:ext cx="140226" cy="444165"/>
          </a:xfrm>
          <a:prstGeom prst="rect">
            <a:avLst/>
          </a:prstGeom>
        </p:spPr>
      </p:pic>
      <p:pic>
        <p:nvPicPr>
          <p:cNvPr id="74" name="Picture 73" descr="Cement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2920519" y="3080014"/>
            <a:ext cx="140226" cy="444165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3204364" y="3231981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76" name="Picture 75" descr="brick00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64875" y="3372210"/>
            <a:ext cx="177666" cy="350564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1960699" y="3722770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78" name="Picture 77" descr="brick00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60700" y="3863000"/>
            <a:ext cx="177666" cy="350564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1960698" y="4213563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0" name="Picture 79" descr="brick00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60699" y="4353793"/>
            <a:ext cx="177666" cy="350564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1960698" y="4704358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2" name="Picture 81" descr="Cement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1672678" y="3570806"/>
            <a:ext cx="140226" cy="444165"/>
          </a:xfrm>
          <a:prstGeom prst="rect">
            <a:avLst/>
          </a:prstGeom>
        </p:spPr>
      </p:pic>
      <p:pic>
        <p:nvPicPr>
          <p:cNvPr id="86" name="Picture 85" descr="bluet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189" y="3863002"/>
            <a:ext cx="173492" cy="350564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3200189" y="3722779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8" name="Picture 87" descr="bluet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2713" y="4357963"/>
            <a:ext cx="173492" cy="350564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3212713" y="4217739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0" name="Picture 89" descr="bluet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8539" y="4848761"/>
            <a:ext cx="173492" cy="350564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3208539" y="4708536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2" name="Picture 91" descr="bluet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189" y="5339549"/>
            <a:ext cx="173492" cy="350564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>
          <a:xfrm>
            <a:off x="3200189" y="5199326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4" name="Picture 93" descr="bluet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6015" y="5830347"/>
            <a:ext cx="173492" cy="350564"/>
          </a:xfrm>
          <a:prstGeom prst="rect">
            <a:avLst/>
          </a:prstGeom>
        </p:spPr>
      </p:pic>
      <p:sp>
        <p:nvSpPr>
          <p:cNvPr id="95" name="Rectangle 94"/>
          <p:cNvSpPr/>
          <p:nvPr/>
        </p:nvSpPr>
        <p:spPr>
          <a:xfrm>
            <a:off x="3196015" y="5690123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191841" y="6180912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7" name="Picture 96" descr="Cement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2294511" y="4065769"/>
            <a:ext cx="140226" cy="444165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2590883" y="4213563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9" name="Picture 98" descr="rock1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8357" y="4852061"/>
            <a:ext cx="173492" cy="350564"/>
          </a:xfrm>
          <a:prstGeom prst="rect">
            <a:avLst/>
          </a:prstGeom>
        </p:spPr>
      </p:pic>
      <p:sp>
        <p:nvSpPr>
          <p:cNvPr id="100" name="Rectangle 99"/>
          <p:cNvSpPr/>
          <p:nvPr/>
        </p:nvSpPr>
        <p:spPr>
          <a:xfrm>
            <a:off x="2590883" y="4711835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1" name="Picture 100" descr="rock1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4183" y="5335372"/>
            <a:ext cx="173492" cy="350564"/>
          </a:xfrm>
          <a:prstGeom prst="rect">
            <a:avLst/>
          </a:prstGeom>
        </p:spPr>
      </p:pic>
      <p:sp>
        <p:nvSpPr>
          <p:cNvPr id="102" name="Rectangle 101"/>
          <p:cNvSpPr/>
          <p:nvPr/>
        </p:nvSpPr>
        <p:spPr>
          <a:xfrm>
            <a:off x="2590883" y="5202626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578357" y="5690123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4" name="Picture 103" descr="honeycom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543995" y="5539799"/>
            <a:ext cx="136933" cy="444164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3838719" y="5697603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6" name="Picture 105" descr="honeycom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174177" y="5547278"/>
            <a:ext cx="136933" cy="444164"/>
          </a:xfrm>
          <a:prstGeom prst="rect">
            <a:avLst/>
          </a:prstGeom>
        </p:spPr>
      </p:pic>
      <p:sp>
        <p:nvSpPr>
          <p:cNvPr id="107" name="Rectangle 106"/>
          <p:cNvSpPr/>
          <p:nvPr/>
        </p:nvSpPr>
        <p:spPr>
          <a:xfrm>
            <a:off x="4464726" y="5700894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8" name="Picture 107" descr="Cement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42895" y="5841120"/>
            <a:ext cx="177666" cy="350564"/>
          </a:xfrm>
          <a:prstGeom prst="rect">
            <a:avLst/>
          </a:prstGeom>
        </p:spPr>
      </p:pic>
      <p:pic>
        <p:nvPicPr>
          <p:cNvPr id="110" name="Picture 109" descr="Cement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4172531" y="6039714"/>
            <a:ext cx="140226" cy="444165"/>
          </a:xfrm>
          <a:prstGeom prst="rect">
            <a:avLst/>
          </a:prstGeom>
        </p:spPr>
      </p:pic>
      <p:sp>
        <p:nvSpPr>
          <p:cNvPr id="111" name="Rectangle 110"/>
          <p:cNvSpPr/>
          <p:nvPr/>
        </p:nvSpPr>
        <p:spPr>
          <a:xfrm>
            <a:off x="3842895" y="6191682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464727" y="6191682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13" name="Picture 112" descr="Cement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3546524" y="4559865"/>
            <a:ext cx="140226" cy="444165"/>
          </a:xfrm>
          <a:prstGeom prst="rect">
            <a:avLst/>
          </a:prstGeom>
        </p:spPr>
      </p:pic>
      <p:pic>
        <p:nvPicPr>
          <p:cNvPr id="114" name="Picture 113" descr="Cement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38719" y="4852063"/>
            <a:ext cx="177666" cy="350564"/>
          </a:xfrm>
          <a:prstGeom prst="rect">
            <a:avLst/>
          </a:prstGeom>
        </p:spPr>
      </p:pic>
      <p:sp>
        <p:nvSpPr>
          <p:cNvPr id="115" name="Rectangle 114"/>
          <p:cNvSpPr/>
          <p:nvPr/>
        </p:nvSpPr>
        <p:spPr>
          <a:xfrm>
            <a:off x="3838719" y="4711838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3838719" y="5202627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17" name="Picture 116" descr="Cement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3550700" y="5050658"/>
            <a:ext cx="140226" cy="444165"/>
          </a:xfrm>
          <a:prstGeom prst="rect">
            <a:avLst/>
          </a:prstGeom>
        </p:spPr>
      </p:pic>
      <p:pic>
        <p:nvPicPr>
          <p:cNvPr id="118" name="Picture 117" descr="Cement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42896" y="3862995"/>
            <a:ext cx="177666" cy="350564"/>
          </a:xfrm>
          <a:prstGeom prst="rect">
            <a:avLst/>
          </a:prstGeom>
        </p:spPr>
      </p:pic>
      <p:sp>
        <p:nvSpPr>
          <p:cNvPr id="119" name="Rectangle 118"/>
          <p:cNvSpPr/>
          <p:nvPr/>
        </p:nvSpPr>
        <p:spPr>
          <a:xfrm>
            <a:off x="3842896" y="3722769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3842896" y="4213559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1" name="Picture 120" descr="floral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174179" y="3572446"/>
            <a:ext cx="136932" cy="444164"/>
          </a:xfrm>
          <a:prstGeom prst="rect">
            <a:avLst/>
          </a:prstGeom>
        </p:spPr>
      </p:pic>
      <p:sp>
        <p:nvSpPr>
          <p:cNvPr id="122" name="Rectangle 121"/>
          <p:cNvSpPr/>
          <p:nvPr/>
        </p:nvSpPr>
        <p:spPr>
          <a:xfrm>
            <a:off x="4493953" y="3722760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3" name="Picture 122" descr="floral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25237" y="3569145"/>
            <a:ext cx="136932" cy="444164"/>
          </a:xfrm>
          <a:prstGeom prst="rect">
            <a:avLst/>
          </a:prstGeom>
        </p:spPr>
      </p:pic>
      <p:sp>
        <p:nvSpPr>
          <p:cNvPr id="124" name="Rectangle 123"/>
          <p:cNvSpPr/>
          <p:nvPr/>
        </p:nvSpPr>
        <p:spPr>
          <a:xfrm>
            <a:off x="5145010" y="3719459"/>
            <a:ext cx="177667" cy="14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5" name="Picture 124" descr="fish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27462" y="5383052"/>
            <a:ext cx="1253491" cy="879635"/>
          </a:xfrm>
          <a:prstGeom prst="rect">
            <a:avLst/>
          </a:prstGeom>
        </p:spPr>
      </p:pic>
      <p:pic>
        <p:nvPicPr>
          <p:cNvPr id="126" name="Picture 125" descr="eiffel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00518" y="3165169"/>
            <a:ext cx="954387" cy="1121803"/>
          </a:xfrm>
          <a:prstGeom prst="rect">
            <a:avLst/>
          </a:prstGeom>
        </p:spPr>
      </p:pic>
      <p:pic>
        <p:nvPicPr>
          <p:cNvPr id="127" name="Picture 126" descr="butterfly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983597" y="1765832"/>
            <a:ext cx="1481128" cy="828654"/>
          </a:xfrm>
          <a:prstGeom prst="rect">
            <a:avLst/>
          </a:prstGeom>
        </p:spPr>
      </p:pic>
      <p:cxnSp>
        <p:nvCxnSpPr>
          <p:cNvPr id="128" name="Straight Connector 127"/>
          <p:cNvCxnSpPr/>
          <p:nvPr/>
        </p:nvCxnSpPr>
        <p:spPr>
          <a:xfrm>
            <a:off x="945953" y="6507467"/>
            <a:ext cx="5532716" cy="33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rot="5400000">
            <a:off x="-1479359" y="4082153"/>
            <a:ext cx="4850625" cy="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5400000">
            <a:off x="4053355" y="4082153"/>
            <a:ext cx="4850625" cy="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945952" y="4852063"/>
            <a:ext cx="2245889" cy="112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>
            <a:off x="3386206" y="4711838"/>
            <a:ext cx="3092463" cy="112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V="1">
            <a:off x="3191841" y="4704358"/>
            <a:ext cx="206890" cy="14882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V="1">
            <a:off x="3212714" y="2888768"/>
            <a:ext cx="3278479" cy="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V="1">
            <a:off x="1765952" y="2888768"/>
            <a:ext cx="1446761" cy="11411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rot="5400000" flipH="1" flipV="1">
            <a:off x="1357191" y="4436532"/>
            <a:ext cx="814676" cy="142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9" name="Picture 168" descr="Cement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2920520" y="4552387"/>
            <a:ext cx="140226" cy="444165"/>
          </a:xfrm>
          <a:prstGeom prst="rect">
            <a:avLst/>
          </a:prstGeom>
        </p:spPr>
      </p:pic>
      <p:sp>
        <p:nvSpPr>
          <p:cNvPr id="171" name="TextBox 170"/>
          <p:cNvSpPr txBox="1"/>
          <p:nvPr/>
        </p:nvSpPr>
        <p:spPr>
          <a:xfrm>
            <a:off x="1050292" y="1660213"/>
            <a:ext cx="288577" cy="314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H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1050292" y="3568743"/>
            <a:ext cx="288577" cy="314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C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1765952" y="2099295"/>
            <a:ext cx="288577" cy="314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L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1763817" y="4043314"/>
            <a:ext cx="288577" cy="314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S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2459099" y="3972315"/>
            <a:ext cx="288577" cy="314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S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80953" y="4555632"/>
            <a:ext cx="288577" cy="314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B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983597" y="4398303"/>
            <a:ext cx="288577" cy="314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983597" y="5386236"/>
            <a:ext cx="288577" cy="314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H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2380953" y="2923553"/>
            <a:ext cx="288577" cy="314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E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3669382" y="6023583"/>
            <a:ext cx="288577" cy="314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L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4383044" y="3411413"/>
            <a:ext cx="288577" cy="314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E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Line 5"/>
          <p:cNvSpPr>
            <a:spLocks noChangeShapeType="1"/>
          </p:cNvSpPr>
          <p:nvPr/>
        </p:nvSpPr>
        <p:spPr bwMode="auto">
          <a:xfrm>
            <a:off x="609600" y="1417638"/>
            <a:ext cx="807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Sample Virtual Environment</a:t>
            </a:r>
            <a:b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1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MacMahon</a:t>
            </a:r>
            <a:r>
              <a:rPr lang="en-US" sz="31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et al. AAAI-06)</a:t>
            </a:r>
            <a:endParaRPr lang="en-US" sz="31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6781800" y="1671125"/>
            <a:ext cx="1905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H – Hat Rack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prstClr val="black"/>
              </a:solidFill>
              <a:latin typeface="Calibri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L – Lamp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prstClr val="black"/>
              </a:solidFill>
              <a:latin typeface="Calibri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E – Easel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prstClr val="black"/>
              </a:solidFill>
              <a:latin typeface="Calibri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S – Sofa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prstClr val="black"/>
              </a:solidFill>
              <a:latin typeface="Calibri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B – Barstool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prstClr val="black"/>
              </a:solidFill>
              <a:latin typeface="Calibri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C - Chair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prstClr val="black"/>
              </a:solidFill>
              <a:latin typeface="Calibri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Slide Number Placeholder 1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008F-DED3-AF42-8D0B-0C000CBDD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99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Sample Navigation Instructions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19600" y="1417638"/>
            <a:ext cx="4495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Take your first left.  Go all the way down until you hit a dead end.</a:t>
            </a:r>
          </a:p>
          <a:p>
            <a:pPr algn="l" defTabSz="457200" fontAlgn="auto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53" name="Line 5"/>
          <p:cNvSpPr>
            <a:spLocks noChangeShapeType="1"/>
          </p:cNvSpPr>
          <p:nvPr/>
        </p:nvSpPr>
        <p:spPr bwMode="auto">
          <a:xfrm>
            <a:off x="533400" y="1295400"/>
            <a:ext cx="807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33400" y="3088479"/>
            <a:ext cx="10452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8000"/>
                </a:solidFill>
                <a:latin typeface="Calibri"/>
              </a:rPr>
              <a:t>Start</a:t>
            </a:r>
            <a:endParaRPr lang="en-US" sz="3200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58" name="Picture 57" descr="bluet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523" y="2256376"/>
            <a:ext cx="447592" cy="904440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1481522" y="3160816"/>
            <a:ext cx="447593" cy="440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</a:rPr>
              <a:t>3</a:t>
            </a:r>
          </a:p>
        </p:txBody>
      </p:sp>
      <p:pic>
        <p:nvPicPr>
          <p:cNvPr id="60" name="Picture 59" descr="Cemen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055555" y="3034375"/>
            <a:ext cx="440102" cy="692984"/>
          </a:xfrm>
          <a:prstGeom prst="rect">
            <a:avLst/>
          </a:prstGeom>
        </p:spPr>
      </p:pic>
      <p:pic>
        <p:nvPicPr>
          <p:cNvPr id="61" name="Picture 60" descr="bluet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523" y="3600918"/>
            <a:ext cx="447592" cy="904440"/>
          </a:xfrm>
          <a:prstGeom prst="rect">
            <a:avLst/>
          </a:prstGeom>
        </p:spPr>
      </p:pic>
      <p:pic>
        <p:nvPicPr>
          <p:cNvPr id="62" name="Picture 61" descr="bluet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523" y="4953414"/>
            <a:ext cx="447592" cy="904440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461480" y="4513312"/>
            <a:ext cx="447593" cy="440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</a:rPr>
              <a:t>H</a:t>
            </a:r>
          </a:p>
        </p:txBody>
      </p:sp>
      <p:pic>
        <p:nvPicPr>
          <p:cNvPr id="64" name="Picture 63" descr="honeycom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2051579" y="4382430"/>
            <a:ext cx="448056" cy="67800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3740205" y="4497403"/>
            <a:ext cx="447593" cy="4321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4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66" name="Picture 65" descr="Cemen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614609" y="4953412"/>
            <a:ext cx="455082" cy="904442"/>
          </a:xfrm>
          <a:prstGeom prst="rect">
            <a:avLst/>
          </a:prstGeom>
        </p:spPr>
      </p:pic>
      <p:pic>
        <p:nvPicPr>
          <p:cNvPr id="67" name="Picture 66" descr="honeycom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918494" y="4382430"/>
            <a:ext cx="448056" cy="678003"/>
          </a:xfrm>
          <a:prstGeom prst="rect">
            <a:avLst/>
          </a:prstGeom>
        </p:spPr>
      </p:pic>
      <p:pic>
        <p:nvPicPr>
          <p:cNvPr id="68" name="Picture 67" descr="honeycom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177175" y="4382430"/>
            <a:ext cx="448056" cy="678003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2622098" y="4497403"/>
            <a:ext cx="447593" cy="4321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008F-DED3-AF42-8D0B-0C000CBDD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99335" y="3959895"/>
            <a:ext cx="929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8000"/>
                </a:solidFill>
                <a:latin typeface="Calibri"/>
              </a:rPr>
              <a:t>End</a:t>
            </a:r>
            <a:endParaRPr lang="en-US" sz="3200" dirty="0">
              <a:solidFill>
                <a:srgbClr val="008000"/>
              </a:solidFill>
              <a:latin typeface="Calibri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860648" y="3208876"/>
            <a:ext cx="0" cy="36249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4621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Sample Navigation Instructions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bluet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523" y="2256376"/>
            <a:ext cx="447592" cy="9044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81522" y="3160816"/>
            <a:ext cx="447593" cy="440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</a:rPr>
              <a:t>3</a:t>
            </a:r>
          </a:p>
        </p:txBody>
      </p:sp>
      <p:pic>
        <p:nvPicPr>
          <p:cNvPr id="30" name="Picture 29" descr="Cemen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055555" y="3034375"/>
            <a:ext cx="440102" cy="692984"/>
          </a:xfrm>
          <a:prstGeom prst="rect">
            <a:avLst/>
          </a:prstGeom>
        </p:spPr>
      </p:pic>
      <p:pic>
        <p:nvPicPr>
          <p:cNvPr id="43" name="Picture 42" descr="bluet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523" y="3600918"/>
            <a:ext cx="447592" cy="904440"/>
          </a:xfrm>
          <a:prstGeom prst="rect">
            <a:avLst/>
          </a:prstGeom>
        </p:spPr>
      </p:pic>
      <p:pic>
        <p:nvPicPr>
          <p:cNvPr id="45" name="Picture 44" descr="bluet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523" y="4953414"/>
            <a:ext cx="447592" cy="90444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461480" y="4513312"/>
            <a:ext cx="447593" cy="440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</a:rPr>
              <a:t>H</a:t>
            </a:r>
          </a:p>
        </p:txBody>
      </p:sp>
      <p:pic>
        <p:nvPicPr>
          <p:cNvPr id="47" name="Picture 46" descr="honeycom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2051579" y="4382430"/>
            <a:ext cx="448056" cy="67800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740205" y="4497403"/>
            <a:ext cx="447593" cy="4321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4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51" name="Picture 50" descr="Cemen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614609" y="4953412"/>
            <a:ext cx="455082" cy="90444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419600" y="1417638"/>
            <a:ext cx="4495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Take your first left.  Go all the way down until you hit a dead end.</a:t>
            </a:r>
          </a:p>
          <a:p>
            <a:pPr algn="l" defTabSz="457200" fontAlgn="auto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53" name="Line 5"/>
          <p:cNvSpPr>
            <a:spLocks noChangeShapeType="1"/>
          </p:cNvSpPr>
          <p:nvPr/>
        </p:nvSpPr>
        <p:spPr bwMode="auto">
          <a:xfrm>
            <a:off x="533400" y="1295400"/>
            <a:ext cx="807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4" name="Picture 53" descr="honeycom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918494" y="4382430"/>
            <a:ext cx="448056" cy="678003"/>
          </a:xfrm>
          <a:prstGeom prst="rect">
            <a:avLst/>
          </a:prstGeom>
        </p:spPr>
      </p:pic>
      <p:pic>
        <p:nvPicPr>
          <p:cNvPr id="55" name="Picture 54" descr="honeycom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177175" y="4382430"/>
            <a:ext cx="448056" cy="678003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2622098" y="4497403"/>
            <a:ext cx="447593" cy="4321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1481524" y="3600918"/>
            <a:ext cx="297870" cy="755233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Bent-Up Arrow 18"/>
          <p:cNvSpPr/>
          <p:nvPr/>
        </p:nvSpPr>
        <p:spPr>
          <a:xfrm rot="5400000">
            <a:off x="1573947" y="4397229"/>
            <a:ext cx="573402" cy="538972"/>
          </a:xfrm>
          <a:prstGeom prst="bentUpArrow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ight Arrow 19"/>
          <p:cNvSpPr/>
          <p:nvPr/>
        </p:nvSpPr>
        <p:spPr>
          <a:xfrm>
            <a:off x="2250990" y="4687235"/>
            <a:ext cx="727237" cy="24231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009771" y="4703144"/>
            <a:ext cx="727237" cy="24231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2981" y="5857854"/>
            <a:ext cx="3534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Observed primitive actions: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Forward, Left, Forward, Forward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008F-DED3-AF42-8D0B-0C000CBDD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400" y="3088479"/>
            <a:ext cx="10452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8000"/>
                </a:solidFill>
                <a:latin typeface="Calibri"/>
              </a:rPr>
              <a:t>Start</a:t>
            </a:r>
            <a:endParaRPr lang="en-US" sz="3200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99335" y="3959895"/>
            <a:ext cx="929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8000"/>
                </a:solidFill>
                <a:latin typeface="Calibri"/>
              </a:rPr>
              <a:t>End</a:t>
            </a:r>
            <a:endParaRPr lang="en-US" sz="3200" dirty="0">
              <a:solidFill>
                <a:srgbClr val="008000"/>
              </a:solidFill>
              <a:latin typeface="Calibri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860648" y="3208876"/>
            <a:ext cx="0" cy="36249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388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Grounding Language Semantics </a:t>
            </a:r>
            <a:br>
              <a:rPr lang="en-US" dirty="0" smtClean="0"/>
            </a:br>
            <a:r>
              <a:rPr lang="en-US" dirty="0" smtClean="0"/>
              <a:t>in Perception and Action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87888"/>
          </a:xfrm>
        </p:spPr>
        <p:txBody>
          <a:bodyPr/>
          <a:lstStyle/>
          <a:p>
            <a:r>
              <a:rPr lang="en-US" dirty="0" smtClean="0"/>
              <a:t>Most work in natural language processing deals only with text.</a:t>
            </a:r>
          </a:p>
          <a:p>
            <a:r>
              <a:rPr lang="en-US" dirty="0" smtClean="0"/>
              <a:t>The meaning of words and sentences is usually represented only in terms of other words or textual symbols.</a:t>
            </a:r>
          </a:p>
          <a:p>
            <a:r>
              <a:rPr lang="en-US" dirty="0" smtClean="0"/>
              <a:t>Truly understanding the meaning of language requires grounding semantics in perception and action in the world.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754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Sample Navigation Instructions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bluet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523" y="2256376"/>
            <a:ext cx="447592" cy="9044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81522" y="3160816"/>
            <a:ext cx="447593" cy="440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</a:rPr>
              <a:t>3</a:t>
            </a:r>
          </a:p>
        </p:txBody>
      </p:sp>
      <p:pic>
        <p:nvPicPr>
          <p:cNvPr id="30" name="Picture 29" descr="Cemen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055555" y="3034375"/>
            <a:ext cx="440102" cy="692984"/>
          </a:xfrm>
          <a:prstGeom prst="rect">
            <a:avLst/>
          </a:prstGeom>
        </p:spPr>
      </p:pic>
      <p:pic>
        <p:nvPicPr>
          <p:cNvPr id="43" name="Picture 42" descr="bluet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523" y="3600918"/>
            <a:ext cx="447592" cy="904440"/>
          </a:xfrm>
          <a:prstGeom prst="rect">
            <a:avLst/>
          </a:prstGeom>
        </p:spPr>
      </p:pic>
      <p:pic>
        <p:nvPicPr>
          <p:cNvPr id="45" name="Picture 44" descr="bluet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523" y="4953414"/>
            <a:ext cx="447592" cy="90444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461480" y="4513312"/>
            <a:ext cx="447593" cy="440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</a:rPr>
              <a:t>H</a:t>
            </a:r>
          </a:p>
        </p:txBody>
      </p:sp>
      <p:pic>
        <p:nvPicPr>
          <p:cNvPr id="47" name="Picture 46" descr="honeycom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2051579" y="4382430"/>
            <a:ext cx="448056" cy="67800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740205" y="4497403"/>
            <a:ext cx="447593" cy="4321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4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51" name="Picture 50" descr="Cemen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614609" y="4953412"/>
            <a:ext cx="455082" cy="90444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419600" y="1417638"/>
            <a:ext cx="44958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Take your first left.  Go all the way down until you hit a dead end.</a:t>
            </a:r>
          </a:p>
          <a:p>
            <a:pPr algn="l" defTabSz="457200" fontAlgn="auto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Go towards the coat hanger and turn left at it.  Go straight down the hallway and the dead end is position 4.</a:t>
            </a:r>
          </a:p>
          <a:p>
            <a:pPr algn="l" defTabSz="457200" fontAlgn="auto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Walk to the hat rack.  Turn left.  The carpet should have green octagons.  Go to the end of this alley. This is p-4.</a:t>
            </a:r>
          </a:p>
          <a:p>
            <a:pPr algn="l" defTabSz="457200" fontAlgn="auto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Walk forward once.  Turn left.   Walk forward twice.</a:t>
            </a:r>
          </a:p>
        </p:txBody>
      </p:sp>
      <p:sp>
        <p:nvSpPr>
          <p:cNvPr id="53" name="Line 5"/>
          <p:cNvSpPr>
            <a:spLocks noChangeShapeType="1"/>
          </p:cNvSpPr>
          <p:nvPr/>
        </p:nvSpPr>
        <p:spPr bwMode="auto">
          <a:xfrm>
            <a:off x="533400" y="1295400"/>
            <a:ext cx="807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4" name="Picture 53" descr="honeycom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918494" y="4382430"/>
            <a:ext cx="448056" cy="678003"/>
          </a:xfrm>
          <a:prstGeom prst="rect">
            <a:avLst/>
          </a:prstGeom>
        </p:spPr>
      </p:pic>
      <p:pic>
        <p:nvPicPr>
          <p:cNvPr id="55" name="Picture 54" descr="honeycom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177175" y="4382430"/>
            <a:ext cx="448056" cy="678003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2622098" y="4497403"/>
            <a:ext cx="447593" cy="4321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1481524" y="3600918"/>
            <a:ext cx="297870" cy="755233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Bent-Up Arrow 18"/>
          <p:cNvSpPr/>
          <p:nvPr/>
        </p:nvSpPr>
        <p:spPr>
          <a:xfrm rot="5400000">
            <a:off x="1573947" y="4397229"/>
            <a:ext cx="573402" cy="538972"/>
          </a:xfrm>
          <a:prstGeom prst="bentUpArrow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ight Arrow 19"/>
          <p:cNvSpPr/>
          <p:nvPr/>
        </p:nvSpPr>
        <p:spPr>
          <a:xfrm>
            <a:off x="2250990" y="4687235"/>
            <a:ext cx="727237" cy="24231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009771" y="4703144"/>
            <a:ext cx="727237" cy="24231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2981" y="5857854"/>
            <a:ext cx="3534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Observed primitive actions: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Forward, Left, Forward, Forward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008F-DED3-AF42-8D0B-0C000CBDDB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400" y="3088479"/>
            <a:ext cx="10452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8000"/>
                </a:solidFill>
                <a:latin typeface="Calibri"/>
              </a:rPr>
              <a:t>Start</a:t>
            </a:r>
            <a:endParaRPr lang="en-US" sz="3200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99335" y="3959895"/>
            <a:ext cx="929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8000"/>
                </a:solidFill>
                <a:latin typeface="Calibri"/>
              </a:rPr>
              <a:t>End</a:t>
            </a:r>
            <a:endParaRPr lang="en-US" sz="3200" dirty="0">
              <a:solidFill>
                <a:srgbClr val="008000"/>
              </a:solidFill>
              <a:latin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60648" y="3208876"/>
            <a:ext cx="0" cy="36249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4108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Observed Training Instance in Chinese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avigation Demo Chinese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62000" y="853214"/>
            <a:ext cx="7467600" cy="5973662"/>
          </a:xfrm>
        </p:spPr>
      </p:pic>
    </p:spTree>
    <p:extLst>
      <p:ext uri="{BB962C8B-B14F-4D97-AF65-F5344CB8AC3E}">
        <p14:creationId xmlns:p14="http://schemas.microsoft.com/office/powerpoint/2010/main" xmlns="" val="125453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820" y="-127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Executing Test Instance in English</a:t>
            </a:r>
            <a:b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(after training in English)</a:t>
            </a:r>
            <a:endParaRPr lang="en-US" sz="31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avigation Demo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49739" y="990600"/>
            <a:ext cx="7535762" cy="60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430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Statistical Learning and Inference</a:t>
            </a:r>
            <a:br>
              <a:rPr lang="en-US" dirty="0" smtClean="0"/>
            </a:br>
            <a:r>
              <a:rPr lang="en-US" dirty="0" smtClean="0"/>
              <a:t>for Grounded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2743200"/>
          </a:xfrm>
        </p:spPr>
        <p:txBody>
          <a:bodyPr/>
          <a:lstStyle/>
          <a:p>
            <a:r>
              <a:rPr lang="en-US" dirty="0" smtClean="0"/>
              <a:t>Use standard statistical methods to train a probabilistic model and make predictions.</a:t>
            </a:r>
          </a:p>
          <a:p>
            <a:r>
              <a:rPr lang="en-US" dirty="0" smtClean="0"/>
              <a:t>Construct a generative model that probabilistically generates language from observed situations.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4343400"/>
            <a:ext cx="4495800" cy="1384995"/>
          </a:xfrm>
          <a:prstGeom prst="rect">
            <a:avLst/>
          </a:prstGeom>
          <a:noFill/>
          <a:ln w="38100">
            <a:solidFill>
              <a:srgbClr val="003BB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George Box (1919-2013) : 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“All models are wrong, 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but some are useful.”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7" name="Picture 2" descr="GeorgeEPBo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114800"/>
            <a:ext cx="1371600" cy="1927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2801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Probabilistic Generative Model </a:t>
            </a:r>
            <a:br>
              <a:rPr lang="en-US" dirty="0" smtClean="0"/>
            </a:br>
            <a:r>
              <a:rPr lang="en-US" dirty="0" smtClean="0"/>
              <a:t>for Grounded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6" name="AutoShape 2" descr="data:image/jpeg;base64,/9j/4AAQSkZJRgABAQAAAQABAAD/2wCEAAkGBhMSERUTEhMUFBUVGBgYGBgYGBcUFxgXFRcXFxcYFBUXHCYeGBojGRcVHy8gIycpLCwsFR4xNTAqNSYrLCkBCQoKDgwOGg8PGiwkHyQsLCwsLCwsLCwsLCwsLCwsLCwsLCwsLCwpLCwsLCwsKSwsLCwsLCwpLCwpLCksLCwsLP/AABEIALcBFAMBIgACEQEDEQH/xAAbAAACAwEBAQAAAAAAAAAAAAADBAIFBgABB//EAEAQAAEDAgQDBgQFAgQEBwAAAAEAAhEDIQQSMUEFUWEGEyJxgZGhsdHwMkJSweEU8QcVI2IzcpKiFiQ0Q1OCwv/EABoBAAMBAQEBAAAAAAAAAAAAAAABAgMEBQb/xAArEQACAgICAgIBAwMFAAAAAAAAAQIRAyESMQRBE1EiBTJhcfDxFCNCgcH/2gAMAwEAAhEDEQA/APiAaphRaEVoTIbI5lIVCV62kN1YN4M/IHAieXRJyS7EVwlGo1ouvJtBU6FDc6KhHUgT6otKlBuptqACyJgME+qTlGl7pNpK2Av3kFEBI0UKmGIJB1Cc4Nws1qgbeN020lYEmPlsbrhMXKnjsD3VXLMhX+I4I1xpmm0gOIB39Vk8sVX8jM+2iVJ7JsFtqvAqVJuQgOznXdqVr9jmZczHHWADusl5UGBkalExCjSw5I6LeVOENNPx0wCBAjUeayb8C+XAAwDstMeeM7oRUVGAGy9p1IVxjOz725d83JO8R7GuZTD2GY/ED+y0+aCrfYFEx4d0Uhh3O0PstDw7sKXAOdUF9QBotFw3g9Kg3wtzGYJNyufJ5UI9bYHzhpi03TBctVx7hArVmtpNaw3k6e6Uq9ha0GXCQbciFUfIg0m3QzNwTug4gRZa+p2Ec5kskEC86E9FHg/BmMZFRodUv6JPyYVaCjFlyEKJPNa6rwak5rnCQZ5WHRZ14LXR1hbQyqfQFfUYRqFEOstZiOzTpY4SWGCSi8U7JtIBpwCbwbSo/wBTC0rCih4ZwN9VjngwAuw3BXVNw0zAneNVqeEcPc2i0Os4E25xzSdCg7vH+H+65n5DbdDozGJ4Y9hgj1QaGDc6comFt6zALEWhVWCwRZUJH4XXn9lS8m4/yFFIOGO7xrDvuluI4Lu3RMytHUojPmHVVfHqZIa6OicMzckh0Uq5XuD4fDBI1uvVb8iKdBQlwzBDvHNcLgWRMbhS11m2t5K7w1BoOaxcbFHp09Z0+CwedqVhRXnhjHZSbTcpr/Li1muh8I5tRsWyTymExSAMgnSyyeSVAU7eAAT3hAzG0bJ2r2adUZLRlyiB/uViaYaDadFaMgazoIARLPPTQmU/BuG0i0B7RnZ8+qbosAcaYAEmev8AZPVQ1ggCefmUelRa1ufLc7rGWRt2KxOp2dpVC1sAOJud05w/g7KFSWxe3spYWRUB5cuqZqmXST+EqHkm1xb0AvicBSc5ziwSbEqwIZTa0MgDT1S7ACcusr3H4Ud3YyW3gLNuT02KznMYX5XEcweq8wmKIqFrgCBokMTgpDS0mRdPOpFsP1MAQNU2tCGqmLuAed1Oo1oJyNEEXslarHDLIEHXcjzXuEnMcxy8kl0A22g0mS0TAhTxtIOb5oVZzstr9VA4kuYBaym2FkKeE7phAJPXeUxhKLs0DV5ETzNkrxky1uTS0o/DatQPYRlLg5uXMTlmRGaLxN1auTtguy0xL8PQvUZ49y9jiTzgEQB5D1Xg49hngBtNhMafguOQNinscaldtSlWNEscIYWF5dm3kOtAPvC+P9on1KOINFlWQxrSfC1oLje0idC34r1Vjj1R6DjFej61RxQNgdJEREdDJWf4rhcj5yQCL9SvOyuLNah/qxLLTpMRBnkQfQhTxGIziDLsu/laVy5taMM1FXRwZLMuWQXeypsBwwNxVVj2ZreErUtrloYFzmhxc+AHCy545Wk19mAkKW0zpAS+NqZjFyAbRt5ru+ex4tvf1RKuLYJgQ47qF3YC5cQwGdZQMLTs4zB6/sivcHNmdClm4keLcfJWk6CxfFghpB3MSgtHhy7gSo4x+YubNiAQvKlfIGyNRC0pjAsr5ZMAnqlnVA5vibO/kvBUkHnNlB9bIMsWOvmrUXYw9N1rBcg0SYELkcWUMUqYMo4qeGEmyrDJG8IlPENy31MjyW2VdEsYfVzAHkgVsQduaFTxYNgCFHCXcNzNgo40SaXCjMwGYKJXqgOE+qWpZgSCARE22RziS6YAICw7A6jjGuMHbZN4SuHHxX6eSSq02mDAGmmoS7eIBrhlnX5p8b6JLkvymR69F64PJLgDBH2UvxGmQMwvImEXC4l3dtGgGvqoa1YE8JiA11xJIieSa73wwAfP6pDDYYZjmJN5UcSHsJAMjW2wMxPS3wRSfQiIquaYvM28uiv8fhYpgj8X2dVT8E4g17i0tzObYAaz5awtBxeQ0F1t+R9F0wi+MrRok6ZWsp1PxgGCpOPhPeOjr0Vb/npzANmNEtVxxztIEgX6a7rm4MzNIcUGtDRcQkH4ho0tm+an34eDoHdOSDw/CtDnOzCAYIdsVKVdgTxGFeKZHLS6HhKb3wxpy/qOp9F7j6kGDdp3BiCo8OqBrCac5nH2Kr0Bad/UcYYbiJmZcJg+V405qi7b9karv/NAAkD/AFG6Ej9XoIEclrcKw0oe4gNc6m1ptLr3d0bmcfO/RaDtRkbhqj8v4GnTUjS/PVfRwxxw41HJty9/RjHJlzyc4y/Z6++//D5vwgA4NuWwIve/hJEHp9E3wmoCDbYDzuqfhON7ukGEZtfmQR+/qr3BVQQQABYH4rx2v947Zu52VPF8dlrCPymE60ucMw/CRf0SXFcA19cw6HC99CvaFdxb3ZIAHLRYZEr0ZM8rcRGR1rjmkq1Vry0Ewf2UMUx+cEeIOGkaQksbSOYFwy2GtkKIDTZYI1HOUg+Q85ScplHdSflLgJaQqzEcQc2AQrhGwI8QrwWkG30R6lYPBG8A+oS7yC2MswTZAbUy20+7LTiMnw+rLnHlK7FVpE8wUDD1cpMamUCpUcQBHNPjbGP8PfLPVcgYUkNiJXLdFrodpHwgxoPkotohwlupQsMT3HWD80tRrQd7hRki9USxz+idm5kclaNaylEgAjfn5pDD4+0RcalRONk3E3WNNkjrsZItt8ZRcJVJhsxJXYWpTa7PGo0Tr8BnDXtgRcRuFD0Ik6j3Ekw4H4JXEYTMc1P1AUce4mWkGTa67A4B1EhwqyYuE0vfsCwr46Q0EOaC2DzTGCwjWNcS4lp0ugvwzajMz3+G5A3J5KuGOBBawEAc1CjapCG63Gmh+UCZtdDrY5xpkskuYDa1228N9t0li+FuaQYJJvAnQqw4BwR9V1SBlgADNIGdx09pPot4Qimmi8abkqA4au6himgufSFdkONwDYE5TIzNJA0WvwfDmF5a6uS2L03tzs82unMDvMrE9ouHVabg0k2I8IdnZI3ZuNTaAtPgqgqMaWDI5rWgtLi4uIFyDtPLzXRkaSuJ34oJ6kiyxvZZkZmeH/vafP8AMD7rHVmVsO7xNsSb6tI6FarBcYLTBPmCn8Vh2vaXAC4uNR6jfz1WCcZPaFl8VdxMbhsY19zLYiVYYVhqh+SRz8wo4rhYLiGAsdu3XN1Z06KWGa6g3xEwXgmOXkssmNx6PPlBx7E8S9waWwZ29F2Bx2RzdrtcediJV5wvgzuIPcKcNyGM7jAEzHUkwbdCnnf4WBjv/V0hVizXBxBG5O4CvHjb9C4v6Fe13F+8osa05Q5gMAagECx2EgmPJbrE0W1sC6//ABMOf+6lPzVEewVItY2rimHJTDPC25ILiTc21V46tQo4fu21JbTpkCSCYDTrFl7Xl5cclHi9ow/T8GaEpua0z5Twym0uqEnYSIsLaxz6p/hLctR4BzNLQQfVV7MC5pe4ixm43G1k1wB0udyDI9ivHW8rZ0QvSl2WFarTfVIc0GN/vdVWKqU2klgu03HRLYtzu+qBoJkz6rsQ6LxciCNlzyx/kwfYvUxb2TlAIPrrsq/ieI7weKZi30VpggXgZnBgYfdV/EsRmdYg3idFpGP5CIcK4g4Ny/p+SU4hjmOkPbLl7UwrmXa4Fu/8oHEcGYDokc1ooK7GTGNaxkjU/DohNxLapGcafGEi2Yid08Ww0Egz5WTlGgJQ2ZaDN7JbG1nsgAAAqWHxZBtp9UGtXbIzeKDohRdjGMBVOTTdcoNxg/TC5VsqxjBy+iPX4KbOHwWkmRF1DhYikP8A7IL65Lmwdeq0mtaD0FY8Ne4QSCLIjqrswDGWPNBq8PcAC58HT2XUWO1JJEbLLXZI2S7Qtv0RsLWrBkAH/akGNLzJdlE81aV8Rla1odDQOeqT+hAanFKhIzt5CYv1VjSxTWA5JcSNxoVRVcznENJMlEwwe17RUmAZIJhNwVBRbniZcPE0wDMAJnhdVrqgIaRAM2Qq2IY8FoDWi1wV5Q4kyC1tPMRNwfmsmrWkxUPjGuc4glxd0GgCtcBxUtw9QkQZLW7EktufZZxuKaAbASPFe6PhKeWlckgy7/q0/wC0fFVCO7N/HT5lXw+i5pL6js+sAmbkfRXgd3TWuGha1rju3cOHkdeiSqYcw0xDb+Z5mPh6oOIxbicjAXRryjr8k5tyej0IpQWyzdic5BGuh9N1e4DHwACsl2cxRcDm1F/qFpmUgPENNSsnpmkXasdrYNtW14m0WI8isv2g/qqb2/6jnMNpJiI/VfktFQrvP4AGj9Rk/wDS3fzNvNaLszwHD12VO/Li5tze7mR9dgunG5XRlmUatmH7NUMW94bh3ZBZ9SppTblkZyd7Egc9lp8RxsNb3OHzYiqSc1R+UuP6nGbU2ADQaRudfpXDcCxtBjQyBkaIIvYfmBGvmsm/syM9Sk+hSptqGX1KbAO9aDZpBkDUkrqhBcqPNySkoNxMHxCg9j83eE94ZDM4bAvEl0Bs6kAmNE3wbhNVsuqND2dXgn0jULVYqrhMIDla1zzq53jdPUjQdBAWWxfaJxqSXh1/wtHhjmDsvbx44JWopf1Pms+ad1Kbf8Iru0VFtEgsqA3y5b2BGYbRYEBA7MgTV00/e6LXxr8Z3lEYWpnYPC/mQRY7GxN052b7H4tjnF9MMaWwMz2zJPIEleF5EILM3A9zxIzcFyQvi8UwVDA5Aqh4hiczjlIA23Wix/YTFl73DuyDoO8g/ED5rNcU4NiaIOfD1QBuAXN9XNkLk+NWdMsbS6Au4q1xyOgN3tdI8Sq0Yyskc+qhVotsdSRe+iHULZHhH9lUYpbRFBxgnhgIdYiU4zjjMgpPb+Hf5KsrVH1DDG66DZc7CVGSCxpJ+CTin2McoMpCXtaTA5c0F+JdUcGjSIiyDhuJ1GCBHi1so9897iWiHDklxaALjK4pgCAbBVrcQBJyyVOpRfmym0/ZQsVRyNnNM2VRSWgIOqZiTzXINJ5M33XLoSGXHC3k0jOxcPgkWOEtcdhp7rRDhfdANH5r+9kTBdmGua8uMQS0DyI+qjkmi60Z7+sJPjFk3/mRcMlNoYB8VdDsxTDoJJvE+Ssmdi6cA3v1WTcCeJkWYPNlmbn+UbH0SwCxOwnotlS4HTEg/lv+ysBwVlaGuAiFKyJsKMlgsK1pD5gnQdYQ8ZRLiCRrInyWupdjgIGacsn3TVfsy1zQ2bi/oUNq7HRhq3DnCYAiFLgVU08zYALgTPktx/k7Lt30UMH2JpthxfOvsdkvkUlTE1ZgnNNV0NiTAnqTC2zuCMa0WJDQOkmABHK0J/8A8JUW3acpmxG3osdj+DYvD4vvHl780kOZm7t4NiCNGnoei0jxlqzXFPhZDtJiCxzS1xNoI2EkSAeeiuavCAcLTyF0PEuaBeo8nVxF4Ggby9Ufh/Zx1ese8nuGNOUmwL3Q4kMOt7E9FeYnBBpo0TGXMNPXfkmnHaRbm32Y44UYd+d359GNG+8u0aPc9FbcNd3n44sfwjQDbzPUp/tTgmGkQPxMII8vuFUcFrbkwLTJgDa5XOzowT5RLgTtry+PyVn2X4gG12OdZkwZkXNpM7Ax7eSRo4QvubAGxP5vNp280x/StYzy/ZaRfH+pq1z16PrAKoe0eOY0hrnAEDQmNUz2bx5rYam8mSRBPUEj9lhv8QcAX4sWJDgItMWA/Yr1/Eip5FZ8/wDqGSWLE2le6KrjnHKdGHDJ4nZQAWkkxNst/wC6Uax9cAsLGggeJgE3uRJkgjQp1nYRmLLaefu3UwXNMZrGAbH0uN1d1uyD8LSzGoKmWBIbFtJIla+bmlFOMP7Rh+meNCbU8i/zZV8D7PspP7wEl51JuT5krU/1LYmVR06nVOMuLrxFJn00oobOIa6eYSL8YQbfQr2kwh6VxlibqGykV3G+y+FxYJI7qr/8jBEn/e3R3wPVYrjXZ2lggxtZ5fUdduUHKRobmJK2xrH8yFxjh1PGUu7qAOIksO7SREj72VwyV2ZZcKq0j5djcaWmWugbeEfRLM4w780uHOyLx6m5rmOE5TSpZxrD/Ewn1LCVRNflJGy7otNWeezRZBV8TLgajr5ILMHVDvACCZ/mUhwfindVQfynWeRX0lkCbDz52XNllwYaMY7C1S6Ms238kCvwerlBiQZWwrYsB7QAJiT5dVCqAb7a+6y+TVhoyLOBuAXLUyBquV/KOkL1KhLh0/un8FiHBjpGrifdVjHibqyw7dhv/dc7mFjDcZMZhEaW5pzCY60AXbzQKDQYDtj+1k5h6TCSff0STT9gmQNF9RxLU9Ra9ot685COx4FxbSUvinOBzCSpklHdhosKdcuNrTCkzCvEyf7JGjVNk+HkieijnfYWgdSnF9SRPkURjnRvJ0U6esxZN94DtotVwfsLEqjCHA8rwmWYt2WNt1xk6c0RzARBUXFPTE6BUb6eiFisFLmEk2Mo7ZAtsuZVJEnYfFQsldC5UVvGaQyEbvEeyzvDsPBBJmDA05knzN9StBx1xIYQCTJAjrCqaFLI6DY6+6uMnxO/AlwRoqVbw3VdjMUXTGmiFWxZiAkq0tsSqcjqVH0T/DzGA4d9OfwOJHk7+ZT/ABnDMe8FzQ6Adeq+c9m+0P8ATVmucDlgh0XMH+QFuqfEG1nBzDLXMzA6brtxZLhrs4cuP899B+E4Foq94LEMyAbQXB3zCP2oa44Z2UxEE9RyQ8BV1TXEHg0Xgx+E/Ja9xow6nZgKVfqnsLW6rP8A9YIQ6nGMpABXB0ei2aLiHEAwA7u/ZUdbi5LrhRxGKFZ7Y/CxvxKE50nKBf2hSxo8r8QJsAvcHicup0VZicYGTGo3UuD0n1nzByNu7y5DqeXRT1sJTSVmV7Y1wKzqbBlDRTEdKbXO+JqFY9436/fzWh7UVTUxNVwGr3AdQXeD4NVFXbAbbYfG/wC4XpY/2o8kGRf1X07htQuw7JM2Hyg/fRfM6LMzgOZhfZqOGDKbWwLMaPYCVzeVKkkFGeGBgudeQPgoCRbor5wuZHT0SNenBBjn8VxqbY6EnM5rkd1Rcptjoi3CCZMXTmFw6BTdp97QnMPXgc7/AARIKGKdKG25JqlTtbol2VLef7pmk6w6wsnYUN0qVpR6VKRBS1CtZ3KbJyk7l0UuwoK3DCyMwATb+Oa6ntK8Bkm23zT66AJTA+EwpUqYEDcqDCJ9AjjS+v39EIZ7TYIRgAfZDEW+7hQzRYnyVBQUNHL70XtOiBqvKJBi+oUMTjWMa59Rwa1upJgACyqKFRHE4UOYQAMzbgnQFuhPRfOaPFSarmu1/TuIk2+q0dHtA/Fl7aXgpRZx/E/mY2Cy/aTBBoEGXD8wt8V0RhxVM68f4xGXcSixNipjEE66c1U4LhGKrMcTReQyTniGkDWAdT5LTV+GNpUha+UWvMujX3+CTo1hOylxD+Rstl/h5VfiKpyz3dChkJ2NSo8OjzDWrE1qDnyGAuN4jeNY9FouB9quIYJoot4cMmphjgXkgDM54Jl3mtMTUXtk5ZejbjHNaXAEG5HNEr8WhrnRZoJPkLrA8LwFcYl1eox4NUucWBpgFxkzOisuI1cXUYabKQbmsXPcGwOgBn4Lb54r2cT7MnieIGpUc8DKHEmBy2sq3E47KSZlbHAdgR/71SejOv8Aud9FQf4g9lxQbTq0BlafC5pJdfYyTaf2XN8ik6R0PIukBwHGopCB4jqu/rHZgToCDCpMC9zGNkfiJN/bX0KsqVYu81bVbNoytDXDOHOrVYNhqd4HM+/xW8wuGZSphrBAHuTuT1KpeyAaWVX758scg0CPeT7BXkyTyB0XNkk26ObLK3Rhe0PZy5IBNnaa5cxeC3/cxxNt2kr53iqJBIP5YB102MHaIv1C+51WgtuAQTJ6R9hYXtf2XYGf1FEEESXtF/Du5vUXJHVdPj+Qk+MjFoxHCmhtam46Bwn3X2GQbi4OnJfKMbgjTyvb4muEhwFjA0toeisMH2vrMGohv9p181vmx/LTixo3r90jWrA31j1j1Wco8fNX8Tjblpfpv7pg4yTlBMDmf/y0Ln+Bx7GOvLTz9l4vWUDvPpZeLO4lHo0BmOc8k3Rp3P3sPokg+0fdvsp3CVZEk8reVlk3ZnY5Q1EaAlNtPzj2P0CrqFTMR6/JNVnkNO1z79VL6Acwt2jrJ6JvDzLef3CQwJlovp9E66tEDSf4CzphY/MgX8/KVE1NSJt8lBg5G2pHpb4qLmXHU39JslVBY1RfOvT1k/3CNPzShcBB6R7afP4pnMCeULOxBaTzPuPUWC9xAkE9fpC9fSA9h8SSucZHt8x9+i02gTI4erMRrp9+y0OPqtoUmMDWOc78RMETuTzubBZ9jgxwJG/1TVaIaefrE3HzXbgkoKUn2CZU1uGzUc8AU5v4RE7Eu2k/CFLB8FpscLZnfqf4vho30Cse8kHlH1UQfhb4rnnklLbY3Jkg6xB3En5RCxuLxBcHE6kgA9AHGZ8gFqsdXy03PH6T7/d1nzhP+FTP6KbRztcyRvZ6UHReOfEc7PcKhjnuEZ/C3/lbd0eenotDS2m5+t0NjAGNAFmiP2XrbiPu4RJ7IlJydnr3ax9yl3vzPj/bf3H0+KlpIGkfKyrxW/1Z2I05kXSk/Qi1c3lBgBVvEsI2vTdTqCWuAkdRcHpdNl5J9D8UDOeunx5fNK9WC0fMeIUyBJEZHxEWGYZrDpEIr+E1KFVhddhyuEdfEWGd4lbXifBKch7mk53NfGxIED0UMXwk1qbmlxYSIzC+UiYcB8I6rvg047Nvk+jLcD4j/TV3gtcGVDBlwIs4AOy5Rpm9ltKVUF21xPNZB3Z9wqOzGTaNzY5j7w0LScLwrmMa15mM0+RJIHoI9ly5qbTRnJ+yb3jLPp53/skmOzB45wL8t/hKPXpmAP1TA9TZAL4LB0281ltIRn8X2Z7ovNEBzHO8VE/hm96c3B0t/CoqvAqLwRTqBpJux9nAgGw9+q2mIq3vuflFpHSUpxHBsd43MaSHWMXBMTdbwytCsx3DeztQZjLSINw4EbnWOnxVvgOHZHHM6SRNja58gm3YZn5RkMS6NCYtI8ivT+PcyLn1WkszlooJm6rkniXeI3XLIZFhsQfvdO0WkQOY9lX0zI+Y5ynaD46x+6vikSMYJxB8j15BNOfIH/PPwlLvqwHQN/VFafv4fNZzEWGEbDIP39wp1Hzpe38/RINr29Qfj/KYoPMk8lHSAsspABBjf2RxVk7WSLn5i1qIwmbaCFnQh8XHX+VMa+qBhn2EnXREe+CEq1YFjiCC90cgPYIJqiLTIifgvG1Mxk2kx5hLPd4y3eSfhZW3/wAvsB1vjHWfv5ojqwMQNo9dEvg2kmPNe4Jt43VW+LX2CCscNPu65zrT1CkGgEugzKG9pc6Bpqp4ugI4qTbbWOcXj4L2lhp8btjY+YiUdlFpAkyurVI8MffROmlsVkWVPD5lMUnRr9xoEnRfoE5IAvcqobEmLNqdOaXrU5aCImfhN0dtSDeb/IIjaQykzt7SpjGx2L95ED9TdeSiKRDYOs+6DSBv52RMRUJIPIfH7KntUUANVx8Loho8Pz9FOjiC5oyxpJPkT9AhOPhJOv8ACG15GmhEKlOtWIg9n5t3GJUhVkEcov8AVSqtJAA9ehQqv4THl6pJ0wsEyr7tiPMpCtIdpJF1OufF8VCpBeM0+JO7oLF61QmDyJP37qNSrIM2+o0Uq4ykMOx1PJK4urqOd1URgKrrxBET579ErUqnNHU+oKar1ZDnWOnoErixEDT58wqVjFq/4jMrlGs8yuV0h2dQxESLphhg+aC6oMrToQCupV9STotH9CY1WrnKddZhWjRDRvafdU5Mm3JWIxMMF7kLKSsQ3QoyPNMMByn0VTRxLhHyVh/USbdFlKm9E2O0KmY6XH2UWrU8JIm6Rw9XUg6pgViQWiFnViscwr/C0HVMl1yPJVLa5EndM08RI8WqKXQWWJqCISzXHvCDyRKTQ1snfQfVDfd02hKaAZwtbxEp0O8VtwlKLmieu6PTrDMDzEK49dhY1UqGLoFZ+UCCdF1aoHTewQKcE3NlbdaCx17cuXqg13HYygPxABhdWokQZu74KJO06ESouGcTsnaulvRVQJLjI290zRqEAbyfZPFVUCDNIyayR+6hRqQDvKE513TsovqQeZhJugC02WMJa8A9dF4zGeKJiVzgZAGuuqHTqhpnlW1Q2EFTdAaB6oeLrCTN4sl2Yi19lDdWCJd9A1udUB5k63nTmg4irBKUL7/VTFulYIJiWeKwubJPEOOZoGoRq9eCCl61QzaFqAw5rXHK91+f8qtxlNwJm42KK6byQUOpjIbGx5raNPsoUqfgPUAFCqPgt6CF1epIEb/dknWqXhCGGra6FcoNrEWsV4noBepVtANgve8kLlyqXYDtGpf70RBWJ0sAuXKpdANUzvumnVIhcuWLRJLDVLkg7onfmSRbZcuUUlFUInTxcw06806H2kr1cqa1YJbHa1WWgDVB0suXLLLFVYExU5owqG3JcuXP09AkEqYgiyl/UwQN1y5dF7FRGtUEolavMdFy5ZyfYEcxLvNM1XNaADMnVcuXRBfi2AriMWWmISpxBJmVy5ZZP3UFA6xJ0svMPVJJuQdly5D00NI9xNSdSla9UCy5clJAKvxOu6Xq1zZcuRQAMTiLT1XOxWi8XK13/wBFULVK11CvUsFy5bRQCrq9oGyDWOaD7rly1gk0DAuXLlyjii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AutoShape 4" descr="data:image/jpeg;base64,/9j/4AAQSkZJRgABAQAAAQABAAD/2wCEAAkGBhMSERUTEhMUFBUVGBgYGBgYGBcUFxgXFRcXFxcYFBUXHCYeGBojGRcVHy8gIycpLCwsFR4xNTAqNSYrLCkBCQoKDgwOGg8PGiwkHyQsLCwsLCwsLCwsLCwsLCwsLCwsLCwsLCwpLCwsLCwsKSwsLCwsLCwpLCwpLCksLCwsLP/AABEIALcBFAMBIgACEQEDEQH/xAAbAAACAwEBAQAAAAAAAAAAAAADBAIFBgABB//EAEAQAAEDAgQDBgQFAgQEBwAAAAEAAhEDIQQSMUEFUWEGEyJxgZGhsdHwMkJSweEU8QcVI2IzcpKiFiQ0Q1OCwv/EABoBAAMBAQEBAAAAAAAAAAAAAAABAgMEBQb/xAArEQACAgICAgIBAwMFAAAAAAAAAQIRAyESMQRBE1EiBTJhcfDxFCNCgcH/2gAMAwEAAhEDEQA/APiAaphRaEVoTIbI5lIVCV62kN1YN4M/IHAieXRJyS7EVwlGo1ouvJtBU6FDc6KhHUgT6otKlBuptqACyJgME+qTlGl7pNpK2Av3kFEBI0UKmGIJB1Cc4Nws1qgbeN020lYEmPlsbrhMXKnjsD3VXLMhX+I4I1xpmm0gOIB39Vk8sVX8jM+2iVJ7JsFtqvAqVJuQgOznXdqVr9jmZczHHWADusl5UGBkalExCjSw5I6LeVOENNPx0wCBAjUeayb8C+XAAwDstMeeM7oRUVGAGy9p1IVxjOz725d83JO8R7GuZTD2GY/ED+y0+aCrfYFEx4d0Uhh3O0PstDw7sKXAOdUF9QBotFw3g9Kg3wtzGYJNyufJ5UI9bYHzhpi03TBctVx7hArVmtpNaw3k6e6Uq9ha0GXCQbciFUfIg0m3QzNwTug4gRZa+p2Ec5kskEC86E9FHg/BmMZFRodUv6JPyYVaCjFlyEKJPNa6rwak5rnCQZ5WHRZ14LXR1hbQyqfQFfUYRqFEOstZiOzTpY4SWGCSi8U7JtIBpwCbwbSo/wBTC0rCih4ZwN9VjngwAuw3BXVNw0zAneNVqeEcPc2i0Os4E25xzSdCg7vH+H+65n5DbdDozGJ4Y9hgj1QaGDc6comFt6zALEWhVWCwRZUJH4XXn9lS8m4/yFFIOGO7xrDvuluI4Lu3RMytHUojPmHVVfHqZIa6OicMzckh0Uq5XuD4fDBI1uvVb8iKdBQlwzBDvHNcLgWRMbhS11m2t5K7w1BoOaxcbFHp09Z0+CwedqVhRXnhjHZSbTcpr/Li1muh8I5tRsWyTymExSAMgnSyyeSVAU7eAAT3hAzG0bJ2r2adUZLRlyiB/uViaYaDadFaMgazoIARLPPTQmU/BuG0i0B7RnZ8+qbosAcaYAEmev8AZPVQ1ggCefmUelRa1ufLc7rGWRt2KxOp2dpVC1sAOJud05w/g7KFSWxe3spYWRUB5cuqZqmXST+EqHkm1xb0AvicBSc5ziwSbEqwIZTa0MgDT1S7ACcusr3H4Ud3YyW3gLNuT02KznMYX5XEcweq8wmKIqFrgCBokMTgpDS0mRdPOpFsP1MAQNU2tCGqmLuAed1Oo1oJyNEEXslarHDLIEHXcjzXuEnMcxy8kl0A22g0mS0TAhTxtIOb5oVZzstr9VA4kuYBaym2FkKeE7phAJPXeUxhKLs0DV5ETzNkrxky1uTS0o/DatQPYRlLg5uXMTlmRGaLxN1auTtguy0xL8PQvUZ49y9jiTzgEQB5D1Xg49hngBtNhMafguOQNinscaldtSlWNEscIYWF5dm3kOtAPvC+P9on1KOINFlWQxrSfC1oLje0idC34r1Vjj1R6DjFej61RxQNgdJEREdDJWf4rhcj5yQCL9SvOyuLNah/qxLLTpMRBnkQfQhTxGIziDLsu/laVy5taMM1FXRwZLMuWQXeypsBwwNxVVj2ZreErUtrloYFzmhxc+AHCy545Wk19mAkKW0zpAS+NqZjFyAbRt5ru+ex4tvf1RKuLYJgQ47qF3YC5cQwGdZQMLTs4zB6/sivcHNmdClm4keLcfJWk6CxfFghpB3MSgtHhy7gSo4x+YubNiAQvKlfIGyNRC0pjAsr5ZMAnqlnVA5vibO/kvBUkHnNlB9bIMsWOvmrUXYw9N1rBcg0SYELkcWUMUqYMo4qeGEmyrDJG8IlPENy31MjyW2VdEsYfVzAHkgVsQduaFTxYNgCFHCXcNzNgo40SaXCjMwGYKJXqgOE+qWpZgSCARE22RziS6YAICw7A6jjGuMHbZN4SuHHxX6eSSq02mDAGmmoS7eIBrhlnX5p8b6JLkvymR69F64PJLgDBH2UvxGmQMwvImEXC4l3dtGgGvqoa1YE8JiA11xJIieSa73wwAfP6pDDYYZjmJN5UcSHsJAMjW2wMxPS3wRSfQiIquaYvM28uiv8fhYpgj8X2dVT8E4g17i0tzObYAaz5awtBxeQ0F1t+R9F0wi+MrRok6ZWsp1PxgGCpOPhPeOjr0Vb/npzANmNEtVxxztIEgX6a7rm4MzNIcUGtDRcQkH4ho0tm+an34eDoHdOSDw/CtDnOzCAYIdsVKVdgTxGFeKZHLS6HhKb3wxpy/qOp9F7j6kGDdp3BiCo8OqBrCac5nH2Kr0Bad/UcYYbiJmZcJg+V405qi7b9karv/NAAkD/AFG6Ej9XoIEclrcKw0oe4gNc6m1ptLr3d0bmcfO/RaDtRkbhqj8v4GnTUjS/PVfRwxxw41HJty9/RjHJlzyc4y/Z6++//D5vwgA4NuWwIve/hJEHp9E3wmoCDbYDzuqfhON7ukGEZtfmQR+/qr3BVQQQABYH4rx2v947Zu52VPF8dlrCPymE60ucMw/CRf0SXFcA19cw6HC99CvaFdxb3ZIAHLRYZEr0ZM8rcRGR1rjmkq1Vry0Ewf2UMUx+cEeIOGkaQksbSOYFwy2GtkKIDTZYI1HOUg+Q85ScplHdSflLgJaQqzEcQc2AQrhGwI8QrwWkG30R6lYPBG8A+oS7yC2MswTZAbUy20+7LTiMnw+rLnHlK7FVpE8wUDD1cpMamUCpUcQBHNPjbGP8PfLPVcgYUkNiJXLdFrodpHwgxoPkotohwlupQsMT3HWD80tRrQd7hRki9USxz+idm5kclaNaylEgAjfn5pDD4+0RcalRONk3E3WNNkjrsZItt8ZRcJVJhsxJXYWpTa7PGo0Tr8BnDXtgRcRuFD0Ik6j3Ekw4H4JXEYTMc1P1AUce4mWkGTa67A4B1EhwqyYuE0vfsCwr46Q0EOaC2DzTGCwjWNcS4lp0ugvwzajMz3+G5A3J5KuGOBBawEAc1CjapCG63Gmh+UCZtdDrY5xpkskuYDa1228N9t0li+FuaQYJJvAnQqw4BwR9V1SBlgADNIGdx09pPot4Qimmi8abkqA4au6himgufSFdkONwDYE5TIzNJA0WvwfDmF5a6uS2L03tzs82unMDvMrE9ouHVabg0k2I8IdnZI3ZuNTaAtPgqgqMaWDI5rWgtLi4uIFyDtPLzXRkaSuJ34oJ6kiyxvZZkZmeH/vafP8AMD7rHVmVsO7xNsSb6tI6FarBcYLTBPmCn8Vh2vaXAC4uNR6jfz1WCcZPaFl8VdxMbhsY19zLYiVYYVhqh+SRz8wo4rhYLiGAsdu3XN1Z06KWGa6g3xEwXgmOXkssmNx6PPlBx7E8S9waWwZ29F2Bx2RzdrtcediJV5wvgzuIPcKcNyGM7jAEzHUkwbdCnnf4WBjv/V0hVizXBxBG5O4CvHjb9C4v6Fe13F+8osa05Q5gMAagECx2EgmPJbrE0W1sC6//ABMOf+6lPzVEewVItY2rimHJTDPC25ILiTc21V46tQo4fu21JbTpkCSCYDTrFl7Xl5cclHi9ow/T8GaEpua0z5Twym0uqEnYSIsLaxz6p/hLctR4BzNLQQfVV7MC5pe4ixm43G1k1wB0udyDI9ivHW8rZ0QvSl2WFarTfVIc0GN/vdVWKqU2klgu03HRLYtzu+qBoJkz6rsQ6LxciCNlzyx/kwfYvUxb2TlAIPrrsq/ieI7weKZi30VpggXgZnBgYfdV/EsRmdYg3idFpGP5CIcK4g4Ny/p+SU4hjmOkPbLl7UwrmXa4Fu/8oHEcGYDokc1ooK7GTGNaxkjU/DohNxLapGcafGEi2Yid08Ww0Egz5WTlGgJQ2ZaDN7JbG1nsgAAAqWHxZBtp9UGtXbIzeKDohRdjGMBVOTTdcoNxg/TC5VsqxjBy+iPX4KbOHwWkmRF1DhYikP8A7IL65Lmwdeq0mtaD0FY8Ne4QSCLIjqrswDGWPNBq8PcAC58HT2XUWO1JJEbLLXZI2S7Qtv0RsLWrBkAH/akGNLzJdlE81aV8Rla1odDQOeqT+hAanFKhIzt5CYv1VjSxTWA5JcSNxoVRVcznENJMlEwwe17RUmAZIJhNwVBRbniZcPE0wDMAJnhdVrqgIaRAM2Qq2IY8FoDWi1wV5Q4kyC1tPMRNwfmsmrWkxUPjGuc4glxd0GgCtcBxUtw9QkQZLW7EktufZZxuKaAbASPFe6PhKeWlckgy7/q0/wC0fFVCO7N/HT5lXw+i5pL6js+sAmbkfRXgd3TWuGha1rju3cOHkdeiSqYcw0xDb+Z5mPh6oOIxbicjAXRryjr8k5tyej0IpQWyzdic5BGuh9N1e4DHwACsl2cxRcDm1F/qFpmUgPENNSsnpmkXasdrYNtW14m0WI8isv2g/qqb2/6jnMNpJiI/VfktFQrvP4AGj9Rk/wDS3fzNvNaLszwHD12VO/Li5tze7mR9dgunG5XRlmUatmH7NUMW94bh3ZBZ9SppTblkZyd7Egc9lp8RxsNb3OHzYiqSc1R+UuP6nGbU2ADQaRudfpXDcCxtBjQyBkaIIvYfmBGvmsm/syM9Sk+hSptqGX1KbAO9aDZpBkDUkrqhBcqPNySkoNxMHxCg9j83eE94ZDM4bAvEl0Bs6kAmNE3wbhNVsuqND2dXgn0jULVYqrhMIDla1zzq53jdPUjQdBAWWxfaJxqSXh1/wtHhjmDsvbx44JWopf1Pms+ad1Kbf8Iru0VFtEgsqA3y5b2BGYbRYEBA7MgTV00/e6LXxr8Z3lEYWpnYPC/mQRY7GxN052b7H4tjnF9MMaWwMz2zJPIEleF5EILM3A9zxIzcFyQvi8UwVDA5Aqh4hiczjlIA23Wix/YTFl73DuyDoO8g/ED5rNcU4NiaIOfD1QBuAXN9XNkLk+NWdMsbS6Au4q1xyOgN3tdI8Sq0Yyskc+qhVotsdSRe+iHULZHhH9lUYpbRFBxgnhgIdYiU4zjjMgpPb+Hf5KsrVH1DDG66DZc7CVGSCxpJ+CTin2McoMpCXtaTA5c0F+JdUcGjSIiyDhuJ1GCBHi1so9897iWiHDklxaALjK4pgCAbBVrcQBJyyVOpRfmym0/ZQsVRyNnNM2VRSWgIOqZiTzXINJ5M33XLoSGXHC3k0jOxcPgkWOEtcdhp7rRDhfdANH5r+9kTBdmGua8uMQS0DyI+qjkmi60Z7+sJPjFk3/mRcMlNoYB8VdDsxTDoJJvE+Ssmdi6cA3v1WTcCeJkWYPNlmbn+UbH0SwCxOwnotlS4HTEg/lv+ysBwVlaGuAiFKyJsKMlgsK1pD5gnQdYQ8ZRLiCRrInyWupdjgIGacsn3TVfsy1zQ2bi/oUNq7HRhq3DnCYAiFLgVU08zYALgTPktx/k7Lt30UMH2JpthxfOvsdkvkUlTE1ZgnNNV0NiTAnqTC2zuCMa0WJDQOkmABHK0J/8A8JUW3acpmxG3osdj+DYvD4vvHl780kOZm7t4NiCNGnoei0jxlqzXFPhZDtJiCxzS1xNoI2EkSAeeiuavCAcLTyF0PEuaBeo8nVxF4Ggby9Ufh/Zx1ese8nuGNOUmwL3Q4kMOt7E9FeYnBBpo0TGXMNPXfkmnHaRbm32Y44UYd+d359GNG+8u0aPc9FbcNd3n44sfwjQDbzPUp/tTgmGkQPxMII8vuFUcFrbkwLTJgDa5XOzowT5RLgTtry+PyVn2X4gG12OdZkwZkXNpM7Ax7eSRo4QvubAGxP5vNp280x/StYzy/ZaRfH+pq1z16PrAKoe0eOY0hrnAEDQmNUz2bx5rYam8mSRBPUEj9lhv8QcAX4sWJDgItMWA/Yr1/Eip5FZ8/wDqGSWLE2le6KrjnHKdGHDJ4nZQAWkkxNst/wC6Uax9cAsLGggeJgE3uRJkgjQp1nYRmLLaefu3UwXNMZrGAbH0uN1d1uyD8LSzGoKmWBIbFtJIla+bmlFOMP7Rh+meNCbU8i/zZV8D7PspP7wEl51JuT5krU/1LYmVR06nVOMuLrxFJn00oobOIa6eYSL8YQbfQr2kwh6VxlibqGykV3G+y+FxYJI7qr/8jBEn/e3R3wPVYrjXZ2lggxtZ5fUdduUHKRobmJK2xrH8yFxjh1PGUu7qAOIksO7SREj72VwyV2ZZcKq0j5djcaWmWugbeEfRLM4w780uHOyLx6m5rmOE5TSpZxrD/Ewn1LCVRNflJGy7otNWeezRZBV8TLgajr5ILMHVDvACCZ/mUhwfindVQfynWeRX0lkCbDz52XNllwYaMY7C1S6Ms238kCvwerlBiQZWwrYsB7QAJiT5dVCqAb7a+6y+TVhoyLOBuAXLUyBquV/KOkL1KhLh0/un8FiHBjpGrifdVjHibqyw7dhv/dc7mFjDcZMZhEaW5pzCY60AXbzQKDQYDtj+1k5h6TCSff0STT9gmQNF9RxLU9Ra9ot685COx4FxbSUvinOBzCSpklHdhosKdcuNrTCkzCvEyf7JGjVNk+HkieijnfYWgdSnF9SRPkURjnRvJ0U6esxZN94DtotVwfsLEqjCHA8rwmWYt2WNt1xk6c0RzARBUXFPTE6BUb6eiFisFLmEk2Mo7ZAtsuZVJEnYfFQsldC5UVvGaQyEbvEeyzvDsPBBJmDA05knzN9StBx1xIYQCTJAjrCqaFLI6DY6+6uMnxO/AlwRoqVbw3VdjMUXTGmiFWxZiAkq0tsSqcjqVH0T/DzGA4d9OfwOJHk7+ZT/ABnDMe8FzQ6Adeq+c9m+0P8ATVmucDlgh0XMH+QFuqfEG1nBzDLXMzA6brtxZLhrs4cuP899B+E4Foq94LEMyAbQXB3zCP2oa44Z2UxEE9RyQ8BV1TXEHg0Xgx+E/Ja9xow6nZgKVfqnsLW6rP8A9YIQ6nGMpABXB0ei2aLiHEAwA7u/ZUdbi5LrhRxGKFZ7Y/CxvxKE50nKBf2hSxo8r8QJsAvcHicup0VZicYGTGo3UuD0n1nzByNu7y5DqeXRT1sJTSVmV7Y1wKzqbBlDRTEdKbXO+JqFY9436/fzWh7UVTUxNVwGr3AdQXeD4NVFXbAbbYfG/wC4XpY/2o8kGRf1X07htQuw7JM2Hyg/fRfM6LMzgOZhfZqOGDKbWwLMaPYCVzeVKkkFGeGBgudeQPgoCRbor5wuZHT0SNenBBjn8VxqbY6EnM5rkd1Rcptjoi3CCZMXTmFw6BTdp97QnMPXgc7/AARIKGKdKG25JqlTtbol2VLef7pmk6w6wsnYUN0qVpR6VKRBS1CtZ3KbJyk7l0UuwoK3DCyMwATb+Oa6ntK8Bkm23zT66AJTA+EwpUqYEDcqDCJ9AjjS+v39EIZ7TYIRgAfZDEW+7hQzRYnyVBQUNHL70XtOiBqvKJBi+oUMTjWMa59Rwa1upJgACyqKFRHE4UOYQAMzbgnQFuhPRfOaPFSarmu1/TuIk2+q0dHtA/Fl7aXgpRZx/E/mY2Cy/aTBBoEGXD8wt8V0RhxVM68f4xGXcSixNipjEE66c1U4LhGKrMcTReQyTniGkDWAdT5LTV+GNpUha+UWvMujX3+CTo1hOylxD+Rstl/h5VfiKpyz3dChkJ2NSo8OjzDWrE1qDnyGAuN4jeNY9FouB9quIYJoot4cMmphjgXkgDM54Jl3mtMTUXtk5ZejbjHNaXAEG5HNEr8WhrnRZoJPkLrA8LwFcYl1eox4NUucWBpgFxkzOisuI1cXUYabKQbmsXPcGwOgBn4Lb54r2cT7MnieIGpUc8DKHEmBy2sq3E47KSZlbHAdgR/71SejOv8Aud9FQf4g9lxQbTq0BlafC5pJdfYyTaf2XN8ik6R0PIukBwHGopCB4jqu/rHZgToCDCpMC9zGNkfiJN/bX0KsqVYu81bVbNoytDXDOHOrVYNhqd4HM+/xW8wuGZSphrBAHuTuT1KpeyAaWVX758scg0CPeT7BXkyTyB0XNkk26ObLK3Rhe0PZy5IBNnaa5cxeC3/cxxNt2kr53iqJBIP5YB102MHaIv1C+51WgtuAQTJ6R9hYXtf2XYGf1FEEESXtF/Du5vUXJHVdPj+Qk+MjFoxHCmhtam46Bwn3X2GQbi4OnJfKMbgjTyvb4muEhwFjA0toeisMH2vrMGohv9p181vmx/LTixo3r90jWrA31j1j1Wco8fNX8Tjblpfpv7pg4yTlBMDmf/y0Ln+Bx7GOvLTz9l4vWUDvPpZeLO4lHo0BmOc8k3Rp3P3sPokg+0fdvsp3CVZEk8reVlk3ZnY5Q1EaAlNtPzj2P0CrqFTMR6/JNVnkNO1z79VL6Acwt2jrJ6JvDzLef3CQwJlovp9E66tEDSf4CzphY/MgX8/KVE1NSJt8lBg5G2pHpb4qLmXHU39JslVBY1RfOvT1k/3CNPzShcBB6R7afP4pnMCeULOxBaTzPuPUWC9xAkE9fpC9fSA9h8SSucZHt8x9+i02gTI4erMRrp9+y0OPqtoUmMDWOc78RMETuTzubBZ9jgxwJG/1TVaIaefrE3HzXbgkoKUn2CZU1uGzUc8AU5v4RE7Eu2k/CFLB8FpscLZnfqf4vho30Cse8kHlH1UQfhb4rnnklLbY3Jkg6xB3En5RCxuLxBcHE6kgA9AHGZ8gFqsdXy03PH6T7/d1nzhP+FTP6KbRztcyRvZ6UHReOfEc7PcKhjnuEZ/C3/lbd0eenotDS2m5+t0NjAGNAFmiP2XrbiPu4RJ7IlJydnr3ax9yl3vzPj/bf3H0+KlpIGkfKyrxW/1Z2I05kXSk/Qi1c3lBgBVvEsI2vTdTqCWuAkdRcHpdNl5J9D8UDOeunx5fNK9WC0fMeIUyBJEZHxEWGYZrDpEIr+E1KFVhddhyuEdfEWGd4lbXifBKch7mk53NfGxIED0UMXwk1qbmlxYSIzC+UiYcB8I6rvg047Nvk+jLcD4j/TV3gtcGVDBlwIs4AOy5Rpm9ltKVUF21xPNZB3Z9wqOzGTaNzY5j7w0LScLwrmMa15mM0+RJIHoI9ly5qbTRnJ+yb3jLPp53/skmOzB45wL8t/hKPXpmAP1TA9TZAL4LB0281ltIRn8X2Z7ovNEBzHO8VE/hm96c3B0t/CoqvAqLwRTqBpJux9nAgGw9+q2mIq3vuflFpHSUpxHBsd43MaSHWMXBMTdbwytCsx3DeztQZjLSINw4EbnWOnxVvgOHZHHM6SRNja58gm3YZn5RkMS6NCYtI8ivT+PcyLn1WkszlooJm6rkniXeI3XLIZFhsQfvdO0WkQOY9lX0zI+Y5ynaD46x+6vikSMYJxB8j15BNOfIH/PPwlLvqwHQN/VFafv4fNZzEWGEbDIP39wp1Hzpe38/RINr29Qfj/KYoPMk8lHSAsspABBjf2RxVk7WSLn5i1qIwmbaCFnQh8XHX+VMa+qBhn2EnXREe+CEq1YFjiCC90cgPYIJqiLTIifgvG1Mxk2kx5hLPd4y3eSfhZW3/wAvsB1vjHWfv5ojqwMQNo9dEvg2kmPNe4Jt43VW+LX2CCscNPu65zrT1CkGgEugzKG9pc6Bpqp4ugI4qTbbWOcXj4L2lhp8btjY+YiUdlFpAkyurVI8MffROmlsVkWVPD5lMUnRr9xoEnRfoE5IAvcqobEmLNqdOaXrU5aCImfhN0dtSDeb/IIjaQykzt7SpjGx2L95ED9TdeSiKRDYOs+6DSBv52RMRUJIPIfH7KntUUANVx8Loho8Pz9FOjiC5oyxpJPkT9AhOPhJOv8ACG15GmhEKlOtWIg9n5t3GJUhVkEcov8AVSqtJAA9ehQqv4THl6pJ0wsEyr7tiPMpCtIdpJF1OufF8VCpBeM0+JO7oLF61QmDyJP37qNSrIM2+o0Uq4ykMOx1PJK4urqOd1URgKrrxBET579ErUqnNHU+oKar1ZDnWOnoErixEDT58wqVjFq/4jMrlGs8yuV0h2dQxESLphhg+aC6oMrToQCupV9STotH9CY1WrnKddZhWjRDRvafdU5Mm3JWIxMMF7kLKSsQ3QoyPNMMByn0VTRxLhHyVh/USbdFlKm9E2O0KmY6XH2UWrU8JIm6Rw9XUg6pgViQWiFnViscwr/C0HVMl1yPJVLa5EndM08RI8WqKXQWWJqCISzXHvCDyRKTQ1snfQfVDfd02hKaAZwtbxEp0O8VtwlKLmieu6PTrDMDzEK49dhY1UqGLoFZ+UCCdF1aoHTewQKcE3NlbdaCx17cuXqg13HYygPxABhdWokQZu74KJO06ESouGcTsnaulvRVQJLjI290zRqEAbyfZPFVUCDNIyayR+6hRqQDvKE513TsovqQeZhJugC02WMJa8A9dF4zGeKJiVzgZAGuuqHTqhpnlW1Q2EFTdAaB6oeLrCTN4sl2Yi19lDdWCJd9A1udUB5k63nTmg4irBKUL7/VTFulYIJiWeKwubJPEOOZoGoRq9eCCl61QzaFqAw5rXHK91+f8qtxlNwJm42KK6byQUOpjIbGx5raNPsoUqfgPUAFCqPgt6CF1epIEb/dknWqXhCGGra6FcoNrEWsV4noBepVtANgve8kLlyqXYDtGpf70RBWJ0sAuXKpdANUzvumnVIhcuWLRJLDVLkg7onfmSRbZcuUUlFUInTxcw06806H2kr1cqa1YJbHa1WWgDVB0suXLLLFVYExU5owqG3JcuXP09AkEqYgiyl/UwQN1y5dF7FRGtUEolavMdFy5ZyfYEcxLvNM1XNaADMnVcuXRBfi2AriMWWmISpxBJmVy5ZZP3UFA6xJ0svMPVJJuQdly5D00NI9xNSdSla9UCy5clJAKvxOu6Xq1zZcuRQAMTiLT1XOxWi8XK13/wBFULVK11CvUsFy5bRQCrq9oGyDWOaD7rly1gk0DAuXLlyjii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0" name="Picture 6" descr="http://www.freeonlineblogspot.com/wp-content/uploads/2012/02/riding-horses-bareb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789156"/>
            <a:ext cx="1295400" cy="8595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71600" y="1447800"/>
            <a:ext cx="75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World</a:t>
            </a:r>
            <a:endParaRPr lang="en-US" sz="1800" dirty="0">
              <a:solidFill>
                <a:srgbClr val="C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667000" y="1914124"/>
            <a:ext cx="1295400" cy="609600"/>
            <a:chOff x="1905000" y="3352800"/>
            <a:chExt cx="1295400" cy="609600"/>
          </a:xfrm>
          <a:solidFill>
            <a:srgbClr val="FFCCCC"/>
          </a:solidFill>
        </p:grpSpPr>
        <p:sp>
          <p:nvSpPr>
            <p:cNvPr id="9" name="Rectangle 8"/>
            <p:cNvSpPr/>
            <p:nvPr/>
          </p:nvSpPr>
          <p:spPr bwMode="auto">
            <a:xfrm>
              <a:off x="1905000" y="3352800"/>
              <a:ext cx="1295400" cy="6096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57400" y="3429000"/>
              <a:ext cx="1064715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Perception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Oval 10"/>
          <p:cNvSpPr/>
          <p:nvPr/>
        </p:nvSpPr>
        <p:spPr bwMode="auto">
          <a:xfrm>
            <a:off x="4381500" y="1676400"/>
            <a:ext cx="2362200" cy="1085048"/>
          </a:xfrm>
          <a:prstGeom prst="ellipse">
            <a:avLst/>
          </a:prstGeom>
          <a:solidFill>
            <a:srgbClr val="FFFF00">
              <a:alpha val="22745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On(woman1,horse1)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Wearing(woman1, dress1)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Color(dress1,blue)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On(horse1,field1)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05600" y="189575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World 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Representation</a:t>
            </a:r>
            <a:endParaRPr lang="en-US" sz="1800" dirty="0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2362200" y="2218924"/>
            <a:ext cx="3048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3962400" y="2218924"/>
            <a:ext cx="381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4914900" y="3124200"/>
            <a:ext cx="1295400" cy="609600"/>
            <a:chOff x="1905000" y="3352800"/>
            <a:chExt cx="1295400" cy="60960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1905000" y="3352800"/>
              <a:ext cx="1295400" cy="609600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57400" y="3352800"/>
              <a:ext cx="9509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Content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Selection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7" name="Oval 26"/>
          <p:cNvSpPr/>
          <p:nvPr/>
        </p:nvSpPr>
        <p:spPr bwMode="auto">
          <a:xfrm>
            <a:off x="4381500" y="4114800"/>
            <a:ext cx="2362200" cy="370940"/>
          </a:xfrm>
          <a:prstGeom prst="ellipse">
            <a:avLst/>
          </a:prstGeom>
          <a:solidFill>
            <a:srgbClr val="FFFF00">
              <a:alpha val="22745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On(woman1,horse1)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4200" y="39624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Semantic 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Content</a:t>
            </a:r>
            <a:endParaRPr lang="en-US" sz="1800" dirty="0">
              <a:solidFill>
                <a:srgbClr val="C000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914900" y="4953000"/>
            <a:ext cx="1295400" cy="609600"/>
            <a:chOff x="1905000" y="3352800"/>
            <a:chExt cx="1295400" cy="60960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1905000" y="3352800"/>
              <a:ext cx="1295400" cy="609600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83660" y="3352800"/>
              <a:ext cx="10983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Language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Generation</a:t>
              </a:r>
            </a:p>
          </p:txBody>
        </p:sp>
      </p:grpSp>
      <p:sp>
        <p:nvSpPr>
          <p:cNvPr id="32" name="Oval 31"/>
          <p:cNvSpPr/>
          <p:nvPr/>
        </p:nvSpPr>
        <p:spPr bwMode="auto">
          <a:xfrm>
            <a:off x="4381500" y="5943600"/>
            <a:ext cx="2362200" cy="370940"/>
          </a:xfrm>
          <a:prstGeom prst="ellipse">
            <a:avLst/>
          </a:prstGeom>
          <a:solidFill>
            <a:srgbClr val="FFFF00">
              <a:alpha val="22745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A woman is riding a horse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34200" y="5791200"/>
            <a:ext cx="1261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Linguistic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Description</a:t>
            </a:r>
          </a:p>
        </p:txBody>
      </p:sp>
      <p:cxnSp>
        <p:nvCxnSpPr>
          <p:cNvPr id="35" name="Straight Arrow Connector 34"/>
          <p:cNvCxnSpPr>
            <a:endCxn id="26" idx="0"/>
          </p:cNvCxnSpPr>
          <p:nvPr/>
        </p:nvCxnSpPr>
        <p:spPr bwMode="auto">
          <a:xfrm>
            <a:off x="5538788" y="2757488"/>
            <a:ext cx="3963" cy="3667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25" idx="2"/>
          </p:cNvCxnSpPr>
          <p:nvPr/>
        </p:nvCxnSpPr>
        <p:spPr bwMode="auto">
          <a:xfrm>
            <a:off x="5562600" y="3733800"/>
            <a:ext cx="9925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5562600" y="4495800"/>
            <a:ext cx="9125" cy="4619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5562600" y="5562600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77298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 animBg="1"/>
      <p:bldP spid="11" grpId="1" animBg="1"/>
      <p:bldP spid="12" grpId="0"/>
      <p:bldP spid="12" grpId="1"/>
      <p:bldP spid="27" grpId="0" animBg="1"/>
      <p:bldP spid="28" grpId="0"/>
      <p:bldP spid="32" grpId="0" animBg="1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PCFGs for </a:t>
            </a:r>
            <a:br>
              <a:rPr lang="en-US" dirty="0" smtClean="0"/>
            </a:br>
            <a:r>
              <a:rPr lang="en-US" dirty="0" smtClean="0"/>
              <a:t>Grounded Language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458200" cy="4687888"/>
          </a:xfrm>
        </p:spPr>
        <p:txBody>
          <a:bodyPr/>
          <a:lstStyle/>
          <a:p>
            <a:r>
              <a:rPr lang="en-US" dirty="0" smtClean="0"/>
              <a:t>Probabilistic Context-Free Grammars (PCFGs) can be used as a generative model for both content selection and language generation.</a:t>
            </a:r>
          </a:p>
          <a:p>
            <a:pPr lvl="1"/>
            <a:r>
              <a:rPr lang="en-US" dirty="0" smtClean="0"/>
              <a:t>CFG with probabilistic choice of productions</a:t>
            </a:r>
            <a:endParaRPr lang="en-US" sz="1200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Initially demonstrated for </a:t>
            </a:r>
            <a:r>
              <a:rPr lang="en-US" dirty="0" err="1" smtClean="0"/>
              <a:t>Robocup</a:t>
            </a:r>
            <a:r>
              <a:rPr lang="en-US" dirty="0" smtClean="0"/>
              <a:t> </a:t>
            </a:r>
            <a:r>
              <a:rPr lang="en-US" dirty="0" err="1" smtClean="0"/>
              <a:t>sportscasting</a:t>
            </a:r>
            <a:r>
              <a:rPr lang="en-US" dirty="0" smtClean="0"/>
              <a:t> </a:t>
            </a:r>
            <a:r>
              <a:rPr lang="en-US" sz="2400" dirty="0">
                <a:solidFill>
                  <a:srgbClr val="008000"/>
                </a:solidFill>
              </a:rPr>
              <a:t>(</a:t>
            </a:r>
            <a:r>
              <a:rPr lang="en-US" sz="2400" dirty="0" err="1">
                <a:solidFill>
                  <a:srgbClr val="008000"/>
                </a:solidFill>
              </a:rPr>
              <a:t>Börschinger</a:t>
            </a:r>
            <a:r>
              <a:rPr lang="en-US" sz="2400" dirty="0">
                <a:solidFill>
                  <a:srgbClr val="008000"/>
                </a:solidFill>
              </a:rPr>
              <a:t>, Jones &amp; Johnson, </a:t>
            </a:r>
            <a:r>
              <a:rPr lang="en-US" sz="2400" dirty="0" smtClean="0">
                <a:solidFill>
                  <a:srgbClr val="008000"/>
                </a:solidFill>
              </a:rPr>
              <a:t>EMNLP-11).</a:t>
            </a:r>
          </a:p>
          <a:p>
            <a:r>
              <a:rPr lang="en-US" dirty="0" smtClean="0"/>
              <a:t>Later extended to navigation-instruction following by using prior semantic-lexicon learning </a:t>
            </a:r>
            <a:r>
              <a:rPr lang="en-US" sz="2400" dirty="0" smtClean="0">
                <a:solidFill>
                  <a:srgbClr val="008000"/>
                </a:solidFill>
              </a:rPr>
              <a:t>(Kim &amp; Mooney, EMNLP-12).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11C1D7-E123-428A-A5C9-E042E5FE021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707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직선 연결선 91"/>
          <p:cNvCxnSpPr>
            <a:stCxn id="103" idx="2"/>
            <a:endCxn id="107" idx="0"/>
          </p:cNvCxnSpPr>
          <p:nvPr/>
        </p:nvCxnSpPr>
        <p:spPr>
          <a:xfrm flipH="1">
            <a:off x="2685054" y="1888548"/>
            <a:ext cx="1886946" cy="127679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연결선 95"/>
          <p:cNvCxnSpPr>
            <a:stCxn id="103" idx="2"/>
            <a:endCxn id="108" idx="0"/>
          </p:cNvCxnSpPr>
          <p:nvPr/>
        </p:nvCxnSpPr>
        <p:spPr>
          <a:xfrm>
            <a:off x="4572000" y="1888548"/>
            <a:ext cx="2638388" cy="127679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모서리가 둥근 직사각형 50"/>
          <p:cNvSpPr/>
          <p:nvPr/>
        </p:nvSpPr>
        <p:spPr>
          <a:xfrm>
            <a:off x="2289010" y="2102157"/>
            <a:ext cx="792088" cy="341837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Turn</a:t>
            </a:r>
            <a:endParaRPr lang="ko-KR" altLang="en-US" sz="1400" dirty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2289010" y="2732026"/>
            <a:ext cx="792088" cy="504056"/>
          </a:xfrm>
          <a:prstGeom prst="ellipse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LEFT</a:t>
            </a:r>
            <a:endParaRPr lang="ko-KR" altLang="en-US" sz="1400" dirty="0" smtClean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3" name="직선 연결선 52"/>
          <p:cNvCxnSpPr>
            <a:stCxn id="51" idx="2"/>
            <a:endCxn id="52" idx="0"/>
          </p:cNvCxnSpPr>
          <p:nvPr/>
        </p:nvCxnSpPr>
        <p:spPr>
          <a:xfrm>
            <a:off x="2685054" y="2443994"/>
            <a:ext cx="0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직사각형 106"/>
          <p:cNvSpPr/>
          <p:nvPr/>
        </p:nvSpPr>
        <p:spPr>
          <a:xfrm>
            <a:off x="2144994" y="2016227"/>
            <a:ext cx="1080120" cy="1287584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1400" dirty="0" smtClean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2" name="타원 71"/>
          <p:cNvSpPr/>
          <p:nvPr/>
        </p:nvSpPr>
        <p:spPr>
          <a:xfrm>
            <a:off x="7578812" y="2732026"/>
            <a:ext cx="792088" cy="504056"/>
          </a:xfrm>
          <a:prstGeom prst="ellipse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at:</a:t>
            </a:r>
          </a:p>
          <a:p>
            <a:pPr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SOFA</a:t>
            </a:r>
            <a:endParaRPr lang="ko-KR" altLang="en-US" sz="1400" dirty="0" smtClean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3" name="모서리가 둥근 직사각형 72"/>
          <p:cNvSpPr/>
          <p:nvPr/>
        </p:nvSpPr>
        <p:spPr>
          <a:xfrm>
            <a:off x="6066644" y="2102157"/>
            <a:ext cx="792088" cy="341837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Travel</a:t>
            </a:r>
            <a:endParaRPr lang="ko-KR" altLang="en-US" sz="1400" dirty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4" name="모서리가 둥근 직사각형 73"/>
          <p:cNvSpPr/>
          <p:nvPr/>
        </p:nvSpPr>
        <p:spPr>
          <a:xfrm>
            <a:off x="7578812" y="2102157"/>
            <a:ext cx="792088" cy="341837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Verify</a:t>
            </a:r>
            <a:endParaRPr lang="ko-KR" altLang="en-US" sz="1400" dirty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6" name="직선 연결선 75"/>
          <p:cNvCxnSpPr>
            <a:stCxn id="74" idx="2"/>
            <a:endCxn id="72" idx="0"/>
          </p:cNvCxnSpPr>
          <p:nvPr/>
        </p:nvCxnSpPr>
        <p:spPr>
          <a:xfrm>
            <a:off x="7974856" y="2443994"/>
            <a:ext cx="0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화살표 연결선 76"/>
          <p:cNvCxnSpPr>
            <a:stCxn id="73" idx="3"/>
            <a:endCxn id="74" idx="1"/>
          </p:cNvCxnSpPr>
          <p:nvPr/>
        </p:nvCxnSpPr>
        <p:spPr>
          <a:xfrm>
            <a:off x="6858732" y="2273075"/>
            <a:ext cx="72008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직사각형 107"/>
          <p:cNvSpPr/>
          <p:nvPr/>
        </p:nvSpPr>
        <p:spPr>
          <a:xfrm>
            <a:off x="5914244" y="2016227"/>
            <a:ext cx="2592288" cy="1287584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1400" dirty="0" smtClean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6146140"/>
            <a:ext cx="857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Turn</a:t>
            </a:r>
            <a:endParaRPr lang="ko-KR" altLang="en-US" sz="2800" b="1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18369" y="6146140"/>
            <a:ext cx="543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go</a:t>
            </a:r>
            <a:endParaRPr lang="ko-KR" altLang="en-US" sz="2800" b="1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3880" y="87015"/>
            <a:ext cx="8920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3200" b="1" dirty="0" smtClean="0">
                <a:solidFill>
                  <a:srgbClr val="0070C0"/>
                </a:solidFill>
                <a:cs typeface="Times New Roman" pitchFamily="18" charset="0"/>
              </a:rPr>
              <a:t>Generative Process</a:t>
            </a:r>
            <a:endParaRPr lang="ko-KR" altLang="en-US" sz="32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6192307"/>
            <a:ext cx="567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2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NL:</a:t>
            </a:r>
            <a:endParaRPr lang="ko-KR" altLang="en-US" sz="2200" b="1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215" y="209643"/>
            <a:ext cx="1689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Context MR</a:t>
            </a:r>
            <a:endParaRPr lang="ko-KR" altLang="en-US" sz="2400" b="1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8531" y="2348879"/>
            <a:ext cx="1807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Relevant</a:t>
            </a:r>
            <a:br>
              <a:rPr lang="en-US" altLang="ko-KR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ko-KR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Components</a:t>
            </a:r>
            <a:endParaRPr lang="ko-KR" altLang="en-US" sz="2400" b="1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395536" y="660751"/>
            <a:ext cx="792088" cy="341837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Turn</a:t>
            </a:r>
            <a:endParaRPr lang="ko-KR" altLang="en-US" sz="1400" dirty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395536" y="1290622"/>
            <a:ext cx="792088" cy="504056"/>
          </a:xfrm>
          <a:prstGeom prst="ellipse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LEFT</a:t>
            </a:r>
            <a:endParaRPr lang="ko-KR" altLang="en-US" sz="1400" dirty="0" smtClean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471736" y="1290622"/>
            <a:ext cx="792088" cy="504056"/>
          </a:xfrm>
          <a:prstGeom prst="ellipse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front:</a:t>
            </a:r>
          </a:p>
          <a:p>
            <a:pPr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BLUE</a:t>
            </a:r>
          </a:p>
          <a:p>
            <a:pPr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HALL</a:t>
            </a:r>
            <a:endParaRPr lang="ko-KR" altLang="en-US" sz="1200" dirty="0" smtClean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2371836" y="1290622"/>
            <a:ext cx="792088" cy="504056"/>
          </a:xfrm>
          <a:prstGeom prst="ellipse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front:</a:t>
            </a:r>
          </a:p>
          <a:p>
            <a:pPr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EASEL</a:t>
            </a:r>
            <a:endParaRPr lang="ko-KR" altLang="en-US" sz="1400" dirty="0" smtClean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3419872" y="1290622"/>
            <a:ext cx="792088" cy="504056"/>
          </a:xfrm>
          <a:prstGeom prst="ellipse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steps:</a:t>
            </a:r>
          </a:p>
          <a:p>
            <a:pPr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ko-KR" altLang="en-US" sz="1400" dirty="0" smtClean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4496071" y="1302694"/>
            <a:ext cx="792088" cy="504056"/>
          </a:xfrm>
          <a:prstGeom prst="ellipse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left:</a:t>
            </a:r>
          </a:p>
          <a:p>
            <a:pPr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HATRACK</a:t>
            </a:r>
            <a:endParaRPr lang="ko-KR" altLang="en-US" sz="1400" dirty="0" smtClean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907704" y="660751"/>
            <a:ext cx="792088" cy="341837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Verify</a:t>
            </a:r>
            <a:endParaRPr lang="ko-KR" altLang="en-US" sz="1400" dirty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419872" y="660751"/>
            <a:ext cx="792088" cy="341837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Travel</a:t>
            </a:r>
            <a:endParaRPr lang="ko-KR" altLang="en-US" sz="1400" dirty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4932040" y="660751"/>
            <a:ext cx="792088" cy="341837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Verify</a:t>
            </a:r>
            <a:endParaRPr lang="ko-KR" altLang="en-US" sz="1400" dirty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직선 연결선 17"/>
          <p:cNvCxnSpPr>
            <a:stCxn id="4" idx="2"/>
            <a:endCxn id="8" idx="0"/>
          </p:cNvCxnSpPr>
          <p:nvPr/>
        </p:nvCxnSpPr>
        <p:spPr>
          <a:xfrm>
            <a:off x="791580" y="1002590"/>
            <a:ext cx="0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>
            <a:stCxn id="14" idx="2"/>
            <a:endCxn id="9" idx="0"/>
          </p:cNvCxnSpPr>
          <p:nvPr/>
        </p:nvCxnSpPr>
        <p:spPr>
          <a:xfrm flipH="1">
            <a:off x="1867780" y="1002590"/>
            <a:ext cx="435968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>
            <a:stCxn id="14" idx="2"/>
            <a:endCxn id="11" idx="0"/>
          </p:cNvCxnSpPr>
          <p:nvPr/>
        </p:nvCxnSpPr>
        <p:spPr>
          <a:xfrm>
            <a:off x="2303748" y="1002590"/>
            <a:ext cx="464132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>
            <a:stCxn id="15" idx="2"/>
            <a:endCxn id="12" idx="0"/>
          </p:cNvCxnSpPr>
          <p:nvPr/>
        </p:nvCxnSpPr>
        <p:spPr>
          <a:xfrm>
            <a:off x="3815916" y="1002590"/>
            <a:ext cx="0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>
            <a:stCxn id="16" idx="2"/>
            <a:endCxn id="13" idx="0"/>
          </p:cNvCxnSpPr>
          <p:nvPr/>
        </p:nvCxnSpPr>
        <p:spPr>
          <a:xfrm flipH="1">
            <a:off x="4892115" y="1002588"/>
            <a:ext cx="435969" cy="3001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>
            <a:stCxn id="4" idx="3"/>
            <a:endCxn id="14" idx="1"/>
          </p:cNvCxnSpPr>
          <p:nvPr/>
        </p:nvCxnSpPr>
        <p:spPr>
          <a:xfrm>
            <a:off x="1187624" y="831670"/>
            <a:ext cx="72008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>
            <a:stCxn id="14" idx="3"/>
            <a:endCxn id="15" idx="1"/>
          </p:cNvCxnSpPr>
          <p:nvPr/>
        </p:nvCxnSpPr>
        <p:spPr>
          <a:xfrm>
            <a:off x="2699792" y="831670"/>
            <a:ext cx="72008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>
            <a:stCxn id="15" idx="3"/>
            <a:endCxn id="16" idx="1"/>
          </p:cNvCxnSpPr>
          <p:nvPr/>
        </p:nvCxnSpPr>
        <p:spPr>
          <a:xfrm>
            <a:off x="4211960" y="831670"/>
            <a:ext cx="72008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모서리가 둥근 직사각형 53"/>
          <p:cNvSpPr/>
          <p:nvPr/>
        </p:nvSpPr>
        <p:spPr>
          <a:xfrm>
            <a:off x="6444208" y="660751"/>
            <a:ext cx="792088" cy="341837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Turn</a:t>
            </a:r>
            <a:endParaRPr lang="ko-KR" altLang="en-US" sz="1400" dirty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타원 54"/>
          <p:cNvSpPr/>
          <p:nvPr/>
        </p:nvSpPr>
        <p:spPr>
          <a:xfrm>
            <a:off x="6444208" y="1290622"/>
            <a:ext cx="792088" cy="504056"/>
          </a:xfrm>
          <a:prstGeom prst="ellipse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RIGHT</a:t>
            </a:r>
            <a:endParaRPr lang="ko-KR" altLang="en-US" sz="1400" dirty="0" smtClean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직선 연결선 55"/>
          <p:cNvCxnSpPr>
            <a:stCxn id="54" idx="2"/>
            <a:endCxn id="55" idx="0"/>
          </p:cNvCxnSpPr>
          <p:nvPr/>
        </p:nvCxnSpPr>
        <p:spPr>
          <a:xfrm>
            <a:off x="6840252" y="1002590"/>
            <a:ext cx="0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/>
          <p:cNvCxnSpPr>
            <a:stCxn id="16" idx="3"/>
            <a:endCxn id="54" idx="1"/>
          </p:cNvCxnSpPr>
          <p:nvPr/>
        </p:nvCxnSpPr>
        <p:spPr>
          <a:xfrm>
            <a:off x="5724128" y="831670"/>
            <a:ext cx="72008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직사각형 102"/>
          <p:cNvSpPr/>
          <p:nvPr/>
        </p:nvSpPr>
        <p:spPr>
          <a:xfrm>
            <a:off x="251520" y="548680"/>
            <a:ext cx="8640960" cy="1339868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1400" dirty="0" smtClean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9" name="타원 78"/>
          <p:cNvSpPr/>
          <p:nvPr/>
        </p:nvSpPr>
        <p:spPr>
          <a:xfrm>
            <a:off x="5396171" y="1301076"/>
            <a:ext cx="792088" cy="504056"/>
          </a:xfrm>
          <a:prstGeom prst="ellipse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at:</a:t>
            </a:r>
          </a:p>
          <a:p>
            <a:pPr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SOFA</a:t>
            </a:r>
            <a:endParaRPr lang="ko-KR" altLang="en-US" sz="1400" dirty="0" smtClean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4" name="직선 연결선 83"/>
          <p:cNvCxnSpPr>
            <a:endCxn id="79" idx="0"/>
          </p:cNvCxnSpPr>
          <p:nvPr/>
        </p:nvCxnSpPr>
        <p:spPr>
          <a:xfrm>
            <a:off x="5328083" y="1013044"/>
            <a:ext cx="464132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모서리가 둥근 직사각형 88"/>
          <p:cNvSpPr/>
          <p:nvPr/>
        </p:nvSpPr>
        <p:spPr>
          <a:xfrm>
            <a:off x="7956376" y="662703"/>
            <a:ext cx="792088" cy="341837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Verify</a:t>
            </a:r>
            <a:endParaRPr lang="ko-KR" altLang="en-US" sz="1400" dirty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타원 89"/>
          <p:cNvSpPr/>
          <p:nvPr/>
        </p:nvSpPr>
        <p:spPr>
          <a:xfrm>
            <a:off x="7956376" y="1292574"/>
            <a:ext cx="792088" cy="504056"/>
          </a:xfrm>
          <a:prstGeom prst="ellipse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at:</a:t>
            </a:r>
            <a:b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ko-KR" sz="1400" dirty="0" smtClean="0">
                <a:ln w="9525">
                  <a:noFill/>
                </a:ln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CHAIR</a:t>
            </a:r>
            <a:endParaRPr lang="ko-KR" altLang="en-US" sz="1400" dirty="0" smtClean="0">
              <a:ln w="9525">
                <a:noFill/>
              </a:ln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1" name="직선 연결선 90"/>
          <p:cNvCxnSpPr>
            <a:stCxn id="89" idx="2"/>
            <a:endCxn id="90" idx="0"/>
          </p:cNvCxnSpPr>
          <p:nvPr/>
        </p:nvCxnSpPr>
        <p:spPr>
          <a:xfrm>
            <a:off x="8352420" y="1004540"/>
            <a:ext cx="0" cy="2880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화살표 연결선 92"/>
          <p:cNvCxnSpPr>
            <a:stCxn id="54" idx="3"/>
            <a:endCxn id="89" idx="1"/>
          </p:cNvCxnSpPr>
          <p:nvPr/>
        </p:nvCxnSpPr>
        <p:spPr>
          <a:xfrm>
            <a:off x="7236296" y="831670"/>
            <a:ext cx="720080" cy="1952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1691680" y="1988840"/>
            <a:ext cx="380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altLang="ko-KR" sz="2000" b="1" baseline="-25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ko-KR" altLang="en-US" sz="2000" b="1" baseline="-250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580112" y="1988840"/>
            <a:ext cx="380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altLang="ko-KR" sz="2000" b="1" baseline="-25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ko-KR" altLang="en-US" sz="2000" b="1" baseline="-250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97" name="TextBox 96"/>
              <p:cNvSpPr txBox="1"/>
              <p:nvPr/>
            </p:nvSpPr>
            <p:spPr>
              <a:xfrm>
                <a:off x="1989598" y="3645024"/>
                <a:ext cx="1385764" cy="428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 latinLnBrk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𝑷𝒉𝒓𝒂𝒔</m:t>
                      </m:r>
                      <m:sSub>
                        <m:sSubPr>
                          <m:ctrlP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𝑳</m:t>
                              </m:r>
                            </m:sub>
                          </m:sSub>
                        </m:e>
                        <m:sub>
                          <m: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ko-KR" altLang="en-US" sz="20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9598" y="3645024"/>
                <a:ext cx="1385764" cy="428387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9" name="TextBox 98"/>
              <p:cNvSpPr txBox="1"/>
              <p:nvPr/>
            </p:nvSpPr>
            <p:spPr>
              <a:xfrm>
                <a:off x="1454739" y="4217825"/>
                <a:ext cx="800668" cy="428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 latinLnBrk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𝑷</m:t>
                      </m:r>
                      <m:sSub>
                        <m:sSubPr>
                          <m:ctrlP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𝑳</m:t>
                              </m:r>
                            </m:sub>
                          </m:sSub>
                        </m:e>
                        <m:sub>
                          <m: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ko-KR" altLang="en-US" sz="2000" b="1" baseline="-25000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739" y="4217825"/>
                <a:ext cx="800668" cy="428387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8" name="TextBox 57"/>
              <p:cNvSpPr txBox="1"/>
              <p:nvPr/>
            </p:nvSpPr>
            <p:spPr>
              <a:xfrm>
                <a:off x="2883796" y="4225818"/>
                <a:ext cx="1072152" cy="404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 latinLnBrk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𝑾𝒐𝒓</m:t>
                      </m:r>
                      <m:sSub>
                        <m:sSubPr>
                          <m:ctrlP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𝒅</m:t>
                          </m:r>
                        </m:e>
                        <m:sub>
                          <m: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∅</m:t>
                          </m:r>
                        </m:sub>
                      </m:sSub>
                    </m:oMath>
                  </m:oMathPara>
                </a14:m>
                <a:endParaRPr lang="ko-KR" altLang="en-US" sz="20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3796" y="4225818"/>
                <a:ext cx="1072152" cy="404406"/>
              </a:xfrm>
              <a:prstGeom prst="rect">
                <a:avLst/>
              </a:prstGeom>
              <a:blipFill rotWithShape="0">
                <a:blip r:embed="rId5" cstate="print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9" name="TextBox 58"/>
              <p:cNvSpPr txBox="1"/>
              <p:nvPr/>
            </p:nvSpPr>
            <p:spPr>
              <a:xfrm>
                <a:off x="818788" y="4790626"/>
                <a:ext cx="997837" cy="428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 latinLnBrk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𝑷𝒉</m:t>
                      </m:r>
                      <m:sSub>
                        <m:sSubPr>
                          <m:ctrlP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altLang="ko-KR" sz="2000" b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𝐋</m:t>
                              </m:r>
                            </m:sub>
                          </m:sSub>
                        </m:e>
                        <m:sub>
                          <m:r>
                            <a:rPr lang="en-US" altLang="ko-KR" sz="2000" b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ko-KR" altLang="en-US" sz="20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788" y="4790626"/>
                <a:ext cx="997837" cy="428387"/>
              </a:xfrm>
              <a:prstGeom prst="rect">
                <a:avLst/>
              </a:prstGeom>
              <a:blipFill rotWithShape="0">
                <a:blip r:embed="rId6" cstate="print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0" name="TextBox 59"/>
              <p:cNvSpPr txBox="1"/>
              <p:nvPr/>
            </p:nvSpPr>
            <p:spPr>
              <a:xfrm>
                <a:off x="1804038" y="4782631"/>
                <a:ext cx="1183786" cy="428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 latinLnBrk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𝑾𝒐𝒓</m:t>
                      </m:r>
                      <m:sSub>
                        <m:sSubPr>
                          <m:ctrlP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𝑳</m:t>
                              </m:r>
                            </m:sub>
                          </m:sSub>
                        </m:e>
                        <m:sub>
                          <m: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ko-KR" altLang="en-US" sz="20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038" y="4782631"/>
                <a:ext cx="1183786" cy="428387"/>
              </a:xfrm>
              <a:prstGeom prst="rect">
                <a:avLst/>
              </a:prstGeom>
              <a:blipFill rotWithShape="0">
                <a:blip r:embed="rId7" cstate="print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2" name="TextBox 61"/>
              <p:cNvSpPr txBox="1"/>
              <p:nvPr/>
            </p:nvSpPr>
            <p:spPr>
              <a:xfrm>
                <a:off x="723918" y="5363426"/>
                <a:ext cx="1183786" cy="428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 latinLnBrk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𝑾𝒐𝒓</m:t>
                      </m:r>
                      <m:sSub>
                        <m:sSubPr>
                          <m:ctrlP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𝑳</m:t>
                              </m:r>
                            </m:sub>
                          </m:sSub>
                        </m:e>
                        <m:sub>
                          <m: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ko-KR" altLang="en-US" sz="20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18" y="5363426"/>
                <a:ext cx="1183786" cy="428387"/>
              </a:xfrm>
              <a:prstGeom prst="rect">
                <a:avLst/>
              </a:prstGeom>
              <a:blipFill rotWithShape="0">
                <a:blip r:embed="rId8" cstate="print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직선 연결선 62"/>
          <p:cNvCxnSpPr>
            <a:stCxn id="107" idx="2"/>
            <a:endCxn id="97" idx="0"/>
          </p:cNvCxnSpPr>
          <p:nvPr/>
        </p:nvCxnSpPr>
        <p:spPr>
          <a:xfrm flipH="1">
            <a:off x="2682480" y="3303811"/>
            <a:ext cx="2574" cy="341213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/>
          <p:cNvCxnSpPr>
            <a:stCxn id="97" idx="2"/>
            <a:endCxn id="99" idx="0"/>
          </p:cNvCxnSpPr>
          <p:nvPr/>
        </p:nvCxnSpPr>
        <p:spPr>
          <a:xfrm flipH="1">
            <a:off x="1855073" y="4073411"/>
            <a:ext cx="827407" cy="144414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연결선 68"/>
          <p:cNvCxnSpPr>
            <a:stCxn id="97" idx="2"/>
            <a:endCxn id="58" idx="0"/>
          </p:cNvCxnSpPr>
          <p:nvPr/>
        </p:nvCxnSpPr>
        <p:spPr>
          <a:xfrm>
            <a:off x="2682480" y="4073411"/>
            <a:ext cx="737392" cy="152407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>
            <a:stCxn id="99" idx="2"/>
            <a:endCxn id="59" idx="0"/>
          </p:cNvCxnSpPr>
          <p:nvPr/>
        </p:nvCxnSpPr>
        <p:spPr>
          <a:xfrm flipH="1">
            <a:off x="1317707" y="4646212"/>
            <a:ext cx="537366" cy="144414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/>
          <p:cNvCxnSpPr>
            <a:stCxn id="99" idx="2"/>
            <a:endCxn id="60" idx="0"/>
          </p:cNvCxnSpPr>
          <p:nvPr/>
        </p:nvCxnSpPr>
        <p:spPr>
          <a:xfrm>
            <a:off x="1855073" y="4646212"/>
            <a:ext cx="540858" cy="136419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연결선 80"/>
          <p:cNvCxnSpPr>
            <a:stCxn id="59" idx="2"/>
            <a:endCxn id="62" idx="0"/>
          </p:cNvCxnSpPr>
          <p:nvPr/>
        </p:nvCxnSpPr>
        <p:spPr>
          <a:xfrm flipH="1">
            <a:off x="1315811" y="5219013"/>
            <a:ext cx="1896" cy="144413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/>
          <p:cNvCxnSpPr>
            <a:stCxn id="60" idx="2"/>
          </p:cNvCxnSpPr>
          <p:nvPr/>
        </p:nvCxnSpPr>
        <p:spPr>
          <a:xfrm>
            <a:off x="2395931" y="5211018"/>
            <a:ext cx="0" cy="1042515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/>
          <p:cNvCxnSpPr>
            <a:stCxn id="58" idx="2"/>
          </p:cNvCxnSpPr>
          <p:nvPr/>
        </p:nvCxnSpPr>
        <p:spPr>
          <a:xfrm>
            <a:off x="3419872" y="4630224"/>
            <a:ext cx="0" cy="1623309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연결선 97"/>
          <p:cNvCxnSpPr>
            <a:stCxn id="62" idx="2"/>
          </p:cNvCxnSpPr>
          <p:nvPr/>
        </p:nvCxnSpPr>
        <p:spPr>
          <a:xfrm>
            <a:off x="1315811" y="5791813"/>
            <a:ext cx="0" cy="461720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0" name="TextBox 99"/>
              <p:cNvSpPr txBox="1"/>
              <p:nvPr/>
            </p:nvSpPr>
            <p:spPr>
              <a:xfrm>
                <a:off x="6522135" y="3501008"/>
                <a:ext cx="1385764" cy="428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 latinLnBrk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𝑷𝒉𝒓𝒂𝒔</m:t>
                      </m:r>
                      <m:sSub>
                        <m:sSubPr>
                          <m:ctrlP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𝑳</m:t>
                              </m:r>
                            </m:sub>
                          </m:sSub>
                        </m:e>
                        <m:sub>
                          <m: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ko-KR" altLang="en-US" sz="20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135" y="3501008"/>
                <a:ext cx="1385764" cy="428387"/>
              </a:xfrm>
              <a:prstGeom prst="rect">
                <a:avLst/>
              </a:prstGeom>
              <a:blipFill rotWithShape="0">
                <a:blip r:embed="rId9" cstate="print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1" name="TextBox 100"/>
              <p:cNvSpPr txBox="1"/>
              <p:nvPr/>
            </p:nvSpPr>
            <p:spPr>
              <a:xfrm>
                <a:off x="5724128" y="4066903"/>
                <a:ext cx="978601" cy="428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 latinLnBrk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𝑷</m:t>
                      </m:r>
                      <m:sSub>
                        <m:sSubPr>
                          <m:ctrlP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𝒉𝑿</m:t>
                              </m:r>
                            </m:e>
                            <m:sub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𝑳</m:t>
                              </m:r>
                            </m:sub>
                          </m:sSub>
                        </m:e>
                        <m:sub>
                          <m: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ko-KR" altLang="en-US" sz="2000" b="1" baseline="-25000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4066903"/>
                <a:ext cx="978601" cy="428387"/>
              </a:xfrm>
              <a:prstGeom prst="rect">
                <a:avLst/>
              </a:prstGeom>
              <a:blipFill rotWithShape="0">
                <a:blip r:embed="rId10" cstate="print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2" name="TextBox 101"/>
              <p:cNvSpPr txBox="1"/>
              <p:nvPr/>
            </p:nvSpPr>
            <p:spPr>
              <a:xfrm>
                <a:off x="7372379" y="4073363"/>
                <a:ext cx="1160061" cy="426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 latinLnBrk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𝑾𝒐𝒓</m:t>
                      </m:r>
                      <m:sSub>
                        <m:sSubPr>
                          <m:ctrlP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𝒅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𝟐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ko-KR" altLang="en-US" sz="20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379" y="4073363"/>
                <a:ext cx="1160061" cy="426527"/>
              </a:xfrm>
              <a:prstGeom prst="rect">
                <a:avLst/>
              </a:prstGeom>
              <a:blipFill rotWithShape="0">
                <a:blip r:embed="rId11" cstate="print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4" name="TextBox 103"/>
              <p:cNvSpPr txBox="1"/>
              <p:nvPr/>
            </p:nvSpPr>
            <p:spPr>
              <a:xfrm>
                <a:off x="5014323" y="4632798"/>
                <a:ext cx="997837" cy="428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 latinLnBrk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𝑷𝒉</m:t>
                      </m:r>
                      <m:sSub>
                        <m:sSubPr>
                          <m:ctrlP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altLang="ko-KR" sz="2000" b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𝐋</m:t>
                              </m:r>
                            </m:sub>
                          </m:sSub>
                        </m:e>
                        <m:sub>
                          <m:r>
                            <a:rPr lang="en-US" altLang="ko-KR" sz="2000" b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ko-KR" altLang="en-US" sz="20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323" y="4632798"/>
                <a:ext cx="997837" cy="428387"/>
              </a:xfrm>
              <a:prstGeom prst="rect">
                <a:avLst/>
              </a:prstGeom>
              <a:blipFill rotWithShape="0">
                <a:blip r:embed="rId12" cstate="print"/>
                <a:stretch>
                  <a:fillRect l="-613" b="-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5" name="TextBox 104"/>
              <p:cNvSpPr txBox="1"/>
              <p:nvPr/>
            </p:nvSpPr>
            <p:spPr>
              <a:xfrm>
                <a:off x="6392391" y="4643859"/>
                <a:ext cx="1072153" cy="404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 latinLnBrk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𝑾𝒐𝒓</m:t>
                      </m:r>
                      <m:sSub>
                        <m:sSubPr>
                          <m:ctrlP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𝒅</m:t>
                          </m:r>
                        </m:e>
                        <m:sub>
                          <m:r>
                            <a:rPr lang="en-US" altLang="ko-KR" sz="20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∅</m:t>
                          </m:r>
                        </m:sub>
                      </m:sSub>
                    </m:oMath>
                  </m:oMathPara>
                </a14:m>
                <a:endParaRPr lang="ko-KR" altLang="en-US" sz="20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>
          <p:sp>
            <p:nvSpPr>
              <p:cNvPr id="105" name="TextBox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391" y="4643859"/>
                <a:ext cx="1072153" cy="404406"/>
              </a:xfrm>
              <a:prstGeom prst="rect">
                <a:avLst/>
              </a:prstGeom>
              <a:blipFill rotWithShape="0">
                <a:blip r:embed="rId13" cstate="print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6" name="TextBox 105"/>
              <p:cNvSpPr txBox="1"/>
              <p:nvPr/>
            </p:nvSpPr>
            <p:spPr>
              <a:xfrm>
                <a:off x="5372056" y="5192233"/>
                <a:ext cx="1072152" cy="404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 latinLnBrk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𝑾𝒐𝒓</m:t>
                      </m:r>
                      <m:sSub>
                        <m:sSubPr>
                          <m:ctrlP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𝒅</m:t>
                          </m:r>
                        </m:e>
                        <m:sub>
                          <m: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∅</m:t>
                          </m:r>
                        </m:sub>
                      </m:sSub>
                    </m:oMath>
                  </m:oMathPara>
                </a14:m>
                <a:endParaRPr lang="ko-KR" altLang="en-US" sz="20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056" y="5192233"/>
                <a:ext cx="1072152" cy="404406"/>
              </a:xfrm>
              <a:prstGeom prst="rect">
                <a:avLst/>
              </a:prstGeom>
              <a:blipFill rotWithShape="0">
                <a:blip r:embed="rId14" cstate="print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직선 연결선 108"/>
          <p:cNvCxnSpPr>
            <a:stCxn id="100" idx="2"/>
            <a:endCxn id="101" idx="0"/>
          </p:cNvCxnSpPr>
          <p:nvPr/>
        </p:nvCxnSpPr>
        <p:spPr>
          <a:xfrm flipH="1">
            <a:off x="6213429" y="3929395"/>
            <a:ext cx="1001588" cy="137508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직선 연결선 109"/>
          <p:cNvCxnSpPr>
            <a:stCxn id="100" idx="2"/>
            <a:endCxn id="102" idx="0"/>
          </p:cNvCxnSpPr>
          <p:nvPr/>
        </p:nvCxnSpPr>
        <p:spPr>
          <a:xfrm>
            <a:off x="7215017" y="3929395"/>
            <a:ext cx="737393" cy="143968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연결선 110"/>
          <p:cNvCxnSpPr>
            <a:stCxn id="101" idx="2"/>
            <a:endCxn id="104" idx="0"/>
          </p:cNvCxnSpPr>
          <p:nvPr/>
        </p:nvCxnSpPr>
        <p:spPr>
          <a:xfrm flipH="1">
            <a:off x="5513242" y="4495290"/>
            <a:ext cx="700187" cy="137508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/>
          <p:cNvCxnSpPr>
            <a:stCxn id="101" idx="2"/>
            <a:endCxn id="105" idx="0"/>
          </p:cNvCxnSpPr>
          <p:nvPr/>
        </p:nvCxnSpPr>
        <p:spPr>
          <a:xfrm>
            <a:off x="6213429" y="4495290"/>
            <a:ext cx="715039" cy="148569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>
            <a:stCxn id="104" idx="2"/>
            <a:endCxn id="106" idx="0"/>
          </p:cNvCxnSpPr>
          <p:nvPr/>
        </p:nvCxnSpPr>
        <p:spPr>
          <a:xfrm>
            <a:off x="5513242" y="5061185"/>
            <a:ext cx="394890" cy="131048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>
            <a:stCxn id="105" idx="2"/>
          </p:cNvCxnSpPr>
          <p:nvPr/>
        </p:nvCxnSpPr>
        <p:spPr>
          <a:xfrm>
            <a:off x="6928468" y="5048265"/>
            <a:ext cx="3606" cy="1205268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>
            <a:stCxn id="102" idx="2"/>
          </p:cNvCxnSpPr>
          <p:nvPr/>
        </p:nvCxnSpPr>
        <p:spPr>
          <a:xfrm>
            <a:off x="7952410" y="4499890"/>
            <a:ext cx="22446" cy="1753643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>
            <a:stCxn id="106" idx="2"/>
          </p:cNvCxnSpPr>
          <p:nvPr/>
        </p:nvCxnSpPr>
        <p:spPr>
          <a:xfrm flipH="1">
            <a:off x="5898528" y="5596639"/>
            <a:ext cx="9604" cy="717451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/>
          <p:cNvCxnSpPr>
            <a:stCxn id="108" idx="2"/>
            <a:endCxn id="100" idx="0"/>
          </p:cNvCxnSpPr>
          <p:nvPr/>
        </p:nvCxnSpPr>
        <p:spPr>
          <a:xfrm>
            <a:off x="7210388" y="3303811"/>
            <a:ext cx="4629" cy="197197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9" name="TextBox 118"/>
              <p:cNvSpPr txBox="1"/>
              <p:nvPr/>
            </p:nvSpPr>
            <p:spPr>
              <a:xfrm>
                <a:off x="4532967" y="5198693"/>
                <a:ext cx="997837" cy="428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 latinLnBrk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𝑷𝒉</m:t>
                      </m:r>
                      <m:sSub>
                        <m:sSubPr>
                          <m:ctrlP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altLang="ko-KR" sz="2000" b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𝐋</m:t>
                              </m:r>
                            </m:sub>
                          </m:sSub>
                        </m:e>
                        <m:sub>
                          <m:r>
                            <a:rPr lang="en-US" altLang="ko-KR" sz="2000" b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ko-KR" altLang="en-US" sz="20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2967" y="5198693"/>
                <a:ext cx="997837" cy="428387"/>
              </a:xfrm>
              <a:prstGeom prst="rect">
                <a:avLst/>
              </a:prstGeom>
              <a:blipFill rotWithShape="0">
                <a:blip r:embed="rId15" cstate="print"/>
                <a:stretch>
                  <a:fillRect l="-613" b="-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0" name="TextBox 119"/>
              <p:cNvSpPr txBox="1"/>
              <p:nvPr/>
            </p:nvSpPr>
            <p:spPr>
              <a:xfrm>
                <a:off x="4438617" y="5764589"/>
                <a:ext cx="1183786" cy="428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 latinLnBrk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 pitchFamily="34" charset="0"/>
                        </a:rPr>
                        <m:t>𝑾𝒐𝒓</m:t>
                      </m:r>
                      <m:sSub>
                        <m:sSubPr>
                          <m:ctrlP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altLang="ko-KR" sz="20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  <m:t>𝑳</m:t>
                              </m:r>
                            </m:sub>
                          </m:sSub>
                        </m:e>
                        <m:sub>
                          <m:r>
                            <a:rPr lang="en-US" altLang="ko-KR" sz="20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ko-KR" altLang="en-US" sz="2000" b="1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617" y="5764589"/>
                <a:ext cx="1183786" cy="428387"/>
              </a:xfrm>
              <a:prstGeom prst="rect">
                <a:avLst/>
              </a:prstGeom>
              <a:blipFill rotWithShape="0">
                <a:blip r:embed="rId16" cstate="print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직선 연결선 120"/>
          <p:cNvCxnSpPr>
            <a:stCxn id="104" idx="2"/>
            <a:endCxn id="119" idx="0"/>
          </p:cNvCxnSpPr>
          <p:nvPr/>
        </p:nvCxnSpPr>
        <p:spPr>
          <a:xfrm flipH="1">
            <a:off x="5031886" y="5061185"/>
            <a:ext cx="481356" cy="137508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>
            <a:stCxn id="119" idx="2"/>
            <a:endCxn id="120" idx="0"/>
          </p:cNvCxnSpPr>
          <p:nvPr/>
        </p:nvCxnSpPr>
        <p:spPr>
          <a:xfrm flipH="1">
            <a:off x="5030510" y="5627080"/>
            <a:ext cx="1376" cy="137509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126"/>
          <p:cNvCxnSpPr>
            <a:stCxn id="120" idx="2"/>
          </p:cNvCxnSpPr>
          <p:nvPr/>
        </p:nvCxnSpPr>
        <p:spPr>
          <a:xfrm>
            <a:off x="5030510" y="6192976"/>
            <a:ext cx="0" cy="121114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3042577" y="6146140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and</a:t>
            </a:r>
            <a:endParaRPr lang="ko-KR" altLang="en-US" sz="2800" b="1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2071912" y="6146140"/>
            <a:ext cx="690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left</a:t>
            </a:r>
            <a:endParaRPr lang="ko-KR" altLang="en-US" sz="2800" b="1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5658865" y="6146140"/>
            <a:ext cx="498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to</a:t>
            </a:r>
            <a:endParaRPr lang="ko-KR" altLang="en-US" sz="2800" b="1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6586867" y="6146140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the</a:t>
            </a:r>
            <a:endParaRPr lang="ko-KR" altLang="en-US" sz="2800" b="1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7586749" y="6146140"/>
            <a:ext cx="805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sofa</a:t>
            </a:r>
            <a:endParaRPr lang="ko-KR" altLang="en-US" sz="2800" b="1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192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500"/>
                            </p:stCondLst>
                            <p:childTnLst>
                              <p:par>
                                <p:cTn id="1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000"/>
                            </p:stCondLst>
                            <p:childTnLst>
                              <p:par>
                                <p:cTn id="203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500"/>
                            </p:stCondLst>
                            <p:childTnLst>
                              <p:par>
                                <p:cTn id="210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4000"/>
                            </p:stCondLst>
                            <p:childTnLst>
                              <p:par>
                                <p:cTn id="217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00"/>
                            </p:stCondLst>
                            <p:childTnLst>
                              <p:par>
                                <p:cTn id="2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000"/>
                            </p:stCondLst>
                            <p:childTnLst>
                              <p:par>
                                <p:cTn id="2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500"/>
                            </p:stCondLst>
                            <p:childTnLst>
                              <p:par>
                                <p:cTn id="2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500"/>
                            </p:stCondLst>
                            <p:childTnLst>
                              <p:par>
                                <p:cTn id="2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000"/>
                            </p:stCondLst>
                            <p:childTnLst>
                              <p:par>
                                <p:cTn id="2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500"/>
                            </p:stCondLst>
                            <p:childTnLst>
                              <p:par>
                                <p:cTn id="2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4000"/>
                            </p:stCondLst>
                            <p:childTnLst>
                              <p:par>
                                <p:cTn id="281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8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0"/>
                            </p:stCondLst>
                            <p:childTnLst>
                              <p:par>
                                <p:cTn id="29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500"/>
                            </p:stCondLst>
                            <p:childTnLst>
                              <p:par>
                                <p:cTn id="302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107" grpId="0" animBg="1"/>
      <p:bldP spid="72" grpId="0" animBg="1"/>
      <p:bldP spid="73" grpId="0" animBg="1"/>
      <p:bldP spid="74" grpId="0" animBg="1"/>
      <p:bldP spid="108" grpId="0" animBg="1"/>
      <p:bldP spid="2" grpId="0"/>
      <p:bldP spid="2" grpId="1"/>
      <p:bldP spid="71" grpId="0"/>
      <p:bldP spid="71" grpId="1"/>
      <p:bldP spid="6" grpId="0"/>
      <p:bldP spid="7" grpId="0"/>
      <p:bldP spid="82" grpId="0"/>
      <p:bldP spid="4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54" grpId="0" animBg="1"/>
      <p:bldP spid="55" grpId="0" animBg="1"/>
      <p:bldP spid="103" grpId="0" animBg="1"/>
      <p:bldP spid="79" grpId="0" animBg="1"/>
      <p:bldP spid="89" grpId="0" animBg="1"/>
      <p:bldP spid="90" grpId="0" animBg="1"/>
      <p:bldP spid="94" grpId="0"/>
      <p:bldP spid="95" grpId="0"/>
      <p:bldP spid="97" grpId="0" animBg="1"/>
      <p:bldP spid="99" grpId="0" animBg="1"/>
      <p:bldP spid="58" grpId="0" animBg="1"/>
      <p:bldP spid="59" grpId="0" animBg="1"/>
      <p:bldP spid="60" grpId="0" animBg="1"/>
      <p:bldP spid="62" grpId="0" animBg="1"/>
      <p:bldP spid="100" grpId="0" animBg="1"/>
      <p:bldP spid="101" grpId="0" animBg="1"/>
      <p:bldP spid="102" grpId="0" animBg="1"/>
      <p:bldP spid="104" grpId="0" animBg="1"/>
      <p:bldP spid="105" grpId="0" animBg="1"/>
      <p:bldP spid="106" grpId="0" animBg="1"/>
      <p:bldP spid="119" grpId="0" animBg="1"/>
      <p:bldP spid="120" grpId="0" animBg="1"/>
      <p:bldP spid="140" grpId="0"/>
      <p:bldP spid="140" grpId="1"/>
      <p:bldP spid="141" grpId="0"/>
      <p:bldP spid="141" grpId="1"/>
      <p:bldP spid="142" grpId="0"/>
      <p:bldP spid="142" grpId="1"/>
      <p:bldP spid="143" grpId="0"/>
      <p:bldP spid="143" grpId="1"/>
      <p:bldP spid="144" grpId="0"/>
      <p:bldP spid="14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Generative Model Training </a:t>
            </a:r>
            <a:br>
              <a:rPr lang="en-US" dirty="0" smtClean="0"/>
            </a:br>
            <a:r>
              <a:rPr lang="en-US" dirty="0" smtClean="0"/>
              <a:t>for Grounded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6" name="AutoShape 2" descr="data:image/jpeg;base64,/9j/4AAQSkZJRgABAQAAAQABAAD/2wCEAAkGBhMSERUTEhMUFBUVGBgYGBgYGBcUFxgXFRcXFxcYFBUXHCYeGBojGRcVHy8gIycpLCwsFR4xNTAqNSYrLCkBCQoKDgwOGg8PGiwkHyQsLCwsLCwsLCwsLCwsLCwsLCwsLCwsLCwpLCwsLCwsKSwsLCwsLCwpLCwpLCksLCwsLP/AABEIALcBFAMBIgACEQEDEQH/xAAbAAACAwEBAQAAAAAAAAAAAAADBAIFBgABB//EAEAQAAEDAgQDBgQFAgQEBwAAAAEAAhEDIQQSMUEFUWEGEyJxgZGhsdHwMkJSweEU8QcVI2IzcpKiFiQ0Q1OCwv/EABoBAAMBAQEBAAAAAAAAAAAAAAABAgMEBQb/xAArEQACAgICAgIBAwMFAAAAAAAAAQIRAyESMQRBE1EiBTJhcfDxFCNCgcH/2gAMAwEAAhEDEQA/APiAaphRaEVoTIbI5lIVCV62kN1YN4M/IHAieXRJyS7EVwlGo1ouvJtBU6FDc6KhHUgT6otKlBuptqACyJgME+qTlGl7pNpK2Av3kFEBI0UKmGIJB1Cc4Nws1qgbeN020lYEmPlsbrhMXKnjsD3VXLMhX+I4I1xpmm0gOIB39Vk8sVX8jM+2iVJ7JsFtqvAqVJuQgOznXdqVr9jmZczHHWADusl5UGBkalExCjSw5I6LeVOENNPx0wCBAjUeayb8C+XAAwDstMeeM7oRUVGAGy9p1IVxjOz725d83JO8R7GuZTD2GY/ED+y0+aCrfYFEx4d0Uhh3O0PstDw7sKXAOdUF9QBotFw3g9Kg3wtzGYJNyufJ5UI9bYHzhpi03TBctVx7hArVmtpNaw3k6e6Uq9ha0GXCQbciFUfIg0m3QzNwTug4gRZa+p2Ec5kskEC86E9FHg/BmMZFRodUv6JPyYVaCjFlyEKJPNa6rwak5rnCQZ5WHRZ14LXR1hbQyqfQFfUYRqFEOstZiOzTpY4SWGCSi8U7JtIBpwCbwbSo/wBTC0rCih4ZwN9VjngwAuw3BXVNw0zAneNVqeEcPc2i0Os4E25xzSdCg7vH+H+65n5DbdDozGJ4Y9hgj1QaGDc6comFt6zALEWhVWCwRZUJH4XXn9lS8m4/yFFIOGO7xrDvuluI4Lu3RMytHUojPmHVVfHqZIa6OicMzckh0Uq5XuD4fDBI1uvVb8iKdBQlwzBDvHNcLgWRMbhS11m2t5K7w1BoOaxcbFHp09Z0+CwedqVhRXnhjHZSbTcpr/Li1muh8I5tRsWyTymExSAMgnSyyeSVAU7eAAT3hAzG0bJ2r2adUZLRlyiB/uViaYaDadFaMgazoIARLPPTQmU/BuG0i0B7RnZ8+qbosAcaYAEmev8AZPVQ1ggCefmUelRa1ufLc7rGWRt2KxOp2dpVC1sAOJud05w/g7KFSWxe3spYWRUB5cuqZqmXST+EqHkm1xb0AvicBSc5ziwSbEqwIZTa0MgDT1S7ACcusr3H4Ud3YyW3gLNuT02KznMYX5XEcweq8wmKIqFrgCBokMTgpDS0mRdPOpFsP1MAQNU2tCGqmLuAed1Oo1oJyNEEXslarHDLIEHXcjzXuEnMcxy8kl0A22g0mS0TAhTxtIOb5oVZzstr9VA4kuYBaym2FkKeE7phAJPXeUxhKLs0DV5ETzNkrxky1uTS0o/DatQPYRlLg5uXMTlmRGaLxN1auTtguy0xL8PQvUZ49y9jiTzgEQB5D1Xg49hngBtNhMafguOQNinscaldtSlWNEscIYWF5dm3kOtAPvC+P9on1KOINFlWQxrSfC1oLje0idC34r1Vjj1R6DjFej61RxQNgdJEREdDJWf4rhcj5yQCL9SvOyuLNah/qxLLTpMRBnkQfQhTxGIziDLsu/laVy5taMM1FXRwZLMuWQXeypsBwwNxVVj2ZreErUtrloYFzmhxc+AHCy545Wk19mAkKW0zpAS+NqZjFyAbRt5ru+ex4tvf1RKuLYJgQ47qF3YC5cQwGdZQMLTs4zB6/sivcHNmdClm4keLcfJWk6CxfFghpB3MSgtHhy7gSo4x+YubNiAQvKlfIGyNRC0pjAsr5ZMAnqlnVA5vibO/kvBUkHnNlB9bIMsWOvmrUXYw9N1rBcg0SYELkcWUMUqYMo4qeGEmyrDJG8IlPENy31MjyW2VdEsYfVzAHkgVsQduaFTxYNgCFHCXcNzNgo40SaXCjMwGYKJXqgOE+qWpZgSCARE22RziS6YAICw7A6jjGuMHbZN4SuHHxX6eSSq02mDAGmmoS7eIBrhlnX5p8b6JLkvymR69F64PJLgDBH2UvxGmQMwvImEXC4l3dtGgGvqoa1YE8JiA11xJIieSa73wwAfP6pDDYYZjmJN5UcSHsJAMjW2wMxPS3wRSfQiIquaYvM28uiv8fhYpgj8X2dVT8E4g17i0tzObYAaz5awtBxeQ0F1t+R9F0wi+MrRok6ZWsp1PxgGCpOPhPeOjr0Vb/npzANmNEtVxxztIEgX6a7rm4MzNIcUGtDRcQkH4ho0tm+an34eDoHdOSDw/CtDnOzCAYIdsVKVdgTxGFeKZHLS6HhKb3wxpy/qOp9F7j6kGDdp3BiCo8OqBrCac5nH2Kr0Bad/UcYYbiJmZcJg+V405qi7b9karv/NAAkD/AFG6Ej9XoIEclrcKw0oe4gNc6m1ptLr3d0bmcfO/RaDtRkbhqj8v4GnTUjS/PVfRwxxw41HJty9/RjHJlzyc4y/Z6++//D5vwgA4NuWwIve/hJEHp9E3wmoCDbYDzuqfhON7ukGEZtfmQR+/qr3BVQQQABYH4rx2v947Zu52VPF8dlrCPymE60ucMw/CRf0SXFcA19cw6HC99CvaFdxb3ZIAHLRYZEr0ZM8rcRGR1rjmkq1Vry0Ewf2UMUx+cEeIOGkaQksbSOYFwy2GtkKIDTZYI1HOUg+Q85ScplHdSflLgJaQqzEcQc2AQrhGwI8QrwWkG30R6lYPBG8A+oS7yC2MswTZAbUy20+7LTiMnw+rLnHlK7FVpE8wUDD1cpMamUCpUcQBHNPjbGP8PfLPVcgYUkNiJXLdFrodpHwgxoPkotohwlupQsMT3HWD80tRrQd7hRki9USxz+idm5kclaNaylEgAjfn5pDD4+0RcalRONk3E3WNNkjrsZItt8ZRcJVJhsxJXYWpTa7PGo0Tr8BnDXtgRcRuFD0Ik6j3Ekw4H4JXEYTMc1P1AUce4mWkGTa67A4B1EhwqyYuE0vfsCwr46Q0EOaC2DzTGCwjWNcS4lp0ugvwzajMz3+G5A3J5KuGOBBawEAc1CjapCG63Gmh+UCZtdDrY5xpkskuYDa1228N9t0li+FuaQYJJvAnQqw4BwR9V1SBlgADNIGdx09pPot4Qimmi8abkqA4au6himgufSFdkONwDYE5TIzNJA0WvwfDmF5a6uS2L03tzs82unMDvMrE9ouHVabg0k2I8IdnZI3ZuNTaAtPgqgqMaWDI5rWgtLi4uIFyDtPLzXRkaSuJ34oJ6kiyxvZZkZmeH/vafP8AMD7rHVmVsO7xNsSb6tI6FarBcYLTBPmCn8Vh2vaXAC4uNR6jfz1WCcZPaFl8VdxMbhsY19zLYiVYYVhqh+SRz8wo4rhYLiGAsdu3XN1Z06KWGa6g3xEwXgmOXkssmNx6PPlBx7E8S9waWwZ29F2Bx2RzdrtcediJV5wvgzuIPcKcNyGM7jAEzHUkwbdCnnf4WBjv/V0hVizXBxBG5O4CvHjb9C4v6Fe13F+8osa05Q5gMAagECx2EgmPJbrE0W1sC6//ABMOf+6lPzVEewVItY2rimHJTDPC25ILiTc21V46tQo4fu21JbTpkCSCYDTrFl7Xl5cclHi9ow/T8GaEpua0z5Twym0uqEnYSIsLaxz6p/hLctR4BzNLQQfVV7MC5pe4ixm43G1k1wB0udyDI9ivHW8rZ0QvSl2WFarTfVIc0GN/vdVWKqU2klgu03HRLYtzu+qBoJkz6rsQ6LxciCNlzyx/kwfYvUxb2TlAIPrrsq/ieI7weKZi30VpggXgZnBgYfdV/EsRmdYg3idFpGP5CIcK4g4Ny/p+SU4hjmOkPbLl7UwrmXa4Fu/8oHEcGYDokc1ooK7GTGNaxkjU/DohNxLapGcafGEi2Yid08Ww0Egz5WTlGgJQ2ZaDN7JbG1nsgAAAqWHxZBtp9UGtXbIzeKDohRdjGMBVOTTdcoNxg/TC5VsqxjBy+iPX4KbOHwWkmRF1DhYikP8A7IL65Lmwdeq0mtaD0FY8Ne4QSCLIjqrswDGWPNBq8PcAC58HT2XUWO1JJEbLLXZI2S7Qtv0RsLWrBkAH/akGNLzJdlE81aV8Rla1odDQOeqT+hAanFKhIzt5CYv1VjSxTWA5JcSNxoVRVcznENJMlEwwe17RUmAZIJhNwVBRbniZcPE0wDMAJnhdVrqgIaRAM2Qq2IY8FoDWi1wV5Q4kyC1tPMRNwfmsmrWkxUPjGuc4glxd0GgCtcBxUtw9QkQZLW7EktufZZxuKaAbASPFe6PhKeWlckgy7/q0/wC0fFVCO7N/HT5lXw+i5pL6js+sAmbkfRXgd3TWuGha1rju3cOHkdeiSqYcw0xDb+Z5mPh6oOIxbicjAXRryjr8k5tyej0IpQWyzdic5BGuh9N1e4DHwACsl2cxRcDm1F/qFpmUgPENNSsnpmkXasdrYNtW14m0WI8isv2g/qqb2/6jnMNpJiI/VfktFQrvP4AGj9Rk/wDS3fzNvNaLszwHD12VO/Li5tze7mR9dgunG5XRlmUatmH7NUMW94bh3ZBZ9SppTblkZyd7Egc9lp8RxsNb3OHzYiqSc1R+UuP6nGbU2ADQaRudfpXDcCxtBjQyBkaIIvYfmBGvmsm/syM9Sk+hSptqGX1KbAO9aDZpBkDUkrqhBcqPNySkoNxMHxCg9j83eE94ZDM4bAvEl0Bs6kAmNE3wbhNVsuqND2dXgn0jULVYqrhMIDla1zzq53jdPUjQdBAWWxfaJxqSXh1/wtHhjmDsvbx44JWopf1Pms+ad1Kbf8Iru0VFtEgsqA3y5b2BGYbRYEBA7MgTV00/e6LXxr8Z3lEYWpnYPC/mQRY7GxN052b7H4tjnF9MMaWwMz2zJPIEleF5EILM3A9zxIzcFyQvi8UwVDA5Aqh4hiczjlIA23Wix/YTFl73DuyDoO8g/ED5rNcU4NiaIOfD1QBuAXN9XNkLk+NWdMsbS6Au4q1xyOgN3tdI8Sq0Yyskc+qhVotsdSRe+iHULZHhH9lUYpbRFBxgnhgIdYiU4zjjMgpPb+Hf5KsrVH1DDG66DZc7CVGSCxpJ+CTin2McoMpCXtaTA5c0F+JdUcGjSIiyDhuJ1GCBHi1so9897iWiHDklxaALjK4pgCAbBVrcQBJyyVOpRfmym0/ZQsVRyNnNM2VRSWgIOqZiTzXINJ5M33XLoSGXHC3k0jOxcPgkWOEtcdhp7rRDhfdANH5r+9kTBdmGua8uMQS0DyI+qjkmi60Z7+sJPjFk3/mRcMlNoYB8VdDsxTDoJJvE+Ssmdi6cA3v1WTcCeJkWYPNlmbn+UbH0SwCxOwnotlS4HTEg/lv+ysBwVlaGuAiFKyJsKMlgsK1pD5gnQdYQ8ZRLiCRrInyWupdjgIGacsn3TVfsy1zQ2bi/oUNq7HRhq3DnCYAiFLgVU08zYALgTPktx/k7Lt30UMH2JpthxfOvsdkvkUlTE1ZgnNNV0NiTAnqTC2zuCMa0WJDQOkmABHK0J/8A8JUW3acpmxG3osdj+DYvD4vvHl780kOZm7t4NiCNGnoei0jxlqzXFPhZDtJiCxzS1xNoI2EkSAeeiuavCAcLTyF0PEuaBeo8nVxF4Ggby9Ufh/Zx1ese8nuGNOUmwL3Q4kMOt7E9FeYnBBpo0TGXMNPXfkmnHaRbm32Y44UYd+d359GNG+8u0aPc9FbcNd3n44sfwjQDbzPUp/tTgmGkQPxMII8vuFUcFrbkwLTJgDa5XOzowT5RLgTtry+PyVn2X4gG12OdZkwZkXNpM7Ax7eSRo4QvubAGxP5vNp280x/StYzy/ZaRfH+pq1z16PrAKoe0eOY0hrnAEDQmNUz2bx5rYam8mSRBPUEj9lhv8QcAX4sWJDgItMWA/Yr1/Eip5FZ8/wDqGSWLE2le6KrjnHKdGHDJ4nZQAWkkxNst/wC6Uax9cAsLGggeJgE3uRJkgjQp1nYRmLLaefu3UwXNMZrGAbH0uN1d1uyD8LSzGoKmWBIbFtJIla+bmlFOMP7Rh+meNCbU8i/zZV8D7PspP7wEl51JuT5krU/1LYmVR06nVOMuLrxFJn00oobOIa6eYSL8YQbfQr2kwh6VxlibqGykV3G+y+FxYJI7qr/8jBEn/e3R3wPVYrjXZ2lggxtZ5fUdduUHKRobmJK2xrH8yFxjh1PGUu7qAOIksO7SREj72VwyV2ZZcKq0j5djcaWmWugbeEfRLM4w780uHOyLx6m5rmOE5TSpZxrD/Ewn1LCVRNflJGy7otNWeezRZBV8TLgajr5ILMHVDvACCZ/mUhwfindVQfynWeRX0lkCbDz52XNllwYaMY7C1S6Ms238kCvwerlBiQZWwrYsB7QAJiT5dVCqAb7a+6y+TVhoyLOBuAXLUyBquV/KOkL1KhLh0/un8FiHBjpGrifdVjHibqyw7dhv/dc7mFjDcZMZhEaW5pzCY60AXbzQKDQYDtj+1k5h6TCSff0STT9gmQNF9RxLU9Ra9ot685COx4FxbSUvinOBzCSpklHdhosKdcuNrTCkzCvEyf7JGjVNk+HkieijnfYWgdSnF9SRPkURjnRvJ0U6esxZN94DtotVwfsLEqjCHA8rwmWYt2WNt1xk6c0RzARBUXFPTE6BUb6eiFisFLmEk2Mo7ZAtsuZVJEnYfFQsldC5UVvGaQyEbvEeyzvDsPBBJmDA05knzN9StBx1xIYQCTJAjrCqaFLI6DY6+6uMnxO/AlwRoqVbw3VdjMUXTGmiFWxZiAkq0tsSqcjqVH0T/DzGA4d9OfwOJHk7+ZT/ABnDMe8FzQ6Adeq+c9m+0P8ATVmucDlgh0XMH+QFuqfEG1nBzDLXMzA6brtxZLhrs4cuP899B+E4Foq94LEMyAbQXB3zCP2oa44Z2UxEE9RyQ8BV1TXEHg0Xgx+E/Ja9xow6nZgKVfqnsLW6rP8A9YIQ6nGMpABXB0ei2aLiHEAwA7u/ZUdbi5LrhRxGKFZ7Y/CxvxKE50nKBf2hSxo8r8QJsAvcHicup0VZicYGTGo3UuD0n1nzByNu7y5DqeXRT1sJTSVmV7Y1wKzqbBlDRTEdKbXO+JqFY9436/fzWh7UVTUxNVwGr3AdQXeD4NVFXbAbbYfG/wC4XpY/2o8kGRf1X07htQuw7JM2Hyg/fRfM6LMzgOZhfZqOGDKbWwLMaPYCVzeVKkkFGeGBgudeQPgoCRbor5wuZHT0SNenBBjn8VxqbY6EnM5rkd1Rcptjoi3CCZMXTmFw6BTdp97QnMPXgc7/AARIKGKdKG25JqlTtbol2VLef7pmk6w6wsnYUN0qVpR6VKRBS1CtZ3KbJyk7l0UuwoK3DCyMwATb+Oa6ntK8Bkm23zT66AJTA+EwpUqYEDcqDCJ9AjjS+v39EIZ7TYIRgAfZDEW+7hQzRYnyVBQUNHL70XtOiBqvKJBi+oUMTjWMa59Rwa1upJgACyqKFRHE4UOYQAMzbgnQFuhPRfOaPFSarmu1/TuIk2+q0dHtA/Fl7aXgpRZx/E/mY2Cy/aTBBoEGXD8wt8V0RhxVM68f4xGXcSixNipjEE66c1U4LhGKrMcTReQyTniGkDWAdT5LTV+GNpUha+UWvMujX3+CTo1hOylxD+Rstl/h5VfiKpyz3dChkJ2NSo8OjzDWrE1qDnyGAuN4jeNY9FouB9quIYJoot4cMmphjgXkgDM54Jl3mtMTUXtk5ZejbjHNaXAEG5HNEr8WhrnRZoJPkLrA8LwFcYl1eox4NUucWBpgFxkzOisuI1cXUYabKQbmsXPcGwOgBn4Lb54r2cT7MnieIGpUc8DKHEmBy2sq3E47KSZlbHAdgR/71SejOv8Aud9FQf4g9lxQbTq0BlafC5pJdfYyTaf2XN8ik6R0PIukBwHGopCB4jqu/rHZgToCDCpMC9zGNkfiJN/bX0KsqVYu81bVbNoytDXDOHOrVYNhqd4HM+/xW8wuGZSphrBAHuTuT1KpeyAaWVX758scg0CPeT7BXkyTyB0XNkk26ObLK3Rhe0PZy5IBNnaa5cxeC3/cxxNt2kr53iqJBIP5YB102MHaIv1C+51WgtuAQTJ6R9hYXtf2XYGf1FEEESXtF/Du5vUXJHVdPj+Qk+MjFoxHCmhtam46Bwn3X2GQbi4OnJfKMbgjTyvb4muEhwFjA0toeisMH2vrMGohv9p181vmx/LTixo3r90jWrA31j1j1Wco8fNX8Tjblpfpv7pg4yTlBMDmf/y0Ln+Bx7GOvLTz9l4vWUDvPpZeLO4lHo0BmOc8k3Rp3P3sPokg+0fdvsp3CVZEk8reVlk3ZnY5Q1EaAlNtPzj2P0CrqFTMR6/JNVnkNO1z79VL6Acwt2jrJ6JvDzLef3CQwJlovp9E66tEDSf4CzphY/MgX8/KVE1NSJt8lBg5G2pHpb4qLmXHU39JslVBY1RfOvT1k/3CNPzShcBB6R7afP4pnMCeULOxBaTzPuPUWC9xAkE9fpC9fSA9h8SSucZHt8x9+i02gTI4erMRrp9+y0OPqtoUmMDWOc78RMETuTzubBZ9jgxwJG/1TVaIaefrE3HzXbgkoKUn2CZU1uGzUc8AU5v4RE7Eu2k/CFLB8FpscLZnfqf4vho30Cse8kHlH1UQfhb4rnnklLbY3Jkg6xB3En5RCxuLxBcHE6kgA9AHGZ8gFqsdXy03PH6T7/d1nzhP+FTP6KbRztcyRvZ6UHReOfEc7PcKhjnuEZ/C3/lbd0eenotDS2m5+t0NjAGNAFmiP2XrbiPu4RJ7IlJydnr3ax9yl3vzPj/bf3H0+KlpIGkfKyrxW/1Z2I05kXSk/Qi1c3lBgBVvEsI2vTdTqCWuAkdRcHpdNl5J9D8UDOeunx5fNK9WC0fMeIUyBJEZHxEWGYZrDpEIr+E1KFVhddhyuEdfEWGd4lbXifBKch7mk53NfGxIED0UMXwk1qbmlxYSIzC+UiYcB8I6rvg047Nvk+jLcD4j/TV3gtcGVDBlwIs4AOy5Rpm9ltKVUF21xPNZB3Z9wqOzGTaNzY5j7w0LScLwrmMa15mM0+RJIHoI9ly5qbTRnJ+yb3jLPp53/skmOzB45wL8t/hKPXpmAP1TA9TZAL4LB0281ltIRn8X2Z7ovNEBzHO8VE/hm96c3B0t/CoqvAqLwRTqBpJux9nAgGw9+q2mIq3vuflFpHSUpxHBsd43MaSHWMXBMTdbwytCsx3DeztQZjLSINw4EbnWOnxVvgOHZHHM6SRNja58gm3YZn5RkMS6NCYtI8ivT+PcyLn1WkszlooJm6rkniXeI3XLIZFhsQfvdO0WkQOY9lX0zI+Y5ynaD46x+6vikSMYJxB8j15BNOfIH/PPwlLvqwHQN/VFafv4fNZzEWGEbDIP39wp1Hzpe38/RINr29Qfj/KYoPMk8lHSAsspABBjf2RxVk7WSLn5i1qIwmbaCFnQh8XHX+VMa+qBhn2EnXREe+CEq1YFjiCC90cgPYIJqiLTIifgvG1Mxk2kx5hLPd4y3eSfhZW3/wAvsB1vjHWfv5ojqwMQNo9dEvg2kmPNe4Jt43VW+LX2CCscNPu65zrT1CkGgEugzKG9pc6Bpqp4ugI4qTbbWOcXj4L2lhp8btjY+YiUdlFpAkyurVI8MffROmlsVkWVPD5lMUnRr9xoEnRfoE5IAvcqobEmLNqdOaXrU5aCImfhN0dtSDeb/IIjaQykzt7SpjGx2L95ED9TdeSiKRDYOs+6DSBv52RMRUJIPIfH7KntUUANVx8Loho8Pz9FOjiC5oyxpJPkT9AhOPhJOv8ACG15GmhEKlOtWIg9n5t3GJUhVkEcov8AVSqtJAA9ehQqv4THl6pJ0wsEyr7tiPMpCtIdpJF1OufF8VCpBeM0+JO7oLF61QmDyJP37qNSrIM2+o0Uq4ykMOx1PJK4urqOd1URgKrrxBET579ErUqnNHU+oKar1ZDnWOnoErixEDT58wqVjFq/4jMrlGs8yuV0h2dQxESLphhg+aC6oMrToQCupV9STotH9CY1WrnKddZhWjRDRvafdU5Mm3JWIxMMF7kLKSsQ3QoyPNMMByn0VTRxLhHyVh/USbdFlKm9E2O0KmY6XH2UWrU8JIm6Rw9XUg6pgViQWiFnViscwr/C0HVMl1yPJVLa5EndM08RI8WqKXQWWJqCISzXHvCDyRKTQ1snfQfVDfd02hKaAZwtbxEp0O8VtwlKLmieu6PTrDMDzEK49dhY1UqGLoFZ+UCCdF1aoHTewQKcE3NlbdaCx17cuXqg13HYygPxABhdWokQZu74KJO06ESouGcTsnaulvRVQJLjI290zRqEAbyfZPFVUCDNIyayR+6hRqQDvKE513TsovqQeZhJugC02WMJa8A9dF4zGeKJiVzgZAGuuqHTqhpnlW1Q2EFTdAaB6oeLrCTN4sl2Yi19lDdWCJd9A1udUB5k63nTmg4irBKUL7/VTFulYIJiWeKwubJPEOOZoGoRq9eCCl61QzaFqAw5rXHK91+f8qtxlNwJm42KK6byQUOpjIbGx5raNPsoUqfgPUAFCqPgt6CF1epIEb/dknWqXhCGGra6FcoNrEWsV4noBepVtANgve8kLlyqXYDtGpf70RBWJ0sAuXKpdANUzvumnVIhcuWLRJLDVLkg7onfmSRbZcuUUlFUInTxcw06806H2kr1cqa1YJbHa1WWgDVB0suXLLLFVYExU5owqG3JcuXP09AkEqYgiyl/UwQN1y5dF7FRGtUEolavMdFy5ZyfYEcxLvNM1XNaADMnVcuXRBfi2AriMWWmISpxBJmVy5ZZP3UFA6xJ0svMPVJJuQdly5D00NI9xNSdSla9UCy5clJAKvxOu6Xq1zZcuRQAMTiLT1XOxWi8XK13/wBFULVK11CvUsFy5bRQCrq9oGyDWOaD7rly1gk0DAuXLlyjii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AutoShape 4" descr="data:image/jpeg;base64,/9j/4AAQSkZJRgABAQAAAQABAAD/2wCEAAkGBhMSERUTEhMUFBUVGBgYGBgYGBcUFxgXFRcXFxcYFBUXHCYeGBojGRcVHy8gIycpLCwsFR4xNTAqNSYrLCkBCQoKDgwOGg8PGiwkHyQsLCwsLCwsLCwsLCwsLCwsLCwsLCwsLCwpLCwsLCwsKSwsLCwsLCwpLCwpLCksLCwsLP/AABEIALcBFAMBIgACEQEDEQH/xAAbAAACAwEBAQAAAAAAAAAAAAADBAIFBgABB//EAEAQAAEDAgQDBgQFAgQEBwAAAAEAAhEDIQQSMUEFUWEGEyJxgZGhsdHwMkJSweEU8QcVI2IzcpKiFiQ0Q1OCwv/EABoBAAMBAQEBAAAAAAAAAAAAAAABAgMEBQb/xAArEQACAgICAgIBAwMFAAAAAAAAAQIRAyESMQRBE1EiBTJhcfDxFCNCgcH/2gAMAwEAAhEDEQA/APiAaphRaEVoTIbI5lIVCV62kN1YN4M/IHAieXRJyS7EVwlGo1ouvJtBU6FDc6KhHUgT6otKlBuptqACyJgME+qTlGl7pNpK2Av3kFEBI0UKmGIJB1Cc4Nws1qgbeN020lYEmPlsbrhMXKnjsD3VXLMhX+I4I1xpmm0gOIB39Vk8sVX8jM+2iVJ7JsFtqvAqVJuQgOznXdqVr9jmZczHHWADusl5UGBkalExCjSw5I6LeVOENNPx0wCBAjUeayb8C+XAAwDstMeeM7oRUVGAGy9p1IVxjOz725d83JO8R7GuZTD2GY/ED+y0+aCrfYFEx4d0Uhh3O0PstDw7sKXAOdUF9QBotFw3g9Kg3wtzGYJNyufJ5UI9bYHzhpi03TBctVx7hArVmtpNaw3k6e6Uq9ha0GXCQbciFUfIg0m3QzNwTug4gRZa+p2Ec5kskEC86E9FHg/BmMZFRodUv6JPyYVaCjFlyEKJPNa6rwak5rnCQZ5WHRZ14LXR1hbQyqfQFfUYRqFEOstZiOzTpY4SWGCSi8U7JtIBpwCbwbSo/wBTC0rCih4ZwN9VjngwAuw3BXVNw0zAneNVqeEcPc2i0Os4E25xzSdCg7vH+H+65n5DbdDozGJ4Y9hgj1QaGDc6comFt6zALEWhVWCwRZUJH4XXn9lS8m4/yFFIOGO7xrDvuluI4Lu3RMytHUojPmHVVfHqZIa6OicMzckh0Uq5XuD4fDBI1uvVb8iKdBQlwzBDvHNcLgWRMbhS11m2t5K7w1BoOaxcbFHp09Z0+CwedqVhRXnhjHZSbTcpr/Li1muh8I5tRsWyTymExSAMgnSyyeSVAU7eAAT3hAzG0bJ2r2adUZLRlyiB/uViaYaDadFaMgazoIARLPPTQmU/BuG0i0B7RnZ8+qbosAcaYAEmev8AZPVQ1ggCefmUelRa1ufLc7rGWRt2KxOp2dpVC1sAOJud05w/g7KFSWxe3spYWRUB5cuqZqmXST+EqHkm1xb0AvicBSc5ziwSbEqwIZTa0MgDT1S7ACcusr3H4Ud3YyW3gLNuT02KznMYX5XEcweq8wmKIqFrgCBokMTgpDS0mRdPOpFsP1MAQNU2tCGqmLuAed1Oo1oJyNEEXslarHDLIEHXcjzXuEnMcxy8kl0A22g0mS0TAhTxtIOb5oVZzstr9VA4kuYBaym2FkKeE7phAJPXeUxhKLs0DV5ETzNkrxky1uTS0o/DatQPYRlLg5uXMTlmRGaLxN1auTtguy0xL8PQvUZ49y9jiTzgEQB5D1Xg49hngBtNhMafguOQNinscaldtSlWNEscIYWF5dm3kOtAPvC+P9on1KOINFlWQxrSfC1oLje0idC34r1Vjj1R6DjFej61RxQNgdJEREdDJWf4rhcj5yQCL9SvOyuLNah/qxLLTpMRBnkQfQhTxGIziDLsu/laVy5taMM1FXRwZLMuWQXeypsBwwNxVVj2ZreErUtrloYFzmhxc+AHCy545Wk19mAkKW0zpAS+NqZjFyAbRt5ru+ex4tvf1RKuLYJgQ47qF3YC5cQwGdZQMLTs4zB6/sivcHNmdClm4keLcfJWk6CxfFghpB3MSgtHhy7gSo4x+YubNiAQvKlfIGyNRC0pjAsr5ZMAnqlnVA5vibO/kvBUkHnNlB9bIMsWOvmrUXYw9N1rBcg0SYELkcWUMUqYMo4qeGEmyrDJG8IlPENy31MjyW2VdEsYfVzAHkgVsQduaFTxYNgCFHCXcNzNgo40SaXCjMwGYKJXqgOE+qWpZgSCARE22RziS6YAICw7A6jjGuMHbZN4SuHHxX6eSSq02mDAGmmoS7eIBrhlnX5p8b6JLkvymR69F64PJLgDBH2UvxGmQMwvImEXC4l3dtGgGvqoa1YE8JiA11xJIieSa73wwAfP6pDDYYZjmJN5UcSHsJAMjW2wMxPS3wRSfQiIquaYvM28uiv8fhYpgj8X2dVT8E4g17i0tzObYAaz5awtBxeQ0F1t+R9F0wi+MrRok6ZWsp1PxgGCpOPhPeOjr0Vb/npzANmNEtVxxztIEgX6a7rm4MzNIcUGtDRcQkH4ho0tm+an34eDoHdOSDw/CtDnOzCAYIdsVKVdgTxGFeKZHLS6HhKb3wxpy/qOp9F7j6kGDdp3BiCo8OqBrCac5nH2Kr0Bad/UcYYbiJmZcJg+V405qi7b9karv/NAAkD/AFG6Ej9XoIEclrcKw0oe4gNc6m1ptLr3d0bmcfO/RaDtRkbhqj8v4GnTUjS/PVfRwxxw41HJty9/RjHJlzyc4y/Z6++//D5vwgA4NuWwIve/hJEHp9E3wmoCDbYDzuqfhON7ukGEZtfmQR+/qr3BVQQQABYH4rx2v947Zu52VPF8dlrCPymE60ucMw/CRf0SXFcA19cw6HC99CvaFdxb3ZIAHLRYZEr0ZM8rcRGR1rjmkq1Vry0Ewf2UMUx+cEeIOGkaQksbSOYFwy2GtkKIDTZYI1HOUg+Q85ScplHdSflLgJaQqzEcQc2AQrhGwI8QrwWkG30R6lYPBG8A+oS7yC2MswTZAbUy20+7LTiMnw+rLnHlK7FVpE8wUDD1cpMamUCpUcQBHNPjbGP8PfLPVcgYUkNiJXLdFrodpHwgxoPkotohwlupQsMT3HWD80tRrQd7hRki9USxz+idm5kclaNaylEgAjfn5pDD4+0RcalRONk3E3WNNkjrsZItt8ZRcJVJhsxJXYWpTa7PGo0Tr8BnDXtgRcRuFD0Ik6j3Ekw4H4JXEYTMc1P1AUce4mWkGTa67A4B1EhwqyYuE0vfsCwr46Q0EOaC2DzTGCwjWNcS4lp0ugvwzajMz3+G5A3J5KuGOBBawEAc1CjapCG63Gmh+UCZtdDrY5xpkskuYDa1228N9t0li+FuaQYJJvAnQqw4BwR9V1SBlgADNIGdx09pPot4Qimmi8abkqA4au6himgufSFdkONwDYE5TIzNJA0WvwfDmF5a6uS2L03tzs82unMDvMrE9ouHVabg0k2I8IdnZI3ZuNTaAtPgqgqMaWDI5rWgtLi4uIFyDtPLzXRkaSuJ34oJ6kiyxvZZkZmeH/vafP8AMD7rHVmVsO7xNsSb6tI6FarBcYLTBPmCn8Vh2vaXAC4uNR6jfz1WCcZPaFl8VdxMbhsY19zLYiVYYVhqh+SRz8wo4rhYLiGAsdu3XN1Z06KWGa6g3xEwXgmOXkssmNx6PPlBx7E8S9waWwZ29F2Bx2RzdrtcediJV5wvgzuIPcKcNyGM7jAEzHUkwbdCnnf4WBjv/V0hVizXBxBG5O4CvHjb9C4v6Fe13F+8osa05Q5gMAagECx2EgmPJbrE0W1sC6//ABMOf+6lPzVEewVItY2rimHJTDPC25ILiTc21V46tQo4fu21JbTpkCSCYDTrFl7Xl5cclHi9ow/T8GaEpua0z5Twym0uqEnYSIsLaxz6p/hLctR4BzNLQQfVV7MC5pe4ixm43G1k1wB0udyDI9ivHW8rZ0QvSl2WFarTfVIc0GN/vdVWKqU2klgu03HRLYtzu+qBoJkz6rsQ6LxciCNlzyx/kwfYvUxb2TlAIPrrsq/ieI7weKZi30VpggXgZnBgYfdV/EsRmdYg3idFpGP5CIcK4g4Ny/p+SU4hjmOkPbLl7UwrmXa4Fu/8oHEcGYDokc1ooK7GTGNaxkjU/DohNxLapGcafGEi2Yid08Ww0Egz5WTlGgJQ2ZaDN7JbG1nsgAAAqWHxZBtp9UGtXbIzeKDohRdjGMBVOTTdcoNxg/TC5VsqxjBy+iPX4KbOHwWkmRF1DhYikP8A7IL65Lmwdeq0mtaD0FY8Ne4QSCLIjqrswDGWPNBq8PcAC58HT2XUWO1JJEbLLXZI2S7Qtv0RsLWrBkAH/akGNLzJdlE81aV8Rla1odDQOeqT+hAanFKhIzt5CYv1VjSxTWA5JcSNxoVRVcznENJMlEwwe17RUmAZIJhNwVBRbniZcPE0wDMAJnhdVrqgIaRAM2Qq2IY8FoDWi1wV5Q4kyC1tPMRNwfmsmrWkxUPjGuc4glxd0GgCtcBxUtw9QkQZLW7EktufZZxuKaAbASPFe6PhKeWlckgy7/q0/wC0fFVCO7N/HT5lXw+i5pL6js+sAmbkfRXgd3TWuGha1rju3cOHkdeiSqYcw0xDb+Z5mPh6oOIxbicjAXRryjr8k5tyej0IpQWyzdic5BGuh9N1e4DHwACsl2cxRcDm1F/qFpmUgPENNSsnpmkXasdrYNtW14m0WI8isv2g/qqb2/6jnMNpJiI/VfktFQrvP4AGj9Rk/wDS3fzNvNaLszwHD12VO/Li5tze7mR9dgunG5XRlmUatmH7NUMW94bh3ZBZ9SppTblkZyd7Egc9lp8RxsNb3OHzYiqSc1R+UuP6nGbU2ADQaRudfpXDcCxtBjQyBkaIIvYfmBGvmsm/syM9Sk+hSptqGX1KbAO9aDZpBkDUkrqhBcqPNySkoNxMHxCg9j83eE94ZDM4bAvEl0Bs6kAmNE3wbhNVsuqND2dXgn0jULVYqrhMIDla1zzq53jdPUjQdBAWWxfaJxqSXh1/wtHhjmDsvbx44JWopf1Pms+ad1Kbf8Iru0VFtEgsqA3y5b2BGYbRYEBA7MgTV00/e6LXxr8Z3lEYWpnYPC/mQRY7GxN052b7H4tjnF9MMaWwMz2zJPIEleF5EILM3A9zxIzcFyQvi8UwVDA5Aqh4hiczjlIA23Wix/YTFl73DuyDoO8g/ED5rNcU4NiaIOfD1QBuAXN9XNkLk+NWdMsbS6Au4q1xyOgN3tdI8Sq0Yyskc+qhVotsdSRe+iHULZHhH9lUYpbRFBxgnhgIdYiU4zjjMgpPb+Hf5KsrVH1DDG66DZc7CVGSCxpJ+CTin2McoMpCXtaTA5c0F+JdUcGjSIiyDhuJ1GCBHi1so9897iWiHDklxaALjK4pgCAbBVrcQBJyyVOpRfmym0/ZQsVRyNnNM2VRSWgIOqZiTzXINJ5M33XLoSGXHC3k0jOxcPgkWOEtcdhp7rRDhfdANH5r+9kTBdmGua8uMQS0DyI+qjkmi60Z7+sJPjFk3/mRcMlNoYB8VdDsxTDoJJvE+Ssmdi6cA3v1WTcCeJkWYPNlmbn+UbH0SwCxOwnotlS4HTEg/lv+ysBwVlaGuAiFKyJsKMlgsK1pD5gnQdYQ8ZRLiCRrInyWupdjgIGacsn3TVfsy1zQ2bi/oUNq7HRhq3DnCYAiFLgVU08zYALgTPktx/k7Lt30UMH2JpthxfOvsdkvkUlTE1ZgnNNV0NiTAnqTC2zuCMa0WJDQOkmABHK0J/8A8JUW3acpmxG3osdj+DYvD4vvHl780kOZm7t4NiCNGnoei0jxlqzXFPhZDtJiCxzS1xNoI2EkSAeeiuavCAcLTyF0PEuaBeo8nVxF4Ggby9Ufh/Zx1ese8nuGNOUmwL3Q4kMOt7E9FeYnBBpo0TGXMNPXfkmnHaRbm32Y44UYd+d359GNG+8u0aPc9FbcNd3n44sfwjQDbzPUp/tTgmGkQPxMII8vuFUcFrbkwLTJgDa5XOzowT5RLgTtry+PyVn2X4gG12OdZkwZkXNpM7Ax7eSRo4QvubAGxP5vNp280x/StYzy/ZaRfH+pq1z16PrAKoe0eOY0hrnAEDQmNUz2bx5rYam8mSRBPUEj9lhv8QcAX4sWJDgItMWA/Yr1/Eip5FZ8/wDqGSWLE2le6KrjnHKdGHDJ4nZQAWkkxNst/wC6Uax9cAsLGggeJgE3uRJkgjQp1nYRmLLaefu3UwXNMZrGAbH0uN1d1uyD8LSzGoKmWBIbFtJIla+bmlFOMP7Rh+meNCbU8i/zZV8D7PspP7wEl51JuT5krU/1LYmVR06nVOMuLrxFJn00oobOIa6eYSL8YQbfQr2kwh6VxlibqGykV3G+y+FxYJI7qr/8jBEn/e3R3wPVYrjXZ2lggxtZ5fUdduUHKRobmJK2xrH8yFxjh1PGUu7qAOIksO7SREj72VwyV2ZZcKq0j5djcaWmWugbeEfRLM4w780uHOyLx6m5rmOE5TSpZxrD/Ewn1LCVRNflJGy7otNWeezRZBV8TLgajr5ILMHVDvACCZ/mUhwfindVQfynWeRX0lkCbDz52XNllwYaMY7C1S6Ms238kCvwerlBiQZWwrYsB7QAJiT5dVCqAb7a+6y+TVhoyLOBuAXLUyBquV/KOkL1KhLh0/un8FiHBjpGrifdVjHibqyw7dhv/dc7mFjDcZMZhEaW5pzCY60AXbzQKDQYDtj+1k5h6TCSff0STT9gmQNF9RxLU9Ra9ot685COx4FxbSUvinOBzCSpklHdhosKdcuNrTCkzCvEyf7JGjVNk+HkieijnfYWgdSnF9SRPkURjnRvJ0U6esxZN94DtotVwfsLEqjCHA8rwmWYt2WNt1xk6c0RzARBUXFPTE6BUb6eiFisFLmEk2Mo7ZAtsuZVJEnYfFQsldC5UVvGaQyEbvEeyzvDsPBBJmDA05knzN9StBx1xIYQCTJAjrCqaFLI6DY6+6uMnxO/AlwRoqVbw3VdjMUXTGmiFWxZiAkq0tsSqcjqVH0T/DzGA4d9OfwOJHk7+ZT/ABnDMe8FzQ6Adeq+c9m+0P8ATVmucDlgh0XMH+QFuqfEG1nBzDLXMzA6brtxZLhrs4cuP899B+E4Foq94LEMyAbQXB3zCP2oa44Z2UxEE9RyQ8BV1TXEHg0Xgx+E/Ja9xow6nZgKVfqnsLW6rP8A9YIQ6nGMpABXB0ei2aLiHEAwA7u/ZUdbi5LrhRxGKFZ7Y/CxvxKE50nKBf2hSxo8r8QJsAvcHicup0VZicYGTGo3UuD0n1nzByNu7y5DqeXRT1sJTSVmV7Y1wKzqbBlDRTEdKbXO+JqFY9436/fzWh7UVTUxNVwGr3AdQXeD4NVFXbAbbYfG/wC4XpY/2o8kGRf1X07htQuw7JM2Hyg/fRfM6LMzgOZhfZqOGDKbWwLMaPYCVzeVKkkFGeGBgudeQPgoCRbor5wuZHT0SNenBBjn8VxqbY6EnM5rkd1Rcptjoi3CCZMXTmFw6BTdp97QnMPXgc7/AARIKGKdKG25JqlTtbol2VLef7pmk6w6wsnYUN0qVpR6VKRBS1CtZ3KbJyk7l0UuwoK3DCyMwATb+Oa6ntK8Bkm23zT66AJTA+EwpUqYEDcqDCJ9AjjS+v39EIZ7TYIRgAfZDEW+7hQzRYnyVBQUNHL70XtOiBqvKJBi+oUMTjWMa59Rwa1upJgACyqKFRHE4UOYQAMzbgnQFuhPRfOaPFSarmu1/TuIk2+q0dHtA/Fl7aXgpRZx/E/mY2Cy/aTBBoEGXD8wt8V0RhxVM68f4xGXcSixNipjEE66c1U4LhGKrMcTReQyTniGkDWAdT5LTV+GNpUha+UWvMujX3+CTo1hOylxD+Rstl/h5VfiKpyz3dChkJ2NSo8OjzDWrE1qDnyGAuN4jeNY9FouB9quIYJoot4cMmphjgXkgDM54Jl3mtMTUXtk5ZejbjHNaXAEG5HNEr8WhrnRZoJPkLrA8LwFcYl1eox4NUucWBpgFxkzOisuI1cXUYabKQbmsXPcGwOgBn4Lb54r2cT7MnieIGpUc8DKHEmBy2sq3E47KSZlbHAdgR/71SejOv8Aud9FQf4g9lxQbTq0BlafC5pJdfYyTaf2XN8ik6R0PIukBwHGopCB4jqu/rHZgToCDCpMC9zGNkfiJN/bX0KsqVYu81bVbNoytDXDOHOrVYNhqd4HM+/xW8wuGZSphrBAHuTuT1KpeyAaWVX758scg0CPeT7BXkyTyB0XNkk26ObLK3Rhe0PZy5IBNnaa5cxeC3/cxxNt2kr53iqJBIP5YB102MHaIv1C+51WgtuAQTJ6R9hYXtf2XYGf1FEEESXtF/Du5vUXJHVdPj+Qk+MjFoxHCmhtam46Bwn3X2GQbi4OnJfKMbgjTyvb4muEhwFjA0toeisMH2vrMGohv9p181vmx/LTixo3r90jWrA31j1j1Wco8fNX8Tjblpfpv7pg4yTlBMDmf/y0Ln+Bx7GOvLTz9l4vWUDvPpZeLO4lHo0BmOc8k3Rp3P3sPokg+0fdvsp3CVZEk8reVlk3ZnY5Q1EaAlNtPzj2P0CrqFTMR6/JNVnkNO1z79VL6Acwt2jrJ6JvDzLef3CQwJlovp9E66tEDSf4CzphY/MgX8/KVE1NSJt8lBg5G2pHpb4qLmXHU39JslVBY1RfOvT1k/3CNPzShcBB6R7afP4pnMCeULOxBaTzPuPUWC9xAkE9fpC9fSA9h8SSucZHt8x9+i02gTI4erMRrp9+y0OPqtoUmMDWOc78RMETuTzubBZ9jgxwJG/1TVaIaefrE3HzXbgkoKUn2CZU1uGzUc8AU5v4RE7Eu2k/CFLB8FpscLZnfqf4vho30Cse8kHlH1UQfhb4rnnklLbY3Jkg6xB3En5RCxuLxBcHE6kgA9AHGZ8gFqsdXy03PH6T7/d1nzhP+FTP6KbRztcyRvZ6UHReOfEc7PcKhjnuEZ/C3/lbd0eenotDS2m5+t0NjAGNAFmiP2XrbiPu4RJ7IlJydnr3ax9yl3vzPj/bf3H0+KlpIGkfKyrxW/1Z2I05kXSk/Qi1c3lBgBVvEsI2vTdTqCWuAkdRcHpdNl5J9D8UDOeunx5fNK9WC0fMeIUyBJEZHxEWGYZrDpEIr+E1KFVhddhyuEdfEWGd4lbXifBKch7mk53NfGxIED0UMXwk1qbmlxYSIzC+UiYcB8I6rvg047Nvk+jLcD4j/TV3gtcGVDBlwIs4AOy5Rpm9ltKVUF21xPNZB3Z9wqOzGTaNzY5j7w0LScLwrmMa15mM0+RJIHoI9ly5qbTRnJ+yb3jLPp53/skmOzB45wL8t/hKPXpmAP1TA9TZAL4LB0281ltIRn8X2Z7ovNEBzHO8VE/hm96c3B0t/CoqvAqLwRTqBpJux9nAgGw9+q2mIq3vuflFpHSUpxHBsd43MaSHWMXBMTdbwytCsx3DeztQZjLSINw4EbnWOnxVvgOHZHHM6SRNja58gm3YZn5RkMS6NCYtI8ivT+PcyLn1WkszlooJm6rkniXeI3XLIZFhsQfvdO0WkQOY9lX0zI+Y5ynaD46x+6vikSMYJxB8j15BNOfIH/PPwlLvqwHQN/VFafv4fNZzEWGEbDIP39wp1Hzpe38/RINr29Qfj/KYoPMk8lHSAsspABBjf2RxVk7WSLn5i1qIwmbaCFnQh8XHX+VMa+qBhn2EnXREe+CEq1YFjiCC90cgPYIJqiLTIifgvG1Mxk2kx5hLPd4y3eSfhZW3/wAvsB1vjHWfv5ojqwMQNo9dEvg2kmPNe4Jt43VW+LX2CCscNPu65zrT1CkGgEugzKG9pc6Bpqp4ugI4qTbbWOcXj4L2lhp8btjY+YiUdlFpAkyurVI8MffROmlsVkWVPD5lMUnRr9xoEnRfoE5IAvcqobEmLNqdOaXrU5aCImfhN0dtSDeb/IIjaQykzt7SpjGx2L95ED9TdeSiKRDYOs+6DSBv52RMRUJIPIfH7KntUUANVx8Loho8Pz9FOjiC5oyxpJPkT9AhOPhJOv8ACG15GmhEKlOtWIg9n5t3GJUhVkEcov8AVSqtJAA9ehQqv4THl6pJ0wsEyr7tiPMpCtIdpJF1OufF8VCpBeM0+JO7oLF61QmDyJP37qNSrIM2+o0Uq4ykMOx1PJK4urqOd1URgKrrxBET579ErUqnNHU+oKar1ZDnWOnoErixEDT58wqVjFq/4jMrlGs8yuV0h2dQxESLphhg+aC6oMrToQCupV9STotH9CY1WrnKddZhWjRDRvafdU5Mm3JWIxMMF7kLKSsQ3QoyPNMMByn0VTRxLhHyVh/USbdFlKm9E2O0KmY6XH2UWrU8JIm6Rw9XUg6pgViQWiFnViscwr/C0HVMl1yPJVLa5EndM08RI8WqKXQWWJqCISzXHvCDyRKTQ1snfQfVDfd02hKaAZwtbxEp0O8VtwlKLmieu6PTrDMDzEK49dhY1UqGLoFZ+UCCdF1aoHTewQKcE3NlbdaCx17cuXqg13HYygPxABhdWokQZu74KJO06ESouGcTsnaulvRVQJLjI290zRqEAbyfZPFVUCDNIyayR+6hRqQDvKE513TsovqQeZhJugC02WMJa8A9dF4zGeKJiVzgZAGuuqHTqhpnlW1Q2EFTdAaB6oeLrCTN4sl2Yi19lDdWCJd9A1udUB5k63nTmg4irBKUL7/VTFulYIJiWeKwubJPEOOZoGoRq9eCCl61QzaFqAw5rXHK91+f8qtxlNwJm42KK6byQUOpjIbGx5raNPsoUqfgPUAFCqPgt6CF1epIEb/dknWqXhCGGra6FcoNrEWsV4noBepVtANgve8kLlyqXYDtGpf70RBWJ0sAuXKpdANUzvumnVIhcuWLRJLDVLkg7onfmSRbZcuUUlFUInTxcw06806H2kr1cqa1YJbHa1WWgDVB0suXLLLFVYExU5owqG3JcuXP09AkEqYgiyl/UwQN1y5dF7FRGtUEolavMdFy5ZyfYEcxLvNM1XNaADMnVcuXRBfi2AriMWWmISpxBJmVy5ZZP3UFA6xJ0svMPVJJuQdly5D00NI9xNSdSla9UCy5clJAKvxOu6Xq1zZcuRQAMTiLT1XOxWi8XK13/wBFULVK11CvUsFy5bRQCrq9oGyDWOaD7rly1gk0DAuXLlyjii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0" name="Picture 6" descr="http://www.freeonlineblogspot.com/wp-content/uploads/2012/02/riding-horses-bareb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9156"/>
            <a:ext cx="1295400" cy="8595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1447800"/>
            <a:ext cx="75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World</a:t>
            </a:r>
            <a:endParaRPr lang="en-US" sz="1800" dirty="0">
              <a:solidFill>
                <a:srgbClr val="C00000"/>
              </a:solidFill>
            </a:endParaRPr>
          </a:p>
        </p:txBody>
      </p:sp>
      <p:grpSp>
        <p:nvGrpSpPr>
          <p:cNvPr id="3" name="Group 12"/>
          <p:cNvGrpSpPr/>
          <p:nvPr/>
        </p:nvGrpSpPr>
        <p:grpSpPr>
          <a:xfrm>
            <a:off x="1600200" y="1914124"/>
            <a:ext cx="1295400" cy="609600"/>
            <a:chOff x="1905000" y="3352800"/>
            <a:chExt cx="1295400" cy="609600"/>
          </a:xfrm>
          <a:solidFill>
            <a:srgbClr val="FFCCCC"/>
          </a:solidFill>
        </p:grpSpPr>
        <p:sp>
          <p:nvSpPr>
            <p:cNvPr id="9" name="Rectangle 8"/>
            <p:cNvSpPr/>
            <p:nvPr/>
          </p:nvSpPr>
          <p:spPr bwMode="auto">
            <a:xfrm>
              <a:off x="1905000" y="3352800"/>
              <a:ext cx="1295400" cy="6096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57400" y="3429000"/>
              <a:ext cx="1064715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Perception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Oval 10"/>
          <p:cNvSpPr/>
          <p:nvPr/>
        </p:nvSpPr>
        <p:spPr bwMode="auto">
          <a:xfrm>
            <a:off x="3314700" y="1676400"/>
            <a:ext cx="2362200" cy="1085048"/>
          </a:xfrm>
          <a:prstGeom prst="ellipse">
            <a:avLst/>
          </a:prstGeom>
          <a:solidFill>
            <a:srgbClr val="FFFF00">
              <a:alpha val="22745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On(woman1,horse1)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Wearing(woman1, dress1)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Color(dress1,blue)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On(horse1,field1)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189575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World 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Representation</a:t>
            </a:r>
            <a:endParaRPr lang="en-US" sz="1800" dirty="0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1295400" y="2218924"/>
            <a:ext cx="3048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2895600" y="2218924"/>
            <a:ext cx="381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" name="Group 23"/>
          <p:cNvGrpSpPr/>
          <p:nvPr/>
        </p:nvGrpSpPr>
        <p:grpSpPr>
          <a:xfrm>
            <a:off x="3848100" y="3124200"/>
            <a:ext cx="1295400" cy="609600"/>
            <a:chOff x="1905000" y="3352800"/>
            <a:chExt cx="1295400" cy="60960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1905000" y="3352800"/>
              <a:ext cx="1295400" cy="609600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57400" y="3352800"/>
              <a:ext cx="9509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Content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Selection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7" name="Oval 26"/>
          <p:cNvSpPr/>
          <p:nvPr/>
        </p:nvSpPr>
        <p:spPr bwMode="auto">
          <a:xfrm>
            <a:off x="3314700" y="4114800"/>
            <a:ext cx="2362200" cy="370940"/>
          </a:xfrm>
          <a:prstGeom prst="ellipse">
            <a:avLst/>
          </a:prstGeom>
          <a:solidFill>
            <a:srgbClr val="FFFF00">
              <a:alpha val="22745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On(woman1,horse1)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67400" y="39624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Semantic 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Content</a:t>
            </a:r>
            <a:endParaRPr lang="en-US" sz="1800" dirty="0">
              <a:solidFill>
                <a:srgbClr val="C00000"/>
              </a:solidFill>
            </a:endParaRPr>
          </a:p>
        </p:txBody>
      </p:sp>
      <p:grpSp>
        <p:nvGrpSpPr>
          <p:cNvPr id="6" name="Group 28"/>
          <p:cNvGrpSpPr/>
          <p:nvPr/>
        </p:nvGrpSpPr>
        <p:grpSpPr>
          <a:xfrm>
            <a:off x="3848100" y="4953000"/>
            <a:ext cx="1295400" cy="609600"/>
            <a:chOff x="1905000" y="3352800"/>
            <a:chExt cx="1295400" cy="60960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1905000" y="3352800"/>
              <a:ext cx="1295400" cy="609600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83660" y="3352800"/>
              <a:ext cx="10983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Language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Generation</a:t>
              </a:r>
            </a:p>
          </p:txBody>
        </p:sp>
      </p:grpSp>
      <p:sp>
        <p:nvSpPr>
          <p:cNvPr id="32" name="Oval 31"/>
          <p:cNvSpPr/>
          <p:nvPr/>
        </p:nvSpPr>
        <p:spPr bwMode="auto">
          <a:xfrm>
            <a:off x="3314700" y="5943600"/>
            <a:ext cx="2362200" cy="370940"/>
          </a:xfrm>
          <a:prstGeom prst="ellipse">
            <a:avLst/>
          </a:prstGeom>
          <a:solidFill>
            <a:srgbClr val="FFFF00">
              <a:alpha val="22745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A woman is riding a horse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67400" y="5791200"/>
            <a:ext cx="1261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Linguistic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Description</a:t>
            </a:r>
          </a:p>
        </p:txBody>
      </p:sp>
      <p:cxnSp>
        <p:nvCxnSpPr>
          <p:cNvPr id="35" name="Straight Arrow Connector 34"/>
          <p:cNvCxnSpPr>
            <a:endCxn id="26" idx="0"/>
          </p:cNvCxnSpPr>
          <p:nvPr/>
        </p:nvCxnSpPr>
        <p:spPr bwMode="auto">
          <a:xfrm>
            <a:off x="4471988" y="2757488"/>
            <a:ext cx="3963" cy="3667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25" idx="2"/>
          </p:cNvCxnSpPr>
          <p:nvPr/>
        </p:nvCxnSpPr>
        <p:spPr bwMode="auto">
          <a:xfrm>
            <a:off x="4495800" y="3733800"/>
            <a:ext cx="9925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4495800" y="4495800"/>
            <a:ext cx="9125" cy="4619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4495800" y="5562600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Oval 28"/>
          <p:cNvSpPr/>
          <p:nvPr/>
        </p:nvSpPr>
        <p:spPr bwMode="auto">
          <a:xfrm>
            <a:off x="3309551" y="1690816"/>
            <a:ext cx="2362200" cy="1085048"/>
          </a:xfrm>
          <a:prstGeom prst="ellipse">
            <a:avLst/>
          </a:prstGeom>
          <a:solidFill>
            <a:srgbClr val="BF95D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On(woman1,horse1)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Wearing(woman1, dress1)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Color(dress1,blue)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On(horse1,field1)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3299254" y="5949541"/>
            <a:ext cx="2362200" cy="370940"/>
          </a:xfrm>
          <a:prstGeom prst="ellipse">
            <a:avLst/>
          </a:prstGeom>
          <a:solidFill>
            <a:srgbClr val="BF95D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A woman is riding a horse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58000" y="3355032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Observed</a:t>
            </a:r>
          </a:p>
          <a:p>
            <a:r>
              <a:rPr lang="en-US" sz="2000" b="1" dirty="0" smtClean="0">
                <a:solidFill>
                  <a:srgbClr val="7030A0"/>
                </a:solidFill>
              </a:rPr>
              <a:t>Training Data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3310581" y="4118919"/>
            <a:ext cx="2362200" cy="370940"/>
          </a:xfrm>
          <a:prstGeom prst="ellipse">
            <a:avLst/>
          </a:prstGeom>
          <a:solidFill>
            <a:srgbClr val="99FF6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On(woman1,horse1)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7975" y="3931622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Latent</a:t>
            </a:r>
          </a:p>
          <a:p>
            <a:r>
              <a:rPr lang="en-US" sz="2000" b="1" dirty="0" smtClean="0">
                <a:solidFill>
                  <a:srgbClr val="008000"/>
                </a:solidFill>
              </a:rPr>
              <a:t>Variable</a:t>
            </a:r>
            <a:endParaRPr lang="en-US" sz="2000" b="1" dirty="0">
              <a:solidFill>
                <a:srgbClr val="008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5324074" y="2617856"/>
            <a:ext cx="2012468" cy="9635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endCxn id="32" idx="7"/>
          </p:cNvCxnSpPr>
          <p:nvPr/>
        </p:nvCxnSpPr>
        <p:spPr bwMode="auto">
          <a:xfrm flipH="1">
            <a:off x="5330964" y="4062918"/>
            <a:ext cx="2005578" cy="193500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endCxn id="27" idx="2"/>
          </p:cNvCxnSpPr>
          <p:nvPr/>
        </p:nvCxnSpPr>
        <p:spPr bwMode="auto">
          <a:xfrm>
            <a:off x="1905000" y="4285565"/>
            <a:ext cx="1409700" cy="1470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32349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  <p:bldP spid="36" grpId="0"/>
      <p:bldP spid="38" grpId="0" animBg="1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Training with Latent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Expectation Maximization (EM) is the standard method for training probabilistic models with latent variables.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EM for PCFGs is call the Inside-Outside algorithm </a:t>
            </a:r>
            <a:r>
              <a:rPr lang="en-US" sz="2400" dirty="0" smtClean="0">
                <a:solidFill>
                  <a:srgbClr val="008000"/>
                </a:solidFill>
              </a:rPr>
              <a:t>(</a:t>
            </a:r>
            <a:r>
              <a:rPr lang="en-US" sz="2400" dirty="0" err="1" smtClean="0">
                <a:solidFill>
                  <a:srgbClr val="008000"/>
                </a:solidFill>
              </a:rPr>
              <a:t>Lari</a:t>
            </a:r>
            <a:r>
              <a:rPr lang="en-US" sz="2400" dirty="0" smtClean="0">
                <a:solidFill>
                  <a:srgbClr val="008000"/>
                </a:solidFill>
              </a:rPr>
              <a:t> &amp; Young, 1990).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2955701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Randomly initialize model parameters.</a:t>
            </a:r>
          </a:p>
          <a:p>
            <a:pPr algn="l"/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Until convergence do:</a:t>
            </a:r>
          </a:p>
          <a:p>
            <a:pPr algn="l"/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E Step: Compute the expected values of the latent   </a:t>
            </a:r>
          </a:p>
          <a:p>
            <a:pPr algn="l"/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variables given the observed data.</a:t>
            </a:r>
          </a:p>
          <a:p>
            <a:pPr algn="l"/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M Step: Re-estimate the model parameters using </a:t>
            </a:r>
          </a:p>
          <a:p>
            <a:pPr algn="l"/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these expected values and observed data.</a:t>
            </a:r>
            <a:endParaRPr lang="en-US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47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Probabilistic Inference </a:t>
            </a:r>
            <a:br>
              <a:rPr lang="en-US" dirty="0" smtClean="0"/>
            </a:br>
            <a:r>
              <a:rPr lang="en-US" dirty="0" smtClean="0"/>
              <a:t>for Grounded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6" name="AutoShape 2" descr="data:image/jpeg;base64,/9j/4AAQSkZJRgABAQAAAQABAAD/2wCEAAkGBhMSERUTEhMUFBUVGBgYGBgYGBcUFxgXFRcXFxcYFBUXHCYeGBojGRcVHy8gIycpLCwsFR4xNTAqNSYrLCkBCQoKDgwOGg8PGiwkHyQsLCwsLCwsLCwsLCwsLCwsLCwsLCwsLCwpLCwsLCwsKSwsLCwsLCwpLCwpLCksLCwsLP/AABEIALcBFAMBIgACEQEDEQH/xAAbAAACAwEBAQAAAAAAAAAAAAADBAIFBgABB//EAEAQAAEDAgQDBgQFAgQEBwAAAAEAAhEDIQQSMUEFUWEGEyJxgZGhsdHwMkJSweEU8QcVI2IzcpKiFiQ0Q1OCwv/EABoBAAMBAQEBAAAAAAAAAAAAAAABAgMEBQb/xAArEQACAgICAgIBAwMFAAAAAAAAAQIRAyESMQRBE1EiBTJhcfDxFCNCgcH/2gAMAwEAAhEDEQA/APiAaphRaEVoTIbI5lIVCV62kN1YN4M/IHAieXRJyS7EVwlGo1ouvJtBU6FDc6KhHUgT6otKlBuptqACyJgME+qTlGl7pNpK2Av3kFEBI0UKmGIJB1Cc4Nws1qgbeN020lYEmPlsbrhMXKnjsD3VXLMhX+I4I1xpmm0gOIB39Vk8sVX8jM+2iVJ7JsFtqvAqVJuQgOznXdqVr9jmZczHHWADusl5UGBkalExCjSw5I6LeVOENNPx0wCBAjUeayb8C+XAAwDstMeeM7oRUVGAGy9p1IVxjOz725d83JO8R7GuZTD2GY/ED+y0+aCrfYFEx4d0Uhh3O0PstDw7sKXAOdUF9QBotFw3g9Kg3wtzGYJNyufJ5UI9bYHzhpi03TBctVx7hArVmtpNaw3k6e6Uq9ha0GXCQbciFUfIg0m3QzNwTug4gRZa+p2Ec5kskEC86E9FHg/BmMZFRodUv6JPyYVaCjFlyEKJPNa6rwak5rnCQZ5WHRZ14LXR1hbQyqfQFfUYRqFEOstZiOzTpY4SWGCSi8U7JtIBpwCbwbSo/wBTC0rCih4ZwN9VjngwAuw3BXVNw0zAneNVqeEcPc2i0Os4E25xzSdCg7vH+H+65n5DbdDozGJ4Y9hgj1QaGDc6comFt6zALEWhVWCwRZUJH4XXn9lS8m4/yFFIOGO7xrDvuluI4Lu3RMytHUojPmHVVfHqZIa6OicMzckh0Uq5XuD4fDBI1uvVb8iKdBQlwzBDvHNcLgWRMbhS11m2t5K7w1BoOaxcbFHp09Z0+CwedqVhRXnhjHZSbTcpr/Li1muh8I5tRsWyTymExSAMgnSyyeSVAU7eAAT3hAzG0bJ2r2adUZLRlyiB/uViaYaDadFaMgazoIARLPPTQmU/BuG0i0B7RnZ8+qbosAcaYAEmev8AZPVQ1ggCefmUelRa1ufLc7rGWRt2KxOp2dpVC1sAOJud05w/g7KFSWxe3spYWRUB5cuqZqmXST+EqHkm1xb0AvicBSc5ziwSbEqwIZTa0MgDT1S7ACcusr3H4Ud3YyW3gLNuT02KznMYX5XEcweq8wmKIqFrgCBokMTgpDS0mRdPOpFsP1MAQNU2tCGqmLuAed1Oo1oJyNEEXslarHDLIEHXcjzXuEnMcxy8kl0A22g0mS0TAhTxtIOb5oVZzstr9VA4kuYBaym2FkKeE7phAJPXeUxhKLs0DV5ETzNkrxky1uTS0o/DatQPYRlLg5uXMTlmRGaLxN1auTtguy0xL8PQvUZ49y9jiTzgEQB5D1Xg49hngBtNhMafguOQNinscaldtSlWNEscIYWF5dm3kOtAPvC+P9on1KOINFlWQxrSfC1oLje0idC34r1Vjj1R6DjFej61RxQNgdJEREdDJWf4rhcj5yQCL9SvOyuLNah/qxLLTpMRBnkQfQhTxGIziDLsu/laVy5taMM1FXRwZLMuWQXeypsBwwNxVVj2ZreErUtrloYFzmhxc+AHCy545Wk19mAkKW0zpAS+NqZjFyAbRt5ru+ex4tvf1RKuLYJgQ47qF3YC5cQwGdZQMLTs4zB6/sivcHNmdClm4keLcfJWk6CxfFghpB3MSgtHhy7gSo4x+YubNiAQvKlfIGyNRC0pjAsr5ZMAnqlnVA5vibO/kvBUkHnNlB9bIMsWOvmrUXYw9N1rBcg0SYELkcWUMUqYMo4qeGEmyrDJG8IlPENy31MjyW2VdEsYfVzAHkgVsQduaFTxYNgCFHCXcNzNgo40SaXCjMwGYKJXqgOE+qWpZgSCARE22RziS6YAICw7A6jjGuMHbZN4SuHHxX6eSSq02mDAGmmoS7eIBrhlnX5p8b6JLkvymR69F64PJLgDBH2UvxGmQMwvImEXC4l3dtGgGvqoa1YE8JiA11xJIieSa73wwAfP6pDDYYZjmJN5UcSHsJAMjW2wMxPS3wRSfQiIquaYvM28uiv8fhYpgj8X2dVT8E4g17i0tzObYAaz5awtBxeQ0F1t+R9F0wi+MrRok6ZWsp1PxgGCpOPhPeOjr0Vb/npzANmNEtVxxztIEgX6a7rm4MzNIcUGtDRcQkH4ho0tm+an34eDoHdOSDw/CtDnOzCAYIdsVKVdgTxGFeKZHLS6HhKb3wxpy/qOp9F7j6kGDdp3BiCo8OqBrCac5nH2Kr0Bad/UcYYbiJmZcJg+V405qi7b9karv/NAAkD/AFG6Ej9XoIEclrcKw0oe4gNc6m1ptLr3d0bmcfO/RaDtRkbhqj8v4GnTUjS/PVfRwxxw41HJty9/RjHJlzyc4y/Z6++//D5vwgA4NuWwIve/hJEHp9E3wmoCDbYDzuqfhON7ukGEZtfmQR+/qr3BVQQQABYH4rx2v947Zu52VPF8dlrCPymE60ucMw/CRf0SXFcA19cw6HC99CvaFdxb3ZIAHLRYZEr0ZM8rcRGR1rjmkq1Vry0Ewf2UMUx+cEeIOGkaQksbSOYFwy2GtkKIDTZYI1HOUg+Q85ScplHdSflLgJaQqzEcQc2AQrhGwI8QrwWkG30R6lYPBG8A+oS7yC2MswTZAbUy20+7LTiMnw+rLnHlK7FVpE8wUDD1cpMamUCpUcQBHNPjbGP8PfLPVcgYUkNiJXLdFrodpHwgxoPkotohwlupQsMT3HWD80tRrQd7hRki9USxz+idm5kclaNaylEgAjfn5pDD4+0RcalRONk3E3WNNkjrsZItt8ZRcJVJhsxJXYWpTa7PGo0Tr8BnDXtgRcRuFD0Ik6j3Ekw4H4JXEYTMc1P1AUce4mWkGTa67A4B1EhwqyYuE0vfsCwr46Q0EOaC2DzTGCwjWNcS4lp0ugvwzajMz3+G5A3J5KuGOBBawEAc1CjapCG63Gmh+UCZtdDrY5xpkskuYDa1228N9t0li+FuaQYJJvAnQqw4BwR9V1SBlgADNIGdx09pPot4Qimmi8abkqA4au6himgufSFdkONwDYE5TIzNJA0WvwfDmF5a6uS2L03tzs82unMDvMrE9ouHVabg0k2I8IdnZI3ZuNTaAtPgqgqMaWDI5rWgtLi4uIFyDtPLzXRkaSuJ34oJ6kiyxvZZkZmeH/vafP8AMD7rHVmVsO7xNsSb6tI6FarBcYLTBPmCn8Vh2vaXAC4uNR6jfz1WCcZPaFl8VdxMbhsY19zLYiVYYVhqh+SRz8wo4rhYLiGAsdu3XN1Z06KWGa6g3xEwXgmOXkssmNx6PPlBx7E8S9waWwZ29F2Bx2RzdrtcediJV5wvgzuIPcKcNyGM7jAEzHUkwbdCnnf4WBjv/V0hVizXBxBG5O4CvHjb9C4v6Fe13F+8osa05Q5gMAagECx2EgmPJbrE0W1sC6//ABMOf+6lPzVEewVItY2rimHJTDPC25ILiTc21V46tQo4fu21JbTpkCSCYDTrFl7Xl5cclHi9ow/T8GaEpua0z5Twym0uqEnYSIsLaxz6p/hLctR4BzNLQQfVV7MC5pe4ixm43G1k1wB0udyDI9ivHW8rZ0QvSl2WFarTfVIc0GN/vdVWKqU2klgu03HRLYtzu+qBoJkz6rsQ6LxciCNlzyx/kwfYvUxb2TlAIPrrsq/ieI7weKZi30VpggXgZnBgYfdV/EsRmdYg3idFpGP5CIcK4g4Ny/p+SU4hjmOkPbLl7UwrmXa4Fu/8oHEcGYDokc1ooK7GTGNaxkjU/DohNxLapGcafGEi2Yid08Ww0Egz5WTlGgJQ2ZaDN7JbG1nsgAAAqWHxZBtp9UGtXbIzeKDohRdjGMBVOTTdcoNxg/TC5VsqxjBy+iPX4KbOHwWkmRF1DhYikP8A7IL65Lmwdeq0mtaD0FY8Ne4QSCLIjqrswDGWPNBq8PcAC58HT2XUWO1JJEbLLXZI2S7Qtv0RsLWrBkAH/akGNLzJdlE81aV8Rla1odDQOeqT+hAanFKhIzt5CYv1VjSxTWA5JcSNxoVRVcznENJMlEwwe17RUmAZIJhNwVBRbniZcPE0wDMAJnhdVrqgIaRAM2Qq2IY8FoDWi1wV5Q4kyC1tPMRNwfmsmrWkxUPjGuc4glxd0GgCtcBxUtw9QkQZLW7EktufZZxuKaAbASPFe6PhKeWlckgy7/q0/wC0fFVCO7N/HT5lXw+i5pL6js+sAmbkfRXgd3TWuGha1rju3cOHkdeiSqYcw0xDb+Z5mPh6oOIxbicjAXRryjr8k5tyej0IpQWyzdic5BGuh9N1e4DHwACsl2cxRcDm1F/qFpmUgPENNSsnpmkXasdrYNtW14m0WI8isv2g/qqb2/6jnMNpJiI/VfktFQrvP4AGj9Rk/wDS3fzNvNaLszwHD12VO/Li5tze7mR9dgunG5XRlmUatmH7NUMW94bh3ZBZ9SppTblkZyd7Egc9lp8RxsNb3OHzYiqSc1R+UuP6nGbU2ADQaRudfpXDcCxtBjQyBkaIIvYfmBGvmsm/syM9Sk+hSptqGX1KbAO9aDZpBkDUkrqhBcqPNySkoNxMHxCg9j83eE94ZDM4bAvEl0Bs6kAmNE3wbhNVsuqND2dXgn0jULVYqrhMIDla1zzq53jdPUjQdBAWWxfaJxqSXh1/wtHhjmDsvbx44JWopf1Pms+ad1Kbf8Iru0VFtEgsqA3y5b2BGYbRYEBA7MgTV00/e6LXxr8Z3lEYWpnYPC/mQRY7GxN052b7H4tjnF9MMaWwMz2zJPIEleF5EILM3A9zxIzcFyQvi8UwVDA5Aqh4hiczjlIA23Wix/YTFl73DuyDoO8g/ED5rNcU4NiaIOfD1QBuAXN9XNkLk+NWdMsbS6Au4q1xyOgN3tdI8Sq0Yyskc+qhVotsdSRe+iHULZHhH9lUYpbRFBxgnhgIdYiU4zjjMgpPb+Hf5KsrVH1DDG66DZc7CVGSCxpJ+CTin2McoMpCXtaTA5c0F+JdUcGjSIiyDhuJ1GCBHi1so9897iWiHDklxaALjK4pgCAbBVrcQBJyyVOpRfmym0/ZQsVRyNnNM2VRSWgIOqZiTzXINJ5M33XLoSGXHC3k0jOxcPgkWOEtcdhp7rRDhfdANH5r+9kTBdmGua8uMQS0DyI+qjkmi60Z7+sJPjFk3/mRcMlNoYB8VdDsxTDoJJvE+Ssmdi6cA3v1WTcCeJkWYPNlmbn+UbH0SwCxOwnotlS4HTEg/lv+ysBwVlaGuAiFKyJsKMlgsK1pD5gnQdYQ8ZRLiCRrInyWupdjgIGacsn3TVfsy1zQ2bi/oUNq7HRhq3DnCYAiFLgVU08zYALgTPktx/k7Lt30UMH2JpthxfOvsdkvkUlTE1ZgnNNV0NiTAnqTC2zuCMa0WJDQOkmABHK0J/8A8JUW3acpmxG3osdj+DYvD4vvHl780kOZm7t4NiCNGnoei0jxlqzXFPhZDtJiCxzS1xNoI2EkSAeeiuavCAcLTyF0PEuaBeo8nVxF4Ggby9Ufh/Zx1ese8nuGNOUmwL3Q4kMOt7E9FeYnBBpo0TGXMNPXfkmnHaRbm32Y44UYd+d359GNG+8u0aPc9FbcNd3n44sfwjQDbzPUp/tTgmGkQPxMII8vuFUcFrbkwLTJgDa5XOzowT5RLgTtry+PyVn2X4gG12OdZkwZkXNpM7Ax7eSRo4QvubAGxP5vNp280x/StYzy/ZaRfH+pq1z16PrAKoe0eOY0hrnAEDQmNUz2bx5rYam8mSRBPUEj9lhv8QcAX4sWJDgItMWA/Yr1/Eip5FZ8/wDqGSWLE2le6KrjnHKdGHDJ4nZQAWkkxNst/wC6Uax9cAsLGggeJgE3uRJkgjQp1nYRmLLaefu3UwXNMZrGAbH0uN1d1uyD8LSzGoKmWBIbFtJIla+bmlFOMP7Rh+meNCbU8i/zZV8D7PspP7wEl51JuT5krU/1LYmVR06nVOMuLrxFJn00oobOIa6eYSL8YQbfQr2kwh6VxlibqGykV3G+y+FxYJI7qr/8jBEn/e3R3wPVYrjXZ2lggxtZ5fUdduUHKRobmJK2xrH8yFxjh1PGUu7qAOIksO7SREj72VwyV2ZZcKq0j5djcaWmWugbeEfRLM4w780uHOyLx6m5rmOE5TSpZxrD/Ewn1LCVRNflJGy7otNWeezRZBV8TLgajr5ILMHVDvACCZ/mUhwfindVQfynWeRX0lkCbDz52XNllwYaMY7C1S6Ms238kCvwerlBiQZWwrYsB7QAJiT5dVCqAb7a+6y+TVhoyLOBuAXLUyBquV/KOkL1KhLh0/un8FiHBjpGrifdVjHibqyw7dhv/dc7mFjDcZMZhEaW5pzCY60AXbzQKDQYDtj+1k5h6TCSff0STT9gmQNF9RxLU9Ra9ot685COx4FxbSUvinOBzCSpklHdhosKdcuNrTCkzCvEyf7JGjVNk+HkieijnfYWgdSnF9SRPkURjnRvJ0U6esxZN94DtotVwfsLEqjCHA8rwmWYt2WNt1xk6c0RzARBUXFPTE6BUb6eiFisFLmEk2Mo7ZAtsuZVJEnYfFQsldC5UVvGaQyEbvEeyzvDsPBBJmDA05knzN9StBx1xIYQCTJAjrCqaFLI6DY6+6uMnxO/AlwRoqVbw3VdjMUXTGmiFWxZiAkq0tsSqcjqVH0T/DzGA4d9OfwOJHk7+ZT/ABnDMe8FzQ6Adeq+c9m+0P8ATVmucDlgh0XMH+QFuqfEG1nBzDLXMzA6brtxZLhrs4cuP899B+E4Foq94LEMyAbQXB3zCP2oa44Z2UxEE9RyQ8BV1TXEHg0Xgx+E/Ja9xow6nZgKVfqnsLW6rP8A9YIQ6nGMpABXB0ei2aLiHEAwA7u/ZUdbi5LrhRxGKFZ7Y/CxvxKE50nKBf2hSxo8r8QJsAvcHicup0VZicYGTGo3UuD0n1nzByNu7y5DqeXRT1sJTSVmV7Y1wKzqbBlDRTEdKbXO+JqFY9436/fzWh7UVTUxNVwGr3AdQXeD4NVFXbAbbYfG/wC4XpY/2o8kGRf1X07htQuw7JM2Hyg/fRfM6LMzgOZhfZqOGDKbWwLMaPYCVzeVKkkFGeGBgudeQPgoCRbor5wuZHT0SNenBBjn8VxqbY6EnM5rkd1Rcptjoi3CCZMXTmFw6BTdp97QnMPXgc7/AARIKGKdKG25JqlTtbol2VLef7pmk6w6wsnYUN0qVpR6VKRBS1CtZ3KbJyk7l0UuwoK3DCyMwATb+Oa6ntK8Bkm23zT66AJTA+EwpUqYEDcqDCJ9AjjS+v39EIZ7TYIRgAfZDEW+7hQzRYnyVBQUNHL70XtOiBqvKJBi+oUMTjWMa59Rwa1upJgACyqKFRHE4UOYQAMzbgnQFuhPRfOaPFSarmu1/TuIk2+q0dHtA/Fl7aXgpRZx/E/mY2Cy/aTBBoEGXD8wt8V0RhxVM68f4xGXcSixNipjEE66c1U4LhGKrMcTReQyTniGkDWAdT5LTV+GNpUha+UWvMujX3+CTo1hOylxD+Rstl/h5VfiKpyz3dChkJ2NSo8OjzDWrE1qDnyGAuN4jeNY9FouB9quIYJoot4cMmphjgXkgDM54Jl3mtMTUXtk5ZejbjHNaXAEG5HNEr8WhrnRZoJPkLrA8LwFcYl1eox4NUucWBpgFxkzOisuI1cXUYabKQbmsXPcGwOgBn4Lb54r2cT7MnieIGpUc8DKHEmBy2sq3E47KSZlbHAdgR/71SejOv8Aud9FQf4g9lxQbTq0BlafC5pJdfYyTaf2XN8ik6R0PIukBwHGopCB4jqu/rHZgToCDCpMC9zGNkfiJN/bX0KsqVYu81bVbNoytDXDOHOrVYNhqd4HM+/xW8wuGZSphrBAHuTuT1KpeyAaWVX758scg0CPeT7BXkyTyB0XNkk26ObLK3Rhe0PZy5IBNnaa5cxeC3/cxxNt2kr53iqJBIP5YB102MHaIv1C+51WgtuAQTJ6R9hYXtf2XYGf1FEEESXtF/Du5vUXJHVdPj+Qk+MjFoxHCmhtam46Bwn3X2GQbi4OnJfKMbgjTyvb4muEhwFjA0toeisMH2vrMGohv9p181vmx/LTixo3r90jWrA31j1j1Wco8fNX8Tjblpfpv7pg4yTlBMDmf/y0Ln+Bx7GOvLTz9l4vWUDvPpZeLO4lHo0BmOc8k3Rp3P3sPokg+0fdvsp3CVZEk8reVlk3ZnY5Q1EaAlNtPzj2P0CrqFTMR6/JNVnkNO1z79VL6Acwt2jrJ6JvDzLef3CQwJlovp9E66tEDSf4CzphY/MgX8/KVE1NSJt8lBg5G2pHpb4qLmXHU39JslVBY1RfOvT1k/3CNPzShcBB6R7afP4pnMCeULOxBaTzPuPUWC9xAkE9fpC9fSA9h8SSucZHt8x9+i02gTI4erMRrp9+y0OPqtoUmMDWOc78RMETuTzubBZ9jgxwJG/1TVaIaefrE3HzXbgkoKUn2CZU1uGzUc8AU5v4RE7Eu2k/CFLB8FpscLZnfqf4vho30Cse8kHlH1UQfhb4rnnklLbY3Jkg6xB3En5RCxuLxBcHE6kgA9AHGZ8gFqsdXy03PH6T7/d1nzhP+FTP6KbRztcyRvZ6UHReOfEc7PcKhjnuEZ/C3/lbd0eenotDS2m5+t0NjAGNAFmiP2XrbiPu4RJ7IlJydnr3ax9yl3vzPj/bf3H0+KlpIGkfKyrxW/1Z2I05kXSk/Qi1c3lBgBVvEsI2vTdTqCWuAkdRcHpdNl5J9D8UDOeunx5fNK9WC0fMeIUyBJEZHxEWGYZrDpEIr+E1KFVhddhyuEdfEWGd4lbXifBKch7mk53NfGxIED0UMXwk1qbmlxYSIzC+UiYcB8I6rvg047Nvk+jLcD4j/TV3gtcGVDBlwIs4AOy5Rpm9ltKVUF21xPNZB3Z9wqOzGTaNzY5j7w0LScLwrmMa15mM0+RJIHoI9ly5qbTRnJ+yb3jLPp53/skmOzB45wL8t/hKPXpmAP1TA9TZAL4LB0281ltIRn8X2Z7ovNEBzHO8VE/hm96c3B0t/CoqvAqLwRTqBpJux9nAgGw9+q2mIq3vuflFpHSUpxHBsd43MaSHWMXBMTdbwytCsx3DeztQZjLSINw4EbnWOnxVvgOHZHHM6SRNja58gm3YZn5RkMS6NCYtI8ivT+PcyLn1WkszlooJm6rkniXeI3XLIZFhsQfvdO0WkQOY9lX0zI+Y5ynaD46x+6vikSMYJxB8j15BNOfIH/PPwlLvqwHQN/VFafv4fNZzEWGEbDIP39wp1Hzpe38/RINr29Qfj/KYoPMk8lHSAsspABBjf2RxVk7WSLn5i1qIwmbaCFnQh8XHX+VMa+qBhn2EnXREe+CEq1YFjiCC90cgPYIJqiLTIifgvG1Mxk2kx5hLPd4y3eSfhZW3/wAvsB1vjHWfv5ojqwMQNo9dEvg2kmPNe4Jt43VW+LX2CCscNPu65zrT1CkGgEugzKG9pc6Bpqp4ugI4qTbbWOcXj4L2lhp8btjY+YiUdlFpAkyurVI8MffROmlsVkWVPD5lMUnRr9xoEnRfoE5IAvcqobEmLNqdOaXrU5aCImfhN0dtSDeb/IIjaQykzt7SpjGx2L95ED9TdeSiKRDYOs+6DSBv52RMRUJIPIfH7KntUUANVx8Loho8Pz9FOjiC5oyxpJPkT9AhOPhJOv8ACG15GmhEKlOtWIg9n5t3GJUhVkEcov8AVSqtJAA9ehQqv4THl6pJ0wsEyr7tiPMpCtIdpJF1OufF8VCpBeM0+JO7oLF61QmDyJP37qNSrIM2+o0Uq4ykMOx1PJK4urqOd1URgKrrxBET579ErUqnNHU+oKar1ZDnWOnoErixEDT58wqVjFq/4jMrlGs8yuV0h2dQxESLphhg+aC6oMrToQCupV9STotH9CY1WrnKddZhWjRDRvafdU5Mm3JWIxMMF7kLKSsQ3QoyPNMMByn0VTRxLhHyVh/USbdFlKm9E2O0KmY6XH2UWrU8JIm6Rw9XUg6pgViQWiFnViscwr/C0HVMl1yPJVLa5EndM08RI8WqKXQWWJqCISzXHvCDyRKTQ1snfQfVDfd02hKaAZwtbxEp0O8VtwlKLmieu6PTrDMDzEK49dhY1UqGLoFZ+UCCdF1aoHTewQKcE3NlbdaCx17cuXqg13HYygPxABhdWokQZu74KJO06ESouGcTsnaulvRVQJLjI290zRqEAbyfZPFVUCDNIyayR+6hRqQDvKE513TsovqQeZhJugC02WMJa8A9dF4zGeKJiVzgZAGuuqHTqhpnlW1Q2EFTdAaB6oeLrCTN4sl2Yi19lDdWCJd9A1udUB5k63nTmg4irBKUL7/VTFulYIJiWeKwubJPEOOZoGoRq9eCCl61QzaFqAw5rXHK91+f8qtxlNwJm42KK6byQUOpjIbGx5raNPsoUqfgPUAFCqPgt6CF1epIEb/dknWqXhCGGra6FcoNrEWsV4noBepVtANgve8kLlyqXYDtGpf70RBWJ0sAuXKpdANUzvumnVIhcuWLRJLDVLkg7onfmSRbZcuUUlFUInTxcw06806H2kr1cqa1YJbHa1WWgDVB0suXLLLFVYExU5owqG3JcuXP09AkEqYgiyl/UwQN1y5dF7FRGtUEolavMdFy5ZyfYEcxLvNM1XNaADMnVcuXRBfi2AriMWWmISpxBJmVy5ZZP3UFA6xJ0svMPVJJuQdly5D00NI9xNSdSla9UCy5clJAKvxOu6Xq1zZcuRQAMTiLT1XOxWi8XK13/wBFULVK11CvUsFy5bRQCrq9oGyDWOaD7rly1gk0DAuXLlyjii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AutoShape 4" descr="data:image/jpeg;base64,/9j/4AAQSkZJRgABAQAAAQABAAD/2wCEAAkGBhMSERUTEhMUFBUVGBgYGBgYGBcUFxgXFRcXFxcYFBUXHCYeGBojGRcVHy8gIycpLCwsFR4xNTAqNSYrLCkBCQoKDgwOGg8PGiwkHyQsLCwsLCwsLCwsLCwsLCwsLCwsLCwsLCwpLCwsLCwsKSwsLCwsLCwpLCwpLCksLCwsLP/AABEIALcBFAMBIgACEQEDEQH/xAAbAAACAwEBAQAAAAAAAAAAAAADBAIFBgABB//EAEAQAAEDAgQDBgQFAgQEBwAAAAEAAhEDIQQSMUEFUWEGEyJxgZGhsdHwMkJSweEU8QcVI2IzcpKiFiQ0Q1OCwv/EABoBAAMBAQEBAAAAAAAAAAAAAAABAgMEBQb/xAArEQACAgICAgIBAwMFAAAAAAAAAQIRAyESMQRBE1EiBTJhcfDxFCNCgcH/2gAMAwEAAhEDEQA/APiAaphRaEVoTIbI5lIVCV62kN1YN4M/IHAieXRJyS7EVwlGo1ouvJtBU6FDc6KhHUgT6otKlBuptqACyJgME+qTlGl7pNpK2Av3kFEBI0UKmGIJB1Cc4Nws1qgbeN020lYEmPlsbrhMXKnjsD3VXLMhX+I4I1xpmm0gOIB39Vk8sVX8jM+2iVJ7JsFtqvAqVJuQgOznXdqVr9jmZczHHWADusl5UGBkalExCjSw5I6LeVOENNPx0wCBAjUeayb8C+XAAwDstMeeM7oRUVGAGy9p1IVxjOz725d83JO8R7GuZTD2GY/ED+y0+aCrfYFEx4d0Uhh3O0PstDw7sKXAOdUF9QBotFw3g9Kg3wtzGYJNyufJ5UI9bYHzhpi03TBctVx7hArVmtpNaw3k6e6Uq9ha0GXCQbciFUfIg0m3QzNwTug4gRZa+p2Ec5kskEC86E9FHg/BmMZFRodUv6JPyYVaCjFlyEKJPNa6rwak5rnCQZ5WHRZ14LXR1hbQyqfQFfUYRqFEOstZiOzTpY4SWGCSi8U7JtIBpwCbwbSo/wBTC0rCih4ZwN9VjngwAuw3BXVNw0zAneNVqeEcPc2i0Os4E25xzSdCg7vH+H+65n5DbdDozGJ4Y9hgj1QaGDc6comFt6zALEWhVWCwRZUJH4XXn9lS8m4/yFFIOGO7xrDvuluI4Lu3RMytHUojPmHVVfHqZIa6OicMzckh0Uq5XuD4fDBI1uvVb8iKdBQlwzBDvHNcLgWRMbhS11m2t5K7w1BoOaxcbFHp09Z0+CwedqVhRXnhjHZSbTcpr/Li1muh8I5tRsWyTymExSAMgnSyyeSVAU7eAAT3hAzG0bJ2r2adUZLRlyiB/uViaYaDadFaMgazoIARLPPTQmU/BuG0i0B7RnZ8+qbosAcaYAEmev8AZPVQ1ggCefmUelRa1ufLc7rGWRt2KxOp2dpVC1sAOJud05w/g7KFSWxe3spYWRUB5cuqZqmXST+EqHkm1xb0AvicBSc5ziwSbEqwIZTa0MgDT1S7ACcusr3H4Ud3YyW3gLNuT02KznMYX5XEcweq8wmKIqFrgCBokMTgpDS0mRdPOpFsP1MAQNU2tCGqmLuAed1Oo1oJyNEEXslarHDLIEHXcjzXuEnMcxy8kl0A22g0mS0TAhTxtIOb5oVZzstr9VA4kuYBaym2FkKeE7phAJPXeUxhKLs0DV5ETzNkrxky1uTS0o/DatQPYRlLg5uXMTlmRGaLxN1auTtguy0xL8PQvUZ49y9jiTzgEQB5D1Xg49hngBtNhMafguOQNinscaldtSlWNEscIYWF5dm3kOtAPvC+P9on1KOINFlWQxrSfC1oLje0idC34r1Vjj1R6DjFej61RxQNgdJEREdDJWf4rhcj5yQCL9SvOyuLNah/qxLLTpMRBnkQfQhTxGIziDLsu/laVy5taMM1FXRwZLMuWQXeypsBwwNxVVj2ZreErUtrloYFzmhxc+AHCy545Wk19mAkKW0zpAS+NqZjFyAbRt5ru+ex4tvf1RKuLYJgQ47qF3YC5cQwGdZQMLTs4zB6/sivcHNmdClm4keLcfJWk6CxfFghpB3MSgtHhy7gSo4x+YubNiAQvKlfIGyNRC0pjAsr5ZMAnqlnVA5vibO/kvBUkHnNlB9bIMsWOvmrUXYw9N1rBcg0SYELkcWUMUqYMo4qeGEmyrDJG8IlPENy31MjyW2VdEsYfVzAHkgVsQduaFTxYNgCFHCXcNzNgo40SaXCjMwGYKJXqgOE+qWpZgSCARE22RziS6YAICw7A6jjGuMHbZN4SuHHxX6eSSq02mDAGmmoS7eIBrhlnX5p8b6JLkvymR69F64PJLgDBH2UvxGmQMwvImEXC4l3dtGgGvqoa1YE8JiA11xJIieSa73wwAfP6pDDYYZjmJN5UcSHsJAMjW2wMxPS3wRSfQiIquaYvM28uiv8fhYpgj8X2dVT8E4g17i0tzObYAaz5awtBxeQ0F1t+R9F0wi+MrRok6ZWsp1PxgGCpOPhPeOjr0Vb/npzANmNEtVxxztIEgX6a7rm4MzNIcUGtDRcQkH4ho0tm+an34eDoHdOSDw/CtDnOzCAYIdsVKVdgTxGFeKZHLS6HhKb3wxpy/qOp9F7j6kGDdp3BiCo8OqBrCac5nH2Kr0Bad/UcYYbiJmZcJg+V405qi7b9karv/NAAkD/AFG6Ej9XoIEclrcKw0oe4gNc6m1ptLr3d0bmcfO/RaDtRkbhqj8v4GnTUjS/PVfRwxxw41HJty9/RjHJlzyc4y/Z6++//D5vwgA4NuWwIve/hJEHp9E3wmoCDbYDzuqfhON7ukGEZtfmQR+/qr3BVQQQABYH4rx2v947Zu52VPF8dlrCPymE60ucMw/CRf0SXFcA19cw6HC99CvaFdxb3ZIAHLRYZEr0ZM8rcRGR1rjmkq1Vry0Ewf2UMUx+cEeIOGkaQksbSOYFwy2GtkKIDTZYI1HOUg+Q85ScplHdSflLgJaQqzEcQc2AQrhGwI8QrwWkG30R6lYPBG8A+oS7yC2MswTZAbUy20+7LTiMnw+rLnHlK7FVpE8wUDD1cpMamUCpUcQBHNPjbGP8PfLPVcgYUkNiJXLdFrodpHwgxoPkotohwlupQsMT3HWD80tRrQd7hRki9USxz+idm5kclaNaylEgAjfn5pDD4+0RcalRONk3E3WNNkjrsZItt8ZRcJVJhsxJXYWpTa7PGo0Tr8BnDXtgRcRuFD0Ik6j3Ekw4H4JXEYTMc1P1AUce4mWkGTa67A4B1EhwqyYuE0vfsCwr46Q0EOaC2DzTGCwjWNcS4lp0ugvwzajMz3+G5A3J5KuGOBBawEAc1CjapCG63Gmh+UCZtdDrY5xpkskuYDa1228N9t0li+FuaQYJJvAnQqw4BwR9V1SBlgADNIGdx09pPot4Qimmi8abkqA4au6himgufSFdkONwDYE5TIzNJA0WvwfDmF5a6uS2L03tzs82unMDvMrE9ouHVabg0k2I8IdnZI3ZuNTaAtPgqgqMaWDI5rWgtLi4uIFyDtPLzXRkaSuJ34oJ6kiyxvZZkZmeH/vafP8AMD7rHVmVsO7xNsSb6tI6FarBcYLTBPmCn8Vh2vaXAC4uNR6jfz1WCcZPaFl8VdxMbhsY19zLYiVYYVhqh+SRz8wo4rhYLiGAsdu3XN1Z06KWGa6g3xEwXgmOXkssmNx6PPlBx7E8S9waWwZ29F2Bx2RzdrtcediJV5wvgzuIPcKcNyGM7jAEzHUkwbdCnnf4WBjv/V0hVizXBxBG5O4CvHjb9C4v6Fe13F+8osa05Q5gMAagECx2EgmPJbrE0W1sC6//ABMOf+6lPzVEewVItY2rimHJTDPC25ILiTc21V46tQo4fu21JbTpkCSCYDTrFl7Xl5cclHi9ow/T8GaEpua0z5Twym0uqEnYSIsLaxz6p/hLctR4BzNLQQfVV7MC5pe4ixm43G1k1wB0udyDI9ivHW8rZ0QvSl2WFarTfVIc0GN/vdVWKqU2klgu03HRLYtzu+qBoJkz6rsQ6LxciCNlzyx/kwfYvUxb2TlAIPrrsq/ieI7weKZi30VpggXgZnBgYfdV/EsRmdYg3idFpGP5CIcK4g4Ny/p+SU4hjmOkPbLl7UwrmXa4Fu/8oHEcGYDokc1ooK7GTGNaxkjU/DohNxLapGcafGEi2Yid08Ww0Egz5WTlGgJQ2ZaDN7JbG1nsgAAAqWHxZBtp9UGtXbIzeKDohRdjGMBVOTTdcoNxg/TC5VsqxjBy+iPX4KbOHwWkmRF1DhYikP8A7IL65Lmwdeq0mtaD0FY8Ne4QSCLIjqrswDGWPNBq8PcAC58HT2XUWO1JJEbLLXZI2S7Qtv0RsLWrBkAH/akGNLzJdlE81aV8Rla1odDQOeqT+hAanFKhIzt5CYv1VjSxTWA5JcSNxoVRVcznENJMlEwwe17RUmAZIJhNwVBRbniZcPE0wDMAJnhdVrqgIaRAM2Qq2IY8FoDWi1wV5Q4kyC1tPMRNwfmsmrWkxUPjGuc4glxd0GgCtcBxUtw9QkQZLW7EktufZZxuKaAbASPFe6PhKeWlckgy7/q0/wC0fFVCO7N/HT5lXw+i5pL6js+sAmbkfRXgd3TWuGha1rju3cOHkdeiSqYcw0xDb+Z5mPh6oOIxbicjAXRryjr8k5tyej0IpQWyzdic5BGuh9N1e4DHwACsl2cxRcDm1F/qFpmUgPENNSsnpmkXasdrYNtW14m0WI8isv2g/qqb2/6jnMNpJiI/VfktFQrvP4AGj9Rk/wDS3fzNvNaLszwHD12VO/Li5tze7mR9dgunG5XRlmUatmH7NUMW94bh3ZBZ9SppTblkZyd7Egc9lp8RxsNb3OHzYiqSc1R+UuP6nGbU2ADQaRudfpXDcCxtBjQyBkaIIvYfmBGvmsm/syM9Sk+hSptqGX1KbAO9aDZpBkDUkrqhBcqPNySkoNxMHxCg9j83eE94ZDM4bAvEl0Bs6kAmNE3wbhNVsuqND2dXgn0jULVYqrhMIDla1zzq53jdPUjQdBAWWxfaJxqSXh1/wtHhjmDsvbx44JWopf1Pms+ad1Kbf8Iru0VFtEgsqA3y5b2BGYbRYEBA7MgTV00/e6LXxr8Z3lEYWpnYPC/mQRY7GxN052b7H4tjnF9MMaWwMz2zJPIEleF5EILM3A9zxIzcFyQvi8UwVDA5Aqh4hiczjlIA23Wix/YTFl73DuyDoO8g/ED5rNcU4NiaIOfD1QBuAXN9XNkLk+NWdMsbS6Au4q1xyOgN3tdI8Sq0Yyskc+qhVotsdSRe+iHULZHhH9lUYpbRFBxgnhgIdYiU4zjjMgpPb+Hf5KsrVH1DDG66DZc7CVGSCxpJ+CTin2McoMpCXtaTA5c0F+JdUcGjSIiyDhuJ1GCBHi1so9897iWiHDklxaALjK4pgCAbBVrcQBJyyVOpRfmym0/ZQsVRyNnNM2VRSWgIOqZiTzXINJ5M33XLoSGXHC3k0jOxcPgkWOEtcdhp7rRDhfdANH5r+9kTBdmGua8uMQS0DyI+qjkmi60Z7+sJPjFk3/mRcMlNoYB8VdDsxTDoJJvE+Ssmdi6cA3v1WTcCeJkWYPNlmbn+UbH0SwCxOwnotlS4HTEg/lv+ysBwVlaGuAiFKyJsKMlgsK1pD5gnQdYQ8ZRLiCRrInyWupdjgIGacsn3TVfsy1zQ2bi/oUNq7HRhq3DnCYAiFLgVU08zYALgTPktx/k7Lt30UMH2JpthxfOvsdkvkUlTE1ZgnNNV0NiTAnqTC2zuCMa0WJDQOkmABHK0J/8A8JUW3acpmxG3osdj+DYvD4vvHl780kOZm7t4NiCNGnoei0jxlqzXFPhZDtJiCxzS1xNoI2EkSAeeiuavCAcLTyF0PEuaBeo8nVxF4Ggby9Ufh/Zx1ese8nuGNOUmwL3Q4kMOt7E9FeYnBBpo0TGXMNPXfkmnHaRbm32Y44UYd+d359GNG+8u0aPc9FbcNd3n44sfwjQDbzPUp/tTgmGkQPxMII8vuFUcFrbkwLTJgDa5XOzowT5RLgTtry+PyVn2X4gG12OdZkwZkXNpM7Ax7eSRo4QvubAGxP5vNp280x/StYzy/ZaRfH+pq1z16PrAKoe0eOY0hrnAEDQmNUz2bx5rYam8mSRBPUEj9lhv8QcAX4sWJDgItMWA/Yr1/Eip5FZ8/wDqGSWLE2le6KrjnHKdGHDJ4nZQAWkkxNst/wC6Uax9cAsLGggeJgE3uRJkgjQp1nYRmLLaefu3UwXNMZrGAbH0uN1d1uyD8LSzGoKmWBIbFtJIla+bmlFOMP7Rh+meNCbU8i/zZV8D7PspP7wEl51JuT5krU/1LYmVR06nVOMuLrxFJn00oobOIa6eYSL8YQbfQr2kwh6VxlibqGykV3G+y+FxYJI7qr/8jBEn/e3R3wPVYrjXZ2lggxtZ5fUdduUHKRobmJK2xrH8yFxjh1PGUu7qAOIksO7SREj72VwyV2ZZcKq0j5djcaWmWugbeEfRLM4w780uHOyLx6m5rmOE5TSpZxrD/Ewn1LCVRNflJGy7otNWeezRZBV8TLgajr5ILMHVDvACCZ/mUhwfindVQfynWeRX0lkCbDz52XNllwYaMY7C1S6Ms238kCvwerlBiQZWwrYsB7QAJiT5dVCqAb7a+6y+TVhoyLOBuAXLUyBquV/KOkL1KhLh0/un8FiHBjpGrifdVjHibqyw7dhv/dc7mFjDcZMZhEaW5pzCY60AXbzQKDQYDtj+1k5h6TCSff0STT9gmQNF9RxLU9Ra9ot685COx4FxbSUvinOBzCSpklHdhosKdcuNrTCkzCvEyf7JGjVNk+HkieijnfYWgdSnF9SRPkURjnRvJ0U6esxZN94DtotVwfsLEqjCHA8rwmWYt2WNt1xk6c0RzARBUXFPTE6BUb6eiFisFLmEk2Mo7ZAtsuZVJEnYfFQsldC5UVvGaQyEbvEeyzvDsPBBJmDA05knzN9StBx1xIYQCTJAjrCqaFLI6DY6+6uMnxO/AlwRoqVbw3VdjMUXTGmiFWxZiAkq0tsSqcjqVH0T/DzGA4d9OfwOJHk7+ZT/ABnDMe8FzQ6Adeq+c9m+0P8ATVmucDlgh0XMH+QFuqfEG1nBzDLXMzA6brtxZLhrs4cuP899B+E4Foq94LEMyAbQXB3zCP2oa44Z2UxEE9RyQ8BV1TXEHg0Xgx+E/Ja9xow6nZgKVfqnsLW6rP8A9YIQ6nGMpABXB0ei2aLiHEAwA7u/ZUdbi5LrhRxGKFZ7Y/CxvxKE50nKBf2hSxo8r8QJsAvcHicup0VZicYGTGo3UuD0n1nzByNu7y5DqeXRT1sJTSVmV7Y1wKzqbBlDRTEdKbXO+JqFY9436/fzWh7UVTUxNVwGr3AdQXeD4NVFXbAbbYfG/wC4XpY/2o8kGRf1X07htQuw7JM2Hyg/fRfM6LMzgOZhfZqOGDKbWwLMaPYCVzeVKkkFGeGBgudeQPgoCRbor5wuZHT0SNenBBjn8VxqbY6EnM5rkd1Rcptjoi3CCZMXTmFw6BTdp97QnMPXgc7/AARIKGKdKG25JqlTtbol2VLef7pmk6w6wsnYUN0qVpR6VKRBS1CtZ3KbJyk7l0UuwoK3DCyMwATb+Oa6ntK8Bkm23zT66AJTA+EwpUqYEDcqDCJ9AjjS+v39EIZ7TYIRgAfZDEW+7hQzRYnyVBQUNHL70XtOiBqvKJBi+oUMTjWMa59Rwa1upJgACyqKFRHE4UOYQAMzbgnQFuhPRfOaPFSarmu1/TuIk2+q0dHtA/Fl7aXgpRZx/E/mY2Cy/aTBBoEGXD8wt8V0RhxVM68f4xGXcSixNipjEE66c1U4LhGKrMcTReQyTniGkDWAdT5LTV+GNpUha+UWvMujX3+CTo1hOylxD+Rstl/h5VfiKpyz3dChkJ2NSo8OjzDWrE1qDnyGAuN4jeNY9FouB9quIYJoot4cMmphjgXkgDM54Jl3mtMTUXtk5ZejbjHNaXAEG5HNEr8WhrnRZoJPkLrA8LwFcYl1eox4NUucWBpgFxkzOisuI1cXUYabKQbmsXPcGwOgBn4Lb54r2cT7MnieIGpUc8DKHEmBy2sq3E47KSZlbHAdgR/71SejOv8Aud9FQf4g9lxQbTq0BlafC5pJdfYyTaf2XN8ik6R0PIukBwHGopCB4jqu/rHZgToCDCpMC9zGNkfiJN/bX0KsqVYu81bVbNoytDXDOHOrVYNhqd4HM+/xW8wuGZSphrBAHuTuT1KpeyAaWVX758scg0CPeT7BXkyTyB0XNkk26ObLK3Rhe0PZy5IBNnaa5cxeC3/cxxNt2kr53iqJBIP5YB102MHaIv1C+51WgtuAQTJ6R9hYXtf2XYGf1FEEESXtF/Du5vUXJHVdPj+Qk+MjFoxHCmhtam46Bwn3X2GQbi4OnJfKMbgjTyvb4muEhwFjA0toeisMH2vrMGohv9p181vmx/LTixo3r90jWrA31j1j1Wco8fNX8Tjblpfpv7pg4yTlBMDmf/y0Ln+Bx7GOvLTz9l4vWUDvPpZeLO4lHo0BmOc8k3Rp3P3sPokg+0fdvsp3CVZEk8reVlk3ZnY5Q1EaAlNtPzj2P0CrqFTMR6/JNVnkNO1z79VL6Acwt2jrJ6JvDzLef3CQwJlovp9E66tEDSf4CzphY/MgX8/KVE1NSJt8lBg5G2pHpb4qLmXHU39JslVBY1RfOvT1k/3CNPzShcBB6R7afP4pnMCeULOxBaTzPuPUWC9xAkE9fpC9fSA9h8SSucZHt8x9+i02gTI4erMRrp9+y0OPqtoUmMDWOc78RMETuTzubBZ9jgxwJG/1TVaIaefrE3HzXbgkoKUn2CZU1uGzUc8AU5v4RE7Eu2k/CFLB8FpscLZnfqf4vho30Cse8kHlH1UQfhb4rnnklLbY3Jkg6xB3En5RCxuLxBcHE6kgA9AHGZ8gFqsdXy03PH6T7/d1nzhP+FTP6KbRztcyRvZ6UHReOfEc7PcKhjnuEZ/C3/lbd0eenotDS2m5+t0NjAGNAFmiP2XrbiPu4RJ7IlJydnr3ax9yl3vzPj/bf3H0+KlpIGkfKyrxW/1Z2I05kXSk/Qi1c3lBgBVvEsI2vTdTqCWuAkdRcHpdNl5J9D8UDOeunx5fNK9WC0fMeIUyBJEZHxEWGYZrDpEIr+E1KFVhddhyuEdfEWGd4lbXifBKch7mk53NfGxIED0UMXwk1qbmlxYSIzC+UiYcB8I6rvg047Nvk+jLcD4j/TV3gtcGVDBlwIs4AOy5Rpm9ltKVUF21xPNZB3Z9wqOzGTaNzY5j7w0LScLwrmMa15mM0+RJIHoI9ly5qbTRnJ+yb3jLPp53/skmOzB45wL8t/hKPXpmAP1TA9TZAL4LB0281ltIRn8X2Z7ovNEBzHO8VE/hm96c3B0t/CoqvAqLwRTqBpJux9nAgGw9+q2mIq3vuflFpHSUpxHBsd43MaSHWMXBMTdbwytCsx3DeztQZjLSINw4EbnWOnxVvgOHZHHM6SRNja58gm3YZn5RkMS6NCYtI8ivT+PcyLn1WkszlooJm6rkniXeI3XLIZFhsQfvdO0WkQOY9lX0zI+Y5ynaD46x+6vikSMYJxB8j15BNOfIH/PPwlLvqwHQN/VFafv4fNZzEWGEbDIP39wp1Hzpe38/RINr29Qfj/KYoPMk8lHSAsspABBjf2RxVk7WSLn5i1qIwmbaCFnQh8XHX+VMa+qBhn2EnXREe+CEq1YFjiCC90cgPYIJqiLTIifgvG1Mxk2kx5hLPd4y3eSfhZW3/wAvsB1vjHWfv5ojqwMQNo9dEvg2kmPNe4Jt43VW+LX2CCscNPu65zrT1CkGgEugzKG9pc6Bpqp4ugI4qTbbWOcXj4L2lhp8btjY+YiUdlFpAkyurVI8MffROmlsVkWVPD5lMUnRr9xoEnRfoE5IAvcqobEmLNqdOaXrU5aCImfhN0dtSDeb/IIjaQykzt7SpjGx2L95ED9TdeSiKRDYOs+6DSBv52RMRUJIPIfH7KntUUANVx8Loho8Pz9FOjiC5oyxpJPkT9AhOPhJOv8ACG15GmhEKlOtWIg9n5t3GJUhVkEcov8AVSqtJAA9ehQqv4THl6pJ0wsEyr7tiPMpCtIdpJF1OufF8VCpBeM0+JO7oLF61QmDyJP37qNSrIM2+o0Uq4ykMOx1PJK4urqOd1URgKrrxBET579ErUqnNHU+oKar1ZDnWOnoErixEDT58wqVjFq/4jMrlGs8yuV0h2dQxESLphhg+aC6oMrToQCupV9STotH9CY1WrnKddZhWjRDRvafdU5Mm3JWIxMMF7kLKSsQ3QoyPNMMByn0VTRxLhHyVh/USbdFlKm9E2O0KmY6XH2UWrU8JIm6Rw9XUg6pgViQWiFnViscwr/C0HVMl1yPJVLa5EndM08RI8WqKXQWWJqCISzXHvCDyRKTQ1snfQfVDfd02hKaAZwtbxEp0O8VtwlKLmieu6PTrDMDzEK49dhY1UqGLoFZ+UCCdF1aoHTewQKcE3NlbdaCx17cuXqg13HYygPxABhdWokQZu74KJO06ESouGcTsnaulvRVQJLjI290zRqEAbyfZPFVUCDNIyayR+6hRqQDvKE513TsovqQeZhJugC02WMJa8A9dF4zGeKJiVzgZAGuuqHTqhpnlW1Q2EFTdAaB6oeLrCTN4sl2Yi19lDdWCJd9A1udUB5k63nTmg4irBKUL7/VTFulYIJiWeKwubJPEOOZoGoRq9eCCl61QzaFqAw5rXHK91+f8qtxlNwJm42KK6byQUOpjIbGx5raNPsoUqfgPUAFCqPgt6CF1epIEb/dknWqXhCGGra6FcoNrEWsV4noBepVtANgve8kLlyqXYDtGpf70RBWJ0sAuXKpdANUzvumnVIhcuWLRJLDVLkg7onfmSRbZcuUUlFUInTxcw06806H2kr1cqa1YJbHa1WWgDVB0suXLLLFVYExU5owqG3JcuXP09AkEqYgiyl/UwQN1y5dF7FRGtUEolavMdFy5ZyfYEcxLvNM1XNaADMnVcuXRBfi2AriMWWmISpxBJmVy5ZZP3UFA6xJ0svMPVJJuQdly5D00NI9xNSdSla9UCy5clJAKvxOu6Xq1zZcuRQAMTiLT1XOxWi8XK13/wBFULVK11CvUsFy5bRQCrq9oGyDWOaD7rly1gk0DAuXLlyjii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0" name="Picture 6" descr="http://www.freeonlineblogspot.com/wp-content/uploads/2012/02/riding-horses-bareb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9156"/>
            <a:ext cx="1295400" cy="8595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1447800"/>
            <a:ext cx="75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World</a:t>
            </a:r>
            <a:endParaRPr lang="en-US" sz="1800" dirty="0">
              <a:solidFill>
                <a:srgbClr val="C00000"/>
              </a:solidFill>
            </a:endParaRPr>
          </a:p>
        </p:txBody>
      </p:sp>
      <p:grpSp>
        <p:nvGrpSpPr>
          <p:cNvPr id="3" name="Group 12"/>
          <p:cNvGrpSpPr/>
          <p:nvPr/>
        </p:nvGrpSpPr>
        <p:grpSpPr>
          <a:xfrm>
            <a:off x="1600200" y="1914124"/>
            <a:ext cx="1295400" cy="609600"/>
            <a:chOff x="1905000" y="3352800"/>
            <a:chExt cx="1295400" cy="609600"/>
          </a:xfrm>
          <a:solidFill>
            <a:srgbClr val="FFCCCC"/>
          </a:solidFill>
        </p:grpSpPr>
        <p:sp>
          <p:nvSpPr>
            <p:cNvPr id="9" name="Rectangle 8"/>
            <p:cNvSpPr/>
            <p:nvPr/>
          </p:nvSpPr>
          <p:spPr bwMode="auto">
            <a:xfrm>
              <a:off x="1905000" y="3352800"/>
              <a:ext cx="1295400" cy="6096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57400" y="3429000"/>
              <a:ext cx="1064715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Perception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Oval 10"/>
          <p:cNvSpPr/>
          <p:nvPr/>
        </p:nvSpPr>
        <p:spPr bwMode="auto">
          <a:xfrm>
            <a:off x="3314700" y="1676400"/>
            <a:ext cx="2362200" cy="1085048"/>
          </a:xfrm>
          <a:prstGeom prst="ellipse">
            <a:avLst/>
          </a:prstGeom>
          <a:solidFill>
            <a:srgbClr val="FFFF00">
              <a:alpha val="22745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On(woman1,horse1)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Wearing(woman1, dress1)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Color(dress1,blue)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On(horse1,field1)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189575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World 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Representation</a:t>
            </a:r>
            <a:endParaRPr lang="en-US" sz="1800" dirty="0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1295400" y="2218924"/>
            <a:ext cx="3048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2895600" y="2218924"/>
            <a:ext cx="381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" name="Group 23"/>
          <p:cNvGrpSpPr/>
          <p:nvPr/>
        </p:nvGrpSpPr>
        <p:grpSpPr>
          <a:xfrm>
            <a:off x="3848100" y="3124200"/>
            <a:ext cx="1295400" cy="609600"/>
            <a:chOff x="1905000" y="3352800"/>
            <a:chExt cx="1295400" cy="60960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1905000" y="3352800"/>
              <a:ext cx="1295400" cy="609600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57400" y="3352800"/>
              <a:ext cx="9509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Content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Selection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7" name="Oval 26"/>
          <p:cNvSpPr/>
          <p:nvPr/>
        </p:nvSpPr>
        <p:spPr bwMode="auto">
          <a:xfrm>
            <a:off x="3314700" y="4114800"/>
            <a:ext cx="2362200" cy="370940"/>
          </a:xfrm>
          <a:prstGeom prst="ellipse">
            <a:avLst/>
          </a:prstGeom>
          <a:solidFill>
            <a:srgbClr val="FFFF00">
              <a:alpha val="22745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On(woman1,horse1)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67400" y="39624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Semantic 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Content</a:t>
            </a:r>
            <a:endParaRPr lang="en-US" sz="1800" dirty="0">
              <a:solidFill>
                <a:srgbClr val="C00000"/>
              </a:solidFill>
            </a:endParaRPr>
          </a:p>
        </p:txBody>
      </p:sp>
      <p:grpSp>
        <p:nvGrpSpPr>
          <p:cNvPr id="6" name="Group 28"/>
          <p:cNvGrpSpPr/>
          <p:nvPr/>
        </p:nvGrpSpPr>
        <p:grpSpPr>
          <a:xfrm>
            <a:off x="3848100" y="4953000"/>
            <a:ext cx="1295400" cy="609600"/>
            <a:chOff x="1905000" y="3352800"/>
            <a:chExt cx="1295400" cy="60960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1905000" y="3352800"/>
              <a:ext cx="1295400" cy="609600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83660" y="3352800"/>
              <a:ext cx="10983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Language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Generation</a:t>
              </a:r>
            </a:p>
          </p:txBody>
        </p:sp>
      </p:grpSp>
      <p:sp>
        <p:nvSpPr>
          <p:cNvPr id="32" name="Oval 31"/>
          <p:cNvSpPr/>
          <p:nvPr/>
        </p:nvSpPr>
        <p:spPr bwMode="auto">
          <a:xfrm>
            <a:off x="3314700" y="5943600"/>
            <a:ext cx="2362200" cy="370940"/>
          </a:xfrm>
          <a:prstGeom prst="ellipse">
            <a:avLst/>
          </a:prstGeom>
          <a:solidFill>
            <a:srgbClr val="FFFF00">
              <a:alpha val="22745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A woman is riding a horse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67400" y="5791200"/>
            <a:ext cx="1261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Linguistic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Description</a:t>
            </a:r>
          </a:p>
        </p:txBody>
      </p:sp>
      <p:cxnSp>
        <p:nvCxnSpPr>
          <p:cNvPr id="35" name="Straight Arrow Connector 34"/>
          <p:cNvCxnSpPr>
            <a:endCxn id="26" idx="0"/>
          </p:cNvCxnSpPr>
          <p:nvPr/>
        </p:nvCxnSpPr>
        <p:spPr bwMode="auto">
          <a:xfrm>
            <a:off x="4471988" y="2757488"/>
            <a:ext cx="3963" cy="3667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25" idx="2"/>
          </p:cNvCxnSpPr>
          <p:nvPr/>
        </p:nvCxnSpPr>
        <p:spPr bwMode="auto">
          <a:xfrm>
            <a:off x="4495800" y="3733800"/>
            <a:ext cx="9925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4495800" y="4495800"/>
            <a:ext cx="9125" cy="4619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4495800" y="5562600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Oval 28"/>
          <p:cNvSpPr/>
          <p:nvPr/>
        </p:nvSpPr>
        <p:spPr bwMode="auto">
          <a:xfrm>
            <a:off x="3309551" y="1690816"/>
            <a:ext cx="2362200" cy="1085048"/>
          </a:xfrm>
          <a:prstGeom prst="ellipse">
            <a:avLst/>
          </a:prstGeom>
          <a:solidFill>
            <a:srgbClr val="BF95D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On(woman1,horse1)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Wearing(woman1, dress1)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Color(dress1,blue)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On(horse1,field1)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3299254" y="5949541"/>
            <a:ext cx="2362200" cy="370940"/>
          </a:xfrm>
          <a:prstGeom prst="ellipse">
            <a:avLst/>
          </a:prstGeom>
          <a:solidFill>
            <a:srgbClr val="BF95D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A woman is riding a horse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70700" y="357499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Observations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3310581" y="4118919"/>
            <a:ext cx="2362200" cy="370940"/>
          </a:xfrm>
          <a:prstGeom prst="ellipse">
            <a:avLst/>
          </a:prstGeom>
          <a:solidFill>
            <a:srgbClr val="99FF6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On(woman1,horse1)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6715" y="39624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Predicted</a:t>
            </a:r>
          </a:p>
          <a:p>
            <a:r>
              <a:rPr lang="en-US" sz="2000" b="1" dirty="0" smtClean="0">
                <a:solidFill>
                  <a:srgbClr val="008000"/>
                </a:solidFill>
              </a:rPr>
              <a:t>Variable</a:t>
            </a:r>
            <a:endParaRPr lang="en-US" sz="2000" b="1" dirty="0">
              <a:solidFill>
                <a:srgbClr val="008000"/>
              </a:solidFill>
            </a:endParaRPr>
          </a:p>
        </p:txBody>
      </p:sp>
      <p:cxnSp>
        <p:nvCxnSpPr>
          <p:cNvPr id="42" name="Straight Arrow Connector 41"/>
          <p:cNvCxnSpPr>
            <a:endCxn id="32" idx="7"/>
          </p:cNvCxnSpPr>
          <p:nvPr/>
        </p:nvCxnSpPr>
        <p:spPr bwMode="auto">
          <a:xfrm flipH="1">
            <a:off x="5330964" y="3924300"/>
            <a:ext cx="2136636" cy="20736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flipH="1" flipV="1">
            <a:off x="5486401" y="2542090"/>
            <a:ext cx="1841824" cy="116688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>
            <a:endCxn id="38" idx="2"/>
          </p:cNvCxnSpPr>
          <p:nvPr/>
        </p:nvCxnSpPr>
        <p:spPr bwMode="auto">
          <a:xfrm flipV="1">
            <a:off x="2237655" y="4304389"/>
            <a:ext cx="1072926" cy="119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0084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  <p:bldP spid="36" grpId="0"/>
      <p:bldP spid="38" grpId="0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Sample Circular Definitions</a:t>
            </a:r>
            <a:br>
              <a:rPr lang="en-US" smtClean="0"/>
            </a:br>
            <a:r>
              <a:rPr lang="en-US" smtClean="0"/>
              <a:t>from WordNet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56A041-A8B5-40EC-919A-9E90A07CE6EE}" type="slidenum">
              <a:rPr lang="en-US" smtClean="0"/>
              <a:pPr>
                <a:defRPr/>
              </a:pPr>
              <a:t>3</a:t>
            </a:fld>
            <a:endParaRPr lang="en-US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1" y="2776651"/>
            <a:ext cx="1928733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sleep (v</a:t>
            </a:r>
            <a:r>
              <a:rPr lang="en-US" sz="2800" b="1" dirty="0" smtClean="0"/>
              <a:t>)</a:t>
            </a:r>
          </a:p>
          <a:p>
            <a:r>
              <a:rPr lang="en-US" sz="2800" b="1" dirty="0" smtClean="0">
                <a:solidFill>
                  <a:srgbClr val="0070C0"/>
                </a:solidFill>
              </a:rPr>
              <a:t>“</a:t>
            </a:r>
            <a:r>
              <a:rPr lang="en-US" sz="2800" b="1" dirty="0">
                <a:solidFill>
                  <a:srgbClr val="0070C0"/>
                </a:solidFill>
              </a:rPr>
              <a:t>be asleep</a:t>
            </a:r>
            <a:r>
              <a:rPr lang="en-US" sz="2800" b="1" dirty="0" smtClean="0">
                <a:solidFill>
                  <a:srgbClr val="0070C0"/>
                </a:solidFill>
              </a:rPr>
              <a:t>”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6250" y="2776651"/>
            <a:ext cx="3156633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asleep (</a:t>
            </a:r>
            <a:r>
              <a:rPr lang="en-US" sz="2800" b="1" dirty="0" err="1"/>
              <a:t>adj</a:t>
            </a:r>
            <a:r>
              <a:rPr lang="en-US" sz="2800" b="1" dirty="0"/>
              <a:t>)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“in a state of sleep”</a:t>
            </a:r>
          </a:p>
        </p:txBody>
      </p:sp>
      <p:cxnSp>
        <p:nvCxnSpPr>
          <p:cNvPr id="14" name="Curved Connector 13"/>
          <p:cNvCxnSpPr>
            <a:stCxn id="3" idx="0"/>
            <a:endCxn id="7" idx="0"/>
          </p:cNvCxnSpPr>
          <p:nvPr/>
        </p:nvCxnSpPr>
        <p:spPr bwMode="auto">
          <a:xfrm rot="5400000" flipH="1" flipV="1">
            <a:off x="4431467" y="833552"/>
            <a:ext cx="12700" cy="3886199"/>
          </a:xfrm>
          <a:prstGeom prst="curvedConnector3">
            <a:avLst>
              <a:gd name="adj1" fmla="val 9202811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Curved Connector 19"/>
          <p:cNvCxnSpPr/>
          <p:nvPr/>
        </p:nvCxnSpPr>
        <p:spPr bwMode="auto">
          <a:xfrm rot="16200000" flipV="1">
            <a:off x="4425116" y="1835774"/>
            <a:ext cx="12700" cy="3886199"/>
          </a:xfrm>
          <a:prstGeom prst="curvedConnector3">
            <a:avLst>
              <a:gd name="adj1" fmla="val -9354945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6" name="Picture 2" descr="https://encrypted-tbn2.gstatic.com/images?q=tbn:ANd9GcRs04AAOF3lSTdOZpDa4-3h9uqLfXpV1e3a0zlq__nJk7GFBdnYP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24400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436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Probabilistic Inference </a:t>
            </a:r>
            <a:br>
              <a:rPr lang="en-US" dirty="0" smtClean="0"/>
            </a:br>
            <a:r>
              <a:rPr lang="en-US" dirty="0" smtClean="0"/>
              <a:t>for Grounded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6" name="AutoShape 2" descr="data:image/jpeg;base64,/9j/4AAQSkZJRgABAQAAAQABAAD/2wCEAAkGBhMSERUTEhMUFBUVGBgYGBgYGBcUFxgXFRcXFxcYFBUXHCYeGBojGRcVHy8gIycpLCwsFR4xNTAqNSYrLCkBCQoKDgwOGg8PGiwkHyQsLCwsLCwsLCwsLCwsLCwsLCwsLCwsLCwpLCwsLCwsKSwsLCwsLCwpLCwpLCksLCwsLP/AABEIALcBFAMBIgACEQEDEQH/xAAbAAACAwEBAQAAAAAAAAAAAAADBAIFBgABB//EAEAQAAEDAgQDBgQFAgQEBwAAAAEAAhEDIQQSMUEFUWEGEyJxgZGhsdHwMkJSweEU8QcVI2IzcpKiFiQ0Q1OCwv/EABoBAAMBAQEBAAAAAAAAAAAAAAABAgMEBQb/xAArEQACAgICAgIBAwMFAAAAAAAAAQIRAyESMQRBE1EiBTJhcfDxFCNCgcH/2gAMAwEAAhEDEQA/APiAaphRaEVoTIbI5lIVCV62kN1YN4M/IHAieXRJyS7EVwlGo1ouvJtBU6FDc6KhHUgT6otKlBuptqACyJgME+qTlGl7pNpK2Av3kFEBI0UKmGIJB1Cc4Nws1qgbeN020lYEmPlsbrhMXKnjsD3VXLMhX+I4I1xpmm0gOIB39Vk8sVX8jM+2iVJ7JsFtqvAqVJuQgOznXdqVr9jmZczHHWADusl5UGBkalExCjSw5I6LeVOENNPx0wCBAjUeayb8C+XAAwDstMeeM7oRUVGAGy9p1IVxjOz725d83JO8R7GuZTD2GY/ED+y0+aCrfYFEx4d0Uhh3O0PstDw7sKXAOdUF9QBotFw3g9Kg3wtzGYJNyufJ5UI9bYHzhpi03TBctVx7hArVmtpNaw3k6e6Uq9ha0GXCQbciFUfIg0m3QzNwTug4gRZa+p2Ec5kskEC86E9FHg/BmMZFRodUv6JPyYVaCjFlyEKJPNa6rwak5rnCQZ5WHRZ14LXR1hbQyqfQFfUYRqFEOstZiOzTpY4SWGCSi8U7JtIBpwCbwbSo/wBTC0rCih4ZwN9VjngwAuw3BXVNw0zAneNVqeEcPc2i0Os4E25xzSdCg7vH+H+65n5DbdDozGJ4Y9hgj1QaGDc6comFt6zALEWhVWCwRZUJH4XXn9lS8m4/yFFIOGO7xrDvuluI4Lu3RMytHUojPmHVVfHqZIa6OicMzckh0Uq5XuD4fDBI1uvVb8iKdBQlwzBDvHNcLgWRMbhS11m2t5K7w1BoOaxcbFHp09Z0+CwedqVhRXnhjHZSbTcpr/Li1muh8I5tRsWyTymExSAMgnSyyeSVAU7eAAT3hAzG0bJ2r2adUZLRlyiB/uViaYaDadFaMgazoIARLPPTQmU/BuG0i0B7RnZ8+qbosAcaYAEmev8AZPVQ1ggCefmUelRa1ufLc7rGWRt2KxOp2dpVC1sAOJud05w/g7KFSWxe3spYWRUB5cuqZqmXST+EqHkm1xb0AvicBSc5ziwSbEqwIZTa0MgDT1S7ACcusr3H4Ud3YyW3gLNuT02KznMYX5XEcweq8wmKIqFrgCBokMTgpDS0mRdPOpFsP1MAQNU2tCGqmLuAed1Oo1oJyNEEXslarHDLIEHXcjzXuEnMcxy8kl0A22g0mS0TAhTxtIOb5oVZzstr9VA4kuYBaym2FkKeE7phAJPXeUxhKLs0DV5ETzNkrxky1uTS0o/DatQPYRlLg5uXMTlmRGaLxN1auTtguy0xL8PQvUZ49y9jiTzgEQB5D1Xg49hngBtNhMafguOQNinscaldtSlWNEscIYWF5dm3kOtAPvC+P9on1KOINFlWQxrSfC1oLje0idC34r1Vjj1R6DjFej61RxQNgdJEREdDJWf4rhcj5yQCL9SvOyuLNah/qxLLTpMRBnkQfQhTxGIziDLsu/laVy5taMM1FXRwZLMuWQXeypsBwwNxVVj2ZreErUtrloYFzmhxc+AHCy545Wk19mAkKW0zpAS+NqZjFyAbRt5ru+ex4tvf1RKuLYJgQ47qF3YC5cQwGdZQMLTs4zB6/sivcHNmdClm4keLcfJWk6CxfFghpB3MSgtHhy7gSo4x+YubNiAQvKlfIGyNRC0pjAsr5ZMAnqlnVA5vibO/kvBUkHnNlB9bIMsWOvmrUXYw9N1rBcg0SYELkcWUMUqYMo4qeGEmyrDJG8IlPENy31MjyW2VdEsYfVzAHkgVsQduaFTxYNgCFHCXcNzNgo40SaXCjMwGYKJXqgOE+qWpZgSCARE22RziS6YAICw7A6jjGuMHbZN4SuHHxX6eSSq02mDAGmmoS7eIBrhlnX5p8b6JLkvymR69F64PJLgDBH2UvxGmQMwvImEXC4l3dtGgGvqoa1YE8JiA11xJIieSa73wwAfP6pDDYYZjmJN5UcSHsJAMjW2wMxPS3wRSfQiIquaYvM28uiv8fhYpgj8X2dVT8E4g17i0tzObYAaz5awtBxeQ0F1t+R9F0wi+MrRok6ZWsp1PxgGCpOPhPeOjr0Vb/npzANmNEtVxxztIEgX6a7rm4MzNIcUGtDRcQkH4ho0tm+an34eDoHdOSDw/CtDnOzCAYIdsVKVdgTxGFeKZHLS6HhKb3wxpy/qOp9F7j6kGDdp3BiCo8OqBrCac5nH2Kr0Bad/UcYYbiJmZcJg+V405qi7b9karv/NAAkD/AFG6Ej9XoIEclrcKw0oe4gNc6m1ptLr3d0bmcfO/RaDtRkbhqj8v4GnTUjS/PVfRwxxw41HJty9/RjHJlzyc4y/Z6++//D5vwgA4NuWwIve/hJEHp9E3wmoCDbYDzuqfhON7ukGEZtfmQR+/qr3BVQQQABYH4rx2v947Zu52VPF8dlrCPymE60ucMw/CRf0SXFcA19cw6HC99CvaFdxb3ZIAHLRYZEr0ZM8rcRGR1rjmkq1Vry0Ewf2UMUx+cEeIOGkaQksbSOYFwy2GtkKIDTZYI1HOUg+Q85ScplHdSflLgJaQqzEcQc2AQrhGwI8QrwWkG30R6lYPBG8A+oS7yC2MswTZAbUy20+7LTiMnw+rLnHlK7FVpE8wUDD1cpMamUCpUcQBHNPjbGP8PfLPVcgYUkNiJXLdFrodpHwgxoPkotohwlupQsMT3HWD80tRrQd7hRki9USxz+idm5kclaNaylEgAjfn5pDD4+0RcalRONk3E3WNNkjrsZItt8ZRcJVJhsxJXYWpTa7PGo0Tr8BnDXtgRcRuFD0Ik6j3Ekw4H4JXEYTMc1P1AUce4mWkGTa67A4B1EhwqyYuE0vfsCwr46Q0EOaC2DzTGCwjWNcS4lp0ugvwzajMz3+G5A3J5KuGOBBawEAc1CjapCG63Gmh+UCZtdDrY5xpkskuYDa1228N9t0li+FuaQYJJvAnQqw4BwR9V1SBlgADNIGdx09pPot4Qimmi8abkqA4au6himgufSFdkONwDYE5TIzNJA0WvwfDmF5a6uS2L03tzs82unMDvMrE9ouHVabg0k2I8IdnZI3ZuNTaAtPgqgqMaWDI5rWgtLi4uIFyDtPLzXRkaSuJ34oJ6kiyxvZZkZmeH/vafP8AMD7rHVmVsO7xNsSb6tI6FarBcYLTBPmCn8Vh2vaXAC4uNR6jfz1WCcZPaFl8VdxMbhsY19zLYiVYYVhqh+SRz8wo4rhYLiGAsdu3XN1Z06KWGa6g3xEwXgmOXkssmNx6PPlBx7E8S9waWwZ29F2Bx2RzdrtcediJV5wvgzuIPcKcNyGM7jAEzHUkwbdCnnf4WBjv/V0hVizXBxBG5O4CvHjb9C4v6Fe13F+8osa05Q5gMAagECx2EgmPJbrE0W1sC6//ABMOf+6lPzVEewVItY2rimHJTDPC25ILiTc21V46tQo4fu21JbTpkCSCYDTrFl7Xl5cclHi9ow/T8GaEpua0z5Twym0uqEnYSIsLaxz6p/hLctR4BzNLQQfVV7MC5pe4ixm43G1k1wB0udyDI9ivHW8rZ0QvSl2WFarTfVIc0GN/vdVWKqU2klgu03HRLYtzu+qBoJkz6rsQ6LxciCNlzyx/kwfYvUxb2TlAIPrrsq/ieI7weKZi30VpggXgZnBgYfdV/EsRmdYg3idFpGP5CIcK4g4Ny/p+SU4hjmOkPbLl7UwrmXa4Fu/8oHEcGYDokc1ooK7GTGNaxkjU/DohNxLapGcafGEi2Yid08Ww0Egz5WTlGgJQ2ZaDN7JbG1nsgAAAqWHxZBtp9UGtXbIzeKDohRdjGMBVOTTdcoNxg/TC5VsqxjBy+iPX4KbOHwWkmRF1DhYikP8A7IL65Lmwdeq0mtaD0FY8Ne4QSCLIjqrswDGWPNBq8PcAC58HT2XUWO1JJEbLLXZI2S7Qtv0RsLWrBkAH/akGNLzJdlE81aV8Rla1odDQOeqT+hAanFKhIzt5CYv1VjSxTWA5JcSNxoVRVcznENJMlEwwe17RUmAZIJhNwVBRbniZcPE0wDMAJnhdVrqgIaRAM2Qq2IY8FoDWi1wV5Q4kyC1tPMRNwfmsmrWkxUPjGuc4glxd0GgCtcBxUtw9QkQZLW7EktufZZxuKaAbASPFe6PhKeWlckgy7/q0/wC0fFVCO7N/HT5lXw+i5pL6js+sAmbkfRXgd3TWuGha1rju3cOHkdeiSqYcw0xDb+Z5mPh6oOIxbicjAXRryjr8k5tyej0IpQWyzdic5BGuh9N1e4DHwACsl2cxRcDm1F/qFpmUgPENNSsnpmkXasdrYNtW14m0WI8isv2g/qqb2/6jnMNpJiI/VfktFQrvP4AGj9Rk/wDS3fzNvNaLszwHD12VO/Li5tze7mR9dgunG5XRlmUatmH7NUMW94bh3ZBZ9SppTblkZyd7Egc9lp8RxsNb3OHzYiqSc1R+UuP6nGbU2ADQaRudfpXDcCxtBjQyBkaIIvYfmBGvmsm/syM9Sk+hSptqGX1KbAO9aDZpBkDUkrqhBcqPNySkoNxMHxCg9j83eE94ZDM4bAvEl0Bs6kAmNE3wbhNVsuqND2dXgn0jULVYqrhMIDla1zzq53jdPUjQdBAWWxfaJxqSXh1/wtHhjmDsvbx44JWopf1Pms+ad1Kbf8Iru0VFtEgsqA3y5b2BGYbRYEBA7MgTV00/e6LXxr8Z3lEYWpnYPC/mQRY7GxN052b7H4tjnF9MMaWwMz2zJPIEleF5EILM3A9zxIzcFyQvi8UwVDA5Aqh4hiczjlIA23Wix/YTFl73DuyDoO8g/ED5rNcU4NiaIOfD1QBuAXN9XNkLk+NWdMsbS6Au4q1xyOgN3tdI8Sq0Yyskc+qhVotsdSRe+iHULZHhH9lUYpbRFBxgnhgIdYiU4zjjMgpPb+Hf5KsrVH1DDG66DZc7CVGSCxpJ+CTin2McoMpCXtaTA5c0F+JdUcGjSIiyDhuJ1GCBHi1so9897iWiHDklxaALjK4pgCAbBVrcQBJyyVOpRfmym0/ZQsVRyNnNM2VRSWgIOqZiTzXINJ5M33XLoSGXHC3k0jOxcPgkWOEtcdhp7rRDhfdANH5r+9kTBdmGua8uMQS0DyI+qjkmi60Z7+sJPjFk3/mRcMlNoYB8VdDsxTDoJJvE+Ssmdi6cA3v1WTcCeJkWYPNlmbn+UbH0SwCxOwnotlS4HTEg/lv+ysBwVlaGuAiFKyJsKMlgsK1pD5gnQdYQ8ZRLiCRrInyWupdjgIGacsn3TVfsy1zQ2bi/oUNq7HRhq3DnCYAiFLgVU08zYALgTPktx/k7Lt30UMH2JpthxfOvsdkvkUlTE1ZgnNNV0NiTAnqTC2zuCMa0WJDQOkmABHK0J/8A8JUW3acpmxG3osdj+DYvD4vvHl780kOZm7t4NiCNGnoei0jxlqzXFPhZDtJiCxzS1xNoI2EkSAeeiuavCAcLTyF0PEuaBeo8nVxF4Ggby9Ufh/Zx1ese8nuGNOUmwL3Q4kMOt7E9FeYnBBpo0TGXMNPXfkmnHaRbm32Y44UYd+d359GNG+8u0aPc9FbcNd3n44sfwjQDbzPUp/tTgmGkQPxMII8vuFUcFrbkwLTJgDa5XOzowT5RLgTtry+PyVn2X4gG12OdZkwZkXNpM7Ax7eSRo4QvubAGxP5vNp280x/StYzy/ZaRfH+pq1z16PrAKoe0eOY0hrnAEDQmNUz2bx5rYam8mSRBPUEj9lhv8QcAX4sWJDgItMWA/Yr1/Eip5FZ8/wDqGSWLE2le6KrjnHKdGHDJ4nZQAWkkxNst/wC6Uax9cAsLGggeJgE3uRJkgjQp1nYRmLLaefu3UwXNMZrGAbH0uN1d1uyD8LSzGoKmWBIbFtJIla+bmlFOMP7Rh+meNCbU8i/zZV8D7PspP7wEl51JuT5krU/1LYmVR06nVOMuLrxFJn00oobOIa6eYSL8YQbfQr2kwh6VxlibqGykV3G+y+FxYJI7qr/8jBEn/e3R3wPVYrjXZ2lggxtZ5fUdduUHKRobmJK2xrH8yFxjh1PGUu7qAOIksO7SREj72VwyV2ZZcKq0j5djcaWmWugbeEfRLM4w780uHOyLx6m5rmOE5TSpZxrD/Ewn1LCVRNflJGy7otNWeezRZBV8TLgajr5ILMHVDvACCZ/mUhwfindVQfynWeRX0lkCbDz52XNllwYaMY7C1S6Ms238kCvwerlBiQZWwrYsB7QAJiT5dVCqAb7a+6y+TVhoyLOBuAXLUyBquV/KOkL1KhLh0/un8FiHBjpGrifdVjHibqyw7dhv/dc7mFjDcZMZhEaW5pzCY60AXbzQKDQYDtj+1k5h6TCSff0STT9gmQNF9RxLU9Ra9ot685COx4FxbSUvinOBzCSpklHdhosKdcuNrTCkzCvEyf7JGjVNk+HkieijnfYWgdSnF9SRPkURjnRvJ0U6esxZN94DtotVwfsLEqjCHA8rwmWYt2WNt1xk6c0RzARBUXFPTE6BUb6eiFisFLmEk2Mo7ZAtsuZVJEnYfFQsldC5UVvGaQyEbvEeyzvDsPBBJmDA05knzN9StBx1xIYQCTJAjrCqaFLI6DY6+6uMnxO/AlwRoqVbw3VdjMUXTGmiFWxZiAkq0tsSqcjqVH0T/DzGA4d9OfwOJHk7+ZT/ABnDMe8FzQ6Adeq+c9m+0P8ATVmucDlgh0XMH+QFuqfEG1nBzDLXMzA6brtxZLhrs4cuP899B+E4Foq94LEMyAbQXB3zCP2oa44Z2UxEE9RyQ8BV1TXEHg0Xgx+E/Ja9xow6nZgKVfqnsLW6rP8A9YIQ6nGMpABXB0ei2aLiHEAwA7u/ZUdbi5LrhRxGKFZ7Y/CxvxKE50nKBf2hSxo8r8QJsAvcHicup0VZicYGTGo3UuD0n1nzByNu7y5DqeXRT1sJTSVmV7Y1wKzqbBlDRTEdKbXO+JqFY9436/fzWh7UVTUxNVwGr3AdQXeD4NVFXbAbbYfG/wC4XpY/2o8kGRf1X07htQuw7JM2Hyg/fRfM6LMzgOZhfZqOGDKbWwLMaPYCVzeVKkkFGeGBgudeQPgoCRbor5wuZHT0SNenBBjn8VxqbY6EnM5rkd1Rcptjoi3CCZMXTmFw6BTdp97QnMPXgc7/AARIKGKdKG25JqlTtbol2VLef7pmk6w6wsnYUN0qVpR6VKRBS1CtZ3KbJyk7l0UuwoK3DCyMwATb+Oa6ntK8Bkm23zT66AJTA+EwpUqYEDcqDCJ9AjjS+v39EIZ7TYIRgAfZDEW+7hQzRYnyVBQUNHL70XtOiBqvKJBi+oUMTjWMa59Rwa1upJgACyqKFRHE4UOYQAMzbgnQFuhPRfOaPFSarmu1/TuIk2+q0dHtA/Fl7aXgpRZx/E/mY2Cy/aTBBoEGXD8wt8V0RhxVM68f4xGXcSixNipjEE66c1U4LhGKrMcTReQyTniGkDWAdT5LTV+GNpUha+UWvMujX3+CTo1hOylxD+Rstl/h5VfiKpyz3dChkJ2NSo8OjzDWrE1qDnyGAuN4jeNY9FouB9quIYJoot4cMmphjgXkgDM54Jl3mtMTUXtk5ZejbjHNaXAEG5HNEr8WhrnRZoJPkLrA8LwFcYl1eox4NUucWBpgFxkzOisuI1cXUYabKQbmsXPcGwOgBn4Lb54r2cT7MnieIGpUc8DKHEmBy2sq3E47KSZlbHAdgR/71SejOv8Aud9FQf4g9lxQbTq0BlafC5pJdfYyTaf2XN8ik6R0PIukBwHGopCB4jqu/rHZgToCDCpMC9zGNkfiJN/bX0KsqVYu81bVbNoytDXDOHOrVYNhqd4HM+/xW8wuGZSphrBAHuTuT1KpeyAaWVX758scg0CPeT7BXkyTyB0XNkk26ObLK3Rhe0PZy5IBNnaa5cxeC3/cxxNt2kr53iqJBIP5YB102MHaIv1C+51WgtuAQTJ6R9hYXtf2XYGf1FEEESXtF/Du5vUXJHVdPj+Qk+MjFoxHCmhtam46Bwn3X2GQbi4OnJfKMbgjTyvb4muEhwFjA0toeisMH2vrMGohv9p181vmx/LTixo3r90jWrA31j1j1Wco8fNX8Tjblpfpv7pg4yTlBMDmf/y0Ln+Bx7GOvLTz9l4vWUDvPpZeLO4lHo0BmOc8k3Rp3P3sPokg+0fdvsp3CVZEk8reVlk3ZnY5Q1EaAlNtPzj2P0CrqFTMR6/JNVnkNO1z79VL6Acwt2jrJ6JvDzLef3CQwJlovp9E66tEDSf4CzphY/MgX8/KVE1NSJt8lBg5G2pHpb4qLmXHU39JslVBY1RfOvT1k/3CNPzShcBB6R7afP4pnMCeULOxBaTzPuPUWC9xAkE9fpC9fSA9h8SSucZHt8x9+i02gTI4erMRrp9+y0OPqtoUmMDWOc78RMETuTzubBZ9jgxwJG/1TVaIaefrE3HzXbgkoKUn2CZU1uGzUc8AU5v4RE7Eu2k/CFLB8FpscLZnfqf4vho30Cse8kHlH1UQfhb4rnnklLbY3Jkg6xB3En5RCxuLxBcHE6kgA9AHGZ8gFqsdXy03PH6T7/d1nzhP+FTP6KbRztcyRvZ6UHReOfEc7PcKhjnuEZ/C3/lbd0eenotDS2m5+t0NjAGNAFmiP2XrbiPu4RJ7IlJydnr3ax9yl3vzPj/bf3H0+KlpIGkfKyrxW/1Z2I05kXSk/Qi1c3lBgBVvEsI2vTdTqCWuAkdRcHpdNl5J9D8UDOeunx5fNK9WC0fMeIUyBJEZHxEWGYZrDpEIr+E1KFVhddhyuEdfEWGd4lbXifBKch7mk53NfGxIED0UMXwk1qbmlxYSIzC+UiYcB8I6rvg047Nvk+jLcD4j/TV3gtcGVDBlwIs4AOy5Rpm9ltKVUF21xPNZB3Z9wqOzGTaNzY5j7w0LScLwrmMa15mM0+RJIHoI9ly5qbTRnJ+yb3jLPp53/skmOzB45wL8t/hKPXpmAP1TA9TZAL4LB0281ltIRn8X2Z7ovNEBzHO8VE/hm96c3B0t/CoqvAqLwRTqBpJux9nAgGw9+q2mIq3vuflFpHSUpxHBsd43MaSHWMXBMTdbwytCsx3DeztQZjLSINw4EbnWOnxVvgOHZHHM6SRNja58gm3YZn5RkMS6NCYtI8ivT+PcyLn1WkszlooJm6rkniXeI3XLIZFhsQfvdO0WkQOY9lX0zI+Y5ynaD46x+6vikSMYJxB8j15BNOfIH/PPwlLvqwHQN/VFafv4fNZzEWGEbDIP39wp1Hzpe38/RINr29Qfj/KYoPMk8lHSAsspABBjf2RxVk7WSLn5i1qIwmbaCFnQh8XHX+VMa+qBhn2EnXREe+CEq1YFjiCC90cgPYIJqiLTIifgvG1Mxk2kx5hLPd4y3eSfhZW3/wAvsB1vjHWfv5ojqwMQNo9dEvg2kmPNe4Jt43VW+LX2CCscNPu65zrT1CkGgEugzKG9pc6Bpqp4ugI4qTbbWOcXj4L2lhp8btjY+YiUdlFpAkyurVI8MffROmlsVkWVPD5lMUnRr9xoEnRfoE5IAvcqobEmLNqdOaXrU5aCImfhN0dtSDeb/IIjaQykzt7SpjGx2L95ED9TdeSiKRDYOs+6DSBv52RMRUJIPIfH7KntUUANVx8Loho8Pz9FOjiC5oyxpJPkT9AhOPhJOv8ACG15GmhEKlOtWIg9n5t3GJUhVkEcov8AVSqtJAA9ehQqv4THl6pJ0wsEyr7tiPMpCtIdpJF1OufF8VCpBeM0+JO7oLF61QmDyJP37qNSrIM2+o0Uq4ykMOx1PJK4urqOd1URgKrrxBET579ErUqnNHU+oKar1ZDnWOnoErixEDT58wqVjFq/4jMrlGs8yuV0h2dQxESLphhg+aC6oMrToQCupV9STotH9CY1WrnKddZhWjRDRvafdU5Mm3JWIxMMF7kLKSsQ3QoyPNMMByn0VTRxLhHyVh/USbdFlKm9E2O0KmY6XH2UWrU8JIm6Rw9XUg6pgViQWiFnViscwr/C0HVMl1yPJVLa5EndM08RI8WqKXQWWJqCISzXHvCDyRKTQ1snfQfVDfd02hKaAZwtbxEp0O8VtwlKLmieu6PTrDMDzEK49dhY1UqGLoFZ+UCCdF1aoHTewQKcE3NlbdaCx17cuXqg13HYygPxABhdWokQZu74KJO06ESouGcTsnaulvRVQJLjI290zRqEAbyfZPFVUCDNIyayR+6hRqQDvKE513TsovqQeZhJugC02WMJa8A9dF4zGeKJiVzgZAGuuqHTqhpnlW1Q2EFTdAaB6oeLrCTN4sl2Yi19lDdWCJd9A1udUB5k63nTmg4irBKUL7/VTFulYIJiWeKwubJPEOOZoGoRq9eCCl61QzaFqAw5rXHK91+f8qtxlNwJm42KK6byQUOpjIbGx5raNPsoUqfgPUAFCqPgt6CF1epIEb/dknWqXhCGGra6FcoNrEWsV4noBepVtANgve8kLlyqXYDtGpf70RBWJ0sAuXKpdANUzvumnVIhcuWLRJLDVLkg7onfmSRbZcuUUlFUInTxcw06806H2kr1cqa1YJbHa1WWgDVB0suXLLLFVYExU5owqG3JcuXP09AkEqYgiyl/UwQN1y5dF7FRGtUEolavMdFy5ZyfYEcxLvNM1XNaADMnVcuXRBfi2AriMWWmISpxBJmVy5ZZP3UFA6xJ0svMPVJJuQdly5D00NI9xNSdSla9UCy5clJAKvxOu6Xq1zZcuRQAMTiLT1XOxWi8XK13/wBFULVK11CvUsFy5bRQCrq9oGyDWOaD7rly1gk0DAuXLlyjii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AutoShape 4" descr="data:image/jpeg;base64,/9j/4AAQSkZJRgABAQAAAQABAAD/2wCEAAkGBhMSERUTEhMUFBUVGBgYGBgYGBcUFxgXFRcXFxcYFBUXHCYeGBojGRcVHy8gIycpLCwsFR4xNTAqNSYrLCkBCQoKDgwOGg8PGiwkHyQsLCwsLCwsLCwsLCwsLCwsLCwsLCwsLCwpLCwsLCwsKSwsLCwsLCwpLCwpLCksLCwsLP/AABEIALcBFAMBIgACEQEDEQH/xAAbAAACAwEBAQAAAAAAAAAAAAADBAIFBgABB//EAEAQAAEDAgQDBgQFAgQEBwAAAAEAAhEDIQQSMUEFUWEGEyJxgZGhsdHwMkJSweEU8QcVI2IzcpKiFiQ0Q1OCwv/EABoBAAMBAQEBAAAAAAAAAAAAAAABAgMEBQb/xAArEQACAgICAgIBAwMFAAAAAAAAAQIRAyESMQRBE1EiBTJhcfDxFCNCgcH/2gAMAwEAAhEDEQA/APiAaphRaEVoTIbI5lIVCV62kN1YN4M/IHAieXRJyS7EVwlGo1ouvJtBU6FDc6KhHUgT6otKlBuptqACyJgME+qTlGl7pNpK2Av3kFEBI0UKmGIJB1Cc4Nws1qgbeN020lYEmPlsbrhMXKnjsD3VXLMhX+I4I1xpmm0gOIB39Vk8sVX8jM+2iVJ7JsFtqvAqVJuQgOznXdqVr9jmZczHHWADusl5UGBkalExCjSw5I6LeVOENNPx0wCBAjUeayb8C+XAAwDstMeeM7oRUVGAGy9p1IVxjOz725d83JO8R7GuZTD2GY/ED+y0+aCrfYFEx4d0Uhh3O0PstDw7sKXAOdUF9QBotFw3g9Kg3wtzGYJNyufJ5UI9bYHzhpi03TBctVx7hArVmtpNaw3k6e6Uq9ha0GXCQbciFUfIg0m3QzNwTug4gRZa+p2Ec5kskEC86E9FHg/BmMZFRodUv6JPyYVaCjFlyEKJPNa6rwak5rnCQZ5WHRZ14LXR1hbQyqfQFfUYRqFEOstZiOzTpY4SWGCSi8U7JtIBpwCbwbSo/wBTC0rCih4ZwN9VjngwAuw3BXVNw0zAneNVqeEcPc2i0Os4E25xzSdCg7vH+H+65n5DbdDozGJ4Y9hgj1QaGDc6comFt6zALEWhVWCwRZUJH4XXn9lS8m4/yFFIOGO7xrDvuluI4Lu3RMytHUojPmHVVfHqZIa6OicMzckh0Uq5XuD4fDBI1uvVb8iKdBQlwzBDvHNcLgWRMbhS11m2t5K7w1BoOaxcbFHp09Z0+CwedqVhRXnhjHZSbTcpr/Li1muh8I5tRsWyTymExSAMgnSyyeSVAU7eAAT3hAzG0bJ2r2adUZLRlyiB/uViaYaDadFaMgazoIARLPPTQmU/BuG0i0B7RnZ8+qbosAcaYAEmev8AZPVQ1ggCefmUelRa1ufLc7rGWRt2KxOp2dpVC1sAOJud05w/g7KFSWxe3spYWRUB5cuqZqmXST+EqHkm1xb0AvicBSc5ziwSbEqwIZTa0MgDT1S7ACcusr3H4Ud3YyW3gLNuT02KznMYX5XEcweq8wmKIqFrgCBokMTgpDS0mRdPOpFsP1MAQNU2tCGqmLuAed1Oo1oJyNEEXslarHDLIEHXcjzXuEnMcxy8kl0A22g0mS0TAhTxtIOb5oVZzstr9VA4kuYBaym2FkKeE7phAJPXeUxhKLs0DV5ETzNkrxky1uTS0o/DatQPYRlLg5uXMTlmRGaLxN1auTtguy0xL8PQvUZ49y9jiTzgEQB5D1Xg49hngBtNhMafguOQNinscaldtSlWNEscIYWF5dm3kOtAPvC+P9on1KOINFlWQxrSfC1oLje0idC34r1Vjj1R6DjFej61RxQNgdJEREdDJWf4rhcj5yQCL9SvOyuLNah/qxLLTpMRBnkQfQhTxGIziDLsu/laVy5taMM1FXRwZLMuWQXeypsBwwNxVVj2ZreErUtrloYFzmhxc+AHCy545Wk19mAkKW0zpAS+NqZjFyAbRt5ru+ex4tvf1RKuLYJgQ47qF3YC5cQwGdZQMLTs4zB6/sivcHNmdClm4keLcfJWk6CxfFghpB3MSgtHhy7gSo4x+YubNiAQvKlfIGyNRC0pjAsr5ZMAnqlnVA5vibO/kvBUkHnNlB9bIMsWOvmrUXYw9N1rBcg0SYELkcWUMUqYMo4qeGEmyrDJG8IlPENy31MjyW2VdEsYfVzAHkgVsQduaFTxYNgCFHCXcNzNgo40SaXCjMwGYKJXqgOE+qWpZgSCARE22RziS6YAICw7A6jjGuMHbZN4SuHHxX6eSSq02mDAGmmoS7eIBrhlnX5p8b6JLkvymR69F64PJLgDBH2UvxGmQMwvImEXC4l3dtGgGvqoa1YE8JiA11xJIieSa73wwAfP6pDDYYZjmJN5UcSHsJAMjW2wMxPS3wRSfQiIquaYvM28uiv8fhYpgj8X2dVT8E4g17i0tzObYAaz5awtBxeQ0F1t+R9F0wi+MrRok6ZWsp1PxgGCpOPhPeOjr0Vb/npzANmNEtVxxztIEgX6a7rm4MzNIcUGtDRcQkH4ho0tm+an34eDoHdOSDw/CtDnOzCAYIdsVKVdgTxGFeKZHLS6HhKb3wxpy/qOp9F7j6kGDdp3BiCo8OqBrCac5nH2Kr0Bad/UcYYbiJmZcJg+V405qi7b9karv/NAAkD/AFG6Ej9XoIEclrcKw0oe4gNc6m1ptLr3d0bmcfO/RaDtRkbhqj8v4GnTUjS/PVfRwxxw41HJty9/RjHJlzyc4y/Z6++//D5vwgA4NuWwIve/hJEHp9E3wmoCDbYDzuqfhON7ukGEZtfmQR+/qr3BVQQQABYH4rx2v947Zu52VPF8dlrCPymE60ucMw/CRf0SXFcA19cw6HC99CvaFdxb3ZIAHLRYZEr0ZM8rcRGR1rjmkq1Vry0Ewf2UMUx+cEeIOGkaQksbSOYFwy2GtkKIDTZYI1HOUg+Q85ScplHdSflLgJaQqzEcQc2AQrhGwI8QrwWkG30R6lYPBG8A+oS7yC2MswTZAbUy20+7LTiMnw+rLnHlK7FVpE8wUDD1cpMamUCpUcQBHNPjbGP8PfLPVcgYUkNiJXLdFrodpHwgxoPkotohwlupQsMT3HWD80tRrQd7hRki9USxz+idm5kclaNaylEgAjfn5pDD4+0RcalRONk3E3WNNkjrsZItt8ZRcJVJhsxJXYWpTa7PGo0Tr8BnDXtgRcRuFD0Ik6j3Ekw4H4JXEYTMc1P1AUce4mWkGTa67A4B1EhwqyYuE0vfsCwr46Q0EOaC2DzTGCwjWNcS4lp0ugvwzajMz3+G5A3J5KuGOBBawEAc1CjapCG63Gmh+UCZtdDrY5xpkskuYDa1228N9t0li+FuaQYJJvAnQqw4BwR9V1SBlgADNIGdx09pPot4Qimmi8abkqA4au6himgufSFdkONwDYE5TIzNJA0WvwfDmF5a6uS2L03tzs82unMDvMrE9ouHVabg0k2I8IdnZI3ZuNTaAtPgqgqMaWDI5rWgtLi4uIFyDtPLzXRkaSuJ34oJ6kiyxvZZkZmeH/vafP8AMD7rHVmVsO7xNsSb6tI6FarBcYLTBPmCn8Vh2vaXAC4uNR6jfz1WCcZPaFl8VdxMbhsY19zLYiVYYVhqh+SRz8wo4rhYLiGAsdu3XN1Z06KWGa6g3xEwXgmOXkssmNx6PPlBx7E8S9waWwZ29F2Bx2RzdrtcediJV5wvgzuIPcKcNyGM7jAEzHUkwbdCnnf4WBjv/V0hVizXBxBG5O4CvHjb9C4v6Fe13F+8osa05Q5gMAagECx2EgmPJbrE0W1sC6//ABMOf+6lPzVEewVItY2rimHJTDPC25ILiTc21V46tQo4fu21JbTpkCSCYDTrFl7Xl5cclHi9ow/T8GaEpua0z5Twym0uqEnYSIsLaxz6p/hLctR4BzNLQQfVV7MC5pe4ixm43G1k1wB0udyDI9ivHW8rZ0QvSl2WFarTfVIc0GN/vdVWKqU2klgu03HRLYtzu+qBoJkz6rsQ6LxciCNlzyx/kwfYvUxb2TlAIPrrsq/ieI7weKZi30VpggXgZnBgYfdV/EsRmdYg3idFpGP5CIcK4g4Ny/p+SU4hjmOkPbLl7UwrmXa4Fu/8oHEcGYDokc1ooK7GTGNaxkjU/DohNxLapGcafGEi2Yid08Ww0Egz5WTlGgJQ2ZaDN7JbG1nsgAAAqWHxZBtp9UGtXbIzeKDohRdjGMBVOTTdcoNxg/TC5VsqxjBy+iPX4KbOHwWkmRF1DhYikP8A7IL65Lmwdeq0mtaD0FY8Ne4QSCLIjqrswDGWPNBq8PcAC58HT2XUWO1JJEbLLXZI2S7Qtv0RsLWrBkAH/akGNLzJdlE81aV8Rla1odDQOeqT+hAanFKhIzt5CYv1VjSxTWA5JcSNxoVRVcznENJMlEwwe17RUmAZIJhNwVBRbniZcPE0wDMAJnhdVrqgIaRAM2Qq2IY8FoDWi1wV5Q4kyC1tPMRNwfmsmrWkxUPjGuc4glxd0GgCtcBxUtw9QkQZLW7EktufZZxuKaAbASPFe6PhKeWlckgy7/q0/wC0fFVCO7N/HT5lXw+i5pL6js+sAmbkfRXgd3TWuGha1rju3cOHkdeiSqYcw0xDb+Z5mPh6oOIxbicjAXRryjr8k5tyej0IpQWyzdic5BGuh9N1e4DHwACsl2cxRcDm1F/qFpmUgPENNSsnpmkXasdrYNtW14m0WI8isv2g/qqb2/6jnMNpJiI/VfktFQrvP4AGj9Rk/wDS3fzNvNaLszwHD12VO/Li5tze7mR9dgunG5XRlmUatmH7NUMW94bh3ZBZ9SppTblkZyd7Egc9lp8RxsNb3OHzYiqSc1R+UuP6nGbU2ADQaRudfpXDcCxtBjQyBkaIIvYfmBGvmsm/syM9Sk+hSptqGX1KbAO9aDZpBkDUkrqhBcqPNySkoNxMHxCg9j83eE94ZDM4bAvEl0Bs6kAmNE3wbhNVsuqND2dXgn0jULVYqrhMIDla1zzq53jdPUjQdBAWWxfaJxqSXh1/wtHhjmDsvbx44JWopf1Pms+ad1Kbf8Iru0VFtEgsqA3y5b2BGYbRYEBA7MgTV00/e6LXxr8Z3lEYWpnYPC/mQRY7GxN052b7H4tjnF9MMaWwMz2zJPIEleF5EILM3A9zxIzcFyQvi8UwVDA5Aqh4hiczjlIA23Wix/YTFl73DuyDoO8g/ED5rNcU4NiaIOfD1QBuAXN9XNkLk+NWdMsbS6Au4q1xyOgN3tdI8Sq0Yyskc+qhVotsdSRe+iHULZHhH9lUYpbRFBxgnhgIdYiU4zjjMgpPb+Hf5KsrVH1DDG66DZc7CVGSCxpJ+CTin2McoMpCXtaTA5c0F+JdUcGjSIiyDhuJ1GCBHi1so9897iWiHDklxaALjK4pgCAbBVrcQBJyyVOpRfmym0/ZQsVRyNnNM2VRSWgIOqZiTzXINJ5M33XLoSGXHC3k0jOxcPgkWOEtcdhp7rRDhfdANH5r+9kTBdmGua8uMQS0DyI+qjkmi60Z7+sJPjFk3/mRcMlNoYB8VdDsxTDoJJvE+Ssmdi6cA3v1WTcCeJkWYPNlmbn+UbH0SwCxOwnotlS4HTEg/lv+ysBwVlaGuAiFKyJsKMlgsK1pD5gnQdYQ8ZRLiCRrInyWupdjgIGacsn3TVfsy1zQ2bi/oUNq7HRhq3DnCYAiFLgVU08zYALgTPktx/k7Lt30UMH2JpthxfOvsdkvkUlTE1ZgnNNV0NiTAnqTC2zuCMa0WJDQOkmABHK0J/8A8JUW3acpmxG3osdj+DYvD4vvHl780kOZm7t4NiCNGnoei0jxlqzXFPhZDtJiCxzS1xNoI2EkSAeeiuavCAcLTyF0PEuaBeo8nVxF4Ggby9Ufh/Zx1ese8nuGNOUmwL3Q4kMOt7E9FeYnBBpo0TGXMNPXfkmnHaRbm32Y44UYd+d359GNG+8u0aPc9FbcNd3n44sfwjQDbzPUp/tTgmGkQPxMII8vuFUcFrbkwLTJgDa5XOzowT5RLgTtry+PyVn2X4gG12OdZkwZkXNpM7Ax7eSRo4QvubAGxP5vNp280x/StYzy/ZaRfH+pq1z16PrAKoe0eOY0hrnAEDQmNUz2bx5rYam8mSRBPUEj9lhv8QcAX4sWJDgItMWA/Yr1/Eip5FZ8/wDqGSWLE2le6KrjnHKdGHDJ4nZQAWkkxNst/wC6Uax9cAsLGggeJgE3uRJkgjQp1nYRmLLaefu3UwXNMZrGAbH0uN1d1uyD8LSzGoKmWBIbFtJIla+bmlFOMP7Rh+meNCbU8i/zZV8D7PspP7wEl51JuT5krU/1LYmVR06nVOMuLrxFJn00oobOIa6eYSL8YQbfQr2kwh6VxlibqGykV3G+y+FxYJI7qr/8jBEn/e3R3wPVYrjXZ2lggxtZ5fUdduUHKRobmJK2xrH8yFxjh1PGUu7qAOIksO7SREj72VwyV2ZZcKq0j5djcaWmWugbeEfRLM4w780uHOyLx6m5rmOE5TSpZxrD/Ewn1LCVRNflJGy7otNWeezRZBV8TLgajr5ILMHVDvACCZ/mUhwfindVQfynWeRX0lkCbDz52XNllwYaMY7C1S6Ms238kCvwerlBiQZWwrYsB7QAJiT5dVCqAb7a+6y+TVhoyLOBuAXLUyBquV/KOkL1KhLh0/un8FiHBjpGrifdVjHibqyw7dhv/dc7mFjDcZMZhEaW5pzCY60AXbzQKDQYDtj+1k5h6TCSff0STT9gmQNF9RxLU9Ra9ot685COx4FxbSUvinOBzCSpklHdhosKdcuNrTCkzCvEyf7JGjVNk+HkieijnfYWgdSnF9SRPkURjnRvJ0U6esxZN94DtotVwfsLEqjCHA8rwmWYt2WNt1xk6c0RzARBUXFPTE6BUb6eiFisFLmEk2Mo7ZAtsuZVJEnYfFQsldC5UVvGaQyEbvEeyzvDsPBBJmDA05knzN9StBx1xIYQCTJAjrCqaFLI6DY6+6uMnxO/AlwRoqVbw3VdjMUXTGmiFWxZiAkq0tsSqcjqVH0T/DzGA4d9OfwOJHk7+ZT/ABnDMe8FzQ6Adeq+c9m+0P8ATVmucDlgh0XMH+QFuqfEG1nBzDLXMzA6brtxZLhrs4cuP899B+E4Foq94LEMyAbQXB3zCP2oa44Z2UxEE9RyQ8BV1TXEHg0Xgx+E/Ja9xow6nZgKVfqnsLW6rP8A9YIQ6nGMpABXB0ei2aLiHEAwA7u/ZUdbi5LrhRxGKFZ7Y/CxvxKE50nKBf2hSxo8r8QJsAvcHicup0VZicYGTGo3UuD0n1nzByNu7y5DqeXRT1sJTSVmV7Y1wKzqbBlDRTEdKbXO+JqFY9436/fzWh7UVTUxNVwGr3AdQXeD4NVFXbAbbYfG/wC4XpY/2o8kGRf1X07htQuw7JM2Hyg/fRfM6LMzgOZhfZqOGDKbWwLMaPYCVzeVKkkFGeGBgudeQPgoCRbor5wuZHT0SNenBBjn8VxqbY6EnM5rkd1Rcptjoi3CCZMXTmFw6BTdp97QnMPXgc7/AARIKGKdKG25JqlTtbol2VLef7pmk6w6wsnYUN0qVpR6VKRBS1CtZ3KbJyk7l0UuwoK3DCyMwATb+Oa6ntK8Bkm23zT66AJTA+EwpUqYEDcqDCJ9AjjS+v39EIZ7TYIRgAfZDEW+7hQzRYnyVBQUNHL70XtOiBqvKJBi+oUMTjWMa59Rwa1upJgACyqKFRHE4UOYQAMzbgnQFuhPRfOaPFSarmu1/TuIk2+q0dHtA/Fl7aXgpRZx/E/mY2Cy/aTBBoEGXD8wt8V0RhxVM68f4xGXcSixNipjEE66c1U4LhGKrMcTReQyTniGkDWAdT5LTV+GNpUha+UWvMujX3+CTo1hOylxD+Rstl/h5VfiKpyz3dChkJ2NSo8OjzDWrE1qDnyGAuN4jeNY9FouB9quIYJoot4cMmphjgXkgDM54Jl3mtMTUXtk5ZejbjHNaXAEG5HNEr8WhrnRZoJPkLrA8LwFcYl1eox4NUucWBpgFxkzOisuI1cXUYabKQbmsXPcGwOgBn4Lb54r2cT7MnieIGpUc8DKHEmBy2sq3E47KSZlbHAdgR/71SejOv8Aud9FQf4g9lxQbTq0BlafC5pJdfYyTaf2XN8ik6R0PIukBwHGopCB4jqu/rHZgToCDCpMC9zGNkfiJN/bX0KsqVYu81bVbNoytDXDOHOrVYNhqd4HM+/xW8wuGZSphrBAHuTuT1KpeyAaWVX758scg0CPeT7BXkyTyB0XNkk26ObLK3Rhe0PZy5IBNnaa5cxeC3/cxxNt2kr53iqJBIP5YB102MHaIv1C+51WgtuAQTJ6R9hYXtf2XYGf1FEEESXtF/Du5vUXJHVdPj+Qk+MjFoxHCmhtam46Bwn3X2GQbi4OnJfKMbgjTyvb4muEhwFjA0toeisMH2vrMGohv9p181vmx/LTixo3r90jWrA31j1j1Wco8fNX8Tjblpfpv7pg4yTlBMDmf/y0Ln+Bx7GOvLTz9l4vWUDvPpZeLO4lHo0BmOc8k3Rp3P3sPokg+0fdvsp3CVZEk8reVlk3ZnY5Q1EaAlNtPzj2P0CrqFTMR6/JNVnkNO1z79VL6Acwt2jrJ6JvDzLef3CQwJlovp9E66tEDSf4CzphY/MgX8/KVE1NSJt8lBg5G2pHpb4qLmXHU39JslVBY1RfOvT1k/3CNPzShcBB6R7afP4pnMCeULOxBaTzPuPUWC9xAkE9fpC9fSA9h8SSucZHt8x9+i02gTI4erMRrp9+y0OPqtoUmMDWOc78RMETuTzubBZ9jgxwJG/1TVaIaefrE3HzXbgkoKUn2CZU1uGzUc8AU5v4RE7Eu2k/CFLB8FpscLZnfqf4vho30Cse8kHlH1UQfhb4rnnklLbY3Jkg6xB3En5RCxuLxBcHE6kgA9AHGZ8gFqsdXy03PH6T7/d1nzhP+FTP6KbRztcyRvZ6UHReOfEc7PcKhjnuEZ/C3/lbd0eenotDS2m5+t0NjAGNAFmiP2XrbiPu4RJ7IlJydnr3ax9yl3vzPj/bf3H0+KlpIGkfKyrxW/1Z2I05kXSk/Qi1c3lBgBVvEsI2vTdTqCWuAkdRcHpdNl5J9D8UDOeunx5fNK9WC0fMeIUyBJEZHxEWGYZrDpEIr+E1KFVhddhyuEdfEWGd4lbXifBKch7mk53NfGxIED0UMXwk1qbmlxYSIzC+UiYcB8I6rvg047Nvk+jLcD4j/TV3gtcGVDBlwIs4AOy5Rpm9ltKVUF21xPNZB3Z9wqOzGTaNzY5j7w0LScLwrmMa15mM0+RJIHoI9ly5qbTRnJ+yb3jLPp53/skmOzB45wL8t/hKPXpmAP1TA9TZAL4LB0281ltIRn8X2Z7ovNEBzHO8VE/hm96c3B0t/CoqvAqLwRTqBpJux9nAgGw9+q2mIq3vuflFpHSUpxHBsd43MaSHWMXBMTdbwytCsx3DeztQZjLSINw4EbnWOnxVvgOHZHHM6SRNja58gm3YZn5RkMS6NCYtI8ivT+PcyLn1WkszlooJm6rkniXeI3XLIZFhsQfvdO0WkQOY9lX0zI+Y5ynaD46x+6vikSMYJxB8j15BNOfIH/PPwlLvqwHQN/VFafv4fNZzEWGEbDIP39wp1Hzpe38/RINr29Qfj/KYoPMk8lHSAsspABBjf2RxVk7WSLn5i1qIwmbaCFnQh8XHX+VMa+qBhn2EnXREe+CEq1YFjiCC90cgPYIJqiLTIifgvG1Mxk2kx5hLPd4y3eSfhZW3/wAvsB1vjHWfv5ojqwMQNo9dEvg2kmPNe4Jt43VW+LX2CCscNPu65zrT1CkGgEugzKG9pc6Bpqp4ugI4qTbbWOcXj4L2lhp8btjY+YiUdlFpAkyurVI8MffROmlsVkWVPD5lMUnRr9xoEnRfoE5IAvcqobEmLNqdOaXrU5aCImfhN0dtSDeb/IIjaQykzt7SpjGx2L95ED9TdeSiKRDYOs+6DSBv52RMRUJIPIfH7KntUUANVx8Loho8Pz9FOjiC5oyxpJPkT9AhOPhJOv8ACG15GmhEKlOtWIg9n5t3GJUhVkEcov8AVSqtJAA9ehQqv4THl6pJ0wsEyr7tiPMpCtIdpJF1OufF8VCpBeM0+JO7oLF61QmDyJP37qNSrIM2+o0Uq4ykMOx1PJK4urqOd1URgKrrxBET579ErUqnNHU+oKar1ZDnWOnoErixEDT58wqVjFq/4jMrlGs8yuV0h2dQxESLphhg+aC6oMrToQCupV9STotH9CY1WrnKddZhWjRDRvafdU5Mm3JWIxMMF7kLKSsQ3QoyPNMMByn0VTRxLhHyVh/USbdFlKm9E2O0KmY6XH2UWrU8JIm6Rw9XUg6pgViQWiFnViscwr/C0HVMl1yPJVLa5EndM08RI8WqKXQWWJqCISzXHvCDyRKTQ1snfQfVDfd02hKaAZwtbxEp0O8VtwlKLmieu6PTrDMDzEK49dhY1UqGLoFZ+UCCdF1aoHTewQKcE3NlbdaCx17cuXqg13HYygPxABhdWokQZu74KJO06ESouGcTsnaulvRVQJLjI290zRqEAbyfZPFVUCDNIyayR+6hRqQDvKE513TsovqQeZhJugC02WMJa8A9dF4zGeKJiVzgZAGuuqHTqhpnlW1Q2EFTdAaB6oeLrCTN4sl2Yi19lDdWCJd9A1udUB5k63nTmg4irBKUL7/VTFulYIJiWeKwubJPEOOZoGoRq9eCCl61QzaFqAw5rXHK91+f8qtxlNwJm42KK6byQUOpjIbGx5raNPsoUqfgPUAFCqPgt6CF1epIEb/dknWqXhCGGra6FcoNrEWsV4noBepVtANgve8kLlyqXYDtGpf70RBWJ0sAuXKpdANUzvumnVIhcuWLRJLDVLkg7onfmSRbZcuUUlFUInTxcw06806H2kr1cqa1YJbHa1WWgDVB0suXLLLFVYExU5owqG3JcuXP09AkEqYgiyl/UwQN1y5dF7FRGtUEolavMdFy5ZyfYEcxLvNM1XNaADMnVcuXRBfi2AriMWWmISpxBJmVy5ZZP3UFA6xJ0svMPVJJuQdly5D00NI9xNSdSla9UCy5clJAKvxOu6Xq1zZcuRQAMTiLT1XOxWi8XK13/wBFULVK11CvUsFy5bRQCrq9oGyDWOaD7rly1gk0DAuXLlyjii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314700" y="4114800"/>
            <a:ext cx="2362200" cy="370940"/>
          </a:xfrm>
          <a:prstGeom prst="ellipse">
            <a:avLst/>
          </a:prstGeom>
          <a:solidFill>
            <a:srgbClr val="FFFF00">
              <a:alpha val="22745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On(woman1,horse1)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67400" y="39624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Semantic 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Content</a:t>
            </a:r>
            <a:endParaRPr lang="en-US" sz="1800" dirty="0">
              <a:solidFill>
                <a:srgbClr val="C00000"/>
              </a:solidFill>
            </a:endParaRPr>
          </a:p>
        </p:txBody>
      </p:sp>
      <p:grpSp>
        <p:nvGrpSpPr>
          <p:cNvPr id="6" name="Group 28"/>
          <p:cNvGrpSpPr/>
          <p:nvPr/>
        </p:nvGrpSpPr>
        <p:grpSpPr>
          <a:xfrm>
            <a:off x="3848100" y="4953000"/>
            <a:ext cx="1295400" cy="609600"/>
            <a:chOff x="1905000" y="3352800"/>
            <a:chExt cx="1295400" cy="60960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1905000" y="3352800"/>
              <a:ext cx="1295400" cy="609600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83660" y="3352800"/>
              <a:ext cx="10983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Language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Generation</a:t>
              </a:r>
            </a:p>
          </p:txBody>
        </p:sp>
      </p:grpSp>
      <p:sp>
        <p:nvSpPr>
          <p:cNvPr id="32" name="Oval 31"/>
          <p:cNvSpPr/>
          <p:nvPr/>
        </p:nvSpPr>
        <p:spPr bwMode="auto">
          <a:xfrm>
            <a:off x="3314700" y="5943600"/>
            <a:ext cx="2362200" cy="370940"/>
          </a:xfrm>
          <a:prstGeom prst="ellipse">
            <a:avLst/>
          </a:prstGeom>
          <a:solidFill>
            <a:srgbClr val="FFFF00">
              <a:alpha val="22745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A woman is riding a horse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67400" y="5791200"/>
            <a:ext cx="1261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Linguistic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Description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4495800" y="4495800"/>
            <a:ext cx="9125" cy="4619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4495800" y="5562600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Oval 33"/>
          <p:cNvSpPr/>
          <p:nvPr/>
        </p:nvSpPr>
        <p:spPr bwMode="auto">
          <a:xfrm>
            <a:off x="3299254" y="5949541"/>
            <a:ext cx="2362200" cy="370940"/>
          </a:xfrm>
          <a:prstGeom prst="ellipse">
            <a:avLst/>
          </a:prstGeom>
          <a:solidFill>
            <a:srgbClr val="BF95D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A woman is riding a horse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7975" y="59143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Observations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3310581" y="4118919"/>
            <a:ext cx="2362200" cy="370940"/>
          </a:xfrm>
          <a:prstGeom prst="ellipse">
            <a:avLst/>
          </a:prstGeom>
          <a:solidFill>
            <a:srgbClr val="99FF6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On(woman1,horse1)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9600" y="3883462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Predicted</a:t>
            </a:r>
          </a:p>
          <a:p>
            <a:r>
              <a:rPr lang="en-US" sz="2000" b="1" dirty="0" smtClean="0">
                <a:solidFill>
                  <a:srgbClr val="008000"/>
                </a:solidFill>
              </a:rPr>
              <a:t>Variable</a:t>
            </a:r>
            <a:endParaRPr lang="en-US" sz="2000" b="1" dirty="0">
              <a:solidFill>
                <a:srgbClr val="008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2237655" y="4304389"/>
            <a:ext cx="1072926" cy="119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2237655" y="6134100"/>
            <a:ext cx="1072926" cy="119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04085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8" grpId="0" animBg="1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1F2CA1A-F642-4F82-AC31-20BCBBD4A997}" type="slidenum">
              <a:rPr lang="en-US" sz="1200" smtClean="0">
                <a:solidFill>
                  <a:srgbClr val="000000"/>
                </a:solidFill>
                <a:latin typeface="Helvetica" pitchFamily="34" charset="0"/>
              </a:rPr>
              <a:pPr eaLnBrk="1" hangingPunct="1"/>
              <a:t>31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3209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9067800" cy="9906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Probabilistic Inference with</a:t>
            </a:r>
            <a:br>
              <a:rPr lang="en-US" altLang="zh-CN" dirty="0" smtClean="0">
                <a:ea typeface="宋体" pitchFamily="2" charset="-122"/>
              </a:rPr>
            </a:br>
            <a:r>
              <a:rPr lang="en-US" altLang="zh-CN" dirty="0" smtClean="0">
                <a:ea typeface="宋体" pitchFamily="2" charset="-122"/>
              </a:rPr>
              <a:t>Grounded PCFGs</a:t>
            </a:r>
          </a:p>
        </p:txBody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3058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ea typeface="宋体" pitchFamily="2" charset="-122"/>
              </a:rPr>
              <a:t>Determining the most probable parse of a sentence also determines its most likely latent semantic representation.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ea typeface="宋体" pitchFamily="2" charset="-122"/>
              </a:rPr>
              <a:t>An augmented version of the standard CYK CFG parsing algorithm can find the most probable parse in O(n</a:t>
            </a:r>
            <a:r>
              <a:rPr lang="en-US" altLang="zh-CN" baseline="30000" dirty="0" smtClean="0">
                <a:ea typeface="宋体" pitchFamily="2" charset="-122"/>
              </a:rPr>
              <a:t>3</a:t>
            </a:r>
            <a:r>
              <a:rPr lang="en-US" altLang="zh-CN" dirty="0" smtClean="0">
                <a:ea typeface="宋体" pitchFamily="2" charset="-122"/>
              </a:rPr>
              <a:t>) time using dynamic programming.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dirty="0" smtClean="0">
                <a:ea typeface="宋体" pitchFamily="2" charset="-122"/>
              </a:rPr>
              <a:t>Analogous to the Viterbi algorithm for a Hidden Markov Model (HMM)</a:t>
            </a:r>
          </a:p>
        </p:txBody>
      </p:sp>
    </p:spTree>
    <p:extLst>
      <p:ext uri="{BB962C8B-B14F-4D97-AF65-F5344CB8AC3E}">
        <p14:creationId xmlns:p14="http://schemas.microsoft.com/office/powerpoint/2010/main" xmlns="" val="406210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Sample Successful Parse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>
            <a:off x="533400" y="1447800"/>
            <a:ext cx="807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7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2312166"/>
              </p:ext>
            </p:extLst>
          </p:nvPr>
        </p:nvGraphicFramePr>
        <p:xfrm>
          <a:off x="457200" y="1600200"/>
          <a:ext cx="8305800" cy="4511040"/>
        </p:xfrm>
        <a:graphic>
          <a:graphicData uri="http://schemas.openxmlformats.org/drawingml/2006/table">
            <a:tbl>
              <a:tblPr/>
              <a:tblGrid>
                <a:gridCol w="1828800"/>
                <a:gridCol w="6477000"/>
              </a:tblGrid>
              <a:tr h="6508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Instruction: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“Place your back against the wall of the ‘T’ intersection.  Turn left.  Go forward along the pink-flowered carpet hall two segments to the intersection with the brick hall.  This intersection contains a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hatrack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  Turn left.  Go forward three segments to an intersection with a bare concrete hall, passing a lamp.  This is Position 5.”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Parse: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Turn ( ),    Verify ( back: WALL ),  Turn ( LEFT ),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Travel ( ),   Verify ( side: BRICK HALLWAY ),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Turn ( LEFT ),  Travel ( steps: 3 ),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Verify ( side: CONCRETE HALLWAY 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9422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Navigation-Instruction Following</a:t>
            </a:r>
            <a:b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Evaluation Data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>
            <a:off x="457200" y="1371600"/>
            <a:ext cx="807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1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200" dirty="0" smtClean="0">
                <a:solidFill>
                  <a:prstClr val="black"/>
                </a:solidFill>
                <a:cs typeface="Times New Roman" pitchFamily="18" charset="0"/>
              </a:rPr>
              <a:t>3 maps, 6 instructors, 1-15 followers/direction</a:t>
            </a:r>
          </a:p>
          <a:p>
            <a:pPr algn="l" defTabSz="4572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  <a:p>
            <a:pPr algn="l" defTabSz="4572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algn="l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8334368"/>
              </p:ext>
            </p:extLst>
          </p:nvPr>
        </p:nvGraphicFramePr>
        <p:xfrm>
          <a:off x="533400" y="2590800"/>
          <a:ext cx="8077200" cy="2552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/>
                <a:gridCol w="2692400"/>
                <a:gridCol w="2692400"/>
              </a:tblGrid>
              <a:tr h="5105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Paragraph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Single-Sentence</a:t>
                      </a:r>
                      <a:endParaRPr lang="en-US" sz="2400" dirty="0"/>
                    </a:p>
                  </a:txBody>
                  <a:tcPr/>
                </a:tc>
              </a:tr>
              <a:tr h="5105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#  Instructions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706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3,236</a:t>
                      </a:r>
                      <a:endParaRPr lang="en-US" sz="2400" dirty="0"/>
                    </a:p>
                  </a:txBody>
                  <a:tcPr/>
                </a:tc>
              </a:tr>
              <a:tr h="5105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Avg. # sentences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5.0 (±2.8)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1.0 (±0)</a:t>
                      </a:r>
                      <a:endParaRPr lang="en-US" sz="2400" dirty="0"/>
                    </a:p>
                  </a:txBody>
                  <a:tcPr/>
                </a:tc>
              </a:tr>
              <a:tr h="5105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Avg. # words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37.6 (±21.1)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7.8 (±5.1)</a:t>
                      </a:r>
                    </a:p>
                  </a:txBody>
                  <a:tcPr/>
                </a:tc>
              </a:tr>
              <a:tr h="5105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Avg. # actions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10.4 (±5.7)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2.1 (±2.4)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4907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End-to-End Execution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687888"/>
          </a:xfrm>
        </p:spPr>
        <p:txBody>
          <a:bodyPr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Test how well the system follows new directions in novel environments.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Leave-one-map-out cross-validation</a:t>
            </a:r>
            <a:r>
              <a:rPr lang="en-US" sz="2400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3BB0"/>
              </a:solidFill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Strict metric</a:t>
            </a:r>
            <a:r>
              <a:rPr lang="en-US" sz="2800" dirty="0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Correct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iff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the final position exactly matches goal location.</a:t>
            </a:r>
          </a:p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Lower baseline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1"/>
            <a:r>
              <a:rPr lang="en-US" sz="2400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Simple probabilistic generative model of executed plans </a:t>
            </a:r>
            <a:r>
              <a:rPr lang="en-US" sz="2400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without </a:t>
            </a:r>
            <a:r>
              <a:rPr lang="en-US" sz="2400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language</a:t>
            </a:r>
            <a:r>
              <a:rPr lang="en-US" sz="2400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Upper b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ounds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/>
            <a:r>
              <a:rPr lang="en-US" sz="2400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Supervised semantic </a:t>
            </a:r>
            <a:r>
              <a:rPr lang="en-US" sz="2400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parser trained on </a:t>
            </a:r>
            <a:r>
              <a:rPr lang="en-US" sz="2400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gold-standard </a:t>
            </a:r>
            <a:r>
              <a:rPr lang="en-US" sz="2400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plans.</a:t>
            </a:r>
          </a:p>
          <a:p>
            <a:pPr lvl="1"/>
            <a:r>
              <a:rPr lang="en-US" sz="2400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Human followers</a:t>
            </a:r>
            <a:r>
              <a:rPr lang="en-US" sz="2400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/>
            <a:r>
              <a:rPr lang="en-US" sz="2400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Correct execution of instructions.</a:t>
            </a:r>
            <a:endParaRPr lang="en-US" sz="2400" dirty="0">
              <a:solidFill>
                <a:srgbClr val="003BB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17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End-to-End Execution 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Results</a:t>
            </a:r>
            <a:b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English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30930800"/>
              </p:ext>
            </p:extLst>
          </p:nvPr>
        </p:nvGraphicFramePr>
        <p:xfrm>
          <a:off x="914400" y="1447800"/>
          <a:ext cx="7924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738538" y="3651918"/>
            <a:ext cx="276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% Correct Execution</a:t>
            </a:r>
            <a:endParaRPr lang="en-US" sz="2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952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End-to-End Execution 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Results</a:t>
            </a:r>
            <a:b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English vs. Mandarin Chinese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70183040"/>
              </p:ext>
            </p:extLst>
          </p:nvPr>
        </p:nvGraphicFramePr>
        <p:xfrm>
          <a:off x="914400" y="1447800"/>
          <a:ext cx="7772400" cy="4687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738538" y="3651918"/>
            <a:ext cx="276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% Correct Execution</a:t>
            </a:r>
            <a:endParaRPr lang="en-US" sz="2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20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Grammar &amp; Training Complexity</a:t>
            </a: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154732" y="6375400"/>
            <a:ext cx="990600" cy="457200"/>
          </a:xfrm>
        </p:spPr>
        <p:txBody>
          <a:bodyPr/>
          <a:lstStyle/>
          <a:p>
            <a:pPr>
              <a:buNone/>
            </a:pPr>
            <a:r>
              <a:rPr lang="en-US" altLang="ko-KR" dirty="0" smtClean="0">
                <a:solidFill>
                  <a:schemeClr val="tx1"/>
                </a:solidFill>
              </a:rPr>
              <a:t>38</a:t>
            </a:r>
            <a:endParaRPr lang="ko-KR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72687562"/>
              </p:ext>
            </p:extLst>
          </p:nvPr>
        </p:nvGraphicFramePr>
        <p:xfrm>
          <a:off x="1219200" y="2133600"/>
          <a:ext cx="6781801" cy="2209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230"/>
                <a:gridCol w="1939416"/>
                <a:gridCol w="1393199"/>
                <a:gridCol w="1842956"/>
              </a:tblGrid>
              <a:tr h="11987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Calibri" panose="020F0502020204030204" pitchFamily="34" charset="0"/>
                        </a:rPr>
                        <a:t>Data</a:t>
                      </a:r>
                      <a:endParaRPr lang="ko-KR" altLang="en-US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Calibri" panose="020F0502020204030204" pitchFamily="34" charset="0"/>
                        </a:rPr>
                        <a:t>|Grammar|</a:t>
                      </a:r>
                    </a:p>
                    <a:p>
                      <a:pPr algn="ctr" latinLnBrk="1"/>
                      <a:r>
                        <a:rPr lang="en-US" altLang="ko-KR" sz="2400" dirty="0" smtClean="0">
                          <a:latin typeface="Calibri" panose="020F0502020204030204" pitchFamily="34" charset="0"/>
                        </a:rPr>
                        <a:t># Productions</a:t>
                      </a:r>
                      <a:endParaRPr lang="ko-KR" altLang="en-US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Calibri" panose="020F0502020204030204" pitchFamily="34" charset="0"/>
                        </a:rPr>
                        <a:t>Time </a:t>
                      </a:r>
                    </a:p>
                    <a:p>
                      <a:pPr algn="ctr" latinLnBrk="1"/>
                      <a:r>
                        <a:rPr lang="en-US" altLang="ko-KR" sz="2400" dirty="0" smtClean="0">
                          <a:latin typeface="Calibri" panose="020F0502020204030204" pitchFamily="34" charset="0"/>
                        </a:rPr>
                        <a:t>(hours)</a:t>
                      </a:r>
                      <a:endParaRPr lang="ko-KR" altLang="en-US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Calibri" panose="020F0502020204030204" pitchFamily="34" charset="0"/>
                        </a:rPr>
                        <a:t>EM</a:t>
                      </a:r>
                      <a:r>
                        <a:rPr lang="en-US" altLang="ko-KR" sz="2400" baseline="0" dirty="0" smtClean="0">
                          <a:latin typeface="Calibri" panose="020F0502020204030204" pitchFamily="34" charset="0"/>
                        </a:rPr>
                        <a:t> Iterations</a:t>
                      </a:r>
                      <a:endParaRPr lang="ko-KR" altLang="en-US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5055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Calibri" panose="020F0502020204030204" pitchFamily="34" charset="0"/>
                        </a:rPr>
                        <a:t>English</a:t>
                      </a:r>
                      <a:endParaRPr lang="ko-KR" altLang="en-US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Calibri" panose="020F0502020204030204" pitchFamily="34" charset="0"/>
                        </a:rPr>
                        <a:t>16,357</a:t>
                      </a:r>
                      <a:endParaRPr lang="ko-KR" altLang="en-US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Calibri" panose="020F0502020204030204" pitchFamily="34" charset="0"/>
                        </a:rPr>
                        <a:t>8.77</a:t>
                      </a:r>
                      <a:endParaRPr lang="ko-KR" altLang="en-US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Calibri" panose="020F0502020204030204" pitchFamily="34" charset="0"/>
                        </a:rPr>
                        <a:t>46</a:t>
                      </a:r>
                      <a:endParaRPr lang="ko-KR" altLang="en-US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5055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Calibri" panose="020F0502020204030204" pitchFamily="34" charset="0"/>
                        </a:rPr>
                        <a:t>Chinese </a:t>
                      </a:r>
                      <a:endParaRPr lang="ko-KR" altLang="en-US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Calibri" panose="020F0502020204030204" pitchFamily="34" charset="0"/>
                        </a:rPr>
                        <a:t>15,459</a:t>
                      </a:r>
                      <a:endParaRPr lang="ko-KR" altLang="en-US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Calibri" panose="020F0502020204030204" pitchFamily="34" charset="0"/>
                        </a:rPr>
                        <a:t>8.05</a:t>
                      </a:r>
                      <a:endParaRPr lang="ko-KR" altLang="en-US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Calibri" panose="020F0502020204030204" pitchFamily="34" charset="0"/>
                        </a:rPr>
                        <a:t>40</a:t>
                      </a:r>
                      <a:endParaRPr lang="ko-KR" altLang="en-US" sz="24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650032" y="3535333"/>
            <a:ext cx="683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000" b="1" dirty="0">
                <a:solidFill>
                  <a:srgbClr val="FFFFFF"/>
                </a:solidFill>
                <a:latin typeface="Calibri" panose="020F0502020204030204" pitchFamily="34" charset="0"/>
              </a:rPr>
              <a:t>Data</a:t>
            </a:r>
            <a:endParaRPr lang="ko-KR" altLang="en-US" sz="20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397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Grounding in the Real World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687888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Move beyond grounding in simulated environments.</a:t>
            </a:r>
          </a:p>
          <a:p>
            <a:endParaRPr lang="en-US" dirty="0" smtClean="0"/>
          </a:p>
          <a:p>
            <a:r>
              <a:rPr lang="en-US" dirty="0" smtClean="0"/>
              <a:t>Integrate NLP with computer vision and robotics to connect language to perception and action in the real world.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54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Grounded Language in Robotics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5186" y="2057400"/>
            <a:ext cx="3038095" cy="23047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9786" y="1524000"/>
            <a:ext cx="51054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800">
                <a:solidFill>
                  <a:srgbClr val="3333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Char char="»"/>
              <a:defRPr sz="2000">
                <a:solidFill>
                  <a:srgbClr val="0000CC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Deb Roy at MIT has worked on grounded language for over a decade.</a:t>
            </a:r>
          </a:p>
          <a:p>
            <a:r>
              <a:rPr lang="en-US" dirty="0" smtClean="0"/>
              <a:t>He has developed a number of robots that learn and use grounded language.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87772" y="4385846"/>
            <a:ext cx="3100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Toco</a:t>
            </a:r>
            <a:r>
              <a:rPr lang="en-US" sz="2400" b="1" dirty="0" smtClean="0">
                <a:solidFill>
                  <a:srgbClr val="C00000"/>
                </a:solidFill>
              </a:rPr>
              <a:t> Robot from 2003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29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4"/>
          <p:cNvSpPr txBox="1">
            <a:spLocks noGrp="1"/>
          </p:cNvSpPr>
          <p:nvPr/>
        </p:nvSpPr>
        <p:spPr bwMode="auto">
          <a:xfrm>
            <a:off x="69342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A6B5E3F-7F5E-4F0C-92D6-C59AE1024881}" type="slidenum">
              <a:rPr lang="en-US" sz="1200">
                <a:latin typeface="Helvetica" pitchFamily="34" charset="0"/>
              </a:rPr>
              <a:pPr algn="r" eaLnBrk="1" hangingPunct="1"/>
              <a:t>4</a:t>
            </a:fld>
            <a:endParaRPr lang="en-US" sz="1200"/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Historical Roots of</a:t>
            </a:r>
            <a:br>
              <a:rPr lang="en-US" dirty="0" smtClean="0"/>
            </a:br>
            <a:r>
              <a:rPr lang="en-US" dirty="0" smtClean="0"/>
              <a:t>Ideas on Language Grounding </a:t>
            </a: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564004"/>
            <a:ext cx="8305800" cy="5105400"/>
          </a:xfrm>
        </p:spPr>
        <p:txBody>
          <a:bodyPr/>
          <a:lstStyle/>
          <a:p>
            <a:pPr marL="342900" lvl="1" indent="-342900" eaLnBrk="1" hangingPunct="1">
              <a:lnSpc>
                <a:spcPct val="90000"/>
              </a:lnSpc>
              <a:buClr>
                <a:srgbClr val="FF0000"/>
              </a:buClr>
              <a:buFontTx/>
              <a:buChar char="•"/>
            </a:pPr>
            <a:r>
              <a:rPr lang="en-US" sz="3200" dirty="0"/>
              <a:t>Meaning as Use &amp; Language Games: </a:t>
            </a:r>
            <a:r>
              <a:rPr lang="en-US" sz="3200" dirty="0" smtClean="0">
                <a:solidFill>
                  <a:srgbClr val="008000"/>
                </a:solidFill>
              </a:rPr>
              <a:t>Wittgenstein </a:t>
            </a:r>
            <a:r>
              <a:rPr lang="en-US" sz="3200" dirty="0">
                <a:solidFill>
                  <a:srgbClr val="008000"/>
                </a:solidFill>
              </a:rPr>
              <a:t>(1953</a:t>
            </a:r>
            <a:r>
              <a:rPr lang="en-US" sz="3200" dirty="0" smtClean="0">
                <a:solidFill>
                  <a:srgbClr val="008000"/>
                </a:solidFill>
              </a:rPr>
              <a:t>)</a:t>
            </a:r>
          </a:p>
          <a:p>
            <a:pPr marL="342900" lvl="1" indent="-342900" eaLnBrk="1" hangingPunct="1">
              <a:lnSpc>
                <a:spcPct val="90000"/>
              </a:lnSpc>
              <a:buClr>
                <a:srgbClr val="FF0000"/>
              </a:buClr>
              <a:buFontTx/>
              <a:buChar char="•"/>
            </a:pPr>
            <a:endParaRPr lang="en-US" sz="3200" dirty="0" smtClean="0">
              <a:solidFill>
                <a:srgbClr val="008000"/>
              </a:solidFill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FF0000"/>
              </a:buClr>
              <a:buFontTx/>
              <a:buChar char="•"/>
            </a:pPr>
            <a:endParaRPr lang="en-US" sz="3200" dirty="0" smtClean="0">
              <a:solidFill>
                <a:srgbClr val="008000"/>
              </a:solidFill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FF0000"/>
              </a:buClr>
              <a:buFontTx/>
              <a:buChar char="•"/>
            </a:pPr>
            <a:r>
              <a:rPr lang="en-US" sz="3200" dirty="0"/>
              <a:t>Symbol Grounding: </a:t>
            </a:r>
            <a:r>
              <a:rPr lang="en-US" sz="3200" dirty="0" smtClean="0"/>
              <a:t>                                 </a:t>
            </a:r>
            <a:r>
              <a:rPr lang="en-US" sz="3200" dirty="0" err="1" smtClean="0">
                <a:solidFill>
                  <a:srgbClr val="008000"/>
                </a:solidFill>
              </a:rPr>
              <a:t>Harnad</a:t>
            </a:r>
            <a:r>
              <a:rPr lang="en-US" sz="3200" dirty="0" smtClean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rgbClr val="008000"/>
                </a:solidFill>
              </a:rPr>
              <a:t>(1990</a:t>
            </a:r>
            <a:r>
              <a:rPr lang="en-US" sz="3200" dirty="0" smtClean="0">
                <a:solidFill>
                  <a:srgbClr val="008000"/>
                </a:solidFill>
              </a:rPr>
              <a:t>)</a:t>
            </a:r>
            <a:endParaRPr lang="en-US" sz="3200" dirty="0" smtClean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1026" name="Picture 2" descr="Stevan Harn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7354" y="4127436"/>
            <a:ext cx="1047750" cy="228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57400"/>
            <a:ext cx="14668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4133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 dirty="0" smtClean="0"/>
              <a:t>Real Robots You Can Instruct in</a:t>
            </a:r>
            <a:br>
              <a:rPr lang="en-US" dirty="0" smtClean="0"/>
            </a:br>
            <a:r>
              <a:rPr lang="en-US" dirty="0" smtClean="0"/>
              <a:t>Natural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924800" cy="4687888"/>
          </a:xfrm>
        </p:spPr>
        <p:txBody>
          <a:bodyPr/>
          <a:lstStyle/>
          <a:p>
            <a:r>
              <a:rPr lang="en-US" dirty="0" smtClean="0"/>
              <a:t>More recently, a group at MIT has developed a robotic forklift </a:t>
            </a:r>
            <a:r>
              <a:rPr lang="en-US" dirty="0"/>
              <a:t>that </a:t>
            </a:r>
            <a:r>
              <a:rPr lang="en-US" dirty="0" smtClean="0"/>
              <a:t>obeys English commands </a:t>
            </a:r>
            <a:r>
              <a:rPr lang="en-US" sz="2400" dirty="0" smtClean="0">
                <a:solidFill>
                  <a:srgbClr val="008000"/>
                </a:solidFill>
              </a:rPr>
              <a:t>(</a:t>
            </a:r>
            <a:r>
              <a:rPr lang="en-US" sz="2400" dirty="0" err="1" smtClean="0">
                <a:solidFill>
                  <a:srgbClr val="008000"/>
                </a:solidFill>
              </a:rPr>
              <a:t>Tellex</a:t>
            </a:r>
            <a:r>
              <a:rPr lang="en-US" sz="2400" dirty="0" smtClean="0">
                <a:solidFill>
                  <a:srgbClr val="008000"/>
                </a:solidFill>
              </a:rPr>
              <a:t>, et al., AAAI-11).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/>
              <a:t>T</a:t>
            </a:r>
            <a:r>
              <a:rPr lang="en-US" dirty="0" smtClean="0"/>
              <a:t>raining data was collected in simulation using crowdsourcing on Amazon Mechanical Turk.</a:t>
            </a:r>
          </a:p>
          <a:p>
            <a:r>
              <a:rPr lang="en-US" dirty="0"/>
              <a:t>U</a:t>
            </a:r>
            <a:r>
              <a:rPr lang="en-US" dirty="0" smtClean="0"/>
              <a:t>ses an existing English parser and direct semantic supervision to help learn to map sentences to formal robot commands.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5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Robotic Forklift NL Instruction Demo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Telex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" name="A Robotic Forklift Following Command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8295" y="1371600"/>
            <a:ext cx="9050867" cy="509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075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388078"/>
            <a:ext cx="5715000" cy="117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Pictures in Natural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3124200"/>
          </a:xfrm>
        </p:spPr>
        <p:txBody>
          <a:bodyPr/>
          <a:lstStyle/>
          <a:p>
            <a:r>
              <a:rPr lang="en-US" dirty="0" smtClean="0"/>
              <a:t>Several projects have explored automatically generating sentences that describe images.</a:t>
            </a:r>
          </a:p>
          <a:p>
            <a:r>
              <a:rPr lang="en-US" dirty="0" smtClean="0"/>
              <a:t>Typically trained on captioned/tagged images collected from the web, or </a:t>
            </a:r>
            <a:r>
              <a:rPr lang="en-US" dirty="0" err="1" smtClean="0"/>
              <a:t>crowdsourced</a:t>
            </a:r>
            <a:r>
              <a:rPr lang="en-US" dirty="0"/>
              <a:t> </a:t>
            </a:r>
            <a:r>
              <a:rPr lang="en-US" dirty="0" smtClean="0"/>
              <a:t>human image descriptions.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2819400" cy="212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8338" y="4690351"/>
            <a:ext cx="3198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(</a:t>
            </a:r>
            <a:r>
              <a:rPr lang="en-US" sz="2400" dirty="0" err="1" smtClean="0">
                <a:solidFill>
                  <a:srgbClr val="008000"/>
                </a:solidFill>
              </a:rPr>
              <a:t>Rashtchian</a:t>
            </a:r>
            <a:r>
              <a:rPr lang="en-US" sz="2400" dirty="0" smtClean="0">
                <a:solidFill>
                  <a:srgbClr val="008000"/>
                </a:solidFill>
              </a:rPr>
              <a:t> et al., 2010)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285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Language Generation for Images</a:t>
            </a:r>
            <a:br>
              <a:rPr lang="en-US" dirty="0" smtClean="0"/>
            </a:br>
            <a:r>
              <a:rPr lang="en-US" sz="2800" dirty="0" smtClean="0">
                <a:solidFill>
                  <a:srgbClr val="008000"/>
                </a:solidFill>
              </a:rPr>
              <a:t>(</a:t>
            </a:r>
            <a:r>
              <a:rPr lang="en-US" sz="2800" dirty="0" err="1" smtClean="0">
                <a:solidFill>
                  <a:srgbClr val="008000"/>
                </a:solidFill>
              </a:rPr>
              <a:t>Kuznetsova</a:t>
            </a:r>
            <a:r>
              <a:rPr lang="en-US" sz="2800" dirty="0" smtClean="0">
                <a:solidFill>
                  <a:srgbClr val="008000"/>
                </a:solidFill>
              </a:rPr>
              <a:t> et al., ACL-12)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687888"/>
          </a:xfrm>
        </p:spPr>
        <p:txBody>
          <a:bodyPr/>
          <a:lstStyle/>
          <a:p>
            <a:r>
              <a:rPr lang="en-US" dirty="0" smtClean="0"/>
              <a:t>Trained on 1 million photos from Flickr that were filtered so that they contain useful captions.</a:t>
            </a:r>
          </a:p>
          <a:p>
            <a:r>
              <a:rPr lang="en-US" dirty="0" smtClean="0"/>
              <a:t>Extracts features from images using state-of-the-art object, scene, and “stuff” recognizers from computer vision.</a:t>
            </a:r>
          </a:p>
          <a:p>
            <a:r>
              <a:rPr lang="en-US" dirty="0" smtClean="0"/>
              <a:t>Composes sentences for novel images by using Integer Linear Programming to optimally stitch together phrases from similar training images.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448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Generated Image Descriptions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361943"/>
            <a:ext cx="6477000" cy="315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5920" y="4623515"/>
            <a:ext cx="2745509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619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990600"/>
          </a:xfrm>
        </p:spPr>
        <p:txBody>
          <a:bodyPr/>
          <a:lstStyle/>
          <a:p>
            <a:r>
              <a:rPr lang="en-US" dirty="0"/>
              <a:t>Generating English Descriptions </a:t>
            </a:r>
            <a:r>
              <a:rPr lang="en-US" dirty="0" smtClean="0"/>
              <a:t>for Videos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908348" y="4693543"/>
            <a:ext cx="1219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0548" y="577201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A person is riding a horse. 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slide2.mo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42269" y="1371600"/>
            <a:ext cx="5859462" cy="3296237"/>
          </a:xfrm>
        </p:spPr>
      </p:pic>
    </p:spTree>
    <p:extLst>
      <p:ext uri="{BB962C8B-B14F-4D97-AF65-F5344CB8AC3E}">
        <p14:creationId xmlns:p14="http://schemas.microsoft.com/office/powerpoint/2010/main" xmlns="" val="2441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Description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105400"/>
          </a:xfrm>
        </p:spPr>
        <p:txBody>
          <a:bodyPr/>
          <a:lstStyle/>
          <a:p>
            <a:r>
              <a:rPr lang="en-US" dirty="0" smtClean="0"/>
              <a:t>A few recent projects integrate visual object and activity recognition with NL generation to describe videos </a:t>
            </a:r>
            <a:r>
              <a:rPr lang="en-US" sz="2400" dirty="0" smtClean="0">
                <a:solidFill>
                  <a:srgbClr val="008000"/>
                </a:solidFill>
              </a:rPr>
              <a:t>(</a:t>
            </a:r>
            <a:r>
              <a:rPr lang="en-US" sz="2400" dirty="0" err="1" smtClean="0">
                <a:solidFill>
                  <a:srgbClr val="008000"/>
                </a:solidFill>
              </a:rPr>
              <a:t>Barbu</a:t>
            </a:r>
            <a:r>
              <a:rPr lang="en-US" sz="2400" dirty="0" smtClean="0">
                <a:solidFill>
                  <a:srgbClr val="008000"/>
                </a:solidFill>
              </a:rPr>
              <a:t> et al., UAI-12, Khan &amp; </a:t>
            </a:r>
            <a:r>
              <a:rPr lang="en-US" sz="2400" dirty="0" err="1" smtClean="0">
                <a:solidFill>
                  <a:srgbClr val="008000"/>
                </a:solidFill>
              </a:rPr>
              <a:t>Gotoh</a:t>
            </a:r>
            <a:r>
              <a:rPr lang="en-US" sz="2400" dirty="0" smtClean="0">
                <a:solidFill>
                  <a:srgbClr val="008000"/>
                </a:solidFill>
              </a:rPr>
              <a:t>, 2012).</a:t>
            </a:r>
          </a:p>
          <a:p>
            <a:r>
              <a:rPr lang="en-US" dirty="0" smtClean="0"/>
              <a:t>See our AAAI-13 talk:</a:t>
            </a:r>
          </a:p>
          <a:p>
            <a:pPr lvl="1"/>
            <a:r>
              <a:rPr lang="en-US" dirty="0"/>
              <a:t>Generating Natural-Language Video Descriptions Using Text-Mined </a:t>
            </a:r>
            <a:r>
              <a:rPr lang="en-US" dirty="0" smtClean="0"/>
              <a:t>Knowledge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>
                <a:solidFill>
                  <a:srgbClr val="C00000"/>
                </a:solidFill>
              </a:rPr>
              <a:t>Niveda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Krishnamoorthy</a:t>
            </a:r>
            <a:endParaRPr lang="en-US" dirty="0" smtClean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  </a:t>
            </a:r>
            <a:r>
              <a:rPr lang="en-US" dirty="0">
                <a:solidFill>
                  <a:schemeClr val="tx1"/>
                </a:solidFill>
              </a:rPr>
              <a:t>Session 32A: NLP Generation and Translation </a:t>
            </a:r>
            <a:endParaRPr lang="en-US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  11:50am, </a:t>
            </a:r>
            <a:r>
              <a:rPr lang="en-US" dirty="0">
                <a:solidFill>
                  <a:srgbClr val="C00000"/>
                </a:solidFill>
              </a:rPr>
              <a:t>Thursday, July 18th</a:t>
            </a:r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972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Word Meaning </a:t>
            </a:r>
            <a:r>
              <a:rPr lang="en-US" dirty="0"/>
              <a:t>to </a:t>
            </a:r>
            <a:r>
              <a:rPr lang="en-US" dirty="0" smtClean="0"/>
              <a:t>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687888"/>
          </a:xfrm>
        </p:spPr>
        <p:txBody>
          <a:bodyPr/>
          <a:lstStyle/>
          <a:p>
            <a:r>
              <a:rPr lang="en-US" dirty="0" smtClean="0"/>
              <a:t>Word meanings as symbolic perceptual output</a:t>
            </a:r>
          </a:p>
          <a:p>
            <a:endParaRPr lang="en-US" dirty="0" smtClean="0"/>
          </a:p>
          <a:p>
            <a:r>
              <a:rPr lang="en-US" dirty="0" smtClean="0"/>
              <a:t>Multimodal </a:t>
            </a:r>
            <a:r>
              <a:rPr lang="en-US" dirty="0"/>
              <a:t>d</a:t>
            </a:r>
            <a:r>
              <a:rPr lang="en-US" dirty="0" smtClean="0"/>
              <a:t>istributional </a:t>
            </a:r>
            <a:r>
              <a:rPr lang="en-US" dirty="0"/>
              <a:t>s</a:t>
            </a:r>
            <a:r>
              <a:rPr lang="en-US" dirty="0" smtClean="0"/>
              <a:t>emantics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030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Vector-Space (Distributional)</a:t>
            </a:r>
            <a:br>
              <a:rPr lang="en-US" dirty="0" smtClean="0"/>
            </a:br>
            <a:r>
              <a:rPr lang="en-US" dirty="0" smtClean="0"/>
              <a:t>Lexical Semantics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518" y="1371600"/>
            <a:ext cx="8149282" cy="4687888"/>
          </a:xfrm>
        </p:spPr>
        <p:txBody>
          <a:bodyPr/>
          <a:lstStyle/>
          <a:p>
            <a:r>
              <a:rPr lang="en-US" sz="2800" dirty="0" smtClean="0"/>
              <a:t>Represent word meanings as points (vectors) in a (high-dimensional) Euclidian space.</a:t>
            </a:r>
          </a:p>
          <a:p>
            <a:r>
              <a:rPr lang="en-US" sz="2800" dirty="0" smtClean="0"/>
              <a:t>Dimensions encode aspects of the context in which the word appears (e.g. how often it co-occurs with another specific word).</a:t>
            </a:r>
          </a:p>
          <a:p>
            <a:pPr lvl="1"/>
            <a:r>
              <a:rPr lang="en-US" sz="2400" dirty="0" smtClean="0"/>
              <a:t>“You will know a word by the company it keeps” (Firth)</a:t>
            </a:r>
          </a:p>
          <a:p>
            <a:r>
              <a:rPr lang="en-US" sz="2800" dirty="0" smtClean="0"/>
              <a:t>Semantic similarity defined as distance between points in this space.</a:t>
            </a:r>
          </a:p>
          <a:p>
            <a:r>
              <a:rPr lang="en-US" sz="2800" dirty="0" smtClean="0"/>
              <a:t>Many specific mathematical models for computing dimensions, dimensionality reduction, and similarity.</a:t>
            </a:r>
          </a:p>
          <a:p>
            <a:pPr lvl="1"/>
            <a:r>
              <a:rPr lang="en-US" sz="2400" dirty="0" smtClean="0"/>
              <a:t>Latent Semantic Analysis (LSA)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7567E9-EBB8-4FD5-BBD5-A58698DCC6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049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Lexical Vector Space</a:t>
            </a:r>
            <a:br>
              <a:rPr lang="en-US" dirty="0" smtClean="0"/>
            </a:br>
            <a:r>
              <a:rPr lang="en-US" sz="3200" dirty="0" smtClean="0"/>
              <a:t>(Reduced to Two Dimensions)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7567E9-EBB8-4FD5-BBD5-A58698DCC6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219200" y="1779373"/>
            <a:ext cx="8238" cy="428367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1219200" y="6071286"/>
            <a:ext cx="6557319" cy="2471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528926" y="3484605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dog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9957" y="374821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cat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4848" y="4753232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man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1750" y="4563761"/>
            <a:ext cx="939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woman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2680" y="2677298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bottle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7595" y="2767914"/>
            <a:ext cx="503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cup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6182" y="3426940"/>
            <a:ext cx="686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water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38950" y="4670854"/>
            <a:ext cx="580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rock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51682" y="4085968"/>
            <a:ext cx="1029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computer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91062" y="4341341"/>
            <a:ext cx="660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robot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14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Applications </a:t>
            </a:r>
            <a:br>
              <a:rPr lang="en-US" dirty="0" smtClean="0"/>
            </a:br>
            <a:r>
              <a:rPr lang="en-US" dirty="0" smtClean="0"/>
              <a:t>of Grounded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687888"/>
          </a:xfrm>
        </p:spPr>
        <p:txBody>
          <a:bodyPr/>
          <a:lstStyle/>
          <a:p>
            <a:r>
              <a:rPr lang="en-US" dirty="0" smtClean="0"/>
              <a:t>Linguistic description of images and video</a:t>
            </a:r>
          </a:p>
          <a:p>
            <a:pPr lvl="1"/>
            <a:r>
              <a:rPr lang="en-US" dirty="0" smtClean="0"/>
              <a:t>Content-based retrieval</a:t>
            </a:r>
          </a:p>
          <a:p>
            <a:pPr lvl="1"/>
            <a:r>
              <a:rPr lang="en-US" dirty="0"/>
              <a:t>Automated captioning for the visually </a:t>
            </a:r>
            <a:r>
              <a:rPr lang="en-US" dirty="0" smtClean="0"/>
              <a:t>impaired</a:t>
            </a:r>
            <a:endParaRPr lang="en-US" dirty="0"/>
          </a:p>
          <a:p>
            <a:pPr lvl="1"/>
            <a:r>
              <a:rPr lang="en-US" dirty="0" smtClean="0"/>
              <a:t>Automated surveillance</a:t>
            </a:r>
          </a:p>
          <a:p>
            <a:r>
              <a:rPr lang="en-US" dirty="0" smtClean="0"/>
              <a:t>Human Robot Interaction</a:t>
            </a:r>
          </a:p>
          <a:p>
            <a:pPr lvl="1"/>
            <a:r>
              <a:rPr lang="en-US" dirty="0" smtClean="0"/>
              <a:t>Obeying natural-language commands</a:t>
            </a:r>
          </a:p>
          <a:p>
            <a:pPr lvl="1"/>
            <a:r>
              <a:rPr lang="en-US" dirty="0" smtClean="0"/>
              <a:t> Interactive dialog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/>
              <a:pPr>
                <a:defRPr/>
              </a:pPr>
              <a:t>5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966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Multimodal Distributional Semantics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534400" cy="4687888"/>
          </a:xfrm>
        </p:spPr>
        <p:txBody>
          <a:bodyPr/>
          <a:lstStyle/>
          <a:p>
            <a:r>
              <a:rPr lang="en-US" dirty="0" smtClean="0"/>
              <a:t>Recent methods combine both linguistic and </a:t>
            </a:r>
            <a:r>
              <a:rPr lang="en-US" b="1" i="1" dirty="0" smtClean="0"/>
              <a:t>visual</a:t>
            </a:r>
            <a:r>
              <a:rPr lang="en-US" dirty="0" smtClean="0"/>
              <a:t> contextual features </a:t>
            </a:r>
            <a:r>
              <a:rPr lang="en-US" sz="2400" dirty="0" smtClean="0">
                <a:solidFill>
                  <a:srgbClr val="008000"/>
                </a:solidFill>
              </a:rPr>
              <a:t>(</a:t>
            </a:r>
            <a:r>
              <a:rPr lang="en-US" sz="2400" dirty="0" err="1" smtClean="0">
                <a:solidFill>
                  <a:srgbClr val="008000"/>
                </a:solidFill>
              </a:rPr>
              <a:t>Feng</a:t>
            </a:r>
            <a:r>
              <a:rPr lang="en-US" sz="2400" dirty="0" smtClean="0">
                <a:solidFill>
                  <a:srgbClr val="008000"/>
                </a:solidFill>
              </a:rPr>
              <a:t> &amp; </a:t>
            </a:r>
            <a:r>
              <a:rPr lang="en-US" sz="2400" dirty="0" err="1" smtClean="0">
                <a:solidFill>
                  <a:srgbClr val="008000"/>
                </a:solidFill>
              </a:rPr>
              <a:t>Lapata</a:t>
            </a:r>
            <a:r>
              <a:rPr lang="en-US" sz="2400" dirty="0" smtClean="0">
                <a:solidFill>
                  <a:srgbClr val="008000"/>
                </a:solidFill>
              </a:rPr>
              <a:t>, NAACL-10; </a:t>
            </a:r>
            <a:r>
              <a:rPr lang="en-US" sz="2400" dirty="0" err="1" smtClean="0">
                <a:solidFill>
                  <a:srgbClr val="008000"/>
                </a:solidFill>
              </a:rPr>
              <a:t>Bruni</a:t>
            </a:r>
            <a:r>
              <a:rPr lang="en-US" sz="2400" dirty="0" smtClean="0">
                <a:solidFill>
                  <a:srgbClr val="008000"/>
                </a:solidFill>
              </a:rPr>
              <a:t> et al., 2011;  </a:t>
            </a:r>
            <a:r>
              <a:rPr lang="en-US" sz="2400" dirty="0" err="1" smtClean="0">
                <a:solidFill>
                  <a:srgbClr val="008000"/>
                </a:solidFill>
              </a:rPr>
              <a:t>Silberer</a:t>
            </a:r>
            <a:r>
              <a:rPr lang="en-US" sz="2400" dirty="0" smtClean="0">
                <a:solidFill>
                  <a:srgbClr val="008000"/>
                </a:solidFill>
              </a:rPr>
              <a:t> &amp; </a:t>
            </a:r>
            <a:r>
              <a:rPr lang="en-US" sz="2400" dirty="0" err="1" smtClean="0">
                <a:solidFill>
                  <a:srgbClr val="008000"/>
                </a:solidFill>
              </a:rPr>
              <a:t>Lapata</a:t>
            </a:r>
            <a:r>
              <a:rPr lang="en-US" sz="2400" dirty="0" smtClean="0">
                <a:solidFill>
                  <a:srgbClr val="008000"/>
                </a:solidFill>
              </a:rPr>
              <a:t>, EMNLP-12)</a:t>
            </a:r>
            <a:r>
              <a:rPr lang="en-US" dirty="0" smtClean="0"/>
              <a:t> .</a:t>
            </a:r>
          </a:p>
          <a:p>
            <a:r>
              <a:rPr lang="en-US" dirty="0" smtClean="0"/>
              <a:t>Use corpus of captioned images to compute co-occurrence statistics between words and visual features extracted from images (e.g. color, texture, shape, detected objects).</a:t>
            </a:r>
          </a:p>
          <a:p>
            <a:r>
              <a:rPr lang="en-US" dirty="0" smtClean="0"/>
              <a:t>Multimodal models predict human judgments of lexical similarity better.</a:t>
            </a:r>
          </a:p>
          <a:p>
            <a:pPr lvl="1"/>
            <a:r>
              <a:rPr lang="en-US" dirty="0" smtClean="0"/>
              <a:t>“cherry” more similar to “strawberry” than “orange”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648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Spate of Workshops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on Grounded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7924800" cy="4687888"/>
          </a:xfrm>
        </p:spPr>
        <p:txBody>
          <a:bodyPr/>
          <a:lstStyle/>
          <a:p>
            <a:r>
              <a:rPr lang="en-US" sz="2400" dirty="0" smtClean="0"/>
              <a:t>AAAI-2011 </a:t>
            </a:r>
            <a:r>
              <a:rPr lang="en-US" sz="2400" dirty="0"/>
              <a:t>Workshop on </a:t>
            </a:r>
            <a:r>
              <a:rPr lang="en-US" sz="2400" dirty="0" smtClean="0"/>
              <a:t>Language-Action </a:t>
            </a:r>
            <a:r>
              <a:rPr lang="en-US" sz="2400" dirty="0"/>
              <a:t>Tools for Cognitive </a:t>
            </a:r>
            <a:r>
              <a:rPr lang="en-US" sz="2400" dirty="0" smtClean="0"/>
              <a:t>Artificial </a:t>
            </a:r>
            <a:r>
              <a:rPr lang="en-US" sz="2400" dirty="0"/>
              <a:t>Agents: Integrating Vision, Action and </a:t>
            </a:r>
            <a:r>
              <a:rPr lang="en-US" sz="2400" dirty="0" smtClean="0"/>
              <a:t>Language</a:t>
            </a:r>
          </a:p>
          <a:p>
            <a:r>
              <a:rPr lang="en-US" sz="2400" dirty="0" smtClean="0"/>
              <a:t>NIPS-2011 Workshop on Integrating Language and Vision</a:t>
            </a:r>
          </a:p>
          <a:p>
            <a:r>
              <a:rPr lang="en-US" sz="2400" dirty="0"/>
              <a:t>NAACL-2012 Workshop on Semantic Interpretation in an Actionable </a:t>
            </a:r>
            <a:r>
              <a:rPr lang="en-US" sz="2400" dirty="0" smtClean="0"/>
              <a:t>Context</a:t>
            </a:r>
          </a:p>
          <a:p>
            <a:r>
              <a:rPr lang="en-US" sz="2400" dirty="0" smtClean="0"/>
              <a:t>AAAI-2012 </a:t>
            </a:r>
            <a:r>
              <a:rPr lang="en-US" sz="2400" dirty="0"/>
              <a:t>Workshop on Grounding Language for Physical </a:t>
            </a:r>
            <a:r>
              <a:rPr lang="en-US" sz="2400" dirty="0" smtClean="0"/>
              <a:t>Systems</a:t>
            </a:r>
          </a:p>
          <a:p>
            <a:r>
              <a:rPr lang="en-US" sz="2400" dirty="0" smtClean="0"/>
              <a:t>NAACL-2013 </a:t>
            </a:r>
            <a:r>
              <a:rPr lang="en-US" sz="2400" dirty="0"/>
              <a:t>Workshop on Vision and </a:t>
            </a:r>
            <a:r>
              <a:rPr lang="en-US" sz="2400" dirty="0" smtClean="0"/>
              <a:t>Language</a:t>
            </a:r>
          </a:p>
          <a:p>
            <a:r>
              <a:rPr lang="en-US" sz="2400" dirty="0" smtClean="0"/>
              <a:t>CVPR-2013 Workshop on Language for Vision</a:t>
            </a:r>
          </a:p>
          <a:p>
            <a:r>
              <a:rPr lang="en-US" sz="2400" dirty="0" smtClean="0"/>
              <a:t>UW-MSR 2013 Summer Institute on </a:t>
            </a:r>
            <a:r>
              <a:rPr lang="en-US" sz="2400" dirty="0"/>
              <a:t>Understanding Situated Language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042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Research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105400"/>
          </a:xfrm>
        </p:spPr>
        <p:txBody>
          <a:bodyPr/>
          <a:lstStyle/>
          <a:p>
            <a:r>
              <a:rPr lang="en-US" dirty="0" smtClean="0"/>
              <a:t>Using linguistic and text-mined knowledge to aid computer vision.</a:t>
            </a:r>
          </a:p>
          <a:p>
            <a:r>
              <a:rPr lang="en-US" dirty="0" smtClean="0"/>
              <a:t>Active/interactive grounded language learning.</a:t>
            </a:r>
          </a:p>
          <a:p>
            <a:r>
              <a:rPr lang="en-US" dirty="0" smtClean="0"/>
              <a:t>Grounded-language dialog.</a:t>
            </a:r>
          </a:p>
          <a:p>
            <a:r>
              <a:rPr lang="en-US" dirty="0" smtClean="0"/>
              <a:t>Applications:</a:t>
            </a:r>
          </a:p>
          <a:p>
            <a:pPr lvl="1"/>
            <a:r>
              <a:rPr lang="en-US" dirty="0" smtClean="0"/>
              <a:t>Language-enabled virtual agents</a:t>
            </a:r>
          </a:p>
          <a:p>
            <a:pPr lvl="1"/>
            <a:r>
              <a:rPr lang="en-US" dirty="0" smtClean="0"/>
              <a:t>Language-enabled vision systems</a:t>
            </a:r>
          </a:p>
          <a:p>
            <a:pPr lvl="1"/>
            <a:r>
              <a:rPr lang="en-US" dirty="0" smtClean="0"/>
              <a:t>Language-enabled robots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29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0AE8CE4-7F07-4009-87E0-78E84354A828}" type="slidenum">
              <a:rPr lang="en-US" sz="1200" smtClean="0">
                <a:solidFill>
                  <a:srgbClr val="000000"/>
                </a:solidFill>
                <a:latin typeface="Helvetica" pitchFamily="34" charset="0"/>
              </a:rPr>
              <a:pPr eaLnBrk="1" hangingPunct="1"/>
              <a:t>53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40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Conclusions</a:t>
            </a:r>
          </a:p>
        </p:txBody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3058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ea typeface="宋体" pitchFamily="2" charset="-122"/>
              </a:rPr>
              <a:t>Truly understanding language requires connecting it to perception and action.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ea typeface="宋体" pitchFamily="2" charset="-122"/>
              </a:rPr>
              <a:t>Learning from easily obtainable data in which language naturally co-occurs with perception and action improves NLP, vision, and robotics.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ea typeface="宋体" pitchFamily="2" charset="-122"/>
              </a:rPr>
              <a:t>The time is ripe to integrate language, vision, and robotics to address the larger AI problem.</a:t>
            </a:r>
          </a:p>
        </p:txBody>
      </p:sp>
      <p:pic>
        <p:nvPicPr>
          <p:cNvPr id="5" name="Picture 6" descr="http://www.freeonlineblogspot.com/wp-content/uploads/2012/02/riding-horses-bareba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3963" y="4913185"/>
            <a:ext cx="2558637" cy="1697731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684" y="4913186"/>
            <a:ext cx="2380279" cy="1697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600" y="4913185"/>
            <a:ext cx="2985884" cy="173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126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to </a:t>
            </a:r>
            <a:br>
              <a:rPr lang="en-US" dirty="0" smtClean="0"/>
            </a:br>
            <a:r>
              <a:rPr lang="en-US" dirty="0" smtClean="0"/>
              <a:t>My (Former) Students and Colleagues!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9E5FFA-2973-43B1-99F6-C66376BCE2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050" name="Picture 2" descr="http://www.cs.utexas.edu/%7Edlcc/pictures/belug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0576" y="1398618"/>
            <a:ext cx="152400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12216" y="2552671"/>
            <a:ext cx="1417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David Chen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856829" y="2552671"/>
            <a:ext cx="1572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Joohyun</a:t>
            </a:r>
            <a:r>
              <a:rPr lang="en-US" sz="2000" dirty="0" smtClean="0"/>
              <a:t> Kim</a:t>
            </a:r>
            <a:endParaRPr lang="en-US" sz="2000" dirty="0"/>
          </a:p>
        </p:txBody>
      </p:sp>
      <p:pic>
        <p:nvPicPr>
          <p:cNvPr id="2054" name="Picture 6" descr="Sonal Gup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009" y="3021598"/>
            <a:ext cx="1066800" cy="111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7882" y="4141652"/>
            <a:ext cx="1459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Sonal</a:t>
            </a:r>
            <a:r>
              <a:rPr lang="en-US" sz="2000" dirty="0" smtClean="0"/>
              <a:t> Gupta</a:t>
            </a:r>
            <a:endParaRPr lang="en-US" sz="2000" dirty="0"/>
          </a:p>
        </p:txBody>
      </p:sp>
      <p:pic>
        <p:nvPicPr>
          <p:cNvPr id="2056" name="Picture 8" descr="Tanvi Motwan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9732" y="300750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80161" y="4141652"/>
            <a:ext cx="1109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Tanvi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Motwani</a:t>
            </a:r>
            <a:endParaRPr lang="en-US" sz="2000" dirty="0"/>
          </a:p>
        </p:txBody>
      </p:sp>
      <p:pic>
        <p:nvPicPr>
          <p:cNvPr id="2058" name="Picture 10" descr="http://www.cs.utexas.edu/%7Eml/photo/nive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732" y="300750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89760" y="4141652"/>
            <a:ext cx="1863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Niveda</a:t>
            </a:r>
            <a:endParaRPr lang="en-US" sz="2000" dirty="0" smtClean="0"/>
          </a:p>
          <a:p>
            <a:r>
              <a:rPr lang="en-US" sz="2000" dirty="0" err="1" smtClean="0"/>
              <a:t>Krishnamoorthy</a:t>
            </a:r>
            <a:endParaRPr lang="en-US" sz="2000" dirty="0"/>
          </a:p>
        </p:txBody>
      </p:sp>
      <p:pic>
        <p:nvPicPr>
          <p:cNvPr id="2060" name="Picture 12" descr="http://www.girishmalkarnenkar.com/_/rsrc/1357543912222/config/Goa_beach_profi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9959" y="3016350"/>
            <a:ext cx="1125302" cy="11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43159" y="4141652"/>
            <a:ext cx="1620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Girish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 err="1" smtClean="0"/>
              <a:t>Malkarnenkar</a:t>
            </a:r>
            <a:endParaRPr lang="en-US" sz="20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6925660" y="4141652"/>
            <a:ext cx="1523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Subhashini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 err="1" smtClean="0"/>
              <a:t>Venugopalan</a:t>
            </a:r>
            <a:endParaRPr lang="en-US" sz="2000" dirty="0" smtClean="0"/>
          </a:p>
        </p:txBody>
      </p:sp>
      <p:pic>
        <p:nvPicPr>
          <p:cNvPr id="2064" name="Picture 16" descr="Sergio Guadarram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2819" y="4984987"/>
            <a:ext cx="1109723" cy="112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692159" y="6114489"/>
            <a:ext cx="1451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Sergio </a:t>
            </a:r>
            <a:endParaRPr lang="en-US" sz="2000" dirty="0" smtClean="0"/>
          </a:p>
          <a:p>
            <a:r>
              <a:rPr lang="en-US" sz="2000" dirty="0" err="1" smtClean="0"/>
              <a:t>Guadarrama</a:t>
            </a:r>
            <a:endParaRPr lang="en-US" sz="2000" dirty="0"/>
          </a:p>
        </p:txBody>
      </p:sp>
      <p:pic>
        <p:nvPicPr>
          <p:cNvPr id="2066" name="Picture 18" descr="pictu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6274" y="4979435"/>
            <a:ext cx="1059839" cy="113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242238" y="6114489"/>
            <a:ext cx="148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Kate </a:t>
            </a:r>
            <a:r>
              <a:rPr lang="en-US" sz="2000" dirty="0" err="1" smtClean="0"/>
              <a:t>Saenko</a:t>
            </a:r>
            <a:endParaRPr lang="en-US" sz="2000" dirty="0" smtClean="0"/>
          </a:p>
        </p:txBody>
      </p:sp>
      <p:pic>
        <p:nvPicPr>
          <p:cNvPr id="2068" name="Picture 20" descr="http://www.microsoft.com/presspass/images/features/2008/05-01KristenGrauman_l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2218" y="4916635"/>
            <a:ext cx="900122" cy="126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053051" y="6114489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Kristen</a:t>
            </a:r>
          </a:p>
          <a:p>
            <a:r>
              <a:rPr lang="en-US" sz="2000" dirty="0" err="1" smtClean="0"/>
              <a:t>Grauman</a:t>
            </a:r>
            <a:endParaRPr lang="en-US" sz="2000" dirty="0" smtClean="0"/>
          </a:p>
        </p:txBody>
      </p:sp>
      <p:pic>
        <p:nvPicPr>
          <p:cNvPr id="2070" name="Picture 22" descr="http://www.cs.utexas.edu/%7Epstone/images/Peter_Headsho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5981" y="4938438"/>
            <a:ext cx="808670" cy="121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303051" y="6108938"/>
            <a:ext cx="135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Peter Stone</a:t>
            </a:r>
          </a:p>
        </p:txBody>
      </p:sp>
      <p:pic>
        <p:nvPicPr>
          <p:cNvPr id="2072" name="Picture 24" descr="Rohit Kat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6388" y="1358900"/>
            <a:ext cx="959882" cy="115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675324" y="2531458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Rohit</a:t>
            </a:r>
            <a:r>
              <a:rPr lang="en-US" sz="2000" dirty="0" smtClean="0"/>
              <a:t> Kate</a:t>
            </a:r>
            <a:endParaRPr lang="en-US" sz="2000" dirty="0"/>
          </a:p>
        </p:txBody>
      </p:sp>
      <p:sp>
        <p:nvSpPr>
          <p:cNvPr id="3" name="AutoShape 2" descr="2013-05-20-123247IM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2013-05-20-123247IM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2013-05-20-123247IM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" name="Picture 30" descr="2013-05-20-123247IMG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86600" y="2971800"/>
            <a:ext cx="1104900" cy="1140056"/>
          </a:xfrm>
          <a:prstGeom prst="rect">
            <a:avLst/>
          </a:prstGeom>
        </p:spPr>
      </p:pic>
      <p:pic>
        <p:nvPicPr>
          <p:cNvPr id="32" name="Picture 31" descr="joohyun-kim-phot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962401" y="1371601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15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 and </a:t>
            </a:r>
            <a:br>
              <a:rPr lang="en-US" dirty="0" smtClean="0"/>
            </a:br>
            <a:r>
              <a:rPr lang="en-US" dirty="0" smtClean="0"/>
              <a:t>Natural Language Processing (NLP)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687888"/>
          </a:xfrm>
        </p:spPr>
        <p:txBody>
          <a:bodyPr/>
          <a:lstStyle/>
          <a:p>
            <a:r>
              <a:rPr lang="en-US" sz="2800" dirty="0" smtClean="0"/>
              <a:t>Manual software development of robust NLP systems was found to be very difficult and inefficient.</a:t>
            </a:r>
          </a:p>
          <a:p>
            <a:r>
              <a:rPr lang="en-US" sz="2800" dirty="0" smtClean="0"/>
              <a:t>Most current state-of-the-art NLP systems are constructed by using machine learning methods trained on large supervised corpora.</a:t>
            </a:r>
          </a:p>
          <a:p>
            <a:pPr lvl="1"/>
            <a:r>
              <a:rPr lang="en-US" sz="2400" dirty="0" smtClean="0"/>
              <a:t>POS-tagged text</a:t>
            </a:r>
          </a:p>
          <a:p>
            <a:pPr lvl="1"/>
            <a:r>
              <a:rPr lang="en-US" sz="2400" dirty="0" err="1" smtClean="0"/>
              <a:t>Treebanks</a:t>
            </a:r>
            <a:endParaRPr lang="en-US" sz="2400" dirty="0" smtClean="0"/>
          </a:p>
          <a:p>
            <a:pPr lvl="1"/>
            <a:r>
              <a:rPr lang="en-US" sz="2400" dirty="0" err="1" smtClean="0"/>
              <a:t>Propbanks</a:t>
            </a:r>
            <a:endParaRPr lang="en-US" sz="2400" dirty="0" smtClean="0"/>
          </a:p>
          <a:p>
            <a:pPr lvl="1"/>
            <a:r>
              <a:rPr lang="en-US" sz="2400" dirty="0" smtClean="0"/>
              <a:t>Sense-tagged text</a:t>
            </a:r>
          </a:p>
          <a:p>
            <a:pPr lvl="1"/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FE05C-A7C0-45C9-A228-6029C26881E8}" type="slidenum">
              <a:rPr lang="en-US" smtClean="0"/>
              <a:pPr>
                <a:defRPr/>
              </a:pPr>
              <a:t>6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454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Syntactic Parsing of Natural Language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Produce the correct syntactic parse tree for a sentence.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Train and test on Penn Treebank with tens of thousands of manually parsed sentences.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263" y="2565400"/>
            <a:ext cx="8821737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8917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7A939B6-C6C1-4311-B167-4F7AEC46EB7A}" type="slidenum">
              <a:rPr lang="en-US" sz="1200" smtClean="0">
                <a:latin typeface="Helvetica" pitchFamily="34" charset="0"/>
              </a:rPr>
              <a:pPr eaLnBrk="1" hangingPunct="1"/>
              <a:t>8</a:t>
            </a:fld>
            <a:endParaRPr lang="en-US" sz="1200" smtClean="0"/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Word Sense Disambiguation (WSD)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6878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Determine the proper dictionary sense of a word from its sentential context.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Ellen has a strong </a:t>
            </a:r>
            <a:r>
              <a:rPr lang="en-US" dirty="0" smtClean="0">
                <a:solidFill>
                  <a:srgbClr val="FF0000"/>
                </a:solidFill>
              </a:rPr>
              <a:t>interest</a:t>
            </a:r>
            <a:r>
              <a:rPr lang="en-US" baseline="-25000" dirty="0" smtClean="0">
                <a:solidFill>
                  <a:srgbClr val="009999"/>
                </a:solidFill>
              </a:rPr>
              <a:t>sense1</a:t>
            </a:r>
            <a:r>
              <a:rPr lang="en-US" dirty="0" smtClean="0"/>
              <a:t> in computational linguistics.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Ellen pays a large amount of </a:t>
            </a:r>
            <a:r>
              <a:rPr lang="en-US" dirty="0" smtClean="0">
                <a:solidFill>
                  <a:srgbClr val="FF0000"/>
                </a:solidFill>
              </a:rPr>
              <a:t>interest</a:t>
            </a:r>
            <a:r>
              <a:rPr lang="en-US" baseline="-25000" dirty="0" smtClean="0">
                <a:solidFill>
                  <a:srgbClr val="009999"/>
                </a:solidFill>
              </a:rPr>
              <a:t>sense4</a:t>
            </a:r>
            <a:r>
              <a:rPr lang="en-US" dirty="0" smtClean="0"/>
              <a:t> on her credit card.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Train and test on </a:t>
            </a:r>
            <a:r>
              <a:rPr lang="en-US" dirty="0" err="1" smtClean="0"/>
              <a:t>Senseval</a:t>
            </a:r>
            <a:r>
              <a:rPr lang="en-US" dirty="0" smtClean="0"/>
              <a:t> corpora containing hundreds of disambiguated instances of each target word.</a:t>
            </a:r>
          </a:p>
        </p:txBody>
      </p:sp>
    </p:spTree>
    <p:extLst>
      <p:ext uri="{BB962C8B-B14F-4D97-AF65-F5344CB8AC3E}">
        <p14:creationId xmlns:p14="http://schemas.microsoft.com/office/powerpoint/2010/main" xmlns="" val="267785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Supervised Learning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687888"/>
          </a:xfrm>
        </p:spPr>
        <p:txBody>
          <a:bodyPr/>
          <a:lstStyle/>
          <a:p>
            <a:r>
              <a:rPr lang="en-US" dirty="0" smtClean="0"/>
              <a:t>Constructing supervised training data can be difficult, expensive, and time consuming.</a:t>
            </a:r>
          </a:p>
          <a:p>
            <a:endParaRPr lang="en-US" dirty="0" smtClean="0"/>
          </a:p>
          <a:p>
            <a:r>
              <a:rPr lang="en-US" dirty="0" smtClean="0"/>
              <a:t>For many problems, machine learning has simply replaced the burden of knowledge and software engineering with the burden of supervised data collection.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546699-D367-4B00-96A2-41B384149E86}" type="slidenum">
              <a:rPr lang="en-US" smtClean="0"/>
              <a:pPr>
                <a:defRPr/>
              </a:pPr>
              <a:t>9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616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el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el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models">
  <a:themeElements>
    <a:clrScheme name="">
      <a:dk1>
        <a:srgbClr val="000000"/>
      </a:dk1>
      <a:lt1>
        <a:srgbClr val="FFFFFF"/>
      </a:lt1>
      <a:dk2>
        <a:srgbClr val="3333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9999"/>
      </a:hlink>
      <a:folHlink>
        <a:srgbClr val="00CC00"/>
      </a:folHlink>
    </a:clrScheme>
    <a:fontScheme name="model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el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models">
  <a:themeElements>
    <a:clrScheme name="">
      <a:dk1>
        <a:srgbClr val="000000"/>
      </a:dk1>
      <a:lt1>
        <a:srgbClr val="FFFFFF"/>
      </a:lt1>
      <a:dk2>
        <a:srgbClr val="3333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9999"/>
      </a:hlink>
      <a:folHlink>
        <a:srgbClr val="00CC00"/>
      </a:folHlink>
    </a:clrScheme>
    <a:fontScheme name="model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el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models">
  <a:themeElements>
    <a:clrScheme name="">
      <a:dk1>
        <a:srgbClr val="000000"/>
      </a:dk1>
      <a:lt1>
        <a:srgbClr val="FFFFFF"/>
      </a:lt1>
      <a:dk2>
        <a:srgbClr val="3333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9999"/>
      </a:hlink>
      <a:folHlink>
        <a:srgbClr val="00CC00"/>
      </a:folHlink>
    </a:clrScheme>
    <a:fontScheme name="model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el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200" dirty="0" smtClean="0">
            <a:latin typeface="Calibri" pitchFamily="34" charset="0"/>
            <a:cs typeface="Calibri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C:\My Documents\Powerpoint\IR Course\models.ppt</Template>
  <TotalTime>39200</TotalTime>
  <Words>2212</Words>
  <Application>Microsoft Office PowerPoint</Application>
  <PresentationFormat>On-screen Show (4:3)</PresentationFormat>
  <Paragraphs>523</Paragraphs>
  <Slides>54</Slides>
  <Notes>13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models</vt:lpstr>
      <vt:lpstr>2_models</vt:lpstr>
      <vt:lpstr>1_Office Theme</vt:lpstr>
      <vt:lpstr>3_models</vt:lpstr>
      <vt:lpstr>1_models</vt:lpstr>
      <vt:lpstr>Office 테마</vt:lpstr>
      <vt:lpstr>Grounded Language Learning</vt:lpstr>
      <vt:lpstr>Grounding Language Semantics  in Perception and Action</vt:lpstr>
      <vt:lpstr>Sample Circular Definitions from WordNet</vt:lpstr>
      <vt:lpstr>Historical Roots of Ideas on Language Grounding </vt:lpstr>
      <vt:lpstr>Direct Applications  of Grounded Language</vt:lpstr>
      <vt:lpstr>Supervised Learning and  Natural Language Processing (NLP)</vt:lpstr>
      <vt:lpstr>Syntactic Parsing of Natural Language</vt:lpstr>
      <vt:lpstr>Word Sense Disambiguation (WSD)</vt:lpstr>
      <vt:lpstr>Limitations of Supervised Learning</vt:lpstr>
      <vt:lpstr>Children do not Learn Language  from Supervised Data</vt:lpstr>
      <vt:lpstr>Children do not  Learn Language  from Raw Text</vt:lpstr>
      <vt:lpstr>Learning Language  from Perceptual Context</vt:lpstr>
      <vt:lpstr>Grounded Language Learning in Virtual Environments</vt:lpstr>
      <vt:lpstr>Learning to Sportscast (Chen, Kim, &amp; Mooney, JAIR 2010)</vt:lpstr>
      <vt:lpstr>Machine Sportscast in English</vt:lpstr>
      <vt:lpstr>Learning to Follow Directions  in a Virtual Environment</vt:lpstr>
      <vt:lpstr>Sample Virtual Environment (MacMahon, et al. AAAI-06)</vt:lpstr>
      <vt:lpstr>Sample Navigation Instructions</vt:lpstr>
      <vt:lpstr>Sample Navigation Instructions</vt:lpstr>
      <vt:lpstr>Sample Navigation Instructions</vt:lpstr>
      <vt:lpstr>Observed Training Instance in Chinese</vt:lpstr>
      <vt:lpstr>Executing Test Instance in English (after training in English)</vt:lpstr>
      <vt:lpstr>Statistical Learning and Inference for Grounded Language</vt:lpstr>
      <vt:lpstr>Probabilistic Generative Model  for Grounded Language</vt:lpstr>
      <vt:lpstr>PCFGs for  Grounded Language Generation</vt:lpstr>
      <vt:lpstr>Slide 26</vt:lpstr>
      <vt:lpstr>Generative Model Training  for Grounded Language</vt:lpstr>
      <vt:lpstr>Statistical Training with Latent Variables</vt:lpstr>
      <vt:lpstr>Probabilistic Inference  for Grounded Language</vt:lpstr>
      <vt:lpstr>Probabilistic Inference  for Grounded Language</vt:lpstr>
      <vt:lpstr>Probabilistic Inference with Grounded PCFGs</vt:lpstr>
      <vt:lpstr>Sample Successful Parse</vt:lpstr>
      <vt:lpstr>Navigation-Instruction Following Evaluation Data</vt:lpstr>
      <vt:lpstr>End-to-End Execution Evaluation</vt:lpstr>
      <vt:lpstr>End-to-End Execution Results English</vt:lpstr>
      <vt:lpstr>End-to-End Execution Results English vs. Mandarin Chinese</vt:lpstr>
      <vt:lpstr>Grammar &amp; Training Complexity</vt:lpstr>
      <vt:lpstr>Grounding in the Real World</vt:lpstr>
      <vt:lpstr>Grounded Language in Robotics</vt:lpstr>
      <vt:lpstr>Real Robots You Can Instruct in Natural Language</vt:lpstr>
      <vt:lpstr>Robotic Forklift NL Instruction Demo </vt:lpstr>
      <vt:lpstr>Describing Pictures in Natural Language</vt:lpstr>
      <vt:lpstr>Natural Language Generation for Images (Kuznetsova et al., ACL-12)</vt:lpstr>
      <vt:lpstr>Sample Generated Image Descriptions</vt:lpstr>
      <vt:lpstr>Generating English Descriptions for Videos  </vt:lpstr>
      <vt:lpstr>Video Description Research</vt:lpstr>
      <vt:lpstr>Connecting Word Meaning to Perception</vt:lpstr>
      <vt:lpstr>Vector-Space (Distributional) Lexical Semantics</vt:lpstr>
      <vt:lpstr>Sample Lexical Vector Space (Reduced to Two Dimensions)</vt:lpstr>
      <vt:lpstr>Multimodal Distributional Semantics</vt:lpstr>
      <vt:lpstr>Recent Spate of Workshops on Grounded Language</vt:lpstr>
      <vt:lpstr>Future Research Challenges</vt:lpstr>
      <vt:lpstr>Conclusions</vt:lpstr>
      <vt:lpstr>Thanks to  My (Former) Students and Colleagues!</vt:lpstr>
    </vt:vector>
  </TitlesOfParts>
  <Company>University of Texas at Austin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Intelligent Information Retrieval and Web Search</dc:title>
  <dc:creator>Raymond Mooney</dc:creator>
  <cp:lastModifiedBy>mooney</cp:lastModifiedBy>
  <cp:revision>507</cp:revision>
  <cp:lastPrinted>1601-01-01T00:00:00Z</cp:lastPrinted>
  <dcterms:created xsi:type="dcterms:W3CDTF">2001-05-20T22:11:52Z</dcterms:created>
  <dcterms:modified xsi:type="dcterms:W3CDTF">2013-07-27T19:52:23Z</dcterms:modified>
</cp:coreProperties>
</file>