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1"/>
  </p:notesMasterIdLst>
  <p:handoutMasterIdLst>
    <p:handoutMasterId r:id="rId22"/>
  </p:handoutMasterIdLst>
  <p:sldIdLst>
    <p:sldId id="256" r:id="rId2"/>
    <p:sldId id="721" r:id="rId3"/>
    <p:sldId id="723" r:id="rId4"/>
    <p:sldId id="722" r:id="rId5"/>
    <p:sldId id="724" r:id="rId6"/>
    <p:sldId id="725" r:id="rId7"/>
    <p:sldId id="726" r:id="rId8"/>
    <p:sldId id="727" r:id="rId9"/>
    <p:sldId id="728" r:id="rId10"/>
    <p:sldId id="735" r:id="rId11"/>
    <p:sldId id="729" r:id="rId12"/>
    <p:sldId id="730" r:id="rId13"/>
    <p:sldId id="732" r:id="rId14"/>
    <p:sldId id="731" r:id="rId15"/>
    <p:sldId id="733" r:id="rId16"/>
    <p:sldId id="736" r:id="rId17"/>
    <p:sldId id="734" r:id="rId18"/>
    <p:sldId id="737" r:id="rId19"/>
    <p:sldId id="738" r:id="rId20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FF"/>
    <a:srgbClr val="008000"/>
    <a:srgbClr val="A50021"/>
    <a:srgbClr val="006600"/>
    <a:srgbClr val="FF6600"/>
    <a:srgbClr val="800080"/>
    <a:srgbClr val="339933"/>
    <a:srgbClr val="FF0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62" autoAdjust="0"/>
    <p:restoredTop sz="99822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EB89AAF-DABA-45AE-B0B1-60A6C5329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71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7712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30700"/>
            <a:ext cx="50292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614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8645B4-F310-447F-AC89-A58A8E9300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596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1F435B-DFA8-4802-8E88-4D6063F43163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69762-7227-4317-ACAF-B8242FC47A42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5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6E07C-D9EB-41A1-8C3B-9537943AD448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4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3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3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DF3F8-0B78-4F80-BB72-B35EA17E596F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5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5FFA-2973-43B1-99F6-C66376BCE238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4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E6818-A678-422B-B24C-44992E28DC2C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6878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39C2-0D92-4D67-8C75-97EC644DEF75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5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2E97-04AA-4FF9-A338-7DD425B076A6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5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6482D-BFE6-49D9-9FE0-B1CE4F731524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7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B0F05-BF48-4E94-892E-09CC1C68E9FF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4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5E9E0-72B7-4A22-A546-76EC5885A66A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8140-AB5C-49BE-B6BA-08616D96AF63}" type="slidenum">
              <a:rPr lang="en-US"/>
              <a:pPr>
                <a:defRPr/>
              </a:pPr>
              <a:t>‹#›</a:t>
            </a:fld>
            <a:endParaRPr lang="en-US">
              <a:latin typeface="+mn-lt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7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level Second 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99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76200">
            <a:solidFill>
              <a:srgbClr val="FF505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itchFamily="34" charset="0"/>
              </a:defRPr>
            </a:lvl1pPr>
          </a:lstStyle>
          <a:p>
            <a:pPr>
              <a:defRPr/>
            </a:pPr>
            <a:fld id="{2A363C02-735E-4499-9605-CEC3D9DDC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FF0000"/>
              </a:buClr>
              <a:buFontTx/>
              <a:buChar char="•"/>
              <a:defRPr sz="1400">
                <a:solidFill>
                  <a:srgbClr val="CC66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67" r:id="rId1"/>
    <p:sldLayoutId id="2147485268" r:id="rId2"/>
    <p:sldLayoutId id="2147485269" r:id="rId3"/>
    <p:sldLayoutId id="2147485270" r:id="rId4"/>
    <p:sldLayoutId id="2147485271" r:id="rId5"/>
    <p:sldLayoutId id="2147485272" r:id="rId6"/>
    <p:sldLayoutId id="2147485273" r:id="rId7"/>
    <p:sldLayoutId id="2147485274" r:id="rId8"/>
    <p:sldLayoutId id="2147485275" r:id="rId9"/>
    <p:sldLayoutId id="2147485276" r:id="rId10"/>
    <p:sldLayoutId id="21474852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CC00"/>
        </a:buClr>
        <a:buChar char="–"/>
        <a:defRPr sz="2800">
          <a:solidFill>
            <a:srgbClr val="33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•"/>
        <a:defRPr sz="2400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CC"/>
        </a:buClr>
        <a:buChar char="»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71EE4A-87AA-4170-8941-75D6CE3E01B6}" type="slidenum">
              <a:rPr lang="en-US" sz="1200" smtClean="0">
                <a:latin typeface="Helvetica" pitchFamily="34" charset="0"/>
              </a:rPr>
              <a:pPr eaLnBrk="1" hangingPunct="1"/>
              <a:t>1</a:t>
            </a:fld>
            <a:endParaRPr lang="en-US" sz="1200" smtClean="0"/>
          </a:p>
        </p:txBody>
      </p:sp>
      <p:sp>
        <p:nvSpPr>
          <p:cNvPr id="665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1447800"/>
            <a:ext cx="83058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Using </a:t>
            </a:r>
            <a:r>
              <a:rPr lang="en-US" dirty="0"/>
              <a:t>Natural Language Processing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Aid Computer Vision</a:t>
            </a:r>
            <a:endParaRPr lang="en-US" b="1" dirty="0" smtClean="0"/>
          </a:p>
        </p:txBody>
      </p:sp>
      <p:sp>
        <p:nvSpPr>
          <p:cNvPr id="6656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590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Ray Mooney</a:t>
            </a:r>
          </a:p>
          <a:p>
            <a:pPr eaLnBrk="1" hangingPunct="1"/>
            <a:r>
              <a:rPr lang="en-US" sz="2800" dirty="0" smtClean="0">
                <a:solidFill>
                  <a:srgbClr val="006600"/>
                </a:solidFill>
              </a:rPr>
              <a:t>Department of Computer Science</a:t>
            </a:r>
          </a:p>
          <a:p>
            <a:pPr eaLnBrk="1" hangingPunct="1"/>
            <a:r>
              <a:rPr lang="en-US" sz="2800" dirty="0" smtClean="0">
                <a:solidFill>
                  <a:srgbClr val="006600"/>
                </a:solidFill>
              </a:rPr>
              <a:t>University of Texas at Austin</a:t>
            </a:r>
          </a:p>
          <a:p>
            <a:pPr eaLnBrk="1" hangingPunct="1"/>
            <a:endParaRPr lang="en-US" sz="2800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Textual Retrieval of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existing image search is based on retrieving images with relevant nearby text.</a:t>
            </a:r>
          </a:p>
          <a:p>
            <a:r>
              <a:rPr lang="en-US" dirty="0" smtClean="0"/>
              <a:t>A variety of computer vision projects have used text-based image search to automatically gather (noisy) training sets for object recognition.</a:t>
            </a:r>
          </a:p>
          <a:p>
            <a:r>
              <a:rPr lang="en-US" dirty="0" smtClean="0"/>
              <a:t>Various ways of dealing with the noise in the resulting data:</a:t>
            </a:r>
          </a:p>
          <a:p>
            <a:pPr lvl="1"/>
            <a:r>
              <a:rPr lang="en-US" dirty="0" smtClean="0"/>
              <a:t>Multiple-instance learning</a:t>
            </a:r>
          </a:p>
          <a:p>
            <a:pPr lvl="1"/>
            <a:r>
              <a:rPr lang="en-US" dirty="0" smtClean="0"/>
              <a:t>Cleanup results with crowd-sourcing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10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94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Ontologies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49273"/>
            <a:ext cx="7772400" cy="3657600"/>
          </a:xfrm>
        </p:spPr>
        <p:txBody>
          <a:bodyPr/>
          <a:lstStyle/>
          <a:p>
            <a:r>
              <a:rPr lang="en-US" dirty="0" err="1" smtClean="0"/>
              <a:t>ImageNet</a:t>
            </a:r>
            <a:r>
              <a:rPr lang="en-US" dirty="0" smtClean="0"/>
              <a:t> built a large-scale hierarchical database of images by using the </a:t>
            </a:r>
            <a:r>
              <a:rPr lang="en-US" dirty="0" err="1" smtClean="0"/>
              <a:t>WordNet</a:t>
            </a:r>
            <a:r>
              <a:rPr lang="en-US" dirty="0" smtClean="0"/>
              <a:t> ontology </a:t>
            </a:r>
            <a:r>
              <a:rPr lang="en-US" sz="2800" dirty="0" smtClean="0">
                <a:solidFill>
                  <a:srgbClr val="008000"/>
                </a:solidFill>
              </a:rPr>
              <a:t>(Deng et al. CVPR-09)</a:t>
            </a:r>
          </a:p>
          <a:p>
            <a:r>
              <a:rPr lang="en-US" dirty="0" smtClean="0"/>
              <a:t>“Hedging Your Bets” method uses </a:t>
            </a:r>
            <a:r>
              <a:rPr lang="en-US" dirty="0" err="1" smtClean="0"/>
              <a:t>ImageNet</a:t>
            </a:r>
            <a:r>
              <a:rPr lang="en-US" dirty="0" smtClean="0"/>
              <a:t> hierarchy to classify object as specifically as possible while maintaining high accuracy </a:t>
            </a:r>
            <a:r>
              <a:rPr lang="en-US" sz="2800" dirty="0" smtClean="0">
                <a:solidFill>
                  <a:srgbClr val="008000"/>
                </a:solidFill>
              </a:rPr>
              <a:t>(Deng et al. CVPR-12)</a:t>
            </a:r>
          </a:p>
          <a:p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11</a:t>
            </a:fld>
            <a:endParaRPr lang="en-US">
              <a:latin typeface="+mn-lt"/>
            </a:endParaRPr>
          </a:p>
        </p:txBody>
      </p:sp>
      <p:pic>
        <p:nvPicPr>
          <p:cNvPr id="2050" name="Picture 2" descr="http://vision.stanford.edu/Images/DengKrauseBergFei-Fei_CVPR2012_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006873"/>
            <a:ext cx="1793874" cy="185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194" y="5006872"/>
            <a:ext cx="2392366" cy="1791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98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Subject-Verb-Object (SVO)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953000"/>
          </a:xfrm>
        </p:spPr>
        <p:txBody>
          <a:bodyPr/>
          <a:lstStyle/>
          <a:p>
            <a:r>
              <a:rPr lang="en-US" sz="2800" dirty="0" smtClean="0"/>
              <a:t>We developed methods for using probability estimates of SVO combinations to aid activity recognition </a:t>
            </a:r>
            <a:r>
              <a:rPr lang="en-US" sz="2400" dirty="0" smtClean="0">
                <a:solidFill>
                  <a:srgbClr val="008000"/>
                </a:solidFill>
              </a:rPr>
              <a:t>(</a:t>
            </a:r>
            <a:r>
              <a:rPr lang="en-US" sz="2400" dirty="0" err="1" smtClean="0">
                <a:solidFill>
                  <a:srgbClr val="008000"/>
                </a:solidFill>
              </a:rPr>
              <a:t>Motwani</a:t>
            </a:r>
            <a:r>
              <a:rPr lang="en-US" sz="2400" dirty="0" smtClean="0">
                <a:solidFill>
                  <a:srgbClr val="008000"/>
                </a:solidFill>
              </a:rPr>
              <a:t> &amp; Mooney, ECAI-12) </a:t>
            </a:r>
            <a:r>
              <a:rPr lang="en-US" sz="2800" dirty="0" smtClean="0"/>
              <a:t>and sentential NL description </a:t>
            </a:r>
            <a:r>
              <a:rPr lang="en-US" sz="2400" dirty="0" smtClean="0">
                <a:solidFill>
                  <a:srgbClr val="008000"/>
                </a:solidFill>
              </a:rPr>
              <a:t>(</a:t>
            </a:r>
            <a:r>
              <a:rPr lang="en-US" sz="2400" dirty="0" err="1" smtClean="0">
                <a:solidFill>
                  <a:srgbClr val="008000"/>
                </a:solidFill>
              </a:rPr>
              <a:t>Krishnamoorthy</a:t>
            </a:r>
            <a:r>
              <a:rPr lang="en-US" sz="2400" dirty="0" smtClean="0">
                <a:solidFill>
                  <a:srgbClr val="008000"/>
                </a:solidFill>
              </a:rPr>
              <a:t> et al., AAAI-13) </a:t>
            </a:r>
            <a:r>
              <a:rPr lang="en-US" sz="2800" dirty="0" smtClean="0"/>
              <a:t>for YouTube videos.</a:t>
            </a:r>
          </a:p>
          <a:p>
            <a:r>
              <a:rPr lang="en-US" sz="2800" dirty="0" smtClean="0"/>
              <a:t>SVO probabilities are estimated using a smoothed trigram “language model” trained on several large dependency-parsed corpora.</a:t>
            </a:r>
          </a:p>
          <a:p>
            <a:r>
              <a:rPr lang="en-US" sz="2800" dirty="0" smtClean="0"/>
              <a:t>Similar statistics can also be used to predict verbs for describing images based on the detected objects </a:t>
            </a:r>
            <a:r>
              <a:rPr lang="en-US" sz="2400" dirty="0" smtClean="0">
                <a:solidFill>
                  <a:srgbClr val="008000"/>
                </a:solidFill>
              </a:rPr>
              <a:t>(Yang et al., EMNLP 2011).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05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Object-Activity-Scene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use co-occurrence statistics mined from text for objects, verbs, and scenes to improve joint recognition of these from images or videos.</a:t>
            </a:r>
          </a:p>
          <a:p>
            <a:r>
              <a:rPr lang="en-US" dirty="0" smtClean="0"/>
              <a:t>Such statistics have been used to help predict scenes from objects and verbs </a:t>
            </a:r>
            <a:r>
              <a:rPr lang="en-US" sz="2400" dirty="0">
                <a:solidFill>
                  <a:srgbClr val="008000"/>
                </a:solidFill>
              </a:rPr>
              <a:t>(Yang et al. EMNLP 2011).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13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21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Object-Object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use object-object co-occurrence statistics mined form text to acquire knowledge that could aid joint recognition of multiple objects in a scene.</a:t>
            </a:r>
          </a:p>
          <a:p>
            <a:r>
              <a:rPr lang="en-US" dirty="0" smtClean="0"/>
              <a:t>An “elephant” is more likely to be seen in the same image as a “giraffe” than in the same image as a “penguin”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14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969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br>
              <a:rPr lang="en-US" dirty="0" smtClean="0"/>
            </a:br>
            <a:r>
              <a:rPr lang="en-US" sz="3200" dirty="0" smtClean="0"/>
              <a:t>Activity-Activity Correlations and Orderings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of stereotypical sequences of actions/events can be mined from text </a:t>
            </a:r>
            <a:r>
              <a:rPr lang="en-US" sz="2800" dirty="0" smtClean="0">
                <a:solidFill>
                  <a:srgbClr val="008000"/>
                </a:solidFill>
              </a:rPr>
              <a:t>(Chambers &amp; </a:t>
            </a:r>
            <a:r>
              <a:rPr lang="en-US" sz="2800" dirty="0" err="1" smtClean="0">
                <a:solidFill>
                  <a:srgbClr val="008000"/>
                </a:solidFill>
              </a:rPr>
              <a:t>Jurafsky</a:t>
            </a:r>
            <a:r>
              <a:rPr lang="en-US" sz="2800" dirty="0" smtClean="0">
                <a:solidFill>
                  <a:srgbClr val="008000"/>
                </a:solidFill>
              </a:rPr>
              <a:t>, 2008).</a:t>
            </a:r>
          </a:p>
          <a:p>
            <a:r>
              <a:rPr lang="en-US" dirty="0" smtClean="0"/>
              <a:t>Such knowledge could be used to improve joint recognition of sequences of activities from video.</a:t>
            </a:r>
          </a:p>
          <a:p>
            <a:pPr lvl="1"/>
            <a:r>
              <a:rPr lang="en-US" dirty="0" smtClean="0"/>
              <a:t>Opening a bottle is typically followed by drinking or pouring.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15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16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Transferring Algorithmic Techniques from Language to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classification suing “bag of words” to image classification using “bag of visual words”</a:t>
            </a:r>
          </a:p>
          <a:p>
            <a:r>
              <a:rPr lang="en-US" dirty="0" smtClean="0"/>
              <a:t>Linear CRFs for sequence labeling (e.g. POS tagging) for text to 2-d mesh CRFs for pixel classification in images.</a:t>
            </a:r>
          </a:p>
          <a:p>
            <a:r>
              <a:rPr lang="en-US" dirty="0" smtClean="0"/>
              <a:t>HMMs for speech recognition to HMMs for activity recognition in videos.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16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17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Ways Language can Help Vision?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17</a:t>
            </a:fld>
            <a:endParaRPr lang="en-US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2955701"/>
            <a:ext cx="2438400" cy="1938992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Your </a:t>
            </a:r>
          </a:p>
          <a:p>
            <a:r>
              <a:rPr lang="en-US" sz="4000" dirty="0" smtClean="0"/>
              <a:t>Idea</a:t>
            </a:r>
          </a:p>
          <a:p>
            <a:r>
              <a:rPr lang="en-US" sz="4000" dirty="0" smtClean="0"/>
              <a:t> Here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8087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easier to use language processing to help computer vision than the other way around.</a:t>
            </a:r>
          </a:p>
          <a:p>
            <a:r>
              <a:rPr lang="en-US" dirty="0" smtClean="0"/>
              <a:t>For a variety of reasons computer vision is harder than NLP.</a:t>
            </a:r>
          </a:p>
          <a:p>
            <a:r>
              <a:rPr lang="en-US" dirty="0" smtClean="0"/>
              <a:t>Knowledge about or from language can be used to help vision in various ways.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           Help me, help you, help me!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18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95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Spate of Workshops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on Grounded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924800" cy="4687888"/>
          </a:xfrm>
        </p:spPr>
        <p:txBody>
          <a:bodyPr/>
          <a:lstStyle/>
          <a:p>
            <a:r>
              <a:rPr lang="en-US" sz="2400" dirty="0" smtClean="0"/>
              <a:t>NSF 2011 Workshop on Language and Vision</a:t>
            </a:r>
          </a:p>
          <a:p>
            <a:r>
              <a:rPr lang="en-US" sz="2400" dirty="0" smtClean="0"/>
              <a:t>AAAI-2011 </a:t>
            </a:r>
            <a:r>
              <a:rPr lang="en-US" sz="2400" dirty="0"/>
              <a:t>Workshop on </a:t>
            </a:r>
            <a:r>
              <a:rPr lang="en-US" sz="2400" dirty="0" smtClean="0"/>
              <a:t>Language-Action </a:t>
            </a:r>
            <a:r>
              <a:rPr lang="en-US" sz="2400" dirty="0"/>
              <a:t>Tools for Cognitive </a:t>
            </a:r>
            <a:r>
              <a:rPr lang="en-US" sz="2400" dirty="0" smtClean="0"/>
              <a:t>Artificial </a:t>
            </a:r>
            <a:r>
              <a:rPr lang="en-US" sz="2400" dirty="0"/>
              <a:t>Agents: Integrating Vision, Action and </a:t>
            </a:r>
            <a:r>
              <a:rPr lang="en-US" sz="2400" dirty="0" smtClean="0"/>
              <a:t>Language</a:t>
            </a:r>
          </a:p>
          <a:p>
            <a:r>
              <a:rPr lang="en-US" sz="2400" dirty="0" smtClean="0"/>
              <a:t>NIPS-2011 Workshop on Integrating Language and Vision</a:t>
            </a:r>
          </a:p>
          <a:p>
            <a:r>
              <a:rPr lang="en-US" sz="2400" dirty="0"/>
              <a:t>NAACL-2012 Workshop on Semantic Interpretation in an Actionable </a:t>
            </a:r>
            <a:r>
              <a:rPr lang="en-US" sz="2400" dirty="0" smtClean="0"/>
              <a:t>Context</a:t>
            </a:r>
          </a:p>
          <a:p>
            <a:r>
              <a:rPr lang="en-US" sz="2400" dirty="0" smtClean="0"/>
              <a:t>AAAI-2012 </a:t>
            </a:r>
            <a:r>
              <a:rPr lang="en-US" sz="2400" dirty="0"/>
              <a:t>Workshop on Grounding Language for Physical </a:t>
            </a:r>
            <a:r>
              <a:rPr lang="en-US" sz="2400" dirty="0" smtClean="0"/>
              <a:t>Systems</a:t>
            </a:r>
          </a:p>
          <a:p>
            <a:r>
              <a:rPr lang="en-US" sz="2400" dirty="0" smtClean="0"/>
              <a:t>NAACL-2013 </a:t>
            </a:r>
            <a:r>
              <a:rPr lang="en-US" sz="2400" dirty="0"/>
              <a:t>Workshop on Vision and </a:t>
            </a:r>
            <a:r>
              <a:rPr lang="en-US" sz="2400" dirty="0" smtClean="0"/>
              <a:t>Language</a:t>
            </a:r>
          </a:p>
          <a:p>
            <a:r>
              <a:rPr lang="en-US" sz="2400" dirty="0" smtClean="0"/>
              <a:t>CVPR-2013 Workshop on Language for Vision</a:t>
            </a:r>
          </a:p>
          <a:p>
            <a:r>
              <a:rPr lang="en-US" sz="2400" dirty="0" smtClean="0"/>
              <a:t>UW-MSR 2013 Summer Institute on </a:t>
            </a:r>
            <a:r>
              <a:rPr lang="en-US" sz="2400" dirty="0"/>
              <a:t>Understanding Situated Language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5-Point Star 4"/>
          <p:cNvSpPr/>
          <p:nvPr/>
        </p:nvSpPr>
        <p:spPr bwMode="auto">
          <a:xfrm>
            <a:off x="304800" y="1524000"/>
            <a:ext cx="228600" cy="2286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5-Point Star 5"/>
          <p:cNvSpPr/>
          <p:nvPr/>
        </p:nvSpPr>
        <p:spPr bwMode="auto">
          <a:xfrm>
            <a:off x="322508" y="1905537"/>
            <a:ext cx="228600" cy="2286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5-Point Star 6"/>
          <p:cNvSpPr/>
          <p:nvPr/>
        </p:nvSpPr>
        <p:spPr bwMode="auto">
          <a:xfrm>
            <a:off x="321434" y="3085026"/>
            <a:ext cx="228600" cy="2286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5-Point Star 8"/>
          <p:cNvSpPr/>
          <p:nvPr/>
        </p:nvSpPr>
        <p:spPr bwMode="auto">
          <a:xfrm>
            <a:off x="336461" y="5181600"/>
            <a:ext cx="228600" cy="2286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5-Point Star 9"/>
          <p:cNvSpPr/>
          <p:nvPr/>
        </p:nvSpPr>
        <p:spPr bwMode="auto">
          <a:xfrm>
            <a:off x="350414" y="6058437"/>
            <a:ext cx="228600" cy="228600"/>
          </a:xfrm>
          <a:prstGeom prst="star5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3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Initial Motivation for </a:t>
            </a:r>
            <a:br>
              <a:rPr lang="en-US" dirty="0" smtClean="0"/>
            </a:br>
            <a:r>
              <a:rPr lang="en-US" dirty="0" smtClean="0"/>
              <a:t>Exploring Grounded Language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4687888"/>
          </a:xfrm>
        </p:spPr>
        <p:txBody>
          <a:bodyPr/>
          <a:lstStyle/>
          <a:p>
            <a:r>
              <a:rPr lang="en-US" sz="2800" dirty="0" smtClean="0"/>
              <a:t>I became frustrated having to manually annotate sentences with formal meaning representations (MRs) to train semantic parsers.</a:t>
            </a:r>
          </a:p>
          <a:p>
            <a:r>
              <a:rPr lang="en-US" sz="2800" dirty="0" smtClean="0"/>
              <a:t>I hoped to automatically extract MRs from the perceptual context of situated language.</a:t>
            </a:r>
          </a:p>
          <a:p>
            <a:r>
              <a:rPr lang="en-US" sz="2800" dirty="0" smtClean="0"/>
              <a:t>However, computer vision is generally not capable enough yet to provide the MRs needed for semantic parsing.</a:t>
            </a:r>
          </a:p>
          <a:p>
            <a:r>
              <a:rPr lang="en-US" sz="2800" dirty="0" smtClean="0"/>
              <a:t>Therefore, I focused on grounded language learning in virtual worlds to circumvent computer vision.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2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5088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Vision is 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language understanding and vision are “AI complete” problems.</a:t>
            </a:r>
          </a:p>
          <a:p>
            <a:r>
              <a:rPr lang="en-US" dirty="0" smtClean="0"/>
              <a:t>However, in many ways, I think vision is the harder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3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31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Really Helps</a:t>
            </a:r>
            <a:br>
              <a:rPr lang="en-US" dirty="0" smtClean="0"/>
            </a:br>
            <a:r>
              <a:rPr lang="en-US" dirty="0" smtClean="0"/>
              <a:t>Language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</a:t>
            </a:r>
            <a:r>
              <a:rPr lang="en-US" sz="2800" dirty="0" smtClean="0"/>
              <a:t>oth speech and visual perception begin with a complex analog signal (sound vs. light waves).</a:t>
            </a:r>
          </a:p>
          <a:p>
            <a:r>
              <a:rPr lang="en-US" sz="2800" dirty="0" smtClean="0"/>
              <a:t>However, for language we have orthographic text that intermediates between analog signal and semantic representation.</a:t>
            </a:r>
          </a:p>
          <a:p>
            <a:r>
              <a:rPr lang="en-US" sz="2800" dirty="0" smtClean="0"/>
              <a:t>Training on large, easily available corpora of text dramatically benefits learning for language.</a:t>
            </a:r>
          </a:p>
          <a:p>
            <a:r>
              <a:rPr lang="en-US" sz="2800" dirty="0" smtClean="0"/>
              <a:t>No such pervasive, data rich, intermediate representation exists for vision.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4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762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Dimensionality</a:t>
            </a:r>
            <a:br>
              <a:rPr lang="en-US" dirty="0" smtClean="0"/>
            </a:br>
            <a:r>
              <a:rPr lang="en-US" dirty="0" smtClean="0"/>
              <a:t>Language vs.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Language input is fundamentally 1-d, i.e. linear sequences of sounds, phonemes, or words.</a:t>
            </a:r>
          </a:p>
          <a:p>
            <a:r>
              <a:rPr lang="en-US" dirty="0" smtClean="0"/>
              <a:t>Vision is fundamentally a 2-d (arrays of pixels), 2 ½ - d (depth maps) or 3-d (world model) problem.</a:t>
            </a:r>
          </a:p>
          <a:p>
            <a:r>
              <a:rPr lang="en-US" dirty="0" smtClean="0"/>
              <a:t>Therefore, the “curse of dimensionality” makes vision a much harder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5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13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las.ufl.edu/users/nholland/seminar/brnpic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971800"/>
            <a:ext cx="3196052" cy="1600200"/>
          </a:xfrm>
          <a:prstGeom prst="rect">
            <a:avLst/>
          </a:prstGeom>
          <a:noFill/>
        </p:spPr>
      </p:pic>
      <p:pic>
        <p:nvPicPr>
          <p:cNvPr id="1026" name="Picture 2" descr="https://encrypted-tbn2.gstatic.com/images?q=tbn:ANd9GcQL6yKa6254byUka3OfryWVuxIOhQ83FOKNMuBTCFO1djlrdA_y2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0"/>
            <a:ext cx="2362200" cy="1371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Hardware</a:t>
            </a:r>
            <a:br>
              <a:rPr lang="en-US" dirty="0" smtClean="0"/>
            </a:br>
            <a:r>
              <a:rPr lang="en-US" dirty="0" smtClean="0"/>
              <a:t>Vision vs. Language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Humans arguably have a greater amount of neural hardware dedicated to vision than to language.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Therefore, matching human performance on vision may be computationally more complex.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6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Evolution</a:t>
            </a:r>
            <a:br>
              <a:rPr lang="en-US" dirty="0" smtClean="0"/>
            </a:br>
            <a:r>
              <a:rPr lang="en-US" dirty="0" smtClean="0"/>
              <a:t>Vision vs.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87888"/>
          </a:xfrm>
        </p:spPr>
        <p:txBody>
          <a:bodyPr/>
          <a:lstStyle/>
          <a:p>
            <a:r>
              <a:rPr lang="en-US" dirty="0" smtClean="0"/>
              <a:t>Vision has a much longer “evolutionary history” than language.</a:t>
            </a:r>
          </a:p>
          <a:p>
            <a:pPr lvl="1"/>
            <a:r>
              <a:rPr lang="en-US" dirty="0" smtClean="0"/>
              <a:t>First mammals: 200-250 million years ago (MYA)</a:t>
            </a:r>
          </a:p>
          <a:p>
            <a:pPr lvl="1"/>
            <a:r>
              <a:rPr lang="en-US" dirty="0" smtClean="0"/>
              <a:t>First human language: Homo </a:t>
            </a:r>
            <a:r>
              <a:rPr lang="en-US" dirty="0" err="1" smtClean="0"/>
              <a:t>habilis</a:t>
            </a:r>
            <a:r>
              <a:rPr lang="en-US" dirty="0" smtClean="0"/>
              <a:t>, 2.3 MYA</a:t>
            </a:r>
          </a:p>
          <a:p>
            <a:r>
              <a:rPr lang="en-US" dirty="0" smtClean="0"/>
              <a:t>Therefore, a much more complex neural system could have evolved for vision compared to language.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7</a:t>
            </a:fld>
            <a:endParaRPr lang="en-US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Helping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2209800"/>
          </a:xfrm>
        </p:spPr>
        <p:txBody>
          <a:bodyPr/>
          <a:lstStyle/>
          <a:p>
            <a:r>
              <a:rPr lang="en-US" dirty="0" smtClean="0"/>
              <a:t>Now I feel sorry for my poor computer vision colleagues confronting an even harder problem.</a:t>
            </a:r>
          </a:p>
          <a:p>
            <a:r>
              <a:rPr lang="en-US" dirty="0" smtClean="0"/>
              <a:t>So I’d like to help them, instead of expecting them to help me.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8</a:t>
            </a:fld>
            <a:endParaRPr lang="en-US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6895" y="6012180"/>
            <a:ext cx="76327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A50021"/>
                </a:solidFill>
              </a:rPr>
              <a:t>As Jerry Maguire said: Help me, help you!</a:t>
            </a:r>
            <a:endParaRPr lang="en-US" sz="3200" b="1" dirty="0">
              <a:solidFill>
                <a:srgbClr val="A5002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953" y="3581400"/>
            <a:ext cx="4419600" cy="2430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NL-Acquired Knowledge for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87888"/>
          </a:xfrm>
        </p:spPr>
        <p:txBody>
          <a:bodyPr/>
          <a:lstStyle/>
          <a:p>
            <a:r>
              <a:rPr lang="en-US" dirty="0" smtClean="0"/>
              <a:t>Many types of linguistic knowledge or knowledge “extracted” from text can potentially aid computer vision.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9E5FFA-2973-43B1-99F6-C66376BCE238}" type="slidenum">
              <a:rPr lang="en-US" smtClean="0"/>
              <a:pPr>
                <a:defRPr/>
              </a:pPr>
              <a:t>9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134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s">
  <a:themeElements>
    <a:clrScheme name="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9999"/>
      </a:hlink>
      <a:folHlink>
        <a:srgbClr val="00CC00"/>
      </a:folHlink>
    </a:clrScheme>
    <a:fontScheme name="mode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l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Documents\Powerpoint\IR Course\models.ppt</Template>
  <TotalTime>33780</TotalTime>
  <Words>949</Words>
  <Application>Microsoft Office PowerPoint</Application>
  <PresentationFormat>On-screen Show (4:3)</PresentationFormat>
  <Paragraphs>104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models</vt:lpstr>
      <vt:lpstr>Using Natural Language Processing  to Aid Computer Vision</vt:lpstr>
      <vt:lpstr>My Initial Motivation for  Exploring Grounded Language Learning</vt:lpstr>
      <vt:lpstr>Computer Vision is Hard</vt:lpstr>
      <vt:lpstr>Text Really Helps Language Learning</vt:lpstr>
      <vt:lpstr>Dimensionality Language vs. Vision</vt:lpstr>
      <vt:lpstr>Biological Hardware Vision vs. Language </vt:lpstr>
      <vt:lpstr>Biological Evolution Vision vs. Language</vt:lpstr>
      <vt:lpstr>Language Helping Vision</vt:lpstr>
      <vt:lpstr>NL-Acquired Knowledge for Vision</vt:lpstr>
      <vt:lpstr>Textual Retrieval of Images</vt:lpstr>
      <vt:lpstr>Lexical Ontologies</vt:lpstr>
      <vt:lpstr>Subject-Verb-Object (SVO) Correlations</vt:lpstr>
      <vt:lpstr>Object-Activity-Scene Correlations</vt:lpstr>
      <vt:lpstr>Object-Object Correlations</vt:lpstr>
      <vt:lpstr>Scripts Activity-Activity Correlations and Orderings</vt:lpstr>
      <vt:lpstr>Transferring Algorithmic Techniques from Language to Vision</vt:lpstr>
      <vt:lpstr>Other Ways Language can Help Vision?</vt:lpstr>
      <vt:lpstr>Conclusions</vt:lpstr>
      <vt:lpstr>Recent Spate of Workshops on Grounded Language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Information Retrieval and Web Search</dc:title>
  <dc:creator>Raymond Mooney</dc:creator>
  <cp:lastModifiedBy>Ray Mooney</cp:lastModifiedBy>
  <cp:revision>493</cp:revision>
  <cp:lastPrinted>1601-01-01T00:00:00Z</cp:lastPrinted>
  <dcterms:created xsi:type="dcterms:W3CDTF">2001-05-20T22:11:52Z</dcterms:created>
  <dcterms:modified xsi:type="dcterms:W3CDTF">2013-07-24T13:40:26Z</dcterms:modified>
</cp:coreProperties>
</file>