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3" r:id="rId1"/>
  </p:sldMasterIdLst>
  <p:notesMasterIdLst>
    <p:notesMasterId r:id="rId56"/>
  </p:notesMasterIdLst>
  <p:sldIdLst>
    <p:sldId id="256" r:id="rId2"/>
    <p:sldId id="348" r:id="rId3"/>
    <p:sldId id="277" r:id="rId4"/>
    <p:sldId id="311" r:id="rId5"/>
    <p:sldId id="314" r:id="rId6"/>
    <p:sldId id="317" r:id="rId7"/>
    <p:sldId id="401" r:id="rId8"/>
    <p:sldId id="412" r:id="rId9"/>
    <p:sldId id="413" r:id="rId10"/>
    <p:sldId id="414" r:id="rId11"/>
    <p:sldId id="415" r:id="rId12"/>
    <p:sldId id="416" r:id="rId13"/>
    <p:sldId id="486" r:id="rId14"/>
    <p:sldId id="438" r:id="rId15"/>
    <p:sldId id="487" r:id="rId16"/>
    <p:sldId id="440" r:id="rId17"/>
    <p:sldId id="441" r:id="rId18"/>
    <p:sldId id="442" r:id="rId19"/>
    <p:sldId id="488" r:id="rId20"/>
    <p:sldId id="444" r:id="rId21"/>
    <p:sldId id="445" r:id="rId22"/>
    <p:sldId id="446" r:id="rId23"/>
    <p:sldId id="447" r:id="rId24"/>
    <p:sldId id="489" r:id="rId25"/>
    <p:sldId id="453" r:id="rId26"/>
    <p:sldId id="454" r:id="rId27"/>
    <p:sldId id="490" r:id="rId28"/>
    <p:sldId id="451" r:id="rId29"/>
    <p:sldId id="491" r:id="rId30"/>
    <p:sldId id="481" r:id="rId31"/>
    <p:sldId id="482" r:id="rId32"/>
    <p:sldId id="483" r:id="rId33"/>
    <p:sldId id="484" r:id="rId34"/>
    <p:sldId id="485" r:id="rId35"/>
    <p:sldId id="493" r:id="rId36"/>
    <p:sldId id="492" r:id="rId37"/>
    <p:sldId id="494" r:id="rId38"/>
    <p:sldId id="495" r:id="rId39"/>
    <p:sldId id="457" r:id="rId40"/>
    <p:sldId id="458" r:id="rId41"/>
    <p:sldId id="459" r:id="rId42"/>
    <p:sldId id="470" r:id="rId43"/>
    <p:sldId id="471" r:id="rId44"/>
    <p:sldId id="472" r:id="rId45"/>
    <p:sldId id="473" r:id="rId46"/>
    <p:sldId id="474" r:id="rId47"/>
    <p:sldId id="475" r:id="rId48"/>
    <p:sldId id="476" r:id="rId49"/>
    <p:sldId id="432" r:id="rId50"/>
    <p:sldId id="433" r:id="rId51"/>
    <p:sldId id="477" r:id="rId52"/>
    <p:sldId id="478" r:id="rId53"/>
    <p:sldId id="479" r:id="rId54"/>
    <p:sldId id="480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9B"/>
    <a:srgbClr val="FFAA4B"/>
    <a:srgbClr val="FFFF66"/>
    <a:srgbClr val="E6E6E6"/>
    <a:srgbClr val="003900"/>
    <a:srgbClr val="408000"/>
    <a:srgbClr val="FF8000"/>
    <a:srgbClr val="666666"/>
    <a:srgbClr val="0000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82016" autoAdjust="0"/>
  </p:normalViewPr>
  <p:slideViewPr>
    <p:cSldViewPr>
      <p:cViewPr varScale="1">
        <p:scale>
          <a:sx n="111" d="100"/>
          <a:sy n="111" d="100"/>
        </p:scale>
        <p:origin x="208" y="336"/>
      </p:cViewPr>
      <p:guideLst>
        <p:guide orient="horz" pos="144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6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DA0F53-311E-EF41-977F-CBC6CC7F1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16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D8DCA8C-07DD-4540-A4BC-9AE2798F59A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B8EBC0B-A373-CB43-89C7-08AB29B5A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7F8-2161-8140-8392-A4A4BE2DA9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F207-7A65-9347-BEF6-699B317EE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7F8-2161-8140-8392-A4A4BE2DA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FCB6-6E58-3D4F-AACB-7F1C89B01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A20A-D295-574A-9EB4-6EA31EB7A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Ido Dagan   Lexical Statistics in NLP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D3374-CEBA-4502-B092-28ED0E8D3DD4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0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221FA-924D-B14C-BEBF-7D45A35DD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7A61-0EF4-6F49-BC29-9A4968B91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390-5D24-E747-9D5C-FF0ADE2A9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0D40-ADDA-F44E-940D-CF564CFCE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6657-7DA9-C247-B648-D1C189362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E005B-C20A-FC4F-A619-F69E17CF7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D6DF-51A1-804C-8FB2-1AEC6210B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495E7F8-2161-8140-8392-A4A4BE2DA9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>
                <a:latin typeface="Franklin Gothic Book" charset="0"/>
                <a:ea typeface="ＭＳ Ｐゴシック" charset="0"/>
                <a:cs typeface="ＭＳ Ｐゴシック" charset="0"/>
              </a:rPr>
              <a:t>Distributional models</a:t>
            </a:r>
            <a:endParaRPr sz="360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Perpetua" charset="0"/>
                <a:ea typeface="ＭＳ Ｐゴシック" charset="0"/>
                <a:cs typeface="ＭＳ Ｐゴシック" charset="0"/>
              </a:rPr>
              <a:t>Katrin </a:t>
            </a:r>
            <a:r>
              <a:rPr lang="en-US" sz="2400" dirty="0" smtClean="0">
                <a:latin typeface="Perpetua" charset="0"/>
                <a:ea typeface="ＭＳ Ｐゴシック" charset="0"/>
                <a:cs typeface="ＭＳ Ｐゴシック" charset="0"/>
              </a:rPr>
              <a:t>Erk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can we compare two context word counts?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81703"/>
              </p:ext>
            </p:extLst>
          </p:nvPr>
        </p:nvGraphicFramePr>
        <p:xfrm>
          <a:off x="457201" y="3048000"/>
          <a:ext cx="754380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029"/>
                <a:gridCol w="705029"/>
                <a:gridCol w="705029"/>
                <a:gridCol w="705029"/>
                <a:gridCol w="705029"/>
                <a:gridCol w="589654"/>
                <a:gridCol w="890906"/>
                <a:gridCol w="634525"/>
                <a:gridCol w="634525"/>
                <a:gridCol w="634525"/>
                <a:gridCol w="6345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2057400"/>
            <a:ext cx="6714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 how often “apple” occurs close to other words </a:t>
            </a:r>
            <a:br>
              <a:rPr lang="en-US" dirty="0" smtClean="0"/>
            </a:br>
            <a:r>
              <a:rPr lang="en-US" dirty="0" smtClean="0"/>
              <a:t>in a large text collection (corpus):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114800"/>
            <a:ext cx="342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the same for “orange”: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818120"/>
              </p:ext>
            </p:extLst>
          </p:nvPr>
        </p:nvGraphicFramePr>
        <p:xfrm>
          <a:off x="457200" y="4724400"/>
          <a:ext cx="754380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029"/>
                <a:gridCol w="705029"/>
                <a:gridCol w="705029"/>
                <a:gridCol w="705029"/>
                <a:gridCol w="705029"/>
                <a:gridCol w="589654"/>
                <a:gridCol w="890906"/>
                <a:gridCol w="634525"/>
                <a:gridCol w="634525"/>
                <a:gridCol w="634525"/>
                <a:gridCol w="6345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3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can we compare two context word counts?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20212"/>
              </p:ext>
            </p:extLst>
          </p:nvPr>
        </p:nvGraphicFramePr>
        <p:xfrm>
          <a:off x="457200" y="2590800"/>
          <a:ext cx="754380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029"/>
                <a:gridCol w="705029"/>
                <a:gridCol w="705029"/>
                <a:gridCol w="705029"/>
                <a:gridCol w="705029"/>
                <a:gridCol w="589654"/>
                <a:gridCol w="890906"/>
                <a:gridCol w="634525"/>
                <a:gridCol w="634525"/>
                <a:gridCol w="634525"/>
                <a:gridCol w="6345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2057400"/>
            <a:ext cx="7791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visualize both count tables as vectors in the same space: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36207"/>
              </p:ext>
            </p:extLst>
          </p:nvPr>
        </p:nvGraphicFramePr>
        <p:xfrm>
          <a:off x="457200" y="3352800"/>
          <a:ext cx="754380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029"/>
                <a:gridCol w="705029"/>
                <a:gridCol w="705029"/>
                <a:gridCol w="705029"/>
                <a:gridCol w="705029"/>
                <a:gridCol w="589654"/>
                <a:gridCol w="890906"/>
                <a:gridCol w="634525"/>
                <a:gridCol w="634525"/>
                <a:gridCol w="634525"/>
                <a:gridCol w="6345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524000" y="4724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71600" y="5715000"/>
            <a:ext cx="3048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4648200"/>
            <a:ext cx="45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fall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5562600"/>
            <a:ext cx="42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eat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114800" y="563880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7800" y="49530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038600" y="49530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91000" y="4724400"/>
            <a:ext cx="68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apple</a:t>
            </a:r>
            <a:endParaRPr lang="en-US" sz="1800" dirty="0"/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 flipV="1">
            <a:off x="1524000" y="4991100"/>
            <a:ext cx="2514600" cy="723900"/>
          </a:xfrm>
          <a:prstGeom prst="straightConnector1">
            <a:avLst/>
          </a:prstGeom>
          <a:ln>
            <a:solidFill>
              <a:srgbClr val="D34817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47800" y="56388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19400" y="563880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743200" y="55626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20" idx="5"/>
          </p:cNvCxnSpPr>
          <p:nvPr/>
        </p:nvCxnSpPr>
        <p:spPr>
          <a:xfrm flipV="1">
            <a:off x="1524000" y="5627641"/>
            <a:ext cx="1284241" cy="87359"/>
          </a:xfrm>
          <a:prstGeom prst="straightConnector1">
            <a:avLst/>
          </a:prstGeom>
          <a:ln>
            <a:solidFill>
              <a:srgbClr val="D34817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0" y="5334000"/>
            <a:ext cx="81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orange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5791200" y="4876800"/>
            <a:ext cx="2518087" cy="1200328"/>
          </a:xfrm>
          <a:prstGeom prst="rect">
            <a:avLst/>
          </a:prstGeom>
          <a:solidFill>
            <a:srgbClr val="FFD69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Similarity between</a:t>
            </a:r>
            <a:br>
              <a:rPr lang="en-US" dirty="0" smtClean="0"/>
            </a:br>
            <a:r>
              <a:rPr lang="en-US" dirty="0" smtClean="0"/>
              <a:t>two words as </a:t>
            </a:r>
            <a:br>
              <a:rPr lang="en-US" dirty="0" smtClean="0"/>
            </a:br>
            <a:r>
              <a:rPr lang="en-US" dirty="0" smtClean="0"/>
              <a:t>proximity in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can we compare two context word counts?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20212"/>
              </p:ext>
            </p:extLst>
          </p:nvPr>
        </p:nvGraphicFramePr>
        <p:xfrm>
          <a:off x="457200" y="2590800"/>
          <a:ext cx="754380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029"/>
                <a:gridCol w="705029"/>
                <a:gridCol w="705029"/>
                <a:gridCol w="705029"/>
                <a:gridCol w="705029"/>
                <a:gridCol w="589654"/>
                <a:gridCol w="890906"/>
                <a:gridCol w="634525"/>
                <a:gridCol w="634525"/>
                <a:gridCol w="634525"/>
                <a:gridCol w="6345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2057400"/>
            <a:ext cx="7791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visualize both count tables as vectors in the same space: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36207"/>
              </p:ext>
            </p:extLst>
          </p:nvPr>
        </p:nvGraphicFramePr>
        <p:xfrm>
          <a:off x="457200" y="3352800"/>
          <a:ext cx="754380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029"/>
                <a:gridCol w="705029"/>
                <a:gridCol w="705029"/>
                <a:gridCol w="705029"/>
                <a:gridCol w="705029"/>
                <a:gridCol w="589654"/>
                <a:gridCol w="890906"/>
                <a:gridCol w="634525"/>
                <a:gridCol w="634525"/>
                <a:gridCol w="634525"/>
                <a:gridCol w="6345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524000" y="4724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71600" y="5715000"/>
            <a:ext cx="3048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4648200"/>
            <a:ext cx="45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fall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5562600"/>
            <a:ext cx="42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eat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114800" y="563880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47800" y="49530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038600" y="49530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91000" y="4724400"/>
            <a:ext cx="68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apple</a:t>
            </a:r>
            <a:endParaRPr lang="en-US" sz="1800" dirty="0"/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 flipV="1">
            <a:off x="1524000" y="4991100"/>
            <a:ext cx="2514600" cy="723900"/>
          </a:xfrm>
          <a:prstGeom prst="straightConnector1">
            <a:avLst/>
          </a:prstGeom>
          <a:ln>
            <a:solidFill>
              <a:srgbClr val="D34817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47800" y="56388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19400" y="563880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743200" y="55626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20" idx="5"/>
          </p:cNvCxnSpPr>
          <p:nvPr/>
        </p:nvCxnSpPr>
        <p:spPr>
          <a:xfrm flipV="1">
            <a:off x="1524000" y="5627641"/>
            <a:ext cx="1284241" cy="87359"/>
          </a:xfrm>
          <a:prstGeom prst="straightConnector1">
            <a:avLst/>
          </a:prstGeom>
          <a:ln>
            <a:solidFill>
              <a:srgbClr val="D34817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0" y="5334000"/>
            <a:ext cx="81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orange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5791200" y="4876800"/>
            <a:ext cx="2518087" cy="1200328"/>
          </a:xfrm>
          <a:prstGeom prst="rect">
            <a:avLst/>
          </a:prstGeom>
          <a:solidFill>
            <a:srgbClr val="FFD69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Similarity between</a:t>
            </a:r>
            <a:br>
              <a:rPr lang="en-US" dirty="0" smtClean="0"/>
            </a:br>
            <a:r>
              <a:rPr lang="en-US" dirty="0" smtClean="0"/>
              <a:t>two words as </a:t>
            </a:r>
            <a:br>
              <a:rPr lang="en-US" dirty="0" smtClean="0"/>
            </a:br>
            <a:r>
              <a:rPr lang="en-US" dirty="0" smtClean="0"/>
              <a:t>proximity in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Making the model useful: Lots of parameters</a:t>
            </a:r>
          </a:p>
          <a:p>
            <a:pPr lvl="1"/>
            <a:r>
              <a:rPr lang="en-US" dirty="0" smtClean="0"/>
              <a:t>Corpus</a:t>
            </a:r>
          </a:p>
          <a:p>
            <a:pPr lvl="1"/>
            <a:r>
              <a:rPr lang="en-US" dirty="0" smtClean="0"/>
              <a:t>Measure of similarity</a:t>
            </a:r>
          </a:p>
          <a:p>
            <a:pPr lvl="1"/>
            <a:r>
              <a:rPr lang="en-US" dirty="0" smtClean="0"/>
              <a:t>Measure of association</a:t>
            </a:r>
          </a:p>
          <a:p>
            <a:pPr lvl="1"/>
            <a:r>
              <a:rPr lang="en-US" dirty="0" smtClean="0"/>
              <a:t>Window size effects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Modern instantiations of this idea: </a:t>
            </a:r>
          </a:p>
          <a:p>
            <a:pPr lvl="1"/>
            <a:r>
              <a:rPr lang="en-US" dirty="0" smtClean="0"/>
              <a:t>neural word representations</a:t>
            </a:r>
          </a:p>
          <a:p>
            <a:pPr lvl="1"/>
            <a:r>
              <a:rPr lang="en-US" dirty="0" smtClean="0"/>
              <a:t>For example, word2vec / the </a:t>
            </a:r>
            <a:r>
              <a:rPr lang="en-US" dirty="0" err="1" smtClean="0"/>
              <a:t>SkipGram</a:t>
            </a:r>
            <a:r>
              <a:rPr lang="en-US" dirty="0" smtClean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7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data do we need?</a:t>
            </a:r>
          </a:p>
          <a:p>
            <a:pPr lvl="1"/>
            <a:r>
              <a:rPr lang="en-US" dirty="0" smtClean="0"/>
              <a:t>At </a:t>
            </a:r>
            <a:r>
              <a:rPr lang="en-US" dirty="0" smtClean="0"/>
              <a:t>least </a:t>
            </a:r>
            <a:r>
              <a:rPr lang="en-US" dirty="0"/>
              <a:t>B</a:t>
            </a:r>
            <a:r>
              <a:rPr lang="en-US" dirty="0" smtClean="0"/>
              <a:t>ritish National Corpus, </a:t>
            </a:r>
            <a:br>
              <a:rPr lang="en-US" dirty="0" smtClean="0"/>
            </a:br>
            <a:r>
              <a:rPr lang="en-US" dirty="0" smtClean="0"/>
              <a:t>100 million words</a:t>
            </a:r>
            <a:endParaRPr lang="en-US" dirty="0"/>
          </a:p>
          <a:p>
            <a:pPr lvl="1"/>
            <a:r>
              <a:rPr lang="en-US" dirty="0" smtClean="0"/>
              <a:t>Better: add</a:t>
            </a:r>
          </a:p>
          <a:p>
            <a:pPr lvl="2"/>
            <a:r>
              <a:rPr lang="en-US" dirty="0" err="1" smtClean="0"/>
              <a:t>UKWaC</a:t>
            </a:r>
            <a:r>
              <a:rPr lang="en-US" dirty="0" smtClean="0"/>
              <a:t> (2 billion words)</a:t>
            </a:r>
          </a:p>
          <a:p>
            <a:pPr lvl="2"/>
            <a:r>
              <a:rPr lang="en-US" dirty="0" smtClean="0"/>
              <a:t>Wikipedia (2 billion words)</a:t>
            </a:r>
          </a:p>
          <a:p>
            <a:r>
              <a:rPr lang="en-US" dirty="0" smtClean="0"/>
              <a:t>Mostly, more data gives better models</a:t>
            </a:r>
            <a:endParaRPr lang="en-US" dirty="0"/>
          </a:p>
          <a:p>
            <a:r>
              <a:rPr lang="en-US" dirty="0" smtClean="0"/>
              <a:t>Watch out for genre effects</a:t>
            </a:r>
          </a:p>
        </p:txBody>
      </p:sp>
    </p:spTree>
    <p:extLst>
      <p:ext uri="{BB962C8B-B14F-4D97-AF65-F5344CB8AC3E}">
        <p14:creationId xmlns:p14="http://schemas.microsoft.com/office/powerpoint/2010/main" val="279753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Making the model useful: Lots of parameters</a:t>
            </a:r>
          </a:p>
          <a:p>
            <a:pPr lvl="1"/>
            <a:r>
              <a:rPr lang="en-US" dirty="0" smtClean="0"/>
              <a:t>Corpus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Measure of similarity</a:t>
            </a:r>
          </a:p>
          <a:p>
            <a:pPr lvl="1"/>
            <a:r>
              <a:rPr lang="en-US" dirty="0" smtClean="0"/>
              <a:t>Measure of association</a:t>
            </a:r>
          </a:p>
          <a:p>
            <a:pPr lvl="1"/>
            <a:r>
              <a:rPr lang="en-US" dirty="0" smtClean="0"/>
              <a:t>Window size effects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Modern instantiations of this idea: </a:t>
            </a:r>
          </a:p>
          <a:p>
            <a:pPr lvl="1"/>
            <a:r>
              <a:rPr lang="en-US" dirty="0" smtClean="0"/>
              <a:t>neural word representations</a:t>
            </a:r>
          </a:p>
          <a:p>
            <a:pPr lvl="1"/>
            <a:r>
              <a:rPr lang="en-US" dirty="0" smtClean="0"/>
              <a:t>For example, word2vec / the </a:t>
            </a:r>
            <a:r>
              <a:rPr lang="en-US" dirty="0" err="1" smtClean="0"/>
              <a:t>SkipGram</a:t>
            </a:r>
            <a:r>
              <a:rPr lang="en-US" dirty="0" smtClean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37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/>
              <a:t>What do we mean by </a:t>
            </a:r>
            <a:br>
              <a:rPr lang="en-US" sz="3600" smtClean="0"/>
            </a:br>
            <a:r>
              <a:rPr lang="en-US" sz="3600" smtClean="0"/>
              <a:t>“similarity” of vectors?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 u="sng">
                <a:latin typeface="Perpetua" charset="0"/>
                <a:ea typeface="ＭＳ Ｐゴシック" charset="0"/>
                <a:cs typeface="ＭＳ Ｐゴシック" charset="0"/>
              </a:rPr>
              <a:t>Euclidean distance (a dissimilarity measure!): </a:t>
            </a:r>
          </a:p>
        </p:txBody>
      </p:sp>
      <p:cxnSp>
        <p:nvCxnSpPr>
          <p:cNvPr id="26628" name="Straight Connector 4"/>
          <p:cNvCxnSpPr>
            <a:cxnSpLocks noChangeShapeType="1"/>
          </p:cNvCxnSpPr>
          <p:nvPr/>
        </p:nvCxnSpPr>
        <p:spPr bwMode="auto">
          <a:xfrm rot="5400000" flipH="1" flipV="1">
            <a:off x="114301" y="4686300"/>
            <a:ext cx="23622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29" name="Straight Arrow Connector 6"/>
          <p:cNvCxnSpPr>
            <a:cxnSpLocks noChangeShapeType="1"/>
          </p:cNvCxnSpPr>
          <p:nvPr/>
        </p:nvCxnSpPr>
        <p:spPr bwMode="auto">
          <a:xfrm>
            <a:off x="914400" y="5715000"/>
            <a:ext cx="5715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0" name="Straight Arrow Connector 8"/>
          <p:cNvCxnSpPr>
            <a:cxnSpLocks noChangeShapeType="1"/>
          </p:cNvCxnSpPr>
          <p:nvPr/>
        </p:nvCxnSpPr>
        <p:spPr bwMode="auto">
          <a:xfrm flipV="1">
            <a:off x="1295400" y="5029200"/>
            <a:ext cx="3657600" cy="685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1" name="Straight Arrow Connector 10"/>
          <p:cNvCxnSpPr>
            <a:cxnSpLocks noChangeShapeType="1"/>
          </p:cNvCxnSpPr>
          <p:nvPr/>
        </p:nvCxnSpPr>
        <p:spPr bwMode="auto">
          <a:xfrm flipV="1">
            <a:off x="1295400" y="3352800"/>
            <a:ext cx="5105400" cy="23622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4343400" y="5257800"/>
            <a:ext cx="1022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CC0000"/>
                </a:solidFill>
              </a:rPr>
              <a:t>orange</a:t>
            </a: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26633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14" y="2667000"/>
            <a:ext cx="450668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Box 12"/>
          <p:cNvSpPr txBox="1">
            <a:spLocks noChangeArrowheads="1"/>
          </p:cNvSpPr>
          <p:nvPr/>
        </p:nvSpPr>
        <p:spPr bwMode="auto">
          <a:xfrm>
            <a:off x="6006835" y="3429000"/>
            <a:ext cx="851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CC0000"/>
                </a:solidFill>
              </a:rPr>
              <a:t>apple</a:t>
            </a:r>
            <a:endParaRPr lang="en-US" dirty="0">
              <a:solidFill>
                <a:srgbClr val="CC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953000" y="3352800"/>
            <a:ext cx="1371600" cy="16764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64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Problem with Euclidean distance: very sensitive to word frequency!</a:t>
            </a:r>
          </a:p>
        </p:txBody>
      </p:sp>
      <p:cxnSp>
        <p:nvCxnSpPr>
          <p:cNvPr id="26628" name="Straight Connector 4"/>
          <p:cNvCxnSpPr>
            <a:cxnSpLocks noChangeShapeType="1"/>
          </p:cNvCxnSpPr>
          <p:nvPr/>
        </p:nvCxnSpPr>
        <p:spPr bwMode="auto">
          <a:xfrm rot="5400000" flipH="1" flipV="1">
            <a:off x="114301" y="4686300"/>
            <a:ext cx="23622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29" name="Straight Arrow Connector 6"/>
          <p:cNvCxnSpPr>
            <a:cxnSpLocks noChangeShapeType="1"/>
          </p:cNvCxnSpPr>
          <p:nvPr/>
        </p:nvCxnSpPr>
        <p:spPr bwMode="auto">
          <a:xfrm>
            <a:off x="914400" y="5715000"/>
            <a:ext cx="5715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0" name="Straight Arrow Connector 8"/>
          <p:cNvCxnSpPr>
            <a:cxnSpLocks noChangeShapeType="1"/>
          </p:cNvCxnSpPr>
          <p:nvPr/>
        </p:nvCxnSpPr>
        <p:spPr bwMode="auto">
          <a:xfrm flipV="1">
            <a:off x="1295400" y="5562600"/>
            <a:ext cx="533400" cy="1524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1" name="Straight Arrow Connector 10"/>
          <p:cNvCxnSpPr>
            <a:cxnSpLocks noChangeShapeType="1"/>
          </p:cNvCxnSpPr>
          <p:nvPr/>
        </p:nvCxnSpPr>
        <p:spPr bwMode="auto">
          <a:xfrm flipV="1">
            <a:off x="1295400" y="3352800"/>
            <a:ext cx="5105400" cy="23622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1524000" y="5634335"/>
            <a:ext cx="1329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err="1" smtClean="0">
                <a:solidFill>
                  <a:srgbClr val="CC0000"/>
                </a:solidFill>
              </a:rPr>
              <a:t>Braeburn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26635" name="TextBox 12"/>
          <p:cNvSpPr txBox="1">
            <a:spLocks noChangeArrowheads="1"/>
          </p:cNvSpPr>
          <p:nvPr/>
        </p:nvSpPr>
        <p:spPr bwMode="auto">
          <a:xfrm>
            <a:off x="6006835" y="3429000"/>
            <a:ext cx="851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CC0000"/>
                </a:solidFill>
              </a:rPr>
              <a:t>apple</a:t>
            </a:r>
            <a:endParaRPr lang="en-US" dirty="0">
              <a:solidFill>
                <a:srgbClr val="CC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752600" y="3352800"/>
            <a:ext cx="4572000" cy="22098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387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smtClean="0"/>
              <a:t>What do we mean by </a:t>
            </a:r>
            <a:br>
              <a:rPr lang="en-US" sz="3600" smtClean="0"/>
            </a:br>
            <a:r>
              <a:rPr lang="en-US" sz="3600" smtClean="0"/>
              <a:t>“similarity” of vectors?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 u="sng" dirty="0" smtClean="0">
                <a:latin typeface="Perpetua" charset="0"/>
                <a:ea typeface="ＭＳ Ｐゴシック" charset="0"/>
                <a:cs typeface="ＭＳ Ｐゴシック" charset="0"/>
              </a:rPr>
              <a:t>Cosine similarity:</a:t>
            </a:r>
            <a:endParaRPr lang="en-US" u="sng" dirty="0">
              <a:latin typeface="Perpetu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6628" name="Straight Connector 4"/>
          <p:cNvCxnSpPr>
            <a:cxnSpLocks noChangeShapeType="1"/>
          </p:cNvCxnSpPr>
          <p:nvPr/>
        </p:nvCxnSpPr>
        <p:spPr bwMode="auto">
          <a:xfrm rot="5400000" flipH="1" flipV="1">
            <a:off x="114301" y="4686300"/>
            <a:ext cx="23622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29" name="Straight Arrow Connector 6"/>
          <p:cNvCxnSpPr>
            <a:cxnSpLocks noChangeShapeType="1"/>
          </p:cNvCxnSpPr>
          <p:nvPr/>
        </p:nvCxnSpPr>
        <p:spPr bwMode="auto">
          <a:xfrm>
            <a:off x="914400" y="5715000"/>
            <a:ext cx="5715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0" name="Straight Arrow Connector 8"/>
          <p:cNvCxnSpPr>
            <a:cxnSpLocks noChangeShapeType="1"/>
          </p:cNvCxnSpPr>
          <p:nvPr/>
        </p:nvCxnSpPr>
        <p:spPr bwMode="auto">
          <a:xfrm flipV="1">
            <a:off x="1295400" y="5029200"/>
            <a:ext cx="3657600" cy="685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1" name="Straight Arrow Connector 10"/>
          <p:cNvCxnSpPr>
            <a:cxnSpLocks noChangeShapeType="1"/>
          </p:cNvCxnSpPr>
          <p:nvPr/>
        </p:nvCxnSpPr>
        <p:spPr bwMode="auto">
          <a:xfrm flipV="1">
            <a:off x="1295400" y="3352800"/>
            <a:ext cx="5105400" cy="23622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4343400" y="5257800"/>
            <a:ext cx="1022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CC0000"/>
                </a:solidFill>
              </a:rPr>
              <a:t>orange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26635" name="TextBox 12"/>
          <p:cNvSpPr txBox="1">
            <a:spLocks noChangeArrowheads="1"/>
          </p:cNvSpPr>
          <p:nvPr/>
        </p:nvSpPr>
        <p:spPr bwMode="auto">
          <a:xfrm>
            <a:off x="6006835" y="3429000"/>
            <a:ext cx="851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CC0000"/>
                </a:solidFill>
              </a:rPr>
              <a:t>apple</a:t>
            </a: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12" name="Picture 2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362200"/>
            <a:ext cx="4965700" cy="90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urved Connector 16"/>
          <p:cNvCxnSpPr>
            <a:cxnSpLocks noChangeShapeType="1"/>
          </p:cNvCxnSpPr>
          <p:nvPr/>
        </p:nvCxnSpPr>
        <p:spPr bwMode="auto">
          <a:xfrm rot="16200000" flipH="1">
            <a:off x="2743200" y="5029200"/>
            <a:ext cx="304800" cy="304800"/>
          </a:xfrm>
          <a:prstGeom prst="curvedConnector3">
            <a:avLst>
              <a:gd name="adj1" fmla="val 17640"/>
            </a:avLst>
          </a:prstGeom>
          <a:noFill/>
          <a:ln w="38100" cmpd="sng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6172200" y="4133671"/>
            <a:ext cx="2652251" cy="1200329"/>
          </a:xfrm>
          <a:prstGeom prst="rect">
            <a:avLst/>
          </a:prstGeom>
          <a:solidFill>
            <a:srgbClr val="FFD69B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Use angle between vectors</a:t>
            </a:r>
            <a:br>
              <a:rPr lang="en-US" sz="1800" dirty="0" smtClean="0"/>
            </a:br>
            <a:r>
              <a:rPr lang="en-US" sz="1800" dirty="0" smtClean="0"/>
              <a:t>instead of point distance</a:t>
            </a:r>
            <a:br>
              <a:rPr lang="en-US" sz="1800" dirty="0" smtClean="0"/>
            </a:br>
            <a:r>
              <a:rPr lang="en-US" sz="1800" dirty="0" smtClean="0"/>
              <a:t>to get around word </a:t>
            </a:r>
            <a:br>
              <a:rPr lang="en-US" sz="1800" dirty="0" smtClean="0"/>
            </a:br>
            <a:r>
              <a:rPr lang="en-US" sz="1800" dirty="0" smtClean="0"/>
              <a:t>frequency issues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150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Making the model useful: Lots of parameters</a:t>
            </a:r>
          </a:p>
          <a:p>
            <a:pPr lvl="1"/>
            <a:r>
              <a:rPr lang="en-US" dirty="0" smtClean="0"/>
              <a:t>Corpus</a:t>
            </a:r>
          </a:p>
          <a:p>
            <a:pPr lvl="1"/>
            <a:r>
              <a:rPr lang="en-US" dirty="0"/>
              <a:t>Measure of similarity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Measure of association</a:t>
            </a:r>
          </a:p>
          <a:p>
            <a:pPr lvl="1"/>
            <a:r>
              <a:rPr lang="en-US" dirty="0" smtClean="0"/>
              <a:t>Window size effects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Modern instantiations of this idea: </a:t>
            </a:r>
          </a:p>
          <a:p>
            <a:pPr lvl="1"/>
            <a:r>
              <a:rPr lang="en-US" dirty="0" smtClean="0"/>
              <a:t>neural word representations</a:t>
            </a:r>
          </a:p>
          <a:p>
            <a:pPr lvl="1"/>
            <a:r>
              <a:rPr lang="en-US" dirty="0" smtClean="0"/>
              <a:t>For example, word2vec / the </a:t>
            </a:r>
            <a:r>
              <a:rPr lang="en-US" dirty="0" err="1" smtClean="0"/>
              <a:t>SkipGram</a:t>
            </a:r>
            <a:r>
              <a:rPr lang="en-US" dirty="0" smtClean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9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You can get an idea of what a word means from observing it in context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 filled the </a:t>
            </a:r>
            <a:r>
              <a:rPr lang="en-US" u="sng" dirty="0" err="1" smtClean="0">
                <a:solidFill>
                  <a:srgbClr val="FF0000"/>
                </a:solidFill>
              </a:rPr>
              <a:t>wampimuk</a:t>
            </a:r>
            <a:r>
              <a:rPr lang="en-US" dirty="0" smtClean="0"/>
              <a:t>, passed it around, and we all drank some</a:t>
            </a:r>
          </a:p>
          <a:p>
            <a:r>
              <a:rPr lang="en-US" dirty="0" smtClean="0"/>
              <a:t>We found a little hairy </a:t>
            </a:r>
            <a:r>
              <a:rPr lang="en-US" u="sng" dirty="0" err="1" smtClean="0">
                <a:solidFill>
                  <a:srgbClr val="FF0000"/>
                </a:solidFill>
              </a:rPr>
              <a:t>wampimuk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sleeping behind a tree. </a:t>
            </a:r>
          </a:p>
          <a:p>
            <a:pPr lvl="1"/>
            <a:r>
              <a:rPr lang="en-US" dirty="0" smtClean="0"/>
              <a:t>(examples by Marco </a:t>
            </a:r>
            <a:r>
              <a:rPr lang="en-US" dirty="0" err="1" smtClean="0"/>
              <a:t>Baroni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Distributional modeling:</a:t>
            </a:r>
          </a:p>
          <a:p>
            <a:pPr lvl="1"/>
            <a:r>
              <a:rPr lang="en-US" dirty="0" smtClean="0"/>
              <a:t>Represent the meaning of a word through the contexts in which it is observed</a:t>
            </a:r>
          </a:p>
          <a:p>
            <a:pPr lvl="1"/>
            <a:r>
              <a:rPr lang="en-US" dirty="0" smtClean="0"/>
              <a:t>Similar words appear in similar contexts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6CD72-ED73-432D-951C-E7AEAD469065}" type="slidenum">
              <a:rPr lang="he-IL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9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Some counts for “letter” in “Pride and Prejudice”. What do you notice? </a:t>
            </a:r>
            <a:endParaRPr lang="en-US" sz="3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90572"/>
              </p:ext>
            </p:extLst>
          </p:nvPr>
        </p:nvGraphicFramePr>
        <p:xfrm>
          <a:off x="685800" y="2057400"/>
          <a:ext cx="762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374"/>
                <a:gridCol w="439827"/>
                <a:gridCol w="412799"/>
                <a:gridCol w="609600"/>
                <a:gridCol w="457200"/>
                <a:gridCol w="533400"/>
                <a:gridCol w="609600"/>
                <a:gridCol w="609600"/>
                <a:gridCol w="762000"/>
                <a:gridCol w="83820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516816"/>
              </p:ext>
            </p:extLst>
          </p:nvPr>
        </p:nvGraphicFramePr>
        <p:xfrm>
          <a:off x="685800" y="3048000"/>
          <a:ext cx="762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/>
                <a:gridCol w="476250"/>
                <a:gridCol w="79375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82469"/>
              </p:ext>
            </p:extLst>
          </p:nvPr>
        </p:nvGraphicFramePr>
        <p:xfrm>
          <a:off x="685800" y="3962400"/>
          <a:ext cx="70866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359"/>
                <a:gridCol w="1339127"/>
                <a:gridCol w="923536"/>
                <a:gridCol w="831183"/>
                <a:gridCol w="963942"/>
                <a:gridCol w="790777"/>
                <a:gridCol w="751076"/>
                <a:gridCol w="609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elizabeth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065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Some counts for “letter” in “Pride and Prejudice”. What do you notice? </a:t>
            </a:r>
            <a:endParaRPr lang="en-US" sz="3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13763"/>
              </p:ext>
            </p:extLst>
          </p:nvPr>
        </p:nvGraphicFramePr>
        <p:xfrm>
          <a:off x="633365" y="2057400"/>
          <a:ext cx="762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374"/>
                <a:gridCol w="439827"/>
                <a:gridCol w="412799"/>
                <a:gridCol w="609600"/>
                <a:gridCol w="457200"/>
                <a:gridCol w="533400"/>
                <a:gridCol w="609600"/>
                <a:gridCol w="609600"/>
                <a:gridCol w="762000"/>
                <a:gridCol w="83820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297870"/>
              </p:ext>
            </p:extLst>
          </p:nvPr>
        </p:nvGraphicFramePr>
        <p:xfrm>
          <a:off x="633365" y="3048000"/>
          <a:ext cx="762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/>
                <a:gridCol w="476250"/>
                <a:gridCol w="79375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2210"/>
              </p:ext>
            </p:extLst>
          </p:nvPr>
        </p:nvGraphicFramePr>
        <p:xfrm>
          <a:off x="633365" y="3962400"/>
          <a:ext cx="70866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359"/>
                <a:gridCol w="1339127"/>
                <a:gridCol w="923536"/>
                <a:gridCol w="831183"/>
                <a:gridCol w="963942"/>
                <a:gridCol w="790777"/>
                <a:gridCol w="751076"/>
                <a:gridCol w="609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elizabeth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3365" y="5177135"/>
            <a:ext cx="7748635" cy="461665"/>
          </a:xfrm>
          <a:prstGeom prst="rect">
            <a:avLst/>
          </a:prstGeom>
          <a:solidFill>
            <a:srgbClr val="FFD69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All the most frequent co-occurring words are function words.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18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words are more informative than others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words co-occur frequently with </a:t>
            </a:r>
            <a:r>
              <a:rPr lang="en-US" u="sng" dirty="0" smtClean="0"/>
              <a:t>all</a:t>
            </a:r>
            <a:r>
              <a:rPr lang="en-US" dirty="0" smtClean="0"/>
              <a:t> words</a:t>
            </a:r>
          </a:p>
          <a:p>
            <a:pPr lvl="1"/>
            <a:r>
              <a:rPr lang="en-US" dirty="0" smtClean="0"/>
              <a:t>That makes them less informative</a:t>
            </a:r>
          </a:p>
          <a:p>
            <a:r>
              <a:rPr lang="en-US" dirty="0" smtClean="0"/>
              <a:t>They have much higher co-occurrence counts than content words</a:t>
            </a:r>
          </a:p>
          <a:p>
            <a:pPr lvl="1"/>
            <a:r>
              <a:rPr lang="en-US" dirty="0" smtClean="0"/>
              <a:t>They can “drown out” more informative contexts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0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Using association rather than </a:t>
            </a:r>
            <a:br>
              <a:rPr lang="en-US" sz="4400" dirty="0" smtClean="0">
                <a:latin typeface="Franklin Gothic Book" charset="0"/>
                <a:ea typeface="ＭＳ Ｐゴシック" charset="0"/>
                <a:cs typeface="ＭＳ Ｐゴシック" charset="0"/>
              </a:rPr>
            </a:br>
            <a:r>
              <a:rPr lang="en-US" sz="44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co-occurrence counts</a:t>
            </a:r>
            <a:endParaRPr lang="en-US" sz="4400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38200" y="2133601"/>
            <a:ext cx="7345363" cy="393192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dirty="0" smtClean="0">
                <a:latin typeface="Perpetua" charset="0"/>
                <a:ea typeface="ＭＳ Ｐゴシック" charset="0"/>
                <a:cs typeface="ＭＳ Ｐゴシック" charset="0"/>
              </a:rPr>
              <a:t>Degree of association between target and context:</a:t>
            </a:r>
          </a:p>
          <a:p>
            <a:pPr lvl="1"/>
            <a:r>
              <a:rPr lang="en-US" sz="2600" dirty="0" smtClean="0">
                <a:latin typeface="Perpetua" charset="0"/>
                <a:ea typeface="ＭＳ Ｐゴシック" charset="0"/>
                <a:cs typeface="ＭＳ Ｐゴシック" charset="0"/>
              </a:rPr>
              <a:t>High association: high co-occurrence with “letter”, lower with everything else</a:t>
            </a:r>
            <a:endParaRPr lang="en-US" sz="2600" dirty="0">
              <a:latin typeface="Perpetu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600" dirty="0" smtClean="0">
                <a:latin typeface="Perpetua" charset="0"/>
                <a:ea typeface="ＭＳ Ｐゴシック" charset="0"/>
                <a:cs typeface="ＭＳ Ｐゴシック" charset="0"/>
              </a:rPr>
              <a:t>Low association: lots of co-occurrence with all words</a:t>
            </a:r>
          </a:p>
          <a:p>
            <a:r>
              <a:rPr lang="en-US" sz="2800" dirty="0" smtClean="0">
                <a:latin typeface="Perpetua" charset="0"/>
                <a:ea typeface="ＭＳ Ｐゴシック" charset="0"/>
                <a:cs typeface="ＭＳ Ｐゴシック" charset="0"/>
              </a:rPr>
              <a:t>Many ways of implementing this</a:t>
            </a:r>
          </a:p>
          <a:p>
            <a:r>
              <a:rPr lang="en-US" sz="2800" dirty="0">
                <a:latin typeface="Perpetua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 smtClean="0">
                <a:latin typeface="Perpetua" charset="0"/>
                <a:ea typeface="ＭＳ Ｐゴシック" charset="0"/>
                <a:cs typeface="ＭＳ Ｐゴシック" charset="0"/>
              </a:rPr>
              <a:t>or example </a:t>
            </a:r>
            <a:r>
              <a:rPr lang="en-US" sz="2800" dirty="0" err="1" smtClean="0">
                <a:latin typeface="Perpetua" charset="0"/>
                <a:ea typeface="ＭＳ Ｐゴシック" charset="0"/>
                <a:cs typeface="ＭＳ Ｐゴシック" charset="0"/>
              </a:rPr>
              <a:t>Pointwise</a:t>
            </a:r>
            <a:r>
              <a:rPr lang="en-US" sz="2800" dirty="0" smtClean="0">
                <a:latin typeface="Perpetua" charset="0"/>
                <a:ea typeface="ＭＳ Ｐゴシック" charset="0"/>
                <a:cs typeface="ＭＳ Ｐゴシック" charset="0"/>
              </a:rPr>
              <a:t> Mutual Information between target a and context  b:</a:t>
            </a:r>
          </a:p>
          <a:p>
            <a:endParaRPr lang="en-US" sz="2800" dirty="0" smtClean="0">
              <a:latin typeface="Perpetu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800" dirty="0"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endParaRPr lang="en-US" sz="2800" dirty="0" smtClean="0">
              <a:latin typeface="Perpetu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6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5029200"/>
            <a:ext cx="499745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59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Making the model useful: Lots of parameters</a:t>
            </a:r>
          </a:p>
          <a:p>
            <a:pPr lvl="1"/>
            <a:r>
              <a:rPr lang="en-US" dirty="0" smtClean="0"/>
              <a:t>Corpus</a:t>
            </a:r>
          </a:p>
          <a:p>
            <a:pPr lvl="1"/>
            <a:r>
              <a:rPr lang="en-US" dirty="0"/>
              <a:t>Measure of similarity</a:t>
            </a:r>
          </a:p>
          <a:p>
            <a:pPr lvl="1"/>
            <a:r>
              <a:rPr lang="en-US" dirty="0"/>
              <a:t>Measure of association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Window size effects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Modern instantiations of this idea: </a:t>
            </a:r>
          </a:p>
          <a:p>
            <a:pPr lvl="1"/>
            <a:r>
              <a:rPr lang="en-US" dirty="0" smtClean="0"/>
              <a:t>neural word representations</a:t>
            </a:r>
          </a:p>
          <a:p>
            <a:pPr lvl="1"/>
            <a:r>
              <a:rPr lang="en-US" dirty="0" smtClean="0"/>
              <a:t>For example, word2vec / the </a:t>
            </a:r>
            <a:r>
              <a:rPr lang="en-US" dirty="0" err="1" smtClean="0"/>
              <a:t>SkipGram</a:t>
            </a:r>
            <a:r>
              <a:rPr lang="en-US" dirty="0" smtClean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86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large is the context around a target occurrence?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he-IL" dirty="0" smtClean="0"/>
              <a:t>Bag-of-words context:</a:t>
            </a:r>
          </a:p>
          <a:p>
            <a:pPr lvl="1"/>
            <a:r>
              <a:rPr lang="en-US" altLang="he-IL" dirty="0" smtClean="0"/>
              <a:t>Wide context or document: topical similarity</a:t>
            </a:r>
          </a:p>
          <a:p>
            <a:pPr lvl="1"/>
            <a:r>
              <a:rPr lang="en-US" altLang="he-IL" dirty="0" smtClean="0"/>
              <a:t>Narrow context: Mostly cat-dog and dog-animal, </a:t>
            </a:r>
            <a:br>
              <a:rPr lang="en-US" altLang="he-IL" dirty="0" smtClean="0"/>
            </a:br>
            <a:r>
              <a:rPr lang="en-US" altLang="he-IL" dirty="0" smtClean="0"/>
              <a:t>not so much </a:t>
            </a:r>
            <a:r>
              <a:rPr lang="en-US" altLang="he-IL" dirty="0" smtClean="0"/>
              <a:t>dog-leash</a:t>
            </a:r>
            <a:endParaRPr lang="en-US" altLang="he-IL" dirty="0" smtClean="0"/>
          </a:p>
        </p:txBody>
      </p:sp>
    </p:spTree>
    <p:extLst>
      <p:ext uri="{BB962C8B-B14F-4D97-AF65-F5344CB8AC3E}">
        <p14:creationId xmlns:p14="http://schemas.microsoft.com/office/powerpoint/2010/main" val="29854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E6D38E-DBEE-4D18-A22E-EA72E902F64A}" type="slidenum">
              <a:rPr lang="he-IL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0413"/>
            <a:ext cx="76962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3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large is the context around a target occurrence?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he-IL" dirty="0" smtClean="0"/>
              <a:t>Bag-of-words context:</a:t>
            </a:r>
          </a:p>
          <a:p>
            <a:pPr lvl="1"/>
            <a:r>
              <a:rPr lang="en-US" altLang="he-IL" dirty="0" smtClean="0"/>
              <a:t>Wide context or document: topical similarity</a:t>
            </a:r>
          </a:p>
          <a:p>
            <a:pPr lvl="1"/>
            <a:r>
              <a:rPr lang="en-US" altLang="he-IL" dirty="0" smtClean="0"/>
              <a:t>Narrow context: Mostly cat-dog and dog-animal, </a:t>
            </a:r>
            <a:br>
              <a:rPr lang="en-US" altLang="he-IL" dirty="0" smtClean="0"/>
            </a:br>
            <a:r>
              <a:rPr lang="en-US" altLang="he-IL" dirty="0" smtClean="0"/>
              <a:t>not so much </a:t>
            </a:r>
            <a:r>
              <a:rPr lang="en-US" altLang="he-IL" dirty="0" smtClean="0"/>
              <a:t>dog-leash</a:t>
            </a:r>
            <a:endParaRPr lang="en-US" altLang="he-IL" dirty="0" smtClean="0"/>
          </a:p>
          <a:p>
            <a:r>
              <a:rPr lang="en-US" altLang="he-IL" dirty="0" smtClean="0"/>
              <a:t>Syntactic parse relations </a:t>
            </a:r>
          </a:p>
          <a:p>
            <a:pPr lvl="2"/>
            <a:r>
              <a:rPr lang="en-US" altLang="he-IL" dirty="0" smtClean="0"/>
              <a:t>Same as narrow context, only more so</a:t>
            </a:r>
          </a:p>
          <a:p>
            <a:pPr lvl="2"/>
            <a:r>
              <a:rPr lang="en-US" altLang="he-IL" dirty="0" smtClean="0"/>
              <a:t>Mostly </a:t>
            </a:r>
            <a:r>
              <a:rPr lang="en-US" altLang="he-IL" dirty="0" smtClean="0"/>
              <a:t>cat-dog and dog-animal, not so much dog-leash</a:t>
            </a:r>
          </a:p>
          <a:p>
            <a:pPr lvl="2"/>
            <a:r>
              <a:rPr lang="en-US" altLang="he-IL" dirty="0" smtClean="0"/>
              <a:t>Sparser than bag-of-words</a:t>
            </a:r>
          </a:p>
        </p:txBody>
      </p:sp>
    </p:spTree>
    <p:extLst>
      <p:ext uri="{BB962C8B-B14F-4D97-AF65-F5344CB8AC3E}">
        <p14:creationId xmlns:p14="http://schemas.microsoft.com/office/powerpoint/2010/main" val="2872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Snippets of syntactic structure as context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TypeDM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shot-n  aboard-1        train-n </a:t>
            </a:r>
            <a:r>
              <a:rPr lang="en-US" dirty="0" smtClean="0"/>
              <a:t>7.3669</a:t>
            </a:r>
            <a:endParaRPr lang="en-US" dirty="0"/>
          </a:p>
          <a:p>
            <a:pPr lvl="1"/>
            <a:r>
              <a:rPr lang="en-US" dirty="0"/>
              <a:t>shot-n  about   argue-v 8.1278</a:t>
            </a:r>
          </a:p>
          <a:p>
            <a:pPr lvl="1"/>
            <a:r>
              <a:rPr lang="en-US" dirty="0"/>
              <a:t>shot-n  about   ask-v   28.3219</a:t>
            </a:r>
          </a:p>
          <a:p>
            <a:pPr lvl="1"/>
            <a:r>
              <a:rPr lang="en-US" dirty="0"/>
              <a:t>shot-n  about   bias-v  5.6922</a:t>
            </a:r>
          </a:p>
          <a:p>
            <a:pPr lvl="1"/>
            <a:r>
              <a:rPr lang="en-US" dirty="0"/>
              <a:t>shot-n  about   brag-v  15.7061</a:t>
            </a:r>
          </a:p>
          <a:p>
            <a:pPr lvl="1"/>
            <a:r>
              <a:rPr lang="nl-NL" dirty="0"/>
              <a:t>shot-n  coord-1 </a:t>
            </a:r>
            <a:r>
              <a:rPr lang="nl-NL" dirty="0" err="1"/>
              <a:t>objective-n</a:t>
            </a:r>
            <a:r>
              <a:rPr lang="nl-NL" dirty="0"/>
              <a:t>     0.4486</a:t>
            </a:r>
          </a:p>
          <a:p>
            <a:pPr lvl="1"/>
            <a:r>
              <a:rPr lang="nl-NL" dirty="0"/>
              <a:t>shot-n  coord-1 </a:t>
            </a:r>
            <a:r>
              <a:rPr lang="nl-NL" dirty="0" err="1"/>
              <a:t>obstacle</a:t>
            </a:r>
            <a:r>
              <a:rPr lang="nl-NL" dirty="0"/>
              <a:t>-n      1.8468</a:t>
            </a:r>
          </a:p>
          <a:p>
            <a:pPr lvl="1"/>
            <a:r>
              <a:rPr lang="nl-NL" dirty="0"/>
              <a:t>shot-n  coord-1 </a:t>
            </a:r>
            <a:r>
              <a:rPr lang="nl-NL" dirty="0" err="1"/>
              <a:t>odd</a:t>
            </a:r>
            <a:r>
              <a:rPr lang="nl-NL" dirty="0"/>
              <a:t>-n   </a:t>
            </a:r>
            <a:r>
              <a:rPr lang="nl-NL" dirty="0" smtClean="0"/>
              <a:t>2.0591</a:t>
            </a:r>
          </a:p>
          <a:p>
            <a:pPr lvl="1"/>
            <a:r>
              <a:rPr lang="tr-TR" dirty="0" err="1"/>
              <a:t>shot</a:t>
            </a:r>
            <a:r>
              <a:rPr lang="tr-TR" dirty="0"/>
              <a:t>-n  </a:t>
            </a:r>
            <a:r>
              <a:rPr lang="tr-TR" dirty="0" err="1"/>
              <a:t>iobj</a:t>
            </a:r>
            <a:r>
              <a:rPr lang="tr-TR" dirty="0"/>
              <a:t>    </a:t>
            </a:r>
            <a:r>
              <a:rPr lang="tr-TR" dirty="0" err="1"/>
              <a:t>aim</a:t>
            </a:r>
            <a:r>
              <a:rPr lang="tr-TR" dirty="0"/>
              <a:t>-v   5.2203</a:t>
            </a:r>
          </a:p>
          <a:p>
            <a:pPr lvl="1"/>
            <a:r>
              <a:rPr lang="tr-TR" dirty="0" err="1"/>
              <a:t>shot</a:t>
            </a:r>
            <a:r>
              <a:rPr lang="tr-TR" dirty="0"/>
              <a:t>-n  </a:t>
            </a:r>
            <a:r>
              <a:rPr lang="tr-TR" dirty="0" err="1"/>
              <a:t>iobj</a:t>
            </a:r>
            <a:r>
              <a:rPr lang="tr-TR" dirty="0"/>
              <a:t>    ask-v   4.1064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06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Making the model useful: Lots of parameters</a:t>
            </a:r>
          </a:p>
          <a:p>
            <a:pPr lvl="1"/>
            <a:r>
              <a:rPr lang="en-US" dirty="0" smtClean="0"/>
              <a:t>Corpus</a:t>
            </a:r>
          </a:p>
          <a:p>
            <a:pPr lvl="1"/>
            <a:r>
              <a:rPr lang="en-US" dirty="0"/>
              <a:t>Measure of similarity</a:t>
            </a:r>
          </a:p>
          <a:p>
            <a:pPr lvl="1"/>
            <a:r>
              <a:rPr lang="en-US" dirty="0"/>
              <a:t>Measure of association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Window size effects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Modern instantiations of this idea: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neural word representations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For example, word2vec / the </a:t>
            </a:r>
            <a:r>
              <a:rPr lang="en-US" b="1" dirty="0" err="1" smtClean="0">
                <a:solidFill>
                  <a:srgbClr val="FF0000"/>
                </a:solidFill>
              </a:rPr>
              <a:t>SkipGram</a:t>
            </a:r>
            <a:r>
              <a:rPr lang="en-US" b="1" dirty="0" smtClean="0">
                <a:solidFill>
                  <a:srgbClr val="FF0000"/>
                </a:solidFill>
              </a:rPr>
              <a:t> model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2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What words can appear in these contexts?</a:t>
            </a:r>
            <a:endParaRPr lang="en-US" sz="3600" dirty="0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57200" y="1905000"/>
            <a:ext cx="3657600" cy="1569660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 smtClean="0">
                <a:latin typeface="+mn-lt"/>
              </a:rPr>
              <a:t>Word 1</a:t>
            </a:r>
            <a:r>
              <a:rPr lang="en-US" dirty="0" smtClean="0">
                <a:latin typeface="+mn-lt"/>
              </a:rPr>
              <a:t>: drown, bathroom, shower, fill, fall, lie, electrocute, toilet, whirlpool, iron, gin</a:t>
            </a:r>
            <a:endParaRPr lang="en-US" dirty="0">
              <a:latin typeface="+mn-lt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800600" y="1981200"/>
            <a:ext cx="3657600" cy="1200328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 smtClean="0">
                <a:latin typeface="+mn-lt"/>
              </a:rPr>
              <a:t>Word 2: </a:t>
            </a:r>
            <a:r>
              <a:rPr lang="en-US" dirty="0" smtClean="0">
                <a:latin typeface="+mn-lt"/>
              </a:rPr>
              <a:t>eat, fall, pick, slice, peel, tree, throw, fruit, pie, bite, crab, grate</a:t>
            </a:r>
            <a:endParaRPr lang="en-US" dirty="0">
              <a:latin typeface="+mn-lt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762000" y="3829050"/>
            <a:ext cx="3657600" cy="2308324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 smtClean="0">
                <a:latin typeface="+mn-lt"/>
              </a:rPr>
              <a:t>Word 3</a:t>
            </a:r>
            <a:r>
              <a:rPr lang="en-US" dirty="0" smtClean="0">
                <a:latin typeface="+mn-lt"/>
              </a:rPr>
              <a:t>: advocate, overthrow, establish,  citizen, ideal, representative, dictatorship, campaign, bastion, freedom</a:t>
            </a:r>
            <a:endParaRPr lang="en-US" dirty="0">
              <a:latin typeface="+mn-lt"/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800600" y="4362450"/>
            <a:ext cx="3657600" cy="1569660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 smtClean="0">
                <a:latin typeface="+mn-lt"/>
              </a:rPr>
              <a:t>Word 4</a:t>
            </a:r>
            <a:r>
              <a:rPr lang="en-US" dirty="0" smtClean="0">
                <a:latin typeface="+mn-lt"/>
              </a:rPr>
              <a:t>: spend, enjoy, remember, last, pass, end, die, happen, brighten, relive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Again: a word and its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characterize the contexts in which a word appears?</a:t>
            </a:r>
          </a:p>
          <a:p>
            <a:r>
              <a:rPr lang="en-US" dirty="0" smtClean="0"/>
              <a:t>We can count context</a:t>
            </a:r>
          </a:p>
          <a:p>
            <a:r>
              <a:rPr lang="en-US" dirty="0" smtClean="0"/>
              <a:t>We can also predict contexts</a:t>
            </a:r>
          </a:p>
          <a:p>
            <a:r>
              <a:rPr lang="en-US" dirty="0" smtClean="0"/>
              <a:t>Machine learning: Given a word, what could be its context?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36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3657600" y="2667000"/>
            <a:ext cx="3429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models for </a:t>
            </a:r>
            <a:br>
              <a:rPr lang="en-US" dirty="0" smtClean="0"/>
            </a:br>
            <a:r>
              <a:rPr lang="en-US" dirty="0" smtClean="0"/>
              <a:t>predicting context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5943600"/>
            <a:ext cx="388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Skipgram</a:t>
            </a:r>
            <a:r>
              <a:rPr lang="en-US" dirty="0" smtClean="0"/>
              <a:t>, </a:t>
            </a:r>
            <a:r>
              <a:rPr lang="en-US" dirty="0" err="1" smtClean="0"/>
              <a:t>Mikolov</a:t>
            </a:r>
            <a:r>
              <a:rPr lang="en-US" dirty="0" smtClean="0"/>
              <a:t> et al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5481935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910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15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62500" y="5329535"/>
            <a:ext cx="152400" cy="1524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435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340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429000" y="4114800"/>
            <a:ext cx="2951018" cy="152400"/>
            <a:chOff x="2604654" y="4114800"/>
            <a:chExt cx="2951018" cy="152400"/>
          </a:xfrm>
        </p:grpSpPr>
        <p:sp>
          <p:nvSpPr>
            <p:cNvPr id="17" name="Oval 16"/>
            <p:cNvSpPr/>
            <p:nvPr/>
          </p:nvSpPr>
          <p:spPr>
            <a:xfrm>
              <a:off x="260465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11349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2233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13117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4001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4885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403272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5907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36791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7675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38559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89443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4381500" y="2743200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9" idx="0"/>
            <a:endCxn id="25" idx="4"/>
          </p:cNvCxnSpPr>
          <p:nvPr/>
        </p:nvCxnSpPr>
        <p:spPr>
          <a:xfrm flipH="1" flipV="1">
            <a:off x="4268460" y="4267200"/>
            <a:ext cx="570240" cy="1062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0"/>
            <a:endCxn id="19" idx="4"/>
          </p:cNvCxnSpPr>
          <p:nvPr/>
        </p:nvCxnSpPr>
        <p:spPr>
          <a:xfrm flipH="1" flipV="1">
            <a:off x="4522880" y="4267200"/>
            <a:ext cx="315820" cy="1062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9" idx="0"/>
            <a:endCxn id="28" idx="3"/>
          </p:cNvCxnSpPr>
          <p:nvPr/>
        </p:nvCxnSpPr>
        <p:spPr>
          <a:xfrm flipV="1">
            <a:off x="4838700" y="4244882"/>
            <a:ext cx="902398" cy="1084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" idx="0"/>
            <a:endCxn id="18" idx="4"/>
          </p:cNvCxnSpPr>
          <p:nvPr/>
        </p:nvCxnSpPr>
        <p:spPr>
          <a:xfrm flipH="1" flipV="1">
            <a:off x="4014040" y="4267200"/>
            <a:ext cx="824660" cy="1062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9" idx="0"/>
          </p:cNvCxnSpPr>
          <p:nvPr/>
        </p:nvCxnSpPr>
        <p:spPr>
          <a:xfrm flipH="1" flipV="1">
            <a:off x="3505200" y="4267201"/>
            <a:ext cx="1333500" cy="1062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124200" y="3886200"/>
            <a:ext cx="34290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3" idx="4"/>
            <a:endCxn id="19" idx="0"/>
          </p:cNvCxnSpPr>
          <p:nvPr/>
        </p:nvCxnSpPr>
        <p:spPr>
          <a:xfrm>
            <a:off x="4457700" y="2895600"/>
            <a:ext cx="65180" cy="1219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3" idx="5"/>
            <a:endCxn id="18" idx="0"/>
          </p:cNvCxnSpPr>
          <p:nvPr/>
        </p:nvCxnSpPr>
        <p:spPr>
          <a:xfrm flipH="1">
            <a:off x="4014040" y="2873282"/>
            <a:ext cx="497542" cy="1241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17" idx="1"/>
          </p:cNvCxnSpPr>
          <p:nvPr/>
        </p:nvCxnSpPr>
        <p:spPr>
          <a:xfrm flipH="1">
            <a:off x="3451318" y="2895600"/>
            <a:ext cx="1044482" cy="1241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21" idx="7"/>
          </p:cNvCxnSpPr>
          <p:nvPr/>
        </p:nvCxnSpPr>
        <p:spPr>
          <a:xfrm>
            <a:off x="4419600" y="2895600"/>
            <a:ext cx="1174842" cy="1241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81000" y="1828800"/>
            <a:ext cx="25426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Seen: “apple”.</a:t>
            </a:r>
          </a:p>
          <a:p>
            <a:r>
              <a:rPr lang="en-US" dirty="0" smtClean="0"/>
              <a:t>Which other words</a:t>
            </a:r>
            <a:br>
              <a:rPr lang="en-US" dirty="0" smtClean="0"/>
            </a:br>
            <a:r>
              <a:rPr lang="en-US" dirty="0" smtClean="0"/>
              <a:t>could be nearby?</a:t>
            </a:r>
            <a:br>
              <a:rPr lang="en-US" dirty="0" smtClean="0"/>
            </a:br>
            <a:r>
              <a:rPr lang="en-US" dirty="0" smtClean="0"/>
              <a:t>“raisin”?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172200" y="2743200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486400" y="2743200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829300" y="2743200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ine Callout 1 76"/>
          <p:cNvSpPr/>
          <p:nvPr/>
        </p:nvSpPr>
        <p:spPr>
          <a:xfrm>
            <a:off x="3429000" y="1676400"/>
            <a:ext cx="2057400" cy="460248"/>
          </a:xfrm>
          <a:prstGeom prst="borderCallout1">
            <a:avLst>
              <a:gd name="adj1" fmla="val 102110"/>
              <a:gd name="adj2" fmla="val 77888"/>
              <a:gd name="adj3" fmla="val 238016"/>
              <a:gd name="adj4" fmla="val 5101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4B5A60"/>
                </a:solidFill>
              </a:rPr>
              <a:t>weight “raisin”</a:t>
            </a:r>
            <a:endParaRPr lang="en-US" sz="1800" dirty="0">
              <a:solidFill>
                <a:srgbClr val="4B5A60"/>
              </a:solidFill>
            </a:endParaRPr>
          </a:p>
        </p:txBody>
      </p:sp>
      <p:sp>
        <p:nvSpPr>
          <p:cNvPr id="78" name="Line Callout 1 77"/>
          <p:cNvSpPr/>
          <p:nvPr/>
        </p:nvSpPr>
        <p:spPr>
          <a:xfrm>
            <a:off x="6362700" y="1676400"/>
            <a:ext cx="2552700" cy="609600"/>
          </a:xfrm>
          <a:prstGeom prst="borderCallout1">
            <a:avLst>
              <a:gd name="adj1" fmla="val 113608"/>
              <a:gd name="adj2" fmla="val 16936"/>
              <a:gd name="adj3" fmla="val 181901"/>
              <a:gd name="adj4" fmla="val -355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4B5A60"/>
                </a:solidFill>
              </a:rPr>
              <a:t>Weights of other</a:t>
            </a:r>
            <a:br>
              <a:rPr lang="en-US" sz="1800" dirty="0" smtClean="0">
                <a:solidFill>
                  <a:srgbClr val="4B5A60"/>
                </a:solidFill>
              </a:rPr>
            </a:br>
            <a:r>
              <a:rPr lang="en-US" sz="1800" dirty="0" smtClean="0">
                <a:solidFill>
                  <a:srgbClr val="4B5A60"/>
                </a:solidFill>
              </a:rPr>
              <a:t>context words</a:t>
            </a:r>
            <a:endParaRPr lang="en-US" sz="1800" dirty="0">
              <a:solidFill>
                <a:srgbClr val="4B5A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55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3124200" y="4572000"/>
            <a:ext cx="3429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124200" y="3200400"/>
            <a:ext cx="34290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657600" y="2667000"/>
            <a:ext cx="3429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models for </a:t>
            </a:r>
            <a:br>
              <a:rPr lang="en-US" dirty="0"/>
            </a:br>
            <a:r>
              <a:rPr lang="en-US" dirty="0"/>
              <a:t>predicting context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5943600"/>
            <a:ext cx="388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Skipgram</a:t>
            </a:r>
            <a:r>
              <a:rPr lang="en-US" dirty="0" smtClean="0"/>
              <a:t>, </a:t>
            </a:r>
            <a:r>
              <a:rPr lang="en-US" dirty="0" err="1" smtClean="0"/>
              <a:t>Mikolov</a:t>
            </a:r>
            <a:r>
              <a:rPr lang="en-US" dirty="0" smtClean="0"/>
              <a:t> et al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5481935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910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15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62500" y="5329535"/>
            <a:ext cx="152400" cy="1524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435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340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429000" y="4114800"/>
            <a:ext cx="2951018" cy="152400"/>
            <a:chOff x="2604654" y="4114800"/>
            <a:chExt cx="2951018" cy="152400"/>
          </a:xfrm>
        </p:grpSpPr>
        <p:sp>
          <p:nvSpPr>
            <p:cNvPr id="17" name="Oval 16"/>
            <p:cNvSpPr/>
            <p:nvPr/>
          </p:nvSpPr>
          <p:spPr>
            <a:xfrm>
              <a:off x="260465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11349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2233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13117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4001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4885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403272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5907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36791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7675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38559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89443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4381500" y="2743200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9" idx="0"/>
            <a:endCxn id="25" idx="4"/>
          </p:cNvCxnSpPr>
          <p:nvPr/>
        </p:nvCxnSpPr>
        <p:spPr>
          <a:xfrm flipH="1" flipV="1">
            <a:off x="4268460" y="4267200"/>
            <a:ext cx="570240" cy="1062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0"/>
            <a:endCxn id="19" idx="4"/>
          </p:cNvCxnSpPr>
          <p:nvPr/>
        </p:nvCxnSpPr>
        <p:spPr>
          <a:xfrm flipH="1" flipV="1">
            <a:off x="4522880" y="4267200"/>
            <a:ext cx="315820" cy="1062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9" idx="0"/>
            <a:endCxn id="28" idx="3"/>
          </p:cNvCxnSpPr>
          <p:nvPr/>
        </p:nvCxnSpPr>
        <p:spPr>
          <a:xfrm flipV="1">
            <a:off x="4838700" y="4244882"/>
            <a:ext cx="902398" cy="1084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" idx="0"/>
            <a:endCxn id="18" idx="4"/>
          </p:cNvCxnSpPr>
          <p:nvPr/>
        </p:nvCxnSpPr>
        <p:spPr>
          <a:xfrm flipH="1" flipV="1">
            <a:off x="4014040" y="4267200"/>
            <a:ext cx="824660" cy="1062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9" idx="0"/>
          </p:cNvCxnSpPr>
          <p:nvPr/>
        </p:nvCxnSpPr>
        <p:spPr>
          <a:xfrm flipH="1" flipV="1">
            <a:off x="3505200" y="4267201"/>
            <a:ext cx="1333500" cy="1062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124200" y="3886200"/>
            <a:ext cx="34290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3" idx="4"/>
            <a:endCxn id="19" idx="0"/>
          </p:cNvCxnSpPr>
          <p:nvPr/>
        </p:nvCxnSpPr>
        <p:spPr>
          <a:xfrm>
            <a:off x="4457700" y="2895600"/>
            <a:ext cx="65180" cy="1219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3" idx="5"/>
            <a:endCxn id="18" idx="0"/>
          </p:cNvCxnSpPr>
          <p:nvPr/>
        </p:nvCxnSpPr>
        <p:spPr>
          <a:xfrm flipH="1">
            <a:off x="4014040" y="2873282"/>
            <a:ext cx="497542" cy="1241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17" idx="1"/>
          </p:cNvCxnSpPr>
          <p:nvPr/>
        </p:nvCxnSpPr>
        <p:spPr>
          <a:xfrm flipH="1">
            <a:off x="3451318" y="2895600"/>
            <a:ext cx="1044482" cy="1241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21" idx="7"/>
          </p:cNvCxnSpPr>
          <p:nvPr/>
        </p:nvCxnSpPr>
        <p:spPr>
          <a:xfrm>
            <a:off x="4419600" y="2895600"/>
            <a:ext cx="1174842" cy="1241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172200" y="2743200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486400" y="2743200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829300" y="2743200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ine Callout 1 76"/>
          <p:cNvSpPr/>
          <p:nvPr/>
        </p:nvSpPr>
        <p:spPr>
          <a:xfrm>
            <a:off x="3429000" y="1676400"/>
            <a:ext cx="2057400" cy="460248"/>
          </a:xfrm>
          <a:prstGeom prst="borderCallout1">
            <a:avLst>
              <a:gd name="adj1" fmla="val 102110"/>
              <a:gd name="adj2" fmla="val 77888"/>
              <a:gd name="adj3" fmla="val 238016"/>
              <a:gd name="adj4" fmla="val 5101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4B5A60"/>
                </a:solidFill>
              </a:rPr>
              <a:t>weight “raisin”</a:t>
            </a:r>
            <a:endParaRPr lang="en-US" sz="1800" dirty="0">
              <a:solidFill>
                <a:srgbClr val="4B5A60"/>
              </a:solidFill>
            </a:endParaRPr>
          </a:p>
        </p:txBody>
      </p:sp>
      <p:sp>
        <p:nvSpPr>
          <p:cNvPr id="78" name="Line Callout 1 77"/>
          <p:cNvSpPr/>
          <p:nvPr/>
        </p:nvSpPr>
        <p:spPr>
          <a:xfrm>
            <a:off x="6362700" y="1676400"/>
            <a:ext cx="2552700" cy="609600"/>
          </a:xfrm>
          <a:prstGeom prst="borderCallout1">
            <a:avLst>
              <a:gd name="adj1" fmla="val 113608"/>
              <a:gd name="adj2" fmla="val 16936"/>
              <a:gd name="adj3" fmla="val 181901"/>
              <a:gd name="adj4" fmla="val -355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4B5A60"/>
                </a:solidFill>
              </a:rPr>
              <a:t>Weights of other context words</a:t>
            </a:r>
            <a:endParaRPr lang="en-US" sz="1800" dirty="0">
              <a:solidFill>
                <a:srgbClr val="4B5A60"/>
              </a:solidFill>
            </a:endParaRPr>
          </a:p>
        </p:txBody>
      </p:sp>
      <p:sp>
        <p:nvSpPr>
          <p:cNvPr id="44" name="Line Callout 1 43"/>
          <p:cNvSpPr/>
          <p:nvPr/>
        </p:nvSpPr>
        <p:spPr>
          <a:xfrm>
            <a:off x="1066800" y="2438400"/>
            <a:ext cx="1600200" cy="1676400"/>
          </a:xfrm>
          <a:prstGeom prst="borderCallout1">
            <a:avLst>
              <a:gd name="adj1" fmla="val 20328"/>
              <a:gd name="adj2" fmla="val 104919"/>
              <a:gd name="adj3" fmla="val 61647"/>
              <a:gd name="adj4" fmla="val 15235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1"/>
                </a:solidFill>
              </a:rPr>
              <a:t>Weights: “raisin” </a:t>
            </a:r>
            <a:r>
              <a:rPr lang="en-US" sz="2000" dirty="0">
                <a:solidFill>
                  <a:schemeClr val="accent1"/>
                </a:solidFill>
              </a:rPr>
              <a:t/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as context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6" name="Line Callout 1 45"/>
          <p:cNvSpPr/>
          <p:nvPr/>
        </p:nvSpPr>
        <p:spPr>
          <a:xfrm>
            <a:off x="7543800" y="3733800"/>
            <a:ext cx="1371600" cy="1676400"/>
          </a:xfrm>
          <a:prstGeom prst="borderCallout1">
            <a:avLst>
              <a:gd name="adj1" fmla="val 18750"/>
              <a:gd name="adj2" fmla="val -8333"/>
              <a:gd name="adj3" fmla="val 67171"/>
              <a:gd name="adj4" fmla="val -92341"/>
            </a:avLst>
          </a:prstGeom>
          <a:solidFill>
            <a:srgbClr val="E3EF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1"/>
                </a:solidFill>
              </a:rPr>
              <a:t>Weights: “apple” </a:t>
            </a:r>
            <a:r>
              <a:rPr lang="en-US" sz="2000" dirty="0">
                <a:solidFill>
                  <a:schemeClr val="accent1"/>
                </a:solidFill>
              </a:rPr>
              <a:t/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as target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14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3657600" y="2667000"/>
            <a:ext cx="3429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models for </a:t>
            </a:r>
            <a:br>
              <a:rPr lang="en-US" dirty="0"/>
            </a:br>
            <a:r>
              <a:rPr lang="en-US" dirty="0"/>
              <a:t>predicting context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5943600"/>
            <a:ext cx="388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Skipgram</a:t>
            </a:r>
            <a:r>
              <a:rPr lang="en-US" dirty="0" smtClean="0"/>
              <a:t>, </a:t>
            </a:r>
            <a:r>
              <a:rPr lang="en-US" dirty="0" err="1" smtClean="0"/>
              <a:t>Mikolov</a:t>
            </a:r>
            <a:r>
              <a:rPr lang="en-US" dirty="0" smtClean="0"/>
              <a:t> et al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5481935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910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15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62500" y="5329535"/>
            <a:ext cx="152400" cy="1524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435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34000" y="5329535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429000" y="4114800"/>
            <a:ext cx="2951018" cy="152400"/>
            <a:chOff x="2604654" y="4114800"/>
            <a:chExt cx="2951018" cy="152400"/>
          </a:xfrm>
        </p:grpSpPr>
        <p:sp>
          <p:nvSpPr>
            <p:cNvPr id="17" name="Oval 16"/>
            <p:cNvSpPr/>
            <p:nvPr/>
          </p:nvSpPr>
          <p:spPr>
            <a:xfrm>
              <a:off x="260465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11349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2233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13117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4001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4885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403272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5907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36791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7675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38559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894434" y="4114800"/>
              <a:ext cx="152400" cy="152400"/>
            </a:xfrm>
            <a:prstGeom prst="ellipse">
              <a:avLst/>
            </a:prstGeom>
            <a:solidFill>
              <a:srgbClr val="B0BCC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4381500" y="2743200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9" idx="0"/>
            <a:endCxn id="25" idx="4"/>
          </p:cNvCxnSpPr>
          <p:nvPr/>
        </p:nvCxnSpPr>
        <p:spPr>
          <a:xfrm flipH="1" flipV="1">
            <a:off x="4268460" y="4267200"/>
            <a:ext cx="570240" cy="1062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0"/>
            <a:endCxn id="19" idx="4"/>
          </p:cNvCxnSpPr>
          <p:nvPr/>
        </p:nvCxnSpPr>
        <p:spPr>
          <a:xfrm flipH="1" flipV="1">
            <a:off x="4522880" y="4267200"/>
            <a:ext cx="315820" cy="1062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9" idx="0"/>
            <a:endCxn id="28" idx="3"/>
          </p:cNvCxnSpPr>
          <p:nvPr/>
        </p:nvCxnSpPr>
        <p:spPr>
          <a:xfrm flipV="1">
            <a:off x="4838700" y="4244882"/>
            <a:ext cx="902398" cy="1084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" idx="0"/>
            <a:endCxn id="18" idx="4"/>
          </p:cNvCxnSpPr>
          <p:nvPr/>
        </p:nvCxnSpPr>
        <p:spPr>
          <a:xfrm flipH="1" flipV="1">
            <a:off x="4014040" y="4267200"/>
            <a:ext cx="824660" cy="1062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9" idx="0"/>
          </p:cNvCxnSpPr>
          <p:nvPr/>
        </p:nvCxnSpPr>
        <p:spPr>
          <a:xfrm flipH="1" flipV="1">
            <a:off x="3505200" y="4267201"/>
            <a:ext cx="1333500" cy="1062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124200" y="3886200"/>
            <a:ext cx="34290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33" idx="4"/>
            <a:endCxn id="19" idx="0"/>
          </p:cNvCxnSpPr>
          <p:nvPr/>
        </p:nvCxnSpPr>
        <p:spPr>
          <a:xfrm>
            <a:off x="4457700" y="2895600"/>
            <a:ext cx="65180" cy="1219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3" idx="5"/>
            <a:endCxn id="18" idx="0"/>
          </p:cNvCxnSpPr>
          <p:nvPr/>
        </p:nvCxnSpPr>
        <p:spPr>
          <a:xfrm flipH="1">
            <a:off x="4014040" y="2873282"/>
            <a:ext cx="497542" cy="1241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17" idx="1"/>
          </p:cNvCxnSpPr>
          <p:nvPr/>
        </p:nvCxnSpPr>
        <p:spPr>
          <a:xfrm flipH="1">
            <a:off x="3451318" y="2895600"/>
            <a:ext cx="1044482" cy="1241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21" idx="7"/>
          </p:cNvCxnSpPr>
          <p:nvPr/>
        </p:nvCxnSpPr>
        <p:spPr>
          <a:xfrm>
            <a:off x="4419600" y="2895600"/>
            <a:ext cx="1174842" cy="1241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172200" y="2743200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486400" y="2743200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829300" y="2743200"/>
            <a:ext cx="152400" cy="152400"/>
          </a:xfrm>
          <a:prstGeom prst="ellipse">
            <a:avLst/>
          </a:prstGeom>
          <a:solidFill>
            <a:srgbClr val="B0BC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ine Callout 1 76"/>
          <p:cNvSpPr/>
          <p:nvPr/>
        </p:nvSpPr>
        <p:spPr>
          <a:xfrm>
            <a:off x="3429000" y="1676400"/>
            <a:ext cx="2057400" cy="460248"/>
          </a:xfrm>
          <a:prstGeom prst="borderCallout1">
            <a:avLst>
              <a:gd name="adj1" fmla="val 102110"/>
              <a:gd name="adj2" fmla="val 77888"/>
              <a:gd name="adj3" fmla="val 238016"/>
              <a:gd name="adj4" fmla="val 5101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4B5A60"/>
                </a:solidFill>
              </a:rPr>
              <a:t>Weight “raisin”</a:t>
            </a:r>
            <a:endParaRPr lang="en-US" sz="1800" dirty="0">
              <a:solidFill>
                <a:srgbClr val="4B5A60"/>
              </a:solidFill>
            </a:endParaRPr>
          </a:p>
        </p:txBody>
      </p:sp>
      <p:sp>
        <p:nvSpPr>
          <p:cNvPr id="78" name="Line Callout 1 77"/>
          <p:cNvSpPr/>
          <p:nvPr/>
        </p:nvSpPr>
        <p:spPr>
          <a:xfrm>
            <a:off x="6362700" y="1676400"/>
            <a:ext cx="2552700" cy="609600"/>
          </a:xfrm>
          <a:prstGeom prst="borderCallout1">
            <a:avLst>
              <a:gd name="adj1" fmla="val 113608"/>
              <a:gd name="adj2" fmla="val 16936"/>
              <a:gd name="adj3" fmla="val 181901"/>
              <a:gd name="adj4" fmla="val -355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4B5A60"/>
                </a:solidFill>
              </a:rPr>
              <a:t>Weights of other context words</a:t>
            </a:r>
            <a:endParaRPr lang="en-US" sz="1800" dirty="0">
              <a:solidFill>
                <a:srgbClr val="4B5A60"/>
              </a:solidFill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609600" y="3048000"/>
            <a:ext cx="1981200" cy="1219200"/>
          </a:xfrm>
          <a:prstGeom prst="borderCallout1">
            <a:avLst>
              <a:gd name="adj1" fmla="val 35584"/>
              <a:gd name="adj2" fmla="val 106283"/>
              <a:gd name="adj3" fmla="val 90486"/>
              <a:gd name="adj4" fmla="val 13261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Vector for “apple”</a:t>
            </a:r>
          </a:p>
        </p:txBody>
      </p:sp>
    </p:spTree>
    <p:extLst>
      <p:ext uri="{BB962C8B-B14F-4D97-AF65-F5344CB8AC3E}">
        <p14:creationId xmlns:p14="http://schemas.microsoft.com/office/powerpoint/2010/main" val="389724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prediction models as distributional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of real numbers: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counted </a:t>
            </a:r>
            <a:r>
              <a:rPr lang="en-US" dirty="0" smtClean="0"/>
              <a:t>contexts</a:t>
            </a:r>
          </a:p>
          <a:p>
            <a:pPr lvl="1"/>
            <a:r>
              <a:rPr lang="en-US" dirty="0" smtClean="0"/>
              <a:t>internal representation of a machine learning model that </a:t>
            </a:r>
            <a:r>
              <a:rPr lang="en-US" b="1" dirty="0" smtClean="0">
                <a:solidFill>
                  <a:srgbClr val="753E2A"/>
                </a:solidFill>
              </a:rPr>
              <a:t>predicts </a:t>
            </a:r>
            <a:r>
              <a:rPr lang="en-US" dirty="0"/>
              <a:t>contexts</a:t>
            </a:r>
          </a:p>
          <a:p>
            <a:r>
              <a:rPr lang="en-US" dirty="0" smtClean="0"/>
              <a:t>Cosine similarity as before</a:t>
            </a:r>
          </a:p>
        </p:txBody>
      </p:sp>
    </p:spTree>
    <p:extLst>
      <p:ext uri="{BB962C8B-B14F-4D97-AF65-F5344CB8AC3E}">
        <p14:creationId xmlns:p14="http://schemas.microsoft.com/office/powerpoint/2010/main" val="268161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</a:t>
            </a:r>
            <a:r>
              <a:rPr lang="en-US" dirty="0" err="1" smtClean="0"/>
              <a:t>SkipGram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45" y="1725322"/>
            <a:ext cx="5248829" cy="4904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0774" y="5142191"/>
            <a:ext cx="2130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from: Xin </a:t>
            </a:r>
            <a:r>
              <a:rPr lang="en-US" sz="1800" dirty="0" err="1" smtClean="0"/>
              <a:t>Rong</a:t>
            </a:r>
            <a:r>
              <a:rPr lang="en-US" sz="1800" dirty="0" smtClean="0"/>
              <a:t>,</a:t>
            </a:r>
            <a:br>
              <a:rPr lang="en-US" sz="1800" dirty="0" smtClean="0"/>
            </a:br>
            <a:r>
              <a:rPr lang="en-US" sz="1800" dirty="0" smtClean="0"/>
              <a:t>word2vec parameter </a:t>
            </a:r>
          </a:p>
          <a:p>
            <a:r>
              <a:rPr lang="en-US" sz="1800" dirty="0" smtClean="0"/>
              <a:t>learning explained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098460" y="2286000"/>
            <a:ext cx="31470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xk</a:t>
            </a:r>
            <a:r>
              <a:rPr lang="en-US" dirty="0" smtClean="0"/>
              <a:t>: input word is</a:t>
            </a:r>
            <a:br>
              <a:rPr lang="en-US" dirty="0" smtClean="0"/>
            </a:br>
            <a:r>
              <a:rPr lang="en-US" dirty="0" smtClean="0"/>
              <a:t>k-</a:t>
            </a:r>
            <a:r>
              <a:rPr lang="en-US" dirty="0" err="1" smtClean="0"/>
              <a:t>th</a:t>
            </a:r>
            <a:r>
              <a:rPr lang="en-US" dirty="0" smtClean="0"/>
              <a:t> in dictionary</a:t>
            </a:r>
            <a:br>
              <a:rPr lang="en-US" dirty="0" smtClean="0"/>
            </a:br>
            <a:r>
              <a:rPr lang="en-US" dirty="0" smtClean="0"/>
              <a:t>hi: vector for </a:t>
            </a:r>
            <a:r>
              <a:rPr lang="en-US" dirty="0" err="1" smtClean="0"/>
              <a:t>xk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y1j: probability that</a:t>
            </a:r>
            <a:br>
              <a:rPr lang="en-US" dirty="0" smtClean="0"/>
            </a:br>
            <a:r>
              <a:rPr lang="en-US" dirty="0" smtClean="0"/>
              <a:t>context word #1 is</a:t>
            </a:r>
            <a:br>
              <a:rPr lang="en-US" dirty="0" smtClean="0"/>
            </a:br>
            <a:r>
              <a:rPr lang="en-US" dirty="0" smtClean="0"/>
              <a:t>word j in the dictionary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20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07" y="2590800"/>
            <a:ext cx="70358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</a:t>
            </a:r>
            <a:r>
              <a:rPr lang="en-US" dirty="0" err="1" smtClean="0"/>
              <a:t>SkipGram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Probability that output word number c,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Oc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is really word number j in the dictionary: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Softmax</a:t>
            </a:r>
            <a:r>
              <a:rPr lang="en-US" dirty="0" smtClean="0"/>
              <a:t> of output value u for word j from the dictionary</a:t>
            </a:r>
          </a:p>
          <a:p>
            <a:r>
              <a:rPr lang="en-US" dirty="0" err="1" smtClean="0"/>
              <a:t>Softmax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turns sequence of output weights into a probability distribution over output values</a:t>
            </a:r>
          </a:p>
          <a:p>
            <a:pPr lvl="1"/>
            <a:r>
              <a:rPr lang="en-US" dirty="0" smtClean="0"/>
              <a:t>emphasizes large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12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2743200"/>
            <a:ext cx="70358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</a:t>
            </a:r>
            <a:r>
              <a:rPr lang="en-US" dirty="0" err="1" smtClean="0"/>
              <a:t>SkipGram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issue with the </a:t>
            </a:r>
            <a:r>
              <a:rPr lang="en-US" dirty="0" err="1" smtClean="0"/>
              <a:t>Softmax</a:t>
            </a:r>
            <a:r>
              <a:rPr lang="en-US" dirty="0" smtClean="0"/>
              <a:t>: normalize by sum of all </a:t>
            </a:r>
            <a:r>
              <a:rPr lang="en-US" dirty="0" err="1" smtClean="0"/>
              <a:t>exp-ed</a:t>
            </a:r>
            <a:r>
              <a:rPr lang="en-US" dirty="0" smtClean="0"/>
              <a:t> output weights</a:t>
            </a:r>
          </a:p>
          <a:p>
            <a:endParaRPr lang="en-US" dirty="0" smtClean="0"/>
          </a:p>
          <a:p>
            <a:r>
              <a:rPr lang="en-US" dirty="0" smtClean="0"/>
              <a:t>This is expensive! </a:t>
            </a:r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Hierarchical </a:t>
            </a:r>
            <a:r>
              <a:rPr lang="en-US" dirty="0" err="1" smtClean="0"/>
              <a:t>softmax</a:t>
            </a:r>
            <a:endParaRPr lang="en-US" dirty="0" smtClean="0"/>
          </a:p>
          <a:p>
            <a:pPr lvl="1"/>
            <a:r>
              <a:rPr lang="en-US" dirty="0" smtClean="0"/>
              <a:t>Negative sampling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10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Too many words</a:t>
            </a:r>
          </a:p>
          <a:p>
            <a:r>
              <a:rPr lang="en-US" dirty="0" smtClean="0"/>
              <a:t>So sample some:</a:t>
            </a:r>
          </a:p>
          <a:p>
            <a:pPr lvl="1"/>
            <a:r>
              <a:rPr lang="en-US" dirty="0" smtClean="0"/>
              <a:t>Keep observed context words as positive samples</a:t>
            </a:r>
          </a:p>
          <a:p>
            <a:pPr lvl="1"/>
            <a:r>
              <a:rPr lang="en-US" dirty="0" smtClean="0"/>
              <a:t>Sample some unobserved words. From what distribution? That is an empirical question</a:t>
            </a:r>
          </a:p>
          <a:p>
            <a:r>
              <a:rPr lang="en-US" dirty="0" smtClean="0"/>
              <a:t>D: set of positive pairs. D’: set of negative pairs. theta: parameters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  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00" r="5000"/>
          <a:stretch/>
        </p:blipFill>
        <p:spPr>
          <a:xfrm>
            <a:off x="572293" y="4113065"/>
            <a:ext cx="8001000" cy="246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4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Distributional models for words versus distributional models for documents:</a:t>
            </a:r>
          </a:p>
          <a:p>
            <a:pPr lvl="1"/>
            <a:r>
              <a:rPr lang="en-US" dirty="0" smtClean="0"/>
              <a:t>Term-document-matrix: targets are words, dimensions are documents, values count how often the target appears in each document</a:t>
            </a:r>
          </a:p>
          <a:p>
            <a:pPr lvl="1"/>
            <a:r>
              <a:rPr lang="en-US" dirty="0" smtClean="0"/>
              <a:t>Document-term-matrix: term-document-matrix transposed</a:t>
            </a:r>
          </a:p>
          <a:p>
            <a:pPr lvl="1"/>
            <a:r>
              <a:rPr lang="en-US" dirty="0" smtClean="0"/>
              <a:t>Earlier use than distributional models with word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5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What words can appear in these contexts?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57200" y="1905000"/>
            <a:ext cx="3657600" cy="1569660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 smtClean="0">
                <a:latin typeface="+mn-lt"/>
              </a:rPr>
              <a:t>Word 1</a:t>
            </a:r>
            <a:r>
              <a:rPr lang="en-US" dirty="0" smtClean="0">
                <a:latin typeface="+mn-lt"/>
              </a:rPr>
              <a:t>: drown, bathroom, shower, fill, fall, lie, electrocute, toilet, whirlpool, iron, gin</a:t>
            </a:r>
            <a:endParaRPr lang="en-US" dirty="0">
              <a:latin typeface="+mn-lt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800600" y="1981200"/>
            <a:ext cx="3657600" cy="1200328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 smtClean="0">
                <a:latin typeface="+mn-lt"/>
              </a:rPr>
              <a:t>Word 2: </a:t>
            </a:r>
            <a:r>
              <a:rPr lang="en-US" dirty="0" smtClean="0">
                <a:latin typeface="+mn-lt"/>
              </a:rPr>
              <a:t>eat, fall, pick, slice, peel, tree, throw, fruit, pie, bite, crab, grate</a:t>
            </a:r>
            <a:endParaRPr lang="en-US" dirty="0">
              <a:latin typeface="+mn-lt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762000" y="3829050"/>
            <a:ext cx="3657600" cy="2308324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 smtClean="0">
                <a:latin typeface="+mn-lt"/>
              </a:rPr>
              <a:t>Word 3</a:t>
            </a:r>
            <a:r>
              <a:rPr lang="en-US" dirty="0" smtClean="0">
                <a:latin typeface="+mn-lt"/>
              </a:rPr>
              <a:t>: advocate, overthrow, establish,  citizen, ideal, representative, dictatorship, campaign, bastion, freedom</a:t>
            </a:r>
            <a:endParaRPr lang="en-US" dirty="0">
              <a:latin typeface="+mn-lt"/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800600" y="4362450"/>
            <a:ext cx="3657600" cy="1569660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 smtClean="0">
                <a:latin typeface="+mn-lt"/>
              </a:rPr>
              <a:t>Word 4</a:t>
            </a:r>
            <a:r>
              <a:rPr lang="en-US" dirty="0" smtClean="0">
                <a:latin typeface="+mn-lt"/>
              </a:rPr>
              <a:t>: spend, enjoy, remember, last, pass, end, die, happen, brighten, relive 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752600"/>
            <a:ext cx="1107845" cy="461665"/>
          </a:xfrm>
          <a:prstGeom prst="rect">
            <a:avLst/>
          </a:prstGeom>
          <a:solidFill>
            <a:srgbClr val="FFAA4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bathtub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59435" y="1752600"/>
            <a:ext cx="851165" cy="461665"/>
          </a:xfrm>
          <a:prstGeom prst="rect">
            <a:avLst/>
          </a:prstGeom>
          <a:solidFill>
            <a:srgbClr val="FFAA4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3657600"/>
            <a:ext cx="1534645" cy="461665"/>
          </a:xfrm>
          <a:prstGeom prst="rect">
            <a:avLst/>
          </a:prstGeom>
          <a:solidFill>
            <a:srgbClr val="FFAA4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29152" y="4038600"/>
            <a:ext cx="629048" cy="461665"/>
          </a:xfrm>
          <a:prstGeom prst="rect">
            <a:avLst/>
          </a:prstGeom>
          <a:solidFill>
            <a:srgbClr val="FFAA4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Count-based models (so far)</a:t>
            </a:r>
          </a:p>
          <a:p>
            <a:r>
              <a:rPr lang="en-US" dirty="0" smtClean="0"/>
              <a:t>Bayesian topic models: Latent </a:t>
            </a:r>
            <a:r>
              <a:rPr lang="en-US" dirty="0" err="1" smtClean="0"/>
              <a:t>Dirichlet</a:t>
            </a:r>
            <a:r>
              <a:rPr lang="en-US" dirty="0" smtClean="0"/>
              <a:t> Allocation</a:t>
            </a:r>
          </a:p>
          <a:p>
            <a:r>
              <a:rPr lang="en-US" dirty="0" smtClean="0"/>
              <a:t>Prediction-based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15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topic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3" t="9693" b="15410"/>
          <a:stretch/>
        </p:blipFill>
        <p:spPr>
          <a:xfrm>
            <a:off x="952530" y="1780414"/>
            <a:ext cx="7292945" cy="4309285"/>
          </a:xfrm>
        </p:spPr>
      </p:pic>
    </p:spTree>
    <p:extLst>
      <p:ext uri="{BB962C8B-B14F-4D97-AF65-F5344CB8AC3E}">
        <p14:creationId xmlns:p14="http://schemas.microsoft.com/office/powerpoint/2010/main" val="243164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Applications of </a:t>
            </a:r>
            <a:br>
              <a:rPr lang="en-US" sz="3600" dirty="0" smtClean="0"/>
            </a:br>
            <a:r>
              <a:rPr lang="en-US" sz="3600" dirty="0" smtClean="0"/>
              <a:t>word similarity: Building a thesaurus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a thesaurus automatically (</a:t>
            </a:r>
            <a:r>
              <a:rPr lang="en-US" dirty="0" err="1" smtClean="0"/>
              <a:t>Dekang</a:t>
            </a:r>
            <a:r>
              <a:rPr lang="en-US" dirty="0" smtClean="0"/>
              <a:t> Lin): </a:t>
            </a:r>
          </a:p>
          <a:p>
            <a:pPr lvl="1"/>
            <a:r>
              <a:rPr lang="en-US" dirty="0" smtClean="0"/>
              <a:t>Syntactically parsed text as a basis,</a:t>
            </a:r>
            <a:br>
              <a:rPr lang="en-US" dirty="0" smtClean="0"/>
            </a:br>
            <a:r>
              <a:rPr lang="en-US" dirty="0" smtClean="0"/>
              <a:t>context consists snippets of dependency structure</a:t>
            </a:r>
          </a:p>
          <a:p>
            <a:pPr lvl="2"/>
            <a:r>
              <a:rPr lang="en-US" dirty="0" smtClean="0"/>
              <a:t>count(cell, </a:t>
            </a:r>
            <a:r>
              <a:rPr lang="en-US" dirty="0" err="1" smtClean="0"/>
              <a:t>obj</a:t>
            </a:r>
            <a:r>
              <a:rPr lang="en-US" dirty="0" smtClean="0"/>
              <a:t>-of, contain) = 4</a:t>
            </a:r>
          </a:p>
          <a:p>
            <a:pPr lvl="2"/>
            <a:r>
              <a:rPr lang="en-US" dirty="0" smtClean="0"/>
              <a:t>count(cell, </a:t>
            </a:r>
            <a:r>
              <a:rPr lang="en-US" dirty="0" err="1" smtClean="0"/>
              <a:t>obj</a:t>
            </a:r>
            <a:r>
              <a:rPr lang="en-US" dirty="0" smtClean="0"/>
              <a:t>-of decorate) = 2</a:t>
            </a:r>
          </a:p>
          <a:p>
            <a:pPr lvl="1"/>
            <a:r>
              <a:rPr lang="en-US" dirty="0" smtClean="0"/>
              <a:t>Use top-10 or 20 similar words as thesaurus entries</a:t>
            </a:r>
          </a:p>
          <a:p>
            <a:pPr lvl="2"/>
            <a:r>
              <a:rPr lang="en-US" dirty="0"/>
              <a:t>brief(noun): affidavit 0.13, petition 0.05, </a:t>
            </a:r>
            <a:r>
              <a:rPr lang="en-US" dirty="0" smtClean="0"/>
              <a:t>memo</a:t>
            </a:r>
            <a:r>
              <a:rPr lang="en-US" dirty="0"/>
              <a:t>randum 0.05, motion 0.05, lawsuit 0.05, </a:t>
            </a:r>
            <a:r>
              <a:rPr lang="en-US" dirty="0" smtClean="0"/>
              <a:t>depo</a:t>
            </a:r>
            <a:r>
              <a:rPr lang="en-US" dirty="0"/>
              <a:t>sition 0.05, slight 0.05, prospectus 0.04, </a:t>
            </a:r>
            <a:r>
              <a:rPr lang="en-US" dirty="0" err="1" smtClean="0"/>
              <a:t>docu</a:t>
            </a:r>
            <a:r>
              <a:rPr lang="fr-FR" dirty="0"/>
              <a:t>ment 0.04 </a:t>
            </a:r>
            <a:r>
              <a:rPr lang="fr-FR" dirty="0" err="1"/>
              <a:t>paper</a:t>
            </a:r>
            <a:r>
              <a:rPr lang="fr-FR" dirty="0"/>
              <a:t> 0.04.... </a:t>
            </a:r>
          </a:p>
          <a:p>
            <a:pPr lvl="2"/>
            <a:r>
              <a:rPr lang="en-US" dirty="0" smtClean="0"/>
              <a:t>Available with NLTK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594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Franklin Gothic Book" charset="0"/>
                <a:ea typeface="ＭＳ Ｐゴシック" charset="0"/>
                <a:cs typeface="ＭＳ Ｐゴシック" charset="0"/>
              </a:rPr>
              <a:t>Application of word similarity: Learning word senses from data</a:t>
            </a:r>
            <a:endParaRPr lang="en-US" sz="3600" dirty="0">
              <a:latin typeface="Franklin Gothic 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err="1">
                <a:ea typeface="ＭＳ Ｐゴシック" charset="0"/>
                <a:cs typeface="ＭＳ Ｐゴシック" charset="0"/>
              </a:rPr>
              <a:t>Schütze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1998: one vector per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occurrence </a:t>
            </a:r>
            <a:r>
              <a:rPr lang="en-US" smtClean="0">
                <a:ea typeface="ＭＳ Ｐゴシック" charset="0"/>
                <a:cs typeface="ＭＳ Ｐゴシック" charset="0"/>
              </a:rPr>
              <a:t>of “letter”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2000" dirty="0">
                <a:solidFill>
                  <a:srgbClr val="0000FF"/>
                </a:solidFill>
                <a:ea typeface="ＭＳ Ｐゴシック" charset="0"/>
              </a:rPr>
              <a:t>She wrote an angry </a:t>
            </a:r>
            <a:r>
              <a:rPr lang="en-US" sz="2000" u="sng" dirty="0">
                <a:solidFill>
                  <a:srgbClr val="0000FF"/>
                </a:solidFill>
                <a:ea typeface="ＭＳ Ｐゴシック" charset="0"/>
              </a:rPr>
              <a:t>letter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</a:rPr>
              <a:t>to her niece.</a:t>
            </a:r>
          </a:p>
          <a:p>
            <a:pPr lvl="1" eaLnBrk="1" hangingPunct="1"/>
            <a:r>
              <a:rPr lang="en-US" sz="2000" dirty="0">
                <a:solidFill>
                  <a:srgbClr val="0000FF"/>
                </a:solidFill>
                <a:ea typeface="ＭＳ Ｐゴシック" charset="0"/>
              </a:rPr>
              <a:t>He sprayed the word in big </a:t>
            </a:r>
            <a:r>
              <a:rPr lang="en-US" sz="2000" u="sng" dirty="0">
                <a:solidFill>
                  <a:srgbClr val="0000FF"/>
                </a:solidFill>
                <a:ea typeface="ＭＳ Ｐゴシック" charset="0"/>
              </a:rPr>
              <a:t>letters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</a:rPr>
              <a:t>.</a:t>
            </a:r>
          </a:p>
          <a:p>
            <a:pPr lvl="1" eaLnBrk="1" hangingPunct="1"/>
            <a:r>
              <a:rPr lang="en-US" sz="2000" dirty="0">
                <a:solidFill>
                  <a:srgbClr val="0000FF"/>
                </a:solidFill>
                <a:ea typeface="ＭＳ Ｐゴシック" charset="0"/>
              </a:rPr>
              <a:t>The newspaper gets 100 </a:t>
            </a:r>
            <a:r>
              <a:rPr lang="en-US" sz="2000" u="sng" dirty="0">
                <a:solidFill>
                  <a:srgbClr val="0000FF"/>
                </a:solidFill>
                <a:ea typeface="ＭＳ Ｐゴシック" charset="0"/>
              </a:rPr>
              <a:t>letters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</a:rPr>
              <a:t>from readers every day.</a:t>
            </a: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Make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occurrence vector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by adding up the vectors of all other (content) words in the sentence:</a:t>
            </a:r>
          </a:p>
          <a:p>
            <a:pPr eaLnBrk="1" hangingPunct="1"/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Cluster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occurrence vectors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Clusters =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word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senses</a:t>
            </a:r>
          </a:p>
          <a:p>
            <a:pPr lvl="1" eaLnBrk="1" hangingPunct="1">
              <a:buFont typeface="Wingdings" charset="0"/>
              <a:buNone/>
            </a:pPr>
            <a:endParaRPr lang="en-US" sz="2000" dirty="0">
              <a:latin typeface="Perpetua" charset="0"/>
              <a:ea typeface="ＭＳ Ｐゴシック" charset="0"/>
            </a:endParaRPr>
          </a:p>
        </p:txBody>
      </p:sp>
      <p:pic>
        <p:nvPicPr>
          <p:cNvPr id="46084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1"/>
            <a:ext cx="3962400" cy="39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478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Applications of word similarity: Learning phrase similarity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Lin/</a:t>
            </a:r>
            <a:r>
              <a:rPr lang="en-US" dirty="0" err="1" smtClean="0"/>
              <a:t>Pantel</a:t>
            </a:r>
            <a:r>
              <a:rPr lang="en-US" dirty="0" smtClean="0"/>
              <a:t> 2001: Similarity not between words but between phrases:</a:t>
            </a:r>
          </a:p>
          <a:p>
            <a:pPr lvl="1"/>
            <a:r>
              <a:rPr lang="en-US" dirty="0" smtClean="0"/>
              <a:t>X solves Y</a:t>
            </a:r>
          </a:p>
          <a:p>
            <a:pPr lvl="1"/>
            <a:r>
              <a:rPr lang="en-US" dirty="0" smtClean="0"/>
              <a:t>X finds a solution to Y</a:t>
            </a:r>
          </a:p>
          <a:p>
            <a:r>
              <a:rPr lang="en-US" dirty="0" smtClean="0"/>
              <a:t>Similarity of X </a:t>
            </a:r>
            <a:r>
              <a:rPr lang="en-US" smtClean="0"/>
              <a:t>of “X solves Y”, </a:t>
            </a:r>
            <a:r>
              <a:rPr lang="en-US" dirty="0" smtClean="0"/>
              <a:t>X </a:t>
            </a:r>
            <a:r>
              <a:rPr lang="en-US" smtClean="0"/>
              <a:t>of “X </a:t>
            </a:r>
            <a:r>
              <a:rPr lang="en-US" dirty="0" smtClean="0"/>
              <a:t>finds a solution </a:t>
            </a:r>
            <a:r>
              <a:rPr lang="en-US" smtClean="0"/>
              <a:t>to Y”: </a:t>
            </a:r>
            <a:r>
              <a:rPr lang="en-US" dirty="0" smtClean="0"/>
              <a:t>similarity in fillers seen in the two X slots (idiosyncratic similarity measure)</a:t>
            </a:r>
          </a:p>
          <a:p>
            <a:r>
              <a:rPr lang="en-US" dirty="0" smtClean="0"/>
              <a:t>Similarity of the two phrases: average of their </a:t>
            </a:r>
            <a:br>
              <a:rPr lang="en-US" dirty="0" smtClean="0"/>
            </a:br>
            <a:r>
              <a:rPr lang="en-US" dirty="0" smtClean="0"/>
              <a:t>X-slot-similarity and Y-slot-similarity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22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Applications of word similarity: Learning phrase similarity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Huge collection of more-or-less paraphrases</a:t>
            </a:r>
          </a:p>
          <a:p>
            <a:r>
              <a:rPr lang="en-US" b="1" dirty="0" smtClean="0"/>
              <a:t>X manufactures Y</a:t>
            </a:r>
            <a:r>
              <a:rPr lang="en-US" dirty="0" smtClean="0"/>
              <a:t>: </a:t>
            </a:r>
            <a:r>
              <a:rPr lang="en-US" dirty="0"/>
              <a:t>X produces Y; X markets Y; X develops Y; X is supplier of Y; X ships Y; X supplies Y; Y is manufactured by X; X is maker of Y; X introduces Y; X exports Y; X makes Y; X builds Y; X’s production of Y; X unveils Y; </a:t>
            </a:r>
            <a:r>
              <a:rPr lang="en-US" dirty="0" smtClean="0"/>
              <a:t>Y is bought from X; X’s line of Y; X assembles Y; X is Y maker; X’s Y factory; X’s Y production; X is manufacturer of Y; X’s Y division; X meets demand for Y; ...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25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Application of word similarity: Learning </a:t>
            </a:r>
            <a:r>
              <a:rPr lang="en-US" sz="4000" dirty="0" err="1" smtClean="0"/>
              <a:t>selectional</a:t>
            </a:r>
            <a:r>
              <a:rPr lang="en-US" sz="4000" dirty="0" smtClean="0"/>
              <a:t> preferences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Selectional</a:t>
            </a:r>
            <a:r>
              <a:rPr lang="en-US" dirty="0" smtClean="0"/>
              <a:t> preferences:</a:t>
            </a:r>
          </a:p>
          <a:p>
            <a:pPr lvl="1"/>
            <a:r>
              <a:rPr lang="en-US" dirty="0" smtClean="0"/>
              <a:t>Direct objects </a:t>
            </a:r>
            <a:r>
              <a:rPr lang="en-US" smtClean="0"/>
              <a:t>of “eat” </a:t>
            </a:r>
            <a:r>
              <a:rPr lang="en-US" dirty="0" smtClean="0"/>
              <a:t>tend to be foods</a:t>
            </a:r>
          </a:p>
          <a:p>
            <a:pPr lvl="1"/>
            <a:r>
              <a:rPr lang="en-US" dirty="0" smtClean="0"/>
              <a:t>Subjects </a:t>
            </a:r>
            <a:r>
              <a:rPr lang="en-US" smtClean="0"/>
              <a:t>of “ponder” </a:t>
            </a:r>
            <a:r>
              <a:rPr lang="en-US" dirty="0" smtClean="0"/>
              <a:t>tend to be animate</a:t>
            </a:r>
          </a:p>
          <a:p>
            <a:pPr lvl="1"/>
            <a:r>
              <a:rPr lang="en-US" dirty="0" smtClean="0"/>
              <a:t>Direct objects </a:t>
            </a:r>
            <a:r>
              <a:rPr lang="en-US" smtClean="0"/>
              <a:t>of “devein” </a:t>
            </a:r>
            <a:r>
              <a:rPr lang="en-US" dirty="0" smtClean="0"/>
              <a:t>pretty much have to be shrimp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1158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Application of word similarity: Learning </a:t>
            </a:r>
            <a:r>
              <a:rPr lang="en-US" sz="4000" dirty="0" err="1" smtClean="0"/>
              <a:t>selectional</a:t>
            </a:r>
            <a:r>
              <a:rPr lang="en-US" sz="4000" dirty="0" smtClean="0"/>
              <a:t> preferences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 err="1" smtClean="0"/>
              <a:t>selectional</a:t>
            </a:r>
            <a:r>
              <a:rPr lang="en-US" dirty="0" smtClean="0"/>
              <a:t> preference for direct objects </a:t>
            </a:r>
            <a:r>
              <a:rPr lang="en-US" smtClean="0"/>
              <a:t>of “grate”:</a:t>
            </a:r>
            <a:endParaRPr lang="en-US" dirty="0" smtClean="0"/>
          </a:p>
          <a:p>
            <a:pPr lvl="1"/>
            <a:r>
              <a:rPr lang="en-US" dirty="0" smtClean="0"/>
              <a:t>Make vectors for all words that appear as arguments</a:t>
            </a:r>
          </a:p>
          <a:p>
            <a:pPr lvl="1"/>
            <a:r>
              <a:rPr lang="en-US" dirty="0" smtClean="0"/>
              <a:t>In a text, collect direct objects </a:t>
            </a:r>
            <a:r>
              <a:rPr lang="en-US" smtClean="0"/>
              <a:t>of “grate”:</a:t>
            </a:r>
            <a:endParaRPr lang="en-US" dirty="0" smtClean="0"/>
          </a:p>
          <a:p>
            <a:pPr lvl="2"/>
            <a:r>
              <a:rPr lang="en-US" dirty="0"/>
              <a:t>zest, rind, cheese, carrot, onion, parmesan, nutmeg, </a:t>
            </a:r>
            <a:r>
              <a:rPr lang="en-US" dirty="0" smtClean="0"/>
              <a:t>…</a:t>
            </a:r>
          </a:p>
          <a:p>
            <a:pPr lvl="1"/>
            <a:r>
              <a:rPr lang="en-US" dirty="0" err="1" smtClean="0"/>
              <a:t>Selectional</a:t>
            </a:r>
            <a:r>
              <a:rPr lang="en-US" dirty="0" smtClean="0"/>
              <a:t> preference vector: average </a:t>
            </a:r>
            <a:r>
              <a:rPr lang="en-US" smtClean="0"/>
              <a:t>of “zest”, “rind”, “cheese”, “carrot”, </a:t>
            </a:r>
            <a:r>
              <a:rPr lang="en-US" dirty="0" smtClean="0"/>
              <a:t>…</a:t>
            </a:r>
          </a:p>
          <a:p>
            <a:r>
              <a:rPr lang="en-US" smtClean="0"/>
              <a:t>Is “car” </a:t>
            </a:r>
            <a:r>
              <a:rPr lang="en-US" dirty="0" smtClean="0"/>
              <a:t>a good direct object </a:t>
            </a:r>
            <a:r>
              <a:rPr lang="en-US" smtClean="0"/>
              <a:t>for “grate”?</a:t>
            </a:r>
            <a:endParaRPr lang="en-US" dirty="0" smtClean="0"/>
          </a:p>
          <a:p>
            <a:pPr lvl="1"/>
            <a:r>
              <a:rPr lang="en-US" dirty="0" err="1" smtClean="0"/>
              <a:t>sim</a:t>
            </a:r>
            <a:r>
              <a:rPr lang="en-US" dirty="0" smtClean="0"/>
              <a:t>(car, direct-</a:t>
            </a:r>
            <a:r>
              <a:rPr lang="en-US" dirty="0" err="1" smtClean="0"/>
              <a:t>obj</a:t>
            </a:r>
            <a:r>
              <a:rPr lang="en-US" dirty="0" smtClean="0"/>
              <a:t>-preference-of-grate)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0555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Application of word similarity: Learning </a:t>
            </a:r>
            <a:r>
              <a:rPr lang="en-US" sz="4000" dirty="0" err="1" smtClean="0"/>
              <a:t>selectional</a:t>
            </a:r>
            <a:r>
              <a:rPr lang="en-US" sz="4000" dirty="0" smtClean="0"/>
              <a:t> preferences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typical direct objects of…</a:t>
            </a:r>
          </a:p>
          <a:p>
            <a:pPr lvl="1"/>
            <a:r>
              <a:rPr lang="en-US" dirty="0" smtClean="0"/>
              <a:t>rebut: presumption, allegation, charge, criticism, claim</a:t>
            </a:r>
          </a:p>
          <a:p>
            <a:pPr lvl="1"/>
            <a:r>
              <a:rPr lang="en-US" dirty="0" smtClean="0"/>
              <a:t>enunciate: principle, word, theory, philosophy, policy</a:t>
            </a:r>
          </a:p>
          <a:p>
            <a:pPr lvl="1"/>
            <a:r>
              <a:rPr lang="en-US" dirty="0" smtClean="0"/>
              <a:t>break with: tradition, past, precedent, convention, Rome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9033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Combining word vectors into phrase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approaches:</a:t>
            </a:r>
          </a:p>
          <a:p>
            <a:pPr lvl="1"/>
            <a:r>
              <a:rPr lang="en-US" dirty="0" smtClean="0"/>
              <a:t>adding vectors</a:t>
            </a:r>
          </a:p>
          <a:p>
            <a:pPr lvl="1"/>
            <a:r>
              <a:rPr lang="en-US" dirty="0" smtClean="0"/>
              <a:t>dimension-wise multiplication of vectors</a:t>
            </a:r>
          </a:p>
          <a:p>
            <a:r>
              <a:rPr lang="en-US" dirty="0" smtClean="0"/>
              <a:t>More complex: </a:t>
            </a:r>
          </a:p>
          <a:p>
            <a:pPr lvl="1"/>
            <a:r>
              <a:rPr lang="en-US" dirty="0" smtClean="0"/>
              <a:t>Adjective as function</a:t>
            </a:r>
          </a:p>
          <a:p>
            <a:pPr lvl="1"/>
            <a:r>
              <a:rPr lang="en-US" dirty="0" smtClean="0"/>
              <a:t>Maps noun meaning to adjective/noun meaning</a:t>
            </a:r>
          </a:p>
        </p:txBody>
      </p:sp>
    </p:spTree>
    <p:extLst>
      <p:ext uri="{BB962C8B-B14F-4D97-AF65-F5344CB8AC3E}">
        <p14:creationId xmlns:p14="http://schemas.microsoft.com/office/powerpoint/2010/main" val="285703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What can you say about word number 5?</a:t>
            </a:r>
            <a:endParaRPr lang="en-US" sz="3600" dirty="0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57200" y="1905000"/>
            <a:ext cx="2667000" cy="1077218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latin typeface="+mn-lt"/>
              </a:rPr>
              <a:t>Word 1</a:t>
            </a:r>
            <a:r>
              <a:rPr lang="en-US" sz="1600" dirty="0" smtClean="0">
                <a:latin typeface="+mn-lt"/>
              </a:rPr>
              <a:t>: drown, bathroom, shower, fill, fall, lie, electrocute, toilet, whirlpool, iron, gin</a:t>
            </a:r>
            <a:endParaRPr lang="en-US" sz="1600" dirty="0">
              <a:latin typeface="+mn-lt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800600" y="1981200"/>
            <a:ext cx="2667000" cy="830997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latin typeface="+mn-lt"/>
              </a:rPr>
              <a:t>Word 2: </a:t>
            </a:r>
            <a:r>
              <a:rPr lang="en-US" sz="1600" dirty="0" smtClean="0">
                <a:latin typeface="+mn-lt"/>
              </a:rPr>
              <a:t>eat, fall, ripe, slice, peel, tree, throw, fruit, pie, bite, crab, grate</a:t>
            </a:r>
            <a:endParaRPr lang="en-US" sz="1600" dirty="0">
              <a:latin typeface="+mn-lt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762000" y="3829050"/>
            <a:ext cx="2667000" cy="1323439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latin typeface="+mn-lt"/>
              </a:rPr>
              <a:t>Word 3</a:t>
            </a:r>
            <a:r>
              <a:rPr lang="en-US" sz="1600" dirty="0" smtClean="0">
                <a:latin typeface="+mn-lt"/>
              </a:rPr>
              <a:t>: advocate, overthrow, establish,  citizen, ideal, representative, dictatorship, campaign, bastion, freedom</a:t>
            </a:r>
            <a:endParaRPr lang="en-US" sz="1600" dirty="0">
              <a:latin typeface="+mn-lt"/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800600" y="3219449"/>
            <a:ext cx="2667000" cy="830997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latin typeface="+mn-lt"/>
              </a:rPr>
              <a:t>Word 4</a:t>
            </a:r>
            <a:r>
              <a:rPr lang="en-US" sz="1600" dirty="0" smtClean="0">
                <a:latin typeface="+mn-lt"/>
              </a:rPr>
              <a:t>: spend, enjoy, remember, last, pass, end, die, happen, brighten, relive </a:t>
            </a:r>
            <a:endParaRPr lang="en-US" sz="1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1" y="1752601"/>
            <a:ext cx="807804" cy="338554"/>
          </a:xfrm>
          <a:prstGeom prst="rect">
            <a:avLst/>
          </a:prstGeom>
          <a:solidFill>
            <a:srgbClr val="FFAA4B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bathtub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1828800"/>
            <a:ext cx="620641" cy="338554"/>
          </a:xfrm>
          <a:prstGeom prst="rect">
            <a:avLst/>
          </a:prstGeom>
          <a:solidFill>
            <a:srgbClr val="FFAA4B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apple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1" y="3657601"/>
            <a:ext cx="1119012" cy="338554"/>
          </a:xfrm>
          <a:prstGeom prst="rect">
            <a:avLst/>
          </a:prstGeom>
          <a:solidFill>
            <a:srgbClr val="FFAA4B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democracy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2971800"/>
            <a:ext cx="762000" cy="338554"/>
          </a:xfrm>
          <a:prstGeom prst="rect">
            <a:avLst/>
          </a:prstGeom>
          <a:solidFill>
            <a:srgbClr val="FFAA4B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day</a:t>
            </a:r>
            <a:endParaRPr lang="en-US" sz="1600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62400" y="4419600"/>
            <a:ext cx="3200400" cy="1015663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 dirty="0" smtClean="0">
                <a:latin typeface="+mn-lt"/>
              </a:rPr>
              <a:t>Word 5</a:t>
            </a:r>
            <a:r>
              <a:rPr lang="en-US" sz="2000" dirty="0" smtClean="0">
                <a:latin typeface="+mn-lt"/>
              </a:rPr>
              <a:t>: eat, paint, peel, apple, fruit, juice, lemon, blue, grow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6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Combining word vectors into phrase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Adjective as </a:t>
            </a:r>
            <a:r>
              <a:rPr lang="en-US" dirty="0" smtClean="0"/>
              <a:t>function that maps </a:t>
            </a:r>
            <a:r>
              <a:rPr lang="en-US" dirty="0"/>
              <a:t>noun meaning to adjective/noun </a:t>
            </a:r>
            <a:r>
              <a:rPr lang="en-US" dirty="0" smtClean="0"/>
              <a:t>meaning</a:t>
            </a:r>
          </a:p>
          <a:p>
            <a:r>
              <a:rPr lang="en-US" dirty="0" smtClean="0"/>
              <a:t>Noun as vector</a:t>
            </a:r>
          </a:p>
          <a:p>
            <a:r>
              <a:rPr lang="en-US" dirty="0" smtClean="0"/>
              <a:t>Adjective as a matrix</a:t>
            </a:r>
          </a:p>
          <a:p>
            <a:r>
              <a:rPr lang="en-US" dirty="0"/>
              <a:t>A</a:t>
            </a:r>
            <a:r>
              <a:rPr lang="en-US" dirty="0" smtClean="0"/>
              <a:t>djective maps noun vector to adjective/noun vector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953000"/>
            <a:ext cx="6464852" cy="808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897142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Web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first distributional model (Vector Space Model): SMART information retrieval system, 1971,</a:t>
            </a:r>
            <a:br>
              <a:rPr lang="en-US" dirty="0" smtClean="0"/>
            </a:br>
            <a:r>
              <a:rPr lang="en-US" dirty="0" smtClean="0"/>
              <a:t>Gerald Salton and colleagues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document as point in space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earch query as pseudo-document, point in same space</a:t>
            </a:r>
          </a:p>
          <a:p>
            <a:pPr lvl="1"/>
            <a:r>
              <a:rPr lang="en-US" dirty="0" smtClean="0"/>
              <a:t>Present documents in order of similarity to query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89759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web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expansion:</a:t>
            </a:r>
          </a:p>
          <a:p>
            <a:pPr lvl="1"/>
            <a:r>
              <a:rPr lang="en-US" dirty="0" smtClean="0"/>
              <a:t>We want to find documents that contain the query keywords</a:t>
            </a:r>
          </a:p>
          <a:p>
            <a:pPr lvl="1"/>
            <a:r>
              <a:rPr lang="en-US" dirty="0" smtClean="0"/>
              <a:t>We also want to find documents with similar keywords</a:t>
            </a:r>
          </a:p>
          <a:p>
            <a:pPr lvl="1"/>
            <a:r>
              <a:rPr lang="en-US" dirty="0" smtClean="0"/>
              <a:t>So automatically expand the query</a:t>
            </a:r>
          </a:p>
          <a:p>
            <a:pPr lvl="1"/>
            <a:r>
              <a:rPr lang="en-US" dirty="0" smtClean="0"/>
              <a:t>Space: </a:t>
            </a:r>
          </a:p>
          <a:p>
            <a:pPr lvl="2"/>
            <a:r>
              <a:rPr lang="en-US" dirty="0"/>
              <a:t>Q</a:t>
            </a:r>
            <a:r>
              <a:rPr lang="en-US" dirty="0" smtClean="0"/>
              <a:t>uery co-occurrences in same user session</a:t>
            </a:r>
          </a:p>
          <a:p>
            <a:pPr lvl="2"/>
            <a:r>
              <a:rPr lang="en-US" dirty="0" smtClean="0"/>
              <a:t>Session contexts</a:t>
            </a:r>
          </a:p>
          <a:p>
            <a:pPr lvl="2"/>
            <a:r>
              <a:rPr lang="en-US" dirty="0" smtClean="0"/>
              <a:t>Click contexts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078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document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Essay grading (</a:t>
            </a:r>
            <a:r>
              <a:rPr lang="en-US" dirty="0" err="1" smtClean="0"/>
              <a:t>Landauer</a:t>
            </a:r>
            <a:r>
              <a:rPr lang="en-US" dirty="0" smtClean="0"/>
              <a:t> and others):</a:t>
            </a:r>
          </a:p>
          <a:p>
            <a:pPr lvl="1"/>
            <a:r>
              <a:rPr lang="en-US" dirty="0" smtClean="0"/>
              <a:t>Compare to one or more high-quality reference essays</a:t>
            </a:r>
          </a:p>
          <a:p>
            <a:pPr lvl="1"/>
            <a:r>
              <a:rPr lang="en-US" dirty="0" smtClean="0"/>
              <a:t>Essay that is highly similar to the reference essays gets a high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210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Applications of topic modeling: Topics changing over time (</a:t>
            </a:r>
            <a:r>
              <a:rPr lang="en-US" sz="3200" dirty="0" err="1" smtClean="0"/>
              <a:t>Blei</a:t>
            </a:r>
            <a:r>
              <a:rPr lang="en-US" sz="3200" dirty="0" smtClean="0"/>
              <a:t>/Lafferty 2006)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0" y="2057400"/>
            <a:ext cx="872468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1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What can you say about word number 5?</a:t>
            </a:r>
            <a:endParaRPr lang="en-US" sz="3600" dirty="0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57200" y="1905000"/>
            <a:ext cx="2667000" cy="1077218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latin typeface="+mn-lt"/>
              </a:rPr>
              <a:t>Word 1</a:t>
            </a:r>
            <a:r>
              <a:rPr lang="en-US" sz="1600" dirty="0" smtClean="0">
                <a:latin typeface="+mn-lt"/>
              </a:rPr>
              <a:t>: drown, bathroom, shower, fill, fall, lie, electrocute, toilet, whirlpool, iron, gin</a:t>
            </a:r>
            <a:endParaRPr lang="en-US" sz="1600" dirty="0">
              <a:latin typeface="+mn-lt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800600" y="1981200"/>
            <a:ext cx="2667000" cy="830997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latin typeface="+mn-lt"/>
              </a:rPr>
              <a:t>Word 2: </a:t>
            </a:r>
            <a:r>
              <a:rPr lang="en-US" sz="1600" dirty="0" smtClean="0">
                <a:latin typeface="+mn-lt"/>
              </a:rPr>
              <a:t>eat, fall, ripe, slice, peel, tree, throw, fruit, pie, bite, crab, grate</a:t>
            </a:r>
            <a:endParaRPr lang="en-US" sz="1600" dirty="0">
              <a:latin typeface="+mn-lt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762000" y="3829050"/>
            <a:ext cx="2667000" cy="1323439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latin typeface="+mn-lt"/>
              </a:rPr>
              <a:t>Word 3</a:t>
            </a:r>
            <a:r>
              <a:rPr lang="en-US" sz="1600" dirty="0" smtClean="0">
                <a:latin typeface="+mn-lt"/>
              </a:rPr>
              <a:t>: advocate, overthrow, establish,  citizen, ideal, representative, dictatorship, campaign, bastion, freedom</a:t>
            </a:r>
            <a:endParaRPr lang="en-US" sz="1600" dirty="0">
              <a:latin typeface="+mn-lt"/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800600" y="3219449"/>
            <a:ext cx="2667000" cy="830997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b="1" dirty="0" smtClean="0">
                <a:latin typeface="+mn-lt"/>
              </a:rPr>
              <a:t>Word 4</a:t>
            </a:r>
            <a:r>
              <a:rPr lang="en-US" sz="1600" dirty="0" smtClean="0">
                <a:latin typeface="+mn-lt"/>
              </a:rPr>
              <a:t>: spend, enjoy, remember, last, pass, end, die, happen, brighten, relive </a:t>
            </a:r>
            <a:endParaRPr lang="en-US" sz="1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1" y="1752601"/>
            <a:ext cx="807804" cy="338554"/>
          </a:xfrm>
          <a:prstGeom prst="rect">
            <a:avLst/>
          </a:prstGeom>
          <a:solidFill>
            <a:srgbClr val="FFAA4B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bathtub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1828800"/>
            <a:ext cx="620641" cy="338554"/>
          </a:xfrm>
          <a:prstGeom prst="rect">
            <a:avLst/>
          </a:prstGeom>
          <a:solidFill>
            <a:srgbClr val="FFAA4B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apple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1" y="3657601"/>
            <a:ext cx="1119012" cy="338554"/>
          </a:xfrm>
          <a:prstGeom prst="rect">
            <a:avLst/>
          </a:prstGeom>
          <a:solidFill>
            <a:srgbClr val="FFAA4B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democracy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2971800"/>
            <a:ext cx="762000" cy="338554"/>
          </a:xfrm>
          <a:prstGeom prst="rect">
            <a:avLst/>
          </a:prstGeom>
          <a:solidFill>
            <a:srgbClr val="FFAA4B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day</a:t>
            </a:r>
            <a:endParaRPr lang="en-US" sz="1600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62400" y="4419600"/>
            <a:ext cx="3200400" cy="1015663"/>
          </a:xfrm>
          <a:prstGeom prst="rect">
            <a:avLst/>
          </a:prstGeom>
          <a:noFill/>
          <a:ln w="12700">
            <a:solidFill>
              <a:srgbClr val="D348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 dirty="0" smtClean="0">
                <a:latin typeface="+mn-lt"/>
              </a:rPr>
              <a:t>Word 5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dirty="0" smtClean="0"/>
              <a:t>eat</a:t>
            </a:r>
            <a:r>
              <a:rPr lang="en-US" sz="2000" dirty="0"/>
              <a:t>, paint, peel, apple, fruit, </a:t>
            </a:r>
            <a:r>
              <a:rPr lang="en-US" sz="2000" dirty="0" smtClean="0"/>
              <a:t>juice, lemon</a:t>
            </a:r>
            <a:r>
              <a:rPr lang="en-US" sz="2000" dirty="0"/>
              <a:t>, blue, grow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267200"/>
            <a:ext cx="990600" cy="338554"/>
          </a:xfrm>
          <a:prstGeom prst="rect">
            <a:avLst/>
          </a:prstGeom>
          <a:solidFill>
            <a:srgbClr val="FFAA4B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orange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90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Describing meaning through context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words appear in similar contexts</a:t>
            </a:r>
          </a:p>
          <a:p>
            <a:pPr lvl="1"/>
            <a:r>
              <a:rPr lang="en-US" dirty="0" smtClean="0"/>
              <a:t>apple, orange</a:t>
            </a:r>
          </a:p>
          <a:p>
            <a:r>
              <a:rPr lang="en-US" dirty="0" smtClean="0"/>
              <a:t>Measure similarity in meaning as similarity in contexts</a:t>
            </a:r>
          </a:p>
          <a:p>
            <a:r>
              <a:rPr lang="en-US" dirty="0" smtClean="0"/>
              <a:t>Caveat: If a word has multiple meanings, like “orange”, it will appear in a mixture of contexts</a:t>
            </a:r>
          </a:p>
          <a:p>
            <a:r>
              <a:rPr lang="en-US" dirty="0" smtClean="0"/>
              <a:t>How to describe the contexts of a word?</a:t>
            </a:r>
          </a:p>
          <a:p>
            <a:pPr lvl="1"/>
            <a:r>
              <a:rPr lang="en-US" dirty="0" smtClean="0"/>
              <a:t>Count other words nearby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133600"/>
            <a:ext cx="7086600" cy="167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context words for “apple”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</a:t>
            </a:r>
            <a:r>
              <a:rPr lang="en-US" b="1" dirty="0" smtClean="0"/>
              <a:t> picked up red </a:t>
            </a:r>
            <a:r>
              <a:rPr lang="en-US" dirty="0" smtClean="0"/>
              <a:t>apples</a:t>
            </a:r>
            <a:r>
              <a:rPr lang="en-US" b="1" dirty="0" smtClean="0"/>
              <a:t> that had fallen</a:t>
            </a:r>
            <a:r>
              <a:rPr lang="en-US" dirty="0" smtClean="0"/>
              <a:t> to the ground</a:t>
            </a:r>
          </a:p>
          <a:p>
            <a:r>
              <a:rPr lang="en-US" b="1" dirty="0" smtClean="0"/>
              <a:t>Eating</a:t>
            </a:r>
            <a:r>
              <a:rPr lang="en-US" dirty="0" smtClean="0"/>
              <a:t> apples </a:t>
            </a:r>
            <a:r>
              <a:rPr lang="en-US" b="1" dirty="0" smtClean="0"/>
              <a:t>is healthy</a:t>
            </a:r>
          </a:p>
          <a:p>
            <a:pPr marL="0" indent="0">
              <a:buNone/>
            </a:pPr>
            <a:r>
              <a:rPr lang="en-US" dirty="0"/>
              <a:t>Word count, 3-word context </a:t>
            </a:r>
            <a:r>
              <a:rPr lang="en-US" dirty="0" smtClean="0"/>
              <a:t>window, lemmatized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She </a:t>
            </a:r>
            <a:r>
              <a:rPr lang="en-US" b="1" dirty="0"/>
              <a:t>ate</a:t>
            </a:r>
            <a:r>
              <a:rPr lang="en-US" dirty="0"/>
              <a:t> </a:t>
            </a:r>
            <a:r>
              <a:rPr lang="en-US" b="1" dirty="0"/>
              <a:t>a red </a:t>
            </a:r>
            <a:r>
              <a:rPr lang="en-US" dirty="0"/>
              <a:t>apple</a:t>
            </a:r>
          </a:p>
          <a:p>
            <a:r>
              <a:rPr lang="en-US" b="1" dirty="0"/>
              <a:t>Pick an </a:t>
            </a:r>
            <a:r>
              <a:rPr lang="en-US" dirty="0"/>
              <a:t>apple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94041"/>
              </p:ext>
            </p:extLst>
          </p:nvPr>
        </p:nvGraphicFramePr>
        <p:xfrm>
          <a:off x="762000" y="4800600"/>
          <a:ext cx="6705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533400"/>
                <a:gridCol w="685800"/>
                <a:gridCol w="685800"/>
                <a:gridCol w="762000"/>
                <a:gridCol w="975360"/>
                <a:gridCol w="670560"/>
                <a:gridCol w="670560"/>
                <a:gridCol w="670560"/>
                <a:gridCol w="67056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4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can we compare two context word counts?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86951"/>
              </p:ext>
            </p:extLst>
          </p:nvPr>
        </p:nvGraphicFramePr>
        <p:xfrm>
          <a:off x="457201" y="3048000"/>
          <a:ext cx="754380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029"/>
                <a:gridCol w="705029"/>
                <a:gridCol w="705029"/>
                <a:gridCol w="705029"/>
                <a:gridCol w="705029"/>
                <a:gridCol w="589654"/>
                <a:gridCol w="890906"/>
                <a:gridCol w="634525"/>
                <a:gridCol w="634525"/>
                <a:gridCol w="634525"/>
                <a:gridCol w="6345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2057400"/>
            <a:ext cx="6714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 how often “apple” occurs close to other words </a:t>
            </a:r>
            <a:br>
              <a:rPr lang="en-US" dirty="0" smtClean="0"/>
            </a:br>
            <a:r>
              <a:rPr lang="en-US" dirty="0" smtClean="0"/>
              <a:t>in a large text collection (corpus):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114800"/>
            <a:ext cx="403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 counts as coordinates: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24000" y="47244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71600" y="5715000"/>
            <a:ext cx="3048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4648200"/>
            <a:ext cx="45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fall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495800" y="5562600"/>
            <a:ext cx="42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eat</a:t>
            </a:r>
            <a:endParaRPr lang="en-US" sz="16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114800" y="563880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47800" y="49530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49530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91000" y="4724400"/>
            <a:ext cx="68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apple</a:t>
            </a:r>
            <a:endParaRPr lang="en-US" sz="1800" dirty="0"/>
          </a:p>
        </p:txBody>
      </p:sp>
      <p:cxnSp>
        <p:nvCxnSpPr>
          <p:cNvPr id="5" name="Straight Arrow Connector 4"/>
          <p:cNvCxnSpPr>
            <a:endCxn id="24" idx="2"/>
          </p:cNvCxnSpPr>
          <p:nvPr/>
        </p:nvCxnSpPr>
        <p:spPr>
          <a:xfrm flipV="1">
            <a:off x="1524000" y="4991100"/>
            <a:ext cx="2514600" cy="723900"/>
          </a:xfrm>
          <a:prstGeom prst="straightConnector1">
            <a:avLst/>
          </a:prstGeom>
          <a:ln>
            <a:solidFill>
              <a:srgbClr val="D34817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4495800"/>
            <a:ext cx="2456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Every context word</a:t>
            </a:r>
            <a:br>
              <a:rPr lang="en-US" sz="2000" dirty="0" smtClean="0"/>
            </a:br>
            <a:r>
              <a:rPr lang="en-US" sz="2000" dirty="0" smtClean="0"/>
              <a:t>becomes a dimension.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3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7055</TotalTime>
  <Words>2498</Words>
  <Application>Microsoft Macintosh PowerPoint</Application>
  <PresentationFormat>On-screen Show (4:3)</PresentationFormat>
  <Paragraphs>642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Brush Script MT</vt:lpstr>
      <vt:lpstr>Calisto MT</vt:lpstr>
      <vt:lpstr>Franklin Gothic Book</vt:lpstr>
      <vt:lpstr>ＭＳ Ｐゴシック</vt:lpstr>
      <vt:lpstr>Perpetua</vt:lpstr>
      <vt:lpstr>Times</vt:lpstr>
      <vt:lpstr>Times New Roman</vt:lpstr>
      <vt:lpstr>Wingdings</vt:lpstr>
      <vt:lpstr>Wingdings 2</vt:lpstr>
      <vt:lpstr>Arial</vt:lpstr>
      <vt:lpstr>Capital</vt:lpstr>
      <vt:lpstr>Distributional models</vt:lpstr>
      <vt:lpstr>You can get an idea of what a word means from observing it in context</vt:lpstr>
      <vt:lpstr>What words can appear in these contexts?</vt:lpstr>
      <vt:lpstr>What words can appear in these contexts?</vt:lpstr>
      <vt:lpstr>What can you say about word number 5?</vt:lpstr>
      <vt:lpstr>What can you say about word number 5?</vt:lpstr>
      <vt:lpstr>Describing meaning through context</vt:lpstr>
      <vt:lpstr>Counting context words for “apple”</vt:lpstr>
      <vt:lpstr>How can we compare two context word counts?</vt:lpstr>
      <vt:lpstr>How can we compare two context word counts?</vt:lpstr>
      <vt:lpstr>How can we compare two context word counts?</vt:lpstr>
      <vt:lpstr>How can we compare two context word counts?</vt:lpstr>
      <vt:lpstr>Where do we go from here?</vt:lpstr>
      <vt:lpstr>Corpus</vt:lpstr>
      <vt:lpstr>Where do we go from here?</vt:lpstr>
      <vt:lpstr>What do we mean by  “similarity” of vectors?</vt:lpstr>
      <vt:lpstr>Problem with Euclidean distance: very sensitive to word frequency!</vt:lpstr>
      <vt:lpstr>What do we mean by  “similarity” of vectors?</vt:lpstr>
      <vt:lpstr>Where do we go from here?</vt:lpstr>
      <vt:lpstr>Some counts for “letter” in “Pride and Prejudice”. What do you notice? </vt:lpstr>
      <vt:lpstr>Some counts for “letter” in “Pride and Prejudice”. What do you notice? </vt:lpstr>
      <vt:lpstr>Some words are more informative than others</vt:lpstr>
      <vt:lpstr>Using association rather than  co-occurrence counts</vt:lpstr>
      <vt:lpstr>Where do we go from here?</vt:lpstr>
      <vt:lpstr>How large is the context around a target occurrence?</vt:lpstr>
      <vt:lpstr>PowerPoint Presentation</vt:lpstr>
      <vt:lpstr>How large is the context around a target occurrence?</vt:lpstr>
      <vt:lpstr>Snippets of syntactic structure as context items</vt:lpstr>
      <vt:lpstr>Where do we go from here?</vt:lpstr>
      <vt:lpstr>Again: a word and its context</vt:lpstr>
      <vt:lpstr>Neural models for  predicting context</vt:lpstr>
      <vt:lpstr>Neural models for  predicting context</vt:lpstr>
      <vt:lpstr>Neural models for  predicting context</vt:lpstr>
      <vt:lpstr>Context prediction models as distributional models</vt:lpstr>
      <vt:lpstr>A closer look at SkipGram</vt:lpstr>
      <vt:lpstr>A closer look at SkipGram</vt:lpstr>
      <vt:lpstr>A closer look at SkipGram</vt:lpstr>
      <vt:lpstr>Negative sampling</vt:lpstr>
      <vt:lpstr>Variants</vt:lpstr>
      <vt:lpstr>Variants</vt:lpstr>
      <vt:lpstr>Bayesian topic models</vt:lpstr>
      <vt:lpstr>Applications of  word similarity: Building a thesaurus</vt:lpstr>
      <vt:lpstr>Application of word similarity: Learning word senses from data</vt:lpstr>
      <vt:lpstr>Applications of word similarity: Learning phrase similarity</vt:lpstr>
      <vt:lpstr>Applications of word similarity: Learning phrase similarity</vt:lpstr>
      <vt:lpstr>Application of word similarity: Learning selectional preferences</vt:lpstr>
      <vt:lpstr>Application of word similarity: Learning selectional preferences</vt:lpstr>
      <vt:lpstr>Application of word similarity: Learning selectional preferences</vt:lpstr>
      <vt:lpstr>Combining word vectors into phrase vectors</vt:lpstr>
      <vt:lpstr>Combining word vectors into phrase vectors</vt:lpstr>
      <vt:lpstr>Applications: Web search</vt:lpstr>
      <vt:lpstr>Applications: web search</vt:lpstr>
      <vt:lpstr>Applications of document similarity</vt:lpstr>
      <vt:lpstr>Applications of topic modeling: Topics changing over time (Blei/Lafferty 2006)</vt:lpstr>
    </vt:vector>
  </TitlesOfParts>
  <Company>Ž뀀ӛ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corpus with sense and semantic role tags —  and what to do with it</dc:title>
  <dc:creator>Katrin Erk</dc:creator>
  <cp:lastModifiedBy>Microsoft Office User</cp:lastModifiedBy>
  <cp:revision>309</cp:revision>
  <dcterms:created xsi:type="dcterms:W3CDTF">2011-04-06T13:44:18Z</dcterms:created>
  <dcterms:modified xsi:type="dcterms:W3CDTF">2017-11-06T19:07:31Z</dcterms:modified>
</cp:coreProperties>
</file>