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5"/>
  </p:notesMasterIdLst>
  <p:handoutMasterIdLst>
    <p:handoutMasterId r:id="rId16"/>
  </p:handoutMasterIdLst>
  <p:sldIdLst>
    <p:sldId id="30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21" r:id="rId11"/>
    <p:sldId id="322" r:id="rId12"/>
    <p:sldId id="326" r:id="rId13"/>
    <p:sldId id="327" r:id="rId14"/>
  </p:sldIdLst>
  <p:sldSz cx="9144000" cy="6858000" type="screen4x3"/>
  <p:notesSz cx="6845300" cy="9396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00"/>
    <a:srgbClr val="FFCCFF"/>
    <a:srgbClr val="FFCCCC"/>
    <a:srgbClr val="FFFF66"/>
    <a:srgbClr val="CC0000"/>
    <a:srgbClr val="FF3F3F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9" autoAdjust="0"/>
    <p:restoredTop sz="99835" autoAdjust="0"/>
  </p:normalViewPr>
  <p:slideViewPr>
    <p:cSldViewPr snapToGrid="0">
      <p:cViewPr varScale="1">
        <p:scale>
          <a:sx n="106" d="100"/>
          <a:sy n="106" d="100"/>
        </p:scale>
        <p:origin x="144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865D655-3734-5E8D-9E66-F4CEFC784AB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F10A7032-3111-85F4-BFB0-C918555C660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D5C343A5-8929-5BDC-E8D0-D3DE11ED8DD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D79B434-5E64-FDD7-E940-3E4D8F05C51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2B8DDF6-B7AA-48E8-B504-D2A5EAA3DFF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C8230667-5F96-74AC-9E1C-55FF8C1BAD1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78A8A9DA-DD81-7326-19BC-ABCC47C4ED3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C731FAA3-8D34-3A0D-3371-B06050C15C1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4738" y="704850"/>
            <a:ext cx="4697412" cy="3522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1B56FF7E-9576-00F9-4DA8-3ADDC4CFC77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5FF3FC36-1DFB-9165-1833-A77B2EDFF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A1D16C20-DDC2-269C-637D-0E1533C9E1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413DC9-6A48-42CF-8D29-AF62BB72D1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778D2C43-5679-AB96-A28E-7DE8166E30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E5AB9236-FE03-7102-639D-8FD8E28EE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AA3135B7-F086-6A1A-E4C2-742B223D19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ACE1949-414E-4E6E-8F4B-5D7215F5D4BF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19CF70DF-A068-ADCA-8E0C-45146C499C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47BBE189-0BC0-C143-6A3E-2EFCB1175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C2D4D7BC-445E-C475-0720-286458F028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ABA7504-FF94-445D-BE3F-E3C7BBB4985C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3B8A6DE4-09A1-5A32-69F9-848948123CD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8A77EF40-2FE2-3CD2-FA83-8CCDC8D37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67DDFAF1-6053-DBFA-6FD6-4EE32B5812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7050A18-EC0E-4B2C-87EF-F28EAC5D93D0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D4275885-4C6F-C810-F512-3B0F9FD6CA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C2C1009C-9A31-B220-9165-709FF008A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005D9D78-D8C1-F446-5242-63ABC7C98B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C29D61D-B7F5-40E0-8FDD-122AF0C6ED06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A3DC18F6-F825-6AC9-35A0-A3FCE649CE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1578CCC1-D579-097E-CBB8-C2F791DFE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712FBA44-2301-3B9A-7B9B-33BD5235D9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428560F-F4AB-4005-B55C-88C52F83C4A0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CB94A48A-A262-29C9-6E15-69DF84792D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B66A1FBB-C0EB-77A4-2F82-DC2762DD3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018B1832-2101-9813-AFA8-B06AD4B160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C58068A-127A-4A05-9D15-8C2A342EE590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DB3F2C5D-3387-BF32-7CB7-712F9008E6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E11DBCD6-00ED-4C06-E37B-7E5AD06DB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8CFD37E4-9C31-9F78-41CE-BF8850D8F6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CE0E932-4AC4-4637-9B19-02B210BB596A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3C872557-E57F-3896-0EB7-7FFEB45155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F6F96E48-F427-5E61-6B46-84A61D5F7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4513E22F-EFD8-6B04-B586-56358B1242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A26317D-6A6E-4B9E-A52F-DD8397BA8864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8B5378A5-08A8-8BBD-A885-38CCC8B184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5C4DE906-6BD4-9014-57C8-212FB6722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91E1B021-8918-F6C9-4925-4E8B0AA93B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F87C2E0-C798-445F-8FE0-9B7BD068C729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1FC84BC4-6903-A993-5E9B-C40C87F108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F56906B5-BFE2-8C79-DE97-BAD156B35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6F6C0A2B-E498-FA9D-FAC0-7DBEC386C0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614D95E-A6EF-44B0-9391-69158111A07F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8F511C10-D4E3-9E54-7B2D-68598A20EC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CDCA8FC7-387B-EACB-B3EB-3AC648BCE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6AC40474-1A1A-B15F-C14E-1BD71E6F9D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C4A5AB8-B364-4BA1-97DE-EF4666394EFF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D89687F4-3937-5F11-FA4D-3ECE4B3389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4E0171AB-EDB8-0C75-FD1E-01D2FD568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BC607834-EBBB-0FBB-187C-E0198847AC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6BB59E3-CD6D-4672-895B-6F20847E3A76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135E1839-2FD6-A356-7411-FE3AAB0E96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0D689E93-818D-8AC7-1569-A41A7F292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346E5421-D697-25AB-6CB5-00652E1A81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02A86C2-B028-4FFB-BFEE-E7C51CD6E3A5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96189-0965-BD1D-3B10-0F4B0AB32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A4520C-22FF-3057-48DF-CCA812DC2B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F21D78-88B4-4956-AEB8-2A6BD9771DB4}" type="slidenum">
              <a:rPr lang="en-US" altLang="en-US"/>
              <a:pPr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B16B3A-D778-55DB-6C41-4682E1BFF24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4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83862-65CF-6E8F-66DB-DF1E60DD5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453DE-B349-A344-0805-DF8D244EEA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96C581-4EEE-480E-95D1-165CDD005A32}" type="slidenum">
              <a:rPr lang="en-US" altLang="en-US"/>
              <a:pPr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C026F2-7275-A466-EE75-6882B0B6A74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6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05F278-4C07-0672-503B-C9B3C003E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41C90-C71C-3EE0-43D3-9E8D0AC6B6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5FFBC8-ADD8-42D2-8680-56260AFD2271}" type="slidenum">
              <a:rPr lang="en-US" altLang="en-US"/>
              <a:pPr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F7475A3-8B1E-BE98-BEA6-D196DFCE691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4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C25289-2C6B-B1FE-064E-D442E9E71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C9415DA-4B2A-D9F3-2033-DC0B2BE890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EC5877-554B-4C48-BA07-848585814001}" type="slidenum">
              <a:rPr lang="en-US" altLang="en-US"/>
              <a:pPr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B203354-1D13-CCAE-F063-AF31819BB1F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2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B00D21-F2E0-3609-0850-AC39F61EE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D430E9-CBD0-C28A-B86A-3E67C39D78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9AFA58-AFBC-4699-B8C6-7A74768247B5}" type="slidenum">
              <a:rPr lang="en-US" altLang="en-US"/>
              <a:pPr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A8D609-119D-B5FB-55DC-10C53AC3CD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9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CCDEE-FA0B-FF81-1FEB-AE8D109EC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475660-1DE9-94A5-085F-87BFF2EAE4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166FFA-44F0-4196-B631-A45EFB4AD460}" type="slidenum">
              <a:rPr lang="en-US" altLang="en-US"/>
              <a:pPr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ADCD51F-4AEC-65D2-F1C3-40048A9DEBF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8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A05062-C6A5-1530-327D-50EF2638D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0F325-8310-2403-3645-C129219B64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A995A2-5AA0-492F-A7EC-315DBA2B0C01}" type="slidenum">
              <a:rPr lang="en-US" altLang="en-US"/>
              <a:pPr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D29068F-7191-B22E-B6B2-E8BB95420ED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8375B-3065-C112-3C6A-3BEEA5ECD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6F2A-1D97-74BD-89E8-D4BE045B3F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FF1AD5-6B89-46AB-AB00-48C3B46EC6CF}" type="slidenum">
              <a:rPr lang="en-US" altLang="en-US"/>
              <a:pPr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A5F397-2D8C-F515-B05A-4D83E6F7D08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5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3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3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FC9F3-EFCD-8E3A-9BD1-348009F78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21BBF-AD60-7128-7962-9325636B00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3A7934-F7FD-4CB7-9EF4-7EEAE0D227AF}" type="slidenum">
              <a:rPr lang="en-US" altLang="en-US"/>
              <a:pPr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919-AD15-F66C-6DA0-10A7BE061FB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4AA594C-5F73-8E29-E587-908A5A924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0C2C571-BAF4-54C9-3CCE-27E1661B9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level Second 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5540" name="Rectangle 4">
            <a:extLst>
              <a:ext uri="{FF2B5EF4-FFF2-40B4-BE49-F238E27FC236}">
                <a16:creationId xmlns:a16="http://schemas.microsoft.com/office/drawing/2014/main" id="{1F0E86C1-3BB8-49A4-4E3C-15C88ADE81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99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Line 5">
            <a:extLst>
              <a:ext uri="{FF2B5EF4-FFF2-40B4-BE49-F238E27FC236}">
                <a16:creationId xmlns:a16="http://schemas.microsoft.com/office/drawing/2014/main" id="{EE1BD780-1CB5-A5D9-C655-51F5C33770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5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2" name="Rectangle 6">
            <a:extLst>
              <a:ext uri="{FF2B5EF4-FFF2-40B4-BE49-F238E27FC236}">
                <a16:creationId xmlns:a16="http://schemas.microsoft.com/office/drawing/2014/main" id="{D59CA460-EF36-6545-D995-297EC20D938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12CC0D62-9CA6-49D5-B937-F1B89D9443A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5543" name="Rectangle 7">
            <a:extLst>
              <a:ext uri="{FF2B5EF4-FFF2-40B4-BE49-F238E27FC236}">
                <a16:creationId xmlns:a16="http://schemas.microsoft.com/office/drawing/2014/main" id="{BB49BA9E-2009-84CB-2007-60C63FAC571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>
                <a:srgbClr val="FF0000"/>
              </a:buClr>
              <a:buFontTx/>
              <a:buChar char="•"/>
              <a:defRPr sz="1400">
                <a:solidFill>
                  <a:srgbClr val="CC66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–"/>
        <a:defRPr sz="2800">
          <a:solidFill>
            <a:srgbClr val="33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>
            <a:extLst>
              <a:ext uri="{FF2B5EF4-FFF2-40B4-BE49-F238E27FC236}">
                <a16:creationId xmlns:a16="http://schemas.microsoft.com/office/drawing/2014/main" id="{A55AEA3D-6A30-F314-969D-C73604F284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082113E-9AAA-4FC3-A0DF-1CBEF720285A}" type="slidenum">
              <a:rPr lang="en-US" altLang="en-US" sz="1200">
                <a:latin typeface="Helvetica" panose="020B0604020202020204" pitchFamily="34" charset="0"/>
              </a:rPr>
              <a:pPr eaLnBrk="1" hangingPunct="1"/>
              <a:t>1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17D3E3A3-0A58-D5E5-80D0-8364B777E4D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CS 371R: </a:t>
            </a:r>
            <a:br>
              <a:rPr lang="en-US" altLang="en-US" b="1" dirty="0"/>
            </a:br>
            <a:r>
              <a:rPr lang="en-US" altLang="en-US" b="1" dirty="0"/>
              <a:t>IR and Web Search:</a:t>
            </a:r>
            <a:br>
              <a:rPr lang="en-US" altLang="en-US" b="1" dirty="0"/>
            </a:br>
            <a:r>
              <a:rPr lang="en-US" altLang="en-US" sz="4000" b="1" dirty="0">
                <a:solidFill>
                  <a:srgbClr val="336600"/>
                </a:solidFill>
              </a:rPr>
              <a:t>Language Models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AF8F9F2-4C20-0FDA-07EC-3A19BAACAE9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23975" y="4849813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FF0000"/>
                </a:solidFill>
              </a:rPr>
              <a:t>Raymond J. Mooney</a:t>
            </a:r>
          </a:p>
          <a:p>
            <a:pPr eaLnBrk="1" hangingPunct="1"/>
            <a:r>
              <a:rPr lang="en-US" altLang="en-US"/>
              <a:t>University of Texas at Austin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E2ABF06-52AF-6AEE-B6E2-45126D7A894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Laplace (Add-One) Smoothing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43E4B10-1B4F-4EED-D65C-17D02B5DB04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40688" cy="35417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“Hallucinate” additional training data in which each possible N-gram occurs exactly once and adjust estimates accordingly.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   where </a:t>
            </a:r>
            <a:r>
              <a:rPr lang="en-US" altLang="en-US" sz="2800" i="1"/>
              <a:t>V</a:t>
            </a:r>
            <a:r>
              <a:rPr lang="en-US" altLang="en-US" sz="2800"/>
              <a:t> is the total number of possible (N</a:t>
            </a:r>
            <a:r>
              <a:rPr lang="en-US" altLang="en-US" sz="2800">
                <a:sym typeface="Symbol" panose="05050102010706020507" pitchFamily="18" charset="2"/>
              </a:rPr>
              <a:t>1)-grams (i.e. the vocabulary size for a bigram model).</a:t>
            </a:r>
          </a:p>
        </p:txBody>
      </p:sp>
      <p:graphicFrame>
        <p:nvGraphicFramePr>
          <p:cNvPr id="26628" name="Object 4">
            <a:extLst>
              <a:ext uri="{FF2B5EF4-FFF2-40B4-BE49-F238E27FC236}">
                <a16:creationId xmlns:a16="http://schemas.microsoft.com/office/drawing/2014/main" id="{C84BFC0D-8EF2-29E1-1C38-DB01B248D8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73500" y="2471738"/>
          <a:ext cx="3244850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727200" imgH="431800" progId="Equation.3">
                  <p:embed/>
                </p:oleObj>
              </mc:Choice>
              <mc:Fallback>
                <p:oleObj name="Equation" r:id="rId3" imgW="17272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0" y="2471738"/>
                        <a:ext cx="3244850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>
            <a:extLst>
              <a:ext uri="{FF2B5EF4-FFF2-40B4-BE49-F238E27FC236}">
                <a16:creationId xmlns:a16="http://schemas.microsoft.com/office/drawing/2014/main" id="{379BACB6-EE13-A84E-A25C-03A2A0FEFC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16363" y="3289300"/>
          <a:ext cx="3711575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993900" imgH="457200" progId="Equation.3">
                  <p:embed/>
                </p:oleObj>
              </mc:Choice>
              <mc:Fallback>
                <p:oleObj name="Equation" r:id="rId5" imgW="19939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6363" y="3289300"/>
                        <a:ext cx="3711575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Text Box 6">
            <a:extLst>
              <a:ext uri="{FF2B5EF4-FFF2-40B4-BE49-F238E27FC236}">
                <a16:creationId xmlns:a16="http://schemas.microsoft.com/office/drawing/2014/main" id="{1AB5AD59-3C4B-C36E-D4F7-FFD1C7AF6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313" y="2633663"/>
            <a:ext cx="1263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/>
              <a:t>Bigram:</a:t>
            </a:r>
          </a:p>
        </p:txBody>
      </p:sp>
      <p:sp>
        <p:nvSpPr>
          <p:cNvPr id="26631" name="Text Box 7">
            <a:extLst>
              <a:ext uri="{FF2B5EF4-FFF2-40B4-BE49-F238E27FC236}">
                <a16:creationId xmlns:a16="http://schemas.microsoft.com/office/drawing/2014/main" id="{FBBD1B4D-F2AF-11D6-E486-E7F115B3A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4263" y="3481388"/>
            <a:ext cx="1298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/>
              <a:t>N-gram:</a:t>
            </a:r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33145D8C-9C1A-66CF-3898-D18561B8A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175" y="5086350"/>
            <a:ext cx="8040688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altLang="en-US" sz="2800">
                <a:sym typeface="Symbol" panose="05050102010706020507" pitchFamily="18" charset="2"/>
              </a:rPr>
              <a:t>Tends to reassign too much mass to unseen events, so can be adjusted to add 0&lt;&lt;1 (normalized by </a:t>
            </a:r>
            <a:r>
              <a:rPr lang="en-US" altLang="en-US" sz="2800" i="1">
                <a:sym typeface="Symbol" panose="05050102010706020507" pitchFamily="18" charset="2"/>
              </a:rPr>
              <a:t>V</a:t>
            </a:r>
            <a:r>
              <a:rPr lang="en-US" altLang="en-US" sz="2800">
                <a:sym typeface="Symbol" panose="05050102010706020507" pitchFamily="18" charset="2"/>
              </a:rPr>
              <a:t> instead of </a:t>
            </a:r>
            <a:r>
              <a:rPr lang="en-US" altLang="en-US" sz="2800" i="1">
                <a:sym typeface="Symbol" panose="05050102010706020507" pitchFamily="18" charset="2"/>
              </a:rPr>
              <a:t>V</a:t>
            </a:r>
            <a:r>
              <a:rPr lang="en-US" altLang="en-US" sz="2800">
                <a:sym typeface="Symbol" panose="05050102010706020507" pitchFamily="18" charset="2"/>
              </a:rPr>
              <a:t>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05EDEDD-24C3-C5E6-80A8-9B02CD72274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Advanced Smoothing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70A6BCD-B547-6ABF-F014-5CD809162EB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/>
              <a:t>Many advanced techniques have been developed to improve smoothing for language models.</a:t>
            </a:r>
          </a:p>
          <a:p>
            <a:pPr lvl="1"/>
            <a:r>
              <a:rPr lang="en-US" altLang="en-US"/>
              <a:t>Good-Turing</a:t>
            </a:r>
          </a:p>
          <a:p>
            <a:pPr lvl="1"/>
            <a:r>
              <a:rPr lang="en-US" altLang="en-US"/>
              <a:t>Interpolation</a:t>
            </a:r>
          </a:p>
          <a:p>
            <a:pPr lvl="1"/>
            <a:r>
              <a:rPr lang="en-US" altLang="en-US"/>
              <a:t>Backoff</a:t>
            </a:r>
          </a:p>
          <a:p>
            <a:pPr lvl="1"/>
            <a:r>
              <a:rPr lang="en-US" altLang="en-US"/>
              <a:t>Kneser-Ney</a:t>
            </a:r>
          </a:p>
          <a:p>
            <a:pPr lvl="1"/>
            <a:r>
              <a:rPr lang="en-US" altLang="en-US"/>
              <a:t>Class-based (cluster) N-grams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1D5A880-82B7-B484-6511-8965F5FB79D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/>
              <a:t>A Problem for N-Grams:</a:t>
            </a:r>
            <a:br>
              <a:rPr lang="en-US" altLang="en-US" sz="3200"/>
            </a:br>
            <a:r>
              <a:rPr lang="en-US" altLang="en-US" sz="3200"/>
              <a:t>Long Distance Dependencies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4A362C5-704B-D640-6A39-FC51879138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/>
              <a:t>Many times local context does not provide the most useful predictive clues, which instead are provided by </a:t>
            </a:r>
            <a:r>
              <a:rPr lang="en-US" altLang="en-US" sz="2800" b="1" i="1"/>
              <a:t>long-distance dependencies</a:t>
            </a:r>
            <a:r>
              <a:rPr lang="en-US" altLang="en-US" sz="2800"/>
              <a:t>.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Syntactic dependencies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“The </a:t>
            </a:r>
            <a:r>
              <a:rPr lang="en-US" altLang="en-US" sz="2000" b="1" i="1"/>
              <a:t>man</a:t>
            </a:r>
            <a:r>
              <a:rPr lang="en-US" altLang="en-US" sz="2000"/>
              <a:t> next to the large oak tree near the grocery store on the corner </a:t>
            </a:r>
            <a:r>
              <a:rPr lang="en-US" altLang="en-US" sz="2000" b="1">
                <a:solidFill>
                  <a:srgbClr val="CC0000"/>
                </a:solidFill>
              </a:rPr>
              <a:t>is</a:t>
            </a:r>
            <a:r>
              <a:rPr lang="en-US" altLang="en-US" sz="2000"/>
              <a:t> tall.”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“The </a:t>
            </a:r>
            <a:r>
              <a:rPr lang="en-US" altLang="en-US" sz="2000" b="1" i="1"/>
              <a:t>men</a:t>
            </a:r>
            <a:r>
              <a:rPr lang="en-US" altLang="en-US" sz="2000"/>
              <a:t> next to the large oak tree near the grocery store on the corner </a:t>
            </a:r>
            <a:r>
              <a:rPr lang="en-US" altLang="en-US" sz="2000" b="1">
                <a:solidFill>
                  <a:srgbClr val="CC0000"/>
                </a:solidFill>
              </a:rPr>
              <a:t>are</a:t>
            </a:r>
            <a:r>
              <a:rPr lang="en-US" altLang="en-US" sz="2000"/>
              <a:t> tall.”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Semantic dependencies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“The </a:t>
            </a:r>
            <a:r>
              <a:rPr lang="en-US" altLang="en-US" sz="2000" b="1" i="1"/>
              <a:t>bird</a:t>
            </a:r>
            <a:r>
              <a:rPr lang="en-US" altLang="en-US" sz="2000"/>
              <a:t> next to the large oak tree near the grocery store on the corner </a:t>
            </a:r>
            <a:r>
              <a:rPr lang="en-US" altLang="en-US" sz="2000" b="1">
                <a:solidFill>
                  <a:srgbClr val="CC0000"/>
                </a:solidFill>
              </a:rPr>
              <a:t>flies</a:t>
            </a:r>
            <a:r>
              <a:rPr lang="en-US" altLang="en-US" sz="2000"/>
              <a:t> rapidly.”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“The </a:t>
            </a:r>
            <a:r>
              <a:rPr lang="en-US" altLang="en-US" sz="2000" b="1" i="1"/>
              <a:t>man</a:t>
            </a:r>
            <a:r>
              <a:rPr lang="en-US" altLang="en-US" sz="2000"/>
              <a:t> next to the large oak tree near the grocery store on the corner </a:t>
            </a:r>
            <a:r>
              <a:rPr lang="en-US" altLang="en-US" sz="2000" b="1">
                <a:solidFill>
                  <a:srgbClr val="CC0000"/>
                </a:solidFill>
              </a:rPr>
              <a:t>talks</a:t>
            </a:r>
            <a:r>
              <a:rPr lang="en-US" altLang="en-US" sz="2000"/>
              <a:t> rapidly.”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More complex models of language are needed to handle such dependencies.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884D8D8D-7070-FEA2-06EE-C5B1400589B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F458F15D-6681-8FE4-D64C-FC797F79B86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Language models assign a probability that a sentence is a legal string in a language.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They are useful as a component of many NLP systems, such as ASR, OCR, and MT.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Simple N-gram models are easy to train on unsupervised corpora and can provide useful estimates of sentence likelihood.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MLE gives inaccurate parameters for models trained on sparse data.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Smoothing techniques adjust parameter estimates to account for unseen (but not impossible) events.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194EC1F-9B5F-23C2-D0C3-D055992B6D1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Language Models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576D1A4-B72A-3026-4FFE-E09A57887D1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Formal grammars (e.g. regular, context free) give a hard “binary” model of the legal  sentences in a language.</a:t>
            </a:r>
          </a:p>
          <a:p>
            <a:pPr>
              <a:lnSpc>
                <a:spcPct val="90000"/>
              </a:lnSpc>
            </a:pPr>
            <a:r>
              <a:rPr lang="en-US" altLang="en-US"/>
              <a:t>For NLP, a </a:t>
            </a:r>
            <a:r>
              <a:rPr lang="en-US" altLang="en-US" b="1" i="1"/>
              <a:t>probabilistic</a:t>
            </a:r>
            <a:r>
              <a:rPr lang="en-US" altLang="en-US"/>
              <a:t> model of a language that gives a probability that a string is a member of a language is more useful.</a:t>
            </a:r>
          </a:p>
          <a:p>
            <a:pPr>
              <a:lnSpc>
                <a:spcPct val="90000"/>
              </a:lnSpc>
            </a:pPr>
            <a:r>
              <a:rPr lang="en-US" altLang="en-US"/>
              <a:t>To specify a correct probability distribution, the probability of all sentences in a language must sum to 1.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F701888-E237-F8B7-454A-D2E5DFCCEC1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Uses of Language Models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CC86BFC-F78F-53AB-706F-78ED7067EE9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90538" y="1371600"/>
            <a:ext cx="8126412" cy="5089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Speech recognition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“I ate a cherry” is a more likely sentence than “Eye eight uh Jerry”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OCR &amp; Handwriting recognition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More probable sentences are more likely correct readings.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Machine translation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More likely sentences are probably better translations.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Generation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More likely sentences are probably better NL generations. 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Context sensitive spelling correction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“Their are problems wit this sentence.”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69473FF-1E72-5039-24C2-D8AFA64F53B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Completion Prediction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DF033AC-16BA-CF68-3267-DD39BBD1F32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943850" cy="4687888"/>
          </a:xfrm>
        </p:spPr>
        <p:txBody>
          <a:bodyPr/>
          <a:lstStyle/>
          <a:p>
            <a:r>
              <a:rPr lang="en-US" altLang="en-US"/>
              <a:t>A language model also supports predicting the completion of a sentence.</a:t>
            </a:r>
          </a:p>
          <a:p>
            <a:pPr lvl="1"/>
            <a:r>
              <a:rPr lang="en-US" altLang="en-US"/>
              <a:t>Please turn off your cell _____</a:t>
            </a:r>
          </a:p>
          <a:p>
            <a:pPr lvl="1"/>
            <a:r>
              <a:rPr lang="en-US" altLang="en-US"/>
              <a:t>Your program does not ______</a:t>
            </a:r>
          </a:p>
          <a:p>
            <a:r>
              <a:rPr lang="en-US" altLang="en-US" i="1"/>
              <a:t>Predictive text input</a:t>
            </a:r>
            <a:r>
              <a:rPr lang="en-US" altLang="en-US"/>
              <a:t> systems can guess what you are typing and give choices on how to complete it.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2644961-6842-28C5-3CD6-60F69E5E495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N-Gram Models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E1E1525-5F8F-489E-0EC8-4890C44CE50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858125" cy="4906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Estimate probability of each word given prior context.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P(phone | Please turn off your cell)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Number of parameters required grows exponentially with the number of words of prior context.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An N-gram model uses only N</a:t>
            </a:r>
            <a:r>
              <a:rPr lang="en-US" altLang="en-US" sz="2400">
                <a:sym typeface="Symbol" panose="05050102010706020507" pitchFamily="18" charset="2"/>
              </a:rPr>
              <a:t>1 words of prior context.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ym typeface="Symbol" panose="05050102010706020507" pitchFamily="18" charset="2"/>
              </a:rPr>
              <a:t>Unigram:  P(phone)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ym typeface="Symbol" panose="05050102010706020507" pitchFamily="18" charset="2"/>
              </a:rPr>
              <a:t>Bigram:  P(phone | cell)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ym typeface="Symbol" panose="05050102010706020507" pitchFamily="18" charset="2"/>
              </a:rPr>
              <a:t>Trigram:  P(phone | your cell)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sym typeface="Symbol" panose="05050102010706020507" pitchFamily="18" charset="2"/>
              </a:rPr>
              <a:t>The </a:t>
            </a:r>
            <a:r>
              <a:rPr lang="en-US" altLang="en-US" sz="2400" b="1" i="1">
                <a:sym typeface="Symbol" panose="05050102010706020507" pitchFamily="18" charset="2"/>
              </a:rPr>
              <a:t>Markov assumption</a:t>
            </a:r>
            <a:r>
              <a:rPr lang="en-US" altLang="en-US" sz="2400">
                <a:sym typeface="Symbol" panose="05050102010706020507" pitchFamily="18" charset="2"/>
              </a:rPr>
              <a:t> is the presumption that the future behavior of a dynamical system only depends on its recent history.  In particular, in a </a:t>
            </a:r>
            <a:r>
              <a:rPr lang="en-US" altLang="en-US" sz="2400" b="1" i="1">
                <a:sym typeface="Symbol" panose="05050102010706020507" pitchFamily="18" charset="2"/>
              </a:rPr>
              <a:t>kth-order Markov model</a:t>
            </a:r>
            <a:r>
              <a:rPr lang="en-US" altLang="en-US" sz="2400">
                <a:sym typeface="Symbol" panose="05050102010706020507" pitchFamily="18" charset="2"/>
              </a:rPr>
              <a:t>, the next state only depends on the </a:t>
            </a:r>
            <a:r>
              <a:rPr lang="en-US" altLang="en-US" sz="2400" i="1">
                <a:sym typeface="Symbol" panose="05050102010706020507" pitchFamily="18" charset="2"/>
              </a:rPr>
              <a:t>k</a:t>
            </a:r>
            <a:r>
              <a:rPr lang="en-US" altLang="en-US" sz="2400">
                <a:sym typeface="Symbol" panose="05050102010706020507" pitchFamily="18" charset="2"/>
              </a:rPr>
              <a:t> most recent states, therefore an N-gram model is a (</a:t>
            </a:r>
            <a:r>
              <a:rPr lang="en-US" altLang="en-US" sz="2400"/>
              <a:t>N</a:t>
            </a:r>
            <a:r>
              <a:rPr lang="en-US" altLang="en-US" sz="2400">
                <a:sym typeface="Symbol" panose="05050102010706020507" pitchFamily="18" charset="2"/>
              </a:rPr>
              <a:t>1)-order Markov model.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27BC0DB-E310-F4FE-C778-2FDCC063372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N-Gram Model Formulas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FD44844-DEB0-F0D8-3150-1908B8CE78A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/>
              <a:t>Word sequences</a:t>
            </a:r>
          </a:p>
          <a:p>
            <a:endParaRPr lang="en-US" altLang="en-US"/>
          </a:p>
          <a:p>
            <a:r>
              <a:rPr lang="en-US" altLang="en-US"/>
              <a:t>Chain rule of probability</a:t>
            </a:r>
          </a:p>
          <a:p>
            <a:endParaRPr lang="en-US" altLang="en-US"/>
          </a:p>
          <a:p>
            <a:r>
              <a:rPr lang="en-US" altLang="en-US"/>
              <a:t>Bigram approximation</a:t>
            </a:r>
          </a:p>
          <a:p>
            <a:endParaRPr lang="en-US" altLang="en-US"/>
          </a:p>
          <a:p>
            <a:r>
              <a:rPr lang="en-US" altLang="en-US"/>
              <a:t>N-gram approximation</a:t>
            </a:r>
          </a:p>
          <a:p>
            <a:pPr lvl="1"/>
            <a:endParaRPr lang="en-US" altLang="en-US"/>
          </a:p>
        </p:txBody>
      </p:sp>
      <p:graphicFrame>
        <p:nvGraphicFramePr>
          <p:cNvPr id="16388" name="Object 4">
            <a:extLst>
              <a:ext uri="{FF2B5EF4-FFF2-40B4-BE49-F238E27FC236}">
                <a16:creationId xmlns:a16="http://schemas.microsoft.com/office/drawing/2014/main" id="{22393E34-B7C4-D32A-C515-96139EAFEF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70038" y="1930400"/>
          <a:ext cx="168910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61669" imgH="241195" progId="Equation.3">
                  <p:embed/>
                </p:oleObj>
              </mc:Choice>
              <mc:Fallback>
                <p:oleObj name="Equation" r:id="rId3" imgW="761669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038" y="1930400"/>
                        <a:ext cx="1689100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>
            <a:extLst>
              <a:ext uri="{FF2B5EF4-FFF2-40B4-BE49-F238E27FC236}">
                <a16:creationId xmlns:a16="http://schemas.microsoft.com/office/drawing/2014/main" id="{68E01347-8147-FEB2-EB67-1727745425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0775" y="3030538"/>
          <a:ext cx="7537450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051300" imgH="431800" progId="Equation.3">
                  <p:embed/>
                </p:oleObj>
              </mc:Choice>
              <mc:Fallback>
                <p:oleObj name="Equation" r:id="rId5" imgW="40513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3030538"/>
                        <a:ext cx="7537450" cy="804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>
            <a:extLst>
              <a:ext uri="{FF2B5EF4-FFF2-40B4-BE49-F238E27FC236}">
                <a16:creationId xmlns:a16="http://schemas.microsoft.com/office/drawing/2014/main" id="{58BCF115-8A1B-D9A2-49F7-9FEDA84A5E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58963" y="5413375"/>
          <a:ext cx="3024187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625600" imgH="431800" progId="Equation.3">
                  <p:embed/>
                </p:oleObj>
              </mc:Choice>
              <mc:Fallback>
                <p:oleObj name="Equation" r:id="rId7" imgW="1625600" imgH="431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5413375"/>
                        <a:ext cx="3024187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>
            <a:extLst>
              <a:ext uri="{FF2B5EF4-FFF2-40B4-BE49-F238E27FC236}">
                <a16:creationId xmlns:a16="http://schemas.microsoft.com/office/drawing/2014/main" id="{CE2E00DB-45CB-DADD-8DE8-49A3A99A73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87538" y="4211638"/>
          <a:ext cx="2763837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485900" imgH="431800" progId="Equation.3">
                  <p:embed/>
                </p:oleObj>
              </mc:Choice>
              <mc:Fallback>
                <p:oleObj name="Equation" r:id="rId9" imgW="1485900" imgH="431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7538" y="4211638"/>
                        <a:ext cx="2763837" cy="804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E013EF1-3FEF-F9DA-3C15-B3278E4A419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Estimating Probabilities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C929A97-E185-3818-EA6A-2E9A3A3F8B8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N-gram conditional probabilities can be estimated from raw text based on the </a:t>
            </a:r>
            <a:r>
              <a:rPr lang="en-US" altLang="en-US" sz="2800" b="1" i="1"/>
              <a:t>relative frequency </a:t>
            </a:r>
            <a:r>
              <a:rPr lang="en-US" altLang="en-US" sz="2800"/>
              <a:t>of word sequences.</a:t>
            </a:r>
          </a:p>
          <a:p>
            <a:pPr lvl="1"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To have a consistent probabilistic model, append a unique start (&lt;s&gt;) and end (&lt;/s&gt;) symbol to every sentence and treat these as additional words.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  <p:graphicFrame>
        <p:nvGraphicFramePr>
          <p:cNvPr id="17412" name="Object 4">
            <a:extLst>
              <a:ext uri="{FF2B5EF4-FFF2-40B4-BE49-F238E27FC236}">
                <a16:creationId xmlns:a16="http://schemas.microsoft.com/office/drawing/2014/main" id="{A7E215D1-87B0-FA1E-22B4-470DCBBA92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1438" y="2593975"/>
          <a:ext cx="2911475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48728" imgH="431613" progId="Equation.3">
                  <p:embed/>
                </p:oleObj>
              </mc:Choice>
              <mc:Fallback>
                <p:oleObj name="Equation" r:id="rId3" imgW="1548728" imgH="4316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1438" y="2593975"/>
                        <a:ext cx="2911475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>
            <a:extLst>
              <a:ext uri="{FF2B5EF4-FFF2-40B4-BE49-F238E27FC236}">
                <a16:creationId xmlns:a16="http://schemas.microsoft.com/office/drawing/2014/main" id="{4BCCD7CD-28FB-9CB8-3C77-D1FC34BAC8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22713" y="3497263"/>
          <a:ext cx="3379787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816100" imgH="457200" progId="Equation.3">
                  <p:embed/>
                </p:oleObj>
              </mc:Choice>
              <mc:Fallback>
                <p:oleObj name="Equation" r:id="rId5" imgW="18161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2713" y="3497263"/>
                        <a:ext cx="3379787" cy="852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 Box 6">
            <a:extLst>
              <a:ext uri="{FF2B5EF4-FFF2-40B4-BE49-F238E27FC236}">
                <a16:creationId xmlns:a16="http://schemas.microsoft.com/office/drawing/2014/main" id="{F43317E6-F1F8-8325-E3BE-90C047A8C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3450" y="2732088"/>
            <a:ext cx="1263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/>
              <a:t>Bigram:</a:t>
            </a:r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DA5E53F6-C09D-464C-8704-FB584CBC8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3689350"/>
            <a:ext cx="1298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/>
              <a:t>N-gram: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5CA9F9D-7141-50FB-8428-98701F099AD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Generative Model &amp; MLE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A7E0329-C8CE-DC7C-51A2-AF81CCD2A9F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altLang="en-US" sz="2800"/>
              <a:t>An N-gram model can be seen as a probabilistic automata for generating sentences.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r>
              <a:rPr lang="en-US" altLang="en-US" sz="2800"/>
              <a:t>Relative frequency estimates can be proven to be </a:t>
            </a:r>
            <a:r>
              <a:rPr lang="en-US" altLang="en-US" sz="2800" b="1" i="1"/>
              <a:t>maximum likelihood estimates </a:t>
            </a:r>
            <a:r>
              <a:rPr lang="en-US" altLang="en-US" sz="2800"/>
              <a:t>(MLE) since they maximize the probability that the model </a:t>
            </a:r>
            <a:r>
              <a:rPr lang="en-US" altLang="en-US" sz="2800" i="1"/>
              <a:t>M</a:t>
            </a:r>
            <a:r>
              <a:rPr lang="en-US" altLang="en-US" sz="2800"/>
              <a:t> will generate the training corpus </a:t>
            </a:r>
            <a:r>
              <a:rPr lang="en-US" altLang="en-US" sz="2800" i="1"/>
              <a:t>T</a:t>
            </a:r>
            <a:r>
              <a:rPr lang="en-US" altLang="en-US" sz="2800"/>
              <a:t>.</a:t>
            </a:r>
            <a:endParaRPr lang="en-US" altLang="en-US" sz="2800" b="1" i="1"/>
          </a:p>
          <a:p>
            <a:pPr lvl="1">
              <a:buFontTx/>
              <a:buNone/>
            </a:pPr>
            <a:endParaRPr lang="en-US" altLang="en-US" sz="2400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42A68D7B-5926-DF61-1A90-E75964232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2400" y="2403475"/>
            <a:ext cx="7313613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/>
              <a:t>Initialize sentence with N</a:t>
            </a:r>
            <a:r>
              <a:rPr lang="en-US" altLang="en-US" sz="2000">
                <a:sym typeface="Symbol" panose="05050102010706020507" pitchFamily="18" charset="2"/>
              </a:rPr>
              <a:t>1</a:t>
            </a:r>
            <a:r>
              <a:rPr lang="en-US" altLang="en-US" sz="2000"/>
              <a:t> &lt;s&gt; symbols</a:t>
            </a:r>
          </a:p>
          <a:p>
            <a:pPr eaLnBrk="1" hangingPunct="1"/>
            <a:r>
              <a:rPr lang="en-US" altLang="en-US" sz="2000"/>
              <a:t>Until &lt;/s&gt; is generated do:</a:t>
            </a:r>
          </a:p>
          <a:p>
            <a:pPr eaLnBrk="1" hangingPunct="1"/>
            <a:r>
              <a:rPr lang="en-US" altLang="en-US" sz="2000"/>
              <a:t>      Stochastically pick the next word based on the conditional  </a:t>
            </a:r>
          </a:p>
          <a:p>
            <a:pPr eaLnBrk="1" hangingPunct="1"/>
            <a:r>
              <a:rPr lang="en-US" altLang="en-US" sz="2000"/>
              <a:t>      probability of each word given the previous N</a:t>
            </a:r>
            <a:r>
              <a:rPr lang="en-US" altLang="en-US" sz="2000">
                <a:sym typeface="Symbol" panose="05050102010706020507" pitchFamily="18" charset="2"/>
              </a:rPr>
              <a:t> 1</a:t>
            </a:r>
            <a:r>
              <a:rPr lang="en-US" altLang="en-US" sz="2000"/>
              <a:t> words.</a:t>
            </a:r>
          </a:p>
        </p:txBody>
      </p:sp>
      <p:graphicFrame>
        <p:nvGraphicFramePr>
          <p:cNvPr id="18437" name="Object 5">
            <a:extLst>
              <a:ext uri="{FF2B5EF4-FFF2-40B4-BE49-F238E27FC236}">
                <a16:creationId xmlns:a16="http://schemas.microsoft.com/office/drawing/2014/main" id="{81DA25CD-B850-866E-381B-150BED04EB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32088" y="5737225"/>
          <a:ext cx="3684587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11300" imgH="330200" progId="Equation.3">
                  <p:embed/>
                </p:oleObj>
              </mc:Choice>
              <mc:Fallback>
                <p:oleObj name="Equation" r:id="rId3" imgW="1511300" imgH="330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2088" y="5737225"/>
                        <a:ext cx="3684587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57E7F70-FFA1-EB47-4D6F-F80D6053D5D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/>
              <a:t>Example from NLP Textbook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C241302-9CC3-9E63-F5D5-051E07DFE04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2335213"/>
          </a:xfrm>
        </p:spPr>
        <p:txBody>
          <a:bodyPr/>
          <a:lstStyle/>
          <a:p>
            <a:r>
              <a:rPr lang="en-US" altLang="en-US"/>
              <a:t>P(&lt;s&gt; i want english food &lt;/s&gt;) </a:t>
            </a:r>
          </a:p>
          <a:p>
            <a:pPr>
              <a:buFontTx/>
              <a:buNone/>
            </a:pPr>
            <a:r>
              <a:rPr lang="en-US" altLang="en-US"/>
              <a:t>    = P(i | &lt;s&gt;) P(want | i) P(english | want)       </a:t>
            </a:r>
          </a:p>
          <a:p>
            <a:pPr>
              <a:buFontTx/>
              <a:buNone/>
            </a:pPr>
            <a:r>
              <a:rPr lang="en-US" altLang="en-US"/>
              <a:t>        P(food | english) P(&lt;/s&gt; | food)</a:t>
            </a:r>
          </a:p>
          <a:p>
            <a:pPr>
              <a:buFontTx/>
              <a:buNone/>
            </a:pPr>
            <a:r>
              <a:rPr lang="en-US" altLang="en-US"/>
              <a:t>    = .25 </a:t>
            </a:r>
            <a:r>
              <a:rPr lang="en-US" altLang="en-US">
                <a:latin typeface="Courier New" panose="02070309020205020404" pitchFamily="49" charset="0"/>
              </a:rPr>
              <a:t>x</a:t>
            </a:r>
            <a:r>
              <a:rPr lang="en-US" altLang="en-US"/>
              <a:t> .33 </a:t>
            </a:r>
            <a:r>
              <a:rPr lang="en-US" altLang="en-US">
                <a:latin typeface="Courier New" panose="02070309020205020404" pitchFamily="49" charset="0"/>
              </a:rPr>
              <a:t>x</a:t>
            </a:r>
            <a:r>
              <a:rPr lang="en-US" altLang="en-US"/>
              <a:t> .0011 </a:t>
            </a:r>
            <a:r>
              <a:rPr lang="en-US" altLang="en-US">
                <a:latin typeface="Courier New" panose="02070309020205020404" pitchFamily="49" charset="0"/>
              </a:rPr>
              <a:t>x</a:t>
            </a:r>
            <a:r>
              <a:rPr lang="en-US" altLang="en-US"/>
              <a:t> .5 </a:t>
            </a:r>
            <a:r>
              <a:rPr lang="en-US" altLang="en-US">
                <a:latin typeface="Courier New" panose="02070309020205020404" pitchFamily="49" charset="0"/>
              </a:rPr>
              <a:t>x </a:t>
            </a:r>
            <a:r>
              <a:rPr lang="en-US" altLang="en-US"/>
              <a:t>.68 = .000031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54ECA0A-926D-F1E2-74E4-86073708F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65563"/>
            <a:ext cx="7772400" cy="233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altLang="en-US" sz="3200"/>
              <a:t>P(&lt;s&gt; i want chinese food &lt;/s&gt;) </a:t>
            </a:r>
          </a:p>
          <a:p>
            <a:pPr>
              <a:spcBef>
                <a:spcPct val="20000"/>
              </a:spcBef>
              <a:buClr>
                <a:srgbClr val="FF0000"/>
              </a:buClr>
            </a:pPr>
            <a:r>
              <a:rPr lang="en-US" altLang="en-US" sz="3200"/>
              <a:t>    = P(i | &lt;s&gt;) P(want | i) P(chinese | want)       </a:t>
            </a:r>
          </a:p>
          <a:p>
            <a:pPr>
              <a:spcBef>
                <a:spcPct val="20000"/>
              </a:spcBef>
              <a:buClr>
                <a:srgbClr val="FF0000"/>
              </a:buClr>
            </a:pPr>
            <a:r>
              <a:rPr lang="en-US" altLang="en-US" sz="3200"/>
              <a:t>        P(food | chinese) P(&lt;/s&gt; | food)</a:t>
            </a:r>
          </a:p>
          <a:p>
            <a:pPr>
              <a:spcBef>
                <a:spcPct val="20000"/>
              </a:spcBef>
              <a:buClr>
                <a:srgbClr val="FF0000"/>
              </a:buClr>
            </a:pPr>
            <a:r>
              <a:rPr lang="en-US" altLang="en-US" sz="3200"/>
              <a:t>    = .25 </a:t>
            </a:r>
            <a:r>
              <a:rPr lang="en-US" altLang="en-US" sz="3200">
                <a:latin typeface="Courier New" panose="02070309020205020404" pitchFamily="49" charset="0"/>
              </a:rPr>
              <a:t>x</a:t>
            </a:r>
            <a:r>
              <a:rPr lang="en-US" altLang="en-US" sz="3200"/>
              <a:t> .33 </a:t>
            </a:r>
            <a:r>
              <a:rPr lang="en-US" altLang="en-US" sz="3200">
                <a:latin typeface="Courier New" panose="02070309020205020404" pitchFamily="49" charset="0"/>
              </a:rPr>
              <a:t>x</a:t>
            </a:r>
            <a:r>
              <a:rPr lang="en-US" altLang="en-US" sz="3200"/>
              <a:t> .0065 </a:t>
            </a:r>
            <a:r>
              <a:rPr lang="en-US" altLang="en-US" sz="3200">
                <a:latin typeface="Courier New" panose="02070309020205020404" pitchFamily="49" charset="0"/>
              </a:rPr>
              <a:t>x</a:t>
            </a:r>
            <a:r>
              <a:rPr lang="en-US" altLang="en-US" sz="3200"/>
              <a:t> .52 </a:t>
            </a:r>
            <a:r>
              <a:rPr lang="en-US" altLang="en-US" sz="3200">
                <a:latin typeface="Courier New" panose="02070309020205020404" pitchFamily="49" charset="0"/>
              </a:rPr>
              <a:t>x </a:t>
            </a:r>
            <a:r>
              <a:rPr lang="en-US" altLang="en-US" sz="3200"/>
              <a:t>.68 = .00019</a:t>
            </a:r>
          </a:p>
          <a:p>
            <a:pPr>
              <a:spcBef>
                <a:spcPct val="20000"/>
              </a:spcBef>
              <a:buClr>
                <a:srgbClr val="FF0000"/>
              </a:buClr>
            </a:pPr>
            <a:endParaRPr lang="en-US" altLang="en-US"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ls">
  <a:themeElements>
    <a:clrScheme name="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66"/>
      </a:hlink>
      <a:folHlink>
        <a:srgbClr val="B2B2B2"/>
      </a:folHlink>
    </a:clrScheme>
    <a:fontScheme name="mode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 Documents\Powerpoint\IR Course\models.ppt</Template>
  <TotalTime>40419</TotalTime>
  <Words>957</Words>
  <Application>Microsoft Office PowerPoint</Application>
  <PresentationFormat>On-screen Show (4:3)</PresentationFormat>
  <Paragraphs>113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Times New Roman</vt:lpstr>
      <vt:lpstr>Arial</vt:lpstr>
      <vt:lpstr>Helvetica</vt:lpstr>
      <vt:lpstr>Symbol</vt:lpstr>
      <vt:lpstr>Courier New</vt:lpstr>
      <vt:lpstr>models</vt:lpstr>
      <vt:lpstr>Microsoft Equation 3.0</vt:lpstr>
      <vt:lpstr>CS 371R:  IR and Web Search: Language Models</vt:lpstr>
      <vt:lpstr>Language Models</vt:lpstr>
      <vt:lpstr>Uses of Language Models</vt:lpstr>
      <vt:lpstr>Completion Prediction</vt:lpstr>
      <vt:lpstr>N-Gram Models</vt:lpstr>
      <vt:lpstr>N-Gram Model Formulas</vt:lpstr>
      <vt:lpstr>Estimating Probabilities</vt:lpstr>
      <vt:lpstr>Generative Model &amp; MLE</vt:lpstr>
      <vt:lpstr>Example from NLP Textbook</vt:lpstr>
      <vt:lpstr>Laplace (Add-One) Smoothing</vt:lpstr>
      <vt:lpstr>Advanced Smoothing</vt:lpstr>
      <vt:lpstr>A Problem for N-Grams: Long Distance Dependencies</vt:lpstr>
      <vt:lpstr>Summary</vt:lpstr>
    </vt:vector>
  </TitlesOfParts>
  <Company>University of Texas at Austin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 and Web Search</dc:title>
  <dc:creator>Raymond Mooney</dc:creator>
  <cp:lastModifiedBy>Raymond Mooney</cp:lastModifiedBy>
  <cp:revision>387</cp:revision>
  <cp:lastPrinted>1601-01-01T00:00:00Z</cp:lastPrinted>
  <dcterms:created xsi:type="dcterms:W3CDTF">2001-05-20T22:11:52Z</dcterms:created>
  <dcterms:modified xsi:type="dcterms:W3CDTF">2023-10-25T13:56:59Z</dcterms:modified>
</cp:coreProperties>
</file>