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67" r:id="rId4"/>
    <p:sldId id="268" r:id="rId5"/>
    <p:sldId id="258" r:id="rId6"/>
    <p:sldId id="259" r:id="rId7"/>
    <p:sldId id="260" r:id="rId8"/>
    <p:sldId id="272" r:id="rId9"/>
    <p:sldId id="261" r:id="rId10"/>
    <p:sldId id="270" r:id="rId11"/>
    <p:sldId id="263" r:id="rId12"/>
    <p:sldId id="269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jd" initials="n" lastIdx="1" clrIdx="0"/>
  <p:cmAuthor id="1" name="Judy" initials="j" lastIdx="1" clrIdx="1">
    <p:extLst>
      <p:ext uri="{19B8F6BF-5375-455C-9EA6-DF929625EA0E}">
        <p15:presenceInfo xmlns:p15="http://schemas.microsoft.com/office/powerpoint/2012/main" userId="Judy" providerId="None"/>
      </p:ext>
    </p:extLst>
  </p:cmAuthor>
  <p:cmAuthor id="2" name="don" initials="d" lastIdx="3" clrIdx="2">
    <p:extLst>
      <p:ext uri="{19B8F6BF-5375-455C-9EA6-DF929625EA0E}">
        <p15:presenceInfo xmlns:p15="http://schemas.microsoft.com/office/powerpoint/2012/main" userId="d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50374-6589-4285-AF01-A65CF3927DC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166B7-7981-4784-81BB-2781DE7C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4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40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http://www.cs.sjsu.edu/~pearce/modules/lectures/ooa/domain/domainModels.htm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5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http://www.cs.sjsu.edu/~pearce/modules/lectures/ooa/domain/domainModels.htm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77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http://www.cs.sjsu.edu/~pearce/modules/lectures/ooa/domain/domainModels.htm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7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http://www.cs.sjsu.edu/~pearce/modules/lectures/ooa/domain/domainModels.htm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56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DL: the choice of the DL language needs to be considered carefully – different notations vary</a:t>
            </a:r>
            <a:r>
              <a:rPr lang="en-US" baseline="0" dirty="0" smtClean="0"/>
              <a:t> in analysis complexity.</a:t>
            </a:r>
          </a:p>
          <a:p>
            <a:endParaRPr lang="en-US" dirty="0" smtClean="0"/>
          </a:p>
          <a:p>
            <a:r>
              <a:rPr lang="en-US" dirty="0" smtClean="0"/>
              <a:t>Object-Z was developed to improve Z in in structuring and object-oriented representations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0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http://theo.cs.ovgu.de/lehre/lehre16s/modelling/slides6.pdf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166B7-7981-4784-81BB-2781DE7CD5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7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62C-602C-409F-8251-B995CB64CF56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74A6-FAFF-4728-9DFD-8686AFD62344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BA58-B962-4148-8D81-B41D4E93D5E3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3330-75C8-44BF-90FC-5F5AB5A6685A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3812-8824-4155-B32A-9B8722846EDE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B29-9BF6-4B9E-8B38-B6AB2631C892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CF26-8585-43EF-97DB-2A99A8C1E5A1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A11F-EA94-4906-AF7C-A2C1DCBEC8E8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E02A-332D-486C-939E-F1C1BF9CD26D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4BD0-6A48-43F1-B140-223C9C1A2809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FC41-D6B6-461D-81BA-C88774BA8E91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31C91C-396F-4C98-B4C1-C4BBB3B7A1DA}" type="datetime2">
              <a:rPr lang="en-US" smtClean="0"/>
              <a:t>Monday, March 12,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D52DF8-E784-4D5D-AC3C-88A4C91FB9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softwarefoundations.cis.upenn.edu/lf-current/index.html" TargetMode="External"/><Relationship Id="rId3" Type="http://schemas.openxmlformats.org/officeDocument/2006/relationships/hyperlink" Target="http://www.dis.uniroma1.it/~degiacom/didattica/metodiformali/aa2012-13/materiale/2-uml-class-diagrams/1-uml-fol2up.pdf" TargetMode="External"/><Relationship Id="rId7" Type="http://schemas.openxmlformats.org/officeDocument/2006/relationships/hyperlink" Target="https://link.springer.com/chapter/10.1007/3-540-46852-8_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teseerx.ist.psu.edu/viewdoc/download?doi=10.1.1.51.8497&amp;rep=rep1&amp;type=pdf" TargetMode="External"/><Relationship Id="rId5" Type="http://schemas.openxmlformats.org/officeDocument/2006/relationships/hyperlink" Target="https://arxiv.org/ftp/arxiv/papers/1409/1409.2314.pdf" TargetMode="External"/><Relationship Id="rId4" Type="http://schemas.openxmlformats.org/officeDocument/2006/relationships/hyperlink" Target="https://www.sciencedirect.com/science/article/pii/S0004370205000792/pdf?md5=afaf86282ce257b791f556feeb677a40&amp;pid=1-s2.0-S0004370205000792-main.pdf&amp;_valck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744200" cy="1927225"/>
          </a:xfrm>
        </p:spPr>
        <p:txBody>
          <a:bodyPr/>
          <a:lstStyle/>
          <a:p>
            <a:r>
              <a:rPr lang="en-US" dirty="0" smtClean="0"/>
              <a:t>Class Diagram Equivalence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Judy </a:t>
            </a:r>
            <a:r>
              <a:rPr lang="en-US" dirty="0" err="1" smtClean="0"/>
              <a:t>Altoyan</a:t>
            </a:r>
            <a:endParaRPr lang="en-US" dirty="0" smtClean="0"/>
          </a:p>
          <a:p>
            <a:r>
              <a:rPr lang="en-US" dirty="0" smtClean="0"/>
              <a:t>Don Batory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0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  (Always a Good Question To Ask)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1203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Not possible to verify refactorings in commercial languages – Java </a:t>
            </a:r>
          </a:p>
          <a:p>
            <a:pPr lvl="2"/>
            <a:r>
              <a:rPr lang="en-US" sz="2400" dirty="0" smtClean="0"/>
              <a:t>no formal model of Java exists, only tiny versions (Featherweight Java)</a:t>
            </a:r>
          </a:p>
          <a:p>
            <a:pPr lvl="2"/>
            <a:endParaRPr lang="en-US" sz="2400" dirty="0"/>
          </a:p>
          <a:p>
            <a:r>
              <a:rPr lang="en-US" dirty="0" smtClean="0"/>
              <a:t>Class diagrams are as close as likely anyone can get now</a:t>
            </a:r>
          </a:p>
          <a:p>
            <a:pPr lvl="2"/>
            <a:r>
              <a:rPr lang="en-US" sz="2400" dirty="0" smtClean="0"/>
              <a:t>is still a fundamental open problem in MDE ~15+ years old, UML </a:t>
            </a:r>
            <a:r>
              <a:rPr lang="en-US" sz="2400" u="sng" dirty="0" smtClean="0"/>
              <a:t>&gt;</a:t>
            </a:r>
            <a:r>
              <a:rPr lang="en-US" sz="2400" dirty="0" smtClean="0"/>
              <a:t> 20 years</a:t>
            </a:r>
          </a:p>
          <a:p>
            <a:pPr lvl="2"/>
            <a:endParaRPr lang="en-US" sz="2400" dirty="0"/>
          </a:p>
          <a:p>
            <a:r>
              <a:rPr lang="en-US" dirty="0" smtClean="0"/>
              <a:t>Fundamental problem:</a:t>
            </a:r>
          </a:p>
          <a:p>
            <a:pPr lvl="2"/>
            <a:r>
              <a:rPr lang="en-US" sz="2400" dirty="0" smtClean="0"/>
              <a:t>CD transformations (that’s what MDE is all about)</a:t>
            </a:r>
          </a:p>
          <a:p>
            <a:pPr lvl="2"/>
            <a:r>
              <a:rPr lang="en-US" sz="2400" dirty="0" smtClean="0"/>
              <a:t>database to database transformations (that’s what database migration is all about)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u="sng" dirty="0" smtClean="0"/>
              <a:t>It is high time to make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Formal </a:t>
            </a:r>
            <a:r>
              <a:rPr lang="en-US" sz="3600" dirty="0" smtClean="0"/>
              <a:t>Notations That Have Been Used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First-order-logic</a:t>
            </a:r>
            <a:r>
              <a:rPr lang="en-US" dirty="0"/>
              <a:t>: predicate logic with quantifiers over variables.</a:t>
            </a:r>
          </a:p>
          <a:p>
            <a:endParaRPr lang="en-US" u="sng" dirty="0" smtClean="0">
              <a:hlinkClick r:id="rId4"/>
            </a:endParaRPr>
          </a:p>
          <a:p>
            <a:r>
              <a:rPr lang="en-US" u="sng" dirty="0" smtClean="0">
                <a:hlinkClick r:id="rId4"/>
              </a:rPr>
              <a:t>Description logic</a:t>
            </a:r>
            <a:r>
              <a:rPr lang="en-US" u="sng" dirty="0" smtClean="0"/>
              <a:t> </a:t>
            </a:r>
            <a:r>
              <a:rPr lang="en-US" u="sng" dirty="0" smtClean="0">
                <a:hlinkClick r:id="rId4"/>
              </a:rPr>
              <a:t>(DL)</a:t>
            </a:r>
            <a:r>
              <a:rPr lang="en-US" dirty="0" smtClean="0">
                <a:hlinkClick r:id="rId4"/>
              </a:rPr>
              <a:t>: </a:t>
            </a:r>
            <a:r>
              <a:rPr lang="en-US" dirty="0"/>
              <a:t>decidable fragments of first-order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define sets, subset relationships,   cross-products,   cardinality constraints 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Relational Algebra: includes projection, join, etc. on database tables </a:t>
            </a:r>
            <a:endParaRPr lang="en-US" dirty="0" smtClean="0"/>
          </a:p>
          <a:p>
            <a:pPr lvl="1"/>
            <a:r>
              <a:rPr lang="en-US" dirty="0" smtClean="0"/>
              <a:t>CDs represent database schemas</a:t>
            </a:r>
          </a:p>
          <a:p>
            <a:pPr lvl="1"/>
            <a:r>
              <a:rPr lang="en-US" dirty="0" smtClean="0"/>
              <a:t>Mappings represent database translations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Formal specification languages:  </a:t>
            </a:r>
            <a:r>
              <a:rPr lang="en-US" dirty="0">
                <a:hlinkClick r:id="rId5"/>
              </a:rPr>
              <a:t>Alloy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Z </a:t>
            </a:r>
            <a:r>
              <a:rPr lang="en-US" dirty="0" smtClean="0">
                <a:hlinkClick r:id="rId6"/>
              </a:rPr>
              <a:t>notation</a:t>
            </a:r>
            <a:r>
              <a:rPr lang="en-US" dirty="0" smtClean="0"/>
              <a:t>, </a:t>
            </a:r>
            <a:r>
              <a:rPr lang="en-US" dirty="0" smtClean="0">
                <a:hlinkClick r:id="rId7"/>
              </a:rPr>
              <a:t>Object-Z</a:t>
            </a:r>
            <a:r>
              <a:rPr lang="en-US" dirty="0" smtClean="0"/>
              <a:t>, </a:t>
            </a:r>
            <a:r>
              <a:rPr lang="en-US" dirty="0" smtClean="0">
                <a:hlinkClick r:id="rId8"/>
              </a:rPr>
              <a:t>Coq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5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 FOL 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Classes are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unary</a:t>
                </a:r>
                <a:r>
                  <a:rPr lang="en-US" dirty="0" smtClean="0"/>
                  <a:t> predicates: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𝐶𝑜𝑢𝑟𝑠𝑒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𝐼𝑛𝑠𝑡𝑟𝑢𝑐𝑡𝑜𝑟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/>
                  <a:t>Associations are </a:t>
                </a:r>
                <a:r>
                  <a:rPr lang="en-US" dirty="0">
                    <a:solidFill>
                      <a:schemeClr val="tx2"/>
                    </a:solidFill>
                  </a:rPr>
                  <a:t>binary</a:t>
                </a:r>
                <a:r>
                  <a:rPr lang="en-US" dirty="0"/>
                  <a:t> predicates: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𝑡𝑒𝑎𝑐h𝑒𝑠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𝐼𝑛𝑠𝑡𝑟𝑢𝑐𝑡𝑜𝑟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𝐶𝑜𝑢𝑟𝑠𝑒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Attributes are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binary</a:t>
                </a:r>
                <a:r>
                  <a:rPr lang="en-US" dirty="0" smtClean="0"/>
                  <a:t> predicates: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𝐼𝑛𝑠𝑡𝑟𝑢𝑐𝑡𝑜𝑟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𝑆𝑡𝑟𝑖𝑛𝑔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Cardinalities are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constraints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𝐶𝑜𝑢𝑟𝑠𝑒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𝑡𝑎𝑢𝑔h𝑡𝐵𝑦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𝑡𝑎𝑢𝑔h𝑡𝐵𝑦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𝑡𝑎𝑢𝑔h𝑡𝐵𝑦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89" t="-1500" b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0429"/>
          <a:stretch/>
        </p:blipFill>
        <p:spPr>
          <a:xfrm>
            <a:off x="9982200" y="1709928"/>
            <a:ext cx="1354649" cy="3660862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7543800" y="4648200"/>
            <a:ext cx="2057400" cy="1143000"/>
          </a:xfrm>
          <a:prstGeom prst="cloudCallout">
            <a:avLst>
              <a:gd name="adj1" fmla="val -31659"/>
              <a:gd name="adj2" fmla="val 635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set cardinality</a:t>
            </a:r>
          </a:p>
          <a:p>
            <a:pPr algn="ctr"/>
            <a:r>
              <a:rPr lang="en-US" dirty="0" smtClean="0"/>
              <a:t>primitives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2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Problem: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maturity and dependability of tools.  Most </a:t>
            </a:r>
            <a:r>
              <a:rPr lang="en-US" dirty="0" smtClean="0"/>
              <a:t>student-produced </a:t>
            </a:r>
            <a:r>
              <a:rPr lang="en-US" dirty="0"/>
              <a:t>tools aren’t very good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smtClean="0"/>
              <a:t>DL reasoners: different reasoner for each DL notation. Seem flakey….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FaCT</a:t>
            </a:r>
            <a:r>
              <a:rPr lang="en-US" dirty="0" smtClean="0"/>
              <a:t>++, Pellet, Racer, etc.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Proof </a:t>
            </a:r>
            <a:r>
              <a:rPr lang="en-US" dirty="0"/>
              <a:t>assistants: require user interaction. </a:t>
            </a:r>
            <a:endParaRPr lang="en-US" dirty="0" smtClean="0"/>
          </a:p>
          <a:p>
            <a:pPr lvl="1"/>
            <a:r>
              <a:rPr lang="en-US" dirty="0" smtClean="0"/>
              <a:t>E.g. PVS</a:t>
            </a:r>
            <a:r>
              <a:rPr lang="en-US" dirty="0"/>
              <a:t>, </a:t>
            </a:r>
            <a:r>
              <a:rPr lang="en-US" dirty="0" smtClean="0"/>
              <a:t>Isabell, </a:t>
            </a:r>
            <a:r>
              <a:rPr lang="en-US" b="1" dirty="0" smtClean="0">
                <a:solidFill>
                  <a:schemeClr val="tx2"/>
                </a:solidFill>
              </a:rPr>
              <a:t>Coq</a:t>
            </a:r>
            <a:r>
              <a:rPr lang="en-US" dirty="0" smtClean="0"/>
              <a:t>, etc.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Theorem provers: fully automated. </a:t>
            </a:r>
          </a:p>
          <a:p>
            <a:pPr lvl="1"/>
            <a:r>
              <a:rPr lang="en-US" dirty="0" smtClean="0"/>
              <a:t>E.g. </a:t>
            </a:r>
            <a:r>
              <a:rPr lang="en-US" b="1" dirty="0" smtClean="0">
                <a:solidFill>
                  <a:schemeClr val="tx2"/>
                </a:solidFill>
              </a:rPr>
              <a:t>ACL2</a:t>
            </a:r>
            <a:r>
              <a:rPr lang="en-US" dirty="0"/>
              <a:t>, </a:t>
            </a:r>
            <a:r>
              <a:rPr lang="en-US" b="1" dirty="0">
                <a:solidFill>
                  <a:schemeClr val="tx2"/>
                </a:solidFill>
              </a:rPr>
              <a:t>Prover9</a:t>
            </a:r>
            <a:r>
              <a:rPr lang="en-US" dirty="0"/>
              <a:t>, Vampire, SPASS, </a:t>
            </a:r>
            <a:r>
              <a:rPr lang="en-US" dirty="0" smtClean="0"/>
              <a:t>etc.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SAT </a:t>
            </a:r>
            <a:r>
              <a:rPr lang="en-US" dirty="0" smtClean="0"/>
              <a:t>solvers</a:t>
            </a:r>
          </a:p>
          <a:p>
            <a:pPr lvl="1"/>
            <a:r>
              <a:rPr lang="en-US" dirty="0" smtClean="0"/>
              <a:t>E.g. </a:t>
            </a:r>
            <a:r>
              <a:rPr lang="en-US" b="1" dirty="0" smtClean="0">
                <a:solidFill>
                  <a:schemeClr val="tx2"/>
                </a:solidFill>
              </a:rPr>
              <a:t>Alloy</a:t>
            </a:r>
            <a:r>
              <a:rPr lang="en-US" dirty="0" smtClean="0"/>
              <a:t>  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8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Most work on class diagram analysis is to prove that it is </a:t>
            </a:r>
            <a:r>
              <a:rPr lang="en-US" b="1" dirty="0" smtClean="0">
                <a:solidFill>
                  <a:schemeClr val="tx2"/>
                </a:solidFill>
              </a:rPr>
              <a:t>satisfiable</a:t>
            </a:r>
            <a:r>
              <a:rPr lang="en-US" dirty="0" smtClean="0"/>
              <a:t> – it has at least one instance</a:t>
            </a:r>
          </a:p>
          <a:p>
            <a:pPr lvl="1"/>
            <a:r>
              <a:rPr lang="en-US" dirty="0" smtClean="0"/>
              <a:t>Description </a:t>
            </a:r>
            <a:r>
              <a:rPr lang="en-US" dirty="0"/>
              <a:t>logic reasoners were used to detect unsatisfiable concepts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 classes that cannot be instantiated).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Alloy </a:t>
            </a:r>
            <a:r>
              <a:rPr lang="en-US" dirty="0"/>
              <a:t>was used to formally represent CDs and analyze them for inconsistences. However, since Alloy only permits bounded analysis scope,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cannot be used as a theorem prover.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One </a:t>
            </a:r>
            <a:r>
              <a:rPr lang="en-US" dirty="0"/>
              <a:t>work </a:t>
            </a:r>
            <a:r>
              <a:rPr lang="en-US" dirty="0" smtClean="0"/>
              <a:t>on Alloy Model </a:t>
            </a:r>
            <a:r>
              <a:rPr lang="en-US" dirty="0"/>
              <a:t>equivalence used </a:t>
            </a:r>
            <a:r>
              <a:rPr lang="en-US" dirty="0" smtClean="0"/>
              <a:t>PVS </a:t>
            </a:r>
            <a:r>
              <a:rPr lang="en-US" dirty="0"/>
              <a:t>where an equivalence notion was defined</a:t>
            </a:r>
            <a:r>
              <a:rPr lang="en-US" dirty="0" smtClean="0"/>
              <a:t>. CD equivalence can then be derived by translating to corresponding Alloy models.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1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Advice…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tool is </a:t>
            </a:r>
            <a:r>
              <a:rPr lang="en-US" dirty="0"/>
              <a:t>most suited for proving CD equivalence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ideally it directly supports the concepts that we need to express class diagrams</a:t>
            </a:r>
          </a:p>
          <a:p>
            <a:endParaRPr lang="en-US" dirty="0"/>
          </a:p>
          <a:p>
            <a:r>
              <a:rPr lang="en-US" dirty="0" smtClean="0"/>
              <a:t>What is the ramp time to learn a tool?</a:t>
            </a:r>
          </a:p>
          <a:p>
            <a:endParaRPr lang="en-US" dirty="0"/>
          </a:p>
          <a:p>
            <a:r>
              <a:rPr lang="en-US" dirty="0" smtClean="0"/>
              <a:t>Anyone here (or that you know of) have interest in this problem?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15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506313" y="4953000"/>
            <a:ext cx="7179374" cy="1296527"/>
            <a:chOff x="2117026" y="4953000"/>
            <a:chExt cx="7179374" cy="1296527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7162800" y="4953000"/>
              <a:ext cx="2133600" cy="12965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-57132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altLang="en-US" sz="8800" b="0" i="0" u="none" strike="noStrike" cap="none" normalizeH="0" baseline="0" smtClean="0">
                  <a:ln>
                    <a:noFill/>
                  </a:ln>
                  <a:solidFill>
                    <a:srgbClr val="212121"/>
                  </a:solidFill>
                  <a:effectLst/>
                  <a:latin typeface="inherit"/>
                  <a:cs typeface="Arial" panose="020B0604020202020204" pitchFamily="34" charset="0"/>
                </a:rPr>
                <a:t>شكرا</a:t>
              </a:r>
              <a:r>
                <a:rPr kumimoji="0" lang="en-US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US" alt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17026" y="5093432"/>
              <a:ext cx="397897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latin typeface="Harlow Solid Italic" panose="04030604020F02020D02" pitchFamily="82" charset="0"/>
                </a:rPr>
                <a:t>Thank Ewe!</a:t>
              </a:r>
              <a:endParaRPr lang="en-US" sz="6000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77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>
                <a:solidFill>
                  <a:schemeClr val="tx2"/>
                </a:solidFill>
              </a:rPr>
              <a:t>class </a:t>
            </a:r>
            <a:r>
              <a:rPr lang="en-US" b="1" dirty="0" smtClean="0">
                <a:solidFill>
                  <a:schemeClr val="tx2"/>
                </a:solidFill>
              </a:rPr>
              <a:t>diagram (CD)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is a standard graphical notation to depict object oriented designs in terms of classes and their relationships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tx2"/>
                </a:solidFill>
              </a:rPr>
              <a:t>class</a:t>
            </a:r>
            <a:r>
              <a:rPr lang="en-US" dirty="0" smtClean="0"/>
              <a:t> defines a “type” which has instances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765167"/>
            <a:ext cx="1752600" cy="1889522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6248400" y="2654689"/>
            <a:ext cx="5486400" cy="3736967"/>
            <a:chOff x="6248400" y="2654689"/>
            <a:chExt cx="5486400" cy="3736967"/>
          </a:xfrm>
        </p:grpSpPr>
        <p:sp>
          <p:nvSpPr>
            <p:cNvPr id="8" name="Oval 7"/>
            <p:cNvSpPr/>
            <p:nvPr/>
          </p:nvSpPr>
          <p:spPr>
            <a:xfrm>
              <a:off x="6248400" y="5029200"/>
              <a:ext cx="5486400" cy="13624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5" idx="2"/>
              <a:endCxn id="8" idx="2"/>
            </p:cNvCxnSpPr>
            <p:nvPr/>
          </p:nvCxnSpPr>
          <p:spPr>
            <a:xfrm flipH="1">
              <a:off x="6248400" y="2654689"/>
              <a:ext cx="2628900" cy="3055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2"/>
              <a:endCxn id="8" idx="6"/>
            </p:cNvCxnSpPr>
            <p:nvPr/>
          </p:nvCxnSpPr>
          <p:spPr>
            <a:xfrm>
              <a:off x="8877300" y="2654689"/>
              <a:ext cx="2857500" cy="3055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7062415" y="5525762"/>
              <a:ext cx="560828" cy="369332"/>
              <a:chOff x="6754372" y="2851778"/>
              <a:chExt cx="560828" cy="369332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7162800" y="2948689"/>
                <a:ext cx="152400" cy="1755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754372" y="285177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S1</a:t>
                </a:r>
                <a:endParaRPr lang="en-US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8430772" y="5866376"/>
              <a:ext cx="560828" cy="369332"/>
              <a:chOff x="6754372" y="2851778"/>
              <a:chExt cx="560828" cy="36933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7162800" y="2948689"/>
                <a:ext cx="152400" cy="1755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754372" y="285177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S2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877300" y="5092831"/>
              <a:ext cx="560828" cy="369332"/>
              <a:chOff x="6754372" y="2851778"/>
              <a:chExt cx="560828" cy="369332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7162800" y="2948689"/>
                <a:ext cx="152400" cy="1755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754372" y="285177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S3</a:t>
                </a:r>
                <a:endParaRPr lang="en-US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0310372" y="5471104"/>
              <a:ext cx="560828" cy="369332"/>
              <a:chOff x="6754372" y="2851778"/>
              <a:chExt cx="560828" cy="36933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7162800" y="2948689"/>
                <a:ext cx="152400" cy="1755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754372" y="285177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S4</a:t>
                </a:r>
                <a:endParaRPr lang="en-US" dirty="0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0423108" y="3109174"/>
              <a:ext cx="115929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cone</a:t>
              </a:r>
            </a:p>
            <a:p>
              <a:pPr algn="ctr"/>
              <a:r>
                <a:rPr lang="en-US" dirty="0" smtClean="0"/>
                <a:t>of </a:t>
              </a:r>
            </a:p>
            <a:p>
              <a:pPr algn="ctr"/>
              <a:r>
                <a:rPr lang="en-US" dirty="0" smtClean="0"/>
                <a:t>instances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0" idx="1"/>
            </p:cNvCxnSpPr>
            <p:nvPr/>
          </p:nvCxnSpPr>
          <p:spPr>
            <a:xfrm flipH="1">
              <a:off x="10058400" y="3570839"/>
              <a:ext cx="364708" cy="3819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895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An object oriented design usually has many classes</a:t>
            </a:r>
          </a:p>
          <a:p>
            <a:r>
              <a:rPr lang="en-US" dirty="0" smtClean="0"/>
              <a:t>Classes has relationships called </a:t>
            </a:r>
            <a:r>
              <a:rPr lang="en-US" b="1" dirty="0" smtClean="0">
                <a:solidFill>
                  <a:schemeClr val="tx2"/>
                </a:solidFill>
              </a:rPr>
              <a:t>associations</a:t>
            </a:r>
            <a:r>
              <a:rPr lang="en-US" dirty="0" smtClean="0"/>
              <a:t> that have </a:t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role names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tx2"/>
                </a:solidFill>
              </a:rPr>
              <a:t>cardinalities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151" y="3581400"/>
            <a:ext cx="1280429" cy="144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1151" y="3581400"/>
            <a:ext cx="5148394" cy="1447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1151" y="3581400"/>
            <a:ext cx="9029699" cy="144780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1581151" y="3581400"/>
            <a:ext cx="5148394" cy="1447800"/>
            <a:chOff x="1066800" y="2819400"/>
            <a:chExt cx="3749025" cy="99144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66800" y="2819400"/>
              <a:ext cx="3749025" cy="99144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3048000" y="2971800"/>
              <a:ext cx="6858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48000" y="3429000"/>
              <a:ext cx="6858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1150" y="3581400"/>
            <a:ext cx="5148394" cy="14478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81150" y="3581400"/>
            <a:ext cx="9029699" cy="1447800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1426106" y="2743200"/>
            <a:ext cx="2065875" cy="1077686"/>
          </a:xfrm>
          <a:custGeom>
            <a:avLst/>
            <a:gdLst>
              <a:gd name="connsiteX0" fmla="*/ 65237 w 2065875"/>
              <a:gd name="connsiteY0" fmla="*/ 0 h 1077686"/>
              <a:gd name="connsiteX1" fmla="*/ 206751 w 2065875"/>
              <a:gd name="connsiteY1" fmla="*/ 489857 h 1077686"/>
              <a:gd name="connsiteX2" fmla="*/ 1785180 w 2065875"/>
              <a:gd name="connsiteY2" fmla="*/ 544286 h 1077686"/>
              <a:gd name="connsiteX3" fmla="*/ 2057323 w 2065875"/>
              <a:gd name="connsiteY3" fmla="*/ 1077686 h 107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75" h="1077686">
                <a:moveTo>
                  <a:pt x="65237" y="0"/>
                </a:moveTo>
                <a:cubicBezTo>
                  <a:pt x="-7335" y="199571"/>
                  <a:pt x="-79906" y="399143"/>
                  <a:pt x="206751" y="489857"/>
                </a:cubicBezTo>
                <a:cubicBezTo>
                  <a:pt x="493408" y="580571"/>
                  <a:pt x="1476751" y="446315"/>
                  <a:pt x="1785180" y="544286"/>
                </a:cubicBezTo>
                <a:cubicBezTo>
                  <a:pt x="2093609" y="642257"/>
                  <a:pt x="2075466" y="859971"/>
                  <a:pt x="2057323" y="107768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537857" y="2873829"/>
            <a:ext cx="699182" cy="1852188"/>
          </a:xfrm>
          <a:custGeom>
            <a:avLst/>
            <a:gdLst>
              <a:gd name="connsiteX0" fmla="*/ 489857 w 699182"/>
              <a:gd name="connsiteY0" fmla="*/ 0 h 1852188"/>
              <a:gd name="connsiteX1" fmla="*/ 576943 w 699182"/>
              <a:gd name="connsiteY1" fmla="*/ 315685 h 1852188"/>
              <a:gd name="connsiteX2" fmla="*/ 696686 w 699182"/>
              <a:gd name="connsiteY2" fmla="*/ 1491342 h 1852188"/>
              <a:gd name="connsiteX3" fmla="*/ 457200 w 699182"/>
              <a:gd name="connsiteY3" fmla="*/ 1828800 h 1852188"/>
              <a:gd name="connsiteX4" fmla="*/ 0 w 699182"/>
              <a:gd name="connsiteY4" fmla="*/ 1796142 h 185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82" h="1852188">
                <a:moveTo>
                  <a:pt x="489857" y="0"/>
                </a:moveTo>
                <a:cubicBezTo>
                  <a:pt x="516164" y="33564"/>
                  <a:pt x="542472" y="67128"/>
                  <a:pt x="576943" y="315685"/>
                </a:cubicBezTo>
                <a:cubicBezTo>
                  <a:pt x="611414" y="564242"/>
                  <a:pt x="716643" y="1239156"/>
                  <a:pt x="696686" y="1491342"/>
                </a:cubicBezTo>
                <a:cubicBezTo>
                  <a:pt x="676729" y="1743528"/>
                  <a:pt x="573314" y="1778000"/>
                  <a:pt x="457200" y="1828800"/>
                </a:cubicBezTo>
                <a:cubicBezTo>
                  <a:pt x="341086" y="1879600"/>
                  <a:pt x="170543" y="1837871"/>
                  <a:pt x="0" y="17961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1046090"/>
          </a:xfrm>
        </p:spPr>
        <p:txBody>
          <a:bodyPr>
            <a:normAutofit/>
          </a:bodyPr>
          <a:lstStyle/>
          <a:p>
            <a:r>
              <a:rPr lang="en-US" dirty="0" smtClean="0"/>
              <a:t>A class </a:t>
            </a:r>
            <a:r>
              <a:rPr lang="en-US" dirty="0"/>
              <a:t>diagram </a:t>
            </a:r>
            <a:r>
              <a:rPr lang="en-US" dirty="0" smtClean="0"/>
              <a:t>has instances – here is one of a colossal number of instances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24600" y="2743200"/>
            <a:ext cx="76200" cy="4003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754372" y="2851778"/>
            <a:ext cx="560828" cy="369332"/>
            <a:chOff x="6754372" y="2851778"/>
            <a:chExt cx="560828" cy="369332"/>
          </a:xfrm>
        </p:grpSpPr>
        <p:sp>
          <p:nvSpPr>
            <p:cNvPr id="7" name="Oval 6"/>
            <p:cNvSpPr/>
            <p:nvPr/>
          </p:nvSpPr>
          <p:spPr>
            <a:xfrm>
              <a:off x="7162800" y="2948689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54372" y="285177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S1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754372" y="3324154"/>
            <a:ext cx="560828" cy="369332"/>
            <a:chOff x="6754372" y="2851778"/>
            <a:chExt cx="560828" cy="369332"/>
          </a:xfrm>
        </p:grpSpPr>
        <p:sp>
          <p:nvSpPr>
            <p:cNvPr id="12" name="Oval 11"/>
            <p:cNvSpPr/>
            <p:nvPr/>
          </p:nvSpPr>
          <p:spPr>
            <a:xfrm>
              <a:off x="7162800" y="2948689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54372" y="285177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S2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54372" y="3796530"/>
            <a:ext cx="560828" cy="369332"/>
            <a:chOff x="6754372" y="2851778"/>
            <a:chExt cx="560828" cy="369332"/>
          </a:xfrm>
        </p:grpSpPr>
        <p:sp>
          <p:nvSpPr>
            <p:cNvPr id="15" name="Oval 14"/>
            <p:cNvSpPr/>
            <p:nvPr/>
          </p:nvSpPr>
          <p:spPr>
            <a:xfrm>
              <a:off x="7162800" y="2948689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54372" y="285177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S3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54372" y="4268906"/>
            <a:ext cx="560828" cy="369332"/>
            <a:chOff x="6754372" y="2851778"/>
            <a:chExt cx="560828" cy="369332"/>
          </a:xfrm>
        </p:grpSpPr>
        <p:sp>
          <p:nvSpPr>
            <p:cNvPr id="18" name="Oval 17"/>
            <p:cNvSpPr/>
            <p:nvPr/>
          </p:nvSpPr>
          <p:spPr>
            <a:xfrm>
              <a:off x="7162800" y="2948689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54372" y="285177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S4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753600" y="2328180"/>
            <a:ext cx="585002" cy="369332"/>
            <a:chOff x="9753600" y="2328180"/>
            <a:chExt cx="585002" cy="369332"/>
          </a:xfrm>
        </p:grpSpPr>
        <p:sp>
          <p:nvSpPr>
            <p:cNvPr id="21" name="Oval 20"/>
            <p:cNvSpPr/>
            <p:nvPr/>
          </p:nvSpPr>
          <p:spPr>
            <a:xfrm>
              <a:off x="9753600" y="2425091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858984" y="232818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412370" y="2829519"/>
            <a:ext cx="585002" cy="369332"/>
            <a:chOff x="9753600" y="2800556"/>
            <a:chExt cx="585002" cy="369332"/>
          </a:xfrm>
        </p:grpSpPr>
        <p:sp>
          <p:nvSpPr>
            <p:cNvPr id="24" name="Oval 23"/>
            <p:cNvSpPr/>
            <p:nvPr/>
          </p:nvSpPr>
          <p:spPr>
            <a:xfrm>
              <a:off x="9753600" y="2897467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858984" y="2800556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C2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1071140" y="3330857"/>
            <a:ext cx="585002" cy="369332"/>
            <a:chOff x="9753600" y="3272932"/>
            <a:chExt cx="585002" cy="369332"/>
          </a:xfrm>
        </p:grpSpPr>
        <p:sp>
          <p:nvSpPr>
            <p:cNvPr id="27" name="Oval 26"/>
            <p:cNvSpPr/>
            <p:nvPr/>
          </p:nvSpPr>
          <p:spPr>
            <a:xfrm>
              <a:off x="9753600" y="3369843"/>
              <a:ext cx="152400" cy="1755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858984" y="3272932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C3</a:t>
              </a:r>
              <a:endParaRPr lang="en-US" dirty="0"/>
            </a:p>
          </p:txBody>
        </p:sp>
      </p:grpSp>
      <p:sp>
        <p:nvSpPr>
          <p:cNvPr id="34" name="Oval 33"/>
          <p:cNvSpPr/>
          <p:nvPr/>
        </p:nvSpPr>
        <p:spPr>
          <a:xfrm>
            <a:off x="9379152" y="4961185"/>
            <a:ext cx="152400" cy="175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9265084" y="51366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0034014" y="4961185"/>
            <a:ext cx="152400" cy="175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919946" y="51366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92882" y="2512847"/>
            <a:ext cx="3778258" cy="1878673"/>
            <a:chOff x="7292882" y="2512847"/>
            <a:chExt cx="3778258" cy="1878673"/>
          </a:xfrm>
        </p:grpSpPr>
        <p:cxnSp>
          <p:nvCxnSpPr>
            <p:cNvPr id="46" name="Straight Connector 45"/>
            <p:cNvCxnSpPr>
              <a:stCxn id="7" idx="7"/>
              <a:endCxn id="21" idx="2"/>
            </p:cNvCxnSpPr>
            <p:nvPr/>
          </p:nvCxnSpPr>
          <p:spPr>
            <a:xfrm flipV="1">
              <a:off x="7292882" y="2512847"/>
              <a:ext cx="2460718" cy="461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7" idx="6"/>
              <a:endCxn id="24" idx="2"/>
            </p:cNvCxnSpPr>
            <p:nvPr/>
          </p:nvCxnSpPr>
          <p:spPr>
            <a:xfrm flipV="1">
              <a:off x="7315200" y="3014186"/>
              <a:ext cx="3097170" cy="22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2" idx="6"/>
              <a:endCxn id="21" idx="2"/>
            </p:cNvCxnSpPr>
            <p:nvPr/>
          </p:nvCxnSpPr>
          <p:spPr>
            <a:xfrm flipV="1">
              <a:off x="7315200" y="2512847"/>
              <a:ext cx="2438400" cy="9959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2" idx="6"/>
              <a:endCxn id="24" idx="3"/>
            </p:cNvCxnSpPr>
            <p:nvPr/>
          </p:nvCxnSpPr>
          <p:spPr>
            <a:xfrm flipV="1">
              <a:off x="7315200" y="3076238"/>
              <a:ext cx="3119488" cy="432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15" idx="6"/>
              <a:endCxn id="27" idx="2"/>
            </p:cNvCxnSpPr>
            <p:nvPr/>
          </p:nvCxnSpPr>
          <p:spPr>
            <a:xfrm flipV="1">
              <a:off x="7315200" y="3515524"/>
              <a:ext cx="3755940" cy="465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18" idx="7"/>
              <a:endCxn id="21" idx="3"/>
            </p:cNvCxnSpPr>
            <p:nvPr/>
          </p:nvCxnSpPr>
          <p:spPr>
            <a:xfrm flipV="1">
              <a:off x="7292882" y="2574899"/>
              <a:ext cx="2483036" cy="18166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9455352" y="2600602"/>
            <a:ext cx="1638106" cy="2360583"/>
            <a:chOff x="9455352" y="2600602"/>
            <a:chExt cx="1638106" cy="2360583"/>
          </a:xfrm>
        </p:grpSpPr>
        <p:cxnSp>
          <p:nvCxnSpPr>
            <p:cNvPr id="60" name="Straight Connector 59"/>
            <p:cNvCxnSpPr>
              <a:stCxn id="21" idx="4"/>
              <a:endCxn id="34" idx="0"/>
            </p:cNvCxnSpPr>
            <p:nvPr/>
          </p:nvCxnSpPr>
          <p:spPr>
            <a:xfrm flipH="1">
              <a:off x="9455352" y="2600602"/>
              <a:ext cx="374448" cy="2360583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24" idx="3"/>
              <a:endCxn id="37" idx="0"/>
            </p:cNvCxnSpPr>
            <p:nvPr/>
          </p:nvCxnSpPr>
          <p:spPr>
            <a:xfrm flipH="1">
              <a:off x="10110214" y="3076238"/>
              <a:ext cx="324474" cy="1884947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37" idx="0"/>
              <a:endCxn id="27" idx="3"/>
            </p:cNvCxnSpPr>
            <p:nvPr/>
          </p:nvCxnSpPr>
          <p:spPr>
            <a:xfrm flipV="1">
              <a:off x="10110214" y="3577576"/>
              <a:ext cx="983244" cy="138360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060" y="2914650"/>
            <a:ext cx="4580989" cy="36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7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Question: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two class diagrams encode the same information?  </a:t>
            </a:r>
          </a:p>
          <a:p>
            <a:r>
              <a:rPr lang="en-US" dirty="0" smtClean="0"/>
              <a:t>If so, we say they </a:t>
            </a:r>
            <a:r>
              <a:rPr lang="en-US" b="1" dirty="0" smtClean="0">
                <a:solidFill>
                  <a:schemeClr val="tx2"/>
                </a:solidFill>
              </a:rPr>
              <a:t>refactorings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of each other – show by applying a series of</a:t>
            </a:r>
            <a:br>
              <a:rPr lang="en-US" dirty="0" smtClean="0"/>
            </a:br>
            <a:r>
              <a:rPr lang="en-US" dirty="0" smtClean="0"/>
              <a:t>								     equality rewrites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775107" y="3726567"/>
            <a:ext cx="762000" cy="1536879"/>
            <a:chOff x="5638800" y="3111321"/>
            <a:chExt cx="762000" cy="1536879"/>
          </a:xfrm>
        </p:grpSpPr>
        <p:sp>
          <p:nvSpPr>
            <p:cNvPr id="8" name="Equal 7"/>
            <p:cNvSpPr/>
            <p:nvPr/>
          </p:nvSpPr>
          <p:spPr>
            <a:xfrm>
              <a:off x="5638800" y="4038600"/>
              <a:ext cx="762000" cy="609600"/>
            </a:xfrm>
            <a:prstGeom prst="mathEqual">
              <a:avLst>
                <a:gd name="adj1" fmla="val 15541"/>
                <a:gd name="adj2" fmla="val 309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82317" y="3111321"/>
              <a:ext cx="6976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 smtClean="0">
                  <a:solidFill>
                    <a:schemeClr val="tx2"/>
                  </a:solidFill>
                </a:rPr>
                <a:t>?</a:t>
              </a:r>
              <a:endParaRPr lang="en-US" sz="72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24" y="2664575"/>
            <a:ext cx="4580989" cy="3660862"/>
          </a:xfrm>
          <a:prstGeom prst="rect">
            <a:avLst/>
          </a:prstGeom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010400" y="2584450"/>
            <a:ext cx="4464050" cy="3821113"/>
            <a:chOff x="4416" y="1628"/>
            <a:chExt cx="2812" cy="2407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416" y="1628"/>
              <a:ext cx="2784" cy="2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4431" y="2106"/>
              <a:ext cx="551" cy="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4431" y="2106"/>
              <a:ext cx="551" cy="129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4431" y="1791"/>
              <a:ext cx="551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431" y="1791"/>
              <a:ext cx="551" cy="31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4441" y="1799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4465" y="1799"/>
              <a:ext cx="22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4441" y="1897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4465" y="1897"/>
              <a:ext cx="27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gender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4441" y="199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4465" y="1996"/>
              <a:ext cx="29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address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4431" y="1643"/>
              <a:ext cx="551" cy="1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4431" y="1643"/>
              <a:ext cx="551" cy="14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4582" y="1671"/>
              <a:ext cx="2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Scholar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6519" y="2882"/>
              <a:ext cx="569" cy="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6519" y="2882"/>
              <a:ext cx="569" cy="129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6519" y="2371"/>
              <a:ext cx="569" cy="5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6519" y="2371"/>
              <a:ext cx="569" cy="511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6527" y="2382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6552" y="2382"/>
              <a:ext cx="22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6527" y="2480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6552" y="2480"/>
              <a:ext cx="53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uniqueNumber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6527" y="2578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6552" y="2578"/>
              <a:ext cx="30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building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8"/>
            <p:cNvSpPr>
              <a:spLocks noChangeArrowheads="1"/>
            </p:cNvSpPr>
            <p:nvPr/>
          </p:nvSpPr>
          <p:spPr bwMode="auto">
            <a:xfrm>
              <a:off x="6527" y="267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6552" y="2676"/>
              <a:ext cx="22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room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0"/>
            <p:cNvSpPr>
              <a:spLocks noChangeArrowheads="1"/>
            </p:cNvSpPr>
            <p:nvPr/>
          </p:nvSpPr>
          <p:spPr bwMode="auto">
            <a:xfrm>
              <a:off x="6527" y="2774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1"/>
            <p:cNvSpPr>
              <a:spLocks noChangeArrowheads="1"/>
            </p:cNvSpPr>
            <p:nvPr/>
          </p:nvSpPr>
          <p:spPr bwMode="auto">
            <a:xfrm>
              <a:off x="6552" y="2774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2"/>
            <p:cNvSpPr>
              <a:spLocks noChangeArrowheads="1"/>
            </p:cNvSpPr>
            <p:nvPr/>
          </p:nvSpPr>
          <p:spPr bwMode="auto">
            <a:xfrm>
              <a:off x="6519" y="2223"/>
              <a:ext cx="569" cy="1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519" y="2223"/>
              <a:ext cx="569" cy="14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4"/>
            <p:cNvSpPr>
              <a:spLocks noChangeArrowheads="1"/>
            </p:cNvSpPr>
            <p:nvPr/>
          </p:nvSpPr>
          <p:spPr bwMode="auto">
            <a:xfrm>
              <a:off x="6687" y="2247"/>
              <a:ext cx="27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Course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5301" y="3891"/>
              <a:ext cx="551" cy="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5301" y="3891"/>
              <a:ext cx="551" cy="129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5301" y="3576"/>
              <a:ext cx="551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8"/>
            <p:cNvSpPr>
              <a:spLocks noChangeArrowheads="1"/>
            </p:cNvSpPr>
            <p:nvPr/>
          </p:nvSpPr>
          <p:spPr bwMode="auto">
            <a:xfrm>
              <a:off x="5301" y="3576"/>
              <a:ext cx="551" cy="31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9"/>
            <p:cNvSpPr>
              <a:spLocks noChangeArrowheads="1"/>
            </p:cNvSpPr>
            <p:nvPr/>
          </p:nvSpPr>
          <p:spPr bwMode="auto">
            <a:xfrm>
              <a:off x="5312" y="3584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5337" y="3584"/>
              <a:ext cx="22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1"/>
            <p:cNvSpPr>
              <a:spLocks noChangeArrowheads="1"/>
            </p:cNvSpPr>
            <p:nvPr/>
          </p:nvSpPr>
          <p:spPr bwMode="auto">
            <a:xfrm>
              <a:off x="5312" y="3682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2"/>
            <p:cNvSpPr>
              <a:spLocks noChangeArrowheads="1"/>
            </p:cNvSpPr>
            <p:nvPr/>
          </p:nvSpPr>
          <p:spPr bwMode="auto">
            <a:xfrm>
              <a:off x="5337" y="3682"/>
              <a:ext cx="1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rank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3"/>
            <p:cNvSpPr>
              <a:spLocks noChangeArrowheads="1"/>
            </p:cNvSpPr>
            <p:nvPr/>
          </p:nvSpPr>
          <p:spPr bwMode="auto">
            <a:xfrm>
              <a:off x="5312" y="3780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5337" y="3780"/>
              <a:ext cx="21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serial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5515" y="3780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6"/>
            <p:cNvSpPr>
              <a:spLocks noChangeArrowheads="1"/>
            </p:cNvSpPr>
            <p:nvPr/>
          </p:nvSpPr>
          <p:spPr bwMode="auto">
            <a:xfrm>
              <a:off x="5301" y="3428"/>
              <a:ext cx="551" cy="1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5301" y="3428"/>
              <a:ext cx="551" cy="14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8"/>
            <p:cNvSpPr>
              <a:spLocks noChangeArrowheads="1"/>
            </p:cNvSpPr>
            <p:nvPr/>
          </p:nvSpPr>
          <p:spPr bwMode="auto">
            <a:xfrm>
              <a:off x="5417" y="3455"/>
              <a:ext cx="35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Professor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49"/>
            <p:cNvSpPr>
              <a:spLocks noChangeArrowheads="1"/>
            </p:cNvSpPr>
            <p:nvPr/>
          </p:nvSpPr>
          <p:spPr bwMode="auto">
            <a:xfrm>
              <a:off x="6908" y="3155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0"/>
            <p:cNvSpPr>
              <a:spLocks noChangeArrowheads="1"/>
            </p:cNvSpPr>
            <p:nvPr/>
          </p:nvSpPr>
          <p:spPr bwMode="auto">
            <a:xfrm>
              <a:off x="6933" y="3155"/>
              <a:ext cx="29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teaches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1"/>
            <p:cNvSpPr>
              <a:spLocks noChangeArrowheads="1"/>
            </p:cNvSpPr>
            <p:nvPr/>
          </p:nvSpPr>
          <p:spPr bwMode="auto">
            <a:xfrm>
              <a:off x="6577" y="3155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2"/>
            <p:cNvSpPr>
              <a:spLocks noChangeArrowheads="1"/>
            </p:cNvSpPr>
            <p:nvPr/>
          </p:nvSpPr>
          <p:spPr bwMode="auto">
            <a:xfrm>
              <a:off x="6620" y="3155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3"/>
            <p:cNvSpPr>
              <a:spLocks noChangeArrowheads="1"/>
            </p:cNvSpPr>
            <p:nvPr/>
          </p:nvSpPr>
          <p:spPr bwMode="auto">
            <a:xfrm>
              <a:off x="6663" y="3155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4"/>
            <p:cNvSpPr>
              <a:spLocks noChangeArrowheads="1"/>
            </p:cNvSpPr>
            <p:nvPr/>
          </p:nvSpPr>
          <p:spPr bwMode="auto">
            <a:xfrm>
              <a:off x="5680" y="3185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5"/>
            <p:cNvSpPr>
              <a:spLocks noChangeArrowheads="1"/>
            </p:cNvSpPr>
            <p:nvPr/>
          </p:nvSpPr>
          <p:spPr bwMode="auto">
            <a:xfrm>
              <a:off x="5705" y="3185"/>
              <a:ext cx="33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taughtBy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6"/>
            <p:cNvSpPr>
              <a:spLocks noChangeArrowheads="1"/>
            </p:cNvSpPr>
            <p:nvPr/>
          </p:nvSpPr>
          <p:spPr bwMode="auto">
            <a:xfrm>
              <a:off x="5435" y="3185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Freeform 57"/>
            <p:cNvSpPr>
              <a:spLocks/>
            </p:cNvSpPr>
            <p:nvPr/>
          </p:nvSpPr>
          <p:spPr bwMode="auto">
            <a:xfrm>
              <a:off x="5577" y="3011"/>
              <a:ext cx="1227" cy="417"/>
            </a:xfrm>
            <a:custGeom>
              <a:avLst/>
              <a:gdLst>
                <a:gd name="T0" fmla="*/ 1227 w 1227"/>
                <a:gd name="T1" fmla="*/ 0 h 417"/>
                <a:gd name="T2" fmla="*/ 1227 w 1227"/>
                <a:gd name="T3" fmla="*/ 109 h 417"/>
                <a:gd name="T4" fmla="*/ 0 w 1227"/>
                <a:gd name="T5" fmla="*/ 109 h 417"/>
                <a:gd name="T6" fmla="*/ 0 w 1227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7" h="417">
                  <a:moveTo>
                    <a:pt x="1227" y="0"/>
                  </a:moveTo>
                  <a:lnTo>
                    <a:pt x="1227" y="109"/>
                  </a:lnTo>
                  <a:lnTo>
                    <a:pt x="0" y="109"/>
                  </a:lnTo>
                  <a:lnTo>
                    <a:pt x="0" y="417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8"/>
            <p:cNvSpPr>
              <a:spLocks noChangeArrowheads="1"/>
            </p:cNvSpPr>
            <p:nvPr/>
          </p:nvSpPr>
          <p:spPr bwMode="auto">
            <a:xfrm>
              <a:off x="5244" y="2691"/>
              <a:ext cx="550" cy="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59"/>
            <p:cNvSpPr>
              <a:spLocks noChangeArrowheads="1"/>
            </p:cNvSpPr>
            <p:nvPr/>
          </p:nvSpPr>
          <p:spPr bwMode="auto">
            <a:xfrm>
              <a:off x="5244" y="2691"/>
              <a:ext cx="550" cy="129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0"/>
            <p:cNvSpPr>
              <a:spLocks noChangeArrowheads="1"/>
            </p:cNvSpPr>
            <p:nvPr/>
          </p:nvSpPr>
          <p:spPr bwMode="auto">
            <a:xfrm>
              <a:off x="5244" y="2562"/>
              <a:ext cx="550" cy="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rrowheads="1"/>
            </p:cNvSpPr>
            <p:nvPr/>
          </p:nvSpPr>
          <p:spPr bwMode="auto">
            <a:xfrm>
              <a:off x="5244" y="2562"/>
              <a:ext cx="550" cy="129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2"/>
            <p:cNvSpPr>
              <a:spLocks noChangeArrowheads="1"/>
            </p:cNvSpPr>
            <p:nvPr/>
          </p:nvSpPr>
          <p:spPr bwMode="auto">
            <a:xfrm>
              <a:off x="5244" y="2415"/>
              <a:ext cx="550" cy="1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3"/>
            <p:cNvSpPr>
              <a:spLocks noChangeArrowheads="1"/>
            </p:cNvSpPr>
            <p:nvPr/>
          </p:nvSpPr>
          <p:spPr bwMode="auto">
            <a:xfrm>
              <a:off x="5244" y="2415"/>
              <a:ext cx="550" cy="147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rrowheads="1"/>
            </p:cNvSpPr>
            <p:nvPr/>
          </p:nvSpPr>
          <p:spPr bwMode="auto">
            <a:xfrm>
              <a:off x="5423" y="2437"/>
              <a:ext cx="23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Enroll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5"/>
            <p:cNvSpPr>
              <a:spLocks noChangeArrowheads="1"/>
            </p:cNvSpPr>
            <p:nvPr/>
          </p:nvSpPr>
          <p:spPr bwMode="auto">
            <a:xfrm>
              <a:off x="4563" y="2357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6"/>
            <p:cNvSpPr>
              <a:spLocks noChangeArrowheads="1"/>
            </p:cNvSpPr>
            <p:nvPr/>
          </p:nvSpPr>
          <p:spPr bwMode="auto">
            <a:xfrm>
              <a:off x="4747" y="2425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67"/>
            <p:cNvSpPr>
              <a:spLocks noChangeArrowheads="1"/>
            </p:cNvSpPr>
            <p:nvPr/>
          </p:nvSpPr>
          <p:spPr bwMode="auto">
            <a:xfrm>
              <a:off x="4772" y="2425"/>
              <a:ext cx="37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enrolledIn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68"/>
            <p:cNvSpPr>
              <a:spLocks noChangeArrowheads="1"/>
            </p:cNvSpPr>
            <p:nvPr/>
          </p:nvSpPr>
          <p:spPr bwMode="auto">
            <a:xfrm>
              <a:off x="4987" y="2707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69"/>
            <p:cNvSpPr>
              <a:spLocks noChangeArrowheads="1"/>
            </p:cNvSpPr>
            <p:nvPr/>
          </p:nvSpPr>
          <p:spPr bwMode="auto">
            <a:xfrm>
              <a:off x="5030" y="2707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0"/>
            <p:cNvSpPr>
              <a:spLocks noChangeArrowheads="1"/>
            </p:cNvSpPr>
            <p:nvPr/>
          </p:nvSpPr>
          <p:spPr bwMode="auto">
            <a:xfrm>
              <a:off x="5073" y="2707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4707" y="2235"/>
              <a:ext cx="537" cy="382"/>
            </a:xfrm>
            <a:custGeom>
              <a:avLst/>
              <a:gdLst>
                <a:gd name="T0" fmla="*/ 0 w 537"/>
                <a:gd name="T1" fmla="*/ 0 h 382"/>
                <a:gd name="T2" fmla="*/ 0 w 537"/>
                <a:gd name="T3" fmla="*/ 382 h 382"/>
                <a:gd name="T4" fmla="*/ 537 w 537"/>
                <a:gd name="T5" fmla="*/ 3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7" h="382">
                  <a:moveTo>
                    <a:pt x="0" y="0"/>
                  </a:moveTo>
                  <a:lnTo>
                    <a:pt x="0" y="382"/>
                  </a:lnTo>
                  <a:lnTo>
                    <a:pt x="537" y="382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2"/>
            <p:cNvSpPr>
              <a:spLocks noChangeArrowheads="1"/>
            </p:cNvSpPr>
            <p:nvPr/>
          </p:nvSpPr>
          <p:spPr bwMode="auto">
            <a:xfrm>
              <a:off x="6356" y="2425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3"/>
            <p:cNvSpPr>
              <a:spLocks noChangeArrowheads="1"/>
            </p:cNvSpPr>
            <p:nvPr/>
          </p:nvSpPr>
          <p:spPr bwMode="auto">
            <a:xfrm>
              <a:off x="5920" y="2707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4"/>
            <p:cNvSpPr>
              <a:spLocks noChangeArrowheads="1"/>
            </p:cNvSpPr>
            <p:nvPr/>
          </p:nvSpPr>
          <p:spPr bwMode="auto">
            <a:xfrm>
              <a:off x="5944" y="2707"/>
              <a:ext cx="44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hasStudents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5"/>
            <p:cNvSpPr>
              <a:spLocks noChangeArrowheads="1"/>
            </p:cNvSpPr>
            <p:nvPr/>
          </p:nvSpPr>
          <p:spPr bwMode="auto">
            <a:xfrm>
              <a:off x="5920" y="2425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6"/>
            <p:cNvSpPr>
              <a:spLocks noChangeArrowheads="1"/>
            </p:cNvSpPr>
            <p:nvPr/>
          </p:nvSpPr>
          <p:spPr bwMode="auto">
            <a:xfrm>
              <a:off x="6000" y="2425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 flipH="1">
              <a:off x="5794" y="2617"/>
              <a:ext cx="725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835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Foundation for Proving Equivalence uses</a:t>
            </a:r>
            <a:br>
              <a:rPr lang="en-US" dirty="0" smtClean="0"/>
            </a:br>
            <a:r>
              <a:rPr lang="en-US" dirty="0" smtClean="0"/>
              <a:t>CD Transformations / Rewrites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201400" cy="1371600"/>
              </a:xfrm>
            </p:spPr>
            <p:txBody>
              <a:bodyPr/>
              <a:lstStyle/>
              <a:p>
                <a:r>
                  <a:rPr lang="en-US" dirty="0" smtClean="0"/>
                  <a:t>A class diagram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a mapping </a:t>
                </a:r>
                <a:r>
                  <a:rPr lang="en-US" dirty="0" smtClean="0"/>
                  <a:t>or embedding into another </a:t>
                </a:r>
                <a:r>
                  <a:rPr lang="en-US" dirty="0"/>
                  <a:t>class diagram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𝒯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such </a:t>
                </a:r>
                <a:r>
                  <a:rPr lang="en-US" dirty="0" smtClean="0"/>
                  <a:t>that: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∀</m:t>
                      </m:r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 i="1">
                          <a:latin typeface="Cambria Math"/>
                        </a:rPr>
                        <m:t>∈</m:t>
                      </m:r>
                      <m:r>
                        <a:rPr lang="en-US" i="1">
                          <a:latin typeface="Cambria Math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⟹</m:t>
                      </m:r>
                      <m:r>
                        <a:rPr lang="en-US" i="1">
                          <a:latin typeface="Cambria Math"/>
                        </a:rPr>
                        <m:t>𝒯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∈</m:t>
                      </m:r>
                      <m:r>
                        <a:rPr lang="en-US" i="1">
                          <a:latin typeface="Cambria Math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201400" cy="1371600"/>
              </a:xfrm>
              <a:blipFill rotWithShape="0">
                <a:blip r:embed="rId2"/>
                <a:stretch>
                  <a:fillRect l="-490" t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6</a:t>
            </a:fld>
            <a:endParaRPr lang="en-US"/>
          </a:p>
        </p:txBody>
      </p:sp>
      <p:cxnSp>
        <p:nvCxnSpPr>
          <p:cNvPr id="17" name="Curved Connector 16"/>
          <p:cNvCxnSpPr>
            <a:stCxn id="7" idx="7"/>
            <a:endCxn id="12" idx="0"/>
          </p:cNvCxnSpPr>
          <p:nvPr/>
        </p:nvCxnSpPr>
        <p:spPr>
          <a:xfrm rot="5400000" flipH="1" flipV="1">
            <a:off x="6104650" y="1760191"/>
            <a:ext cx="17095" cy="4164714"/>
          </a:xfrm>
          <a:prstGeom prst="curvedConnector3">
            <a:avLst>
              <a:gd name="adj1" fmla="val 2802919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1" idx="0"/>
            <a:endCxn id="16" idx="1"/>
          </p:cNvCxnSpPr>
          <p:nvPr/>
        </p:nvCxnSpPr>
        <p:spPr>
          <a:xfrm rot="16200000" flipH="1">
            <a:off x="6504758" y="3878460"/>
            <a:ext cx="17095" cy="4164713"/>
          </a:xfrm>
          <a:prstGeom prst="curvedConnector3">
            <a:avLst>
              <a:gd name="adj1" fmla="val -2475303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498387" y="3581400"/>
            <a:ext cx="2996120" cy="2791519"/>
            <a:chOff x="2498387" y="3581400"/>
            <a:chExt cx="2996120" cy="2791519"/>
          </a:xfrm>
        </p:grpSpPr>
        <p:sp>
          <p:nvSpPr>
            <p:cNvPr id="7" name="Oval 6"/>
            <p:cNvSpPr/>
            <p:nvPr/>
          </p:nvSpPr>
          <p:spPr>
            <a:xfrm>
              <a:off x="3947809" y="3834000"/>
              <a:ext cx="97277" cy="116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498387" y="5730893"/>
              <a:ext cx="2996120" cy="64202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7" idx="7"/>
              <a:endCxn id="8" idx="2"/>
            </p:cNvCxnSpPr>
            <p:nvPr/>
          </p:nvCxnSpPr>
          <p:spPr>
            <a:xfrm flipH="1">
              <a:off x="2498387" y="3851095"/>
              <a:ext cx="1532453" cy="22008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1"/>
              <a:endCxn id="8" idx="6"/>
            </p:cNvCxnSpPr>
            <p:nvPr/>
          </p:nvCxnSpPr>
          <p:spPr>
            <a:xfrm>
              <a:off x="3962055" y="3851095"/>
              <a:ext cx="1532452" cy="22008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4382311" y="5952269"/>
              <a:ext cx="97277" cy="116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601548" y="3581400"/>
                  <a:ext cx="472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1548" y="3581400"/>
                  <a:ext cx="472629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015199" y="5843081"/>
                  <a:ext cx="4133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15199" y="5843081"/>
                  <a:ext cx="413318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6697493" y="3657882"/>
            <a:ext cx="2996120" cy="2715037"/>
            <a:chOff x="6697493" y="3657882"/>
            <a:chExt cx="2996120" cy="2715037"/>
          </a:xfrm>
        </p:grpSpPr>
        <p:sp>
          <p:nvSpPr>
            <p:cNvPr id="12" name="Oval 11"/>
            <p:cNvSpPr/>
            <p:nvPr/>
          </p:nvSpPr>
          <p:spPr>
            <a:xfrm>
              <a:off x="8146915" y="3834000"/>
              <a:ext cx="97277" cy="116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697493" y="5730893"/>
              <a:ext cx="2996120" cy="64202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2" idx="7"/>
              <a:endCxn id="13" idx="2"/>
            </p:cNvCxnSpPr>
            <p:nvPr/>
          </p:nvCxnSpPr>
          <p:spPr>
            <a:xfrm flipH="1">
              <a:off x="6697493" y="3851095"/>
              <a:ext cx="1532453" cy="22008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2" idx="1"/>
              <a:endCxn id="13" idx="6"/>
            </p:cNvCxnSpPr>
            <p:nvPr/>
          </p:nvCxnSpPr>
          <p:spPr>
            <a:xfrm>
              <a:off x="8161161" y="3851095"/>
              <a:ext cx="1532452" cy="22008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8581417" y="5952269"/>
              <a:ext cx="97277" cy="116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8234999" y="3657882"/>
                  <a:ext cx="4779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4999" y="3657882"/>
                  <a:ext cx="477951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8679857" y="5845089"/>
                  <a:ext cx="4186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9857" y="5845089"/>
                  <a:ext cx="418641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03350" y="5884335"/>
                <a:ext cx="819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350" y="5884335"/>
                <a:ext cx="81900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693613" y="5843081"/>
                <a:ext cx="819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3613" y="5843081"/>
                <a:ext cx="819007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09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Prove a CD Refactoring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430000" cy="4876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Of a </a:t>
                </a:r>
                <a:r>
                  <a:rPr lang="en-US" dirty="0"/>
                  <a:t>class diagram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to class diagram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requires </a:t>
                </a:r>
                <a:r>
                  <a:rPr lang="en-US" dirty="0" smtClean="0"/>
                  <a:t>transformation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𝒯</m:t>
                    </m:r>
                  </m:oMath>
                </a14:m>
                <a:r>
                  <a:rPr lang="en-US" dirty="0"/>
                  <a:t> to be invertible: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𝒯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𝒯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and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𝒯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𝒯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𝒮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𝒯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430000" cy="4876800"/>
              </a:xfrm>
              <a:blipFill rotWithShape="0">
                <a:blip r:embed="rId2"/>
                <a:stretch>
                  <a:fillRect l="-800" t="-1625" b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7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18088" y="3934099"/>
            <a:ext cx="97277" cy="1167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68666" y="5830992"/>
            <a:ext cx="2996120" cy="6420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7"/>
            <a:endCxn id="8" idx="2"/>
          </p:cNvCxnSpPr>
          <p:nvPr/>
        </p:nvCxnSpPr>
        <p:spPr>
          <a:xfrm flipH="1">
            <a:off x="3668666" y="3951194"/>
            <a:ext cx="1532453" cy="2200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8" idx="6"/>
          </p:cNvCxnSpPr>
          <p:nvPr/>
        </p:nvCxnSpPr>
        <p:spPr>
          <a:xfrm>
            <a:off x="5132334" y="3951194"/>
            <a:ext cx="1532452" cy="2200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52590" y="6052368"/>
            <a:ext cx="97277" cy="1167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317194" y="3934099"/>
            <a:ext cx="97277" cy="1167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67772" y="5830992"/>
            <a:ext cx="2996120" cy="6420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7"/>
            <a:endCxn id="13" idx="2"/>
          </p:cNvCxnSpPr>
          <p:nvPr/>
        </p:nvCxnSpPr>
        <p:spPr>
          <a:xfrm flipH="1">
            <a:off x="7867772" y="3951194"/>
            <a:ext cx="1532453" cy="2200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2" idx="1"/>
            <a:endCxn id="13" idx="6"/>
          </p:cNvCxnSpPr>
          <p:nvPr/>
        </p:nvCxnSpPr>
        <p:spPr>
          <a:xfrm>
            <a:off x="9331440" y="3951194"/>
            <a:ext cx="1532452" cy="2200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9751696" y="6052368"/>
            <a:ext cx="97277" cy="1167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urved Connector 16"/>
          <p:cNvCxnSpPr>
            <a:stCxn id="7" idx="7"/>
            <a:endCxn id="12" idx="0"/>
          </p:cNvCxnSpPr>
          <p:nvPr/>
        </p:nvCxnSpPr>
        <p:spPr>
          <a:xfrm rot="5400000" flipH="1" flipV="1">
            <a:off x="7274929" y="1860290"/>
            <a:ext cx="17095" cy="4164714"/>
          </a:xfrm>
          <a:prstGeom prst="curvedConnector3">
            <a:avLst>
              <a:gd name="adj1" fmla="val 2802919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1" idx="0"/>
            <a:endCxn id="16" idx="1"/>
          </p:cNvCxnSpPr>
          <p:nvPr/>
        </p:nvCxnSpPr>
        <p:spPr>
          <a:xfrm rot="16200000" flipH="1">
            <a:off x="7675037" y="3978559"/>
            <a:ext cx="17095" cy="4164713"/>
          </a:xfrm>
          <a:prstGeom prst="curvedConnector3">
            <a:avLst>
              <a:gd name="adj1" fmla="val -2475303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71827" y="3681499"/>
                <a:ext cx="472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827" y="3681499"/>
                <a:ext cx="4726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5478" y="5943180"/>
                <a:ext cx="413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478" y="5943180"/>
                <a:ext cx="41331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405278" y="3757981"/>
                <a:ext cx="4779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5278" y="3757981"/>
                <a:ext cx="47795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850136" y="5945188"/>
                <a:ext cx="4186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136" y="5945188"/>
                <a:ext cx="41864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20192" y="3635460"/>
                <a:ext cx="30093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𝒯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𝒯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192" y="3635460"/>
                <a:ext cx="3009350" cy="646331"/>
              </a:xfrm>
              <a:prstGeom prst="rect">
                <a:avLst/>
              </a:prstGeom>
              <a:blipFill rotWithShape="0">
                <a:blip r:embed="rId7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5173077" y="4044481"/>
            <a:ext cx="4668000" cy="2113874"/>
            <a:chOff x="5173077" y="4044481"/>
            <a:chExt cx="4668000" cy="2113874"/>
          </a:xfrm>
        </p:grpSpPr>
        <p:cxnSp>
          <p:nvCxnSpPr>
            <p:cNvPr id="24" name="Curved Connector 23"/>
            <p:cNvCxnSpPr>
              <a:stCxn id="12" idx="4"/>
              <a:endCxn id="7" idx="4"/>
            </p:cNvCxnSpPr>
            <p:nvPr/>
          </p:nvCxnSpPr>
          <p:spPr>
            <a:xfrm rot="5400000">
              <a:off x="7266280" y="1951278"/>
              <a:ext cx="12700" cy="4199106"/>
            </a:xfrm>
            <a:prstGeom prst="curvedConnector3">
              <a:avLst>
                <a:gd name="adj1" fmla="val 4710638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urved Connector 24"/>
            <p:cNvCxnSpPr>
              <a:stCxn id="16" idx="5"/>
              <a:endCxn id="11" idx="5"/>
            </p:cNvCxnSpPr>
            <p:nvPr/>
          </p:nvCxnSpPr>
          <p:spPr>
            <a:xfrm rot="5400000">
              <a:off x="7735174" y="4052452"/>
              <a:ext cx="12700" cy="4199106"/>
            </a:xfrm>
            <a:prstGeom prst="curvedConnector3">
              <a:avLst>
                <a:gd name="adj1" fmla="val 3543118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5849152" y="4655987"/>
                  <a:ext cx="3009350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𝒮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dirty="0" smtClean="0"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𝒮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9152" y="4655987"/>
                  <a:ext cx="3009350" cy="64633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0214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 the Information in a Class Diagram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2776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Classes</a:t>
            </a:r>
            <a:r>
              <a:rPr lang="en-US" dirty="0" smtClean="0"/>
              <a:t> – with their scalar-valued fields, domains of objects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Associations</a:t>
            </a:r>
            <a:r>
              <a:rPr lang="en-US" dirty="0" smtClean="0"/>
              <a:t>  among pairs of classes + role names (turn in to set-valued fields)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Cardinalities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– how many objects of class T are connect to objects of class 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 be </a:t>
            </a:r>
            <a:r>
              <a:rPr lang="en-US" b="1" dirty="0" smtClean="0">
                <a:solidFill>
                  <a:schemeClr val="tx2"/>
                </a:solidFill>
              </a:rPr>
              <a:t>additional constraints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all courses have unique course numbers</a:t>
            </a:r>
            <a:br>
              <a:rPr lang="en-US" dirty="0" smtClean="0"/>
            </a:br>
            <a:r>
              <a:rPr lang="en-US" dirty="0" smtClean="0"/>
              <a:t>	no two students have the same name and postal address</a:t>
            </a:r>
            <a:br>
              <a:rPr lang="en-US" dirty="0" smtClean="0"/>
            </a:br>
            <a:r>
              <a:rPr lang="en-US" dirty="0" smtClean="0"/>
              <a:t>	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5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Our </a:t>
            </a:r>
            <a:r>
              <a:rPr lang="en-US" sz="3600" dirty="0" smtClean="0"/>
              <a:t>Immediate Goal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two class diagrams (CDs), </a:t>
            </a:r>
            <a:r>
              <a:rPr lang="en-US" dirty="0" smtClean="0"/>
              <a:t>how do we prove they are equivalent?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much we know &amp; need:</a:t>
            </a:r>
            <a:br>
              <a:rPr lang="en-US" dirty="0" smtClean="0"/>
            </a:b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sz="2400" dirty="0" smtClean="0"/>
              <a:t>We need a formal representation of a CD</a:t>
            </a:r>
            <a:endParaRPr lang="en-US" sz="2400" dirty="0"/>
          </a:p>
          <a:p>
            <a:pPr marL="1280160" lvl="3" indent="-457200">
              <a:buFont typeface="+mj-lt"/>
              <a:buAutoNum type="arabicPeriod"/>
            </a:pPr>
            <a:endParaRPr lang="en-US" sz="2400" dirty="0"/>
          </a:p>
          <a:p>
            <a:pPr marL="1005840" lvl="2" indent="-457200">
              <a:buFont typeface="+mj-lt"/>
              <a:buAutoNum type="arabicPeriod"/>
            </a:pPr>
            <a:r>
              <a:rPr lang="en-US" sz="2400" dirty="0" smtClean="0"/>
              <a:t>And a mapping/correspondence between CDs must be defined</a:t>
            </a:r>
            <a:br>
              <a:rPr lang="en-US" sz="2400" dirty="0" smtClean="0"/>
            </a:br>
            <a:endParaRPr lang="en-US" sz="2400" dirty="0" smtClean="0"/>
          </a:p>
          <a:p>
            <a:pPr lvl="2"/>
            <a:r>
              <a:rPr lang="en-US" sz="2400" dirty="0" smtClean="0"/>
              <a:t>Should be able to prove disprove equivalence</a:t>
            </a:r>
          </a:p>
          <a:p>
            <a:pPr lvl="2"/>
            <a:endParaRPr lang="en-US" sz="2400" dirty="0"/>
          </a:p>
          <a:p>
            <a:r>
              <a:rPr lang="en-US" dirty="0" smtClean="0"/>
              <a:t>Mechanize what we are doing by hand now…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2DF8-E784-4D5D-AC3C-88A4C91FB9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9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709</TotalTime>
  <Words>651</Words>
  <Application>Microsoft Office PowerPoint</Application>
  <PresentationFormat>Widescreen</PresentationFormat>
  <Paragraphs>222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Harlow Solid Italic</vt:lpstr>
      <vt:lpstr>inherit</vt:lpstr>
      <vt:lpstr>Clarity</vt:lpstr>
      <vt:lpstr>Class Diagram Equivalence</vt:lpstr>
      <vt:lpstr>Background</vt:lpstr>
      <vt:lpstr>Background</vt:lpstr>
      <vt:lpstr>Background</vt:lpstr>
      <vt:lpstr>Basic Question: Equivalence</vt:lpstr>
      <vt:lpstr>Foundation for Proving Equivalence uses CD Transformations / Rewrites</vt:lpstr>
      <vt:lpstr>To Prove a CD Refactoring</vt:lpstr>
      <vt:lpstr>In General the Information in a Class Diagram is</vt:lpstr>
      <vt:lpstr>Our Immediate Goal</vt:lpstr>
      <vt:lpstr>So What?  (Always a Good Question To Ask)</vt:lpstr>
      <vt:lpstr>Formal Notations That Have Been Used</vt:lpstr>
      <vt:lpstr>Example in FOL notation</vt:lpstr>
      <vt:lpstr>Proof Tools</vt:lpstr>
      <vt:lpstr>Prior Work</vt:lpstr>
      <vt:lpstr>We Need Advice…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Diagram Equivelance</dc:title>
  <dc:creator>najd</dc:creator>
  <cp:lastModifiedBy>Judy</cp:lastModifiedBy>
  <cp:revision>66</cp:revision>
  <dcterms:created xsi:type="dcterms:W3CDTF">2018-02-13T15:57:18Z</dcterms:created>
  <dcterms:modified xsi:type="dcterms:W3CDTF">2018-03-12T14:00:00Z</dcterms:modified>
</cp:coreProperties>
</file>