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9" r:id="rId1"/>
  </p:sldMasterIdLst>
  <p:notesMasterIdLst>
    <p:notesMasterId r:id="rId34"/>
  </p:notesMasterIdLst>
  <p:sldIdLst>
    <p:sldId id="322" r:id="rId2"/>
    <p:sldId id="351" r:id="rId3"/>
    <p:sldId id="395" r:id="rId4"/>
    <p:sldId id="396" r:id="rId5"/>
    <p:sldId id="397" r:id="rId6"/>
    <p:sldId id="399" r:id="rId7"/>
    <p:sldId id="400" r:id="rId8"/>
    <p:sldId id="401" r:id="rId9"/>
    <p:sldId id="398" r:id="rId10"/>
    <p:sldId id="378" r:id="rId11"/>
    <p:sldId id="405" r:id="rId12"/>
    <p:sldId id="402" r:id="rId13"/>
    <p:sldId id="379" r:id="rId14"/>
    <p:sldId id="385" r:id="rId15"/>
    <p:sldId id="380" r:id="rId16"/>
    <p:sldId id="381" r:id="rId17"/>
    <p:sldId id="382" r:id="rId18"/>
    <p:sldId id="383" r:id="rId19"/>
    <p:sldId id="384" r:id="rId20"/>
    <p:sldId id="387" r:id="rId21"/>
    <p:sldId id="388" r:id="rId22"/>
    <p:sldId id="389" r:id="rId23"/>
    <p:sldId id="390" r:id="rId24"/>
    <p:sldId id="392" r:id="rId25"/>
    <p:sldId id="391" r:id="rId26"/>
    <p:sldId id="393" r:id="rId27"/>
    <p:sldId id="386" r:id="rId28"/>
    <p:sldId id="403" r:id="rId29"/>
    <p:sldId id="404" r:id="rId30"/>
    <p:sldId id="406" r:id="rId31"/>
    <p:sldId id="291" r:id="rId32"/>
    <p:sldId id="366" r:id="rId3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CE3"/>
    <a:srgbClr val="E1FABF"/>
    <a:srgbClr val="D7FAA4"/>
    <a:srgbClr val="E8E8E8"/>
    <a:srgbClr val="E0E0E0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11" autoAdjust="0"/>
  </p:normalViewPr>
  <p:slideViewPr>
    <p:cSldViewPr>
      <p:cViewPr varScale="1">
        <p:scale>
          <a:sx n="122" d="100"/>
          <a:sy n="122" d="100"/>
        </p:scale>
        <p:origin x="-114" y="-210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34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CFD1E-9013-40B6-9925-DB23DECC9D9B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7FB90B-5785-4D30-B010-5CC5FFE2B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12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1986, 1993, 1993, 2007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FB90B-5785-4D30-B010-5CC5FFE2B0F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96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FB90B-5785-4D30-B010-5CC5FFE2B0F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372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Notice how the proof is</a:t>
            </a:r>
            <a:r>
              <a:rPr lang="en-US" b="1" baseline="0" dirty="0" smtClean="0"/>
              <a:t> shorter</a:t>
            </a:r>
            <a:r>
              <a:rPr lang="en-US" b="0" baseline="0" dirty="0" smtClean="0"/>
              <a:t> (</a:t>
            </a:r>
            <a:r>
              <a:rPr lang="en-US" b="1" baseline="0" dirty="0" smtClean="0"/>
              <a:t>more succinct</a:t>
            </a:r>
            <a:r>
              <a:rPr lang="en-US" b="0" baseline="0" dirty="0" smtClean="0"/>
              <a:t>) than even the Coq tactic script.</a:t>
            </a:r>
          </a:p>
          <a:p>
            <a:r>
              <a:rPr lang="en-US" b="0" baseline="0" dirty="0" smtClean="0"/>
              <a:t>The use of induction is clear by the recursive call, and the case splitting on the first argument (just as in the Coq proof) is also obvious.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FB90B-5785-4D30-B010-5CC5FFE2B0F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82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FB90B-5785-4D30-B010-5CC5FFE2B0F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8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FB90B-5785-4D30-B010-5CC5FFE2B0F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82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FB90B-5785-4D30-B010-5CC5FFE2B0F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82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FB90B-5785-4D30-B010-5CC5FFE2B0F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8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34"/>
            <a:ext cx="10360501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0BBC-1B4C-4DAA-8CF6-C0C17AD404C6}" type="datetime1">
              <a:rPr lang="en-US" smtClean="0"/>
              <a:t>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902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EC733-C310-4EC5-A709-B2775E0EE7A6}" type="datetime1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32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47"/>
            <a:ext cx="2742486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47"/>
            <a:ext cx="802431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603-ED72-47C3-8310-1DB41C7F9371}" type="datetime1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075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E54E6-9D9A-45C2-95EE-86F22EBC3BB3}" type="datetime1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087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9"/>
            <a:ext cx="10360501" cy="1362075"/>
          </a:xfrm>
        </p:spPr>
        <p:txBody>
          <a:bodyPr anchor="t">
            <a:noAutofit/>
          </a:bodyPr>
          <a:lstStyle>
            <a:lvl1pPr algn="l">
              <a:defRPr sz="54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A17F-456F-4C56-B2B1-235562E0FD13}" type="datetime1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00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6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6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07B6-7EB6-4885-971E-E42EA6D1D88F}" type="datetime1">
              <a:rPr lang="en-US" smtClean="0"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4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52AE-917E-4EED-B61A-0F26E2FE8F7F}" type="datetime1">
              <a:rPr lang="en-US" smtClean="0"/>
              <a:t>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732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8663-9599-4175-8C51-ED6E6688E3A7}" type="datetime1">
              <a:rPr lang="en-US" smtClean="0"/>
              <a:t>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793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45B68-014E-445F-AEBE-D38DA56020C1}" type="datetime1">
              <a:rPr lang="en-US" smtClean="0"/>
              <a:t>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49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7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9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7" y="1435103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9C30D-D1E4-4C75-9233-4F0857CE1E49}" type="datetime1">
              <a:rPr lang="en-US" smtClean="0"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306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258BB-3F52-44B2-B111-89997D488336}" type="datetime1">
              <a:rPr lang="en-US" smtClean="0"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42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6"/>
            <a:ext cx="109699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9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188B6-19ED-4C00-B51B-16348EC6C5C4}" type="datetime1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9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6" y="6356359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63206708-EF3D-42F9-85CB-C32D36E019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13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iki.portal.chalmers.se/agda/pmwiki.ph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plfa.github.io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457199" y="2130434"/>
            <a:ext cx="11274552" cy="1470025"/>
          </a:xfrm>
        </p:spPr>
        <p:txBody>
          <a:bodyPr>
            <a:noAutofit/>
          </a:bodyPr>
          <a:lstStyle/>
          <a:p>
            <a:r>
              <a:rPr lang="en-US" sz="5400" dirty="0" smtClean="0"/>
              <a:t>An Introduction to </a:t>
            </a:r>
            <a:r>
              <a:rPr lang="en-US" sz="5400" dirty="0" err="1" smtClean="0"/>
              <a:t>Agda</a:t>
            </a:r>
            <a:endParaRPr lang="en-US" sz="5400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2057400"/>
          </a:xfrm>
        </p:spPr>
        <p:txBody>
          <a:bodyPr>
            <a:normAutofit fontScale="92500" lnSpcReduction="10000"/>
          </a:bodyPr>
          <a:lstStyle/>
          <a:p>
            <a:endParaRPr lang="en-US" altLang="en-US" dirty="0" smtClean="0">
              <a:ea typeface="ＭＳ Ｐゴシック" panose="020B0600070205080204" pitchFamily="34" charset="-128"/>
            </a:endParaRP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Curtis Dunham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February 1, 2019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27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Agda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From the website</a:t>
            </a:r>
            <a:r>
              <a:rPr lang="en-US" baseline="30000" dirty="0"/>
              <a:t> </a:t>
            </a:r>
            <a:r>
              <a:rPr lang="en-US" baseline="30000" dirty="0" smtClean="0"/>
              <a:t>[1] </a:t>
            </a:r>
            <a:r>
              <a:rPr lang="en-US" dirty="0" smtClean="0"/>
              <a:t>:</a:t>
            </a:r>
          </a:p>
          <a:p>
            <a:r>
              <a:rPr lang="en-US" sz="2800" dirty="0" smtClean="0"/>
              <a:t>A dependently-typed functional programming language</a:t>
            </a:r>
          </a:p>
          <a:p>
            <a:r>
              <a:rPr lang="en-US" sz="2800" dirty="0" smtClean="0"/>
              <a:t>A proof assistant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A product of Sweden – Chalmers, Gothenburg University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sz="2400" dirty="0" smtClean="0"/>
              <a:t>[1] </a:t>
            </a:r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wiki.portal.chalmers.se/agda/</a:t>
            </a: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609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Coq (CIC), </a:t>
            </a:r>
            <a:r>
              <a:rPr lang="en-US" dirty="0" err="1" smtClean="0"/>
              <a:t>Ocaml</a:t>
            </a:r>
            <a:endParaRPr lang="en-US" dirty="0" smtClean="0"/>
          </a:p>
          <a:p>
            <a:r>
              <a:rPr lang="en-US" dirty="0" err="1" smtClean="0"/>
              <a:t>Matita</a:t>
            </a:r>
            <a:r>
              <a:rPr lang="en-US" dirty="0" smtClean="0"/>
              <a:t> (CIC), </a:t>
            </a:r>
            <a:r>
              <a:rPr lang="en-US" dirty="0" err="1" smtClean="0"/>
              <a:t>Ocaml</a:t>
            </a:r>
            <a:endParaRPr lang="en-US" dirty="0" smtClean="0"/>
          </a:p>
          <a:p>
            <a:r>
              <a:rPr lang="en-US" dirty="0" smtClean="0"/>
              <a:t>Lean (CIC), C++</a:t>
            </a:r>
          </a:p>
          <a:p>
            <a:r>
              <a:rPr lang="en-US" dirty="0" smtClean="0"/>
              <a:t>Idris, Haskell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56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Agda</a:t>
            </a:r>
            <a:r>
              <a:rPr lang="en-US" dirty="0" smtClean="0"/>
              <a:t> and Haskell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600206"/>
            <a:ext cx="10969943" cy="5181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Agda</a:t>
            </a:r>
            <a:r>
              <a:rPr lang="en-US" dirty="0" smtClean="0"/>
              <a:t> is…</a:t>
            </a:r>
          </a:p>
          <a:p>
            <a:r>
              <a:rPr lang="en-US" dirty="0" smtClean="0"/>
              <a:t>Written in Haskell</a:t>
            </a:r>
          </a:p>
          <a:p>
            <a:r>
              <a:rPr lang="en-US" dirty="0" smtClean="0"/>
              <a:t>Compiles to Haskell</a:t>
            </a:r>
          </a:p>
          <a:p>
            <a:r>
              <a:rPr lang="en-US" dirty="0" smtClean="0"/>
              <a:t>Liberally borrows Haskell syntax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Haskell influence brings:</a:t>
            </a:r>
          </a:p>
          <a:p>
            <a:r>
              <a:rPr lang="en-US" dirty="0" smtClean="0"/>
              <a:t>Fancy lambda calculus with pattern matching</a:t>
            </a:r>
          </a:p>
          <a:p>
            <a:r>
              <a:rPr lang="en-US" dirty="0" smtClean="0"/>
              <a:t>Significant indentation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51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812" y="2590800"/>
            <a:ext cx="6027562" cy="4114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Normal dependently typed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Types and terms share hierarchy of universes</a:t>
            </a:r>
          </a:p>
          <a:p>
            <a:pPr lvl="1"/>
            <a:r>
              <a:rPr lang="en-US" dirty="0" smtClean="0"/>
              <a:t>Terms in types, types in terms – “full lambda cube”</a:t>
            </a:r>
          </a:p>
          <a:p>
            <a:pPr lvl="1"/>
            <a:r>
              <a:rPr lang="en-US" dirty="0" smtClean="0"/>
              <a:t>Type functions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“Propositions </a:t>
            </a:r>
            <a:r>
              <a:rPr lang="en-US" sz="3200" dirty="0"/>
              <a:t>as </a:t>
            </a:r>
            <a:r>
              <a:rPr lang="en-US" sz="3200" dirty="0" smtClean="0"/>
              <a:t>Types”, “Proofs are Programs”</a:t>
            </a:r>
          </a:p>
          <a:p>
            <a:pPr marL="742950" lvl="2" indent="-342900"/>
            <a:r>
              <a:rPr lang="en-US" dirty="0" smtClean="0"/>
              <a:t>A theorem is the type of its proofs</a:t>
            </a:r>
          </a:p>
          <a:p>
            <a:pPr marL="742950" lvl="2" indent="-342900"/>
            <a:r>
              <a:rPr lang="en-US" dirty="0" smtClean="0"/>
              <a:t>A proof “proves” the theorem by inhabiting/having the type</a:t>
            </a:r>
          </a:p>
          <a:p>
            <a:r>
              <a:rPr lang="en-US" dirty="0" smtClean="0"/>
              <a:t>Dependent product (</a:t>
            </a:r>
            <a:r>
              <a:rPr lang="el-GR" dirty="0" smtClean="0"/>
              <a:t>Π</a:t>
            </a:r>
            <a:r>
              <a:rPr lang="en-US" dirty="0" smtClean="0"/>
              <a:t>), dependent sum (</a:t>
            </a:r>
            <a:r>
              <a:rPr lang="el-GR" dirty="0" smtClean="0"/>
              <a:t>Σ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Constructive “for all” and “there exists” quantifiers</a:t>
            </a:r>
          </a:p>
          <a:p>
            <a:r>
              <a:rPr lang="en-US" dirty="0" smtClean="0"/>
              <a:t>Type inference: arguments can often be inferred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5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Language or Prover?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Recall: </a:t>
            </a:r>
            <a:r>
              <a:rPr lang="en-US" dirty="0" err="1" smtClean="0"/>
              <a:t>Agda</a:t>
            </a:r>
            <a:r>
              <a:rPr lang="en-US" dirty="0" smtClean="0"/>
              <a:t> is both</a:t>
            </a:r>
          </a:p>
          <a:p>
            <a:r>
              <a:rPr lang="en-US" sz="2800" dirty="0" smtClean="0"/>
              <a:t>A dependently-typed functional programming language</a:t>
            </a:r>
          </a:p>
          <a:p>
            <a:r>
              <a:rPr lang="en-US" sz="2800" dirty="0" smtClean="0"/>
              <a:t>A proof assistant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In this logical system, </a:t>
            </a:r>
            <a:r>
              <a:rPr lang="en-US" sz="2800" b="1" dirty="0" smtClean="0"/>
              <a:t>type checking = proof checking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When using </a:t>
            </a:r>
            <a:r>
              <a:rPr lang="en-US" sz="2800" dirty="0" err="1" smtClean="0"/>
              <a:t>Agda</a:t>
            </a:r>
            <a:r>
              <a:rPr lang="en-US" sz="2800" dirty="0" smtClean="0"/>
              <a:t> as a prover, programs are not “compiled”; type checking is sufficient.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Cloud Callout 4"/>
          <p:cNvSpPr/>
          <p:nvPr/>
        </p:nvSpPr>
        <p:spPr>
          <a:xfrm>
            <a:off x="7313612" y="1295400"/>
            <a:ext cx="1752600" cy="838200"/>
          </a:xfrm>
          <a:prstGeom prst="cloudCallout">
            <a:avLst>
              <a:gd name="adj1" fmla="val -155448"/>
              <a:gd name="adj2" fmla="val 171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How?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5779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Distinct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Interactive editing of typed holes in </a:t>
            </a:r>
            <a:r>
              <a:rPr lang="en-US" dirty="0" err="1" smtClean="0"/>
              <a:t>Emacs</a:t>
            </a:r>
            <a:endParaRPr lang="en-US" dirty="0" smtClean="0"/>
          </a:p>
          <a:p>
            <a:r>
              <a:rPr lang="en-US" dirty="0" smtClean="0"/>
              <a:t>Unicode</a:t>
            </a:r>
          </a:p>
          <a:p>
            <a:endParaRPr lang="en-US" dirty="0"/>
          </a:p>
          <a:p>
            <a:r>
              <a:rPr lang="en-US" dirty="0" smtClean="0"/>
              <a:t>Proof terms – </a:t>
            </a:r>
            <a:r>
              <a:rPr lang="en-US" dirty="0" err="1" smtClean="0"/>
              <a:t>deBruijn</a:t>
            </a:r>
            <a:r>
              <a:rPr lang="en-US" dirty="0" smtClean="0"/>
              <a:t> </a:t>
            </a:r>
            <a:r>
              <a:rPr lang="en-US" dirty="0"/>
              <a:t>criterion ✓</a:t>
            </a:r>
            <a:endParaRPr lang="en-US" dirty="0" smtClean="0"/>
          </a:p>
          <a:p>
            <a:pPr lvl="1"/>
            <a:r>
              <a:rPr lang="en-US" dirty="0" smtClean="0"/>
              <a:t>Unlike tactic-oriented provers (</a:t>
            </a:r>
            <a:r>
              <a:rPr lang="en-US" i="1" dirty="0" smtClean="0"/>
              <a:t>e.g. </a:t>
            </a:r>
            <a:r>
              <a:rPr lang="en-US" dirty="0" smtClean="0"/>
              <a:t>Coq, HOL),</a:t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 err="1" smtClean="0"/>
              <a:t>Agda</a:t>
            </a:r>
            <a:r>
              <a:rPr lang="en-US" dirty="0" smtClean="0"/>
              <a:t> the proof terms are written </a:t>
            </a:r>
            <a:r>
              <a:rPr lang="en-US" b="1" dirty="0" smtClean="0"/>
              <a:t>directly</a:t>
            </a:r>
          </a:p>
          <a:p>
            <a:pPr lvl="1"/>
            <a:r>
              <a:rPr lang="en-US" dirty="0" smtClean="0"/>
              <a:t>A brief aside for the next few slides:</a:t>
            </a:r>
            <a:br>
              <a:rPr lang="en-US" dirty="0" smtClean="0"/>
            </a:br>
            <a:r>
              <a:rPr lang="en-US" dirty="0" smtClean="0"/>
              <a:t>This attribute receives undeserved negative prejudice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62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 in 2010, Ben Delaware gave a Coq introduction to this audience</a:t>
            </a:r>
          </a:p>
          <a:p>
            <a:r>
              <a:rPr lang="en-US" dirty="0" smtClean="0"/>
              <a:t>He suggested that writing proof terms (as in </a:t>
            </a:r>
            <a:r>
              <a:rPr lang="en-US" dirty="0" err="1" smtClean="0"/>
              <a:t>Agda</a:t>
            </a:r>
            <a:r>
              <a:rPr lang="en-US" dirty="0" smtClean="0"/>
              <a:t>) is unpleasant</a:t>
            </a:r>
          </a:p>
          <a:p>
            <a:pPr marL="0" indent="0">
              <a:buNone/>
            </a:pPr>
            <a:r>
              <a:rPr lang="en-US" i="1" dirty="0" smtClean="0"/>
              <a:t>e.g. proof of associativity of list append: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5212" y="4419600"/>
            <a:ext cx="4815742" cy="22929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Definition </a:t>
            </a:r>
            <a:r>
              <a:rPr lang="en-US" sz="1100" dirty="0" err="1"/>
              <a:t>app_assoc</a:t>
            </a:r>
            <a:r>
              <a:rPr lang="en-US" sz="1100" dirty="0"/>
              <a:t> :=</a:t>
            </a:r>
          </a:p>
          <a:p>
            <a:r>
              <a:rPr lang="en-US" sz="1100" dirty="0" err="1"/>
              <a:t>list_ind</a:t>
            </a:r>
            <a:endParaRPr lang="en-US" sz="1100" dirty="0"/>
          </a:p>
          <a:p>
            <a:r>
              <a:rPr lang="en-US" sz="1100" dirty="0"/>
              <a:t> (fun a0 : list A =&gt; </a:t>
            </a:r>
            <a:r>
              <a:rPr lang="en-US" sz="1100" dirty="0" err="1"/>
              <a:t>forall</a:t>
            </a:r>
            <a:r>
              <a:rPr lang="en-US" sz="1100" dirty="0"/>
              <a:t> b c : list A, a0 ++ b ++ c = (a0 ++ b) ++ c)</a:t>
            </a:r>
          </a:p>
          <a:p>
            <a:r>
              <a:rPr lang="en-US" sz="1100" dirty="0"/>
              <a:t> (fun b c : list A =&gt; </a:t>
            </a:r>
            <a:r>
              <a:rPr lang="en-US" sz="1100" dirty="0" err="1"/>
              <a:t>refl_equal</a:t>
            </a:r>
            <a:r>
              <a:rPr lang="en-US" sz="1100" dirty="0"/>
              <a:t> (b ++ c))</a:t>
            </a:r>
          </a:p>
          <a:p>
            <a:r>
              <a:rPr lang="en-US" sz="1100" dirty="0"/>
              <a:t> (fun (a0 : A) (a1 : list A)</a:t>
            </a:r>
          </a:p>
          <a:p>
            <a:r>
              <a:rPr lang="en-US" sz="1100" dirty="0"/>
              <a:t> (</a:t>
            </a:r>
            <a:r>
              <a:rPr lang="en-US" sz="1100" dirty="0" err="1"/>
              <a:t>IHa</a:t>
            </a:r>
            <a:r>
              <a:rPr lang="en-US" sz="1100" dirty="0"/>
              <a:t> : </a:t>
            </a:r>
            <a:r>
              <a:rPr lang="en-US" sz="1100" dirty="0" err="1"/>
              <a:t>forall</a:t>
            </a:r>
            <a:r>
              <a:rPr lang="en-US" sz="1100" dirty="0"/>
              <a:t> b c : list A, a1 ++ b ++ c = (a1 ++ b) ++ c)</a:t>
            </a:r>
          </a:p>
          <a:p>
            <a:r>
              <a:rPr lang="en-US" sz="1100" dirty="0"/>
              <a:t> (b c : list A) =&gt;</a:t>
            </a:r>
          </a:p>
          <a:p>
            <a:r>
              <a:rPr lang="en-US" sz="1100" dirty="0"/>
              <a:t> let H :=</a:t>
            </a:r>
          </a:p>
          <a:p>
            <a:r>
              <a:rPr lang="en-US" sz="1100" dirty="0"/>
              <a:t> </a:t>
            </a:r>
            <a:r>
              <a:rPr lang="en-US" sz="1100" dirty="0" err="1"/>
              <a:t>eq_ind_r</a:t>
            </a:r>
            <a:r>
              <a:rPr lang="en-US" sz="1100" dirty="0"/>
              <a:t> (fun l : list A =&gt; a0 :: (a1 ++ b) ++ c = a0 :: l)</a:t>
            </a:r>
          </a:p>
          <a:p>
            <a:r>
              <a:rPr lang="en-US" sz="1100" dirty="0"/>
              <a:t> (</a:t>
            </a:r>
            <a:r>
              <a:rPr lang="en-US" sz="1100" dirty="0" err="1"/>
              <a:t>refl_equal</a:t>
            </a:r>
            <a:r>
              <a:rPr lang="en-US" sz="1100" dirty="0"/>
              <a:t> (a0 :: (a1 ++ b) ++ c)) (</a:t>
            </a:r>
            <a:r>
              <a:rPr lang="en-US" sz="1100" dirty="0" err="1"/>
              <a:t>IHa</a:t>
            </a:r>
            <a:r>
              <a:rPr lang="en-US" sz="1100" dirty="0"/>
              <a:t> b c) in</a:t>
            </a:r>
          </a:p>
          <a:p>
            <a:r>
              <a:rPr lang="en-US" sz="1100" dirty="0"/>
              <a:t> </a:t>
            </a:r>
            <a:r>
              <a:rPr lang="en-US" sz="1100" dirty="0" err="1"/>
              <a:t>eq_ind_r</a:t>
            </a:r>
            <a:r>
              <a:rPr lang="en-US" sz="1100" dirty="0"/>
              <a:t> (fun l : list A =&gt; a0 :: a1 ++ b ++ c = l)</a:t>
            </a:r>
          </a:p>
          <a:p>
            <a:r>
              <a:rPr lang="en-US" sz="1100" dirty="0"/>
              <a:t> (</a:t>
            </a:r>
            <a:r>
              <a:rPr lang="en-US" sz="1100" dirty="0" err="1"/>
              <a:t>eq_ind_r</a:t>
            </a:r>
            <a:r>
              <a:rPr lang="en-US" sz="1100" dirty="0"/>
              <a:t> (fun l : list A =&gt; a0 :: l = a0 :: l)</a:t>
            </a:r>
          </a:p>
          <a:p>
            <a:r>
              <a:rPr lang="en-US" sz="1100" dirty="0"/>
              <a:t> (</a:t>
            </a:r>
            <a:r>
              <a:rPr lang="en-US" sz="1100" dirty="0" err="1"/>
              <a:t>refl_equal</a:t>
            </a:r>
            <a:r>
              <a:rPr lang="en-US" sz="1100" dirty="0"/>
              <a:t> (a0 :: (a1 ++ b) ++ c)) (</a:t>
            </a:r>
            <a:r>
              <a:rPr lang="en-US" sz="1100" dirty="0" err="1"/>
              <a:t>IHa</a:t>
            </a:r>
            <a:r>
              <a:rPr lang="en-US" sz="1100" dirty="0"/>
              <a:t> b c)) H) 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412" y="5105400"/>
            <a:ext cx="689990" cy="68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99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600207"/>
            <a:ext cx="10969943" cy="1371593"/>
          </a:xfrm>
        </p:spPr>
        <p:txBody>
          <a:bodyPr/>
          <a:lstStyle/>
          <a:p>
            <a:r>
              <a:rPr lang="en-US" dirty="0" smtClean="0"/>
              <a:t>But that proofs by tactics was more pleasant</a:t>
            </a:r>
          </a:p>
          <a:p>
            <a:pPr marL="0" indent="0">
              <a:buNone/>
            </a:pPr>
            <a:r>
              <a:rPr lang="en-US" i="1" dirty="0" smtClean="0"/>
              <a:t>e.g. proof </a:t>
            </a:r>
            <a:r>
              <a:rPr lang="en-US" i="1" u="sng" dirty="0" smtClean="0"/>
              <a:t>script</a:t>
            </a:r>
            <a:r>
              <a:rPr lang="en-US" i="1" dirty="0" smtClean="0"/>
              <a:t> for associativity of list append:</a:t>
            </a:r>
          </a:p>
          <a:p>
            <a:pPr marL="0" indent="0">
              <a:buNone/>
            </a:pP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8012" y="3061234"/>
            <a:ext cx="1111714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Lemma </a:t>
            </a:r>
            <a:r>
              <a:rPr lang="en-US" sz="2400" dirty="0" err="1"/>
              <a:t>app_assoc</a:t>
            </a:r>
            <a:r>
              <a:rPr lang="en-US" sz="2400" dirty="0"/>
              <a:t> : </a:t>
            </a:r>
            <a:r>
              <a:rPr lang="en-US" sz="2400" dirty="0" err="1"/>
              <a:t>forall</a:t>
            </a:r>
            <a:r>
              <a:rPr lang="en-US" sz="2400" dirty="0"/>
              <a:t> A (a b c : list A), a ++ </a:t>
            </a:r>
            <a:r>
              <a:rPr lang="en-US" sz="2400" dirty="0" smtClean="0"/>
              <a:t>(b </a:t>
            </a:r>
            <a:r>
              <a:rPr lang="en-US" sz="2400" dirty="0"/>
              <a:t>++ </a:t>
            </a:r>
            <a:r>
              <a:rPr lang="en-US" sz="2400" dirty="0" smtClean="0"/>
              <a:t>c) </a:t>
            </a:r>
            <a:r>
              <a:rPr lang="en-US" sz="2400" dirty="0"/>
              <a:t>= (a ++ b) ++ c.</a:t>
            </a:r>
          </a:p>
          <a:p>
            <a:r>
              <a:rPr lang="en-US" sz="2400" dirty="0"/>
              <a:t> induction a; </a:t>
            </a:r>
            <a:r>
              <a:rPr lang="en-US" sz="2400" dirty="0" err="1"/>
              <a:t>simpl</a:t>
            </a:r>
            <a:r>
              <a:rPr lang="en-US" sz="2400" dirty="0"/>
              <a:t>; intros.</a:t>
            </a:r>
          </a:p>
          <a:p>
            <a:r>
              <a:rPr lang="en-US" sz="2400" dirty="0"/>
              <a:t> reflexivity.</a:t>
            </a:r>
          </a:p>
          <a:p>
            <a:r>
              <a:rPr lang="en-US" sz="2400" dirty="0"/>
              <a:t> cut (a :: (a0 ++ b) ++ c = a :: (a0 ++ b ++ c)).</a:t>
            </a:r>
          </a:p>
          <a:p>
            <a:r>
              <a:rPr lang="en-US" sz="2400" dirty="0"/>
              <a:t> intros; rewrite H; rewrite </a:t>
            </a:r>
            <a:r>
              <a:rPr lang="en-US" sz="2400" dirty="0" err="1"/>
              <a:t>IHa</a:t>
            </a:r>
            <a:r>
              <a:rPr lang="en-US" sz="2400" dirty="0"/>
              <a:t>; reflexivity.</a:t>
            </a:r>
          </a:p>
          <a:p>
            <a:r>
              <a:rPr lang="en-US" sz="2400" dirty="0"/>
              <a:t> rewrite </a:t>
            </a:r>
            <a:r>
              <a:rPr lang="en-US" sz="2400" dirty="0" err="1"/>
              <a:t>IHa</a:t>
            </a:r>
            <a:r>
              <a:rPr lang="en-US" sz="2400" dirty="0"/>
              <a:t>; reflexivity.</a:t>
            </a:r>
          </a:p>
          <a:p>
            <a:r>
              <a:rPr lang="en-US" sz="2400" dirty="0" err="1"/>
              <a:t>Qed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7163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distinction </a:t>
            </a:r>
            <a:r>
              <a:rPr lang="en-US" i="1" dirty="0" smtClean="0"/>
              <a:t>is</a:t>
            </a:r>
            <a:r>
              <a:rPr lang="en-US" dirty="0" smtClean="0"/>
              <a:t> true of Coq</a:t>
            </a:r>
          </a:p>
          <a:p>
            <a:pPr lvl="1"/>
            <a:r>
              <a:rPr lang="en-US" dirty="0" smtClean="0"/>
              <a:t>Avoid writing </a:t>
            </a:r>
            <a:r>
              <a:rPr lang="en-US" dirty="0" err="1" smtClean="0"/>
              <a:t>Gallina</a:t>
            </a:r>
            <a:r>
              <a:rPr lang="en-US" dirty="0" smtClean="0"/>
              <a:t> proof terms directly</a:t>
            </a:r>
          </a:p>
          <a:p>
            <a:pPr lvl="1"/>
            <a:r>
              <a:rPr lang="en-US" dirty="0" err="1" smtClean="0"/>
              <a:t>Ltac</a:t>
            </a:r>
            <a:r>
              <a:rPr lang="en-US" dirty="0" smtClean="0"/>
              <a:t> (tactic language) is dirty, but expedient</a:t>
            </a:r>
          </a:p>
          <a:p>
            <a:pPr lvl="1"/>
            <a:endParaRPr lang="en-US" dirty="0"/>
          </a:p>
          <a:p>
            <a:r>
              <a:rPr lang="en-US" dirty="0" smtClean="0"/>
              <a:t>But in </a:t>
            </a:r>
            <a:r>
              <a:rPr lang="en-US" dirty="0" err="1" smtClean="0"/>
              <a:t>Agda</a:t>
            </a:r>
            <a:r>
              <a:rPr lang="en-US" dirty="0" smtClean="0"/>
              <a:t> …</a:t>
            </a:r>
          </a:p>
          <a:p>
            <a:pPr lvl="1"/>
            <a:r>
              <a:rPr lang="en-US" dirty="0" smtClean="0"/>
              <a:t>Writing proofs as </a:t>
            </a:r>
            <a:r>
              <a:rPr lang="en-US" dirty="0" err="1" smtClean="0"/>
              <a:t>Agda</a:t>
            </a:r>
            <a:r>
              <a:rPr lang="en-US" dirty="0" smtClean="0"/>
              <a:t> functions isn’t so bad…</a:t>
            </a:r>
          </a:p>
          <a:p>
            <a:pPr lvl="1"/>
            <a:r>
              <a:rPr lang="en-US" dirty="0" smtClean="0"/>
              <a:t>Typed holes provide equivalent interactivity!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Cloud Callout 4"/>
          <p:cNvSpPr/>
          <p:nvPr/>
        </p:nvSpPr>
        <p:spPr>
          <a:xfrm>
            <a:off x="9980612" y="3657600"/>
            <a:ext cx="1752600" cy="838200"/>
          </a:xfrm>
          <a:prstGeom prst="cloudCallout">
            <a:avLst>
              <a:gd name="adj1" fmla="val -70777"/>
              <a:gd name="adj2" fmla="val 438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Why?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7320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Associativity of </a:t>
            </a:r>
            <a:r>
              <a:rPr lang="en-US" b="1" dirty="0" smtClean="0"/>
              <a:t>append </a:t>
            </a:r>
            <a:r>
              <a:rPr lang="en-US" dirty="0" smtClean="0"/>
              <a:t>in </a:t>
            </a:r>
            <a:r>
              <a:rPr lang="en-US" dirty="0" err="1" smtClean="0"/>
              <a:t>Agda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From the </a:t>
            </a:r>
            <a:r>
              <a:rPr lang="en-US" dirty="0" err="1" smtClean="0"/>
              <a:t>Agda</a:t>
            </a:r>
            <a:r>
              <a:rPr lang="en-US" dirty="0" smtClean="0"/>
              <a:t> standard library (</a:t>
            </a:r>
            <a:r>
              <a:rPr lang="en-US" dirty="0" err="1" smtClean="0"/>
              <a:t>agda-stdlib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800" dirty="0"/>
              <a:t>module _ {a} {A : Set a} where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  ++-</a:t>
            </a:r>
            <a:r>
              <a:rPr lang="en-US" sz="2800" dirty="0" err="1"/>
              <a:t>assoc</a:t>
            </a:r>
            <a:r>
              <a:rPr lang="en-US" sz="2800" dirty="0"/>
              <a:t> : Associative {A = List A} _≡_ _++_</a:t>
            </a:r>
          </a:p>
          <a:p>
            <a:pPr marL="0" indent="0">
              <a:buNone/>
            </a:pPr>
            <a:r>
              <a:rPr lang="en-US" sz="2800" dirty="0"/>
              <a:t>  ++-</a:t>
            </a:r>
            <a:r>
              <a:rPr lang="en-US" sz="2800" dirty="0" err="1"/>
              <a:t>assoc</a:t>
            </a:r>
            <a:r>
              <a:rPr lang="en-US" sz="2800" dirty="0"/>
              <a:t> []     </a:t>
            </a:r>
            <a:r>
              <a:rPr lang="en-US" sz="2800" dirty="0" smtClean="0"/>
              <a:t>    </a:t>
            </a:r>
            <a:r>
              <a:rPr lang="en-US" sz="2800" dirty="0" err="1"/>
              <a:t>ys</a:t>
            </a:r>
            <a:r>
              <a:rPr lang="en-US" sz="2800" dirty="0"/>
              <a:t> </a:t>
            </a:r>
            <a:r>
              <a:rPr lang="en-US" sz="2800" dirty="0" err="1"/>
              <a:t>zs</a:t>
            </a:r>
            <a:r>
              <a:rPr lang="en-US" sz="2800" dirty="0"/>
              <a:t> = </a:t>
            </a:r>
            <a:r>
              <a:rPr lang="en-US" sz="2800" dirty="0" err="1"/>
              <a:t>refl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  ++-</a:t>
            </a:r>
            <a:r>
              <a:rPr lang="en-US" sz="2800" dirty="0" err="1"/>
              <a:t>assoc</a:t>
            </a:r>
            <a:r>
              <a:rPr lang="en-US" sz="2800" dirty="0"/>
              <a:t> (x ∷ </a:t>
            </a:r>
            <a:r>
              <a:rPr lang="en-US" sz="2800" dirty="0" err="1"/>
              <a:t>xs</a:t>
            </a:r>
            <a:r>
              <a:rPr lang="en-US" sz="2800" dirty="0"/>
              <a:t>) </a:t>
            </a:r>
            <a:r>
              <a:rPr lang="en-US" sz="2800" dirty="0" err="1"/>
              <a:t>ys</a:t>
            </a:r>
            <a:r>
              <a:rPr lang="en-US" sz="2800" dirty="0"/>
              <a:t> </a:t>
            </a:r>
            <a:r>
              <a:rPr lang="en-US" sz="2800" dirty="0" err="1"/>
              <a:t>zs</a:t>
            </a:r>
            <a:r>
              <a:rPr lang="en-US" sz="2800" dirty="0"/>
              <a:t> = </a:t>
            </a:r>
            <a:r>
              <a:rPr lang="en-US" sz="2800" dirty="0" err="1" smtClean="0"/>
              <a:t>cong</a:t>
            </a:r>
            <a:r>
              <a:rPr lang="en-US" sz="2800" dirty="0" smtClean="0"/>
              <a:t> </a:t>
            </a:r>
            <a:r>
              <a:rPr lang="en-US" sz="2800" dirty="0"/>
              <a:t>(x ∷_) (++-</a:t>
            </a:r>
            <a:r>
              <a:rPr lang="en-US" sz="2800" dirty="0" err="1"/>
              <a:t>assoc</a:t>
            </a:r>
            <a:r>
              <a:rPr lang="en-US" sz="2800" dirty="0"/>
              <a:t> </a:t>
            </a:r>
            <a:r>
              <a:rPr lang="en-US" sz="2800" dirty="0" err="1"/>
              <a:t>xs</a:t>
            </a:r>
            <a:r>
              <a:rPr lang="en-US" sz="2800" dirty="0"/>
              <a:t> </a:t>
            </a:r>
            <a:r>
              <a:rPr lang="en-US" sz="2800" dirty="0" err="1"/>
              <a:t>ys</a:t>
            </a:r>
            <a:r>
              <a:rPr lang="en-US" sz="2800" dirty="0"/>
              <a:t> </a:t>
            </a:r>
            <a:r>
              <a:rPr lang="en-US" sz="2800" dirty="0" err="1"/>
              <a:t>zs</a:t>
            </a:r>
            <a:r>
              <a:rPr lang="en-US" sz="2800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10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16278" y="1524000"/>
            <a:ext cx="2225334" cy="6096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History</a:t>
            </a:r>
          </a:p>
          <a:p>
            <a:r>
              <a:rPr lang="en-US" dirty="0" err="1" smtClean="0"/>
              <a:t>Agda</a:t>
            </a:r>
            <a:endParaRPr lang="en-US" dirty="0" smtClean="0"/>
          </a:p>
          <a:p>
            <a:pPr lvl="1"/>
            <a:r>
              <a:rPr lang="en-US" dirty="0" smtClean="0"/>
              <a:t>What it is</a:t>
            </a:r>
          </a:p>
          <a:p>
            <a:pPr lvl="1"/>
            <a:r>
              <a:rPr lang="en-US" dirty="0" smtClean="0"/>
              <a:t>Why it’s interesting</a:t>
            </a:r>
          </a:p>
          <a:p>
            <a:pPr lvl="1"/>
            <a:r>
              <a:rPr lang="en-US" dirty="0" smtClean="0"/>
              <a:t>Some basic definitions and proofs</a:t>
            </a:r>
          </a:p>
          <a:p>
            <a:r>
              <a:rPr lang="en-US" dirty="0" smtClean="0"/>
              <a:t>Demo</a:t>
            </a:r>
          </a:p>
          <a:p>
            <a:pPr lvl="1"/>
            <a:r>
              <a:rPr lang="en-US" dirty="0" err="1" smtClean="0"/>
              <a:t>Emacs</a:t>
            </a:r>
            <a:r>
              <a:rPr lang="en-US" dirty="0" smtClean="0"/>
              <a:t> interaction</a:t>
            </a:r>
          </a:p>
          <a:p>
            <a:pPr lvl="1"/>
            <a:r>
              <a:rPr lang="en-US" dirty="0" smtClean="0"/>
              <a:t>Typed holes</a:t>
            </a:r>
          </a:p>
          <a:p>
            <a:pPr lvl="1"/>
            <a:r>
              <a:rPr lang="en-US" dirty="0"/>
              <a:t>Short proofs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42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Definitional </a:t>
            </a:r>
            <a:r>
              <a:rPr lang="en-US" dirty="0" err="1" smtClean="0"/>
              <a:t>Backchaining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600206"/>
            <a:ext cx="10969943" cy="48767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 dirty="0" smtClean="0"/>
              <a:t>-- Algebra/</a:t>
            </a:r>
            <a:r>
              <a:rPr lang="en-US" sz="2800" i="1" dirty="0" err="1" smtClean="0"/>
              <a:t>FunctionProperties.agda</a:t>
            </a:r>
            <a:endParaRPr lang="en-US" sz="2800" i="1" dirty="0"/>
          </a:p>
          <a:p>
            <a:pPr marL="0" indent="0">
              <a:buNone/>
            </a:pPr>
            <a:r>
              <a:rPr lang="en-US" sz="2800" dirty="0" smtClean="0"/>
              <a:t>module </a:t>
            </a:r>
            <a:r>
              <a:rPr lang="en-US" sz="2800" dirty="0" err="1"/>
              <a:t>Algebra.FunctionProperties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  {a ℓ} {A : Set a} (_≈_ : </a:t>
            </a:r>
            <a:r>
              <a:rPr lang="en-US" sz="2800" dirty="0" err="1"/>
              <a:t>Rel</a:t>
            </a:r>
            <a:r>
              <a:rPr lang="en-US" sz="2800" dirty="0"/>
              <a:t> A ℓ) where</a:t>
            </a:r>
          </a:p>
          <a:p>
            <a:pPr marL="0" indent="0">
              <a:buNone/>
            </a:pPr>
            <a:r>
              <a:rPr lang="en-US" sz="2800" dirty="0"/>
              <a:t>Associative : Op₂ A → Set _</a:t>
            </a:r>
          </a:p>
          <a:p>
            <a:pPr marL="0" indent="0">
              <a:buNone/>
            </a:pPr>
            <a:r>
              <a:rPr lang="en-US" sz="2800" dirty="0"/>
              <a:t>Associative _∙_ = ∀ x y z → ((x ∙ y) ∙ z) ≈ (x ∙ (y ∙ z))</a:t>
            </a:r>
          </a:p>
          <a:p>
            <a:pPr marL="0" indent="0">
              <a:buNone/>
            </a:pPr>
            <a:endParaRPr lang="en-US" sz="2800" i="1" dirty="0" smtClean="0"/>
          </a:p>
          <a:p>
            <a:pPr marL="0" indent="0">
              <a:buNone/>
            </a:pPr>
            <a:r>
              <a:rPr lang="en-US" sz="2800" i="1" dirty="0" smtClean="0"/>
              <a:t>-- Algebra/</a:t>
            </a:r>
            <a:r>
              <a:rPr lang="en-US" sz="2800" i="1" dirty="0" err="1" smtClean="0"/>
              <a:t>FunctionProperties</a:t>
            </a:r>
            <a:r>
              <a:rPr lang="en-US" sz="2800" i="1" dirty="0" smtClean="0"/>
              <a:t>/</a:t>
            </a:r>
            <a:r>
              <a:rPr lang="en-US" sz="2800" i="1" dirty="0" err="1" smtClean="0"/>
              <a:t>Core.agda</a:t>
            </a:r>
            <a:endParaRPr lang="en-US" sz="2800" i="1" dirty="0"/>
          </a:p>
          <a:p>
            <a:pPr marL="0" indent="0">
              <a:buNone/>
            </a:pPr>
            <a:r>
              <a:rPr lang="en-GB" sz="2800" dirty="0"/>
              <a:t>Op₂ : ∀ {ℓ} → Set ℓ → Set ℓ</a:t>
            </a:r>
          </a:p>
          <a:p>
            <a:pPr marL="0" indent="0">
              <a:buNone/>
            </a:pPr>
            <a:r>
              <a:rPr lang="en-GB" sz="2800" dirty="0"/>
              <a:t>Op₂ A = A → A → A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0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++ (list concatenation)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-- </a:t>
            </a:r>
            <a:r>
              <a:rPr lang="en-US" i="1" dirty="0" smtClean="0"/>
              <a:t>Data/List/</a:t>
            </a:r>
            <a:r>
              <a:rPr lang="en-US" i="1" dirty="0" err="1" smtClean="0"/>
              <a:t>Base.agda</a:t>
            </a:r>
            <a:endParaRPr lang="en-US" i="1" dirty="0"/>
          </a:p>
          <a:p>
            <a:pPr marL="0" indent="0">
              <a:buNone/>
            </a:pPr>
            <a:r>
              <a:rPr lang="en-US" dirty="0" err="1" smtClean="0"/>
              <a:t>infixr</a:t>
            </a:r>
            <a:r>
              <a:rPr lang="en-US" dirty="0" smtClean="0"/>
              <a:t> </a:t>
            </a:r>
            <a:r>
              <a:rPr lang="en-US" dirty="0"/>
              <a:t>5 _++_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_++_ : ∀ {a} {A : Set a} → List A → List A → List A</a:t>
            </a:r>
          </a:p>
          <a:p>
            <a:pPr marL="0" indent="0">
              <a:buNone/>
            </a:pPr>
            <a:r>
              <a:rPr lang="en-US" dirty="0"/>
              <a:t>[]       ++ </a:t>
            </a:r>
            <a:r>
              <a:rPr lang="en-US" dirty="0" err="1"/>
              <a:t>ys</a:t>
            </a:r>
            <a:r>
              <a:rPr lang="en-US" dirty="0"/>
              <a:t> = </a:t>
            </a:r>
            <a:r>
              <a:rPr lang="en-US" dirty="0" err="1"/>
              <a:t>ys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(x ∷ </a:t>
            </a:r>
            <a:r>
              <a:rPr lang="en-US" dirty="0" err="1"/>
              <a:t>xs</a:t>
            </a:r>
            <a:r>
              <a:rPr lang="en-US" dirty="0"/>
              <a:t>) ++ </a:t>
            </a:r>
            <a:r>
              <a:rPr lang="en-US" dirty="0" err="1"/>
              <a:t>ys</a:t>
            </a:r>
            <a:r>
              <a:rPr lang="en-US" dirty="0"/>
              <a:t> = x ∷ (</a:t>
            </a:r>
            <a:r>
              <a:rPr lang="en-US" dirty="0" err="1"/>
              <a:t>xs</a:t>
            </a:r>
            <a:r>
              <a:rPr lang="en-US" dirty="0"/>
              <a:t> ++ </a:t>
            </a:r>
            <a:r>
              <a:rPr lang="en-US" dirty="0" err="1"/>
              <a:t>ys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63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</a:t>
            </a:r>
            <a:r>
              <a:rPr lang="en-US" dirty="0"/>
              <a:t>of ≡ </a:t>
            </a:r>
            <a:r>
              <a:rPr lang="en-US" dirty="0" smtClean="0"/>
              <a:t>(equality)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-- </a:t>
            </a:r>
            <a:r>
              <a:rPr lang="en-US" i="1" dirty="0" err="1" smtClean="0"/>
              <a:t>Agda</a:t>
            </a:r>
            <a:r>
              <a:rPr lang="en-US" i="1" dirty="0" smtClean="0"/>
              <a:t>/</a:t>
            </a:r>
            <a:r>
              <a:rPr lang="en-US" i="1" dirty="0" err="1" smtClean="0"/>
              <a:t>Builtin</a:t>
            </a:r>
            <a:r>
              <a:rPr lang="en-US" i="1" dirty="0" smtClean="0"/>
              <a:t>/</a:t>
            </a:r>
            <a:r>
              <a:rPr lang="en-US" i="1" dirty="0" err="1" smtClean="0"/>
              <a:t>Equality.agda</a:t>
            </a:r>
            <a:endParaRPr lang="en-US" i="1" dirty="0"/>
          </a:p>
          <a:p>
            <a:pPr marL="0" indent="0">
              <a:buNone/>
            </a:pPr>
            <a:r>
              <a:rPr lang="en-GB" dirty="0"/>
              <a:t>infix 4 _≡_</a:t>
            </a:r>
          </a:p>
          <a:p>
            <a:pPr marL="0" indent="0">
              <a:buNone/>
            </a:pPr>
            <a:r>
              <a:rPr lang="en-GB" dirty="0"/>
              <a:t>data _≡_ {a} {A : Set a} (x : A) : A → Set a where</a:t>
            </a:r>
          </a:p>
          <a:p>
            <a:pPr marL="0" indent="0">
              <a:buNone/>
            </a:pPr>
            <a:r>
              <a:rPr lang="en-GB" dirty="0"/>
              <a:t>  instance </a:t>
            </a:r>
            <a:r>
              <a:rPr lang="en-GB" dirty="0" err="1"/>
              <a:t>refl</a:t>
            </a:r>
            <a:r>
              <a:rPr lang="en-GB" dirty="0"/>
              <a:t> : x ≡ 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57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531812" y="3581400"/>
            <a:ext cx="10058400" cy="1143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31812" y="1600200"/>
            <a:ext cx="8610600" cy="5334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Associativity of </a:t>
            </a:r>
            <a:r>
              <a:rPr lang="en-US" b="1" dirty="0" smtClean="0"/>
              <a:t>append</a:t>
            </a:r>
            <a:r>
              <a:rPr lang="en-US" dirty="0" smtClean="0"/>
              <a:t>, again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++-</a:t>
            </a:r>
            <a:r>
              <a:rPr lang="en-US" sz="2800" dirty="0" err="1"/>
              <a:t>assoc</a:t>
            </a:r>
            <a:r>
              <a:rPr lang="en-US" sz="2800" dirty="0"/>
              <a:t> : Associative {A = List A} _≡_ _++_</a:t>
            </a:r>
          </a:p>
          <a:p>
            <a:pPr marL="0" indent="0">
              <a:buNone/>
            </a:pPr>
            <a:r>
              <a:rPr lang="en-US" sz="2800" dirty="0" smtClean="0"/>
              <a:t>++-</a:t>
            </a:r>
            <a:r>
              <a:rPr lang="en-US" sz="2800" dirty="0" err="1"/>
              <a:t>assoc</a:t>
            </a:r>
            <a:r>
              <a:rPr lang="en-US" sz="2800" dirty="0"/>
              <a:t> []     </a:t>
            </a:r>
            <a:r>
              <a:rPr lang="en-US" sz="2800" dirty="0" smtClean="0"/>
              <a:t>     </a:t>
            </a:r>
            <a:r>
              <a:rPr lang="en-US" sz="2800" dirty="0" err="1"/>
              <a:t>ys</a:t>
            </a:r>
            <a:r>
              <a:rPr lang="en-US" sz="2800" dirty="0"/>
              <a:t> </a:t>
            </a:r>
            <a:r>
              <a:rPr lang="en-US" sz="2800" dirty="0" err="1"/>
              <a:t>zs</a:t>
            </a:r>
            <a:r>
              <a:rPr lang="en-US" sz="2800" dirty="0"/>
              <a:t> = </a:t>
            </a:r>
            <a:r>
              <a:rPr lang="en-US" sz="2800" dirty="0" err="1"/>
              <a:t>refl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++-</a:t>
            </a:r>
            <a:r>
              <a:rPr lang="en-US" sz="2800" dirty="0" err="1"/>
              <a:t>assoc</a:t>
            </a:r>
            <a:r>
              <a:rPr lang="en-US" sz="2800" dirty="0"/>
              <a:t> (x ∷ </a:t>
            </a:r>
            <a:r>
              <a:rPr lang="en-US" sz="2800" dirty="0" err="1"/>
              <a:t>xs</a:t>
            </a:r>
            <a:r>
              <a:rPr lang="en-US" sz="2800" dirty="0"/>
              <a:t>) </a:t>
            </a:r>
            <a:r>
              <a:rPr lang="en-US" sz="2800" dirty="0" err="1"/>
              <a:t>ys</a:t>
            </a:r>
            <a:r>
              <a:rPr lang="en-US" sz="2800" dirty="0"/>
              <a:t> </a:t>
            </a:r>
            <a:r>
              <a:rPr lang="en-US" sz="2800" dirty="0" err="1"/>
              <a:t>zs</a:t>
            </a:r>
            <a:r>
              <a:rPr lang="en-US" sz="2800" dirty="0"/>
              <a:t> = </a:t>
            </a:r>
            <a:r>
              <a:rPr lang="en-US" sz="2800" dirty="0" err="1" smtClean="0"/>
              <a:t>cong</a:t>
            </a:r>
            <a:r>
              <a:rPr lang="en-US" sz="2800" dirty="0" smtClean="0"/>
              <a:t> </a:t>
            </a:r>
            <a:r>
              <a:rPr lang="en-US" sz="2800" dirty="0"/>
              <a:t>(x ∷_) (++-</a:t>
            </a:r>
            <a:r>
              <a:rPr lang="en-US" sz="2800" dirty="0" err="1"/>
              <a:t>assoc</a:t>
            </a:r>
            <a:r>
              <a:rPr lang="en-US" sz="2800" dirty="0"/>
              <a:t> </a:t>
            </a:r>
            <a:r>
              <a:rPr lang="en-US" sz="2800" dirty="0" err="1"/>
              <a:t>xs</a:t>
            </a:r>
            <a:r>
              <a:rPr lang="en-US" sz="2800" dirty="0"/>
              <a:t> </a:t>
            </a:r>
            <a:r>
              <a:rPr lang="en-US" sz="2800" dirty="0" err="1"/>
              <a:t>ys</a:t>
            </a:r>
            <a:r>
              <a:rPr lang="en-US" sz="2800" dirty="0"/>
              <a:t> </a:t>
            </a:r>
            <a:r>
              <a:rPr lang="en-US" sz="2800" dirty="0" err="1"/>
              <a:t>zs</a:t>
            </a:r>
            <a:r>
              <a:rPr lang="en-US" sz="2800" dirty="0" smtClean="0"/>
              <a:t>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After applying Associative, the type signature is roughly</a:t>
            </a:r>
          </a:p>
          <a:p>
            <a:pPr marL="0" indent="0">
              <a:buNone/>
            </a:pPr>
            <a:r>
              <a:rPr lang="el-GR" sz="2800" dirty="0" smtClean="0"/>
              <a:t>λ</a:t>
            </a:r>
            <a:r>
              <a:rPr lang="en-US" sz="2800" dirty="0"/>
              <a:t> (x y z : List _) </a:t>
            </a:r>
            <a:r>
              <a:rPr lang="en-US" sz="2800" dirty="0" smtClean="0"/>
              <a:t>→ (x ++ y) ++ z ≡ x ++ (y ++ z)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267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531812" y="3581400"/>
            <a:ext cx="9829800" cy="6858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360612" y="2057400"/>
            <a:ext cx="1447800" cy="1143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Associativity of </a:t>
            </a:r>
            <a:r>
              <a:rPr lang="en-US" b="1" dirty="0" smtClean="0"/>
              <a:t>append</a:t>
            </a:r>
            <a:r>
              <a:rPr lang="en-US" dirty="0" smtClean="0"/>
              <a:t>, again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++-</a:t>
            </a:r>
            <a:r>
              <a:rPr lang="en-US" sz="2800" dirty="0" err="1"/>
              <a:t>assoc</a:t>
            </a:r>
            <a:r>
              <a:rPr lang="en-US" sz="2800" dirty="0"/>
              <a:t> : Associative {A = List A} _≡_ _++_</a:t>
            </a:r>
          </a:p>
          <a:p>
            <a:pPr marL="0" indent="0">
              <a:buNone/>
            </a:pPr>
            <a:r>
              <a:rPr lang="en-US" sz="2800" dirty="0" smtClean="0"/>
              <a:t>++-</a:t>
            </a:r>
            <a:r>
              <a:rPr lang="en-US" sz="2800" dirty="0" err="1"/>
              <a:t>assoc</a:t>
            </a:r>
            <a:r>
              <a:rPr lang="en-US" sz="2800" dirty="0"/>
              <a:t> </a:t>
            </a:r>
            <a:r>
              <a:rPr lang="en-US" sz="2800" b="1" dirty="0"/>
              <a:t>[]</a:t>
            </a:r>
            <a:r>
              <a:rPr lang="en-US" sz="2800" dirty="0"/>
              <a:t>       </a:t>
            </a:r>
            <a:r>
              <a:rPr lang="en-US" sz="2800" dirty="0" smtClean="0"/>
              <a:t>   </a:t>
            </a:r>
            <a:r>
              <a:rPr lang="en-US" sz="2800" dirty="0" err="1" smtClean="0"/>
              <a:t>ys</a:t>
            </a:r>
            <a:r>
              <a:rPr lang="en-US" sz="2800" dirty="0" smtClean="0"/>
              <a:t> </a:t>
            </a:r>
            <a:r>
              <a:rPr lang="en-US" sz="2800" dirty="0" err="1"/>
              <a:t>zs</a:t>
            </a:r>
            <a:r>
              <a:rPr lang="en-US" sz="2800" dirty="0"/>
              <a:t> = </a:t>
            </a:r>
            <a:r>
              <a:rPr lang="en-US" sz="2800" dirty="0" err="1"/>
              <a:t>refl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++-</a:t>
            </a:r>
            <a:r>
              <a:rPr lang="en-US" sz="2800" dirty="0" err="1"/>
              <a:t>assoc</a:t>
            </a:r>
            <a:r>
              <a:rPr lang="en-US" sz="2800" dirty="0"/>
              <a:t> </a:t>
            </a:r>
            <a:r>
              <a:rPr lang="en-US" sz="2800" b="1" dirty="0"/>
              <a:t>(x ∷ </a:t>
            </a:r>
            <a:r>
              <a:rPr lang="en-US" sz="2800" b="1" dirty="0" err="1"/>
              <a:t>xs</a:t>
            </a:r>
            <a:r>
              <a:rPr lang="en-US" sz="2800" b="1" dirty="0"/>
              <a:t>) </a:t>
            </a:r>
            <a:r>
              <a:rPr lang="en-US" sz="2800" dirty="0" err="1"/>
              <a:t>ys</a:t>
            </a:r>
            <a:r>
              <a:rPr lang="en-US" sz="2800" dirty="0"/>
              <a:t> </a:t>
            </a:r>
            <a:r>
              <a:rPr lang="en-US" sz="2800" dirty="0" err="1"/>
              <a:t>zs</a:t>
            </a:r>
            <a:r>
              <a:rPr lang="en-US" sz="2800" dirty="0"/>
              <a:t> = </a:t>
            </a:r>
            <a:r>
              <a:rPr lang="en-US" sz="2800" dirty="0" err="1" smtClean="0"/>
              <a:t>cong</a:t>
            </a:r>
            <a:r>
              <a:rPr lang="en-US" sz="2800" dirty="0" smtClean="0"/>
              <a:t> </a:t>
            </a:r>
            <a:r>
              <a:rPr lang="en-US" sz="2800" dirty="0"/>
              <a:t>(x ∷_) (++-</a:t>
            </a:r>
            <a:r>
              <a:rPr lang="en-US" sz="2800" dirty="0" err="1"/>
              <a:t>assoc</a:t>
            </a:r>
            <a:r>
              <a:rPr lang="en-US" sz="2800" dirty="0"/>
              <a:t> </a:t>
            </a:r>
            <a:r>
              <a:rPr lang="en-US" sz="2800" dirty="0" err="1"/>
              <a:t>xs</a:t>
            </a:r>
            <a:r>
              <a:rPr lang="en-US" sz="2800" dirty="0"/>
              <a:t> </a:t>
            </a:r>
            <a:r>
              <a:rPr lang="en-US" sz="2800" dirty="0" err="1"/>
              <a:t>ys</a:t>
            </a:r>
            <a:r>
              <a:rPr lang="en-US" sz="2800" dirty="0"/>
              <a:t> </a:t>
            </a:r>
            <a:r>
              <a:rPr lang="en-US" sz="2800" dirty="0" err="1"/>
              <a:t>zs</a:t>
            </a:r>
            <a:r>
              <a:rPr lang="en-US" sz="2800" dirty="0" smtClean="0"/>
              <a:t>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Proof proceeds by case analysis on the first argument.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13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547809" y="3505200"/>
            <a:ext cx="10058400" cy="2819400"/>
          </a:xfrm>
          <a:prstGeom prst="roundRect">
            <a:avLst>
              <a:gd name="adj" fmla="val 4193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47809" y="2133600"/>
            <a:ext cx="5394203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Associativity of </a:t>
            </a:r>
            <a:r>
              <a:rPr lang="en-US" b="1" dirty="0" smtClean="0"/>
              <a:t>append</a:t>
            </a:r>
            <a:r>
              <a:rPr lang="en-US" dirty="0" smtClean="0"/>
              <a:t>, again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600206"/>
            <a:ext cx="10969943" cy="4800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++-</a:t>
            </a:r>
            <a:r>
              <a:rPr lang="en-US" sz="2800" dirty="0" err="1"/>
              <a:t>assoc</a:t>
            </a:r>
            <a:r>
              <a:rPr lang="en-US" sz="2800" dirty="0"/>
              <a:t> : Associative {A = List A} _≡_ _++_</a:t>
            </a:r>
          </a:p>
          <a:p>
            <a:pPr marL="0" indent="0">
              <a:buNone/>
            </a:pPr>
            <a:r>
              <a:rPr lang="en-US" sz="2800" dirty="0" smtClean="0"/>
              <a:t>++-</a:t>
            </a:r>
            <a:r>
              <a:rPr lang="en-US" sz="2800" dirty="0" err="1"/>
              <a:t>assoc</a:t>
            </a:r>
            <a:r>
              <a:rPr lang="en-US" sz="2800" dirty="0"/>
              <a:t> []     </a:t>
            </a:r>
            <a:r>
              <a:rPr lang="en-US" sz="2800" dirty="0" smtClean="0"/>
              <a:t>     </a:t>
            </a:r>
            <a:r>
              <a:rPr lang="en-US" sz="2800" dirty="0" err="1"/>
              <a:t>ys</a:t>
            </a:r>
            <a:r>
              <a:rPr lang="en-US" sz="2800" dirty="0"/>
              <a:t> </a:t>
            </a:r>
            <a:r>
              <a:rPr lang="en-US" sz="2800" dirty="0" err="1"/>
              <a:t>zs</a:t>
            </a:r>
            <a:r>
              <a:rPr lang="en-US" sz="2800" dirty="0"/>
              <a:t> = </a:t>
            </a:r>
            <a:r>
              <a:rPr lang="en-US" sz="2800" dirty="0" err="1"/>
              <a:t>refl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++-</a:t>
            </a:r>
            <a:r>
              <a:rPr lang="en-US" sz="2800" dirty="0" err="1"/>
              <a:t>assoc</a:t>
            </a:r>
            <a:r>
              <a:rPr lang="en-US" sz="2800" dirty="0"/>
              <a:t> (x ∷ </a:t>
            </a:r>
            <a:r>
              <a:rPr lang="en-US" sz="2800" dirty="0" err="1"/>
              <a:t>xs</a:t>
            </a:r>
            <a:r>
              <a:rPr lang="en-US" sz="2800" dirty="0"/>
              <a:t>) </a:t>
            </a:r>
            <a:r>
              <a:rPr lang="en-US" sz="2800" dirty="0" err="1"/>
              <a:t>ys</a:t>
            </a:r>
            <a:r>
              <a:rPr lang="en-US" sz="2800" dirty="0"/>
              <a:t> </a:t>
            </a:r>
            <a:r>
              <a:rPr lang="en-US" sz="2800" dirty="0" err="1"/>
              <a:t>zs</a:t>
            </a:r>
            <a:r>
              <a:rPr lang="en-US" sz="2800" dirty="0"/>
              <a:t> = </a:t>
            </a:r>
            <a:r>
              <a:rPr lang="en-US" sz="2800" dirty="0" err="1" smtClean="0"/>
              <a:t>cong</a:t>
            </a:r>
            <a:r>
              <a:rPr lang="en-US" sz="2800" dirty="0" smtClean="0"/>
              <a:t> </a:t>
            </a:r>
            <a:r>
              <a:rPr lang="en-US" sz="2800" dirty="0"/>
              <a:t>(x ∷_) (++-</a:t>
            </a:r>
            <a:r>
              <a:rPr lang="en-US" sz="2800" dirty="0" err="1"/>
              <a:t>assoc</a:t>
            </a:r>
            <a:r>
              <a:rPr lang="en-US" sz="2800" dirty="0"/>
              <a:t> </a:t>
            </a:r>
            <a:r>
              <a:rPr lang="en-US" sz="2800" dirty="0" err="1"/>
              <a:t>xs</a:t>
            </a:r>
            <a:r>
              <a:rPr lang="en-US" sz="2800" dirty="0"/>
              <a:t> </a:t>
            </a:r>
            <a:r>
              <a:rPr lang="en-US" sz="2800" dirty="0" err="1"/>
              <a:t>ys</a:t>
            </a:r>
            <a:r>
              <a:rPr lang="en-US" sz="2800" dirty="0"/>
              <a:t> </a:t>
            </a:r>
            <a:r>
              <a:rPr lang="en-US" sz="2800" dirty="0" err="1"/>
              <a:t>zs</a:t>
            </a:r>
            <a:r>
              <a:rPr lang="en-US" sz="2800" dirty="0" smtClean="0"/>
              <a:t>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Base case is trivial (‘</a:t>
            </a:r>
            <a:r>
              <a:rPr lang="en-US" sz="2800" dirty="0" err="1" smtClean="0"/>
              <a:t>refl</a:t>
            </a:r>
            <a:r>
              <a:rPr lang="en-US" sz="2800" dirty="0" smtClean="0"/>
              <a:t>’ means proof by reflexivity):</a:t>
            </a:r>
          </a:p>
          <a:p>
            <a:pPr marL="0" indent="0">
              <a:buNone/>
            </a:pPr>
            <a:r>
              <a:rPr lang="en-US" sz="2800" dirty="0"/>
              <a:t>Recall that (by definition of ++), [] ++ </a:t>
            </a:r>
            <a:r>
              <a:rPr lang="en-US" sz="2800" dirty="0" err="1"/>
              <a:t>ys</a:t>
            </a:r>
            <a:r>
              <a:rPr lang="en-US" sz="2800" dirty="0"/>
              <a:t> ≡ </a:t>
            </a:r>
            <a:r>
              <a:rPr lang="en-US" sz="2800" dirty="0" err="1"/>
              <a:t>ys</a:t>
            </a:r>
            <a:r>
              <a:rPr lang="en-US" sz="2800" dirty="0"/>
              <a:t>.  </a:t>
            </a:r>
            <a:r>
              <a:rPr lang="en-US" sz="2800" dirty="0" smtClean="0"/>
              <a:t>So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([] </a:t>
            </a:r>
            <a:r>
              <a:rPr lang="en-US" sz="2800" dirty="0"/>
              <a:t>++ y) ++ z ≡ </a:t>
            </a:r>
            <a:r>
              <a:rPr lang="en-US" sz="2800" dirty="0" smtClean="0"/>
              <a:t>[] </a:t>
            </a:r>
            <a:r>
              <a:rPr lang="en-US" sz="2800" dirty="0"/>
              <a:t>++ (y ++ z</a:t>
            </a:r>
            <a:r>
              <a:rPr lang="en-US" sz="2800" dirty="0" smtClean="0"/>
              <a:t>)</a:t>
            </a:r>
          </a:p>
          <a:p>
            <a:pPr marL="0" indent="0">
              <a:buNone/>
            </a:pPr>
            <a:r>
              <a:rPr lang="en-US" sz="2800" dirty="0" smtClean="0"/>
              <a:t>y </a:t>
            </a:r>
            <a:r>
              <a:rPr lang="en-US" sz="2800" dirty="0"/>
              <a:t>++ z ≡ </a:t>
            </a:r>
            <a:r>
              <a:rPr lang="en-US" sz="2800" dirty="0" smtClean="0"/>
              <a:t>y </a:t>
            </a:r>
            <a:r>
              <a:rPr lang="en-US" sz="2800" dirty="0"/>
              <a:t>++ </a:t>
            </a:r>
            <a:r>
              <a:rPr lang="en-US" sz="2800" dirty="0" smtClean="0"/>
              <a:t>z</a:t>
            </a:r>
          </a:p>
          <a:p>
            <a:pPr marL="0" indent="0">
              <a:buNone/>
            </a:pPr>
            <a:r>
              <a:rPr lang="en-US" sz="2800" b="1" dirty="0" err="1" smtClean="0"/>
              <a:t>refl</a:t>
            </a:r>
            <a:r>
              <a:rPr lang="en-US" sz="2800" b="1" dirty="0" smtClean="0"/>
              <a:t> (y ++ z)</a:t>
            </a:r>
            <a:endParaRPr lang="en-US" sz="2800" b="1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09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7237412" y="2677297"/>
            <a:ext cx="365760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47809" y="3505200"/>
            <a:ext cx="10058400" cy="2286000"/>
          </a:xfrm>
          <a:prstGeom prst="roundRect">
            <a:avLst>
              <a:gd name="adj" fmla="val 4193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24118" y="2667000"/>
            <a:ext cx="10447094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Associativity of </a:t>
            </a:r>
            <a:r>
              <a:rPr lang="en-US" b="1" dirty="0" smtClean="0"/>
              <a:t>append</a:t>
            </a:r>
            <a:r>
              <a:rPr lang="en-US" dirty="0" smtClean="0"/>
              <a:t>, again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600206"/>
            <a:ext cx="10969943" cy="4800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++-</a:t>
            </a:r>
            <a:r>
              <a:rPr lang="en-US" sz="2800" dirty="0" err="1"/>
              <a:t>assoc</a:t>
            </a:r>
            <a:r>
              <a:rPr lang="en-US" sz="2800" dirty="0"/>
              <a:t> : Associative {A = List A} _≡_ _++_</a:t>
            </a:r>
          </a:p>
          <a:p>
            <a:pPr marL="0" indent="0">
              <a:buNone/>
            </a:pPr>
            <a:r>
              <a:rPr lang="en-US" sz="2800" dirty="0" smtClean="0"/>
              <a:t>++-</a:t>
            </a:r>
            <a:r>
              <a:rPr lang="en-US" sz="2800" dirty="0" err="1"/>
              <a:t>assoc</a:t>
            </a:r>
            <a:r>
              <a:rPr lang="en-US" sz="2800" dirty="0"/>
              <a:t> []     </a:t>
            </a:r>
            <a:r>
              <a:rPr lang="en-US" sz="2800" dirty="0" smtClean="0"/>
              <a:t>     </a:t>
            </a:r>
            <a:r>
              <a:rPr lang="en-US" sz="2800" dirty="0" err="1"/>
              <a:t>ys</a:t>
            </a:r>
            <a:r>
              <a:rPr lang="en-US" sz="2800" dirty="0"/>
              <a:t> </a:t>
            </a:r>
            <a:r>
              <a:rPr lang="en-US" sz="2800" dirty="0" err="1"/>
              <a:t>zs</a:t>
            </a:r>
            <a:r>
              <a:rPr lang="en-US" sz="2800" dirty="0"/>
              <a:t> = </a:t>
            </a:r>
            <a:r>
              <a:rPr lang="en-US" sz="2800" dirty="0" err="1"/>
              <a:t>refl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++-</a:t>
            </a:r>
            <a:r>
              <a:rPr lang="en-US" sz="2800" dirty="0" err="1"/>
              <a:t>assoc</a:t>
            </a:r>
            <a:r>
              <a:rPr lang="en-US" sz="2800" dirty="0"/>
              <a:t> (x ∷ </a:t>
            </a:r>
            <a:r>
              <a:rPr lang="en-US" sz="2800" dirty="0" err="1"/>
              <a:t>xs</a:t>
            </a:r>
            <a:r>
              <a:rPr lang="en-US" sz="2800" dirty="0"/>
              <a:t>) </a:t>
            </a:r>
            <a:r>
              <a:rPr lang="en-US" sz="2800" dirty="0" err="1"/>
              <a:t>ys</a:t>
            </a:r>
            <a:r>
              <a:rPr lang="en-US" sz="2800" dirty="0"/>
              <a:t> </a:t>
            </a:r>
            <a:r>
              <a:rPr lang="en-US" sz="2800" dirty="0" err="1"/>
              <a:t>zs</a:t>
            </a:r>
            <a:r>
              <a:rPr lang="en-US" sz="2800" dirty="0"/>
              <a:t> = </a:t>
            </a:r>
            <a:r>
              <a:rPr lang="en-US" sz="2800" dirty="0" err="1" smtClean="0"/>
              <a:t>cong</a:t>
            </a:r>
            <a:r>
              <a:rPr lang="en-US" sz="2800" dirty="0" smtClean="0"/>
              <a:t> </a:t>
            </a:r>
            <a:r>
              <a:rPr lang="en-US" sz="2800" dirty="0"/>
              <a:t>(x ∷_) </a:t>
            </a:r>
            <a:r>
              <a:rPr lang="en-US" sz="2800" b="1" dirty="0"/>
              <a:t>(++-</a:t>
            </a:r>
            <a:r>
              <a:rPr lang="en-US" sz="2800" b="1" dirty="0" err="1"/>
              <a:t>assoc</a:t>
            </a:r>
            <a:r>
              <a:rPr lang="en-US" sz="2800" b="1" dirty="0"/>
              <a:t> </a:t>
            </a:r>
            <a:r>
              <a:rPr lang="en-US" sz="2800" b="1" dirty="0" err="1"/>
              <a:t>xs</a:t>
            </a:r>
            <a:r>
              <a:rPr lang="en-US" sz="2800" b="1" dirty="0"/>
              <a:t> </a:t>
            </a:r>
            <a:r>
              <a:rPr lang="en-US" sz="2800" b="1" dirty="0" err="1"/>
              <a:t>ys</a:t>
            </a:r>
            <a:r>
              <a:rPr lang="en-US" sz="2800" b="1" dirty="0"/>
              <a:t> </a:t>
            </a:r>
            <a:r>
              <a:rPr lang="en-US" sz="2800" b="1" dirty="0" err="1"/>
              <a:t>zs</a:t>
            </a:r>
            <a:r>
              <a:rPr lang="en-US" sz="2800" b="1" dirty="0" smtClean="0"/>
              <a:t>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When using proof by induction, </a:t>
            </a:r>
            <a:r>
              <a:rPr lang="en-US" sz="2800" i="1" dirty="0" smtClean="0"/>
              <a:t>the proof is recursive</a:t>
            </a:r>
            <a:r>
              <a:rPr lang="en-US" sz="2800" dirty="0" smtClean="0"/>
              <a:t>!</a:t>
            </a:r>
          </a:p>
          <a:p>
            <a:pPr marL="0" indent="0">
              <a:buNone/>
            </a:pPr>
            <a:r>
              <a:rPr lang="en-US" sz="2800" dirty="0"/>
              <a:t>(</a:t>
            </a:r>
            <a:r>
              <a:rPr lang="en-US" sz="2800" dirty="0" err="1" smtClean="0"/>
              <a:t>xs</a:t>
            </a:r>
            <a:r>
              <a:rPr lang="en-US" sz="2800" dirty="0" smtClean="0"/>
              <a:t> </a:t>
            </a:r>
            <a:r>
              <a:rPr lang="en-US" sz="2800" dirty="0"/>
              <a:t>++ </a:t>
            </a:r>
            <a:r>
              <a:rPr lang="en-US" sz="2800" dirty="0" err="1" smtClean="0"/>
              <a:t>ys</a:t>
            </a:r>
            <a:r>
              <a:rPr lang="en-US" sz="2800" dirty="0" smtClean="0"/>
              <a:t>) </a:t>
            </a:r>
            <a:r>
              <a:rPr lang="en-US" sz="2800" dirty="0"/>
              <a:t>++ </a:t>
            </a:r>
            <a:r>
              <a:rPr lang="en-US" sz="2800" dirty="0" err="1" smtClean="0"/>
              <a:t>zs</a:t>
            </a:r>
            <a:r>
              <a:rPr lang="en-US" sz="2800" dirty="0" smtClean="0"/>
              <a:t> </a:t>
            </a:r>
            <a:r>
              <a:rPr lang="en-US" sz="2800" dirty="0"/>
              <a:t>≡ </a:t>
            </a:r>
            <a:r>
              <a:rPr lang="en-US" sz="2800" dirty="0" err="1" smtClean="0"/>
              <a:t>xs</a:t>
            </a:r>
            <a:r>
              <a:rPr lang="en-US" sz="2800" dirty="0" smtClean="0"/>
              <a:t> </a:t>
            </a:r>
            <a:r>
              <a:rPr lang="en-US" sz="2800" dirty="0"/>
              <a:t>++ (</a:t>
            </a:r>
            <a:r>
              <a:rPr lang="en-US" sz="2800" dirty="0" err="1" smtClean="0"/>
              <a:t>ys</a:t>
            </a:r>
            <a:r>
              <a:rPr lang="en-US" sz="2800" dirty="0" smtClean="0"/>
              <a:t> ++ </a:t>
            </a:r>
            <a:r>
              <a:rPr lang="en-US" sz="2800" dirty="0" err="1" smtClean="0"/>
              <a:t>zs</a:t>
            </a:r>
            <a:r>
              <a:rPr lang="en-US" sz="2800" dirty="0" smtClean="0"/>
              <a:t>)</a:t>
            </a:r>
          </a:p>
          <a:p>
            <a:pPr marL="0" indent="0">
              <a:buNone/>
            </a:pPr>
            <a:r>
              <a:rPr lang="en-US" sz="2800" dirty="0"/>
              <a:t>x </a:t>
            </a:r>
            <a:r>
              <a:rPr lang="en-US" sz="2800" dirty="0" smtClean="0"/>
              <a:t>∷ ((</a:t>
            </a:r>
            <a:r>
              <a:rPr lang="en-US" sz="2800" dirty="0" err="1"/>
              <a:t>xs</a:t>
            </a:r>
            <a:r>
              <a:rPr lang="en-US" sz="2800" dirty="0"/>
              <a:t> ++ </a:t>
            </a:r>
            <a:r>
              <a:rPr lang="en-US" sz="2800" dirty="0" err="1"/>
              <a:t>ys</a:t>
            </a:r>
            <a:r>
              <a:rPr lang="en-US" sz="2800" dirty="0"/>
              <a:t>) ++ </a:t>
            </a:r>
            <a:r>
              <a:rPr lang="en-US" sz="2800" dirty="0" err="1" smtClean="0"/>
              <a:t>zs</a:t>
            </a:r>
            <a:r>
              <a:rPr lang="en-US" sz="2800" dirty="0" smtClean="0"/>
              <a:t>) </a:t>
            </a:r>
            <a:r>
              <a:rPr lang="en-US" sz="2800" dirty="0"/>
              <a:t>≡ x ∷ (</a:t>
            </a:r>
            <a:r>
              <a:rPr lang="en-US" sz="2800" dirty="0" err="1" smtClean="0"/>
              <a:t>xs</a:t>
            </a:r>
            <a:r>
              <a:rPr lang="en-US" sz="2800" dirty="0" smtClean="0"/>
              <a:t> ++ </a:t>
            </a:r>
            <a:r>
              <a:rPr lang="en-US" sz="2800" dirty="0"/>
              <a:t>(</a:t>
            </a:r>
            <a:r>
              <a:rPr lang="en-US" sz="2800" dirty="0" err="1"/>
              <a:t>ys</a:t>
            </a:r>
            <a:r>
              <a:rPr lang="en-US" sz="2800" dirty="0"/>
              <a:t> ++ </a:t>
            </a:r>
            <a:r>
              <a:rPr lang="en-US" sz="2800" dirty="0" err="1"/>
              <a:t>zs</a:t>
            </a:r>
            <a:r>
              <a:rPr lang="en-US" sz="2800" dirty="0" smtClean="0"/>
              <a:t>))</a:t>
            </a:r>
          </a:p>
          <a:p>
            <a:pPr marL="0" indent="0">
              <a:buNone/>
            </a:pPr>
            <a:r>
              <a:rPr lang="en-US" sz="2800" dirty="0" smtClean="0"/>
              <a:t>∎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62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5" grpId="0" animBg="1"/>
      <p:bldP spid="5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5612" y="3657600"/>
            <a:ext cx="6019800" cy="2286000"/>
          </a:xfrm>
          <a:prstGeom prst="roundRect">
            <a:avLst>
              <a:gd name="adj" fmla="val 621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Agda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What it is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Why it’s interesting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Some basic definitions and proofs</a:t>
            </a:r>
          </a:p>
          <a:p>
            <a:r>
              <a:rPr lang="en-US" dirty="0"/>
              <a:t>Demo</a:t>
            </a:r>
          </a:p>
          <a:p>
            <a:pPr lvl="1"/>
            <a:r>
              <a:rPr lang="en-US" dirty="0" err="1"/>
              <a:t>Emacs</a:t>
            </a:r>
            <a:r>
              <a:rPr lang="en-US" dirty="0"/>
              <a:t> interaction</a:t>
            </a:r>
          </a:p>
          <a:p>
            <a:pPr lvl="1"/>
            <a:r>
              <a:rPr lang="en-US" dirty="0"/>
              <a:t>Typed holes</a:t>
            </a:r>
          </a:p>
          <a:p>
            <a:pPr lvl="1"/>
            <a:r>
              <a:rPr lang="en-US" dirty="0" smtClean="0"/>
              <a:t>Short proofs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97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Agda</a:t>
            </a:r>
            <a:r>
              <a:rPr lang="en-US" dirty="0" smtClean="0"/>
              <a:t> Strengths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Interactivity</a:t>
            </a:r>
          </a:p>
          <a:p>
            <a:endParaRPr lang="en-US" dirty="0"/>
          </a:p>
          <a:p>
            <a:r>
              <a:rPr lang="en-US" dirty="0" smtClean="0"/>
              <a:t>Brevity: Unicode, </a:t>
            </a:r>
            <a:r>
              <a:rPr lang="en-US" dirty="0" err="1" smtClean="0"/>
              <a:t>mixfix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Proof terms</a:t>
            </a:r>
          </a:p>
          <a:p>
            <a:pPr lvl="1"/>
            <a:r>
              <a:rPr lang="en-US" dirty="0" smtClean="0"/>
              <a:t>Powerful formalism, direct Curry-Howard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smtClean="0"/>
              <a:t>Active community and developers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81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Agda</a:t>
            </a:r>
            <a:r>
              <a:rPr lang="en-US" dirty="0" smtClean="0"/>
              <a:t> Weaknesses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body of background knowledge</a:t>
            </a:r>
          </a:p>
          <a:p>
            <a:r>
              <a:rPr lang="en-US" dirty="0" smtClean="0"/>
              <a:t>Poor error messages</a:t>
            </a:r>
          </a:p>
          <a:p>
            <a:r>
              <a:rPr lang="en-US" dirty="0" smtClean="0"/>
              <a:t>Proof </a:t>
            </a:r>
            <a:r>
              <a:rPr lang="en-US" dirty="0"/>
              <a:t>automation functionality is minimal</a:t>
            </a:r>
          </a:p>
          <a:p>
            <a:pPr lvl="1"/>
            <a:r>
              <a:rPr lang="en-US" dirty="0"/>
              <a:t>Counterpoint: mature Reflection API allows self </a:t>
            </a:r>
            <a:r>
              <a:rPr lang="en-US" dirty="0" smtClean="0"/>
              <a:t>service</a:t>
            </a:r>
          </a:p>
          <a:p>
            <a:r>
              <a:rPr lang="en-US" dirty="0"/>
              <a:t>Incomplete documentation</a:t>
            </a:r>
          </a:p>
          <a:p>
            <a:r>
              <a:rPr lang="en-US" dirty="0" smtClean="0"/>
              <a:t>Slow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38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Intuitionistic Type Theory:</a:t>
            </a:r>
            <a:br>
              <a:rPr lang="en-US" dirty="0" smtClean="0"/>
            </a:br>
            <a:r>
              <a:rPr lang="en-US" dirty="0"/>
              <a:t>The </a:t>
            </a:r>
            <a:r>
              <a:rPr lang="en-US" dirty="0" smtClean="0"/>
              <a:t>Forefathers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812" y="2971800"/>
            <a:ext cx="2251881" cy="27432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34" r="31965"/>
          <a:stretch/>
        </p:blipFill>
        <p:spPr>
          <a:xfrm>
            <a:off x="6704012" y="2971800"/>
            <a:ext cx="2286000" cy="2743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4412" y="5752534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Intuitionism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589712" y="5752534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Types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284412" y="236220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Brouwer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6589712" y="236220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Russell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2725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Agda</a:t>
            </a:r>
            <a:r>
              <a:rPr lang="en-US" dirty="0" smtClean="0"/>
              <a:t>-Curious”?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Programming Language Foundations in </a:t>
            </a:r>
            <a:r>
              <a:rPr lang="en-US" dirty="0" err="1" smtClean="0"/>
              <a:t>Agda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://plfa.github.io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Port of Software Foundations (Coq) by Pierce, </a:t>
            </a:r>
            <a:r>
              <a:rPr lang="en-US" i="1" dirty="0" smtClean="0"/>
              <a:t>et 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40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436983" cy="6944868"/>
          </a:xfrm>
          <a:prstGeom prst="rect">
            <a:avLst/>
          </a:prstGeom>
        </p:spPr>
      </p:pic>
      <p:sp>
        <p:nvSpPr>
          <p:cNvPr id="7" name="Cloud Callout 6"/>
          <p:cNvSpPr/>
          <p:nvPr/>
        </p:nvSpPr>
        <p:spPr>
          <a:xfrm>
            <a:off x="4570412" y="-228600"/>
            <a:ext cx="7618413" cy="1295400"/>
          </a:xfrm>
          <a:prstGeom prst="cloudCallout">
            <a:avLst>
              <a:gd name="adj1" fmla="val -37053"/>
              <a:gd name="adj2" fmla="val 60592"/>
            </a:avLst>
          </a:prstGeom>
          <a:noFill/>
          <a:ln w="6350" cap="rnd" cmpd="sng">
            <a:solidFill>
              <a:schemeClr val="accent1">
                <a:shade val="50000"/>
                <a:alpha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3812" y="16079"/>
            <a:ext cx="6856411" cy="838200"/>
          </a:xfrm>
        </p:spPr>
        <p:txBody>
          <a:bodyPr>
            <a:noAutofit/>
          </a:bodyPr>
          <a:lstStyle/>
          <a:p>
            <a:r>
              <a:rPr lang="en-GB" sz="2800" dirty="0">
                <a:solidFill>
                  <a:schemeClr val="bg1">
                    <a:lumMod val="50000"/>
                  </a:schemeClr>
                </a:solidFill>
              </a:rPr>
              <a:t>An Introduction to </a:t>
            </a:r>
            <a:r>
              <a:rPr lang="en-GB" sz="2800" dirty="0" err="1">
                <a:solidFill>
                  <a:schemeClr val="bg1">
                    <a:lumMod val="50000"/>
                  </a:schemeClr>
                </a:solidFill>
              </a:rPr>
              <a:t>Agda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612" y="2743200"/>
            <a:ext cx="3352799" cy="1295400"/>
          </a:xfrm>
        </p:spPr>
        <p:txBody>
          <a:bodyPr>
            <a:noAutofit/>
          </a:bodyPr>
          <a:lstStyle/>
          <a:p>
            <a:pPr algn="r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Curtis Dunham</a:t>
            </a:r>
            <a:b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10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n-US" sz="1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University of Texas at Austin</a:t>
            </a:r>
            <a:b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and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Arm Research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51813" y="1579609"/>
            <a:ext cx="388721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dirty="0" smtClean="0">
                <a:latin typeface="Tangerine" panose="02000000000000000000" pitchFamily="2" charset="0"/>
                <a:ea typeface="Tangerine" panose="02000000000000000000" pitchFamily="2" charset="0"/>
              </a:rPr>
              <a:t>Thank you!</a:t>
            </a:r>
          </a:p>
          <a:p>
            <a:pPr algn="r"/>
            <a:endParaRPr lang="en-US" sz="6000" dirty="0">
              <a:latin typeface="Tangerine" panose="02000000000000000000" pitchFamily="2" charset="0"/>
              <a:ea typeface="Tangerine" panose="02000000000000000000" pitchFamily="2" charset="0"/>
            </a:endParaRPr>
          </a:p>
          <a:p>
            <a:pPr algn="r"/>
            <a:r>
              <a:rPr lang="en-US" sz="6000" dirty="0" smtClean="0">
                <a:latin typeface="Tangerine" panose="02000000000000000000" pitchFamily="2" charset="0"/>
                <a:ea typeface="Tangerine" panose="02000000000000000000" pitchFamily="2" charset="0"/>
              </a:rPr>
              <a:t>What questions </a:t>
            </a:r>
            <a:br>
              <a:rPr lang="en-US" sz="6000" dirty="0" smtClean="0">
                <a:latin typeface="Tangerine" panose="02000000000000000000" pitchFamily="2" charset="0"/>
                <a:ea typeface="Tangerine" panose="02000000000000000000" pitchFamily="2" charset="0"/>
              </a:rPr>
            </a:br>
            <a:r>
              <a:rPr lang="en-US" sz="6000" dirty="0" smtClean="0">
                <a:latin typeface="Tangerine" panose="02000000000000000000" pitchFamily="2" charset="0"/>
                <a:ea typeface="Tangerine" panose="02000000000000000000" pitchFamily="2" charset="0"/>
              </a:rPr>
              <a:t>do you have?</a:t>
            </a:r>
            <a:endParaRPr lang="en-US" sz="6000" dirty="0">
              <a:latin typeface="Tangerine" panose="02000000000000000000" pitchFamily="2" charset="0"/>
              <a:ea typeface="Tangeri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90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/ Slide Graveyard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76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Briefly: mathematics </a:t>
            </a:r>
            <a:r>
              <a:rPr lang="en-US" u="sng" dirty="0" smtClean="0"/>
              <a:t>without</a:t>
            </a:r>
            <a:br>
              <a:rPr lang="en-US" u="sng" dirty="0" smtClean="0"/>
            </a:br>
            <a:r>
              <a:rPr lang="en-US" dirty="0" smtClean="0"/>
              <a:t>The Law of the Excluded Middle (LEM)</a:t>
            </a:r>
          </a:p>
          <a:p>
            <a:endParaRPr lang="en-US" u="sng" dirty="0"/>
          </a:p>
          <a:p>
            <a:r>
              <a:rPr lang="en-US" dirty="0" smtClean="0"/>
              <a:t>LEM: All propositions are either true or false;</a:t>
            </a:r>
            <a:br>
              <a:rPr lang="en-US" dirty="0" smtClean="0"/>
            </a:br>
            <a:r>
              <a:rPr lang="en-US" dirty="0" smtClean="0">
                <a:ea typeface="Cambria Math" panose="02040503050406030204" pitchFamily="18" charset="0"/>
              </a:rPr>
              <a:t>∀ </a:t>
            </a:r>
            <a:r>
              <a:rPr lang="en-US" dirty="0">
                <a:ea typeface="Cambria Math" panose="02040503050406030204" pitchFamily="18" charset="0"/>
              </a:rPr>
              <a:t>P, P ∨ </a:t>
            </a:r>
            <a:r>
              <a:rPr lang="en-US" dirty="0" smtClean="0">
                <a:ea typeface="Cambria Math" panose="02040503050406030204" pitchFamily="18" charset="0"/>
              </a:rPr>
              <a:t>¬P.</a:t>
            </a:r>
          </a:p>
          <a:p>
            <a:r>
              <a:rPr lang="en-US" dirty="0" smtClean="0">
                <a:ea typeface="Cambria Math" panose="02040503050406030204" pitchFamily="18" charset="0"/>
              </a:rPr>
              <a:t>Demands construction of witnesses:</a:t>
            </a:r>
            <a:br>
              <a:rPr lang="en-US" dirty="0" smtClean="0">
                <a:ea typeface="Cambria Math" panose="02040503050406030204" pitchFamily="18" charset="0"/>
              </a:rPr>
            </a:br>
            <a:r>
              <a:rPr lang="en-US" dirty="0" smtClean="0">
                <a:ea typeface="Cambria Math" panose="02040503050406030204" pitchFamily="18" charset="0"/>
              </a:rPr>
              <a:t>∃x : P(x) can only be proven by </a:t>
            </a:r>
            <a:r>
              <a:rPr lang="en-US" i="1" dirty="0" smtClean="0">
                <a:ea typeface="Cambria Math" panose="02040503050406030204" pitchFamily="18" charset="0"/>
              </a:rPr>
              <a:t>constructing</a:t>
            </a:r>
            <a:r>
              <a:rPr lang="en-US" dirty="0" smtClean="0">
                <a:ea typeface="Cambria Math" panose="02040503050406030204" pitchFamily="18" charset="0"/>
              </a:rPr>
              <a:t> an</a:t>
            </a:r>
            <a:br>
              <a:rPr lang="en-US" dirty="0" smtClean="0">
                <a:ea typeface="Cambria Math" panose="02040503050406030204" pitchFamily="18" charset="0"/>
              </a:rPr>
            </a:br>
            <a:r>
              <a:rPr lang="en-US" dirty="0" smtClean="0">
                <a:ea typeface="Cambria Math" panose="02040503050406030204" pitchFamily="18" charset="0"/>
              </a:rPr>
              <a:t>object x such that P(x).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51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Russell’s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Russell’s Paradox:</a:t>
            </a:r>
            <a:br>
              <a:rPr lang="en-US" dirty="0" smtClean="0"/>
            </a:br>
            <a:r>
              <a:rPr lang="en-US" dirty="0" smtClean="0"/>
              <a:t>“the set of all sets that do not contain themselves”</a:t>
            </a:r>
          </a:p>
          <a:p>
            <a:endParaRPr lang="en-US" dirty="0"/>
          </a:p>
          <a:p>
            <a:r>
              <a:rPr lang="en-US" dirty="0" smtClean="0"/>
              <a:t>Self-reference is problematic</a:t>
            </a:r>
          </a:p>
          <a:p>
            <a:endParaRPr lang="en-US" dirty="0"/>
          </a:p>
          <a:p>
            <a:r>
              <a:rPr lang="en-US" dirty="0" smtClean="0"/>
              <a:t>Types enforce a hierarchy in which self-reference is impossible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51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BHK Interpretation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u="sng" dirty="0" err="1" smtClean="0"/>
              <a:t>B</a:t>
            </a:r>
            <a:r>
              <a:rPr lang="en-US" dirty="0" err="1" smtClean="0"/>
              <a:t>rouwer</a:t>
            </a:r>
            <a:r>
              <a:rPr lang="en-US" dirty="0" smtClean="0"/>
              <a:t>-</a:t>
            </a:r>
            <a:r>
              <a:rPr lang="en-US" u="sng" dirty="0" err="1"/>
              <a:t>H</a:t>
            </a:r>
            <a:r>
              <a:rPr lang="en-US" dirty="0" err="1" smtClean="0"/>
              <a:t>eyting</a:t>
            </a:r>
            <a:r>
              <a:rPr lang="en-US" dirty="0" smtClean="0"/>
              <a:t>-</a:t>
            </a:r>
            <a:r>
              <a:rPr lang="en-US" u="sng" dirty="0" smtClean="0"/>
              <a:t>K</a:t>
            </a:r>
            <a:r>
              <a:rPr lang="en-US" dirty="0" smtClean="0"/>
              <a:t>olmogorov Interpretation:</a:t>
            </a:r>
            <a:br>
              <a:rPr lang="en-US" dirty="0" smtClean="0"/>
            </a:br>
            <a:r>
              <a:rPr lang="en-US" dirty="0" smtClean="0"/>
              <a:t>interpretation of the logical operators in intuitionistic logic</a:t>
            </a:r>
          </a:p>
          <a:p>
            <a:endParaRPr lang="en-US" dirty="0"/>
          </a:p>
          <a:p>
            <a:r>
              <a:rPr lang="en-US" dirty="0" smtClean="0"/>
              <a:t>A ∧ B requires a proof of A and a proof of B</a:t>
            </a:r>
          </a:p>
          <a:p>
            <a:r>
              <a:rPr lang="en-US" dirty="0" smtClean="0"/>
              <a:t>A </a:t>
            </a:r>
            <a:r>
              <a:rPr lang="en-US" dirty="0" smtClean="0">
                <a:ea typeface="Cambria Math" panose="02040503050406030204" pitchFamily="18" charset="0"/>
              </a:rPr>
              <a:t>∨ B requires a proof of A or a proof of B</a:t>
            </a:r>
          </a:p>
          <a:p>
            <a:pPr marL="0" indent="0">
              <a:buNone/>
            </a:pPr>
            <a:r>
              <a:rPr lang="en-US" dirty="0" smtClean="0">
                <a:ea typeface="Cambria Math" panose="02040503050406030204" pitchFamily="18" charset="0"/>
              </a:rPr>
              <a:t>…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53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BHK Interpretation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→ B requires a construction that transforms any proof of A into a proof of </a:t>
            </a:r>
            <a:r>
              <a:rPr lang="en-US" dirty="0" smtClean="0"/>
              <a:t>B</a:t>
            </a:r>
          </a:p>
          <a:p>
            <a:pPr lvl="1"/>
            <a:r>
              <a:rPr lang="en-US" i="1" dirty="0" smtClean="0"/>
              <a:t>i.e.</a:t>
            </a:r>
            <a:r>
              <a:rPr lang="en-US" dirty="0" smtClean="0"/>
              <a:t> evidence a : A transformed by function f</a:t>
            </a:r>
            <a:br>
              <a:rPr lang="en-US" dirty="0" smtClean="0"/>
            </a:br>
            <a:r>
              <a:rPr lang="en-US" dirty="0" smtClean="0"/>
              <a:t>such that f(a) : B</a:t>
            </a:r>
            <a:endParaRPr lang="en-US" dirty="0"/>
          </a:p>
          <a:p>
            <a:r>
              <a:rPr lang="en-US" dirty="0" smtClean="0">
                <a:ea typeface="Cambria Math"/>
              </a:rPr>
              <a:t>⊥ (absurdity) has no proof</a:t>
            </a:r>
          </a:p>
          <a:p>
            <a:r>
              <a:rPr lang="en-US" dirty="0" smtClean="0">
                <a:ea typeface="Cambria Math" panose="02040503050406030204" pitchFamily="18" charset="0"/>
              </a:rPr>
              <a:t>¬A means </a:t>
            </a:r>
            <a:r>
              <a:rPr lang="en-US" dirty="0"/>
              <a:t>A → </a:t>
            </a:r>
            <a:r>
              <a:rPr lang="en-US" dirty="0" smtClean="0">
                <a:ea typeface="Cambria Math"/>
              </a:rPr>
              <a:t>⊥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76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Curry-Howard Correspondence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and </a:t>
            </a:r>
            <a:r>
              <a:rPr lang="en-US" i="1" dirty="0" smtClean="0">
                <a:ea typeface="Cambria Math"/>
              </a:rPr>
              <a:t>⟺ pairing</a:t>
            </a:r>
          </a:p>
          <a:p>
            <a:r>
              <a:rPr lang="en-US" i="1" dirty="0" smtClean="0">
                <a:ea typeface="Cambria Math"/>
              </a:rPr>
              <a:t>or </a:t>
            </a:r>
            <a:r>
              <a:rPr lang="en-US" i="1" dirty="0">
                <a:ea typeface="Cambria Math"/>
              </a:rPr>
              <a:t>⟺ </a:t>
            </a:r>
            <a:r>
              <a:rPr lang="en-US" i="1" dirty="0" smtClean="0">
                <a:ea typeface="Cambria Math"/>
              </a:rPr>
              <a:t>tagged union</a:t>
            </a:r>
          </a:p>
          <a:p>
            <a:r>
              <a:rPr lang="en-US" i="1" dirty="0" smtClean="0">
                <a:ea typeface="Cambria Math"/>
              </a:rPr>
              <a:t>implication⟺ function application</a:t>
            </a:r>
          </a:p>
          <a:p>
            <a:r>
              <a:rPr lang="en-US" i="1" dirty="0" smtClean="0">
                <a:ea typeface="Cambria Math"/>
              </a:rPr>
              <a:t>false/absurdity </a:t>
            </a:r>
            <a:r>
              <a:rPr lang="en-US" i="1" dirty="0">
                <a:ea typeface="Cambria Math"/>
              </a:rPr>
              <a:t>⟺ </a:t>
            </a:r>
            <a:r>
              <a:rPr lang="en-US" i="1" dirty="0" smtClean="0">
                <a:ea typeface="Cambria Math"/>
              </a:rPr>
              <a:t>type with no members</a:t>
            </a:r>
            <a:endParaRPr lang="en-US" i="1" dirty="0">
              <a:ea typeface="Cambria Math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96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Intuitionistic Type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600206"/>
            <a:ext cx="10969943" cy="5257794"/>
          </a:xfrm>
        </p:spPr>
        <p:txBody>
          <a:bodyPr>
            <a:normAutofit/>
          </a:bodyPr>
          <a:lstStyle/>
          <a:p>
            <a:r>
              <a:rPr lang="en-US" dirty="0"/>
              <a:t>Per </a:t>
            </a:r>
            <a:r>
              <a:rPr lang="en-US" dirty="0" smtClean="0"/>
              <a:t>Martin-</a:t>
            </a:r>
            <a:r>
              <a:rPr lang="en-US" dirty="0" err="1" smtClean="0"/>
              <a:t>Löf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Martin-</a:t>
            </a:r>
            <a:r>
              <a:rPr lang="en-US" dirty="0" err="1" smtClean="0"/>
              <a:t>Löf</a:t>
            </a:r>
            <a:r>
              <a:rPr lang="en-US" dirty="0" smtClean="0"/>
              <a:t> Type Theory (MLTT) (1972)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Some key contributions towards </a:t>
            </a:r>
            <a:r>
              <a:rPr lang="en-US" dirty="0" err="1" smtClean="0"/>
              <a:t>Agda</a:t>
            </a:r>
            <a:r>
              <a:rPr lang="en-US" dirty="0" smtClean="0"/>
              <a:t>:</a:t>
            </a:r>
          </a:p>
          <a:p>
            <a:r>
              <a:rPr lang="en-US" dirty="0" smtClean="0"/>
              <a:t>Calculus of Constructions, </a:t>
            </a:r>
            <a:r>
              <a:rPr lang="en-US" dirty="0" err="1" smtClean="0"/>
              <a:t>Coquand</a:t>
            </a:r>
            <a:endParaRPr lang="en-US" dirty="0" smtClean="0"/>
          </a:p>
          <a:p>
            <a:r>
              <a:rPr lang="en-US" dirty="0" smtClean="0"/>
              <a:t>Calculus of Inductive Constructions, Paulin-</a:t>
            </a:r>
            <a:r>
              <a:rPr lang="en-US" dirty="0" err="1" smtClean="0"/>
              <a:t>Mohring</a:t>
            </a:r>
            <a:endParaRPr lang="en-US" dirty="0" smtClean="0"/>
          </a:p>
          <a:p>
            <a:r>
              <a:rPr lang="en-US" dirty="0" smtClean="0"/>
              <a:t>UTT, Luo</a:t>
            </a:r>
          </a:p>
          <a:p>
            <a:r>
              <a:rPr lang="en-US" dirty="0" err="1" smtClean="0"/>
              <a:t>Agda</a:t>
            </a:r>
            <a:r>
              <a:rPr lang="en-US" dirty="0" smtClean="0"/>
              <a:t> 2, Ulf </a:t>
            </a:r>
            <a:r>
              <a:rPr lang="en-US" dirty="0" err="1" smtClean="0"/>
              <a:t>Norell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708-EF3D-42F9-85CB-C32D36E01930}" type="slidenum">
              <a:rPr lang="en-US" smtClean="0"/>
              <a:t>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4812" y="1524000"/>
            <a:ext cx="2256282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330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rriweather 1">
      <a:majorFont>
        <a:latin typeface="Merriweather"/>
        <a:ea typeface=""/>
        <a:cs typeface=""/>
      </a:majorFont>
      <a:minorFont>
        <a:latin typeface="Merriweather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31179</TotalTime>
  <Words>1493</Words>
  <Application>Microsoft Office PowerPoint</Application>
  <PresentationFormat>Custom</PresentationFormat>
  <Paragraphs>277</Paragraphs>
  <Slides>32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An Introduction to Agda</vt:lpstr>
      <vt:lpstr>Agenda</vt:lpstr>
      <vt:lpstr>Intuitionistic Type Theory: The Forefathers</vt:lpstr>
      <vt:lpstr>Intuitionism</vt:lpstr>
      <vt:lpstr>Russell’s Types</vt:lpstr>
      <vt:lpstr>BHK Interpretation1</vt:lpstr>
      <vt:lpstr>BHK Interpretation2</vt:lpstr>
      <vt:lpstr>Curry-Howard Correspondence</vt:lpstr>
      <vt:lpstr>Intuitionistic Type Theory</vt:lpstr>
      <vt:lpstr>What is Agda?</vt:lpstr>
      <vt:lpstr>Similar Systems</vt:lpstr>
      <vt:lpstr>Agda and Haskell</vt:lpstr>
      <vt:lpstr>Normal dependently typed features</vt:lpstr>
      <vt:lpstr>Programming Language or Prover?</vt:lpstr>
      <vt:lpstr>Distinct features</vt:lpstr>
      <vt:lpstr>Proof Terms</vt:lpstr>
      <vt:lpstr>Proof Tactics</vt:lpstr>
      <vt:lpstr>Counterpoint</vt:lpstr>
      <vt:lpstr>Associativity of append in Agda</vt:lpstr>
      <vt:lpstr>Some Definitional Backchaining…</vt:lpstr>
      <vt:lpstr>Definition of ++ (list concatenation)</vt:lpstr>
      <vt:lpstr>Definition of ≡ (equality)</vt:lpstr>
      <vt:lpstr>Associativity of append, again1</vt:lpstr>
      <vt:lpstr>Associativity of append, again2</vt:lpstr>
      <vt:lpstr>Associativity of append, again3</vt:lpstr>
      <vt:lpstr>Associativity of append, again4</vt:lpstr>
      <vt:lpstr>Agenda</vt:lpstr>
      <vt:lpstr>Agda Strengths</vt:lpstr>
      <vt:lpstr>Agda Weaknesses</vt:lpstr>
      <vt:lpstr>“Agda-Curious”?</vt:lpstr>
      <vt:lpstr>An Introduction to Agda</vt:lpstr>
      <vt:lpstr>Backup / Slide Graveyard</vt:lpstr>
    </vt:vector>
  </TitlesOfParts>
  <Company>Arm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Architected Data Registers Are Superfluous</dc:title>
  <dc:creator>Curtis Dunham</dc:creator>
  <cp:lastModifiedBy>Curtis Dunham</cp:lastModifiedBy>
  <cp:revision>346</cp:revision>
  <dcterms:created xsi:type="dcterms:W3CDTF">2018-08-30T17:00:48Z</dcterms:created>
  <dcterms:modified xsi:type="dcterms:W3CDTF">2019-02-01T21:37:47Z</dcterms:modified>
</cp:coreProperties>
</file>