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5" r:id="rId2"/>
    <p:sldId id="287" r:id="rId3"/>
    <p:sldId id="266" r:id="rId4"/>
    <p:sldId id="293" r:id="rId5"/>
    <p:sldId id="268" r:id="rId6"/>
    <p:sldId id="269" r:id="rId7"/>
    <p:sldId id="288" r:id="rId8"/>
    <p:sldId id="290" r:id="rId9"/>
    <p:sldId id="289" r:id="rId10"/>
    <p:sldId id="272" r:id="rId11"/>
    <p:sldId id="273" r:id="rId12"/>
    <p:sldId id="271" r:id="rId13"/>
    <p:sldId id="274" r:id="rId14"/>
    <p:sldId id="275" r:id="rId15"/>
    <p:sldId id="280" r:id="rId16"/>
    <p:sldId id="283" r:id="rId17"/>
    <p:sldId id="291" r:id="rId18"/>
    <p:sldId id="292" r:id="rId19"/>
    <p:sldId id="281" r:id="rId20"/>
    <p:sldId id="294" r:id="rId21"/>
    <p:sldId id="270" r:id="rId22"/>
    <p:sldId id="286" r:id="rId23"/>
    <p:sldId id="284" r:id="rId24"/>
    <p:sldId id="285" r:id="rId25"/>
    <p:sldId id="256" r:id="rId26"/>
    <p:sldId id="257" r:id="rId27"/>
    <p:sldId id="258" r:id="rId28"/>
    <p:sldId id="259" r:id="rId29"/>
    <p:sldId id="260" r:id="rId30"/>
    <p:sldId id="261" r:id="rId31"/>
    <p:sldId id="262" r:id="rId32"/>
    <p:sldId id="263" r:id="rId33"/>
    <p:sldId id="264" r:id="rId3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647" autoAdjust="0"/>
    <p:restoredTop sz="94660"/>
  </p:normalViewPr>
  <p:slideViewPr>
    <p:cSldViewPr snapToGrid="0" snapToObjects="1">
      <p:cViewPr varScale="1">
        <p:scale>
          <a:sx n="163" d="100"/>
          <a:sy n="163" d="100"/>
        </p:scale>
        <p:origin x="-166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printerSettings" Target="printerSettings/printerSettings1.bin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viewProps" Target="viewProps.xml"/><Relationship Id="rId38" Type="http://schemas.openxmlformats.org/officeDocument/2006/relationships/theme" Target="theme/theme1.xml"/><Relationship Id="rId3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451E9-539E-F845-9AC5-DEDF60E2BD1D}" type="datetimeFigureOut">
              <a:rPr lang="en-US" smtClean="0"/>
              <a:t>9/30/15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3C4BB-7D88-B045-8D69-418660804E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14696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451E9-539E-F845-9AC5-DEDF60E2BD1D}" type="datetimeFigureOut">
              <a:rPr lang="en-US" smtClean="0"/>
              <a:t>9/30/15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3C4BB-7D88-B045-8D69-418660804E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45191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451E9-539E-F845-9AC5-DEDF60E2BD1D}" type="datetimeFigureOut">
              <a:rPr lang="en-US" smtClean="0"/>
              <a:t>9/30/15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3C4BB-7D88-B045-8D69-418660804E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30365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451E9-539E-F845-9AC5-DEDF60E2BD1D}" type="datetimeFigureOut">
              <a:rPr lang="en-US" smtClean="0"/>
              <a:t>9/30/15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3C4BB-7D88-B045-8D69-418660804E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13060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451E9-539E-F845-9AC5-DEDF60E2BD1D}" type="datetimeFigureOut">
              <a:rPr lang="en-US" smtClean="0"/>
              <a:t>9/30/15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3C4BB-7D88-B045-8D69-418660804E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25298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451E9-539E-F845-9AC5-DEDF60E2BD1D}" type="datetimeFigureOut">
              <a:rPr lang="en-US" smtClean="0"/>
              <a:t>9/30/15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3C4BB-7D88-B045-8D69-418660804E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46936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451E9-539E-F845-9AC5-DEDF60E2BD1D}" type="datetimeFigureOut">
              <a:rPr lang="en-US" smtClean="0"/>
              <a:t>9/30/15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3C4BB-7D88-B045-8D69-418660804E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21551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451E9-539E-F845-9AC5-DEDF60E2BD1D}" type="datetimeFigureOut">
              <a:rPr lang="en-US" smtClean="0"/>
              <a:t>9/30/15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3C4BB-7D88-B045-8D69-418660804E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0866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451E9-539E-F845-9AC5-DEDF60E2BD1D}" type="datetimeFigureOut">
              <a:rPr lang="en-US" smtClean="0"/>
              <a:t>9/30/15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3C4BB-7D88-B045-8D69-418660804E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29903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451E9-539E-F845-9AC5-DEDF60E2BD1D}" type="datetimeFigureOut">
              <a:rPr lang="en-US" smtClean="0"/>
              <a:t>9/30/15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3C4BB-7D88-B045-8D69-418660804E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70592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451E9-539E-F845-9AC5-DEDF60E2BD1D}" type="datetimeFigureOut">
              <a:rPr lang="en-US" smtClean="0"/>
              <a:t>9/30/15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3C4BB-7D88-B045-8D69-418660804E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06893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D451E9-539E-F845-9AC5-DEDF60E2BD1D}" type="datetimeFigureOut">
              <a:rPr lang="en-US" smtClean="0"/>
              <a:t>9/30/15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C3C4BB-7D88-B045-8D69-418660804E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24008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5800" y="1460402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dirty="0"/>
              <a:t>Android Platform Modeling and Android App Verification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in </a:t>
            </a:r>
            <a:r>
              <a:rPr lang="en-US" dirty="0"/>
              <a:t>the ACL2 Theorem Prover 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smtClean="0"/>
              <a:t>Eric </a:t>
            </a:r>
            <a:r>
              <a:rPr lang="en-US" dirty="0"/>
              <a:t>Smith and Alessandro </a:t>
            </a:r>
            <a:r>
              <a:rPr lang="en-US" dirty="0" err="1"/>
              <a:t>Coglio</a:t>
            </a:r>
            <a:endParaRPr lang="en-US" dirty="0"/>
          </a:p>
          <a:p>
            <a:r>
              <a:rPr lang="en-US"/>
              <a:t>Kestrel </a:t>
            </a:r>
            <a:r>
              <a:rPr lang="en-US" smtClean="0"/>
              <a:t>Institute</a:t>
            </a:r>
          </a:p>
          <a:p>
            <a:endParaRPr lang="en-US" smtClean="0"/>
          </a:p>
          <a:p>
            <a:r>
              <a:rPr lang="en-US" smtClean="0"/>
              <a:t>ACL2 Workshop 2015</a:t>
            </a:r>
            <a:endParaRPr lang="en-US"/>
          </a:p>
          <a:p>
            <a:r>
              <a:rPr lang="en-US" smtClean="0"/>
              <a:t>(paper presented at VSTTE 2015)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22640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API Modeling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Incomplete but growing </a:t>
            </a:r>
            <a:r>
              <a:rPr lang="en-US" dirty="0"/>
              <a:t>(driven by the apps we're verifying</a:t>
            </a:r>
            <a:r>
              <a:rPr lang="en-US" dirty="0" smtClean="0"/>
              <a:t>).</a:t>
            </a:r>
          </a:p>
          <a:p>
            <a:endParaRPr lang="en-US" dirty="0" smtClean="0"/>
          </a:p>
          <a:p>
            <a:r>
              <a:rPr lang="en-US"/>
              <a:t>Sometimes use the code (</a:t>
            </a:r>
            <a:r>
              <a:rPr lang="en-US"/>
              <a:t>if </a:t>
            </a:r>
            <a:r>
              <a:rPr lang="en-US" smtClean="0"/>
              <a:t>available and not too complex)</a:t>
            </a:r>
            <a:r>
              <a:rPr lang="en-US"/>
              <a:t>:</a:t>
            </a:r>
          </a:p>
          <a:p>
            <a:pPr lvl="1"/>
            <a:r>
              <a:rPr lang="en-US">
                <a:latin typeface="Courier"/>
                <a:cs typeface="Courier"/>
              </a:rPr>
              <a:t>java.lang.Enum.equals()</a:t>
            </a:r>
          </a:p>
          <a:p>
            <a:pPr lvl="1"/>
            <a:r>
              <a:rPr lang="en-US">
                <a:latin typeface="Courier"/>
                <a:cs typeface="Courier"/>
              </a:rPr>
              <a:t>android.app.Activity.setTitle()</a:t>
            </a:r>
          </a:p>
          <a:p>
            <a:r>
              <a:rPr lang="en-US"/>
              <a:t>Sometimes just record and skip</a:t>
            </a:r>
          </a:p>
          <a:p>
            <a:pPr lvl="1"/>
            <a:r>
              <a:rPr lang="en-US">
                <a:latin typeface="Courier"/>
                <a:cs typeface="Courier"/>
              </a:rPr>
              <a:t>android.telephony.SmsManager.sendTextMessage()</a:t>
            </a:r>
          </a:p>
          <a:p>
            <a:pPr lvl="1"/>
            <a:r>
              <a:rPr lang="en-US">
                <a:latin typeface="Courier"/>
                <a:cs typeface="Courier"/>
              </a:rPr>
              <a:t>java.lang.Object.registerNatives()</a:t>
            </a:r>
          </a:p>
          <a:p>
            <a:r>
              <a:rPr lang="en-US" smtClean="0"/>
              <a:t>Special </a:t>
            </a:r>
            <a:r>
              <a:rPr lang="en-US" dirty="0" smtClean="0"/>
              <a:t>handling (fundamental to our model):</a:t>
            </a:r>
            <a:endParaRPr lang="en-US" dirty="0"/>
          </a:p>
          <a:p>
            <a:pPr lvl="1"/>
            <a:r>
              <a:rPr lang="en-US" dirty="0" err="1">
                <a:latin typeface="Courier"/>
                <a:cs typeface="Courier"/>
              </a:rPr>
              <a:t>setOnClickListener</a:t>
            </a:r>
            <a:r>
              <a:rPr lang="en-US" dirty="0">
                <a:latin typeface="Courier"/>
                <a:cs typeface="Courier"/>
              </a:rPr>
              <a:t>()</a:t>
            </a:r>
          </a:p>
          <a:p>
            <a:pPr lvl="1"/>
            <a:r>
              <a:rPr lang="en-US" dirty="0" err="1">
                <a:latin typeface="Courier"/>
                <a:cs typeface="Courier"/>
              </a:rPr>
              <a:t>setContentView</a:t>
            </a:r>
            <a:r>
              <a:rPr lang="en-US" dirty="0">
                <a:latin typeface="Courier"/>
                <a:cs typeface="Courier"/>
              </a:rPr>
              <a:t>()</a:t>
            </a:r>
          </a:p>
          <a:p>
            <a:pPr lvl="1"/>
            <a:r>
              <a:rPr lang="en-US" dirty="0" err="1">
                <a:latin typeface="Courier"/>
                <a:cs typeface="Courier"/>
              </a:rPr>
              <a:t>findViewbyId</a:t>
            </a:r>
            <a:r>
              <a:rPr lang="en-US" dirty="0">
                <a:latin typeface="Courier"/>
                <a:cs typeface="Courier"/>
              </a:rPr>
              <a:t>()</a:t>
            </a:r>
          </a:p>
          <a:p>
            <a:pPr lvl="1"/>
            <a:r>
              <a:rPr lang="en-US" dirty="0" err="1">
                <a:latin typeface="Courier"/>
                <a:cs typeface="Courier"/>
              </a:rPr>
              <a:t>onStart</a:t>
            </a:r>
            <a:r>
              <a:rPr lang="en-US" dirty="0">
                <a:latin typeface="Courier"/>
                <a:cs typeface="Courier"/>
              </a:rPr>
              <a:t>(), </a:t>
            </a:r>
            <a:r>
              <a:rPr lang="en-US" dirty="0" err="1">
                <a:latin typeface="Courier"/>
                <a:cs typeface="Courier"/>
              </a:rPr>
              <a:t>onResume</a:t>
            </a:r>
            <a:r>
              <a:rPr lang="en-US" dirty="0">
                <a:latin typeface="Courier"/>
                <a:cs typeface="Courier"/>
              </a:rPr>
              <a:t>(), </a:t>
            </a:r>
            <a:r>
              <a:rPr lang="en-US" dirty="0" smtClean="0">
                <a:latin typeface="Courier"/>
                <a:cs typeface="Courier"/>
              </a:rPr>
              <a:t>…</a:t>
            </a:r>
            <a:endParaRPr lang="en-US" dirty="0">
              <a:latin typeface="Courier"/>
              <a:cs typeface="Courier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91624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9301"/>
            <a:ext cx="8229600" cy="637587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Common Proof Methodology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6067" y="786887"/>
            <a:ext cx="8601535" cy="5960091"/>
          </a:xfrm>
        </p:spPr>
        <p:txBody>
          <a:bodyPr>
            <a:noAutofit/>
          </a:bodyPr>
          <a:lstStyle/>
          <a:p>
            <a:pPr marL="342900" lvl="1" indent="-342900">
              <a:buFont typeface="Arial"/>
              <a:buChar char="•"/>
            </a:pPr>
            <a:r>
              <a:rPr lang="en-US" sz="2400" smtClean="0"/>
              <a:t>Formulate Correctness</a:t>
            </a:r>
          </a:p>
          <a:p>
            <a:pPr marL="742950" lvl="2" indent="-342900"/>
            <a:r>
              <a:rPr lang="en-US" sz="2000" smtClean="0"/>
              <a:t>Ex</a:t>
            </a:r>
            <a:r>
              <a:rPr lang="en-US" sz="2000"/>
              <a:t>: App matches abstract state machine (state includes history)</a:t>
            </a:r>
          </a:p>
          <a:p>
            <a:pPr marL="742950" lvl="2" indent="-342900"/>
            <a:r>
              <a:rPr lang="en-US" sz="2000" smtClean="0"/>
              <a:t>Ex: Only certain API calls made (don</a:t>
            </a:r>
            <a:r>
              <a:rPr lang="fr-FR" sz="2000" smtClean="0"/>
              <a:t>’</a:t>
            </a:r>
            <a:r>
              <a:rPr lang="en-US" sz="2000" smtClean="0"/>
              <a:t>t send text messages)</a:t>
            </a:r>
          </a:p>
          <a:p>
            <a:pPr marL="457200" lvl="1" indent="-457200">
              <a:buFont typeface="Arial"/>
              <a:buChar char="•"/>
            </a:pPr>
            <a:r>
              <a:rPr lang="en-US" sz="2800" smtClean="0"/>
              <a:t>Strengthen to an</a:t>
            </a:r>
            <a:r>
              <a:rPr lang="en-US" sz="2800" smtClean="0"/>
              <a:t> </a:t>
            </a:r>
            <a:r>
              <a:rPr lang="en-US" sz="2800" dirty="0" smtClean="0"/>
              <a:t>Invariant:</a:t>
            </a:r>
          </a:p>
          <a:p>
            <a:pPr lvl="1">
              <a:buFont typeface="Arial"/>
              <a:buChar char="•"/>
            </a:pPr>
            <a:r>
              <a:rPr lang="en-US" sz="2000" smtClean="0"/>
              <a:t>Structural </a:t>
            </a:r>
            <a:r>
              <a:rPr lang="en-US" sz="2000" dirty="0" smtClean="0"/>
              <a:t>invariants</a:t>
            </a:r>
            <a:r>
              <a:rPr lang="en-US" sz="2000" smtClean="0"/>
              <a:t>: </a:t>
            </a:r>
            <a:r>
              <a:rPr lang="en-US" sz="2000" smtClean="0"/>
              <a:t>all </a:t>
            </a:r>
            <a:r>
              <a:rPr lang="en-US" sz="2000" smtClean="0"/>
              <a:t>allowed events, active </a:t>
            </a:r>
            <a:r>
              <a:rPr lang="en-US" sz="2000" dirty="0" smtClean="0"/>
              <a:t>event listeners, </a:t>
            </a:r>
            <a:r>
              <a:rPr lang="en-US" sz="2000" dirty="0" err="1" smtClean="0"/>
              <a:t>Enum</a:t>
            </a:r>
            <a:r>
              <a:rPr lang="en-US" sz="2000" dirty="0" smtClean="0"/>
              <a:t> classes, lots of boilerplate (we are automating) …</a:t>
            </a:r>
          </a:p>
          <a:p>
            <a:pPr lvl="1">
              <a:buFont typeface="Arial"/>
              <a:buChar char="•"/>
            </a:pPr>
            <a:r>
              <a:rPr lang="en-US" sz="2000" dirty="0" smtClean="0"/>
              <a:t>App-specific invariants (e.g., counter never negative)</a:t>
            </a:r>
          </a:p>
          <a:p>
            <a:r>
              <a:rPr lang="en-US" sz="2400" dirty="0"/>
              <a:t>Symbolic </a:t>
            </a:r>
            <a:r>
              <a:rPr lang="en-US" sz="2400" dirty="0" smtClean="0"/>
              <a:t>execution (for each allowed event)</a:t>
            </a:r>
            <a:endParaRPr lang="en-US" sz="2400" dirty="0"/>
          </a:p>
          <a:p>
            <a:pPr lvl="1">
              <a:buFont typeface="Arial"/>
              <a:buChar char="•"/>
            </a:pPr>
            <a:r>
              <a:rPr lang="en-US" sz="2000" dirty="0" smtClean="0"/>
              <a:t>start with </a:t>
            </a:r>
            <a:r>
              <a:rPr lang="en-US" sz="2000" dirty="0"/>
              <a:t>an </a:t>
            </a:r>
            <a:r>
              <a:rPr lang="en-US" sz="2000" i="1" dirty="0"/>
              <a:t>arbitrary</a:t>
            </a:r>
            <a:r>
              <a:rPr lang="en-US" sz="2000" dirty="0"/>
              <a:t> </a:t>
            </a:r>
            <a:r>
              <a:rPr lang="en-US" sz="2000" dirty="0" smtClean="0"/>
              <a:t>state</a:t>
            </a:r>
          </a:p>
          <a:p>
            <a:pPr lvl="1">
              <a:buFont typeface="Arial"/>
              <a:buChar char="•"/>
            </a:pPr>
            <a:r>
              <a:rPr lang="en-US" sz="2000" dirty="0" smtClean="0"/>
              <a:t>assume the invariant</a:t>
            </a:r>
            <a:endParaRPr lang="en-US" sz="2000" dirty="0"/>
          </a:p>
          <a:p>
            <a:pPr lvl="1">
              <a:buFont typeface="Arial"/>
              <a:buChar char="•"/>
            </a:pPr>
            <a:r>
              <a:rPr lang="en-US" sz="2000"/>
              <a:t>use symbolic </a:t>
            </a:r>
            <a:r>
              <a:rPr lang="en-US" sz="2000"/>
              <a:t>execution </a:t>
            </a:r>
            <a:r>
              <a:rPr lang="en-US" sz="2000" smtClean="0"/>
              <a:t>(rewriting) to show </a:t>
            </a:r>
            <a:r>
              <a:rPr lang="en-US" sz="2000" dirty="0" smtClean="0"/>
              <a:t>that running the event handler preserves </a:t>
            </a:r>
            <a:r>
              <a:rPr lang="en-US" sz="2000" smtClean="0"/>
              <a:t>the </a:t>
            </a:r>
            <a:r>
              <a:rPr lang="en-US" sz="2000" smtClean="0"/>
              <a:t>invariant</a:t>
            </a:r>
            <a:endParaRPr lang="en-US" sz="1600" dirty="0"/>
          </a:p>
          <a:p>
            <a:r>
              <a:rPr lang="en-US" sz="2400" dirty="0" smtClean="0"/>
              <a:t>Top-Level Induction for the Event Loop</a:t>
            </a:r>
            <a:endParaRPr lang="en-US" sz="2400" dirty="0"/>
          </a:p>
          <a:p>
            <a:pPr lvl="1">
              <a:buFont typeface="Arial"/>
              <a:buChar char="•"/>
            </a:pPr>
            <a:r>
              <a:rPr lang="en-US" sz="2000" dirty="0" smtClean="0"/>
              <a:t>Since each </a:t>
            </a:r>
            <a:r>
              <a:rPr lang="en-US" sz="2000" dirty="0"/>
              <a:t>allowed event preserves </a:t>
            </a:r>
            <a:r>
              <a:rPr lang="en-US" sz="2000" dirty="0" smtClean="0"/>
              <a:t>the invariant,</a:t>
            </a:r>
            <a:endParaRPr lang="en-US" sz="2000" dirty="0"/>
          </a:p>
          <a:p>
            <a:pPr lvl="1">
              <a:buFont typeface="Arial"/>
              <a:buChar char="•"/>
            </a:pPr>
            <a:r>
              <a:rPr lang="en-US" sz="2000" dirty="0" smtClean="0"/>
              <a:t>By </a:t>
            </a:r>
            <a:r>
              <a:rPr lang="en-US" sz="2000" dirty="0"/>
              <a:t>induction, conclude that </a:t>
            </a:r>
            <a:r>
              <a:rPr lang="en-US" sz="2000" dirty="0" smtClean="0"/>
              <a:t>the invariant </a:t>
            </a:r>
            <a:r>
              <a:rPr lang="en-US" sz="2000" dirty="0"/>
              <a:t>is preserved for all event sequences.</a:t>
            </a:r>
          </a:p>
          <a:p>
            <a:pPr lvl="1">
              <a:buFont typeface="Arial"/>
              <a:buChar char="•"/>
            </a:pPr>
            <a:endParaRPr lang="en-US" sz="2000" dirty="0"/>
          </a:p>
          <a:p>
            <a:pPr lvl="1">
              <a:buFont typeface="Arial"/>
              <a:buChar char="•"/>
            </a:pPr>
            <a:endParaRPr lang="en-US" sz="20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74702180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Automation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0363" y="1600200"/>
            <a:ext cx="8780733" cy="4525963"/>
          </a:xfrm>
        </p:spPr>
        <p:txBody>
          <a:bodyPr>
            <a:normAutofit/>
          </a:bodyPr>
          <a:lstStyle/>
          <a:p>
            <a:r>
              <a:rPr lang="en-US" smtClean="0"/>
              <a:t>Semi-automatic</a:t>
            </a:r>
            <a:endParaRPr lang="en-US" dirty="0" smtClean="0"/>
          </a:p>
          <a:p>
            <a:r>
              <a:rPr lang="en-US" smtClean="0"/>
              <a:t>Proof </a:t>
            </a:r>
            <a:r>
              <a:rPr lang="en-US" dirty="0" smtClean="0"/>
              <a:t>for each calculator button is 1 line. Ex:</a:t>
            </a:r>
          </a:p>
          <a:p>
            <a:endParaRPr lang="en-US" sz="600" dirty="0" smtClean="0"/>
          </a:p>
          <a:p>
            <a:pPr marL="0" indent="0" algn="ctr">
              <a:buNone/>
            </a:pPr>
            <a:r>
              <a:rPr lang="en-US" sz="1700" smtClean="0">
                <a:latin typeface="Courier"/>
                <a:cs typeface="Courier"/>
              </a:rPr>
              <a:t>   (</a:t>
            </a:r>
            <a:r>
              <a:rPr lang="en-US" sz="1700" dirty="0" err="1">
                <a:latin typeface="Courier"/>
                <a:cs typeface="Courier"/>
              </a:rPr>
              <a:t>def</a:t>
            </a:r>
            <a:r>
              <a:rPr lang="en-US" sz="1700" dirty="0">
                <a:latin typeface="Courier"/>
                <a:cs typeface="Courier"/>
              </a:rPr>
              <a:t>-event-proof (:click "</a:t>
            </a:r>
            <a:r>
              <a:rPr lang="en-US" sz="1700" dirty="0" err="1">
                <a:latin typeface="Courier"/>
                <a:cs typeface="Courier"/>
              </a:rPr>
              <a:t>btnPlus</a:t>
            </a:r>
            <a:r>
              <a:rPr lang="en-US" sz="1700" dirty="0">
                <a:latin typeface="Courier"/>
                <a:cs typeface="Courier"/>
              </a:rPr>
              <a:t>") CalcBSimplified6-invariant</a:t>
            </a:r>
            <a:r>
              <a:rPr lang="en-US" sz="1700" dirty="0" smtClean="0">
                <a:latin typeface="Courier"/>
                <a:cs typeface="Courier"/>
              </a:rPr>
              <a:t>)</a:t>
            </a:r>
          </a:p>
          <a:p>
            <a:pPr marL="0" indent="0">
              <a:buNone/>
            </a:pPr>
            <a:endParaRPr lang="en-US" sz="600" dirty="0" smtClean="0">
              <a:latin typeface="Courier"/>
              <a:cs typeface="Courier"/>
            </a:endParaRPr>
          </a:p>
          <a:p>
            <a:r>
              <a:rPr lang="en-US" dirty="0" smtClean="0"/>
              <a:t>Most work is in formulating the invariant</a:t>
            </a:r>
          </a:p>
          <a:p>
            <a:pPr lvl="1"/>
            <a:r>
              <a:rPr lang="en-US" dirty="0" smtClean="0"/>
              <a:t>attempt proof and strengthen invariant as needed</a:t>
            </a:r>
          </a:p>
          <a:p>
            <a:r>
              <a:rPr lang="en-US" dirty="0" smtClean="0"/>
              <a:t>We see lots of things to automate!</a:t>
            </a:r>
          </a:p>
        </p:txBody>
      </p:sp>
    </p:spTree>
    <p:extLst>
      <p:ext uri="{BB962C8B-B14F-4D97-AF65-F5344CB8AC3E}">
        <p14:creationId xmlns:p14="http://schemas.microsoft.com/office/powerpoint/2010/main" val="206957967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Example: Malicious Calculator App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Malicious </a:t>
            </a:r>
            <a:r>
              <a:rPr lang="en-US" dirty="0" err="1" smtClean="0"/>
              <a:t>Calc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based on an app from a Red Team</a:t>
            </a:r>
          </a:p>
          <a:p>
            <a:pPr lvl="1"/>
            <a:r>
              <a:rPr lang="en-US" dirty="0" smtClean="0"/>
              <a:t>when number of chained operations is 3, return 88888888</a:t>
            </a:r>
          </a:p>
          <a:p>
            <a:pPr lvl="1"/>
            <a:r>
              <a:rPr lang="en-US" dirty="0" smtClean="0"/>
              <a:t>this is functional malware</a:t>
            </a:r>
          </a:p>
          <a:p>
            <a:pPr lvl="2"/>
            <a:endParaRPr lang="en-US" dirty="0"/>
          </a:p>
          <a:p>
            <a:r>
              <a:rPr lang="en-US" dirty="0" smtClean="0"/>
              <a:t>Attempted proof fails</a:t>
            </a:r>
          </a:p>
          <a:p>
            <a:pPr lvl="1"/>
            <a:r>
              <a:rPr lang="en-US" dirty="0" smtClean="0"/>
              <a:t>Failed proof shows that the case of interest is when </a:t>
            </a:r>
            <a:r>
              <a:rPr lang="en-US" dirty="0" err="1" smtClean="0"/>
              <a:t>numOps</a:t>
            </a:r>
            <a:r>
              <a:rPr lang="en-US" dirty="0" smtClean="0"/>
              <a:t> = 3</a:t>
            </a:r>
          </a:p>
          <a:p>
            <a:pPr lvl="1"/>
            <a:r>
              <a:rPr lang="en-US" dirty="0" smtClean="0"/>
              <a:t>Prover is trying to show that 88888888 is the correct running result</a:t>
            </a:r>
          </a:p>
          <a:p>
            <a:pPr lvl="2"/>
            <a:r>
              <a:rPr lang="en-US" dirty="0" smtClean="0"/>
              <a:t>Not true and reveals the malware!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689893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Example: Benign Calculator App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 smtClean="0"/>
              <a:t>Found 2 bugs in “benign” app:</a:t>
            </a:r>
          </a:p>
          <a:p>
            <a:pPr marL="0" lvl="1" indent="0">
              <a:buNone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Integer overflow in </a:t>
            </a:r>
            <a:r>
              <a:rPr lang="en-US" dirty="0" err="1" smtClean="0"/>
              <a:t>numOps</a:t>
            </a:r>
            <a:endParaRPr lang="en-US" dirty="0"/>
          </a:p>
          <a:p>
            <a:pPr marL="914400" lvl="1" indent="-514350"/>
            <a:r>
              <a:rPr lang="en-US" dirty="0" smtClean="0"/>
              <a:t>of </a:t>
            </a:r>
            <a:r>
              <a:rPr lang="en-US" dirty="0"/>
              <a:t>theoretical interest </a:t>
            </a:r>
            <a:r>
              <a:rPr lang="en-US" dirty="0" smtClean="0"/>
              <a:t>only</a:t>
            </a:r>
          </a:p>
          <a:p>
            <a:pPr marL="914400" lvl="1" indent="-514350"/>
            <a:r>
              <a:rPr lang="en-US" dirty="0" smtClean="0"/>
              <a:t>after 2^31 chained operations, </a:t>
            </a:r>
            <a:r>
              <a:rPr lang="en-US" dirty="0" err="1" smtClean="0"/>
              <a:t>numOps</a:t>
            </a:r>
            <a:r>
              <a:rPr lang="en-US" dirty="0" smtClean="0"/>
              <a:t> wraps around and becomes negative</a:t>
            </a:r>
          </a:p>
          <a:p>
            <a:pPr marL="914400" lvl="1" indent="-514350"/>
            <a:r>
              <a:rPr lang="en-US" dirty="0" smtClean="0"/>
              <a:t>display no longer updated until it wraps again</a:t>
            </a:r>
          </a:p>
          <a:p>
            <a:pPr marL="914400" lvl="1" indent="-514350"/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Fixed it and tried to prove.  But one more issue…</a:t>
            </a:r>
          </a:p>
          <a:p>
            <a:pPr lvl="1"/>
            <a:r>
              <a:rPr lang="en-US" dirty="0"/>
              <a:t>Numeric result in display not always updated properly.</a:t>
            </a:r>
          </a:p>
          <a:p>
            <a:pPr lvl="1"/>
            <a:r>
              <a:rPr lang="en-US" dirty="0"/>
              <a:t>E.g. starting the calculator </a:t>
            </a:r>
            <a:r>
              <a:rPr lang="en-US" dirty="0" smtClean="0"/>
              <a:t>(shows “0”) and </a:t>
            </a:r>
            <a:r>
              <a:rPr lang="en-US" dirty="0"/>
              <a:t>entering “– 1 2 3 4 +” shows “1234” on the display instead of “-1234”.</a:t>
            </a:r>
          </a:p>
          <a:p>
            <a:pPr lvl="1"/>
            <a:r>
              <a:rPr lang="en-US" dirty="0"/>
              <a:t>Corner case eluded informal manual inspection.</a:t>
            </a:r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03895971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Final Proof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After fixing these two issues, we proved that our calculator app matches the state machine.</a:t>
            </a:r>
          </a:p>
          <a:p>
            <a:r>
              <a:rPr lang="en-US" dirty="0"/>
              <a:t>G</a:t>
            </a:r>
            <a:r>
              <a:rPr lang="en-US" dirty="0" smtClean="0"/>
              <a:t>uarantees that the calculator display always shows the correct numeric result</a:t>
            </a:r>
          </a:p>
          <a:p>
            <a:pPr lvl="1"/>
            <a:r>
              <a:rPr lang="en-US" dirty="0" smtClean="0"/>
              <a:t>no matter what buttons the user presses</a:t>
            </a:r>
          </a:p>
          <a:p>
            <a:pPr lvl="1"/>
            <a:r>
              <a:rPr lang="en-US" dirty="0" smtClean="0"/>
              <a:t>no matter what order the buttons are pressed</a:t>
            </a:r>
          </a:p>
          <a:p>
            <a:pPr lvl="1"/>
            <a:endParaRPr lang="en-US" dirty="0"/>
          </a:p>
          <a:p>
            <a:r>
              <a:rPr lang="en-US" dirty="0" smtClean="0"/>
              <a:t>We also proved that the calculator only makes allowed API calls (listed in the specification)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535502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Related Work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2681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To our knowledge, our formal Android model and app proofs are the most detailed to date.</a:t>
            </a:r>
          </a:p>
          <a:p>
            <a:r>
              <a:rPr lang="en-US" dirty="0" smtClean="0"/>
              <a:t>Lots of related work (see the paper)</a:t>
            </a:r>
          </a:p>
          <a:p>
            <a:r>
              <a:rPr lang="en-US" dirty="0" smtClean="0"/>
              <a:t>Things that distinguish our approach:</a:t>
            </a:r>
          </a:p>
          <a:p>
            <a:pPr lvl="1"/>
            <a:r>
              <a:rPr lang="en-US" dirty="0" smtClean="0"/>
              <a:t>Emphasis on Android (not general program verification)</a:t>
            </a:r>
          </a:p>
          <a:p>
            <a:pPr lvl="1"/>
            <a:r>
              <a:rPr lang="en-US" dirty="0" smtClean="0"/>
              <a:t>Detailed model (not a security/permission abstraction, not a type system)</a:t>
            </a:r>
          </a:p>
          <a:p>
            <a:pPr lvl="1"/>
            <a:r>
              <a:rPr lang="en-US" dirty="0" smtClean="0"/>
              <a:t>User-level view (vs. checking JML method contracts)</a:t>
            </a:r>
          </a:p>
          <a:p>
            <a:pPr lvl="1"/>
            <a:r>
              <a:rPr lang="en-US" dirty="0" smtClean="0"/>
              <a:t>Mechanized (not pencil-and-paper)</a:t>
            </a:r>
          </a:p>
          <a:p>
            <a:pPr lvl="1"/>
            <a:r>
              <a:rPr lang="en-US" dirty="0" smtClean="0"/>
              <a:t>Embedded in a theorem prover (rich logic)</a:t>
            </a:r>
          </a:p>
          <a:p>
            <a:r>
              <a:rPr lang="en-US" dirty="0" smtClean="0"/>
              <a:t>Most similar:</a:t>
            </a:r>
          </a:p>
          <a:p>
            <a:pPr lvl="1"/>
            <a:r>
              <a:rPr lang="en-US" dirty="0" err="1" smtClean="0"/>
              <a:t>Payet</a:t>
            </a:r>
            <a:r>
              <a:rPr lang="en-US" dirty="0" smtClean="0"/>
              <a:t> and </a:t>
            </a:r>
            <a:r>
              <a:rPr lang="en-US" dirty="0" err="1" smtClean="0"/>
              <a:t>Spoto</a:t>
            </a:r>
            <a:r>
              <a:rPr lang="en-US" dirty="0" smtClean="0"/>
              <a:t>: </a:t>
            </a:r>
            <a:r>
              <a:rPr lang="en-US" dirty="0" err="1" smtClean="0"/>
              <a:t>Dalvik</a:t>
            </a:r>
            <a:r>
              <a:rPr lang="en-US" dirty="0" smtClean="0"/>
              <a:t> model + some APIs, app proofs soon</a:t>
            </a:r>
          </a:p>
          <a:p>
            <a:pPr lvl="1"/>
            <a:r>
              <a:rPr lang="en-US" dirty="0" err="1" smtClean="0"/>
              <a:t>SymDroid</a:t>
            </a:r>
            <a:r>
              <a:rPr lang="en-US" dirty="0" smtClean="0"/>
              <a:t> (</a:t>
            </a:r>
            <a:r>
              <a:rPr lang="en-US" dirty="0" err="1" smtClean="0"/>
              <a:t>Jeon</a:t>
            </a:r>
            <a:r>
              <a:rPr lang="en-US" dirty="0" smtClean="0"/>
              <a:t>, </a:t>
            </a:r>
            <a:r>
              <a:rPr lang="en-US" dirty="0" err="1" smtClean="0"/>
              <a:t>Micinski</a:t>
            </a:r>
            <a:r>
              <a:rPr lang="en-US" dirty="0" smtClean="0"/>
              <a:t>, Foster): symbolic executor + SMT solver</a:t>
            </a:r>
          </a:p>
          <a:p>
            <a:pPr lvl="1"/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14536332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6186"/>
            <a:ext cx="8229600" cy="1143000"/>
          </a:xfrm>
        </p:spPr>
        <p:txBody>
          <a:bodyPr/>
          <a:lstStyle/>
          <a:p>
            <a:r>
              <a:rPr lang="en-US" dirty="0" smtClean="0"/>
              <a:t>Future 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28135"/>
            <a:ext cx="8229600" cy="4804640"/>
          </a:xfrm>
        </p:spPr>
        <p:txBody>
          <a:bodyPr>
            <a:noAutofit/>
          </a:bodyPr>
          <a:lstStyle/>
          <a:p>
            <a:r>
              <a:rPr lang="en-US" sz="2400" dirty="0" smtClean="0"/>
              <a:t>Improve JVM model</a:t>
            </a:r>
          </a:p>
          <a:p>
            <a:pPr lvl="1"/>
            <a:r>
              <a:rPr lang="en-US" sz="2000" dirty="0" smtClean="0"/>
              <a:t>floating point, Unicode</a:t>
            </a:r>
          </a:p>
          <a:p>
            <a:r>
              <a:rPr lang="en-US" sz="2400" dirty="0" smtClean="0"/>
              <a:t>Improve Android model</a:t>
            </a:r>
          </a:p>
          <a:p>
            <a:pPr lvl="1"/>
            <a:r>
              <a:rPr lang="en-US" sz="2000" dirty="0" smtClean="0"/>
              <a:t>more types of events</a:t>
            </a:r>
          </a:p>
          <a:p>
            <a:pPr lvl="1"/>
            <a:r>
              <a:rPr lang="en-US" sz="2000" dirty="0" smtClean="0"/>
              <a:t>more API calls.</a:t>
            </a:r>
          </a:p>
          <a:p>
            <a:pPr lvl="1"/>
            <a:r>
              <a:rPr lang="en-US" sz="2000" dirty="0"/>
              <a:t>t</a:t>
            </a:r>
            <a:r>
              <a:rPr lang="en-US" sz="2000" dirty="0" smtClean="0"/>
              <a:t>rack </a:t>
            </a:r>
            <a:r>
              <a:rPr lang="en-US" sz="2000" dirty="0"/>
              <a:t>arguments to API calls (URLs visited, phone numbers</a:t>
            </a:r>
            <a:r>
              <a:rPr lang="en-US" sz="2000" dirty="0" smtClean="0"/>
              <a:t>)</a:t>
            </a:r>
          </a:p>
          <a:p>
            <a:pPr lvl="1"/>
            <a:r>
              <a:rPr lang="en-US" sz="2000" dirty="0"/>
              <a:t>Add support for multi-threading, background </a:t>
            </a:r>
            <a:r>
              <a:rPr lang="en-US" sz="2000" dirty="0" smtClean="0"/>
              <a:t>processes</a:t>
            </a:r>
          </a:p>
          <a:p>
            <a:pPr lvl="1"/>
            <a:r>
              <a:rPr lang="en-US" sz="2000" dirty="0" smtClean="0"/>
              <a:t>Extend to multi-app system (collusion,</a:t>
            </a:r>
            <a:r>
              <a:rPr lang="en-US" sz="2000" dirty="0"/>
              <a:t> </a:t>
            </a:r>
            <a:r>
              <a:rPr lang="en-US" sz="2000" dirty="0" smtClean="0"/>
              <a:t>etc.)</a:t>
            </a:r>
          </a:p>
          <a:p>
            <a:pPr lvl="2"/>
            <a:r>
              <a:rPr lang="en-US" sz="2000" dirty="0" smtClean="0"/>
              <a:t>Will need to model Intents</a:t>
            </a:r>
          </a:p>
          <a:p>
            <a:r>
              <a:rPr lang="en-US" sz="2400" dirty="0"/>
              <a:t>Handle loops in event handlers</a:t>
            </a:r>
          </a:p>
          <a:p>
            <a:pPr lvl="1"/>
            <a:r>
              <a:rPr lang="en-US" sz="2000" smtClean="0"/>
              <a:t>lift into logic: turn </a:t>
            </a:r>
            <a:r>
              <a:rPr lang="en-US" sz="2000" dirty="0"/>
              <a:t>loops into recursive functions</a:t>
            </a:r>
          </a:p>
          <a:p>
            <a:pPr lvl="1"/>
            <a:r>
              <a:rPr lang="en-US" sz="2000" dirty="0" err="1"/>
              <a:t>cutpoint</a:t>
            </a:r>
            <a:r>
              <a:rPr lang="en-US" sz="2000" dirty="0"/>
              <a:t> proofs of loop invariants</a:t>
            </a:r>
          </a:p>
          <a:p>
            <a:pPr lvl="2"/>
            <a:endParaRPr lang="en-US" sz="2000" dirty="0" smtClean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96375842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Lessons Learned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1355" y="1188066"/>
            <a:ext cx="8717935" cy="5457630"/>
          </a:xfrm>
        </p:spPr>
        <p:txBody>
          <a:bodyPr>
            <a:noAutofit/>
          </a:bodyPr>
          <a:lstStyle/>
          <a:p>
            <a:r>
              <a:rPr lang="en-US" sz="1800" dirty="0" smtClean="0"/>
              <a:t>To model Android you have to </a:t>
            </a:r>
            <a:r>
              <a:rPr lang="en-US" sz="1800" smtClean="0"/>
              <a:t>think </a:t>
            </a:r>
            <a:r>
              <a:rPr lang="en-US" sz="1800" smtClean="0"/>
              <a:t>like Android</a:t>
            </a:r>
            <a:endParaRPr lang="en-US" sz="1800" dirty="0" smtClean="0"/>
          </a:p>
          <a:p>
            <a:pPr lvl="1"/>
            <a:r>
              <a:rPr lang="en-US" sz="1400" dirty="0" smtClean="0"/>
              <a:t>Hmmm... To make this work, the platform must keep a map from resource IDs to addresses of View objects.  Okay, that has to be part of our state!</a:t>
            </a:r>
          </a:p>
          <a:p>
            <a:endParaRPr lang="en-US" sz="1800" dirty="0" smtClean="0"/>
          </a:p>
          <a:p>
            <a:r>
              <a:rPr lang="en-US" sz="1800" dirty="0" smtClean="0"/>
              <a:t>Failed proofs reveals bugs or suggest invariants</a:t>
            </a:r>
          </a:p>
          <a:p>
            <a:pPr lvl="1"/>
            <a:r>
              <a:rPr lang="en-US" sz="1400" dirty="0" smtClean="0"/>
              <a:t>case that triggers the bug</a:t>
            </a:r>
          </a:p>
          <a:p>
            <a:pPr lvl="1"/>
            <a:r>
              <a:rPr lang="en-US" sz="1400" dirty="0" smtClean="0"/>
              <a:t>or impossible case (improve invariant)</a:t>
            </a:r>
          </a:p>
          <a:p>
            <a:endParaRPr lang="en-US" sz="1800" dirty="0" smtClean="0"/>
          </a:p>
          <a:p>
            <a:r>
              <a:rPr lang="en-US" sz="1800" dirty="0" smtClean="0"/>
              <a:t>Trick: When conclusion rewrites to false, introduce an uninterpreted function</a:t>
            </a:r>
          </a:p>
          <a:p>
            <a:pPr lvl="1"/>
            <a:r>
              <a:rPr lang="en-US" sz="1400" dirty="0" smtClean="0"/>
              <a:t>Trying to prove X=c1, but X actually equals c2</a:t>
            </a:r>
          </a:p>
          <a:p>
            <a:pPr lvl="1"/>
            <a:r>
              <a:rPr lang="en-US" sz="1400" dirty="0" smtClean="0"/>
              <a:t>Instead, try to prove X=stub()</a:t>
            </a:r>
          </a:p>
          <a:p>
            <a:pPr lvl="1"/>
            <a:r>
              <a:rPr lang="en-US" sz="1400" dirty="0" smtClean="0"/>
              <a:t>Prover will fail to prove c2=stub()</a:t>
            </a:r>
          </a:p>
          <a:p>
            <a:endParaRPr lang="en-US" sz="1800" dirty="0" smtClean="0"/>
          </a:p>
          <a:p>
            <a:r>
              <a:rPr lang="en-US" sz="1800" dirty="0" smtClean="0"/>
              <a:t>API modeling is hard</a:t>
            </a:r>
          </a:p>
          <a:p>
            <a:pPr lvl="1"/>
            <a:r>
              <a:rPr lang="en-US" sz="1400" dirty="0" smtClean="0"/>
              <a:t>The Android API is huge!</a:t>
            </a:r>
          </a:p>
          <a:p>
            <a:pPr lvl="2"/>
            <a:r>
              <a:rPr lang="en-US" sz="1200" dirty="0" smtClean="0"/>
              <a:t>All the APAC teams had this issue</a:t>
            </a:r>
          </a:p>
          <a:p>
            <a:pPr lvl="1"/>
            <a:r>
              <a:rPr lang="en-US" sz="1400" dirty="0" smtClean="0"/>
              <a:t>Use the code when you can</a:t>
            </a:r>
          </a:p>
          <a:p>
            <a:pPr lvl="1"/>
            <a:r>
              <a:rPr lang="en-US" sz="1400" dirty="0" smtClean="0"/>
              <a:t>If not (e.g., native methods, fundamental Android methods), write a manual model</a:t>
            </a:r>
          </a:p>
          <a:p>
            <a:pPr lvl="1"/>
            <a:r>
              <a:rPr lang="en-US" sz="1400" dirty="0" smtClean="0"/>
              <a:t>Do it in a demand-driven fashion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424925950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Formal model of Android (and JVM) in ACL2</a:t>
            </a:r>
          </a:p>
          <a:p>
            <a:r>
              <a:rPr lang="en-US" dirty="0" smtClean="0"/>
              <a:t>Formal proofs about </a:t>
            </a:r>
            <a:r>
              <a:rPr lang="en-US" smtClean="0"/>
              <a:t>Android </a:t>
            </a:r>
            <a:r>
              <a:rPr lang="en-US" smtClean="0"/>
              <a:t>apps</a:t>
            </a:r>
            <a:endParaRPr lang="en-US" dirty="0" smtClean="0"/>
          </a:p>
          <a:p>
            <a:r>
              <a:rPr lang="en-US" smtClean="0"/>
              <a:t>Using </a:t>
            </a:r>
            <a:r>
              <a:rPr lang="en-US" smtClean="0"/>
              <a:t>our ACL2 models </a:t>
            </a:r>
            <a:r>
              <a:rPr lang="en-US" dirty="0" smtClean="0"/>
              <a:t>and proof techniques, we can</a:t>
            </a:r>
          </a:p>
          <a:p>
            <a:pPr lvl="1"/>
            <a:r>
              <a:rPr lang="en-US" dirty="0" smtClean="0"/>
              <a:t>prove functional correctness of apps</a:t>
            </a:r>
          </a:p>
          <a:p>
            <a:pPr lvl="1"/>
            <a:r>
              <a:rPr lang="en-US" dirty="0" smtClean="0"/>
              <a:t>find bugs or functional malware</a:t>
            </a:r>
          </a:p>
          <a:p>
            <a:endParaRPr lang="en-US" sz="1800" dirty="0" smtClean="0"/>
          </a:p>
          <a:p>
            <a:endParaRPr lang="en-US" sz="1800" dirty="0" smtClean="0"/>
          </a:p>
          <a:p>
            <a:pPr marL="0" indent="0">
              <a:buNone/>
            </a:pPr>
            <a:r>
              <a:rPr lang="en-US" sz="1800" dirty="0" smtClean="0"/>
              <a:t>[This material is based on research sponsored by DARPA under agreement number FA8750-12-X-0110. The U.S. Government is authorized to reproduce and distribute reprints for Governmental purposes notwithstanding any copyright notation thereon.]</a:t>
            </a:r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5563078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Contributions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1529" y="1600200"/>
            <a:ext cx="8733985" cy="4525963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A theorem-proving framework for formal proofs about Android applications.</a:t>
            </a:r>
          </a:p>
          <a:p>
            <a:r>
              <a:rPr lang="en-US" dirty="0" smtClean="0"/>
              <a:t>Includes an evolving, formal model of (part of) the Android platform.</a:t>
            </a:r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Case Study: Verification of a simple calculator app</a:t>
            </a:r>
          </a:p>
          <a:p>
            <a:pPr lvl="1"/>
            <a:r>
              <a:rPr lang="en-US" sz="2700" dirty="0"/>
              <a:t>B</a:t>
            </a:r>
            <a:r>
              <a:rPr lang="en-US" sz="2700" dirty="0" smtClean="0"/>
              <a:t>ased on an app produced by a Red Team for DARPA APAC.</a:t>
            </a:r>
          </a:p>
          <a:p>
            <a:pPr lvl="1"/>
            <a:r>
              <a:rPr lang="en-US" sz="2700" dirty="0" smtClean="0"/>
              <a:t>Proof fails for the malicious / buggy versions.</a:t>
            </a:r>
          </a:p>
          <a:p>
            <a:pPr lvl="1"/>
            <a:r>
              <a:rPr lang="en-US" sz="2700" dirty="0" smtClean="0"/>
              <a:t>Proof succeeds for correct version.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675272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375736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Extra Slides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826404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Related Work on</a:t>
            </a:r>
            <a:br>
              <a:rPr lang="en-US" dirty="0" smtClean="0"/>
            </a:br>
            <a:r>
              <a:rPr lang="en-US" dirty="0" smtClean="0"/>
              <a:t>Android Formal Modeling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2681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To our knowledge, our formal model of the Android platform is the most detailed to date.</a:t>
            </a:r>
          </a:p>
          <a:p>
            <a:r>
              <a:rPr lang="en-US" dirty="0" smtClean="0"/>
              <a:t>Other models (e.g. [*]) are more abstract, focused on security aspects.</a:t>
            </a:r>
          </a:p>
          <a:p>
            <a:r>
              <a:rPr lang="en-US" dirty="0" smtClean="0"/>
              <a:t>It should be possible to formalize abstraction mappings from our model to those models, ensuring that the security properties they prove apply to the detailed model.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[*] Etienne </a:t>
            </a:r>
            <a:r>
              <a:rPr lang="en-US" dirty="0" err="1"/>
              <a:t>Payet</a:t>
            </a:r>
            <a:r>
              <a:rPr lang="en-US" dirty="0"/>
              <a:t> and </a:t>
            </a:r>
            <a:r>
              <a:rPr lang="en-US" dirty="0" err="1"/>
              <a:t>Fausto</a:t>
            </a:r>
            <a:r>
              <a:rPr lang="en-US" dirty="0"/>
              <a:t> </a:t>
            </a:r>
            <a:r>
              <a:rPr lang="en-US" dirty="0" err="1"/>
              <a:t>Spoto</a:t>
            </a:r>
            <a:r>
              <a:rPr lang="en-US" dirty="0"/>
              <a:t>. </a:t>
            </a:r>
            <a:r>
              <a:rPr lang="en-US" dirty="0" smtClean="0"/>
              <a:t>“An </a:t>
            </a:r>
            <a:r>
              <a:rPr lang="en-US" dirty="0"/>
              <a:t>operational semantics for Android activities</a:t>
            </a:r>
            <a:r>
              <a:rPr lang="en-US" dirty="0" smtClean="0"/>
              <a:t>.” </a:t>
            </a:r>
            <a:r>
              <a:rPr lang="en-US" dirty="0"/>
              <a:t>I</a:t>
            </a:r>
            <a:r>
              <a:rPr lang="en-US" dirty="0" smtClean="0"/>
              <a:t>n </a:t>
            </a:r>
            <a:r>
              <a:rPr lang="en-US" dirty="0"/>
              <a:t>Proc. ACM SIGPLAN Workshop on Partial Evaluation and Program </a:t>
            </a:r>
            <a:r>
              <a:rPr lang="en-US" dirty="0" smtClean="0"/>
              <a:t>Manipulation </a:t>
            </a:r>
            <a:r>
              <a:rPr lang="en-US" dirty="0"/>
              <a:t>(PEPM), 2014</a:t>
            </a:r>
            <a:r>
              <a:rPr lang="en-US" dirty="0" smtClean="0"/>
              <a:t>.</a:t>
            </a:r>
            <a:endParaRPr lang="en-US" dirty="0"/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3487579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Related Work on</a:t>
            </a:r>
            <a:br>
              <a:rPr lang="en-US" dirty="0" smtClean="0"/>
            </a:br>
            <a:r>
              <a:rPr lang="en-US" dirty="0" smtClean="0"/>
              <a:t>Android App Verification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To our knowledge, our Android app verification is the most thorough to date.</a:t>
            </a:r>
          </a:p>
          <a:p>
            <a:r>
              <a:rPr lang="en-US" dirty="0" smtClean="0"/>
              <a:t>Other efforts to mechanically verify functional properties of Android apps at the code [*] level are carried out with respect to code-level specifications for the Java methods that form apps, which are implicitly informally ``composed'’ into an overarching correctness argument for the apps.</a:t>
            </a:r>
          </a:p>
          <a:p>
            <a:r>
              <a:rPr lang="en-US" dirty="0" smtClean="0"/>
              <a:t>Our app verification is carried out with respect to a higher-level specification based directly on user-visible inputs.</a:t>
            </a:r>
          </a:p>
          <a:p>
            <a:pPr marL="0" lvl="1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01654024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err="1" smtClean="0"/>
              <a:t>Jinseong</a:t>
            </a:r>
            <a:r>
              <a:rPr lang="en-US" dirty="0" smtClean="0"/>
              <a:t> </a:t>
            </a:r>
            <a:r>
              <a:rPr lang="en-US" dirty="0" err="1"/>
              <a:t>Jeon</a:t>
            </a:r>
            <a:r>
              <a:rPr lang="en-US" dirty="0"/>
              <a:t>, Kristopher </a:t>
            </a:r>
            <a:r>
              <a:rPr lang="en-US" dirty="0" err="1"/>
              <a:t>Micinski</a:t>
            </a:r>
            <a:r>
              <a:rPr lang="en-US" dirty="0"/>
              <a:t>, and Jeffrey </a:t>
            </a:r>
            <a:r>
              <a:rPr lang="en-US" dirty="0" err="1"/>
              <a:t>Foster.SymDroid</a:t>
            </a:r>
            <a:r>
              <a:rPr lang="en-US" dirty="0"/>
              <a:t>: Symbolic execution for </a:t>
            </a:r>
            <a:r>
              <a:rPr lang="en-US" dirty="0" err="1"/>
              <a:t>Dalvik</a:t>
            </a:r>
            <a:r>
              <a:rPr lang="en-US" dirty="0"/>
              <a:t> </a:t>
            </a:r>
            <a:r>
              <a:rPr lang="en-US" dirty="0" err="1"/>
              <a:t>bytecode</a:t>
            </a:r>
            <a:r>
              <a:rPr lang="en-US" dirty="0"/>
              <a:t>. Technical Report CS-TR-5022, University of Maryland, College Park, 2012</a:t>
            </a:r>
            <a:r>
              <a:rPr lang="en-US" dirty="0" smtClean="0"/>
              <a:t>.</a:t>
            </a:r>
          </a:p>
          <a:p>
            <a:r>
              <a:rPr lang="en-US" dirty="0" smtClean="0"/>
              <a:t>Etienne </a:t>
            </a:r>
            <a:r>
              <a:rPr lang="en-US" dirty="0" err="1"/>
              <a:t>Payet</a:t>
            </a:r>
            <a:r>
              <a:rPr lang="en-US" dirty="0"/>
              <a:t> and </a:t>
            </a:r>
            <a:r>
              <a:rPr lang="en-US" dirty="0" err="1"/>
              <a:t>Fausto</a:t>
            </a:r>
            <a:r>
              <a:rPr lang="en-US" dirty="0"/>
              <a:t> </a:t>
            </a:r>
            <a:r>
              <a:rPr lang="en-US" dirty="0" err="1"/>
              <a:t>Spoto</a:t>
            </a:r>
            <a:r>
              <a:rPr lang="en-US" dirty="0"/>
              <a:t>. “An operational semantics for Android activities.” In Proc. ACM SIGPLAN Workshop on Partial Evaluation and Program Manipulation (PEPM), 2014</a:t>
            </a:r>
            <a:r>
              <a:rPr lang="en-US" dirty="0" smtClean="0"/>
              <a:t>.</a:t>
            </a:r>
          </a:p>
          <a:p>
            <a:pPr marL="342900" lvl="1" indent="-342900">
              <a:buFont typeface="Arial"/>
              <a:buChar char="•"/>
            </a:pPr>
            <a:r>
              <a:rPr lang="en-US" dirty="0" err="1" smtClean="0"/>
              <a:t>Masoumeh</a:t>
            </a:r>
            <a:r>
              <a:rPr lang="en-US" dirty="0" smtClean="0"/>
              <a:t> </a:t>
            </a:r>
            <a:r>
              <a:rPr lang="en-US" dirty="0"/>
              <a:t>Al. </a:t>
            </a:r>
            <a:r>
              <a:rPr lang="en-US" dirty="0" err="1"/>
              <a:t>Haghighi</a:t>
            </a:r>
            <a:r>
              <a:rPr lang="en-US" dirty="0"/>
              <a:t> </a:t>
            </a:r>
            <a:r>
              <a:rPr lang="en-US" dirty="0" err="1"/>
              <a:t>Mobarhan</a:t>
            </a:r>
            <a:r>
              <a:rPr lang="en-US" dirty="0"/>
              <a:t>. “Formal specification of selected Android core applications and library functions.” Master’s thesis, Chalmers University of Technology, University of Gothenburg, 2011</a:t>
            </a:r>
            <a:r>
              <a:rPr lang="en-US" dirty="0" smtClean="0"/>
              <a:t>.</a:t>
            </a:r>
          </a:p>
          <a:p>
            <a:pPr marL="342900" lvl="1" indent="-342900">
              <a:buFont typeface="Arial"/>
              <a:buChar char="•"/>
            </a:pPr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554049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Calculator Apps from the Engagements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There are several variants: </a:t>
            </a:r>
            <a:r>
              <a:rPr lang="en-US" dirty="0" err="1" smtClean="0"/>
              <a:t>CalcA</a:t>
            </a:r>
            <a:r>
              <a:rPr lang="en-US" dirty="0" smtClean="0"/>
              <a:t>, </a:t>
            </a:r>
            <a:r>
              <a:rPr lang="en-US" dirty="0" err="1" smtClean="0"/>
              <a:t>CalcB</a:t>
            </a:r>
            <a:r>
              <a:rPr lang="en-US" dirty="0" smtClean="0"/>
              <a:t>, …</a:t>
            </a:r>
          </a:p>
          <a:p>
            <a:r>
              <a:rPr lang="en-US" dirty="0" smtClean="0"/>
              <a:t>They have very similar functionality.</a:t>
            </a:r>
          </a:p>
          <a:p>
            <a:r>
              <a:rPr lang="en-US" dirty="0" smtClean="0"/>
              <a:t>Their main differences are the presence and nature of malware:</a:t>
            </a:r>
          </a:p>
          <a:p>
            <a:pPr lvl="1"/>
            <a:r>
              <a:rPr lang="en-US" dirty="0" smtClean="0"/>
              <a:t>Randomly change running result between noon and 1pm.</a:t>
            </a:r>
          </a:p>
          <a:p>
            <a:pPr lvl="1"/>
            <a:r>
              <a:rPr lang="en-US" dirty="0" smtClean="0"/>
              <a:t>Randomly change running result after 3 consecutive operations (+ - * /) without =.</a:t>
            </a:r>
          </a:p>
          <a:p>
            <a:pPr lvl="1"/>
            <a:r>
              <a:rPr lang="en-US" dirty="0" smtClean="0"/>
              <a:t>Write to file, then send to a remote server, every operation performed between  noon and 1pm.</a:t>
            </a:r>
          </a:p>
        </p:txBody>
      </p:sp>
    </p:spTree>
    <p:extLst>
      <p:ext uri="{BB962C8B-B14F-4D97-AF65-F5344CB8AC3E}">
        <p14:creationId xmlns:p14="http://schemas.microsoft.com/office/powerpoint/2010/main" val="401279355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Our Calculator Apps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We simplified the engagement apps to work with our current model:</a:t>
            </a:r>
          </a:p>
          <a:p>
            <a:pPr lvl="1"/>
            <a:r>
              <a:rPr lang="en-US" dirty="0" smtClean="0"/>
              <a:t>We use </a:t>
            </a:r>
            <a:r>
              <a:rPr lang="en-US" dirty="0" err="1" smtClean="0"/>
              <a:t>ints</a:t>
            </a:r>
            <a:r>
              <a:rPr lang="en-US" dirty="0" smtClean="0"/>
              <a:t> instead of doubles (+ - * / are modular, and / by 0 yields 0), because we do not model doubles yet.</a:t>
            </a:r>
          </a:p>
          <a:p>
            <a:pPr lvl="1"/>
            <a:r>
              <a:rPr lang="en-US" dirty="0" smtClean="0"/>
              <a:t>A number button modifies the current number directly, instead of appending a char to the display string and then parsing the string into a number, because we do not model the relevant Java API yet.</a:t>
            </a:r>
          </a:p>
          <a:p>
            <a:pPr lvl="1"/>
            <a:r>
              <a:rPr lang="en-US" dirty="0" smtClean="0"/>
              <a:t>Minor GUI simplifications, e.g. no input from device keyboard (only from buttons) because we do not model the keyboard Android API yet.</a:t>
            </a:r>
          </a:p>
          <a:p>
            <a:pPr lvl="1"/>
            <a:r>
              <a:rPr lang="en-US" dirty="0" smtClean="0"/>
              <a:t>Malware sets running result to 88888888 after 3 consecutive operations, because we do not model the random-number-generation and time-of-day APIs.</a:t>
            </a:r>
          </a:p>
          <a:p>
            <a:r>
              <a:rPr lang="en-US" dirty="0" smtClean="0"/>
              <a:t>We made a version of the calculator app without malware, and one with malware.</a:t>
            </a:r>
          </a:p>
        </p:txBody>
      </p:sp>
    </p:spTree>
    <p:extLst>
      <p:ext uri="{BB962C8B-B14F-4D97-AF65-F5344CB8AC3E}">
        <p14:creationId xmlns:p14="http://schemas.microsoft.com/office/powerpoint/2010/main" val="427738888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Formal Functional Specification of the Calculator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dirty="0" smtClean="0"/>
              <a:t>We formalized a state machine in ACL2.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469313" y="3410137"/>
            <a:ext cx="1007972" cy="947438"/>
          </a:xfrm>
          <a:prstGeom prst="rect">
            <a:avLst/>
          </a:prstGeom>
          <a:noFill/>
          <a:ln w="12700" cmpd="sng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solidFill>
                  <a:schemeClr val="tx1"/>
                </a:solidFill>
              </a:rPr>
              <a:t>val1pre</a:t>
            </a:r>
          </a:p>
          <a:p>
            <a:pPr algn="ctr"/>
            <a:r>
              <a:rPr lang="en-US" sz="1400" i="1" dirty="0" smtClean="0">
                <a:solidFill>
                  <a:schemeClr val="tx1"/>
                </a:solidFill>
              </a:rPr>
              <a:t>[</a:t>
            </a:r>
            <a:r>
              <a:rPr lang="en-US" sz="1400" i="1" dirty="0" err="1" smtClean="0">
                <a:solidFill>
                  <a:schemeClr val="tx1"/>
                </a:solidFill>
              </a:rPr>
              <a:t>prev_val</a:t>
            </a:r>
            <a:r>
              <a:rPr lang="en-US" sz="1400" i="1" dirty="0" smtClean="0">
                <a:solidFill>
                  <a:schemeClr val="tx1"/>
                </a:solidFill>
              </a:rPr>
              <a:t>]</a:t>
            </a:r>
            <a:endParaRPr lang="en-US" sz="1400" i="1" dirty="0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418062" y="3410137"/>
            <a:ext cx="1007972" cy="947438"/>
          </a:xfrm>
          <a:prstGeom prst="rect">
            <a:avLst/>
          </a:prstGeom>
          <a:noFill/>
          <a:ln w="12700" cmpd="sng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solidFill>
                  <a:schemeClr val="tx1"/>
                </a:solidFill>
              </a:rPr>
              <a:t>val1</a:t>
            </a:r>
          </a:p>
          <a:p>
            <a:pPr algn="ctr"/>
            <a:r>
              <a:rPr lang="en-US" sz="1400" i="1" dirty="0" smtClean="0">
                <a:solidFill>
                  <a:schemeClr val="tx1"/>
                </a:solidFill>
              </a:rPr>
              <a:t>[val1]</a:t>
            </a:r>
            <a:endParaRPr lang="en-US" sz="1400" i="1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360090" y="3410137"/>
            <a:ext cx="1007972" cy="947438"/>
          </a:xfrm>
          <a:prstGeom prst="rect">
            <a:avLst/>
          </a:prstGeom>
          <a:noFill/>
          <a:ln w="12700" cmpd="sng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solidFill>
                  <a:schemeClr val="tx1"/>
                </a:solidFill>
              </a:rPr>
              <a:t>val2pre</a:t>
            </a:r>
          </a:p>
          <a:p>
            <a:pPr algn="ctr"/>
            <a:r>
              <a:rPr lang="en-US" sz="1400" i="1" dirty="0" smtClean="0">
                <a:solidFill>
                  <a:schemeClr val="tx1"/>
                </a:solidFill>
              </a:rPr>
              <a:t>[val1]</a:t>
            </a:r>
          </a:p>
          <a:p>
            <a:pPr algn="ctr"/>
            <a:r>
              <a:rPr lang="en-US" sz="1400" i="1" dirty="0" smtClean="0">
                <a:solidFill>
                  <a:schemeClr val="tx1"/>
                </a:solidFill>
              </a:rPr>
              <a:t>op</a:t>
            </a:r>
            <a:endParaRPr lang="en-US" sz="1400" i="1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7302118" y="3410137"/>
            <a:ext cx="1007972" cy="947438"/>
          </a:xfrm>
          <a:prstGeom prst="rect">
            <a:avLst/>
          </a:prstGeom>
          <a:noFill/>
          <a:ln w="12700" cmpd="sng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solidFill>
                  <a:schemeClr val="tx1"/>
                </a:solidFill>
              </a:rPr>
              <a:t>val2</a:t>
            </a:r>
          </a:p>
          <a:p>
            <a:pPr algn="ctr"/>
            <a:r>
              <a:rPr lang="en-US" sz="1400" i="1" dirty="0" smtClean="0">
                <a:solidFill>
                  <a:schemeClr val="tx1"/>
                </a:solidFill>
              </a:rPr>
              <a:t>val1</a:t>
            </a:r>
          </a:p>
          <a:p>
            <a:pPr algn="ctr"/>
            <a:r>
              <a:rPr lang="en-US" sz="1400" i="1" dirty="0" smtClean="0">
                <a:solidFill>
                  <a:schemeClr val="tx1"/>
                </a:solidFill>
              </a:rPr>
              <a:t>op</a:t>
            </a:r>
          </a:p>
          <a:p>
            <a:pPr algn="ctr"/>
            <a:r>
              <a:rPr lang="en-US" sz="1400" i="1" dirty="0" smtClean="0">
                <a:solidFill>
                  <a:schemeClr val="tx1"/>
                </a:solidFill>
              </a:rPr>
              <a:t>[val2]</a:t>
            </a:r>
            <a:endParaRPr lang="en-US" sz="1400" i="1" dirty="0">
              <a:solidFill>
                <a:schemeClr val="tx1"/>
              </a:solidFill>
            </a:endParaRPr>
          </a:p>
        </p:txBody>
      </p:sp>
      <p:cxnSp>
        <p:nvCxnSpPr>
          <p:cNvPr id="8" name="Straight Arrow Connector 7"/>
          <p:cNvCxnSpPr/>
          <p:nvPr/>
        </p:nvCxnSpPr>
        <p:spPr>
          <a:xfrm flipV="1">
            <a:off x="1576828" y="3094319"/>
            <a:ext cx="0" cy="309093"/>
          </a:xfrm>
          <a:prstGeom prst="straightConnector1">
            <a:avLst/>
          </a:prstGeom>
          <a:ln>
            <a:solidFill>
              <a:srgbClr val="000000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flipH="1">
            <a:off x="1576828" y="3101038"/>
            <a:ext cx="463667" cy="0"/>
          </a:xfrm>
          <a:prstGeom prst="straightConnector1">
            <a:avLst/>
          </a:prstGeom>
          <a:ln>
            <a:solidFill>
              <a:srgbClr val="000000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2040495" y="3094319"/>
            <a:ext cx="0" cy="309093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1534866" y="2558082"/>
            <a:ext cx="54373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 smtClean="0"/>
              <a:t>clear</a:t>
            </a:r>
          </a:p>
          <a:p>
            <a:pPr algn="ctr"/>
            <a:r>
              <a:rPr lang="en-US" sz="1400" dirty="0"/>
              <a:t>=</a:t>
            </a:r>
          </a:p>
        </p:txBody>
      </p:sp>
      <p:cxnSp>
        <p:nvCxnSpPr>
          <p:cNvPr id="13" name="Straight Arrow Connector 12"/>
          <p:cNvCxnSpPr/>
          <p:nvPr/>
        </p:nvCxnSpPr>
        <p:spPr>
          <a:xfrm>
            <a:off x="2477285" y="3672195"/>
            <a:ext cx="934056" cy="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2682644" y="3317385"/>
            <a:ext cx="50604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 smtClean="0"/>
              <a:t>digit</a:t>
            </a:r>
            <a:endParaRPr lang="en-US" sz="1400" dirty="0"/>
          </a:p>
        </p:txBody>
      </p:sp>
      <p:cxnSp>
        <p:nvCxnSpPr>
          <p:cNvPr id="15" name="Straight Arrow Connector 14"/>
          <p:cNvCxnSpPr/>
          <p:nvPr/>
        </p:nvCxnSpPr>
        <p:spPr>
          <a:xfrm>
            <a:off x="4426034" y="3672195"/>
            <a:ext cx="934056" cy="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>
            <a:off x="6368062" y="3672195"/>
            <a:ext cx="934056" cy="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flipH="1">
            <a:off x="2311746" y="2879714"/>
            <a:ext cx="331079" cy="530423"/>
          </a:xfrm>
          <a:prstGeom prst="straightConnector1">
            <a:avLst/>
          </a:prstGeom>
          <a:ln>
            <a:solidFill>
              <a:srgbClr val="000000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 flipH="1">
            <a:off x="2642825" y="2879714"/>
            <a:ext cx="2508950" cy="0"/>
          </a:xfrm>
          <a:prstGeom prst="straightConnector1">
            <a:avLst/>
          </a:prstGeom>
          <a:ln>
            <a:solidFill>
              <a:srgbClr val="000000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>
            <a:off x="5151775" y="2879714"/>
            <a:ext cx="389750" cy="530423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3677066" y="2524904"/>
            <a:ext cx="373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 smtClean="0"/>
              <a:t>op</a:t>
            </a:r>
            <a:endParaRPr lang="en-US" sz="1400" dirty="0"/>
          </a:p>
        </p:txBody>
      </p:sp>
      <p:cxnSp>
        <p:nvCxnSpPr>
          <p:cNvPr id="21" name="Straight Arrow Connector 20"/>
          <p:cNvCxnSpPr/>
          <p:nvPr/>
        </p:nvCxnSpPr>
        <p:spPr>
          <a:xfrm flipH="1">
            <a:off x="2477285" y="4001446"/>
            <a:ext cx="934056" cy="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2663797" y="4001446"/>
            <a:ext cx="54373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 smtClean="0"/>
              <a:t>clear</a:t>
            </a:r>
          </a:p>
          <a:p>
            <a:pPr algn="ctr"/>
            <a:r>
              <a:rPr lang="en-US" sz="1400" dirty="0"/>
              <a:t>=</a:t>
            </a:r>
          </a:p>
        </p:txBody>
      </p:sp>
      <p:cxnSp>
        <p:nvCxnSpPr>
          <p:cNvPr id="23" name="Straight Arrow Connector 22"/>
          <p:cNvCxnSpPr/>
          <p:nvPr/>
        </p:nvCxnSpPr>
        <p:spPr>
          <a:xfrm flipV="1">
            <a:off x="8731421" y="3715212"/>
            <a:ext cx="0" cy="299669"/>
          </a:xfrm>
          <a:prstGeom prst="straightConnector1">
            <a:avLst/>
          </a:prstGeom>
          <a:ln>
            <a:solidFill>
              <a:srgbClr val="000000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 flipH="1">
            <a:off x="8309081" y="4014881"/>
            <a:ext cx="422340" cy="0"/>
          </a:xfrm>
          <a:prstGeom prst="straightConnector1">
            <a:avLst/>
          </a:prstGeom>
          <a:ln>
            <a:solidFill>
              <a:srgbClr val="000000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 flipH="1">
            <a:off x="8309081" y="3712508"/>
            <a:ext cx="422340" cy="1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8315064" y="4008584"/>
            <a:ext cx="50604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 smtClean="0"/>
              <a:t>digit</a:t>
            </a:r>
            <a:endParaRPr lang="en-US" sz="1400" dirty="0"/>
          </a:p>
        </p:txBody>
      </p:sp>
      <p:sp>
        <p:nvSpPr>
          <p:cNvPr id="27" name="TextBox 26"/>
          <p:cNvSpPr txBox="1"/>
          <p:nvPr/>
        </p:nvSpPr>
        <p:spPr>
          <a:xfrm>
            <a:off x="4685039" y="3317385"/>
            <a:ext cx="373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 smtClean="0"/>
              <a:t>op</a:t>
            </a:r>
            <a:endParaRPr lang="en-US" sz="1400" dirty="0"/>
          </a:p>
        </p:txBody>
      </p:sp>
      <p:cxnSp>
        <p:nvCxnSpPr>
          <p:cNvPr id="28" name="Straight Arrow Connector 27"/>
          <p:cNvCxnSpPr/>
          <p:nvPr/>
        </p:nvCxnSpPr>
        <p:spPr>
          <a:xfrm>
            <a:off x="636056" y="4001446"/>
            <a:ext cx="833257" cy="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203478" y="3813962"/>
            <a:ext cx="47961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 smtClean="0"/>
              <a:t>INIT</a:t>
            </a:r>
            <a:endParaRPr lang="en-US" sz="1400" dirty="0"/>
          </a:p>
        </p:txBody>
      </p:sp>
      <p:cxnSp>
        <p:nvCxnSpPr>
          <p:cNvPr id="30" name="Straight Arrow Connector 29"/>
          <p:cNvCxnSpPr/>
          <p:nvPr/>
        </p:nvCxnSpPr>
        <p:spPr>
          <a:xfrm flipH="1">
            <a:off x="2772958" y="4888408"/>
            <a:ext cx="2378817" cy="0"/>
          </a:xfrm>
          <a:prstGeom prst="straightConnector1">
            <a:avLst/>
          </a:prstGeom>
          <a:ln>
            <a:solidFill>
              <a:srgbClr val="000000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3677066" y="4888408"/>
            <a:ext cx="54373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 smtClean="0"/>
              <a:t>clear</a:t>
            </a:r>
          </a:p>
          <a:p>
            <a:pPr algn="ctr"/>
            <a:r>
              <a:rPr lang="en-US" sz="1400" dirty="0"/>
              <a:t>=</a:t>
            </a:r>
          </a:p>
        </p:txBody>
      </p:sp>
      <p:cxnSp>
        <p:nvCxnSpPr>
          <p:cNvPr id="32" name="Straight Arrow Connector 31"/>
          <p:cNvCxnSpPr/>
          <p:nvPr/>
        </p:nvCxnSpPr>
        <p:spPr>
          <a:xfrm flipH="1">
            <a:off x="5151775" y="4357575"/>
            <a:ext cx="474653" cy="530833"/>
          </a:xfrm>
          <a:prstGeom prst="straightConnector1">
            <a:avLst/>
          </a:prstGeom>
          <a:ln>
            <a:solidFill>
              <a:srgbClr val="000000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 flipH="1" flipV="1">
            <a:off x="2269096" y="4357575"/>
            <a:ext cx="503862" cy="530833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6553263" y="3364418"/>
            <a:ext cx="50604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 smtClean="0"/>
              <a:t>digit</a:t>
            </a:r>
            <a:endParaRPr lang="en-US" sz="1400" dirty="0"/>
          </a:p>
        </p:txBody>
      </p:sp>
      <p:cxnSp>
        <p:nvCxnSpPr>
          <p:cNvPr id="35" name="Straight Arrow Connector 34"/>
          <p:cNvCxnSpPr/>
          <p:nvPr/>
        </p:nvCxnSpPr>
        <p:spPr>
          <a:xfrm flipV="1">
            <a:off x="5870792" y="4699370"/>
            <a:ext cx="368854" cy="1"/>
          </a:xfrm>
          <a:prstGeom prst="straightConnector1">
            <a:avLst/>
          </a:prstGeom>
          <a:ln>
            <a:solidFill>
              <a:srgbClr val="000000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/>
          <p:nvPr/>
        </p:nvCxnSpPr>
        <p:spPr>
          <a:xfrm flipV="1">
            <a:off x="5870792" y="4357576"/>
            <a:ext cx="0" cy="342690"/>
          </a:xfrm>
          <a:prstGeom prst="straightConnector1">
            <a:avLst/>
          </a:prstGeom>
          <a:ln>
            <a:solidFill>
              <a:srgbClr val="000000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/>
          <p:nvPr/>
        </p:nvCxnSpPr>
        <p:spPr>
          <a:xfrm flipH="1" flipV="1">
            <a:off x="6233662" y="4357576"/>
            <a:ext cx="5984" cy="341794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5913751" y="4691334"/>
            <a:ext cx="373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 smtClean="0"/>
              <a:t>op</a:t>
            </a:r>
            <a:endParaRPr lang="en-US" sz="1400" dirty="0"/>
          </a:p>
        </p:txBody>
      </p:sp>
      <p:cxnSp>
        <p:nvCxnSpPr>
          <p:cNvPr id="39" name="Straight Arrow Connector 38"/>
          <p:cNvCxnSpPr/>
          <p:nvPr/>
        </p:nvCxnSpPr>
        <p:spPr>
          <a:xfrm flipH="1">
            <a:off x="3083142" y="5681299"/>
            <a:ext cx="3724777" cy="0"/>
          </a:xfrm>
          <a:prstGeom prst="straightConnector1">
            <a:avLst/>
          </a:prstGeom>
          <a:ln>
            <a:solidFill>
              <a:srgbClr val="000000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/>
          <p:nvPr/>
        </p:nvCxnSpPr>
        <p:spPr>
          <a:xfrm flipH="1">
            <a:off x="6807919" y="4357575"/>
            <a:ext cx="975573" cy="1323724"/>
          </a:xfrm>
          <a:prstGeom prst="straightConnector1">
            <a:avLst/>
          </a:prstGeom>
          <a:ln>
            <a:solidFill>
              <a:srgbClr val="000000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/>
          <p:nvPr/>
        </p:nvCxnSpPr>
        <p:spPr>
          <a:xfrm flipH="1" flipV="1">
            <a:off x="1826674" y="4357576"/>
            <a:ext cx="1256467" cy="1323723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4685039" y="5681299"/>
            <a:ext cx="54373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 smtClean="0"/>
              <a:t>clear</a:t>
            </a:r>
          </a:p>
          <a:p>
            <a:pPr algn="ctr"/>
            <a:r>
              <a:rPr lang="en-US" sz="1400" dirty="0"/>
              <a:t>=</a:t>
            </a:r>
          </a:p>
        </p:txBody>
      </p:sp>
      <p:cxnSp>
        <p:nvCxnSpPr>
          <p:cNvPr id="43" name="Straight Arrow Connector 42"/>
          <p:cNvCxnSpPr/>
          <p:nvPr/>
        </p:nvCxnSpPr>
        <p:spPr>
          <a:xfrm flipV="1">
            <a:off x="4848374" y="3919499"/>
            <a:ext cx="0" cy="299669"/>
          </a:xfrm>
          <a:prstGeom prst="straightConnector1">
            <a:avLst/>
          </a:prstGeom>
          <a:ln>
            <a:solidFill>
              <a:srgbClr val="000000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/>
          <p:nvPr/>
        </p:nvCxnSpPr>
        <p:spPr>
          <a:xfrm flipH="1">
            <a:off x="4426034" y="4219168"/>
            <a:ext cx="422340" cy="0"/>
          </a:xfrm>
          <a:prstGeom prst="straightConnector1">
            <a:avLst/>
          </a:prstGeom>
          <a:ln>
            <a:solidFill>
              <a:srgbClr val="000000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/>
          <p:nvPr/>
        </p:nvCxnSpPr>
        <p:spPr>
          <a:xfrm flipH="1">
            <a:off x="4426034" y="3916795"/>
            <a:ext cx="422340" cy="1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6" name="TextBox 45"/>
          <p:cNvSpPr txBox="1"/>
          <p:nvPr/>
        </p:nvSpPr>
        <p:spPr>
          <a:xfrm>
            <a:off x="4432017" y="4212871"/>
            <a:ext cx="50604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 smtClean="0"/>
              <a:t>digit</a:t>
            </a:r>
            <a:endParaRPr lang="en-US" sz="1400" dirty="0"/>
          </a:p>
        </p:txBody>
      </p:sp>
      <p:cxnSp>
        <p:nvCxnSpPr>
          <p:cNvPr id="47" name="Straight Arrow Connector 46"/>
          <p:cNvCxnSpPr/>
          <p:nvPr/>
        </p:nvCxnSpPr>
        <p:spPr>
          <a:xfrm flipH="1">
            <a:off x="6361051" y="4001446"/>
            <a:ext cx="934056" cy="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8" name="TextBox 47"/>
          <p:cNvSpPr txBox="1"/>
          <p:nvPr/>
        </p:nvSpPr>
        <p:spPr>
          <a:xfrm>
            <a:off x="6619450" y="4016620"/>
            <a:ext cx="373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 smtClean="0"/>
              <a:t>op</a:t>
            </a:r>
            <a:endParaRPr lang="en-US" sz="1400" dirty="0"/>
          </a:p>
        </p:txBody>
      </p:sp>
      <p:sp>
        <p:nvSpPr>
          <p:cNvPr id="50" name="TextBox 49"/>
          <p:cNvSpPr txBox="1"/>
          <p:nvPr/>
        </p:nvSpPr>
        <p:spPr>
          <a:xfrm>
            <a:off x="319477" y="5954453"/>
            <a:ext cx="3159839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input ::= digit | op | = | clear</a:t>
            </a:r>
          </a:p>
          <a:p>
            <a:r>
              <a:rPr lang="en-US" sz="1400" dirty="0" smtClean="0"/>
              <a:t>digit ::= 0 | 1 | 2 | 3 | 4 | 5 | 6 | 7 | 8 | 9</a:t>
            </a:r>
          </a:p>
          <a:p>
            <a:r>
              <a:rPr lang="en-US" sz="1400" dirty="0" smtClean="0"/>
              <a:t>op ::= + | - | * | /</a:t>
            </a:r>
            <a:endParaRPr lang="en-US" sz="1400" dirty="0"/>
          </a:p>
        </p:txBody>
      </p:sp>
      <p:sp>
        <p:nvSpPr>
          <p:cNvPr id="51" name="TextBox 50"/>
          <p:cNvSpPr txBox="1"/>
          <p:nvPr/>
        </p:nvSpPr>
        <p:spPr>
          <a:xfrm>
            <a:off x="7302118" y="6392060"/>
            <a:ext cx="140425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[…] is the display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0954825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/>
              <a:t>Formal Functional Specification of the </a:t>
            </a:r>
            <a:r>
              <a:rPr lang="en-US" dirty="0" smtClean="0"/>
              <a:t>Calculator (cont’d)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9320" y="1600200"/>
            <a:ext cx="8565360" cy="4525963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We also formalized a simpler state machine and proved it equivalent to the previous one, in ACL2.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19477" y="5954453"/>
            <a:ext cx="3159839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input ::= digit | op | = | clear</a:t>
            </a:r>
          </a:p>
          <a:p>
            <a:r>
              <a:rPr lang="en-US" sz="1400" dirty="0" smtClean="0"/>
              <a:t>digit ::= 0 | 1 | 2 | 3 | 4 | 5 | 6 | 7 | 8 | 9</a:t>
            </a:r>
          </a:p>
          <a:p>
            <a:r>
              <a:rPr lang="en-US" sz="1400" dirty="0" smtClean="0"/>
              <a:t>op ::= + | - | * | /</a:t>
            </a:r>
            <a:endParaRPr lang="en-US" sz="1400" dirty="0"/>
          </a:p>
        </p:txBody>
      </p:sp>
      <p:sp>
        <p:nvSpPr>
          <p:cNvPr id="5" name="Rectangle 4"/>
          <p:cNvSpPr/>
          <p:nvPr/>
        </p:nvSpPr>
        <p:spPr>
          <a:xfrm>
            <a:off x="2272056" y="3826128"/>
            <a:ext cx="1007972" cy="947438"/>
          </a:xfrm>
          <a:prstGeom prst="rect">
            <a:avLst/>
          </a:prstGeom>
          <a:noFill/>
          <a:ln w="12700" cmpd="sng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solidFill>
                  <a:schemeClr val="tx1"/>
                </a:solidFill>
              </a:rPr>
              <a:t>value</a:t>
            </a:r>
          </a:p>
          <a:p>
            <a:pPr algn="ctr"/>
            <a:r>
              <a:rPr lang="en-US" sz="1400" i="1" dirty="0" smtClean="0">
                <a:solidFill>
                  <a:schemeClr val="tx1"/>
                </a:solidFill>
              </a:rPr>
              <a:t>[</a:t>
            </a:r>
            <a:r>
              <a:rPr lang="en-US" sz="1400" i="1" dirty="0" err="1" smtClean="0">
                <a:solidFill>
                  <a:schemeClr val="tx1"/>
                </a:solidFill>
              </a:rPr>
              <a:t>val</a:t>
            </a:r>
            <a:r>
              <a:rPr lang="en-US" sz="1400" i="1" dirty="0" smtClean="0">
                <a:solidFill>
                  <a:schemeClr val="tx1"/>
                </a:solidFill>
              </a:rPr>
              <a:t>]</a:t>
            </a:r>
            <a:endParaRPr lang="en-US" sz="1400" i="1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220805" y="3826128"/>
            <a:ext cx="1007972" cy="947438"/>
          </a:xfrm>
          <a:prstGeom prst="rect">
            <a:avLst/>
          </a:prstGeom>
          <a:noFill/>
          <a:ln w="12700" cmpd="sng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solidFill>
                  <a:schemeClr val="tx1"/>
                </a:solidFill>
              </a:rPr>
              <a:t>value-op</a:t>
            </a:r>
          </a:p>
          <a:p>
            <a:pPr algn="ctr"/>
            <a:r>
              <a:rPr lang="en-US" sz="1400" i="1" dirty="0" smtClean="0">
                <a:solidFill>
                  <a:schemeClr val="tx1"/>
                </a:solidFill>
              </a:rPr>
              <a:t>[</a:t>
            </a:r>
            <a:r>
              <a:rPr lang="en-US" sz="1400" i="1" dirty="0" err="1" smtClean="0">
                <a:solidFill>
                  <a:schemeClr val="tx1"/>
                </a:solidFill>
              </a:rPr>
              <a:t>val</a:t>
            </a:r>
            <a:r>
              <a:rPr lang="en-US" sz="1400" i="1" dirty="0" smtClean="0">
                <a:solidFill>
                  <a:schemeClr val="tx1"/>
                </a:solidFill>
              </a:rPr>
              <a:t>]</a:t>
            </a:r>
          </a:p>
          <a:p>
            <a:pPr algn="ctr"/>
            <a:r>
              <a:rPr lang="en-US" sz="1400" i="1" dirty="0" smtClean="0">
                <a:solidFill>
                  <a:schemeClr val="tx1"/>
                </a:solidFill>
              </a:rPr>
              <a:t>op</a:t>
            </a:r>
            <a:endParaRPr lang="en-US" sz="1400" i="1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162832" y="3826128"/>
            <a:ext cx="1373173" cy="947438"/>
          </a:xfrm>
          <a:prstGeom prst="rect">
            <a:avLst/>
          </a:prstGeom>
          <a:noFill/>
          <a:ln w="12700" cmpd="sng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solidFill>
                  <a:schemeClr val="tx1"/>
                </a:solidFill>
              </a:rPr>
              <a:t>value-op-value</a:t>
            </a:r>
          </a:p>
          <a:p>
            <a:pPr algn="ctr"/>
            <a:r>
              <a:rPr lang="en-US" sz="1400" i="1" dirty="0" err="1" smtClean="0">
                <a:solidFill>
                  <a:schemeClr val="tx1"/>
                </a:solidFill>
              </a:rPr>
              <a:t>val</a:t>
            </a:r>
            <a:endParaRPr lang="en-US" sz="1400" i="1" dirty="0" smtClean="0">
              <a:solidFill>
                <a:schemeClr val="tx1"/>
              </a:solidFill>
            </a:endParaRPr>
          </a:p>
          <a:p>
            <a:pPr algn="ctr"/>
            <a:r>
              <a:rPr lang="en-US" sz="1400" i="1" dirty="0" smtClean="0">
                <a:solidFill>
                  <a:schemeClr val="tx1"/>
                </a:solidFill>
              </a:rPr>
              <a:t>op</a:t>
            </a:r>
          </a:p>
          <a:p>
            <a:pPr algn="ctr"/>
            <a:r>
              <a:rPr lang="en-US" sz="1400" i="1" dirty="0" smtClean="0">
                <a:solidFill>
                  <a:schemeClr val="tx1"/>
                </a:solidFill>
              </a:rPr>
              <a:t>[val2]</a:t>
            </a:r>
            <a:endParaRPr lang="en-US" sz="1400" i="1" dirty="0">
              <a:solidFill>
                <a:schemeClr val="tx1"/>
              </a:solidFill>
            </a:endParaRPr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1438799" y="4417437"/>
            <a:ext cx="833257" cy="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1006221" y="4229953"/>
            <a:ext cx="47961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 smtClean="0"/>
              <a:t>INIT</a:t>
            </a:r>
            <a:endParaRPr lang="en-US" sz="1400" dirty="0"/>
          </a:p>
        </p:txBody>
      </p:sp>
      <p:cxnSp>
        <p:nvCxnSpPr>
          <p:cNvPr id="10" name="Straight Arrow Connector 9"/>
          <p:cNvCxnSpPr/>
          <p:nvPr/>
        </p:nvCxnSpPr>
        <p:spPr>
          <a:xfrm flipV="1">
            <a:off x="2379571" y="3510310"/>
            <a:ext cx="0" cy="309093"/>
          </a:xfrm>
          <a:prstGeom prst="straightConnector1">
            <a:avLst/>
          </a:prstGeom>
          <a:ln>
            <a:solidFill>
              <a:srgbClr val="000000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flipH="1">
            <a:off x="2379571" y="3517029"/>
            <a:ext cx="463667" cy="0"/>
          </a:xfrm>
          <a:prstGeom prst="straightConnector1">
            <a:avLst/>
          </a:prstGeom>
          <a:ln>
            <a:solidFill>
              <a:srgbClr val="000000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2843238" y="3510310"/>
            <a:ext cx="0" cy="309093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2337609" y="2974073"/>
            <a:ext cx="54373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 smtClean="0"/>
              <a:t>clear</a:t>
            </a:r>
          </a:p>
          <a:p>
            <a:pPr algn="ctr"/>
            <a:r>
              <a:rPr lang="en-US" sz="1400" dirty="0"/>
              <a:t>=</a:t>
            </a:r>
          </a:p>
        </p:txBody>
      </p:sp>
      <p:cxnSp>
        <p:nvCxnSpPr>
          <p:cNvPr id="14" name="Straight Arrow Connector 13"/>
          <p:cNvCxnSpPr/>
          <p:nvPr/>
        </p:nvCxnSpPr>
        <p:spPr>
          <a:xfrm>
            <a:off x="3280028" y="4088186"/>
            <a:ext cx="934056" cy="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3551574" y="3733376"/>
            <a:ext cx="373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 smtClean="0"/>
              <a:t>op</a:t>
            </a:r>
            <a:endParaRPr lang="en-US" sz="1400" dirty="0"/>
          </a:p>
        </p:txBody>
      </p:sp>
      <p:cxnSp>
        <p:nvCxnSpPr>
          <p:cNvPr id="16" name="Straight Arrow Connector 15"/>
          <p:cNvCxnSpPr/>
          <p:nvPr/>
        </p:nvCxnSpPr>
        <p:spPr>
          <a:xfrm flipH="1">
            <a:off x="3114489" y="3295705"/>
            <a:ext cx="331079" cy="530423"/>
          </a:xfrm>
          <a:prstGeom prst="straightConnector1">
            <a:avLst/>
          </a:prstGeom>
          <a:ln>
            <a:solidFill>
              <a:srgbClr val="000000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flipH="1">
            <a:off x="3445568" y="3295705"/>
            <a:ext cx="2508950" cy="0"/>
          </a:xfrm>
          <a:prstGeom prst="straightConnector1">
            <a:avLst/>
          </a:prstGeom>
          <a:ln>
            <a:solidFill>
              <a:srgbClr val="000000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>
            <a:off x="5954518" y="3295705"/>
            <a:ext cx="389750" cy="530423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4413622" y="2940895"/>
            <a:ext cx="50604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 smtClean="0"/>
              <a:t>digit</a:t>
            </a:r>
            <a:endParaRPr lang="en-US" sz="1400" dirty="0"/>
          </a:p>
        </p:txBody>
      </p:sp>
      <p:cxnSp>
        <p:nvCxnSpPr>
          <p:cNvPr id="20" name="Straight Arrow Connector 19"/>
          <p:cNvCxnSpPr/>
          <p:nvPr/>
        </p:nvCxnSpPr>
        <p:spPr>
          <a:xfrm flipH="1">
            <a:off x="3280028" y="4417437"/>
            <a:ext cx="934056" cy="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3466540" y="4417437"/>
            <a:ext cx="54373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 smtClean="0"/>
              <a:t>clear</a:t>
            </a:r>
          </a:p>
          <a:p>
            <a:pPr algn="ctr"/>
            <a:r>
              <a:rPr lang="en-US" sz="1400" dirty="0"/>
              <a:t>=</a:t>
            </a:r>
          </a:p>
        </p:txBody>
      </p:sp>
      <p:cxnSp>
        <p:nvCxnSpPr>
          <p:cNvPr id="22" name="Straight Arrow Connector 21"/>
          <p:cNvCxnSpPr/>
          <p:nvPr/>
        </p:nvCxnSpPr>
        <p:spPr>
          <a:xfrm>
            <a:off x="5228777" y="3973963"/>
            <a:ext cx="934056" cy="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5421595" y="3652748"/>
            <a:ext cx="50604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 smtClean="0"/>
              <a:t>digit</a:t>
            </a:r>
            <a:endParaRPr lang="en-US" sz="1400" dirty="0"/>
          </a:p>
        </p:txBody>
      </p:sp>
      <p:cxnSp>
        <p:nvCxnSpPr>
          <p:cNvPr id="24" name="Straight Arrow Connector 23"/>
          <p:cNvCxnSpPr/>
          <p:nvPr/>
        </p:nvCxnSpPr>
        <p:spPr>
          <a:xfrm flipH="1">
            <a:off x="3575701" y="5734442"/>
            <a:ext cx="2378817" cy="0"/>
          </a:xfrm>
          <a:prstGeom prst="straightConnector1">
            <a:avLst/>
          </a:prstGeom>
          <a:ln>
            <a:solidFill>
              <a:srgbClr val="000000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4479809" y="5734442"/>
            <a:ext cx="54373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 smtClean="0"/>
              <a:t>clear</a:t>
            </a:r>
          </a:p>
          <a:p>
            <a:pPr algn="ctr"/>
            <a:r>
              <a:rPr lang="en-US" sz="1400" dirty="0"/>
              <a:t>=</a:t>
            </a:r>
          </a:p>
        </p:txBody>
      </p:sp>
      <p:cxnSp>
        <p:nvCxnSpPr>
          <p:cNvPr id="26" name="Straight Arrow Connector 25"/>
          <p:cNvCxnSpPr/>
          <p:nvPr/>
        </p:nvCxnSpPr>
        <p:spPr>
          <a:xfrm flipH="1">
            <a:off x="5954518" y="4773566"/>
            <a:ext cx="474654" cy="960876"/>
          </a:xfrm>
          <a:prstGeom prst="straightConnector1">
            <a:avLst/>
          </a:prstGeom>
          <a:ln>
            <a:solidFill>
              <a:srgbClr val="000000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 flipH="1" flipV="1">
            <a:off x="3071839" y="4773567"/>
            <a:ext cx="503862" cy="960875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 flipV="1">
            <a:off x="6673535" y="5115361"/>
            <a:ext cx="368854" cy="1"/>
          </a:xfrm>
          <a:prstGeom prst="straightConnector1">
            <a:avLst/>
          </a:prstGeom>
          <a:ln>
            <a:solidFill>
              <a:srgbClr val="000000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 flipV="1">
            <a:off x="6673535" y="4773567"/>
            <a:ext cx="0" cy="342690"/>
          </a:xfrm>
          <a:prstGeom prst="straightConnector1">
            <a:avLst/>
          </a:prstGeom>
          <a:ln>
            <a:solidFill>
              <a:srgbClr val="000000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 flipH="1" flipV="1">
            <a:off x="7036405" y="4773567"/>
            <a:ext cx="5984" cy="341794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6616707" y="5107325"/>
            <a:ext cx="50604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 smtClean="0"/>
              <a:t>digit</a:t>
            </a:r>
            <a:endParaRPr lang="en-US" sz="1400" dirty="0"/>
          </a:p>
        </p:txBody>
      </p:sp>
      <p:cxnSp>
        <p:nvCxnSpPr>
          <p:cNvPr id="32" name="Straight Arrow Connector 31"/>
          <p:cNvCxnSpPr/>
          <p:nvPr/>
        </p:nvCxnSpPr>
        <p:spPr>
          <a:xfrm flipH="1">
            <a:off x="5228777" y="4229953"/>
            <a:ext cx="934056" cy="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5495515" y="4216515"/>
            <a:ext cx="373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 smtClean="0"/>
              <a:t>op</a:t>
            </a:r>
            <a:endParaRPr lang="en-US" sz="1400" dirty="0"/>
          </a:p>
        </p:txBody>
      </p:sp>
      <p:cxnSp>
        <p:nvCxnSpPr>
          <p:cNvPr id="34" name="Straight Arrow Connector 33"/>
          <p:cNvCxnSpPr/>
          <p:nvPr/>
        </p:nvCxnSpPr>
        <p:spPr>
          <a:xfrm flipV="1">
            <a:off x="4597865" y="5115361"/>
            <a:ext cx="368854" cy="1"/>
          </a:xfrm>
          <a:prstGeom prst="straightConnector1">
            <a:avLst/>
          </a:prstGeom>
          <a:ln>
            <a:solidFill>
              <a:srgbClr val="000000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 flipV="1">
            <a:off x="4597865" y="4773567"/>
            <a:ext cx="0" cy="342690"/>
          </a:xfrm>
          <a:prstGeom prst="straightConnector1">
            <a:avLst/>
          </a:prstGeom>
          <a:ln>
            <a:solidFill>
              <a:srgbClr val="000000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/>
          <p:nvPr/>
        </p:nvCxnSpPr>
        <p:spPr>
          <a:xfrm flipH="1" flipV="1">
            <a:off x="4960735" y="4773567"/>
            <a:ext cx="5984" cy="341794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4640824" y="5107325"/>
            <a:ext cx="373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 smtClean="0"/>
              <a:t>op</a:t>
            </a:r>
            <a:endParaRPr lang="en-US" sz="1400" dirty="0"/>
          </a:p>
        </p:txBody>
      </p:sp>
      <p:sp>
        <p:nvSpPr>
          <p:cNvPr id="38" name="TextBox 37"/>
          <p:cNvSpPr txBox="1"/>
          <p:nvPr/>
        </p:nvSpPr>
        <p:spPr>
          <a:xfrm>
            <a:off x="7302118" y="6392060"/>
            <a:ext cx="140425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[…] is the display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49161325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Proof Failure Exposes Malware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We attempted to prove in ACL2 the correctness of the malware calculator app </a:t>
            </a:r>
            <a:r>
              <a:rPr lang="en-US" dirty="0" err="1" smtClean="0"/>
              <a:t>w.r.t</a:t>
            </a:r>
            <a:r>
              <a:rPr lang="en-US" dirty="0" smtClean="0"/>
              <a:t>. the state machine specification.</a:t>
            </a:r>
          </a:p>
          <a:p>
            <a:r>
              <a:rPr lang="en-US" dirty="0" smtClean="0"/>
              <a:t>The proof failed, and one of the failed proof </a:t>
            </a:r>
            <a:r>
              <a:rPr lang="en-US" dirty="0" err="1" smtClean="0"/>
              <a:t>subgoals</a:t>
            </a:r>
            <a:r>
              <a:rPr lang="en-US" dirty="0" smtClean="0"/>
              <a:t> revealed the malware:</a:t>
            </a:r>
          </a:p>
          <a:p>
            <a:pPr lvl="1"/>
            <a:r>
              <a:rPr lang="en-US" dirty="0" smtClean="0"/>
              <a:t>In the case when the counter of consecutive operations is 3</a:t>
            </a:r>
            <a:endParaRPr lang="en-US" dirty="0"/>
          </a:p>
          <a:p>
            <a:pPr lvl="1"/>
            <a:r>
              <a:rPr lang="en-US" dirty="0" smtClean="0"/>
              <a:t>Trying to prove that the running result is 88888888.</a:t>
            </a:r>
          </a:p>
          <a:p>
            <a:pPr lvl="1"/>
            <a:r>
              <a:rPr lang="en-US" dirty="0" smtClean="0"/>
              <a:t>In general, this kind of failed </a:t>
            </a:r>
            <a:r>
              <a:rPr lang="en-US" dirty="0" err="1" smtClean="0"/>
              <a:t>subgoal</a:t>
            </a:r>
            <a:r>
              <a:rPr lang="en-US" dirty="0" smtClean="0"/>
              <a:t> shows the conditions on the state variables under which the functional specification is violated.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65581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Motivation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19315"/>
            <a:ext cx="8229600" cy="5193935"/>
          </a:xfrm>
        </p:spPr>
        <p:txBody>
          <a:bodyPr>
            <a:noAutofit/>
          </a:bodyPr>
          <a:lstStyle/>
          <a:p>
            <a:r>
              <a:rPr lang="en-US" sz="2800" b="1" dirty="0" smtClean="0"/>
              <a:t>Prove functional correctness of Android apps.</a:t>
            </a:r>
          </a:p>
          <a:p>
            <a:endParaRPr lang="en-US" sz="2400" dirty="0" smtClean="0"/>
          </a:p>
          <a:p>
            <a:r>
              <a:rPr lang="en-US" sz="2400" dirty="0" smtClean="0"/>
              <a:t>Also helps detect “</a:t>
            </a:r>
            <a:r>
              <a:rPr lang="en-US" sz="2400" dirty="0"/>
              <a:t>functional </a:t>
            </a:r>
            <a:r>
              <a:rPr lang="en-US" sz="2400" dirty="0" smtClean="0"/>
              <a:t>malware” Ex</a:t>
            </a:r>
            <a:r>
              <a:rPr lang="en-US" sz="2400" dirty="0"/>
              <a:t>:</a:t>
            </a:r>
          </a:p>
          <a:p>
            <a:pPr lvl="1"/>
            <a:r>
              <a:rPr lang="en-US" sz="2000" dirty="0"/>
              <a:t>give the wrong answer</a:t>
            </a:r>
          </a:p>
          <a:p>
            <a:pPr lvl="1"/>
            <a:r>
              <a:rPr lang="en-US" sz="2000" dirty="0"/>
              <a:t>stop working at critical moment</a:t>
            </a:r>
          </a:p>
          <a:p>
            <a:pPr lvl="1"/>
            <a:r>
              <a:rPr lang="en-US" sz="2000" dirty="0"/>
              <a:t>lead a platoon off-course</a:t>
            </a:r>
          </a:p>
          <a:p>
            <a:endParaRPr lang="en-US" sz="2400" dirty="0" smtClean="0"/>
          </a:p>
          <a:p>
            <a:r>
              <a:rPr lang="en-US" sz="2400" dirty="0" smtClean="0"/>
              <a:t>Malware detection tools are getting good (DARPA APAC)</a:t>
            </a:r>
          </a:p>
          <a:p>
            <a:pPr lvl="1"/>
            <a:r>
              <a:rPr lang="en-US" sz="2000" dirty="0"/>
              <a:t>M</a:t>
            </a:r>
            <a:r>
              <a:rPr lang="en-US" sz="2000" dirty="0" smtClean="0"/>
              <a:t>ost data exfiltration can be found</a:t>
            </a:r>
          </a:p>
          <a:p>
            <a:r>
              <a:rPr lang="en-US" sz="2400" dirty="0" smtClean="0"/>
              <a:t>But no tool available to find functional malware.</a:t>
            </a:r>
          </a:p>
          <a:p>
            <a:pPr lvl="1"/>
            <a:r>
              <a:rPr lang="en-US" sz="2000" dirty="0" smtClean="0"/>
              <a:t>Not even expressible </a:t>
            </a:r>
            <a:r>
              <a:rPr lang="en-US" sz="2000" dirty="0"/>
              <a:t>in most </a:t>
            </a:r>
            <a:r>
              <a:rPr lang="en-US" sz="2000" dirty="0" smtClean="0"/>
              <a:t>security tools</a:t>
            </a:r>
          </a:p>
          <a:p>
            <a:r>
              <a:rPr lang="en-US" sz="2400" dirty="0" smtClean="0"/>
              <a:t>And </a:t>
            </a:r>
            <a:r>
              <a:rPr lang="en-US" sz="2400" dirty="0"/>
              <a:t>manual </a:t>
            </a:r>
            <a:r>
              <a:rPr lang="en-US" sz="2400" dirty="0" smtClean="0"/>
              <a:t>inspection can miss subtle behaviors</a:t>
            </a:r>
          </a:p>
          <a:p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155958797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Proof Process Exposed Functional Bugs in Calculator App without Malware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We proved in ACL2 that the calculator app without malware satisfies the state machine specification(s).</a:t>
            </a:r>
          </a:p>
          <a:p>
            <a:r>
              <a:rPr lang="en-US" dirty="0" smtClean="0"/>
              <a:t>But first we had to fix two subtle functional bugs in the (engagement) calculator apps, which we discovered in the course of our proof attempts.</a:t>
            </a:r>
          </a:p>
        </p:txBody>
      </p:sp>
    </p:spTree>
    <p:extLst>
      <p:ext uri="{BB962C8B-B14F-4D97-AF65-F5344CB8AC3E}">
        <p14:creationId xmlns:p14="http://schemas.microsoft.com/office/powerpoint/2010/main" val="9307496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 Minor, “Theoretical” Functional Bug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After </a:t>
            </a:r>
            <a:r>
              <a:rPr lang="en-US" dirty="0"/>
              <a:t>entering </a:t>
            </a:r>
            <a:r>
              <a:rPr lang="en-US" dirty="0" smtClean="0"/>
              <a:t>2</a:t>
            </a:r>
            <a:r>
              <a:rPr lang="en-US" baseline="30000" dirty="0" smtClean="0"/>
              <a:t>31</a:t>
            </a:r>
            <a:r>
              <a:rPr lang="en-US" dirty="0" smtClean="0"/>
              <a:t> </a:t>
            </a:r>
            <a:r>
              <a:rPr lang="en-US" dirty="0"/>
              <a:t>operations without =, the display stops </a:t>
            </a:r>
            <a:r>
              <a:rPr lang="en-US" dirty="0" smtClean="0"/>
              <a:t>updating, until either = is entered or another 2</a:t>
            </a:r>
            <a:r>
              <a:rPr lang="en-US" baseline="30000" dirty="0" smtClean="0"/>
              <a:t>31</a:t>
            </a:r>
            <a:r>
              <a:rPr lang="en-US" dirty="0" smtClean="0"/>
              <a:t> operations without = are entered.</a:t>
            </a:r>
            <a:endParaRPr lang="en-US" dirty="0"/>
          </a:p>
          <a:p>
            <a:r>
              <a:rPr lang="en-US" dirty="0" smtClean="0"/>
              <a:t>This is due to the counter of the number of operations (a Java </a:t>
            </a:r>
            <a:r>
              <a:rPr lang="en-US" dirty="0" err="1" smtClean="0"/>
              <a:t>int</a:t>
            </a:r>
            <a:r>
              <a:rPr lang="en-US" dirty="0" smtClean="0"/>
              <a:t>) wrapping around.</a:t>
            </a:r>
          </a:p>
          <a:p>
            <a:r>
              <a:rPr lang="en-US" dirty="0" smtClean="0"/>
              <a:t>Although incurring in this bug is virtually impossible, the app violates the functional specification.</a:t>
            </a:r>
          </a:p>
          <a:p>
            <a:r>
              <a:rPr lang="en-US" dirty="0" smtClean="0"/>
              <a:t>The specification could be weakened to require the display to be correctly updated only if the number of operations is below a certain value.</a:t>
            </a:r>
          </a:p>
          <a:p>
            <a:r>
              <a:rPr lang="en-US" dirty="0" smtClean="0"/>
              <a:t>But it is much easier to fix the app to avoid the issue.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977376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More Severe Functional Bug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Under certain (easily reachable) conditions, the display is not updated properly.</a:t>
            </a:r>
          </a:p>
          <a:p>
            <a:r>
              <a:rPr lang="en-US" dirty="0" smtClean="0"/>
              <a:t>E.g. starting the calculator and entering – 8 + shows 8 on the display instead of -8.</a:t>
            </a:r>
          </a:p>
          <a:p>
            <a:r>
              <a:rPr lang="en-US" dirty="0" smtClean="0"/>
              <a:t>This is due to some corner case in the logic of the app implementation, which looks more complicated than needed (e.g. than a straightforward encoding of the state machine(s)). The corner cases eluded informal manual inspection.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893810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 More Severe Functional Bug (cont’d)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This functional bug may be representative of a kind of malware triggered by corner cases in the state variables of specially crafted, non-straightforward implementations, that calculate incorrect results under those conditions.</a:t>
            </a:r>
          </a:p>
          <a:p>
            <a:r>
              <a:rPr lang="en-US" dirty="0" smtClean="0"/>
              <a:t>Static analyzers that abstract away some functionality (e.g. that track information flow) may abstract this kind of malware away.</a:t>
            </a:r>
          </a:p>
          <a:p>
            <a:r>
              <a:rPr lang="en-US" dirty="0" smtClean="0"/>
              <a:t>Proofs of full functional correctness can uncover this kind of malware.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87614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Outcome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For incorrect/malicious apps:</a:t>
            </a:r>
          </a:p>
          <a:p>
            <a:pPr lvl="1"/>
            <a:r>
              <a:rPr lang="en-US" sz="2000" dirty="0" smtClean="0"/>
              <a:t>Proof fails.</a:t>
            </a:r>
          </a:p>
          <a:p>
            <a:pPr lvl="1"/>
            <a:r>
              <a:rPr lang="en-US" sz="2000" dirty="0" smtClean="0"/>
              <a:t>Bug or malware often </a:t>
            </a:r>
            <a:r>
              <a:rPr lang="en-US" sz="2000" dirty="0"/>
              <a:t>indicated by failed proofs.</a:t>
            </a:r>
          </a:p>
          <a:p>
            <a:r>
              <a:rPr lang="en-US" sz="2400" dirty="0"/>
              <a:t>For correct/benign apps:</a:t>
            </a:r>
          </a:p>
          <a:p>
            <a:pPr lvl="1"/>
            <a:r>
              <a:rPr lang="en-US" sz="2000" dirty="0" smtClean="0"/>
              <a:t>Proof gives high </a:t>
            </a:r>
            <a:r>
              <a:rPr lang="en-US" sz="2000" dirty="0"/>
              <a:t>assurance proof about app behavior</a:t>
            </a:r>
          </a:p>
          <a:p>
            <a:pPr lvl="1"/>
            <a:r>
              <a:rPr lang="en-US" sz="2000" dirty="0" smtClean="0"/>
              <a:t>Tells us when </a:t>
            </a:r>
            <a:r>
              <a:rPr lang="en-US" sz="2000" dirty="0"/>
              <a:t>we're done: All behaviors rigorously checked</a:t>
            </a:r>
          </a:p>
          <a:p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09290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Ex: Correct Behavior of the Calculator App (</a:t>
            </a:r>
            <a:r>
              <a:rPr lang="en-US" dirty="0" err="1" smtClean="0"/>
              <a:t>CalcB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3478" y="1600200"/>
            <a:ext cx="8779828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2800" dirty="0"/>
              <a:t>F</a:t>
            </a:r>
            <a:r>
              <a:rPr lang="en-US" sz="2800" dirty="0" smtClean="0"/>
              <a:t>ormalized as a </a:t>
            </a:r>
            <a:r>
              <a:rPr lang="en-US" sz="2800" smtClean="0"/>
              <a:t>state </a:t>
            </a:r>
            <a:r>
              <a:rPr lang="en-US" sz="2800" smtClean="0"/>
              <a:t>machine (</a:t>
            </a:r>
            <a:r>
              <a:rPr lang="en-US" sz="2400" smtClean="0">
                <a:latin typeface="Courier"/>
                <a:cs typeface="Courier"/>
              </a:rPr>
              <a:t>def-state-machine</a:t>
            </a:r>
            <a:r>
              <a:rPr lang="en-US" sz="2800" smtClean="0"/>
              <a:t>).</a:t>
            </a:r>
            <a:endParaRPr lang="en-US" sz="2800" dirty="0"/>
          </a:p>
        </p:txBody>
      </p:sp>
      <p:sp>
        <p:nvSpPr>
          <p:cNvPr id="4" name="Rectangle 3"/>
          <p:cNvSpPr/>
          <p:nvPr/>
        </p:nvSpPr>
        <p:spPr>
          <a:xfrm>
            <a:off x="1469313" y="3410137"/>
            <a:ext cx="1007972" cy="947438"/>
          </a:xfrm>
          <a:prstGeom prst="rect">
            <a:avLst/>
          </a:prstGeom>
          <a:noFill/>
          <a:ln w="12700" cmpd="sng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solidFill>
                  <a:schemeClr val="tx1"/>
                </a:solidFill>
              </a:rPr>
              <a:t>val1pre</a:t>
            </a:r>
          </a:p>
          <a:p>
            <a:pPr algn="ctr"/>
            <a:r>
              <a:rPr lang="en-US" sz="1400" i="1" dirty="0" smtClean="0">
                <a:solidFill>
                  <a:schemeClr val="tx1"/>
                </a:solidFill>
              </a:rPr>
              <a:t>[</a:t>
            </a:r>
            <a:r>
              <a:rPr lang="en-US" sz="1400" i="1" dirty="0" err="1" smtClean="0">
                <a:solidFill>
                  <a:schemeClr val="tx1"/>
                </a:solidFill>
              </a:rPr>
              <a:t>prev_val</a:t>
            </a:r>
            <a:r>
              <a:rPr lang="en-US" sz="1400" i="1" dirty="0" smtClean="0">
                <a:solidFill>
                  <a:schemeClr val="tx1"/>
                </a:solidFill>
              </a:rPr>
              <a:t>]</a:t>
            </a:r>
            <a:endParaRPr lang="en-US" sz="1400" i="1" dirty="0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418062" y="3410137"/>
            <a:ext cx="1007972" cy="947438"/>
          </a:xfrm>
          <a:prstGeom prst="rect">
            <a:avLst/>
          </a:prstGeom>
          <a:noFill/>
          <a:ln w="12700" cmpd="sng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solidFill>
                  <a:schemeClr val="tx1"/>
                </a:solidFill>
              </a:rPr>
              <a:t>val1</a:t>
            </a:r>
          </a:p>
          <a:p>
            <a:pPr algn="ctr"/>
            <a:r>
              <a:rPr lang="en-US" sz="1400" i="1" dirty="0" smtClean="0">
                <a:solidFill>
                  <a:schemeClr val="tx1"/>
                </a:solidFill>
              </a:rPr>
              <a:t>[val1]</a:t>
            </a:r>
            <a:endParaRPr lang="en-US" sz="1400" i="1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360090" y="3410137"/>
            <a:ext cx="1007972" cy="947438"/>
          </a:xfrm>
          <a:prstGeom prst="rect">
            <a:avLst/>
          </a:prstGeom>
          <a:noFill/>
          <a:ln w="12700" cmpd="sng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solidFill>
                  <a:schemeClr val="tx1"/>
                </a:solidFill>
              </a:rPr>
              <a:t>val2pre</a:t>
            </a:r>
          </a:p>
          <a:p>
            <a:pPr algn="ctr"/>
            <a:r>
              <a:rPr lang="en-US" sz="1400" i="1" dirty="0" smtClean="0">
                <a:solidFill>
                  <a:schemeClr val="tx1"/>
                </a:solidFill>
              </a:rPr>
              <a:t>[val1]</a:t>
            </a:r>
          </a:p>
          <a:p>
            <a:pPr algn="ctr"/>
            <a:r>
              <a:rPr lang="en-US" sz="1400" i="1" dirty="0" smtClean="0">
                <a:solidFill>
                  <a:schemeClr val="tx1"/>
                </a:solidFill>
              </a:rPr>
              <a:t>op</a:t>
            </a:r>
            <a:endParaRPr lang="en-US" sz="1400" i="1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7302118" y="3410137"/>
            <a:ext cx="1007972" cy="947438"/>
          </a:xfrm>
          <a:prstGeom prst="rect">
            <a:avLst/>
          </a:prstGeom>
          <a:noFill/>
          <a:ln w="12700" cmpd="sng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solidFill>
                  <a:schemeClr val="tx1"/>
                </a:solidFill>
              </a:rPr>
              <a:t>val2</a:t>
            </a:r>
          </a:p>
          <a:p>
            <a:pPr algn="ctr"/>
            <a:r>
              <a:rPr lang="en-US" sz="1400" i="1" dirty="0" smtClean="0">
                <a:solidFill>
                  <a:schemeClr val="tx1"/>
                </a:solidFill>
              </a:rPr>
              <a:t>val1</a:t>
            </a:r>
          </a:p>
          <a:p>
            <a:pPr algn="ctr"/>
            <a:r>
              <a:rPr lang="en-US" sz="1400" i="1" dirty="0" smtClean="0">
                <a:solidFill>
                  <a:schemeClr val="tx1"/>
                </a:solidFill>
              </a:rPr>
              <a:t>op</a:t>
            </a:r>
          </a:p>
          <a:p>
            <a:pPr algn="ctr"/>
            <a:r>
              <a:rPr lang="en-US" sz="1400" i="1" dirty="0" smtClean="0">
                <a:solidFill>
                  <a:schemeClr val="tx1"/>
                </a:solidFill>
              </a:rPr>
              <a:t>[val2]</a:t>
            </a:r>
            <a:endParaRPr lang="en-US" sz="1400" i="1" dirty="0">
              <a:solidFill>
                <a:schemeClr val="tx1"/>
              </a:solidFill>
            </a:endParaRPr>
          </a:p>
        </p:txBody>
      </p:sp>
      <p:cxnSp>
        <p:nvCxnSpPr>
          <p:cNvPr id="8" name="Straight Arrow Connector 7"/>
          <p:cNvCxnSpPr/>
          <p:nvPr/>
        </p:nvCxnSpPr>
        <p:spPr>
          <a:xfrm flipV="1">
            <a:off x="1576828" y="3094319"/>
            <a:ext cx="0" cy="309093"/>
          </a:xfrm>
          <a:prstGeom prst="straightConnector1">
            <a:avLst/>
          </a:prstGeom>
          <a:ln>
            <a:solidFill>
              <a:srgbClr val="000000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flipH="1">
            <a:off x="1576828" y="3101038"/>
            <a:ext cx="463667" cy="0"/>
          </a:xfrm>
          <a:prstGeom prst="straightConnector1">
            <a:avLst/>
          </a:prstGeom>
          <a:ln>
            <a:solidFill>
              <a:srgbClr val="000000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2040495" y="3094319"/>
            <a:ext cx="0" cy="309093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1534866" y="2558082"/>
            <a:ext cx="54373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 smtClean="0"/>
              <a:t>clear</a:t>
            </a:r>
          </a:p>
          <a:p>
            <a:pPr algn="ctr"/>
            <a:r>
              <a:rPr lang="en-US" sz="1400" dirty="0"/>
              <a:t>=</a:t>
            </a:r>
          </a:p>
        </p:txBody>
      </p:sp>
      <p:cxnSp>
        <p:nvCxnSpPr>
          <p:cNvPr id="13" name="Straight Arrow Connector 12"/>
          <p:cNvCxnSpPr/>
          <p:nvPr/>
        </p:nvCxnSpPr>
        <p:spPr>
          <a:xfrm>
            <a:off x="2477285" y="3672195"/>
            <a:ext cx="934056" cy="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2682644" y="3317385"/>
            <a:ext cx="50604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 smtClean="0"/>
              <a:t>digit</a:t>
            </a:r>
            <a:endParaRPr lang="en-US" sz="1400" dirty="0"/>
          </a:p>
        </p:txBody>
      </p:sp>
      <p:cxnSp>
        <p:nvCxnSpPr>
          <p:cNvPr id="15" name="Straight Arrow Connector 14"/>
          <p:cNvCxnSpPr/>
          <p:nvPr/>
        </p:nvCxnSpPr>
        <p:spPr>
          <a:xfrm>
            <a:off x="4426034" y="3672195"/>
            <a:ext cx="934056" cy="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>
            <a:off x="6368062" y="3672195"/>
            <a:ext cx="934056" cy="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flipH="1">
            <a:off x="2311746" y="2879714"/>
            <a:ext cx="331079" cy="530423"/>
          </a:xfrm>
          <a:prstGeom prst="straightConnector1">
            <a:avLst/>
          </a:prstGeom>
          <a:ln>
            <a:solidFill>
              <a:srgbClr val="000000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 flipH="1">
            <a:off x="2642825" y="2879714"/>
            <a:ext cx="2508950" cy="0"/>
          </a:xfrm>
          <a:prstGeom prst="straightConnector1">
            <a:avLst/>
          </a:prstGeom>
          <a:ln>
            <a:solidFill>
              <a:srgbClr val="000000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>
            <a:off x="5151775" y="2879714"/>
            <a:ext cx="389750" cy="530423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3677066" y="2524904"/>
            <a:ext cx="373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 smtClean="0"/>
              <a:t>op</a:t>
            </a:r>
            <a:endParaRPr lang="en-US" sz="1400" dirty="0"/>
          </a:p>
        </p:txBody>
      </p:sp>
      <p:cxnSp>
        <p:nvCxnSpPr>
          <p:cNvPr id="21" name="Straight Arrow Connector 20"/>
          <p:cNvCxnSpPr/>
          <p:nvPr/>
        </p:nvCxnSpPr>
        <p:spPr>
          <a:xfrm flipH="1">
            <a:off x="2477285" y="4001446"/>
            <a:ext cx="934056" cy="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2663797" y="4001446"/>
            <a:ext cx="54373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 smtClean="0"/>
              <a:t>clear</a:t>
            </a:r>
          </a:p>
          <a:p>
            <a:pPr algn="ctr"/>
            <a:r>
              <a:rPr lang="en-US" sz="1400" dirty="0"/>
              <a:t>=</a:t>
            </a:r>
          </a:p>
        </p:txBody>
      </p:sp>
      <p:cxnSp>
        <p:nvCxnSpPr>
          <p:cNvPr id="23" name="Straight Arrow Connector 22"/>
          <p:cNvCxnSpPr/>
          <p:nvPr/>
        </p:nvCxnSpPr>
        <p:spPr>
          <a:xfrm flipV="1">
            <a:off x="8731421" y="3715212"/>
            <a:ext cx="0" cy="299669"/>
          </a:xfrm>
          <a:prstGeom prst="straightConnector1">
            <a:avLst/>
          </a:prstGeom>
          <a:ln>
            <a:solidFill>
              <a:srgbClr val="000000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 flipH="1">
            <a:off x="8309081" y="4014881"/>
            <a:ext cx="422340" cy="0"/>
          </a:xfrm>
          <a:prstGeom prst="straightConnector1">
            <a:avLst/>
          </a:prstGeom>
          <a:ln>
            <a:solidFill>
              <a:srgbClr val="000000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 flipH="1">
            <a:off x="8309081" y="3712508"/>
            <a:ext cx="422340" cy="1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8315064" y="4008584"/>
            <a:ext cx="50604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 smtClean="0"/>
              <a:t>digit</a:t>
            </a:r>
            <a:endParaRPr lang="en-US" sz="1400" dirty="0"/>
          </a:p>
        </p:txBody>
      </p:sp>
      <p:sp>
        <p:nvSpPr>
          <p:cNvPr id="27" name="TextBox 26"/>
          <p:cNvSpPr txBox="1"/>
          <p:nvPr/>
        </p:nvSpPr>
        <p:spPr>
          <a:xfrm>
            <a:off x="4685039" y="3317385"/>
            <a:ext cx="373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 smtClean="0"/>
              <a:t>op</a:t>
            </a:r>
            <a:endParaRPr lang="en-US" sz="1400" dirty="0"/>
          </a:p>
        </p:txBody>
      </p:sp>
      <p:cxnSp>
        <p:nvCxnSpPr>
          <p:cNvPr id="28" name="Straight Arrow Connector 27"/>
          <p:cNvCxnSpPr/>
          <p:nvPr/>
        </p:nvCxnSpPr>
        <p:spPr>
          <a:xfrm>
            <a:off x="636056" y="4001446"/>
            <a:ext cx="833257" cy="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203478" y="3813962"/>
            <a:ext cx="47961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 smtClean="0"/>
              <a:t>INIT</a:t>
            </a:r>
            <a:endParaRPr lang="en-US" sz="1400" dirty="0"/>
          </a:p>
        </p:txBody>
      </p:sp>
      <p:cxnSp>
        <p:nvCxnSpPr>
          <p:cNvPr id="30" name="Straight Arrow Connector 29"/>
          <p:cNvCxnSpPr/>
          <p:nvPr/>
        </p:nvCxnSpPr>
        <p:spPr>
          <a:xfrm flipH="1">
            <a:off x="2772958" y="4888408"/>
            <a:ext cx="2378817" cy="0"/>
          </a:xfrm>
          <a:prstGeom prst="straightConnector1">
            <a:avLst/>
          </a:prstGeom>
          <a:ln>
            <a:solidFill>
              <a:srgbClr val="000000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3677066" y="4888408"/>
            <a:ext cx="54373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 smtClean="0"/>
              <a:t>clear</a:t>
            </a:r>
          </a:p>
          <a:p>
            <a:pPr algn="ctr"/>
            <a:r>
              <a:rPr lang="en-US" sz="1400" dirty="0"/>
              <a:t>=</a:t>
            </a:r>
          </a:p>
        </p:txBody>
      </p:sp>
      <p:cxnSp>
        <p:nvCxnSpPr>
          <p:cNvPr id="32" name="Straight Arrow Connector 31"/>
          <p:cNvCxnSpPr/>
          <p:nvPr/>
        </p:nvCxnSpPr>
        <p:spPr>
          <a:xfrm flipH="1">
            <a:off x="5151775" y="4357575"/>
            <a:ext cx="474653" cy="530833"/>
          </a:xfrm>
          <a:prstGeom prst="straightConnector1">
            <a:avLst/>
          </a:prstGeom>
          <a:ln>
            <a:solidFill>
              <a:srgbClr val="000000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 flipH="1" flipV="1">
            <a:off x="2269096" y="4357575"/>
            <a:ext cx="503862" cy="530833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6553263" y="3364418"/>
            <a:ext cx="50604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 smtClean="0"/>
              <a:t>digit</a:t>
            </a:r>
            <a:endParaRPr lang="en-US" sz="1400" dirty="0"/>
          </a:p>
        </p:txBody>
      </p:sp>
      <p:cxnSp>
        <p:nvCxnSpPr>
          <p:cNvPr id="35" name="Straight Arrow Connector 34"/>
          <p:cNvCxnSpPr/>
          <p:nvPr/>
        </p:nvCxnSpPr>
        <p:spPr>
          <a:xfrm flipV="1">
            <a:off x="5870792" y="4699370"/>
            <a:ext cx="368854" cy="1"/>
          </a:xfrm>
          <a:prstGeom prst="straightConnector1">
            <a:avLst/>
          </a:prstGeom>
          <a:ln>
            <a:solidFill>
              <a:srgbClr val="000000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/>
          <p:nvPr/>
        </p:nvCxnSpPr>
        <p:spPr>
          <a:xfrm flipV="1">
            <a:off x="5870792" y="4357576"/>
            <a:ext cx="0" cy="342690"/>
          </a:xfrm>
          <a:prstGeom prst="straightConnector1">
            <a:avLst/>
          </a:prstGeom>
          <a:ln>
            <a:solidFill>
              <a:srgbClr val="000000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/>
          <p:nvPr/>
        </p:nvCxnSpPr>
        <p:spPr>
          <a:xfrm flipH="1" flipV="1">
            <a:off x="6233662" y="4357576"/>
            <a:ext cx="5984" cy="341794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5913751" y="4691334"/>
            <a:ext cx="373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 smtClean="0"/>
              <a:t>op</a:t>
            </a:r>
            <a:endParaRPr lang="en-US" sz="1400" dirty="0"/>
          </a:p>
        </p:txBody>
      </p:sp>
      <p:cxnSp>
        <p:nvCxnSpPr>
          <p:cNvPr id="39" name="Straight Arrow Connector 38"/>
          <p:cNvCxnSpPr/>
          <p:nvPr/>
        </p:nvCxnSpPr>
        <p:spPr>
          <a:xfrm flipH="1">
            <a:off x="3083142" y="5681299"/>
            <a:ext cx="3724777" cy="0"/>
          </a:xfrm>
          <a:prstGeom prst="straightConnector1">
            <a:avLst/>
          </a:prstGeom>
          <a:ln>
            <a:solidFill>
              <a:srgbClr val="000000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/>
          <p:nvPr/>
        </p:nvCxnSpPr>
        <p:spPr>
          <a:xfrm flipH="1">
            <a:off x="6807919" y="4357575"/>
            <a:ext cx="975573" cy="1323724"/>
          </a:xfrm>
          <a:prstGeom prst="straightConnector1">
            <a:avLst/>
          </a:prstGeom>
          <a:ln>
            <a:solidFill>
              <a:srgbClr val="000000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/>
          <p:nvPr/>
        </p:nvCxnSpPr>
        <p:spPr>
          <a:xfrm flipH="1" flipV="1">
            <a:off x="1826674" y="4357576"/>
            <a:ext cx="1256467" cy="1323723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4685039" y="5681299"/>
            <a:ext cx="54373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 smtClean="0"/>
              <a:t>clear</a:t>
            </a:r>
          </a:p>
          <a:p>
            <a:pPr algn="ctr"/>
            <a:r>
              <a:rPr lang="en-US" sz="1400" dirty="0"/>
              <a:t>=</a:t>
            </a:r>
          </a:p>
        </p:txBody>
      </p:sp>
      <p:cxnSp>
        <p:nvCxnSpPr>
          <p:cNvPr id="43" name="Straight Arrow Connector 42"/>
          <p:cNvCxnSpPr/>
          <p:nvPr/>
        </p:nvCxnSpPr>
        <p:spPr>
          <a:xfrm flipV="1">
            <a:off x="4848374" y="3919499"/>
            <a:ext cx="0" cy="299669"/>
          </a:xfrm>
          <a:prstGeom prst="straightConnector1">
            <a:avLst/>
          </a:prstGeom>
          <a:ln>
            <a:solidFill>
              <a:srgbClr val="000000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/>
          <p:nvPr/>
        </p:nvCxnSpPr>
        <p:spPr>
          <a:xfrm flipH="1">
            <a:off x="4426034" y="4219168"/>
            <a:ext cx="422340" cy="0"/>
          </a:xfrm>
          <a:prstGeom prst="straightConnector1">
            <a:avLst/>
          </a:prstGeom>
          <a:ln>
            <a:solidFill>
              <a:srgbClr val="000000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/>
          <p:nvPr/>
        </p:nvCxnSpPr>
        <p:spPr>
          <a:xfrm flipH="1">
            <a:off x="4426034" y="3916795"/>
            <a:ext cx="422340" cy="1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6" name="TextBox 45"/>
          <p:cNvSpPr txBox="1"/>
          <p:nvPr/>
        </p:nvSpPr>
        <p:spPr>
          <a:xfrm>
            <a:off x="4432017" y="4212871"/>
            <a:ext cx="50604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 smtClean="0"/>
              <a:t>digit</a:t>
            </a:r>
            <a:endParaRPr lang="en-US" sz="1400" dirty="0"/>
          </a:p>
        </p:txBody>
      </p:sp>
      <p:cxnSp>
        <p:nvCxnSpPr>
          <p:cNvPr id="47" name="Straight Arrow Connector 46"/>
          <p:cNvCxnSpPr/>
          <p:nvPr/>
        </p:nvCxnSpPr>
        <p:spPr>
          <a:xfrm flipH="1">
            <a:off x="6361051" y="4001446"/>
            <a:ext cx="934056" cy="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8" name="TextBox 47"/>
          <p:cNvSpPr txBox="1"/>
          <p:nvPr/>
        </p:nvSpPr>
        <p:spPr>
          <a:xfrm>
            <a:off x="6619450" y="4016620"/>
            <a:ext cx="373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 smtClean="0"/>
              <a:t>op</a:t>
            </a:r>
            <a:endParaRPr lang="en-US" sz="1400" dirty="0"/>
          </a:p>
        </p:txBody>
      </p:sp>
      <p:sp>
        <p:nvSpPr>
          <p:cNvPr id="50" name="TextBox 49"/>
          <p:cNvSpPr txBox="1"/>
          <p:nvPr/>
        </p:nvSpPr>
        <p:spPr>
          <a:xfrm>
            <a:off x="319477" y="5954453"/>
            <a:ext cx="3159839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input ::= digit | op | = | clear</a:t>
            </a:r>
          </a:p>
          <a:p>
            <a:r>
              <a:rPr lang="en-US" sz="1400" dirty="0" smtClean="0"/>
              <a:t>digit ::= 0 | 1 | 2 | 3 | 4 | 5 | 6 | 7 | 8 | 9</a:t>
            </a:r>
          </a:p>
          <a:p>
            <a:r>
              <a:rPr lang="en-US" sz="1400" dirty="0" smtClean="0"/>
              <a:t>op ::= + | - | * | /</a:t>
            </a:r>
            <a:endParaRPr lang="en-US" sz="1400" dirty="0"/>
          </a:p>
        </p:txBody>
      </p:sp>
      <p:sp>
        <p:nvSpPr>
          <p:cNvPr id="51" name="TextBox 50"/>
          <p:cNvSpPr txBox="1"/>
          <p:nvPr/>
        </p:nvSpPr>
        <p:spPr>
          <a:xfrm>
            <a:off x="7302118" y="6392060"/>
            <a:ext cx="140425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[…] is the display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4363618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Formal Android model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We developed </a:t>
            </a:r>
            <a:r>
              <a:rPr lang="en-US" dirty="0"/>
              <a:t>a </a:t>
            </a:r>
            <a:r>
              <a:rPr lang="en-US" dirty="0" smtClean="0"/>
              <a:t>formal model </a:t>
            </a:r>
            <a:r>
              <a:rPr lang="en-US"/>
              <a:t>of </a:t>
            </a:r>
            <a:r>
              <a:rPr lang="en-US" smtClean="0"/>
              <a:t>Android</a:t>
            </a:r>
          </a:p>
          <a:p>
            <a:pPr lvl="1"/>
            <a:r>
              <a:rPr lang="en-US" sz="2400" smtClean="0"/>
              <a:t>Deep </a:t>
            </a:r>
            <a:r>
              <a:rPr lang="en-US" sz="2400"/>
              <a:t>embedding of Java Virtual Machine + Android</a:t>
            </a:r>
          </a:p>
          <a:p>
            <a:pPr lvl="1"/>
            <a:r>
              <a:rPr lang="en-US" sz="2400" smtClean="0"/>
              <a:t>Based </a:t>
            </a:r>
            <a:r>
              <a:rPr lang="en-US" sz="2400" dirty="0" smtClean="0"/>
              <a:t>on our formal JVM model</a:t>
            </a:r>
          </a:p>
          <a:p>
            <a:pPr lvl="1"/>
            <a:r>
              <a:rPr lang="en-US" sz="2400" dirty="0" smtClean="0"/>
              <a:t>Models key </a:t>
            </a:r>
            <a:r>
              <a:rPr lang="en-US" sz="2400" smtClean="0"/>
              <a:t>Android </a:t>
            </a:r>
            <a:r>
              <a:rPr lang="en-US" sz="2400" smtClean="0"/>
              <a:t>concepts</a:t>
            </a:r>
          </a:p>
          <a:p>
            <a:pPr lvl="2"/>
            <a:r>
              <a:rPr lang="en-US" sz="1600" smtClean="0"/>
              <a:t>Event-driven</a:t>
            </a:r>
            <a:endParaRPr lang="en-US" sz="1600" dirty="0" smtClean="0"/>
          </a:p>
          <a:p>
            <a:r>
              <a:rPr lang="en-US" dirty="0" smtClean="0"/>
              <a:t>Model is a formal, executable </a:t>
            </a:r>
            <a:r>
              <a:rPr lang="en-US" smtClean="0"/>
              <a:t>simulator</a:t>
            </a:r>
            <a:r>
              <a:rPr lang="en-US" smtClean="0"/>
              <a:t>.</a:t>
            </a:r>
          </a:p>
          <a:p>
            <a:r>
              <a:rPr lang="en-US" smtClean="0"/>
              <a:t>Reason </a:t>
            </a:r>
            <a:r>
              <a:rPr lang="en-US" dirty="0"/>
              <a:t>about the model </a:t>
            </a:r>
            <a:r>
              <a:rPr lang="en-US" dirty="0" smtClean="0"/>
              <a:t>as it executes </a:t>
            </a:r>
            <a:r>
              <a:rPr lang="en-US" dirty="0"/>
              <a:t>the app's </a:t>
            </a:r>
            <a:r>
              <a:rPr lang="en-US" dirty="0" err="1"/>
              <a:t>bytecode</a:t>
            </a:r>
            <a:r>
              <a:rPr lang="en-US" dirty="0" smtClean="0"/>
              <a:t>.</a:t>
            </a:r>
          </a:p>
          <a:p>
            <a:pPr lvl="1"/>
            <a:r>
              <a:rPr lang="en-US" sz="2400" dirty="0" smtClean="0"/>
              <a:t>Proof by </a:t>
            </a:r>
            <a:r>
              <a:rPr lang="en-US" sz="2400" smtClean="0"/>
              <a:t>symbolic </a:t>
            </a:r>
            <a:r>
              <a:rPr lang="en-US" sz="2400"/>
              <a:t>execution (standard </a:t>
            </a:r>
            <a:r>
              <a:rPr lang="en-US" sz="2400"/>
              <a:t>technique</a:t>
            </a:r>
            <a:r>
              <a:rPr lang="en-US" sz="2400" smtClean="0"/>
              <a:t>)</a:t>
            </a:r>
            <a:endParaRPr lang="en-US" sz="2400" dirty="0"/>
          </a:p>
          <a:p>
            <a:pPr lvl="2"/>
            <a:r>
              <a:rPr lang="en-US" sz="2000" smtClean="0"/>
              <a:t>Use </a:t>
            </a:r>
            <a:r>
              <a:rPr lang="en-US" sz="2000" dirty="0"/>
              <a:t>ACL2 rewriter to repeatedly step </a:t>
            </a:r>
            <a:r>
              <a:rPr lang="en-US" sz="2000"/>
              <a:t>and </a:t>
            </a:r>
            <a:r>
              <a:rPr lang="en-US" sz="2000" smtClean="0"/>
              <a:t>simplify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2830208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Formal JVM </a:t>
            </a:r>
            <a:r>
              <a:rPr lang="en-US" dirty="0"/>
              <a:t>M</a:t>
            </a:r>
            <a:r>
              <a:rPr lang="en-US" dirty="0" smtClean="0"/>
              <a:t>odel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870" y="1600200"/>
            <a:ext cx="8440402" cy="483514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Models most Java </a:t>
            </a:r>
            <a:r>
              <a:rPr lang="en-US" dirty="0" err="1" smtClean="0"/>
              <a:t>bytecode</a:t>
            </a:r>
            <a:r>
              <a:rPr lang="en-US" dirty="0" smtClean="0"/>
              <a:t> </a:t>
            </a:r>
            <a:r>
              <a:rPr lang="en-US" dirty="0"/>
              <a:t>instructions (~</a:t>
            </a:r>
            <a:r>
              <a:rPr lang="en-US" dirty="0" smtClean="0"/>
              <a:t>200)</a:t>
            </a:r>
          </a:p>
          <a:p>
            <a:r>
              <a:rPr lang="en-US" dirty="0" smtClean="0"/>
              <a:t>JVM state contains: heap, call stack (per thread), static area, loaded classes, monitor table, interned string table, …</a:t>
            </a:r>
            <a:endParaRPr lang="en-US" dirty="0"/>
          </a:p>
          <a:p>
            <a:r>
              <a:rPr lang="en-US" dirty="0" smtClean="0"/>
              <a:t>Executable, formal simulator: Shows the effect of each instruction on the JVM state</a:t>
            </a:r>
          </a:p>
          <a:p>
            <a:r>
              <a:rPr lang="en-US" dirty="0" smtClean="0"/>
              <a:t>Example (IADD instruction):</a:t>
            </a:r>
            <a:endParaRPr lang="en-US" dirty="0"/>
          </a:p>
          <a:p>
            <a:pPr marL="0" indent="0">
              <a:buNone/>
            </a:pPr>
            <a:endParaRPr lang="en-US" sz="1400" dirty="0" smtClean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sz="1400" dirty="0" smtClean="0">
                <a:latin typeface="Courier"/>
                <a:cs typeface="Courier"/>
              </a:rPr>
              <a:t>        </a:t>
            </a:r>
            <a:r>
              <a:rPr lang="en-US" sz="1700" dirty="0" smtClean="0">
                <a:latin typeface="Courier"/>
                <a:cs typeface="Courier"/>
              </a:rPr>
              <a:t> (</a:t>
            </a:r>
            <a:r>
              <a:rPr lang="en-US" sz="1700" dirty="0" err="1">
                <a:latin typeface="Courier"/>
                <a:cs typeface="Courier"/>
              </a:rPr>
              <a:t>defun</a:t>
            </a:r>
            <a:r>
              <a:rPr lang="en-US" sz="1700" dirty="0">
                <a:latin typeface="Courier"/>
                <a:cs typeface="Courier"/>
              </a:rPr>
              <a:t> execute-IADD (</a:t>
            </a:r>
            <a:r>
              <a:rPr lang="en-US" sz="1700" dirty="0" err="1">
                <a:latin typeface="Courier"/>
                <a:cs typeface="Courier"/>
              </a:rPr>
              <a:t>th</a:t>
            </a:r>
            <a:r>
              <a:rPr lang="en-US" sz="1700" dirty="0">
                <a:latin typeface="Courier"/>
                <a:cs typeface="Courier"/>
              </a:rPr>
              <a:t> s) </a:t>
            </a:r>
            <a:endParaRPr lang="en-US" sz="1700" dirty="0" smtClean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sz="1700" dirty="0" smtClean="0">
                <a:latin typeface="Courier"/>
                <a:cs typeface="Courier"/>
              </a:rPr>
              <a:t>           (modify </a:t>
            </a:r>
            <a:r>
              <a:rPr lang="en-US" sz="1700" dirty="0" err="1" smtClean="0">
                <a:latin typeface="Courier"/>
                <a:cs typeface="Courier"/>
              </a:rPr>
              <a:t>th</a:t>
            </a:r>
            <a:r>
              <a:rPr lang="en-US" sz="1700" dirty="0" smtClean="0">
                <a:latin typeface="Courier"/>
                <a:cs typeface="Courier"/>
              </a:rPr>
              <a:t> s </a:t>
            </a:r>
          </a:p>
          <a:p>
            <a:pPr marL="0" indent="0">
              <a:buNone/>
            </a:pPr>
            <a:r>
              <a:rPr lang="en-US" sz="1700" dirty="0" smtClean="0">
                <a:latin typeface="Courier"/>
                <a:cs typeface="Courier"/>
              </a:rPr>
              <a:t>             :</a:t>
            </a:r>
            <a:r>
              <a:rPr lang="en-US" sz="1700" dirty="0">
                <a:latin typeface="Courier"/>
                <a:cs typeface="Courier"/>
              </a:rPr>
              <a:t>pc (+ 1 (pc (top-frame </a:t>
            </a:r>
            <a:r>
              <a:rPr lang="en-US" sz="1700" dirty="0" err="1">
                <a:latin typeface="Courier"/>
                <a:cs typeface="Courier"/>
              </a:rPr>
              <a:t>th</a:t>
            </a:r>
            <a:r>
              <a:rPr lang="en-US" sz="1700" dirty="0">
                <a:latin typeface="Courier"/>
                <a:cs typeface="Courier"/>
              </a:rPr>
              <a:t> s))) </a:t>
            </a:r>
            <a:endParaRPr lang="en-US" sz="1700" dirty="0" smtClean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sz="1700" dirty="0">
                <a:latin typeface="Courier"/>
                <a:cs typeface="Courier"/>
              </a:rPr>
              <a:t> </a:t>
            </a:r>
            <a:r>
              <a:rPr lang="en-US" sz="1700" dirty="0" smtClean="0">
                <a:latin typeface="Courier"/>
                <a:cs typeface="Courier"/>
              </a:rPr>
              <a:t>            :</a:t>
            </a:r>
            <a:r>
              <a:rPr lang="en-US" sz="1700" dirty="0">
                <a:latin typeface="Courier"/>
                <a:cs typeface="Courier"/>
              </a:rPr>
              <a:t>stack (push (</a:t>
            </a:r>
            <a:r>
              <a:rPr lang="en-US" sz="1700" dirty="0" err="1">
                <a:latin typeface="Courier"/>
                <a:cs typeface="Courier"/>
              </a:rPr>
              <a:t>bvplus</a:t>
            </a:r>
            <a:r>
              <a:rPr lang="en-US" sz="1700" dirty="0">
                <a:latin typeface="Courier"/>
                <a:cs typeface="Courier"/>
              </a:rPr>
              <a:t> 32 (top (pop (stack (top-frame </a:t>
            </a:r>
            <a:r>
              <a:rPr lang="en-US" sz="1700" dirty="0" err="1">
                <a:latin typeface="Courier"/>
                <a:cs typeface="Courier"/>
              </a:rPr>
              <a:t>th</a:t>
            </a:r>
            <a:r>
              <a:rPr lang="en-US" sz="1700" dirty="0">
                <a:latin typeface="Courier"/>
                <a:cs typeface="Courier"/>
              </a:rPr>
              <a:t> s)))) </a:t>
            </a:r>
            <a:endParaRPr lang="en-US" sz="1700" dirty="0" smtClean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sz="1700" dirty="0">
                <a:latin typeface="Courier"/>
                <a:cs typeface="Courier"/>
              </a:rPr>
              <a:t> </a:t>
            </a:r>
            <a:r>
              <a:rPr lang="en-US" sz="1700" dirty="0" smtClean="0">
                <a:latin typeface="Courier"/>
                <a:cs typeface="Courier"/>
              </a:rPr>
              <a:t>                                    (</a:t>
            </a:r>
            <a:r>
              <a:rPr lang="en-US" sz="1700" dirty="0">
                <a:latin typeface="Courier"/>
                <a:cs typeface="Courier"/>
              </a:rPr>
              <a:t>top (stack (top-frame </a:t>
            </a:r>
            <a:r>
              <a:rPr lang="en-US" sz="1700" dirty="0" err="1">
                <a:latin typeface="Courier"/>
                <a:cs typeface="Courier"/>
              </a:rPr>
              <a:t>th</a:t>
            </a:r>
            <a:r>
              <a:rPr lang="en-US" sz="1700" dirty="0">
                <a:latin typeface="Courier"/>
                <a:cs typeface="Courier"/>
              </a:rPr>
              <a:t> s)))) </a:t>
            </a:r>
            <a:endParaRPr lang="en-US" sz="1700" dirty="0" smtClean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sz="1700" dirty="0">
                <a:latin typeface="Courier"/>
                <a:cs typeface="Courier"/>
              </a:rPr>
              <a:t> </a:t>
            </a:r>
            <a:r>
              <a:rPr lang="en-US" sz="1700" dirty="0" smtClean="0">
                <a:latin typeface="Courier"/>
                <a:cs typeface="Courier"/>
              </a:rPr>
              <a:t>                         (</a:t>
            </a:r>
            <a:r>
              <a:rPr lang="en-US" sz="1700" dirty="0">
                <a:latin typeface="Courier"/>
                <a:cs typeface="Courier"/>
              </a:rPr>
              <a:t>pop (pop (stack (top-frame </a:t>
            </a:r>
            <a:r>
              <a:rPr lang="en-US" sz="1700" dirty="0" err="1">
                <a:latin typeface="Courier"/>
                <a:cs typeface="Courier"/>
              </a:rPr>
              <a:t>th</a:t>
            </a:r>
            <a:r>
              <a:rPr lang="en-US" sz="1700" dirty="0">
                <a:latin typeface="Courier"/>
                <a:cs typeface="Courier"/>
              </a:rPr>
              <a:t> s))))))</a:t>
            </a:r>
            <a:r>
              <a:rPr lang="en-US" sz="1700" dirty="0" smtClean="0">
                <a:latin typeface="Courier"/>
                <a:cs typeface="Courier"/>
              </a:rPr>
              <a:t>)</a:t>
            </a:r>
          </a:p>
          <a:p>
            <a:pPr marL="342900" lvl="2" indent="-342900"/>
            <a:endParaRPr lang="en-US" sz="1700" dirty="0" smtClean="0"/>
          </a:p>
          <a:p>
            <a:pPr marL="342900" lvl="2" indent="-342900"/>
            <a:r>
              <a:rPr lang="en-US" sz="3200" dirty="0" smtClean="0"/>
              <a:t>Many </a:t>
            </a:r>
            <a:r>
              <a:rPr lang="en-US" sz="3200" dirty="0"/>
              <a:t>details: exceptions, class initialization, string </a:t>
            </a:r>
            <a:r>
              <a:rPr lang="en-US" sz="3200" dirty="0" smtClean="0"/>
              <a:t>interning</a:t>
            </a:r>
          </a:p>
          <a:p>
            <a:pPr marL="0" indent="0">
              <a:buNone/>
            </a:pPr>
            <a:endParaRPr lang="en-US" sz="1400" dirty="0" smtClean="0">
              <a:latin typeface="Courier"/>
              <a:cs typeface="Courier"/>
            </a:endParaRPr>
          </a:p>
          <a:p>
            <a:pPr marL="0" indent="0">
              <a:buNone/>
            </a:pPr>
            <a:endParaRPr lang="en-US" sz="1400" dirty="0">
              <a:latin typeface="Courier"/>
              <a:cs typeface="Courier"/>
            </a:endParaRPr>
          </a:p>
          <a:p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660097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Formal Android Model 1/2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Models the state of a single running app (currently)</a:t>
            </a:r>
          </a:p>
          <a:p>
            <a:r>
              <a:rPr lang="en-US" dirty="0" smtClean="0"/>
              <a:t>Android state contains:</a:t>
            </a:r>
          </a:p>
          <a:p>
            <a:pPr lvl="1"/>
            <a:r>
              <a:rPr lang="en-US" dirty="0" smtClean="0"/>
              <a:t>JVM state</a:t>
            </a:r>
          </a:p>
          <a:p>
            <a:pPr lvl="2"/>
            <a:r>
              <a:rPr lang="en-US" dirty="0" smtClean="0"/>
              <a:t>the app’s persistent date (heap and static area)</a:t>
            </a:r>
          </a:p>
          <a:p>
            <a:pPr lvl="1"/>
            <a:r>
              <a:rPr lang="en-US" dirty="0" smtClean="0"/>
              <a:t>Activity stack</a:t>
            </a:r>
          </a:p>
          <a:p>
            <a:pPr lvl="1"/>
            <a:r>
              <a:rPr lang="en-US" dirty="0" smtClean="0"/>
              <a:t>Set of currently-allowed events (e.g., button clicks)</a:t>
            </a:r>
          </a:p>
          <a:p>
            <a:pPr lvl="1"/>
            <a:r>
              <a:rPr lang="en-US" dirty="0" smtClean="0"/>
              <a:t>Manifest (from XML)</a:t>
            </a:r>
          </a:p>
          <a:p>
            <a:pPr lvl="1"/>
            <a:r>
              <a:rPr lang="en-US" dirty="0" smtClean="0"/>
              <a:t>Layouts (from XML)</a:t>
            </a:r>
          </a:p>
          <a:p>
            <a:pPr lvl="1"/>
            <a:r>
              <a:rPr lang="en-US" dirty="0" smtClean="0"/>
              <a:t>Current event</a:t>
            </a:r>
          </a:p>
          <a:p>
            <a:pPr lvl="1"/>
            <a:r>
              <a:rPr lang="en-US" dirty="0" smtClean="0"/>
              <a:t>Various indices</a:t>
            </a:r>
          </a:p>
          <a:p>
            <a:pPr lvl="2"/>
            <a:r>
              <a:rPr lang="en-US" dirty="0" smtClean="0"/>
              <a:t>View object (e.g., button) -&gt; event listener</a:t>
            </a:r>
          </a:p>
          <a:p>
            <a:pPr lvl="2"/>
            <a:r>
              <a:rPr lang="en-US" dirty="0" smtClean="0"/>
              <a:t>View name -&gt; resource ID (hex numbers)</a:t>
            </a:r>
          </a:p>
          <a:p>
            <a:pPr lvl="2"/>
            <a:r>
              <a:rPr lang="en-US" dirty="0" smtClean="0"/>
              <a:t>resource ID -&gt; address of View object</a:t>
            </a:r>
          </a:p>
          <a:p>
            <a:pPr lvl="1"/>
            <a:r>
              <a:rPr lang="en-US" dirty="0"/>
              <a:t>API call </a:t>
            </a:r>
            <a:r>
              <a:rPr lang="en-US" dirty="0" smtClean="0"/>
              <a:t>history (ghost variable)</a:t>
            </a:r>
            <a:endParaRPr lang="en-US" dirty="0"/>
          </a:p>
          <a:p>
            <a:pPr lvl="1"/>
            <a:r>
              <a:rPr lang="en-US" dirty="0"/>
              <a:t>Event </a:t>
            </a:r>
            <a:r>
              <a:rPr lang="en-US" dirty="0" smtClean="0"/>
              <a:t>history (ghost variable)</a:t>
            </a:r>
            <a:endParaRPr lang="en-US" dirty="0"/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57676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Formal Android Model 2/2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7111" y="1600200"/>
            <a:ext cx="8624908" cy="5022123"/>
          </a:xfrm>
        </p:spPr>
        <p:txBody>
          <a:bodyPr>
            <a:normAutofit/>
          </a:bodyPr>
          <a:lstStyle/>
          <a:p>
            <a:pPr marL="800100" lvl="2" indent="-342900"/>
            <a:r>
              <a:rPr lang="en-US" smtClean="0"/>
              <a:t>Event</a:t>
            </a:r>
            <a:r>
              <a:rPr lang="en-US" dirty="0" smtClean="0"/>
              <a:t>-driven:</a:t>
            </a:r>
            <a:endParaRPr lang="en-US" dirty="0"/>
          </a:p>
          <a:p>
            <a:pPr marL="1257300" lvl="3" indent="-342900"/>
            <a:r>
              <a:rPr lang="en-US" dirty="0" smtClean="0">
                <a:cs typeface="Courier"/>
              </a:rPr>
              <a:t>Lifecycle:</a:t>
            </a:r>
            <a:r>
              <a:rPr lang="en-US" dirty="0" smtClean="0">
                <a:latin typeface="Courier"/>
                <a:cs typeface="Courier"/>
              </a:rPr>
              <a:t> (:start), (:resume), (:pause), …</a:t>
            </a:r>
          </a:p>
          <a:p>
            <a:pPr marL="1257300" lvl="3" indent="-342900"/>
            <a:r>
              <a:rPr lang="en-US" dirty="0" smtClean="0">
                <a:cs typeface="Courier"/>
              </a:rPr>
              <a:t>GUI: </a:t>
            </a:r>
            <a:r>
              <a:rPr lang="en-US" dirty="0" smtClean="0">
                <a:latin typeface="Courier"/>
                <a:cs typeface="Courier"/>
              </a:rPr>
              <a:t>(:click “</a:t>
            </a:r>
            <a:r>
              <a:rPr lang="en-US" dirty="0" err="1" smtClean="0">
                <a:latin typeface="Courier"/>
                <a:cs typeface="Courier"/>
              </a:rPr>
              <a:t>myButton</a:t>
            </a:r>
            <a:r>
              <a:rPr lang="en-US" dirty="0" smtClean="0">
                <a:latin typeface="Courier"/>
                <a:cs typeface="Courier"/>
              </a:rPr>
              <a:t>”)</a:t>
            </a:r>
          </a:p>
          <a:p>
            <a:pPr marL="800100" lvl="2" indent="-342900"/>
            <a:r>
              <a:rPr lang="en-US" dirty="0" smtClean="0">
                <a:cs typeface="Courier"/>
              </a:rPr>
              <a:t>Event dispatch:</a:t>
            </a:r>
          </a:p>
          <a:p>
            <a:pPr marL="1257300" lvl="3" indent="-342900"/>
            <a:r>
              <a:rPr lang="en-US" dirty="0" smtClean="0">
                <a:cs typeface="Courier"/>
              </a:rPr>
              <a:t>Check if currently allowed (listener registered, no stop before start, etc.)</a:t>
            </a:r>
          </a:p>
          <a:p>
            <a:pPr marL="1257300" lvl="3" indent="-342900"/>
            <a:r>
              <a:rPr lang="en-US" dirty="0" smtClean="0">
                <a:cs typeface="Courier"/>
              </a:rPr>
              <a:t>Look up relevant object (e.g., button or activity)</a:t>
            </a:r>
          </a:p>
          <a:p>
            <a:pPr marL="1257300" lvl="3" indent="-342900"/>
            <a:r>
              <a:rPr lang="en-US" dirty="0" smtClean="0">
                <a:cs typeface="Courier"/>
              </a:rPr>
              <a:t>Set current event</a:t>
            </a:r>
          </a:p>
          <a:p>
            <a:pPr marL="1257300" lvl="3" indent="-342900"/>
            <a:r>
              <a:rPr lang="en-US" dirty="0">
                <a:cs typeface="Courier"/>
              </a:rPr>
              <a:t>D</a:t>
            </a:r>
            <a:r>
              <a:rPr lang="en-US" dirty="0" smtClean="0">
                <a:cs typeface="Courier"/>
              </a:rPr>
              <a:t>ispatch to handler : </a:t>
            </a:r>
            <a:r>
              <a:rPr lang="en-US" dirty="0" err="1" smtClean="0">
                <a:latin typeface="Courier"/>
                <a:cs typeface="Courier"/>
              </a:rPr>
              <a:t>onClick</a:t>
            </a:r>
            <a:r>
              <a:rPr lang="en-US" dirty="0" smtClean="0">
                <a:latin typeface="Courier"/>
                <a:cs typeface="Courier"/>
              </a:rPr>
              <a:t>()</a:t>
            </a:r>
            <a:r>
              <a:rPr lang="en-US" dirty="0" smtClean="0">
                <a:cs typeface="Courier"/>
              </a:rPr>
              <a:t>, </a:t>
            </a:r>
            <a:r>
              <a:rPr lang="en-US" dirty="0" err="1" smtClean="0">
                <a:latin typeface="Courier"/>
                <a:cs typeface="Courier"/>
              </a:rPr>
              <a:t>onResume</a:t>
            </a:r>
            <a:r>
              <a:rPr lang="en-US" dirty="0" smtClean="0">
                <a:latin typeface="Courier"/>
                <a:cs typeface="Courier"/>
              </a:rPr>
              <a:t>()</a:t>
            </a:r>
            <a:r>
              <a:rPr lang="en-US" smtClean="0">
                <a:cs typeface="Courier"/>
              </a:rPr>
              <a:t>, </a:t>
            </a:r>
            <a:r>
              <a:rPr lang="en-US" smtClean="0">
                <a:cs typeface="Courier"/>
              </a:rPr>
              <a:t>…</a:t>
            </a:r>
          </a:p>
          <a:p>
            <a:pPr marL="1714500" lvl="4" indent="-342900"/>
            <a:r>
              <a:rPr lang="en-US" smtClean="0">
                <a:cs typeface="Courier"/>
              </a:rPr>
              <a:t>E</a:t>
            </a:r>
            <a:r>
              <a:rPr lang="en-US" smtClean="0">
                <a:cs typeface="Courier"/>
              </a:rPr>
              <a:t>xecute code</a:t>
            </a:r>
            <a:endParaRPr lang="en-US" dirty="0" smtClean="0">
              <a:cs typeface="Courier"/>
            </a:endParaRPr>
          </a:p>
          <a:p>
            <a:pPr marL="1714500" lvl="4" indent="-342900"/>
            <a:r>
              <a:rPr lang="en-US" dirty="0" smtClean="0">
                <a:cs typeface="Courier"/>
              </a:rPr>
              <a:t>Use models for </a:t>
            </a:r>
            <a:r>
              <a:rPr lang="en-US" dirty="0" err="1" smtClean="0">
                <a:latin typeface="Courier"/>
                <a:cs typeface="Courier"/>
              </a:rPr>
              <a:t>super.XXX</a:t>
            </a:r>
            <a:r>
              <a:rPr lang="en-US" dirty="0">
                <a:cs typeface="Courier"/>
              </a:rPr>
              <a:t>() </a:t>
            </a:r>
            <a:r>
              <a:rPr lang="en-US" dirty="0" smtClean="0">
                <a:cs typeface="Courier"/>
              </a:rPr>
              <a:t>API calls</a:t>
            </a:r>
          </a:p>
          <a:p>
            <a:pPr marL="1714500" lvl="4" indent="-342900"/>
            <a:r>
              <a:rPr lang="en-US" dirty="0" smtClean="0">
                <a:cs typeface="Courier"/>
              </a:rPr>
              <a:t>Code’s effects get recorded in the heap and static area</a:t>
            </a:r>
          </a:p>
          <a:p>
            <a:pPr marL="1257300" lvl="3" indent="-342900"/>
            <a:r>
              <a:rPr lang="en-US" dirty="0" smtClean="0">
                <a:cs typeface="Courier"/>
              </a:rPr>
              <a:t>Record API calls made</a:t>
            </a:r>
          </a:p>
        </p:txBody>
      </p:sp>
    </p:spTree>
    <p:extLst>
      <p:ext uri="{BB962C8B-B14F-4D97-AF65-F5344CB8AC3E}">
        <p14:creationId xmlns:p14="http://schemas.microsoft.com/office/powerpoint/2010/main" val="8672636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2714</TotalTime>
  <Words>2837</Words>
  <Application>Microsoft Macintosh PowerPoint</Application>
  <PresentationFormat>On-screen Show (4:3)</PresentationFormat>
  <Paragraphs>360</Paragraphs>
  <Slides>33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4" baseType="lpstr">
      <vt:lpstr>Office Theme</vt:lpstr>
      <vt:lpstr>Android Platform Modeling and Android App Verification  in the ACL2 Theorem Prover </vt:lpstr>
      <vt:lpstr>Contributions</vt:lpstr>
      <vt:lpstr>Motivation</vt:lpstr>
      <vt:lpstr>Outcome</vt:lpstr>
      <vt:lpstr>Ex: Correct Behavior of the Calculator App (CalcB)</vt:lpstr>
      <vt:lpstr>Formal Android model</vt:lpstr>
      <vt:lpstr>Formal JVM Model</vt:lpstr>
      <vt:lpstr>Formal Android Model 1/2</vt:lpstr>
      <vt:lpstr>Formal Android Model 2/2</vt:lpstr>
      <vt:lpstr>API Modeling</vt:lpstr>
      <vt:lpstr>Common Proof Methodology</vt:lpstr>
      <vt:lpstr>Automation</vt:lpstr>
      <vt:lpstr>Example: Malicious Calculator App </vt:lpstr>
      <vt:lpstr>Example: Benign Calculator App</vt:lpstr>
      <vt:lpstr>Final Proof</vt:lpstr>
      <vt:lpstr>Related Work</vt:lpstr>
      <vt:lpstr>Future Work</vt:lpstr>
      <vt:lpstr>Lessons Learned</vt:lpstr>
      <vt:lpstr>Conclusion</vt:lpstr>
      <vt:lpstr>Questions?</vt:lpstr>
      <vt:lpstr>Extra Slides</vt:lpstr>
      <vt:lpstr>Related Work on Android Formal Modeling</vt:lpstr>
      <vt:lpstr>Related Work on Android App Verification</vt:lpstr>
      <vt:lpstr>References</vt:lpstr>
      <vt:lpstr>Calculator Apps from the Engagements</vt:lpstr>
      <vt:lpstr>Our Calculator Apps</vt:lpstr>
      <vt:lpstr>Formal Functional Specification of the Calculator</vt:lpstr>
      <vt:lpstr>Formal Functional Specification of the Calculator (cont’d)</vt:lpstr>
      <vt:lpstr>Proof Failure Exposes Malware</vt:lpstr>
      <vt:lpstr>Proof Process Exposed Functional Bugs in Calculator App without Malware</vt:lpstr>
      <vt:lpstr>A Minor, “Theoretical” Functional Bug</vt:lpstr>
      <vt:lpstr>A More Severe Functional Bug</vt:lpstr>
      <vt:lpstr>A More Severe Functional Bug (cont’d)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AC</dc:creator>
  <cp:lastModifiedBy>Eric Smith</cp:lastModifiedBy>
  <cp:revision>314</cp:revision>
  <dcterms:created xsi:type="dcterms:W3CDTF">2015-04-15T16:37:48Z</dcterms:created>
  <dcterms:modified xsi:type="dcterms:W3CDTF">2015-10-01T19:49:31Z</dcterms:modified>
</cp:coreProperties>
</file>