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78" r:id="rId8"/>
    <p:sldId id="272" r:id="rId9"/>
    <p:sldId id="282" r:id="rId10"/>
    <p:sldId id="267" r:id="rId11"/>
    <p:sldId id="281" r:id="rId12"/>
    <p:sldId id="270" r:id="rId13"/>
    <p:sldId id="271" r:id="rId14"/>
    <p:sldId id="274" r:id="rId15"/>
    <p:sldId id="273" r:id="rId16"/>
    <p:sldId id="269" r:id="rId17"/>
    <p:sldId id="279" r:id="rId18"/>
    <p:sldId id="268" r:id="rId19"/>
    <p:sldId id="275" r:id="rId20"/>
    <p:sldId id="277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2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9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5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8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5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6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6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2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57AF-4A93-4841-87D4-65FAC0D496EF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C3983-8507-A74A-8102-BFA23CFC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3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Software Synthesis with ACL2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Eric Smith</a:t>
            </a:r>
          </a:p>
          <a:p>
            <a:r>
              <a:rPr lang="en-US" smtClean="0"/>
              <a:t>Kestrel Institute</a:t>
            </a:r>
          </a:p>
          <a:p>
            <a:endParaRPr lang="en-US"/>
          </a:p>
          <a:p>
            <a:r>
              <a:rPr lang="en-US" smtClean="0"/>
              <a:t>ACL2 Workshop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1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Spec: a logical theory</a:t>
            </a:r>
          </a:p>
          <a:p>
            <a:pPr lvl="1"/>
            <a:r>
              <a:rPr lang="en-US" smtClean="0"/>
              <a:t>collection of ‘ops’ (functions), constraints (axioms), theorems, and imports of other specs</a:t>
            </a:r>
          </a:p>
          <a:p>
            <a:endParaRPr lang="en-US" smtClean="0"/>
          </a:p>
          <a:p>
            <a:r>
              <a:rPr lang="en-US" smtClean="0"/>
              <a:t>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737685" y="4394106"/>
            <a:ext cx="7108100" cy="18854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(spec sorting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(op my-sort (l))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(axiom my-sort-correct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 (implies (true-listp l)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          (sorted-permutationp (my-sort l) l))))</a:t>
            </a:r>
            <a:endParaRPr lang="en-US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0126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Morphisms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Morphism: a theory interpretation</a:t>
            </a:r>
          </a:p>
          <a:p>
            <a:pPr lvl="1"/>
            <a:r>
              <a:rPr lang="en-US" smtClean="0"/>
              <a:t>i.e., a property-preserving mapping between specs.</a:t>
            </a:r>
          </a:p>
          <a:p>
            <a:pPr lvl="1"/>
            <a:r>
              <a:rPr lang="en-US" smtClean="0"/>
              <a:t>Maps names to names </a:t>
            </a:r>
          </a:p>
          <a:p>
            <a:pPr lvl="1"/>
            <a:r>
              <a:rPr lang="en-US" smtClean="0"/>
              <a:t>Proof obligation: Axioms in source spec must be theorems in target spec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19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26610"/>
            <a:ext cx="8229600" cy="675860"/>
          </a:xfrm>
        </p:spPr>
        <p:txBody>
          <a:bodyPr>
            <a:normAutofit fontScale="90000"/>
          </a:bodyPr>
          <a:lstStyle/>
          <a:p>
            <a:r>
              <a:rPr lang="en-US" smtClean="0"/>
              <a:t>Trivial Example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6713" y="802470"/>
            <a:ext cx="3991603" cy="16849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(spec s1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(op foo (x))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(op bar (x))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(axiom foo-bar</a:t>
            </a:r>
          </a:p>
          <a:p>
            <a:r>
              <a:rPr lang="en-US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  </a:t>
            </a:r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(&lt;= (foo x) (bar x))))</a:t>
            </a:r>
            <a:endParaRPr lang="en-US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713" y="3817574"/>
            <a:ext cx="3243644" cy="22864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(spec s2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(op foo2 (x))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(axiom natp-of-foo2</a:t>
            </a:r>
          </a:p>
          <a:p>
            <a:r>
              <a:rPr lang="en-US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(natp (foo2 x)))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(op bar2 (x)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(* 2 (foo2 x))))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2795" y="2394879"/>
            <a:ext cx="2939782" cy="1422696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(morphism m</a:t>
            </a:r>
          </a:p>
          <a:p>
            <a:r>
              <a:rPr lang="en-US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(s1 s2) 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((foo foo2)</a:t>
            </a:r>
          </a:p>
          <a:p>
            <a:r>
              <a:rPr lang="en-US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(bar bar2)))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1269805" y="2903027"/>
            <a:ext cx="1330155" cy="4989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ular Callout 13"/>
          <p:cNvSpPr/>
          <p:nvPr/>
        </p:nvSpPr>
        <p:spPr>
          <a:xfrm>
            <a:off x="5227926" y="2668711"/>
            <a:ext cx="3248949" cy="1807505"/>
          </a:xfrm>
          <a:prstGeom prst="wedgeRectCallout">
            <a:avLst>
              <a:gd name="adj1" fmla="val -84382"/>
              <a:gd name="adj2" fmla="val -24569"/>
            </a:avLst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000000"/>
                </a:solidFill>
              </a:rPr>
              <a:t>Proof Obligation:</a:t>
            </a:r>
          </a:p>
          <a:p>
            <a:pPr algn="ctr"/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(&lt;= (foo2 x) (bar2 x))</a:t>
            </a:r>
            <a:endParaRPr lang="en-US" smtClean="0">
              <a:solidFill>
                <a:srgbClr val="000000"/>
              </a:solidFill>
            </a:endParaRPr>
          </a:p>
          <a:p>
            <a:pPr algn="ctr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2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ACL2 Implementation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Uses macros and make-event</a:t>
            </a:r>
          </a:p>
          <a:p>
            <a:pPr lvl="1"/>
            <a:r>
              <a:rPr lang="en-US" smtClean="0"/>
              <a:t>Track everything with tables</a:t>
            </a:r>
          </a:p>
          <a:p>
            <a:r>
              <a:rPr lang="en-US" smtClean="0"/>
              <a:t>Spec: basically an encapsulate</a:t>
            </a:r>
          </a:p>
          <a:p>
            <a:pPr lvl="1"/>
            <a:r>
              <a:rPr lang="en-US" smtClean="0"/>
              <a:t>Specs can import other specs (allows hierarchy)</a:t>
            </a:r>
          </a:p>
          <a:p>
            <a:pPr lvl="1"/>
            <a:r>
              <a:rPr lang="en-US" smtClean="0"/>
              <a:t>No witness needed for consistency (next slide…)</a:t>
            </a:r>
          </a:p>
          <a:p>
            <a:pPr lvl="1"/>
            <a:r>
              <a:rPr lang="en-US" smtClean="0"/>
              <a:t>But still get a conservative extension of the ACL2 world</a:t>
            </a:r>
          </a:p>
          <a:p>
            <a:r>
              <a:rPr lang="en-US" smtClean="0"/>
              <a:t>Morphism: basically the obligations for a functional instantiation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57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Avoiding Giving Witnesses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E</a:t>
            </a:r>
            <a:r>
              <a:rPr lang="en-US" smtClean="0"/>
              <a:t>ncapsulate requires witnesses for the</a:t>
            </a:r>
            <a:r>
              <a:rPr lang="en-US" smtClean="0"/>
              <a:t> constrained functions</a:t>
            </a:r>
          </a:p>
          <a:p>
            <a:pPr lvl="1"/>
            <a:r>
              <a:rPr lang="en-US" smtClean="0"/>
              <a:t>Ensures the constraints are satisfiable</a:t>
            </a:r>
          </a:p>
          <a:p>
            <a:pPr lvl="1"/>
            <a:r>
              <a:rPr lang="en-US" smtClean="0"/>
              <a:t>Amounts to writing and proving an implementation</a:t>
            </a:r>
          </a:p>
          <a:p>
            <a:pPr lvl="2"/>
            <a:r>
              <a:rPr lang="en-US" smtClean="0"/>
              <a:t>But this is what refinement will ultimately do!</a:t>
            </a:r>
          </a:p>
          <a:p>
            <a:r>
              <a:rPr lang="en-US" smtClean="0"/>
              <a:t>Specs don’t require witnesses</a:t>
            </a:r>
          </a:p>
          <a:p>
            <a:pPr lvl="1"/>
            <a:r>
              <a:rPr lang="en-US" smtClean="0"/>
              <a:t>Every spec with axioms gets a 0-ary “witness predicate”</a:t>
            </a:r>
          </a:p>
          <a:p>
            <a:pPr lvl="2"/>
            <a:r>
              <a:rPr lang="en-US" smtClean="0"/>
              <a:t>Added as a constrained function in the encapsulate</a:t>
            </a:r>
          </a:p>
          <a:p>
            <a:pPr lvl="2"/>
            <a:r>
              <a:rPr lang="en-US" smtClean="0"/>
              <a:t>Locally defined to be false</a:t>
            </a:r>
          </a:p>
          <a:p>
            <a:pPr lvl="2"/>
            <a:r>
              <a:rPr lang="en-US" smtClean="0"/>
              <a:t>Added as an assumption for every axiom and theorem</a:t>
            </a:r>
          </a:p>
          <a:p>
            <a:pPr lvl="1"/>
            <a:r>
              <a:rPr lang="en-US" smtClean="0"/>
              <a:t>Morphism maps source witness predicate to target witness predicate</a:t>
            </a:r>
          </a:p>
          <a:p>
            <a:pPr lvl="1"/>
            <a:r>
              <a:rPr lang="en-US" smtClean="0"/>
              <a:t>A fully-defined spec (last refinement step) doesn’t have a witness predicate</a:t>
            </a:r>
          </a:p>
          <a:p>
            <a:pPr lvl="2"/>
            <a:r>
              <a:rPr lang="en-US" smtClean="0"/>
              <a:t>The final morphism maps the witness predicate to true.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788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 Substitution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Spec Substitution: Specialize/Concretize a spec by applying a morphism</a:t>
            </a:r>
          </a:p>
          <a:p>
            <a:pPr lvl="1"/>
            <a:r>
              <a:rPr lang="en-US" smtClean="0"/>
              <a:t>Related to a categorical “push-out”</a:t>
            </a:r>
            <a:endParaRPr lang="en-US" smtClean="0"/>
          </a:p>
          <a:p>
            <a:pPr marL="457200" lvl="1" indent="0">
              <a:buNone/>
            </a:pPr>
            <a:endParaRPr lang="en-US" smtClean="0"/>
          </a:p>
          <a:p>
            <a:r>
              <a:rPr lang="en-US" smtClean="0"/>
              <a:t>Implementation: </a:t>
            </a:r>
            <a:r>
              <a:rPr lang="en-US" smtClean="0"/>
              <a:t>Basically a functional instantiation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5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6712" y="163609"/>
            <a:ext cx="8759846" cy="6583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(spec divide-and-conquer-problem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problemp (x))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(op solutionp (solution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(op directly-solvablep (problem))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(op solve-directly (problem))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divide (problem) :output (mv * *))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combine (solution1 solution2))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...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(axiom solve-directly-correct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(implies (and (problemp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(directly-solvablep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(solutionp (solve-directly problem) problem)))</a:t>
            </a:r>
          </a:p>
          <a:p>
            <a:endParaRPr lang="en-US" sz="16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(axiom combine-correct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(implies (and (problemp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(not (directly-solvablep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(solutionp solution0 (mv-nth '0 (divide problem)))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(solutionp solution1 (mv-nth '1 (divide problem))))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(solutionp (combine solution0 solution1) problem)))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...)</a:t>
            </a:r>
          </a:p>
          <a:p>
            <a:endParaRPr lang="en-US" sz="16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18848" y="274638"/>
            <a:ext cx="3567952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Divide and Conquer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14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712" y="163609"/>
            <a:ext cx="8759846" cy="6583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(spec divide-and-conquer-problem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problemp (x))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(op solutionp (solution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(op directly-solvablep (problem))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(op solve-directly (problem))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divide (problem) :output (mv * *))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(op combine (solution1 solution2))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...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(axiom solve-directly-correct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(implies (and (problemp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(directly-solvablep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(solutionp (solve-directly problem) problem)))</a:t>
            </a:r>
          </a:p>
          <a:p>
            <a:endParaRPr lang="en-US" sz="16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(axiom combine-correct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(implies (and (problemp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(not (directly-solvablep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(solutionp solution0 (mv-nth '0 (divide problem)))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(solutionp solution1 (mv-nth '1 (divide problem))))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(solutionp (combine solution0 solution1) problem)))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...)</a:t>
            </a:r>
          </a:p>
          <a:p>
            <a:endParaRPr lang="en-US" sz="16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4148" y="1869832"/>
            <a:ext cx="7744102" cy="44801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(spec divide-and-conquer-solution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(import divide-and-conquer-problem)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(op solve (problem)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(if (not (problemp problem))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:default-value ;should never happen.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(if (directly-solvablep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(solve-directly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(mv-let (first-subproblem second-subproblem)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(divide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(combine (solve first-subproblem)</a:t>
            </a:r>
          </a:p>
          <a:p>
            <a:r>
              <a:rPr lang="en-US" sz="16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           </a:t>
            </a:r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(solve second-subproblem))))))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(theorem solve-correct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(implies (problemp problem)</a:t>
            </a:r>
          </a:p>
          <a:p>
            <a:r>
              <a:rPr lang="en-US" sz="1600" smtClean="0">
                <a:solidFill>
                  <a:schemeClr val="tx1"/>
                </a:solidFill>
                <a:latin typeface="Courier"/>
                <a:cs typeface="Courier"/>
              </a:rPr>
              <a:t>             (solutionp (solve problem) problem))))</a:t>
            </a:r>
            <a:endParaRPr lang="en-US" sz="16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8848" y="274638"/>
            <a:ext cx="3567952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Divide and Conquer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17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712" y="163609"/>
            <a:ext cx="8759846" cy="6583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(spec merge-sort-problem</a:t>
            </a:r>
          </a:p>
          <a:p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;;Returns (mv part1 part2)</a:t>
            </a:r>
          </a:p>
          <a:p>
            <a:r>
              <a:rPr lang="en-US" sz="13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(op split-list (lst)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(if (endp lst)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(mv nil nil)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(if (endp (rest lst))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(mv (list (first lst)) nil)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(mv-let (part1 part2)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      (split-list (rest (rest lst)))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      (mv (cons (first lst) part1)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          (cons (second lst) part2))))))</a:t>
            </a:r>
          </a:p>
          <a:p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;; Merge the sorted lists LST1 and LST2 into a sorted list.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(op merge-lists (lst1 lst2)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(declare (xargs :measure (+ (len lst1) (len lst2))))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(if (endp lst1)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lst2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(if (endp lst2)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lst1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(if (&lt; (first lst1) (first lst2))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  (cons (first lst1) (merge-lists (rest lst1) lst2))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        (cons (first lst2) (merge-lists lst1 (rest lst2)))))))</a:t>
            </a:r>
          </a:p>
          <a:p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;;Recognizes directly solvable instances: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(op short-listp (lst) (&lt; (len lst) 2))</a:t>
            </a:r>
          </a:p>
          <a:p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;; A list of length 0 or 1 is already sorted:</a:t>
            </a:r>
          </a:p>
          <a:p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 (op do-nothing (lst) lst)</a:t>
            </a:r>
          </a:p>
          <a:p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en-US" sz="13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300" smtClean="0">
                <a:solidFill>
                  <a:schemeClr val="tx1"/>
                </a:solidFill>
                <a:latin typeface="Courier"/>
                <a:cs typeface="Courier"/>
              </a:rPr>
              <a:t> ...)</a:t>
            </a:r>
            <a:endParaRPr lang="en-US" sz="13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18848" y="274638"/>
            <a:ext cx="3567952" cy="1143000"/>
          </a:xfrm>
        </p:spPr>
        <p:txBody>
          <a:bodyPr>
            <a:normAutofit/>
          </a:bodyPr>
          <a:lstStyle/>
          <a:p>
            <a:r>
              <a:rPr lang="en-US" smtClean="0"/>
              <a:t>Merge Sort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5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77"/>
            <a:ext cx="8229600" cy="905839"/>
          </a:xfrm>
        </p:spPr>
        <p:txBody>
          <a:bodyPr>
            <a:noAutofit/>
          </a:bodyPr>
          <a:lstStyle/>
          <a:p>
            <a:r>
              <a:rPr lang="en-US" sz="3200" smtClean="0"/>
              <a:t>Applying Divide and Conquer Step 1</a:t>
            </a:r>
            <a:br>
              <a:rPr lang="en-US" sz="3200" smtClean="0"/>
            </a:br>
            <a:r>
              <a:rPr lang="en-US" sz="3200" smtClean="0"/>
              <a:t>(prove the morphism)</a:t>
            </a:r>
            <a:endParaRPr lang="en-US" sz="3200"/>
          </a:p>
        </p:txBody>
      </p:sp>
      <p:sp>
        <p:nvSpPr>
          <p:cNvPr id="5" name="Rectangle 4"/>
          <p:cNvSpPr/>
          <p:nvPr/>
        </p:nvSpPr>
        <p:spPr>
          <a:xfrm>
            <a:off x="176712" y="966081"/>
            <a:ext cx="3789030" cy="13400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divide-and-conquer-problem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(op divide …)</a:t>
            </a:r>
          </a:p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combine …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) 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(axiom …) 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…)</a:t>
            </a:r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  <a:p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31710" y="981665"/>
            <a:ext cx="2890114" cy="12309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merge-sort-problem</a:t>
            </a:r>
          </a:p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 (op split-list …)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merge-lists …) 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…)</a:t>
            </a:r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algn="ctr"/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152734" y="1651208"/>
            <a:ext cx="1916646" cy="4989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23792" y="2056817"/>
            <a:ext cx="5040936" cy="1363423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(morphism …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((problemp true-listp)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 (solutionp sorted-permutationp)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 (directly-solvablep short-listp)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 (solve-directly do-nothing)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 (divide split-list)</a:t>
            </a:r>
          </a:p>
          <a:p>
            <a:r>
              <a:rPr lang="en-US" sz="1200" smtClean="0">
                <a:solidFill>
                  <a:srgbClr val="000000"/>
                </a:solidFill>
                <a:latin typeface="Courier"/>
                <a:cs typeface="Courier"/>
              </a:rPr>
              <a:t> (combine merge-lists) …)</a:t>
            </a:r>
            <a:endParaRPr lang="en-US" sz="120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457200" y="3604906"/>
            <a:ext cx="7980717" cy="3149863"/>
          </a:xfrm>
          <a:prstGeom prst="wedgeRectCallout">
            <a:avLst>
              <a:gd name="adj1" fmla="val 20167"/>
              <a:gd name="adj2" fmla="val -59962"/>
            </a:avLst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(theorem merge-sort-solve-directly-correct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(implies (and (true-listp lst)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(short-listp lst))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(sorted-permutationp (do-nothing lst) lst)))</a:t>
            </a:r>
          </a:p>
          <a:p>
            <a:endParaRPr lang="en-US" sz="130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(theorem merge-lists-correct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(implies (and (true-listp problem)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(not (short-listp problem))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(sorted-permutationp solution0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                     (mv-nth 0 (split-list problem)))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(sorted-permutationp solution1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                     (mv-nth 1 (split-list problem))))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(sorted-permutationp (merge-lists solution0 solution1)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                                  problem)))  </a:t>
            </a:r>
          </a:p>
          <a:p>
            <a:r>
              <a:rPr lang="en-US" sz="1300" smtClean="0">
                <a:solidFill>
                  <a:srgbClr val="000000"/>
                </a:solidFill>
                <a:latin typeface="Courier"/>
                <a:cs typeface="Courier"/>
              </a:rPr>
              <a:t>...</a:t>
            </a:r>
          </a:p>
          <a:p>
            <a:endParaRPr lang="en-US" sz="120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6712" y="3235574"/>
            <a:ext cx="250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000000"/>
                </a:solidFill>
              </a:rPr>
              <a:t>Proof Obligations:</a:t>
            </a:r>
            <a:endParaRPr lang="en-US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9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Overview of Refinement-Based Synthesis</a:t>
            </a:r>
          </a:p>
          <a:p>
            <a:r>
              <a:rPr lang="en-US" smtClean="0"/>
              <a:t>Proof-Emitting Transformations</a:t>
            </a:r>
          </a:p>
          <a:p>
            <a:r>
              <a:rPr lang="en-US" smtClean="0"/>
              <a:t>Specs and Morphisms</a:t>
            </a:r>
          </a:p>
          <a:p>
            <a:endParaRPr lang="en-US" smtClean="0"/>
          </a:p>
          <a:p>
            <a:r>
              <a:rPr lang="en-US" smtClean="0"/>
              <a:t>Joint work with Alessandro Coglio and others.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2468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0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smtClean="0"/>
              <a:t>Applying Divide and Conquer Step 1</a:t>
            </a:r>
            <a:br>
              <a:rPr lang="en-US" sz="3200" smtClean="0"/>
            </a:br>
            <a:r>
              <a:rPr lang="en-US" sz="3200" smtClean="0"/>
              <a:t>(apply Spec Substitution)</a:t>
            </a:r>
            <a:endParaRPr lang="en-US" sz="3200"/>
          </a:p>
        </p:txBody>
      </p:sp>
      <p:sp>
        <p:nvSpPr>
          <p:cNvPr id="5" name="Rectangle 4"/>
          <p:cNvSpPr/>
          <p:nvPr/>
        </p:nvSpPr>
        <p:spPr>
          <a:xfrm>
            <a:off x="176712" y="1246556"/>
            <a:ext cx="3843570" cy="10907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divide-and-conquer-problem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(op divide …)</a:t>
            </a:r>
          </a:p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combine …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) 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(axiom …) …)</a:t>
            </a:r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  <a:p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6712" y="3965602"/>
            <a:ext cx="3789031" cy="8024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divide-and-conquer-solution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solve …)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(theorem solve-correct …))</a:t>
            </a:r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686" y="1246556"/>
            <a:ext cx="2890114" cy="10907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merge-sort-problem</a:t>
            </a:r>
          </a:p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 (op split-list …)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merge-lists …) 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…)</a:t>
            </a:r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algn="ctr"/>
            <a:endParaRPr lang="en-US" sz="150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1269805" y="2903027"/>
            <a:ext cx="1330155" cy="4989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12795" y="2394879"/>
            <a:ext cx="1127077" cy="1422696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import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152734" y="1738376"/>
            <a:ext cx="1643952" cy="4989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5743" y="1401738"/>
            <a:ext cx="1734794" cy="518945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morphism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08485" y="3965602"/>
            <a:ext cx="4113778" cy="911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(spec merge-sort-solution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(op merge-sort …)</a:t>
            </a:r>
          </a:p>
          <a:p>
            <a:r>
              <a:rPr lang="en-US" sz="150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1500" smtClean="0">
                <a:solidFill>
                  <a:schemeClr val="tx1"/>
                </a:solidFill>
                <a:latin typeface="Courier"/>
                <a:cs typeface="Courier"/>
              </a:rPr>
              <a:t> (theorem merge-sort-correct …))</a:t>
            </a:r>
          </a:p>
        </p:txBody>
      </p:sp>
      <p:sp>
        <p:nvSpPr>
          <p:cNvPr id="15" name="Right Arrow 14"/>
          <p:cNvSpPr/>
          <p:nvPr/>
        </p:nvSpPr>
        <p:spPr>
          <a:xfrm rot="5400000">
            <a:off x="6489941" y="2903026"/>
            <a:ext cx="1330155" cy="4989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04489" y="2487418"/>
            <a:ext cx="1127077" cy="1422696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import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846154" y="2563229"/>
            <a:ext cx="4297846" cy="317092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35876" y="5086867"/>
            <a:ext cx="2423078" cy="518945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2"/>
                </a:solidFill>
                <a:latin typeface="+mj-lt"/>
                <a:cs typeface="Courier"/>
              </a:rPr>
              <a:t>Generated by spec substitution</a:t>
            </a:r>
            <a:endParaRPr lang="en-US" smtClean="0">
              <a:solidFill>
                <a:schemeClr val="accent2"/>
              </a:solidFill>
              <a:latin typeface="+mj-lt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815" y="5605812"/>
            <a:ext cx="4347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mtClean="0"/>
              <a:t>Proof is done by functional instantiation.</a:t>
            </a:r>
          </a:p>
          <a:p>
            <a:pPr marL="285750" indent="-285750">
              <a:buFont typeface="Arial"/>
              <a:buChar char="•"/>
            </a:pPr>
            <a:r>
              <a:rPr lang="en-US" smtClean="0"/>
              <a:t>Normally, a derivation would have more than one step.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09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Software Synthesis in ACL2</a:t>
            </a:r>
          </a:p>
          <a:p>
            <a:pPr lvl="1"/>
            <a:r>
              <a:rPr lang="en-US" smtClean="0"/>
              <a:t>Stepwise Refinement</a:t>
            </a:r>
          </a:p>
          <a:p>
            <a:pPr lvl="1"/>
            <a:r>
              <a:rPr lang="en-US" smtClean="0"/>
              <a:t>Transformations</a:t>
            </a:r>
          </a:p>
          <a:p>
            <a:pPr lvl="1"/>
            <a:r>
              <a:rPr lang="en-US" smtClean="0"/>
              <a:t>Specs and Morphisms</a:t>
            </a:r>
          </a:p>
          <a:p>
            <a:pPr lvl="1"/>
            <a:endParaRPr lang="en-US"/>
          </a:p>
          <a:p>
            <a:r>
              <a:rPr lang="en-US" smtClean="0"/>
              <a:t>Correct-by-construction Code</a:t>
            </a:r>
          </a:p>
          <a:p>
            <a:pPr lvl="1"/>
            <a:endParaRPr lang="en-US"/>
          </a:p>
          <a:p>
            <a:r>
              <a:rPr lang="en-US" smtClean="0"/>
              <a:t>Variations:</a:t>
            </a:r>
          </a:p>
          <a:p>
            <a:pPr lvl="1"/>
            <a:r>
              <a:rPr lang="en-US" smtClean="0"/>
              <a:t>Generate diverse versions</a:t>
            </a:r>
          </a:p>
          <a:p>
            <a:pPr lvl="1"/>
            <a:r>
              <a:rPr lang="en-US" smtClean="0"/>
              <a:t>Verify existing code</a:t>
            </a:r>
          </a:p>
        </p:txBody>
      </p:sp>
    </p:spTree>
    <p:extLst>
      <p:ext uri="{BB962C8B-B14F-4D97-AF65-F5344CB8AC3E}">
        <p14:creationId xmlns:p14="http://schemas.microsoft.com/office/powerpoint/2010/main" val="74568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Refinement-Based Synthesis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214826" cy="4525963"/>
          </a:xfrm>
        </p:spPr>
        <p:txBody>
          <a:bodyPr>
            <a:noAutofit/>
          </a:bodyPr>
          <a:lstStyle/>
          <a:p>
            <a:r>
              <a:rPr lang="en-US" sz="2400" smtClean="0"/>
              <a:t>Derive an implementation from a specification via a sequence of provably correct refinement steps.</a:t>
            </a:r>
          </a:p>
          <a:p>
            <a:pPr lvl="1"/>
            <a:r>
              <a:rPr lang="en-US" sz="1800" smtClean="0"/>
              <a:t>Each step represents a design decision</a:t>
            </a:r>
          </a:p>
          <a:p>
            <a:endParaRPr lang="en-US" sz="2400"/>
          </a:p>
          <a:p>
            <a:r>
              <a:rPr lang="en-US" sz="2400" smtClean="0"/>
              <a:t>Not a new idea, e.g.,</a:t>
            </a:r>
          </a:p>
          <a:p>
            <a:pPr lvl="1"/>
            <a:r>
              <a:rPr lang="en-US" sz="1800" smtClean="0"/>
              <a:t>Z notation</a:t>
            </a:r>
          </a:p>
          <a:p>
            <a:pPr lvl="1"/>
            <a:r>
              <a:rPr lang="en-US" sz="1800" smtClean="0"/>
              <a:t>B method</a:t>
            </a:r>
          </a:p>
          <a:p>
            <a:pPr lvl="1"/>
            <a:r>
              <a:rPr lang="en-US" sz="1800" smtClean="0"/>
              <a:t>VDM (Vienna Development Method)</a:t>
            </a:r>
          </a:p>
          <a:p>
            <a:pPr lvl="1"/>
            <a:r>
              <a:rPr lang="en-US" sz="1800" smtClean="0"/>
              <a:t>Specware</a:t>
            </a:r>
          </a:p>
          <a:p>
            <a:pPr lvl="1"/>
            <a:r>
              <a:rPr lang="en-US" sz="1800" smtClean="0"/>
              <a:t>defspec / defrefine / …</a:t>
            </a:r>
          </a:p>
          <a:p>
            <a:pPr lvl="1"/>
            <a:endParaRPr lang="en-US" sz="1800" smtClean="0"/>
          </a:p>
          <a:p>
            <a:r>
              <a:rPr lang="en-US" sz="2400" smtClean="0"/>
              <a:t>New implementation in ACL2</a:t>
            </a:r>
          </a:p>
        </p:txBody>
      </p:sp>
      <p:pic>
        <p:nvPicPr>
          <p:cNvPr id="7" name="Content Placeholder 37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109125" r="-109125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397706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3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Part 1: Proof-Producing Transformations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366"/>
            <a:ext cx="8229600" cy="5389089"/>
          </a:xfrm>
        </p:spPr>
        <p:txBody>
          <a:bodyPr numCol="2">
            <a:noAutofit/>
          </a:bodyPr>
          <a:lstStyle/>
          <a:p>
            <a:r>
              <a:rPr lang="en-US" sz="1800" smtClean="0"/>
              <a:t>make-tail-rec</a:t>
            </a:r>
          </a:p>
          <a:p>
            <a:pPr lvl="1"/>
            <a:r>
              <a:rPr lang="en-US" sz="1800" smtClean="0"/>
              <a:t>assoc</a:t>
            </a:r>
          </a:p>
          <a:p>
            <a:pPr lvl="1"/>
            <a:r>
              <a:rPr lang="en-US" sz="1800" smtClean="0"/>
              <a:t>monoid</a:t>
            </a:r>
          </a:p>
          <a:p>
            <a:pPr lvl="1"/>
            <a:r>
              <a:rPr lang="en-US" sz="1800" smtClean="0"/>
              <a:t>nats counting down</a:t>
            </a:r>
          </a:p>
          <a:p>
            <a:pPr lvl="1"/>
            <a:r>
              <a:rPr lang="en-US" sz="1800" smtClean="0"/>
              <a:t>bit vectors counting down</a:t>
            </a:r>
          </a:p>
          <a:p>
            <a:r>
              <a:rPr lang="en-US" sz="1800" smtClean="0"/>
              <a:t>finite-difference</a:t>
            </a:r>
            <a:endParaRPr lang="en-US" sz="1800" smtClean="0"/>
          </a:p>
          <a:p>
            <a:r>
              <a:rPr lang="en-US" sz="1800" smtClean="0"/>
              <a:t>remove-cdring</a:t>
            </a:r>
          </a:p>
          <a:p>
            <a:r>
              <a:rPr lang="en-US" sz="1800" smtClean="0"/>
              <a:t>expand-lets</a:t>
            </a:r>
          </a:p>
          <a:p>
            <a:r>
              <a:rPr lang="en-US" sz="1800" smtClean="0"/>
              <a:t>letify</a:t>
            </a:r>
          </a:p>
          <a:p>
            <a:r>
              <a:rPr lang="en-US" sz="1800" smtClean="0"/>
              <a:t>simplify-body</a:t>
            </a:r>
          </a:p>
          <a:p>
            <a:r>
              <a:rPr lang="en-US" sz="1800" smtClean="0"/>
              <a:t>rewrite-body</a:t>
            </a:r>
          </a:p>
          <a:p>
            <a:r>
              <a:rPr lang="en-US" sz="1800" smtClean="0"/>
              <a:t>drop-function-from-nest</a:t>
            </a:r>
          </a:p>
          <a:p>
            <a:r>
              <a:rPr lang="en-US" sz="1800" smtClean="0"/>
              <a:t>drop-irrelevant-params</a:t>
            </a:r>
          </a:p>
          <a:p>
            <a:r>
              <a:rPr lang="en-US" sz="1800" smtClean="0"/>
              <a:t>flatten-params</a:t>
            </a:r>
          </a:p>
          <a:p>
            <a:r>
              <a:rPr lang="en-US" sz="1800" smtClean="0"/>
              <a:t>homogenize-tail-rec</a:t>
            </a:r>
            <a:endParaRPr lang="en-US" sz="1800" smtClean="0"/>
          </a:p>
          <a:p>
            <a:r>
              <a:rPr lang="en-US" sz="1800" smtClean="0"/>
              <a:t>flip-if</a:t>
            </a:r>
          </a:p>
          <a:p>
            <a:r>
              <a:rPr lang="en-US" sz="1800" smtClean="0"/>
              <a:t>rename-params</a:t>
            </a:r>
          </a:p>
          <a:p>
            <a:r>
              <a:rPr lang="en-US" sz="1800" smtClean="0"/>
              <a:t>reorder-params</a:t>
            </a:r>
          </a:p>
          <a:p>
            <a:r>
              <a:rPr lang="en-US" sz="1800" smtClean="0"/>
              <a:t>restructure-elseif</a:t>
            </a:r>
          </a:p>
          <a:p>
            <a:r>
              <a:rPr lang="en-US" sz="1800" smtClean="0"/>
              <a:t>make-do-while</a:t>
            </a:r>
          </a:p>
          <a:p>
            <a:r>
              <a:rPr lang="en-US" sz="1800" smtClean="0"/>
              <a:t>lift-condition</a:t>
            </a:r>
          </a:p>
          <a:p>
            <a:r>
              <a:rPr lang="en-US" sz="1800" smtClean="0"/>
              <a:t>weaken</a:t>
            </a:r>
          </a:p>
          <a:p>
            <a:r>
              <a:rPr lang="en-US" sz="1800" smtClean="0"/>
              <a:t>strengthen</a:t>
            </a:r>
          </a:p>
          <a:p>
            <a:r>
              <a:rPr lang="en-US" sz="1800" smtClean="0"/>
              <a:t>wrap-output</a:t>
            </a:r>
          </a:p>
          <a:p>
            <a:r>
              <a:rPr lang="en-US" sz="1800" smtClean="0"/>
              <a:t>wrap-input</a:t>
            </a:r>
          </a:p>
          <a:p>
            <a:r>
              <a:rPr lang="en-US" sz="1800" smtClean="0"/>
              <a:t>undo-finite-difference</a:t>
            </a:r>
          </a:p>
          <a:p>
            <a:r>
              <a:rPr lang="en-US" sz="1800" smtClean="0"/>
              <a:t>undo-make-tail-rec</a:t>
            </a:r>
          </a:p>
          <a:p>
            <a:r>
              <a:rPr lang="en-US" sz="1800" smtClean="0"/>
              <a:t>define-op</a:t>
            </a:r>
          </a:p>
          <a:p>
            <a:r>
              <a:rPr lang="en-US" sz="1800" smtClean="0"/>
              <a:t>copy-spec</a:t>
            </a:r>
          </a:p>
          <a:p>
            <a:r>
              <a:rPr lang="en-US" sz="1800" smtClean="0"/>
              <a:t>spec substitution</a:t>
            </a:r>
          </a:p>
          <a:p>
            <a:r>
              <a:rPr lang="en-US" sz="1800" smtClean="0"/>
              <a:t>decrease-and-conquer</a:t>
            </a:r>
            <a:endParaRPr lang="en-US" sz="1800" smtClean="0"/>
          </a:p>
          <a:p>
            <a:r>
              <a:rPr lang="en-US" sz="1800" smtClean="0"/>
              <a:t>divide-and-conquer</a:t>
            </a:r>
          </a:p>
          <a:p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62468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Make-tail-rec Transformation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301093"/>
            <a:ext cx="5962788" cy="12699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(defun sum-squares (n)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(if (zp n)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   0</a:t>
            </a:r>
          </a:p>
          <a:p>
            <a:r>
              <a:rPr lang="en-US" smtClean="0">
                <a:solidFill>
                  <a:schemeClr val="tx1"/>
                </a:solidFill>
                <a:latin typeface="Courier"/>
                <a:cs typeface="Courier"/>
              </a:rPr>
              <a:t>    (+ (* n n) (sum-squares (- n 1)))))</a:t>
            </a:r>
            <a:endParaRPr lang="en-US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3241043"/>
            <a:ext cx="8463777" cy="35137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(DEFUN SUM-SQUARES$1 (N ACC)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(IF (ZP 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ACC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(SUM-SQUARES$1 (- N 1) (+ ACC (* N N)))))</a:t>
            </a: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(DEFUN SUM-SQUARES$1-WRAPPER (N)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(SUM-SQUARES$1 N 0))</a:t>
            </a: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(DEFTHM SUM-SQUARES-IS-SUM-SQUARES$1-WRAPPER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(EQUAL (SUM-SQUARES 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   (SUM-SQUARES$1-WRAPPER N)))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7335" y="2458574"/>
            <a:ext cx="6752356" cy="788574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(make-tail-rec-monoid sum-squares :domain natp)</a:t>
            </a: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456963" y="2664513"/>
            <a:ext cx="670047" cy="498622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5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199" y="2949407"/>
            <a:ext cx="8463777" cy="38053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(DEFUN SUM-SQUARES$2 (N ACC N*N)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(IF (ZP 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ACC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(SUM-SQUARES$2 (- N 1)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             (+ ACC N*N)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             </a:t>
            </a:r>
            <a:r>
              <a:rPr lang="en-US" smtClean="0">
                <a:solidFill>
                  <a:srgbClr val="C0504D"/>
                </a:solidFill>
                <a:latin typeface="Courier"/>
                <a:cs typeface="Courier"/>
              </a:rPr>
              <a:t>(+ N*N (- N) (- N) 1))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))</a:t>
            </a: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(DEFUN SUM-SQUARES$2-WRAPPER (N ACC)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 (SUM-SQUARES$2 N ACC (* N N)))</a:t>
            </a: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(DEFTHM SUM-SQUARES$1-BECOMES-SUM-SQUARES$2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(EQUAL (SUM-SQUARES$1 N ACC) </a:t>
            </a:r>
          </a:p>
          <a:p>
            <a:r>
              <a:rPr lang="en-US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  </a:t>
            </a:r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(SUM-SQUARES$2-WRAPPER N ACC))</a:t>
            </a:r>
            <a:endParaRPr lang="en-US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09"/>
            <a:ext cx="8229600" cy="1143000"/>
          </a:xfrm>
        </p:spPr>
        <p:txBody>
          <a:bodyPr/>
          <a:lstStyle/>
          <a:p>
            <a:r>
              <a:rPr lang="en-US" smtClean="0"/>
              <a:t>Finite-differencing Transformation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763" y="993826"/>
            <a:ext cx="6734119" cy="12699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(DEFUN SUM-SQUARES$1 (N ACC)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(IF (ZP N)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  ACC</a:t>
            </a:r>
          </a:p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    (SUM-SQUARES$1 (- N 1) (+ ACC (* N N)))))</a:t>
            </a:r>
            <a:endParaRPr lang="en-US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57200" y="2450785"/>
            <a:ext cx="670047" cy="498622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84270" y="2301022"/>
            <a:ext cx="7736706" cy="598219"/>
          </a:xfrm>
          <a:prstGeom prst="rect">
            <a:avLst/>
          </a:prstGeom>
          <a:noFill/>
          <a:ln>
            <a:noFill/>
          </a:ln>
          <a:effectLst>
            <a:outerShdw blurRad="40000"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rgbClr val="000000"/>
                </a:solidFill>
                <a:latin typeface="Courier"/>
                <a:cs typeface="Courier"/>
              </a:rPr>
              <a:t>(finite-difference sum-squares$1 (* n n) *math-rules*)</a:t>
            </a:r>
            <a:endParaRPr lang="en-US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375959" y="3077433"/>
            <a:ext cx="3622929" cy="966080"/>
          </a:xfrm>
          <a:prstGeom prst="wedgeRectCallout">
            <a:avLst>
              <a:gd name="adj1" fmla="val -67265"/>
              <a:gd name="adj2" fmla="val 6486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Maintain invariant for n*n: </a:t>
            </a:r>
          </a:p>
          <a:p>
            <a:r>
              <a:rPr lang="en-US" sz="120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(* (- n 1) (- n 1)</a:t>
            </a:r>
          </a:p>
          <a:p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= (+ (* n n) (- n) (- n) (* -1 -1))</a:t>
            </a:r>
          </a:p>
          <a:p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= </a:t>
            </a:r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(+ (* n n) (- n) (- n) 1)</a:t>
            </a:r>
          </a:p>
          <a:p>
            <a:r>
              <a:rPr lang="en-US" sz="1200" smtClean="0">
                <a:solidFill>
                  <a:schemeClr val="accent2"/>
                </a:solidFill>
                <a:latin typeface="Courier"/>
                <a:cs typeface="Courier"/>
              </a:rPr>
              <a:t>= (+ n*n     (- n) (- n) 1)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8789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199" y="2949407"/>
            <a:ext cx="8463777" cy="38053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(DEFUN MEMBERP$1 (A X N)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(IF (NOT (NATP N)) ; should never happen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T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(IF (CONSP (NTHCDR N X))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  (IF (EQUAL A (CAR (NTHCDR N X)))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      T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    (MEMBERP$1 A X (+ 1 N)))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NIL)))</a:t>
            </a:r>
          </a:p>
          <a:p>
            <a:endParaRPr lang="fr-FR" sz="160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(DEFUN MEMBERP$1-WRAPPER (A X)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(MEMBERP$1 A X 0))</a:t>
            </a:r>
          </a:p>
          <a:p>
            <a:endParaRPr lang="fr-FR" sz="160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(DEFTHM MEMBERP-BECOMES-MEMBERP$1-WRAPPER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(EQUAL (MEMBERP A X)</a:t>
            </a:r>
          </a:p>
          <a:p>
            <a:r>
              <a:rPr lang="fr-FR" sz="1600" smtClean="0">
                <a:solidFill>
                  <a:srgbClr val="000000"/>
                </a:solidFill>
                <a:latin typeface="Courier"/>
                <a:cs typeface="Courier"/>
              </a:rPr>
              <a:t>          (MEMBERP$1-WRAPPER A X))</a:t>
            </a:r>
            <a:r>
              <a:rPr lang="en-US" sz="160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fr-FR" sz="160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09"/>
            <a:ext cx="8229600" cy="741288"/>
          </a:xfrm>
        </p:spPr>
        <p:txBody>
          <a:bodyPr>
            <a:normAutofit fontScale="90000"/>
          </a:bodyPr>
          <a:lstStyle/>
          <a:p>
            <a:r>
              <a:rPr lang="en-US" smtClean="0"/>
              <a:t>Remove-cdring Transformation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763" y="779097"/>
            <a:ext cx="6734119" cy="1604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(DEFUN MEMBERP (A X)</a:t>
            </a:r>
          </a:p>
          <a:p>
            <a:r>
              <a:rPr lang="en-US" sz="160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(IF (CONSP X)</a:t>
            </a:r>
          </a:p>
          <a:p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      (IF (EQUAL A (CAR X))</a:t>
            </a:r>
          </a:p>
          <a:p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          T </a:t>
            </a:r>
          </a:p>
          <a:p>
            <a:r>
              <a:rPr lang="en-US" sz="160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       </a:t>
            </a:r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(MEMBERP A (CDR X)))</a:t>
            </a:r>
          </a:p>
          <a:p>
            <a:r>
              <a:rPr lang="en-US" sz="1600" smtClean="0">
                <a:solidFill>
                  <a:srgbClr val="000000"/>
                </a:solidFill>
                <a:latin typeface="Courier"/>
                <a:cs typeface="Courier"/>
              </a:rPr>
              <a:t>    NIL))</a:t>
            </a:r>
            <a:endParaRPr lang="en-US" sz="160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1654909" y="2444045"/>
            <a:ext cx="670047" cy="498622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4956" y="2462997"/>
            <a:ext cx="2825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(remove-cdring memberp)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2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Implementation of Transformations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Use macros / make-event</a:t>
            </a:r>
          </a:p>
          <a:p>
            <a:pPr lvl="1"/>
            <a:r>
              <a:rPr lang="en-US" smtClean="0"/>
              <a:t>Look up the target function in the logical world</a:t>
            </a:r>
          </a:p>
          <a:p>
            <a:pPr lvl="1"/>
            <a:r>
              <a:rPr lang="en-US" smtClean="0"/>
              <a:t>Generate new function(s)</a:t>
            </a:r>
          </a:p>
          <a:p>
            <a:pPr lvl="1"/>
            <a:r>
              <a:rPr lang="en-US" smtClean="0"/>
              <a:t>Generate correctness theorems</a:t>
            </a:r>
          </a:p>
          <a:p>
            <a:r>
              <a:rPr lang="en-US" smtClean="0"/>
              <a:t>Carefully control the proofs</a:t>
            </a:r>
          </a:p>
          <a:p>
            <a:r>
              <a:rPr lang="en-US" smtClean="0"/>
              <a:t>All transformations prove correctness of their output</a:t>
            </a:r>
          </a:p>
          <a:p>
            <a:pPr lvl="1"/>
            <a:r>
              <a:rPr lang="en-US" smtClean="0"/>
              <a:t>“Verifying compiler” approach</a:t>
            </a:r>
          </a:p>
        </p:txBody>
      </p:sp>
    </p:spTree>
    <p:extLst>
      <p:ext uri="{BB962C8B-B14F-4D97-AF65-F5344CB8AC3E}">
        <p14:creationId xmlns:p14="http://schemas.microsoft.com/office/powerpoint/2010/main" val="552446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2: Specs and Morphisms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Specware-style refinement in ACL2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2506</Words>
  <Application>Microsoft Macintosh PowerPoint</Application>
  <PresentationFormat>On-screen Show (4:3)</PresentationFormat>
  <Paragraphs>351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Software Synthesis with ACL2</vt:lpstr>
      <vt:lpstr>Outline</vt:lpstr>
      <vt:lpstr>Refinement-Based Synthesis</vt:lpstr>
      <vt:lpstr>Part 1: Proof-Producing Transformations</vt:lpstr>
      <vt:lpstr>Make-tail-rec Transformation</vt:lpstr>
      <vt:lpstr>Finite-differencing Transformation</vt:lpstr>
      <vt:lpstr>Remove-cdring Transformation</vt:lpstr>
      <vt:lpstr>Implementation of Transformations</vt:lpstr>
      <vt:lpstr>Part 2: Specs and Morphisms</vt:lpstr>
      <vt:lpstr>Specs</vt:lpstr>
      <vt:lpstr>Morphisms</vt:lpstr>
      <vt:lpstr>Trivial Example</vt:lpstr>
      <vt:lpstr>ACL2 Implementation</vt:lpstr>
      <vt:lpstr>Avoiding Giving Witnesses</vt:lpstr>
      <vt:lpstr>Spec Substitution</vt:lpstr>
      <vt:lpstr>Divide and Conquer</vt:lpstr>
      <vt:lpstr>Divide and Conquer</vt:lpstr>
      <vt:lpstr>Merge Sort</vt:lpstr>
      <vt:lpstr>Applying Divide and Conquer Step 1 (prove the morphism)</vt:lpstr>
      <vt:lpstr>Applying Divide and Conquer Step 1 (apply Spec Substitution)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Smith</dc:creator>
  <cp:lastModifiedBy>Eric Smith</cp:lastModifiedBy>
  <cp:revision>161</cp:revision>
  <dcterms:created xsi:type="dcterms:W3CDTF">2015-09-28T20:46:19Z</dcterms:created>
  <dcterms:modified xsi:type="dcterms:W3CDTF">2015-10-01T15:31:31Z</dcterms:modified>
</cp:coreProperties>
</file>